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2"/>
  </p:notesMasterIdLst>
  <p:sldIdLst>
    <p:sldId id="375" r:id="rId2"/>
    <p:sldId id="508" r:id="rId3"/>
    <p:sldId id="523" r:id="rId4"/>
    <p:sldId id="534" r:id="rId5"/>
    <p:sldId id="256" r:id="rId6"/>
    <p:sldId id="510" r:id="rId7"/>
    <p:sldId id="497" r:id="rId8"/>
    <p:sldId id="257" r:id="rId9"/>
    <p:sldId id="383" r:id="rId10"/>
    <p:sldId id="495" r:id="rId11"/>
    <p:sldId id="387" r:id="rId12"/>
    <p:sldId id="388" r:id="rId13"/>
    <p:sldId id="389" r:id="rId14"/>
    <p:sldId id="544" r:id="rId15"/>
    <p:sldId id="531" r:id="rId16"/>
    <p:sldId id="496" r:id="rId17"/>
    <p:sldId id="258" r:id="rId18"/>
    <p:sldId id="487" r:id="rId19"/>
    <p:sldId id="486" r:id="rId20"/>
    <p:sldId id="381" r:id="rId21"/>
    <p:sldId id="485" r:id="rId22"/>
    <p:sldId id="489" r:id="rId23"/>
    <p:sldId id="429" r:id="rId24"/>
    <p:sldId id="511" r:id="rId25"/>
    <p:sldId id="385" r:id="rId26"/>
    <p:sldId id="512" r:id="rId27"/>
    <p:sldId id="386" r:id="rId28"/>
    <p:sldId id="513" r:id="rId29"/>
    <p:sldId id="490" r:id="rId30"/>
    <p:sldId id="529" r:id="rId31"/>
    <p:sldId id="428" r:id="rId32"/>
    <p:sldId id="514" r:id="rId33"/>
    <p:sldId id="382" r:id="rId34"/>
    <p:sldId id="515" r:id="rId35"/>
    <p:sldId id="341" r:id="rId36"/>
    <p:sldId id="522" r:id="rId37"/>
    <p:sldId id="400" r:id="rId38"/>
    <p:sldId id="401" r:id="rId39"/>
    <p:sldId id="430" r:id="rId40"/>
    <p:sldId id="403" r:id="rId41"/>
    <p:sldId id="530" r:id="rId42"/>
    <p:sldId id="478" r:id="rId43"/>
    <p:sldId id="404" r:id="rId44"/>
    <p:sldId id="482" r:id="rId45"/>
    <p:sldId id="484" r:id="rId46"/>
    <p:sldId id="483" r:id="rId47"/>
    <p:sldId id="475" r:id="rId48"/>
    <p:sldId id="407" r:id="rId49"/>
    <p:sldId id="420" r:id="rId50"/>
    <p:sldId id="504" r:id="rId51"/>
    <p:sldId id="421" r:id="rId52"/>
    <p:sldId id="498" r:id="rId53"/>
    <p:sldId id="524" r:id="rId54"/>
    <p:sldId id="493" r:id="rId55"/>
    <p:sldId id="481" r:id="rId56"/>
    <p:sldId id="494" r:id="rId57"/>
    <p:sldId id="516" r:id="rId58"/>
    <p:sldId id="431" r:id="rId59"/>
    <p:sldId id="532" r:id="rId60"/>
    <p:sldId id="432" r:id="rId61"/>
    <p:sldId id="433" r:id="rId62"/>
    <p:sldId id="262" r:id="rId63"/>
    <p:sldId id="276" r:id="rId64"/>
    <p:sldId id="436" r:id="rId65"/>
    <p:sldId id="468" r:id="rId66"/>
    <p:sldId id="467" r:id="rId67"/>
    <p:sldId id="435" r:id="rId68"/>
    <p:sldId id="437" r:id="rId69"/>
    <p:sldId id="277" r:id="rId70"/>
    <p:sldId id="439" r:id="rId71"/>
    <p:sldId id="278" r:id="rId72"/>
    <p:sldId id="440" r:id="rId73"/>
    <p:sldId id="438" r:id="rId74"/>
    <p:sldId id="466" r:id="rId75"/>
    <p:sldId id="415" r:id="rId76"/>
    <p:sldId id="442" r:id="rId77"/>
    <p:sldId id="441" r:id="rId78"/>
    <p:sldId id="392" r:id="rId79"/>
    <p:sldId id="535" r:id="rId80"/>
    <p:sldId id="537" r:id="rId81"/>
    <p:sldId id="538" r:id="rId82"/>
    <p:sldId id="539" r:id="rId83"/>
    <p:sldId id="540" r:id="rId84"/>
    <p:sldId id="541" r:id="rId85"/>
    <p:sldId id="542" r:id="rId86"/>
    <p:sldId id="543" r:id="rId87"/>
    <p:sldId id="525" r:id="rId88"/>
    <p:sldId id="263" r:id="rId89"/>
    <p:sldId id="444" r:id="rId90"/>
    <p:sldId id="264" r:id="rId91"/>
    <p:sldId id="449" r:id="rId92"/>
    <p:sldId id="265" r:id="rId93"/>
    <p:sldId id="517" r:id="rId94"/>
    <p:sldId id="266" r:id="rId95"/>
    <p:sldId id="518" r:id="rId96"/>
    <p:sldId id="267" r:id="rId97"/>
    <p:sldId id="519" r:id="rId98"/>
    <p:sldId id="365" r:id="rId99"/>
    <p:sldId id="520" r:id="rId100"/>
    <p:sldId id="445" r:id="rId101"/>
    <p:sldId id="533" r:id="rId102"/>
    <p:sldId id="268" r:id="rId103"/>
    <p:sldId id="446" r:id="rId104"/>
    <p:sldId id="521" r:id="rId105"/>
    <p:sldId id="509" r:id="rId106"/>
    <p:sldId id="269" r:id="rId107"/>
    <p:sldId id="405" r:id="rId108"/>
    <p:sldId id="526" r:id="rId109"/>
    <p:sldId id="447" r:id="rId110"/>
    <p:sldId id="448" r:id="rId111"/>
    <p:sldId id="450" r:id="rId112"/>
    <p:sldId id="270" r:id="rId113"/>
    <p:sldId id="451" r:id="rId114"/>
    <p:sldId id="452" r:id="rId115"/>
    <p:sldId id="271" r:id="rId116"/>
    <p:sldId id="527" r:id="rId117"/>
    <p:sldId id="453" r:id="rId118"/>
    <p:sldId id="456" r:id="rId119"/>
    <p:sldId id="272" r:id="rId120"/>
    <p:sldId id="454" r:id="rId121"/>
    <p:sldId id="464" r:id="rId122"/>
    <p:sldId id="465" r:id="rId123"/>
    <p:sldId id="273" r:id="rId124"/>
    <p:sldId id="461" r:id="rId125"/>
    <p:sldId id="460" r:id="rId126"/>
    <p:sldId id="462" r:id="rId127"/>
    <p:sldId id="274" r:id="rId128"/>
    <p:sldId id="458" r:id="rId129"/>
    <p:sldId id="459" r:id="rId130"/>
    <p:sldId id="528" r:id="rId131"/>
    <p:sldId id="472" r:id="rId132"/>
    <p:sldId id="476" r:id="rId133"/>
    <p:sldId id="371" r:id="rId134"/>
    <p:sldId id="372" r:id="rId135"/>
    <p:sldId id="470" r:id="rId136"/>
    <p:sldId id="471" r:id="rId137"/>
    <p:sldId id="502" r:id="rId138"/>
    <p:sldId id="503" r:id="rId139"/>
    <p:sldId id="505" r:id="rId140"/>
    <p:sldId id="507" r:id="rId1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8000"/>
    <a:srgbClr val="FFFFFF"/>
    <a:srgbClr val="FF3300"/>
    <a:srgbClr val="CC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9975" autoAdjust="0"/>
    <p:restoredTop sz="94660"/>
  </p:normalViewPr>
  <p:slideViewPr>
    <p:cSldViewPr>
      <p:cViewPr>
        <p:scale>
          <a:sx n="50" d="100"/>
          <a:sy n="50" d="100"/>
        </p:scale>
        <p:origin x="-1566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576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8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7C3D2ECA-EDAA-48D3-879D-19E1EA3838D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425D7-0385-4D90-869F-400BBACB550A}" type="slidenum">
              <a:rPr lang="en-US"/>
              <a:pPr/>
              <a:t>5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8074E-8375-403F-ADCA-A9FE417C5A0B}" type="slidenum">
              <a:rPr lang="en-US"/>
              <a:pPr/>
              <a:t>6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565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565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5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5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5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5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565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65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56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6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Batang" pitchFamily="18" charset="-127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66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566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566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B6E507-ABBE-46C1-B7D0-2F601DF7A4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20276B-0891-41C2-BB7D-DC080FB7EE1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AC2B45-B0D5-4A85-8976-160B4AF4795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7D194B-F3A5-46C4-9BC7-9944231FF2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C6D6EF-FD98-404B-B3BD-83E9C82D2AC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3CCBE7-7919-49F3-A5B0-B5F95979D5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5E94353-1D27-4371-8093-27ED4F142B2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8589D7-5704-4170-B563-FC7BE4998BD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F77053-A8A6-4F6E-8AB7-D519AB26847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5B46EE4-9248-494C-B639-B83F384264C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FCB846-9D90-48B3-A9AE-3AAEBBC096A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29FBD1-C8B2-4B4F-A672-6C2C5B12553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D1CA61-0B18-4B74-AFC1-C086202F54C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20F161-285E-4DB8-971B-255410FF403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FC93E7-7CE4-4388-9B9E-9AAA500685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330CDA41-3B40-47CB-BDA0-A36629541D3E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546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462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46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46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6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46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46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Batang" pitchFamily="18" charset="-127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Batang" pitchFamily="18" charset="-127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INTRODUCTION TO DERMATOLOGY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860800"/>
            <a:ext cx="6400800" cy="1752600"/>
          </a:xfrm>
        </p:spPr>
        <p:txBody>
          <a:bodyPr/>
          <a:lstStyle/>
          <a:p>
            <a:r>
              <a:rPr lang="en-US"/>
              <a:t>Dr. AMAL AL-BALBEESI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hlink"/>
                </a:solidFill>
              </a:rPr>
              <a:t>Skin Structure</a:t>
            </a:r>
          </a:p>
        </p:txBody>
      </p:sp>
      <p:sp>
        <p:nvSpPr>
          <p:cNvPr id="4403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906963" cy="4525963"/>
          </a:xfrm>
        </p:spPr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 </a:t>
            </a:r>
            <a:r>
              <a:rPr lang="en-US" dirty="0" err="1" smtClean="0"/>
              <a:t>Melanosomes</a:t>
            </a:r>
            <a:r>
              <a:rPr lang="en-US" dirty="0" smtClean="0"/>
              <a:t>  </a:t>
            </a:r>
            <a:r>
              <a:rPr lang="en-US" dirty="0"/>
              <a:t>are transferred to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adjacent cells by means of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dendrites thus forming the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Epidermal Melanin Unit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The </a:t>
            </a:r>
            <a:r>
              <a:rPr lang="en-US" dirty="0"/>
              <a:t>size of </a:t>
            </a:r>
            <a:r>
              <a:rPr lang="en-US" dirty="0" err="1"/>
              <a:t>melaosomes</a:t>
            </a:r>
            <a:r>
              <a:rPr lang="en-US" dirty="0"/>
              <a:t> and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packaging differentiate white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from dark skin.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The </a:t>
            </a:r>
            <a:r>
              <a:rPr lang="en-US" dirty="0"/>
              <a:t>number of </a:t>
            </a:r>
            <a:r>
              <a:rPr lang="en-US" dirty="0" err="1"/>
              <a:t>melanocytes</a:t>
            </a:r>
            <a:r>
              <a:rPr lang="en-US" dirty="0"/>
              <a:t> are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equal in white and dark </a:t>
            </a:r>
            <a:r>
              <a:rPr lang="en-US" dirty="0" smtClean="0"/>
              <a:t>skin</a:t>
            </a:r>
            <a:endParaRPr lang="en-US" dirty="0" smtClean="0"/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364163" y="1600200"/>
            <a:ext cx="3779837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440328" name="Picture 8" descr="m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1628775"/>
            <a:ext cx="3240087" cy="446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Investigations</a:t>
            </a:r>
          </a:p>
        </p:txBody>
      </p:sp>
      <p:sp>
        <p:nvSpPr>
          <p:cNvPr id="3051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4762500" cy="4857750"/>
          </a:xfrm>
        </p:spPr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b="1" u="sng"/>
              <a:t>PATCH SKIN TEST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/>
              <a:t>Important in contact dermatitis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/>
              <a:t>Select the most probable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/>
              <a:t>substance causing  dermatitis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/>
              <a:t>Apply the test material over the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/>
              <a:t>back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/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/>
              <a:t> Read after 48 &amp; 72 hr. looking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/>
              <a:t>for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/>
              <a:t> (erythema, edema, vesiculation)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30515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219700" y="1639888"/>
            <a:ext cx="3467100" cy="4525962"/>
          </a:xfrm>
        </p:spPr>
        <p:txBody>
          <a:bodyPr/>
          <a:lstStyle/>
          <a:p>
            <a:endParaRPr lang="en-US" sz="2400"/>
          </a:p>
        </p:txBody>
      </p:sp>
      <p:pic>
        <p:nvPicPr>
          <p:cNvPr id="305160" name="Picture 8" descr="pa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628775"/>
            <a:ext cx="3455988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Investigations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Positive patch test  showing  erythema ,edema and </a:t>
            </a:r>
            <a:r>
              <a:rPr lang="en-US" dirty="0" err="1" smtClean="0"/>
              <a:t>vesiculation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In severe positive reaction bulla may be seen</a:t>
            </a:r>
            <a:endParaRPr lang="en-US" dirty="0"/>
          </a:p>
        </p:txBody>
      </p:sp>
      <p:pic>
        <p:nvPicPr>
          <p:cNvPr id="5" name="Content Placeholder 4" descr="patch test.bmp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0594" r="75142" b="61957"/>
          <a:stretch>
            <a:fillRect/>
          </a:stretch>
        </p:blipFill>
        <p:spPr>
          <a:xfrm>
            <a:off x="5076056" y="2348706"/>
            <a:ext cx="3384376" cy="3960614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Investigation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25538"/>
            <a:ext cx="4038600" cy="5732462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b="1" u="sng" dirty="0"/>
              <a:t>SKIN PUNCH BIOPSY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Clean skin with alcohol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Infiltrate with 1-2% </a:t>
            </a:r>
            <a:r>
              <a:rPr lang="en-US" dirty="0" err="1"/>
              <a:t>xylocaine</a:t>
            </a:r>
            <a:r>
              <a:rPr lang="en-US" dirty="0"/>
              <a:t> with adrenaline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Rotate 2-6 mm diameter punch into the lesions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Lift specimen and cut at base of lesion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Fix in 10% </a:t>
            </a:r>
            <a:r>
              <a:rPr lang="en-US" dirty="0" err="1"/>
              <a:t>formaline</a:t>
            </a:r>
            <a:r>
              <a:rPr lang="en-US" dirty="0"/>
              <a:t> or put in </a:t>
            </a:r>
            <a:r>
              <a:rPr lang="en-US" dirty="0">
                <a:solidFill>
                  <a:srgbClr val="FF0000"/>
                </a:solidFill>
              </a:rPr>
              <a:t>normal saline </a:t>
            </a:r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IF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Suture if 5 mm is used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14341" name="Picture 5" descr="bx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800"/>
            <a:ext cx="3989387" cy="4608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229600" cy="1052513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Investigations</a:t>
            </a:r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1268413"/>
            <a:ext cx="4248150" cy="48577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2800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u="sng" dirty="0"/>
              <a:t>Direct </a:t>
            </a:r>
            <a:r>
              <a:rPr lang="en-US" sz="2800" u="sng" dirty="0" err="1" smtClean="0"/>
              <a:t>immunoflouresence</a:t>
            </a:r>
            <a:r>
              <a:rPr lang="en-US" sz="2800" u="sng" dirty="0" smtClean="0"/>
              <a:t> DIF</a:t>
            </a:r>
            <a:endParaRPr lang="en-US" sz="2800" u="sng" dirty="0"/>
          </a:p>
          <a:p>
            <a:pPr>
              <a:lnSpc>
                <a:spcPct val="80000"/>
              </a:lnSpc>
              <a:buFontTx/>
              <a:buChar char="-"/>
            </a:pPr>
            <a:endParaRPr lang="en-US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Used  for autoimmune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diseases e.g.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 err="1"/>
              <a:t>PemphigusVulgaris</a:t>
            </a:r>
            <a:endParaRPr lang="en-US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 err="1"/>
              <a:t>Bullous</a:t>
            </a:r>
            <a:r>
              <a:rPr lang="en-US" sz="2800" dirty="0"/>
              <a:t> </a:t>
            </a:r>
            <a:r>
              <a:rPr lang="en-US" sz="2800" dirty="0" err="1"/>
              <a:t>pemphigoid</a:t>
            </a:r>
            <a:endParaRPr lang="en-US" sz="2800" dirty="0"/>
          </a:p>
          <a:p>
            <a:pPr>
              <a:lnSpc>
                <a:spcPct val="80000"/>
              </a:lnSpc>
              <a:buFontTx/>
              <a:buChar char="-"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sz="2000" dirty="0"/>
          </a:p>
        </p:txBody>
      </p:sp>
      <p:pic>
        <p:nvPicPr>
          <p:cNvPr id="307207" name="Picture 7" descr="direc 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775"/>
            <a:ext cx="3959225" cy="43926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229600" cy="1052513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Investigations</a:t>
            </a: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1341438"/>
            <a:ext cx="4319588" cy="47847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2800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u="sng" dirty="0"/>
              <a:t>Direct </a:t>
            </a:r>
            <a:r>
              <a:rPr lang="en-US" sz="2800" u="sng" dirty="0" err="1" smtClean="0"/>
              <a:t>immunoflouresence</a:t>
            </a:r>
            <a:r>
              <a:rPr lang="en-US" sz="2800" u="sng" dirty="0" smtClean="0"/>
              <a:t> DIF</a:t>
            </a:r>
            <a:endParaRPr lang="en-US" sz="2800" u="sng" dirty="0"/>
          </a:p>
          <a:p>
            <a:pPr>
              <a:lnSpc>
                <a:spcPct val="80000"/>
              </a:lnSpc>
              <a:buFontTx/>
              <a:buChar char="-"/>
            </a:pPr>
            <a:endParaRPr lang="en-US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Detects </a:t>
            </a:r>
            <a:r>
              <a:rPr lang="en-US" sz="2800" dirty="0" smtClean="0"/>
              <a:t>immunoglobulin(</a:t>
            </a:r>
            <a:r>
              <a:rPr lang="en-US" sz="2800" dirty="0" err="1" smtClean="0"/>
              <a:t>Ig</a:t>
            </a:r>
            <a:r>
              <a:rPr lang="en-US" sz="2800" dirty="0" smtClean="0"/>
              <a:t>) </a:t>
            </a:r>
            <a:endParaRPr lang="en-US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and complement  (C)deposits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in skin</a:t>
            </a:r>
            <a:r>
              <a:rPr lang="en-US" sz="2000" dirty="0"/>
              <a:t>.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sz="2000" dirty="0"/>
          </a:p>
        </p:txBody>
      </p:sp>
      <p:pic>
        <p:nvPicPr>
          <p:cNvPr id="6" name="Picture 5" descr="direct if.bmp"/>
          <p:cNvPicPr>
            <a:picLocks noChangeAspect="1"/>
          </p:cNvPicPr>
          <p:nvPr/>
        </p:nvPicPr>
        <p:blipFill>
          <a:blip r:embed="rId2" cstate="print"/>
          <a:srcRect r="88587" b="72050"/>
          <a:stretch>
            <a:fillRect/>
          </a:stretch>
        </p:blipFill>
        <p:spPr>
          <a:xfrm>
            <a:off x="5508104" y="908720"/>
            <a:ext cx="3168352" cy="496855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229600" cy="1052513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Investigations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35075"/>
            <a:ext cx="4572000" cy="52895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14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u="sng" dirty="0"/>
              <a:t>Direct </a:t>
            </a:r>
            <a:r>
              <a:rPr lang="en-US" sz="2800" u="sng" dirty="0" err="1"/>
              <a:t>immunoflouresence</a:t>
            </a:r>
            <a:endParaRPr lang="en-US" sz="2800" dirty="0"/>
          </a:p>
          <a:p>
            <a:pPr>
              <a:lnSpc>
                <a:spcPct val="80000"/>
              </a:lnSpc>
              <a:buFontTx/>
              <a:buNone/>
            </a:pPr>
            <a:endParaRPr lang="en-US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 err="1"/>
              <a:t>Fluorescinated</a:t>
            </a:r>
            <a:r>
              <a:rPr lang="en-US" sz="2800" dirty="0"/>
              <a:t> antihuman </a:t>
            </a:r>
            <a:r>
              <a:rPr lang="en-US" sz="2800" dirty="0" err="1" smtClean="0"/>
              <a:t>Ig</a:t>
            </a:r>
            <a:r>
              <a:rPr lang="en-US" sz="2800" dirty="0" smtClean="0"/>
              <a:t> </a:t>
            </a:r>
            <a:endParaRPr lang="en-US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/anti(Complement)antibodies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added to fresh skin biopsy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-"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-"/>
            </a:pPr>
            <a:endParaRPr lang="en-US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Fluorescence will be noted if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immunoglobulin deposits are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/>
              <a:t>found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5" name="Picture 4" descr="dif.bmp"/>
          <p:cNvPicPr>
            <a:picLocks noChangeAspect="1"/>
          </p:cNvPicPr>
          <p:nvPr/>
        </p:nvPicPr>
        <p:blipFill>
          <a:blip r:embed="rId2" cstate="print"/>
          <a:srcRect t="19550" r="40550" b="19551"/>
          <a:stretch>
            <a:fillRect/>
          </a:stretch>
        </p:blipFill>
        <p:spPr>
          <a:xfrm>
            <a:off x="4355976" y="1196752"/>
            <a:ext cx="4392488" cy="54006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Investigation: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u="sng" dirty="0"/>
              <a:t>Indirect </a:t>
            </a:r>
            <a:r>
              <a:rPr lang="en-US" u="sng" dirty="0" err="1"/>
              <a:t>Immuno</a:t>
            </a:r>
            <a:endParaRPr lang="en-US" u="sng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u="sng" dirty="0" smtClean="0"/>
              <a:t>Fluorescence IDIF</a:t>
            </a:r>
            <a:endParaRPr lang="en-US" u="sng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Detect auto antibodies </a:t>
            </a:r>
            <a:r>
              <a:rPr lang="en-US" dirty="0" smtClean="0"/>
              <a:t> (AB)in the </a:t>
            </a:r>
            <a:r>
              <a:rPr lang="en-US" dirty="0"/>
              <a:t>serum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The substrate used is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monkey esophagus or rat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bladder as a source of antigens</a:t>
            </a: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Serum is added to substrate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err="1"/>
              <a:t>Flourescenated</a:t>
            </a:r>
            <a:r>
              <a:rPr lang="en-US" dirty="0"/>
              <a:t> Anti </a:t>
            </a:r>
            <a:r>
              <a:rPr lang="en-US" dirty="0" err="1" smtClean="0"/>
              <a:t>Ig</a:t>
            </a: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AB added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indirect if.bmp"/>
          <p:cNvPicPr>
            <a:picLocks noChangeAspect="1"/>
          </p:cNvPicPr>
          <p:nvPr/>
        </p:nvPicPr>
        <p:blipFill>
          <a:blip r:embed="rId2" cstate="print"/>
          <a:srcRect r="81500" b="62600"/>
          <a:stretch>
            <a:fillRect/>
          </a:stretch>
        </p:blipFill>
        <p:spPr>
          <a:xfrm>
            <a:off x="4716016" y="1628800"/>
            <a:ext cx="4032448" cy="446449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Summary: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Don’t forget the Q about the lesion</a:t>
            </a:r>
          </a:p>
          <a:p>
            <a:pPr>
              <a:buFont typeface="Batang" pitchFamily="18" charset="-127"/>
              <a:buNone/>
            </a:pPr>
            <a:r>
              <a:rPr lang="en-US"/>
              <a:t>Full description of lesion</a:t>
            </a:r>
          </a:p>
          <a:p>
            <a:pPr>
              <a:buFont typeface="Batang" pitchFamily="18" charset="-127"/>
              <a:buNone/>
            </a:pPr>
            <a:r>
              <a:rPr lang="en-US"/>
              <a:t>Appropriate investigation</a:t>
            </a:r>
          </a:p>
          <a:p>
            <a:pPr>
              <a:buFont typeface="Batang" pitchFamily="18" charset="-127"/>
              <a:buNone/>
            </a:pPr>
            <a:r>
              <a:rPr lang="en-US"/>
              <a:t>Final Diagnosis.</a:t>
            </a:r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9685" name="Picture 5" descr="final_diagnosis_drop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557338"/>
            <a:ext cx="3959225" cy="4535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Lecture Outlines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>
                <a:solidFill>
                  <a:srgbClr val="0033CC"/>
                </a:solidFill>
              </a:rPr>
              <a:t>-</a:t>
            </a:r>
            <a:r>
              <a:rPr lang="en-US" sz="3600" b="1">
                <a:solidFill>
                  <a:srgbClr val="0033CC"/>
                </a:solidFill>
              </a:rPr>
              <a:t>Function , Structure of the skin.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-Approach to dermatology patient.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-Morphology of skin lesions.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-Important signs and Investigations.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/>
              <a:t>-Reaction patterns.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-Basic pathological terminology.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-Topical therapy.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Reaction Patterns</a:t>
            </a:r>
          </a:p>
        </p:txBody>
      </p:sp>
      <p:sp>
        <p:nvSpPr>
          <p:cNvPr id="31130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Skin has limited number of </a:t>
            </a:r>
          </a:p>
          <a:p>
            <a:pPr>
              <a:buFont typeface="Batang" pitchFamily="18" charset="-127"/>
              <a:buNone/>
            </a:pPr>
            <a:r>
              <a:rPr lang="en-US"/>
              <a:t>morphological expressions </a:t>
            </a:r>
          </a:p>
          <a:p>
            <a:pPr>
              <a:buFont typeface="Batang" pitchFamily="18" charset="-127"/>
              <a:buNone/>
            </a:pPr>
            <a:r>
              <a:rPr lang="en-US"/>
              <a:t>as a result of inflammation</a:t>
            </a:r>
          </a:p>
          <a:p>
            <a:endParaRPr lang="en-US"/>
          </a:p>
        </p:txBody>
      </p:sp>
      <p:sp>
        <p:nvSpPr>
          <p:cNvPr id="31130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1303" name="Picture 7" descr="sk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84313"/>
            <a:ext cx="4170362" cy="45878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33375"/>
            <a:ext cx="8229600" cy="1143000"/>
          </a:xfrm>
        </p:spPr>
        <p:txBody>
          <a:bodyPr/>
          <a:lstStyle/>
          <a:p>
            <a:pPr marL="838200" indent="-838200"/>
            <a:r>
              <a:rPr lang="en-US" sz="2800">
                <a:solidFill>
                  <a:schemeClr val="hlink"/>
                </a:solidFill>
              </a:rPr>
              <a:t>Skin Structure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052513"/>
            <a:ext cx="4499992" cy="4814887"/>
          </a:xfrm>
        </p:spPr>
        <p:txBody>
          <a:bodyPr/>
          <a:lstStyle/>
          <a:p>
            <a:pPr marL="533400" indent="-533400">
              <a:buFont typeface="Batang" pitchFamily="18" charset="-127"/>
              <a:buNone/>
            </a:pPr>
            <a:r>
              <a:rPr lang="en-US" sz="2800" dirty="0">
                <a:solidFill>
                  <a:schemeClr val="hlink"/>
                </a:solidFill>
              </a:rPr>
              <a:t>The </a:t>
            </a:r>
            <a:r>
              <a:rPr lang="en-US" sz="2800" dirty="0" err="1">
                <a:solidFill>
                  <a:schemeClr val="hlink"/>
                </a:solidFill>
              </a:rPr>
              <a:t>spinous</a:t>
            </a:r>
            <a:r>
              <a:rPr lang="en-US" sz="2800" dirty="0">
                <a:solidFill>
                  <a:schemeClr val="hlink"/>
                </a:solidFill>
              </a:rPr>
              <a:t> cell layer:</a:t>
            </a:r>
            <a:endParaRPr lang="en-US" sz="2800" dirty="0"/>
          </a:p>
          <a:p>
            <a:pPr marL="533400" indent="-533400">
              <a:buFont typeface="Batang" pitchFamily="18" charset="-127"/>
              <a:buNone/>
            </a:pPr>
            <a:r>
              <a:rPr lang="en-US" sz="2800" dirty="0"/>
              <a:t>Usually  5 -10 layers thick .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sz="2800" dirty="0"/>
              <a:t> Adhere to each other by 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sz="2800" dirty="0"/>
              <a:t>Desmosomes </a:t>
            </a:r>
            <a:r>
              <a:rPr lang="en-US" sz="2800" dirty="0" smtClean="0"/>
              <a:t> are complex </a:t>
            </a:r>
            <a:endParaRPr lang="en-US" sz="2800" dirty="0"/>
          </a:p>
          <a:p>
            <a:pPr marL="533400" indent="-533400">
              <a:buFont typeface="Batang" pitchFamily="18" charset="-127"/>
              <a:buNone/>
            </a:pPr>
            <a:r>
              <a:rPr lang="en-US" sz="2800" dirty="0" smtClean="0"/>
              <a:t>m</a:t>
            </a:r>
            <a:r>
              <a:rPr lang="en-US" sz="2800" dirty="0" smtClean="0"/>
              <a:t>odification </a:t>
            </a:r>
            <a:r>
              <a:rPr lang="en-US" sz="2800" dirty="0"/>
              <a:t>of the cell  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sz="2800" dirty="0"/>
              <a:t>m</a:t>
            </a:r>
            <a:r>
              <a:rPr lang="en-US" sz="2800" dirty="0" smtClean="0"/>
              <a:t>embrane . </a:t>
            </a:r>
            <a:endParaRPr lang="en-US" sz="2800" dirty="0"/>
          </a:p>
          <a:p>
            <a:pPr marL="533400" indent="-533400">
              <a:buFont typeface="Batang" pitchFamily="18" charset="-127"/>
              <a:buNone/>
            </a:pPr>
            <a:r>
              <a:rPr lang="en-US" sz="2800" dirty="0" smtClean="0"/>
              <a:t>They appear </a:t>
            </a:r>
            <a:r>
              <a:rPr lang="en-US" sz="2800" dirty="0"/>
              <a:t>like 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sz="2800" dirty="0"/>
              <a:t>spines hence the </a:t>
            </a:r>
            <a:r>
              <a:rPr lang="en-US" sz="2800" dirty="0" smtClean="0"/>
              <a:t> name</a:t>
            </a:r>
            <a:endParaRPr lang="en-US" sz="2800" dirty="0"/>
          </a:p>
          <a:p>
            <a:pPr marL="533400" indent="-533400">
              <a:buFont typeface="Batang" pitchFamily="18" charset="-127"/>
              <a:buNone/>
            </a:pPr>
            <a:r>
              <a:rPr lang="en-US" sz="2800" dirty="0" smtClean="0"/>
              <a:t>Stratum </a:t>
            </a:r>
            <a:r>
              <a:rPr lang="en-US" sz="2800" dirty="0" err="1" smtClean="0"/>
              <a:t>Spinosum</a:t>
            </a:r>
            <a:r>
              <a:rPr lang="en-US" sz="2800" dirty="0"/>
              <a:t>.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sz="2800" dirty="0"/>
              <a:t>Cells are polyhedral.</a:t>
            </a:r>
          </a:p>
        </p:txBody>
      </p:sp>
      <p:pic>
        <p:nvPicPr>
          <p:cNvPr id="180232" name="Picture 8" descr="the 4 layers epi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543050"/>
            <a:ext cx="4392612" cy="4897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Reaction Patterns</a:t>
            </a: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>
              <a:buFontTx/>
              <a:buNone/>
            </a:pPr>
            <a:r>
              <a:rPr lang="en-US" b="1" dirty="0" err="1">
                <a:latin typeface="Gungsuh" pitchFamily="18" charset="-127"/>
              </a:rPr>
              <a:t>Psoriasiform</a:t>
            </a:r>
            <a:r>
              <a:rPr lang="en-US" dirty="0"/>
              <a:t>: </a:t>
            </a:r>
          </a:p>
          <a:p>
            <a:pPr marL="533400" indent="-533400">
              <a:buFontTx/>
              <a:buNone/>
            </a:pPr>
            <a:r>
              <a:rPr lang="en-US" dirty="0"/>
              <a:t>Well defined </a:t>
            </a:r>
            <a:r>
              <a:rPr lang="en-US" dirty="0" err="1"/>
              <a:t>erythematous</a:t>
            </a:r>
            <a:r>
              <a:rPr lang="en-US" dirty="0"/>
              <a:t> </a:t>
            </a:r>
          </a:p>
          <a:p>
            <a:pPr marL="533400" indent="-533400">
              <a:buFontTx/>
              <a:buNone/>
            </a:pPr>
            <a:r>
              <a:rPr lang="en-US" dirty="0"/>
              <a:t>papules with thick scale</a:t>
            </a:r>
          </a:p>
          <a:p>
            <a:pPr marL="533400" indent="-533400">
              <a:buFontTx/>
              <a:buNone/>
            </a:pPr>
            <a:endParaRPr lang="en-US" dirty="0"/>
          </a:p>
          <a:p>
            <a:pPr marL="533400" indent="-533400">
              <a:buFontTx/>
              <a:buNone/>
            </a:pPr>
            <a:r>
              <a:rPr lang="en-US" dirty="0"/>
              <a:t> Differential diagnosis</a:t>
            </a:r>
          </a:p>
          <a:p>
            <a:pPr marL="533400" indent="-533400">
              <a:buFontTx/>
              <a:buNone/>
            </a:pPr>
            <a:r>
              <a:rPr lang="en-US" dirty="0" smtClean="0"/>
              <a:t>Psoriasis</a:t>
            </a:r>
          </a:p>
          <a:p>
            <a:pPr marL="533400" indent="-533400">
              <a:buFontTx/>
              <a:buNone/>
            </a:pPr>
            <a:r>
              <a:rPr lang="en-US" dirty="0" smtClean="0"/>
              <a:t>Lichen simplex </a:t>
            </a:r>
            <a:r>
              <a:rPr lang="en-US" dirty="0" err="1" smtClean="0"/>
              <a:t>chronicus</a:t>
            </a:r>
            <a:endParaRPr lang="en-US" dirty="0"/>
          </a:p>
          <a:p>
            <a:pPr marL="533400" indent="-533400">
              <a:buFontTx/>
              <a:buNone/>
            </a:pPr>
            <a:endParaRPr lang="en-US" dirty="0"/>
          </a:p>
        </p:txBody>
      </p:sp>
      <p:sp>
        <p:nvSpPr>
          <p:cNvPr id="31539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5399" name="Picture 7" descr="psoriasi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41438"/>
            <a:ext cx="4032448" cy="51355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Reaction Patterns</a:t>
            </a:r>
          </a:p>
        </p:txBody>
      </p:sp>
      <p:sp>
        <p:nvSpPr>
          <p:cNvPr id="32051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1">
                <a:latin typeface="Gungsuh" pitchFamily="18" charset="-127"/>
              </a:rPr>
              <a:t>Pityriasiform</a:t>
            </a:r>
            <a:r>
              <a:rPr lang="en-US"/>
              <a:t>: </a:t>
            </a:r>
          </a:p>
          <a:p>
            <a:pPr>
              <a:buFontTx/>
              <a:buNone/>
            </a:pPr>
            <a:r>
              <a:rPr lang="en-US"/>
              <a:t>Papules and plaques with </a:t>
            </a:r>
          </a:p>
          <a:p>
            <a:pPr>
              <a:buFontTx/>
              <a:buNone/>
            </a:pPr>
            <a:r>
              <a:rPr lang="en-US"/>
              <a:t>delicate scales</a:t>
            </a:r>
          </a:p>
          <a:p>
            <a:pPr>
              <a:buFontTx/>
              <a:buNone/>
            </a:pPr>
            <a:r>
              <a:rPr lang="en-US"/>
              <a:t>Differential diagnosis</a:t>
            </a:r>
          </a:p>
          <a:p>
            <a:pPr>
              <a:buFontTx/>
              <a:buNone/>
            </a:pPr>
            <a:r>
              <a:rPr lang="en-US"/>
              <a:t>Pityriasis rosea</a:t>
            </a:r>
          </a:p>
        </p:txBody>
      </p:sp>
      <p:sp>
        <p:nvSpPr>
          <p:cNvPr id="32051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ityriasiform.bmp"/>
          <p:cNvPicPr>
            <a:picLocks noChangeAspect="1"/>
          </p:cNvPicPr>
          <p:nvPr/>
        </p:nvPicPr>
        <p:blipFill>
          <a:blip r:embed="rId2" cstate="print"/>
          <a:srcRect t="19550" r="64962" b="31100"/>
          <a:stretch>
            <a:fillRect/>
          </a:stretch>
        </p:blipFill>
        <p:spPr>
          <a:xfrm>
            <a:off x="4716016" y="1700808"/>
            <a:ext cx="4104456" cy="453650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Reaction Pattern: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09600" indent="-609600">
              <a:buFontTx/>
              <a:buNone/>
            </a:pPr>
            <a:r>
              <a:rPr lang="en-US" b="1"/>
              <a:t> </a:t>
            </a:r>
            <a:r>
              <a:rPr lang="en-US" b="1">
                <a:latin typeface="Gungsuh" pitchFamily="18" charset="-127"/>
              </a:rPr>
              <a:t>Lichenoid :</a:t>
            </a:r>
          </a:p>
          <a:p>
            <a:pPr marL="609600" indent="-609600">
              <a:buFontTx/>
              <a:buNone/>
            </a:pPr>
            <a:r>
              <a:rPr lang="en-US"/>
              <a:t> Flat topped polygonal </a:t>
            </a:r>
          </a:p>
          <a:p>
            <a:pPr marL="609600" indent="-609600">
              <a:buFontTx/>
              <a:buNone/>
            </a:pPr>
            <a:r>
              <a:rPr lang="en-US"/>
              <a:t>papules</a:t>
            </a:r>
          </a:p>
          <a:p>
            <a:pPr marL="609600" indent="-609600">
              <a:buFontTx/>
              <a:buNone/>
            </a:pPr>
            <a:r>
              <a:rPr lang="en-US"/>
              <a:t>Differential diagnosis		</a:t>
            </a:r>
          </a:p>
          <a:p>
            <a:pPr marL="609600" indent="-609600">
              <a:buFontTx/>
              <a:buNone/>
            </a:pPr>
            <a:r>
              <a:rPr lang="en-US"/>
              <a:t>Lichen planus</a:t>
            </a:r>
          </a:p>
          <a:p>
            <a:pPr marL="609600" indent="-609600">
              <a:buFontTx/>
              <a:buNone/>
            </a:pPr>
            <a:r>
              <a:rPr lang="en-US"/>
              <a:t>		</a:t>
            </a:r>
          </a:p>
          <a:p>
            <a:pPr marL="609600" indent="-609600">
              <a:buFontTx/>
              <a:buNone/>
            </a:pPr>
            <a:r>
              <a:rPr lang="en-US"/>
              <a:t>Lichenoid drug reaction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90" name="Picture 6" descr="l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2575"/>
            <a:ext cx="4103688" cy="44688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Reaction Patterns</a:t>
            </a:r>
          </a:p>
        </p:txBody>
      </p:sp>
      <p:sp>
        <p:nvSpPr>
          <p:cNvPr id="32256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200"/>
              <a:t> </a:t>
            </a:r>
            <a:r>
              <a:rPr lang="en-US" sz="3200" b="1"/>
              <a:t>Bullous</a:t>
            </a:r>
            <a:r>
              <a:rPr lang="en-US" sz="3200"/>
              <a:t>:     </a:t>
            </a:r>
          </a:p>
          <a:p>
            <a:pPr>
              <a:buFont typeface="Batang" pitchFamily="18" charset="-127"/>
              <a:buNone/>
            </a:pPr>
            <a:r>
              <a:rPr lang="en-US"/>
              <a:t>Differential daignosis</a:t>
            </a:r>
          </a:p>
          <a:p>
            <a:pPr>
              <a:buFont typeface="Batang" pitchFamily="18" charset="-127"/>
              <a:buNone/>
            </a:pPr>
            <a:r>
              <a:rPr lang="en-US"/>
              <a:t>Pemphigus Vulgaris</a:t>
            </a:r>
          </a:p>
          <a:p>
            <a:pPr>
              <a:buFont typeface="Batang" pitchFamily="18" charset="-127"/>
              <a:buNone/>
            </a:pPr>
            <a:r>
              <a:rPr lang="en-US"/>
              <a:t>Bullous Pemphigoid</a:t>
            </a:r>
          </a:p>
        </p:txBody>
      </p:sp>
      <p:sp>
        <p:nvSpPr>
          <p:cNvPr id="32256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2567" name="Picture 7" descr="bli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775"/>
            <a:ext cx="3959225" cy="45370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Reaction Patterns</a:t>
            </a:r>
          </a:p>
        </p:txBody>
      </p:sp>
      <p:sp>
        <p:nvSpPr>
          <p:cNvPr id="3246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200"/>
              <a:t> </a:t>
            </a:r>
            <a:r>
              <a:rPr lang="en-US" sz="3200" b="1"/>
              <a:t>Pustular:</a:t>
            </a:r>
          </a:p>
          <a:p>
            <a:pPr>
              <a:buFont typeface="Batang" pitchFamily="18" charset="-127"/>
              <a:buNone/>
            </a:pPr>
            <a:r>
              <a:rPr lang="en-US"/>
              <a:t>Differential diagnosis</a:t>
            </a:r>
          </a:p>
          <a:p>
            <a:pPr>
              <a:buFont typeface="Batang" pitchFamily="18" charset="-127"/>
              <a:buNone/>
            </a:pPr>
            <a:r>
              <a:rPr lang="en-US"/>
              <a:t>Folliculitis</a:t>
            </a:r>
          </a:p>
          <a:p>
            <a:pPr>
              <a:buFont typeface="Batang" pitchFamily="18" charset="-127"/>
              <a:buNone/>
            </a:pPr>
            <a:r>
              <a:rPr lang="en-US"/>
              <a:t>Varicella</a:t>
            </a:r>
          </a:p>
          <a:p>
            <a:pPr>
              <a:buFont typeface="Batang" pitchFamily="18" charset="-127"/>
              <a:buNone/>
            </a:pPr>
            <a:r>
              <a:rPr lang="en-US"/>
              <a:t>Pustular psoriasis</a:t>
            </a:r>
          </a:p>
        </p:txBody>
      </p:sp>
      <p:sp>
        <p:nvSpPr>
          <p:cNvPr id="32461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4616" name="Picture 8" descr="pustu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557338"/>
            <a:ext cx="4175125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Reaction Patterns</a:t>
            </a:r>
            <a:r>
              <a:rPr lang="en-US" sz="2000">
                <a:solidFill>
                  <a:schemeClr val="hlink"/>
                </a:solidFill>
              </a:rPr>
              <a:t>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4464050" cy="4608513"/>
          </a:xfrm>
        </p:spPr>
        <p:txBody>
          <a:bodyPr/>
          <a:lstStyle/>
          <a:p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sz="3200" b="1" dirty="0" smtClean="0"/>
              <a:t>Eczematous</a:t>
            </a:r>
            <a:r>
              <a:rPr lang="en-US" dirty="0"/>
              <a:t>: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</a:t>
            </a:r>
            <a:r>
              <a:rPr lang="en-US" dirty="0" err="1"/>
              <a:t>Puritic</a:t>
            </a:r>
            <a:r>
              <a:rPr lang="en-US" dirty="0"/>
              <a:t>, </a:t>
            </a:r>
            <a:r>
              <a:rPr lang="en-US" dirty="0" err="1"/>
              <a:t>erythematous</a:t>
            </a:r>
            <a:r>
              <a:rPr lang="en-US" dirty="0"/>
              <a:t>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edematous, vesicular eruption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Differential diagnosis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Atopic dermatitis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contact dermatitis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3" name="Picture 5" descr="ecz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80604"/>
            <a:ext cx="4035425" cy="45847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Lecture Outlines</a:t>
            </a:r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>
                <a:solidFill>
                  <a:srgbClr val="0033CC"/>
                </a:solidFill>
              </a:rPr>
              <a:t>-</a:t>
            </a:r>
            <a:r>
              <a:rPr lang="en-US" sz="3600" b="1">
                <a:solidFill>
                  <a:srgbClr val="0033CC"/>
                </a:solidFill>
              </a:rPr>
              <a:t>Function , Structure of the skin.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-Approach to dermatology patient.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-Morphology of skin lesions.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-Important signs and Investigations.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-Reaction patterns.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</a:t>
            </a:r>
            <a:r>
              <a:rPr lang="en-US" sz="3600" b="1"/>
              <a:t>Basic pathological terminology.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-Topical therapy.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Basic Pathology</a:t>
            </a:r>
          </a:p>
        </p:txBody>
      </p:sp>
      <p:sp>
        <p:nvSpPr>
          <p:cNvPr id="32768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>
              <a:buFont typeface="Batang" pitchFamily="18" charset="-127"/>
              <a:buNone/>
            </a:pPr>
            <a:r>
              <a:rPr lang="en-US" sz="3200" b="1" u="sng"/>
              <a:t>Epidermis:</a:t>
            </a:r>
          </a:p>
          <a:p>
            <a:pPr marL="533400" indent="-533400">
              <a:buFontTx/>
              <a:buNone/>
            </a:pPr>
            <a:r>
              <a:rPr lang="en-US"/>
              <a:t>Acanthosis:</a:t>
            </a:r>
          </a:p>
          <a:p>
            <a:pPr marL="533400" indent="-533400">
              <a:buFontTx/>
              <a:buNone/>
            </a:pPr>
            <a:r>
              <a:rPr lang="en-US"/>
              <a:t> Increase in the number of </a:t>
            </a:r>
          </a:p>
          <a:p>
            <a:pPr marL="533400" indent="-533400">
              <a:buFontTx/>
              <a:buNone/>
            </a:pPr>
            <a:r>
              <a:rPr lang="en-US"/>
              <a:t>spinous cell layer; manifest </a:t>
            </a:r>
          </a:p>
          <a:p>
            <a:pPr marL="533400" indent="-533400">
              <a:buFontTx/>
              <a:buNone/>
            </a:pPr>
            <a:r>
              <a:rPr lang="en-US"/>
              <a:t>as thickening of the skin.		</a:t>
            </a:r>
          </a:p>
          <a:p>
            <a:pPr marL="533400" indent="-533400">
              <a:buFontTx/>
              <a:buChar char="•"/>
            </a:pPr>
            <a:endParaRPr lang="en-US"/>
          </a:p>
          <a:p>
            <a:pPr marL="533400" indent="-533400"/>
            <a:endParaRPr lang="en-US"/>
          </a:p>
        </p:txBody>
      </p:sp>
      <p:sp>
        <p:nvSpPr>
          <p:cNvPr id="32768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687" name="Picture 7" descr="acanthosis_2x-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2875"/>
            <a:ext cx="4033018" cy="50404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Basic Pathology</a:t>
            </a:r>
          </a:p>
        </p:txBody>
      </p:sp>
      <p:sp>
        <p:nvSpPr>
          <p:cNvPr id="33382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/>
              <a:t> </a:t>
            </a:r>
            <a:r>
              <a:rPr lang="en-US" dirty="0" smtClean="0"/>
              <a:t>Atrophy :</a:t>
            </a: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/>
              <a:t> Decrease in the thickness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of </a:t>
            </a:r>
            <a:r>
              <a:rPr lang="en-US" dirty="0" smtClean="0"/>
              <a:t>epidermis.</a:t>
            </a:r>
          </a:p>
        </p:txBody>
      </p:sp>
      <p:sp>
        <p:nvSpPr>
          <p:cNvPr id="33383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3832" name="Picture 8" descr="at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268760"/>
            <a:ext cx="4176712" cy="53006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Basic Pathology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09600" indent="-609600">
              <a:buFontTx/>
              <a:buNone/>
            </a:pPr>
            <a:r>
              <a:rPr lang="en-US" sz="3200" b="1" u="sng" dirty="0" smtClean="0"/>
              <a:t>Cell</a:t>
            </a:r>
            <a:r>
              <a:rPr lang="en-US" sz="3200" dirty="0" smtClean="0"/>
              <a:t> </a:t>
            </a:r>
            <a:r>
              <a:rPr lang="en-US" b="1" u="sng" dirty="0" smtClean="0"/>
              <a:t>differentiation disturbances</a:t>
            </a:r>
            <a:r>
              <a:rPr lang="en-US" dirty="0" smtClean="0"/>
              <a:t>:</a:t>
            </a:r>
            <a:endParaRPr lang="en-US" dirty="0"/>
          </a:p>
          <a:p>
            <a:pPr marL="609600" indent="-609600">
              <a:buFontTx/>
              <a:buNone/>
            </a:pPr>
            <a:r>
              <a:rPr lang="en-US" b="1" dirty="0" smtClean="0"/>
              <a:t>A</a:t>
            </a:r>
            <a:r>
              <a:rPr lang="en-US" dirty="0" smtClean="0"/>
              <a:t>:Parakeratosis</a:t>
            </a:r>
            <a:r>
              <a:rPr lang="en-US" dirty="0"/>
              <a:t>: retention </a:t>
            </a:r>
          </a:p>
          <a:p>
            <a:pPr marL="609600" indent="-609600">
              <a:buFontTx/>
              <a:buNone/>
            </a:pPr>
            <a:r>
              <a:rPr lang="en-US" dirty="0"/>
              <a:t>of the nuclei in the cell of </a:t>
            </a:r>
          </a:p>
          <a:p>
            <a:pPr marL="609600" indent="-609600">
              <a:buFontTx/>
              <a:buNone/>
            </a:pPr>
            <a:r>
              <a:rPr lang="en-US" dirty="0"/>
              <a:t>the </a:t>
            </a:r>
            <a:r>
              <a:rPr lang="en-US" dirty="0" err="1"/>
              <a:t>cornified</a:t>
            </a:r>
            <a:r>
              <a:rPr lang="en-US" dirty="0"/>
              <a:t> layer </a:t>
            </a:r>
          </a:p>
          <a:p>
            <a:pPr marL="609600" indent="-609600">
              <a:buFontTx/>
              <a:buNone/>
            </a:pPr>
            <a:r>
              <a:rPr lang="en-US" dirty="0" err="1"/>
              <a:t>Eg</a:t>
            </a:r>
            <a:r>
              <a:rPr lang="en-US" dirty="0"/>
              <a:t> :</a:t>
            </a:r>
            <a:r>
              <a:rPr lang="en-US" dirty="0" smtClean="0"/>
              <a:t>psoriasis</a:t>
            </a:r>
          </a:p>
          <a:p>
            <a:pPr marL="609600" indent="-609600">
              <a:buFontTx/>
              <a:buNone/>
            </a:pPr>
            <a:r>
              <a:rPr lang="en-US" dirty="0" smtClean="0"/>
              <a:t>What is </a:t>
            </a:r>
            <a:r>
              <a:rPr lang="en-US" dirty="0" err="1" smtClean="0"/>
              <a:t>orthokeratosis</a:t>
            </a:r>
            <a:r>
              <a:rPr lang="en-US" dirty="0" smtClean="0"/>
              <a:t>?</a:t>
            </a:r>
          </a:p>
          <a:p>
            <a:pPr marL="609600" indent="-609600">
              <a:buFontTx/>
              <a:buNone/>
            </a:pPr>
            <a:r>
              <a:rPr lang="en-US" dirty="0" smtClean="0"/>
              <a:t>physiological </a:t>
            </a:r>
            <a:r>
              <a:rPr lang="en-US" dirty="0" err="1" smtClean="0"/>
              <a:t>parakeratosis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7" name="Picture 5" descr="para"/>
          <p:cNvPicPr>
            <a:picLocks noChangeAspect="1" noChangeArrowheads="1"/>
          </p:cNvPicPr>
          <p:nvPr/>
        </p:nvPicPr>
        <p:blipFill>
          <a:blip r:embed="rId2" cstate="print"/>
          <a:srcRect b="26574"/>
          <a:stretch>
            <a:fillRect/>
          </a:stretch>
        </p:blipFill>
        <p:spPr bwMode="auto">
          <a:xfrm>
            <a:off x="4643439" y="1557338"/>
            <a:ext cx="4105026" cy="46799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chemeClr val="hlink"/>
                </a:solidFill>
              </a:rPr>
              <a:t>Skin Structure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5538"/>
            <a:ext cx="4644008" cy="5732462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2400" dirty="0"/>
              <a:t> </a:t>
            </a:r>
            <a:r>
              <a:rPr lang="en-US" dirty="0">
                <a:solidFill>
                  <a:schemeClr val="hlink"/>
                </a:solidFill>
              </a:rPr>
              <a:t>Granular cell layer :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</a:t>
            </a:r>
            <a:r>
              <a:rPr lang="en-US" dirty="0" smtClean="0"/>
              <a:t>Diamond </a:t>
            </a:r>
            <a:r>
              <a:rPr lang="en-US" dirty="0"/>
              <a:t>shaped cells.</a:t>
            </a:r>
          </a:p>
          <a:p>
            <a:pPr>
              <a:buFont typeface="Batang" pitchFamily="18" charset="-127"/>
              <a:buNone/>
            </a:pPr>
            <a:r>
              <a:rPr lang="en-US" dirty="0" smtClean="0"/>
              <a:t> </a:t>
            </a:r>
            <a:r>
              <a:rPr lang="en-US" dirty="0"/>
              <a:t>F</a:t>
            </a:r>
            <a:r>
              <a:rPr lang="en-US" dirty="0" smtClean="0"/>
              <a:t>illed </a:t>
            </a:r>
            <a:r>
              <a:rPr lang="en-US" dirty="0"/>
              <a:t>with </a:t>
            </a:r>
            <a:r>
              <a:rPr lang="en-US" dirty="0" err="1" smtClean="0"/>
              <a:t>keratohyaline</a:t>
            </a:r>
            <a:r>
              <a:rPr lang="en-US" dirty="0" smtClean="0"/>
              <a:t>  </a:t>
            </a:r>
            <a:r>
              <a:rPr lang="en-US" dirty="0"/>
              <a:t>granules.</a:t>
            </a:r>
          </a:p>
          <a:p>
            <a:pPr>
              <a:buFont typeface="Batang" pitchFamily="18" charset="-127"/>
              <a:buNone/>
            </a:pPr>
            <a:r>
              <a:rPr lang="en-US" dirty="0" smtClean="0"/>
              <a:t>Thickness </a:t>
            </a:r>
            <a:r>
              <a:rPr lang="en-US" dirty="0"/>
              <a:t>of this layer is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proportional to the thickness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of the stratum </a:t>
            </a:r>
            <a:r>
              <a:rPr lang="en-US" dirty="0" err="1" smtClean="0"/>
              <a:t>corneum</a:t>
            </a:r>
            <a:r>
              <a:rPr lang="en-US" dirty="0" smtClean="0"/>
              <a:t> </a:t>
            </a:r>
            <a:r>
              <a:rPr lang="en-US" dirty="0"/>
              <a:t>layer .</a:t>
            </a:r>
          </a:p>
          <a:p>
            <a:pPr>
              <a:buFont typeface="Batang" pitchFamily="18" charset="-127"/>
              <a:buNone/>
            </a:pPr>
            <a:r>
              <a:rPr lang="en-US" dirty="0" smtClean="0"/>
              <a:t>In </a:t>
            </a:r>
            <a:r>
              <a:rPr lang="en-US" dirty="0"/>
              <a:t>thin skin it is 1 -3- </a:t>
            </a:r>
            <a:r>
              <a:rPr lang="en-US" dirty="0" smtClean="0"/>
              <a:t>cell. </a:t>
            </a: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/>
              <a:t>layers and 10 cell layers in thick 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skin like palms and soles</a:t>
            </a:r>
            <a:r>
              <a:rPr lang="en-US" dirty="0" smtClean="0"/>
              <a:t>.</a:t>
            </a:r>
          </a:p>
          <a:p>
            <a:pPr>
              <a:buFont typeface="Batang" pitchFamily="18" charset="-127"/>
              <a:buNone/>
            </a:pPr>
            <a:r>
              <a:rPr lang="en-US" dirty="0" smtClean="0"/>
              <a:t>Absent in oral mucosa.</a:t>
            </a:r>
            <a:endParaRPr lang="en-US" dirty="0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1253" name="Picture 5" descr="hist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28775"/>
            <a:ext cx="4031680" cy="4535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Basic Pathology </a:t>
            </a:r>
          </a:p>
        </p:txBody>
      </p:sp>
      <p:sp>
        <p:nvSpPr>
          <p:cNvPr id="32973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	</a:t>
            </a:r>
            <a:r>
              <a:rPr lang="en-US" b="1" dirty="0"/>
              <a:t>B. Hyperkeratosis</a:t>
            </a:r>
            <a:r>
              <a:rPr lang="en-US" dirty="0"/>
              <a:t>: Increased thickness of the 	stratum </a:t>
            </a:r>
            <a:r>
              <a:rPr lang="en-US" dirty="0" err="1" smtClean="0"/>
              <a:t>corneum</a:t>
            </a:r>
            <a:r>
              <a:rPr lang="en-US" dirty="0" smtClean="0"/>
              <a:t> .</a:t>
            </a:r>
          </a:p>
          <a:p>
            <a:pPr>
              <a:buFontTx/>
              <a:buNone/>
            </a:pPr>
            <a:r>
              <a:rPr lang="en-US" dirty="0" smtClean="0"/>
              <a:t>Caused by increased production or reduced desquamation of</a:t>
            </a:r>
            <a:r>
              <a:rPr lang="en-US" dirty="0"/>
              <a:t> </a:t>
            </a:r>
            <a:r>
              <a:rPr lang="en-US" dirty="0" err="1" smtClean="0"/>
              <a:t>corneocytes</a:t>
            </a:r>
            <a:endParaRPr lang="en-US" dirty="0"/>
          </a:p>
        </p:txBody>
      </p:sp>
      <p:sp>
        <p:nvSpPr>
          <p:cNvPr id="32973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796136" y="1600201"/>
            <a:ext cx="2890664" cy="3845024"/>
          </a:xfrm>
          <a:ln w="57150">
            <a:solidFill>
              <a:srgbClr val="C00000"/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329735" name="Picture 7" descr="hyperkeratosis_in_psoriasis_"/>
          <p:cNvPicPr>
            <a:picLocks noChangeAspect="1" noChangeArrowheads="1"/>
          </p:cNvPicPr>
          <p:nvPr/>
        </p:nvPicPr>
        <p:blipFill>
          <a:blip r:embed="rId2" cstate="print"/>
          <a:srcRect r="30899" b="17199"/>
          <a:stretch>
            <a:fillRect/>
          </a:stretch>
        </p:blipFill>
        <p:spPr bwMode="auto">
          <a:xfrm>
            <a:off x="5868144" y="1628800"/>
            <a:ext cx="2735857" cy="3815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Basic Pathology </a:t>
            </a:r>
          </a:p>
        </p:txBody>
      </p:sp>
      <p:sp>
        <p:nvSpPr>
          <p:cNvPr id="3522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12875"/>
            <a:ext cx="4433888" cy="4525963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u="sng">
                <a:latin typeface="Gungsuh" pitchFamily="18" charset="-127"/>
              </a:rPr>
              <a:t>Epidermal cohesion </a:t>
            </a:r>
          </a:p>
          <a:p>
            <a:pPr>
              <a:buFont typeface="Batang" pitchFamily="18" charset="-127"/>
              <a:buNone/>
            </a:pPr>
            <a:r>
              <a:rPr lang="en-US" u="sng">
                <a:latin typeface="Gungsuh" pitchFamily="18" charset="-127"/>
              </a:rPr>
              <a:t>Disturbances : due to</a:t>
            </a:r>
          </a:p>
          <a:p>
            <a:pPr>
              <a:buFont typeface="Batang" pitchFamily="18" charset="-127"/>
              <a:buNone/>
            </a:pPr>
            <a:r>
              <a:rPr lang="en-US" b="1"/>
              <a:t>a</a:t>
            </a:r>
            <a:r>
              <a:rPr lang="en-US"/>
              <a:t>. </a:t>
            </a:r>
            <a:r>
              <a:rPr lang="en-US" sz="3200" b="1"/>
              <a:t>Spongiosis</a:t>
            </a:r>
            <a:r>
              <a:rPr lang="en-US"/>
              <a:t>:</a:t>
            </a:r>
          </a:p>
          <a:p>
            <a:pPr>
              <a:buFont typeface="Batang" pitchFamily="18" charset="-127"/>
              <a:buNone/>
            </a:pPr>
            <a:r>
              <a:rPr lang="en-US"/>
              <a:t> Intercellular edema.</a:t>
            </a:r>
          </a:p>
          <a:p>
            <a:endParaRPr lang="en-US"/>
          </a:p>
        </p:txBody>
      </p:sp>
      <p:sp>
        <p:nvSpPr>
          <p:cNvPr id="35226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2263" name="Picture 7" descr="sp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775"/>
            <a:ext cx="4032250" cy="44688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Basic Pathology</a:t>
            </a:r>
          </a:p>
        </p:txBody>
      </p:sp>
      <p:sp>
        <p:nvSpPr>
          <p:cNvPr id="3543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endParaRPr lang="en-US" u="sng">
              <a:latin typeface="Gungsuh" pitchFamily="18" charset="-127"/>
            </a:endParaRPr>
          </a:p>
          <a:p>
            <a:pPr>
              <a:buFont typeface="Batang" pitchFamily="18" charset="-127"/>
              <a:buNone/>
            </a:pPr>
            <a:r>
              <a:rPr lang="en-US" sz="3200" b="1"/>
              <a:t>b.Acantho-lysis:</a:t>
            </a:r>
            <a:r>
              <a:rPr lang="en-US"/>
              <a:t> </a:t>
            </a:r>
          </a:p>
          <a:p>
            <a:pPr>
              <a:buFont typeface="Batang" pitchFamily="18" charset="-127"/>
              <a:buNone/>
            </a:pPr>
            <a:r>
              <a:rPr lang="en-US"/>
              <a:t>Dissolution of intercellular </a:t>
            </a:r>
          </a:p>
          <a:p>
            <a:pPr>
              <a:buFont typeface="Batang" pitchFamily="18" charset="-127"/>
              <a:buNone/>
            </a:pPr>
            <a:r>
              <a:rPr lang="en-US"/>
              <a:t>bridges, the separated cells </a:t>
            </a:r>
          </a:p>
          <a:p>
            <a:pPr>
              <a:buFont typeface="Batang" pitchFamily="18" charset="-127"/>
              <a:buNone/>
            </a:pPr>
            <a:r>
              <a:rPr lang="en-US"/>
              <a:t>become round, </a:t>
            </a:r>
          </a:p>
          <a:p>
            <a:pPr>
              <a:buFont typeface="Batang" pitchFamily="18" charset="-127"/>
              <a:buNone/>
            </a:pPr>
            <a:r>
              <a:rPr lang="en-US"/>
              <a:t>called(acantholytic cells)</a:t>
            </a:r>
          </a:p>
          <a:p>
            <a:endParaRPr lang="en-US"/>
          </a:p>
        </p:txBody>
      </p:sp>
      <p:sp>
        <p:nvSpPr>
          <p:cNvPr id="3543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1"/>
            <a:ext cx="4038600" cy="3052936"/>
          </a:xfrm>
          <a:ln w="57150">
            <a:solidFill>
              <a:srgbClr val="C00000"/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354311" name="Picture 7" descr="acantholysis"/>
          <p:cNvPicPr>
            <a:picLocks noChangeAspect="1" noChangeArrowheads="1"/>
          </p:cNvPicPr>
          <p:nvPr/>
        </p:nvPicPr>
        <p:blipFill>
          <a:blip r:embed="rId2" cstate="print"/>
          <a:srcRect b="32251"/>
          <a:stretch>
            <a:fillRect/>
          </a:stretch>
        </p:blipFill>
        <p:spPr bwMode="auto">
          <a:xfrm>
            <a:off x="4643438" y="1628775"/>
            <a:ext cx="4105275" cy="3024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Basic Pathology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b="1"/>
              <a:t>c. Ballooning</a:t>
            </a:r>
            <a:r>
              <a:rPr lang="en-US"/>
              <a:t>  </a:t>
            </a:r>
          </a:p>
          <a:p>
            <a:pPr>
              <a:buFont typeface="Batang" pitchFamily="18" charset="-127"/>
              <a:buNone/>
            </a:pPr>
            <a:r>
              <a:rPr lang="en-US"/>
              <a:t>Intracellular edema </a:t>
            </a:r>
          </a:p>
          <a:p>
            <a:pPr>
              <a:buFont typeface="Batang" pitchFamily="18" charset="-127"/>
              <a:buNone/>
            </a:pPr>
            <a:r>
              <a:rPr lang="en-US"/>
              <a:t>associated with viral </a:t>
            </a:r>
          </a:p>
          <a:p>
            <a:pPr>
              <a:buFont typeface="Batang" pitchFamily="18" charset="-127"/>
              <a:buNone/>
            </a:pPr>
            <a:r>
              <a:rPr lang="en-US"/>
              <a:t>infection.</a:t>
            </a:r>
          </a:p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61" name="Picture 5" descr="ballo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2875"/>
            <a:ext cx="4033018" cy="489644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Basic Pathology</a:t>
            </a:r>
          </a:p>
        </p:txBody>
      </p:sp>
      <p:sp>
        <p:nvSpPr>
          <p:cNvPr id="3461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1438"/>
            <a:ext cx="4495800" cy="4784725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b="1" u="sng" dirty="0"/>
              <a:t>Basement membrane Disturbances</a:t>
            </a:r>
            <a:r>
              <a:rPr lang="en-US" u="sng" dirty="0"/>
              <a:t> </a:t>
            </a:r>
            <a:endParaRPr lang="en-US" u="sng" dirty="0" smtClean="0"/>
          </a:p>
          <a:p>
            <a:pPr>
              <a:buFont typeface="Batang" pitchFamily="18" charset="-127"/>
              <a:buNone/>
            </a:pPr>
            <a:r>
              <a:rPr lang="en-US" dirty="0" smtClean="0"/>
              <a:t>IF showing 2  sites of deposition</a:t>
            </a: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/>
              <a:t>Epidermal side</a:t>
            </a:r>
          </a:p>
          <a:p>
            <a:pPr>
              <a:buFont typeface="Batang" pitchFamily="18" charset="-127"/>
              <a:buNone/>
            </a:pPr>
            <a:r>
              <a:rPr lang="en-US" u="sng" dirty="0"/>
              <a:t> </a:t>
            </a:r>
            <a:r>
              <a:rPr lang="en-US" dirty="0" err="1"/>
              <a:t>e.gErythema</a:t>
            </a:r>
            <a:r>
              <a:rPr lang="en-US" dirty="0"/>
              <a:t> </a:t>
            </a:r>
            <a:r>
              <a:rPr lang="en-US" dirty="0" err="1"/>
              <a:t>Multiforme</a:t>
            </a:r>
            <a:endParaRPr lang="en-US" dirty="0"/>
          </a:p>
          <a:p>
            <a:pPr>
              <a:buFont typeface="Batang" pitchFamily="18" charset="-127"/>
              <a:buNone/>
            </a:pP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/>
              <a:t>        </a:t>
            </a:r>
          </a:p>
          <a:p>
            <a:pPr>
              <a:buFont typeface="Batang" pitchFamily="18" charset="-127"/>
              <a:buNone/>
            </a:pPr>
            <a:r>
              <a:rPr lang="en-US" dirty="0" err="1"/>
              <a:t>Bullous</a:t>
            </a:r>
            <a:r>
              <a:rPr lang="en-US" dirty="0"/>
              <a:t> </a:t>
            </a:r>
            <a:r>
              <a:rPr lang="en-US" dirty="0" err="1"/>
              <a:t>pemphigoid</a:t>
            </a:r>
            <a:endParaRPr lang="en-US" dirty="0"/>
          </a:p>
        </p:txBody>
      </p:sp>
      <p:sp>
        <p:nvSpPr>
          <p:cNvPr id="34611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6119" name="Picture 7" descr="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1484313"/>
            <a:ext cx="4176464" cy="4608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Basic Pathology</a:t>
            </a:r>
          </a:p>
        </p:txBody>
      </p:sp>
      <p:sp>
        <p:nvSpPr>
          <p:cNvPr id="3440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5800" cy="4525963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b="1" u="sng"/>
              <a:t>Basement membrane Disturbances</a:t>
            </a:r>
            <a:endParaRPr lang="en-US" b="1"/>
          </a:p>
          <a:p>
            <a:pPr>
              <a:buFont typeface="Batang" pitchFamily="18" charset="-127"/>
              <a:buNone/>
            </a:pPr>
            <a:endParaRPr lang="en-US" b="1"/>
          </a:p>
          <a:p>
            <a:pPr>
              <a:buFont typeface="Batang" pitchFamily="18" charset="-127"/>
              <a:buNone/>
            </a:pPr>
            <a:r>
              <a:rPr lang="en-US"/>
              <a:t>Dermal side   e.g. </a:t>
            </a:r>
          </a:p>
          <a:p>
            <a:pPr>
              <a:buFont typeface="Batang" pitchFamily="18" charset="-127"/>
              <a:buNone/>
            </a:pPr>
            <a:r>
              <a:rPr lang="en-US"/>
              <a:t>Dermatitis Herpitiformis</a:t>
            </a:r>
          </a:p>
          <a:p>
            <a:pPr>
              <a:buFont typeface="Batang" pitchFamily="18" charset="-127"/>
              <a:buNone/>
            </a:pPr>
            <a:endParaRPr lang="en-US" sz="1400"/>
          </a:p>
          <a:p>
            <a:pPr>
              <a:buFont typeface="Batang" pitchFamily="18" charset="-127"/>
              <a:buNone/>
            </a:pPr>
            <a:endParaRPr lang="en-US" u="sng"/>
          </a:p>
          <a:p>
            <a:pPr>
              <a:buFont typeface="Batang" pitchFamily="18" charset="-127"/>
              <a:buNone/>
            </a:pPr>
            <a:endParaRPr lang="en-US"/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4071" name="Picture 7" descr="dermatitis_herpetiformis_fig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7338"/>
            <a:ext cx="4286250" cy="4608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Basic Pathology</a:t>
            </a:r>
          </a:p>
        </p:txBody>
      </p:sp>
      <p:sp>
        <p:nvSpPr>
          <p:cNvPr id="3481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412875"/>
            <a:ext cx="4038600" cy="4525963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b="1" u="sng">
                <a:ea typeface="Arial Unicode MS" pitchFamily="34" charset="-128"/>
                <a:cs typeface="Arial Unicode MS" pitchFamily="34" charset="-128"/>
              </a:rPr>
              <a:t>Dermis pathology</a:t>
            </a:r>
            <a:r>
              <a:rPr lang="en-US">
                <a:latin typeface="Felix Titling" pitchFamily="82" charset="0"/>
              </a:rPr>
              <a:t>:</a:t>
            </a:r>
          </a:p>
          <a:p>
            <a:pPr>
              <a:buFont typeface="Batang" pitchFamily="18" charset="-127"/>
              <a:buNone/>
            </a:pPr>
            <a:r>
              <a:rPr lang="en-US"/>
              <a:t>Cellular infiltrate : </a:t>
            </a:r>
          </a:p>
          <a:p>
            <a:pPr>
              <a:buFont typeface="Batang" pitchFamily="18" charset="-127"/>
              <a:buNone/>
            </a:pPr>
            <a:r>
              <a:rPr lang="en-US"/>
              <a:t>Neutrophils  as in </a:t>
            </a:r>
          </a:p>
          <a:p>
            <a:pPr>
              <a:buFont typeface="Batang" pitchFamily="18" charset="-127"/>
              <a:buNone/>
            </a:pPr>
            <a:r>
              <a:rPr lang="en-US"/>
              <a:t>Dermatitis herpitiformis)</a:t>
            </a:r>
          </a:p>
          <a:p>
            <a:pPr>
              <a:buFont typeface="Batang" pitchFamily="18" charset="-127"/>
              <a:buNone/>
            </a:pPr>
            <a:r>
              <a:rPr lang="en-US"/>
              <a:t>  </a:t>
            </a:r>
          </a:p>
          <a:p>
            <a:pPr>
              <a:buFont typeface="Batang" pitchFamily="18" charset="-127"/>
              <a:buNone/>
            </a:pPr>
            <a:r>
              <a:rPr lang="en-US"/>
              <a:t> Lmphocytes </a:t>
            </a:r>
          </a:p>
          <a:p>
            <a:pPr>
              <a:buFont typeface="Batang" pitchFamily="18" charset="-127"/>
              <a:buNone/>
            </a:pPr>
            <a:r>
              <a:rPr lang="en-US"/>
              <a:t>  </a:t>
            </a:r>
          </a:p>
          <a:p>
            <a:pPr>
              <a:buFont typeface="Batang" pitchFamily="18" charset="-127"/>
              <a:buNone/>
            </a:pPr>
            <a:r>
              <a:rPr lang="en-US"/>
              <a:t> Granulomas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69" name="Picture 9" descr="d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7338"/>
            <a:ext cx="4176713" cy="46799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/>
              <a:t> </a:t>
            </a:r>
            <a:r>
              <a:rPr lang="en-US">
                <a:solidFill>
                  <a:schemeClr val="hlink"/>
                </a:solidFill>
              </a:rPr>
              <a:t>Basic Pathology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5800" cy="4525963"/>
          </a:xfrm>
        </p:spPr>
        <p:txBody>
          <a:bodyPr/>
          <a:lstStyle/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3200"/>
              <a:t> </a:t>
            </a:r>
            <a:r>
              <a:rPr lang="en-US" sz="3200" b="1" u="sng"/>
              <a:t>Collagen / ground substance abnormality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3200"/>
              <a:t>Hypertrophy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3200"/>
              <a:t>Atrophy</a:t>
            </a:r>
          </a:p>
          <a:p>
            <a:pPr algn="ctr">
              <a:lnSpc>
                <a:spcPct val="80000"/>
              </a:lnSpc>
              <a:buFont typeface="Batang" pitchFamily="18" charset="-127"/>
              <a:buNone/>
            </a:pPr>
            <a:endParaRPr lang="en-US" sz="3200"/>
          </a:p>
          <a:p>
            <a:pPr algn="ctr">
              <a:lnSpc>
                <a:spcPct val="80000"/>
              </a:lnSpc>
              <a:buFont typeface="Batang" pitchFamily="18" charset="-127"/>
              <a:buNone/>
            </a:pPr>
            <a:endParaRPr lang="en-US" sz="3200" u="sng"/>
          </a:p>
          <a:p>
            <a:pPr>
              <a:lnSpc>
                <a:spcPct val="80000"/>
              </a:lnSpc>
            </a:pPr>
            <a:endParaRPr lang="en-US" sz="3200" u="sng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6" name="Picture 6" descr="hypertroph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00213"/>
            <a:ext cx="4032250" cy="460910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8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Basic </a:t>
            </a:r>
            <a:r>
              <a:rPr lang="en-US" dirty="0" smtClean="0">
                <a:solidFill>
                  <a:schemeClr val="hlink"/>
                </a:solidFill>
              </a:rPr>
              <a:t>Pathology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337929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 </a:t>
            </a:r>
            <a:r>
              <a:rPr lang="en-US" b="1"/>
              <a:t>Vasculitis :</a:t>
            </a:r>
            <a:r>
              <a:rPr lang="en-US"/>
              <a:t> </a:t>
            </a:r>
          </a:p>
          <a:p>
            <a:pPr>
              <a:buFont typeface="Batang" pitchFamily="18" charset="-127"/>
              <a:buNone/>
            </a:pPr>
            <a:r>
              <a:rPr lang="en-US"/>
              <a:t>Damage to the  blood </a:t>
            </a:r>
          </a:p>
          <a:p>
            <a:pPr>
              <a:buFont typeface="Batang" pitchFamily="18" charset="-127"/>
              <a:buNone/>
            </a:pPr>
            <a:r>
              <a:rPr lang="en-US"/>
              <a:t>vessels with Neutrophilic </a:t>
            </a:r>
          </a:p>
          <a:p>
            <a:pPr>
              <a:buFont typeface="Batang" pitchFamily="18" charset="-127"/>
              <a:buNone/>
            </a:pPr>
            <a:r>
              <a:rPr lang="en-US"/>
              <a:t>infiltrate,  manifest clinically </a:t>
            </a:r>
          </a:p>
          <a:p>
            <a:pPr>
              <a:buFont typeface="Batang" pitchFamily="18" charset="-127"/>
              <a:buNone/>
            </a:pPr>
            <a:r>
              <a:rPr lang="en-US"/>
              <a:t>as purpura</a:t>
            </a:r>
          </a:p>
          <a:p>
            <a:pPr>
              <a:buFont typeface="Batang" pitchFamily="18" charset="-127"/>
              <a:buNone/>
            </a:pPr>
            <a:endParaRPr lang="en-US"/>
          </a:p>
        </p:txBody>
      </p:sp>
      <p:sp>
        <p:nvSpPr>
          <p:cNvPr id="337930" name="Rectangle 10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31" name="Picture 11" descr="vasculitis_leukocytoclastic_high_power"/>
          <p:cNvPicPr>
            <a:picLocks noChangeAspect="1" noChangeArrowheads="1"/>
          </p:cNvPicPr>
          <p:nvPr/>
        </p:nvPicPr>
        <p:blipFill>
          <a:blip r:embed="rId2" cstate="print"/>
          <a:srcRect b="26993"/>
          <a:stretch>
            <a:fillRect/>
          </a:stretch>
        </p:blipFill>
        <p:spPr bwMode="auto">
          <a:xfrm>
            <a:off x="4644008" y="1628800"/>
            <a:ext cx="3959225" cy="453650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Basic Pathology</a:t>
            </a:r>
          </a:p>
        </p:txBody>
      </p:sp>
      <p:sp>
        <p:nvSpPr>
          <p:cNvPr id="3420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4716463" cy="4352925"/>
          </a:xfrm>
        </p:spPr>
        <p:txBody>
          <a:bodyPr/>
          <a:lstStyle/>
          <a:p>
            <a:pPr lvl="1">
              <a:buFont typeface="Batang" pitchFamily="18" charset="-127"/>
              <a:buNone/>
            </a:pPr>
            <a:r>
              <a:rPr lang="en-US" sz="3200" u="sng">
                <a:ea typeface="Arial Unicode MS" pitchFamily="34" charset="-128"/>
                <a:cs typeface="Arial Unicode MS" pitchFamily="34" charset="-128"/>
              </a:rPr>
              <a:t>Subcutaneous pathology</a:t>
            </a:r>
            <a:endParaRPr lang="en-US" sz="4400" u="sng"/>
          </a:p>
          <a:p>
            <a:pPr lvl="1">
              <a:buFont typeface="Batang" pitchFamily="18" charset="-127"/>
              <a:buNone/>
            </a:pPr>
            <a:r>
              <a:rPr lang="en-US" sz="3200"/>
              <a:t>Inflammation of the</a:t>
            </a:r>
          </a:p>
          <a:p>
            <a:pPr lvl="1">
              <a:buFont typeface="Batang" pitchFamily="18" charset="-127"/>
              <a:buNone/>
            </a:pPr>
            <a:r>
              <a:rPr lang="en-US" sz="3200"/>
              <a:t> fat cells is called</a:t>
            </a:r>
          </a:p>
          <a:p>
            <a:pPr lvl="1">
              <a:buFont typeface="Batang" pitchFamily="18" charset="-127"/>
              <a:buNone/>
            </a:pPr>
            <a:r>
              <a:rPr lang="en-US" sz="3200"/>
              <a:t> Panniculitis</a:t>
            </a:r>
          </a:p>
          <a:p>
            <a:pPr>
              <a:buFont typeface="Batang" pitchFamily="18" charset="-127"/>
              <a:buNone/>
            </a:pPr>
            <a:endParaRPr lang="en-US" sz="4400"/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2023" name="Picture 7" descr="panniculit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28775"/>
            <a:ext cx="4176464" cy="45370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hlink"/>
                </a:solidFill>
              </a:rPr>
              <a:t>Skin Structure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96752"/>
            <a:ext cx="4644008" cy="4929411"/>
          </a:xfrm>
        </p:spPr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>
                <a:solidFill>
                  <a:schemeClr val="hlink"/>
                </a:solidFill>
              </a:rPr>
              <a:t>Stratum </a:t>
            </a:r>
            <a:r>
              <a:rPr lang="en-US" dirty="0" err="1">
                <a:solidFill>
                  <a:schemeClr val="hlink"/>
                </a:solidFill>
              </a:rPr>
              <a:t>corneum</a:t>
            </a:r>
            <a:r>
              <a:rPr lang="en-US" dirty="0">
                <a:solidFill>
                  <a:schemeClr val="hlink"/>
                </a:solidFill>
              </a:rPr>
              <a:t> layer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 The cells in this </a:t>
            </a:r>
            <a:r>
              <a:rPr lang="en-US" dirty="0" smtClean="0"/>
              <a:t>layer 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H</a:t>
            </a:r>
            <a:r>
              <a:rPr lang="en-US" dirty="0" smtClean="0"/>
              <a:t>ave no nucleus 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H</a:t>
            </a:r>
            <a:r>
              <a:rPr lang="en-US" dirty="0" smtClean="0"/>
              <a:t>ave </a:t>
            </a:r>
            <a:r>
              <a:rPr lang="en-US" dirty="0"/>
              <a:t>thick envelope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that resist chemicals.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 </a:t>
            </a:r>
            <a:r>
              <a:rPr lang="en-US" dirty="0"/>
              <a:t>H</a:t>
            </a:r>
            <a:r>
              <a:rPr lang="en-US" dirty="0" smtClean="0"/>
              <a:t>eld </a:t>
            </a:r>
            <a:r>
              <a:rPr lang="en-US" dirty="0"/>
              <a:t>together by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desmosomes.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It </a:t>
            </a:r>
            <a:r>
              <a:rPr lang="en-US" dirty="0"/>
              <a:t>is 25 cell layer </a:t>
            </a:r>
            <a:r>
              <a:rPr lang="en-US" dirty="0" smtClean="0"/>
              <a:t>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Arranged in basket weave or compact pattern</a:t>
            </a:r>
            <a:endParaRPr lang="en-US" dirty="0" smtClean="0"/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Absent in oral mucosa.</a:t>
            </a:r>
            <a:endParaRPr lang="en-US" dirty="0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182278" name="Picture 6" descr="the 4 layers epi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4105275" cy="4537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Lecture </a:t>
            </a:r>
            <a:r>
              <a:rPr lang="en-US" dirty="0" smtClean="0">
                <a:solidFill>
                  <a:schemeClr val="hlink"/>
                </a:solidFill>
              </a:rPr>
              <a:t>Outlines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dirty="0">
                <a:solidFill>
                  <a:srgbClr val="0033CC"/>
                </a:solidFill>
              </a:rPr>
              <a:t>-</a:t>
            </a:r>
            <a:r>
              <a:rPr lang="en-US" sz="3600" b="1" dirty="0">
                <a:solidFill>
                  <a:srgbClr val="0033CC"/>
                </a:solidFill>
              </a:rPr>
              <a:t>Function , Structure of the skin.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 dirty="0">
                <a:solidFill>
                  <a:srgbClr val="0033CC"/>
                </a:solidFill>
              </a:rPr>
              <a:t>-Approach to dermatology patient.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 dirty="0">
                <a:solidFill>
                  <a:srgbClr val="0033CC"/>
                </a:solidFill>
              </a:rPr>
              <a:t>-Morphology of skin lesions.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 dirty="0">
                <a:solidFill>
                  <a:srgbClr val="0033CC"/>
                </a:solidFill>
              </a:rPr>
              <a:t>-Important signs and Investigations.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 dirty="0">
                <a:solidFill>
                  <a:srgbClr val="0033CC"/>
                </a:solidFill>
              </a:rPr>
              <a:t>-Reaction patterns.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 dirty="0">
                <a:solidFill>
                  <a:srgbClr val="0033CC"/>
                </a:solidFill>
              </a:rPr>
              <a:t>-Basic pathological terminology.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 dirty="0">
                <a:solidFill>
                  <a:srgbClr val="0033CC"/>
                </a:solidFill>
              </a:rPr>
              <a:t>-</a:t>
            </a:r>
            <a:r>
              <a:rPr lang="en-US" sz="3600" b="1" dirty="0"/>
              <a:t>Topical therapy.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4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 Topical Therapy</a:t>
            </a:r>
          </a:p>
        </p:txBody>
      </p:sp>
      <p:sp>
        <p:nvSpPr>
          <p:cNvPr id="37274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/>
              <a:t>A wide variety of topical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agents are available.</a:t>
            </a:r>
          </a:p>
          <a:p>
            <a:pPr>
              <a:buFont typeface="Batang" pitchFamily="18" charset="-127"/>
              <a:buNone/>
            </a:pP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/>
              <a:t>If the lesion is dry -wet it ,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if wet -dry it</a:t>
            </a:r>
            <a:r>
              <a:rPr lang="en-US" dirty="0" smtClean="0">
                <a:solidFill>
                  <a:srgbClr val="FFFF00"/>
                </a:solidFill>
              </a:rPr>
              <a:t>.(Golden rule)</a:t>
            </a:r>
            <a:endParaRPr lang="en-US" dirty="0">
              <a:solidFill>
                <a:srgbClr val="FFFF00"/>
              </a:solidFill>
            </a:endParaRPr>
          </a:p>
          <a:p>
            <a:pPr>
              <a:buFont typeface="Batang" pitchFamily="18" charset="-127"/>
              <a:buNone/>
            </a:pPr>
            <a:endParaRPr lang="en-US" dirty="0"/>
          </a:p>
          <a:p>
            <a:pPr>
              <a:buFont typeface="Batang" pitchFamily="18" charset="-127"/>
              <a:buNone/>
            </a:pPr>
            <a:endParaRPr lang="en-US" dirty="0"/>
          </a:p>
        </p:txBody>
      </p:sp>
      <p:sp>
        <p:nvSpPr>
          <p:cNvPr id="37274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2743" name="Picture 7" descr="winter-skin-care-pic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032250" cy="45354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Topical </a:t>
            </a:r>
            <a:r>
              <a:rPr lang="en-US" dirty="0" smtClean="0">
                <a:solidFill>
                  <a:schemeClr val="hlink"/>
                </a:solidFill>
              </a:rPr>
              <a:t>Therapy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38400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2800"/>
              <a:t>Topical drugs consist of </a:t>
            </a:r>
          </a:p>
          <a:p>
            <a:pPr>
              <a:buFont typeface="Batang" pitchFamily="18" charset="-127"/>
              <a:buNone/>
            </a:pPr>
            <a:r>
              <a:rPr lang="en-US" sz="2800"/>
              <a:t>active substance ,and </a:t>
            </a:r>
          </a:p>
          <a:p>
            <a:pPr>
              <a:buFont typeface="Batang" pitchFamily="18" charset="-127"/>
              <a:buNone/>
            </a:pPr>
            <a:r>
              <a:rPr lang="en-US" sz="2800"/>
              <a:t>vehicle.</a:t>
            </a:r>
          </a:p>
          <a:p>
            <a:pPr>
              <a:buFont typeface="Batang" pitchFamily="18" charset="-127"/>
              <a:buNone/>
            </a:pPr>
            <a:endParaRPr lang="en-US" sz="2800"/>
          </a:p>
          <a:p>
            <a:pPr>
              <a:buFont typeface="Batang" pitchFamily="18" charset="-127"/>
              <a:buNone/>
            </a:pPr>
            <a:r>
              <a:rPr lang="en-US" sz="2800"/>
              <a:t>Vehicle: </a:t>
            </a:r>
          </a:p>
          <a:p>
            <a:pPr>
              <a:buFont typeface="Batang" pitchFamily="18" charset="-127"/>
              <a:buNone/>
            </a:pPr>
            <a:r>
              <a:rPr lang="en-US" sz="2800"/>
              <a:t>Is the base in which the </a:t>
            </a:r>
          </a:p>
          <a:p>
            <a:pPr>
              <a:buFont typeface="Batang" pitchFamily="18" charset="-127"/>
              <a:buNone/>
            </a:pPr>
            <a:r>
              <a:rPr lang="en-US" sz="2800"/>
              <a:t>active ingredient is </a:t>
            </a:r>
          </a:p>
          <a:p>
            <a:pPr>
              <a:buFont typeface="Batang" pitchFamily="18" charset="-127"/>
              <a:buNone/>
            </a:pPr>
            <a:r>
              <a:rPr lang="en-US" sz="2800"/>
              <a:t>dispersed.</a:t>
            </a:r>
          </a:p>
          <a:p>
            <a:endParaRPr lang="en-US" sz="2800"/>
          </a:p>
          <a:p>
            <a:endParaRPr lang="en-US" sz="2800"/>
          </a:p>
        </p:txBody>
      </p:sp>
      <p:pic>
        <p:nvPicPr>
          <p:cNvPr id="384007" name="Picture 7" descr="vehicl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46650" y="1600200"/>
            <a:ext cx="34417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 Topical Therapy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Batang" pitchFamily="18" charset="-127"/>
              <a:buNone/>
            </a:pPr>
            <a:endParaRPr lang="en-US" sz="2400" dirty="0"/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dirty="0">
                <a:solidFill>
                  <a:schemeClr val="hlink"/>
                </a:solidFill>
              </a:rPr>
              <a:t>Basic principals</a:t>
            </a:r>
            <a:endParaRPr lang="en-US" dirty="0"/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endParaRPr lang="en-US" sz="2400" dirty="0"/>
          </a:p>
          <a:p>
            <a:pPr>
              <a:lnSpc>
                <a:spcPct val="80000"/>
              </a:lnSpc>
              <a:buNone/>
            </a:pPr>
            <a:r>
              <a:rPr lang="en-US" sz="2400" dirty="0" smtClean="0"/>
              <a:t>Wet </a:t>
            </a:r>
            <a:r>
              <a:rPr lang="en-US" sz="2400" dirty="0"/>
              <a:t>compresses - </a:t>
            </a:r>
            <a:r>
              <a:rPr lang="en-US" sz="2400" dirty="0" smtClean="0"/>
              <a:t>dries wet lesions.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400" dirty="0" smtClean="0"/>
              <a:t>Like </a:t>
            </a:r>
            <a:r>
              <a:rPr lang="en-US" sz="2400" dirty="0"/>
              <a:t>acetic </a:t>
            </a:r>
            <a:r>
              <a:rPr lang="en-US" sz="2400" dirty="0" smtClean="0"/>
              <a:t>acid.</a:t>
            </a:r>
            <a:endParaRPr lang="en-US" sz="2400" dirty="0"/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400" dirty="0" smtClean="0"/>
              <a:t>Wet </a:t>
            </a:r>
            <a:r>
              <a:rPr lang="en-US" sz="2400" dirty="0"/>
              <a:t>compresses are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400" dirty="0"/>
              <a:t>antibacterial-cause </a:t>
            </a:r>
            <a:r>
              <a:rPr lang="en-US" sz="2400" dirty="0" err="1"/>
              <a:t>debridment</a:t>
            </a:r>
            <a:r>
              <a:rPr lang="en-US" sz="2400" dirty="0"/>
              <a:t>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400" dirty="0"/>
              <a:t>and suppress inflammation.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7701" name="Picture 5" descr="c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4157662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Topical </a:t>
            </a:r>
            <a:r>
              <a:rPr lang="en-US" dirty="0" smtClean="0">
                <a:solidFill>
                  <a:schemeClr val="hlink"/>
                </a:solidFill>
              </a:rPr>
              <a:t>Therapy            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Creams are mixture of oils </a:t>
            </a:r>
          </a:p>
          <a:p>
            <a:pPr>
              <a:buFont typeface="Batang" pitchFamily="18" charset="-127"/>
              <a:buNone/>
            </a:pPr>
            <a:r>
              <a:rPr lang="en-US"/>
              <a:t>and water in which the </a:t>
            </a:r>
          </a:p>
          <a:p>
            <a:pPr>
              <a:buFont typeface="Batang" pitchFamily="18" charset="-127"/>
              <a:buNone/>
            </a:pPr>
            <a:r>
              <a:rPr lang="en-US"/>
              <a:t>active substance is </a:t>
            </a:r>
          </a:p>
          <a:p>
            <a:pPr>
              <a:buFont typeface="Batang" pitchFamily="18" charset="-127"/>
              <a:buNone/>
            </a:pPr>
            <a:r>
              <a:rPr lang="en-US"/>
              <a:t>dispersed.</a:t>
            </a:r>
          </a:p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r>
              <a:rPr lang="en-US"/>
              <a:t>Creams are white in color- </a:t>
            </a:r>
          </a:p>
          <a:p>
            <a:pPr>
              <a:buFont typeface="Batang" pitchFamily="18" charset="-127"/>
              <a:buNone/>
            </a:pPr>
            <a:r>
              <a:rPr lang="en-US"/>
              <a:t>useful in folds.</a:t>
            </a: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9750" name="Picture 6" descr="cr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4032250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Topical </a:t>
            </a:r>
            <a:r>
              <a:rPr lang="en-US" dirty="0" smtClean="0">
                <a:solidFill>
                  <a:schemeClr val="hlink"/>
                </a:solidFill>
              </a:rPr>
              <a:t>Therapy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36762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Ointments are primarily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grease. They are useful in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dry lesions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Preserve moisture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Like </a:t>
            </a:r>
            <a:r>
              <a:rPr lang="en-US" dirty="0"/>
              <a:t>petrolatum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jelly and mineral oil.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Ointments </a:t>
            </a:r>
            <a:r>
              <a:rPr lang="en-US" dirty="0"/>
              <a:t>are  applied to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dry </a:t>
            </a:r>
            <a:r>
              <a:rPr lang="en-US" dirty="0" smtClean="0"/>
              <a:t>skin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re </a:t>
            </a:r>
            <a:r>
              <a:rPr lang="en-US" dirty="0"/>
              <a:t>translucent.</a:t>
            </a:r>
          </a:p>
        </p:txBody>
      </p:sp>
      <p:sp>
        <p:nvSpPr>
          <p:cNvPr id="36762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367623" name="Picture 7" descr="ointment"/>
          <p:cNvPicPr>
            <a:picLocks noChangeAspect="1" noChangeArrowheads="1"/>
          </p:cNvPicPr>
          <p:nvPr/>
        </p:nvPicPr>
        <p:blipFill>
          <a:blip r:embed="rId2" cstate="print"/>
          <a:srcRect t="4485"/>
          <a:stretch>
            <a:fillRect/>
          </a:stretch>
        </p:blipFill>
        <p:spPr bwMode="auto">
          <a:xfrm>
            <a:off x="4572000" y="1484784"/>
            <a:ext cx="4176713" cy="46080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Topical </a:t>
            </a:r>
            <a:r>
              <a:rPr lang="en-US" dirty="0" smtClean="0">
                <a:solidFill>
                  <a:schemeClr val="hlink"/>
                </a:solidFill>
              </a:rPr>
              <a:t>Therapy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3696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Gels are mixtures of </a:t>
            </a:r>
          </a:p>
          <a:p>
            <a:pPr>
              <a:buFont typeface="Batang" pitchFamily="18" charset="-127"/>
              <a:buNone/>
            </a:pPr>
            <a:r>
              <a:rPr lang="en-US"/>
              <a:t>propylene glycol ,and water </a:t>
            </a:r>
          </a:p>
          <a:p>
            <a:pPr>
              <a:buFont typeface="Batang" pitchFamily="18" charset="-127"/>
              <a:buNone/>
            </a:pPr>
            <a:r>
              <a:rPr lang="en-US"/>
              <a:t>Sometimes they contain </a:t>
            </a:r>
          </a:p>
          <a:p>
            <a:pPr>
              <a:buFont typeface="Batang" pitchFamily="18" charset="-127"/>
              <a:buNone/>
            </a:pPr>
            <a:r>
              <a:rPr lang="en-US"/>
              <a:t>alcohol .They are </a:t>
            </a:r>
          </a:p>
          <a:p>
            <a:pPr>
              <a:buFont typeface="Batang" pitchFamily="18" charset="-127"/>
              <a:buNone/>
            </a:pPr>
            <a:r>
              <a:rPr lang="en-US"/>
              <a:t>translucent and are best </a:t>
            </a:r>
          </a:p>
          <a:p>
            <a:pPr>
              <a:buFont typeface="Batang" pitchFamily="18" charset="-127"/>
              <a:buNone/>
            </a:pPr>
            <a:r>
              <a:rPr lang="en-US"/>
              <a:t>used in wet disorders and </a:t>
            </a:r>
          </a:p>
          <a:p>
            <a:pPr>
              <a:buFont typeface="Batang" pitchFamily="18" charset="-127"/>
              <a:buNone/>
            </a:pPr>
            <a:r>
              <a:rPr lang="en-US"/>
              <a:t>hairy regions</a:t>
            </a:r>
          </a:p>
        </p:txBody>
      </p:sp>
      <p:sp>
        <p:nvSpPr>
          <p:cNvPr id="36967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9671" name="Picture 7" descr="g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3960812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How much to use?</a:t>
            </a:r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u="sng"/>
              <a:t>Finger tip unit</a:t>
            </a:r>
            <a:r>
              <a:rPr lang="en-US"/>
              <a:t>:</a:t>
            </a:r>
          </a:p>
          <a:p>
            <a:pPr>
              <a:buFont typeface="Batang" pitchFamily="18" charset="-127"/>
              <a:buNone/>
            </a:pPr>
            <a:r>
              <a:rPr lang="en-US"/>
              <a:t> The amount of </a:t>
            </a:r>
          </a:p>
          <a:p>
            <a:pPr>
              <a:buFont typeface="Batang" pitchFamily="18" charset="-127"/>
              <a:buNone/>
            </a:pPr>
            <a:r>
              <a:rPr lang="en-US"/>
              <a:t>cream/ointment expressed </a:t>
            </a:r>
          </a:p>
          <a:p>
            <a:pPr>
              <a:buFont typeface="Batang" pitchFamily="18" charset="-127"/>
              <a:buNone/>
            </a:pPr>
            <a:r>
              <a:rPr lang="en-US"/>
              <a:t>from 5mm nozzle.</a:t>
            </a:r>
          </a:p>
          <a:p>
            <a:pPr>
              <a:buFont typeface="Batang" pitchFamily="18" charset="-127"/>
              <a:buNone/>
            </a:pPr>
            <a:r>
              <a:rPr lang="en-US"/>
              <a:t>It weighs 0.5g.</a:t>
            </a:r>
          </a:p>
          <a:p>
            <a:pPr>
              <a:buFont typeface="Batang" pitchFamily="18" charset="-127"/>
              <a:buNone/>
            </a:pPr>
            <a:r>
              <a:rPr lang="en-US"/>
              <a:t>It covers 2 hand units.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2855" name="Picture 7" descr="finger tip un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7338"/>
            <a:ext cx="4006850" cy="47519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90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Finger </a:t>
            </a:r>
            <a:r>
              <a:rPr lang="en-US" dirty="0" smtClean="0">
                <a:solidFill>
                  <a:schemeClr val="hlink"/>
                </a:solidFill>
              </a:rPr>
              <a:t>Tip Unit </a:t>
            </a:r>
            <a:endParaRPr lang="en-US" dirty="0">
              <a:solidFill>
                <a:schemeClr val="hlink"/>
              </a:solidFill>
            </a:endParaRPr>
          </a:p>
        </p:txBody>
      </p:sp>
      <p:pic>
        <p:nvPicPr>
          <p:cNvPr id="464905" name="Picture 9" descr="ft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567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Required </a:t>
            </a:r>
            <a:r>
              <a:rPr lang="en-US" dirty="0" smtClean="0">
                <a:solidFill>
                  <a:schemeClr val="hlink"/>
                </a:solidFill>
              </a:rPr>
              <a:t>Reading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/>
              <a:t>Chapters </a:t>
            </a:r>
            <a:r>
              <a:rPr lang="en-US" dirty="0" smtClean="0"/>
              <a:t> 3&amp;4</a:t>
            </a:r>
            <a:r>
              <a:rPr lang="en-US" dirty="0"/>
              <a:t>.</a:t>
            </a:r>
          </a:p>
          <a:p>
            <a:pPr>
              <a:buFont typeface="Batang" pitchFamily="18" charset="-127"/>
              <a:buNone/>
            </a:pPr>
            <a:r>
              <a:rPr lang="en-US" dirty="0" smtClean="0"/>
              <a:t>Brief  </a:t>
            </a:r>
            <a:r>
              <a:rPr lang="en-US" dirty="0"/>
              <a:t>notes on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dermatological therapy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page 359-362.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                  </a:t>
            </a:r>
            <a:r>
              <a:rPr lang="en-US" sz="3600" dirty="0" err="1"/>
              <a:t>thanx</a:t>
            </a:r>
            <a:r>
              <a:rPr lang="en-US" sz="3600" dirty="0"/>
              <a:t>.</a:t>
            </a:r>
          </a:p>
        </p:txBody>
      </p:sp>
      <p:sp>
        <p:nvSpPr>
          <p:cNvPr id="4741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4117" name="Picture 5" descr="re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28775"/>
            <a:ext cx="4103688" cy="43926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hlink"/>
                </a:solidFill>
              </a:rPr>
              <a:t>Skin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C000"/>
                </a:solidFill>
              </a:rPr>
              <a:t>Stratum </a:t>
            </a:r>
            <a:r>
              <a:rPr lang="en-US" dirty="0" err="1" smtClean="0">
                <a:solidFill>
                  <a:srgbClr val="FFC000"/>
                </a:solidFill>
              </a:rPr>
              <a:t>lucidum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The lowest portion of the S. </a:t>
            </a:r>
            <a:r>
              <a:rPr lang="en-US" dirty="0" err="1" smtClean="0"/>
              <a:t>corneum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Pronounced in palms &amp; soles </a:t>
            </a:r>
          </a:p>
          <a:p>
            <a:pPr>
              <a:buNone/>
            </a:pPr>
            <a:r>
              <a:rPr lang="en-US" dirty="0" smtClean="0"/>
              <a:t>Rich in protein bound phospholipids (</a:t>
            </a:r>
            <a:r>
              <a:rPr lang="en-US" dirty="0" err="1" smtClean="0"/>
              <a:t>Odland</a:t>
            </a:r>
            <a:r>
              <a:rPr lang="en-US" dirty="0" smtClean="0"/>
              <a:t> bodies)</a:t>
            </a:r>
            <a:endParaRPr lang="en-US" dirty="0"/>
          </a:p>
        </p:txBody>
      </p:sp>
      <p:pic>
        <p:nvPicPr>
          <p:cNvPr id="5" name="Content Placeholder 4" descr="s lucidum.bmp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60878" b="61957"/>
          <a:stretch>
            <a:fillRect/>
          </a:stretch>
        </p:blipFill>
        <p:spPr>
          <a:xfrm>
            <a:off x="4648200" y="1700808"/>
            <a:ext cx="3956248" cy="45365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4" name="Picture 4" descr="than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hlink"/>
                </a:solidFill>
              </a:rPr>
              <a:t>Basement membrane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It is a pink undulated 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homogenous area between 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the epidermis and dermis .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It consist of number of 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proteins.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It is the site of attack injury 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in blistering diseases.</a:t>
            </a:r>
          </a:p>
          <a:p>
            <a:endParaRPr lang="en-US" dirty="0"/>
          </a:p>
        </p:txBody>
      </p:sp>
      <p:pic>
        <p:nvPicPr>
          <p:cNvPr id="5" name="Content Placeholder 4" descr="basment membrane.bmp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700808"/>
            <a:ext cx="4038600" cy="3561549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hlink"/>
                </a:solidFill>
              </a:rPr>
              <a:t>Skin Structure</a:t>
            </a:r>
          </a:p>
        </p:txBody>
      </p:sp>
      <p:sp>
        <p:nvSpPr>
          <p:cNvPr id="4423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5538"/>
            <a:ext cx="4495800" cy="5732462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>
                <a:solidFill>
                  <a:schemeClr val="hlink"/>
                </a:solidFill>
              </a:rPr>
              <a:t>Basement membrane</a:t>
            </a:r>
            <a:r>
              <a:rPr lang="en-US"/>
              <a:t> </a:t>
            </a:r>
          </a:p>
          <a:p>
            <a:pPr>
              <a:buFont typeface="Batang" pitchFamily="18" charset="-127"/>
              <a:buNone/>
            </a:pPr>
            <a:r>
              <a:rPr lang="en-US"/>
              <a:t>Formed by:</a:t>
            </a:r>
          </a:p>
          <a:p>
            <a:pPr>
              <a:buFont typeface="Batang" pitchFamily="18" charset="-127"/>
              <a:buNone/>
            </a:pPr>
            <a:r>
              <a:rPr lang="en-US"/>
              <a:t>  Plasma membrane of the </a:t>
            </a:r>
          </a:p>
          <a:p>
            <a:pPr>
              <a:buFont typeface="Batang" pitchFamily="18" charset="-127"/>
              <a:buNone/>
            </a:pPr>
            <a:r>
              <a:rPr lang="en-US"/>
              <a:t>basal cells </a:t>
            </a:r>
          </a:p>
          <a:p>
            <a:pPr>
              <a:buFont typeface="Batang" pitchFamily="18" charset="-127"/>
              <a:buNone/>
            </a:pPr>
            <a:r>
              <a:rPr lang="en-US"/>
              <a:t> Thin clear amorphous  </a:t>
            </a:r>
          </a:p>
          <a:p>
            <a:pPr>
              <a:buFont typeface="Batang" pitchFamily="18" charset="-127"/>
              <a:buNone/>
            </a:pPr>
            <a:r>
              <a:rPr lang="en-US"/>
              <a:t>space (lamina lucida) </a:t>
            </a:r>
          </a:p>
          <a:p>
            <a:pPr>
              <a:buFont typeface="Batang" pitchFamily="18" charset="-127"/>
              <a:buNone/>
            </a:pPr>
            <a:r>
              <a:rPr lang="en-US"/>
              <a:t> An electron dense area </a:t>
            </a:r>
          </a:p>
          <a:p>
            <a:pPr>
              <a:buFont typeface="Batang" pitchFamily="18" charset="-127"/>
              <a:buNone/>
            </a:pPr>
            <a:r>
              <a:rPr lang="en-US"/>
              <a:t>(lamina densa )</a:t>
            </a:r>
          </a:p>
          <a:p>
            <a:pPr>
              <a:buFont typeface="Batang" pitchFamily="18" charset="-127"/>
              <a:buNone/>
            </a:pPr>
            <a:r>
              <a:rPr lang="en-US"/>
              <a:t> Anchoring fibrils (type 7 collagen )that anchors the epidermis to dermis 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4237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442375" name="Picture 7" descr="bm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92250"/>
            <a:ext cx="4500562" cy="46736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Skin structure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39888"/>
            <a:ext cx="4038600" cy="4525962"/>
          </a:xfrm>
        </p:spPr>
        <p:txBody>
          <a:bodyPr/>
          <a:lstStyle/>
          <a:p>
            <a:pPr marL="609600" indent="-609600">
              <a:buFont typeface="Batang" pitchFamily="18" charset="-127"/>
              <a:buNone/>
            </a:pPr>
            <a:r>
              <a:rPr lang="en-US" sz="2400" b="1"/>
              <a:t>Dermis is divided into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/>
              <a:t>Papillary dermis .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/>
              <a:t>Reticular dermis</a:t>
            </a:r>
            <a:r>
              <a:rPr lang="en-US" sz="2400" b="1"/>
              <a:t> 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 b="1"/>
              <a:t>Consists of</a:t>
            </a:r>
            <a:r>
              <a:rPr lang="en-US" sz="2400"/>
              <a:t>	: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 u="sng"/>
              <a:t>1.Collagen fibers</a:t>
            </a:r>
            <a:r>
              <a:rPr lang="en-US" sz="2400"/>
              <a:t> .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/>
              <a:t>Provides strength 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/>
              <a:t>Thin fibers in the papillary 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/>
              <a:t>Dermis but thick and coarse in 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/>
              <a:t>the reticular dermis .	</a:t>
            </a:r>
          </a:p>
          <a:p>
            <a:pPr marL="609600" indent="-609600">
              <a:buFont typeface="Batang" pitchFamily="18" charset="-127"/>
              <a:buNone/>
            </a:pPr>
            <a:endParaRPr lang="en-US" sz="2400"/>
          </a:p>
          <a:p>
            <a:pPr marL="609600" indent="-609600">
              <a:buFont typeface="Batang" pitchFamily="18" charset="-127"/>
              <a:buNone/>
            </a:pPr>
            <a:endParaRPr lang="en-US" sz="2400" b="1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00201"/>
            <a:ext cx="4320480" cy="4205064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6" name="Picture 5" descr="dermis.bmp"/>
          <p:cNvPicPr>
            <a:picLocks noChangeAspect="1"/>
          </p:cNvPicPr>
          <p:nvPr/>
        </p:nvPicPr>
        <p:blipFill>
          <a:blip r:embed="rId2" cstate="print"/>
          <a:srcRect r="52363" b="38450"/>
          <a:stretch>
            <a:fillRect/>
          </a:stretch>
        </p:blipFill>
        <p:spPr>
          <a:xfrm>
            <a:off x="4572000" y="1556792"/>
            <a:ext cx="4355976" cy="4221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Skin Structure </a:t>
            </a:r>
          </a:p>
        </p:txBody>
      </p:sp>
      <p:sp>
        <p:nvSpPr>
          <p:cNvPr id="419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.2. </a:t>
            </a:r>
            <a:r>
              <a:rPr lang="en-US" u="sng"/>
              <a:t>Elastic Fibers</a:t>
            </a:r>
            <a:r>
              <a:rPr lang="en-US"/>
              <a:t>. </a:t>
            </a:r>
          </a:p>
          <a:p>
            <a:pPr>
              <a:buFont typeface="Batang" pitchFamily="18" charset="-127"/>
              <a:buNone/>
            </a:pPr>
            <a:r>
              <a:rPr lang="en-US"/>
              <a:t>Provides elasticity </a:t>
            </a:r>
          </a:p>
          <a:p>
            <a:pPr>
              <a:buFont typeface="Batang" pitchFamily="18" charset="-127"/>
              <a:buNone/>
            </a:pPr>
            <a:r>
              <a:rPr lang="en-US"/>
              <a:t>Protection against shearing </a:t>
            </a:r>
          </a:p>
          <a:p>
            <a:pPr>
              <a:buFont typeface="Batang" pitchFamily="18" charset="-127"/>
              <a:buNone/>
            </a:pPr>
            <a:r>
              <a:rPr lang="en-US"/>
              <a:t>forces.</a:t>
            </a:r>
          </a:p>
          <a:p>
            <a:pPr>
              <a:buFont typeface="Batang" pitchFamily="18" charset="-127"/>
              <a:buNone/>
            </a:pPr>
            <a:endParaRPr lang="en-US" b="1"/>
          </a:p>
          <a:p>
            <a:endParaRPr lang="en-US"/>
          </a:p>
        </p:txBody>
      </p:sp>
      <p:sp>
        <p:nvSpPr>
          <p:cNvPr id="41984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52" name="Picture 12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700213"/>
            <a:ext cx="3924300" cy="4368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Skin structure</a:t>
            </a:r>
          </a:p>
        </p:txBody>
      </p:sp>
      <p:sp>
        <p:nvSpPr>
          <p:cNvPr id="417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	3. </a:t>
            </a:r>
            <a:r>
              <a:rPr lang="en-US" u="sng" dirty="0"/>
              <a:t>Ground substance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 smtClean="0"/>
              <a:t>Binds </a:t>
            </a:r>
            <a:r>
              <a:rPr lang="en-US" dirty="0"/>
              <a:t>water and maintains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the skin </a:t>
            </a:r>
            <a:r>
              <a:rPr lang="en-US" dirty="0" err="1" smtClean="0"/>
              <a:t>turger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	4</a:t>
            </a:r>
            <a:r>
              <a:rPr lang="en-US" u="sng" dirty="0"/>
              <a:t>. Blood vessels</a:t>
            </a:r>
            <a:r>
              <a:rPr lang="en-US" dirty="0"/>
              <a:t>.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To nourish the overlying 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epidermis also.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	5. </a:t>
            </a:r>
            <a:r>
              <a:rPr lang="en-US" u="sng" dirty="0"/>
              <a:t>Fibroblasts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Produce the above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elements..</a:t>
            </a:r>
          </a:p>
        </p:txBody>
      </p:sp>
      <p:sp>
        <p:nvSpPr>
          <p:cNvPr id="41779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417799" name="Picture 7" descr="skth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01254"/>
            <a:ext cx="4103688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925" y="274638"/>
            <a:ext cx="8229600" cy="1143000"/>
          </a:xfrm>
        </p:spPr>
        <p:txBody>
          <a:bodyPr/>
          <a:lstStyle/>
          <a:p>
            <a:r>
              <a:rPr lang="en-US" sz="4000">
                <a:solidFill>
                  <a:schemeClr val="hlink"/>
                </a:solidFill>
              </a:rPr>
              <a:t>Objectives of the course:</a:t>
            </a:r>
            <a:br>
              <a:rPr lang="en-US" sz="4000">
                <a:solidFill>
                  <a:schemeClr val="hlink"/>
                </a:solidFill>
              </a:rPr>
            </a:br>
            <a:endParaRPr lang="en-US" sz="4000">
              <a:solidFill>
                <a:schemeClr val="hlink"/>
              </a:solidFill>
            </a:endParaRP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525962"/>
          </a:xfrm>
        </p:spPr>
        <p:txBody>
          <a:bodyPr/>
          <a:lstStyle/>
          <a:p>
            <a:r>
              <a:rPr lang="en-US"/>
              <a:t>To be able to take proper history.</a:t>
            </a:r>
          </a:p>
          <a:p>
            <a:r>
              <a:rPr lang="en-US"/>
              <a:t>To be able to describe lesions by using proper  dermatological terminology.</a:t>
            </a:r>
          </a:p>
          <a:p>
            <a:r>
              <a:rPr lang="en-US"/>
              <a:t>To be able to formulate a differential diagnosis.</a:t>
            </a:r>
          </a:p>
          <a:p>
            <a:r>
              <a:rPr lang="en-US"/>
              <a:t>To be able to diagnose and treat common skin disorders.</a:t>
            </a:r>
          </a:p>
          <a:p>
            <a:r>
              <a:rPr lang="en-US"/>
              <a:t>To be familiar with dermatologic emergencies .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Skin Structure</a:t>
            </a:r>
            <a:r>
              <a:rPr lang="en-US"/>
              <a:t>  </a:t>
            </a:r>
            <a:endParaRPr lang="en-US" sz="4000">
              <a:solidFill>
                <a:schemeClr val="hlink"/>
              </a:solidFill>
              <a:latin typeface="Arial Rounded MT Bold" pitchFamily="34" charset="0"/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>
                <a:solidFill>
                  <a:schemeClr val="hlink"/>
                </a:solidFill>
                <a:latin typeface="Arial Rounded MT Bold" pitchFamily="34" charset="0"/>
                <a:cs typeface="FrankRuehl" pitchFamily="2" charset="-79"/>
              </a:rPr>
              <a:t> Function of dermis</a:t>
            </a:r>
            <a:r>
              <a:rPr lang="en-US">
                <a:solidFill>
                  <a:schemeClr val="hlink"/>
                </a:solidFill>
                <a:latin typeface="Arial Rounded MT Bold" pitchFamily="34" charset="0"/>
              </a:rPr>
              <a:t>:</a:t>
            </a:r>
            <a:r>
              <a:rPr lang="en-US"/>
              <a:t> </a:t>
            </a:r>
          </a:p>
          <a:p>
            <a:pPr>
              <a:buFont typeface="Batang" pitchFamily="18" charset="-127"/>
              <a:buNone/>
            </a:pPr>
            <a:r>
              <a:rPr lang="en-US"/>
              <a:t>It provides nourishment to </a:t>
            </a:r>
          </a:p>
          <a:p>
            <a:pPr>
              <a:buFont typeface="Batang" pitchFamily="18" charset="-127"/>
              <a:buNone/>
            </a:pPr>
            <a:r>
              <a:rPr lang="en-US"/>
              <a:t>the epidermis and interact </a:t>
            </a:r>
          </a:p>
          <a:p>
            <a:pPr>
              <a:buFont typeface="Batang" pitchFamily="18" charset="-127"/>
              <a:buNone/>
            </a:pPr>
            <a:r>
              <a:rPr lang="en-US"/>
              <a:t>with it during wound repair.</a:t>
            </a:r>
          </a:p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r>
              <a:rPr lang="en-US"/>
              <a:t>It gives the skin its strength </a:t>
            </a:r>
          </a:p>
          <a:p>
            <a:pPr>
              <a:buFont typeface="Batang" pitchFamily="18" charset="-127"/>
              <a:buNone/>
            </a:pPr>
            <a:r>
              <a:rPr lang="en-US"/>
              <a:t>,elasticity, and softness.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8965" name="Picture 5" descr="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4105275" cy="4608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Skin structure</a:t>
            </a:r>
          </a:p>
        </p:txBody>
      </p:sp>
      <p:sp>
        <p:nvSpPr>
          <p:cNvPr id="41574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b="1"/>
              <a:t>Subcutaneous Fat: </a:t>
            </a:r>
          </a:p>
          <a:p>
            <a:pPr>
              <a:buFont typeface="Batang" pitchFamily="18" charset="-127"/>
              <a:buNone/>
            </a:pPr>
            <a:r>
              <a:rPr lang="en-US" b="1"/>
              <a:t>Composed of lipocytes</a:t>
            </a:r>
          </a:p>
        </p:txBody>
      </p:sp>
      <p:sp>
        <p:nvSpPr>
          <p:cNvPr id="41575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5754" name="Picture 10" descr="f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84313"/>
            <a:ext cx="3960812" cy="45370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Skin Structure </a:t>
            </a:r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b="1" u="sng"/>
              <a:t>Skin Appendages include</a:t>
            </a:r>
            <a:r>
              <a:rPr lang="en-US" b="1"/>
              <a:t>:</a:t>
            </a:r>
          </a:p>
          <a:p>
            <a:pPr>
              <a:buFontTx/>
              <a:buNone/>
            </a:pPr>
            <a:r>
              <a:rPr lang="en-US"/>
              <a:t>Eccrine/ apocrine sweat </a:t>
            </a:r>
          </a:p>
          <a:p>
            <a:pPr>
              <a:buFontTx/>
              <a:buNone/>
            </a:pPr>
            <a:r>
              <a:rPr lang="en-US"/>
              <a:t>glands.</a:t>
            </a:r>
          </a:p>
          <a:p>
            <a:pPr>
              <a:buFontTx/>
              <a:buNone/>
            </a:pPr>
            <a:r>
              <a:rPr lang="en-US"/>
              <a:t>Sebaceous glands.</a:t>
            </a:r>
          </a:p>
          <a:p>
            <a:pPr>
              <a:buFontTx/>
              <a:buNone/>
            </a:pPr>
            <a:r>
              <a:rPr lang="en-US"/>
              <a:t> </a:t>
            </a:r>
          </a:p>
          <a:p>
            <a:pPr>
              <a:buFontTx/>
              <a:buNone/>
            </a:pPr>
            <a:r>
              <a:rPr lang="en-US"/>
              <a:t>Hair Follicles.</a:t>
            </a:r>
          </a:p>
          <a:p>
            <a:pPr>
              <a:buFontTx/>
              <a:buNone/>
            </a:pPr>
            <a:r>
              <a:rPr lang="en-US"/>
              <a:t>Nails</a:t>
            </a:r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25991" name="Picture 7" descr="pilos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3960812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0">
                <a:solidFill>
                  <a:schemeClr val="hlink"/>
                </a:solidFill>
              </a:rPr>
              <a:t>Skin appendages</a:t>
            </a:r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200" b="1" dirty="0" err="1">
                <a:solidFill>
                  <a:schemeClr val="hlink"/>
                </a:solidFill>
              </a:rPr>
              <a:t>Eccrine</a:t>
            </a:r>
            <a:r>
              <a:rPr lang="en-US" sz="3200" b="1" dirty="0">
                <a:solidFill>
                  <a:schemeClr val="hlink"/>
                </a:solidFill>
              </a:rPr>
              <a:t> sweat glands</a:t>
            </a:r>
            <a:r>
              <a:rPr lang="en-US" sz="2400" dirty="0"/>
              <a:t>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Tubular structures open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freely on the </a:t>
            </a:r>
            <a:r>
              <a:rPr lang="en-US" dirty="0" smtClean="0"/>
              <a:t>skin; not </a:t>
            </a: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/>
              <a:t>attached to hair follicles.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Under the influence of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cholinergic stimuli.</a:t>
            </a:r>
          </a:p>
          <a:p>
            <a:pPr>
              <a:buFont typeface="Batang" pitchFamily="18" charset="-127"/>
              <a:buNone/>
            </a:pP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1"/>
            <a:ext cx="3308176" cy="4277072"/>
          </a:xfrm>
          <a:ln w="57150">
            <a:solidFill>
              <a:srgbClr val="C000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6" name="Picture 5" descr="sweat gland.bmp"/>
          <p:cNvPicPr>
            <a:picLocks noChangeAspect="1"/>
          </p:cNvPicPr>
          <p:nvPr/>
        </p:nvPicPr>
        <p:blipFill>
          <a:blip r:embed="rId2" cstate="print"/>
          <a:srcRect t="18501" r="64962" b="20600"/>
          <a:stretch>
            <a:fillRect/>
          </a:stretch>
        </p:blipFill>
        <p:spPr>
          <a:xfrm>
            <a:off x="4716016" y="1628800"/>
            <a:ext cx="3203848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0">
                <a:solidFill>
                  <a:schemeClr val="hlink"/>
                </a:solidFill>
              </a:rPr>
              <a:t>Skin appendages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200" b="1">
                <a:solidFill>
                  <a:schemeClr val="hlink"/>
                </a:solidFill>
              </a:rPr>
              <a:t>Eccrine sweat glands</a:t>
            </a:r>
            <a:r>
              <a:rPr lang="en-US"/>
              <a:t>.</a:t>
            </a:r>
          </a:p>
          <a:p>
            <a:pPr>
              <a:buFont typeface="Batang" pitchFamily="18" charset="-127"/>
              <a:buNone/>
            </a:pPr>
            <a:r>
              <a:rPr lang="en-US"/>
              <a:t> Present everywhere except </a:t>
            </a:r>
          </a:p>
          <a:p>
            <a:pPr>
              <a:buFont typeface="Batang" pitchFamily="18" charset="-127"/>
              <a:buNone/>
            </a:pPr>
            <a:r>
              <a:rPr lang="en-US"/>
              <a:t>the vermilion border ; nail </a:t>
            </a:r>
          </a:p>
          <a:p>
            <a:pPr>
              <a:buFont typeface="Batang" pitchFamily="18" charset="-127"/>
              <a:buNone/>
            </a:pPr>
            <a:r>
              <a:rPr lang="en-US"/>
              <a:t>beds ; labia minora ; glans </a:t>
            </a:r>
          </a:p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r>
              <a:rPr lang="en-US"/>
              <a:t> Abundant in palms ; soles</a:t>
            </a:r>
            <a:r>
              <a:rPr lang="en-US" sz="2400"/>
              <a:t>.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48640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486405" name="Picture 5" descr="swe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7338"/>
            <a:ext cx="4103688" cy="47513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hlink"/>
                </a:solidFill>
              </a:rPr>
              <a:t>Skin appendages</a:t>
            </a:r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2400"/>
              <a:t> </a:t>
            </a:r>
            <a:r>
              <a:rPr lang="en-US">
                <a:solidFill>
                  <a:schemeClr val="hlink"/>
                </a:solidFill>
              </a:rPr>
              <a:t>Apocrine sweat glands:</a:t>
            </a:r>
            <a:r>
              <a:rPr lang="en-US"/>
              <a:t> </a:t>
            </a:r>
          </a:p>
          <a:p>
            <a:pPr>
              <a:buFont typeface="Batang" pitchFamily="18" charset="-127"/>
              <a:buNone/>
            </a:pPr>
            <a:r>
              <a:rPr lang="en-US"/>
              <a:t>Secrete viscous material </a:t>
            </a:r>
          </a:p>
          <a:p>
            <a:pPr>
              <a:buFont typeface="Batang" pitchFamily="18" charset="-127"/>
              <a:buNone/>
            </a:pPr>
            <a:r>
              <a:rPr lang="en-US"/>
              <a:t>that give musky odor when </a:t>
            </a:r>
          </a:p>
          <a:p>
            <a:pPr>
              <a:buFont typeface="Batang" pitchFamily="18" charset="-127"/>
              <a:buNone/>
            </a:pPr>
            <a:r>
              <a:rPr lang="en-US"/>
              <a:t>acted upon by bacteria.</a:t>
            </a:r>
          </a:p>
          <a:p>
            <a:pPr>
              <a:buFont typeface="Batang" pitchFamily="18" charset="-127"/>
              <a:buNone/>
            </a:pPr>
            <a:endParaRPr lang="en-US"/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176138" name="Picture 10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800"/>
            <a:ext cx="3887787" cy="43164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chemeClr val="hlink"/>
                </a:solidFill>
              </a:rPr>
              <a:t>Skin appendages</a:t>
            </a:r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2400" dirty="0"/>
              <a:t> </a:t>
            </a:r>
            <a:r>
              <a:rPr lang="en-US" dirty="0" err="1">
                <a:solidFill>
                  <a:schemeClr val="hlink"/>
                </a:solidFill>
              </a:rPr>
              <a:t>Apocrine</a:t>
            </a:r>
            <a:r>
              <a:rPr lang="en-US" dirty="0">
                <a:solidFill>
                  <a:schemeClr val="hlink"/>
                </a:solidFill>
              </a:rPr>
              <a:t> sweat glands:</a:t>
            </a:r>
            <a:r>
              <a:rPr lang="en-US" dirty="0"/>
              <a:t>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Present in the </a:t>
            </a:r>
            <a:r>
              <a:rPr lang="en-US" dirty="0" err="1"/>
              <a:t>axillae</a:t>
            </a:r>
            <a:r>
              <a:rPr lang="en-US" dirty="0"/>
              <a:t> ; </a:t>
            </a:r>
          </a:p>
          <a:p>
            <a:pPr>
              <a:buNone/>
            </a:pPr>
            <a:r>
              <a:rPr lang="en-US" dirty="0" smtClean="0"/>
              <a:t>; </a:t>
            </a:r>
            <a:r>
              <a:rPr lang="en-US" dirty="0" err="1" smtClean="0"/>
              <a:t>inframammary</a:t>
            </a:r>
            <a:r>
              <a:rPr lang="en-US" dirty="0" smtClean="0"/>
              <a:t>  and </a:t>
            </a:r>
            <a:r>
              <a:rPr lang="en-US" dirty="0" err="1" smtClean="0"/>
              <a:t>anogenital</a:t>
            </a:r>
            <a:r>
              <a:rPr lang="en-US" dirty="0" smtClean="0"/>
              <a:t> areas; </a:t>
            </a: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/>
              <a:t>glands </a:t>
            </a:r>
            <a:r>
              <a:rPr lang="en-US" dirty="0" smtClean="0"/>
              <a:t>of external </a:t>
            </a:r>
            <a:r>
              <a:rPr lang="en-US" dirty="0"/>
              <a:t>ear </a:t>
            </a:r>
          </a:p>
          <a:p>
            <a:pPr>
              <a:buFont typeface="Batang" pitchFamily="18" charset="-127"/>
              <a:buNone/>
            </a:pPr>
            <a:r>
              <a:rPr lang="en-US" dirty="0" smtClean="0"/>
              <a:t>canal ; the eye lids moll’s </a:t>
            </a: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/>
              <a:t>glands </a:t>
            </a:r>
            <a:r>
              <a:rPr lang="en-US" dirty="0" smtClean="0"/>
              <a:t> </a:t>
            </a:r>
            <a:r>
              <a:rPr lang="en-US" dirty="0"/>
              <a:t>; and  </a:t>
            </a:r>
            <a:r>
              <a:rPr lang="en-US" dirty="0" err="1" smtClean="0"/>
              <a:t>areolae</a:t>
            </a:r>
            <a:r>
              <a:rPr lang="en-US" dirty="0"/>
              <a:t>.</a:t>
            </a:r>
          </a:p>
          <a:p>
            <a:pPr>
              <a:buFont typeface="Batang" pitchFamily="18" charset="-127"/>
              <a:buNone/>
            </a:pP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/>
              <a:t> Under adrenergic stimuli.</a:t>
            </a:r>
          </a:p>
        </p:txBody>
      </p:sp>
      <p:sp>
        <p:nvSpPr>
          <p:cNvPr id="48742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487429" name="Picture 5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700213"/>
            <a:ext cx="3887787" cy="43164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hlink"/>
                </a:solidFill>
              </a:rPr>
              <a:t>Skin appendages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5256212" cy="4929187"/>
          </a:xfrm>
        </p:spPr>
        <p:txBody>
          <a:bodyPr/>
          <a:lstStyle/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800"/>
              <a:t> </a:t>
            </a:r>
            <a:r>
              <a:rPr lang="en-US">
                <a:solidFill>
                  <a:schemeClr val="hlink"/>
                </a:solidFill>
              </a:rPr>
              <a:t>Sebaceous glands:</a:t>
            </a:r>
            <a:r>
              <a:rPr lang="en-US"/>
              <a:t>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/>
              <a:t>Attached to hair follicles or open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/>
              <a:t>freely.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/>
              <a:t>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/>
              <a:t>Present in the scalp, forehead, face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/>
              <a:t>upper chest except palms and soles.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/>
              <a:t> 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08625" y="1700213"/>
            <a:ext cx="3635375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800"/>
          </a:p>
        </p:txBody>
      </p:sp>
      <p:pic>
        <p:nvPicPr>
          <p:cNvPr id="178186" name="Picture 10" descr="seb 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104" y="1699666"/>
            <a:ext cx="3420368" cy="4465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hlink"/>
                </a:solidFill>
              </a:rPr>
              <a:t>Skin appendages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5256212" cy="4929187"/>
          </a:xfrm>
        </p:spPr>
        <p:txBody>
          <a:bodyPr/>
          <a:lstStyle/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800" dirty="0"/>
              <a:t> </a:t>
            </a:r>
            <a:r>
              <a:rPr lang="en-US" sz="3200" dirty="0">
                <a:solidFill>
                  <a:schemeClr val="hlink"/>
                </a:solidFill>
              </a:rPr>
              <a:t>Sebaceous glands:</a:t>
            </a:r>
            <a:r>
              <a:rPr lang="en-US" sz="3200" dirty="0"/>
              <a:t>.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3200" dirty="0"/>
              <a:t> </a:t>
            </a:r>
            <a:r>
              <a:rPr lang="en-US" dirty="0" smtClean="0"/>
              <a:t>In </a:t>
            </a:r>
            <a:r>
              <a:rPr lang="en-US" dirty="0"/>
              <a:t>the areola as </a:t>
            </a:r>
            <a:r>
              <a:rPr lang="en-US" dirty="0" smtClean="0"/>
              <a:t>Montgomery</a:t>
            </a:r>
            <a:endParaRPr lang="en-US" dirty="0"/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dirty="0"/>
              <a:t>tubercles </a:t>
            </a:r>
            <a:endParaRPr lang="en-US" dirty="0" smtClean="0"/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dirty="0" smtClean="0"/>
              <a:t>In </a:t>
            </a:r>
            <a:r>
              <a:rPr lang="en-US" dirty="0"/>
              <a:t>the eye lids as </a:t>
            </a:r>
            <a:r>
              <a:rPr lang="en-US" dirty="0" err="1"/>
              <a:t>Meibomian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dirty="0"/>
              <a:t>glands.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endParaRPr lang="en-US" dirty="0"/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dirty="0"/>
              <a:t> </a:t>
            </a:r>
            <a:r>
              <a:rPr lang="en-US" dirty="0" smtClean="0"/>
              <a:t>Ectopic </a:t>
            </a:r>
            <a:r>
              <a:rPr lang="en-US" dirty="0"/>
              <a:t>glands in the </a:t>
            </a:r>
            <a:r>
              <a:rPr lang="en-US" dirty="0" smtClean="0"/>
              <a:t>mucous membrane are </a:t>
            </a:r>
            <a:r>
              <a:rPr lang="en-US" dirty="0"/>
              <a:t>called </a:t>
            </a:r>
            <a:r>
              <a:rPr lang="en-US" dirty="0" err="1"/>
              <a:t>fordyce</a:t>
            </a:r>
            <a:r>
              <a:rPr lang="en-US" dirty="0"/>
              <a:t>  spots</a:t>
            </a:r>
            <a:r>
              <a:rPr lang="en-US" dirty="0" smtClean="0"/>
              <a:t>.</a:t>
            </a:r>
          </a:p>
          <a:p>
            <a:pPr>
              <a:lnSpc>
                <a:spcPct val="80000"/>
              </a:lnSpc>
              <a:buNone/>
            </a:pPr>
            <a:endParaRPr lang="en-US" dirty="0" smtClean="0"/>
          </a:p>
          <a:p>
            <a:pPr>
              <a:lnSpc>
                <a:spcPct val="80000"/>
              </a:lnSpc>
              <a:buNone/>
            </a:pPr>
            <a:r>
              <a:rPr lang="en-US" dirty="0" smtClean="0"/>
              <a:t>Under the control of androgens.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endParaRPr lang="en-US" dirty="0"/>
          </a:p>
        </p:txBody>
      </p:sp>
      <p:sp>
        <p:nvSpPr>
          <p:cNvPr id="4884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412776"/>
            <a:ext cx="4038600" cy="409391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800" dirty="0"/>
          </a:p>
        </p:txBody>
      </p:sp>
      <p:pic>
        <p:nvPicPr>
          <p:cNvPr id="6" name="Picture 5" descr="frdyce spots.bmp"/>
          <p:cNvPicPr>
            <a:picLocks noChangeAspect="1"/>
          </p:cNvPicPr>
          <p:nvPr/>
        </p:nvPicPr>
        <p:blipFill>
          <a:blip r:embed="rId2" cstate="print"/>
          <a:srcRect r="56300" b="43700"/>
          <a:stretch>
            <a:fillRect/>
          </a:stretch>
        </p:blipFill>
        <p:spPr>
          <a:xfrm>
            <a:off x="5148064" y="1556792"/>
            <a:ext cx="3744416" cy="386104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Skin Appendages</a:t>
            </a: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>
                <a:solidFill>
                  <a:srgbClr val="FFFF00"/>
                </a:solidFill>
              </a:rPr>
              <a:t>Hair follicles: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The hair follicle with it’s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attached sebaceous gland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form the </a:t>
            </a:r>
            <a:r>
              <a:rPr lang="en-US" dirty="0" err="1"/>
              <a:t>Pilosebaceous</a:t>
            </a:r>
            <a:r>
              <a:rPr lang="en-US" dirty="0"/>
              <a:t>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Unit.</a:t>
            </a: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28039" name="Picture 7" descr="h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313"/>
            <a:ext cx="4103688" cy="45450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Lecture outlines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600"/>
              <a:t>-</a:t>
            </a:r>
            <a:r>
              <a:rPr lang="en-US" sz="3600" b="1"/>
              <a:t>Function , Structure of the skin.</a:t>
            </a:r>
          </a:p>
          <a:p>
            <a:pPr>
              <a:buFont typeface="Batang" pitchFamily="18" charset="-127"/>
              <a:buNone/>
            </a:pPr>
            <a:r>
              <a:rPr lang="en-US" sz="3600" b="1"/>
              <a:t>-Approach to dermatology patient.</a:t>
            </a:r>
          </a:p>
          <a:p>
            <a:pPr>
              <a:buFont typeface="Batang" pitchFamily="18" charset="-127"/>
              <a:buNone/>
            </a:pPr>
            <a:r>
              <a:rPr lang="en-US" sz="3600" b="1"/>
              <a:t>-Morphology of skin lesions.</a:t>
            </a:r>
          </a:p>
          <a:p>
            <a:pPr>
              <a:buFont typeface="Batang" pitchFamily="18" charset="-127"/>
              <a:buNone/>
            </a:pPr>
            <a:r>
              <a:rPr lang="en-US" sz="3600" b="1"/>
              <a:t>-Reaction patterns.</a:t>
            </a:r>
          </a:p>
          <a:p>
            <a:pPr>
              <a:buFont typeface="Batang" pitchFamily="18" charset="-127"/>
              <a:buNone/>
            </a:pPr>
            <a:r>
              <a:rPr lang="en-US" sz="3600" b="1"/>
              <a:t>-Basic pathological terminology.</a:t>
            </a:r>
          </a:p>
          <a:p>
            <a:pPr>
              <a:buFont typeface="Batang" pitchFamily="18" charset="-127"/>
              <a:buNone/>
            </a:pPr>
            <a:r>
              <a:rPr lang="en-US" sz="3600" b="1"/>
              <a:t>-Topical therapy.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Skin Appendages</a:t>
            </a:r>
          </a:p>
        </p:txBody>
      </p:sp>
      <p:sp>
        <p:nvSpPr>
          <p:cNvPr id="5099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5689600" cy="5589587"/>
          </a:xfrm>
        </p:spPr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 dirty="0">
                <a:solidFill>
                  <a:schemeClr val="hlink"/>
                </a:solidFill>
              </a:rPr>
              <a:t>Structure: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 err="1"/>
              <a:t>Infundibulum</a:t>
            </a:r>
            <a:r>
              <a:rPr lang="en-US" sz="2800" dirty="0"/>
              <a:t> </a:t>
            </a:r>
            <a:r>
              <a:rPr lang="en-US" sz="2800" dirty="0" smtClean="0"/>
              <a:t>:Surface </a:t>
            </a:r>
            <a:r>
              <a:rPr lang="en-US" sz="2800" dirty="0"/>
              <a:t>to area of Sebaceous </a:t>
            </a:r>
            <a:r>
              <a:rPr lang="en-US" sz="2800" dirty="0" smtClean="0"/>
              <a:t>Gland (SG) opening.</a:t>
            </a:r>
            <a:endParaRPr lang="en-US" sz="2800" dirty="0"/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/>
              <a:t>Isthmus</a:t>
            </a:r>
            <a:r>
              <a:rPr lang="en-US" sz="2800" dirty="0"/>
              <a:t> </a:t>
            </a:r>
            <a:r>
              <a:rPr lang="en-US" sz="2800" dirty="0" smtClean="0"/>
              <a:t>:Begins </a:t>
            </a:r>
            <a:r>
              <a:rPr lang="en-US" sz="2800" dirty="0"/>
              <a:t>at SG end at bulge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 sz="2800" b="1" dirty="0" smtClean="0"/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 smtClean="0"/>
              <a:t>Bulge:</a:t>
            </a:r>
            <a:r>
              <a:rPr lang="en-US" sz="2800" dirty="0" smtClean="0"/>
              <a:t> </a:t>
            </a:r>
            <a:r>
              <a:rPr lang="en-US" sz="2800" dirty="0" err="1"/>
              <a:t>Arrector</a:t>
            </a:r>
            <a:r>
              <a:rPr lang="en-US" sz="2800" dirty="0"/>
              <a:t> Pilli muscle Insertion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 sz="2800" b="1" dirty="0" smtClean="0"/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 smtClean="0"/>
              <a:t>Matrix</a:t>
            </a:r>
            <a:r>
              <a:rPr lang="en-US" sz="2800" b="1" dirty="0" smtClean="0"/>
              <a:t>:</a:t>
            </a:r>
            <a:r>
              <a:rPr lang="en-US" sz="2800" dirty="0" smtClean="0"/>
              <a:t> </a:t>
            </a:r>
            <a:r>
              <a:rPr lang="en-US" sz="2800" dirty="0" err="1" smtClean="0"/>
              <a:t>Cotains</a:t>
            </a:r>
            <a:r>
              <a:rPr lang="en-US" sz="2800" dirty="0" smtClean="0"/>
              <a:t>  </a:t>
            </a:r>
            <a:r>
              <a:rPr lang="en-US" sz="2800" dirty="0" err="1"/>
              <a:t>m</a:t>
            </a:r>
            <a:r>
              <a:rPr lang="en-US" sz="2800" dirty="0" err="1" smtClean="0"/>
              <a:t>elanocytes</a:t>
            </a:r>
            <a:r>
              <a:rPr lang="en-US" sz="2800" dirty="0" smtClean="0"/>
              <a:t> </a:t>
            </a:r>
            <a:endParaRPr lang="en-US" sz="2800" dirty="0"/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 sz="2800" b="1" dirty="0" smtClean="0"/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 smtClean="0"/>
              <a:t>Bulb </a:t>
            </a:r>
            <a:r>
              <a:rPr lang="en-US" sz="2800" b="1" dirty="0" smtClean="0"/>
              <a:t>:</a:t>
            </a:r>
            <a:r>
              <a:rPr lang="en-US" sz="2800" dirty="0" smtClean="0"/>
              <a:t>Envelopes </a:t>
            </a:r>
            <a:r>
              <a:rPr lang="en-US" sz="2800" dirty="0"/>
              <a:t>the Dermal Papilla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 sz="2800" dirty="0"/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dirty="0"/>
              <a:t> </a:t>
            </a:r>
          </a:p>
        </p:txBody>
      </p:sp>
      <p:pic>
        <p:nvPicPr>
          <p:cNvPr id="509959" name="Picture 7" descr="hair part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0425" y="1412875"/>
            <a:ext cx="2952055" cy="5111750"/>
          </a:xfr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Skin appendages:</a:t>
            </a:r>
          </a:p>
        </p:txBody>
      </p:sp>
      <p:sp>
        <p:nvSpPr>
          <p:cNvPr id="24576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>
                <a:solidFill>
                  <a:srgbClr val="FFFF00"/>
                </a:solidFill>
              </a:rPr>
              <a:t>Nails.</a:t>
            </a:r>
          </a:p>
          <a:p>
            <a:pPr>
              <a:buFont typeface="Batang" pitchFamily="18" charset="-127"/>
              <a:buNone/>
            </a:pPr>
            <a:r>
              <a:rPr lang="en-US" dirty="0">
                <a:solidFill>
                  <a:schemeClr val="bg2"/>
                </a:solidFill>
              </a:rPr>
              <a:t>Nail Bed </a:t>
            </a:r>
            <a:r>
              <a:rPr lang="en-US" dirty="0"/>
              <a:t>is </a:t>
            </a:r>
            <a:r>
              <a:rPr lang="en-US" dirty="0" smtClean="0"/>
              <a:t>visible </a:t>
            </a:r>
            <a:r>
              <a:rPr lang="en-US" dirty="0"/>
              <a:t>through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nail plate</a:t>
            </a:r>
          </a:p>
          <a:p>
            <a:pPr>
              <a:buFont typeface="Batang" pitchFamily="18" charset="-127"/>
              <a:buNone/>
            </a:pPr>
            <a:r>
              <a:rPr lang="en-US" dirty="0">
                <a:solidFill>
                  <a:schemeClr val="bg2"/>
                </a:solidFill>
              </a:rPr>
              <a:t>Proximal nail fold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morphology can be altered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in connective tissue disease </a:t>
            </a:r>
          </a:p>
          <a:p>
            <a:pPr>
              <a:buFont typeface="Batang" pitchFamily="18" charset="-127"/>
              <a:buNone/>
            </a:pP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N</a:t>
            </a:r>
            <a:r>
              <a:rPr lang="en-US" dirty="0" smtClean="0">
                <a:solidFill>
                  <a:schemeClr val="bg2"/>
                </a:solidFill>
              </a:rPr>
              <a:t>ail </a:t>
            </a:r>
            <a:r>
              <a:rPr lang="en-US" dirty="0">
                <a:solidFill>
                  <a:schemeClr val="bg2"/>
                </a:solidFill>
              </a:rPr>
              <a:t>plate </a:t>
            </a:r>
            <a:r>
              <a:rPr lang="en-US" dirty="0"/>
              <a:t>is formed of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hard keratin </a:t>
            </a:r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67" name="Picture 7" descr="nai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032250" cy="45370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Skin appendages: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>
                <a:solidFill>
                  <a:schemeClr val="bg2"/>
                </a:solidFill>
              </a:rPr>
              <a:t>The </a:t>
            </a:r>
            <a:r>
              <a:rPr lang="en-US" dirty="0" err="1">
                <a:solidFill>
                  <a:schemeClr val="bg2"/>
                </a:solidFill>
              </a:rPr>
              <a:t>lunula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is the visible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part of the matrix</a:t>
            </a:r>
          </a:p>
          <a:p>
            <a:pPr>
              <a:buFont typeface="Batang" pitchFamily="18" charset="-127"/>
              <a:buNone/>
            </a:pPr>
            <a:r>
              <a:rPr lang="en-US" dirty="0">
                <a:solidFill>
                  <a:schemeClr val="bg2"/>
                </a:solidFill>
              </a:rPr>
              <a:t>The matrix </a:t>
            </a:r>
            <a:r>
              <a:rPr lang="en-US" dirty="0"/>
              <a:t>covers the </a:t>
            </a:r>
          </a:p>
          <a:p>
            <a:pPr>
              <a:buFont typeface="Batang" pitchFamily="18" charset="-127"/>
              <a:buNone/>
            </a:pPr>
            <a:r>
              <a:rPr lang="en-US" dirty="0" err="1"/>
              <a:t>midportion</a:t>
            </a:r>
            <a:r>
              <a:rPr lang="en-US" dirty="0"/>
              <a:t> of the distal </a:t>
            </a:r>
            <a:r>
              <a:rPr lang="en-US" dirty="0" smtClean="0"/>
              <a:t> phalanx.</a:t>
            </a: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 smtClean="0"/>
              <a:t>Fingernails </a:t>
            </a:r>
            <a:r>
              <a:rPr lang="en-US" dirty="0"/>
              <a:t>grow </a:t>
            </a:r>
          </a:p>
          <a:p>
            <a:pPr>
              <a:buFont typeface="Batang" pitchFamily="18" charset="-127"/>
              <a:buNone/>
            </a:pPr>
            <a:r>
              <a:rPr lang="en-US" dirty="0">
                <a:solidFill>
                  <a:srgbClr val="FF0000"/>
                </a:solidFill>
              </a:rPr>
              <a:t>3mm/month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Toenails grow </a:t>
            </a:r>
            <a:r>
              <a:rPr lang="en-US" dirty="0">
                <a:solidFill>
                  <a:srgbClr val="FF0000"/>
                </a:solidFill>
              </a:rPr>
              <a:t>1mm/month</a:t>
            </a:r>
          </a:p>
        </p:txBody>
      </p:sp>
      <p:sp>
        <p:nvSpPr>
          <p:cNvPr id="48947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9478" name="Picture 6" descr="nail le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6792"/>
            <a:ext cx="4032250" cy="46799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hlink"/>
                </a:solidFill>
              </a:rPr>
              <a:t>Cornification</a:t>
            </a:r>
            <a:r>
              <a:rPr lang="en-US" sz="4000"/>
              <a:t> </a:t>
            </a:r>
            <a:r>
              <a:rPr lang="en-US" sz="4000">
                <a:solidFill>
                  <a:schemeClr val="hlink"/>
                </a:solidFill>
              </a:rPr>
              <a:t>(keratinization</a:t>
            </a:r>
            <a:r>
              <a:rPr lang="en-US">
                <a:solidFill>
                  <a:schemeClr val="hlink"/>
                </a:solidFill>
              </a:rPr>
              <a:t>)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413"/>
            <a:ext cx="4495800" cy="5391150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200" dirty="0"/>
              <a:t>It is the </a:t>
            </a:r>
            <a:r>
              <a:rPr lang="en-US" sz="3200" dirty="0" err="1"/>
              <a:t>cytoplasmic</a:t>
            </a:r>
            <a:r>
              <a:rPr lang="en-US" sz="3200" dirty="0"/>
              <a:t> events </a:t>
            </a:r>
          </a:p>
          <a:p>
            <a:pPr>
              <a:buFont typeface="Batang" pitchFamily="18" charset="-127"/>
              <a:buNone/>
            </a:pPr>
            <a:r>
              <a:rPr lang="en-US" sz="3200" dirty="0"/>
              <a:t>that occur in the cytoplasm </a:t>
            </a:r>
          </a:p>
          <a:p>
            <a:pPr>
              <a:buFont typeface="Batang" pitchFamily="18" charset="-127"/>
              <a:buNone/>
            </a:pPr>
            <a:r>
              <a:rPr lang="en-US" sz="3200" dirty="0"/>
              <a:t>of epidermal </a:t>
            </a:r>
            <a:r>
              <a:rPr lang="en-US" sz="3200" dirty="0" err="1"/>
              <a:t>keratinocytes</a:t>
            </a:r>
            <a:r>
              <a:rPr lang="en-US" sz="3200" dirty="0"/>
              <a:t> </a:t>
            </a:r>
          </a:p>
          <a:p>
            <a:pPr>
              <a:buFont typeface="Batang" pitchFamily="18" charset="-127"/>
              <a:buNone/>
            </a:pPr>
            <a:r>
              <a:rPr lang="en-US" sz="3200" dirty="0"/>
              <a:t>during their terminal </a:t>
            </a:r>
          </a:p>
          <a:p>
            <a:pPr>
              <a:buFont typeface="Batang" pitchFamily="18" charset="-127"/>
              <a:buNone/>
            </a:pPr>
            <a:r>
              <a:rPr lang="en-US" sz="3200" dirty="0" err="1"/>
              <a:t>differantiation</a:t>
            </a:r>
            <a:r>
              <a:rPr lang="en-US" sz="3200" dirty="0"/>
              <a:t> into dead </a:t>
            </a:r>
          </a:p>
          <a:p>
            <a:pPr>
              <a:buFont typeface="Batang" pitchFamily="18" charset="-127"/>
              <a:buNone/>
            </a:pPr>
            <a:r>
              <a:rPr lang="en-US" sz="3200" dirty="0"/>
              <a:t>horny cell(</a:t>
            </a:r>
            <a:r>
              <a:rPr lang="en-US" sz="3200" dirty="0" err="1"/>
              <a:t>corneocyte</a:t>
            </a:r>
            <a:r>
              <a:rPr lang="en-US" sz="3200" dirty="0"/>
              <a:t>)</a:t>
            </a:r>
          </a:p>
          <a:p>
            <a:pPr>
              <a:buFont typeface="Batang" pitchFamily="18" charset="-127"/>
              <a:buNone/>
            </a:pPr>
            <a:endParaRPr lang="en-US" sz="3200" dirty="0"/>
          </a:p>
          <a:p>
            <a:pPr>
              <a:buFont typeface="Batang" pitchFamily="18" charset="-127"/>
              <a:buNone/>
            </a:pPr>
            <a:r>
              <a:rPr lang="en-US" sz="3200" dirty="0"/>
              <a:t>The total process takes </a:t>
            </a:r>
          </a:p>
          <a:p>
            <a:pPr>
              <a:buFont typeface="Batang" pitchFamily="18" charset="-127"/>
              <a:buNone/>
            </a:pPr>
            <a:r>
              <a:rPr lang="en-US" sz="3200" dirty="0"/>
              <a:t>approximately 2 months</a:t>
            </a:r>
            <a:r>
              <a:rPr lang="en-US" dirty="0"/>
              <a:t>.</a:t>
            </a:r>
          </a:p>
          <a:p>
            <a:pPr>
              <a:buFont typeface="Batang" pitchFamily="18" charset="-127"/>
              <a:buNone/>
            </a:pPr>
            <a:endParaRPr lang="en-US" dirty="0"/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/>
          </a:p>
        </p:txBody>
      </p:sp>
      <p:pic>
        <p:nvPicPr>
          <p:cNvPr id="171013" name="Picture 5" descr="cornificatn"/>
          <p:cNvPicPr>
            <a:picLocks noChangeAspect="1" noChangeArrowheads="1"/>
          </p:cNvPicPr>
          <p:nvPr/>
        </p:nvPicPr>
        <p:blipFill>
          <a:blip r:embed="rId2" cstate="print"/>
          <a:srcRect r="47359"/>
          <a:stretch>
            <a:fillRect/>
          </a:stretch>
        </p:blipFill>
        <p:spPr bwMode="auto">
          <a:xfrm>
            <a:off x="4644008" y="1484784"/>
            <a:ext cx="4032448" cy="4608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hlink"/>
                </a:solidFill>
              </a:rPr>
              <a:t>Cornification</a:t>
            </a:r>
            <a:r>
              <a:rPr lang="en-US" sz="4000"/>
              <a:t> </a:t>
            </a:r>
            <a:r>
              <a:rPr lang="en-US" sz="4000">
                <a:solidFill>
                  <a:schemeClr val="hlink"/>
                </a:solidFill>
              </a:rPr>
              <a:t>(keratinization</a:t>
            </a:r>
            <a:r>
              <a:rPr lang="en-US">
                <a:solidFill>
                  <a:schemeClr val="hlink"/>
                </a:solidFill>
              </a:rPr>
              <a:t>)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413"/>
            <a:ext cx="4495800" cy="5391150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It involves the formation of </a:t>
            </a:r>
          </a:p>
          <a:p>
            <a:pPr>
              <a:buFont typeface="Batang" pitchFamily="18" charset="-127"/>
              <a:buNone/>
            </a:pPr>
            <a:r>
              <a:rPr lang="en-US"/>
              <a:t>keratin polypeptides.</a:t>
            </a:r>
          </a:p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r>
              <a:rPr lang="en-US"/>
              <a:t>Abnormalities in this process </a:t>
            </a:r>
          </a:p>
          <a:p>
            <a:pPr>
              <a:buFont typeface="Batang" pitchFamily="18" charset="-127"/>
              <a:buNone/>
            </a:pPr>
            <a:r>
              <a:rPr lang="en-US"/>
              <a:t>leads to roughness and scaling </a:t>
            </a:r>
          </a:p>
          <a:p>
            <a:pPr>
              <a:buFont typeface="Batang" pitchFamily="18" charset="-127"/>
              <a:buNone/>
            </a:pPr>
            <a:r>
              <a:rPr lang="en-US"/>
              <a:t>of the skin e g : psoriasis.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1"/>
            <a:ext cx="4038600" cy="3412976"/>
          </a:xfrm>
          <a:ln w="57150">
            <a:solidFill>
              <a:srgbClr val="C00000"/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psoriasis disorder.bmp"/>
          <p:cNvPicPr>
            <a:picLocks noChangeAspect="1"/>
          </p:cNvPicPr>
          <p:nvPr/>
        </p:nvPicPr>
        <p:blipFill>
          <a:blip r:embed="rId2" cstate="print"/>
          <a:srcRect r="50000" b="48950"/>
          <a:stretch>
            <a:fillRect/>
          </a:stretch>
        </p:blipFill>
        <p:spPr>
          <a:xfrm>
            <a:off x="4572000" y="1556792"/>
            <a:ext cx="4176464" cy="350100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Picture3 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424"/>
            <a:ext cx="9144000" cy="756126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4" name="Rectangle 3"/>
          <p:cNvSpPr/>
          <p:nvPr/>
        </p:nvSpPr>
        <p:spPr bwMode="auto">
          <a:xfrm>
            <a:off x="2267744" y="-315416"/>
            <a:ext cx="1008112" cy="612068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ungsuh" pitchFamily="18" charset="-127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Lecture Outlines</a:t>
            </a:r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600"/>
              <a:t>-</a:t>
            </a:r>
            <a:r>
              <a:rPr lang="en-US" sz="3600" b="1">
                <a:solidFill>
                  <a:srgbClr val="0033CC"/>
                </a:solidFill>
              </a:rPr>
              <a:t>Function , Structure of the skin.</a:t>
            </a:r>
          </a:p>
          <a:p>
            <a:pPr>
              <a:buFont typeface="Batang" pitchFamily="18" charset="-127"/>
              <a:buNone/>
            </a:pPr>
            <a:r>
              <a:rPr lang="en-US" sz="3600" b="1"/>
              <a:t>-Approach to dermatology patient.</a:t>
            </a:r>
          </a:p>
          <a:p>
            <a:pPr>
              <a:buFont typeface="Batang" pitchFamily="18" charset="-127"/>
              <a:buNone/>
            </a:pPr>
            <a:r>
              <a:rPr lang="en-US" sz="3600" b="1"/>
              <a:t>-</a:t>
            </a:r>
            <a:r>
              <a:rPr lang="en-US" sz="3600" b="1">
                <a:solidFill>
                  <a:srgbClr val="0033CC"/>
                </a:solidFill>
              </a:rPr>
              <a:t>Morphology of skin lesions.</a:t>
            </a:r>
          </a:p>
          <a:p>
            <a:pPr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-Reaction patterns.</a:t>
            </a:r>
          </a:p>
          <a:p>
            <a:pPr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-Basic pathological terminology.</a:t>
            </a:r>
          </a:p>
          <a:p>
            <a:pPr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-Topical therapy.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Approach to </a:t>
            </a:r>
            <a:r>
              <a:rPr lang="en-US" dirty="0" smtClean="0">
                <a:solidFill>
                  <a:schemeClr val="hlink"/>
                </a:solidFill>
              </a:rPr>
              <a:t>Dermatology Patient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/>
              <a:t>Step 1: </a:t>
            </a:r>
            <a:r>
              <a:rPr lang="en-US" dirty="0" smtClean="0"/>
              <a:t>Start </a:t>
            </a:r>
            <a:r>
              <a:rPr lang="en-US" dirty="0"/>
              <a:t>with basics 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Age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Race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Sex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O</a:t>
            </a:r>
            <a:r>
              <a:rPr lang="en-US" dirty="0" smtClean="0"/>
              <a:t>ccupation</a:t>
            </a:r>
            <a:endParaRPr lang="en-US" dirty="0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3540" name="Picture 4" descr="dcr0400l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572000" y="1628775"/>
            <a:ext cx="4103688" cy="4608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Approach to </a:t>
            </a:r>
            <a:r>
              <a:rPr lang="en-US" dirty="0" smtClean="0">
                <a:solidFill>
                  <a:schemeClr val="hlink"/>
                </a:solidFill>
              </a:rPr>
              <a:t>Dermatology Patient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19456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Step 2 :</a:t>
            </a:r>
          </a:p>
          <a:p>
            <a:pPr>
              <a:buFont typeface="Batang" pitchFamily="18" charset="-127"/>
              <a:buNone/>
            </a:pPr>
            <a:r>
              <a:rPr lang="en-US"/>
              <a:t>Present complaints .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1"/>
            <a:ext cx="3740224" cy="298092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history taking.bmp"/>
          <p:cNvPicPr>
            <a:picLocks noChangeAspect="1"/>
          </p:cNvPicPr>
          <p:nvPr/>
        </p:nvPicPr>
        <p:blipFill>
          <a:blip r:embed="rId2" cstate="print"/>
          <a:srcRect r="59450" b="58400"/>
          <a:stretch>
            <a:fillRect/>
          </a:stretch>
        </p:blipFill>
        <p:spPr>
          <a:xfrm>
            <a:off x="4644008" y="1700808"/>
            <a:ext cx="3707904" cy="28529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Approach to </a:t>
            </a:r>
            <a:r>
              <a:rPr lang="en-US" dirty="0" smtClean="0">
                <a:solidFill>
                  <a:schemeClr val="hlink"/>
                </a:solidFill>
              </a:rPr>
              <a:t>Dermatology Patient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>
                <a:solidFill>
                  <a:schemeClr val="hlink"/>
                </a:solidFill>
              </a:rPr>
              <a:t>History of skin lesion </a:t>
            </a:r>
          </a:p>
          <a:p>
            <a:pPr>
              <a:buFont typeface="Batang" pitchFamily="18" charset="-127"/>
              <a:buNone/>
            </a:pPr>
            <a:r>
              <a:rPr lang="en-US"/>
              <a:t>Onset - when?</a:t>
            </a:r>
          </a:p>
          <a:p>
            <a:pPr>
              <a:buFont typeface="Batang" pitchFamily="18" charset="-127"/>
              <a:buNone/>
            </a:pPr>
            <a:r>
              <a:rPr lang="en-US"/>
              <a:t>Where? site of onset.</a:t>
            </a:r>
          </a:p>
          <a:p>
            <a:pPr>
              <a:buFont typeface="Batang" pitchFamily="18" charset="-127"/>
              <a:buNone/>
            </a:pPr>
            <a:r>
              <a:rPr lang="en-US"/>
              <a:t>Extension of lesions.</a:t>
            </a:r>
          </a:p>
          <a:p>
            <a:pPr>
              <a:buFont typeface="Batang" pitchFamily="18" charset="-127"/>
              <a:buNone/>
            </a:pPr>
            <a:r>
              <a:rPr lang="en-US"/>
              <a:t>Evolution.</a:t>
            </a:r>
          </a:p>
          <a:p>
            <a:pPr>
              <a:buFont typeface="Batang" pitchFamily="18" charset="-127"/>
              <a:buNone/>
            </a:pPr>
            <a:r>
              <a:rPr lang="en-US"/>
              <a:t>Itchy/ painful</a:t>
            </a:r>
          </a:p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r>
              <a:rPr lang="en-US"/>
              <a:t>Provocative factors (sun , cold).</a:t>
            </a:r>
          </a:p>
          <a:p>
            <a:pPr>
              <a:buFont typeface="Batang" pitchFamily="18" charset="-127"/>
              <a:buNone/>
            </a:pPr>
            <a:r>
              <a:rPr lang="en-US"/>
              <a:t>Treatment.</a:t>
            </a:r>
          </a:p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endParaRPr lang="en-US"/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400"/>
          </a:p>
        </p:txBody>
      </p:sp>
      <p:pic>
        <p:nvPicPr>
          <p:cNvPr id="261126" name="Picture 6" descr="how lo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643438" y="1700213"/>
            <a:ext cx="4105275" cy="43926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C000"/>
                </a:solidFill>
              </a:rPr>
              <a:t>Introduction to dermatology</a:t>
            </a:r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The skin is a complex, dynamic organ.</a:t>
            </a:r>
          </a:p>
          <a:p>
            <a:pPr marL="0" indent="0">
              <a:buNone/>
            </a:pPr>
            <a:r>
              <a:rPr lang="en-US" dirty="0" smtClean="0"/>
              <a:t>It is the largest organ of the body.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Content Placeholder 2" descr="skin logo.bmp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42944" b="58477"/>
          <a:stretch>
            <a:fillRect/>
          </a:stretch>
        </p:blipFill>
        <p:spPr>
          <a:xfrm>
            <a:off x="4499992" y="1484784"/>
            <a:ext cx="4644008" cy="4968552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Approach to dermatology patient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Past medical history.</a:t>
            </a:r>
          </a:p>
          <a:p>
            <a:pPr>
              <a:buFont typeface="Batang" pitchFamily="18" charset="-127"/>
              <a:buNone/>
            </a:pPr>
            <a:r>
              <a:rPr lang="en-US"/>
              <a:t>Family history.</a:t>
            </a:r>
          </a:p>
          <a:p>
            <a:pPr>
              <a:buFont typeface="Batang" pitchFamily="18" charset="-127"/>
              <a:buNone/>
            </a:pPr>
            <a:r>
              <a:rPr lang="en-US"/>
              <a:t>Drug history.</a:t>
            </a:r>
          </a:p>
          <a:p>
            <a:pPr>
              <a:buFont typeface="Batang" pitchFamily="18" charset="-127"/>
              <a:buNone/>
            </a:pPr>
            <a:r>
              <a:rPr lang="en-US"/>
              <a:t>Recreational and social </a:t>
            </a:r>
          </a:p>
          <a:p>
            <a:pPr>
              <a:buFont typeface="Batang" pitchFamily="18" charset="-127"/>
              <a:buNone/>
            </a:pPr>
            <a:r>
              <a:rPr lang="en-US"/>
              <a:t>history.</a:t>
            </a:r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7638" name="Picture 6" descr="pm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105275" cy="4608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 diagnosis.bmp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" y="27385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Examination</a:t>
            </a:r>
          </a:p>
        </p:txBody>
      </p:sp>
      <p:sp>
        <p:nvSpPr>
          <p:cNvPr id="38912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2800"/>
              <a:t>Use good light when </a:t>
            </a:r>
          </a:p>
          <a:p>
            <a:pPr>
              <a:buFont typeface="Batang" pitchFamily="18" charset="-127"/>
              <a:buNone/>
            </a:pPr>
            <a:r>
              <a:rPr lang="en-US" sz="2800"/>
              <a:t>examining a patient.</a:t>
            </a:r>
          </a:p>
          <a:p>
            <a:pPr>
              <a:buFont typeface="Batang" pitchFamily="18" charset="-127"/>
              <a:buNone/>
            </a:pPr>
            <a:r>
              <a:rPr lang="en-US" sz="2800"/>
              <a:t>Examine nails &amp; mucous </a:t>
            </a:r>
          </a:p>
          <a:p>
            <a:pPr>
              <a:buFont typeface="Batang" pitchFamily="18" charset="-127"/>
              <a:buNone/>
            </a:pPr>
            <a:r>
              <a:rPr lang="en-US" sz="2800"/>
              <a:t>membrane.</a:t>
            </a:r>
          </a:p>
        </p:txBody>
      </p:sp>
      <p:pic>
        <p:nvPicPr>
          <p:cNvPr id="389127" name="Picture 7" descr="j019581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80088" y="1196975"/>
            <a:ext cx="2247900" cy="4824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Examination: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2400"/>
              <a:t> Describe the general </a:t>
            </a:r>
          </a:p>
          <a:p>
            <a:pPr>
              <a:buFont typeface="Batang" pitchFamily="18" charset="-127"/>
              <a:buNone/>
            </a:pPr>
            <a:r>
              <a:rPr lang="en-US" sz="2400"/>
              <a:t>appearance of patient.</a:t>
            </a:r>
          </a:p>
          <a:p>
            <a:pPr>
              <a:buFont typeface="Batang" pitchFamily="18" charset="-127"/>
              <a:buNone/>
            </a:pPr>
            <a:r>
              <a:rPr lang="en-US" sz="2400"/>
              <a:t> </a:t>
            </a:r>
          </a:p>
          <a:p>
            <a:pPr>
              <a:buFont typeface="Batang" pitchFamily="18" charset="-127"/>
              <a:buNone/>
            </a:pPr>
            <a:r>
              <a:rPr lang="en-US" sz="2400"/>
              <a:t> Describe distribution of lesions</a:t>
            </a:r>
          </a:p>
          <a:p>
            <a:pPr>
              <a:buFont typeface="Batang" pitchFamily="18" charset="-127"/>
              <a:buNone/>
            </a:pPr>
            <a:r>
              <a:rPr lang="en-US" sz="2400"/>
              <a:t> Describe arrangement of </a:t>
            </a:r>
          </a:p>
          <a:p>
            <a:pPr>
              <a:buFont typeface="Batang" pitchFamily="18" charset="-127"/>
              <a:buNone/>
            </a:pPr>
            <a:r>
              <a:rPr lang="en-US" sz="2400"/>
              <a:t>lesions</a:t>
            </a:r>
          </a:p>
          <a:p>
            <a:pPr>
              <a:buFont typeface="Batang" pitchFamily="18" charset="-127"/>
              <a:buNone/>
            </a:pPr>
            <a:r>
              <a:rPr lang="en-US" sz="2400"/>
              <a:t> Describe the type of the lesion</a:t>
            </a:r>
          </a:p>
          <a:p>
            <a:pPr>
              <a:buFont typeface="Batang" pitchFamily="18" charset="-127"/>
              <a:buNone/>
            </a:pPr>
            <a:r>
              <a:rPr lang="en-US" sz="2400"/>
              <a:t> Describe the shape.</a:t>
            </a:r>
          </a:p>
          <a:p>
            <a:pPr>
              <a:buFont typeface="Batang" pitchFamily="18" charset="-127"/>
              <a:buNone/>
            </a:pPr>
            <a:r>
              <a:rPr lang="en-US" sz="2400"/>
              <a:t> Describe the color.</a:t>
            </a:r>
          </a:p>
          <a:p>
            <a:pPr>
              <a:buFont typeface="Batang" pitchFamily="18" charset="-127"/>
              <a:buNone/>
            </a:pPr>
            <a:r>
              <a:rPr lang="en-US" sz="2400"/>
              <a:t> Describe size.</a:t>
            </a:r>
          </a:p>
          <a:p>
            <a:pPr>
              <a:buFont typeface="Batang" pitchFamily="18" charset="-127"/>
              <a:buNone/>
            </a:pPr>
            <a:endParaRPr lang="en-US" sz="2400"/>
          </a:p>
          <a:p>
            <a:pPr>
              <a:buFont typeface="Batang" pitchFamily="18" charset="-127"/>
              <a:buNone/>
            </a:pPr>
            <a:endParaRPr lang="en-US" sz="2400"/>
          </a:p>
        </p:txBody>
      </p:sp>
      <p:sp>
        <p:nvSpPr>
          <p:cNvPr id="19866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400"/>
          </a:p>
        </p:txBody>
      </p:sp>
      <p:pic>
        <p:nvPicPr>
          <p:cNvPr id="198662" name="Picture 6" descr="ex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032250" cy="4608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Distribution </a:t>
            </a:r>
          </a:p>
        </p:txBody>
      </p:sp>
      <p:sp>
        <p:nvSpPr>
          <p:cNvPr id="39936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>
              <a:buFont typeface="Batang" pitchFamily="18" charset="-127"/>
              <a:buNone/>
            </a:pPr>
            <a:r>
              <a:rPr lang="en-US"/>
              <a:t>Generalized :can be </a:t>
            </a:r>
          </a:p>
          <a:p>
            <a:pPr marL="533400" indent="-533400"/>
            <a:endParaRPr lang="en-US"/>
          </a:p>
          <a:p>
            <a:pPr marL="533400" indent="-533400">
              <a:buFont typeface="Batang" pitchFamily="18" charset="-127"/>
              <a:buNone/>
            </a:pPr>
            <a:r>
              <a:rPr lang="en-US" u="sng"/>
              <a:t>1.symmetrical</a:t>
            </a:r>
          </a:p>
          <a:p>
            <a:pPr marL="533400" indent="-533400">
              <a:buFont typeface="Batang" pitchFamily="18" charset="-127"/>
              <a:buNone/>
            </a:pPr>
            <a:endParaRPr lang="en-US"/>
          </a:p>
          <a:p>
            <a:pPr marL="533400" indent="-533400">
              <a:buFont typeface="Batang" pitchFamily="18" charset="-127"/>
              <a:buNone/>
            </a:pPr>
            <a:r>
              <a:rPr lang="en-US"/>
              <a:t>a.Universal (head to toe)</a:t>
            </a:r>
          </a:p>
          <a:p>
            <a:pPr marL="533400" indent="-533400">
              <a:buFont typeface="Batang" pitchFamily="18" charset="-127"/>
              <a:buNone/>
            </a:pPr>
            <a:endParaRPr lang="en-US"/>
          </a:p>
          <a:p>
            <a:pPr marL="533400" indent="-533400">
              <a:buFont typeface="Batang" pitchFamily="18" charset="-127"/>
              <a:buNone/>
            </a:pPr>
            <a:r>
              <a:rPr lang="en-US"/>
              <a:t>b.bilateral</a:t>
            </a:r>
          </a:p>
        </p:txBody>
      </p:sp>
      <p:sp>
        <p:nvSpPr>
          <p:cNvPr id="39936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67" name="Picture 7" descr="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838" y="1557338"/>
            <a:ext cx="4151634" cy="489599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Distribution </a:t>
            </a:r>
          </a:p>
        </p:txBody>
      </p:sp>
      <p:sp>
        <p:nvSpPr>
          <p:cNvPr id="40346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u="sng"/>
              <a:t>2. Asymmetrical</a:t>
            </a:r>
          </a:p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r>
              <a:rPr lang="en-US"/>
              <a:t>a.Diffuse</a:t>
            </a:r>
          </a:p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r>
              <a:rPr lang="en-US"/>
              <a:t>b.Unilateral</a:t>
            </a:r>
          </a:p>
          <a:p>
            <a:endParaRPr lang="en-US"/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3463" name="Picture 7" descr="asymetric"/>
          <p:cNvPicPr>
            <a:picLocks noChangeAspect="1" noChangeArrowheads="1"/>
          </p:cNvPicPr>
          <p:nvPr/>
        </p:nvPicPr>
        <p:blipFill>
          <a:blip r:embed="rId2" cstate="print"/>
          <a:srcRect t="8241" b="4402"/>
          <a:stretch>
            <a:fillRect/>
          </a:stretch>
        </p:blipFill>
        <p:spPr bwMode="auto">
          <a:xfrm>
            <a:off x="4572000" y="2276872"/>
            <a:ext cx="4025900" cy="381642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Distribution  </a:t>
            </a:r>
          </a:p>
        </p:txBody>
      </p:sp>
      <p:sp>
        <p:nvSpPr>
          <p:cNvPr id="4014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Localized to:</a:t>
            </a:r>
          </a:p>
          <a:p>
            <a:pPr>
              <a:buFont typeface="Batang" pitchFamily="18" charset="-127"/>
              <a:buNone/>
            </a:pPr>
            <a:r>
              <a:rPr lang="en-US"/>
              <a:t>-Acral</a:t>
            </a:r>
          </a:p>
          <a:p>
            <a:pPr>
              <a:buFont typeface="Batang" pitchFamily="18" charset="-127"/>
              <a:buNone/>
            </a:pPr>
            <a:r>
              <a:rPr lang="en-US"/>
              <a:t>-Sun exposed.</a:t>
            </a:r>
          </a:p>
          <a:p>
            <a:pPr>
              <a:buFont typeface="Batang" pitchFamily="18" charset="-127"/>
              <a:buNone/>
            </a:pPr>
            <a:r>
              <a:rPr lang="en-US"/>
              <a:t>-Trauma sites.</a:t>
            </a:r>
          </a:p>
          <a:p>
            <a:pPr>
              <a:buFont typeface="Batang" pitchFamily="18" charset="-127"/>
              <a:buNone/>
            </a:pPr>
            <a:r>
              <a:rPr lang="en-US"/>
              <a:t>-Flexures.</a:t>
            </a:r>
          </a:p>
          <a:p>
            <a:pPr>
              <a:buFont typeface="Batang" pitchFamily="18" charset="-127"/>
              <a:buNone/>
            </a:pPr>
            <a:r>
              <a:rPr lang="en-US"/>
              <a:t>-Specific part.</a:t>
            </a:r>
          </a:p>
        </p:txBody>
      </p:sp>
      <p:sp>
        <p:nvSpPr>
          <p:cNvPr id="40141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1420" name="Picture 12" descr="su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00213"/>
            <a:ext cx="4105275" cy="43926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Configuration</a:t>
            </a:r>
          </a:p>
        </p:txBody>
      </p:sp>
      <p:sp>
        <p:nvSpPr>
          <p:cNvPr id="3819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/>
              <a:t>The relation of lesions to each other.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/>
              <a:t>-Linear.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/>
              <a:t>-Grouped.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/>
              <a:t>-Annular.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/>
              <a:t>-Reticular.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/>
              <a:t>-Circinate (circular)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/>
              <a:t>-Arciform (arc like)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/>
              <a:t>-Dermatomal.</a:t>
            </a:r>
          </a:p>
        </p:txBody>
      </p:sp>
      <p:pic>
        <p:nvPicPr>
          <p:cNvPr id="381959" name="Picture 7" descr="BD18239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773238"/>
            <a:ext cx="4038600" cy="4054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lin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73238"/>
            <a:ext cx="4105275" cy="5084762"/>
          </a:xfrm>
          <a:prstGeom prst="rect">
            <a:avLst/>
          </a:prstGeom>
          <a:noFill/>
        </p:spPr>
      </p:pic>
      <p:sp>
        <p:nvSpPr>
          <p:cNvPr id="204811" name="Rectangle 1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Configuration</a:t>
            </a:r>
          </a:p>
        </p:txBody>
      </p:sp>
      <p:sp>
        <p:nvSpPr>
          <p:cNvPr id="20481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Linear: </a:t>
            </a:r>
          </a:p>
          <a:p>
            <a:pPr>
              <a:buFont typeface="Batang" pitchFamily="18" charset="-127"/>
              <a:buNone/>
            </a:pPr>
            <a:r>
              <a:rPr lang="en-US"/>
              <a:t>Forms a line .</a:t>
            </a:r>
          </a:p>
        </p:txBody>
      </p:sp>
      <p:sp>
        <p:nvSpPr>
          <p:cNvPr id="204813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038600" cy="5257800"/>
          </a:xfrm>
          <a:ln w="57150">
            <a:solidFill>
              <a:srgbClr val="C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0" name="Picture 4" descr="herpes_zoster-Z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4050" y="1844675"/>
            <a:ext cx="3086422" cy="5013325"/>
          </a:xfrm>
          <a:prstGeom prst="rect">
            <a:avLst/>
          </a:prstGeom>
          <a:noFill/>
        </p:spPr>
      </p:pic>
      <p:sp>
        <p:nvSpPr>
          <p:cNvPr id="219150" name="Rectangle 1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Configuration</a:t>
            </a:r>
          </a:p>
        </p:txBody>
      </p:sp>
      <p:sp>
        <p:nvSpPr>
          <p:cNvPr id="219151" name="Rectangle 1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Dermatomal.</a:t>
            </a:r>
          </a:p>
        </p:txBody>
      </p:sp>
      <p:sp>
        <p:nvSpPr>
          <p:cNvPr id="219152" name="Rectangle 16"/>
          <p:cNvSpPr>
            <a:spLocks noGrp="1" noChangeArrowheads="1"/>
          </p:cNvSpPr>
          <p:nvPr>
            <p:ph type="body" sz="half" idx="2"/>
          </p:nvPr>
        </p:nvSpPr>
        <p:spPr>
          <a:xfrm>
            <a:off x="5689029" y="1844824"/>
            <a:ext cx="3131443" cy="5013176"/>
          </a:xfrm>
          <a:ln w="57150">
            <a:solidFill>
              <a:srgbClr val="C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C000"/>
                </a:solidFill>
              </a:rPr>
              <a:t>Introduction to dermatology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546848" cy="4525963"/>
          </a:xfrm>
        </p:spPr>
        <p:txBody>
          <a:bodyPr/>
          <a:lstStyle/>
          <a:p>
            <a:pPr marL="0" indent="0">
              <a:buFont typeface="Batang" pitchFamily="18" charset="-127"/>
              <a:buNone/>
            </a:pPr>
            <a:r>
              <a:rPr lang="en-US" dirty="0" smtClean="0"/>
              <a:t>It </a:t>
            </a:r>
            <a:r>
              <a:rPr lang="en-US" dirty="0" smtClean="0"/>
              <a:t> is composed </a:t>
            </a:r>
            <a:r>
              <a:rPr lang="en-US" dirty="0"/>
              <a:t>of many cell types </a:t>
            </a:r>
            <a:r>
              <a:rPr lang="en-US" dirty="0" err="1" smtClean="0">
                <a:solidFill>
                  <a:srgbClr val="002060"/>
                </a:solidFill>
              </a:rPr>
              <a:t>Keratinocytes</a:t>
            </a:r>
            <a:r>
              <a:rPr lang="en-US" dirty="0" smtClean="0">
                <a:solidFill>
                  <a:srgbClr val="002060"/>
                </a:solidFill>
              </a:rPr>
              <a:t> . </a:t>
            </a:r>
            <a:endParaRPr lang="en-US" dirty="0">
              <a:solidFill>
                <a:srgbClr val="002060"/>
              </a:solidFill>
            </a:endParaRPr>
          </a:p>
          <a:p>
            <a:pPr marL="0" indent="0">
              <a:buFont typeface="Batang" pitchFamily="18" charset="-127"/>
              <a:buNone/>
            </a:pPr>
            <a:r>
              <a:rPr lang="en-US" dirty="0"/>
              <a:t> Specialized structures like the </a:t>
            </a:r>
            <a:r>
              <a:rPr lang="en-US" dirty="0">
                <a:solidFill>
                  <a:srgbClr val="002060"/>
                </a:solidFill>
              </a:rPr>
              <a:t>Basement Membrane.</a:t>
            </a:r>
          </a:p>
          <a:p>
            <a:pPr marL="0" indent="0">
              <a:buFont typeface="Batang" pitchFamily="18" charset="-127"/>
              <a:buNone/>
            </a:pPr>
            <a:r>
              <a:rPr lang="en-US" dirty="0" smtClean="0"/>
              <a:t> </a:t>
            </a:r>
            <a:r>
              <a:rPr lang="en-US" dirty="0"/>
              <a:t>It serves multiple functions that are crucial to health and survival.</a:t>
            </a:r>
          </a:p>
          <a:p>
            <a:pPr marL="0" indent="0">
              <a:buFont typeface="Batang" pitchFamily="18" charset="-127"/>
              <a:buNone/>
            </a:pPr>
            <a:endParaRPr lang="en-US" dirty="0"/>
          </a:p>
        </p:txBody>
      </p:sp>
      <p:pic>
        <p:nvPicPr>
          <p:cNvPr id="5" name="Content Placeholder 4" descr="keratinocyte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484784"/>
            <a:ext cx="4038600" cy="4752528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Configuration </a:t>
            </a:r>
          </a:p>
        </p:txBody>
      </p:sp>
      <p:sp>
        <p:nvSpPr>
          <p:cNvPr id="46797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Annular</a:t>
            </a:r>
          </a:p>
          <a:p>
            <a:pPr>
              <a:buFont typeface="Batang" pitchFamily="18" charset="-127"/>
              <a:buNone/>
            </a:pPr>
            <a:r>
              <a:rPr lang="en-US"/>
              <a:t>Ring like .</a:t>
            </a:r>
          </a:p>
        </p:txBody>
      </p:sp>
      <p:sp>
        <p:nvSpPr>
          <p:cNvPr id="46797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7975" name="Picture 7" descr="annular"/>
          <p:cNvPicPr>
            <a:picLocks noChangeAspect="1" noChangeArrowheads="1"/>
          </p:cNvPicPr>
          <p:nvPr/>
        </p:nvPicPr>
        <p:blipFill>
          <a:blip r:embed="rId2" cstate="print"/>
          <a:srcRect b="5798"/>
          <a:stretch>
            <a:fillRect/>
          </a:stretch>
        </p:blipFill>
        <p:spPr bwMode="auto">
          <a:xfrm>
            <a:off x="4643438" y="1557338"/>
            <a:ext cx="4124325" cy="46799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4" name="Picture 4" descr="groped"/>
          <p:cNvPicPr>
            <a:picLocks noChangeAspect="1" noChangeArrowheads="1"/>
          </p:cNvPicPr>
          <p:nvPr/>
        </p:nvPicPr>
        <p:blipFill>
          <a:blip r:embed="rId2" cstate="print"/>
          <a:srcRect t="22584" r="41461" b="24185"/>
          <a:stretch>
            <a:fillRect/>
          </a:stretch>
        </p:blipFill>
        <p:spPr bwMode="auto">
          <a:xfrm>
            <a:off x="4716463" y="1844824"/>
            <a:ext cx="3527945" cy="3960440"/>
          </a:xfrm>
          <a:prstGeom prst="rect">
            <a:avLst/>
          </a:prstGeom>
          <a:noFill/>
        </p:spPr>
      </p:pic>
      <p:sp>
        <p:nvSpPr>
          <p:cNvPr id="220169" name="Rectangle 9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Configuration</a:t>
            </a:r>
          </a:p>
        </p:txBody>
      </p:sp>
      <p:sp>
        <p:nvSpPr>
          <p:cNvPr id="220170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Grouped</a:t>
            </a:r>
          </a:p>
        </p:txBody>
      </p:sp>
      <p:sp>
        <p:nvSpPr>
          <p:cNvPr id="220171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4716016" y="1844824"/>
            <a:ext cx="3528392" cy="3888432"/>
          </a:xfrm>
          <a:ln w="57150">
            <a:solidFill>
              <a:srgbClr val="C00000"/>
            </a:solidFill>
          </a:ln>
        </p:spPr>
        <p:txBody>
          <a:bodyPr/>
          <a:lstStyle/>
          <a:p>
            <a:pPr>
              <a:buFont typeface="Batang" pitchFamily="18" charset="-127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Configuration </a:t>
            </a:r>
          </a:p>
        </p:txBody>
      </p:sp>
      <p:sp>
        <p:nvSpPr>
          <p:cNvPr id="4526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Reticular </a:t>
            </a:r>
          </a:p>
          <a:p>
            <a:pPr>
              <a:buFont typeface="Batang" pitchFamily="18" charset="-127"/>
              <a:buNone/>
            </a:pPr>
            <a:r>
              <a:rPr lang="en-US"/>
              <a:t>Net like .</a:t>
            </a:r>
          </a:p>
        </p:txBody>
      </p:sp>
      <p:sp>
        <p:nvSpPr>
          <p:cNvPr id="45261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2615" name="Picture 7" descr="reticu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775"/>
            <a:ext cx="3887787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Lecture outlines</a:t>
            </a:r>
          </a:p>
        </p:txBody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600">
                <a:solidFill>
                  <a:srgbClr val="0033CC"/>
                </a:solidFill>
              </a:rPr>
              <a:t>-</a:t>
            </a:r>
            <a:r>
              <a:rPr lang="en-US" sz="3600" b="1">
                <a:solidFill>
                  <a:srgbClr val="0033CC"/>
                </a:solidFill>
              </a:rPr>
              <a:t>Function , Structure of the skin.</a:t>
            </a:r>
          </a:p>
          <a:p>
            <a:pPr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-Approach to dermatology patient.</a:t>
            </a:r>
          </a:p>
          <a:p>
            <a:pPr>
              <a:buFont typeface="Batang" pitchFamily="18" charset="-127"/>
              <a:buNone/>
            </a:pPr>
            <a:r>
              <a:rPr lang="en-US" sz="3600" b="1"/>
              <a:t>-Morphology of skin lesions.</a:t>
            </a:r>
          </a:p>
          <a:p>
            <a:pPr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-Reaction patterns.</a:t>
            </a:r>
          </a:p>
          <a:p>
            <a:pPr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-Basic pathological terminology.</a:t>
            </a:r>
          </a:p>
          <a:p>
            <a:pPr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-Topical therapy.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Morphology </a:t>
            </a:r>
          </a:p>
        </p:txBody>
      </p:sp>
      <p:sp>
        <p:nvSpPr>
          <p:cNvPr id="43418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Skin lesions are divided into</a:t>
            </a:r>
          </a:p>
          <a:p>
            <a:pPr>
              <a:buFont typeface="Batang" pitchFamily="18" charset="-127"/>
              <a:buNone/>
            </a:pPr>
            <a:r>
              <a:rPr lang="en-US"/>
              <a:t> </a:t>
            </a:r>
          </a:p>
          <a:p>
            <a:pPr>
              <a:buFont typeface="Batang" pitchFamily="18" charset="-127"/>
              <a:buNone/>
            </a:pPr>
            <a:r>
              <a:rPr lang="en-US"/>
              <a:t> Primary  =Basic lesion.</a:t>
            </a:r>
          </a:p>
          <a:p>
            <a:pPr>
              <a:buFont typeface="Batang" pitchFamily="18" charset="-127"/>
              <a:buNone/>
            </a:pPr>
            <a:r>
              <a:rPr lang="en-US"/>
              <a:t> </a:t>
            </a:r>
          </a:p>
          <a:p>
            <a:pPr>
              <a:buFont typeface="Batang" pitchFamily="18" charset="-127"/>
              <a:buNone/>
            </a:pPr>
            <a:r>
              <a:rPr lang="en-US"/>
              <a:t> Secondary= Develop </a:t>
            </a:r>
          </a:p>
          <a:p>
            <a:pPr>
              <a:buFont typeface="Batang" pitchFamily="18" charset="-127"/>
              <a:buNone/>
            </a:pPr>
            <a:r>
              <a:rPr lang="en-US"/>
              <a:t>during evolution of skin </a:t>
            </a:r>
          </a:p>
          <a:p>
            <a:pPr>
              <a:buFont typeface="Batang" pitchFamily="18" charset="-127"/>
              <a:buNone/>
            </a:pPr>
            <a:r>
              <a:rPr lang="en-US"/>
              <a:t>disease created by </a:t>
            </a:r>
          </a:p>
          <a:p>
            <a:pPr>
              <a:buFont typeface="Batang" pitchFamily="18" charset="-127"/>
              <a:buNone/>
            </a:pPr>
            <a:r>
              <a:rPr lang="en-US"/>
              <a:t>scratching or infection</a:t>
            </a:r>
          </a:p>
        </p:txBody>
      </p:sp>
      <p:sp>
        <p:nvSpPr>
          <p:cNvPr id="43418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4183" name="Picture 7" descr="prim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7338"/>
            <a:ext cx="4176464" cy="455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Morphology</a:t>
            </a:r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It is the shape  of lesion</a:t>
            </a:r>
          </a:p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r>
              <a:rPr lang="en-US"/>
              <a:t>The margination of the </a:t>
            </a:r>
          </a:p>
          <a:p>
            <a:pPr>
              <a:buFont typeface="Batang" pitchFamily="18" charset="-127"/>
              <a:buNone/>
            </a:pPr>
            <a:r>
              <a:rPr lang="en-US"/>
              <a:t>lesion.</a:t>
            </a:r>
          </a:p>
          <a:p>
            <a:pPr>
              <a:buFont typeface="Batang" pitchFamily="18" charset="-127"/>
              <a:buNone/>
            </a:pPr>
            <a:r>
              <a:rPr lang="en-US"/>
              <a:t>It is  the type of the lesion</a:t>
            </a:r>
            <a:r>
              <a:rPr lang="en-US" sz="4400"/>
              <a:t>.</a:t>
            </a:r>
          </a:p>
        </p:txBody>
      </p:sp>
      <p:sp>
        <p:nvSpPr>
          <p:cNvPr id="39527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5271" name="Picture 7" descr="sh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032250" cy="4608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solidFill>
                  <a:schemeClr val="hlink"/>
                </a:solidFill>
              </a:rPr>
              <a:t>Morphology</a:t>
            </a:r>
          </a:p>
        </p:txBody>
      </p:sp>
      <p:sp>
        <p:nvSpPr>
          <p:cNvPr id="43827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u="sng"/>
              <a:t>Primary lesions</a:t>
            </a:r>
            <a:r>
              <a:rPr lang="en-US"/>
              <a:t>		</a:t>
            </a:r>
            <a:endParaRPr lang="en-US" u="sng"/>
          </a:p>
          <a:p>
            <a:pPr>
              <a:buFont typeface="Batang" pitchFamily="18" charset="-127"/>
              <a:buNone/>
            </a:pPr>
            <a:r>
              <a:rPr lang="en-US" sz="3200"/>
              <a:t>Macule/patch		</a:t>
            </a:r>
          </a:p>
          <a:p>
            <a:pPr>
              <a:buFont typeface="Batang" pitchFamily="18" charset="-127"/>
              <a:buNone/>
            </a:pPr>
            <a:r>
              <a:rPr lang="en-US" sz="3200"/>
              <a:t>Papule/plaque</a:t>
            </a:r>
          </a:p>
          <a:p>
            <a:pPr>
              <a:buFont typeface="Batang" pitchFamily="18" charset="-127"/>
              <a:buNone/>
            </a:pPr>
            <a:r>
              <a:rPr lang="en-US" sz="3200"/>
              <a:t>Nodule			</a:t>
            </a:r>
          </a:p>
          <a:p>
            <a:pPr>
              <a:buFont typeface="Batang" pitchFamily="18" charset="-127"/>
              <a:buNone/>
            </a:pPr>
            <a:r>
              <a:rPr lang="en-US" sz="3200"/>
              <a:t>Cyst</a:t>
            </a:r>
          </a:p>
          <a:p>
            <a:pPr>
              <a:buFont typeface="Batang" pitchFamily="18" charset="-127"/>
              <a:buNone/>
            </a:pPr>
            <a:r>
              <a:rPr lang="en-US" sz="3200"/>
              <a:t>Wheal</a:t>
            </a:r>
          </a:p>
          <a:p>
            <a:pPr>
              <a:buFont typeface="Batang" pitchFamily="18" charset="-127"/>
              <a:buNone/>
            </a:pPr>
            <a:endParaRPr lang="en-US" sz="3200"/>
          </a:p>
        </p:txBody>
      </p:sp>
      <p:sp>
        <p:nvSpPr>
          <p:cNvPr id="43827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u="sng"/>
              <a:t>Secondary lesions</a:t>
            </a:r>
            <a:endParaRPr lang="en-US"/>
          </a:p>
          <a:p>
            <a:pPr>
              <a:buFont typeface="Batang" pitchFamily="18" charset="-127"/>
              <a:buNone/>
            </a:pPr>
            <a:r>
              <a:rPr lang="en-US"/>
              <a:t>Excoriation</a:t>
            </a:r>
          </a:p>
          <a:p>
            <a:pPr>
              <a:buFont typeface="Batang" pitchFamily="18" charset="-127"/>
              <a:buNone/>
            </a:pPr>
            <a:r>
              <a:rPr lang="en-US"/>
              <a:t>Erosion</a:t>
            </a:r>
          </a:p>
          <a:p>
            <a:pPr>
              <a:buFont typeface="Batang" pitchFamily="18" charset="-127"/>
              <a:buNone/>
            </a:pPr>
            <a:r>
              <a:rPr lang="en-US"/>
              <a:t>Scale</a:t>
            </a:r>
          </a:p>
          <a:p>
            <a:pPr>
              <a:buFont typeface="Batang" pitchFamily="18" charset="-127"/>
              <a:buNone/>
            </a:pPr>
            <a:r>
              <a:rPr lang="en-US"/>
              <a:t>Ulcer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solidFill>
                  <a:schemeClr val="hlink"/>
                </a:solidFill>
              </a:rPr>
              <a:t>Morphology</a:t>
            </a:r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200" u="sng"/>
              <a:t>Primary lesions</a:t>
            </a:r>
            <a:r>
              <a:rPr lang="en-US" sz="3200"/>
              <a:t>		</a:t>
            </a:r>
            <a:endParaRPr lang="en-US" sz="3200" u="sng"/>
          </a:p>
          <a:p>
            <a:pPr>
              <a:buFont typeface="Batang" pitchFamily="18" charset="-127"/>
              <a:buNone/>
            </a:pPr>
            <a:r>
              <a:rPr lang="en-US" sz="3200"/>
              <a:t>Vesicle/bulla		</a:t>
            </a:r>
          </a:p>
          <a:p>
            <a:pPr>
              <a:buFont typeface="Batang" pitchFamily="18" charset="-127"/>
              <a:buNone/>
            </a:pPr>
            <a:r>
              <a:rPr lang="en-US" sz="3200"/>
              <a:t>Pustule</a:t>
            </a:r>
          </a:p>
          <a:p>
            <a:pPr>
              <a:buFont typeface="Batang" pitchFamily="18" charset="-127"/>
              <a:buNone/>
            </a:pPr>
            <a:r>
              <a:rPr lang="en-US" sz="3200"/>
              <a:t>Purpura</a:t>
            </a:r>
          </a:p>
          <a:p>
            <a:pPr>
              <a:buFont typeface="Batang" pitchFamily="18" charset="-127"/>
              <a:buNone/>
            </a:pPr>
            <a:r>
              <a:rPr lang="en-US" sz="3200"/>
              <a:t>Burrow</a:t>
            </a:r>
          </a:p>
          <a:p>
            <a:pPr>
              <a:buFont typeface="Batang" pitchFamily="18" charset="-127"/>
              <a:buNone/>
            </a:pPr>
            <a:endParaRPr lang="en-US" sz="3200"/>
          </a:p>
        </p:txBody>
      </p:sp>
      <p:sp>
        <p:nvSpPr>
          <p:cNvPr id="4925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u="sng"/>
              <a:t>Secondary lesions</a:t>
            </a:r>
            <a:endParaRPr lang="en-US"/>
          </a:p>
          <a:p>
            <a:pPr>
              <a:buFont typeface="Batang" pitchFamily="18" charset="-127"/>
              <a:buNone/>
            </a:pPr>
            <a:r>
              <a:rPr lang="en-US"/>
              <a:t>Excoriation</a:t>
            </a:r>
          </a:p>
          <a:p>
            <a:pPr>
              <a:buFont typeface="Batang" pitchFamily="18" charset="-127"/>
              <a:buNone/>
            </a:pPr>
            <a:r>
              <a:rPr lang="en-US"/>
              <a:t>Erosion</a:t>
            </a:r>
          </a:p>
          <a:p>
            <a:pPr>
              <a:buFont typeface="Batang" pitchFamily="18" charset="-127"/>
              <a:buNone/>
            </a:pPr>
            <a:r>
              <a:rPr lang="en-US"/>
              <a:t>Scale</a:t>
            </a:r>
          </a:p>
          <a:p>
            <a:pPr>
              <a:buFont typeface="Batang" pitchFamily="18" charset="-127"/>
              <a:buNone/>
            </a:pPr>
            <a:r>
              <a:rPr lang="en-US"/>
              <a:t>Ulcer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Primary Skin Lesions</a:t>
            </a: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975"/>
            <a:ext cx="4038600" cy="5661025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2800" dirty="0" err="1"/>
              <a:t>Macule</a:t>
            </a:r>
            <a:r>
              <a:rPr lang="en-US" sz="2800" dirty="0"/>
              <a:t> : </a:t>
            </a:r>
          </a:p>
          <a:p>
            <a:pPr>
              <a:buFont typeface="Batang" pitchFamily="18" charset="-127"/>
              <a:buNone/>
            </a:pPr>
            <a:r>
              <a:rPr lang="en-US" sz="2800" dirty="0"/>
              <a:t> Flat circumscribed </a:t>
            </a:r>
          </a:p>
          <a:p>
            <a:pPr>
              <a:buFont typeface="Batang" pitchFamily="18" charset="-127"/>
              <a:buNone/>
            </a:pPr>
            <a:r>
              <a:rPr lang="en-US" sz="2800" dirty="0"/>
              <a:t>discoloration that lacks </a:t>
            </a:r>
          </a:p>
          <a:p>
            <a:pPr>
              <a:buFont typeface="Batang" pitchFamily="18" charset="-127"/>
              <a:buNone/>
            </a:pPr>
            <a:r>
              <a:rPr lang="en-US" sz="2800" dirty="0"/>
              <a:t>surface elevation or </a:t>
            </a:r>
          </a:p>
          <a:p>
            <a:pPr>
              <a:buFont typeface="Batang" pitchFamily="18" charset="-127"/>
              <a:buNone/>
            </a:pPr>
            <a:r>
              <a:rPr lang="en-US" sz="2800" dirty="0"/>
              <a:t>depression. </a:t>
            </a:r>
          </a:p>
        </p:txBody>
      </p:sp>
      <p:sp>
        <p:nvSpPr>
          <p:cNvPr id="265224" name="Rectangle 8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265225" name="Rectangle 9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n-US" sz="2400"/>
          </a:p>
        </p:txBody>
      </p:sp>
      <p:pic>
        <p:nvPicPr>
          <p:cNvPr id="265223" name="Picture 7" descr="Mac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00808"/>
            <a:ext cx="4032250" cy="48244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Primary lesions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Patch:</a:t>
            </a:r>
          </a:p>
          <a:p>
            <a:pPr>
              <a:buNone/>
            </a:pPr>
            <a:r>
              <a:rPr lang="en-US" dirty="0" smtClean="0"/>
              <a:t> Flat circumscribed skin </a:t>
            </a:r>
          </a:p>
          <a:p>
            <a:pPr>
              <a:buNone/>
            </a:pPr>
            <a:r>
              <a:rPr lang="en-US" dirty="0" smtClean="0"/>
              <a:t>discoloration: a very large </a:t>
            </a:r>
          </a:p>
          <a:p>
            <a:pPr>
              <a:buNone/>
            </a:pPr>
            <a:r>
              <a:rPr lang="en-US" dirty="0" err="1" smtClean="0"/>
              <a:t>macule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5" name="Content Placeholder 4" descr="macular amylodosis 00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556792"/>
            <a:ext cx="4038600" cy="4824536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50825" y="0"/>
            <a:ext cx="9144000" cy="6526213"/>
          </a:xfrm>
        </p:spPr>
        <p:txBody>
          <a:bodyPr/>
          <a:lstStyle/>
          <a:p>
            <a:pPr marL="0" indent="0">
              <a:buFont typeface="Batang" pitchFamily="18" charset="-127"/>
              <a:buNone/>
            </a:pPr>
            <a:endParaRPr lang="en-US" sz="2400" b="1" u="sng" dirty="0">
              <a:solidFill>
                <a:schemeClr val="hlink"/>
              </a:solidFill>
            </a:endParaRPr>
          </a:p>
          <a:p>
            <a:pPr marL="0" indent="0">
              <a:buFont typeface="Batang" pitchFamily="18" charset="-127"/>
              <a:buNone/>
            </a:pPr>
            <a:r>
              <a:rPr lang="en-US" sz="2800" b="1" u="sng" dirty="0">
                <a:solidFill>
                  <a:schemeClr val="hlink"/>
                </a:solidFill>
              </a:rPr>
              <a:t>Function:</a:t>
            </a:r>
          </a:p>
          <a:p>
            <a:pPr marL="457200" lvl="1" indent="0">
              <a:buFont typeface="Batang" pitchFamily="18" charset="-127"/>
              <a:buNone/>
            </a:pPr>
            <a:endParaRPr lang="en-US" sz="2400" dirty="0"/>
          </a:p>
          <a:p>
            <a:pPr marL="457200" lvl="1" indent="0">
              <a:buFont typeface="Batang" pitchFamily="18" charset="-127"/>
              <a:buNone/>
            </a:pPr>
            <a:r>
              <a:rPr lang="en-US" sz="2400" dirty="0"/>
              <a:t> Barrier to harmful exogenous substance &amp; pathogens.</a:t>
            </a:r>
          </a:p>
          <a:p>
            <a:pPr marL="457200" lvl="1" indent="0">
              <a:buFont typeface="Batang" pitchFamily="18" charset="-127"/>
              <a:buNone/>
            </a:pPr>
            <a:r>
              <a:rPr lang="en-US" sz="2400" dirty="0"/>
              <a:t> Prevents loss of water &amp; proteins.</a:t>
            </a:r>
          </a:p>
          <a:p>
            <a:pPr marL="457200" lvl="1" indent="0">
              <a:buFont typeface="Batang" pitchFamily="18" charset="-127"/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/>
              <a:t>Sensory organ protects against physical injury.</a:t>
            </a:r>
          </a:p>
          <a:p>
            <a:pPr marL="457200" lvl="1" indent="0">
              <a:buFont typeface="Batang" pitchFamily="18" charset="-127"/>
              <a:buNone/>
            </a:pPr>
            <a:r>
              <a:rPr lang="en-US" sz="2400" dirty="0" smtClean="0"/>
              <a:t> </a:t>
            </a:r>
            <a:r>
              <a:rPr lang="en-US" sz="2400" dirty="0"/>
              <a:t>Regulates body temperature.</a:t>
            </a:r>
          </a:p>
          <a:p>
            <a:pPr marL="457200" lvl="1" indent="0">
              <a:buFont typeface="Batang" pitchFamily="18" charset="-127"/>
              <a:buNone/>
            </a:pPr>
            <a:r>
              <a:rPr lang="en-US" sz="2400" dirty="0"/>
              <a:t> </a:t>
            </a:r>
          </a:p>
          <a:p>
            <a:pPr marL="457200" lvl="1" indent="0">
              <a:buFont typeface="Batang" pitchFamily="18" charset="-127"/>
              <a:buNone/>
            </a:pPr>
            <a:r>
              <a:rPr lang="en-US" sz="2400" dirty="0" smtClean="0"/>
              <a:t> </a:t>
            </a:r>
            <a:r>
              <a:rPr lang="en-US" sz="2400" dirty="0"/>
              <a:t>Important component of immune system.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  <a:r>
              <a:rPr lang="en-US" sz="2400" dirty="0" err="1"/>
              <a:t>Vit</a:t>
            </a:r>
            <a:r>
              <a:rPr lang="en-US" sz="2400" dirty="0"/>
              <a:t> .D </a:t>
            </a:r>
            <a:r>
              <a:rPr lang="en-US" sz="2400" dirty="0" smtClean="0"/>
              <a:t>production by </a:t>
            </a:r>
            <a:r>
              <a:rPr lang="en-US" sz="2400" dirty="0"/>
              <a:t>absorbing </a:t>
            </a:r>
            <a:r>
              <a:rPr lang="en-US" sz="2400" dirty="0" smtClean="0"/>
              <a:t>UVB.</a:t>
            </a:r>
          </a:p>
          <a:p>
            <a:pPr marL="457200" lvl="1" indent="0">
              <a:buNone/>
            </a:pPr>
            <a:r>
              <a:rPr lang="en-US" sz="2400" dirty="0" smtClean="0"/>
              <a:t> </a:t>
            </a:r>
          </a:p>
          <a:p>
            <a:pPr marL="457200" lvl="1" indent="0">
              <a:buNone/>
            </a:pPr>
            <a:r>
              <a:rPr lang="en-US" sz="2400" dirty="0" smtClean="0"/>
              <a:t>Has psychological and cosmetic importance such as hair, nails</a:t>
            </a:r>
          </a:p>
          <a:p>
            <a:pPr marL="457200" lvl="1" indent="0">
              <a:buFont typeface="Batang" pitchFamily="18" charset="-127"/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Primary Skin Lesions</a:t>
            </a:r>
          </a:p>
        </p:txBody>
      </p:sp>
      <p:sp>
        <p:nvSpPr>
          <p:cNvPr id="2672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Papule :</a:t>
            </a:r>
          </a:p>
          <a:p>
            <a:pPr>
              <a:buFont typeface="Batang" pitchFamily="18" charset="-127"/>
              <a:buNone/>
            </a:pPr>
            <a:r>
              <a:rPr lang="en-US"/>
              <a:t>Elevated, Solid lesion </a:t>
            </a:r>
          </a:p>
          <a:p>
            <a:pPr>
              <a:buFont typeface="Batang" pitchFamily="18" charset="-127"/>
              <a:buNone/>
            </a:pPr>
            <a:r>
              <a:rPr lang="en-US"/>
              <a:t>&lt;0.5cm in diameter.</a:t>
            </a:r>
          </a:p>
          <a:p>
            <a:pPr>
              <a:buFont typeface="Batang" pitchFamily="18" charset="-127"/>
              <a:buNone/>
            </a:pPr>
            <a:r>
              <a:rPr lang="en-US"/>
              <a:t>Notice color and surface </a:t>
            </a:r>
          </a:p>
          <a:p>
            <a:pPr>
              <a:buFont typeface="Batang" pitchFamily="18" charset="-127"/>
              <a:buNone/>
            </a:pPr>
            <a:r>
              <a:rPr lang="en-US"/>
              <a:t>Changes eg.Umblicated-</a:t>
            </a:r>
          </a:p>
          <a:p>
            <a:pPr>
              <a:buFont typeface="Batang" pitchFamily="18" charset="-127"/>
              <a:buNone/>
            </a:pPr>
            <a:r>
              <a:rPr lang="en-US"/>
              <a:t>Keratotic-Papillomatous-</a:t>
            </a:r>
          </a:p>
          <a:p>
            <a:pPr>
              <a:buFont typeface="Batang" pitchFamily="18" charset="-127"/>
              <a:buNone/>
            </a:pPr>
            <a:r>
              <a:rPr lang="en-US"/>
              <a:t>Flat topped.</a:t>
            </a:r>
          </a:p>
          <a:p>
            <a:pPr>
              <a:buFont typeface="Batang" pitchFamily="18" charset="-127"/>
              <a:buNone/>
            </a:pPr>
            <a:endParaRPr lang="en-US"/>
          </a:p>
        </p:txBody>
      </p:sp>
      <p:sp>
        <p:nvSpPr>
          <p:cNvPr id="26727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7271" name="Picture 7" descr="Alagil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01800"/>
            <a:ext cx="4032250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Primary Skin Lesion</a:t>
            </a: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/>
              <a:t>Plaque: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Elevated, solid confluence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of papules &gt;0.5 </a:t>
            </a:r>
            <a:r>
              <a:rPr lang="en-US" dirty="0" smtClean="0"/>
              <a:t>( lacks </a:t>
            </a:r>
            <a:r>
              <a:rPr lang="en-US" dirty="0"/>
              <a:t>a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deep </a:t>
            </a:r>
            <a:r>
              <a:rPr lang="en-US" dirty="0" smtClean="0"/>
              <a:t>component ).</a:t>
            </a:r>
            <a:endParaRPr lang="en-US" dirty="0"/>
          </a:p>
          <a:p>
            <a:pPr>
              <a:buFont typeface="Batang" pitchFamily="18" charset="-127"/>
              <a:buNone/>
            </a:pPr>
            <a:endParaRPr lang="en-US" dirty="0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9319" name="Picture 7" descr="AtopDerm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176712" cy="45354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hlink"/>
                </a:solidFill>
              </a:rPr>
              <a:t>      Primary Skin Lesions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>
              <a:buFont typeface="Batang" pitchFamily="18" charset="-127"/>
              <a:buNone/>
            </a:pPr>
            <a:r>
              <a:rPr lang="en-US" sz="3200" dirty="0"/>
              <a:t>Nodule :</a:t>
            </a:r>
          </a:p>
          <a:p>
            <a:pPr lvl="1">
              <a:buFont typeface="Batang" pitchFamily="18" charset="-127"/>
              <a:buNone/>
            </a:pPr>
            <a:r>
              <a:rPr lang="en-US" sz="3200" dirty="0"/>
              <a:t>Elevated, Solid lesion </a:t>
            </a:r>
            <a:endParaRPr lang="en-US" sz="3200" dirty="0" smtClean="0"/>
          </a:p>
          <a:p>
            <a:pPr lvl="1">
              <a:buFont typeface="Batang" pitchFamily="18" charset="-127"/>
              <a:buNone/>
            </a:pPr>
            <a:r>
              <a:rPr lang="en-US" sz="3200" dirty="0" smtClean="0"/>
              <a:t>&gt;</a:t>
            </a:r>
            <a:r>
              <a:rPr lang="en-US" sz="3200" dirty="0"/>
              <a:t>0.5 cm in diameter: </a:t>
            </a:r>
            <a:endParaRPr lang="en-US" sz="3200" dirty="0" smtClean="0"/>
          </a:p>
          <a:p>
            <a:pPr lvl="1">
              <a:buFont typeface="Batang" pitchFamily="18" charset="-127"/>
              <a:buNone/>
            </a:pPr>
            <a:r>
              <a:rPr lang="en-US" sz="3200" dirty="0" smtClean="0"/>
              <a:t>a </a:t>
            </a:r>
            <a:r>
              <a:rPr lang="en-US" sz="3200" dirty="0"/>
              <a:t>larger deeper </a:t>
            </a:r>
            <a:endParaRPr lang="en-US" sz="3200" dirty="0" smtClean="0"/>
          </a:p>
          <a:p>
            <a:pPr lvl="1">
              <a:buFont typeface="Batang" pitchFamily="18" charset="-127"/>
              <a:buNone/>
            </a:pPr>
            <a:r>
              <a:rPr lang="en-US" sz="3200" dirty="0" smtClean="0"/>
              <a:t>papule</a:t>
            </a:r>
            <a:r>
              <a:rPr lang="en-US" sz="3200" dirty="0"/>
              <a:t>.</a:t>
            </a:r>
          </a:p>
          <a:p>
            <a:pPr>
              <a:buFont typeface="Batang" pitchFamily="18" charset="-127"/>
              <a:buNone/>
            </a:pPr>
            <a:endParaRPr lang="en-US" sz="3200" dirty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01" name="Picture 9" descr="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875"/>
            <a:ext cx="4104134" cy="48244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hlink"/>
                </a:solidFill>
              </a:rPr>
              <a:t>       Primary Skin Lesions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endParaRPr lang="en-US"/>
          </a:p>
          <a:p>
            <a:pPr>
              <a:buFont typeface="Batang" pitchFamily="18" charset="-127"/>
              <a:buNone/>
            </a:pPr>
            <a:r>
              <a:rPr lang="en-US"/>
              <a:t>Cyst:</a:t>
            </a:r>
          </a:p>
          <a:p>
            <a:pPr>
              <a:buFont typeface="Batang" pitchFamily="18" charset="-127"/>
              <a:buNone/>
            </a:pPr>
            <a:r>
              <a:rPr lang="en-US"/>
              <a:t>  Nodule that contains fluid </a:t>
            </a:r>
          </a:p>
          <a:p>
            <a:pPr>
              <a:buFont typeface="Batang" pitchFamily="18" charset="-127"/>
              <a:buNone/>
            </a:pPr>
            <a:r>
              <a:rPr lang="en-US"/>
              <a:t>or semisolid 	material.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701" name="Picture 5" descr="epidermoidCystSebaceousCyst_1259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47825"/>
            <a:ext cx="3959225" cy="4445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Primary Skin Lesions</a:t>
            </a:r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/>
              <a:t>Vesicle</a:t>
            </a:r>
            <a:r>
              <a:rPr lang="en-US" dirty="0" smtClean="0"/>
              <a:t>:</a:t>
            </a:r>
          </a:p>
          <a:p>
            <a:pPr>
              <a:buFont typeface="Batang" pitchFamily="18" charset="-127"/>
              <a:buNone/>
            </a:pPr>
            <a:r>
              <a:rPr lang="en-US" dirty="0" smtClean="0"/>
              <a:t> </a:t>
            </a:r>
            <a:r>
              <a:rPr lang="en-US" dirty="0"/>
              <a:t>Elevation that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contains clear fluid.			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Bulla:  </a:t>
            </a:r>
            <a:endParaRPr lang="en-US" dirty="0" smtClean="0"/>
          </a:p>
          <a:p>
            <a:pPr>
              <a:buFont typeface="Batang" pitchFamily="18" charset="-127"/>
              <a:buNone/>
            </a:pPr>
            <a:r>
              <a:rPr lang="en-US" dirty="0" smtClean="0"/>
              <a:t>Localized </a:t>
            </a:r>
            <a:r>
              <a:rPr lang="en-US" dirty="0"/>
              <a:t>fluid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collection &gt;0.5cm in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diameter a large vesicle</a:t>
            </a:r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487" name="Picture 7" descr="bli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700213"/>
            <a:ext cx="4536504" cy="43926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Primary Skin Lesions</a:t>
            </a:r>
          </a:p>
        </p:txBody>
      </p:sp>
      <p:sp>
        <p:nvSpPr>
          <p:cNvPr id="36352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>
              <a:buFont typeface="Batang" pitchFamily="18" charset="-127"/>
              <a:buNone/>
            </a:pPr>
            <a:r>
              <a:rPr lang="en-US"/>
              <a:t>Burrow: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/>
              <a:t> linear tunnel in the 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/>
              <a:t>epidermis induced by 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/>
              <a:t>scabies mite</a:t>
            </a:r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3527" name="Picture 7" descr="scab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12875"/>
            <a:ext cx="4176464" cy="51124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Primary Skin Lesions</a:t>
            </a: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Purpura:</a:t>
            </a:r>
          </a:p>
          <a:p>
            <a:pPr>
              <a:buFont typeface="Batang" pitchFamily="18" charset="-127"/>
              <a:buNone/>
            </a:pPr>
            <a:r>
              <a:rPr lang="en-US"/>
              <a:t> Extra-vasation of red </a:t>
            </a:r>
          </a:p>
          <a:p>
            <a:pPr>
              <a:buFont typeface="Batang" pitchFamily="18" charset="-127"/>
              <a:buNone/>
            </a:pPr>
            <a:r>
              <a:rPr lang="en-US"/>
              <a:t>blood cells giving non- </a:t>
            </a:r>
          </a:p>
          <a:p>
            <a:pPr>
              <a:buFont typeface="Batang" pitchFamily="18" charset="-127"/>
              <a:buNone/>
            </a:pPr>
            <a:r>
              <a:rPr lang="en-US"/>
              <a:t>blanchable erythema</a:t>
            </a:r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1479" name="Picture 7" descr="pur"/>
          <p:cNvPicPr>
            <a:picLocks noChangeAspect="1" noChangeArrowheads="1"/>
          </p:cNvPicPr>
          <p:nvPr/>
        </p:nvPicPr>
        <p:blipFill>
          <a:blip r:embed="rId2" cstate="print"/>
          <a:srcRect b="6351"/>
          <a:stretch>
            <a:fillRect/>
          </a:stretch>
        </p:blipFill>
        <p:spPr bwMode="auto">
          <a:xfrm>
            <a:off x="4572000" y="1484313"/>
            <a:ext cx="4176713" cy="42489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Primary Skin Lesion</a:t>
            </a:r>
          </a:p>
        </p:txBody>
      </p:sp>
      <p:sp>
        <p:nvSpPr>
          <p:cNvPr id="27443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/>
              <a:t>Wheal: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 </a:t>
            </a:r>
            <a:r>
              <a:rPr lang="en-US" dirty="0" smtClean="0"/>
              <a:t>Firm</a:t>
            </a:r>
            <a:r>
              <a:rPr lang="en-US" dirty="0"/>
              <a:t>, edematous plaque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that is evanescent  (short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lived)and </a:t>
            </a:r>
            <a:r>
              <a:rPr lang="en-US" dirty="0" err="1" smtClean="0"/>
              <a:t>pruritic</a:t>
            </a:r>
            <a:r>
              <a:rPr lang="en-US" dirty="0" smtClean="0"/>
              <a:t>; a </a:t>
            </a:r>
            <a:r>
              <a:rPr lang="en-US" dirty="0"/>
              <a:t>hive.</a:t>
            </a:r>
          </a:p>
          <a:p>
            <a:pPr>
              <a:buFont typeface="Batang" pitchFamily="18" charset="-127"/>
              <a:buNone/>
            </a:pPr>
            <a:endParaRPr lang="en-US" dirty="0"/>
          </a:p>
        </p:txBody>
      </p:sp>
      <p:sp>
        <p:nvSpPr>
          <p:cNvPr id="27443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4440" name="Picture 8" descr="urtica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3959225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Primary Skin Lesions</a:t>
            </a:r>
          </a:p>
        </p:txBody>
      </p:sp>
      <p:sp>
        <p:nvSpPr>
          <p:cNvPr id="27853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Pustule: </a:t>
            </a:r>
          </a:p>
          <a:p>
            <a:pPr>
              <a:buFont typeface="Batang" pitchFamily="18" charset="-127"/>
              <a:buNone/>
            </a:pPr>
            <a:r>
              <a:rPr lang="en-US"/>
              <a:t> Elevation that contains </a:t>
            </a:r>
          </a:p>
          <a:p>
            <a:pPr>
              <a:buFont typeface="Batang" pitchFamily="18" charset="-127"/>
              <a:buNone/>
            </a:pPr>
            <a:r>
              <a:rPr lang="en-US"/>
              <a:t>purulent material.</a:t>
            </a:r>
          </a:p>
        </p:txBody>
      </p:sp>
      <p:sp>
        <p:nvSpPr>
          <p:cNvPr id="27853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8535" name="Picture 7" descr="pust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628775"/>
            <a:ext cx="4422775" cy="45370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hlink"/>
                </a:solidFill>
              </a:rPr>
              <a:t>      Secondary</a:t>
            </a:r>
            <a:r>
              <a:rPr lang="en-US" sz="2000">
                <a:solidFill>
                  <a:schemeClr val="hlink"/>
                </a:solidFill>
              </a:rPr>
              <a:t> </a:t>
            </a:r>
            <a:r>
              <a:rPr lang="en-US">
                <a:solidFill>
                  <a:schemeClr val="hlink"/>
                </a:solidFill>
              </a:rPr>
              <a:t>Skin Lesions</a:t>
            </a:r>
            <a:endParaRPr lang="en-US" sz="2000">
              <a:solidFill>
                <a:schemeClr val="hlink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/>
              <a:t>Scale:</a:t>
            </a:r>
          </a:p>
          <a:p>
            <a:pPr>
              <a:buFont typeface="Batang" pitchFamily="18" charset="-127"/>
              <a:buNone/>
            </a:pPr>
            <a:r>
              <a:rPr lang="en-US" sz="2400" dirty="0"/>
              <a:t> </a:t>
            </a:r>
            <a:r>
              <a:rPr lang="en-US" dirty="0"/>
              <a:t>Thick stratum </a:t>
            </a:r>
            <a:r>
              <a:rPr lang="en-US" dirty="0" err="1"/>
              <a:t>cornium</a:t>
            </a:r>
            <a:r>
              <a:rPr lang="en-US" dirty="0"/>
              <a:t>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secondary </a:t>
            </a:r>
            <a:r>
              <a:rPr lang="en-US" dirty="0" smtClean="0"/>
              <a:t>to:</a:t>
            </a: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/>
              <a:t> Hyper -proliferation .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Increased cohesion of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</a:t>
            </a:r>
            <a:r>
              <a:rPr lang="en-US" dirty="0" err="1"/>
              <a:t>keratinocytes</a:t>
            </a:r>
            <a:r>
              <a:rPr lang="en-US" dirty="0"/>
              <a:t> </a:t>
            </a:r>
            <a:r>
              <a:rPr lang="en-US" dirty="0" err="1" smtClean="0"/>
              <a:t>eg</a:t>
            </a:r>
            <a:r>
              <a:rPr lang="en-US" dirty="0" smtClean="0"/>
              <a:t> </a:t>
            </a:r>
            <a:r>
              <a:rPr lang="en-US" dirty="0"/>
              <a:t>Psoriasis.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5" name="Picture 5" descr="pso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85888"/>
            <a:ext cx="4103688" cy="47529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Skin Structure </a:t>
            </a:r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The skin consists of:</a:t>
            </a:r>
          </a:p>
          <a:p>
            <a:pPr>
              <a:buFont typeface="Batang" pitchFamily="18" charset="-127"/>
              <a:buNone/>
            </a:pPr>
            <a:r>
              <a:rPr lang="en-US"/>
              <a:t>Epidermis</a:t>
            </a:r>
          </a:p>
          <a:p>
            <a:pPr>
              <a:buFont typeface="Batang" pitchFamily="18" charset="-127"/>
              <a:buNone/>
            </a:pPr>
            <a:r>
              <a:rPr lang="en-US"/>
              <a:t>Basement membrane</a:t>
            </a:r>
          </a:p>
          <a:p>
            <a:pPr>
              <a:buFont typeface="Batang" pitchFamily="18" charset="-127"/>
              <a:buNone/>
            </a:pPr>
            <a:r>
              <a:rPr lang="en-US"/>
              <a:t>Dermis</a:t>
            </a:r>
          </a:p>
          <a:p>
            <a:pPr>
              <a:buFont typeface="Batang" pitchFamily="18" charset="-127"/>
              <a:buNone/>
            </a:pPr>
            <a:r>
              <a:rPr lang="en-US"/>
              <a:t>Subcutaneous tissue</a:t>
            </a:r>
          </a:p>
          <a:p>
            <a:pPr>
              <a:buFont typeface="Batang" pitchFamily="18" charset="-127"/>
              <a:buNone/>
            </a:pPr>
            <a:r>
              <a:rPr lang="en-US"/>
              <a:t>Skin appendages</a:t>
            </a:r>
          </a:p>
        </p:txBody>
      </p:sp>
      <p:sp>
        <p:nvSpPr>
          <p:cNvPr id="44442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4424" name="Picture 8" descr="dermis epi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313"/>
            <a:ext cx="4105275" cy="4535487"/>
          </a:xfrm>
          <a:prstGeom prst="rect">
            <a:avLst/>
          </a:prstGeom>
          <a:noFill/>
        </p:spPr>
      </p:pic>
      <p:graphicFrame>
        <p:nvGraphicFramePr>
          <p:cNvPr id="444432" name="Group 16"/>
          <p:cNvGraphicFramePr>
            <a:graphicFrameLocks noGrp="1"/>
          </p:cNvGraphicFramePr>
          <p:nvPr/>
        </p:nvGraphicFramePr>
        <p:xfrm>
          <a:off x="4572000" y="1484313"/>
          <a:ext cx="4176713" cy="4681538"/>
        </p:xfrm>
        <a:graphic>
          <a:graphicData uri="http://schemas.openxmlformats.org/drawingml/2006/table">
            <a:tbl>
              <a:tblPr/>
              <a:tblGrid>
                <a:gridCol w="4176713"/>
              </a:tblGrid>
              <a:tr h="468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Batang" pitchFamily="18" charset="-127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Secondary Skin Lesion</a:t>
            </a:r>
          </a:p>
        </p:txBody>
      </p:sp>
      <p:sp>
        <p:nvSpPr>
          <p:cNvPr id="28365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914400" lvl="1" indent="-457200">
              <a:buFont typeface="Batang" pitchFamily="18" charset="-127"/>
              <a:buNone/>
            </a:pPr>
            <a:r>
              <a:rPr lang="en-US" sz="2800" dirty="0"/>
              <a:t>Crust:</a:t>
            </a:r>
          </a:p>
          <a:p>
            <a:pPr marL="914400" lvl="1" indent="-457200">
              <a:buFont typeface="Batang" pitchFamily="18" charset="-127"/>
              <a:buNone/>
            </a:pPr>
            <a:r>
              <a:rPr lang="en-US" sz="2800" dirty="0"/>
              <a:t> A collection of cellular </a:t>
            </a:r>
          </a:p>
          <a:p>
            <a:pPr marL="914400" lvl="1" indent="-457200">
              <a:buFont typeface="Batang" pitchFamily="18" charset="-127"/>
              <a:buNone/>
            </a:pPr>
            <a:r>
              <a:rPr lang="en-US" sz="2800" dirty="0"/>
              <a:t>debris, dried serum and </a:t>
            </a:r>
          </a:p>
          <a:p>
            <a:pPr marL="914400" lvl="1" indent="-457200">
              <a:buFont typeface="Batang" pitchFamily="18" charset="-127"/>
              <a:buNone/>
            </a:pPr>
            <a:r>
              <a:rPr lang="en-US" sz="2800" dirty="0"/>
              <a:t>blood </a:t>
            </a:r>
            <a:r>
              <a:rPr lang="en-US" sz="2800" dirty="0" smtClean="0"/>
              <a:t>.</a:t>
            </a:r>
            <a:endParaRPr lang="en-US" sz="2800" dirty="0"/>
          </a:p>
          <a:p>
            <a:pPr marL="914400" lvl="1" indent="-457200">
              <a:buFont typeface="Batang" pitchFamily="18" charset="-127"/>
              <a:buNone/>
            </a:pPr>
            <a:r>
              <a:rPr lang="en-US" sz="2800" dirty="0"/>
              <a:t>Antecedent primary </a:t>
            </a:r>
          </a:p>
          <a:p>
            <a:pPr marL="914400" lvl="1" indent="-457200">
              <a:buFont typeface="Batang" pitchFamily="18" charset="-127"/>
              <a:buNone/>
            </a:pPr>
            <a:r>
              <a:rPr lang="en-US" sz="2800" dirty="0"/>
              <a:t>lesion  usually a vesicle, </a:t>
            </a:r>
          </a:p>
          <a:p>
            <a:pPr marL="914400" lvl="1" indent="-457200">
              <a:buFont typeface="Batang" pitchFamily="18" charset="-127"/>
              <a:buNone/>
            </a:pPr>
            <a:r>
              <a:rPr lang="en-US" sz="2800" dirty="0"/>
              <a:t>bulla, or pustule.</a:t>
            </a:r>
          </a:p>
          <a:p>
            <a:pPr marL="533400" indent="-533400">
              <a:buFont typeface="Batang" pitchFamily="18" charset="-127"/>
              <a:buNone/>
            </a:pPr>
            <a:endParaRPr lang="en-US" dirty="0"/>
          </a:p>
        </p:txBody>
      </p:sp>
      <p:sp>
        <p:nvSpPr>
          <p:cNvPr id="28365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3655" name="Picture 7" descr="crus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032250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04813"/>
            <a:ext cx="8229600" cy="1143000"/>
          </a:xfrm>
        </p:spPr>
        <p:txBody>
          <a:bodyPr/>
          <a:lstStyle/>
          <a:p>
            <a:pPr algn="l"/>
            <a:r>
              <a:rPr lang="en-US">
                <a:solidFill>
                  <a:schemeClr val="hlink"/>
                </a:solidFill>
              </a:rPr>
              <a:t>         Secondary Skin Lesions</a:t>
            </a:r>
            <a:endParaRPr lang="en-US" sz="3600">
              <a:solidFill>
                <a:schemeClr val="hlink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/>
              <a:t>Erosion: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A partial </a:t>
            </a:r>
            <a:r>
              <a:rPr lang="en-US" dirty="0" smtClean="0"/>
              <a:t>focal  </a:t>
            </a:r>
            <a:r>
              <a:rPr lang="en-US" dirty="0"/>
              <a:t>loss of </a:t>
            </a:r>
          </a:p>
          <a:p>
            <a:pPr>
              <a:buFont typeface="Batang" pitchFamily="18" charset="-127"/>
              <a:buNone/>
            </a:pPr>
            <a:r>
              <a:rPr lang="en-US" dirty="0" smtClean="0"/>
              <a:t>epidermis that heals </a:t>
            </a:r>
            <a:r>
              <a:rPr lang="en-US" dirty="0"/>
              <a:t>without </a:t>
            </a:r>
            <a:r>
              <a:rPr lang="en-US" dirty="0" smtClean="0"/>
              <a:t>scarring</a:t>
            </a:r>
            <a:r>
              <a:rPr lang="en-US" dirty="0"/>
              <a:t>.</a:t>
            </a:r>
          </a:p>
          <a:p>
            <a:pPr>
              <a:buFont typeface="Batang" pitchFamily="18" charset="-127"/>
              <a:buNone/>
            </a:pPr>
            <a:endParaRPr lang="en-US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9" name="Picture 5" descr="erosion_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30350"/>
            <a:ext cx="4017962" cy="53276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Secondary Skin Lesions</a:t>
            </a:r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Excoriation : </a:t>
            </a:r>
          </a:p>
          <a:p>
            <a:pPr>
              <a:buFont typeface="Batang" pitchFamily="18" charset="-127"/>
              <a:buNone/>
            </a:pPr>
            <a:r>
              <a:rPr lang="en-US"/>
              <a:t> Linear erosion induced by </a:t>
            </a:r>
          </a:p>
          <a:p>
            <a:pPr>
              <a:buFont typeface="Batang" pitchFamily="18" charset="-127"/>
              <a:buNone/>
            </a:pPr>
            <a:r>
              <a:rPr lang="en-US"/>
              <a:t>scratching</a:t>
            </a: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28" name="Picture 8" descr="AtopDerm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30363"/>
            <a:ext cx="3960812" cy="43799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Secondary Skin Lesions</a:t>
            </a:r>
          </a:p>
        </p:txBody>
      </p:sp>
      <p:sp>
        <p:nvSpPr>
          <p:cNvPr id="28160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/>
              <a:t>Fissure :</a:t>
            </a:r>
          </a:p>
          <a:p>
            <a:pPr>
              <a:buFont typeface="Batang" pitchFamily="18" charset="-127"/>
              <a:buNone/>
            </a:pPr>
            <a:r>
              <a:rPr lang="en-US" dirty="0" smtClean="0"/>
              <a:t>Vertical  </a:t>
            </a:r>
            <a:r>
              <a:rPr lang="en-US" dirty="0"/>
              <a:t>loss of epidermis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and dermis with sharply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defined </a:t>
            </a:r>
            <a:r>
              <a:rPr lang="en-US" dirty="0" smtClean="0"/>
              <a:t>walls.</a:t>
            </a:r>
            <a:endParaRPr lang="en-US" dirty="0"/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1607" name="Picture 7" descr="toe_fiss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3960812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Secondary Skin Lesion</a:t>
            </a:r>
          </a:p>
        </p:txBody>
      </p:sp>
      <p:sp>
        <p:nvSpPr>
          <p:cNvPr id="35942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/>
              <a:t>Ulcer :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A full thickness  focal </a:t>
            </a:r>
            <a:r>
              <a:rPr lang="en-US" dirty="0" smtClean="0"/>
              <a:t> loss </a:t>
            </a: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/>
              <a:t>of epidermis and dermis;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heals with scarring</a:t>
            </a:r>
          </a:p>
        </p:txBody>
      </p:sp>
      <p:sp>
        <p:nvSpPr>
          <p:cNvPr id="35943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9431" name="Picture 7" descr="ulcer"/>
          <p:cNvPicPr>
            <a:picLocks noChangeAspect="1" noChangeArrowheads="1"/>
          </p:cNvPicPr>
          <p:nvPr/>
        </p:nvPicPr>
        <p:blipFill>
          <a:blip r:embed="rId2" cstate="print"/>
          <a:srcRect r="11972"/>
          <a:stretch>
            <a:fillRect/>
          </a:stretch>
        </p:blipFill>
        <p:spPr bwMode="auto">
          <a:xfrm>
            <a:off x="4637088" y="1341438"/>
            <a:ext cx="3967360" cy="48958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 descr="secondary skin lesions"/>
          <p:cNvPicPr>
            <a:picLocks noChangeAspect="1" noChangeArrowheads="1"/>
          </p:cNvPicPr>
          <p:nvPr/>
        </p:nvPicPr>
        <p:blipFill>
          <a:blip r:embed="rId2" cstate="print"/>
          <a:srcRect r="20075"/>
          <a:stretch>
            <a:fillRect/>
          </a:stretch>
        </p:blipFill>
        <p:spPr bwMode="auto">
          <a:xfrm>
            <a:off x="971600" y="260648"/>
            <a:ext cx="7308304" cy="62646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Secondary Skin Lesions</a:t>
            </a:r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/>
              <a:t>Scar: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A collection of new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connective </a:t>
            </a:r>
            <a:r>
              <a:rPr lang="en-US" dirty="0" smtClean="0"/>
              <a:t>tissue; </a:t>
            </a:r>
            <a:r>
              <a:rPr lang="en-US" dirty="0"/>
              <a:t>may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be hypertrophic or </a:t>
            </a:r>
          </a:p>
          <a:p>
            <a:pPr>
              <a:buFont typeface="Batang" pitchFamily="18" charset="-127"/>
              <a:buNone/>
            </a:pPr>
            <a:r>
              <a:rPr lang="en-US" dirty="0" smtClean="0"/>
              <a:t>Atrophic; implies </a:t>
            </a: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 err="1"/>
              <a:t>dermoepidermal</a:t>
            </a:r>
            <a:r>
              <a:rPr lang="en-US" dirty="0"/>
              <a:t>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damage</a:t>
            </a:r>
          </a:p>
          <a:p>
            <a:pPr>
              <a:buFont typeface="Batang" pitchFamily="18" charset="-127"/>
              <a:buNone/>
            </a:pPr>
            <a:endParaRPr lang="en-US" dirty="0"/>
          </a:p>
        </p:txBody>
      </p:sp>
      <p:sp>
        <p:nvSpPr>
          <p:cNvPr id="290825" name="Rectangle 9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n-US" sz="2400"/>
          </a:p>
        </p:txBody>
      </p:sp>
      <p:pic>
        <p:nvPicPr>
          <p:cNvPr id="290823" name="Picture 7" descr="250px-Scar_(xndr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860800"/>
            <a:ext cx="4033837" cy="23320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290826" name="Picture 10" descr="hypertrophic_sc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557338"/>
            <a:ext cx="3889375" cy="1997075"/>
          </a:xfr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Secondary Skin Lesions</a:t>
            </a:r>
          </a:p>
        </p:txBody>
      </p:sp>
      <p:sp>
        <p:nvSpPr>
          <p:cNvPr id="28877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/>
              <a:t>Lichenification:</a:t>
            </a:r>
          </a:p>
          <a:p>
            <a:pPr>
              <a:buFont typeface="Batang" pitchFamily="18" charset="-127"/>
              <a:buNone/>
            </a:pPr>
            <a:r>
              <a:rPr lang="en-US"/>
              <a:t>Increased skin markings </a:t>
            </a:r>
          </a:p>
          <a:p>
            <a:pPr>
              <a:buFont typeface="Batang" pitchFamily="18" charset="-127"/>
              <a:buNone/>
            </a:pPr>
            <a:r>
              <a:rPr lang="en-US"/>
              <a:t>secondary to scratching.</a:t>
            </a:r>
          </a:p>
          <a:p>
            <a:pPr>
              <a:buFont typeface="Batang" pitchFamily="18" charset="-127"/>
              <a:buNone/>
            </a:pPr>
            <a:endParaRPr lang="en-US"/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8775" name="Picture 7" descr="lichenification-1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313"/>
            <a:ext cx="4103688" cy="45370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Specialized Terminology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>
              <a:buFont typeface="Batang" pitchFamily="18" charset="-127"/>
              <a:buNone/>
            </a:pPr>
            <a:r>
              <a:rPr lang="en-US"/>
              <a:t>Sclerosis: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/>
              <a:t>Hardening of the skin .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/>
              <a:t>Skin is un-pinchable .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5349" name="Picture 5" descr="s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557338"/>
            <a:ext cx="3906837" cy="48958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Quiz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Placeholder 10" descr="xanthelasma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40147" b="73558"/>
          <a:stretch>
            <a:fillRect/>
          </a:stretch>
        </p:blipFill>
        <p:spPr>
          <a:xfrm>
            <a:off x="1907704" y="1124744"/>
            <a:ext cx="4896544" cy="2232248"/>
          </a:xfrm>
          <a:ln w="57150">
            <a:solidFill>
              <a:srgbClr val="C0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Bilateral yellow plaques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55750"/>
          </a:xfrm>
        </p:spPr>
        <p:txBody>
          <a:bodyPr/>
          <a:lstStyle/>
          <a:p>
            <a:r>
              <a:rPr lang="en-US" sz="4000">
                <a:solidFill>
                  <a:schemeClr val="hlink"/>
                </a:solidFill>
              </a:rPr>
              <a:t>Skin Structure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125538"/>
            <a:ext cx="9144000" cy="5472112"/>
          </a:xfrm>
        </p:spPr>
        <p:txBody>
          <a:bodyPr/>
          <a:lstStyle/>
          <a:p>
            <a:pPr marL="609600" indent="-609600" algn="l">
              <a:lnSpc>
                <a:spcPct val="80000"/>
              </a:lnSpc>
            </a:pPr>
            <a:endParaRPr lang="en-US" sz="1600" dirty="0"/>
          </a:p>
          <a:p>
            <a:pPr marL="609600" indent="-609600" algn="l">
              <a:lnSpc>
                <a:spcPct val="80000"/>
              </a:lnSpc>
            </a:pPr>
            <a:r>
              <a:rPr lang="en-US" dirty="0"/>
              <a:t> </a:t>
            </a:r>
            <a:r>
              <a:rPr lang="en-US" dirty="0" err="1" smtClean="0">
                <a:latin typeface="Gungsuh" pitchFamily="18" charset="-127"/>
              </a:rPr>
              <a:t>Epidermis</a:t>
            </a:r>
            <a:r>
              <a:rPr lang="en-US" dirty="0" err="1" smtClean="0"/>
              <a:t>:Composed</a:t>
            </a:r>
            <a:r>
              <a:rPr lang="en-US" dirty="0" smtClean="0"/>
              <a:t> of many cell types, </a:t>
            </a:r>
            <a:r>
              <a:rPr lang="en-US" dirty="0" err="1" smtClean="0">
                <a:solidFill>
                  <a:schemeClr val="bg2"/>
                </a:solidFill>
              </a:rPr>
              <a:t>Keratinocytes</a:t>
            </a:r>
            <a:r>
              <a:rPr lang="en-US" u="sng" dirty="0" smtClean="0">
                <a:solidFill>
                  <a:schemeClr val="bg2"/>
                </a:solidFill>
              </a:rPr>
              <a:t>,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Melanocytes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Lanherhan</a:t>
            </a:r>
            <a:r>
              <a:rPr lang="en-US" dirty="0" smtClean="0">
                <a:solidFill>
                  <a:srgbClr val="002060"/>
                </a:solidFill>
              </a:rPr>
              <a:t> cells and Merkel cells.</a:t>
            </a:r>
            <a:r>
              <a:rPr lang="en-US" dirty="0" smtClean="0"/>
              <a:t> </a:t>
            </a:r>
            <a:r>
              <a:rPr lang="en-US" dirty="0" smtClean="0"/>
              <a:t>Consists </a:t>
            </a:r>
            <a:r>
              <a:rPr lang="en-US" dirty="0" smtClean="0"/>
              <a:t>of several zones:</a:t>
            </a:r>
          </a:p>
          <a:p>
            <a:pPr marL="609600" indent="-609600" algn="l">
              <a:lnSpc>
                <a:spcPct val="80000"/>
              </a:lnSpc>
            </a:pPr>
            <a:r>
              <a:rPr lang="en-US" dirty="0" smtClean="0"/>
              <a:t>Basal </a:t>
            </a:r>
            <a:r>
              <a:rPr lang="en-US" dirty="0"/>
              <a:t>layer </a:t>
            </a:r>
            <a:r>
              <a:rPr lang="en-US" dirty="0" smtClean="0"/>
              <a:t>(Stratum </a:t>
            </a:r>
            <a:r>
              <a:rPr lang="en-US" dirty="0" err="1"/>
              <a:t>basale</a:t>
            </a:r>
            <a:r>
              <a:rPr lang="en-US" dirty="0" smtClean="0"/>
              <a:t>): </a:t>
            </a:r>
            <a:r>
              <a:rPr lang="en-US" dirty="0" smtClean="0"/>
              <a:t> </a:t>
            </a:r>
            <a:r>
              <a:rPr lang="en-US" dirty="0" smtClean="0"/>
              <a:t>columnar dividing cells.</a:t>
            </a:r>
            <a:r>
              <a:rPr lang="en-US" dirty="0"/>
              <a:t>	</a:t>
            </a:r>
            <a:endParaRPr lang="en-US" dirty="0" smtClean="0"/>
          </a:p>
          <a:p>
            <a:pPr marL="609600" indent="-609600" algn="l">
              <a:lnSpc>
                <a:spcPct val="80000"/>
              </a:lnSpc>
            </a:pPr>
            <a:r>
              <a:rPr lang="en-US" dirty="0" err="1" smtClean="0"/>
              <a:t>Spinous</a:t>
            </a:r>
            <a:r>
              <a:rPr lang="en-US" dirty="0" smtClean="0"/>
              <a:t> layer (Stratum </a:t>
            </a:r>
            <a:r>
              <a:rPr lang="en-US" dirty="0" err="1" smtClean="0"/>
              <a:t>spinosum</a:t>
            </a:r>
            <a:r>
              <a:rPr lang="en-US" dirty="0" smtClean="0"/>
              <a:t>): </a:t>
            </a:r>
            <a:r>
              <a:rPr lang="en-US" dirty="0" smtClean="0"/>
              <a:t>polyhedral </a:t>
            </a:r>
            <a:r>
              <a:rPr lang="en-US" dirty="0" smtClean="0"/>
              <a:t>cells </a:t>
            </a:r>
            <a:r>
              <a:rPr lang="en-US" dirty="0" smtClean="0"/>
              <a:t>,</a:t>
            </a:r>
            <a:r>
              <a:rPr lang="en-US" dirty="0" smtClean="0"/>
              <a:t> attached by desmosomes.		</a:t>
            </a:r>
          </a:p>
          <a:p>
            <a:pPr marL="609600" indent="-609600" algn="l">
              <a:lnSpc>
                <a:spcPct val="80000"/>
              </a:lnSpc>
            </a:pPr>
            <a:r>
              <a:rPr lang="en-US" dirty="0" smtClean="0"/>
              <a:t>Granular </a:t>
            </a:r>
            <a:r>
              <a:rPr lang="en-US" dirty="0"/>
              <a:t>layer </a:t>
            </a:r>
            <a:r>
              <a:rPr lang="en-US" dirty="0" smtClean="0"/>
              <a:t>(Stratum </a:t>
            </a:r>
            <a:r>
              <a:rPr lang="en-US" dirty="0" err="1"/>
              <a:t>granulosum</a:t>
            </a:r>
            <a:r>
              <a:rPr lang="en-US" dirty="0"/>
              <a:t>): flat cells containing </a:t>
            </a:r>
            <a:r>
              <a:rPr lang="en-US" dirty="0" err="1"/>
              <a:t>keratohyaline</a:t>
            </a:r>
            <a:r>
              <a:rPr lang="en-US" dirty="0"/>
              <a:t> granules.</a:t>
            </a:r>
          </a:p>
          <a:p>
            <a:pPr marL="609600" indent="-609600" algn="l">
              <a:lnSpc>
                <a:spcPct val="80000"/>
              </a:lnSpc>
            </a:pPr>
            <a:r>
              <a:rPr lang="en-US" dirty="0" err="1"/>
              <a:t>Cornified</a:t>
            </a:r>
            <a:r>
              <a:rPr lang="en-US" dirty="0"/>
              <a:t> layer </a:t>
            </a:r>
            <a:r>
              <a:rPr lang="en-US" dirty="0" smtClean="0"/>
              <a:t>(Stratum </a:t>
            </a:r>
            <a:r>
              <a:rPr lang="en-US" dirty="0" err="1"/>
              <a:t>corneum</a:t>
            </a:r>
            <a:r>
              <a:rPr lang="en-US" dirty="0"/>
              <a:t> </a:t>
            </a:r>
            <a:r>
              <a:rPr lang="en-US" dirty="0" smtClean="0"/>
              <a:t>): dead </a:t>
            </a:r>
            <a:r>
              <a:rPr lang="en-US" dirty="0"/>
              <a:t>cell with no </a:t>
            </a:r>
            <a:r>
              <a:rPr lang="en-US" dirty="0" err="1"/>
              <a:t>organells</a:t>
            </a:r>
            <a:r>
              <a:rPr lang="en-US" dirty="0"/>
              <a:t>.</a:t>
            </a:r>
          </a:p>
          <a:p>
            <a:pPr marL="609600" indent="-609600" algn="l">
              <a:lnSpc>
                <a:spcPct val="80000"/>
              </a:lnSpc>
            </a:pPr>
            <a:r>
              <a:rPr lang="en-US" sz="1600" dirty="0">
                <a:latin typeface="Arial Unicode MS" pitchFamily="34" charset="-128"/>
              </a:rPr>
              <a:t> </a:t>
            </a:r>
          </a:p>
          <a:p>
            <a:pPr marL="609600" indent="-609600" algn="l">
              <a:lnSpc>
                <a:spcPct val="80000"/>
              </a:lnSpc>
            </a:pPr>
            <a:endParaRPr lang="en-US" sz="1600" dirty="0">
              <a:latin typeface="Arial Unicode MS" pitchFamily="34" charset="-128"/>
            </a:endParaRPr>
          </a:p>
          <a:p>
            <a:pPr marL="609600" indent="-609600" algn="l">
              <a:lnSpc>
                <a:spcPct val="80000"/>
              </a:lnSpc>
            </a:pPr>
            <a:endParaRPr lang="en-US" sz="1600" dirty="0">
              <a:latin typeface="Arial Unicode MS" pitchFamily="34" charset="-128"/>
            </a:endParaRPr>
          </a:p>
          <a:p>
            <a:pPr marL="609600" indent="-609600" algn="l">
              <a:lnSpc>
                <a:spcPct val="80000"/>
              </a:lnSpc>
            </a:pPr>
            <a:endParaRPr lang="en-US" sz="1600" u="sng" dirty="0">
              <a:latin typeface="Arial Unicode MS" pitchFamily="34" charset="-128"/>
            </a:endParaRPr>
          </a:p>
          <a:p>
            <a:pPr marL="609600" indent="-609600" algn="l">
              <a:lnSpc>
                <a:spcPct val="80000"/>
              </a:lnSpc>
            </a:pPr>
            <a:endParaRPr lang="en-US" sz="500" u="sng" dirty="0"/>
          </a:p>
          <a:p>
            <a:pPr marL="609600" indent="-609600" algn="l">
              <a:lnSpc>
                <a:spcPct val="80000"/>
              </a:lnSpc>
            </a:pPr>
            <a:endParaRPr lang="en-US" sz="500" u="sng" dirty="0"/>
          </a:p>
          <a:p>
            <a:pPr marL="609600" indent="-609600" algn="l">
              <a:lnSpc>
                <a:spcPct val="80000"/>
              </a:lnSpc>
            </a:pPr>
            <a:endParaRPr lang="en-US" sz="500" u="sng" dirty="0"/>
          </a:p>
          <a:p>
            <a:pPr marL="609600" indent="-609600" algn="l">
              <a:lnSpc>
                <a:spcPct val="80000"/>
              </a:lnSpc>
            </a:pPr>
            <a:r>
              <a:rPr lang="en-US" sz="500" u="sng" dirty="0"/>
              <a:t>7                                                                             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-757238" y="4076700"/>
            <a:ext cx="73025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Quiz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 descr="warts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72438" b="70250"/>
          <a:stretch>
            <a:fillRect/>
          </a:stretch>
        </p:blipFill>
        <p:spPr>
          <a:xfrm>
            <a:off x="1907704" y="1124744"/>
            <a:ext cx="5184576" cy="3744416"/>
          </a:xfrm>
          <a:ln w="57150">
            <a:solidFill>
              <a:srgbClr val="C0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Keratotic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papillomatous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skin colored plaque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Quiz</a:t>
            </a:r>
            <a:endParaRPr lang="en-US" sz="3600" dirty="0"/>
          </a:p>
        </p:txBody>
      </p:sp>
      <p:pic>
        <p:nvPicPr>
          <p:cNvPr id="4" name="Content Placeholder 3" descr="molluscum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71647" b="71808"/>
          <a:stretch>
            <a:fillRect/>
          </a:stretch>
        </p:blipFill>
        <p:spPr>
          <a:xfrm>
            <a:off x="1619672" y="620688"/>
            <a:ext cx="5040560" cy="3456384"/>
          </a:xfrm>
          <a:ln w="57150">
            <a:solidFill>
              <a:srgbClr val="C0000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763688" y="5301208"/>
            <a:ext cx="5486400" cy="804862"/>
          </a:xfrm>
        </p:spPr>
        <p:txBody>
          <a:bodyPr/>
          <a:lstStyle/>
          <a:p>
            <a:r>
              <a:rPr lang="en-US" sz="3600" dirty="0" err="1" smtClean="0"/>
              <a:t>Umblicated</a:t>
            </a:r>
            <a:r>
              <a:rPr lang="en-US" sz="3600" dirty="0" smtClean="0"/>
              <a:t> pearly papules,  some are grouped</a:t>
            </a:r>
            <a:endParaRPr lang="en-US" sz="360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3203848" y="764704"/>
            <a:ext cx="1224136" cy="165618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ungsuh" pitchFamily="18" charset="-127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Quiz</a:t>
            </a:r>
            <a:endParaRPr lang="en-US" sz="3600" dirty="0"/>
          </a:p>
        </p:txBody>
      </p:sp>
      <p:pic>
        <p:nvPicPr>
          <p:cNvPr id="4" name="Content Placeholder 3" descr="psoriasis quiz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46753" b="51001"/>
          <a:stretch>
            <a:fillRect/>
          </a:stretch>
        </p:blipFill>
        <p:spPr>
          <a:xfrm>
            <a:off x="1907704" y="908720"/>
            <a:ext cx="5328592" cy="3600400"/>
          </a:xfrm>
          <a:ln w="57150">
            <a:solidFill>
              <a:srgbClr val="C0000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600" dirty="0" err="1" smtClean="0"/>
              <a:t>Erythematous</a:t>
            </a:r>
            <a:r>
              <a:rPr lang="en-US" sz="3600" dirty="0" smtClean="0"/>
              <a:t> scaly plaque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275856" y="2420888"/>
            <a:ext cx="1872208" cy="93610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ungsuh" pitchFamily="18" charset="-127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Quiz</a:t>
            </a:r>
            <a:endParaRPr lang="en-US" sz="3600" dirty="0"/>
          </a:p>
        </p:txBody>
      </p:sp>
      <p:pic>
        <p:nvPicPr>
          <p:cNvPr id="4" name="Content Placeholder 3" descr="h zoster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59834" b="61308"/>
          <a:stretch>
            <a:fillRect/>
          </a:stretch>
        </p:blipFill>
        <p:spPr>
          <a:xfrm>
            <a:off x="1835696" y="980728"/>
            <a:ext cx="5328592" cy="3600400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600" dirty="0" smtClean="0"/>
              <a:t>Grouped vesicles on </a:t>
            </a:r>
            <a:r>
              <a:rPr lang="en-US" sz="3600" dirty="0" err="1" smtClean="0"/>
              <a:t>erythematous</a:t>
            </a:r>
            <a:r>
              <a:rPr lang="en-US" sz="3600" dirty="0" smtClean="0"/>
              <a:t> base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Quiz</a:t>
            </a:r>
            <a:endParaRPr lang="en-US" sz="3600" dirty="0"/>
          </a:p>
        </p:txBody>
      </p:sp>
      <p:pic>
        <p:nvPicPr>
          <p:cNvPr id="4" name="Content Placeholder 3" descr="secondary lesions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55897" b="59558"/>
          <a:stretch>
            <a:fillRect/>
          </a:stretch>
        </p:blipFill>
        <p:spPr>
          <a:xfrm>
            <a:off x="1907704" y="764704"/>
            <a:ext cx="5256584" cy="3672408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600" dirty="0" smtClean="0"/>
              <a:t>Yellow crust, erosions, </a:t>
            </a:r>
            <a:r>
              <a:rPr lang="en-US" sz="3600" dirty="0" err="1" smtClean="0"/>
              <a:t>flacid</a:t>
            </a:r>
            <a:r>
              <a:rPr lang="en-US" sz="3600" dirty="0" smtClean="0"/>
              <a:t> bulla on </a:t>
            </a:r>
            <a:r>
              <a:rPr lang="en-US" sz="3600" dirty="0" err="1" smtClean="0"/>
              <a:t>erythematous</a:t>
            </a:r>
            <a:r>
              <a:rPr lang="en-US" sz="3600" dirty="0" smtClean="0"/>
              <a:t> base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Quiz</a:t>
            </a:r>
            <a:endParaRPr lang="en-US" sz="3600" dirty="0"/>
          </a:p>
        </p:txBody>
      </p:sp>
      <p:pic>
        <p:nvPicPr>
          <p:cNvPr id="4" name="Content Placeholder 3" descr="sebaceous cyst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49334" b="70058"/>
          <a:stretch>
            <a:fillRect/>
          </a:stretch>
        </p:blipFill>
        <p:spPr>
          <a:xfrm>
            <a:off x="1907704" y="1052736"/>
            <a:ext cx="5112568" cy="3384376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600" dirty="0" smtClean="0"/>
              <a:t>1 cm cyst with telangiectasia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Quiz</a:t>
            </a:r>
            <a:endParaRPr lang="en-US" sz="3600" dirty="0"/>
          </a:p>
        </p:txBody>
      </p:sp>
      <p:pic>
        <p:nvPicPr>
          <p:cNvPr id="4" name="Content Placeholder 3" descr="nevus flameus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55897" b="57808"/>
          <a:stretch>
            <a:fillRect/>
          </a:stretch>
        </p:blipFill>
        <p:spPr>
          <a:xfrm>
            <a:off x="1979712" y="1124744"/>
            <a:ext cx="5328592" cy="3600400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600" dirty="0" smtClean="0"/>
              <a:t>Unilateral </a:t>
            </a:r>
            <a:r>
              <a:rPr lang="en-US" sz="3600" dirty="0" err="1" smtClean="0"/>
              <a:t>erythematous</a:t>
            </a:r>
            <a:r>
              <a:rPr lang="en-US" sz="3600" dirty="0" smtClean="0"/>
              <a:t>  patch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Lecture Outlines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>
                <a:solidFill>
                  <a:srgbClr val="0033CC"/>
                </a:solidFill>
              </a:rPr>
              <a:t>-</a:t>
            </a:r>
            <a:r>
              <a:rPr lang="en-US" sz="3600" b="1">
                <a:solidFill>
                  <a:srgbClr val="0033CC"/>
                </a:solidFill>
              </a:rPr>
              <a:t>Function , Structure of the skin.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-Approach to dermatology patient.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-Morphology of skin lesions.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/>
              <a:t>-Important signs and Investigations.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-Reaction patterns.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-Basic pathological terminology.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>
                <a:solidFill>
                  <a:srgbClr val="0033CC"/>
                </a:solidFill>
              </a:rPr>
              <a:t>-Topical therapy.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Important Sign in Dermatology: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09600" indent="-609600">
              <a:buFontTx/>
              <a:buNone/>
            </a:pPr>
            <a:r>
              <a:rPr lang="en-US" b="1" u="sng"/>
              <a:t>NIKOLSKY SIGN</a:t>
            </a:r>
            <a:r>
              <a:rPr lang="en-US" u="sng"/>
              <a:t>:</a:t>
            </a:r>
          </a:p>
          <a:p>
            <a:pPr marL="609600" indent="-609600">
              <a:buFontTx/>
              <a:buNone/>
            </a:pPr>
            <a:r>
              <a:rPr lang="en-US"/>
              <a:t>Rubbing of apparently </a:t>
            </a:r>
          </a:p>
          <a:p>
            <a:pPr marL="609600" indent="-609600">
              <a:buFontTx/>
              <a:buNone/>
            </a:pPr>
            <a:r>
              <a:rPr lang="en-US"/>
              <a:t>normal skin induce </a:t>
            </a:r>
          </a:p>
          <a:p>
            <a:pPr marL="609600" indent="-609600">
              <a:buFontTx/>
              <a:buNone/>
            </a:pPr>
            <a:r>
              <a:rPr lang="en-US"/>
              <a:t>blistering</a:t>
            </a:r>
          </a:p>
          <a:p>
            <a:pPr marL="609600" indent="-609600">
              <a:buFontTx/>
              <a:buNone/>
            </a:pPr>
            <a:r>
              <a:rPr lang="en-US"/>
              <a:t>Seen in pemphigus vulgaris </a:t>
            </a:r>
          </a:p>
          <a:p>
            <a:pPr marL="609600" indent="-609600">
              <a:buFontTx/>
              <a:buNone/>
            </a:pPr>
            <a:r>
              <a:rPr lang="en-US"/>
              <a:t>and toxic epidermal </a:t>
            </a:r>
          </a:p>
          <a:p>
            <a:pPr marL="609600" indent="-609600">
              <a:buFontTx/>
              <a:buNone/>
            </a:pPr>
            <a:r>
              <a:rPr lang="en-US"/>
              <a:t>necrolysis (TEN)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1"/>
            <a:ext cx="4038600" cy="2764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-798513" y="1662113"/>
            <a:ext cx="339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 u="sng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</a:t>
            </a:r>
          </a:p>
        </p:txBody>
      </p:sp>
      <p:pic>
        <p:nvPicPr>
          <p:cNvPr id="7" name="Picture 6" descr="nikolsky.bmp"/>
          <p:cNvPicPr>
            <a:picLocks noChangeAspect="1"/>
          </p:cNvPicPr>
          <p:nvPr/>
        </p:nvPicPr>
        <p:blipFill>
          <a:blip r:embed="rId2" cstate="print"/>
          <a:srcRect r="53150" b="58400"/>
          <a:stretch>
            <a:fillRect/>
          </a:stretch>
        </p:blipFill>
        <p:spPr>
          <a:xfrm>
            <a:off x="4572000" y="1484784"/>
            <a:ext cx="4283968" cy="28529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Important Signs in Dermatology</a:t>
            </a:r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b="1" u="sng"/>
              <a:t>AUSPITZ SIGN</a:t>
            </a:r>
          </a:p>
          <a:p>
            <a:pPr>
              <a:buFontTx/>
              <a:buNone/>
            </a:pPr>
            <a:r>
              <a:rPr lang="en-US"/>
              <a:t>Removal of scale on top of </a:t>
            </a:r>
          </a:p>
          <a:p>
            <a:pPr>
              <a:buFontTx/>
              <a:buNone/>
            </a:pPr>
            <a:r>
              <a:rPr lang="en-US"/>
              <a:t>a red papule produces </a:t>
            </a:r>
          </a:p>
          <a:p>
            <a:pPr>
              <a:buFontTx/>
              <a:buNone/>
            </a:pPr>
            <a:r>
              <a:rPr lang="en-US"/>
              <a:t>bleeding points</a:t>
            </a:r>
          </a:p>
          <a:p>
            <a:pPr>
              <a:buFontTx/>
              <a:buNone/>
            </a:pPr>
            <a:r>
              <a:rPr lang="en-US"/>
              <a:t>Seen in psoriasis</a:t>
            </a:r>
          </a:p>
          <a:p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7992" name="Picture 8" descr="kn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9246"/>
            <a:ext cx="4032250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chemeClr val="hlink"/>
                </a:solidFill>
              </a:rPr>
              <a:t>Skin Structure</a:t>
            </a: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196975"/>
            <a:ext cx="4038600" cy="4886325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dirty="0">
                <a:solidFill>
                  <a:schemeClr val="hlink"/>
                </a:solidFill>
              </a:rPr>
              <a:t>Basal cell layer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Rest on the basement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membrane ;they divide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continuously and move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upwards.</a:t>
            </a:r>
          </a:p>
          <a:p>
            <a:pPr>
              <a:buFont typeface="Batang" pitchFamily="18" charset="-127"/>
              <a:buNone/>
            </a:pPr>
            <a:r>
              <a:rPr lang="en-US" dirty="0" err="1"/>
              <a:t>Melanocytes</a:t>
            </a:r>
            <a:r>
              <a:rPr lang="en-US" dirty="0"/>
              <a:t> are dendritic 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cells lying between basal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cells in a ratio of  </a:t>
            </a:r>
            <a:r>
              <a:rPr lang="en-US" dirty="0" smtClean="0"/>
              <a:t>1:10 or 1:5 </a:t>
            </a:r>
            <a:r>
              <a:rPr lang="en-US" dirty="0"/>
              <a:t>.</a:t>
            </a:r>
          </a:p>
          <a:p>
            <a:pPr>
              <a:buFont typeface="Batang" pitchFamily="18" charset="-127"/>
              <a:buNone/>
            </a:pPr>
            <a:r>
              <a:rPr lang="en-US" dirty="0" smtClean="0"/>
              <a:t>They </a:t>
            </a:r>
            <a:r>
              <a:rPr lang="en-US" dirty="0"/>
              <a:t>synthesize </a:t>
            </a:r>
            <a:r>
              <a:rPr lang="en-US" dirty="0" smtClean="0"/>
              <a:t>melanin </a:t>
            </a:r>
            <a:r>
              <a:rPr lang="en-US" dirty="0"/>
              <a:t>stored in </a:t>
            </a:r>
            <a:r>
              <a:rPr lang="en-US" dirty="0" err="1" smtClean="0"/>
              <a:t>melanosomes</a:t>
            </a:r>
            <a:r>
              <a:rPr lang="en-US" dirty="0"/>
              <a:t>.</a:t>
            </a:r>
          </a:p>
          <a:p>
            <a:pPr>
              <a:buFont typeface="Batang" pitchFamily="18" charset="-127"/>
              <a:buNone/>
            </a:pPr>
            <a:endParaRPr lang="en-US" sz="2400" dirty="0"/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/>
          </a:p>
        </p:txBody>
      </p:sp>
      <p:pic>
        <p:nvPicPr>
          <p:cNvPr id="173064" name="Picture 8" descr="melanocy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557338"/>
            <a:ext cx="3959225" cy="4535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Important Sign in Dermatology</a:t>
            </a:r>
            <a:r>
              <a:rPr lang="en-US"/>
              <a:t>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716463" cy="4525962"/>
          </a:xfrm>
        </p:spPr>
        <p:txBody>
          <a:bodyPr/>
          <a:lstStyle/>
          <a:p>
            <a:pPr marL="609600" indent="-609600">
              <a:buFont typeface="Batang" pitchFamily="18" charset="-127"/>
              <a:buNone/>
            </a:pPr>
            <a:r>
              <a:rPr lang="en-US" u="sng">
                <a:latin typeface="Gungsuh" pitchFamily="18" charset="-127"/>
              </a:rPr>
              <a:t>Koebner’s phenomenon</a:t>
            </a:r>
            <a:r>
              <a:rPr lang="en-US"/>
              <a:t>: 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/>
              <a:t>Trauma to the skin produce 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/>
              <a:t>certain diseases like</a:t>
            </a:r>
          </a:p>
          <a:p>
            <a:pPr marL="609600" indent="-609600">
              <a:buFontTx/>
              <a:buNone/>
            </a:pPr>
            <a:r>
              <a:rPr lang="en-US"/>
              <a:t> a.Psoriasis </a:t>
            </a:r>
          </a:p>
          <a:p>
            <a:pPr marL="609600" indent="-609600">
              <a:buFontTx/>
              <a:buNone/>
            </a:pPr>
            <a:r>
              <a:rPr lang="en-US"/>
              <a:t> b.Vitiligo</a:t>
            </a:r>
          </a:p>
          <a:p>
            <a:pPr marL="609600" indent="-609600">
              <a:buFontTx/>
              <a:buNone/>
            </a:pPr>
            <a:r>
              <a:rPr lang="en-US"/>
              <a:t> c.Lichen planus.</a:t>
            </a:r>
          </a:p>
          <a:p>
            <a:pPr marL="609600" indent="-609600">
              <a:buFontTx/>
              <a:buNone/>
            </a:pPr>
            <a:r>
              <a:rPr lang="en-US"/>
              <a:t> d.Warts.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10245" name="Picture 5" descr="kob"/>
          <p:cNvPicPr>
            <a:picLocks noChangeAspect="1" noChangeArrowheads="1"/>
          </p:cNvPicPr>
          <p:nvPr/>
        </p:nvPicPr>
        <p:blipFill>
          <a:blip r:embed="rId2" cstate="print"/>
          <a:srcRect t="7936"/>
          <a:stretch>
            <a:fillRect/>
          </a:stretch>
        </p:blipFill>
        <p:spPr bwMode="auto">
          <a:xfrm>
            <a:off x="4716016" y="1556792"/>
            <a:ext cx="4032448" cy="44644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Important Signs in Dermatology</a:t>
            </a:r>
          </a:p>
        </p:txBody>
      </p:sp>
      <p:sp>
        <p:nvSpPr>
          <p:cNvPr id="3174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u="sng" dirty="0"/>
              <a:t>DERMATOGRAPHISM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Firm stroking of the skin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produce erythema and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smtClean="0"/>
              <a:t>wheal.</a:t>
            </a: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Seen in physical urticaria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In patient with atopy,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stroking produces white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err="1"/>
              <a:t>dermato</a:t>
            </a:r>
            <a:r>
              <a:rPr lang="en-US" dirty="0"/>
              <a:t> -</a:t>
            </a:r>
            <a:r>
              <a:rPr lang="en-US" dirty="0" err="1"/>
              <a:t>graphism</a:t>
            </a:r>
            <a:r>
              <a:rPr lang="en-US" dirty="0"/>
              <a:t> rather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then red.</a:t>
            </a:r>
          </a:p>
        </p:txBody>
      </p:sp>
      <p:sp>
        <p:nvSpPr>
          <p:cNvPr id="31744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317448" name="Picture 8" descr="_dermatographi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84784"/>
            <a:ext cx="4033018" cy="5029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79475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Investigations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81075"/>
            <a:ext cx="4356100" cy="5876925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u="sng" dirty="0"/>
              <a:t>Woods lamp</a:t>
            </a:r>
            <a:r>
              <a:rPr lang="en-US" dirty="0"/>
              <a:t> :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Produces long wave UVL (360 nm)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Useful in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</a:t>
            </a:r>
            <a:r>
              <a:rPr lang="en-US" dirty="0" err="1"/>
              <a:t>Tinea</a:t>
            </a:r>
            <a:r>
              <a:rPr lang="en-US" dirty="0"/>
              <a:t> </a:t>
            </a:r>
            <a:r>
              <a:rPr lang="en-US" dirty="0" err="1"/>
              <a:t>Versicolor</a:t>
            </a:r>
            <a:r>
              <a:rPr lang="en-US" dirty="0"/>
              <a:t>-</a:t>
            </a:r>
            <a:r>
              <a:rPr lang="en-US" dirty="0">
                <a:solidFill>
                  <a:srgbClr val="CCFF33"/>
                </a:solidFill>
              </a:rPr>
              <a:t>yellowish </a:t>
            </a:r>
          </a:p>
          <a:p>
            <a:pPr>
              <a:buFont typeface="Batang" pitchFamily="18" charset="-127"/>
              <a:buNone/>
            </a:pPr>
            <a:r>
              <a:rPr lang="en-US" dirty="0">
                <a:solidFill>
                  <a:srgbClr val="CCFF33"/>
                </a:solidFill>
              </a:rPr>
              <a:t>green </a:t>
            </a:r>
            <a:r>
              <a:rPr lang="en-US" dirty="0" err="1" smtClean="0">
                <a:solidFill>
                  <a:srgbClr val="CCFF33"/>
                </a:solidFill>
              </a:rPr>
              <a:t>flourescence</a:t>
            </a:r>
            <a:endParaRPr lang="en-US" dirty="0" smtClean="0">
              <a:solidFill>
                <a:srgbClr val="CCFF33"/>
              </a:solidFill>
            </a:endParaRPr>
          </a:p>
          <a:p>
            <a:pPr>
              <a:buNone/>
            </a:pPr>
            <a:r>
              <a:rPr lang="en-US" dirty="0" err="1" smtClean="0"/>
              <a:t>Tinea</a:t>
            </a:r>
            <a:r>
              <a:rPr lang="en-US" dirty="0" smtClean="0"/>
              <a:t> </a:t>
            </a:r>
            <a:r>
              <a:rPr lang="en-US" dirty="0" err="1" smtClean="0"/>
              <a:t>Capitis</a:t>
            </a:r>
            <a:r>
              <a:rPr lang="en-US" dirty="0" smtClean="0"/>
              <a:t> -</a:t>
            </a:r>
            <a:r>
              <a:rPr lang="en-US" dirty="0" smtClean="0">
                <a:solidFill>
                  <a:srgbClr val="CCFF33"/>
                </a:solidFill>
              </a:rPr>
              <a:t>yellow green </a:t>
            </a:r>
          </a:p>
          <a:p>
            <a:pPr>
              <a:buNone/>
            </a:pPr>
            <a:r>
              <a:rPr lang="en-US" dirty="0" err="1" smtClean="0">
                <a:solidFill>
                  <a:srgbClr val="CCFF33"/>
                </a:solidFill>
              </a:rPr>
              <a:t>flourescence</a:t>
            </a:r>
            <a:r>
              <a:rPr lang="en-US" dirty="0" smtClean="0"/>
              <a:t> in </a:t>
            </a:r>
            <a:r>
              <a:rPr lang="en-US" dirty="0" err="1" smtClean="0"/>
              <a:t>M.canis</a:t>
            </a:r>
            <a:r>
              <a:rPr lang="en-US" dirty="0" smtClean="0"/>
              <a:t>,  M. </a:t>
            </a:r>
          </a:p>
          <a:p>
            <a:pPr>
              <a:buNone/>
            </a:pPr>
            <a:r>
              <a:rPr lang="en-US" dirty="0" err="1" smtClean="0"/>
              <a:t>andouini</a:t>
            </a:r>
            <a:endParaRPr lang="en-US" dirty="0" smtClean="0"/>
          </a:p>
          <a:p>
            <a:pPr>
              <a:buFont typeface="Batang" pitchFamily="18" charset="-127"/>
              <a:buNone/>
            </a:pPr>
            <a:endParaRPr lang="en-US" dirty="0">
              <a:solidFill>
                <a:srgbClr val="CCFF33"/>
              </a:solidFill>
            </a:endParaRPr>
          </a:p>
          <a:p>
            <a:pPr>
              <a:buFont typeface="Batang" pitchFamily="18" charset="-127"/>
              <a:buNone/>
            </a:pP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sz="2400" dirty="0"/>
              <a:t> </a:t>
            </a:r>
            <a:endParaRPr lang="en-US" sz="2400" dirty="0">
              <a:solidFill>
                <a:srgbClr val="FF3300"/>
              </a:solidFill>
            </a:endParaRP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73" name="Picture 9" descr="woods light"/>
          <p:cNvPicPr>
            <a:picLocks noChangeAspect="1" noChangeArrowheads="1"/>
          </p:cNvPicPr>
          <p:nvPr/>
        </p:nvPicPr>
        <p:blipFill>
          <a:blip r:embed="rId2" cstate="print"/>
          <a:srcRect b="9535"/>
          <a:stretch>
            <a:fillRect/>
          </a:stretch>
        </p:blipFill>
        <p:spPr bwMode="auto">
          <a:xfrm>
            <a:off x="4427538" y="1628775"/>
            <a:ext cx="4320926" cy="453652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79475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hlink"/>
                </a:solidFill>
              </a:rPr>
              <a:t>Investigations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3625"/>
            <a:ext cx="4356100" cy="5794375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u="sng" dirty="0"/>
              <a:t>Woods lamp</a:t>
            </a:r>
            <a:r>
              <a:rPr lang="en-US" dirty="0"/>
              <a:t> :</a:t>
            </a:r>
          </a:p>
          <a:p>
            <a:pPr>
              <a:buNone/>
            </a:pPr>
            <a:r>
              <a:rPr lang="en-US" dirty="0"/>
              <a:t>  </a:t>
            </a:r>
            <a:r>
              <a:rPr lang="en-US" dirty="0" smtClean="0"/>
              <a:t>Vitiligo - </a:t>
            </a:r>
            <a:r>
              <a:rPr lang="en-US" dirty="0" smtClean="0">
                <a:solidFill>
                  <a:srgbClr val="FFFFFF"/>
                </a:solidFill>
              </a:rPr>
              <a:t>Milky </a:t>
            </a: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white.</a:t>
            </a:r>
          </a:p>
          <a:p>
            <a:pPr>
              <a:buFont typeface="Batang" pitchFamily="18" charset="-127"/>
              <a:buNone/>
            </a:pPr>
            <a:endParaRPr lang="en-US" dirty="0"/>
          </a:p>
          <a:p>
            <a:pPr>
              <a:buFont typeface="Batang" pitchFamily="18" charset="-127"/>
              <a:buNone/>
            </a:pPr>
            <a:r>
              <a:rPr lang="en-US" dirty="0"/>
              <a:t> </a:t>
            </a:r>
          </a:p>
          <a:p>
            <a:pPr>
              <a:buFont typeface="Batang" pitchFamily="18" charset="-127"/>
              <a:buNone/>
            </a:pPr>
            <a:r>
              <a:rPr lang="en-US" dirty="0"/>
              <a:t> </a:t>
            </a:r>
            <a:r>
              <a:rPr lang="en-US" dirty="0" err="1"/>
              <a:t>Erythrasma</a:t>
            </a:r>
            <a:r>
              <a:rPr lang="en-US" dirty="0"/>
              <a:t> </a:t>
            </a:r>
            <a:r>
              <a:rPr lang="en-US" dirty="0" smtClean="0"/>
              <a:t>–</a:t>
            </a:r>
            <a:r>
              <a:rPr lang="en-US" dirty="0" smtClean="0">
                <a:solidFill>
                  <a:srgbClr val="FF3300"/>
                </a:solidFill>
              </a:rPr>
              <a:t>coral  </a:t>
            </a:r>
            <a:r>
              <a:rPr lang="en-US" dirty="0">
                <a:solidFill>
                  <a:srgbClr val="FF3300"/>
                </a:solidFill>
              </a:rPr>
              <a:t>red </a:t>
            </a:r>
          </a:p>
          <a:p>
            <a:pPr>
              <a:buFont typeface="Batang" pitchFamily="18" charset="-127"/>
              <a:buNone/>
            </a:pPr>
            <a:r>
              <a:rPr lang="en-US" dirty="0" err="1">
                <a:solidFill>
                  <a:srgbClr val="FF3300"/>
                </a:solidFill>
              </a:rPr>
              <a:t>flourescence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49357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3574" name="Picture 6" descr="woo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6792"/>
            <a:ext cx="4032250" cy="45370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solidFill>
                  <a:schemeClr val="hlink"/>
                </a:solidFill>
              </a:rPr>
              <a:t>Investigation: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4321175" cy="4525962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Batang" pitchFamily="18" charset="-127"/>
              <a:buNone/>
            </a:pPr>
            <a:r>
              <a:rPr lang="en-US" b="1" i="1" dirty="0"/>
              <a:t>KOH preparation for </a:t>
            </a:r>
          </a:p>
          <a:p>
            <a:pPr marL="609600" indent="-609600">
              <a:lnSpc>
                <a:spcPct val="90000"/>
              </a:lnSpc>
              <a:buFont typeface="Batang" pitchFamily="18" charset="-127"/>
              <a:buNone/>
            </a:pPr>
            <a:r>
              <a:rPr lang="en-US" b="1" i="1" dirty="0"/>
              <a:t>fungus: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dirty="0" smtClean="0"/>
              <a:t>Cleanse </a:t>
            </a:r>
            <a:r>
              <a:rPr lang="en-US" dirty="0"/>
              <a:t>skin  with alcohol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dirty="0" smtClean="0"/>
              <a:t>Swab.</a:t>
            </a:r>
            <a:endParaRPr lang="en-US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3200" dirty="0" smtClean="0"/>
              <a:t>Scrape </a:t>
            </a:r>
            <a:r>
              <a:rPr lang="en-US" sz="3200" dirty="0"/>
              <a:t>skin with edge of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3200" dirty="0"/>
              <a:t>microscope slide onto a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3200" dirty="0"/>
              <a:t>second microscope slide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400" dirty="0"/>
          </a:p>
          <a:p>
            <a:pPr marL="609600" indent="-609600">
              <a:lnSpc>
                <a:spcPct val="90000"/>
              </a:lnSpc>
              <a:buFontTx/>
              <a:buChar char="•"/>
            </a:pPr>
            <a:endParaRPr lang="en-US" sz="2400" dirty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6" name="Picture 5" descr="fungal scrape.bmp"/>
          <p:cNvPicPr>
            <a:picLocks noChangeAspect="1"/>
          </p:cNvPicPr>
          <p:nvPr/>
        </p:nvPicPr>
        <p:blipFill>
          <a:blip r:embed="rId2" cstate="print"/>
          <a:srcRect l="11025" r="39763" b="63251"/>
          <a:stretch>
            <a:fillRect/>
          </a:stretch>
        </p:blipFill>
        <p:spPr>
          <a:xfrm>
            <a:off x="4644008" y="1700808"/>
            <a:ext cx="4032448" cy="453650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solidFill>
                  <a:schemeClr val="hlink"/>
                </a:solidFill>
              </a:rPr>
              <a:t>Investigation:</a:t>
            </a:r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4321175" cy="4525962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Batang" pitchFamily="18" charset="-127"/>
              <a:buNone/>
            </a:pPr>
            <a:r>
              <a:rPr lang="en-US" b="1" i="1" dirty="0"/>
              <a:t>KOH preparation for </a:t>
            </a:r>
          </a:p>
          <a:p>
            <a:pPr marL="609600" indent="-609600">
              <a:lnSpc>
                <a:spcPct val="90000"/>
              </a:lnSpc>
              <a:buFont typeface="Batang" pitchFamily="18" charset="-127"/>
              <a:buNone/>
            </a:pPr>
            <a:r>
              <a:rPr lang="en-US" b="1" i="1" dirty="0"/>
              <a:t>fungus</a:t>
            </a:r>
            <a:r>
              <a:rPr lang="en-US" sz="2400" b="1" i="1" dirty="0"/>
              <a:t>:</a:t>
            </a:r>
          </a:p>
          <a:p>
            <a:pPr marL="609600" indent="-609600">
              <a:lnSpc>
                <a:spcPct val="90000"/>
              </a:lnSpc>
              <a:buFont typeface="Batang" pitchFamily="18" charset="-127"/>
              <a:buNone/>
            </a:pPr>
            <a:r>
              <a:rPr lang="en-US" dirty="0"/>
              <a:t>Put on a drop of 10% KOH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dirty="0"/>
              <a:t>Apply a cover </a:t>
            </a:r>
            <a:r>
              <a:rPr lang="en-US" dirty="0" smtClean="0"/>
              <a:t>slip and</a:t>
            </a:r>
            <a:endParaRPr lang="en-US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dirty="0" smtClean="0"/>
              <a:t>warm </a:t>
            </a:r>
            <a:r>
              <a:rPr lang="en-US" dirty="0"/>
              <a:t>gently</a:t>
            </a:r>
          </a:p>
          <a:p>
            <a:pPr marL="609600" indent="-609600">
              <a:lnSpc>
                <a:spcPct val="90000"/>
              </a:lnSpc>
              <a:buFontTx/>
              <a:buChar char="•"/>
            </a:pPr>
            <a:endParaRPr lang="en-US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dirty="0"/>
              <a:t>Examine with microscope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dirty="0"/>
              <a:t>objective lens</a:t>
            </a:r>
          </a:p>
        </p:txBody>
      </p:sp>
      <p:sp>
        <p:nvSpPr>
          <p:cNvPr id="49459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/>
          </a:p>
        </p:txBody>
      </p:sp>
      <p:pic>
        <p:nvPicPr>
          <p:cNvPr id="494597" name="Picture 5" descr="ko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7338"/>
            <a:ext cx="4176713" cy="48434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solidFill>
                  <a:schemeClr val="hlink"/>
                </a:solidFill>
              </a:rPr>
              <a:t>Investigation: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4038600" cy="5073650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2800" b="1" i="1" u="sng" dirty="0" err="1"/>
              <a:t>Tzank</a:t>
            </a:r>
            <a:r>
              <a:rPr lang="en-US" sz="2800" b="1" i="1" u="sng" dirty="0"/>
              <a:t> smear</a:t>
            </a:r>
            <a:r>
              <a:rPr lang="en-US" sz="2800" b="1" i="1" dirty="0"/>
              <a:t>:</a:t>
            </a:r>
          </a:p>
          <a:p>
            <a:pPr>
              <a:buFontTx/>
              <a:buNone/>
            </a:pPr>
            <a:r>
              <a:rPr lang="en-US" sz="2800" dirty="0"/>
              <a:t>Important in diagnosing </a:t>
            </a:r>
          </a:p>
          <a:p>
            <a:pPr>
              <a:buFontTx/>
              <a:buNone/>
            </a:pPr>
            <a:r>
              <a:rPr lang="en-US" sz="2800" dirty="0"/>
              <a:t>Herpes simplex or VZV </a:t>
            </a:r>
          </a:p>
          <a:p>
            <a:pPr>
              <a:buFontTx/>
              <a:buNone/>
            </a:pPr>
            <a:r>
              <a:rPr lang="en-US" sz="2800" dirty="0" smtClean="0"/>
              <a:t>(</a:t>
            </a:r>
            <a:r>
              <a:rPr lang="en-US" sz="2800" dirty="0"/>
              <a:t>multinucleated giant cells)</a:t>
            </a:r>
          </a:p>
          <a:p>
            <a:pPr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endParaRPr lang="en-US" sz="2800" dirty="0" smtClean="0"/>
          </a:p>
          <a:p>
            <a:pPr>
              <a:buFontTx/>
              <a:buNone/>
            </a:pPr>
            <a:endParaRPr lang="en-US" sz="2800" dirty="0" smtClean="0"/>
          </a:p>
          <a:p>
            <a:pPr>
              <a:buFontTx/>
              <a:buNone/>
            </a:pPr>
            <a:r>
              <a:rPr lang="en-US" sz="2800" dirty="0" err="1" smtClean="0"/>
              <a:t>Pemphigus</a:t>
            </a:r>
            <a:r>
              <a:rPr lang="en-US" sz="2800" dirty="0" smtClean="0"/>
              <a:t> </a:t>
            </a:r>
            <a:r>
              <a:rPr lang="en-US" sz="2800" dirty="0" err="1"/>
              <a:t>Vulgaris</a:t>
            </a:r>
            <a:r>
              <a:rPr lang="en-US" sz="2800" dirty="0"/>
              <a:t> </a:t>
            </a:r>
          </a:p>
          <a:p>
            <a:pPr>
              <a:buFontTx/>
              <a:buNone/>
            </a:pPr>
            <a:r>
              <a:rPr lang="en-US" sz="2800" dirty="0"/>
              <a:t>(</a:t>
            </a:r>
            <a:r>
              <a:rPr lang="en-US" sz="2800" dirty="0" err="1"/>
              <a:t>acantholytic</a:t>
            </a:r>
            <a:r>
              <a:rPr lang="en-US" sz="2800" dirty="0"/>
              <a:t> cells).</a:t>
            </a:r>
          </a:p>
          <a:p>
            <a:pPr>
              <a:buFontTx/>
              <a:buNone/>
            </a:pPr>
            <a:endParaRPr lang="en-US" sz="2800" dirty="0"/>
          </a:p>
        </p:txBody>
      </p:sp>
      <p:sp>
        <p:nvSpPr>
          <p:cNvPr id="13318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n-US" sz="2400"/>
          </a:p>
        </p:txBody>
      </p:sp>
      <p:pic>
        <p:nvPicPr>
          <p:cNvPr id="13317" name="Picture 5" descr="t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40768"/>
            <a:ext cx="4032250" cy="26649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3320" name="Picture 8" descr="acantholytic cell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4292600"/>
            <a:ext cx="4105275" cy="2565400"/>
          </a:xfr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solidFill>
                  <a:schemeClr val="hlink"/>
                </a:solidFill>
              </a:rPr>
              <a:t>Investigation: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4038600" cy="5073650"/>
          </a:xfrm>
        </p:spPr>
        <p:txBody>
          <a:bodyPr/>
          <a:lstStyle/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800" b="1" i="1" u="sng"/>
              <a:t>Tzank smear</a:t>
            </a:r>
            <a:r>
              <a:rPr lang="en-US" sz="2800" b="1" i="1"/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u="sng"/>
              <a:t>METHOD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Select a fresh umblicated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vesicle.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Scrape the base of the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vesicle.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Smear onto a slide.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Fix with 95% alcohol.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Stain with Giemsa stain.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Examine under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/>
              <a:t>microscope.</a:t>
            </a:r>
          </a:p>
        </p:txBody>
      </p:sp>
      <p:pic>
        <p:nvPicPr>
          <p:cNvPr id="7" name="Content Placeholder 6" descr="tz proceedure.bmp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b="9524"/>
          <a:stretch>
            <a:fillRect/>
          </a:stretch>
        </p:blipFill>
        <p:spPr>
          <a:xfrm>
            <a:off x="4644008" y="1628800"/>
            <a:ext cx="4248472" cy="4104456"/>
          </a:xfrm>
          <a:ln w="57150">
            <a:solidFill>
              <a:srgbClr val="C00000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solidFill>
                  <a:schemeClr val="hlink"/>
                </a:solidFill>
              </a:rPr>
              <a:t>Investigation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975"/>
            <a:ext cx="4038600" cy="5661025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3600" u="sng"/>
              <a:t>Prick test</a:t>
            </a:r>
            <a:r>
              <a:rPr lang="en-US"/>
              <a:t> :</a:t>
            </a:r>
          </a:p>
          <a:p>
            <a:pPr marL="609600" indent="-609600">
              <a:buFontTx/>
              <a:buNone/>
            </a:pPr>
            <a:r>
              <a:rPr lang="en-US"/>
              <a:t>Put a drop of allergen </a:t>
            </a:r>
          </a:p>
          <a:p>
            <a:pPr marL="609600" indent="-609600">
              <a:buFontTx/>
              <a:buNone/>
            </a:pPr>
            <a:r>
              <a:rPr lang="en-US"/>
              <a:t>containing solution </a:t>
            </a:r>
          </a:p>
          <a:p>
            <a:pPr marL="609600" indent="-609600">
              <a:buFontTx/>
              <a:buNone/>
            </a:pPr>
            <a:r>
              <a:rPr lang="en-US"/>
              <a:t>A nonbleeding prick is </a:t>
            </a:r>
          </a:p>
          <a:p>
            <a:pPr marL="609600" indent="-609600">
              <a:buFontTx/>
              <a:buNone/>
            </a:pPr>
            <a:r>
              <a:rPr lang="en-US"/>
              <a:t>made through the drop.</a:t>
            </a:r>
          </a:p>
          <a:p>
            <a:pPr marL="609600" indent="-609600">
              <a:buFontTx/>
              <a:buNone/>
            </a:pPr>
            <a:r>
              <a:rPr lang="en-US"/>
              <a:t>After 15-20 mins the </a:t>
            </a:r>
          </a:p>
          <a:p>
            <a:pPr marL="609600" indent="-609600">
              <a:buFontTx/>
              <a:buNone/>
            </a:pPr>
            <a:r>
              <a:rPr lang="en-US"/>
              <a:t>antigen is washed , the </a:t>
            </a:r>
          </a:p>
          <a:p>
            <a:pPr marL="609600" indent="-609600">
              <a:buFontTx/>
              <a:buNone/>
            </a:pPr>
            <a:r>
              <a:rPr lang="en-US"/>
              <a:t>reaction is recorded.</a:t>
            </a:r>
          </a:p>
          <a:p>
            <a:pPr marL="609600" indent="-609600">
              <a:buFontTx/>
              <a:buNone/>
            </a:pPr>
            <a:endParaRPr lang="en-US"/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/>
          </a:p>
        </p:txBody>
      </p:sp>
      <p:pic>
        <p:nvPicPr>
          <p:cNvPr id="125958" name="Picture 6" descr="p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090987" cy="48339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solidFill>
                  <a:schemeClr val="hlink"/>
                </a:solidFill>
              </a:rPr>
              <a:t>Investigation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975"/>
            <a:ext cx="4038600" cy="5661025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3600" u="sng"/>
              <a:t>Prick test</a:t>
            </a:r>
            <a:r>
              <a:rPr lang="en-US"/>
              <a:t> :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/>
              <a:t>A positive test shows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/>
              <a:t>urticarial reaction at site of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/>
              <a:t>prick.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/>
              <a:t>The test is done for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/>
              <a:t>immediate-type reaction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/>
              <a:t>(IgE mediated).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/>
              <a:t>Emergency theraputic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/>
              <a:t>measures should be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/>
              <a:t>available in case of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>
                <a:solidFill>
                  <a:srgbClr val="FF3300"/>
                </a:solidFill>
              </a:rPr>
              <a:t>anaphylaxis.</a:t>
            </a:r>
          </a:p>
        </p:txBody>
      </p:sp>
      <p:sp>
        <p:nvSpPr>
          <p:cNvPr id="49664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9" name="Picture 8" descr="prick test.bmp"/>
          <p:cNvPicPr>
            <a:picLocks noChangeAspect="1"/>
          </p:cNvPicPr>
          <p:nvPr/>
        </p:nvPicPr>
        <p:blipFill>
          <a:blip r:embed="rId2" cstate="print"/>
          <a:srcRect r="64175" b="69950"/>
          <a:stretch>
            <a:fillRect/>
          </a:stretch>
        </p:blipFill>
        <p:spPr>
          <a:xfrm>
            <a:off x="4716016" y="1484784"/>
            <a:ext cx="4032448" cy="468052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ngsuh" pitchFamily="18" charset="-127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ngsuh" pitchFamily="18" charset="-127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9519</TotalTime>
  <Words>3075</Words>
  <Application>Microsoft Office PowerPoint</Application>
  <PresentationFormat>On-screen Show (4:3)</PresentationFormat>
  <Paragraphs>958</Paragraphs>
  <Slides>140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1" baseType="lpstr">
      <vt:lpstr>Stream</vt:lpstr>
      <vt:lpstr>INTRODUCTION TO DERMATOLOGY</vt:lpstr>
      <vt:lpstr>Objectives of the course: </vt:lpstr>
      <vt:lpstr>Lecture outlines</vt:lpstr>
      <vt:lpstr>Introduction to dermatology</vt:lpstr>
      <vt:lpstr>Introduction to dermatology</vt:lpstr>
      <vt:lpstr>Slide 6</vt:lpstr>
      <vt:lpstr>Skin Structure </vt:lpstr>
      <vt:lpstr>Skin Structure </vt:lpstr>
      <vt:lpstr>Skin Structure</vt:lpstr>
      <vt:lpstr>Skin Structure</vt:lpstr>
      <vt:lpstr>Skin Structure</vt:lpstr>
      <vt:lpstr>Skin Structure</vt:lpstr>
      <vt:lpstr>Skin Structure</vt:lpstr>
      <vt:lpstr>Skin Structure</vt:lpstr>
      <vt:lpstr>Basement membrane  </vt:lpstr>
      <vt:lpstr>Skin Structure</vt:lpstr>
      <vt:lpstr>Skin structure</vt:lpstr>
      <vt:lpstr>Skin Structure </vt:lpstr>
      <vt:lpstr>Skin structure</vt:lpstr>
      <vt:lpstr>Skin Structure  </vt:lpstr>
      <vt:lpstr>Skin structure</vt:lpstr>
      <vt:lpstr>Skin Structure 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appendages:</vt:lpstr>
      <vt:lpstr>Skin appendages:</vt:lpstr>
      <vt:lpstr>Cornification (keratinization)</vt:lpstr>
      <vt:lpstr>Cornification (keratinization)</vt:lpstr>
      <vt:lpstr>Slide 35</vt:lpstr>
      <vt:lpstr>Lecture Outlines</vt:lpstr>
      <vt:lpstr>Approach to Dermatology Patient</vt:lpstr>
      <vt:lpstr>Approach to Dermatology Patient</vt:lpstr>
      <vt:lpstr>Approach to Dermatology Patient</vt:lpstr>
      <vt:lpstr>Approach to dermatology patient</vt:lpstr>
      <vt:lpstr>Slide 41</vt:lpstr>
      <vt:lpstr>Examination</vt:lpstr>
      <vt:lpstr>Examination:</vt:lpstr>
      <vt:lpstr>Distribution </vt:lpstr>
      <vt:lpstr>Distribution </vt:lpstr>
      <vt:lpstr>Distribution  </vt:lpstr>
      <vt:lpstr>Configuration</vt:lpstr>
      <vt:lpstr>Configuration</vt:lpstr>
      <vt:lpstr>Configuration</vt:lpstr>
      <vt:lpstr>Configuration </vt:lpstr>
      <vt:lpstr>Configuration</vt:lpstr>
      <vt:lpstr>Configuration </vt:lpstr>
      <vt:lpstr>Lecture outlines</vt:lpstr>
      <vt:lpstr>Morphology </vt:lpstr>
      <vt:lpstr>Morphology</vt:lpstr>
      <vt:lpstr>Morphology</vt:lpstr>
      <vt:lpstr>Morphology</vt:lpstr>
      <vt:lpstr>Primary Skin Lesions</vt:lpstr>
      <vt:lpstr>Primary lesions</vt:lpstr>
      <vt:lpstr>Primary Skin Lesions</vt:lpstr>
      <vt:lpstr>Primary Skin Lesion</vt:lpstr>
      <vt:lpstr>      Primary Skin Lesions</vt:lpstr>
      <vt:lpstr>       Primary Skin Lesions</vt:lpstr>
      <vt:lpstr>Primary Skin Lesions</vt:lpstr>
      <vt:lpstr>Primary Skin Lesions</vt:lpstr>
      <vt:lpstr>Primary Skin Lesions</vt:lpstr>
      <vt:lpstr>Primary Skin Lesion</vt:lpstr>
      <vt:lpstr>Primary Skin Lesions</vt:lpstr>
      <vt:lpstr>      Secondary Skin Lesions</vt:lpstr>
      <vt:lpstr>Secondary Skin Lesion</vt:lpstr>
      <vt:lpstr>         Secondary Skin Lesions</vt:lpstr>
      <vt:lpstr>Secondary Skin Lesions</vt:lpstr>
      <vt:lpstr>Secondary Skin Lesions</vt:lpstr>
      <vt:lpstr>Secondary Skin Lesion</vt:lpstr>
      <vt:lpstr>Slide 75</vt:lpstr>
      <vt:lpstr>Secondary Skin Lesions</vt:lpstr>
      <vt:lpstr>Secondary Skin Lesions</vt:lpstr>
      <vt:lpstr>Specialized Terminology</vt:lpstr>
      <vt:lpstr>Quiz</vt:lpstr>
      <vt:lpstr>Quiz</vt:lpstr>
      <vt:lpstr>Quiz</vt:lpstr>
      <vt:lpstr>Quiz</vt:lpstr>
      <vt:lpstr>Quiz</vt:lpstr>
      <vt:lpstr>Quiz</vt:lpstr>
      <vt:lpstr>Quiz</vt:lpstr>
      <vt:lpstr>Quiz</vt:lpstr>
      <vt:lpstr>Lecture Outlines</vt:lpstr>
      <vt:lpstr>Important Sign in Dermatology:</vt:lpstr>
      <vt:lpstr>Important Signs in Dermatology</vt:lpstr>
      <vt:lpstr>Important Sign in Dermatology:</vt:lpstr>
      <vt:lpstr>Important Signs in Dermatology</vt:lpstr>
      <vt:lpstr>Investigations</vt:lpstr>
      <vt:lpstr>Investigations</vt:lpstr>
      <vt:lpstr>Investigation:</vt:lpstr>
      <vt:lpstr>Investigation:</vt:lpstr>
      <vt:lpstr>Investigation:</vt:lpstr>
      <vt:lpstr>Investigation:</vt:lpstr>
      <vt:lpstr>Investigation</vt:lpstr>
      <vt:lpstr>Investigation</vt:lpstr>
      <vt:lpstr>Investigations</vt:lpstr>
      <vt:lpstr>Investigations</vt:lpstr>
      <vt:lpstr>Investigation</vt:lpstr>
      <vt:lpstr>Investigations</vt:lpstr>
      <vt:lpstr>Investigations</vt:lpstr>
      <vt:lpstr>Investigations</vt:lpstr>
      <vt:lpstr>Investigation:</vt:lpstr>
      <vt:lpstr>Summary:</vt:lpstr>
      <vt:lpstr>Lecture Outlines</vt:lpstr>
      <vt:lpstr>Reaction Patterns</vt:lpstr>
      <vt:lpstr>Reaction Patterns</vt:lpstr>
      <vt:lpstr>Reaction Patterns</vt:lpstr>
      <vt:lpstr>Reaction Pattern:</vt:lpstr>
      <vt:lpstr>Reaction Patterns</vt:lpstr>
      <vt:lpstr>Reaction Patterns</vt:lpstr>
      <vt:lpstr>Reaction Patterns:</vt:lpstr>
      <vt:lpstr>Lecture Outlines</vt:lpstr>
      <vt:lpstr>Basic Pathology</vt:lpstr>
      <vt:lpstr>Basic Pathology</vt:lpstr>
      <vt:lpstr>Basic Pathology</vt:lpstr>
      <vt:lpstr>Basic Pathology </vt:lpstr>
      <vt:lpstr>Basic Pathology </vt:lpstr>
      <vt:lpstr>Basic Pathology</vt:lpstr>
      <vt:lpstr>Basic Pathology </vt:lpstr>
      <vt:lpstr>Basic Pathology</vt:lpstr>
      <vt:lpstr>Basic Pathology</vt:lpstr>
      <vt:lpstr>Basic Pathology</vt:lpstr>
      <vt:lpstr> Basic Pathology</vt:lpstr>
      <vt:lpstr>Basic Pathology</vt:lpstr>
      <vt:lpstr>Basic Pathology</vt:lpstr>
      <vt:lpstr>Lecture Outlines</vt:lpstr>
      <vt:lpstr> Topical Therapy</vt:lpstr>
      <vt:lpstr>Topical Therapy</vt:lpstr>
      <vt:lpstr> Topical Therapy</vt:lpstr>
      <vt:lpstr>Topical Therapy            </vt:lpstr>
      <vt:lpstr>Topical Therapy</vt:lpstr>
      <vt:lpstr>Topical Therapy</vt:lpstr>
      <vt:lpstr>How much to use?</vt:lpstr>
      <vt:lpstr>Finger Tip Unit </vt:lpstr>
      <vt:lpstr>Required Reading</vt:lpstr>
      <vt:lpstr>Slide 140</vt:lpstr>
    </vt:vector>
  </TitlesOfParts>
  <Company>K.K.H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Dermatology</dc:title>
  <dc:creator>K.K.H</dc:creator>
  <cp:lastModifiedBy> </cp:lastModifiedBy>
  <cp:revision>186</cp:revision>
  <dcterms:created xsi:type="dcterms:W3CDTF">2005-11-08T05:12:07Z</dcterms:created>
  <dcterms:modified xsi:type="dcterms:W3CDTF">2011-12-20T20:57:58Z</dcterms:modified>
</cp:coreProperties>
</file>