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6" r:id="rId2"/>
    <p:sldId id="257" r:id="rId3"/>
    <p:sldId id="258" r:id="rId4"/>
    <p:sldId id="304" r:id="rId5"/>
    <p:sldId id="263" r:id="rId6"/>
    <p:sldId id="260" r:id="rId7"/>
    <p:sldId id="261" r:id="rId8"/>
    <p:sldId id="320" r:id="rId9"/>
    <p:sldId id="264" r:id="rId10"/>
    <p:sldId id="372" r:id="rId11"/>
    <p:sldId id="371" r:id="rId12"/>
    <p:sldId id="265" r:id="rId13"/>
    <p:sldId id="266" r:id="rId14"/>
    <p:sldId id="267" r:id="rId15"/>
    <p:sldId id="268" r:id="rId16"/>
    <p:sldId id="269" r:id="rId17"/>
    <p:sldId id="270" r:id="rId18"/>
    <p:sldId id="305" r:id="rId19"/>
    <p:sldId id="271" r:id="rId20"/>
    <p:sldId id="376" r:id="rId21"/>
    <p:sldId id="272" r:id="rId22"/>
    <p:sldId id="373" r:id="rId23"/>
    <p:sldId id="273" r:id="rId24"/>
    <p:sldId id="307" r:id="rId25"/>
    <p:sldId id="276" r:id="rId26"/>
    <p:sldId id="309" r:id="rId27"/>
    <p:sldId id="274" r:id="rId28"/>
    <p:sldId id="316" r:id="rId29"/>
    <p:sldId id="317" r:id="rId30"/>
    <p:sldId id="308" r:id="rId31"/>
    <p:sldId id="275" r:id="rId32"/>
    <p:sldId id="277" r:id="rId33"/>
    <p:sldId id="279" r:id="rId34"/>
    <p:sldId id="278" r:id="rId35"/>
    <p:sldId id="321" r:id="rId36"/>
    <p:sldId id="322" r:id="rId37"/>
    <p:sldId id="324" r:id="rId38"/>
    <p:sldId id="323" r:id="rId39"/>
    <p:sldId id="281" r:id="rId40"/>
    <p:sldId id="283" r:id="rId41"/>
    <p:sldId id="310" r:id="rId42"/>
    <p:sldId id="282" r:id="rId43"/>
    <p:sldId id="314" r:id="rId44"/>
    <p:sldId id="284" r:id="rId45"/>
    <p:sldId id="285" r:id="rId46"/>
    <p:sldId id="374" r:id="rId47"/>
    <p:sldId id="289" r:id="rId48"/>
    <p:sldId id="286" r:id="rId49"/>
    <p:sldId id="287" r:id="rId50"/>
    <p:sldId id="288" r:id="rId51"/>
    <p:sldId id="315" r:id="rId52"/>
    <p:sldId id="290" r:id="rId53"/>
    <p:sldId id="291" r:id="rId54"/>
    <p:sldId id="299" r:id="rId55"/>
    <p:sldId id="311" r:id="rId56"/>
    <p:sldId id="318" r:id="rId57"/>
    <p:sldId id="295" r:id="rId58"/>
    <p:sldId id="294" r:id="rId59"/>
    <p:sldId id="296" r:id="rId60"/>
    <p:sldId id="375" r:id="rId61"/>
    <p:sldId id="292" r:id="rId62"/>
    <p:sldId id="297" r:id="rId63"/>
    <p:sldId id="312" r:id="rId64"/>
    <p:sldId id="301" r:id="rId65"/>
    <p:sldId id="300" r:id="rId66"/>
    <p:sldId id="298" r:id="rId67"/>
    <p:sldId id="337" r:id="rId68"/>
    <p:sldId id="340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3" r:id="rId77"/>
    <p:sldId id="334" r:id="rId78"/>
    <p:sldId id="335" r:id="rId79"/>
    <p:sldId id="338" r:id="rId80"/>
    <p:sldId id="341" r:id="rId81"/>
    <p:sldId id="342" r:id="rId82"/>
    <p:sldId id="343" r:id="rId83"/>
    <p:sldId id="344" r:id="rId84"/>
    <p:sldId id="347" r:id="rId85"/>
    <p:sldId id="345" r:id="rId86"/>
    <p:sldId id="346" r:id="rId87"/>
    <p:sldId id="348" r:id="rId88"/>
    <p:sldId id="356" r:id="rId89"/>
    <p:sldId id="354" r:id="rId90"/>
    <p:sldId id="355" r:id="rId91"/>
    <p:sldId id="349" r:id="rId92"/>
    <p:sldId id="350" r:id="rId93"/>
    <p:sldId id="351" r:id="rId94"/>
    <p:sldId id="352" r:id="rId95"/>
    <p:sldId id="353" r:id="rId96"/>
    <p:sldId id="357" r:id="rId97"/>
    <p:sldId id="358" r:id="rId98"/>
    <p:sldId id="359" r:id="rId99"/>
    <p:sldId id="360" r:id="rId100"/>
    <p:sldId id="361" r:id="rId101"/>
    <p:sldId id="363" r:id="rId102"/>
    <p:sldId id="362" r:id="rId103"/>
    <p:sldId id="370" r:id="rId104"/>
    <p:sldId id="364" r:id="rId105"/>
    <p:sldId id="365" r:id="rId106"/>
    <p:sldId id="366" r:id="rId10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6D1D7-5D82-4E69-8DD4-B73C8DA238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368F5FC-EA84-4DF1-9500-4CC9A6C7FA18}">
      <dgm:prSet phldrT="[Text]"/>
      <dgm:spPr/>
      <dgm:t>
        <a:bodyPr/>
        <a:lstStyle/>
        <a:p>
          <a:pPr rtl="1"/>
          <a:r>
            <a:rPr lang="en-US" dirty="0" smtClean="0"/>
            <a:t>Causes</a:t>
          </a:r>
          <a:endParaRPr lang="ar-SA" dirty="0"/>
        </a:p>
      </dgm:t>
    </dgm:pt>
    <dgm:pt modelId="{A1C8E07C-5F35-4D05-8090-9B9271564B76}" type="parTrans" cxnId="{B9A4BA98-479C-4182-A7E4-04E224D1A7E9}">
      <dgm:prSet/>
      <dgm:spPr/>
      <dgm:t>
        <a:bodyPr/>
        <a:lstStyle/>
        <a:p>
          <a:pPr rtl="1"/>
          <a:endParaRPr lang="ar-SA"/>
        </a:p>
      </dgm:t>
    </dgm:pt>
    <dgm:pt modelId="{60DD1539-3719-4E9B-9172-1C4CC59F39FB}" type="sibTrans" cxnId="{B9A4BA98-479C-4182-A7E4-04E224D1A7E9}">
      <dgm:prSet/>
      <dgm:spPr/>
      <dgm:t>
        <a:bodyPr/>
        <a:lstStyle/>
        <a:p>
          <a:pPr rtl="1"/>
          <a:endParaRPr lang="ar-SA"/>
        </a:p>
      </dgm:t>
    </dgm:pt>
    <dgm:pt modelId="{D26E6EE2-51D4-4568-B311-968B990CA80C}">
      <dgm:prSet phldrT="[Text]" custT="1"/>
      <dgm:spPr/>
      <dgm:t>
        <a:bodyPr/>
        <a:lstStyle/>
        <a:p>
          <a:pPr rtl="1"/>
          <a:r>
            <a:rPr lang="en-US" sz="1800" b="0" i="1" dirty="0" smtClean="0"/>
            <a:t>Platelet disease</a:t>
          </a:r>
        </a:p>
        <a:p>
          <a:pPr rtl="1"/>
          <a:endParaRPr lang="ar-SA" sz="1800" b="0" i="1" dirty="0"/>
        </a:p>
      </dgm:t>
    </dgm:pt>
    <dgm:pt modelId="{2C1F6CD7-790E-4363-B7E3-31DD4C798B4C}" type="parTrans" cxnId="{9413678F-59D3-4968-A8F2-ED42F07EA652}">
      <dgm:prSet/>
      <dgm:spPr/>
      <dgm:t>
        <a:bodyPr/>
        <a:lstStyle/>
        <a:p>
          <a:pPr rtl="1"/>
          <a:endParaRPr lang="ar-SA"/>
        </a:p>
      </dgm:t>
    </dgm:pt>
    <dgm:pt modelId="{32A96FF7-EBD6-4303-9587-40774A2F7122}" type="sibTrans" cxnId="{9413678F-59D3-4968-A8F2-ED42F07EA652}">
      <dgm:prSet/>
      <dgm:spPr/>
      <dgm:t>
        <a:bodyPr/>
        <a:lstStyle/>
        <a:p>
          <a:pPr rtl="1"/>
          <a:endParaRPr lang="ar-SA"/>
        </a:p>
      </dgm:t>
    </dgm:pt>
    <dgm:pt modelId="{35A82CAC-3847-4644-BF8E-A8A60510922A}">
      <dgm:prSet phldrT="[Text]" custT="1"/>
      <dgm:spPr/>
      <dgm:t>
        <a:bodyPr/>
        <a:lstStyle/>
        <a:p>
          <a:pPr rtl="1"/>
          <a:r>
            <a:rPr lang="en-US" sz="2000" i="1" dirty="0" smtClean="0"/>
            <a:t>Coagulation defect</a:t>
          </a:r>
          <a:endParaRPr lang="ar-SA" sz="2000" i="1" dirty="0"/>
        </a:p>
      </dgm:t>
    </dgm:pt>
    <dgm:pt modelId="{67ECBD78-2E64-4BA0-B077-6590E7F73C40}" type="parTrans" cxnId="{0C766DDE-D46B-4E5D-A81B-D636D0D5331D}">
      <dgm:prSet/>
      <dgm:spPr/>
      <dgm:t>
        <a:bodyPr/>
        <a:lstStyle/>
        <a:p>
          <a:pPr rtl="1"/>
          <a:endParaRPr lang="ar-SA"/>
        </a:p>
      </dgm:t>
    </dgm:pt>
    <dgm:pt modelId="{BD31B92F-E437-40E8-B92A-C8E5C5FB5E88}" type="sibTrans" cxnId="{0C766DDE-D46B-4E5D-A81B-D636D0D5331D}">
      <dgm:prSet/>
      <dgm:spPr/>
      <dgm:t>
        <a:bodyPr/>
        <a:lstStyle/>
        <a:p>
          <a:pPr rtl="1"/>
          <a:endParaRPr lang="ar-SA"/>
        </a:p>
      </dgm:t>
    </dgm:pt>
    <dgm:pt modelId="{03E3124A-C0C6-42DB-92C9-EEA1CA914FBA}">
      <dgm:prSet phldrT="[Text]" custT="1"/>
      <dgm:spPr/>
      <dgm:t>
        <a:bodyPr/>
        <a:lstStyle/>
        <a:p>
          <a:pPr rtl="1"/>
          <a:r>
            <a:rPr lang="en-US" sz="2000" i="1" dirty="0" smtClean="0"/>
            <a:t>Blood vessel wall pathology</a:t>
          </a:r>
          <a:endParaRPr lang="ar-SA" sz="2000" i="1" dirty="0"/>
        </a:p>
      </dgm:t>
    </dgm:pt>
    <dgm:pt modelId="{65130207-9A41-4D19-88AE-A8A2C3E1259B}" type="parTrans" cxnId="{A22A9307-0CE2-4316-9343-8602EDA7CD0F}">
      <dgm:prSet/>
      <dgm:spPr/>
      <dgm:t>
        <a:bodyPr/>
        <a:lstStyle/>
        <a:p>
          <a:pPr rtl="1"/>
          <a:endParaRPr lang="ar-SA"/>
        </a:p>
      </dgm:t>
    </dgm:pt>
    <dgm:pt modelId="{703B8107-5676-42EA-AA46-F06E1CDFA02E}" type="sibTrans" cxnId="{A22A9307-0CE2-4316-9343-8602EDA7CD0F}">
      <dgm:prSet/>
      <dgm:spPr/>
      <dgm:t>
        <a:bodyPr/>
        <a:lstStyle/>
        <a:p>
          <a:pPr rtl="1"/>
          <a:endParaRPr lang="ar-SA"/>
        </a:p>
      </dgm:t>
    </dgm:pt>
    <dgm:pt modelId="{ED4B51CA-B9FC-4730-B2E4-61808FA14ED7}" type="pres">
      <dgm:prSet presAssocID="{E4A6D1D7-5D82-4E69-8DD4-B73C8DA238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341CC54-D2EF-4501-8E21-1AC09F469D9F}" type="pres">
      <dgm:prSet presAssocID="{9368F5FC-EA84-4DF1-9500-4CC9A6C7FA18}" presName="hierRoot1" presStyleCnt="0">
        <dgm:presLayoutVars>
          <dgm:hierBranch val="init"/>
        </dgm:presLayoutVars>
      </dgm:prSet>
      <dgm:spPr/>
    </dgm:pt>
    <dgm:pt modelId="{8E36F6B9-A064-45A7-B120-47D31287F73C}" type="pres">
      <dgm:prSet presAssocID="{9368F5FC-EA84-4DF1-9500-4CC9A6C7FA18}" presName="rootComposite1" presStyleCnt="0"/>
      <dgm:spPr/>
    </dgm:pt>
    <dgm:pt modelId="{F2DBAC10-6C08-4A90-9FB8-B494E0A1D207}" type="pres">
      <dgm:prSet presAssocID="{9368F5FC-EA84-4DF1-9500-4CC9A6C7FA18}" presName="rootText1" presStyleLbl="node0" presStyleIdx="0" presStyleCnt="1" custScaleY="49453" custLinFactY="-190" custLinFactNeighborX="-3871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32A79E9-07E4-49DF-A3C2-8FDD562E9BDB}" type="pres">
      <dgm:prSet presAssocID="{9368F5FC-EA84-4DF1-9500-4CC9A6C7FA18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182CCD5B-AE82-4047-AE88-CC0B5B5A4F03}" type="pres">
      <dgm:prSet presAssocID="{9368F5FC-EA84-4DF1-9500-4CC9A6C7FA18}" presName="hierChild2" presStyleCnt="0"/>
      <dgm:spPr/>
    </dgm:pt>
    <dgm:pt modelId="{31BA8586-6F45-488E-A61B-C0348A60FD56}" type="pres">
      <dgm:prSet presAssocID="{2C1F6CD7-790E-4363-B7E3-31DD4C798B4C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3B13F7B7-01ED-4043-A30A-1369DDB474BF}" type="pres">
      <dgm:prSet presAssocID="{D26E6EE2-51D4-4568-B311-968B990CA80C}" presName="hierRoot2" presStyleCnt="0">
        <dgm:presLayoutVars>
          <dgm:hierBranch val="init"/>
        </dgm:presLayoutVars>
      </dgm:prSet>
      <dgm:spPr/>
    </dgm:pt>
    <dgm:pt modelId="{634B4B38-3AB4-46F4-87A7-7E7C2DFD3A22}" type="pres">
      <dgm:prSet presAssocID="{D26E6EE2-51D4-4568-B311-968B990CA80C}" presName="rootComposite" presStyleCnt="0"/>
      <dgm:spPr/>
    </dgm:pt>
    <dgm:pt modelId="{685FF9E7-C946-4FB2-9623-BC80655C76D6}" type="pres">
      <dgm:prSet presAssocID="{D26E6EE2-51D4-4568-B311-968B990CA80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A184E1D-DB18-4E0E-B7F0-1C9E287F6B68}" type="pres">
      <dgm:prSet presAssocID="{D26E6EE2-51D4-4568-B311-968B990CA80C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8F1F21B4-45C6-40EC-8CB6-52858685CC3C}" type="pres">
      <dgm:prSet presAssocID="{D26E6EE2-51D4-4568-B311-968B990CA80C}" presName="hierChild4" presStyleCnt="0"/>
      <dgm:spPr/>
    </dgm:pt>
    <dgm:pt modelId="{8105CFE7-21DE-4855-8BAC-6852AC4F1D72}" type="pres">
      <dgm:prSet presAssocID="{D26E6EE2-51D4-4568-B311-968B990CA80C}" presName="hierChild5" presStyleCnt="0"/>
      <dgm:spPr/>
    </dgm:pt>
    <dgm:pt modelId="{E7993A0A-7547-4195-8A67-078870AC2FD8}" type="pres">
      <dgm:prSet presAssocID="{67ECBD78-2E64-4BA0-B077-6590E7F73C40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AECD3150-C723-4A32-BCB3-7B7DEE1B2A3D}" type="pres">
      <dgm:prSet presAssocID="{35A82CAC-3847-4644-BF8E-A8A60510922A}" presName="hierRoot2" presStyleCnt="0">
        <dgm:presLayoutVars>
          <dgm:hierBranch val="init"/>
        </dgm:presLayoutVars>
      </dgm:prSet>
      <dgm:spPr/>
    </dgm:pt>
    <dgm:pt modelId="{27A65D46-0454-414A-84B8-33D97511DDCE}" type="pres">
      <dgm:prSet presAssocID="{35A82CAC-3847-4644-BF8E-A8A60510922A}" presName="rootComposite" presStyleCnt="0"/>
      <dgm:spPr/>
    </dgm:pt>
    <dgm:pt modelId="{B6E5B230-041F-4007-90EA-FA287F10B34A}" type="pres">
      <dgm:prSet presAssocID="{35A82CAC-3847-4644-BF8E-A8A60510922A}" presName="rootText" presStyleLbl="node2" presStyleIdx="1" presStyleCnt="3" custScaleY="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FF577F8-75A4-483A-A51A-5F825DF5AD1C}" type="pres">
      <dgm:prSet presAssocID="{35A82CAC-3847-4644-BF8E-A8A60510922A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EA18BB9C-5E34-447C-916D-E19C29046357}" type="pres">
      <dgm:prSet presAssocID="{35A82CAC-3847-4644-BF8E-A8A60510922A}" presName="hierChild4" presStyleCnt="0"/>
      <dgm:spPr/>
    </dgm:pt>
    <dgm:pt modelId="{87E04367-449D-4FE6-9284-8B2334060167}" type="pres">
      <dgm:prSet presAssocID="{35A82CAC-3847-4644-BF8E-A8A60510922A}" presName="hierChild5" presStyleCnt="0"/>
      <dgm:spPr/>
    </dgm:pt>
    <dgm:pt modelId="{E2DE3903-359B-4D7F-93DF-5F8C76ACB133}" type="pres">
      <dgm:prSet presAssocID="{65130207-9A41-4D19-88AE-A8A2C3E1259B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913CA911-6AC1-4020-B347-EA19B400D9F1}" type="pres">
      <dgm:prSet presAssocID="{03E3124A-C0C6-42DB-92C9-EEA1CA914FBA}" presName="hierRoot2" presStyleCnt="0">
        <dgm:presLayoutVars>
          <dgm:hierBranch val="init"/>
        </dgm:presLayoutVars>
      </dgm:prSet>
      <dgm:spPr/>
    </dgm:pt>
    <dgm:pt modelId="{06629AAF-B882-455A-B847-265F5A78BE4A}" type="pres">
      <dgm:prSet presAssocID="{03E3124A-C0C6-42DB-92C9-EEA1CA914FBA}" presName="rootComposite" presStyleCnt="0"/>
      <dgm:spPr/>
    </dgm:pt>
    <dgm:pt modelId="{921C74AB-DC9E-415E-979C-FCCC29059FD0}" type="pres">
      <dgm:prSet presAssocID="{03E3124A-C0C6-42DB-92C9-EEA1CA914FB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3F23CAC-204F-4B4F-946C-ABF3E4A81D63}" type="pres">
      <dgm:prSet presAssocID="{03E3124A-C0C6-42DB-92C9-EEA1CA914FBA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CF960FBC-6766-421F-9912-A7E32EEF1FC1}" type="pres">
      <dgm:prSet presAssocID="{03E3124A-C0C6-42DB-92C9-EEA1CA914FBA}" presName="hierChild4" presStyleCnt="0"/>
      <dgm:spPr/>
    </dgm:pt>
    <dgm:pt modelId="{154569C1-E625-4744-9FDF-BF6D564D913B}" type="pres">
      <dgm:prSet presAssocID="{03E3124A-C0C6-42DB-92C9-EEA1CA914FBA}" presName="hierChild5" presStyleCnt="0"/>
      <dgm:spPr/>
    </dgm:pt>
    <dgm:pt modelId="{502F28D8-39B8-4751-881B-14D6A8DC5A6C}" type="pres">
      <dgm:prSet presAssocID="{9368F5FC-EA84-4DF1-9500-4CC9A6C7FA18}" presName="hierChild3" presStyleCnt="0"/>
      <dgm:spPr/>
    </dgm:pt>
  </dgm:ptLst>
  <dgm:cxnLst>
    <dgm:cxn modelId="{364C9EF7-61DF-49B2-8B5A-D7B44C1644D4}" type="presOf" srcId="{9368F5FC-EA84-4DF1-9500-4CC9A6C7FA18}" destId="{432A79E9-07E4-49DF-A3C2-8FDD562E9BDB}" srcOrd="1" destOrd="0" presId="urn:microsoft.com/office/officeart/2005/8/layout/orgChart1"/>
    <dgm:cxn modelId="{E509F101-4F38-48A8-8EB8-A893EE770A25}" type="presOf" srcId="{E4A6D1D7-5D82-4E69-8DD4-B73C8DA238DB}" destId="{ED4B51CA-B9FC-4730-B2E4-61808FA14ED7}" srcOrd="0" destOrd="0" presId="urn:microsoft.com/office/officeart/2005/8/layout/orgChart1"/>
    <dgm:cxn modelId="{28116BF6-364A-46D2-92A8-7615CD40DAEB}" type="presOf" srcId="{35A82CAC-3847-4644-BF8E-A8A60510922A}" destId="{B6E5B230-041F-4007-90EA-FA287F10B34A}" srcOrd="0" destOrd="0" presId="urn:microsoft.com/office/officeart/2005/8/layout/orgChart1"/>
    <dgm:cxn modelId="{B9A4BA98-479C-4182-A7E4-04E224D1A7E9}" srcId="{E4A6D1D7-5D82-4E69-8DD4-B73C8DA238DB}" destId="{9368F5FC-EA84-4DF1-9500-4CC9A6C7FA18}" srcOrd="0" destOrd="0" parTransId="{A1C8E07C-5F35-4D05-8090-9B9271564B76}" sibTransId="{60DD1539-3719-4E9B-9172-1C4CC59F39FB}"/>
    <dgm:cxn modelId="{4196105C-0D5F-40B1-B825-B474AE46F37C}" type="presOf" srcId="{D26E6EE2-51D4-4568-B311-968B990CA80C}" destId="{5A184E1D-DB18-4E0E-B7F0-1C9E287F6B68}" srcOrd="1" destOrd="0" presId="urn:microsoft.com/office/officeart/2005/8/layout/orgChart1"/>
    <dgm:cxn modelId="{DD9483AD-BE7F-4B48-BAB7-2F53256AE867}" type="presOf" srcId="{2C1F6CD7-790E-4363-B7E3-31DD4C798B4C}" destId="{31BA8586-6F45-488E-A61B-C0348A60FD56}" srcOrd="0" destOrd="0" presId="urn:microsoft.com/office/officeart/2005/8/layout/orgChart1"/>
    <dgm:cxn modelId="{4E68E232-F153-4EA3-B7CD-05D825986633}" type="presOf" srcId="{03E3124A-C0C6-42DB-92C9-EEA1CA914FBA}" destId="{921C74AB-DC9E-415E-979C-FCCC29059FD0}" srcOrd="0" destOrd="0" presId="urn:microsoft.com/office/officeart/2005/8/layout/orgChart1"/>
    <dgm:cxn modelId="{0C766DDE-D46B-4E5D-A81B-D636D0D5331D}" srcId="{9368F5FC-EA84-4DF1-9500-4CC9A6C7FA18}" destId="{35A82CAC-3847-4644-BF8E-A8A60510922A}" srcOrd="1" destOrd="0" parTransId="{67ECBD78-2E64-4BA0-B077-6590E7F73C40}" sibTransId="{BD31B92F-E437-40E8-B92A-C8E5C5FB5E88}"/>
    <dgm:cxn modelId="{6B176901-95A6-4AAD-A539-699E4E6FE408}" type="presOf" srcId="{67ECBD78-2E64-4BA0-B077-6590E7F73C40}" destId="{E7993A0A-7547-4195-8A67-078870AC2FD8}" srcOrd="0" destOrd="0" presId="urn:microsoft.com/office/officeart/2005/8/layout/orgChart1"/>
    <dgm:cxn modelId="{52FCE0AE-E92E-4346-B41A-0B1C665DBFF6}" type="presOf" srcId="{03E3124A-C0C6-42DB-92C9-EEA1CA914FBA}" destId="{13F23CAC-204F-4B4F-946C-ABF3E4A81D63}" srcOrd="1" destOrd="0" presId="urn:microsoft.com/office/officeart/2005/8/layout/orgChart1"/>
    <dgm:cxn modelId="{C0AE4AAC-B6E1-43F4-9C0B-AEDD533D683C}" type="presOf" srcId="{9368F5FC-EA84-4DF1-9500-4CC9A6C7FA18}" destId="{F2DBAC10-6C08-4A90-9FB8-B494E0A1D207}" srcOrd="0" destOrd="0" presId="urn:microsoft.com/office/officeart/2005/8/layout/orgChart1"/>
    <dgm:cxn modelId="{C7406E29-0029-4D25-A2F6-A80E77F2BA1D}" type="presOf" srcId="{35A82CAC-3847-4644-BF8E-A8A60510922A}" destId="{5FF577F8-75A4-483A-A51A-5F825DF5AD1C}" srcOrd="1" destOrd="0" presId="urn:microsoft.com/office/officeart/2005/8/layout/orgChart1"/>
    <dgm:cxn modelId="{A22A9307-0CE2-4316-9343-8602EDA7CD0F}" srcId="{9368F5FC-EA84-4DF1-9500-4CC9A6C7FA18}" destId="{03E3124A-C0C6-42DB-92C9-EEA1CA914FBA}" srcOrd="2" destOrd="0" parTransId="{65130207-9A41-4D19-88AE-A8A2C3E1259B}" sibTransId="{703B8107-5676-42EA-AA46-F06E1CDFA02E}"/>
    <dgm:cxn modelId="{854E17A1-0A7D-44C8-B5AB-126162080235}" type="presOf" srcId="{65130207-9A41-4D19-88AE-A8A2C3E1259B}" destId="{E2DE3903-359B-4D7F-93DF-5F8C76ACB133}" srcOrd="0" destOrd="0" presId="urn:microsoft.com/office/officeart/2005/8/layout/orgChart1"/>
    <dgm:cxn modelId="{9413678F-59D3-4968-A8F2-ED42F07EA652}" srcId="{9368F5FC-EA84-4DF1-9500-4CC9A6C7FA18}" destId="{D26E6EE2-51D4-4568-B311-968B990CA80C}" srcOrd="0" destOrd="0" parTransId="{2C1F6CD7-790E-4363-B7E3-31DD4C798B4C}" sibTransId="{32A96FF7-EBD6-4303-9587-40774A2F7122}"/>
    <dgm:cxn modelId="{AC798276-7E97-4D8D-AF63-92FA354B78E3}" type="presOf" srcId="{D26E6EE2-51D4-4568-B311-968B990CA80C}" destId="{685FF9E7-C946-4FB2-9623-BC80655C76D6}" srcOrd="0" destOrd="0" presId="urn:microsoft.com/office/officeart/2005/8/layout/orgChart1"/>
    <dgm:cxn modelId="{E5A4A61B-D543-4F02-9A9A-10A062B5434B}" type="presParOf" srcId="{ED4B51CA-B9FC-4730-B2E4-61808FA14ED7}" destId="{8341CC54-D2EF-4501-8E21-1AC09F469D9F}" srcOrd="0" destOrd="0" presId="urn:microsoft.com/office/officeart/2005/8/layout/orgChart1"/>
    <dgm:cxn modelId="{71B51520-C263-4EC4-B6A2-4E0FD7C557FF}" type="presParOf" srcId="{8341CC54-D2EF-4501-8E21-1AC09F469D9F}" destId="{8E36F6B9-A064-45A7-B120-47D31287F73C}" srcOrd="0" destOrd="0" presId="urn:microsoft.com/office/officeart/2005/8/layout/orgChart1"/>
    <dgm:cxn modelId="{E9CBD158-8A69-4F62-89FA-C678A7D4B732}" type="presParOf" srcId="{8E36F6B9-A064-45A7-B120-47D31287F73C}" destId="{F2DBAC10-6C08-4A90-9FB8-B494E0A1D207}" srcOrd="0" destOrd="0" presId="urn:microsoft.com/office/officeart/2005/8/layout/orgChart1"/>
    <dgm:cxn modelId="{B9C23820-5819-4BD8-AA78-45DB4E8536B1}" type="presParOf" srcId="{8E36F6B9-A064-45A7-B120-47D31287F73C}" destId="{432A79E9-07E4-49DF-A3C2-8FDD562E9BDB}" srcOrd="1" destOrd="0" presId="urn:microsoft.com/office/officeart/2005/8/layout/orgChart1"/>
    <dgm:cxn modelId="{68F13E66-E403-4863-8DFF-0C08DE349D91}" type="presParOf" srcId="{8341CC54-D2EF-4501-8E21-1AC09F469D9F}" destId="{182CCD5B-AE82-4047-AE88-CC0B5B5A4F03}" srcOrd="1" destOrd="0" presId="urn:microsoft.com/office/officeart/2005/8/layout/orgChart1"/>
    <dgm:cxn modelId="{FAA01B2B-B738-4A74-865F-52A79814A408}" type="presParOf" srcId="{182CCD5B-AE82-4047-AE88-CC0B5B5A4F03}" destId="{31BA8586-6F45-488E-A61B-C0348A60FD56}" srcOrd="0" destOrd="0" presId="urn:microsoft.com/office/officeart/2005/8/layout/orgChart1"/>
    <dgm:cxn modelId="{A930C44B-DF5E-4B89-A688-882C3BC3BE57}" type="presParOf" srcId="{182CCD5B-AE82-4047-AE88-CC0B5B5A4F03}" destId="{3B13F7B7-01ED-4043-A30A-1369DDB474BF}" srcOrd="1" destOrd="0" presId="urn:microsoft.com/office/officeart/2005/8/layout/orgChart1"/>
    <dgm:cxn modelId="{C7E3B13C-D4FE-432A-BFFD-A92585972C9B}" type="presParOf" srcId="{3B13F7B7-01ED-4043-A30A-1369DDB474BF}" destId="{634B4B38-3AB4-46F4-87A7-7E7C2DFD3A22}" srcOrd="0" destOrd="0" presId="urn:microsoft.com/office/officeart/2005/8/layout/orgChart1"/>
    <dgm:cxn modelId="{4044994E-A901-4D15-AEB7-CABC45EAF2CA}" type="presParOf" srcId="{634B4B38-3AB4-46F4-87A7-7E7C2DFD3A22}" destId="{685FF9E7-C946-4FB2-9623-BC80655C76D6}" srcOrd="0" destOrd="0" presId="urn:microsoft.com/office/officeart/2005/8/layout/orgChart1"/>
    <dgm:cxn modelId="{494783F6-895B-4DEE-A878-B2258EDD6E28}" type="presParOf" srcId="{634B4B38-3AB4-46F4-87A7-7E7C2DFD3A22}" destId="{5A184E1D-DB18-4E0E-B7F0-1C9E287F6B68}" srcOrd="1" destOrd="0" presId="urn:microsoft.com/office/officeart/2005/8/layout/orgChart1"/>
    <dgm:cxn modelId="{2D625173-6326-4BE6-8C7E-7C93C799CA88}" type="presParOf" srcId="{3B13F7B7-01ED-4043-A30A-1369DDB474BF}" destId="{8F1F21B4-45C6-40EC-8CB6-52858685CC3C}" srcOrd="1" destOrd="0" presId="urn:microsoft.com/office/officeart/2005/8/layout/orgChart1"/>
    <dgm:cxn modelId="{2AD5B145-160E-497C-888F-6D3FD49799F5}" type="presParOf" srcId="{3B13F7B7-01ED-4043-A30A-1369DDB474BF}" destId="{8105CFE7-21DE-4855-8BAC-6852AC4F1D72}" srcOrd="2" destOrd="0" presId="urn:microsoft.com/office/officeart/2005/8/layout/orgChart1"/>
    <dgm:cxn modelId="{6474A628-43D5-4B89-B143-269EEAE3A875}" type="presParOf" srcId="{182CCD5B-AE82-4047-AE88-CC0B5B5A4F03}" destId="{E7993A0A-7547-4195-8A67-078870AC2FD8}" srcOrd="2" destOrd="0" presId="urn:microsoft.com/office/officeart/2005/8/layout/orgChart1"/>
    <dgm:cxn modelId="{0AA25BBB-0F2C-480F-BDF3-60EA08C8B571}" type="presParOf" srcId="{182CCD5B-AE82-4047-AE88-CC0B5B5A4F03}" destId="{AECD3150-C723-4A32-BCB3-7B7DEE1B2A3D}" srcOrd="3" destOrd="0" presId="urn:microsoft.com/office/officeart/2005/8/layout/orgChart1"/>
    <dgm:cxn modelId="{9E97BCB4-5526-4B87-9F4A-6D3485ABA482}" type="presParOf" srcId="{AECD3150-C723-4A32-BCB3-7B7DEE1B2A3D}" destId="{27A65D46-0454-414A-84B8-33D97511DDCE}" srcOrd="0" destOrd="0" presId="urn:microsoft.com/office/officeart/2005/8/layout/orgChart1"/>
    <dgm:cxn modelId="{6E64F3DF-2416-4731-85BD-48B3D0E68B38}" type="presParOf" srcId="{27A65D46-0454-414A-84B8-33D97511DDCE}" destId="{B6E5B230-041F-4007-90EA-FA287F10B34A}" srcOrd="0" destOrd="0" presId="urn:microsoft.com/office/officeart/2005/8/layout/orgChart1"/>
    <dgm:cxn modelId="{24D65097-C628-42EB-A19B-0874F3C77508}" type="presParOf" srcId="{27A65D46-0454-414A-84B8-33D97511DDCE}" destId="{5FF577F8-75A4-483A-A51A-5F825DF5AD1C}" srcOrd="1" destOrd="0" presId="urn:microsoft.com/office/officeart/2005/8/layout/orgChart1"/>
    <dgm:cxn modelId="{D6171B38-EFE7-4B07-BBBB-1A1018CA0A15}" type="presParOf" srcId="{AECD3150-C723-4A32-BCB3-7B7DEE1B2A3D}" destId="{EA18BB9C-5E34-447C-916D-E19C29046357}" srcOrd="1" destOrd="0" presId="urn:microsoft.com/office/officeart/2005/8/layout/orgChart1"/>
    <dgm:cxn modelId="{6D7284CA-E4BA-4530-A629-1F6E88C9A652}" type="presParOf" srcId="{AECD3150-C723-4A32-BCB3-7B7DEE1B2A3D}" destId="{87E04367-449D-4FE6-9284-8B2334060167}" srcOrd="2" destOrd="0" presId="urn:microsoft.com/office/officeart/2005/8/layout/orgChart1"/>
    <dgm:cxn modelId="{A6EC2E92-6826-4B0E-AA24-763C2033E657}" type="presParOf" srcId="{182CCD5B-AE82-4047-AE88-CC0B5B5A4F03}" destId="{E2DE3903-359B-4D7F-93DF-5F8C76ACB133}" srcOrd="4" destOrd="0" presId="urn:microsoft.com/office/officeart/2005/8/layout/orgChart1"/>
    <dgm:cxn modelId="{A2512C38-45E1-471C-90A3-7EDB35BF2901}" type="presParOf" srcId="{182CCD5B-AE82-4047-AE88-CC0B5B5A4F03}" destId="{913CA911-6AC1-4020-B347-EA19B400D9F1}" srcOrd="5" destOrd="0" presId="urn:microsoft.com/office/officeart/2005/8/layout/orgChart1"/>
    <dgm:cxn modelId="{A69D6677-0B60-4BDF-AC53-5CB454F4C886}" type="presParOf" srcId="{913CA911-6AC1-4020-B347-EA19B400D9F1}" destId="{06629AAF-B882-455A-B847-265F5A78BE4A}" srcOrd="0" destOrd="0" presId="urn:microsoft.com/office/officeart/2005/8/layout/orgChart1"/>
    <dgm:cxn modelId="{1AEE1D9C-B5A6-41A2-A745-BFB05DFEC48E}" type="presParOf" srcId="{06629AAF-B882-455A-B847-265F5A78BE4A}" destId="{921C74AB-DC9E-415E-979C-FCCC29059FD0}" srcOrd="0" destOrd="0" presId="urn:microsoft.com/office/officeart/2005/8/layout/orgChart1"/>
    <dgm:cxn modelId="{25D3A7EB-FBC5-49EA-BA3F-714F3CED62E0}" type="presParOf" srcId="{06629AAF-B882-455A-B847-265F5A78BE4A}" destId="{13F23CAC-204F-4B4F-946C-ABF3E4A81D63}" srcOrd="1" destOrd="0" presId="urn:microsoft.com/office/officeart/2005/8/layout/orgChart1"/>
    <dgm:cxn modelId="{44AA511F-9058-4430-B4B4-75B368A35D94}" type="presParOf" srcId="{913CA911-6AC1-4020-B347-EA19B400D9F1}" destId="{CF960FBC-6766-421F-9912-A7E32EEF1FC1}" srcOrd="1" destOrd="0" presId="urn:microsoft.com/office/officeart/2005/8/layout/orgChart1"/>
    <dgm:cxn modelId="{8C529ED7-A249-4C76-99B8-27D29919E9F9}" type="presParOf" srcId="{913CA911-6AC1-4020-B347-EA19B400D9F1}" destId="{154569C1-E625-4744-9FDF-BF6D564D913B}" srcOrd="2" destOrd="0" presId="urn:microsoft.com/office/officeart/2005/8/layout/orgChart1"/>
    <dgm:cxn modelId="{C9573C6C-2B3D-425C-9046-395D330A2198}" type="presParOf" srcId="{8341CC54-D2EF-4501-8E21-1AC09F469D9F}" destId="{502F28D8-39B8-4751-881B-14D6A8DC5A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DE3903-359B-4D7F-93DF-5F8C76ACB133}">
      <dsp:nvSpPr>
        <dsp:cNvPr id="0" name=""/>
        <dsp:cNvSpPr/>
      </dsp:nvSpPr>
      <dsp:spPr>
        <a:xfrm>
          <a:off x="4468515" y="980739"/>
          <a:ext cx="3338207" cy="190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901"/>
              </a:lnTo>
              <a:lnTo>
                <a:pt x="3338207" y="1619901"/>
              </a:lnTo>
              <a:lnTo>
                <a:pt x="3338207" y="190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93A0A-7547-4195-8A67-078870AC2FD8}">
      <dsp:nvSpPr>
        <dsp:cNvPr id="0" name=""/>
        <dsp:cNvSpPr/>
      </dsp:nvSpPr>
      <dsp:spPr>
        <a:xfrm>
          <a:off x="4468515" y="980739"/>
          <a:ext cx="103484" cy="190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901"/>
              </a:lnTo>
              <a:lnTo>
                <a:pt x="103484" y="1619901"/>
              </a:lnTo>
              <a:lnTo>
                <a:pt x="103484" y="190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A8586-6F45-488E-A61B-C0348A60FD56}">
      <dsp:nvSpPr>
        <dsp:cNvPr id="0" name=""/>
        <dsp:cNvSpPr/>
      </dsp:nvSpPr>
      <dsp:spPr>
        <a:xfrm>
          <a:off x="1337276" y="980739"/>
          <a:ext cx="3131239" cy="1900600"/>
        </a:xfrm>
        <a:custGeom>
          <a:avLst/>
          <a:gdLst/>
          <a:ahLst/>
          <a:cxnLst/>
          <a:rect l="0" t="0" r="0" b="0"/>
          <a:pathLst>
            <a:path>
              <a:moveTo>
                <a:pt x="3131239" y="0"/>
              </a:moveTo>
              <a:lnTo>
                <a:pt x="3131239" y="1619901"/>
              </a:lnTo>
              <a:lnTo>
                <a:pt x="0" y="1619901"/>
              </a:lnTo>
              <a:lnTo>
                <a:pt x="0" y="190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BAC10-6C08-4A90-9FB8-B494E0A1D207}">
      <dsp:nvSpPr>
        <dsp:cNvPr id="0" name=""/>
        <dsp:cNvSpPr/>
      </dsp:nvSpPr>
      <dsp:spPr>
        <a:xfrm>
          <a:off x="3131852" y="319719"/>
          <a:ext cx="2673325" cy="661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Causes</a:t>
          </a:r>
          <a:endParaRPr lang="ar-SA" sz="4300" kern="1200" dirty="0"/>
        </a:p>
      </dsp:txBody>
      <dsp:txXfrm>
        <a:off x="3131852" y="319719"/>
        <a:ext cx="2673325" cy="661019"/>
      </dsp:txXfrm>
    </dsp:sp>
    <dsp:sp modelId="{685FF9E7-C946-4FB2-9623-BC80655C76D6}">
      <dsp:nvSpPr>
        <dsp:cNvPr id="0" name=""/>
        <dsp:cNvSpPr/>
      </dsp:nvSpPr>
      <dsp:spPr>
        <a:xfrm>
          <a:off x="613" y="2881340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/>
            <a:t>Platelet disease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0" i="1" kern="1200" dirty="0"/>
        </a:p>
      </dsp:txBody>
      <dsp:txXfrm>
        <a:off x="613" y="2881340"/>
        <a:ext cx="2673325" cy="1336662"/>
      </dsp:txXfrm>
    </dsp:sp>
    <dsp:sp modelId="{B6E5B230-041F-4007-90EA-FA287F10B34A}">
      <dsp:nvSpPr>
        <dsp:cNvPr id="0" name=""/>
        <dsp:cNvSpPr/>
      </dsp:nvSpPr>
      <dsp:spPr>
        <a:xfrm>
          <a:off x="3235337" y="2881340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Coagulation defect</a:t>
          </a:r>
          <a:endParaRPr lang="ar-SA" sz="2000" i="1" kern="1200" dirty="0"/>
        </a:p>
      </dsp:txBody>
      <dsp:txXfrm>
        <a:off x="3235337" y="2881340"/>
        <a:ext cx="2673325" cy="1336662"/>
      </dsp:txXfrm>
    </dsp:sp>
    <dsp:sp modelId="{921C74AB-DC9E-415E-979C-FCCC29059FD0}">
      <dsp:nvSpPr>
        <dsp:cNvPr id="0" name=""/>
        <dsp:cNvSpPr/>
      </dsp:nvSpPr>
      <dsp:spPr>
        <a:xfrm>
          <a:off x="6470060" y="2881340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Blood vessel wall pathology</a:t>
          </a:r>
          <a:endParaRPr lang="ar-SA" sz="2000" i="1" kern="1200" dirty="0"/>
        </a:p>
      </dsp:txBody>
      <dsp:txXfrm>
        <a:off x="6470060" y="2881340"/>
        <a:ext cx="2673325" cy="133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17/02/33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17/02/33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17/02/33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17/02/33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17/02/33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17/02/33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17/02/33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17/02/33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17/02/33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17/02/33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17/02/33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D3FB48-2F1F-471E-B22B-CAC3BBD3FB2D}" type="datetimeFigureOut">
              <a:rPr lang="ar-SA" smtClean="0"/>
              <a:pPr/>
              <a:t>17/02/33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cladonia.co.uk/acromegaly/images_large/bramwell-1906-01.jpg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Cutaneous</a:t>
            </a:r>
            <a:r>
              <a:rPr lang="en-US" b="1" dirty="0" smtClean="0"/>
              <a:t> Manifestation of Systemic disease</a:t>
            </a:r>
            <a:br>
              <a:rPr lang="en-US" b="1" dirty="0" smtClean="0"/>
            </a:br>
            <a:endParaRPr lang="ar-S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68416"/>
            <a:ext cx="8458200" cy="11607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By: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Dr.Eman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Almukhadeb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Acanthosis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nigricans</a:t>
            </a:r>
            <a:endParaRPr lang="ar-SA" sz="3600" i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E:\Bolognia\images\53FF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00799" cy="381642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43608" y="530120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• Clinical picture</a:t>
            </a:r>
            <a:r>
              <a:rPr lang="en-US" i="1" dirty="0" smtClean="0"/>
              <a:t>: </a:t>
            </a:r>
            <a:r>
              <a:rPr lang="en-US" i="1" dirty="0" err="1" smtClean="0"/>
              <a:t>Hyperpigmented</a:t>
            </a:r>
            <a:r>
              <a:rPr lang="en-US" i="1" dirty="0" smtClean="0"/>
              <a:t> velvety plaques of the flexures. The face, external genitalia, medial thighs, dorsal joints, lips and umbilicus can be involved in extensive cases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Henoch-Sch</a:t>
            </a:r>
            <a:r>
              <a:rPr lang="en-US" i="1" dirty="0" err="1" smtClean="0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cs typeface="Times New Roman" pitchFamily="18" charset="0"/>
              </a:rPr>
              <a:t>purpura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257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i="1" dirty="0" smtClean="0"/>
              <a:t>-The long-term prognosis in children with gross </a:t>
            </a:r>
            <a:r>
              <a:rPr lang="en-US" sz="2000" i="1" dirty="0" err="1" smtClean="0"/>
              <a:t>hematuria</a:t>
            </a:r>
            <a:r>
              <a:rPr lang="en-US" sz="2000" i="1" dirty="0" smtClean="0"/>
              <a:t> is very good; however, progressive </a:t>
            </a:r>
            <a:r>
              <a:rPr lang="en-US" sz="2000" i="1" dirty="0" err="1" smtClean="0"/>
              <a:t>glomerular</a:t>
            </a:r>
            <a:r>
              <a:rPr lang="en-US" sz="2000" i="1" dirty="0" smtClean="0"/>
              <a:t> disease and renal failure may develop in a small percentage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</a:t>
            </a:r>
            <a:r>
              <a:rPr lang="en-US" sz="2000" i="1" dirty="0" err="1" smtClean="0"/>
              <a:t>IgA</a:t>
            </a:r>
            <a:r>
              <a:rPr lang="en-US" sz="2000" i="1" dirty="0" smtClean="0"/>
              <a:t>, C3 and fibrin depositions have been demonstrated in biopsies of both involved and uninvolved skin by </a:t>
            </a:r>
            <a:r>
              <a:rPr lang="en-US" sz="2000" i="1" dirty="0" err="1" smtClean="0"/>
              <a:t>immunofluorescence</a:t>
            </a:r>
            <a:r>
              <a:rPr lang="en-US" sz="2000" i="1" dirty="0" smtClean="0"/>
              <a:t> techniques</a:t>
            </a:r>
          </a:p>
          <a:p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451520"/>
          </a:xfrm>
        </p:spPr>
        <p:txBody>
          <a:bodyPr>
            <a:no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Mucocutaneous</a:t>
            </a:r>
            <a:r>
              <a:rPr lang="en-US" sz="2800" i="1" dirty="0" smtClean="0">
                <a:solidFill>
                  <a:srgbClr val="FF0000"/>
                </a:solidFill>
              </a:rPr>
              <a:t> lymph node syndrome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(Kawasaki’s disease)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/>
              <a:t>-Predominantly seen in children less than 5 years of age.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-Occurs most often in Japan </a:t>
            </a:r>
          </a:p>
          <a:p>
            <a:pPr algn="l">
              <a:buNone/>
            </a:pPr>
            <a:endParaRPr lang="ar-SA" sz="2400" dirty="0"/>
          </a:p>
        </p:txBody>
      </p:sp>
      <p:pic>
        <p:nvPicPr>
          <p:cNvPr id="12290" name="Picture 2" descr="C:\Users\reema\Pictures\F1_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628800"/>
            <a:ext cx="43434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5496"/>
          </a:xfrm>
        </p:spPr>
        <p:txBody>
          <a:bodyPr>
            <a:no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Mucocutaneous</a:t>
            </a:r>
            <a:r>
              <a:rPr lang="en-US" sz="2800" i="1" dirty="0" smtClean="0">
                <a:solidFill>
                  <a:srgbClr val="FF0000"/>
                </a:solidFill>
              </a:rPr>
              <a:t> lymph node syndrome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(Kawasaki’s disease)</a:t>
            </a:r>
            <a:endParaRPr lang="ar-SA" sz="28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-To make the diagnosis a patient should have a fever above 38.3 C for 5 days plus 4 of the 5 following criteria;</a:t>
            </a:r>
          </a:p>
          <a:p>
            <a:pPr algn="l">
              <a:buNone/>
            </a:pPr>
            <a:r>
              <a:rPr lang="en-US" dirty="0" smtClean="0"/>
              <a:t>-Edema of hands and feet</a:t>
            </a:r>
          </a:p>
          <a:p>
            <a:pPr algn="l">
              <a:buNone/>
            </a:pPr>
            <a:r>
              <a:rPr lang="en-US" dirty="0" smtClean="0"/>
              <a:t>-Polymorphous </a:t>
            </a:r>
            <a:r>
              <a:rPr lang="en-US" dirty="0" err="1" smtClean="0"/>
              <a:t>exanthem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err="1" smtClean="0"/>
              <a:t>Nonpurulent</a:t>
            </a:r>
            <a:r>
              <a:rPr lang="en-US" dirty="0" smtClean="0"/>
              <a:t> bilateral </a:t>
            </a:r>
            <a:r>
              <a:rPr lang="en-US" dirty="0" err="1" smtClean="0"/>
              <a:t>conjunctival</a:t>
            </a:r>
            <a:r>
              <a:rPr lang="en-US" dirty="0" smtClean="0"/>
              <a:t> injection</a:t>
            </a:r>
          </a:p>
          <a:p>
            <a:pPr algn="l">
              <a:buNone/>
            </a:pPr>
            <a:r>
              <a:rPr lang="en-US" dirty="0" smtClean="0"/>
              <a:t>-Changes in the lips and oral cavity</a:t>
            </a:r>
          </a:p>
          <a:p>
            <a:pPr algn="l">
              <a:buNone/>
            </a:pPr>
            <a:r>
              <a:rPr lang="en-US" dirty="0" smtClean="0"/>
              <a:t>-Acute, </a:t>
            </a:r>
            <a:r>
              <a:rPr lang="en-US" dirty="0" err="1" smtClean="0"/>
              <a:t>nonpurulent</a:t>
            </a:r>
            <a:r>
              <a:rPr lang="en-US" dirty="0" smtClean="0"/>
              <a:t> cervical </a:t>
            </a:r>
            <a:r>
              <a:rPr lang="en-US" dirty="0" err="1" smtClean="0"/>
              <a:t>adenopathy</a:t>
            </a:r>
            <a:endParaRPr lang="en-US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 descr="C:\Users\reema\Pictures\fi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562894"/>
            <a:ext cx="7488832" cy="49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79512"/>
          </a:xfrm>
        </p:spPr>
        <p:txBody>
          <a:bodyPr>
            <a:no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Mucocutaneous</a:t>
            </a:r>
            <a:r>
              <a:rPr lang="en-US" sz="2800" i="1" dirty="0" smtClean="0">
                <a:solidFill>
                  <a:srgbClr val="FF0000"/>
                </a:solidFill>
              </a:rPr>
              <a:t> lymph node syndrome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(Kawasaki’s disease)</a:t>
            </a:r>
            <a:endParaRPr lang="ar-S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i="1" dirty="0" smtClean="0"/>
              <a:t>-Coronary arterial disease occurs and</a:t>
            </a:r>
          </a:p>
          <a:p>
            <a:pPr algn="l">
              <a:buNone/>
            </a:pPr>
            <a:r>
              <a:rPr lang="en-US" sz="2400" i="1" dirty="0" err="1" smtClean="0"/>
              <a:t>thrombocythemia</a:t>
            </a:r>
            <a:r>
              <a:rPr lang="en-US" sz="2400" i="1" dirty="0" smtClean="0"/>
              <a:t> may occur</a:t>
            </a:r>
          </a:p>
          <a:p>
            <a:pPr algn="l">
              <a:buNone/>
            </a:pPr>
            <a:endParaRPr lang="en-US" sz="2400" i="1" dirty="0" smtClean="0"/>
          </a:p>
          <a:p>
            <a:pPr algn="l">
              <a:buNone/>
            </a:pPr>
            <a:r>
              <a:rPr lang="en-US" sz="2400" i="1" dirty="0" smtClean="0"/>
              <a:t>-In combination vessel occlusion may occur and the subsequent MI, which occur as the child is recovering from the acute illness</a:t>
            </a:r>
          </a:p>
          <a:p>
            <a:pPr>
              <a:buNone/>
            </a:pPr>
            <a:endParaRPr lang="ar-SA" sz="2400" dirty="0"/>
          </a:p>
        </p:txBody>
      </p:sp>
      <p:pic>
        <p:nvPicPr>
          <p:cNvPr id="13314" name="Picture 2" descr="C:\Users\reema\Pictures\kawasaki-disease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0"/>
            <a:ext cx="403860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Mucocutaneous</a:t>
            </a:r>
            <a:r>
              <a:rPr lang="en-US" sz="2800" i="1" dirty="0" smtClean="0">
                <a:solidFill>
                  <a:srgbClr val="FF0000"/>
                </a:solidFill>
              </a:rPr>
              <a:t> lymph node syndrome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(Kawasaki’s disease)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l">
              <a:buNone/>
            </a:pPr>
            <a:r>
              <a:rPr lang="en-US" i="1" dirty="0" smtClean="0">
                <a:solidFill>
                  <a:srgbClr val="FF0000"/>
                </a:solidFill>
              </a:rPr>
              <a:t>Treatment:</a:t>
            </a:r>
          </a:p>
          <a:p>
            <a:pPr algn="l">
              <a:buNone/>
            </a:pPr>
            <a:r>
              <a:rPr lang="en-US" i="1" dirty="0" smtClean="0"/>
              <a:t>-IVGG is the cornerstone of treatment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</a:t>
            </a:r>
            <a:r>
              <a:rPr lang="en-US" i="1" dirty="0" err="1" smtClean="0"/>
              <a:t>Antiplatelet</a:t>
            </a:r>
            <a:r>
              <a:rPr lang="en-US" i="1" dirty="0" smtClean="0"/>
              <a:t> therapy with aspirin is recommended</a:t>
            </a:r>
          </a:p>
          <a:p>
            <a:pPr algn="l">
              <a:buNone/>
            </a:pP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i="1" dirty="0" smtClean="0">
                <a:solidFill>
                  <a:srgbClr val="FF0000"/>
                </a:solidFill>
              </a:rPr>
              <a:t>Thank you</a:t>
            </a:r>
            <a:endParaRPr lang="ar-SA" sz="7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3-Acanthosis </a:t>
            </a:r>
            <a:r>
              <a:rPr lang="en-US" b="1" dirty="0" err="1" smtClean="0">
                <a:solidFill>
                  <a:srgbClr val="FF0000"/>
                </a:solidFill>
              </a:rPr>
              <a:t>Nigricans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• Pathogenesis involves:</a:t>
            </a:r>
          </a:p>
          <a:p>
            <a:pPr algn="l">
              <a:buNone/>
            </a:pPr>
            <a:r>
              <a:rPr lang="en-US" sz="2400" i="1" dirty="0" smtClean="0"/>
              <a:t>– Genetic sensitivity of the skin to </a:t>
            </a:r>
            <a:r>
              <a:rPr lang="en-US" sz="2400" i="1" dirty="0" err="1" smtClean="0"/>
              <a:t>hyperinsulinemia</a:t>
            </a:r>
            <a:endParaRPr lang="en-US" sz="2400" i="1" dirty="0" smtClean="0"/>
          </a:p>
          <a:p>
            <a:pPr algn="l">
              <a:buNone/>
            </a:pPr>
            <a:r>
              <a:rPr lang="en-US" sz="2400" i="1" dirty="0" smtClean="0"/>
              <a:t>– Aberrant </a:t>
            </a:r>
            <a:r>
              <a:rPr lang="en-US" sz="2400" i="1" dirty="0" err="1" smtClean="0"/>
              <a:t>keratinocyte</a:t>
            </a:r>
            <a:r>
              <a:rPr lang="en-US" sz="2400" i="1" dirty="0" smtClean="0"/>
              <a:t> and fibroblast proliferation stimulated by excess growth factor(e.g., Insulin like growth factor)</a:t>
            </a:r>
          </a:p>
          <a:p>
            <a:pPr algn="l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• Treatment: </a:t>
            </a:r>
            <a:r>
              <a:rPr lang="en-US" sz="2400" i="1" dirty="0" smtClean="0"/>
              <a:t>Tight blood glucose control, treatment of underlying malignancy, weight control, and discontinuation of offending </a:t>
            </a:r>
            <a:r>
              <a:rPr lang="en-US" sz="2400" dirty="0" smtClean="0"/>
              <a:t>agent</a:t>
            </a:r>
            <a:endParaRPr lang="ar-SA" sz="2400" dirty="0" smtClean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4-Diabetic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Bullae</a:t>
            </a:r>
            <a:r>
              <a:rPr lang="en-US" sz="3200" b="1" i="1" dirty="0" smtClean="0">
                <a:solidFill>
                  <a:srgbClr val="FF0000"/>
                </a:solidFill>
              </a:rPr>
              <a:t> or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Bullosis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Diabeticorum</a:t>
            </a:r>
            <a:r>
              <a:rPr lang="en-US" sz="3200" b="1" i="1" dirty="0" smtClean="0">
                <a:solidFill>
                  <a:srgbClr val="FF0000"/>
                </a:solidFill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endParaRPr lang="ar-S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25144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2000" dirty="0" smtClean="0"/>
              <a:t>• Rarest </a:t>
            </a:r>
            <a:r>
              <a:rPr lang="en-US" sz="2000" dirty="0" err="1" smtClean="0"/>
              <a:t>cutaneous</a:t>
            </a:r>
            <a:r>
              <a:rPr lang="en-US" sz="2000" dirty="0" smtClean="0"/>
              <a:t> complications of diabetes; M &gt; F, long standing diabetics. 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-Trauma and </a:t>
            </a:r>
            <a:r>
              <a:rPr lang="en-US" sz="2000" dirty="0" err="1" smtClean="0"/>
              <a:t>microangiopathy</a:t>
            </a:r>
            <a:r>
              <a:rPr lang="en-US" sz="2000" dirty="0" smtClean="0"/>
              <a:t> may play a role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Clinical: Rapid onset of painless tense blisters on the hands and feet</a:t>
            </a:r>
          </a:p>
          <a:p>
            <a:pPr algn="l"/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</a:t>
            </a:r>
            <a:r>
              <a:rPr lang="en-US" sz="2000" dirty="0"/>
              <a:t>Pathology: </a:t>
            </a:r>
            <a:r>
              <a:rPr lang="en-US" sz="2000" dirty="0" err="1"/>
              <a:t>Intraepidermal</a:t>
            </a:r>
            <a:r>
              <a:rPr lang="en-US" sz="2000" dirty="0"/>
              <a:t> and/or </a:t>
            </a:r>
            <a:r>
              <a:rPr lang="en-US" sz="2000" dirty="0" err="1"/>
              <a:t>subepidermal</a:t>
            </a:r>
            <a:r>
              <a:rPr lang="en-US" sz="2000" dirty="0"/>
              <a:t> split without </a:t>
            </a:r>
            <a:r>
              <a:rPr lang="en-US" sz="2000" dirty="0" err="1"/>
              <a:t>acantholysis</a:t>
            </a:r>
            <a:r>
              <a:rPr lang="en-US" sz="2000" dirty="0"/>
              <a:t>. DIF is negative</a:t>
            </a:r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r>
              <a:rPr lang="en-US" sz="2000" dirty="0"/>
              <a:t>• Treatment: Spontaneous healing in two to five weeks</a:t>
            </a:r>
            <a:endParaRPr lang="ar-S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dirty="0"/>
          </a:p>
        </p:txBody>
      </p:sp>
      <p:pic>
        <p:nvPicPr>
          <p:cNvPr id="19458" name="Picture 2" descr="E:\Bolognia\images\53F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716016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5-Granuloma </a:t>
            </a:r>
            <a:r>
              <a:rPr lang="en-US" b="1" dirty="0" err="1" smtClean="0">
                <a:solidFill>
                  <a:srgbClr val="FF0000"/>
                </a:solidFill>
              </a:rPr>
              <a:t>Annulare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dirty="0" smtClean="0"/>
              <a:t>• </a:t>
            </a:r>
            <a:r>
              <a:rPr lang="en-US" sz="2000" dirty="0"/>
              <a:t>Association between </a:t>
            </a:r>
            <a:r>
              <a:rPr lang="en-US" sz="2000" dirty="0" err="1"/>
              <a:t>granuloma</a:t>
            </a:r>
            <a:r>
              <a:rPr lang="en-US" sz="2000" dirty="0"/>
              <a:t> </a:t>
            </a:r>
            <a:r>
              <a:rPr lang="en-US" sz="2000" dirty="0" err="1"/>
              <a:t>annulare</a:t>
            </a:r>
            <a:r>
              <a:rPr lang="en-US" sz="2000" dirty="0"/>
              <a:t> and diabetes is controversial. </a:t>
            </a: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-Generalized form </a:t>
            </a:r>
            <a:r>
              <a:rPr lang="en-US" sz="2000" dirty="0"/>
              <a:t>of GA </a:t>
            </a:r>
            <a:r>
              <a:rPr lang="en-US" sz="2000" dirty="0" smtClean="0"/>
              <a:t>is the </a:t>
            </a:r>
            <a:r>
              <a:rPr lang="en-US" sz="2000" dirty="0"/>
              <a:t>most closely associated with DM. 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-It has a chronic </a:t>
            </a:r>
            <a:r>
              <a:rPr lang="en-US" sz="2000" dirty="0"/>
              <a:t>and relapsing </a:t>
            </a:r>
            <a:r>
              <a:rPr lang="en-US" sz="2000" dirty="0" smtClean="0"/>
              <a:t>course</a:t>
            </a:r>
            <a:endParaRPr lang="en-US" sz="2000" dirty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</a:t>
            </a:r>
            <a:r>
              <a:rPr lang="en-US" sz="2000" dirty="0"/>
              <a:t>Treatment </a:t>
            </a:r>
            <a:r>
              <a:rPr lang="en-US" sz="2000" dirty="0" smtClean="0"/>
              <a:t>:</a:t>
            </a:r>
          </a:p>
          <a:p>
            <a:pPr algn="l">
              <a:buNone/>
            </a:pPr>
            <a:r>
              <a:rPr lang="en-US" sz="2000" dirty="0" smtClean="0"/>
              <a:t>IL steroid </a:t>
            </a:r>
          </a:p>
          <a:p>
            <a:pPr algn="l">
              <a:buNone/>
            </a:pPr>
            <a:r>
              <a:rPr lang="en-US" sz="2000" dirty="0" smtClean="0"/>
              <a:t>Systemic steroid </a:t>
            </a:r>
          </a:p>
          <a:p>
            <a:pPr algn="l">
              <a:buNone/>
            </a:pPr>
            <a:r>
              <a:rPr lang="en-US" sz="2000" dirty="0" smtClean="0"/>
              <a:t>PUVA </a:t>
            </a:r>
          </a:p>
          <a:p>
            <a:pPr algn="l">
              <a:buNone/>
            </a:pPr>
            <a:endParaRPr lang="ar-SA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pic>
        <p:nvPicPr>
          <p:cNvPr id="3074" name="Picture 2" descr="C:\Users\reema\Pictures\granuloma_annulare_single_use_on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499992" cy="48245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616530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• Asymptomatic red-purple dome shaped papules arranged in annular configuration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6-Scleredema </a:t>
            </a:r>
            <a:r>
              <a:rPr lang="en-US" b="1" dirty="0" err="1" smtClean="0">
                <a:solidFill>
                  <a:srgbClr val="FF0000"/>
                </a:solidFill>
              </a:rPr>
              <a:t>Diabeticorum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6916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Occurs more commonly in type 2 </a:t>
            </a:r>
            <a:r>
              <a:rPr lang="en-US" sz="2400" dirty="0" err="1" smtClean="0"/>
              <a:t>diabetics,long</a:t>
            </a:r>
            <a:r>
              <a:rPr lang="en-US" sz="2400" dirty="0" smtClean="0"/>
              <a:t>-standing disease</a:t>
            </a:r>
            <a:r>
              <a:rPr lang="en-US" sz="2400" dirty="0"/>
              <a:t>, and obese men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Painless, symmetric woody “</a:t>
            </a:r>
            <a:r>
              <a:rPr lang="en-US" sz="2400" dirty="0" err="1"/>
              <a:t>peau</a:t>
            </a:r>
            <a:r>
              <a:rPr lang="en-US" sz="2400" dirty="0"/>
              <a:t> </a:t>
            </a:r>
            <a:r>
              <a:rPr lang="en-US" sz="2400" dirty="0" err="1"/>
              <a:t>d’orange</a:t>
            </a:r>
            <a:r>
              <a:rPr lang="en-US" sz="2400" dirty="0"/>
              <a:t>” </a:t>
            </a:r>
            <a:r>
              <a:rPr lang="en-US" sz="2400" dirty="0" err="1"/>
              <a:t>induration</a:t>
            </a:r>
            <a:r>
              <a:rPr lang="en-US" sz="2400" dirty="0"/>
              <a:t> the upper back and neck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 -No specific </a:t>
            </a:r>
            <a:r>
              <a:rPr lang="en-US" sz="2400" dirty="0"/>
              <a:t>treatment is available</a:t>
            </a:r>
            <a:endParaRPr lang="ar-SA" sz="2400" dirty="0"/>
          </a:p>
        </p:txBody>
      </p:sp>
      <p:pic>
        <p:nvPicPr>
          <p:cNvPr id="4098" name="Picture 2" descr="C:\Users\reema\Pictures\a12fig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83708" y="2714244"/>
            <a:ext cx="3072384" cy="249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7-Cutaneous </a:t>
            </a:r>
            <a:r>
              <a:rPr lang="en-US" b="1" dirty="0">
                <a:solidFill>
                  <a:srgbClr val="FF0000"/>
                </a:solidFill>
              </a:rPr>
              <a:t>Infections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2400" dirty="0" smtClean="0"/>
              <a:t>Diabetic </a:t>
            </a:r>
            <a:r>
              <a:rPr lang="en-US" sz="2400" dirty="0"/>
              <a:t>patients are predisposed to </a:t>
            </a:r>
            <a:r>
              <a:rPr lang="en-US" sz="2400" dirty="0" smtClean="0"/>
              <a:t>develop </a:t>
            </a:r>
            <a:r>
              <a:rPr lang="en-US" sz="2400" dirty="0" err="1"/>
              <a:t>cutaneous</a:t>
            </a:r>
            <a:r>
              <a:rPr lang="en-US" sz="2400" dirty="0"/>
              <a:t> infections due to </a:t>
            </a:r>
            <a:r>
              <a:rPr lang="en-US" sz="2400" dirty="0" smtClean="0"/>
              <a:t>poor microcirculation 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candidal</a:t>
            </a:r>
            <a:r>
              <a:rPr lang="en-US" sz="2400" dirty="0" smtClean="0"/>
              <a:t> </a:t>
            </a:r>
          </a:p>
          <a:p>
            <a:pPr algn="l">
              <a:buNone/>
            </a:pPr>
            <a:r>
              <a:rPr lang="en-US" sz="2400" dirty="0" smtClean="0"/>
              <a:t>-Bacterial</a:t>
            </a:r>
          </a:p>
          <a:p>
            <a:pPr algn="l">
              <a:buNone/>
            </a:pPr>
            <a:r>
              <a:rPr lang="en-US" sz="2400" dirty="0" smtClean="0"/>
              <a:t>-Fungal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Other manifestation of DM: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3059832" cy="1224136"/>
          </a:xfrm>
        </p:spPr>
        <p:txBody>
          <a:bodyPr>
            <a:normAutofit/>
          </a:bodyPr>
          <a:lstStyle/>
          <a:p>
            <a:pPr marL="533400" indent="-533400" algn="l">
              <a:buNone/>
              <a:defRPr/>
            </a:pPr>
            <a:endParaRPr lang="en-US" altLang="zh-CN" sz="2000" dirty="0">
              <a:ea typeface="SimSun" pitchFamily="2" charset="-122"/>
            </a:endParaRPr>
          </a:p>
          <a:p>
            <a:pPr marL="533400" indent="-533400" algn="l">
              <a:buNone/>
              <a:defRPr/>
            </a:pPr>
            <a:r>
              <a:rPr lang="en-US" altLang="zh-CN" sz="2000" dirty="0" smtClean="0">
                <a:ea typeface="SimSun" pitchFamily="2" charset="-122"/>
              </a:rPr>
              <a:t> -</a:t>
            </a:r>
            <a:r>
              <a:rPr lang="en-US" altLang="zh-CN" sz="2000" dirty="0">
                <a:ea typeface="SimSun" pitchFamily="2" charset="-122"/>
              </a:rPr>
              <a:t> </a:t>
            </a:r>
            <a:r>
              <a:rPr lang="en-US" altLang="zh-CN" sz="2000" dirty="0" err="1" smtClean="0">
                <a:ea typeface="SimSun" pitchFamily="2" charset="-122"/>
              </a:rPr>
              <a:t>Pruritus</a:t>
            </a:r>
            <a:r>
              <a:rPr lang="en-US" sz="2000" dirty="0" smtClean="0"/>
              <a:t> </a:t>
            </a:r>
            <a:endParaRPr lang="ar-SA" sz="2000" dirty="0" smtClean="0"/>
          </a:p>
          <a:p>
            <a:pPr marL="533400" indent="-533400" algn="l">
              <a:buNone/>
              <a:defRPr/>
            </a:pPr>
            <a:r>
              <a:rPr lang="en-US" sz="2000" dirty="0" smtClean="0"/>
              <a:t>-Yellow </a:t>
            </a:r>
            <a:r>
              <a:rPr lang="en-US" sz="2000" dirty="0"/>
              <a:t>Skin or </a:t>
            </a:r>
            <a:r>
              <a:rPr lang="en-US" sz="2000" dirty="0" err="1" smtClean="0"/>
              <a:t>Carotenosis</a:t>
            </a:r>
            <a:endParaRPr lang="en-US" sz="2000" dirty="0" smtClean="0"/>
          </a:p>
          <a:p>
            <a:pPr marL="533400" indent="-533400" algn="l">
              <a:buNone/>
              <a:defRPr/>
            </a:pP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17411" name="Picture 3" descr="E:\Bolognia\images\53FF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1132" y="1196752"/>
            <a:ext cx="4172868" cy="2664296"/>
          </a:xfrm>
          <a:prstGeom prst="rect">
            <a:avLst/>
          </a:prstGeom>
          <a:noFill/>
        </p:spPr>
      </p:pic>
      <p:pic>
        <p:nvPicPr>
          <p:cNvPr id="17412" name="Picture 4" descr="E:\Bolognia\images\53FF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608512" cy="386104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932040" y="3861048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l">
              <a:buNone/>
              <a:defRPr/>
            </a:pPr>
            <a:r>
              <a:rPr lang="en-US" altLang="zh-CN" i="1" dirty="0" smtClean="0">
                <a:solidFill>
                  <a:srgbClr val="FF0000"/>
                </a:solidFill>
                <a:ea typeface="SimSun" pitchFamily="2" charset="-122"/>
              </a:rPr>
              <a:t>-Diabetic neuropathy (peripheral) ,Neuropathic ulcers</a:t>
            </a:r>
            <a:endParaRPr lang="en-US" altLang="zh-CN" i="1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537321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Eruptive </a:t>
            </a:r>
            <a:r>
              <a:rPr lang="en-US" i="1" dirty="0" err="1" smtClean="0">
                <a:solidFill>
                  <a:srgbClr val="FF0000"/>
                </a:solidFill>
              </a:rPr>
              <a:t>Xanthomas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Cutaneous</a:t>
            </a:r>
            <a:r>
              <a:rPr lang="en-US" sz="3600" b="1" dirty="0" smtClean="0">
                <a:solidFill>
                  <a:srgbClr val="FF0000"/>
                </a:solidFill>
              </a:rPr>
              <a:t> Manifestation Of Thyroid disease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E:\Bolognia\images\53FT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Non-specific Manifestations of Hyperthyroidism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</p:spPr>
        <p:txBody>
          <a:bodyPr>
            <a:normAutofit fontScale="250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6200" dirty="0" smtClean="0">
                <a:solidFill>
                  <a:srgbClr val="FF0000"/>
                </a:solidFill>
              </a:rPr>
              <a:t>Skin</a:t>
            </a:r>
            <a:endParaRPr lang="en-US" sz="6200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6200" dirty="0"/>
              <a:t>• Warm, and </a:t>
            </a:r>
            <a:r>
              <a:rPr lang="en-US" sz="6200" dirty="0" smtClean="0"/>
              <a:t>moist</a:t>
            </a:r>
          </a:p>
          <a:p>
            <a:pPr algn="l">
              <a:buNone/>
            </a:pPr>
            <a:r>
              <a:rPr lang="en-US" sz="6200" dirty="0" smtClean="0"/>
              <a:t> </a:t>
            </a:r>
            <a:r>
              <a:rPr lang="en-US" sz="6200" dirty="0"/>
              <a:t>• Localized or generalized </a:t>
            </a:r>
            <a:r>
              <a:rPr lang="en-US" sz="6200" dirty="0" err="1"/>
              <a:t>hypertrichosis</a:t>
            </a:r>
            <a:endParaRPr lang="en-US" sz="6200" dirty="0"/>
          </a:p>
          <a:p>
            <a:pPr algn="l">
              <a:buNone/>
            </a:pPr>
            <a:r>
              <a:rPr lang="en-US" sz="6200" dirty="0"/>
              <a:t>• </a:t>
            </a:r>
            <a:r>
              <a:rPr lang="en-US" sz="6200" dirty="0" err="1"/>
              <a:t>Palmar</a:t>
            </a:r>
            <a:r>
              <a:rPr lang="en-US" sz="6200" dirty="0"/>
              <a:t> </a:t>
            </a:r>
            <a:r>
              <a:rPr lang="en-US" sz="6200" dirty="0" err="1" smtClean="0"/>
              <a:t>erythema</a:t>
            </a:r>
            <a:endParaRPr lang="en-US" sz="6200" dirty="0"/>
          </a:p>
          <a:p>
            <a:pPr algn="l">
              <a:buNone/>
            </a:pPr>
            <a:r>
              <a:rPr lang="en-US" sz="6200" dirty="0"/>
              <a:t>• Flushing of head/neck, trunk</a:t>
            </a:r>
          </a:p>
          <a:p>
            <a:pPr algn="l">
              <a:buNone/>
            </a:pPr>
            <a:endParaRPr lang="en-US" sz="6200" dirty="0" smtClean="0"/>
          </a:p>
          <a:p>
            <a:pPr algn="l">
              <a:buNone/>
            </a:pPr>
            <a:r>
              <a:rPr lang="en-US" sz="6200" dirty="0" smtClean="0">
                <a:solidFill>
                  <a:srgbClr val="FF0000"/>
                </a:solidFill>
              </a:rPr>
              <a:t>Hair</a:t>
            </a:r>
            <a:endParaRPr lang="en-US" sz="6200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6200" dirty="0"/>
              <a:t>• Soft/fine/straight</a:t>
            </a:r>
          </a:p>
          <a:p>
            <a:pPr algn="l">
              <a:buNone/>
            </a:pPr>
            <a:r>
              <a:rPr lang="en-US" sz="6200" dirty="0" smtClean="0"/>
              <a:t>• </a:t>
            </a:r>
            <a:r>
              <a:rPr lang="en-US" sz="6200" dirty="0"/>
              <a:t>Diffuse reversible </a:t>
            </a:r>
            <a:r>
              <a:rPr lang="en-US" sz="6200" dirty="0" smtClean="0"/>
              <a:t>alopecia(</a:t>
            </a:r>
            <a:r>
              <a:rPr lang="en-US" sz="6200" dirty="0" err="1" smtClean="0"/>
              <a:t>Telogen</a:t>
            </a:r>
            <a:r>
              <a:rPr lang="en-US" sz="6200" dirty="0" smtClean="0"/>
              <a:t> effluvium)</a:t>
            </a:r>
            <a:endParaRPr lang="en-US" sz="6200" dirty="0"/>
          </a:p>
          <a:p>
            <a:pPr algn="l"/>
            <a:endParaRPr lang="en-US" sz="6200" dirty="0" smtClean="0"/>
          </a:p>
          <a:p>
            <a:pPr algn="l">
              <a:buNone/>
            </a:pPr>
            <a:r>
              <a:rPr lang="en-US" sz="6200" dirty="0" smtClean="0">
                <a:solidFill>
                  <a:srgbClr val="FF0000"/>
                </a:solidFill>
              </a:rPr>
              <a:t>Nails</a:t>
            </a:r>
            <a:endParaRPr lang="en-US" sz="6200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6200" dirty="0" smtClean="0"/>
              <a:t>• </a:t>
            </a:r>
            <a:r>
              <a:rPr lang="en-US" sz="6200" dirty="0"/>
              <a:t>Faster rate of growth</a:t>
            </a:r>
          </a:p>
          <a:p>
            <a:pPr algn="l">
              <a:buNone/>
            </a:pPr>
            <a:r>
              <a:rPr lang="en-US" sz="6200" dirty="0"/>
              <a:t>• </a:t>
            </a:r>
            <a:r>
              <a:rPr lang="en-US" sz="6200" dirty="0" err="1"/>
              <a:t>Onycholysis</a:t>
            </a:r>
            <a:endParaRPr lang="en-US" sz="6200" dirty="0"/>
          </a:p>
          <a:p>
            <a:pPr algn="l">
              <a:buNone/>
            </a:pPr>
            <a:r>
              <a:rPr lang="en-US" sz="6200" dirty="0" smtClean="0"/>
              <a:t> </a:t>
            </a:r>
            <a:r>
              <a:rPr lang="en-US" sz="6200" dirty="0"/>
              <a:t>• Plummer nails: concave deformity with distal </a:t>
            </a:r>
            <a:r>
              <a:rPr lang="en-US" sz="6200" dirty="0" err="1"/>
              <a:t>onycholysis</a:t>
            </a:r>
            <a:endParaRPr lang="en-US" sz="6200" dirty="0"/>
          </a:p>
          <a:p>
            <a:pPr algn="l">
              <a:buNone/>
            </a:pPr>
            <a:endParaRPr lang="en-US" sz="6200" dirty="0" smtClean="0"/>
          </a:p>
          <a:p>
            <a:pPr algn="l">
              <a:buNone/>
            </a:pPr>
            <a:r>
              <a:rPr lang="en-US" sz="6200" dirty="0" smtClean="0">
                <a:solidFill>
                  <a:srgbClr val="FF0000"/>
                </a:solidFill>
              </a:rPr>
              <a:t>Pigmentation</a:t>
            </a:r>
            <a:endParaRPr lang="en-US" sz="6200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6200" dirty="0"/>
              <a:t>• Focal or generalized </a:t>
            </a:r>
            <a:r>
              <a:rPr lang="en-US" sz="6200" dirty="0" err="1"/>
              <a:t>hyperpigmentation</a:t>
            </a:r>
            <a:endParaRPr lang="en-US" sz="6200" dirty="0"/>
          </a:p>
          <a:p>
            <a:pPr algn="l">
              <a:buNone/>
            </a:pPr>
            <a:r>
              <a:rPr lang="en-US" sz="6200" dirty="0" smtClean="0"/>
              <a:t> </a:t>
            </a:r>
            <a:r>
              <a:rPr lang="en-US" sz="6200" dirty="0"/>
              <a:t>• </a:t>
            </a:r>
            <a:r>
              <a:rPr lang="en-US" sz="6200" dirty="0" err="1"/>
              <a:t>Vitiligo</a:t>
            </a:r>
            <a:endParaRPr lang="ar-SA" sz="6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ar-SA"/>
          </a:p>
        </p:txBody>
      </p:sp>
      <p:pic>
        <p:nvPicPr>
          <p:cNvPr id="4" name="Picture 16" descr="palmar ertt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700808"/>
            <a:ext cx="4499992" cy="477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CUTANEOUS MANIFESTATIONS OF </a:t>
            </a:r>
            <a:r>
              <a:rPr lang="en-US" sz="2800" b="1" dirty="0" smtClean="0">
                <a:solidFill>
                  <a:srgbClr val="FF0000"/>
                </a:solidFill>
              </a:rPr>
              <a:t>Endocrine DISORDERS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1905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GRAVES  Disease</a:t>
            </a:r>
            <a:endParaRPr lang="ar-SA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Thyroid </a:t>
            </a:r>
            <a:r>
              <a:rPr lang="en-US" b="1" dirty="0" err="1" smtClean="0">
                <a:solidFill>
                  <a:srgbClr val="FF0000"/>
                </a:solidFill>
              </a:rPr>
              <a:t>dermopathy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Pretibial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Myxedema</a:t>
            </a:r>
            <a:r>
              <a:rPr lang="en-US" b="1" dirty="0" smtClean="0">
                <a:solidFill>
                  <a:srgbClr val="FF0000"/>
                </a:solidFill>
              </a:rPr>
              <a:t>):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sz="2800" dirty="0" smtClean="0"/>
              <a:t>-Bilaterally </a:t>
            </a:r>
            <a:r>
              <a:rPr lang="en-US" sz="2800" dirty="0"/>
              <a:t>symmetric, non-pitting yellowish-brown to red </a:t>
            </a:r>
            <a:r>
              <a:rPr lang="en-US" sz="2800" dirty="0" smtClean="0"/>
              <a:t>waxy papules</a:t>
            </a:r>
            <a:r>
              <a:rPr lang="en-US" sz="2800" dirty="0"/>
              <a:t>, nodules and plaques </a:t>
            </a:r>
            <a:r>
              <a:rPr lang="en-US" sz="2800" dirty="0" smtClean="0"/>
              <a:t>on the shins</a:t>
            </a:r>
            <a:endParaRPr lang="en-US" sz="2800" dirty="0"/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- Occur </a:t>
            </a:r>
            <a:r>
              <a:rPr lang="en-US" sz="2800" dirty="0"/>
              <a:t>in </a:t>
            </a:r>
            <a:r>
              <a:rPr lang="en-US" sz="2800" dirty="0" smtClean="0"/>
              <a:t>Graves disease.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-The </a:t>
            </a:r>
            <a:r>
              <a:rPr lang="en-US" sz="2800" dirty="0"/>
              <a:t>clinical findings are due to an increase in </a:t>
            </a:r>
            <a:r>
              <a:rPr lang="en-US" sz="2800" dirty="0" err="1" smtClean="0"/>
              <a:t>hyaluronic</a:t>
            </a:r>
            <a:r>
              <a:rPr lang="en-US" sz="2800" dirty="0" smtClean="0"/>
              <a:t> acid </a:t>
            </a:r>
            <a:r>
              <a:rPr lang="en-US" sz="2800" dirty="0"/>
              <a:t>in dermis</a:t>
            </a:r>
            <a:r>
              <a:rPr lang="en-US" sz="2800" dirty="0" smtClean="0"/>
              <a:t>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- </a:t>
            </a:r>
            <a:r>
              <a:rPr lang="en-US" sz="2800" dirty="0"/>
              <a:t>Treatment </a:t>
            </a:r>
            <a:r>
              <a:rPr lang="en-US" sz="2800" dirty="0" smtClean="0"/>
              <a:t>regimens include </a:t>
            </a:r>
            <a:r>
              <a:rPr lang="en-US" sz="2800" dirty="0"/>
              <a:t>high potency topical steroids </a:t>
            </a:r>
            <a:r>
              <a:rPr lang="en-US" sz="2800" dirty="0" smtClean="0"/>
              <a:t>&amp; </a:t>
            </a:r>
            <a:r>
              <a:rPr lang="en-US" sz="2800" dirty="0" err="1" smtClean="0"/>
              <a:t>intralesional</a:t>
            </a:r>
            <a:r>
              <a:rPr lang="en-US" sz="2800" dirty="0" smtClean="0"/>
              <a:t> steroid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5122" name="Picture 2" descr="C:\Users\reema\Pictures\pretibial-myxedem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8825" y="1600200"/>
            <a:ext cx="2762149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" name="Picture 5" descr="thyroid-ey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836712"/>
            <a:ext cx="6984776" cy="357479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Non-specific Manifestations of </a:t>
            </a:r>
            <a:r>
              <a:rPr lang="en-US" b="1" dirty="0" err="1" smtClean="0">
                <a:solidFill>
                  <a:srgbClr val="FF0000"/>
                </a:solidFill>
              </a:rPr>
              <a:t>Hypothyroidis</a:t>
            </a:r>
            <a:r>
              <a:rPr lang="en-US" b="1" dirty="0" err="1" smtClean="0">
                <a:solidFill>
                  <a:srgbClr val="FF0000"/>
                </a:solidFill>
              </a:rPr>
              <a:t>im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328592"/>
          </a:xfrm>
        </p:spPr>
        <p:txBody>
          <a:bodyPr>
            <a:normAutofit fontScale="62500" lnSpcReduction="2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Skin</a:t>
            </a:r>
            <a:endParaRPr lang="en-US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• Cool, dry, pale</a:t>
            </a:r>
          </a:p>
          <a:p>
            <a:pPr algn="l">
              <a:buNone/>
            </a:pPr>
            <a:r>
              <a:rPr lang="en-US" dirty="0"/>
              <a:t>• </a:t>
            </a:r>
            <a:r>
              <a:rPr lang="en-US" dirty="0" err="1"/>
              <a:t>Xerosis</a:t>
            </a:r>
            <a:endParaRPr lang="en-US" dirty="0"/>
          </a:p>
          <a:p>
            <a:pPr algn="l">
              <a:buNone/>
            </a:pPr>
            <a:r>
              <a:rPr lang="en-US" dirty="0"/>
              <a:t>• </a:t>
            </a:r>
            <a:r>
              <a:rPr lang="en-US" dirty="0" err="1"/>
              <a:t>Hypohidrosis</a:t>
            </a:r>
            <a:endParaRPr lang="en-US" dirty="0"/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• Yellowish hue secondary to </a:t>
            </a:r>
            <a:r>
              <a:rPr lang="en-US" dirty="0" err="1"/>
              <a:t>carotenemia</a:t>
            </a:r>
            <a:endParaRPr lang="en-US" dirty="0"/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• Generalized </a:t>
            </a:r>
            <a:r>
              <a:rPr lang="en-US" dirty="0" err="1"/>
              <a:t>myxedema</a:t>
            </a:r>
            <a:r>
              <a:rPr lang="en-US" dirty="0"/>
              <a:t>: swollen waxy appearance</a:t>
            </a:r>
          </a:p>
          <a:p>
            <a:pPr algn="l">
              <a:buNone/>
            </a:pPr>
            <a:r>
              <a:rPr lang="en-US" dirty="0"/>
              <a:t>• Swollen lips, broad nose, </a:t>
            </a:r>
            <a:r>
              <a:rPr lang="en-US" dirty="0" err="1"/>
              <a:t>macroglossia</a:t>
            </a:r>
            <a:endParaRPr lang="en-US" dirty="0"/>
          </a:p>
          <a:p>
            <a:pPr algn="l">
              <a:buNone/>
            </a:pPr>
            <a:r>
              <a:rPr lang="en-US" dirty="0"/>
              <a:t>• </a:t>
            </a:r>
            <a:r>
              <a:rPr lang="en-US" dirty="0" err="1"/>
              <a:t>Purpura</a:t>
            </a:r>
            <a:r>
              <a:rPr lang="en-US" dirty="0"/>
              <a:t> secondary to impaired wound healing</a:t>
            </a:r>
          </a:p>
          <a:p>
            <a:pPr algn="l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Hair</a:t>
            </a:r>
            <a:endParaRPr lang="en-US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• Dry, brittle, coarse</a:t>
            </a:r>
          </a:p>
          <a:p>
            <a:pPr algn="l">
              <a:buNone/>
            </a:pPr>
            <a:r>
              <a:rPr lang="en-US" dirty="0"/>
              <a:t>• Increase in percentage of </a:t>
            </a:r>
            <a:r>
              <a:rPr lang="en-US" dirty="0" err="1"/>
              <a:t>telogen</a:t>
            </a:r>
            <a:r>
              <a:rPr lang="en-US" dirty="0"/>
              <a:t> hairs</a:t>
            </a:r>
          </a:p>
          <a:p>
            <a:pPr algn="l">
              <a:buNone/>
            </a:pPr>
            <a:r>
              <a:rPr lang="en-US" dirty="0"/>
              <a:t>• Diffuse alopecia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• Loss of lateral third of eyebrow (</a:t>
            </a:r>
            <a:r>
              <a:rPr lang="en-US" dirty="0" err="1"/>
              <a:t>madarosis</a:t>
            </a:r>
            <a:r>
              <a:rPr lang="en-US" dirty="0"/>
              <a:t>)</a:t>
            </a:r>
            <a:endParaRPr lang="ar-SA" dirty="0"/>
          </a:p>
        </p:txBody>
      </p:sp>
      <p:pic>
        <p:nvPicPr>
          <p:cNvPr id="6" name="Content Placeholder 5" descr="thhyp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4248472" cy="489654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E:\Bolognia\images\53FT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704855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Hypocorticism</a:t>
            </a:r>
            <a:r>
              <a:rPr lang="en-US" b="1" dirty="0" smtClean="0">
                <a:solidFill>
                  <a:srgbClr val="FF0000"/>
                </a:solidFill>
              </a:rPr>
              <a:t>  (Addison disease):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/>
          </a:bodyPr>
          <a:lstStyle/>
          <a:p>
            <a:pPr marL="609600" indent="-609600" algn="l">
              <a:buNone/>
              <a:defRPr/>
            </a:pPr>
            <a:r>
              <a:rPr lang="en-US" sz="2000" dirty="0" smtClean="0"/>
              <a:t>-Generalized </a:t>
            </a:r>
            <a:r>
              <a:rPr lang="en-US" sz="2000" dirty="0" err="1"/>
              <a:t>hyperpigmentation</a:t>
            </a:r>
            <a:r>
              <a:rPr lang="en-US" sz="2000" dirty="0"/>
              <a:t> that is more prominent in light exposed areas, scars, genitalia, </a:t>
            </a:r>
            <a:r>
              <a:rPr lang="en-US" sz="2000" dirty="0" err="1"/>
              <a:t>palmar</a:t>
            </a:r>
            <a:r>
              <a:rPr lang="en-US" sz="2000" dirty="0"/>
              <a:t> and finger creases, and </a:t>
            </a:r>
            <a:r>
              <a:rPr lang="en-US" sz="2000" dirty="0" smtClean="0"/>
              <a:t>under </a:t>
            </a:r>
            <a:r>
              <a:rPr lang="en-US" sz="2000" dirty="0"/>
              <a:t>the nails. </a:t>
            </a:r>
            <a:r>
              <a:rPr lang="en-US" sz="2000" dirty="0" smtClean="0"/>
              <a:t>The pigmentation characteristically </a:t>
            </a:r>
            <a:r>
              <a:rPr lang="en-US" sz="2000" dirty="0"/>
              <a:t>affects the mucous membranes.</a:t>
            </a:r>
          </a:p>
          <a:p>
            <a:pPr marL="609600" indent="-609600" algn="l">
              <a:buNone/>
              <a:defRPr/>
            </a:pPr>
            <a:endParaRPr lang="en-US" sz="2000" dirty="0" smtClean="0"/>
          </a:p>
          <a:p>
            <a:pPr marL="609600" indent="-609600" algn="l">
              <a:buNone/>
              <a:defRPr/>
            </a:pPr>
            <a:r>
              <a:rPr lang="en-US" sz="2000" dirty="0" smtClean="0"/>
              <a:t>-Loss </a:t>
            </a:r>
            <a:r>
              <a:rPr lang="en-US" sz="2000" dirty="0"/>
              <a:t>of pubic and </a:t>
            </a:r>
            <a:r>
              <a:rPr lang="en-US" sz="2000" dirty="0" err="1"/>
              <a:t>axillary</a:t>
            </a:r>
            <a:r>
              <a:rPr lang="en-US" sz="2000" dirty="0"/>
              <a:t> hair in females.</a:t>
            </a:r>
          </a:p>
          <a:p>
            <a:pPr marL="609600" indent="-609600" algn="l">
              <a:buNone/>
              <a:defRPr/>
            </a:pPr>
            <a:endParaRPr lang="en-US" sz="2000" dirty="0" smtClean="0"/>
          </a:p>
          <a:p>
            <a:pPr marL="609600" indent="-609600" algn="l">
              <a:buNone/>
              <a:defRPr/>
            </a:pPr>
            <a:r>
              <a:rPr lang="en-US" sz="2000" dirty="0" smtClean="0"/>
              <a:t>-Improvement </a:t>
            </a:r>
            <a:r>
              <a:rPr lang="en-US" sz="2000" dirty="0"/>
              <a:t>of </a:t>
            </a:r>
            <a:r>
              <a:rPr lang="en-US" sz="2000" dirty="0" smtClean="0"/>
              <a:t>acne</a:t>
            </a:r>
            <a:endParaRPr lang="ar-SA" sz="2000" dirty="0"/>
          </a:p>
        </p:txBody>
      </p:sp>
      <p:pic>
        <p:nvPicPr>
          <p:cNvPr id="6146" name="Picture 2" descr="C:\Users\reema\Pictures\1235670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1556792"/>
            <a:ext cx="4707632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E:\Bolognia\images\53FT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19" cy="55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1">
              <a:spcBef>
                <a:spcPct val="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Cushing syndrome: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69160"/>
          </a:xfrm>
        </p:spPr>
        <p:txBody>
          <a:bodyPr>
            <a:normAutofit fontScale="92500" lnSpcReduction="20000"/>
          </a:bodyPr>
          <a:lstStyle/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b="1" dirty="0" smtClean="0"/>
              <a:t>-</a:t>
            </a:r>
            <a:r>
              <a:rPr lang="en-US" sz="2000" dirty="0" smtClean="0"/>
              <a:t>endogenous </a:t>
            </a:r>
            <a:r>
              <a:rPr lang="en-US" sz="2000" dirty="0"/>
              <a:t>or exogenous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-Deposition </a:t>
            </a:r>
            <a:r>
              <a:rPr lang="en-US" sz="2000" dirty="0"/>
              <a:t>of fat over the clavicles and back of the neck” </a:t>
            </a:r>
            <a:r>
              <a:rPr lang="en-US" sz="2000" dirty="0" smtClean="0"/>
              <a:t>Buffalo hump”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 -rounded </a:t>
            </a:r>
            <a:r>
              <a:rPr lang="en-US" sz="2000" dirty="0" err="1"/>
              <a:t>erythematosus</a:t>
            </a:r>
            <a:r>
              <a:rPr lang="en-US" sz="2000" dirty="0"/>
              <a:t> face with </a:t>
            </a:r>
            <a:r>
              <a:rPr lang="en-US" sz="2000" dirty="0" err="1"/>
              <a:t>telangiectasia</a:t>
            </a:r>
            <a:r>
              <a:rPr lang="en-US" sz="2000" dirty="0"/>
              <a:t> “Moon face”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Trunkal</a:t>
            </a:r>
            <a:r>
              <a:rPr lang="en-US" sz="2000" dirty="0" smtClean="0"/>
              <a:t> </a:t>
            </a:r>
            <a:r>
              <a:rPr lang="en-US" sz="2000" dirty="0"/>
              <a:t>obesity with slender wasting limbs.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Striae</a:t>
            </a:r>
            <a:r>
              <a:rPr lang="en-US" sz="2000" dirty="0" smtClean="0"/>
              <a:t> </a:t>
            </a:r>
            <a:r>
              <a:rPr lang="en-US" sz="2000" dirty="0" err="1"/>
              <a:t>distensae</a:t>
            </a:r>
            <a:r>
              <a:rPr lang="en-US" sz="2000" dirty="0"/>
              <a:t> .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Hirsutism</a:t>
            </a:r>
            <a:r>
              <a:rPr lang="en-US" sz="2000" dirty="0"/>
              <a:t>, </a:t>
            </a:r>
            <a:r>
              <a:rPr lang="en-US" sz="2000" dirty="0" err="1"/>
              <a:t>acneform</a:t>
            </a:r>
            <a:r>
              <a:rPr lang="en-US" sz="2000" dirty="0"/>
              <a:t> rash, </a:t>
            </a:r>
            <a:r>
              <a:rPr lang="en-US" sz="2000" dirty="0" err="1"/>
              <a:t>androgenetic</a:t>
            </a:r>
            <a:r>
              <a:rPr lang="en-US" sz="2000" dirty="0"/>
              <a:t> alopecia.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Addisonian</a:t>
            </a:r>
            <a:r>
              <a:rPr lang="en-US" sz="2000" dirty="0" smtClean="0"/>
              <a:t>-like </a:t>
            </a:r>
            <a:r>
              <a:rPr lang="en-US" sz="2000" dirty="0"/>
              <a:t>pigmentation 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-Easy </a:t>
            </a:r>
            <a:r>
              <a:rPr lang="en-US" sz="2000" dirty="0"/>
              <a:t>bruising of the skin on simple trauma</a:t>
            </a:r>
            <a:r>
              <a:rPr lang="en-US" sz="1600" dirty="0"/>
              <a:t>.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7171" name="Picture 3" descr="C:\Users\reema\Pictures\cushings_syndrom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48483" y="1600200"/>
            <a:ext cx="394283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Autofit/>
          </a:bodyPr>
          <a:lstStyle/>
          <a:p>
            <a:r>
              <a:rPr lang="en-US" sz="3600" i="1" dirty="0" err="1" smtClean="0"/>
              <a:t>Striae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distensae</a:t>
            </a:r>
            <a:endParaRPr lang="ar-SA" sz="3600" i="1" dirty="0"/>
          </a:p>
        </p:txBody>
      </p:sp>
      <p:pic>
        <p:nvPicPr>
          <p:cNvPr id="4" name="Picture 2" descr="E:\Bolognia\images\53FF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1340768"/>
            <a:ext cx="5502877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Buffalo hump</a:t>
            </a:r>
            <a:endParaRPr lang="ar-SA" sz="3600" i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E:\Bolognia\images\53FF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554162"/>
            <a:ext cx="5760640" cy="4899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CUTANEOUS MANIFESTATIONS OF DIABETES MELLITUS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E:\Bolognia\images\53FT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ea typeface="SimSun" pitchFamily="2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ea typeface="SimSun" pitchFamily="2" charset="-122"/>
              </a:rPr>
              <a:t>Acromegaly</a:t>
            </a:r>
            <a:r>
              <a:rPr lang="en-US" altLang="zh-CN" b="1" dirty="0" smtClean="0">
                <a:solidFill>
                  <a:srgbClr val="FF0000"/>
                </a:solidFill>
                <a:ea typeface="SimSun" pitchFamily="2" charset="-122"/>
              </a:rPr>
              <a:t> </a:t>
            </a:r>
            <a:br>
              <a:rPr lang="en-US" altLang="zh-CN" b="1" dirty="0" smtClean="0">
                <a:solidFill>
                  <a:srgbClr val="FF0000"/>
                </a:solidFill>
                <a:ea typeface="SimSun" pitchFamily="2" charset="-122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92500" lnSpcReduction="20000"/>
          </a:bodyPr>
          <a:lstStyle/>
          <a:p>
            <a:pPr marL="533400" indent="-533400" algn="l">
              <a:lnSpc>
                <a:spcPct val="90000"/>
              </a:lnSpc>
              <a:buNone/>
              <a:defRPr/>
            </a:pPr>
            <a:r>
              <a:rPr lang="en-US" altLang="zh-CN" sz="2800" b="1" dirty="0" smtClean="0">
                <a:ea typeface="SimSun" pitchFamily="2" charset="-122"/>
              </a:rPr>
              <a:t> </a:t>
            </a:r>
            <a:r>
              <a:rPr lang="en-US" sz="2400" dirty="0" smtClean="0"/>
              <a:t>-Skin </a:t>
            </a:r>
            <a:r>
              <a:rPr lang="en-US" sz="2400" dirty="0"/>
              <a:t>is oily and wet due to </a:t>
            </a:r>
            <a:r>
              <a:rPr lang="en-US" sz="2400" dirty="0" err="1"/>
              <a:t>hyperhidrosis</a:t>
            </a:r>
            <a:r>
              <a:rPr lang="en-US" sz="2400" dirty="0"/>
              <a:t> with wet hands on hand shaking.</a:t>
            </a:r>
          </a:p>
          <a:p>
            <a:pPr marL="914400" lvl="1" indent="-457200" algn="l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marL="914400" lvl="1" indent="-457200" algn="l">
              <a:lnSpc>
                <a:spcPct val="90000"/>
              </a:lnSpc>
              <a:buNone/>
              <a:defRPr/>
            </a:pPr>
            <a:r>
              <a:rPr lang="en-US" sz="2400" dirty="0" smtClean="0"/>
              <a:t>-The </a:t>
            </a:r>
            <a:r>
              <a:rPr lang="en-US" sz="2400" dirty="0"/>
              <a:t>lower lip is thickened, protruded with wide spaced teeth.</a:t>
            </a:r>
          </a:p>
          <a:p>
            <a:pPr marL="914400" lvl="1" indent="-457200" algn="l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marL="914400" lvl="1" indent="-457200" algn="l">
              <a:lnSpc>
                <a:spcPct val="90000"/>
              </a:lnSpc>
              <a:buNone/>
              <a:defRPr/>
            </a:pPr>
            <a:r>
              <a:rPr lang="en-US" sz="2400" dirty="0" smtClean="0"/>
              <a:t>-Large </a:t>
            </a:r>
            <a:r>
              <a:rPr lang="en-US" sz="2400" dirty="0"/>
              <a:t>and furrowed tongue.</a:t>
            </a:r>
          </a:p>
          <a:p>
            <a:pPr marL="914400" lvl="1" indent="-457200" algn="l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marL="914400" lvl="1" indent="-457200" algn="l">
              <a:lnSpc>
                <a:spcPct val="90000"/>
              </a:lnSpc>
              <a:buNone/>
              <a:defRPr/>
            </a:pPr>
            <a:r>
              <a:rPr lang="en-US" sz="2400" dirty="0" smtClean="0"/>
              <a:t>-Increased </a:t>
            </a:r>
            <a:r>
              <a:rPr lang="en-US" sz="2400" dirty="0"/>
              <a:t>skin pigmentation.</a:t>
            </a:r>
          </a:p>
          <a:p>
            <a:pPr marL="914400" lvl="1" indent="-457200" algn="l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marL="914400" lvl="1" indent="-457200" algn="l">
              <a:lnSpc>
                <a:spcPct val="90000"/>
              </a:lnSpc>
              <a:buNone/>
              <a:defRPr/>
            </a:pPr>
            <a:r>
              <a:rPr lang="en-US" sz="2400" dirty="0" smtClean="0"/>
              <a:t>-</a:t>
            </a:r>
            <a:r>
              <a:rPr lang="en-US" sz="2400" dirty="0" err="1" smtClean="0"/>
              <a:t>Hirsutism</a:t>
            </a:r>
            <a:r>
              <a:rPr lang="en-US" sz="2400" dirty="0"/>
              <a:t>.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Acanthosis</a:t>
            </a:r>
            <a:r>
              <a:rPr lang="en-US" sz="2400" dirty="0" smtClean="0"/>
              <a:t> </a:t>
            </a:r>
            <a:r>
              <a:rPr lang="en-US" sz="2400" dirty="0" err="1" smtClean="0"/>
              <a:t>nigricans</a:t>
            </a:r>
            <a:endParaRPr lang="ar-SA" sz="2400" dirty="0"/>
          </a:p>
        </p:txBody>
      </p:sp>
      <p:pic>
        <p:nvPicPr>
          <p:cNvPr id="6" name="Picture 9" descr="Bramwell 1906 - Face, hands and tongue of an acromegalic.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60040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59735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5100" b="1" dirty="0" err="1" smtClean="0">
                <a:solidFill>
                  <a:srgbClr val="FF0000"/>
                </a:solidFill>
              </a:rPr>
              <a:t>Hyperlipoproteinemia</a:t>
            </a:r>
            <a:endParaRPr lang="en-US" sz="51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I</a:t>
            </a:r>
          </a:p>
          <a:p>
            <a:pPr algn="l">
              <a:buNone/>
            </a:pPr>
            <a:r>
              <a:rPr lang="en-US" sz="2300" dirty="0" smtClean="0"/>
              <a:t>• </a:t>
            </a:r>
            <a:r>
              <a:rPr lang="en-US" sz="2100" dirty="0" smtClean="0"/>
              <a:t>Familial lipoprotein lipase deficiency (AR) or </a:t>
            </a:r>
            <a:r>
              <a:rPr lang="en-US" sz="2100" dirty="0" err="1" smtClean="0"/>
              <a:t>apoprotein</a:t>
            </a:r>
            <a:r>
              <a:rPr lang="en-US" sz="2100" dirty="0" smtClean="0"/>
              <a:t> CII deficiency</a:t>
            </a:r>
          </a:p>
          <a:p>
            <a:pPr algn="l">
              <a:buNone/>
            </a:pPr>
            <a:r>
              <a:rPr lang="en-US" sz="2100" dirty="0" smtClean="0"/>
              <a:t>• Increased </a:t>
            </a:r>
            <a:r>
              <a:rPr lang="en-US" sz="2100" dirty="0" err="1" smtClean="0"/>
              <a:t>chylomicrons</a:t>
            </a:r>
            <a:endParaRPr lang="en-US" sz="2100" dirty="0" smtClean="0"/>
          </a:p>
          <a:p>
            <a:pPr algn="l">
              <a:buNone/>
            </a:pPr>
            <a:r>
              <a:rPr lang="en-US" sz="2100" dirty="0" smtClean="0"/>
              <a:t>• Associated with </a:t>
            </a:r>
            <a:r>
              <a:rPr lang="en-US" sz="2100" dirty="0" err="1" smtClean="0"/>
              <a:t>hepatomegaly</a:t>
            </a:r>
            <a:r>
              <a:rPr lang="en-US" sz="2100" dirty="0" smtClean="0"/>
              <a:t>, pancreatitis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</a:t>
            </a:r>
            <a:r>
              <a:rPr lang="en-US" sz="2600" b="1" dirty="0" err="1" smtClean="0">
                <a:solidFill>
                  <a:srgbClr val="FF0000"/>
                </a:solidFill>
              </a:rPr>
              <a:t>IIa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it-IT" sz="2300" dirty="0" smtClean="0"/>
              <a:t>•</a:t>
            </a:r>
            <a:r>
              <a:rPr lang="it-IT" sz="2100" dirty="0" smtClean="0"/>
              <a:t>Familial hypercholesterolemia, common hypercholesterolemia (AD)</a:t>
            </a:r>
          </a:p>
          <a:p>
            <a:pPr algn="l">
              <a:buNone/>
            </a:pPr>
            <a:r>
              <a:rPr lang="en-US" sz="2100" dirty="0" smtClean="0"/>
              <a:t>• Increased LDL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</a:t>
            </a:r>
            <a:r>
              <a:rPr lang="en-US" sz="2600" b="1" dirty="0" err="1" smtClean="0">
                <a:solidFill>
                  <a:srgbClr val="FF0000"/>
                </a:solidFill>
              </a:rPr>
              <a:t>IIb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100" dirty="0" smtClean="0"/>
              <a:t>• Familial hypercholesterolemia (AD)</a:t>
            </a:r>
          </a:p>
          <a:p>
            <a:pPr algn="l">
              <a:buNone/>
            </a:pPr>
            <a:r>
              <a:rPr lang="en-US" sz="2100" dirty="0" smtClean="0"/>
              <a:t>• Increased LDL and VLDL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III</a:t>
            </a:r>
          </a:p>
          <a:p>
            <a:pPr algn="l">
              <a:buNone/>
            </a:pPr>
            <a:r>
              <a:rPr lang="en-US" sz="2100" dirty="0" smtClean="0"/>
              <a:t>• Familial </a:t>
            </a:r>
            <a:r>
              <a:rPr lang="en-US" sz="2100" dirty="0" err="1" smtClean="0"/>
              <a:t>Dysbetalipoproteinemia</a:t>
            </a:r>
            <a:r>
              <a:rPr lang="en-US" sz="2100" dirty="0" smtClean="0"/>
              <a:t> (AR)</a:t>
            </a:r>
          </a:p>
          <a:p>
            <a:pPr algn="l">
              <a:buNone/>
            </a:pPr>
            <a:r>
              <a:rPr lang="en-US" sz="2100" dirty="0" smtClean="0"/>
              <a:t>• Increased IDL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IV</a:t>
            </a:r>
          </a:p>
          <a:p>
            <a:pPr algn="l">
              <a:buNone/>
            </a:pPr>
            <a:r>
              <a:rPr lang="en-US" sz="2100" dirty="0" smtClean="0"/>
              <a:t>• Familial </a:t>
            </a:r>
            <a:r>
              <a:rPr lang="en-US" sz="2100" dirty="0" err="1" smtClean="0"/>
              <a:t>hypertriglyceridemia</a:t>
            </a:r>
            <a:r>
              <a:rPr lang="en-US" sz="2100" dirty="0" smtClean="0"/>
              <a:t> (AD)</a:t>
            </a:r>
          </a:p>
          <a:p>
            <a:pPr algn="l">
              <a:buNone/>
            </a:pPr>
            <a:r>
              <a:rPr lang="en-US" sz="2100" dirty="0" smtClean="0"/>
              <a:t>• Increased VLDL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V</a:t>
            </a:r>
          </a:p>
          <a:p>
            <a:pPr algn="l">
              <a:buNone/>
            </a:pPr>
            <a:r>
              <a:rPr lang="en-US" sz="2100" dirty="0" smtClean="0"/>
              <a:t>• Familial type V </a:t>
            </a:r>
            <a:r>
              <a:rPr lang="en-US" sz="2100" dirty="0" err="1" smtClean="0"/>
              <a:t>hyperlipoproteinemia</a:t>
            </a:r>
            <a:r>
              <a:rPr lang="en-US" sz="2100" dirty="0" smtClean="0"/>
              <a:t>, familial lipoprotein lipase deficiency (AD)</a:t>
            </a:r>
          </a:p>
          <a:p>
            <a:pPr algn="l">
              <a:buNone/>
            </a:pPr>
            <a:r>
              <a:rPr lang="en-US" sz="2100" dirty="0" smtClean="0"/>
              <a:t>• Increased </a:t>
            </a:r>
            <a:r>
              <a:rPr lang="en-US" sz="2100" dirty="0" err="1" smtClean="0"/>
              <a:t>chylomicrons</a:t>
            </a:r>
            <a:r>
              <a:rPr lang="en-US" sz="2100" dirty="0" smtClean="0"/>
              <a:t> and VLDL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Xanthomatosis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6 Clinical Types: </a:t>
            </a:r>
          </a:p>
          <a:p>
            <a:pPr algn="l">
              <a:buNone/>
            </a:pPr>
            <a:r>
              <a:rPr lang="en-US" sz="2800" dirty="0" smtClean="0"/>
              <a:t>Tuberous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err="1" smtClean="0"/>
              <a:t>Tendinous</a:t>
            </a:r>
            <a:r>
              <a:rPr lang="en-US" sz="2800" dirty="0" smtClean="0"/>
              <a:t>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Eruptive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Planar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err="1" smtClean="0"/>
              <a:t>Palmar</a:t>
            </a:r>
            <a:r>
              <a:rPr lang="en-US" sz="2800" dirty="0" smtClean="0"/>
              <a:t>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err="1" smtClean="0"/>
              <a:t>Xanthelasma</a:t>
            </a:r>
            <a:endParaRPr lang="ar-SA" sz="2800" dirty="0" smtClean="0"/>
          </a:p>
          <a:p>
            <a:pPr>
              <a:buNone/>
            </a:pP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4495800" cy="6381328"/>
          </a:xfrm>
        </p:spPr>
        <p:txBody>
          <a:bodyPr>
            <a:normAutofit fontScale="55000" lnSpcReduction="20000"/>
          </a:bodyPr>
          <a:lstStyle/>
          <a:p>
            <a:pPr algn="l">
              <a:buNone/>
            </a:pPr>
            <a:endParaRPr lang="en-US" sz="33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33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33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3300" b="1" dirty="0" smtClean="0">
                <a:solidFill>
                  <a:srgbClr val="FF0000"/>
                </a:solidFill>
              </a:rPr>
              <a:t>1-Tuberous </a:t>
            </a:r>
            <a:r>
              <a:rPr lang="en-US" sz="3300" b="1" dirty="0" err="1" smtClean="0">
                <a:solidFill>
                  <a:srgbClr val="FF0000"/>
                </a:solidFill>
              </a:rPr>
              <a:t>Xanthoma</a:t>
            </a:r>
            <a:endParaRPr lang="en-US" sz="33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Flat or elevated, rounded, grouped, yellowish-orange nodules over joints (particularly</a:t>
            </a:r>
          </a:p>
          <a:p>
            <a:pPr algn="l">
              <a:buNone/>
            </a:pPr>
            <a:r>
              <a:rPr lang="en-US" dirty="0" smtClean="0"/>
              <a:t>elbows and knees)</a:t>
            </a:r>
          </a:p>
          <a:p>
            <a:pPr algn="l">
              <a:buNone/>
            </a:pPr>
            <a:r>
              <a:rPr lang="en-US" dirty="0" smtClean="0"/>
              <a:t>• Types II, III, and IV</a:t>
            </a:r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Biliary</a:t>
            </a:r>
            <a:r>
              <a:rPr lang="en-US" dirty="0" smtClean="0"/>
              <a:t> cirrhosis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2-Tendinous </a:t>
            </a:r>
            <a:r>
              <a:rPr lang="en-US" sz="3600" b="1" dirty="0" err="1" smtClean="0">
                <a:solidFill>
                  <a:srgbClr val="FF0000"/>
                </a:solidFill>
              </a:rPr>
              <a:t>Xanthoma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Papules or nodules over tendons (extensor tendons on dorsum of hands, feet, and </a:t>
            </a:r>
            <a:r>
              <a:rPr lang="en-US" dirty="0" err="1" smtClean="0"/>
              <a:t>achilles</a:t>
            </a:r>
            <a:r>
              <a:rPr lang="en-US" dirty="0" smtClean="0"/>
              <a:t>)</a:t>
            </a:r>
          </a:p>
          <a:p>
            <a:pPr algn="l">
              <a:buNone/>
            </a:pPr>
            <a:r>
              <a:rPr lang="en-US" dirty="0" smtClean="0"/>
              <a:t>• Types II, III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3-Eruptive </a:t>
            </a:r>
            <a:r>
              <a:rPr lang="en-US" sz="3600" b="1" dirty="0" err="1" smtClean="0">
                <a:solidFill>
                  <a:srgbClr val="FF0000"/>
                </a:solidFill>
              </a:rPr>
              <a:t>Xanthoma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Small yellow/orange/red papules appearing in crops over entire body → buttocks, flexor</a:t>
            </a:r>
          </a:p>
          <a:p>
            <a:pPr algn="l">
              <a:buNone/>
            </a:pPr>
            <a:r>
              <a:rPr lang="en-US" dirty="0" smtClean="0"/>
              <a:t>surfaces, arms, thighs, knees, oral mucosa and may </a:t>
            </a:r>
            <a:r>
              <a:rPr lang="en-US" dirty="0" err="1" smtClean="0"/>
              <a:t>koebnerize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Associated with markedly elevated or abrupt increase in triglycerides (elevated</a:t>
            </a:r>
          </a:p>
          <a:p>
            <a:pPr algn="l">
              <a:buNone/>
            </a:pPr>
            <a:r>
              <a:rPr lang="en-US" dirty="0" err="1" smtClean="0"/>
              <a:t>chylomicrons</a:t>
            </a:r>
            <a:r>
              <a:rPr lang="en-US" dirty="0" smtClean="0"/>
              <a:t>)</a:t>
            </a:r>
          </a:p>
          <a:p>
            <a:pPr algn="l">
              <a:buNone/>
            </a:pPr>
            <a:r>
              <a:rPr lang="en-US" dirty="0" smtClean="0"/>
              <a:t>• Types l ,</a:t>
            </a:r>
            <a:r>
              <a:rPr lang="en-US" dirty="0" err="1" smtClean="0"/>
              <a:t>lll</a:t>
            </a:r>
            <a:r>
              <a:rPr lang="en-US" dirty="0" smtClean="0"/>
              <a:t> , </a:t>
            </a:r>
            <a:r>
              <a:rPr lang="en-US" dirty="0" err="1" smtClean="0"/>
              <a:t>lV</a:t>
            </a:r>
            <a:r>
              <a:rPr lang="en-US" dirty="0" smtClean="0"/>
              <a:t> , and V</a:t>
            </a:r>
          </a:p>
          <a:p>
            <a:pPr algn="l">
              <a:buNone/>
            </a:pPr>
            <a:r>
              <a:rPr lang="en-US" dirty="0" smtClean="0"/>
              <a:t>• Diabetes, obesity, pancreatitis, chronic renal failure, hypothyroidism, estrogen therapy,</a:t>
            </a:r>
          </a:p>
          <a:p>
            <a:pPr algn="l">
              <a:buNone/>
            </a:pPr>
            <a:r>
              <a:rPr lang="en-US" dirty="0" smtClean="0"/>
              <a:t>corticosteroids, </a:t>
            </a:r>
            <a:r>
              <a:rPr lang="en-US" dirty="0" err="1" smtClean="0"/>
              <a:t>isotretinoin</a:t>
            </a:r>
            <a:r>
              <a:rPr lang="en-US" dirty="0" smtClean="0"/>
              <a:t>, </a:t>
            </a:r>
            <a:r>
              <a:rPr lang="en-US" dirty="0" err="1" smtClean="0"/>
              <a:t>acitretin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</p:txBody>
      </p:sp>
      <p:pic>
        <p:nvPicPr>
          <p:cNvPr id="6" name="Picture 4" descr="E:\Bolognia\images\53FF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52736"/>
            <a:ext cx="4038600" cy="432047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08104" y="5589240"/>
            <a:ext cx="2114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Eruptive </a:t>
            </a:r>
            <a:r>
              <a:rPr lang="en-US" i="1" dirty="0" err="1" smtClean="0">
                <a:solidFill>
                  <a:srgbClr val="FF0000"/>
                </a:solidFill>
              </a:rPr>
              <a:t>Xanthomas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20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Eruptive </a:t>
            </a:r>
            <a:r>
              <a:rPr lang="en-US" sz="2000" i="1" dirty="0" err="1" smtClean="0">
                <a:solidFill>
                  <a:srgbClr val="FF0000"/>
                </a:solidFill>
              </a:rPr>
              <a:t>xanthomas</a:t>
            </a:r>
            <a:r>
              <a:rPr lang="en-US" sz="2000" i="1" dirty="0" smtClean="0">
                <a:solidFill>
                  <a:srgbClr val="FF0000"/>
                </a:solidFill>
              </a:rPr>
              <a:t>. Note the yellowish hue </a:t>
            </a:r>
            <a:br>
              <a:rPr lang="en-US" sz="2000" i="1" dirty="0" smtClean="0">
                <a:solidFill>
                  <a:srgbClr val="FF0000"/>
                </a:solidFill>
              </a:rPr>
            </a:br>
            <a:endParaRPr lang="ar-SA" sz="2000" i="1" dirty="0">
              <a:solidFill>
                <a:srgbClr val="FF0000"/>
              </a:solidFill>
            </a:endParaRPr>
          </a:p>
        </p:txBody>
      </p:sp>
      <p:pic>
        <p:nvPicPr>
          <p:cNvPr id="23555" name="Picture 3" descr="E:\Bolognia\images\92FF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4038600" cy="4608511"/>
          </a:xfrm>
          <a:prstGeom prst="rect">
            <a:avLst/>
          </a:prstGeom>
          <a:noFill/>
        </p:spPr>
      </p:pic>
      <p:pic>
        <p:nvPicPr>
          <p:cNvPr id="23554" name="Picture 2" descr="E:\Bolognia\images\92F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5004048" cy="424847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139952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Tuberous </a:t>
            </a:r>
            <a:r>
              <a:rPr lang="en-US" i="1" dirty="0" err="1" smtClean="0">
                <a:solidFill>
                  <a:srgbClr val="FF0000"/>
                </a:solidFill>
              </a:rPr>
              <a:t>xanthomas</a:t>
            </a:r>
            <a:r>
              <a:rPr lang="en-US" i="1" dirty="0" smtClean="0">
                <a:solidFill>
                  <a:srgbClr val="FF0000"/>
                </a:solidFill>
              </a:rPr>
              <a:t> of the knee. Note the yellowish hue.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260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i="1" dirty="0" err="1" smtClean="0">
                <a:solidFill>
                  <a:srgbClr val="FF0000"/>
                </a:solidFill>
              </a:rPr>
              <a:t>Tendinous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xanthoma</a:t>
            </a:r>
            <a:r>
              <a:rPr lang="en-US" sz="2000" i="1" dirty="0" smtClean="0">
                <a:solidFill>
                  <a:srgbClr val="FF0000"/>
                </a:solidFill>
              </a:rPr>
              <a:t>. Linear swelling of the Achilles area representing a </a:t>
            </a:r>
            <a:r>
              <a:rPr lang="en-US" sz="2000" i="1" dirty="0" err="1" smtClean="0">
                <a:solidFill>
                  <a:srgbClr val="FF0000"/>
                </a:solidFill>
              </a:rPr>
              <a:t>tendinous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xanthoma</a:t>
            </a:r>
            <a:r>
              <a:rPr lang="en-US" sz="2000" i="1" dirty="0" smtClean="0">
                <a:solidFill>
                  <a:srgbClr val="FF0000"/>
                </a:solidFill>
              </a:rPr>
              <a:t> in a patient with </a:t>
            </a:r>
            <a:r>
              <a:rPr lang="en-US" sz="2000" i="1" dirty="0" err="1" smtClean="0">
                <a:solidFill>
                  <a:srgbClr val="FF0000"/>
                </a:solidFill>
              </a:rPr>
              <a:t>dysbetalipoproteinemia</a:t>
            </a:r>
            <a:r>
              <a:rPr lang="en-US" sz="2000" i="1" dirty="0" smtClean="0">
                <a:solidFill>
                  <a:srgbClr val="FF0000"/>
                </a:solidFill>
              </a:rPr>
              <a:t>.</a:t>
            </a:r>
            <a:br>
              <a:rPr lang="en-US" sz="2000" i="1" dirty="0" smtClean="0">
                <a:solidFill>
                  <a:srgbClr val="FF0000"/>
                </a:solidFill>
              </a:rPr>
            </a:br>
            <a:endParaRPr lang="ar-SA" sz="2000" i="1" dirty="0">
              <a:solidFill>
                <a:srgbClr val="FF0000"/>
              </a:solidFill>
            </a:endParaRPr>
          </a:p>
        </p:txBody>
      </p:sp>
      <p:pic>
        <p:nvPicPr>
          <p:cNvPr id="24579" name="Picture 3" descr="E:\Bolognia\images\92FF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92696"/>
            <a:ext cx="4316288" cy="4790463"/>
          </a:xfrm>
          <a:prstGeom prst="rect">
            <a:avLst/>
          </a:prstGeom>
          <a:noFill/>
        </p:spPr>
      </p:pic>
      <p:pic>
        <p:nvPicPr>
          <p:cNvPr id="24578" name="Picture 2" descr="E:\Bolognia\images\92F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46531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 err="1" smtClean="0">
                <a:solidFill>
                  <a:srgbClr val="FF0000"/>
                </a:solidFill>
              </a:rPr>
              <a:t>Tendinous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xanthomas</a:t>
            </a:r>
            <a:r>
              <a:rPr lang="en-US" i="1" dirty="0" smtClean="0">
                <a:solidFill>
                  <a:srgbClr val="FF0000"/>
                </a:solidFill>
              </a:rPr>
              <a:t> of the fingers in a patient with homozygous familial hypercholesterolemia</a:t>
            </a:r>
            <a:r>
              <a:rPr lang="en-US" dirty="0" smtClean="0"/>
              <a:t>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805264"/>
          </a:xfrm>
        </p:spPr>
        <p:txBody>
          <a:bodyPr>
            <a:normAutofit fontScale="550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4-Planar </a:t>
            </a:r>
            <a:r>
              <a:rPr lang="en-US" b="1" dirty="0" err="1" smtClean="0">
                <a:solidFill>
                  <a:srgbClr val="FF0000"/>
                </a:solidFill>
              </a:rPr>
              <a:t>Xanthoma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Flat </a:t>
            </a:r>
            <a:r>
              <a:rPr lang="en-US" dirty="0" err="1" smtClean="0"/>
              <a:t>macules</a:t>
            </a:r>
            <a:r>
              <a:rPr lang="en-US" dirty="0" smtClean="0"/>
              <a:t> or slightly elevated plaques, yellow/tan color</a:t>
            </a:r>
          </a:p>
          <a:p>
            <a:pPr algn="l">
              <a:buNone/>
            </a:pPr>
            <a:r>
              <a:rPr lang="en-US" dirty="0" smtClean="0"/>
              <a:t>• Associated with </a:t>
            </a:r>
            <a:r>
              <a:rPr lang="en-US" dirty="0" err="1" smtClean="0"/>
              <a:t>biliary</a:t>
            </a:r>
            <a:r>
              <a:rPr lang="en-US" dirty="0" smtClean="0"/>
              <a:t> cirrhosis, </a:t>
            </a:r>
            <a:r>
              <a:rPr lang="en-US" dirty="0" err="1" smtClean="0"/>
              <a:t>biliary</a:t>
            </a:r>
            <a:r>
              <a:rPr lang="en-US" dirty="0" smtClean="0"/>
              <a:t> </a:t>
            </a:r>
            <a:r>
              <a:rPr lang="en-US" dirty="0" err="1" smtClean="0"/>
              <a:t>atresia</a:t>
            </a:r>
            <a:r>
              <a:rPr lang="en-US" dirty="0" smtClean="0"/>
              <a:t>, myeloma, monoclonal </a:t>
            </a:r>
            <a:r>
              <a:rPr lang="en-US" dirty="0" err="1" smtClean="0"/>
              <a:t>gammopathy</a:t>
            </a:r>
            <a:r>
              <a:rPr lang="en-US" dirty="0" smtClean="0"/>
              <a:t>, lymphoma.</a:t>
            </a:r>
          </a:p>
          <a:p>
            <a:pPr algn="l">
              <a:buNone/>
            </a:pPr>
            <a:r>
              <a:rPr lang="en-US" dirty="0" smtClean="0"/>
              <a:t>• Characteristically around eyelids, neck, trunk, shoulders, or </a:t>
            </a:r>
            <a:r>
              <a:rPr lang="en-US" dirty="0" err="1" smtClean="0"/>
              <a:t>axillae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Types </a:t>
            </a:r>
            <a:r>
              <a:rPr lang="en-US" dirty="0" err="1" smtClean="0"/>
              <a:t>ll,lll</a:t>
            </a:r>
            <a:endParaRPr lang="en-US" dirty="0" smtClean="0"/>
          </a:p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5-Palmar </a:t>
            </a:r>
            <a:r>
              <a:rPr lang="en-US" b="1" dirty="0" err="1" smtClean="0">
                <a:solidFill>
                  <a:srgbClr val="FF0000"/>
                </a:solidFill>
              </a:rPr>
              <a:t>Xanthoma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Nodules and irregular plaques on palms and flexural surfaces of fingers</a:t>
            </a:r>
          </a:p>
          <a:p>
            <a:pPr algn="l">
              <a:buNone/>
            </a:pPr>
            <a:r>
              <a:rPr lang="en-US" dirty="0" smtClean="0"/>
              <a:t>• Type III</a:t>
            </a:r>
          </a:p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6-Xanthelasma</a:t>
            </a:r>
          </a:p>
          <a:p>
            <a:pPr algn="l">
              <a:buNone/>
            </a:pPr>
            <a:r>
              <a:rPr lang="en-US" dirty="0" smtClean="0"/>
              <a:t>• Most common type of </a:t>
            </a:r>
            <a:r>
              <a:rPr lang="en-US" dirty="0" err="1" smtClean="0"/>
              <a:t>xanthoma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Eyelids</a:t>
            </a:r>
          </a:p>
          <a:p>
            <a:pPr algn="l">
              <a:buNone/>
            </a:pPr>
            <a:r>
              <a:rPr lang="en-US" dirty="0" smtClean="0"/>
              <a:t>• Usually present without any other disease, but can occur in types II and III</a:t>
            </a:r>
          </a:p>
          <a:p>
            <a:pPr algn="l">
              <a:buNone/>
            </a:pPr>
            <a:r>
              <a:rPr lang="en-US" dirty="0" smtClean="0"/>
              <a:t>• Common among women with hepatic or </a:t>
            </a:r>
            <a:r>
              <a:rPr lang="en-US" dirty="0" err="1" smtClean="0"/>
              <a:t>biliary</a:t>
            </a:r>
            <a:r>
              <a:rPr lang="en-US" dirty="0" smtClean="0"/>
              <a:t> disorders, also seen in </a:t>
            </a:r>
            <a:r>
              <a:rPr lang="en-US" dirty="0" err="1" smtClean="0"/>
              <a:t>myxedema</a:t>
            </a:r>
            <a:r>
              <a:rPr lang="en-US" dirty="0" smtClean="0"/>
              <a:t>, diabetes</a:t>
            </a:r>
          </a:p>
          <a:p>
            <a:pPr algn="l">
              <a:buNone/>
            </a:pPr>
            <a:r>
              <a:rPr lang="en-US" dirty="0" smtClean="0"/>
              <a:t>• Best treated with surgical excision</a:t>
            </a:r>
            <a:endParaRPr lang="ar-SA" dirty="0" smtClean="0"/>
          </a:p>
        </p:txBody>
      </p:sp>
      <p:pic>
        <p:nvPicPr>
          <p:cNvPr id="26626" name="Picture 2" descr="E:\Bolognia\images\92FF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572000" cy="498557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2798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Plane </a:t>
            </a:r>
            <a:r>
              <a:rPr lang="en-US" i="1" dirty="0" err="1" smtClean="0">
                <a:solidFill>
                  <a:srgbClr val="FF0000"/>
                </a:solidFill>
              </a:rPr>
              <a:t>xanthoma</a:t>
            </a:r>
            <a:r>
              <a:rPr lang="en-US" i="1" dirty="0" smtClean="0">
                <a:solidFill>
                  <a:srgbClr val="FF0000"/>
                </a:solidFill>
              </a:rPr>
              <a:t> in a patient with a monoclonal </a:t>
            </a:r>
            <a:r>
              <a:rPr lang="en-US" i="1" dirty="0" err="1" smtClean="0">
                <a:solidFill>
                  <a:srgbClr val="FF0000"/>
                </a:solidFill>
              </a:rPr>
              <a:t>IgG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gammopathy</a:t>
            </a: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5602" name="Picture 2" descr="E:\Bolognia\images\92FF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462746" cy="5145435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1800" i="1" dirty="0" err="1" smtClean="0">
                <a:solidFill>
                  <a:srgbClr val="FF0000"/>
                </a:solidFill>
              </a:rPr>
              <a:t>Xanthelasma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palpebrarum</a:t>
            </a:r>
            <a:r>
              <a:rPr lang="en-US" sz="1800" i="1" dirty="0" smtClean="0">
                <a:solidFill>
                  <a:srgbClr val="FF0000"/>
                </a:solidFill>
              </a:rPr>
              <a:t> with typical yellowish hue. Courtesy of Yale Residents Slide Collection.</a:t>
            </a:r>
            <a:br>
              <a:rPr lang="en-US" sz="1800" i="1" dirty="0" smtClean="0">
                <a:solidFill>
                  <a:srgbClr val="FF0000"/>
                </a:solidFill>
              </a:rPr>
            </a:br>
            <a:r>
              <a:rPr lang="en-US" sz="1800" i="1" dirty="0" smtClean="0">
                <a:solidFill>
                  <a:srgbClr val="FF0000"/>
                </a:solidFill>
              </a:rPr>
              <a:t/>
            </a:r>
            <a:br>
              <a:rPr lang="en-US" sz="1800" i="1" dirty="0" smtClean="0">
                <a:solidFill>
                  <a:srgbClr val="FF0000"/>
                </a:solidFill>
              </a:rPr>
            </a:br>
            <a:endParaRPr lang="ar-SA" sz="18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Plane </a:t>
            </a:r>
            <a:r>
              <a:rPr lang="en-US" i="1" dirty="0" err="1" smtClean="0">
                <a:solidFill>
                  <a:srgbClr val="FF0000"/>
                </a:solidFill>
              </a:rPr>
              <a:t>xanthomas</a:t>
            </a:r>
            <a:r>
              <a:rPr lang="en-US" i="1" dirty="0" smtClean="0">
                <a:solidFill>
                  <a:srgbClr val="FF0000"/>
                </a:solidFill>
              </a:rPr>
              <a:t> of the </a:t>
            </a:r>
            <a:r>
              <a:rPr lang="en-US" i="1" dirty="0" err="1" smtClean="0">
                <a:solidFill>
                  <a:srgbClr val="FF0000"/>
                </a:solidFill>
              </a:rPr>
              <a:t>palmar</a:t>
            </a:r>
            <a:r>
              <a:rPr lang="en-US" i="1" dirty="0" smtClean="0">
                <a:solidFill>
                  <a:srgbClr val="FF0000"/>
                </a:solidFill>
              </a:rPr>
              <a:t> creases in a patient with </a:t>
            </a:r>
            <a:r>
              <a:rPr lang="en-US" i="1" dirty="0" err="1" smtClean="0">
                <a:solidFill>
                  <a:srgbClr val="FF0000"/>
                </a:solidFill>
              </a:rPr>
              <a:t>dysbetalipoprotenemia</a:t>
            </a:r>
            <a:r>
              <a:rPr lang="en-US" i="1" dirty="0" smtClean="0">
                <a:solidFill>
                  <a:srgbClr val="FF0000"/>
                </a:solidFill>
              </a:rPr>
              <a:t> (arrows).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endParaRPr lang="ar-SA" i="1" dirty="0">
              <a:solidFill>
                <a:srgbClr val="FF0000"/>
              </a:solidFill>
            </a:endParaRPr>
          </a:p>
        </p:txBody>
      </p:sp>
      <p:pic>
        <p:nvPicPr>
          <p:cNvPr id="25603" name="Picture 3" descr="E:\Bolognia\images\92FF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8680"/>
            <a:ext cx="476163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CUTANEOUS MANIFESTATIONS OF GASTROINTESTINAL DISORDERS</a:t>
            </a:r>
            <a:endParaRPr lang="ar-SA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pic>
        <p:nvPicPr>
          <p:cNvPr id="3074" name="Picture 2" descr="E:\Bolognia\images\53FT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Manifestations of Inflammatory Bowel Disease (IBD)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E:\Bolognia\images\53FT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Autofit/>
          </a:bodyPr>
          <a:lstStyle/>
          <a:p>
            <a:r>
              <a:rPr lang="en-US" sz="1600" dirty="0" smtClean="0"/>
              <a:t>Other less common manifestation: </a:t>
            </a:r>
            <a:r>
              <a:rPr lang="en-US" sz="1600" dirty="0" err="1" smtClean="0"/>
              <a:t>Epidermolysis</a:t>
            </a:r>
            <a:r>
              <a:rPr lang="en-US" sz="1600" dirty="0" smtClean="0"/>
              <a:t> </a:t>
            </a:r>
            <a:r>
              <a:rPr lang="en-US" sz="1600" dirty="0" err="1" smtClean="0"/>
              <a:t>bullosa</a:t>
            </a:r>
            <a:r>
              <a:rPr lang="en-US" sz="1600" dirty="0" smtClean="0"/>
              <a:t> </a:t>
            </a:r>
            <a:r>
              <a:rPr lang="en-US" sz="1600" dirty="0" err="1" smtClean="0"/>
              <a:t>acquisita</a:t>
            </a:r>
            <a:r>
              <a:rPr lang="en-US" sz="1600" dirty="0" smtClean="0"/>
              <a:t>, </a:t>
            </a:r>
            <a:r>
              <a:rPr lang="en-US" sz="1600" dirty="0" err="1" smtClean="0"/>
              <a:t>erythema</a:t>
            </a:r>
            <a:r>
              <a:rPr lang="en-US" sz="1600" dirty="0" smtClean="0"/>
              <a:t> </a:t>
            </a:r>
            <a:r>
              <a:rPr lang="en-US" sz="1600" dirty="0" err="1" smtClean="0"/>
              <a:t>multiforme</a:t>
            </a:r>
            <a:r>
              <a:rPr lang="en-US" sz="1600" dirty="0" smtClean="0"/>
              <a:t>, </a:t>
            </a:r>
            <a:r>
              <a:rPr lang="en-US" sz="1600" dirty="0" err="1" smtClean="0"/>
              <a:t>urticaria</a:t>
            </a:r>
            <a:r>
              <a:rPr lang="en-US" sz="1600" dirty="0" smtClean="0"/>
              <a:t>, clubbing, psoriasis, </a:t>
            </a:r>
            <a:r>
              <a:rPr lang="en-US" sz="1600" dirty="0" err="1" smtClean="0"/>
              <a:t>vitiligo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smtClean="0"/>
              <a:t>Note: CD = </a:t>
            </a:r>
            <a:r>
              <a:rPr lang="en-US" sz="1600" dirty="0" err="1" smtClean="0"/>
              <a:t>Crohn’s</a:t>
            </a:r>
            <a:r>
              <a:rPr lang="en-US" sz="1600" dirty="0" smtClean="0"/>
              <a:t> disease ,UC = Ulcerative Colitis</a:t>
            </a:r>
            <a:endParaRPr lang="ar-SA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88640"/>
          <a:ext cx="9143999" cy="59797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10946"/>
                <a:gridCol w="1785053"/>
                <a:gridCol w="3048000"/>
              </a:tblGrid>
              <a:tr h="22174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Cutaneous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Findings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Association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81651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Commonly involves perineum associated with edema and inflammation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 &gt; UC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Fissures and Fistulas      </a:t>
                      </a:r>
                      <a:endParaRPr lang="ar-SA" dirty="0"/>
                    </a:p>
                  </a:txBody>
                  <a:tcPr/>
                </a:tc>
              </a:tr>
              <a:tr h="436766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Edema, cobblestone, ulcerations, nodules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Crohn’s</a:t>
                      </a:r>
                      <a:r>
                        <a:rPr lang="ar-S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ar-SA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Nodules, plaques, ulcerations; commonly on extremities or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intertrigenous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regions mimics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Erythema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Nodosum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Metastatic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Crohn’s</a:t>
                      </a:r>
                      <a:endParaRPr lang="ar-SA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Tender red nodules on anterior lower legs; precedes or occurs simultaneous with IBD flare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UC&gt;CD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Erythema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nodosum</a:t>
                      </a:r>
                      <a:endParaRPr lang="ar-SA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Papules, pustules, hemorrhagic blisters → enlarge, ulcerate with dusky undermined edges;</a:t>
                      </a:r>
                    </a:p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exacerbated by trauma; frequently on legs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UC&gt;CD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Pyoderma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Gangrenosum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(PG)</a:t>
                      </a:r>
                      <a:endParaRPr lang="ar-SA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Vegetating plaques,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vesiculopustules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</a:p>
                    <a:p>
                      <a:pPr algn="l"/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intertrigenous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areas; heal with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hyperpigmentation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when process involves mucosa =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Pyostomatits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vegetans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UC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Pyoderma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Vegetans</a:t>
                      </a:r>
                      <a:endParaRPr lang="ar-SA" dirty="0"/>
                    </a:p>
                  </a:txBody>
                  <a:tcPr/>
                </a:tc>
              </a:tr>
              <a:tr h="246033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Identical to common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aphthous</a:t>
                      </a:r>
                      <a:endParaRPr lang="en-U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ulcers; develop with IBD flares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UC&gt;CD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Chronic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Apthous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Ulcers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Metastatic </a:t>
            </a:r>
            <a:r>
              <a:rPr lang="en-US" sz="3600" i="1" dirty="0" err="1" smtClean="0">
                <a:solidFill>
                  <a:srgbClr val="FF0000"/>
                </a:solidFill>
              </a:rPr>
              <a:t>crohns</a:t>
            </a:r>
            <a:r>
              <a:rPr lang="en-US" sz="3600" i="1" dirty="0" smtClean="0">
                <a:solidFill>
                  <a:srgbClr val="FF0000"/>
                </a:solidFill>
              </a:rPr>
              <a:t> disease</a:t>
            </a:r>
            <a:endParaRPr lang="ar-SA" sz="3600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E:\Bolognia\images\53FF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0899" y="1554163"/>
            <a:ext cx="565460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Erythema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Nodosum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</p:spPr>
        <p:txBody>
          <a:bodyPr>
            <a:normAutofit fontScale="550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sz="3300" dirty="0" smtClean="0"/>
              <a:t>Inflammation of SC fat</a:t>
            </a:r>
            <a:endParaRPr lang="en-US" sz="3300" dirty="0" smtClean="0"/>
          </a:p>
          <a:p>
            <a:pPr algn="l">
              <a:buNone/>
            </a:pPr>
            <a:endParaRPr lang="en-US" sz="3300" dirty="0" smtClean="0"/>
          </a:p>
          <a:p>
            <a:pPr algn="l">
              <a:buNone/>
            </a:pPr>
            <a:r>
              <a:rPr lang="en-US" sz="3300" dirty="0" smtClean="0"/>
              <a:t>• </a:t>
            </a:r>
            <a:r>
              <a:rPr lang="en-US" sz="3300" dirty="0" err="1" smtClean="0"/>
              <a:t>Erythematous</a:t>
            </a:r>
            <a:r>
              <a:rPr lang="en-US" sz="3300" dirty="0" smtClean="0"/>
              <a:t>, tender nodules on anterior shins; also seen on thighs, lateral aspects  of lower legs, arms, and face , bilateral , symmetrical.</a:t>
            </a:r>
          </a:p>
          <a:p>
            <a:pPr algn="l">
              <a:buNone/>
            </a:pPr>
            <a:endParaRPr lang="en-US" sz="3300" dirty="0" smtClean="0"/>
          </a:p>
          <a:p>
            <a:pPr algn="l">
              <a:buNone/>
            </a:pPr>
            <a:r>
              <a:rPr lang="en-US" sz="3300" dirty="0" smtClean="0"/>
              <a:t>• Often accompanied by fever, chills, malaise, and </a:t>
            </a:r>
            <a:r>
              <a:rPr lang="en-US" sz="3300" dirty="0" err="1" smtClean="0"/>
              <a:t>leukocytosis</a:t>
            </a:r>
            <a:endParaRPr lang="en-US" sz="3300" dirty="0" smtClean="0"/>
          </a:p>
          <a:p>
            <a:pPr algn="l">
              <a:buNone/>
            </a:pPr>
            <a:endParaRPr lang="en-US" sz="3300" dirty="0" smtClean="0"/>
          </a:p>
          <a:p>
            <a:pPr algn="l">
              <a:buNone/>
            </a:pPr>
            <a:r>
              <a:rPr lang="en-US" sz="3300" dirty="0" smtClean="0"/>
              <a:t>• 70% have associated </a:t>
            </a:r>
            <a:r>
              <a:rPr lang="en-US" sz="3300" dirty="0" err="1" smtClean="0"/>
              <a:t>arthropathy</a:t>
            </a:r>
            <a:r>
              <a:rPr lang="en-US" sz="3300" dirty="0" smtClean="0"/>
              <a:t> </a:t>
            </a:r>
          </a:p>
          <a:p>
            <a:pPr algn="l">
              <a:buNone/>
            </a:pPr>
            <a:endParaRPr lang="en-US" sz="3300" dirty="0" smtClean="0"/>
          </a:p>
          <a:p>
            <a:pPr algn="l">
              <a:buNone/>
            </a:pPr>
            <a:r>
              <a:rPr lang="en-US" sz="3300" dirty="0" smtClean="0"/>
              <a:t>• Occurs at any age, but most prevalent between 20 and 30 years of age</a:t>
            </a:r>
          </a:p>
          <a:p>
            <a:pPr algn="l">
              <a:buNone/>
            </a:pPr>
            <a:endParaRPr lang="en-US" sz="3300" dirty="0" smtClean="0"/>
          </a:p>
          <a:p>
            <a:pPr algn="l">
              <a:buNone/>
            </a:pPr>
            <a:r>
              <a:rPr lang="en-US" sz="3300" dirty="0" smtClean="0"/>
              <a:t>• Results from immunologic reaction triggered by drugs, benign and malignant systemic illness, bacterial, viral, and fungal infections</a:t>
            </a:r>
            <a:endParaRPr lang="ar-SA" sz="33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32856"/>
            <a:ext cx="4572001" cy="396044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Causes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 algn="l">
              <a:buNone/>
            </a:pPr>
            <a:r>
              <a:rPr lang="en-US" sz="4000" b="1" i="1" dirty="0" smtClean="0"/>
              <a:t>MNEMONIC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SHOUT  BCG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S=</a:t>
            </a:r>
            <a:r>
              <a:rPr lang="en-US" i="1" dirty="0" err="1" smtClean="0"/>
              <a:t>Sarcoid</a:t>
            </a:r>
            <a:r>
              <a:rPr lang="en-US" i="1" dirty="0" smtClean="0"/>
              <a:t>, Sulfa drug, Strep.</a:t>
            </a:r>
          </a:p>
          <a:p>
            <a:pPr algn="l">
              <a:buNone/>
            </a:pPr>
            <a:r>
              <a:rPr lang="en-US" i="1" dirty="0" smtClean="0"/>
              <a:t>H=</a:t>
            </a:r>
            <a:r>
              <a:rPr lang="en-US" i="1" dirty="0" err="1" smtClean="0"/>
              <a:t>Histoplasmosis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O=Oral contraceptives , pregnancy</a:t>
            </a:r>
          </a:p>
          <a:p>
            <a:pPr algn="l">
              <a:buNone/>
            </a:pPr>
            <a:r>
              <a:rPr lang="en-US" i="1" dirty="0" smtClean="0"/>
              <a:t>U=Ulcerative colitis</a:t>
            </a:r>
          </a:p>
          <a:p>
            <a:pPr algn="l">
              <a:buNone/>
            </a:pPr>
            <a:r>
              <a:rPr lang="en-US" i="1" dirty="0" smtClean="0"/>
              <a:t>T=TB</a:t>
            </a:r>
          </a:p>
          <a:p>
            <a:pPr algn="l">
              <a:buNone/>
            </a:pPr>
            <a:r>
              <a:rPr lang="en-US" i="1" dirty="0" smtClean="0"/>
              <a:t>B=</a:t>
            </a:r>
            <a:r>
              <a:rPr lang="en-US" i="1" dirty="0" err="1" smtClean="0"/>
              <a:t>Bechet’s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C=</a:t>
            </a:r>
            <a:r>
              <a:rPr lang="en-US" i="1" dirty="0" err="1" smtClean="0"/>
              <a:t>Crohns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G=GI (</a:t>
            </a:r>
            <a:r>
              <a:rPr lang="en-US" i="1" dirty="0" err="1" smtClean="0"/>
              <a:t>Yersinia</a:t>
            </a:r>
            <a:r>
              <a:rPr lang="en-US" i="1" dirty="0" smtClean="0"/>
              <a:t>, salmonella )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Work up: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-</a:t>
            </a:r>
            <a:r>
              <a:rPr lang="en-US" dirty="0" err="1" smtClean="0"/>
              <a:t>Hx</a:t>
            </a:r>
            <a:r>
              <a:rPr lang="en-US" dirty="0" smtClean="0"/>
              <a:t> </a:t>
            </a:r>
            <a:r>
              <a:rPr lang="en-US" sz="2800" i="1" dirty="0" smtClean="0"/>
              <a:t>( exclude drugs , </a:t>
            </a:r>
            <a:r>
              <a:rPr lang="en-US" sz="2800" i="1" dirty="0" err="1" smtClean="0"/>
              <a:t>hx</a:t>
            </a:r>
            <a:r>
              <a:rPr lang="en-US" sz="2800" i="1" dirty="0" smtClean="0"/>
              <a:t> of infection &amp; GI symptoms)</a:t>
            </a:r>
          </a:p>
          <a:p>
            <a:pPr algn="l">
              <a:buNone/>
            </a:pPr>
            <a:r>
              <a:rPr lang="en-US" dirty="0" smtClean="0"/>
              <a:t>-CBC ,diff.</a:t>
            </a:r>
          </a:p>
          <a:p>
            <a:pPr algn="l">
              <a:buNone/>
            </a:pPr>
            <a:r>
              <a:rPr lang="en-US" dirty="0" smtClean="0"/>
              <a:t>-ESR</a:t>
            </a:r>
          </a:p>
          <a:p>
            <a:pPr algn="l">
              <a:buNone/>
            </a:pPr>
            <a:r>
              <a:rPr lang="en-US" dirty="0" smtClean="0"/>
              <a:t>-Throat swab </a:t>
            </a:r>
          </a:p>
          <a:p>
            <a:pPr algn="l">
              <a:buNone/>
            </a:pPr>
            <a:r>
              <a:rPr lang="en-US" dirty="0" smtClean="0"/>
              <a:t>-ASO </a:t>
            </a:r>
            <a:r>
              <a:rPr lang="en-US" dirty="0" err="1" smtClean="0"/>
              <a:t>titre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-CXR </a:t>
            </a:r>
          </a:p>
          <a:p>
            <a:pPr algn="l">
              <a:buNone/>
            </a:pPr>
            <a:r>
              <a:rPr lang="en-US" dirty="0" smtClean="0"/>
              <a:t>-PPD</a:t>
            </a:r>
          </a:p>
          <a:p>
            <a:pPr algn="l">
              <a:buNone/>
            </a:pPr>
            <a:r>
              <a:rPr lang="en-US" dirty="0" smtClean="0"/>
              <a:t>-Stool for occult blood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Histology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err="1" smtClean="0"/>
              <a:t>Septal</a:t>
            </a:r>
            <a:r>
              <a:rPr lang="en-US" dirty="0" smtClean="0"/>
              <a:t> </a:t>
            </a:r>
            <a:r>
              <a:rPr lang="en-US" dirty="0" err="1" smtClean="0"/>
              <a:t>panniculitis</a:t>
            </a:r>
            <a:r>
              <a:rPr lang="en-US" dirty="0" smtClean="0"/>
              <a:t> without </a:t>
            </a:r>
            <a:r>
              <a:rPr lang="en-US" dirty="0" err="1" smtClean="0"/>
              <a:t>vasculitis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Treatment</a:t>
            </a:r>
          </a:p>
          <a:p>
            <a:pPr algn="l">
              <a:buNone/>
            </a:pPr>
            <a:r>
              <a:rPr lang="en-US" dirty="0" smtClean="0"/>
              <a:t>• Spontaneous resolution usually occurs within three to six weeks without scarring</a:t>
            </a:r>
          </a:p>
          <a:p>
            <a:pPr algn="l">
              <a:buNone/>
            </a:pPr>
            <a:r>
              <a:rPr lang="en-US" dirty="0" smtClean="0"/>
              <a:t>• NSAIDs such as </a:t>
            </a:r>
            <a:r>
              <a:rPr lang="en-US" dirty="0" err="1" smtClean="0"/>
              <a:t>indomethacin</a:t>
            </a:r>
            <a:r>
              <a:rPr lang="en-US" dirty="0" smtClean="0"/>
              <a:t> or naproxen</a:t>
            </a:r>
          </a:p>
          <a:p>
            <a:pPr algn="l">
              <a:buNone/>
            </a:pPr>
            <a:r>
              <a:rPr lang="en-US" dirty="0" smtClean="0"/>
              <a:t>• Systemic steroids effective in severe cases and can be dangerous if infection is etiology</a:t>
            </a:r>
          </a:p>
          <a:p>
            <a:pPr algn="l">
              <a:buNone/>
            </a:pPr>
            <a:r>
              <a:rPr lang="en-US" dirty="0" smtClean="0"/>
              <a:t>• Potassium iodide 400 to 900 mg daily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Pyoderma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gangrenosum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9715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 smtClean="0"/>
              <a:t>-</a:t>
            </a:r>
            <a:r>
              <a:rPr lang="en-US" sz="2000" dirty="0" smtClean="0"/>
              <a:t>1.5-5% of patients with IBD develop PG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Associated with leukemia, myeloma, </a:t>
            </a:r>
            <a:r>
              <a:rPr lang="en-US" sz="2000" dirty="0" err="1" smtClean="0"/>
              <a:t>monoclonaL</a:t>
            </a:r>
            <a:r>
              <a:rPr lang="en-US" sz="2000" dirty="0" smtClean="0"/>
              <a:t> </a:t>
            </a:r>
            <a:r>
              <a:rPr lang="en-US" sz="2000" dirty="0" err="1" smtClean="0"/>
              <a:t>gammopathy</a:t>
            </a:r>
            <a:r>
              <a:rPr lang="en-US" sz="2000" dirty="0" smtClean="0"/>
              <a:t> (</a:t>
            </a:r>
            <a:r>
              <a:rPr lang="en-US" sz="2000" dirty="0" err="1" smtClean="0"/>
              <a:t>IgA</a:t>
            </a:r>
            <a:r>
              <a:rPr lang="en-US" sz="2000" dirty="0" smtClean="0"/>
              <a:t>),</a:t>
            </a:r>
          </a:p>
          <a:p>
            <a:pPr algn="l">
              <a:buNone/>
            </a:pPr>
            <a:r>
              <a:rPr lang="en-US" sz="2000" dirty="0" err="1" smtClean="0"/>
              <a:t>polycythemia</a:t>
            </a:r>
            <a:r>
              <a:rPr lang="en-US" sz="2000" dirty="0" smtClean="0"/>
              <a:t>, chronic active hepatitis, HCV , HIV , SLE &amp; pregnancy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Associated with PAPA syndrome → </a:t>
            </a:r>
            <a:r>
              <a:rPr lang="en-US" sz="2000" dirty="0" err="1" smtClean="0"/>
              <a:t>pyogenic</a:t>
            </a:r>
            <a:r>
              <a:rPr lang="en-US" sz="2000" dirty="0" smtClean="0"/>
              <a:t> arthritis, </a:t>
            </a:r>
            <a:r>
              <a:rPr lang="en-US" sz="2000" dirty="0" err="1" smtClean="0"/>
              <a:t>pyoderma</a:t>
            </a:r>
            <a:r>
              <a:rPr lang="en-US" sz="2000" dirty="0" smtClean="0"/>
              <a:t> </a:t>
            </a:r>
            <a:r>
              <a:rPr lang="en-US" sz="2000" dirty="0" err="1" smtClean="0"/>
              <a:t>gangrenosum</a:t>
            </a:r>
            <a:r>
              <a:rPr lang="en-US" sz="2000" dirty="0" smtClean="0"/>
              <a:t>, severe cystic acne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May be associated with arthritis</a:t>
            </a:r>
          </a:p>
          <a:p>
            <a:pPr algn="l">
              <a:buNone/>
            </a:pPr>
            <a:endParaRPr lang="ar-S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1-Diabetic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Dermopathy</a:t>
            </a:r>
            <a:r>
              <a:rPr lang="en-US" sz="3200" b="1" i="1" dirty="0" smtClean="0">
                <a:solidFill>
                  <a:srgbClr val="FF0000"/>
                </a:solidFill>
              </a:rPr>
              <a:t> or “Shin Spots” 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endParaRPr lang="ar-S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/>
              <a:t>Most common </a:t>
            </a:r>
            <a:r>
              <a:rPr lang="en-US" dirty="0" err="1"/>
              <a:t>cutaneous</a:t>
            </a:r>
            <a:r>
              <a:rPr lang="en-US" dirty="0"/>
              <a:t> manifestation of diabetes; M &gt; F, males over age 50 years with</a:t>
            </a:r>
          </a:p>
          <a:p>
            <a:pPr algn="l">
              <a:buNone/>
            </a:pPr>
            <a:r>
              <a:rPr lang="en-US" dirty="0"/>
              <a:t>long standing diabetes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/>
              <a:t>There are bilateral asymptomatic red-brown atrophic </a:t>
            </a:r>
            <a:r>
              <a:rPr lang="en-US" dirty="0" err="1"/>
              <a:t>macules</a:t>
            </a:r>
            <a:r>
              <a:rPr lang="en-US" dirty="0"/>
              <a:t> on shins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/>
              <a:t>There is no effective treatment</a:t>
            </a:r>
            <a:endParaRPr lang="ar-SA" dirty="0"/>
          </a:p>
        </p:txBody>
      </p:sp>
      <p:pic>
        <p:nvPicPr>
          <p:cNvPr id="20482" name="Picture 2" descr="E:\Bolognia\images\53FF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42471" y="1600200"/>
            <a:ext cx="4154858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Pyoderma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gangrenosum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Four Types:</a:t>
            </a:r>
          </a:p>
          <a:p>
            <a:pPr algn="l">
              <a:buNone/>
            </a:pPr>
            <a:r>
              <a:rPr lang="en-US" i="1" dirty="0" smtClean="0"/>
              <a:t>Ulcerative</a:t>
            </a:r>
          </a:p>
          <a:p>
            <a:pPr algn="l">
              <a:buNone/>
            </a:pPr>
            <a:r>
              <a:rPr lang="en-US" i="1" dirty="0" err="1" smtClean="0"/>
              <a:t>Pustular</a:t>
            </a:r>
            <a:endParaRPr lang="en-US" i="1" dirty="0" smtClean="0"/>
          </a:p>
          <a:p>
            <a:pPr algn="l">
              <a:buNone/>
            </a:pPr>
            <a:r>
              <a:rPr lang="en-US" i="1" dirty="0" err="1" smtClean="0"/>
              <a:t>Bullous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Vegetative</a:t>
            </a:r>
            <a:endParaRPr lang="ar-SA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880" y="1700808"/>
            <a:ext cx="5194920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l">
              <a:buNone/>
            </a:pPr>
            <a:endParaRPr lang="en-US" sz="1700" dirty="0" smtClean="0"/>
          </a:p>
          <a:p>
            <a:pPr algn="l">
              <a:buNone/>
            </a:pPr>
            <a:endParaRPr lang="en-US" sz="1700" dirty="0" smtClean="0"/>
          </a:p>
          <a:p>
            <a:pPr algn="l">
              <a:buNone/>
            </a:pPr>
            <a:r>
              <a:rPr lang="en-US" sz="1700" dirty="0" smtClean="0"/>
              <a:t>Distinct rolled edges and show satellite </a:t>
            </a:r>
            <a:r>
              <a:rPr lang="en-US" sz="1700" dirty="0" err="1" smtClean="0"/>
              <a:t>violaceous</a:t>
            </a:r>
            <a:r>
              <a:rPr lang="en-US" sz="1700" dirty="0" smtClean="0"/>
              <a:t> papules that break down and fuse with central ulcer</a:t>
            </a:r>
            <a:endParaRPr lang="ar-SA" sz="1700" dirty="0"/>
          </a:p>
        </p:txBody>
      </p:sp>
      <p:pic>
        <p:nvPicPr>
          <p:cNvPr id="14338" name="Picture 2" descr="E:\Bolognia\images\53FF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12776"/>
            <a:ext cx="468052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 smtClean="0">
                <a:solidFill>
                  <a:srgbClr val="FF0000"/>
                </a:solidFill>
              </a:rPr>
              <a:t>Peristomal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Pyoderma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Gangrenosum</a:t>
            </a:r>
            <a:endParaRPr lang="ar-SA" sz="3200" i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E:\Bolognia\images\53FF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7397" y="1554163"/>
            <a:ext cx="564160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Pyoderma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gangrenosum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Histology</a:t>
            </a:r>
          </a:p>
          <a:p>
            <a:pPr algn="l">
              <a:buNone/>
            </a:pPr>
            <a:r>
              <a:rPr lang="en-US" sz="2800" dirty="0" smtClean="0"/>
              <a:t>• Massive dermal edema with epidermal </a:t>
            </a:r>
            <a:r>
              <a:rPr lang="en-US" sz="2800" dirty="0" err="1" smtClean="0"/>
              <a:t>neutrophilic</a:t>
            </a:r>
            <a:r>
              <a:rPr lang="en-US" sz="2800" dirty="0" smtClean="0"/>
              <a:t> abscesses.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Treatment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 smtClean="0"/>
              <a:t>-Treat </a:t>
            </a:r>
            <a:r>
              <a:rPr lang="en-US" dirty="0" err="1" smtClean="0"/>
              <a:t>underleying</a:t>
            </a:r>
            <a:r>
              <a:rPr lang="en-US" dirty="0" smtClean="0"/>
              <a:t> cause</a:t>
            </a:r>
          </a:p>
          <a:p>
            <a:pPr algn="l">
              <a:buNone/>
            </a:pPr>
            <a:r>
              <a:rPr lang="en-US" dirty="0" smtClean="0"/>
              <a:t>• Potent topical steroids or IL steroids</a:t>
            </a:r>
          </a:p>
          <a:p>
            <a:pPr algn="l">
              <a:buNone/>
            </a:pPr>
            <a:r>
              <a:rPr lang="en-US" dirty="0" smtClean="0"/>
              <a:t>• Topical </a:t>
            </a:r>
            <a:r>
              <a:rPr lang="en-US" dirty="0" err="1" smtClean="0"/>
              <a:t>tacrolimus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Systemic steroids</a:t>
            </a:r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Sulfapyridine</a:t>
            </a:r>
            <a:r>
              <a:rPr lang="en-US" dirty="0" smtClean="0"/>
              <a:t>, </a:t>
            </a:r>
            <a:r>
              <a:rPr lang="en-US" dirty="0" err="1" smtClean="0"/>
              <a:t>sulfasalzine</a:t>
            </a:r>
            <a:r>
              <a:rPr lang="en-US" dirty="0" smtClean="0"/>
              <a:t>, and </a:t>
            </a:r>
            <a:r>
              <a:rPr lang="en-US" dirty="0" err="1" smtClean="0"/>
              <a:t>dapsone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Cyclosporine is the next choice, with 85% of reported cases responding dramatically</a:t>
            </a:r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Infliximab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Other agents: thalidomide, SSKI, </a:t>
            </a:r>
            <a:r>
              <a:rPr lang="en-US" dirty="0" err="1" smtClean="0"/>
              <a:t>azathioprine</a:t>
            </a:r>
            <a:r>
              <a:rPr lang="en-US" dirty="0" smtClean="0"/>
              <a:t>, </a:t>
            </a:r>
            <a:r>
              <a:rPr lang="en-US" dirty="0" err="1" smtClean="0"/>
              <a:t>cyclophosphamide</a:t>
            </a:r>
            <a:r>
              <a:rPr lang="en-US" dirty="0" smtClean="0"/>
              <a:t>, </a:t>
            </a:r>
            <a:r>
              <a:rPr lang="en-US" dirty="0" err="1" smtClean="0"/>
              <a:t>chlorambucil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Cutaneous</a:t>
            </a:r>
            <a:r>
              <a:rPr lang="en-US" sz="3200" b="1" i="1" dirty="0" smtClean="0">
                <a:solidFill>
                  <a:srgbClr val="FF0000"/>
                </a:solidFill>
              </a:rPr>
              <a:t> Manifestation of Liver diseases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endParaRPr lang="ar-SA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5796136" cy="5373216"/>
          </a:xfrm>
        </p:spPr>
        <p:txBody>
          <a:bodyPr>
            <a:normAutofit fontScale="85000" lnSpcReduction="20000"/>
          </a:bodyPr>
          <a:lstStyle/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600" i="1" dirty="0" smtClean="0"/>
              <a:t>-</a:t>
            </a:r>
            <a:r>
              <a:rPr lang="en-US" sz="2200" i="1" dirty="0" err="1" smtClean="0"/>
              <a:t>Pruritus</a:t>
            </a:r>
            <a:r>
              <a:rPr lang="en-US" sz="2200" i="1" dirty="0" smtClean="0"/>
              <a:t>: generalized itching especially in the presence of </a:t>
            </a:r>
            <a:r>
              <a:rPr lang="en-US" sz="2200" i="1" dirty="0" err="1" smtClean="0"/>
              <a:t>biliary</a:t>
            </a:r>
            <a:r>
              <a:rPr lang="en-US" sz="2200" i="1" dirty="0" smtClean="0"/>
              <a:t> obstruction or jaundice.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 smtClean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-Jaundice.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 smtClean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-Spider </a:t>
            </a:r>
            <a:r>
              <a:rPr lang="en-US" sz="2200" i="1" dirty="0" err="1" smtClean="0"/>
              <a:t>naevi</a:t>
            </a:r>
            <a:r>
              <a:rPr lang="en-US" sz="2200" i="1" dirty="0" smtClean="0"/>
              <a:t>: small </a:t>
            </a:r>
            <a:r>
              <a:rPr lang="en-US" sz="2200" i="1" dirty="0" err="1" smtClean="0"/>
              <a:t>telangeictatic</a:t>
            </a:r>
            <a:r>
              <a:rPr lang="en-US" sz="2200" i="1" dirty="0" smtClean="0"/>
              <a:t> blood vessels especially on the face and upper chest.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 smtClean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</a:t>
            </a:r>
            <a:r>
              <a:rPr lang="en-US" sz="2200" i="1" dirty="0" err="1" smtClean="0"/>
              <a:t>Palmar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erythema</a:t>
            </a:r>
            <a:r>
              <a:rPr lang="en-US" sz="2200" i="1" dirty="0" smtClean="0"/>
              <a:t>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 smtClean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-Diffuse </a:t>
            </a:r>
            <a:r>
              <a:rPr lang="en-US" sz="2200" i="1" dirty="0" err="1" smtClean="0"/>
              <a:t>hyperpigmentation</a:t>
            </a:r>
            <a:endParaRPr lang="en-US" sz="2200" i="1" dirty="0" smtClean="0"/>
          </a:p>
          <a:p>
            <a:pPr marL="2209800" lvl="4" indent="-381000" algn="l">
              <a:buNone/>
              <a:defRPr/>
            </a:pPr>
            <a:endParaRPr lang="en-US" sz="2200" i="1" dirty="0" smtClean="0"/>
          </a:p>
          <a:p>
            <a:pPr marL="2209800" lvl="4" indent="-381000" algn="l">
              <a:buNone/>
              <a:defRPr/>
            </a:pPr>
            <a:r>
              <a:rPr lang="en-US" sz="2200" i="1" dirty="0" smtClean="0"/>
              <a:t>-Thinning of the hair and sometime loss of sexual hair in the </a:t>
            </a:r>
            <a:r>
              <a:rPr lang="en-US" sz="2200" i="1" dirty="0" err="1" smtClean="0"/>
              <a:t>axillae</a:t>
            </a:r>
            <a:r>
              <a:rPr lang="en-US" sz="2200" i="1" dirty="0" smtClean="0"/>
              <a:t> and pubic areas.</a:t>
            </a:r>
          </a:p>
          <a:p>
            <a:pPr marL="2209800" lvl="4" indent="-381000" algn="l">
              <a:buNone/>
              <a:defRPr/>
            </a:pPr>
            <a:endParaRPr lang="en-US" sz="2200" i="1" dirty="0" smtClean="0"/>
          </a:p>
          <a:p>
            <a:pPr marL="2209800" lvl="4" indent="-381000" algn="l">
              <a:buNone/>
              <a:defRPr/>
            </a:pPr>
            <a:r>
              <a:rPr lang="en-US" sz="2200" i="1" dirty="0" smtClean="0"/>
              <a:t>-</a:t>
            </a:r>
            <a:r>
              <a:rPr lang="en-US" sz="2200" i="1" dirty="0" err="1" smtClean="0"/>
              <a:t>Gynaecomastia</a:t>
            </a:r>
            <a:r>
              <a:rPr lang="en-US" sz="2200" i="1" dirty="0" smtClean="0"/>
              <a:t>.</a:t>
            </a:r>
          </a:p>
          <a:p>
            <a:pPr marL="2209800" lvl="4" indent="-381000" algn="l">
              <a:buNone/>
              <a:defRPr/>
            </a:pPr>
            <a:endParaRPr lang="en-US" sz="2200" i="1" dirty="0" smtClean="0"/>
          </a:p>
          <a:p>
            <a:pPr marL="2209800" lvl="4" indent="-381000" algn="l">
              <a:buNone/>
              <a:defRPr/>
            </a:pPr>
            <a:r>
              <a:rPr lang="en-US" sz="2200" i="1" dirty="0" smtClean="0"/>
              <a:t>-</a:t>
            </a:r>
            <a:r>
              <a:rPr lang="en-US" sz="2200" i="1" dirty="0" err="1" smtClean="0"/>
              <a:t>Porphyria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cutana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tarda</a:t>
            </a:r>
            <a:r>
              <a:rPr lang="en-US" sz="2200" i="1" dirty="0" smtClean="0"/>
              <a:t>.</a:t>
            </a:r>
          </a:p>
          <a:p>
            <a:pPr marL="2209800" lvl="4" indent="-381000" algn="l">
              <a:buNone/>
              <a:defRPr/>
            </a:pPr>
            <a:endParaRPr lang="en-US" sz="2200" i="1" dirty="0" smtClean="0"/>
          </a:p>
          <a:p>
            <a:pPr marL="2209800" lvl="4" indent="-381000" algn="l">
              <a:buNone/>
              <a:defRPr/>
            </a:pPr>
            <a:r>
              <a:rPr lang="en-US" sz="2200" i="1" dirty="0" smtClean="0"/>
              <a:t>-</a:t>
            </a:r>
            <a:r>
              <a:rPr lang="en-US" sz="2200" i="1" dirty="0" err="1" smtClean="0"/>
              <a:t>Xanthoma</a:t>
            </a:r>
            <a:endParaRPr lang="ar-SA" sz="2200" i="1" dirty="0"/>
          </a:p>
        </p:txBody>
      </p:sp>
      <p:pic>
        <p:nvPicPr>
          <p:cNvPr id="8194" name="Picture 2" descr="C:\Users\reema\Pictures\img_6_1817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140968"/>
            <a:ext cx="4716016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E:\Bolognia\images\53FT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848872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Diffuse bronzing of the skin in </a:t>
            </a:r>
            <a:r>
              <a:rPr lang="en-US" sz="2800" i="1" dirty="0" err="1" smtClean="0">
                <a:solidFill>
                  <a:srgbClr val="FF0000"/>
                </a:solidFill>
              </a:rPr>
              <a:t>Hemochromatosis</a:t>
            </a:r>
            <a:endParaRPr lang="ar-SA" sz="2800" i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E:\Bolognia\images\53FF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1860" y="1554163"/>
            <a:ext cx="623268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CUTANEOUS MANIFESTATIONS OF RENAL DISEASE</a:t>
            </a:r>
            <a:endParaRPr lang="ar-SA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End Stage Renal Disease (ESRD) and Dialysis</a:t>
            </a:r>
            <a:endParaRPr lang="ar-SA" sz="3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000" dirty="0" smtClean="0"/>
              <a:t>1- </a:t>
            </a:r>
            <a:r>
              <a:rPr lang="en-US" sz="2000" dirty="0" err="1" smtClean="0"/>
              <a:t>Pruritus</a:t>
            </a:r>
            <a:r>
              <a:rPr lang="en-US" sz="2000" dirty="0" smtClean="0"/>
              <a:t>: the most common </a:t>
            </a:r>
            <a:r>
              <a:rPr lang="en-US" sz="2000" dirty="0" err="1" smtClean="0"/>
              <a:t>cutaneous</a:t>
            </a:r>
            <a:r>
              <a:rPr lang="en-US" sz="2000" dirty="0" smtClean="0"/>
              <a:t> manifestation of ESRD</a:t>
            </a:r>
            <a:endParaRPr lang="ar-SA" sz="2000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2000" dirty="0" smtClean="0"/>
              <a:t>2</a:t>
            </a:r>
            <a:r>
              <a:rPr lang="en-US" dirty="0" smtClean="0"/>
              <a:t>-</a:t>
            </a:r>
            <a:r>
              <a:rPr lang="en-US" sz="2000" dirty="0" smtClean="0"/>
              <a:t>Half and half (Lindsay’s) nails result from edema of the nail bed and capillary network and give the proximal half of the nail an opaque white appearance</a:t>
            </a:r>
          </a:p>
          <a:p>
            <a:pPr algn="l">
              <a:buNone/>
            </a:pPr>
            <a:endParaRPr lang="en-US" sz="2000" dirty="0" smtClean="0"/>
          </a:p>
        </p:txBody>
      </p:sp>
      <p:pic>
        <p:nvPicPr>
          <p:cNvPr id="9218" name="Picture 2" descr="C:\Users\reema\Pictures\79926-1412901-1948841-19788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6792"/>
            <a:ext cx="4038600" cy="460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End Stage Renal Disease (ESRD) and Dialysis</a:t>
            </a:r>
            <a:endParaRPr lang="ar-S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algn="l">
              <a:buNone/>
            </a:pPr>
            <a:r>
              <a:rPr lang="en-US" sz="9600" b="1" i="1" dirty="0" smtClean="0">
                <a:solidFill>
                  <a:srgbClr val="FF0000"/>
                </a:solidFill>
              </a:rPr>
              <a:t>3-Metastatic Calcification</a:t>
            </a:r>
          </a:p>
          <a:p>
            <a:pPr algn="l">
              <a:buNone/>
            </a:pPr>
            <a:endParaRPr lang="en-US" sz="7200" dirty="0" smtClean="0"/>
          </a:p>
          <a:p>
            <a:pPr algn="l">
              <a:buNone/>
            </a:pPr>
            <a:r>
              <a:rPr lang="en-US" sz="7200" dirty="0" smtClean="0"/>
              <a:t>• Deposition of calcium within tissue secondary to abnormal calcium and or phosphate metabolism</a:t>
            </a:r>
          </a:p>
          <a:p>
            <a:pPr algn="l">
              <a:buNone/>
            </a:pPr>
            <a:endParaRPr lang="en-US" sz="7200" dirty="0" smtClean="0"/>
          </a:p>
          <a:p>
            <a:pPr algn="l">
              <a:buNone/>
            </a:pPr>
            <a:r>
              <a:rPr lang="en-US" sz="7200" dirty="0" smtClean="0"/>
              <a:t>• It can manifest in the skin as benign nodular calcifications (</a:t>
            </a:r>
            <a:r>
              <a:rPr lang="en-US" sz="7200" dirty="0" err="1" smtClean="0"/>
              <a:t>calcinosis</a:t>
            </a:r>
            <a:r>
              <a:rPr lang="en-US" sz="7200" dirty="0" smtClean="0"/>
              <a:t> cutis) or as a more serious condition (</a:t>
            </a:r>
            <a:r>
              <a:rPr lang="en-US" sz="7200" dirty="0" err="1" smtClean="0"/>
              <a:t>calciphylaxis</a:t>
            </a:r>
            <a:r>
              <a:rPr lang="en-US" sz="7200" dirty="0" smtClean="0"/>
              <a:t>) with an associated mortality rate between 60-80%</a:t>
            </a:r>
          </a:p>
        </p:txBody>
      </p:sp>
      <p:pic>
        <p:nvPicPr>
          <p:cNvPr id="1026" name="Picture 2" descr="C:\Users\reema\Pictures\img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491608" cy="48245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44008" y="6237312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/>
              <a:t>calcinosis</a:t>
            </a:r>
            <a:r>
              <a:rPr lang="en-US" b="1" i="1" dirty="0" smtClean="0"/>
              <a:t> cutis</a:t>
            </a:r>
            <a:endParaRPr lang="ar-S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2-Necrobiosis </a:t>
            </a:r>
            <a:r>
              <a:rPr lang="en-US" b="1" dirty="0" err="1" smtClean="0">
                <a:solidFill>
                  <a:srgbClr val="FF0000"/>
                </a:solidFill>
              </a:rPr>
              <a:t>Lipoidica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Diabeticorum</a:t>
            </a:r>
            <a:r>
              <a:rPr lang="en-US" b="1" dirty="0" smtClean="0">
                <a:solidFill>
                  <a:srgbClr val="FF0000"/>
                </a:solidFill>
              </a:rPr>
              <a:t> (NLD)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sz="2600" dirty="0" smtClean="0"/>
              <a:t>• </a:t>
            </a:r>
            <a:r>
              <a:rPr lang="en-US" sz="2600" dirty="0"/>
              <a:t>Patients classically present with single or multiple red-brown papules, which </a:t>
            </a:r>
            <a:r>
              <a:rPr lang="en-US" sz="2600" dirty="0" smtClean="0"/>
              <a:t>progress to </a:t>
            </a:r>
            <a:r>
              <a:rPr lang="en-US" sz="2600" dirty="0"/>
              <a:t>sharply demarcated yellow-brown atrophic, </a:t>
            </a:r>
            <a:r>
              <a:rPr lang="en-US" sz="2600" dirty="0" err="1"/>
              <a:t>telangiectatic</a:t>
            </a:r>
            <a:r>
              <a:rPr lang="en-US" sz="2600" dirty="0"/>
              <a:t> plaques with a </a:t>
            </a:r>
            <a:r>
              <a:rPr lang="en-US" sz="2600" dirty="0" err="1" smtClean="0"/>
              <a:t>violaceous,irregular</a:t>
            </a:r>
            <a:r>
              <a:rPr lang="en-US" sz="2600" dirty="0" smtClean="0"/>
              <a:t> </a:t>
            </a:r>
            <a:r>
              <a:rPr lang="en-US" sz="2600" dirty="0"/>
              <a:t>border. </a:t>
            </a:r>
            <a:endParaRPr lang="en-US" sz="2600" dirty="0" smtClean="0"/>
          </a:p>
          <a:p>
            <a:pPr algn="l">
              <a:buNone/>
            </a:pPr>
            <a:endParaRPr lang="en-US" sz="2600" dirty="0" smtClean="0"/>
          </a:p>
          <a:p>
            <a:pPr algn="l">
              <a:buNone/>
            </a:pPr>
            <a:r>
              <a:rPr lang="en-US" sz="2600" dirty="0" smtClean="0"/>
              <a:t>-Common </a:t>
            </a:r>
            <a:r>
              <a:rPr lang="en-US" sz="2600" dirty="0"/>
              <a:t>sites include shins followed by ankles, calves, thighs and feet.</a:t>
            </a:r>
          </a:p>
          <a:p>
            <a:pPr algn="l">
              <a:buNone/>
            </a:pPr>
            <a:endParaRPr lang="en-US" sz="2600" dirty="0" smtClean="0"/>
          </a:p>
          <a:p>
            <a:pPr algn="l">
              <a:buNone/>
            </a:pPr>
            <a:r>
              <a:rPr lang="en-US" sz="2600" dirty="0" smtClean="0"/>
              <a:t>-Ulceration </a:t>
            </a:r>
            <a:r>
              <a:rPr lang="en-US" sz="2600" dirty="0"/>
              <a:t>occurs in about 35% of cases. </a:t>
            </a:r>
            <a:r>
              <a:rPr lang="en-US" sz="2600" dirty="0" err="1"/>
              <a:t>Cutaneous</a:t>
            </a:r>
            <a:r>
              <a:rPr lang="en-US" sz="2600" dirty="0"/>
              <a:t> anesthesia, </a:t>
            </a:r>
            <a:r>
              <a:rPr lang="en-US" sz="2600" dirty="0" err="1"/>
              <a:t>hypohidrosis</a:t>
            </a:r>
            <a:r>
              <a:rPr lang="en-US" sz="2600" dirty="0"/>
              <a:t> and </a:t>
            </a:r>
            <a:r>
              <a:rPr lang="en-US" sz="2600" dirty="0" smtClean="0"/>
              <a:t>partial alopecia </a:t>
            </a:r>
            <a:r>
              <a:rPr lang="en-US" sz="2600" dirty="0"/>
              <a:t>can be found</a:t>
            </a:r>
          </a:p>
          <a:p>
            <a:pPr algn="l">
              <a:buNone/>
            </a:pPr>
            <a:endParaRPr lang="en-US" sz="2600" dirty="0" smtClean="0"/>
          </a:p>
          <a:p>
            <a:pPr algn="l">
              <a:buNone/>
            </a:pPr>
            <a:r>
              <a:rPr lang="en-US" sz="2600" dirty="0" smtClean="0"/>
              <a:t>• </a:t>
            </a:r>
            <a:r>
              <a:rPr lang="en-US" sz="2600" dirty="0"/>
              <a:t>Pathology: </a:t>
            </a:r>
            <a:r>
              <a:rPr lang="en-US" sz="2600" dirty="0" err="1"/>
              <a:t>Palisading</a:t>
            </a:r>
            <a:r>
              <a:rPr lang="en-US" sz="2600" dirty="0"/>
              <a:t> </a:t>
            </a:r>
            <a:r>
              <a:rPr lang="en-US" sz="2600" dirty="0" err="1"/>
              <a:t>granulomas</a:t>
            </a:r>
            <a:r>
              <a:rPr lang="en-US" sz="2600" dirty="0"/>
              <a:t> containing degenerating collagen (</a:t>
            </a:r>
            <a:r>
              <a:rPr lang="en-US" sz="2600" dirty="0" err="1"/>
              <a:t>necrobiosis</a:t>
            </a:r>
            <a:r>
              <a:rPr lang="en-US" sz="2600" dirty="0" smtClean="0"/>
              <a:t>).</a:t>
            </a:r>
            <a:endParaRPr lang="en-US" sz="2600" dirty="0"/>
          </a:p>
        </p:txBody>
      </p:sp>
      <p:pic>
        <p:nvPicPr>
          <p:cNvPr id="6" name="Content Placeholder 4" descr="necrobiosis lipoid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29275" y="2405062"/>
            <a:ext cx="2381250" cy="3114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calciphylaxis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</p:spPr>
        <p:txBody>
          <a:bodyPr>
            <a:normAutofit fontScale="62500" lnSpcReduction="20000"/>
          </a:bodyPr>
          <a:lstStyle/>
          <a:p>
            <a:pPr algn="l">
              <a:buNone/>
            </a:pPr>
            <a:r>
              <a:rPr lang="en-US" i="1" dirty="0" smtClean="0"/>
              <a:t>• </a:t>
            </a:r>
            <a:r>
              <a:rPr lang="en-US" i="1" dirty="0" err="1" smtClean="0"/>
              <a:t>Calciphylaxis</a:t>
            </a:r>
            <a:r>
              <a:rPr lang="en-US" i="1" dirty="0" smtClean="0"/>
              <a:t> presents as painful </a:t>
            </a:r>
            <a:r>
              <a:rPr lang="en-US" i="1" dirty="0" err="1" smtClean="0"/>
              <a:t>purpuric</a:t>
            </a:r>
            <a:r>
              <a:rPr lang="en-US" i="1" dirty="0" smtClean="0"/>
              <a:t> plaques and </a:t>
            </a:r>
            <a:r>
              <a:rPr lang="en-US" i="1" dirty="0" err="1" smtClean="0"/>
              <a:t>retiform</a:t>
            </a:r>
            <a:r>
              <a:rPr lang="en-US" i="1" dirty="0" smtClean="0"/>
              <a:t> </a:t>
            </a:r>
            <a:r>
              <a:rPr lang="en-US" i="1" dirty="0" err="1" smtClean="0"/>
              <a:t>pupura</a:t>
            </a:r>
            <a:r>
              <a:rPr lang="en-US" i="1" dirty="0" smtClean="0"/>
              <a:t> with progression to ulceration and necrosis. Distribution of the lesions may predict prognosis; patients with </a:t>
            </a:r>
            <a:r>
              <a:rPr lang="en-US" i="1" dirty="0" err="1" smtClean="0"/>
              <a:t>acral</a:t>
            </a:r>
            <a:r>
              <a:rPr lang="en-US" i="1" dirty="0" smtClean="0"/>
              <a:t>  lesions have a better outcome that those with proximally located lesions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• Histological finding of medial calcification/</a:t>
            </a:r>
            <a:r>
              <a:rPr lang="en-US" i="1" dirty="0" err="1" smtClean="0"/>
              <a:t>intimal</a:t>
            </a:r>
            <a:r>
              <a:rPr lang="en-US" i="1" dirty="0" smtClean="0"/>
              <a:t> hyperplasia of small arteries and arterioles points to an abnormality of calcium/phosphate metabolism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• Management of these patients includes total or subtotal </a:t>
            </a:r>
            <a:r>
              <a:rPr lang="en-US" i="1" dirty="0" err="1" smtClean="0"/>
              <a:t>parathyroidectomy</a:t>
            </a:r>
            <a:r>
              <a:rPr lang="en-US" i="1" dirty="0" smtClean="0"/>
              <a:t> (if PTH levels are elevated), wound care, and avoidance or precipitating factors. Mortality is related to Staphylococcal </a:t>
            </a:r>
            <a:r>
              <a:rPr lang="en-US" i="1" dirty="0" err="1" smtClean="0"/>
              <a:t>superinfection</a:t>
            </a:r>
            <a:r>
              <a:rPr lang="en-US" i="1" dirty="0" smtClean="0"/>
              <a:t> of ulcers with resultant sepsis</a:t>
            </a:r>
            <a:endParaRPr lang="ar-SA" i="1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5" name="Picture 2" descr="E:\Bolognia\images\53FF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42470" y="1412776"/>
            <a:ext cx="4401529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/>
            </a:r>
            <a:br>
              <a:rPr lang="en-US" sz="2400" i="1" dirty="0" smtClean="0">
                <a:solidFill>
                  <a:srgbClr val="FF0000"/>
                </a:solidFill>
              </a:rPr>
            </a:br>
            <a:r>
              <a:rPr lang="en-US" sz="2700" b="1" i="1" dirty="0" smtClean="0">
                <a:solidFill>
                  <a:srgbClr val="FF0000"/>
                </a:solidFill>
              </a:rPr>
              <a:t>4-Nephrogenic </a:t>
            </a:r>
            <a:r>
              <a:rPr lang="en-US" sz="2700" b="1" i="1" dirty="0" err="1" smtClean="0">
                <a:solidFill>
                  <a:srgbClr val="FF0000"/>
                </a:solidFill>
              </a:rPr>
              <a:t>fibrosing</a:t>
            </a:r>
            <a:r>
              <a:rPr lang="en-US" sz="2700" b="1" i="1" dirty="0" smtClean="0">
                <a:solidFill>
                  <a:srgbClr val="FF0000"/>
                </a:solidFill>
              </a:rPr>
              <a:t> </a:t>
            </a:r>
            <a:r>
              <a:rPr lang="en-US" sz="2700" b="1" i="1" dirty="0" err="1" smtClean="0">
                <a:solidFill>
                  <a:srgbClr val="FF0000"/>
                </a:solidFill>
              </a:rPr>
              <a:t>dermopathy</a:t>
            </a:r>
            <a:r>
              <a:rPr lang="en-US" sz="2700" b="1" i="1" dirty="0" smtClean="0">
                <a:solidFill>
                  <a:srgbClr val="FF0000"/>
                </a:solidFill>
              </a:rPr>
              <a:t> /</a:t>
            </a:r>
            <a:r>
              <a:rPr lang="en-US" sz="2700" b="1" i="1" dirty="0" err="1" smtClean="0">
                <a:solidFill>
                  <a:srgbClr val="FF0000"/>
                </a:solidFill>
              </a:rPr>
              <a:t>nephrogenic</a:t>
            </a:r>
            <a:r>
              <a:rPr lang="en-US" sz="2700" b="1" i="1" dirty="0" smtClean="0">
                <a:solidFill>
                  <a:srgbClr val="FF0000"/>
                </a:solidFill>
              </a:rPr>
              <a:t> systemic fibrosis</a:t>
            </a:r>
            <a:r>
              <a:rPr lang="en-US" sz="2000" b="1" i="1" dirty="0" smtClean="0">
                <a:solidFill>
                  <a:srgbClr val="FF0000"/>
                </a:solidFill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</a:rPr>
            </a:b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256584"/>
          </a:xfrm>
        </p:spPr>
        <p:txBody>
          <a:bodyPr>
            <a:normAutofit fontScale="55000" lnSpcReduction="20000"/>
          </a:bodyPr>
          <a:lstStyle/>
          <a:p>
            <a:pPr algn="l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Pathogenesis</a:t>
            </a:r>
          </a:p>
          <a:p>
            <a:pPr algn="l">
              <a:buNone/>
            </a:pPr>
            <a:r>
              <a:rPr lang="en-US" dirty="0" smtClean="0"/>
              <a:t>• Occurs in patients with renal insufficiency who have had imaging studies with gadolinium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sz="38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Clinical Manifestations</a:t>
            </a:r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Induration</a:t>
            </a:r>
            <a:r>
              <a:rPr lang="en-US" dirty="0" smtClean="0"/>
              <a:t>, thickening, hardening of skin with brawny </a:t>
            </a:r>
            <a:r>
              <a:rPr lang="en-US" dirty="0" err="1" smtClean="0"/>
              <a:t>hyperpigmention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Flexion contractures, stiffening of the hands</a:t>
            </a:r>
          </a:p>
          <a:p>
            <a:pPr algn="l">
              <a:buNone/>
            </a:pPr>
            <a:r>
              <a:rPr lang="en-US" dirty="0" smtClean="0"/>
              <a:t>• Pain, </a:t>
            </a:r>
            <a:r>
              <a:rPr lang="en-US" dirty="0" err="1" smtClean="0"/>
              <a:t>pruritus</a:t>
            </a:r>
            <a:r>
              <a:rPr lang="en-US" dirty="0" smtClean="0"/>
              <a:t> common</a:t>
            </a:r>
          </a:p>
          <a:p>
            <a:pPr algn="l">
              <a:buNone/>
            </a:pPr>
            <a:r>
              <a:rPr lang="en-US" dirty="0" smtClean="0"/>
              <a:t>• Extremities most commonly involved, then trunk</a:t>
            </a:r>
          </a:p>
          <a:p>
            <a:pPr algn="l">
              <a:buNone/>
            </a:pPr>
            <a:r>
              <a:rPr lang="en-US" dirty="0" smtClean="0"/>
              <a:t>• Affected skin is shiny, with </a:t>
            </a:r>
            <a:r>
              <a:rPr lang="en-US" dirty="0" err="1" smtClean="0"/>
              <a:t>peau</a:t>
            </a:r>
            <a:r>
              <a:rPr lang="en-US" dirty="0" smtClean="0"/>
              <a:t> </a:t>
            </a:r>
            <a:r>
              <a:rPr lang="en-US" dirty="0" err="1" smtClean="0"/>
              <a:t>d’orange</a:t>
            </a:r>
            <a:r>
              <a:rPr lang="en-US" dirty="0" smtClean="0"/>
              <a:t> appearance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sz="38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Treatment</a:t>
            </a:r>
          </a:p>
          <a:p>
            <a:pPr algn="l">
              <a:buNone/>
            </a:pPr>
            <a:r>
              <a:rPr lang="en-US" dirty="0" smtClean="0"/>
              <a:t>• Extracorporeal </a:t>
            </a:r>
            <a:r>
              <a:rPr lang="en-US" dirty="0" err="1" smtClean="0"/>
              <a:t>photophoresis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Increased </a:t>
            </a:r>
            <a:r>
              <a:rPr lang="en-US" dirty="0" err="1" smtClean="0"/>
              <a:t>morbidily</a:t>
            </a:r>
            <a:r>
              <a:rPr lang="en-US" dirty="0" smtClean="0"/>
              <a:t>/mortality because of contractures, mobility problems, falls, and fractures</a:t>
            </a:r>
            <a:endParaRPr lang="ar-SA" dirty="0"/>
          </a:p>
        </p:txBody>
      </p:sp>
      <p:pic>
        <p:nvPicPr>
          <p:cNvPr id="10242" name="Picture 2" descr="C:\Users\reema\Pictures\ncpneph0373-f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340768"/>
            <a:ext cx="43434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End Stage Renal Disease (ESRD) and Dialysis</a:t>
            </a:r>
            <a:endParaRPr lang="ar-S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248472" cy="5400600"/>
          </a:xfrm>
        </p:spPr>
        <p:txBody>
          <a:bodyPr>
            <a:normAutofit fontScale="55000" lnSpcReduction="20000"/>
          </a:bodyPr>
          <a:lstStyle/>
          <a:p>
            <a:pPr algn="l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5-Porphyria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Cutanea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Tarda</a:t>
            </a:r>
            <a:r>
              <a:rPr lang="en-US" sz="3600" b="1" i="1" dirty="0" smtClean="0">
                <a:solidFill>
                  <a:srgbClr val="FF0000"/>
                </a:solidFill>
              </a:rPr>
              <a:t> (PCT)</a:t>
            </a:r>
          </a:p>
          <a:p>
            <a:pPr algn="l">
              <a:buNone/>
            </a:pPr>
            <a:r>
              <a:rPr lang="en-US" sz="3300" i="1" dirty="0" smtClean="0"/>
              <a:t>• The pathogenesis may be related to the suboptimal clearance of </a:t>
            </a:r>
            <a:r>
              <a:rPr lang="en-US" sz="3300" i="1" dirty="0" err="1" smtClean="0"/>
              <a:t>uroporhyrins</a:t>
            </a:r>
            <a:r>
              <a:rPr lang="en-US" sz="3300" i="1" dirty="0" smtClean="0"/>
              <a:t> (product of </a:t>
            </a:r>
            <a:r>
              <a:rPr lang="en-US" sz="3300" i="1" dirty="0" err="1" smtClean="0"/>
              <a:t>heme</a:t>
            </a:r>
            <a:r>
              <a:rPr lang="en-US" sz="3300" i="1" dirty="0" smtClean="0"/>
              <a:t> synthesis pathway) from the circulation</a:t>
            </a:r>
          </a:p>
          <a:p>
            <a:pPr algn="l">
              <a:buNone/>
            </a:pPr>
            <a:r>
              <a:rPr lang="en-US" sz="3300" i="1" dirty="0" smtClean="0"/>
              <a:t>• Patients may present with </a:t>
            </a:r>
            <a:r>
              <a:rPr lang="en-US" sz="3300" i="1" dirty="0" err="1" smtClean="0"/>
              <a:t>bullae</a:t>
            </a:r>
            <a:r>
              <a:rPr lang="en-US" sz="3300" i="1" dirty="0" smtClean="0"/>
              <a:t>, skin fragility, </a:t>
            </a:r>
            <a:r>
              <a:rPr lang="en-US" sz="3300" i="1" dirty="0" err="1" smtClean="0"/>
              <a:t>photodistributed</a:t>
            </a:r>
            <a:endParaRPr lang="en-US" sz="3300" i="1" dirty="0" smtClean="0"/>
          </a:p>
          <a:p>
            <a:pPr algn="l">
              <a:buNone/>
            </a:pPr>
            <a:r>
              <a:rPr lang="en-US" sz="3300" i="1" dirty="0" err="1" smtClean="0"/>
              <a:t>hyperpigmentation</a:t>
            </a:r>
            <a:r>
              <a:rPr lang="en-US" sz="3300" i="1" dirty="0" smtClean="0"/>
              <a:t> and </a:t>
            </a:r>
            <a:r>
              <a:rPr lang="en-US" sz="3300" i="1" dirty="0" err="1" smtClean="0"/>
              <a:t>hypertrichosis</a:t>
            </a:r>
            <a:endParaRPr lang="en-US" sz="3300" i="1" dirty="0" smtClean="0"/>
          </a:p>
          <a:p>
            <a:pPr algn="l">
              <a:buNone/>
            </a:pPr>
            <a:r>
              <a:rPr lang="en-US" sz="3300" i="1" dirty="0" smtClean="0"/>
              <a:t>• Pathology demonstrates a </a:t>
            </a:r>
            <a:r>
              <a:rPr lang="en-US" sz="3300" i="1" dirty="0" err="1" smtClean="0"/>
              <a:t>subepidermal</a:t>
            </a:r>
            <a:r>
              <a:rPr lang="en-US" sz="3300" i="1" dirty="0" smtClean="0"/>
              <a:t> bulla </a:t>
            </a:r>
          </a:p>
          <a:p>
            <a:pPr algn="l">
              <a:buNone/>
            </a:pPr>
            <a:r>
              <a:rPr lang="en-US" sz="3300" i="1" dirty="0" smtClean="0"/>
              <a:t>• Treatment includes phlebotomy to decrease iron load</a:t>
            </a:r>
          </a:p>
          <a:p>
            <a:pPr algn="l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6-Pseudo-PCT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sz="3300" i="1" dirty="0" smtClean="0"/>
              <a:t>• Similar clinical and histological findings of PCT, in setting of normal </a:t>
            </a:r>
            <a:r>
              <a:rPr lang="en-US" sz="3300" i="1" dirty="0" err="1" smtClean="0"/>
              <a:t>porphyrin</a:t>
            </a:r>
            <a:endParaRPr lang="en-US" sz="3300" i="1" dirty="0" smtClean="0"/>
          </a:p>
          <a:p>
            <a:pPr algn="l">
              <a:buNone/>
            </a:pPr>
            <a:r>
              <a:rPr lang="en-US" sz="3300" i="1" dirty="0" smtClean="0"/>
              <a:t>profile</a:t>
            </a:r>
          </a:p>
          <a:p>
            <a:pPr algn="l">
              <a:buNone/>
            </a:pPr>
            <a:r>
              <a:rPr lang="en-US" sz="3300" i="1" dirty="0" smtClean="0"/>
              <a:t> • Usually due to certain medications such as </a:t>
            </a:r>
            <a:r>
              <a:rPr lang="en-US" sz="3300" i="1" dirty="0" err="1" smtClean="0"/>
              <a:t>furosemide</a:t>
            </a:r>
            <a:r>
              <a:rPr lang="en-US" sz="3300" i="1" dirty="0" smtClean="0"/>
              <a:t>, naproxen, tetracycline, </a:t>
            </a:r>
            <a:r>
              <a:rPr lang="en-US" sz="3300" i="1" dirty="0" err="1" smtClean="0"/>
              <a:t>nalidixic</a:t>
            </a:r>
            <a:r>
              <a:rPr lang="en-US" sz="3300" i="1" dirty="0" smtClean="0"/>
              <a:t> acid, or </a:t>
            </a:r>
            <a:r>
              <a:rPr lang="en-US" sz="3300" i="1" dirty="0" err="1" smtClean="0"/>
              <a:t>amiodarone</a:t>
            </a:r>
            <a:endParaRPr lang="ar-SA" sz="3300" i="1" dirty="0"/>
          </a:p>
        </p:txBody>
      </p:sp>
      <p:pic>
        <p:nvPicPr>
          <p:cNvPr id="1026" name="Picture 2" descr="E:\Bolognia\images\50FF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24744"/>
            <a:ext cx="4788024" cy="3384376"/>
          </a:xfrm>
          <a:prstGeom prst="rect">
            <a:avLst/>
          </a:prstGeom>
          <a:noFill/>
        </p:spPr>
      </p:pic>
      <p:pic>
        <p:nvPicPr>
          <p:cNvPr id="1027" name="Picture 3" descr="E:\Bolognia\images\53F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21088"/>
            <a:ext cx="4788024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 descr="E:\Bolognia\images\53FT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Generalized </a:t>
            </a:r>
            <a:r>
              <a:rPr lang="en-US" b="1" i="1" dirty="0" err="1" smtClean="0">
                <a:solidFill>
                  <a:srgbClr val="FF0000"/>
                </a:solidFill>
              </a:rPr>
              <a:t>Pruritus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  <a:defRPr/>
            </a:pPr>
            <a:r>
              <a:rPr lang="en-US" sz="2800" i="1" dirty="0" smtClean="0"/>
              <a:t>-</a:t>
            </a:r>
            <a:r>
              <a:rPr lang="en-US" sz="2800" i="1" dirty="0" err="1" smtClean="0"/>
              <a:t>Generalised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pruritus</a:t>
            </a:r>
            <a:r>
              <a:rPr lang="en-US" sz="2800" i="1" dirty="0" smtClean="0"/>
              <a:t> in the absence of a rash requires investigation and exclusion of an underlying systemic disorder </a:t>
            </a:r>
          </a:p>
          <a:p>
            <a:pPr algn="l">
              <a:buNone/>
              <a:defRPr/>
            </a:pPr>
            <a:endParaRPr lang="en-US" sz="2800" i="1" dirty="0" smtClean="0"/>
          </a:p>
          <a:p>
            <a:pPr algn="l">
              <a:buNone/>
              <a:defRPr/>
            </a:pPr>
            <a:r>
              <a:rPr lang="en-US" sz="2800" i="1" dirty="0" smtClean="0"/>
              <a:t>-it is important to distinguish these from an underlying primary skin disease such as scabies or eczema</a:t>
            </a:r>
            <a:endParaRPr lang="ar-SA" sz="2800" i="1" dirty="0" smtClean="0"/>
          </a:p>
          <a:p>
            <a:pPr algn="l">
              <a:buNone/>
            </a:pPr>
            <a:endParaRPr lang="ar-S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Conditions that Cause </a:t>
            </a:r>
            <a:r>
              <a:rPr lang="en-US" sz="4000" i="1" dirty="0" err="1" smtClean="0">
                <a:solidFill>
                  <a:srgbClr val="FF0000"/>
                </a:solidFill>
              </a:rPr>
              <a:t>Pruritis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97118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200" i="1" dirty="0" smtClean="0"/>
              <a:t>1-Chronic Renal Disease</a:t>
            </a:r>
          </a:p>
          <a:p>
            <a:pPr algn="l">
              <a:buNone/>
            </a:pPr>
            <a:r>
              <a:rPr lang="en-US" sz="2200" i="1" dirty="0" smtClean="0"/>
              <a:t>2-Cholestasis</a:t>
            </a:r>
          </a:p>
          <a:p>
            <a:pPr algn="l">
              <a:buNone/>
            </a:pPr>
            <a:r>
              <a:rPr lang="en-US" sz="2200" i="1" dirty="0" smtClean="0"/>
              <a:t>3-Endocrine Disease</a:t>
            </a:r>
          </a:p>
          <a:p>
            <a:pPr algn="l">
              <a:buNone/>
            </a:pPr>
            <a:r>
              <a:rPr lang="en-US" sz="2200" i="1" dirty="0" smtClean="0"/>
              <a:t>• </a:t>
            </a:r>
            <a:r>
              <a:rPr lang="en-US" sz="2200" i="1" dirty="0" err="1" smtClean="0"/>
              <a:t>Thyrotoxicosis</a:t>
            </a:r>
            <a:r>
              <a:rPr lang="en-US" sz="2200" i="1" dirty="0" smtClean="0"/>
              <a:t> – often due to increased skin blood flow which raises skin temperature</a:t>
            </a:r>
          </a:p>
          <a:p>
            <a:pPr algn="l">
              <a:buNone/>
            </a:pPr>
            <a:r>
              <a:rPr lang="en-US" sz="2200" i="1" dirty="0" smtClean="0"/>
              <a:t>• Hypothyroidism – </a:t>
            </a:r>
            <a:r>
              <a:rPr lang="en-US" sz="2200" i="1" dirty="0" err="1" smtClean="0"/>
              <a:t>pruritus</a:t>
            </a:r>
            <a:r>
              <a:rPr lang="en-US" sz="2200" i="1" dirty="0" smtClean="0"/>
              <a:t> secondary to the dry skin </a:t>
            </a:r>
          </a:p>
          <a:p>
            <a:pPr algn="l">
              <a:buNone/>
            </a:pPr>
            <a:r>
              <a:rPr lang="en-US" sz="2200" i="1" dirty="0" smtClean="0"/>
              <a:t>4-Malignancy</a:t>
            </a:r>
          </a:p>
          <a:p>
            <a:pPr algn="l">
              <a:buNone/>
            </a:pPr>
            <a:r>
              <a:rPr lang="en-US" sz="2200" i="1" dirty="0" smtClean="0"/>
              <a:t>• Most common association: Hodgkin’s disease and </a:t>
            </a:r>
            <a:r>
              <a:rPr lang="en-US" sz="2200" i="1" dirty="0" err="1" smtClean="0"/>
              <a:t>polycythemia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rubra</a:t>
            </a:r>
            <a:r>
              <a:rPr lang="en-US" sz="2200" i="1" dirty="0" smtClean="0"/>
              <a:t>  </a:t>
            </a:r>
            <a:r>
              <a:rPr lang="en-US" sz="2200" i="1" dirty="0" err="1" smtClean="0"/>
              <a:t>vera</a:t>
            </a: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5-</a:t>
            </a:r>
            <a:r>
              <a:rPr lang="en-US" sz="2000" i="1" dirty="0" smtClean="0"/>
              <a:t>HIV Infection</a:t>
            </a:r>
          </a:p>
          <a:p>
            <a:pPr algn="l">
              <a:buNone/>
            </a:pPr>
            <a:r>
              <a:rPr lang="en-US" sz="2000" i="1" dirty="0" smtClean="0"/>
              <a:t>6-Iron deficiency anemia</a:t>
            </a:r>
          </a:p>
          <a:p>
            <a:pPr algn="l">
              <a:buNone/>
            </a:pPr>
            <a:r>
              <a:rPr lang="en-US" sz="2000" i="1" dirty="0" smtClean="0"/>
              <a:t>7-Parasetic infection</a:t>
            </a:r>
            <a:r>
              <a:rPr lang="en-US" sz="2000" dirty="0" smtClean="0"/>
              <a:t> 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Workup of Generalized </a:t>
            </a:r>
            <a:r>
              <a:rPr lang="en-US" dirty="0" err="1" smtClean="0">
                <a:solidFill>
                  <a:srgbClr val="FF0000"/>
                </a:solidFill>
              </a:rPr>
              <a:t>Pruritus</a:t>
            </a: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Physical exam</a:t>
            </a:r>
          </a:p>
          <a:p>
            <a:pPr algn="l">
              <a:buNone/>
            </a:pPr>
            <a:r>
              <a:rPr lang="en-US" dirty="0" smtClean="0"/>
              <a:t>• CBC, diff , Blood film</a:t>
            </a:r>
          </a:p>
          <a:p>
            <a:pPr algn="l">
              <a:buNone/>
            </a:pPr>
            <a:r>
              <a:rPr lang="en-US" dirty="0" smtClean="0"/>
              <a:t>• Stool for O&amp;P, occult blood</a:t>
            </a:r>
          </a:p>
          <a:p>
            <a:pPr algn="l">
              <a:buNone/>
            </a:pPr>
            <a:r>
              <a:rPr lang="en-US" dirty="0" smtClean="0"/>
              <a:t>• CXR</a:t>
            </a:r>
          </a:p>
          <a:p>
            <a:pPr algn="l">
              <a:buNone/>
            </a:pPr>
            <a:r>
              <a:rPr lang="en-US" dirty="0" smtClean="0"/>
              <a:t>• Thyroid, renal, and liver function tests</a:t>
            </a:r>
          </a:p>
          <a:p>
            <a:pPr algn="l">
              <a:buNone/>
            </a:pPr>
            <a:r>
              <a:rPr lang="en-US" dirty="0" smtClean="0"/>
              <a:t>• Drug history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04"/>
          <a:stretch>
            <a:fillRect/>
          </a:stretch>
        </p:blipFill>
        <p:spPr>
          <a:xfrm rot="5400000">
            <a:off x="1011088" y="84121"/>
            <a:ext cx="6864317" cy="669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algn="ctr"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PARANEOPLASTIC DERMATOSES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i="1" dirty="0" smtClean="0"/>
              <a:t>Benign </a:t>
            </a:r>
            <a:r>
              <a:rPr lang="en-US" i="1" dirty="0" err="1" smtClean="0"/>
              <a:t>dermatoses</a:t>
            </a:r>
            <a:r>
              <a:rPr lang="en-US" i="1" dirty="0" smtClean="0"/>
              <a:t> that appear in relation</a:t>
            </a:r>
          </a:p>
          <a:p>
            <a:pPr algn="ctr">
              <a:buNone/>
            </a:pPr>
            <a:r>
              <a:rPr lang="en-US" i="1" dirty="0" smtClean="0"/>
              <a:t>to an internal neoplasm</a:t>
            </a: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PARANEOPLASTIC DERMATOSES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pic>
        <p:nvPicPr>
          <p:cNvPr id="27651" name="Picture 3" descr="E:\Bolognia\images\53F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89784" y="1554163"/>
            <a:ext cx="6116831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NLD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2400" dirty="0"/>
              <a:t>• Approximately </a:t>
            </a:r>
            <a:r>
              <a:rPr lang="en-US" sz="2400" dirty="0" smtClean="0"/>
              <a:t>60</a:t>
            </a:r>
            <a:r>
              <a:rPr lang="en-US" sz="2400" dirty="0"/>
              <a:t>% of NLD patients have </a:t>
            </a:r>
            <a:r>
              <a:rPr lang="en-US" sz="2400" dirty="0" smtClean="0"/>
              <a:t>diabetes &amp; 20% have </a:t>
            </a:r>
            <a:r>
              <a:rPr lang="en-US" sz="2400" dirty="0"/>
              <a:t>glucose intolerance. </a:t>
            </a:r>
            <a:r>
              <a:rPr lang="en-US" sz="2400" dirty="0" smtClean="0"/>
              <a:t>Conversely , up </a:t>
            </a:r>
            <a:r>
              <a:rPr lang="en-US" sz="2400" dirty="0"/>
              <a:t>to 3% of diabetics have NLD. Women are more affected than men. </a:t>
            </a:r>
            <a:endParaRPr lang="en-US" sz="2400" dirty="0" smtClean="0"/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-Pathogenesis is thought </a:t>
            </a:r>
            <a:r>
              <a:rPr lang="en-US" sz="2400" dirty="0"/>
              <a:t>to involve the </a:t>
            </a:r>
            <a:r>
              <a:rPr lang="en-US" sz="2400" dirty="0" err="1"/>
              <a:t>nonenzymatic</a:t>
            </a:r>
            <a:r>
              <a:rPr lang="en-US" sz="2400" dirty="0"/>
              <a:t> </a:t>
            </a:r>
            <a:r>
              <a:rPr lang="en-US" sz="2400" dirty="0" err="1"/>
              <a:t>glycosylation</a:t>
            </a:r>
            <a:r>
              <a:rPr lang="en-US" sz="2400" dirty="0"/>
              <a:t> of dermal collagen and </a:t>
            </a:r>
            <a:r>
              <a:rPr lang="en-US" sz="2400" dirty="0" err="1"/>
              <a:t>elastin</a:t>
            </a:r>
            <a:endParaRPr lang="en-US" sz="2400" dirty="0"/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Treatment: Ulcer prevention. No impact of tight glucose control on likelihood </a:t>
            </a:r>
            <a:r>
              <a:rPr lang="en-US" sz="2400" dirty="0" smtClean="0"/>
              <a:t>of developing NLD.</a:t>
            </a:r>
          </a:p>
          <a:p>
            <a:pPr lvl="1" algn="l"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Intralesional</a:t>
            </a:r>
            <a:r>
              <a:rPr lang="en-US" sz="2000" dirty="0" smtClean="0"/>
              <a:t> steroids</a:t>
            </a:r>
            <a:endParaRPr lang="en-US" sz="2000" dirty="0"/>
          </a:p>
          <a:p>
            <a:pPr lvl="1" algn="l">
              <a:buNone/>
              <a:defRPr/>
            </a:pPr>
            <a:r>
              <a:rPr lang="en-US" sz="2000" dirty="0" smtClean="0"/>
              <a:t>-Systemic </a:t>
            </a:r>
            <a:r>
              <a:rPr lang="en-US" sz="2000" dirty="0"/>
              <a:t>aspirin: 300mg/day and </a:t>
            </a:r>
            <a:r>
              <a:rPr lang="en-US" sz="2000" dirty="0" err="1"/>
              <a:t>dipyridamole</a:t>
            </a:r>
            <a:r>
              <a:rPr lang="en-US" sz="2000" dirty="0"/>
              <a:t> 75 mg/day.</a:t>
            </a:r>
          </a:p>
          <a:p>
            <a:pPr lvl="1" algn="l"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Antiplatelet</a:t>
            </a:r>
            <a:endParaRPr lang="en-US" sz="2000" dirty="0"/>
          </a:p>
          <a:p>
            <a:pPr lvl="1" algn="l">
              <a:buNone/>
              <a:defRPr/>
            </a:pPr>
            <a:r>
              <a:rPr lang="en-US" altLang="zh-CN" sz="2000" dirty="0" smtClean="0">
                <a:ea typeface="SimSun" pitchFamily="2" charset="-122"/>
              </a:rPr>
              <a:t>-</a:t>
            </a:r>
            <a:r>
              <a:rPr lang="en-US" altLang="zh-CN" sz="2000" dirty="0" err="1" smtClean="0">
                <a:ea typeface="SimSun" pitchFamily="2" charset="-122"/>
              </a:rPr>
              <a:t>Pentoxyfylline</a:t>
            </a:r>
            <a:r>
              <a:rPr lang="en-US" altLang="zh-CN" sz="2000" dirty="0">
                <a:ea typeface="SimSun" pitchFamily="2" charset="-122"/>
              </a:rPr>
              <a:t>. </a:t>
            </a:r>
            <a:endParaRPr lang="en-US" sz="2000" dirty="0"/>
          </a:p>
          <a:p>
            <a:pPr lvl="1" algn="l"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Preilesional</a:t>
            </a:r>
            <a:r>
              <a:rPr lang="en-US" sz="2000" dirty="0" smtClean="0"/>
              <a:t> </a:t>
            </a:r>
            <a:r>
              <a:rPr lang="en-US" sz="2000" dirty="0"/>
              <a:t>heparin injection</a:t>
            </a:r>
          </a:p>
          <a:p>
            <a:pPr algn="l">
              <a:buNone/>
              <a:defRPr/>
            </a:pPr>
            <a:r>
              <a:rPr lang="en-US" sz="2400" dirty="0"/>
              <a:t>    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pic>
        <p:nvPicPr>
          <p:cNvPr id="28674" name="Picture 2" descr="E:\Bolognia\images\53FT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ACANTHOSIS NIGRICANS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i="1" dirty="0" smtClean="0"/>
              <a:t>• Malignant </a:t>
            </a:r>
            <a:r>
              <a:rPr lang="en-US" i="1" dirty="0" err="1" smtClean="0"/>
              <a:t>acanthosis</a:t>
            </a:r>
            <a:r>
              <a:rPr lang="en-US" i="1" dirty="0" smtClean="0"/>
              <a:t> </a:t>
            </a:r>
            <a:r>
              <a:rPr lang="en-US" i="1" dirty="0" err="1" smtClean="0"/>
              <a:t>nigricans</a:t>
            </a:r>
            <a:r>
              <a:rPr lang="en-US" i="1" dirty="0" smtClean="0"/>
              <a:t> should be suspected:</a:t>
            </a:r>
          </a:p>
          <a:p>
            <a:pPr algn="l">
              <a:buNone/>
            </a:pPr>
            <a:r>
              <a:rPr lang="en-US" i="1" dirty="0" smtClean="0"/>
              <a:t>• In the absence of a family history, obesity, or endocrine disorders.</a:t>
            </a:r>
          </a:p>
          <a:p>
            <a:pPr algn="l">
              <a:buNone/>
            </a:pPr>
            <a:r>
              <a:rPr lang="en-US" i="1" dirty="0" smtClean="0"/>
              <a:t>• Abrupt onset of lesions after the age of 40-50 years.</a:t>
            </a:r>
          </a:p>
          <a:p>
            <a:pPr algn="l">
              <a:buNone/>
            </a:pPr>
            <a:r>
              <a:rPr lang="en-US" i="1" dirty="0" smtClean="0"/>
              <a:t>• Rapid evolution.</a:t>
            </a:r>
          </a:p>
          <a:p>
            <a:pPr algn="l">
              <a:buNone/>
            </a:pPr>
            <a:r>
              <a:rPr lang="en-US" i="1" dirty="0" smtClean="0"/>
              <a:t>• Involvement of atypical areas: lips, oral mucosa, palms (tripe</a:t>
            </a:r>
          </a:p>
          <a:p>
            <a:pPr algn="l">
              <a:buNone/>
            </a:pPr>
            <a:r>
              <a:rPr lang="en-US" i="1" dirty="0" smtClean="0"/>
              <a:t>palms), flexor surface of the fingers, eyelids.</a:t>
            </a:r>
          </a:p>
          <a:p>
            <a:pPr algn="l">
              <a:buNone/>
            </a:pPr>
            <a:r>
              <a:rPr lang="en-US" i="1" dirty="0" smtClean="0"/>
              <a:t>• It is associated with an abdominal (most often gastric)</a:t>
            </a:r>
          </a:p>
          <a:p>
            <a:pPr algn="l">
              <a:buNone/>
            </a:pPr>
            <a:r>
              <a:rPr lang="en-US" i="1" dirty="0" err="1" smtClean="0"/>
              <a:t>adenocarcinoma</a:t>
            </a:r>
            <a:r>
              <a:rPr lang="en-US" i="1" dirty="0" smtClean="0"/>
              <a:t> in 90% of cases</a:t>
            </a:r>
            <a:endParaRPr lang="ar-SA" i="1" dirty="0"/>
          </a:p>
        </p:txBody>
      </p:sp>
      <p:pic>
        <p:nvPicPr>
          <p:cNvPr id="1027" name="Picture 3" descr="C:\Users\reema\Pictures\m-h_photo_of_acanthosis_nigricans_tripe_pal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716016" cy="382254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12160" y="558924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Tripe palms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/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r>
              <a:rPr lang="en-US" sz="2400" b="1" i="1" dirty="0" smtClean="0">
                <a:solidFill>
                  <a:srgbClr val="FF0000"/>
                </a:solidFill>
              </a:rPr>
              <a:t>BAZEX SYNDROME (</a:t>
            </a:r>
            <a:r>
              <a:rPr lang="en-US" sz="2400" b="1" i="1" dirty="0" err="1" smtClean="0">
                <a:solidFill>
                  <a:srgbClr val="FF0000"/>
                </a:solidFill>
              </a:rPr>
              <a:t>Acrokeratosis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paraneoplastica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ar-S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i="1" dirty="0" smtClean="0"/>
              <a:t>– </a:t>
            </a:r>
            <a:r>
              <a:rPr lang="en-US" sz="2400" i="1" dirty="0" err="1" smtClean="0"/>
              <a:t>Psoriasiform</a:t>
            </a:r>
            <a:r>
              <a:rPr lang="en-US" sz="2400" i="1" dirty="0" smtClean="0"/>
              <a:t> dermatitis with </a:t>
            </a:r>
            <a:r>
              <a:rPr lang="en-US" sz="2400" i="1" dirty="0" err="1" smtClean="0"/>
              <a:t>acral</a:t>
            </a:r>
            <a:r>
              <a:rPr lang="en-US" sz="2400" i="1" dirty="0" smtClean="0"/>
              <a:t> distribution</a:t>
            </a:r>
          </a:p>
          <a:p>
            <a:pPr algn="l">
              <a:buNone/>
            </a:pPr>
            <a:endParaRPr lang="en-US" sz="2400" i="1" dirty="0" smtClean="0"/>
          </a:p>
          <a:p>
            <a:pPr algn="l">
              <a:buNone/>
            </a:pPr>
            <a:r>
              <a:rPr lang="en-US" sz="2400" i="1" dirty="0" smtClean="0"/>
              <a:t>– Usually precedes the diagnosis of the neoplasm by months or years</a:t>
            </a:r>
          </a:p>
          <a:p>
            <a:pPr algn="l">
              <a:buNone/>
            </a:pPr>
            <a:endParaRPr lang="en-US" sz="2400" i="1" dirty="0" smtClean="0"/>
          </a:p>
          <a:p>
            <a:pPr algn="l">
              <a:buNone/>
            </a:pPr>
            <a:r>
              <a:rPr lang="en-US" sz="2400" i="1" dirty="0" smtClean="0"/>
              <a:t>– Associated to </a:t>
            </a:r>
            <a:r>
              <a:rPr lang="en-US" sz="2400" i="1" dirty="0" err="1" smtClean="0"/>
              <a:t>squamous</a:t>
            </a:r>
            <a:r>
              <a:rPr lang="en-US" sz="2400" i="1" dirty="0" smtClean="0"/>
              <a:t> carcinoma of the upper </a:t>
            </a:r>
            <a:r>
              <a:rPr lang="en-US" sz="2400" i="1" dirty="0" err="1" smtClean="0"/>
              <a:t>aerodigestive</a:t>
            </a:r>
            <a:r>
              <a:rPr lang="en-US" sz="2400" i="1" dirty="0" smtClean="0"/>
              <a:t> tract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2050" name="Picture 2" descr="C:\Users\reema\Pictures\bazex_syndrome_2_0205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0"/>
            <a:ext cx="403860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Sign of LESER-TRÉLAT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i="1" dirty="0" smtClean="0">
                <a:solidFill>
                  <a:srgbClr val="FF0000"/>
                </a:solidFill>
              </a:rPr>
              <a:t>• </a:t>
            </a:r>
            <a:r>
              <a:rPr lang="en-US" i="1" dirty="0" err="1" smtClean="0">
                <a:solidFill>
                  <a:srgbClr val="FF0000"/>
                </a:solidFill>
              </a:rPr>
              <a:t>Seborrheic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keratoses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</a:p>
          <a:p>
            <a:pPr algn="l">
              <a:buNone/>
            </a:pPr>
            <a:r>
              <a:rPr lang="en-US" i="1" dirty="0" smtClean="0"/>
              <a:t>– Multiple lesion</a:t>
            </a:r>
          </a:p>
          <a:p>
            <a:pPr algn="l">
              <a:buNone/>
            </a:pPr>
            <a:r>
              <a:rPr lang="en-US" i="1" dirty="0" smtClean="0"/>
              <a:t>– Eruptive </a:t>
            </a:r>
          </a:p>
          <a:p>
            <a:pPr algn="l">
              <a:buNone/>
            </a:pPr>
            <a:r>
              <a:rPr lang="en-US" i="1" dirty="0" smtClean="0"/>
              <a:t>– Abrupt increase in number and size</a:t>
            </a:r>
          </a:p>
          <a:p>
            <a:pPr algn="l">
              <a:buNone/>
            </a:pPr>
            <a:r>
              <a:rPr lang="en-US" i="1" dirty="0" smtClean="0"/>
              <a:t>– </a:t>
            </a:r>
            <a:r>
              <a:rPr lang="en-US" i="1" dirty="0" err="1" smtClean="0"/>
              <a:t>Pruritus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– Association with </a:t>
            </a:r>
            <a:r>
              <a:rPr lang="en-US" i="1" dirty="0" err="1" smtClean="0"/>
              <a:t>Acanthosis</a:t>
            </a:r>
            <a:r>
              <a:rPr lang="en-US" i="1" dirty="0" smtClean="0"/>
              <a:t> </a:t>
            </a:r>
            <a:r>
              <a:rPr lang="en-US" i="1" dirty="0" err="1" smtClean="0"/>
              <a:t>nigricans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– Associated with gastrointestinal tumors, lymphomas</a:t>
            </a:r>
            <a:endParaRPr lang="ar-SA" i="1" dirty="0"/>
          </a:p>
        </p:txBody>
      </p:sp>
      <p:pic>
        <p:nvPicPr>
          <p:cNvPr id="3074" name="Picture 2" descr="E:\Bolognia\images\53FF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80728"/>
            <a:ext cx="453650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ACQUIRED ICHTHYOSIS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000" dirty="0" smtClean="0"/>
              <a:t>• </a:t>
            </a:r>
            <a:r>
              <a:rPr lang="en-US" sz="2000" i="1" dirty="0" err="1" smtClean="0"/>
              <a:t>Ichthys</a:t>
            </a:r>
            <a:r>
              <a:rPr lang="en-US" sz="2000" i="1" dirty="0" smtClean="0"/>
              <a:t> = fish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Generalized </a:t>
            </a:r>
            <a:r>
              <a:rPr lang="en-US" sz="2000" dirty="0" err="1" smtClean="0"/>
              <a:t>ichthyosis</a:t>
            </a: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Absence of family history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&gt; 20 years of age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Association with hematological </a:t>
            </a:r>
            <a:r>
              <a:rPr lang="en-US" sz="2000" dirty="0" err="1" smtClean="0"/>
              <a:t>neoplasms</a:t>
            </a:r>
            <a:r>
              <a:rPr lang="en-US" sz="2000" dirty="0" smtClean="0"/>
              <a:t>, basically: Hodgkin’s lymphoma 70%-80%, non-Hodgkin’s lymphoma, multiple myeloma</a:t>
            </a:r>
            <a:endParaRPr lang="ar-SA" sz="2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2484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ERYTHEMA GYRATUM REPENS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endParaRPr lang="ar-SA" sz="3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i="1" dirty="0" smtClean="0"/>
              <a:t>• Rare, few cases reported.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• 100% cases associated with </a:t>
            </a:r>
            <a:r>
              <a:rPr lang="en-US" i="1" dirty="0" err="1" smtClean="0"/>
              <a:t>neoplasms</a:t>
            </a:r>
            <a:r>
              <a:rPr lang="en-US" i="1" dirty="0" smtClean="0"/>
              <a:t>: bronchial carcinoma, esophageal carcinoma.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• Clinical characteristics: </a:t>
            </a:r>
            <a:r>
              <a:rPr lang="en-US" i="1" dirty="0" err="1" smtClean="0"/>
              <a:t>urticarial</a:t>
            </a:r>
            <a:r>
              <a:rPr lang="en-US" i="1" dirty="0" smtClean="0"/>
              <a:t>, </a:t>
            </a:r>
            <a:r>
              <a:rPr lang="en-US" i="1" dirty="0" err="1" smtClean="0"/>
              <a:t>wavy,concentric</a:t>
            </a:r>
            <a:endParaRPr lang="en-US" i="1" dirty="0" smtClean="0"/>
          </a:p>
          <a:p>
            <a:pPr algn="l">
              <a:buNone/>
            </a:pPr>
            <a:r>
              <a:rPr lang="en-US" i="1" dirty="0" err="1" smtClean="0"/>
              <a:t>erythematous</a:t>
            </a:r>
            <a:r>
              <a:rPr lang="en-US" i="1" dirty="0" smtClean="0"/>
              <a:t> bands that change in a few hours.</a:t>
            </a:r>
            <a:endParaRPr lang="ar-SA" i="1" dirty="0"/>
          </a:p>
        </p:txBody>
      </p:sp>
      <p:pic>
        <p:nvPicPr>
          <p:cNvPr id="5122" name="Picture 2" descr="E:\Bolognia\images\53FF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556792"/>
            <a:ext cx="43434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NEUTROPHILIC DERMATOSES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i="1" dirty="0" smtClean="0"/>
              <a:t>Sweet’s syndrome</a:t>
            </a:r>
          </a:p>
          <a:p>
            <a:pPr algn="ctr">
              <a:buNone/>
            </a:pPr>
            <a:r>
              <a:rPr lang="en-US" i="1" dirty="0" err="1" smtClean="0"/>
              <a:t>Pyoderma</a:t>
            </a:r>
            <a:r>
              <a:rPr lang="en-US" i="1" dirty="0" smtClean="0"/>
              <a:t> </a:t>
            </a:r>
            <a:r>
              <a:rPr lang="en-US" i="1" dirty="0" err="1" smtClean="0"/>
              <a:t>gangrenosum</a:t>
            </a: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79512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SWEET’S SYNDROME</a:t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r>
              <a:rPr lang="en-US" sz="2800" b="1" i="1" dirty="0" smtClean="0">
                <a:solidFill>
                  <a:srgbClr val="FF0000"/>
                </a:solidFill>
              </a:rPr>
              <a:t>(Acute febrile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neutrophilic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dermatosis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000" i="1" dirty="0" smtClean="0"/>
              <a:t>– Acute </a:t>
            </a:r>
            <a:r>
              <a:rPr lang="en-US" sz="2000" i="1" dirty="0" err="1" smtClean="0"/>
              <a:t>erythematous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indurated</a:t>
            </a:r>
            <a:r>
              <a:rPr lang="en-US" sz="2000" i="1" dirty="0" smtClean="0"/>
              <a:t> plaques or nodules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– Upper region of the trunk, face, and upper limbs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– Accompanied by:</a:t>
            </a:r>
          </a:p>
          <a:p>
            <a:pPr algn="l">
              <a:buNone/>
            </a:pPr>
            <a:r>
              <a:rPr lang="en-US" sz="2000" i="1" dirty="0" smtClean="0"/>
              <a:t>– Fever</a:t>
            </a:r>
          </a:p>
          <a:p>
            <a:pPr algn="l">
              <a:buNone/>
            </a:pPr>
            <a:r>
              <a:rPr lang="en-US" sz="2000" i="1" dirty="0" smtClean="0"/>
              <a:t>– </a:t>
            </a:r>
            <a:r>
              <a:rPr lang="en-US" sz="2000" i="1" dirty="0" err="1" smtClean="0"/>
              <a:t>Leukocytosis-neutrophilia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histopathologically</a:t>
            </a:r>
            <a:r>
              <a:rPr lang="en-US" sz="2000" i="1" dirty="0" smtClean="0"/>
              <a:t>)</a:t>
            </a:r>
          </a:p>
          <a:p>
            <a:pPr algn="l">
              <a:buNone/>
            </a:pPr>
            <a:r>
              <a:rPr lang="en-US" sz="2000" i="1" dirty="0" smtClean="0"/>
              <a:t>– Rapid response to systemic corticosteroids</a:t>
            </a:r>
          </a:p>
          <a:p>
            <a:pPr algn="l">
              <a:buNone/>
            </a:pPr>
            <a:r>
              <a:rPr lang="en-US" sz="2000" i="1" dirty="0" smtClean="0"/>
              <a:t>-</a:t>
            </a:r>
            <a:r>
              <a:rPr lang="en-US" sz="2000" dirty="0" smtClean="0"/>
              <a:t> 85% hematological </a:t>
            </a:r>
            <a:r>
              <a:rPr lang="en-US" sz="2000" dirty="0" err="1" smtClean="0"/>
              <a:t>neoplasms</a:t>
            </a:r>
            <a:r>
              <a:rPr lang="en-US" sz="2000" dirty="0" smtClean="0"/>
              <a:t>: acute myeloid </a:t>
            </a:r>
            <a:r>
              <a:rPr lang="en-US" sz="2000" dirty="0" err="1" smtClean="0"/>
              <a:t>leukemia,lymphomas</a:t>
            </a:r>
            <a:r>
              <a:rPr lang="en-US" sz="2000" dirty="0" smtClean="0"/>
              <a:t>.</a:t>
            </a:r>
            <a:endParaRPr lang="ar-SA" sz="2000" i="1" dirty="0"/>
          </a:p>
        </p:txBody>
      </p:sp>
      <p:pic>
        <p:nvPicPr>
          <p:cNvPr id="6146" name="Picture 2" descr="E:\Bolognia\images\53FF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16832"/>
            <a:ext cx="40386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HYPERTRICHOSIS LANUGINOSA ACQUISITA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endParaRPr lang="ar-SA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62500" lnSpcReduction="20000"/>
          </a:bodyPr>
          <a:lstStyle/>
          <a:p>
            <a:pPr algn="l">
              <a:buNone/>
            </a:pPr>
            <a:r>
              <a:rPr lang="en-US" dirty="0" smtClean="0"/>
              <a:t>• More common in women, ♀:♂ ratio 3:1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• &gt; 40 years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• Fine whitish silky hair (</a:t>
            </a:r>
            <a:r>
              <a:rPr lang="en-US" dirty="0" err="1" smtClean="0"/>
              <a:t>lanugo</a:t>
            </a:r>
            <a:r>
              <a:rPr lang="en-US" dirty="0" smtClean="0"/>
              <a:t>)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• Starts on the face, later generalizes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• Rapidly Progresses 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-Associated </a:t>
            </a:r>
            <a:r>
              <a:rPr lang="en-US" dirty="0" err="1" smtClean="0"/>
              <a:t>neoplasms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– ♀: colorectal and breast cancer</a:t>
            </a:r>
          </a:p>
          <a:p>
            <a:pPr algn="l">
              <a:buNone/>
            </a:pPr>
            <a:r>
              <a:rPr lang="en-US" dirty="0" smtClean="0"/>
              <a:t>– ♂: lung and colorectal cancer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• In general, the neoplasm has already spread at the time of</a:t>
            </a:r>
          </a:p>
          <a:p>
            <a:pPr algn="l">
              <a:buNone/>
            </a:pPr>
            <a:r>
              <a:rPr lang="en-US" dirty="0" smtClean="0"/>
              <a:t>diagnosis</a:t>
            </a:r>
            <a:endParaRPr lang="ar-SA" dirty="0"/>
          </a:p>
        </p:txBody>
      </p:sp>
      <p:pic>
        <p:nvPicPr>
          <p:cNvPr id="5" name="Picture 3" descr="hypertrichosislanuginos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6637" y="1600200"/>
            <a:ext cx="2486526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PARANEOPLASTIC DERMATOSES CONCLUSION</a:t>
            </a:r>
          </a:p>
          <a:p>
            <a:pPr algn="l"/>
            <a:endParaRPr lang="en-US" sz="2800" b="1" i="1" dirty="0" smtClean="0"/>
          </a:p>
          <a:p>
            <a:pPr algn="l">
              <a:buNone/>
            </a:pPr>
            <a:r>
              <a:rPr lang="en-US" sz="2800" i="1" dirty="0" smtClean="0"/>
              <a:t>SUSPECT A PARANEOPLASTIC DERMATOSIS IF:</a:t>
            </a:r>
          </a:p>
          <a:p>
            <a:pPr algn="l">
              <a:buNone/>
            </a:pPr>
            <a:endParaRPr lang="en-US" sz="2800" i="1" dirty="0" smtClean="0"/>
          </a:p>
          <a:p>
            <a:pPr algn="l">
              <a:buNone/>
            </a:pPr>
            <a:r>
              <a:rPr lang="en-US" sz="2800" i="1" dirty="0" smtClean="0"/>
              <a:t>• Abrupt onset of </a:t>
            </a:r>
            <a:r>
              <a:rPr lang="en-US" sz="2800" i="1" dirty="0" err="1" smtClean="0"/>
              <a:t>dermatosis</a:t>
            </a:r>
            <a:r>
              <a:rPr lang="en-US" sz="2800" i="1" dirty="0" smtClean="0"/>
              <a:t> in advanced age</a:t>
            </a:r>
          </a:p>
          <a:p>
            <a:pPr algn="l">
              <a:buNone/>
            </a:pPr>
            <a:r>
              <a:rPr lang="en-US" sz="2800" i="1" dirty="0" smtClean="0"/>
              <a:t>• Rapid course</a:t>
            </a:r>
          </a:p>
          <a:p>
            <a:pPr algn="l">
              <a:buNone/>
            </a:pPr>
            <a:r>
              <a:rPr lang="en-US" sz="2800" i="1" dirty="0" smtClean="0"/>
              <a:t>• Atypical clinical presentation</a:t>
            </a:r>
          </a:p>
          <a:p>
            <a:pPr algn="l">
              <a:buNone/>
            </a:pPr>
            <a:r>
              <a:rPr lang="en-US" sz="2800" i="1" dirty="0" smtClean="0"/>
              <a:t>• More severe skin lesions</a:t>
            </a:r>
            <a:endParaRPr lang="ar-S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Acanthosis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nigricans</a:t>
            </a:r>
            <a:endParaRPr lang="ar-SA" sz="3600" i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E:\Bolognia\images\53FF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4114" y="1554163"/>
            <a:ext cx="6288171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i="1" dirty="0" err="1" smtClean="0">
                <a:solidFill>
                  <a:srgbClr val="FF0000"/>
                </a:solidFill>
              </a:rPr>
              <a:t>Purpura</a:t>
            </a:r>
            <a:r>
              <a:rPr lang="en-US" sz="4800" i="1" dirty="0" smtClean="0">
                <a:solidFill>
                  <a:srgbClr val="FF0000"/>
                </a:solidFill>
              </a:rPr>
              <a:t> and </a:t>
            </a:r>
            <a:r>
              <a:rPr lang="en-US" sz="4800" i="1" dirty="0" err="1" smtClean="0">
                <a:solidFill>
                  <a:srgbClr val="FF0000"/>
                </a:solidFill>
              </a:rPr>
              <a:t>vasculitis</a:t>
            </a:r>
            <a:r>
              <a:rPr lang="en-US" sz="4800" i="1" dirty="0" smtClean="0">
                <a:solidFill>
                  <a:srgbClr val="FF0000"/>
                </a:solidFill>
              </a:rPr>
              <a:t> </a:t>
            </a:r>
            <a:endParaRPr lang="ar-SA" sz="4800" i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3933056"/>
            <a:ext cx="640871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Definition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Visible hemorrhage into the skin or mucous membrane subdivided as a follow:</a:t>
            </a:r>
          </a:p>
          <a:p>
            <a:pPr algn="l">
              <a:buNone/>
            </a:pPr>
            <a:endParaRPr lang="en-US" sz="2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-</a:t>
            </a:r>
            <a:r>
              <a:rPr lang="en-US" sz="2800" i="1" dirty="0" err="1" smtClean="0">
                <a:solidFill>
                  <a:srgbClr val="FF0000"/>
                </a:solidFill>
              </a:rPr>
              <a:t>Petechiae</a:t>
            </a:r>
            <a:r>
              <a:rPr lang="en-US" sz="2800" i="1" dirty="0" smtClean="0">
                <a:solidFill>
                  <a:srgbClr val="FF0000"/>
                </a:solidFill>
              </a:rPr>
              <a:t> less than or equal 4 mm</a:t>
            </a:r>
          </a:p>
          <a:p>
            <a:pPr algn="l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-</a:t>
            </a:r>
            <a:r>
              <a:rPr lang="en-US" sz="2800" i="1" dirty="0" err="1" smtClean="0">
                <a:solidFill>
                  <a:srgbClr val="FF0000"/>
                </a:solidFill>
              </a:rPr>
              <a:t>Purpura</a:t>
            </a:r>
            <a:r>
              <a:rPr lang="en-US" sz="2800" i="1" dirty="0" smtClean="0">
                <a:solidFill>
                  <a:srgbClr val="FF0000"/>
                </a:solidFill>
              </a:rPr>
              <a:t> (&gt;4mm - &lt; 1cm)</a:t>
            </a:r>
          </a:p>
          <a:p>
            <a:pPr algn="l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 which can be either Palpable or non-palpable(macular)</a:t>
            </a:r>
          </a:p>
          <a:p>
            <a:pPr algn="l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-</a:t>
            </a:r>
            <a:r>
              <a:rPr lang="en-US" sz="2800" i="1" dirty="0" err="1" smtClean="0">
                <a:solidFill>
                  <a:srgbClr val="FF0000"/>
                </a:solidFill>
              </a:rPr>
              <a:t>Ecchymoses</a:t>
            </a:r>
            <a:r>
              <a:rPr lang="en-US" sz="2800" i="1" dirty="0" smtClean="0">
                <a:solidFill>
                  <a:srgbClr val="FF0000"/>
                </a:solidFill>
              </a:rPr>
              <a:t> &gt; or equal to 1 cm</a:t>
            </a:r>
            <a:r>
              <a:rPr lang="en-US" sz="2800" i="1" dirty="0" smtClean="0"/>
              <a:t>  </a:t>
            </a:r>
            <a:endParaRPr lang="ar-S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Purpura</a:t>
            </a:r>
            <a:endParaRPr lang="ar-SA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81074"/>
          <a:ext cx="9144000" cy="587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44016"/>
          </a:xfrm>
        </p:spPr>
        <p:txBody>
          <a:bodyPr>
            <a:normAutofit fontScale="90000"/>
          </a:bodyPr>
          <a:lstStyle/>
          <a:p>
            <a:pPr lvl="0"/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Causes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5589240"/>
          </a:xfrm>
        </p:spPr>
        <p:txBody>
          <a:bodyPr>
            <a:normAutofit fontScale="32500" lnSpcReduction="20000"/>
          </a:bodyPr>
          <a:lstStyle/>
          <a:p>
            <a:pPr algn="l">
              <a:buNone/>
            </a:pPr>
            <a:r>
              <a:rPr lang="en-US" sz="6200" b="1" i="1" dirty="0" smtClean="0">
                <a:solidFill>
                  <a:srgbClr val="FF0000"/>
                </a:solidFill>
              </a:rPr>
              <a:t>1-Platelet Disorders </a:t>
            </a:r>
          </a:p>
          <a:p>
            <a:pPr lvl="1" algn="l">
              <a:buNone/>
            </a:pPr>
            <a:r>
              <a:rPr lang="en-US" sz="4300" i="1" dirty="0" smtClean="0"/>
              <a:t>Thrombocytopenia</a:t>
            </a:r>
          </a:p>
          <a:p>
            <a:pPr lvl="1" algn="l">
              <a:buNone/>
            </a:pPr>
            <a:r>
              <a:rPr lang="en-US" sz="4300" i="1" dirty="0" smtClean="0"/>
              <a:t>Platelet Dysfunction 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sz="6200" b="1" i="1" dirty="0" smtClean="0">
                <a:solidFill>
                  <a:srgbClr val="FF0000"/>
                </a:solidFill>
              </a:rPr>
              <a:t>2-Coagulation Factor Deficiency</a:t>
            </a:r>
            <a:r>
              <a:rPr lang="en-US" sz="6200" i="1" dirty="0" smtClean="0"/>
              <a:t> </a:t>
            </a:r>
          </a:p>
          <a:p>
            <a:pPr lvl="1" algn="l">
              <a:buNone/>
            </a:pPr>
            <a:r>
              <a:rPr lang="en-US" sz="4300" b="1" i="1" dirty="0" smtClean="0"/>
              <a:t>Congenital</a:t>
            </a:r>
            <a:r>
              <a:rPr lang="en-US" sz="4300" i="1" dirty="0" smtClean="0"/>
              <a:t>  </a:t>
            </a:r>
          </a:p>
          <a:p>
            <a:pPr lvl="1" algn="l">
              <a:buNone/>
            </a:pPr>
            <a:r>
              <a:rPr lang="en-US" sz="4300" i="1" dirty="0" smtClean="0"/>
              <a:t>Factor VIII Deficiency </a:t>
            </a:r>
          </a:p>
          <a:p>
            <a:pPr lvl="1" algn="l">
              <a:buNone/>
            </a:pPr>
            <a:r>
              <a:rPr lang="en-US" sz="4300" i="1" dirty="0" smtClean="0"/>
              <a:t>Factor IX  Deficiency </a:t>
            </a:r>
          </a:p>
          <a:p>
            <a:pPr lvl="1" algn="l">
              <a:buNone/>
            </a:pPr>
            <a:r>
              <a:rPr lang="en-US" sz="4300" i="1" dirty="0" smtClean="0"/>
              <a:t>Von </a:t>
            </a:r>
            <a:r>
              <a:rPr lang="en-US" sz="4300" i="1" dirty="0" err="1" smtClean="0"/>
              <a:t>Willebrands</a:t>
            </a:r>
            <a:r>
              <a:rPr lang="en-US" sz="4300" i="1" dirty="0" smtClean="0"/>
              <a:t> disease</a:t>
            </a:r>
          </a:p>
          <a:p>
            <a:pPr lvl="1" algn="l">
              <a:buNone/>
            </a:pPr>
            <a:r>
              <a:rPr lang="en-US" sz="4300" b="1" i="1" dirty="0" smtClean="0"/>
              <a:t>Acquired</a:t>
            </a:r>
            <a:r>
              <a:rPr lang="en-US" sz="4300" i="1" dirty="0" smtClean="0"/>
              <a:t> </a:t>
            </a:r>
          </a:p>
          <a:p>
            <a:pPr lvl="2" algn="l">
              <a:buNone/>
            </a:pPr>
            <a:r>
              <a:rPr lang="en-US" sz="4300" i="1" dirty="0" smtClean="0"/>
              <a:t>Disseminated Intravascular </a:t>
            </a:r>
            <a:r>
              <a:rPr lang="en-US" sz="4300" i="1" dirty="0" err="1" smtClean="0"/>
              <a:t>Coagulopathy</a:t>
            </a:r>
            <a:r>
              <a:rPr lang="en-US" sz="4300" i="1" dirty="0" smtClean="0"/>
              <a:t>  </a:t>
            </a:r>
          </a:p>
          <a:p>
            <a:pPr lvl="2" algn="l">
              <a:buNone/>
            </a:pPr>
            <a:r>
              <a:rPr lang="en-US" sz="4300" i="1" dirty="0" smtClean="0"/>
              <a:t>Liver disease  </a:t>
            </a:r>
          </a:p>
          <a:p>
            <a:pPr algn="l">
              <a:buNone/>
            </a:pPr>
            <a:r>
              <a:rPr lang="en-US" sz="4300" i="1" dirty="0" smtClean="0"/>
              <a:t>Uremia</a:t>
            </a:r>
          </a:p>
          <a:p>
            <a:pPr algn="l">
              <a:buNone/>
            </a:pPr>
            <a:r>
              <a:rPr lang="en-US" sz="4300" i="1" dirty="0" smtClean="0"/>
              <a:t>Vitamin K </a:t>
            </a:r>
            <a:r>
              <a:rPr lang="en-US" sz="4300" i="1" dirty="0" err="1" smtClean="0"/>
              <a:t>deficincy</a:t>
            </a:r>
            <a:r>
              <a:rPr lang="en-US" i="1" dirty="0" smtClean="0"/>
              <a:t> </a:t>
            </a:r>
          </a:p>
          <a:p>
            <a:pPr algn="l">
              <a:buNone/>
            </a:pPr>
            <a:r>
              <a:rPr lang="en-US" i="1" dirty="0" smtClean="0"/>
              <a:t> </a:t>
            </a:r>
          </a:p>
          <a:p>
            <a:pPr algn="l">
              <a:buNone/>
            </a:pPr>
            <a:r>
              <a:rPr lang="en-US" sz="6200" b="1" i="1" dirty="0" smtClean="0">
                <a:solidFill>
                  <a:srgbClr val="FF0000"/>
                </a:solidFill>
              </a:rPr>
              <a:t>3-Vascular Factors </a:t>
            </a:r>
          </a:p>
          <a:p>
            <a:pPr lvl="1" algn="l">
              <a:buNone/>
            </a:pPr>
            <a:r>
              <a:rPr lang="en-US" sz="4500" b="1" i="1" dirty="0" smtClean="0"/>
              <a:t>Congenital</a:t>
            </a:r>
          </a:p>
          <a:p>
            <a:pPr lvl="1" algn="l">
              <a:buNone/>
            </a:pPr>
            <a:r>
              <a:rPr lang="en-US" sz="4500" i="1" dirty="0" smtClean="0"/>
              <a:t>Hereditary Hemorrhagic </a:t>
            </a:r>
            <a:r>
              <a:rPr lang="en-US" sz="4500" i="1" dirty="0" err="1" smtClean="0"/>
              <a:t>Telangectasia</a:t>
            </a:r>
            <a:r>
              <a:rPr lang="en-US" sz="4500" i="1" dirty="0" smtClean="0"/>
              <a:t> </a:t>
            </a:r>
          </a:p>
          <a:p>
            <a:pPr lvl="2" algn="l">
              <a:buNone/>
            </a:pPr>
            <a:r>
              <a:rPr lang="en-US" sz="4500" i="1" dirty="0" smtClean="0"/>
              <a:t>Ehlers-</a:t>
            </a:r>
            <a:r>
              <a:rPr lang="en-US" sz="4500" i="1" dirty="0" err="1" smtClean="0"/>
              <a:t>Danlos</a:t>
            </a:r>
            <a:r>
              <a:rPr lang="en-US" sz="4500" i="1" dirty="0" smtClean="0"/>
              <a:t> Syndrome (Type IV)  </a:t>
            </a:r>
          </a:p>
          <a:p>
            <a:pPr lvl="1" algn="l">
              <a:buNone/>
            </a:pPr>
            <a:r>
              <a:rPr lang="en-US" sz="4500" b="1" i="1" dirty="0" smtClean="0"/>
              <a:t>Acquired:</a:t>
            </a:r>
          </a:p>
          <a:p>
            <a:pPr lvl="1" algn="l">
              <a:buNone/>
            </a:pPr>
            <a:r>
              <a:rPr lang="en-US" sz="4500" i="1" dirty="0" smtClean="0"/>
              <a:t>Inflammation(</a:t>
            </a:r>
            <a:r>
              <a:rPr lang="en-US" sz="4500" i="1" dirty="0" err="1" smtClean="0"/>
              <a:t>Vasculitis</a:t>
            </a:r>
            <a:r>
              <a:rPr lang="en-US" sz="4500" i="1" dirty="0" smtClean="0"/>
              <a:t>) </a:t>
            </a:r>
          </a:p>
          <a:p>
            <a:pPr lvl="1" algn="l">
              <a:buNone/>
            </a:pPr>
            <a:r>
              <a:rPr lang="en-US" sz="4500" i="1" dirty="0" smtClean="0"/>
              <a:t> Trauma</a:t>
            </a:r>
          </a:p>
          <a:p>
            <a:pPr lvl="1" algn="l">
              <a:buNone/>
            </a:pPr>
            <a:r>
              <a:rPr lang="en-US" sz="4500" i="1" dirty="0" smtClean="0"/>
              <a:t>Vitamin c deficiency (scurvy)  </a:t>
            </a:r>
          </a:p>
          <a:p>
            <a:pPr lvl="0" algn="l">
              <a:buNone/>
            </a:pPr>
            <a:endParaRPr lang="ar-SA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i="1" dirty="0" err="1" smtClean="0">
                <a:solidFill>
                  <a:srgbClr val="FF0000"/>
                </a:solidFill>
              </a:rPr>
              <a:t>vasculitis</a:t>
            </a:r>
            <a:endParaRPr lang="ar-S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 Definition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A </a:t>
            </a:r>
            <a:r>
              <a:rPr lang="en-US" dirty="0" err="1" smtClean="0"/>
              <a:t>clinicopathologic</a:t>
            </a:r>
            <a:r>
              <a:rPr lang="en-US" dirty="0" smtClean="0"/>
              <a:t> process characterized by inflammatory destruction of blood vessels that results in occlusion or destruction of the vessel and ischemia of the tissues supplied by that vessel.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Classification</a:t>
            </a:r>
            <a:endParaRPr lang="ar-SA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E:\Bolognia\images\26F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49101" y="1554162"/>
            <a:ext cx="5598197" cy="530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Classification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Large-vessel </a:t>
            </a:r>
            <a:r>
              <a:rPr lang="en-US" b="1" i="1" dirty="0" err="1" smtClean="0">
                <a:solidFill>
                  <a:srgbClr val="FF0000"/>
                </a:solidFill>
              </a:rPr>
              <a:t>vasculitis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smtClean="0"/>
              <a:t>Aorta and the great vessels (</a:t>
            </a:r>
            <a:r>
              <a:rPr lang="en-US" i="1" dirty="0" err="1" smtClean="0"/>
              <a:t>subclavian</a:t>
            </a:r>
            <a:r>
              <a:rPr lang="en-US" i="1" dirty="0" smtClean="0"/>
              <a:t>, carotid)</a:t>
            </a: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err="1" smtClean="0"/>
              <a:t>Claudication</a:t>
            </a:r>
            <a:r>
              <a:rPr lang="en-US" i="1" dirty="0" smtClean="0"/>
              <a:t>, blindness, stroke</a:t>
            </a:r>
          </a:p>
          <a:p>
            <a:pPr algn="l" fontAlgn="auto">
              <a:spcAft>
                <a:spcPts val="0"/>
              </a:spcAft>
              <a:buNone/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l" fontAlgn="auto">
              <a:spcAft>
                <a:spcPts val="0"/>
              </a:spcAft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-Medium-vessel </a:t>
            </a:r>
            <a:r>
              <a:rPr lang="en-US" b="1" i="1" dirty="0" err="1" smtClean="0">
                <a:solidFill>
                  <a:srgbClr val="FF0000"/>
                </a:solidFill>
              </a:rPr>
              <a:t>vasculitis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smtClean="0"/>
              <a:t>Arteries with muscular wall</a:t>
            </a: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err="1" smtClean="0"/>
              <a:t>Mononeuritis</a:t>
            </a:r>
            <a:r>
              <a:rPr lang="en-US" i="1" dirty="0" smtClean="0"/>
              <a:t> multiplex (wrist/foot drop), mesenteric ischemia, </a:t>
            </a:r>
            <a:r>
              <a:rPr lang="en-US" i="1" dirty="0" err="1" smtClean="0"/>
              <a:t>cutaneous</a:t>
            </a:r>
            <a:r>
              <a:rPr lang="en-US" i="1" dirty="0" smtClean="0"/>
              <a:t> ulcers</a:t>
            </a:r>
          </a:p>
          <a:p>
            <a:pPr algn="l" fontAlgn="auto">
              <a:spcAft>
                <a:spcPts val="0"/>
              </a:spcAft>
              <a:buNone/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l" fontAlgn="auto">
              <a:spcAft>
                <a:spcPts val="0"/>
              </a:spcAft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-Small-vessel </a:t>
            </a:r>
            <a:r>
              <a:rPr lang="en-US" b="1" i="1" dirty="0" err="1" smtClean="0">
                <a:solidFill>
                  <a:srgbClr val="FF0000"/>
                </a:solidFill>
              </a:rPr>
              <a:t>vasculitis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smtClean="0"/>
              <a:t>Capillaries, arterioles, </a:t>
            </a:r>
            <a:r>
              <a:rPr lang="en-US" i="1" dirty="0" err="1" smtClean="0"/>
              <a:t>venules</a:t>
            </a:r>
            <a:endParaRPr lang="en-US" i="1" dirty="0" smtClean="0"/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smtClean="0"/>
              <a:t>Palpable </a:t>
            </a:r>
            <a:r>
              <a:rPr lang="en-US" i="1" dirty="0" err="1" smtClean="0"/>
              <a:t>purpura</a:t>
            </a:r>
            <a:r>
              <a:rPr lang="en-US" i="1" dirty="0" smtClean="0"/>
              <a:t>, </a:t>
            </a:r>
            <a:r>
              <a:rPr lang="en-US" i="1" dirty="0" err="1" smtClean="0"/>
              <a:t>glomerulonephritis</a:t>
            </a:r>
            <a:r>
              <a:rPr lang="en-US" i="1" dirty="0" smtClean="0"/>
              <a:t>, pulmonary hemorrhage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Cutaneous</a:t>
            </a:r>
            <a:r>
              <a:rPr lang="en-US" sz="3600" b="1" i="1" dirty="0" smtClean="0">
                <a:solidFill>
                  <a:srgbClr val="FF0000"/>
                </a:solidFill>
              </a:rPr>
              <a:t> small vessel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vasculitis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l">
              <a:buNone/>
            </a:pPr>
            <a:r>
              <a:rPr lang="en-US" i="1" dirty="0" smtClean="0"/>
              <a:t>-Is the most common type of </a:t>
            </a:r>
            <a:r>
              <a:rPr lang="en-US" i="1" dirty="0" err="1" smtClean="0"/>
              <a:t>vasculitits</a:t>
            </a:r>
            <a:r>
              <a:rPr lang="en-US" i="1" dirty="0" smtClean="0"/>
              <a:t> and it primarily affect post-capillary </a:t>
            </a:r>
            <a:r>
              <a:rPr lang="en-US" i="1" dirty="0" err="1" smtClean="0"/>
              <a:t>venules</a:t>
            </a: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Cutaneous</a:t>
            </a:r>
            <a:r>
              <a:rPr lang="en-US" sz="3200" b="1" i="1" dirty="0" smtClean="0">
                <a:solidFill>
                  <a:srgbClr val="FF0000"/>
                </a:solidFill>
              </a:rPr>
              <a:t> small vessel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vasculitis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Pathogenesis:</a:t>
            </a:r>
          </a:p>
          <a:p>
            <a:pPr algn="l">
              <a:buNone/>
            </a:pPr>
            <a:r>
              <a:rPr lang="en-US" sz="2800" i="1" dirty="0" smtClean="0"/>
              <a:t>-Many forms of small-vessel </a:t>
            </a:r>
            <a:r>
              <a:rPr lang="en-US" sz="2800" i="1" dirty="0" err="1" smtClean="0"/>
              <a:t>vasculitis</a:t>
            </a:r>
            <a:r>
              <a:rPr lang="en-US" sz="2800" i="1" dirty="0" smtClean="0"/>
              <a:t> are felt to be caused by circulating immune complexes</a:t>
            </a:r>
          </a:p>
          <a:p>
            <a:pPr algn="l">
              <a:buNone/>
            </a:pPr>
            <a:r>
              <a:rPr lang="en-US" sz="2800" i="1" dirty="0" smtClean="0"/>
              <a:t>-These lodge in vessel walls and activate compliment</a:t>
            </a:r>
          </a:p>
          <a:p>
            <a:pPr algn="l">
              <a:buNone/>
            </a:pPr>
            <a:endParaRPr lang="ar-S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3-Acanthosis </a:t>
            </a:r>
            <a:r>
              <a:rPr lang="en-US" b="1" dirty="0" err="1" smtClean="0">
                <a:solidFill>
                  <a:srgbClr val="FF0000"/>
                </a:solidFill>
              </a:rPr>
              <a:t>Nigricans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-Causes:     </a:t>
            </a:r>
          </a:p>
          <a:p>
            <a:pPr algn="l">
              <a:buNone/>
            </a:pPr>
            <a:endParaRPr lang="en-US" sz="2200" b="1" i="1" dirty="0" smtClean="0"/>
          </a:p>
          <a:p>
            <a:pPr algn="l">
              <a:buNone/>
            </a:pPr>
            <a:r>
              <a:rPr lang="en-US" sz="2200" b="1" i="1" dirty="0" smtClean="0"/>
              <a:t>-</a:t>
            </a:r>
            <a:r>
              <a:rPr lang="en-US" sz="2200" i="1" dirty="0" smtClean="0"/>
              <a:t>obesity &amp; insulin resistance &amp; </a:t>
            </a:r>
            <a:r>
              <a:rPr lang="en-US" sz="2200" i="1" dirty="0" err="1" smtClean="0"/>
              <a:t>endocrinopathy</a:t>
            </a:r>
            <a:r>
              <a:rPr lang="en-US" sz="2200" i="1" dirty="0" smtClean="0"/>
              <a:t> </a:t>
            </a:r>
          </a:p>
          <a:p>
            <a:pPr algn="l">
              <a:buNone/>
            </a:pPr>
            <a:r>
              <a:rPr lang="en-US" sz="2200" i="1" dirty="0" smtClean="0"/>
              <a:t>(DM ,</a:t>
            </a:r>
            <a:r>
              <a:rPr lang="en-US" sz="2200" i="1" dirty="0" err="1" smtClean="0"/>
              <a:t>acromegaly</a:t>
            </a:r>
            <a:r>
              <a:rPr lang="en-US" sz="2200" i="1" dirty="0" smtClean="0"/>
              <a:t> ,</a:t>
            </a:r>
            <a:r>
              <a:rPr lang="en-US" sz="2200" i="1" dirty="0" err="1" smtClean="0"/>
              <a:t>cushing</a:t>
            </a:r>
            <a:r>
              <a:rPr lang="en-US" sz="2200" i="1" dirty="0" smtClean="0"/>
              <a:t> syndrome ,</a:t>
            </a:r>
            <a:r>
              <a:rPr lang="en-US" sz="2200" i="1" dirty="0" err="1" smtClean="0"/>
              <a:t>hypothyroidisim</a:t>
            </a:r>
            <a:r>
              <a:rPr lang="en-US" sz="2200" i="1" dirty="0" smtClean="0"/>
              <a:t> , Addison disease &amp; </a:t>
            </a:r>
            <a:r>
              <a:rPr lang="en-US" sz="2200" i="1" dirty="0" err="1" smtClean="0"/>
              <a:t>hyperandrogenic</a:t>
            </a:r>
            <a:r>
              <a:rPr lang="en-US" sz="2200" i="1" dirty="0" smtClean="0"/>
              <a:t> state as HAIRAN syndrome (</a:t>
            </a:r>
            <a:r>
              <a:rPr lang="en-US" sz="2200" i="1" dirty="0" err="1" smtClean="0"/>
              <a:t>hyperandrogen</a:t>
            </a:r>
            <a:r>
              <a:rPr lang="en-US" sz="2200" i="1" dirty="0" smtClean="0"/>
              <a:t>, insulin          resistance, </a:t>
            </a:r>
            <a:r>
              <a:rPr lang="en-US" sz="2200" i="1" dirty="0" err="1" smtClean="0"/>
              <a:t>acanthosis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nigricans</a:t>
            </a:r>
            <a:r>
              <a:rPr lang="en-US" sz="2200" i="1" dirty="0" smtClean="0"/>
              <a:t>)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-Malignancy (esp. GIT, Lung &amp; Breast CA)                   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-Medications(nicotinic acid ,</a:t>
            </a:r>
            <a:r>
              <a:rPr lang="en-US" sz="2200" i="1" dirty="0" err="1" smtClean="0"/>
              <a:t>niacinamide</a:t>
            </a:r>
            <a:r>
              <a:rPr lang="en-US" sz="2200" i="1" dirty="0" smtClean="0"/>
              <a:t> , testosterone, OCP &amp; </a:t>
            </a:r>
            <a:r>
              <a:rPr lang="en-US" sz="2200" i="1" dirty="0" err="1" smtClean="0"/>
              <a:t>Glucocorticoid</a:t>
            </a:r>
            <a:r>
              <a:rPr lang="en-US" sz="2200" i="1" dirty="0" smtClean="0"/>
              <a:t>)  </a:t>
            </a:r>
          </a:p>
          <a:p>
            <a:pPr algn="l">
              <a:buNone/>
            </a:pPr>
            <a:r>
              <a:rPr lang="en-US" sz="2200" i="1" dirty="0" smtClean="0"/>
              <a:t>              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Cutaneous</a:t>
            </a:r>
            <a:r>
              <a:rPr lang="en-US" sz="3600" b="1" i="1" dirty="0" smtClean="0">
                <a:solidFill>
                  <a:srgbClr val="FF0000"/>
                </a:solidFill>
              </a:rPr>
              <a:t> small vessel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vasculitis</a:t>
            </a:r>
            <a:endParaRPr lang="ar-SA" sz="36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5544616" cy="504055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Cutaneous</a:t>
            </a:r>
            <a:r>
              <a:rPr lang="en-US" sz="3600" b="1" i="1" dirty="0" smtClean="0">
                <a:solidFill>
                  <a:srgbClr val="FF0000"/>
                </a:solidFill>
              </a:rPr>
              <a:t> small vessel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vasculitis</a:t>
            </a:r>
            <a:endParaRPr lang="ar-SA" sz="36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-Palpable </a:t>
            </a:r>
            <a:r>
              <a:rPr lang="en-US" dirty="0" err="1" smtClean="0"/>
              <a:t>purpura</a:t>
            </a:r>
            <a:r>
              <a:rPr lang="en-US" dirty="0" smtClean="0"/>
              <a:t> is the hallmark</a:t>
            </a:r>
          </a:p>
          <a:p>
            <a:pPr algn="l">
              <a:lnSpc>
                <a:spcPct val="90000"/>
              </a:lnSpc>
              <a:buNone/>
            </a:pPr>
            <a:endParaRPr lang="en-US" dirty="0" smtClean="0"/>
          </a:p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-Pinpoint to several centimeters</a:t>
            </a:r>
          </a:p>
          <a:p>
            <a:pPr algn="l">
              <a:lnSpc>
                <a:spcPct val="90000"/>
              </a:lnSpc>
              <a:buNone/>
            </a:pPr>
            <a:endParaRPr lang="en-US" dirty="0" smtClean="0"/>
          </a:p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-Early on lesion may not be </a:t>
            </a:r>
            <a:r>
              <a:rPr lang="en-US" dirty="0" err="1" smtClean="0"/>
              <a:t>palpable,Papulonodular</a:t>
            </a:r>
            <a:r>
              <a:rPr lang="en-US" dirty="0" smtClean="0"/>
              <a:t>, vascular, </a:t>
            </a:r>
            <a:r>
              <a:rPr lang="en-US" dirty="0" err="1" smtClean="0"/>
              <a:t>bullous</a:t>
            </a:r>
            <a:r>
              <a:rPr lang="en-US" dirty="0" smtClean="0"/>
              <a:t>, </a:t>
            </a:r>
            <a:r>
              <a:rPr lang="en-US" dirty="0" err="1" smtClean="0"/>
              <a:t>pustular</a:t>
            </a:r>
            <a:r>
              <a:rPr lang="en-US" dirty="0" smtClean="0"/>
              <a:t> or ulcerated forms may develop</a:t>
            </a:r>
          </a:p>
          <a:p>
            <a:pPr algn="l">
              <a:lnSpc>
                <a:spcPct val="90000"/>
              </a:lnSpc>
              <a:buNone/>
            </a:pPr>
            <a:endParaRPr lang="en-US" dirty="0" smtClean="0"/>
          </a:p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-Predominate on the ankles and lower legs </a:t>
            </a:r>
            <a:r>
              <a:rPr lang="en-US" dirty="0" err="1" smtClean="0"/>
              <a:t>i.e</a:t>
            </a:r>
            <a:r>
              <a:rPr lang="en-US" dirty="0" smtClean="0"/>
              <a:t> dependent areas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9" y="1988840"/>
            <a:ext cx="4860032" cy="352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Cutaneous</a:t>
            </a:r>
            <a:r>
              <a:rPr lang="en-US" sz="3200" b="1" i="1" dirty="0" smtClean="0">
                <a:solidFill>
                  <a:srgbClr val="FF0000"/>
                </a:solidFill>
              </a:rPr>
              <a:t> small vessel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vasculitis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dirty="0" smtClean="0"/>
              <a:t>-Mild </a:t>
            </a:r>
            <a:r>
              <a:rPr lang="en-US" dirty="0" err="1" smtClean="0"/>
              <a:t>pruritis</a:t>
            </a:r>
            <a:r>
              <a:rPr lang="en-US" dirty="0" smtClean="0"/>
              <a:t>, fever, malaise, </a:t>
            </a:r>
            <a:r>
              <a:rPr lang="en-US" dirty="0" err="1" smtClean="0"/>
              <a:t>arthralgia</a:t>
            </a:r>
            <a:r>
              <a:rPr lang="en-US" dirty="0" smtClean="0"/>
              <a:t> and/or </a:t>
            </a:r>
            <a:r>
              <a:rPr lang="en-US" dirty="0" err="1" smtClean="0"/>
              <a:t>myalgia</a:t>
            </a:r>
            <a:r>
              <a:rPr lang="en-US" dirty="0" smtClean="0"/>
              <a:t> may occur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-Typically resolve in 3 to 4 weeks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-Residual </a:t>
            </a:r>
            <a:r>
              <a:rPr lang="en-US" dirty="0" err="1" smtClean="0"/>
              <a:t>postinflammatory</a:t>
            </a:r>
            <a:r>
              <a:rPr lang="en-US" dirty="0" smtClean="0"/>
              <a:t> </a:t>
            </a:r>
            <a:r>
              <a:rPr lang="en-US" dirty="0" err="1" smtClean="0"/>
              <a:t>hyperpigmentation</a:t>
            </a:r>
            <a:r>
              <a:rPr lang="en-US" dirty="0" smtClean="0"/>
              <a:t> may be seen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-Self-limiting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-May recur or become chronic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-Hemorrhagic vesicles or </a:t>
            </a:r>
            <a:r>
              <a:rPr lang="en-US" dirty="0" err="1" smtClean="0"/>
              <a:t>bullae</a:t>
            </a:r>
            <a:r>
              <a:rPr lang="en-US" dirty="0" smtClean="0"/>
              <a:t> may develop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88840"/>
            <a:ext cx="4316288" cy="323118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Cutaneous</a:t>
            </a:r>
            <a:r>
              <a:rPr lang="en-US" b="1" i="1" dirty="0" smtClean="0">
                <a:solidFill>
                  <a:srgbClr val="FF0000"/>
                </a:solidFill>
              </a:rPr>
              <a:t> small vessel </a:t>
            </a:r>
            <a:r>
              <a:rPr lang="en-US" b="1" i="1" dirty="0" err="1" smtClean="0">
                <a:solidFill>
                  <a:srgbClr val="FF0000"/>
                </a:solidFill>
              </a:rPr>
              <a:t>vasculitis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i="1" dirty="0" smtClean="0"/>
              <a:t>-may be localized to the skin or may manifest in other organs.</a:t>
            </a:r>
          </a:p>
          <a:p>
            <a:pPr algn="l">
              <a:lnSpc>
                <a:spcPct val="90000"/>
              </a:lnSpc>
              <a:buNone/>
            </a:pPr>
            <a:endParaRPr lang="en-US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i="1" dirty="0" smtClean="0"/>
              <a:t>-The internal organs affected most commonly include the </a:t>
            </a:r>
            <a:r>
              <a:rPr lang="en-US" i="1" dirty="0" smtClean="0">
                <a:solidFill>
                  <a:srgbClr val="FF0000"/>
                </a:solidFill>
              </a:rPr>
              <a:t>joints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GIT</a:t>
            </a:r>
            <a:r>
              <a:rPr lang="en-US" i="1" dirty="0" smtClean="0"/>
              <a:t>, and the </a:t>
            </a:r>
            <a:r>
              <a:rPr lang="en-US" i="1" dirty="0" smtClean="0">
                <a:solidFill>
                  <a:srgbClr val="FF0000"/>
                </a:solidFill>
              </a:rPr>
              <a:t>kidneys</a:t>
            </a:r>
            <a:r>
              <a:rPr lang="en-US" i="1" dirty="0" smtClean="0"/>
              <a:t>.</a:t>
            </a:r>
          </a:p>
          <a:p>
            <a:pPr algn="l">
              <a:lnSpc>
                <a:spcPct val="90000"/>
              </a:lnSpc>
              <a:buNone/>
            </a:pPr>
            <a:endParaRPr lang="en-US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i="1" dirty="0" smtClean="0"/>
              <a:t>-Renal involvement present as </a:t>
            </a:r>
            <a:r>
              <a:rPr lang="en-US" i="1" dirty="0" err="1" smtClean="0">
                <a:solidFill>
                  <a:srgbClr val="FF0000"/>
                </a:solidFill>
              </a:rPr>
              <a:t>glomerulonephritis</a:t>
            </a:r>
            <a:endParaRPr lang="en-US" i="1" dirty="0" smtClean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  <a:buNone/>
            </a:pPr>
            <a:endParaRPr lang="en-US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i="1" dirty="0" smtClean="0"/>
              <a:t>- The prognosis is good in the absence of internal involvement</a:t>
            </a:r>
          </a:p>
        </p:txBody>
      </p:sp>
      <p:pic>
        <p:nvPicPr>
          <p:cNvPr id="5" name="Picture 2" descr="http://img.medscape.com/pi/emed/ckb/rheumatology/329097-333891-1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4788024" cy="3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Histology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800" i="1" dirty="0" err="1" smtClean="0"/>
              <a:t>Agiocentric</a:t>
            </a:r>
            <a:r>
              <a:rPr lang="en-US" sz="2800" i="1" dirty="0" smtClean="0"/>
              <a:t> segmental inflammation, endothelial cell swelling, </a:t>
            </a:r>
            <a:r>
              <a:rPr lang="en-US" sz="2800" i="1" dirty="0" err="1" smtClean="0"/>
              <a:t>fibrinoid</a:t>
            </a:r>
            <a:r>
              <a:rPr lang="en-US" sz="2800" i="1" dirty="0" smtClean="0"/>
              <a:t> necrosis of blood vessel walls and a cellular infiltrate composed of </a:t>
            </a:r>
            <a:r>
              <a:rPr lang="en-US" sz="2800" i="1" dirty="0" err="1" smtClean="0"/>
              <a:t>neutrophil</a:t>
            </a:r>
            <a:r>
              <a:rPr lang="en-US" sz="2800" i="1" dirty="0" smtClean="0"/>
              <a:t> with RBC </a:t>
            </a:r>
            <a:r>
              <a:rPr lang="en-US" sz="2800" i="1" dirty="0" err="1" smtClean="0"/>
              <a:t>extravasation</a:t>
            </a:r>
            <a:r>
              <a:rPr lang="en-US" sz="2800" i="1" dirty="0" smtClean="0"/>
              <a:t>.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2050" name="Picture 2" descr="E:\Bolognia\images\26F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Work up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i="1" dirty="0" smtClean="0"/>
              <a:t>-Detailed history and physical examination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-History should focus on possible infectious disorders, prior associated diseases, drugs ingested, and a thorough review of systems</a:t>
            </a:r>
          </a:p>
          <a:p>
            <a:pPr algn="l">
              <a:buNone/>
            </a:pPr>
            <a:endParaRPr lang="en-US" i="1" smtClean="0"/>
          </a:p>
          <a:p>
            <a:pPr algn="l">
              <a:buNone/>
            </a:pPr>
            <a:r>
              <a:rPr lang="en-US" i="1" smtClean="0"/>
              <a:t>-</a:t>
            </a:r>
            <a:r>
              <a:rPr lang="en-US" i="1" dirty="0" smtClean="0"/>
              <a:t>CBC, strep throat culture or ASO titer, </a:t>
            </a:r>
            <a:r>
              <a:rPr lang="en-US" i="1" dirty="0" err="1" smtClean="0"/>
              <a:t>Hep</a:t>
            </a:r>
            <a:r>
              <a:rPr lang="en-US" i="1" dirty="0" smtClean="0"/>
              <a:t> B &amp; C </a:t>
            </a:r>
            <a:r>
              <a:rPr lang="en-US" i="1" dirty="0" err="1" smtClean="0"/>
              <a:t>serologies</a:t>
            </a:r>
            <a:r>
              <a:rPr lang="en-US" i="1" dirty="0" smtClean="0"/>
              <a:t> and ANA are a reasonable initial </a:t>
            </a:r>
            <a:r>
              <a:rPr lang="en-US" i="1" dirty="0" smtClean="0"/>
              <a:t>screen</a:t>
            </a:r>
          </a:p>
          <a:p>
            <a:pPr algn="l">
              <a:buNone/>
            </a:pPr>
            <a:r>
              <a:rPr lang="en-US" i="1" dirty="0" smtClean="0"/>
              <a:t>-Urinalysis (RBC cast)</a:t>
            </a:r>
            <a:endParaRPr lang="en-US" i="1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Treatment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  <a:defRPr/>
            </a:pPr>
            <a:r>
              <a:rPr lang="en-US" sz="2800" i="1" dirty="0" smtClean="0"/>
              <a:t>-treatment of cause. </a:t>
            </a:r>
          </a:p>
          <a:p>
            <a:pPr algn="l">
              <a:buNone/>
              <a:defRPr/>
            </a:pPr>
            <a:endParaRPr lang="en-US" sz="2800" i="1" dirty="0" smtClean="0"/>
          </a:p>
          <a:p>
            <a:pPr algn="l">
              <a:buNone/>
              <a:defRPr/>
            </a:pPr>
            <a:r>
              <a:rPr lang="en-US" sz="2800" i="1" dirty="0" smtClean="0"/>
              <a:t>-Symptomatic treatment (if skin is only involved): rest ,NSAIDS ,Antihistamine </a:t>
            </a:r>
          </a:p>
          <a:p>
            <a:pPr algn="l">
              <a:buNone/>
              <a:defRPr/>
            </a:pPr>
            <a:endParaRPr lang="en-US" sz="2800" i="1" dirty="0" smtClean="0"/>
          </a:p>
          <a:p>
            <a:pPr algn="l">
              <a:buNone/>
              <a:defRPr/>
            </a:pPr>
            <a:r>
              <a:rPr lang="en-US" sz="2800" i="1" dirty="0" smtClean="0"/>
              <a:t>-severe visceral involvement may require high doses of corticosteroids with or without an immunosuppressive agent</a:t>
            </a:r>
          </a:p>
          <a:p>
            <a:pPr algn="l">
              <a:buNone/>
              <a:defRPr/>
            </a:pPr>
            <a:endParaRPr lang="en-US" sz="2800" dirty="0" smtClean="0"/>
          </a:p>
          <a:p>
            <a:pPr algn="l">
              <a:buNone/>
              <a:defRPr/>
            </a:pPr>
            <a:r>
              <a:rPr lang="en-US" sz="2800" dirty="0" smtClean="0"/>
              <a:t>-Immunosuppressive agents for rapidly progressive course and severe systemic involvement</a:t>
            </a:r>
          </a:p>
          <a:p>
            <a:pPr algn="l">
              <a:buNone/>
              <a:defRPr/>
            </a:pPr>
            <a:endParaRPr lang="ar-S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Henoch-Sch</a:t>
            </a:r>
            <a:r>
              <a:rPr lang="en-US" sz="2800" i="1" dirty="0" err="1" smtClean="0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sz="28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cs typeface="Times New Roman" pitchFamily="18" charset="0"/>
              </a:rPr>
              <a:t>purpura</a:t>
            </a:r>
            <a:r>
              <a:rPr lang="en-US" sz="2800" i="1" dirty="0" smtClean="0">
                <a:solidFill>
                  <a:srgbClr val="FF0000"/>
                </a:solidFill>
                <a:cs typeface="Times New Roman" pitchFamily="18" charset="0"/>
              </a:rPr>
              <a:t>((HSP) </a:t>
            </a:r>
            <a:endParaRPr lang="ar-SA" sz="2800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6916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000" i="1" dirty="0" smtClean="0"/>
              <a:t>-Primarily occurs in male children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-peak age 4-8 years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-Adults may be affected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-A viral infection or streptococcal </a:t>
            </a:r>
            <a:r>
              <a:rPr lang="en-US" sz="2000" i="1" dirty="0" err="1" smtClean="0"/>
              <a:t>pharyngitis</a:t>
            </a:r>
            <a:r>
              <a:rPr lang="en-US" sz="2000" i="1" dirty="0" smtClean="0"/>
              <a:t> are the usual triggering event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-In about 40 % of the cases the </a:t>
            </a:r>
            <a:r>
              <a:rPr lang="en-US" sz="2000" i="1" dirty="0" err="1" smtClean="0"/>
              <a:t>cutaneous</a:t>
            </a:r>
            <a:r>
              <a:rPr lang="en-US" sz="2000" i="1" dirty="0" smtClean="0"/>
              <a:t> manifestations are preceded by mild fever, headache, joint symptoms, and abdominal pain for up to 2 weeks</a:t>
            </a:r>
          </a:p>
          <a:p>
            <a:pPr algn="l">
              <a:buNone/>
            </a:pPr>
            <a:endParaRPr lang="ar-SA" sz="2000" i="1" dirty="0"/>
          </a:p>
        </p:txBody>
      </p:sp>
      <p:pic>
        <p:nvPicPr>
          <p:cNvPr id="11266" name="Picture 2" descr="C:\Users\reema\Pictures\Purpur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11100" y="1600200"/>
            <a:ext cx="4017599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Henoch-Sch</a:t>
            </a:r>
            <a:r>
              <a:rPr lang="en-US" i="1" dirty="0" err="1" smtClean="0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cs typeface="Times New Roman" pitchFamily="18" charset="0"/>
              </a:rPr>
              <a:t>purpura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(HSP)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2000" i="1" dirty="0" smtClean="0"/>
              <a:t>-Characterized by </a:t>
            </a:r>
            <a:r>
              <a:rPr lang="en-US" sz="2000" b="1" i="1" dirty="0" smtClean="0"/>
              <a:t>intermittent </a:t>
            </a:r>
            <a:r>
              <a:rPr lang="en-US" sz="2000" b="1" i="1" dirty="0" err="1" smtClean="0"/>
              <a:t>purpura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arthralgia</a:t>
            </a:r>
            <a:r>
              <a:rPr lang="en-US" sz="2000" b="1" i="1" dirty="0" smtClean="0"/>
              <a:t>, abdominal pain, and renal disease</a:t>
            </a:r>
          </a:p>
          <a:p>
            <a:pPr algn="l">
              <a:lnSpc>
                <a:spcPct val="90000"/>
              </a:lnSpc>
              <a:buNone/>
            </a:pPr>
            <a:endParaRPr lang="en-US" sz="2000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000" i="1" dirty="0" smtClean="0"/>
              <a:t>-Typically </a:t>
            </a:r>
            <a:r>
              <a:rPr lang="en-US" sz="2000" i="1" dirty="0" err="1" smtClean="0"/>
              <a:t>purpura</a:t>
            </a:r>
            <a:r>
              <a:rPr lang="en-US" sz="2000" i="1" dirty="0" smtClean="0"/>
              <a:t> appears on the extensor surfaces of the extremities</a:t>
            </a:r>
          </a:p>
          <a:p>
            <a:pPr algn="l">
              <a:lnSpc>
                <a:spcPct val="90000"/>
              </a:lnSpc>
              <a:buNone/>
            </a:pPr>
            <a:endParaRPr lang="en-US" sz="2000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000" i="1" dirty="0" smtClean="0"/>
              <a:t>-Become hemorrhagic within a day and fades in 5 days</a:t>
            </a:r>
          </a:p>
          <a:p>
            <a:pPr algn="l">
              <a:lnSpc>
                <a:spcPct val="90000"/>
              </a:lnSpc>
              <a:buNone/>
            </a:pPr>
            <a:endParaRPr lang="en-US" sz="2000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000" i="1" dirty="0" smtClean="0"/>
              <a:t>-New crops appear over a few weeks</a:t>
            </a:r>
          </a:p>
          <a:p>
            <a:pPr algn="l">
              <a:buNone/>
            </a:pPr>
            <a:endParaRPr lang="ar-SA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Henoch-Sch</a:t>
            </a:r>
            <a:r>
              <a:rPr lang="en-US" sz="3600" i="1" dirty="0" err="1" smtClean="0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sz="36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cs typeface="Times New Roman" pitchFamily="18" charset="0"/>
              </a:rPr>
              <a:t>purpura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200" i="1" dirty="0" smtClean="0"/>
              <a:t>-May be associated with:</a:t>
            </a:r>
          </a:p>
          <a:p>
            <a:pPr algn="l">
              <a:buNone/>
            </a:pPr>
            <a:r>
              <a:rPr lang="en-US" sz="2200" i="1" dirty="0" smtClean="0"/>
              <a:t>    pulmonary hemorrhage</a:t>
            </a:r>
          </a:p>
          <a:p>
            <a:pPr algn="l">
              <a:buNone/>
            </a:pPr>
            <a:r>
              <a:rPr lang="en-US" sz="2200" i="1" dirty="0" smtClean="0"/>
              <a:t>   Abdominal pain and GI bleeding 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-GI radiographs may show  “cobblestone” appearance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-Renal manifestations may occur in 25% or more but only 5% end up with ESRD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1207</TotalTime>
  <Words>3762</Words>
  <Application>Microsoft Office PowerPoint</Application>
  <PresentationFormat>On-screen Show (4:3)</PresentationFormat>
  <Paragraphs>754</Paragraphs>
  <Slides>106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Trek</vt:lpstr>
      <vt:lpstr>Cutaneous Manifestation of Systemic disease </vt:lpstr>
      <vt:lpstr>Slide 2</vt:lpstr>
      <vt:lpstr>Slide 3</vt:lpstr>
      <vt:lpstr>Slide 4</vt:lpstr>
      <vt:lpstr>1-Diabetic Dermopathy or “Shin Spots”  </vt:lpstr>
      <vt:lpstr>2-Necrobiosis Lipoidica Diabeticorum (NLD) </vt:lpstr>
      <vt:lpstr>NLD</vt:lpstr>
      <vt:lpstr>Acanthosis nigricans</vt:lpstr>
      <vt:lpstr>3-Acanthosis Nigricans </vt:lpstr>
      <vt:lpstr>Acanthosis nigricans</vt:lpstr>
      <vt:lpstr>3-Acanthosis Nigricans</vt:lpstr>
      <vt:lpstr>4-Diabetic Bullae or Bullosis Diabeticorum </vt:lpstr>
      <vt:lpstr>5-Granuloma Annulare  </vt:lpstr>
      <vt:lpstr>6-Scleredema Diabeticorum </vt:lpstr>
      <vt:lpstr>Slide 15</vt:lpstr>
      <vt:lpstr>Other manifestation of DM:</vt:lpstr>
      <vt:lpstr>Slide 17</vt:lpstr>
      <vt:lpstr>Slide 18</vt:lpstr>
      <vt:lpstr>Non-specific Manifestations of Hyperthyroidism </vt:lpstr>
      <vt:lpstr>Slide 20</vt:lpstr>
      <vt:lpstr>Thyroid dermopathy (Pretibial Myxedema):  </vt:lpstr>
      <vt:lpstr>Slide 22</vt:lpstr>
      <vt:lpstr>Non-specific Manifestations of Hypothyroidisim </vt:lpstr>
      <vt:lpstr>Slide 24</vt:lpstr>
      <vt:lpstr>Hypocorticism  (Addison disease):</vt:lpstr>
      <vt:lpstr>Slide 26</vt:lpstr>
      <vt:lpstr>Cushing syndrome:  </vt:lpstr>
      <vt:lpstr>Striae distensae</vt:lpstr>
      <vt:lpstr>Buffalo hump</vt:lpstr>
      <vt:lpstr>Slide 30</vt:lpstr>
      <vt:lpstr> Acromegaly  </vt:lpstr>
      <vt:lpstr>Slide 32</vt:lpstr>
      <vt:lpstr>Slide 33</vt:lpstr>
      <vt:lpstr>Slide 34</vt:lpstr>
      <vt:lpstr>Slide 35</vt:lpstr>
      <vt:lpstr> </vt:lpstr>
      <vt:lpstr>Slide 37</vt:lpstr>
      <vt:lpstr>Slide 38</vt:lpstr>
      <vt:lpstr>Slide 39</vt:lpstr>
      <vt:lpstr>Slide 40</vt:lpstr>
      <vt:lpstr>Slide 41</vt:lpstr>
      <vt:lpstr>Other less common manifestation: Epidermolysis bullosa acquisita, erythema multiforme, urticaria, clubbing, psoriasis, vitiligo.  Note: CD = Crohn’s disease ,UC = Ulcerative Colitis</vt:lpstr>
      <vt:lpstr>Metastatic crohns disease</vt:lpstr>
      <vt:lpstr>Erythema Nodosum </vt:lpstr>
      <vt:lpstr>Causes </vt:lpstr>
      <vt:lpstr>Work up:</vt:lpstr>
      <vt:lpstr>Histology</vt:lpstr>
      <vt:lpstr>Slide 48</vt:lpstr>
      <vt:lpstr>Pyoderma gangrenosum</vt:lpstr>
      <vt:lpstr>Pyoderma gangrenosum</vt:lpstr>
      <vt:lpstr>Peristomal Pyoderma Gangrenosum</vt:lpstr>
      <vt:lpstr>Pyoderma gangrenosum</vt:lpstr>
      <vt:lpstr>Treatment</vt:lpstr>
      <vt:lpstr>Cutaneous Manifestation of Liver diseases </vt:lpstr>
      <vt:lpstr>Slide 55</vt:lpstr>
      <vt:lpstr>Diffuse bronzing of the skin in Hemochromatosis</vt:lpstr>
      <vt:lpstr>Slide 57</vt:lpstr>
      <vt:lpstr>End Stage Renal Disease (ESRD) and Dialysis</vt:lpstr>
      <vt:lpstr>End Stage Renal Disease (ESRD) and Dialysis</vt:lpstr>
      <vt:lpstr>calciphylaxis</vt:lpstr>
      <vt:lpstr> 4-Nephrogenic fibrosing dermopathy /nephrogenic systemic fibrosis </vt:lpstr>
      <vt:lpstr>End Stage Renal Disease (ESRD) and Dialysis</vt:lpstr>
      <vt:lpstr>Slide 63</vt:lpstr>
      <vt:lpstr>Generalized Pruritus</vt:lpstr>
      <vt:lpstr>Conditions that Cause Pruritis </vt:lpstr>
      <vt:lpstr>Slide 66</vt:lpstr>
      <vt:lpstr>Slide 67</vt:lpstr>
      <vt:lpstr>Slide 68</vt:lpstr>
      <vt:lpstr>PARANEOPLASTIC DERMATOSES </vt:lpstr>
      <vt:lpstr>Slide 70</vt:lpstr>
      <vt:lpstr>ACANTHOSIS NIGRICANS </vt:lpstr>
      <vt:lpstr> BAZEX SYNDROME (Acrokeratosis paraneoplastica) </vt:lpstr>
      <vt:lpstr>Sign of LESER-TRÉLAT  </vt:lpstr>
      <vt:lpstr>ACQUIRED ICHTHYOSIS </vt:lpstr>
      <vt:lpstr>ERYTHEMA GYRATUM REPENS </vt:lpstr>
      <vt:lpstr>Slide 76</vt:lpstr>
      <vt:lpstr>SWEET’S SYNDROME (Acute febrile neutrophilic dermatosis )</vt:lpstr>
      <vt:lpstr>HYPERTRICHOSIS LANUGINOSA ACQUISITA </vt:lpstr>
      <vt:lpstr>Slide 79</vt:lpstr>
      <vt:lpstr>Slide 80</vt:lpstr>
      <vt:lpstr>Definition</vt:lpstr>
      <vt:lpstr>Purpura</vt:lpstr>
      <vt:lpstr>  Causes </vt:lpstr>
      <vt:lpstr>Slide 84</vt:lpstr>
      <vt:lpstr> Definition</vt:lpstr>
      <vt:lpstr>Classification</vt:lpstr>
      <vt:lpstr>Classification</vt:lpstr>
      <vt:lpstr>Cutaneous small vessel vasculitis</vt:lpstr>
      <vt:lpstr>Cutaneous small vessel vasculitis</vt:lpstr>
      <vt:lpstr>Cutaneous small vessel vasculitis</vt:lpstr>
      <vt:lpstr>Cutaneous small vessel vasculitis</vt:lpstr>
      <vt:lpstr>Cutaneous small vessel vasculitis</vt:lpstr>
      <vt:lpstr>Cutaneous small vessel vasculitis</vt:lpstr>
      <vt:lpstr>Histology</vt:lpstr>
      <vt:lpstr>Work up</vt:lpstr>
      <vt:lpstr>Treatment</vt:lpstr>
      <vt:lpstr>Henoch-Schönlein purpura((HSP) </vt:lpstr>
      <vt:lpstr>Henoch-Schönlein purpura(HSP) </vt:lpstr>
      <vt:lpstr>Henoch-Schönlein purpura</vt:lpstr>
      <vt:lpstr>Henoch-Schönlein purpura</vt:lpstr>
      <vt:lpstr>Mucocutaneous lymph node syndrome (Kawasaki’s disease)</vt:lpstr>
      <vt:lpstr>Mucocutaneous lymph node syndrome (Kawasaki’s disease)</vt:lpstr>
      <vt:lpstr>Slide 103</vt:lpstr>
      <vt:lpstr>Mucocutaneous lymph node syndrome (Kawasaki’s disease)</vt:lpstr>
      <vt:lpstr>Mucocutaneous lymph node syndrome (Kawasaki’s disease)</vt:lpstr>
      <vt:lpstr>Slide 106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Cutaneous Manifestation of Systemic disease</dc:title>
  <dc:creator>11:33</dc:creator>
  <cp:lastModifiedBy>11:33</cp:lastModifiedBy>
  <cp:revision>102</cp:revision>
  <dcterms:created xsi:type="dcterms:W3CDTF">2012-01-06T23:01:06Z</dcterms:created>
  <dcterms:modified xsi:type="dcterms:W3CDTF">2012-01-11T00:56:23Z</dcterms:modified>
</cp:coreProperties>
</file>