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92" r:id="rId4"/>
    <p:sldId id="293" r:id="rId5"/>
    <p:sldId id="261" r:id="rId6"/>
    <p:sldId id="258" r:id="rId7"/>
    <p:sldId id="260" r:id="rId8"/>
    <p:sldId id="259" r:id="rId9"/>
    <p:sldId id="262" r:id="rId10"/>
    <p:sldId id="263" r:id="rId11"/>
    <p:sldId id="265" r:id="rId12"/>
    <p:sldId id="264" r:id="rId13"/>
    <p:sldId id="266" r:id="rId14"/>
    <p:sldId id="273" r:id="rId15"/>
    <p:sldId id="268" r:id="rId16"/>
    <p:sldId id="270" r:id="rId17"/>
    <p:sldId id="271" r:id="rId18"/>
    <p:sldId id="311" r:id="rId19"/>
    <p:sldId id="317" r:id="rId20"/>
    <p:sldId id="318" r:id="rId21"/>
    <p:sldId id="282" r:id="rId22"/>
    <p:sldId id="274" r:id="rId23"/>
    <p:sldId id="275" r:id="rId24"/>
    <p:sldId id="319" r:id="rId25"/>
    <p:sldId id="320" r:id="rId26"/>
    <p:sldId id="272" r:id="rId27"/>
    <p:sldId id="279" r:id="rId28"/>
    <p:sldId id="277" r:id="rId29"/>
    <p:sldId id="280" r:id="rId30"/>
    <p:sldId id="283" r:id="rId31"/>
    <p:sldId id="284" r:id="rId32"/>
    <p:sldId id="285" r:id="rId33"/>
    <p:sldId id="321" r:id="rId34"/>
    <p:sldId id="286" r:id="rId35"/>
    <p:sldId id="287" r:id="rId36"/>
    <p:sldId id="322" r:id="rId37"/>
    <p:sldId id="289" r:id="rId38"/>
    <p:sldId id="290" r:id="rId39"/>
    <p:sldId id="291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306" r:id="rId54"/>
    <p:sldId id="307" r:id="rId55"/>
    <p:sldId id="309" r:id="rId56"/>
    <p:sldId id="312" r:id="rId57"/>
    <p:sldId id="313" r:id="rId58"/>
    <p:sldId id="314" r:id="rId59"/>
    <p:sldId id="315" r:id="rId60"/>
    <p:sldId id="323" r:id="rId61"/>
    <p:sldId id="316" r:id="rId62"/>
    <p:sldId id="310" r:id="rId6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35C3D4-440A-4C38-B722-71EE09695C7B}" type="datetimeFigureOut">
              <a:rPr lang="ar-SA" smtClean="0"/>
              <a:pPr/>
              <a:t>24/02/33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E9631-3CB5-4103-8DC3-73A9F4EAD51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458200" cy="2004589"/>
          </a:xfrm>
        </p:spPr>
        <p:txBody>
          <a:bodyPr>
            <a:normAutofit fontScale="90000"/>
          </a:bodyPr>
          <a:lstStyle/>
          <a:p>
            <a:r>
              <a:rPr lang="en-US" sz="8000" b="1" i="1" dirty="0" smtClean="0">
                <a:solidFill>
                  <a:srgbClr val="C00000"/>
                </a:solidFill>
              </a:rPr>
              <a:t>Dermatitis</a:t>
            </a:r>
            <a:br>
              <a:rPr lang="en-US" sz="8000" b="1" i="1" dirty="0" smtClean="0">
                <a:solidFill>
                  <a:srgbClr val="C00000"/>
                </a:solidFill>
              </a:rPr>
            </a:br>
            <a:r>
              <a:rPr lang="en-US" sz="5300" b="1" i="1" smtClean="0">
                <a:solidFill>
                  <a:srgbClr val="C00000"/>
                </a:solidFill>
              </a:rPr>
              <a:t>(Eczema)</a:t>
            </a:r>
            <a:endParaRPr lang="ar-SA" sz="5300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58200" cy="9144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DR. </a:t>
            </a:r>
            <a:r>
              <a:rPr lang="en-US" b="1" i="1" dirty="0" err="1" smtClean="0">
                <a:solidFill>
                  <a:schemeClr val="tx1"/>
                </a:solidFill>
              </a:rPr>
              <a:t>Eman</a:t>
            </a:r>
            <a:r>
              <a:rPr lang="en-US" b="1" i="1" dirty="0" smtClean="0">
                <a:solidFill>
                  <a:schemeClr val="tx1"/>
                </a:solidFill>
              </a:rPr>
              <a:t> AL-</a:t>
            </a:r>
            <a:r>
              <a:rPr lang="en-US" b="1" i="1" dirty="0" err="1" smtClean="0">
                <a:solidFill>
                  <a:schemeClr val="tx1"/>
                </a:solidFill>
              </a:rPr>
              <a:t>Mukhadeb</a:t>
            </a:r>
            <a:endParaRPr lang="ar-SA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Infantile</a:t>
            </a:r>
            <a:endParaRPr lang="ar-SA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eman\My Documents\My Pictures\si1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64399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Documents and Settings\eman\My Documents\My Pictures\atopicDermatitisEczema_4129_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41682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Childhood</a:t>
            </a: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eman\My Documents\My Pictures\Picture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42942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eman\My Documents\My Pictures\atopic_dermatit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i="1" dirty="0" smtClean="0">
                <a:solidFill>
                  <a:srgbClr val="C00000"/>
                </a:solidFill>
              </a:rPr>
              <a:t>Diagnosis </a:t>
            </a:r>
            <a:endParaRPr lang="ar-SA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criteria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dirty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Major</a:t>
            </a:r>
            <a:endParaRPr lang="en-US" b="1" i="1" dirty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i="1" dirty="0"/>
              <a:t>1.pruritus</a:t>
            </a:r>
          </a:p>
          <a:p>
            <a:pPr algn="l">
              <a:buNone/>
            </a:pPr>
            <a:r>
              <a:rPr lang="en-US" i="1" dirty="0"/>
              <a:t>2.typical </a:t>
            </a:r>
            <a:r>
              <a:rPr lang="en-US" i="1" dirty="0" err="1"/>
              <a:t>morhology</a:t>
            </a:r>
            <a:r>
              <a:rPr lang="en-US" i="1" dirty="0"/>
              <a:t> and distribution</a:t>
            </a:r>
          </a:p>
          <a:p>
            <a:pPr algn="l">
              <a:buNone/>
            </a:pPr>
            <a:r>
              <a:rPr lang="en-US" i="1" dirty="0"/>
              <a:t>3.chronicity</a:t>
            </a:r>
          </a:p>
          <a:p>
            <a:pPr algn="l">
              <a:buNone/>
            </a:pPr>
            <a:r>
              <a:rPr lang="en-US" i="1" dirty="0" smtClean="0"/>
              <a:t>4.Personal or family </a:t>
            </a:r>
            <a:r>
              <a:rPr lang="en-US" i="1" dirty="0"/>
              <a:t>history of </a:t>
            </a:r>
            <a:r>
              <a:rPr lang="en-US" i="1" dirty="0" err="1"/>
              <a:t>atopy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Minor criteria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algn="l">
              <a:buNone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Xerosis</a:t>
            </a:r>
            <a:endParaRPr lang="en-US" sz="2200" i="1" dirty="0"/>
          </a:p>
          <a:p>
            <a:pPr algn="l">
              <a:buNone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Icthyosis</a:t>
            </a:r>
            <a:r>
              <a:rPr lang="en-US" sz="2200" i="1" dirty="0" smtClean="0"/>
              <a:t>/</a:t>
            </a:r>
            <a:r>
              <a:rPr lang="en-US" sz="2200" i="1" dirty="0" err="1" smtClean="0"/>
              <a:t>hyperlinear</a:t>
            </a:r>
            <a:r>
              <a:rPr lang="en-US" sz="2200" i="1" dirty="0" smtClean="0"/>
              <a:t> palms/</a:t>
            </a:r>
            <a:r>
              <a:rPr lang="en-US" sz="2200" i="1" dirty="0" err="1" smtClean="0"/>
              <a:t>keratosis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pilaris</a:t>
            </a:r>
            <a:r>
              <a:rPr lang="en-US" sz="2200" i="1" dirty="0" smtClean="0"/>
              <a:t>.</a:t>
            </a:r>
            <a:endParaRPr lang="en-US" sz="2200" i="1" dirty="0"/>
          </a:p>
          <a:p>
            <a:pPr algn="l">
              <a:buNone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IgE</a:t>
            </a:r>
            <a:r>
              <a:rPr lang="en-US" sz="2200" i="1" dirty="0" smtClean="0"/>
              <a:t> </a:t>
            </a:r>
            <a:r>
              <a:rPr lang="en-US" sz="2200" i="1" dirty="0"/>
              <a:t>reactivity</a:t>
            </a:r>
          </a:p>
          <a:p>
            <a:pPr algn="l">
              <a:buNone/>
            </a:pPr>
            <a:r>
              <a:rPr lang="en-US" sz="2200" i="1" dirty="0" smtClean="0"/>
              <a:t>-Elevated </a:t>
            </a:r>
            <a:r>
              <a:rPr lang="en-US" sz="2200" i="1" dirty="0" err="1"/>
              <a:t>IgE</a:t>
            </a:r>
            <a:r>
              <a:rPr lang="en-US" sz="2200" i="1" dirty="0"/>
              <a:t> level</a:t>
            </a:r>
          </a:p>
          <a:p>
            <a:pPr algn="l">
              <a:buNone/>
            </a:pPr>
            <a:r>
              <a:rPr lang="en-US" sz="2200" i="1" dirty="0" smtClean="0"/>
              <a:t>-Early </a:t>
            </a:r>
            <a:r>
              <a:rPr lang="en-US" sz="2200" i="1" dirty="0"/>
              <a:t>onset</a:t>
            </a:r>
          </a:p>
          <a:p>
            <a:pPr algn="l">
              <a:buNone/>
            </a:pPr>
            <a:r>
              <a:rPr lang="en-US" sz="2200" i="1" dirty="0" smtClean="0"/>
              <a:t>-Skin </a:t>
            </a:r>
            <a:r>
              <a:rPr lang="en-US" sz="2200" i="1" dirty="0"/>
              <a:t>infection</a:t>
            </a:r>
          </a:p>
          <a:p>
            <a:pPr algn="l">
              <a:buNone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Chelitis</a:t>
            </a:r>
            <a:endParaRPr lang="en-US" sz="2200" i="1" dirty="0"/>
          </a:p>
          <a:p>
            <a:pPr algn="l">
              <a:buNone/>
            </a:pPr>
            <a:r>
              <a:rPr lang="en-US" sz="2200" i="1" dirty="0" smtClean="0"/>
              <a:t>-Nipple </a:t>
            </a:r>
            <a:r>
              <a:rPr lang="en-US" sz="2200" i="1" dirty="0"/>
              <a:t>eczema</a:t>
            </a:r>
          </a:p>
        </p:txBody>
      </p:sp>
      <p:sp>
        <p:nvSpPr>
          <p:cNvPr id="23556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algn="l">
              <a:buNone/>
            </a:pPr>
            <a:r>
              <a:rPr lang="en-US" sz="2200" dirty="0" smtClean="0"/>
              <a:t>-Recurrent </a:t>
            </a:r>
            <a:r>
              <a:rPr lang="en-US" sz="2200" dirty="0" err="1" smtClean="0"/>
              <a:t>conjuctivitis</a:t>
            </a:r>
            <a:endParaRPr lang="en-US" sz="2200" dirty="0" smtClean="0"/>
          </a:p>
          <a:p>
            <a:pPr algn="l"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Keratoconus</a:t>
            </a:r>
            <a:endParaRPr lang="en-US" sz="2200" dirty="0" smtClean="0"/>
          </a:p>
          <a:p>
            <a:pPr algn="l"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Dennie</a:t>
            </a:r>
            <a:r>
              <a:rPr lang="en-US" sz="2200" dirty="0" smtClean="0"/>
              <a:t> </a:t>
            </a:r>
            <a:r>
              <a:rPr lang="en-US" sz="2200" dirty="0" err="1" smtClean="0"/>
              <a:t>morgan</a:t>
            </a:r>
            <a:r>
              <a:rPr lang="en-US" sz="2200" dirty="0" smtClean="0"/>
              <a:t> fold</a:t>
            </a:r>
          </a:p>
          <a:p>
            <a:pPr algn="l">
              <a:buNone/>
            </a:pPr>
            <a:r>
              <a:rPr lang="en-US" sz="2200" dirty="0" smtClean="0"/>
              <a:t>-Anterior  cataract</a:t>
            </a:r>
          </a:p>
          <a:p>
            <a:pPr algn="l">
              <a:buNone/>
            </a:pPr>
            <a:r>
              <a:rPr lang="en-US" sz="2200" dirty="0" smtClean="0"/>
              <a:t>-Orbital darkening</a:t>
            </a:r>
          </a:p>
          <a:p>
            <a:pPr algn="l">
              <a:buNone/>
            </a:pPr>
            <a:r>
              <a:rPr lang="en-US" sz="2200" dirty="0" smtClean="0"/>
              <a:t>-Facial </a:t>
            </a:r>
            <a:r>
              <a:rPr lang="en-US" sz="2200" dirty="0" err="1" smtClean="0"/>
              <a:t>erythema</a:t>
            </a:r>
            <a:endParaRPr lang="en-US" sz="2200" dirty="0" smtClean="0"/>
          </a:p>
          <a:p>
            <a:pPr algn="l"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Pityriasis</a:t>
            </a:r>
            <a:r>
              <a:rPr lang="en-US" sz="2200" dirty="0" smtClean="0"/>
              <a:t> alba</a:t>
            </a:r>
          </a:p>
          <a:p>
            <a:pPr algn="l">
              <a:buNone/>
            </a:pPr>
            <a:r>
              <a:rPr lang="en-US" sz="2200" dirty="0" smtClean="0"/>
              <a:t>-Food hypersensitivity</a:t>
            </a:r>
          </a:p>
          <a:p>
            <a:pPr algn="l">
              <a:buNone/>
            </a:pPr>
            <a:r>
              <a:rPr lang="en-US" sz="2200" dirty="0" smtClean="0"/>
              <a:t>-White </a:t>
            </a:r>
            <a:r>
              <a:rPr lang="en-US" sz="2200" dirty="0" err="1" smtClean="0"/>
              <a:t>dermatographism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Dennie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morgan</a:t>
            </a:r>
            <a:r>
              <a:rPr lang="en-US" i="1" dirty="0" smtClean="0">
                <a:solidFill>
                  <a:srgbClr val="C00000"/>
                </a:solidFill>
              </a:rPr>
              <a:t> fold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reema\Pictures\يث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488832" cy="4752404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Pityriasis</a:t>
            </a:r>
            <a:r>
              <a:rPr lang="en-US" b="1" i="1" dirty="0" smtClean="0">
                <a:solidFill>
                  <a:srgbClr val="FF0000"/>
                </a:solidFill>
              </a:rPr>
              <a:t> alba</a:t>
            </a:r>
            <a:endParaRPr lang="ar-SA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eman\My Documents\My Pictures\pityriasis_al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1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Pityriasis</a:t>
            </a:r>
            <a:r>
              <a:rPr lang="en-US" b="1" i="1" dirty="0" smtClean="0">
                <a:solidFill>
                  <a:srgbClr val="FF0000"/>
                </a:solidFill>
              </a:rPr>
              <a:t> alba</a:t>
            </a:r>
            <a:endParaRPr lang="ar-SA" dirty="0"/>
          </a:p>
        </p:txBody>
      </p:sp>
      <p:pic>
        <p:nvPicPr>
          <p:cNvPr id="3074" name="Picture 2" descr="C:\Users\reema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6048671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Outline: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i="1" dirty="0" smtClean="0"/>
              <a:t>-Atopic dermatitis</a:t>
            </a:r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seborrheic</a:t>
            </a:r>
            <a:r>
              <a:rPr lang="en-US" i="1" dirty="0" smtClean="0"/>
              <a:t> dermatitis</a:t>
            </a:r>
          </a:p>
          <a:p>
            <a:pPr algn="l">
              <a:buNone/>
            </a:pPr>
            <a:r>
              <a:rPr lang="en-US" i="1" dirty="0" smtClean="0"/>
              <a:t>-contact dermatitis:</a:t>
            </a:r>
          </a:p>
          <a:p>
            <a:pPr algn="l">
              <a:buNone/>
            </a:pPr>
            <a:r>
              <a:rPr lang="en-US" i="1" dirty="0"/>
              <a:t> </a:t>
            </a:r>
            <a:r>
              <a:rPr lang="en-US" i="1" dirty="0" smtClean="0"/>
              <a:t>         -allergic</a:t>
            </a:r>
          </a:p>
          <a:p>
            <a:pPr algn="l">
              <a:buNone/>
            </a:pPr>
            <a:r>
              <a:rPr lang="en-US" i="1" dirty="0"/>
              <a:t> </a:t>
            </a:r>
            <a:r>
              <a:rPr lang="en-US" i="1" dirty="0" smtClean="0"/>
              <a:t>         - irritant</a:t>
            </a:r>
          </a:p>
          <a:p>
            <a:pPr algn="l">
              <a:buNone/>
            </a:pPr>
            <a:r>
              <a:rPr lang="en-US" i="1" dirty="0" smtClean="0"/>
              <a:t>-Nummular dermatitis (discoid eczema)</a:t>
            </a:r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Dyshidrotic</a:t>
            </a:r>
            <a:r>
              <a:rPr lang="en-US" i="1" dirty="0" smtClean="0"/>
              <a:t> eczema.</a:t>
            </a:r>
          </a:p>
          <a:p>
            <a:pPr algn="l">
              <a:buNone/>
            </a:pPr>
            <a:r>
              <a:rPr lang="en-US" i="1" dirty="0" smtClean="0"/>
              <a:t>-Stasis dermatitis.</a:t>
            </a:r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Neurodermatitis</a:t>
            </a:r>
            <a:r>
              <a:rPr lang="en-US" i="1" dirty="0" smtClean="0"/>
              <a:t>.</a:t>
            </a:r>
          </a:p>
          <a:p>
            <a:pPr algn="l">
              <a:buNone/>
            </a:pP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Keratosis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pilaris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reema\Pictures\keratosis_pilaris_up_clos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752528" cy="580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Pathology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-Depend on the stage</a:t>
            </a:r>
            <a:endParaRPr lang="en-US" dirty="0" smtClean="0"/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Spongiosis</a:t>
            </a:r>
            <a:r>
              <a:rPr lang="en-US" i="1" dirty="0" smtClean="0"/>
              <a:t> (</a:t>
            </a:r>
            <a:r>
              <a:rPr lang="en-US" i="1" dirty="0" err="1" smtClean="0"/>
              <a:t>oedema</a:t>
            </a:r>
            <a:r>
              <a:rPr lang="en-US" i="1" dirty="0" smtClean="0"/>
              <a:t>)</a:t>
            </a:r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Exocytosis</a:t>
            </a:r>
            <a:r>
              <a:rPr lang="en-US" i="1" dirty="0" smtClean="0"/>
              <a:t> of lymphocytes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714644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C00000"/>
                </a:solidFill>
              </a:rPr>
              <a:t>Complication</a:t>
            </a:r>
            <a:endParaRPr lang="ar-SA" sz="6000" b="1" i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564904"/>
            <a:ext cx="8686800" cy="351522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SKIN INFECTIONS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/>
              <a:t>-STAPH </a:t>
            </a:r>
            <a:r>
              <a:rPr lang="en-US" i="1" dirty="0"/>
              <a:t>AURIOUS:</a:t>
            </a:r>
          </a:p>
          <a:p>
            <a:pPr algn="l">
              <a:buFont typeface="Wingdings" pitchFamily="2" charset="2"/>
              <a:buNone/>
            </a:pPr>
            <a:r>
              <a:rPr lang="en-US" i="1" dirty="0"/>
              <a:t>1.folliculitis</a:t>
            </a:r>
          </a:p>
          <a:p>
            <a:pPr algn="l">
              <a:buFont typeface="Wingdings" pitchFamily="2" charset="2"/>
              <a:buNone/>
            </a:pPr>
            <a:r>
              <a:rPr lang="en-US" i="1" dirty="0"/>
              <a:t>2.impetigo</a:t>
            </a:r>
          </a:p>
          <a:p>
            <a:pPr algn="l">
              <a:buNone/>
            </a:pPr>
            <a:r>
              <a:rPr lang="ar-SA" i="1" dirty="0" smtClean="0"/>
              <a:t> </a:t>
            </a:r>
            <a:r>
              <a:rPr lang="en-US" i="1" dirty="0" smtClean="0"/>
              <a:t>eczema </a:t>
            </a:r>
            <a:r>
              <a:rPr lang="en-US" i="1" dirty="0" err="1" smtClean="0"/>
              <a:t>herpeticum</a:t>
            </a:r>
            <a:r>
              <a:rPr lang="en-US" i="1" dirty="0" smtClean="0"/>
              <a:t>)</a:t>
            </a:r>
            <a:r>
              <a:rPr lang="ar-SA" i="1" dirty="0" smtClean="0"/>
              <a:t> )</a:t>
            </a:r>
            <a:r>
              <a:rPr lang="en-US" i="1" dirty="0" smtClean="0"/>
              <a:t>-Herpes Simplex Virus</a:t>
            </a:r>
            <a:endParaRPr lang="en-US" i="1" dirty="0"/>
          </a:p>
          <a:p>
            <a:pPr algn="l">
              <a:buNone/>
            </a:pPr>
            <a:r>
              <a:rPr lang="en-US" i="1" dirty="0" smtClean="0"/>
              <a:t>-TRICHOPHYTON </a:t>
            </a:r>
            <a:r>
              <a:rPr lang="en-US" i="1" dirty="0"/>
              <a:t>RUBRUM</a:t>
            </a:r>
          </a:p>
          <a:p>
            <a:pPr algn="l">
              <a:buNone/>
            </a:pPr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Education :</a:t>
            </a:r>
            <a:endParaRPr lang="ar-SA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reema\Pictures\EarthTalkAntibacterialSoap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628800"/>
            <a:ext cx="5112568" cy="324036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>
              <a:buNone/>
            </a:pP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539552" y="537321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1" dirty="0" smtClean="0"/>
              <a:t>-Avoid alkali soaps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i="1" dirty="0" smtClean="0"/>
              <a:t>-Avoid woolen clothes and wear cotton instead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Emollient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C:\Users\reema\Pictures\tumblr_kultex4lbz1qa9ugno1_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57400"/>
            <a:ext cx="5544616" cy="43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Treatment</a:t>
            </a:r>
            <a:endParaRPr lang="ar-SA" b="1" i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i="1" dirty="0" smtClean="0"/>
              <a:t>-Education.</a:t>
            </a:r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Emmolient</a:t>
            </a:r>
            <a:r>
              <a:rPr lang="en-US" i="1" dirty="0" smtClean="0"/>
              <a:t>.</a:t>
            </a:r>
          </a:p>
          <a:p>
            <a:pPr algn="l">
              <a:buNone/>
            </a:pPr>
            <a:r>
              <a:rPr lang="en-US" i="1" dirty="0" smtClean="0"/>
              <a:t>-topical steroid</a:t>
            </a:r>
          </a:p>
          <a:p>
            <a:pPr algn="l">
              <a:buNone/>
            </a:pPr>
            <a:r>
              <a:rPr lang="en-US" i="1" dirty="0" smtClean="0"/>
              <a:t>-topical </a:t>
            </a:r>
            <a:r>
              <a:rPr lang="en-US" i="1" dirty="0" err="1" smtClean="0"/>
              <a:t>tacrolimus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-oral antihistamine</a:t>
            </a:r>
          </a:p>
          <a:p>
            <a:pPr algn="l">
              <a:buNone/>
            </a:pPr>
            <a:r>
              <a:rPr lang="en-US" i="1" dirty="0" smtClean="0"/>
              <a:t>-oral Antibiotic (for 2ry bacterial infection)</a:t>
            </a:r>
          </a:p>
          <a:p>
            <a:pPr algn="l">
              <a:buNone/>
            </a:pPr>
            <a:r>
              <a:rPr lang="en-US" i="1" dirty="0" smtClean="0"/>
              <a:t>-ultraviolet light</a:t>
            </a:r>
          </a:p>
          <a:p>
            <a:pPr algn="l">
              <a:buNone/>
            </a:pPr>
            <a:r>
              <a:rPr lang="en-US" i="1" dirty="0" smtClean="0"/>
              <a:t>-systemic steroid</a:t>
            </a:r>
          </a:p>
          <a:p>
            <a:pPr algn="l">
              <a:buNone/>
            </a:pPr>
            <a:r>
              <a:rPr lang="en-US" i="1" dirty="0" smtClean="0"/>
              <a:t>-others: </a:t>
            </a:r>
            <a:r>
              <a:rPr lang="en-US" i="1" dirty="0" err="1" smtClean="0"/>
              <a:t>cyclosporin</a:t>
            </a:r>
            <a:r>
              <a:rPr lang="en-US" i="1" dirty="0" smtClean="0"/>
              <a:t> , </a:t>
            </a:r>
            <a:r>
              <a:rPr lang="en-US" i="1" dirty="0" err="1" smtClean="0"/>
              <a:t>methotrexate</a:t>
            </a:r>
            <a:r>
              <a:rPr lang="en-US" i="1" dirty="0" smtClean="0"/>
              <a:t> ,</a:t>
            </a:r>
            <a:r>
              <a:rPr lang="en-US" i="1" dirty="0" err="1" smtClean="0"/>
              <a:t>azathioprine</a:t>
            </a:r>
            <a:r>
              <a:rPr lang="en-US" i="1" dirty="0" smtClean="0"/>
              <a:t>, IVIG , Biologic</a:t>
            </a:r>
            <a:endParaRPr lang="en-US" i="1" dirty="0" smtClean="0"/>
          </a:p>
          <a:p>
            <a:pPr algn="l">
              <a:buNone/>
            </a:pP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i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drops_on_sk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Seborrheic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Dermaitis</a:t>
            </a:r>
            <a:endParaRPr lang="ar-SA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857364"/>
            <a:ext cx="804389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/>
              <a:t>Is a common mild chronic eczema typically confined to skin regions with high sebum production &amp; the large body folds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Hypersensitivity Reaction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i="1" dirty="0" smtClean="0"/>
              <a:t>Type 1: Immediate Hypersensitivity Reaction </a:t>
            </a:r>
          </a:p>
          <a:p>
            <a:pPr lvl="1" algn="l">
              <a:buNone/>
            </a:pPr>
            <a:r>
              <a:rPr lang="en-US" i="1" dirty="0" smtClean="0"/>
              <a:t>Mediated by </a:t>
            </a:r>
            <a:r>
              <a:rPr lang="en-US" i="1" dirty="0" err="1" smtClean="0"/>
              <a:t>IgE</a:t>
            </a:r>
            <a:r>
              <a:rPr lang="en-US" i="1" dirty="0" smtClean="0"/>
              <a:t> to specific antigens </a:t>
            </a:r>
          </a:p>
          <a:p>
            <a:pPr lvl="2" algn="l">
              <a:buNone/>
            </a:pPr>
            <a:r>
              <a:rPr lang="en-US" i="1" dirty="0" smtClean="0"/>
              <a:t>Mast cells stimulated and release histamine </a:t>
            </a:r>
          </a:p>
          <a:p>
            <a:pPr lvl="1" algn="l">
              <a:buNone/>
            </a:pPr>
            <a:r>
              <a:rPr lang="en-US" i="1" dirty="0" smtClean="0"/>
              <a:t>Reaction within 15-30  minutes of exposure </a:t>
            </a:r>
          </a:p>
          <a:p>
            <a:pPr lvl="1" algn="l">
              <a:buNone/>
            </a:pPr>
            <a:r>
              <a:rPr lang="en-US" i="1" dirty="0" smtClean="0">
                <a:solidFill>
                  <a:srgbClr val="C00000"/>
                </a:solidFill>
              </a:rPr>
              <a:t>Examples: Anaphylaxis (</a:t>
            </a:r>
            <a:r>
              <a:rPr lang="en-US" i="1" dirty="0" err="1" smtClean="0">
                <a:solidFill>
                  <a:srgbClr val="C00000"/>
                </a:solidFill>
              </a:rPr>
              <a:t>e.g.penicillin</a:t>
            </a:r>
            <a:r>
              <a:rPr lang="en-US" i="1" dirty="0" smtClean="0">
                <a:solidFill>
                  <a:srgbClr val="C00000"/>
                </a:solidFill>
              </a:rPr>
              <a:t>)  ,</a:t>
            </a:r>
            <a:r>
              <a:rPr lang="en-US" i="1" dirty="0" err="1" smtClean="0">
                <a:solidFill>
                  <a:srgbClr val="C00000"/>
                </a:solidFill>
              </a:rPr>
              <a:t>Urticaria</a:t>
            </a:r>
            <a:r>
              <a:rPr lang="en-US" i="1" dirty="0" smtClean="0">
                <a:solidFill>
                  <a:srgbClr val="C00000"/>
                </a:solidFill>
              </a:rPr>
              <a:t> , </a:t>
            </a:r>
            <a:r>
              <a:rPr lang="en-US" i="1" dirty="0" err="1" smtClean="0">
                <a:solidFill>
                  <a:srgbClr val="C00000"/>
                </a:solidFill>
              </a:rPr>
              <a:t>Angioedema</a:t>
            </a:r>
            <a:r>
              <a:rPr lang="en-US" i="1" dirty="0" smtClean="0">
                <a:solidFill>
                  <a:srgbClr val="C00000"/>
                </a:solidFill>
              </a:rPr>
              <a:t> .</a:t>
            </a:r>
          </a:p>
          <a:p>
            <a:pPr lvl="1" algn="l">
              <a:buNone/>
            </a:pPr>
            <a:endParaRPr lang="en-US" i="1" dirty="0" smtClean="0"/>
          </a:p>
          <a:p>
            <a:pPr lvl="1"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b="1" i="1" dirty="0" smtClean="0"/>
              <a:t>Type 2: </a:t>
            </a:r>
            <a:r>
              <a:rPr lang="en-US" b="1" i="1" dirty="0" err="1" smtClean="0"/>
              <a:t>Cytotoxic</a:t>
            </a:r>
            <a:r>
              <a:rPr lang="en-US" b="1" i="1" dirty="0" smtClean="0"/>
              <a:t> Antibody mediated Reaction</a:t>
            </a:r>
            <a:r>
              <a:rPr lang="en-US" i="1" dirty="0" smtClean="0"/>
              <a:t> </a:t>
            </a:r>
          </a:p>
          <a:p>
            <a:pPr lvl="1" algn="l">
              <a:buNone/>
            </a:pPr>
            <a:r>
              <a:rPr lang="en-US" i="1" dirty="0" smtClean="0"/>
              <a:t>Mediated by </a:t>
            </a:r>
            <a:r>
              <a:rPr lang="en-US" i="1" dirty="0" err="1" smtClean="0"/>
              <a:t>IgG</a:t>
            </a:r>
            <a:r>
              <a:rPr lang="en-US" i="1" dirty="0" smtClean="0"/>
              <a:t> and </a:t>
            </a:r>
            <a:r>
              <a:rPr lang="en-US" i="1" dirty="0" err="1" smtClean="0"/>
              <a:t>IgM</a:t>
            </a:r>
            <a:r>
              <a:rPr lang="en-US" i="1" dirty="0" smtClean="0"/>
              <a:t> to specific antigens </a:t>
            </a:r>
          </a:p>
          <a:p>
            <a:pPr lvl="1" algn="l">
              <a:buNone/>
            </a:pPr>
            <a:r>
              <a:rPr lang="en-US" i="1" dirty="0" smtClean="0">
                <a:solidFill>
                  <a:srgbClr val="C00000"/>
                </a:solidFill>
              </a:rPr>
              <a:t>Examples: Transfusion Reaction ,Rhesus Incompatibility (</a:t>
            </a:r>
            <a:r>
              <a:rPr lang="en-US" i="1" dirty="0" err="1" smtClean="0">
                <a:solidFill>
                  <a:srgbClr val="C00000"/>
                </a:solidFill>
              </a:rPr>
              <a:t>Rh</a:t>
            </a:r>
            <a:r>
              <a:rPr lang="en-US" i="1" dirty="0" smtClean="0">
                <a:solidFill>
                  <a:srgbClr val="C00000"/>
                </a:solidFill>
              </a:rPr>
              <a:t> Incompatibility), Hashimoto‘  </a:t>
            </a:r>
            <a:r>
              <a:rPr lang="en-US" i="1" dirty="0" err="1" smtClean="0">
                <a:solidFill>
                  <a:srgbClr val="C00000"/>
                </a:solidFill>
              </a:rPr>
              <a:t>thyroiditis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</a:p>
          <a:p>
            <a:pPr lvl="2" algn="l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Pathogenesis</a:t>
            </a:r>
            <a:endParaRPr lang="ar-SA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1" dirty="0" smtClean="0"/>
              <a:t>-Seborrhea &amp; abnormal sebum production.</a:t>
            </a:r>
          </a:p>
          <a:p>
            <a:pPr algn="l">
              <a:buNone/>
            </a:pPr>
            <a:endParaRPr lang="ar-SA" b="1" i="1" dirty="0" smtClean="0"/>
          </a:p>
          <a:p>
            <a:pPr algn="l">
              <a:buNone/>
            </a:pPr>
            <a:r>
              <a:rPr lang="en-US" b="1" i="1" dirty="0" smtClean="0"/>
              <a:t>-</a:t>
            </a:r>
            <a:r>
              <a:rPr lang="en-US" b="1" i="1" dirty="0" err="1" smtClean="0"/>
              <a:t>Commensal</a:t>
            </a:r>
            <a:r>
              <a:rPr lang="en-US" b="1" i="1" dirty="0" smtClean="0"/>
              <a:t> yeast </a:t>
            </a:r>
            <a:r>
              <a:rPr lang="en-US" b="1" i="1" dirty="0" err="1" smtClean="0"/>
              <a:t>Malassezia</a:t>
            </a:r>
            <a:r>
              <a:rPr lang="en-US" b="1" i="1" dirty="0" smtClean="0"/>
              <a:t> </a:t>
            </a:r>
            <a:r>
              <a:rPr lang="en-US" b="1" i="1" dirty="0" err="1" smtClean="0"/>
              <a:t>furfur</a:t>
            </a:r>
            <a:r>
              <a:rPr lang="en-US" b="1" i="1" dirty="0" smtClean="0"/>
              <a:t> (</a:t>
            </a:r>
            <a:r>
              <a:rPr lang="en-US" b="1" i="1" dirty="0" err="1" smtClean="0"/>
              <a:t>pityrosporum</a:t>
            </a:r>
            <a:r>
              <a:rPr lang="en-US" b="1" i="1" dirty="0" smtClean="0"/>
              <a:t> </a:t>
            </a:r>
            <a:r>
              <a:rPr lang="en-US" b="1" i="1" dirty="0" err="1" smtClean="0"/>
              <a:t>ovale</a:t>
            </a:r>
            <a:r>
              <a:rPr lang="en-US" b="1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67544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Clinical Picture:</a:t>
            </a:r>
            <a:endParaRPr lang="ar-SA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68632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 err="1" smtClean="0"/>
              <a:t>Seborrheic</a:t>
            </a:r>
            <a:r>
              <a:rPr lang="en-US" b="1" i="1" dirty="0" smtClean="0"/>
              <a:t> dermatitis is defined by clinical</a:t>
            </a:r>
          </a:p>
          <a:p>
            <a:pPr algn="l">
              <a:buNone/>
            </a:pPr>
            <a:r>
              <a:rPr lang="en-US" b="1" i="1" dirty="0" smtClean="0"/>
              <a:t>parameters which include:</a:t>
            </a:r>
            <a:endParaRPr lang="ar-SA" b="1" i="1" dirty="0" smtClean="0"/>
          </a:p>
          <a:p>
            <a:pPr algn="l">
              <a:buNone/>
            </a:pPr>
            <a:endParaRPr lang="en-US" sz="2800" i="1" dirty="0" smtClean="0"/>
          </a:p>
          <a:p>
            <a:pPr algn="l">
              <a:buNone/>
            </a:pPr>
            <a:r>
              <a:rPr lang="en-US" sz="2800" i="1" dirty="0" smtClean="0"/>
              <a:t>1-erythematous red-yellow , poorly circumscribed patches &amp; thin plaques with bran-like to flaky (greasy) scales.</a:t>
            </a:r>
          </a:p>
          <a:p>
            <a:pPr algn="l">
              <a:buNone/>
            </a:pPr>
            <a:endParaRPr lang="en-US" sz="2800" i="1" dirty="0" smtClean="0"/>
          </a:p>
          <a:p>
            <a:pPr algn="l">
              <a:buNone/>
            </a:pPr>
            <a:r>
              <a:rPr lang="en-US" sz="2800" i="1" dirty="0" smtClean="0"/>
              <a:t>2-Limitation to those periods of life when sebaceous gland are active i.e. the 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 few months of life &amp; post puberty (infantile &amp; adult forms).</a:t>
            </a: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Cont….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i="1" dirty="0" smtClean="0"/>
              <a:t>3- A predilection for areas rich in </a:t>
            </a:r>
            <a:r>
              <a:rPr lang="en-US" sz="2800" i="1" dirty="0" smtClean="0"/>
              <a:t>sebaceous glands </a:t>
            </a:r>
            <a:r>
              <a:rPr lang="ar-SA" sz="2800" i="1" dirty="0" smtClean="0"/>
              <a:t> </a:t>
            </a:r>
          </a:p>
          <a:p>
            <a:pPr algn="l">
              <a:buNone/>
            </a:pPr>
            <a:r>
              <a:rPr lang="en-US" sz="2800" i="1" dirty="0" err="1" smtClean="0"/>
              <a:t>e.g</a:t>
            </a:r>
            <a:r>
              <a:rPr lang="en-US" sz="2800" i="1" dirty="0" smtClean="0"/>
              <a:t>: scalp , face, ears , </a:t>
            </a:r>
            <a:r>
              <a:rPr lang="en-US" sz="2800" i="1" dirty="0" err="1" smtClean="0"/>
              <a:t>presternal</a:t>
            </a:r>
            <a:r>
              <a:rPr lang="en-US" sz="2800" i="1" dirty="0" smtClean="0"/>
              <a:t> region &amp; flexural areas (</a:t>
            </a:r>
            <a:r>
              <a:rPr lang="en-US" sz="2800" i="1" dirty="0" err="1" smtClean="0"/>
              <a:t>axillae</a:t>
            </a:r>
            <a:r>
              <a:rPr lang="en-US" sz="2800" i="1" dirty="0" smtClean="0"/>
              <a:t>, inguinal &amp; </a:t>
            </a:r>
            <a:r>
              <a:rPr lang="en-US" sz="2800" i="1" dirty="0" err="1" smtClean="0"/>
              <a:t>inframammary</a:t>
            </a:r>
            <a:r>
              <a:rPr lang="en-US" sz="2800" i="1" dirty="0" smtClean="0"/>
              <a:t> folds , umbilicus).</a:t>
            </a:r>
          </a:p>
          <a:p>
            <a:pPr algn="l">
              <a:buNone/>
            </a:pPr>
            <a:endParaRPr lang="en-US" sz="2800" i="1" dirty="0"/>
          </a:p>
          <a:p>
            <a:pPr algn="l">
              <a:buNone/>
            </a:pPr>
            <a:r>
              <a:rPr lang="en-US" sz="2800" i="1" dirty="0" smtClean="0"/>
              <a:t>4-A mild course with moderate discomfort</a:t>
            </a:r>
            <a:r>
              <a:rPr lang="en-US" dirty="0" smtClean="0"/>
              <a:t>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C:\Users\reema\Pictures\2232008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97666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Autofit/>
          </a:bodyPr>
          <a:lstStyle/>
          <a:p>
            <a:pPr algn="l"/>
            <a:r>
              <a:rPr lang="en-US" sz="2000" b="1" i="1" dirty="0" smtClean="0">
                <a:solidFill>
                  <a:srgbClr val="C00000"/>
                </a:solidFill>
              </a:rPr>
              <a:t>Cradle cap: </a:t>
            </a:r>
            <a:r>
              <a:rPr lang="en-US" sz="2000" b="1" i="1" dirty="0" smtClean="0"/>
              <a:t>is coherent scaly &amp; crusty mass covering most of the scalp &amp; can be seen in </a:t>
            </a:r>
            <a:r>
              <a:rPr lang="en-US" sz="2000" b="1" i="1" dirty="0" err="1" smtClean="0"/>
              <a:t>infanile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seborreic</a:t>
            </a:r>
            <a:r>
              <a:rPr lang="en-US" sz="2000" b="1" i="1" dirty="0" smtClean="0"/>
              <a:t> dermatitis.</a:t>
            </a:r>
            <a:endParaRPr lang="ar-SA" sz="2000" b="1" i="1" dirty="0"/>
          </a:p>
        </p:txBody>
      </p:sp>
      <p:pic>
        <p:nvPicPr>
          <p:cNvPr id="6148" name="Picture 4" descr="C:\Documents and Settings\eman\My Documents\My Pictures\cradle c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20680" cy="4872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C:\Documents and Settings\eman\My Documents\My Pictures\dermatitis-seborrheic-close-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35798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C:\Users\reema\Pictures\2232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Treatment: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/>
              <a:t>-Antifungal shampoo (</a:t>
            </a:r>
            <a:r>
              <a:rPr lang="en-US" i="1" dirty="0" err="1" smtClean="0"/>
              <a:t>ketoconazole</a:t>
            </a:r>
            <a:r>
              <a:rPr lang="en-US" i="1" dirty="0" smtClean="0"/>
              <a:t> shampoo)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-Topical antifungal.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-low potency topical steroid.</a:t>
            </a:r>
          </a:p>
          <a:p>
            <a:pPr algn="l">
              <a:buNone/>
            </a:pP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Contact Dermatitis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l">
              <a:buNone/>
            </a:pPr>
            <a:r>
              <a:rPr lang="en-US" sz="4000" i="1" dirty="0" smtClean="0"/>
              <a:t>-Allergic contact dermatitis.</a:t>
            </a:r>
          </a:p>
          <a:p>
            <a:pPr algn="l">
              <a:buNone/>
            </a:pPr>
            <a:endParaRPr lang="en-US" sz="4000" i="1" dirty="0" smtClean="0"/>
          </a:p>
          <a:p>
            <a:pPr algn="l">
              <a:buNone/>
            </a:pPr>
            <a:r>
              <a:rPr lang="en-US" sz="4000" i="1" dirty="0" smtClean="0"/>
              <a:t>-Irritant contact dermatitis.</a:t>
            </a:r>
          </a:p>
          <a:p>
            <a:pPr algn="l"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Allergic </a:t>
            </a:r>
            <a:r>
              <a:rPr lang="en-US" b="1" i="1" dirty="0" err="1" smtClean="0">
                <a:solidFill>
                  <a:srgbClr val="C00000"/>
                </a:solidFill>
              </a:rPr>
              <a:t>cotact</a:t>
            </a:r>
            <a:r>
              <a:rPr lang="en-US" b="1" i="1" dirty="0" smtClean="0">
                <a:solidFill>
                  <a:srgbClr val="C00000"/>
                </a:solidFill>
              </a:rPr>
              <a:t> dermatitis (ACD)</a:t>
            </a:r>
            <a:endParaRPr lang="ar-SA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>
                <a:solidFill>
                  <a:srgbClr val="C00000"/>
                </a:solidFill>
              </a:rPr>
              <a:t>Definition:</a:t>
            </a:r>
            <a:r>
              <a:rPr lang="en-US" i="1" dirty="0"/>
              <a:t> 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      Dermatitis resulting from type 4 reaction following exposure to topical substances in </a:t>
            </a:r>
            <a:r>
              <a:rPr lang="en-US" b="1" i="1" dirty="0" smtClean="0">
                <a:solidFill>
                  <a:srgbClr val="C00000"/>
                </a:solidFill>
              </a:rPr>
              <a:t>sensitized</a:t>
            </a:r>
            <a:r>
              <a:rPr lang="en-US" i="1" dirty="0" smtClean="0"/>
              <a:t> individuals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Cont…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i="1" dirty="0" smtClean="0"/>
              <a:t>Type 3: Immune Complex Reaction </a:t>
            </a:r>
          </a:p>
          <a:p>
            <a:pPr lvl="1" algn="l">
              <a:buNone/>
            </a:pPr>
            <a:r>
              <a:rPr lang="en-US" i="1" dirty="0" smtClean="0"/>
              <a:t>Antigen-Antibody complexes deposit in tissue</a:t>
            </a:r>
          </a:p>
          <a:p>
            <a:pPr lvl="1" algn="l">
              <a:buNone/>
            </a:pPr>
            <a:r>
              <a:rPr lang="en-US" i="1" dirty="0" smtClean="0"/>
              <a:t>Reaction within 1-3 weeks after exposure </a:t>
            </a:r>
          </a:p>
          <a:p>
            <a:pPr lvl="1" algn="l">
              <a:buNone/>
            </a:pPr>
            <a:r>
              <a:rPr lang="en-US" i="1" dirty="0" smtClean="0">
                <a:solidFill>
                  <a:srgbClr val="C00000"/>
                </a:solidFill>
              </a:rPr>
              <a:t>SLE, serum sickness , </a:t>
            </a:r>
            <a:r>
              <a:rPr lang="en-US" i="1" dirty="0" err="1" smtClean="0">
                <a:solidFill>
                  <a:srgbClr val="C00000"/>
                </a:solidFill>
              </a:rPr>
              <a:t>vasculitis</a:t>
            </a:r>
            <a:r>
              <a:rPr lang="ar-SA" i="1" dirty="0" smtClean="0">
                <a:solidFill>
                  <a:srgbClr val="C00000"/>
                </a:solidFill>
              </a:rPr>
              <a:t>:</a:t>
            </a:r>
            <a:r>
              <a:rPr lang="en-US" i="1" dirty="0" smtClean="0">
                <a:solidFill>
                  <a:srgbClr val="C00000"/>
                </a:solidFill>
              </a:rPr>
              <a:t>Examples</a:t>
            </a:r>
          </a:p>
          <a:p>
            <a:pPr algn="l"/>
            <a:endParaRPr lang="en-US" i="1" dirty="0" smtClean="0"/>
          </a:p>
          <a:p>
            <a:pPr algn="l">
              <a:buNone/>
            </a:pPr>
            <a:endParaRPr lang="en-US" b="1" i="1" dirty="0" smtClean="0"/>
          </a:p>
          <a:p>
            <a:pPr algn="l"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Type 4: Delayed-Type Hypersensitivity</a:t>
            </a:r>
          </a:p>
          <a:p>
            <a:pPr lvl="1" algn="l">
              <a:buNone/>
            </a:pPr>
            <a:r>
              <a:rPr lang="en-US" i="1" dirty="0" smtClean="0">
                <a:solidFill>
                  <a:srgbClr val="00B050"/>
                </a:solidFill>
              </a:rPr>
              <a:t>Mediated by T-Lymphocytes to specific antigens </a:t>
            </a:r>
          </a:p>
          <a:p>
            <a:pPr lvl="2" algn="l">
              <a:buNone/>
            </a:pPr>
            <a:r>
              <a:rPr lang="en-US" sz="2600" i="1" dirty="0" smtClean="0">
                <a:solidFill>
                  <a:srgbClr val="00B050"/>
                </a:solidFill>
              </a:rPr>
              <a:t>Reaction within 2-7 days after exposure </a:t>
            </a:r>
          </a:p>
          <a:p>
            <a:pPr lvl="1" algn="l">
              <a:buNone/>
            </a:pPr>
            <a:r>
              <a:rPr lang="en-US" i="1" dirty="0" smtClean="0">
                <a:solidFill>
                  <a:srgbClr val="00B050"/>
                </a:solidFill>
              </a:rPr>
              <a:t>Examples: Allergic contact dermatitis (e.g. Nickel allergy)</a:t>
            </a:r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Clinical picture: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386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400" i="1" dirty="0" smtClean="0"/>
              <a:t>-Acute form present with crusted </a:t>
            </a:r>
            <a:r>
              <a:rPr lang="en-US" sz="2400" i="1" dirty="0" err="1" smtClean="0"/>
              <a:t>erythematous</a:t>
            </a:r>
            <a:r>
              <a:rPr lang="en-US" sz="2400" i="1" dirty="0" smtClean="0"/>
              <a:t> papules, vesicles &amp; </a:t>
            </a:r>
            <a:r>
              <a:rPr lang="en-US" sz="2400" i="1" dirty="0" err="1" smtClean="0"/>
              <a:t>bullae</a:t>
            </a:r>
            <a:r>
              <a:rPr lang="en-US" sz="2400" i="1" dirty="0" smtClean="0"/>
              <a:t> that is well demarcated &amp; localized to the site of contact with the allergen.</a:t>
            </a:r>
          </a:p>
          <a:p>
            <a:pPr algn="l">
              <a:buNone/>
            </a:pP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-ACD can be more diffuse in distribution .</a:t>
            </a:r>
          </a:p>
          <a:p>
            <a:pPr algn="l">
              <a:buNone/>
            </a:pP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-Example: Nickel , rubber , fragrances , preservatives</a:t>
            </a:r>
            <a:r>
              <a:rPr lang="en-US" sz="2400" dirty="0" smtClean="0"/>
              <a:t>. </a:t>
            </a:r>
            <a:endParaRPr lang="ar-SA" sz="2400" dirty="0"/>
          </a:p>
        </p:txBody>
      </p:sp>
      <p:pic>
        <p:nvPicPr>
          <p:cNvPr id="5" name="Picture 2" descr="belly_dermatitis_1_040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75284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ACD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eman\My Documents\My Pictures\contact_dermatitis_nicontact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0143" y="1554163"/>
            <a:ext cx="317611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Diagnosis: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Hx</a:t>
            </a:r>
            <a:r>
              <a:rPr lang="en-US" i="1" dirty="0" smtClean="0"/>
              <a:t>.</a:t>
            </a:r>
          </a:p>
          <a:p>
            <a:pPr algn="l">
              <a:buNone/>
            </a:pPr>
            <a:r>
              <a:rPr lang="en-US" i="1" dirty="0" smtClean="0"/>
              <a:t>-Examination.</a:t>
            </a:r>
          </a:p>
          <a:p>
            <a:pPr algn="l">
              <a:buNone/>
            </a:pPr>
            <a:r>
              <a:rPr lang="en-US" i="1" dirty="0" smtClean="0"/>
              <a:t>-PATCH testing remain the gold standard for accurate diagnosis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Patch test</a:t>
            </a: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eman\My Documents\My Pictures\TT%20panels%20on%20b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412776"/>
            <a:ext cx="7848872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Treatment of ACD: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/>
              <a:t>-Avoidance.</a:t>
            </a:r>
          </a:p>
          <a:p>
            <a:pPr algn="l">
              <a:buNone/>
            </a:pPr>
            <a:r>
              <a:rPr lang="en-US" i="1" dirty="0" smtClean="0"/>
              <a:t>-topical steroid</a:t>
            </a:r>
          </a:p>
          <a:p>
            <a:pPr algn="l">
              <a:buNone/>
            </a:pPr>
            <a:r>
              <a:rPr lang="en-US" i="1" dirty="0" smtClean="0"/>
              <a:t>-systemic steroid</a:t>
            </a:r>
          </a:p>
          <a:p>
            <a:pPr algn="l">
              <a:buNone/>
            </a:pPr>
            <a:r>
              <a:rPr lang="en-US" i="1" dirty="0" smtClean="0"/>
              <a:t>-systemic antihistamine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Irritant contact dermatitis (ICD)</a:t>
            </a:r>
            <a:endParaRPr lang="ar-SA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 </a:t>
            </a:r>
            <a:r>
              <a:rPr lang="en-US" i="1" dirty="0" smtClean="0"/>
              <a:t>-Is localized non immunologically mediated inflammatory reaction.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-ICD results from direct </a:t>
            </a:r>
            <a:r>
              <a:rPr lang="en-US" i="1" dirty="0" err="1" smtClean="0"/>
              <a:t>cytotoxic</a:t>
            </a:r>
            <a:r>
              <a:rPr lang="en-US" i="1" dirty="0" smtClean="0"/>
              <a:t> effect </a:t>
            </a:r>
            <a:r>
              <a:rPr lang="en-US" i="1" dirty="0" err="1" smtClean="0"/>
              <a:t>d.t</a:t>
            </a:r>
            <a:r>
              <a:rPr lang="en-US" i="1" dirty="0" smtClean="0"/>
              <a:t> single or repeated application of a chemical substance to the skin.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Clinical picture: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l">
              <a:buNone/>
            </a:pPr>
            <a:r>
              <a:rPr lang="en-US" i="1" dirty="0" smtClean="0"/>
              <a:t>-Similar to ACD but ICD </a:t>
            </a:r>
            <a:r>
              <a:rPr lang="en-US" b="1" i="1" dirty="0" smtClean="0">
                <a:solidFill>
                  <a:srgbClr val="C00000"/>
                </a:solidFill>
              </a:rPr>
              <a:t>never </a:t>
            </a:r>
            <a:r>
              <a:rPr lang="en-US" i="1" dirty="0" smtClean="0"/>
              <a:t>extend beyond the area of contact.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-tend to be painful rather than </a:t>
            </a:r>
            <a:r>
              <a:rPr lang="en-US" i="1" dirty="0" err="1" smtClean="0"/>
              <a:t>pruritic</a:t>
            </a:r>
            <a:r>
              <a:rPr lang="en-US" i="1" dirty="0" smtClean="0"/>
              <a:t> 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-can occur from the 1</a:t>
            </a:r>
            <a:r>
              <a:rPr lang="en-US" i="1" baseline="30000" dirty="0" smtClean="0"/>
              <a:t>st</a:t>
            </a:r>
            <a:r>
              <a:rPr lang="en-US" i="1" dirty="0" smtClean="0"/>
              <a:t> exposure to the irritant unlike ACD which only occur in previously sensitized individual. 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Treatment: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400" i="1" dirty="0" smtClean="0"/>
              <a:t>Same as ACD.</a:t>
            </a:r>
            <a:endParaRPr lang="ar-SA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Nummular (discoid) dermatitis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/>
              <a:t>-Sharply circumscribed eczema ,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/>
              <a:t>nummular means ( coin -shaped)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-Pathogenesis: Probably microbial in origin i.e. 2ry to bacterial colonization or </a:t>
            </a:r>
            <a:r>
              <a:rPr lang="en-US" i="1" dirty="0" err="1" smtClean="0"/>
              <a:t>disseminaion</a:t>
            </a:r>
            <a:r>
              <a:rPr lang="en-US" i="1" dirty="0" smtClean="0"/>
              <a:t> of bacterial toxins.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Clinical picture: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/>
              <a:t>-coin shaped eczematous plaques 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-Usually very </a:t>
            </a:r>
            <a:r>
              <a:rPr lang="en-US" i="1" dirty="0" err="1" smtClean="0"/>
              <a:t>pruritic</a:t>
            </a:r>
            <a:r>
              <a:rPr lang="en-US" i="1" dirty="0" smtClean="0"/>
              <a:t>.</a:t>
            </a:r>
            <a:endParaRPr lang="ar-SA" i="1" dirty="0"/>
          </a:p>
        </p:txBody>
      </p:sp>
      <p:pic>
        <p:nvPicPr>
          <p:cNvPr id="3074" name="Picture 2" descr="C:\Documents and Settings\eman\My Documents\My Pictures\2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ar-SA" b="1" dirty="0" smtClean="0">
                <a:solidFill>
                  <a:srgbClr val="C00000"/>
                </a:solidFill>
              </a:rPr>
              <a:t>     </a:t>
            </a:r>
            <a:endParaRPr lang="ar-SA" b="1" dirty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ATOPY:  </a:t>
            </a:r>
          </a:p>
          <a:p>
            <a:pPr algn="l">
              <a:buNone/>
            </a:pPr>
            <a:r>
              <a:rPr lang="en-US" i="1" dirty="0" smtClean="0"/>
              <a:t>is familial predisposition to development of bronchial asthma ,allergic conjunctivitis ,rhinitis &amp; atopic dermatitis.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algn="l">
              <a:buNone/>
            </a:pPr>
            <a:endParaRPr lang="ar-SA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l"/>
            <a:r>
              <a:rPr lang="en-US" b="1" i="1" dirty="0" smtClean="0">
                <a:solidFill>
                  <a:srgbClr val="C00000"/>
                </a:solidFill>
              </a:rPr>
              <a:t>Treatment:</a:t>
            </a:r>
            <a:endParaRPr lang="ar-SA" b="1" i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i="1" dirty="0" smtClean="0"/>
              <a:t>Topical steroid</a:t>
            </a:r>
          </a:p>
          <a:p>
            <a:pPr algn="l">
              <a:buNone/>
            </a:pPr>
            <a:r>
              <a:rPr lang="en-US" i="1" dirty="0" smtClean="0"/>
              <a:t>-Topical antibiotic</a:t>
            </a:r>
          </a:p>
          <a:p>
            <a:pPr algn="l">
              <a:buNone/>
            </a:pPr>
            <a:r>
              <a:rPr lang="en-US" i="1" dirty="0" smtClean="0"/>
              <a:t>Oral antibiotic</a:t>
            </a:r>
            <a:r>
              <a:rPr lang="ar-SA" dirty="0" smtClean="0"/>
              <a:t>-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Dyshidrotic</a:t>
            </a:r>
            <a:r>
              <a:rPr lang="en-US" b="1" i="1" dirty="0" smtClean="0">
                <a:solidFill>
                  <a:srgbClr val="C00000"/>
                </a:solidFill>
              </a:rPr>
              <a:t> dermatitis (</a:t>
            </a:r>
            <a:r>
              <a:rPr lang="en-US" b="1" i="1" dirty="0" err="1" smtClean="0">
                <a:solidFill>
                  <a:srgbClr val="C00000"/>
                </a:solidFill>
              </a:rPr>
              <a:t>pompholyx</a:t>
            </a:r>
            <a:r>
              <a:rPr lang="en-US" b="1" i="1" dirty="0" smtClean="0">
                <a:solidFill>
                  <a:srgbClr val="C00000"/>
                </a:solidFill>
              </a:rPr>
              <a:t>)</a:t>
            </a:r>
            <a:endParaRPr lang="ar-SA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i="1" dirty="0" smtClean="0"/>
              <a:t>Acute dermatitis which is often vesicular with tiny deep seated vesicles along the sides of the fingers associated with </a:t>
            </a:r>
            <a:r>
              <a:rPr lang="en-US" i="1" dirty="0" err="1" smtClean="0"/>
              <a:t>pruritus</a:t>
            </a:r>
            <a:endParaRPr lang="en-US" i="1" dirty="0" smtClean="0"/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  </a:t>
            </a:r>
          </a:p>
          <a:p>
            <a:pPr algn="l">
              <a:buNone/>
            </a:pPr>
            <a:endParaRPr lang="en-US" i="1" dirty="0" smtClean="0"/>
          </a:p>
          <a:p>
            <a:pPr algn="ctr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Cont..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i="1" dirty="0" smtClean="0"/>
              <a:t>-Not considered as a separate disease 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-Can be associated with </a:t>
            </a:r>
            <a:r>
              <a:rPr lang="en-US" i="1" dirty="0" err="1" smtClean="0"/>
              <a:t>atopy</a:t>
            </a:r>
            <a:r>
              <a:rPr lang="en-US" i="1" dirty="0" smtClean="0"/>
              <a:t> of patients with </a:t>
            </a:r>
            <a:r>
              <a:rPr lang="en-US" i="1" dirty="0" err="1" smtClean="0"/>
              <a:t>dyshidrosis</a:t>
            </a:r>
            <a:r>
              <a:rPr lang="en-US" i="1" dirty="0" smtClean="0"/>
              <a:t>, 50% have atopic dermatitis.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-Exogenous factors (</a:t>
            </a:r>
            <a:r>
              <a:rPr lang="en-US" i="1" dirty="0" err="1" smtClean="0"/>
              <a:t>eg</a:t>
            </a:r>
            <a:r>
              <a:rPr lang="en-US" i="1" dirty="0" smtClean="0"/>
              <a:t>, contact dermatitis to </a:t>
            </a:r>
            <a:r>
              <a:rPr lang="en-US" i="1" dirty="0" err="1" smtClean="0"/>
              <a:t>nickel,chemicals</a:t>
            </a:r>
            <a:r>
              <a:rPr lang="en-US" i="1" dirty="0" smtClean="0"/>
              <a:t>) also play a role.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-Affect hands &amp; feet.</a:t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Dyshidrotic</a:t>
            </a:r>
            <a:r>
              <a:rPr lang="en-US" i="1" dirty="0" smtClean="0">
                <a:solidFill>
                  <a:srgbClr val="C00000"/>
                </a:solidFill>
              </a:rPr>
              <a:t> dermatitis</a:t>
            </a:r>
            <a:endParaRPr lang="ar-SA" i="1" dirty="0"/>
          </a:p>
        </p:txBody>
      </p:sp>
      <p:pic>
        <p:nvPicPr>
          <p:cNvPr id="1026" name="Picture 2" descr="C:\Documents and Settings\eman\My Documents\My Pictures\1048885-1122527-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7520"/>
            <a:ext cx="7072362" cy="46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Treatment: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l">
              <a:buNone/>
            </a:pPr>
            <a:r>
              <a:rPr lang="en-US" i="1" dirty="0" smtClean="0"/>
              <a:t>-Avoidance of triggering factor.</a:t>
            </a:r>
          </a:p>
          <a:p>
            <a:pPr algn="l">
              <a:buNone/>
            </a:pPr>
            <a:r>
              <a:rPr lang="en-US" i="1" dirty="0" smtClean="0"/>
              <a:t>-topical </a:t>
            </a:r>
            <a:r>
              <a:rPr lang="en-US" i="1" dirty="0" err="1" smtClean="0"/>
              <a:t>seroid</a:t>
            </a:r>
            <a:r>
              <a:rPr lang="en-US" i="1" dirty="0" smtClean="0"/>
              <a:t>.</a:t>
            </a:r>
          </a:p>
          <a:p>
            <a:pPr algn="l">
              <a:buNone/>
            </a:pP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Stasis dermatitis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/>
              <a:t>-seen in patient with signs of venous hypertension like chronic lower limb edema, varicose vein.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-can be complicated by superimposed allergic contact dermatitis</a:t>
            </a:r>
            <a:r>
              <a:rPr lang="en-US" dirty="0" smtClean="0"/>
              <a:t>. </a:t>
            </a:r>
            <a:endParaRPr lang="ar-SA" dirty="0"/>
          </a:p>
        </p:txBody>
      </p:sp>
      <p:pic>
        <p:nvPicPr>
          <p:cNvPr id="2050" name="Picture 2" descr="C:\Documents and Settings\eman\My Documents\My Pictures\stasis_dermatitis_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1556792"/>
            <a:ext cx="449160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Neurodermatitis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i="1" dirty="0" smtClean="0"/>
              <a:t>-Include dermatitis which results from repeated rubbing &amp; scratching of the skin 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-Chronic itching and scratching can cause the skin to thicken and have a leather texture with exaggeration of skin marking. 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-A scratch-itch cycle occurs which is difficult to </a:t>
            </a:r>
            <a:r>
              <a:rPr lang="ar-SA" i="1" dirty="0" smtClean="0"/>
              <a:t> </a:t>
            </a:r>
            <a:r>
              <a:rPr lang="en-US" i="1" dirty="0" smtClean="0"/>
              <a:t>break 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Neurodermatitis</a:t>
            </a:r>
            <a:endParaRPr lang="ar-S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l">
              <a:buNone/>
            </a:pPr>
            <a:r>
              <a:rPr lang="en-US" i="1" dirty="0" smtClean="0"/>
              <a:t>-Can be triggered by stress and anxiety.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-Occur commonly in atopic patient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lichen simplex </a:t>
            </a:r>
            <a:r>
              <a:rPr lang="en-US" i="1" dirty="0" err="1" smtClean="0">
                <a:solidFill>
                  <a:srgbClr val="FF0000"/>
                </a:solidFill>
              </a:rPr>
              <a:t>chronicus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i="1" dirty="0" smtClean="0"/>
              <a:t>Present as thick </a:t>
            </a:r>
            <a:r>
              <a:rPr lang="en-US" i="1" dirty="0" err="1" smtClean="0"/>
              <a:t>hyperkeratotic</a:t>
            </a:r>
            <a:r>
              <a:rPr lang="en-US" i="1" dirty="0" smtClean="0"/>
              <a:t> plaque with accentuation of skin marking that occurs on any site that the patient can reach, including the following: </a:t>
            </a:r>
          </a:p>
          <a:p>
            <a:pPr lvl="1" algn="l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-Scalp</a:t>
            </a:r>
          </a:p>
          <a:p>
            <a:pPr lvl="1" algn="l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-Nape of neck </a:t>
            </a:r>
          </a:p>
          <a:p>
            <a:pPr lvl="1" algn="l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-Extensor forearms and elbows </a:t>
            </a:r>
          </a:p>
          <a:p>
            <a:pPr lvl="1" algn="l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-Vulva and </a:t>
            </a:r>
            <a:r>
              <a:rPr lang="en-US" sz="2400" i="1" dirty="0" smtClean="0">
                <a:solidFill>
                  <a:srgbClr val="00B050"/>
                </a:solidFill>
              </a:rPr>
              <a:t>scrotum</a:t>
            </a:r>
            <a:r>
              <a:rPr lang="en-US" sz="2400" i="1" baseline="30000" dirty="0" smtClean="0">
                <a:solidFill>
                  <a:srgbClr val="00B050"/>
                </a:solidFill>
              </a:rPr>
              <a:t> </a:t>
            </a:r>
            <a:endParaRPr lang="en-US" sz="2400" i="1" dirty="0" smtClean="0">
              <a:solidFill>
                <a:srgbClr val="00B050"/>
              </a:solidFill>
            </a:endParaRPr>
          </a:p>
          <a:p>
            <a:pPr lvl="1" algn="l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-Upper medial thighs, knees, lower legs, and ankles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lichen simplex </a:t>
            </a:r>
            <a:r>
              <a:rPr lang="en-US" i="1" dirty="0" err="1" smtClean="0">
                <a:solidFill>
                  <a:srgbClr val="FF0000"/>
                </a:solidFill>
              </a:rPr>
              <a:t>chronicus</a:t>
            </a:r>
            <a:endParaRPr lang="ar-SA" i="1" dirty="0"/>
          </a:p>
        </p:txBody>
      </p:sp>
      <p:pic>
        <p:nvPicPr>
          <p:cNvPr id="2050" name="Picture 2" descr="C:\Documents and Settings\eman\My Documents\My Pictures\Lichen_Simplex_Chronicus-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00200"/>
            <a:ext cx="4857783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Atopic Dermatitis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i="1" dirty="0" smtClean="0"/>
              <a:t>Is chronic relapsing eczema associated with intense </a:t>
            </a:r>
            <a:r>
              <a:rPr lang="en-US" sz="3600" b="1" i="1" dirty="0" err="1" smtClean="0"/>
              <a:t>pruritus</a:t>
            </a:r>
            <a:endParaRPr lang="ar-SA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C:\Users\reema\Pictures\Lichen_simplex_chronicus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2"/>
            <a:ext cx="6034616" cy="530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Treatment: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i="1" dirty="0" smtClean="0"/>
              <a:t>-control itching (break itch scratch cycle).</a:t>
            </a:r>
          </a:p>
          <a:p>
            <a:pPr algn="l">
              <a:buNone/>
            </a:pPr>
            <a:r>
              <a:rPr lang="en-US" i="1" dirty="0" smtClean="0"/>
              <a:t>-topical or </a:t>
            </a:r>
            <a:r>
              <a:rPr lang="en-US" i="1" dirty="0" err="1" smtClean="0"/>
              <a:t>intralesional</a:t>
            </a:r>
            <a:r>
              <a:rPr lang="en-US" i="1" dirty="0" smtClean="0"/>
              <a:t> steroid.</a:t>
            </a:r>
          </a:p>
          <a:p>
            <a:pPr algn="l">
              <a:buNone/>
            </a:pPr>
            <a:r>
              <a:rPr lang="en-US" i="1" dirty="0" smtClean="0"/>
              <a:t>-oral antihistamine</a:t>
            </a:r>
          </a:p>
          <a:p>
            <a:pPr algn="l">
              <a:buNone/>
            </a:pPr>
            <a:r>
              <a:rPr lang="en-US" i="1" dirty="0" smtClean="0"/>
              <a:t>- Oral </a:t>
            </a:r>
            <a:r>
              <a:rPr lang="en-US" i="1" dirty="0" err="1" smtClean="0"/>
              <a:t>Anxiolytic</a:t>
            </a:r>
            <a:r>
              <a:rPr lang="en-US" i="1" dirty="0" smtClean="0"/>
              <a:t> </a:t>
            </a:r>
          </a:p>
          <a:p>
            <a:pPr algn="l">
              <a:buNone/>
            </a:pP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14487"/>
            <a:ext cx="8229600" cy="364333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b="1" i="1" dirty="0" smtClean="0">
                <a:solidFill>
                  <a:srgbClr val="C00000"/>
                </a:solidFill>
              </a:rPr>
              <a:t>THANK YOU</a:t>
            </a:r>
            <a:endParaRPr lang="ar-SA" sz="7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Pathogenesis:</a:t>
            </a:r>
          </a:p>
          <a:p>
            <a:pPr algn="l"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i="1" dirty="0" smtClean="0"/>
              <a:t>-Genetic </a:t>
            </a:r>
            <a:r>
              <a:rPr lang="en-US" i="1" dirty="0" err="1" smtClean="0"/>
              <a:t>pedisposition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-immune mediated (increase </a:t>
            </a:r>
            <a:r>
              <a:rPr lang="en-US" i="1" dirty="0" err="1" smtClean="0"/>
              <a:t>IgE</a:t>
            </a:r>
            <a:r>
              <a:rPr lang="en-US" i="1" dirty="0" smtClean="0"/>
              <a:t>)</a:t>
            </a:r>
          </a:p>
          <a:p>
            <a:pPr algn="l">
              <a:buNone/>
            </a:pPr>
            <a:r>
              <a:rPr lang="en-US" i="1" dirty="0" smtClean="0"/>
              <a:t>-Impaired skin barrier.</a:t>
            </a:r>
          </a:p>
          <a:p>
            <a:pPr algn="l">
              <a:buNone/>
            </a:pP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C00000"/>
                </a:solidFill>
              </a:rPr>
              <a:t>Clinical picture: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 smtClean="0"/>
              <a:t>- Acute:</a:t>
            </a:r>
          </a:p>
          <a:p>
            <a:pPr algn="l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</a:t>
            </a:r>
            <a:r>
              <a:rPr lang="en-US" i="1" dirty="0" smtClean="0"/>
              <a:t>-</a:t>
            </a:r>
            <a:r>
              <a:rPr lang="en-US" i="1" dirty="0" err="1" smtClean="0"/>
              <a:t>eryhema</a:t>
            </a:r>
            <a:endParaRPr lang="en-US" i="1" dirty="0" smtClean="0"/>
          </a:p>
          <a:p>
            <a:pPr algn="l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</a:t>
            </a:r>
            <a:r>
              <a:rPr lang="en-US" i="1" dirty="0" smtClean="0"/>
              <a:t>- papules &amp; vesicles</a:t>
            </a:r>
          </a:p>
          <a:p>
            <a:pPr algn="l">
              <a:buNone/>
            </a:pPr>
            <a:r>
              <a:rPr lang="en-US" i="1" dirty="0" smtClean="0"/>
              <a:t>        - oozing</a:t>
            </a:r>
          </a:p>
          <a:p>
            <a:pPr algn="l">
              <a:buNone/>
            </a:pPr>
            <a:r>
              <a:rPr lang="en-US" b="1" i="1" dirty="0" smtClean="0"/>
              <a:t>-</a:t>
            </a:r>
            <a:r>
              <a:rPr lang="en-US" b="1" i="1" dirty="0" err="1" smtClean="0"/>
              <a:t>Subacute</a:t>
            </a:r>
            <a:r>
              <a:rPr lang="en-US" b="1" i="1" dirty="0" smtClean="0"/>
              <a:t>:</a:t>
            </a:r>
          </a:p>
          <a:p>
            <a:pPr algn="l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</a:t>
            </a:r>
            <a:r>
              <a:rPr lang="en-US" i="1" dirty="0" smtClean="0"/>
              <a:t>- scales</a:t>
            </a:r>
          </a:p>
          <a:p>
            <a:pPr algn="l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</a:t>
            </a:r>
            <a:r>
              <a:rPr lang="en-US" i="1" dirty="0" smtClean="0"/>
              <a:t>- Excoriation </a:t>
            </a:r>
          </a:p>
          <a:p>
            <a:pPr algn="l">
              <a:buFontTx/>
              <a:buChar char="-"/>
            </a:pPr>
            <a:r>
              <a:rPr lang="en-US" b="1" i="1" dirty="0" smtClean="0"/>
              <a:t>-Chronic:</a:t>
            </a:r>
          </a:p>
          <a:p>
            <a:pPr algn="l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</a:t>
            </a:r>
            <a:r>
              <a:rPr lang="en-US" i="1" dirty="0" smtClean="0"/>
              <a:t>-</a:t>
            </a:r>
            <a:r>
              <a:rPr lang="en-US" i="1" dirty="0" err="1" smtClean="0"/>
              <a:t>lichenificaion</a:t>
            </a:r>
            <a:r>
              <a:rPr lang="en-US" i="1" dirty="0" smtClean="0"/>
              <a:t> &amp; hyperkeratosis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Three stages: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i="1" dirty="0" smtClean="0"/>
              <a:t>-Infantile</a:t>
            </a:r>
          </a:p>
          <a:p>
            <a:pPr algn="l">
              <a:buNone/>
            </a:pPr>
            <a:r>
              <a:rPr lang="en-US" b="1" i="1" dirty="0" smtClean="0"/>
              <a:t>-Childhood</a:t>
            </a:r>
          </a:p>
          <a:p>
            <a:pPr algn="l">
              <a:buNone/>
            </a:pPr>
            <a:r>
              <a:rPr lang="en-US" b="1" i="1" dirty="0" smtClean="0"/>
              <a:t>-Adulthood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-Acute inflammation &amp; extensor/facial involvement  is more common in infant whereas chronic inflammation increase in </a:t>
            </a:r>
            <a:r>
              <a:rPr lang="en-US" i="1" dirty="0" err="1" smtClean="0"/>
              <a:t>prevalance</a:t>
            </a:r>
            <a:r>
              <a:rPr lang="en-US" i="1" dirty="0" smtClean="0"/>
              <a:t> with age as does localization to flexures.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529</TotalTime>
  <Words>1150</Words>
  <Application>Microsoft Office PowerPoint</Application>
  <PresentationFormat>On-screen Show (4:3)</PresentationFormat>
  <Paragraphs>250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Trek</vt:lpstr>
      <vt:lpstr>Dermatitis (Eczema)</vt:lpstr>
      <vt:lpstr>Outline:</vt:lpstr>
      <vt:lpstr>Hypersensitivity Reaction</vt:lpstr>
      <vt:lpstr>Cont…</vt:lpstr>
      <vt:lpstr>Slide 5</vt:lpstr>
      <vt:lpstr>Atopic Dermatitis</vt:lpstr>
      <vt:lpstr>Slide 7</vt:lpstr>
      <vt:lpstr>Clinical picture:</vt:lpstr>
      <vt:lpstr>Three stages:</vt:lpstr>
      <vt:lpstr>Infantile</vt:lpstr>
      <vt:lpstr>Slide 11</vt:lpstr>
      <vt:lpstr>Childhood</vt:lpstr>
      <vt:lpstr>Slide 13</vt:lpstr>
      <vt:lpstr>Slide 14</vt:lpstr>
      <vt:lpstr>criteria</vt:lpstr>
      <vt:lpstr>Minor criteria</vt:lpstr>
      <vt:lpstr>Dennie morgan fold</vt:lpstr>
      <vt:lpstr>Pityriasis alba</vt:lpstr>
      <vt:lpstr>Pityriasis alba</vt:lpstr>
      <vt:lpstr>Keratosis pilaris </vt:lpstr>
      <vt:lpstr>Pathology</vt:lpstr>
      <vt:lpstr>Complication</vt:lpstr>
      <vt:lpstr>SKIN INFECTIONS</vt:lpstr>
      <vt:lpstr>Education :</vt:lpstr>
      <vt:lpstr>Emollient </vt:lpstr>
      <vt:lpstr>Treatment</vt:lpstr>
      <vt:lpstr>Slide 27</vt:lpstr>
      <vt:lpstr>Slide 28</vt:lpstr>
      <vt:lpstr>Seborrheic Dermaitis</vt:lpstr>
      <vt:lpstr>Pathogenesis</vt:lpstr>
      <vt:lpstr>Clinical Picture:</vt:lpstr>
      <vt:lpstr>Cont….</vt:lpstr>
      <vt:lpstr>Slide 33</vt:lpstr>
      <vt:lpstr>Cradle cap: is coherent scaly &amp; crusty mass covering most of the scalp &amp; can be seen in infanile seborreic dermatitis.</vt:lpstr>
      <vt:lpstr>Slide 35</vt:lpstr>
      <vt:lpstr>Slide 36</vt:lpstr>
      <vt:lpstr>Treatment:</vt:lpstr>
      <vt:lpstr>Contact Dermatitis</vt:lpstr>
      <vt:lpstr>Allergic cotact dermatitis (ACD)</vt:lpstr>
      <vt:lpstr>Clinical picture:</vt:lpstr>
      <vt:lpstr>ACD</vt:lpstr>
      <vt:lpstr>Diagnosis:</vt:lpstr>
      <vt:lpstr>Patch test</vt:lpstr>
      <vt:lpstr>Treatment of ACD:</vt:lpstr>
      <vt:lpstr>Irritant contact dermatitis (ICD)</vt:lpstr>
      <vt:lpstr>Clinical picture:</vt:lpstr>
      <vt:lpstr>Treatment:</vt:lpstr>
      <vt:lpstr>Nummular (discoid) dermatitis</vt:lpstr>
      <vt:lpstr>Clinical picture:</vt:lpstr>
      <vt:lpstr>Treatment:</vt:lpstr>
      <vt:lpstr>Dyshidrotic dermatitis (pompholyx)</vt:lpstr>
      <vt:lpstr>Cont..</vt:lpstr>
      <vt:lpstr>Dyshidrotic dermatitis</vt:lpstr>
      <vt:lpstr>Treatment:</vt:lpstr>
      <vt:lpstr>Stasis dermatitis</vt:lpstr>
      <vt:lpstr>Neurodermatitis</vt:lpstr>
      <vt:lpstr>Neurodermatitis</vt:lpstr>
      <vt:lpstr>lichen simplex chronicus</vt:lpstr>
      <vt:lpstr>lichen simplex chronicus</vt:lpstr>
      <vt:lpstr>Slide 60</vt:lpstr>
      <vt:lpstr>Treatment:</vt:lpstr>
      <vt:lpstr>Slide 62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Dermatitis</dc:title>
  <dc:creator> </dc:creator>
  <cp:lastModifiedBy>11:33</cp:lastModifiedBy>
  <cp:revision>53</cp:revision>
  <dcterms:created xsi:type="dcterms:W3CDTF">2011-01-17T20:13:22Z</dcterms:created>
  <dcterms:modified xsi:type="dcterms:W3CDTF">2012-01-18T00:29:45Z</dcterms:modified>
</cp:coreProperties>
</file>