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77" r:id="rId13"/>
    <p:sldId id="278" r:id="rId14"/>
    <p:sldId id="279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44" r:id="rId3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88036"/>
    <a:srgbClr val="ECF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469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7C82BB-957A-4162-80BF-CC766D9BF56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2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2C0E4-3C5A-441D-860E-2EB3302228EC}" type="slidenum">
              <a:rPr lang="ar-SA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50A3E-0A0F-4694-8075-DD68E7D89651}" type="slidenum">
              <a:rPr lang="ar-SA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D6A85-AEE1-49A1-AFC4-8BE3B72DDDF8}" type="slidenum">
              <a:rPr lang="ar-SA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11368-5BB6-4AE9-9A0B-428568A7FC3F}" type="slidenum">
              <a:rPr lang="ar-SA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E150F3-A6B7-40A3-A78E-141BF2F2C12D}" type="slidenum">
              <a:rPr lang="ar-SA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3C86C-C722-43FF-B257-A294FA1F6FBF}" type="slidenum">
              <a:rPr lang="ar-SA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8DCAA-9978-4148-A885-F51BA77566E6}" type="slidenum">
              <a:rPr lang="ar-SA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C4B3B-5A8B-45A4-943E-2C25FB68F98F}" type="slidenum">
              <a:rPr lang="ar-SA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7321A-24EC-4F02-BAA4-5A8E8ACF4BD1}" type="slidenum">
              <a:rPr lang="ar-SA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A6D3C-AB10-4D58-878C-7CCA421DF64D}" type="slidenum">
              <a:rPr lang="ar-SA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62BFB-C2C3-4F81-9F31-D5A42A192555}" type="slidenum">
              <a:rPr lang="ar-SA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C2D44-59ED-41EA-BC14-EF5BFA5531E3}" type="slidenum">
              <a:rPr lang="ar-SA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22DDE-ECAC-4A32-ADEC-F47AD00C17DE}" type="slidenum">
              <a:rPr lang="ar-SA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91116-33BE-49F6-A66B-67D167736D2A}" type="slidenum">
              <a:rPr lang="ar-SA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8E13E6-9DD4-461C-AD20-70CC805BF545}" type="slidenum">
              <a:rPr lang="ar-SA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8B0D6-2BE2-4615-B508-9A87F735F784}" type="slidenum">
              <a:rPr lang="ar-SA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998D9-8E09-4D30-B49F-270FB14111BC}" type="slidenum">
              <a:rPr lang="ar-SA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0F017-FAE5-4814-9855-FDDED4A2D50E}" type="slidenum">
              <a:rPr lang="ar-SA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4A863-4499-4998-A553-4140687CB4E0}" type="slidenum">
              <a:rPr lang="ar-SA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F0383-0F22-45DA-B77B-2E36B5EC7191}" type="slidenum">
              <a:rPr lang="ar-SA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F3F5E-115A-4755-8F11-CDC0640351BF}" type="slidenum">
              <a:rPr lang="ar-SA" smtClean="0">
                <a:latin typeface="Arial" charset="0"/>
                <a:cs typeface="Arial" charset="0"/>
              </a:rPr>
              <a:pPr/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051AD-3899-43D8-AA59-05ECE7C06648}" type="slidenum">
              <a:rPr lang="ar-SA" smtClean="0">
                <a:latin typeface="Arial" charset="0"/>
                <a:cs typeface="Arial" charset="0"/>
              </a:rPr>
              <a:pPr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816A1-F2E3-41E8-98BD-31017BA32129}" type="slidenum">
              <a:rPr lang="ar-SA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80888-3C4D-4678-8C3F-D0644CC1A7AA}" type="slidenum">
              <a:rPr lang="ar-SA" smtClean="0">
                <a:latin typeface="Arial" charset="0"/>
                <a:cs typeface="Arial" charset="0"/>
              </a:rPr>
              <a:pPr/>
              <a:t>30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07DFB-BC5F-4BFD-86E1-41AA6A6608D0}" type="slidenum">
              <a:rPr lang="ar-SA" smtClean="0">
                <a:latin typeface="Arial" charset="0"/>
                <a:cs typeface="Arial" charset="0"/>
              </a:rPr>
              <a:pPr/>
              <a:t>31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93188-5A2D-4A32-A329-5FBEF424644B}" type="slidenum">
              <a:rPr lang="ar-SA" smtClean="0">
                <a:latin typeface="Arial" charset="0"/>
                <a:cs typeface="Arial" charset="0"/>
              </a:rPr>
              <a:pPr/>
              <a:t>32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DBB61-2EDE-4D37-928F-36E00AC48FC3}" type="slidenum">
              <a:rPr lang="ar-SA" smtClean="0">
                <a:latin typeface="Arial" charset="0"/>
                <a:cs typeface="Arial" charset="0"/>
              </a:rPr>
              <a:pPr/>
              <a:t>33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55729-1ACC-42DB-B07D-1DB6B9C1099C}" type="slidenum">
              <a:rPr lang="ar-SA" smtClean="0">
                <a:latin typeface="Arial" charset="0"/>
                <a:cs typeface="Arial" charset="0"/>
              </a:rPr>
              <a:pPr/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46417-14D3-4797-A562-C3A593AAF696}" type="slidenum">
              <a:rPr lang="ar-SA" smtClean="0">
                <a:latin typeface="Arial" charset="0"/>
                <a:cs typeface="Arial" charset="0"/>
              </a:rPr>
              <a:pPr/>
              <a:t>35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BDE0E-C091-4E3C-9D90-1D9C485B2015}" type="slidenum">
              <a:rPr lang="ar-SA" smtClean="0">
                <a:latin typeface="Arial" charset="0"/>
                <a:cs typeface="Arial" charset="0"/>
              </a:rPr>
              <a:pPr/>
              <a:t>36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9005A-CF99-46DC-BE25-29ED70EF2E75}" type="slidenum">
              <a:rPr lang="ar-SA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A0457-D1AE-4912-B6CA-2DC87DB48DC9}" type="slidenum">
              <a:rPr lang="ar-SA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BD4DC-1D78-402B-8D30-427420A9D832}" type="slidenum">
              <a:rPr lang="ar-SA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EBD1A-00B3-4A56-83D9-8D1AE64752E1}" type="slidenum">
              <a:rPr lang="ar-SA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FF99F-58E8-496F-90E2-58B1D42CB3CA}" type="slidenum">
              <a:rPr lang="ar-SA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397E4-F497-4907-8843-D38135E6DACC}" type="slidenum">
              <a:rPr lang="ar-SA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337B6-B4FF-495B-B297-2CD92FEF448C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E7712-7F57-41FC-A759-18781D8082F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14668-CA16-4379-95B4-DA516B2B7601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0135F-7C41-4D0E-A043-148882D41816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95BF0-B45E-4404-83C5-15F7BE1729B5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29594-D8AE-4F9E-AF2D-7FA997FE295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5E147-2945-4C4F-B6C6-C760B1142F0B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27093-6B70-45FF-AC60-D578663871D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7401A-9A12-49D1-A603-33EF0D9BE15C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C81DA-0AE7-4ED0-A61C-55B1A89449E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25A8-87FB-47B3-A744-D4C125CDA6D2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82506-0140-4E75-AA34-3D54A75724B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7FD44-D297-4A7D-A942-ACA3A66F6278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F3F8-85AB-4767-A824-918DCD3629E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89119-30AE-415A-8F75-805B38BB6AB2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368DE-349D-458D-9F46-BA275547B446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A1DD8-4D9D-4A94-AF0F-024D60CE9EA6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BA224-F1B9-451E-93A8-E1A0F63625A0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EDFF-AEAE-44E5-8134-E092831DD007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05CFB-381F-40D9-8767-7E9A0ED03FB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F9222-599E-46D0-B7B9-68748674C75E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A6338-1742-4940-B723-25ED4DE44F9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BB18B-01F3-4F99-87A1-FC8C016E150E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614BB-F871-40F3-9AC9-95AEF97640C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70AF3-43F1-4F3D-AE4E-8C6572A156C9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B048E-4563-42CB-A8B0-183418579F9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8AFA65-64CF-43D0-A341-D7AF09840A2F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26AA8F-E81C-4F5C-9D10-DA0B8BA9C31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 spd="slow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DBFABB-4340-4C50-9DBE-271797E3843B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6A33A-543B-4066-A7FC-45720E1657DA}" type="slidenum">
              <a:rPr lang="ar-SA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077" name="Picture 4" descr="025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0"/>
            <a:ext cx="43561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028EDU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67531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76200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Non Allergic Rhinitis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Prof. Sameer Bafaqeeh, M.D.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University Professor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in Rhinology &amp; Rhinoplasty</a:t>
            </a:r>
          </a:p>
        </p:txBody>
      </p:sp>
      <p:pic>
        <p:nvPicPr>
          <p:cNvPr id="3081" name="Picture 6" descr="039EDU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886200"/>
            <a:ext cx="1479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7" descr="improving_sm_clr_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5943600"/>
            <a:ext cx="742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8" descr="pistol_smoking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152400"/>
            <a:ext cx="68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1" descr="blue_bubbling_liquid_md_clr_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438400"/>
            <a:ext cx="57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pre-op 06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0" y="33338"/>
            <a:ext cx="9144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666022-5790-4ECE-9C7E-663D35589093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F0602-1AC0-4F18-B2E0-8B5E571296F0}" type="slidenum">
              <a:rPr lang="ar-SA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Rhinitis Sicca Anterior</a:t>
            </a:r>
            <a:br>
              <a:rPr lang="en-US" dirty="0" smtClean="0"/>
            </a:br>
            <a:r>
              <a:rPr lang="en-US" dirty="0" smtClean="0"/>
              <a:t>Symptoms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2133600"/>
            <a:ext cx="51816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Dryness </a:t>
            </a:r>
          </a:p>
          <a:p>
            <a:pPr eaLnBrk="1" hangingPunct="1">
              <a:defRPr/>
            </a:pPr>
            <a:r>
              <a:rPr lang="en-US" sz="4400" dirty="0" smtClean="0"/>
              <a:t>Irritation</a:t>
            </a:r>
          </a:p>
          <a:p>
            <a:pPr eaLnBrk="1" hangingPunct="1">
              <a:defRPr/>
            </a:pPr>
            <a:r>
              <a:rPr lang="en-US" sz="4400" dirty="0" smtClean="0"/>
              <a:t>Crusts formation</a:t>
            </a:r>
          </a:p>
          <a:p>
            <a:pPr eaLnBrk="1" hangingPunct="1">
              <a:defRPr/>
            </a:pPr>
            <a:r>
              <a:rPr lang="en-US" sz="4400" dirty="0" smtClean="0"/>
              <a:t>Nasal bleeding</a:t>
            </a:r>
          </a:p>
        </p:txBody>
      </p:sp>
      <p:pic>
        <p:nvPicPr>
          <p:cNvPr id="13319" name="Picture 6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454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1DC900-CB51-473C-A665-C0E041AB0B76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CA6F9-10CE-466C-A141-BEF0ABE96DA7}" type="slidenum">
              <a:rPr lang="ar-SA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4341" name="Picture 12" descr="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362200"/>
            <a:ext cx="20574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Rhinitis Sicca Anterior</a:t>
            </a:r>
            <a:br>
              <a:rPr lang="en-US" dirty="0" smtClean="0"/>
            </a:br>
            <a:r>
              <a:rPr lang="en-US" dirty="0" smtClean="0"/>
              <a:t>Pathogenesis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752600"/>
            <a:ext cx="64770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Anterior nasal </a:t>
            </a:r>
            <a:r>
              <a:rPr lang="en-US" sz="4000" dirty="0" smtClean="0">
                <a:solidFill>
                  <a:schemeClr val="hlink"/>
                </a:solidFill>
              </a:rPr>
              <a:t>mucosa injury</a:t>
            </a:r>
          </a:p>
          <a:p>
            <a:pPr eaLnBrk="1" hangingPunct="1">
              <a:defRPr/>
            </a:pPr>
            <a:r>
              <a:rPr lang="en-US" sz="4000" dirty="0" smtClean="0"/>
              <a:t>Dust</a:t>
            </a:r>
          </a:p>
          <a:p>
            <a:pPr eaLnBrk="1" hangingPunct="1">
              <a:defRPr/>
            </a:pPr>
            <a:r>
              <a:rPr lang="en-US" sz="4000" dirty="0" smtClean="0"/>
              <a:t>Nose picking</a:t>
            </a:r>
          </a:p>
          <a:p>
            <a:pPr eaLnBrk="1" hangingPunct="1">
              <a:defRPr/>
            </a:pPr>
            <a:r>
              <a:rPr lang="en-US" sz="4000" dirty="0" smtClean="0"/>
              <a:t>Extremes of </a:t>
            </a:r>
            <a:r>
              <a:rPr lang="en-US" sz="4000" dirty="0" smtClean="0">
                <a:solidFill>
                  <a:schemeClr val="hlink"/>
                </a:solidFill>
              </a:rPr>
              <a:t>temperature</a:t>
            </a:r>
          </a:p>
        </p:txBody>
      </p:sp>
      <p:pic>
        <p:nvPicPr>
          <p:cNvPr id="14344" name="Picture 5" descr="028EDU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15224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D1E2E3-B1C4-44C9-85B5-C78599933BAD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EBB8-5F62-44A5-A48E-406DEEB144C2}" type="slidenum">
              <a:rPr lang="ar-SA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Rhinitis Sicca Anterior</a:t>
            </a:r>
            <a:br>
              <a:rPr lang="en-US" dirty="0" smtClean="0"/>
            </a:br>
            <a:r>
              <a:rPr lang="en-US" dirty="0" smtClean="0"/>
              <a:t>Diagnosis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2057400"/>
            <a:ext cx="6019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Nasal septum is dry</a:t>
            </a:r>
          </a:p>
          <a:p>
            <a:pPr eaLnBrk="1" hangingPunct="1">
              <a:defRPr/>
            </a:pPr>
            <a:r>
              <a:rPr lang="en-US" dirty="0" smtClean="0"/>
              <a:t>Mucosal surface is: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Raw, roughened, &amp; granular.</a:t>
            </a:r>
          </a:p>
          <a:p>
            <a:pPr eaLnBrk="1" hangingPunct="1">
              <a:defRPr/>
            </a:pPr>
            <a:r>
              <a:rPr lang="en-US" dirty="0" smtClean="0"/>
              <a:t>Crustation </a:t>
            </a:r>
            <a:r>
              <a:rPr lang="en-US" dirty="0" smtClean="0">
                <a:sym typeface="Wingdings" pitchFamily="2" charset="2"/>
              </a:rPr>
              <a:t>ulceration Septal perforation</a:t>
            </a:r>
            <a:endParaRPr lang="en-US" dirty="0" smtClean="0"/>
          </a:p>
        </p:txBody>
      </p:sp>
      <p:pic>
        <p:nvPicPr>
          <p:cNvPr id="15367" name="Picture 5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384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1" descr="Picture 0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76600"/>
            <a:ext cx="131942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ED49B0-F053-4C6D-8B7A-7054DC7AC288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46A89-7240-4FC0-823F-8B45C8C57FF9}" type="slidenum">
              <a:rPr lang="ar-SA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Rhinitis Sicca Anterior</a:t>
            </a:r>
            <a:br>
              <a:rPr lang="en-US" dirty="0" smtClean="0"/>
            </a:br>
            <a:r>
              <a:rPr lang="en-US" dirty="0" smtClean="0"/>
              <a:t>Differential Diagnosis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600200"/>
            <a:ext cx="53340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Chemical injury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(Chromium workers)</a:t>
            </a:r>
          </a:p>
          <a:p>
            <a:pPr eaLnBrk="1" hangingPunct="1">
              <a:defRPr/>
            </a:pPr>
            <a:r>
              <a:rPr lang="en-US" dirty="0" smtClean="0"/>
              <a:t>Iatrogenic septal perforation</a:t>
            </a:r>
          </a:p>
          <a:p>
            <a:pPr eaLnBrk="1" hangingPunct="1">
              <a:defRPr/>
            </a:pPr>
            <a:r>
              <a:rPr lang="en-US" dirty="0" smtClean="0"/>
              <a:t>Trauma</a:t>
            </a:r>
          </a:p>
          <a:p>
            <a:pPr eaLnBrk="1" hangingPunct="1">
              <a:defRPr/>
            </a:pPr>
            <a:r>
              <a:rPr lang="en-US" dirty="0" smtClean="0"/>
              <a:t>Lupus</a:t>
            </a:r>
          </a:p>
          <a:p>
            <a:pPr eaLnBrk="1" hangingPunct="1">
              <a:defRPr/>
            </a:pPr>
            <a:r>
              <a:rPr lang="en-US" dirty="0" smtClean="0"/>
              <a:t>Leprosy</a:t>
            </a:r>
          </a:p>
          <a:p>
            <a:pPr eaLnBrk="1" hangingPunct="1">
              <a:defRPr/>
            </a:pPr>
            <a:r>
              <a:rPr lang="en-US" dirty="0" smtClean="0"/>
              <a:t>syphilis</a:t>
            </a:r>
          </a:p>
        </p:txBody>
      </p:sp>
      <p:pic>
        <p:nvPicPr>
          <p:cNvPr id="16391" name="Picture 5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246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293C2D-53F6-40C9-A48D-6E2DCF5E1218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CB6A6-B97C-4CB0-8149-469109E10501}" type="slidenum">
              <a:rPr lang="ar-SA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Rhinitis Sicca Anterior</a:t>
            </a:r>
            <a:br>
              <a:rPr lang="en-US" dirty="0" smtClean="0"/>
            </a:br>
            <a:r>
              <a:rPr lang="en-US" dirty="0" smtClean="0"/>
              <a:t>Treatment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1981200"/>
            <a:ext cx="50292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Nasal ointments</a:t>
            </a:r>
          </a:p>
          <a:p>
            <a:pPr eaLnBrk="1" hangingPunct="1">
              <a:defRPr/>
            </a:pPr>
            <a:endParaRPr lang="en-US" sz="4000" dirty="0" smtClean="0"/>
          </a:p>
          <a:p>
            <a:pPr eaLnBrk="1" hangingPunct="1">
              <a:defRPr/>
            </a:pPr>
            <a:r>
              <a:rPr lang="en-US" sz="4000" dirty="0" smtClean="0"/>
              <a:t>Septal perforation closure</a:t>
            </a:r>
          </a:p>
        </p:txBody>
      </p:sp>
      <p:pic>
        <p:nvPicPr>
          <p:cNvPr id="17415" name="Picture 7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1080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DA2906-7E9D-46F7-A888-5DB931DAE2E3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17C9E-8203-4A55-B68F-B7F5C247D0D9}" type="slidenum">
              <a:rPr lang="ar-SA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8437" name="Picture 16" descr="nosey_pre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0"/>
            <a:ext cx="33528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nosey_pre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35052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Chronic Rhinitis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371600"/>
            <a:ext cx="5257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Irritation Or Inflammation</a:t>
            </a:r>
          </a:p>
          <a:p>
            <a:pPr eaLnBrk="1" hangingPunct="1">
              <a:defRPr/>
            </a:pPr>
            <a:r>
              <a:rPr lang="en-US" sz="4000" dirty="0" smtClean="0"/>
              <a:t>Hypertrophied Nasal Mucosa</a:t>
            </a:r>
          </a:p>
          <a:p>
            <a:pPr eaLnBrk="1" hangingPunct="1">
              <a:defRPr/>
            </a:pPr>
            <a:r>
              <a:rPr lang="en-US" sz="4000" dirty="0" smtClean="0"/>
              <a:t>Hyperemia &amp; edema</a:t>
            </a:r>
          </a:p>
          <a:p>
            <a:pPr eaLnBrk="1" hangingPunct="1">
              <a:defRPr/>
            </a:pPr>
            <a:r>
              <a:rPr lang="en-US" sz="4000" dirty="0" smtClean="0"/>
              <a:t>True tissue hypertrophy</a:t>
            </a:r>
          </a:p>
        </p:txBody>
      </p:sp>
      <p:pic>
        <p:nvPicPr>
          <p:cNvPr id="18441" name="Picture 5" descr="028EDU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1800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6" descr="066EDU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2400"/>
            <a:ext cx="1987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D23A4FF-96B6-46F6-B217-86F79E852DD6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703DD-C680-4D28-91BE-7E9B81BD2465}" type="slidenum">
              <a:rPr lang="ar-SA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Chronic Rhinitis</a:t>
            </a:r>
            <a:br>
              <a:rPr lang="en-US" dirty="0" smtClean="0"/>
            </a:br>
            <a:r>
              <a:rPr lang="en-US" dirty="0" smtClean="0"/>
              <a:t>SYMPTOMS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Nasal obstruction</a:t>
            </a:r>
          </a:p>
          <a:p>
            <a:pPr eaLnBrk="1" hangingPunct="1">
              <a:defRPr/>
            </a:pPr>
            <a:r>
              <a:rPr lang="en-US" dirty="0" smtClean="0"/>
              <a:t>Tough, Stringy, Colorless secretions (rarely purulent)</a:t>
            </a:r>
          </a:p>
          <a:p>
            <a:pPr eaLnBrk="1" hangingPunct="1">
              <a:defRPr/>
            </a:pPr>
            <a:r>
              <a:rPr lang="en-US" dirty="0" smtClean="0"/>
              <a:t>Post nasal catarrh</a:t>
            </a:r>
          </a:p>
          <a:p>
            <a:pPr eaLnBrk="1" hangingPunct="1">
              <a:defRPr/>
            </a:pPr>
            <a:r>
              <a:rPr lang="en-US" dirty="0" smtClean="0"/>
              <a:t>Rhinolalia clausa &amp;Epiphora</a:t>
            </a:r>
          </a:p>
          <a:p>
            <a:pPr eaLnBrk="1" hangingPunct="1"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dacryocystitis</a:t>
            </a:r>
          </a:p>
          <a:p>
            <a:pPr eaLnBrk="1" hangingPunct="1"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pharyngitis</a:t>
            </a:r>
          </a:p>
        </p:txBody>
      </p:sp>
      <p:pic>
        <p:nvPicPr>
          <p:cNvPr id="19463" name="Picture 4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9050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 descr="066EDU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25098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66BC55-E682-4B91-A9D2-6FF3F87216E9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E63B1-A103-482A-9A7E-44FB65CCA49F}" type="slidenum">
              <a:rPr lang="ar-SA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0485" name="Picture 12" descr="dropping_by_pre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876800" y="4965700"/>
            <a:ext cx="2743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Chronic Rhinitis</a:t>
            </a:r>
            <a:br>
              <a:rPr lang="en-US" dirty="0" smtClean="0"/>
            </a:br>
            <a:r>
              <a:rPr lang="en-US" dirty="0" smtClean="0"/>
              <a:t>SYMPTOMS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76400"/>
            <a:ext cx="6400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Fatigue ,sleeplessness</a:t>
            </a:r>
          </a:p>
          <a:p>
            <a:pPr eaLnBrk="1" hangingPunct="1">
              <a:defRPr/>
            </a:pPr>
            <a:r>
              <a:rPr lang="en-US" dirty="0" smtClean="0"/>
              <a:t>Unsteady or woozy feeling</a:t>
            </a:r>
          </a:p>
          <a:p>
            <a:pPr eaLnBrk="1" hangingPunct="1">
              <a:defRPr/>
            </a:pPr>
            <a:r>
              <a:rPr lang="en-US" dirty="0" smtClean="0"/>
              <a:t>Headache </a:t>
            </a:r>
          </a:p>
          <a:p>
            <a:pPr eaLnBrk="1" hangingPunct="1">
              <a:defRPr/>
            </a:pPr>
            <a:r>
              <a:rPr lang="en-US" dirty="0" smtClean="0"/>
              <a:t>Feeling of pressure in the head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Psychological &amp; physical well-being loss</a:t>
            </a:r>
          </a:p>
        </p:txBody>
      </p:sp>
      <p:pic>
        <p:nvPicPr>
          <p:cNvPr id="20488" name="Picture 5" descr="028EDU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24225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6" descr="066EDU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25098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dropping_by_pre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965700"/>
            <a:ext cx="2743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1CDDAE-52BC-4CA5-83CA-FA5C6C87DD1B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5FC76-4F3B-4921-BDA0-D1460C8AF999}" type="slidenum">
              <a:rPr lang="ar-SA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Chronic Rhinitis</a:t>
            </a:r>
            <a:br>
              <a:rPr lang="en-US" dirty="0" smtClean="0"/>
            </a:br>
            <a:r>
              <a:rPr lang="en-US" dirty="0" smtClean="0"/>
              <a:t>Pathogenesis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Recurrent inflammation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Sinusitis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Enlarged adenoid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Nasopharyngeal tumor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VMR  &amp;  Side effects of drugs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Tobacco, smoke, dust, chemicals, acquired toxins, temperature extremes , humidity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Pregnancy, menstruation, menopause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Endocrine disturbances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Heart &amp;circulatory diseases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Infective allergy “late-type allergy”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hlink"/>
              </a:solidFill>
            </a:endParaRPr>
          </a:p>
        </p:txBody>
      </p:sp>
      <p:pic>
        <p:nvPicPr>
          <p:cNvPr id="21511" name="Picture 4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5922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5" descr="066EDU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17256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53F17A-1518-4B2E-AF15-AA6D0280B3ED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FBCD6-DCCE-43B7-8403-27DD7C77A888}" type="slidenum">
              <a:rPr lang="ar-SA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3810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1" dirty="0" smtClean="0"/>
              <a:t>Chronic Rhinitis</a:t>
            </a:r>
            <a:br>
              <a:rPr lang="en-US" sz="4000" i="1" dirty="0" smtClean="0"/>
            </a:br>
            <a:r>
              <a:rPr lang="en-US" sz="4000" i="1" dirty="0" smtClean="0"/>
              <a:t>Diagnosis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Long-standing disease</a:t>
            </a:r>
          </a:p>
          <a:p>
            <a:pPr eaLnBrk="1" hangingPunct="1">
              <a:defRPr/>
            </a:pPr>
            <a:r>
              <a:rPr lang="en-US" dirty="0" smtClean="0"/>
              <a:t>History of toxins</a:t>
            </a:r>
          </a:p>
          <a:p>
            <a:pPr eaLnBrk="1" hangingPunct="1">
              <a:defRPr/>
            </a:pPr>
            <a:r>
              <a:rPr lang="en-US" dirty="0" smtClean="0"/>
              <a:t>Dark red &amp;bluish-violet swelling turbinate</a:t>
            </a:r>
          </a:p>
          <a:p>
            <a:pPr eaLnBrk="1" hangingPunct="1">
              <a:defRPr/>
            </a:pPr>
            <a:r>
              <a:rPr lang="en-US" dirty="0" smtClean="0"/>
              <a:t>Narrowed or obstructed nasal cavity</a:t>
            </a:r>
          </a:p>
          <a:p>
            <a:pPr eaLnBrk="1" hangingPunct="1">
              <a:defRPr/>
            </a:pPr>
            <a:r>
              <a:rPr lang="en-US" dirty="0" smtClean="0"/>
              <a:t>Nasal decongested</a:t>
            </a:r>
          </a:p>
        </p:txBody>
      </p:sp>
      <p:pic>
        <p:nvPicPr>
          <p:cNvPr id="22535" name="Picture 4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384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4B651B-4D05-42D2-AE77-7712D03C2D0B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C654-A00B-45FC-BF45-A9F15A8BF293}" type="slidenum">
              <a:rPr lang="ar-SA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125" name="Picture 5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60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Vasomotor Rhinitis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Symptoms :                               as Perennial Allergic Rhinitis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Paroxsysmal course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Local Finding:                        Livid, pale nasal mucosa.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   Profuse watery secretion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   Nasal turbinates swollen</a:t>
            </a:r>
          </a:p>
        </p:txBody>
      </p:sp>
      <p:pic>
        <p:nvPicPr>
          <p:cNvPr id="5128" name="Picture 6" descr="039EDU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2667000"/>
            <a:ext cx="21415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ED4115-5955-458A-B1B9-73AE91A48B76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2B885-8E7A-484B-8E8E-2AF6E229F053}" type="slidenum">
              <a:rPr lang="ar-SA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Chronic Rhinitis</a:t>
            </a:r>
            <a:br>
              <a:rPr lang="en-US" dirty="0" smtClean="0"/>
            </a:br>
            <a:r>
              <a:rPr lang="en-US" dirty="0" smtClean="0"/>
              <a:t>Diagnosis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752600"/>
            <a:ext cx="6400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Granular </a:t>
            </a:r>
            <a:r>
              <a:rPr lang="en-US" dirty="0" smtClean="0">
                <a:sym typeface="Wingdings" pitchFamily="2" charset="2"/>
              </a:rPr>
              <a:t>nodular surface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ym typeface="Wingdings" pitchFamily="2" charset="2"/>
              </a:rPr>
              <a:t>  (Micro-polyps) nasal polypi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Mulberry-like masses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9460" name="Picture 4" descr="mso762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52400"/>
            <a:ext cx="1801813" cy="17002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1" name="Picture 5" descr="msoF3AC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276600"/>
            <a:ext cx="1895475" cy="1749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2" name="Picture 6" descr="mso31D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276600"/>
            <a:ext cx="1709738" cy="1749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3" name="Picture 7" descr="mso4BE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352800"/>
            <a:ext cx="1849438" cy="1841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63" name="Picture 8" descr="028EDU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28600"/>
            <a:ext cx="1454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17BD29B-1667-4ADA-B10E-4C6B86834A55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822E0-8986-4B9E-AED7-6EE7329CFFEA}" type="slidenum">
              <a:rPr lang="ar-SA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Chronic Rhinitis</a:t>
            </a:r>
            <a:br>
              <a:rPr lang="en-US" dirty="0" smtClean="0"/>
            </a:br>
            <a:r>
              <a:rPr lang="en-US" dirty="0" smtClean="0"/>
              <a:t>Differential diagnosis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Sinusitis</a:t>
            </a:r>
          </a:p>
          <a:p>
            <a:pPr eaLnBrk="1" hangingPunct="1">
              <a:defRPr/>
            </a:pPr>
            <a:r>
              <a:rPr lang="en-US" dirty="0" smtClean="0"/>
              <a:t>Foreign bodies</a:t>
            </a:r>
          </a:p>
          <a:p>
            <a:pPr eaLnBrk="1" hangingPunct="1">
              <a:defRPr/>
            </a:pPr>
            <a:r>
              <a:rPr lang="en-US" dirty="0" smtClean="0"/>
              <a:t>Specific infections</a:t>
            </a:r>
          </a:p>
          <a:p>
            <a:pPr eaLnBrk="1" hangingPunct="1">
              <a:defRPr/>
            </a:pPr>
            <a:r>
              <a:rPr lang="en-US" dirty="0" smtClean="0"/>
              <a:t>Adenoidal hypertrophy</a:t>
            </a:r>
          </a:p>
          <a:p>
            <a:pPr eaLnBrk="1" hangingPunct="1">
              <a:defRPr/>
            </a:pPr>
            <a:r>
              <a:rPr lang="en-US" dirty="0" smtClean="0"/>
              <a:t>wegener’s granuloma</a:t>
            </a:r>
          </a:p>
          <a:p>
            <a:pPr eaLnBrk="1" hangingPunct="1">
              <a:defRPr/>
            </a:pPr>
            <a:r>
              <a:rPr lang="en-US" dirty="0" smtClean="0"/>
              <a:t>allergy </a:t>
            </a:r>
          </a:p>
          <a:p>
            <a:pPr eaLnBrk="1" hangingPunct="1">
              <a:defRPr/>
            </a:pPr>
            <a:r>
              <a:rPr lang="en-US" dirty="0" smtClean="0"/>
              <a:t>Tumors</a:t>
            </a:r>
          </a:p>
        </p:txBody>
      </p:sp>
      <p:pic>
        <p:nvPicPr>
          <p:cNvPr id="24583" name="Picture 5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5224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4953000" y="4953000"/>
            <a:ext cx="3724275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8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Biopsy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B02D44-F851-4278-94B5-81AA6E10130C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517A4-37F4-4364-9CB1-D86B32424A67}" type="slidenum">
              <a:rPr lang="ar-SA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Chronic Rhinitis</a:t>
            </a:r>
            <a:br>
              <a:rPr lang="en-US" dirty="0" smtClean="0"/>
            </a:br>
            <a:r>
              <a:rPr lang="en-US" dirty="0" smtClean="0"/>
              <a:t>Conservative Treatment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981200"/>
            <a:ext cx="6400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 of etiological agents </a:t>
            </a:r>
          </a:p>
          <a:p>
            <a:pPr eaLnBrk="1" hangingPunct="1">
              <a:defRPr/>
            </a:pPr>
            <a:r>
              <a:rPr lang="en-US" dirty="0" smtClean="0"/>
              <a:t>Drug overuse controlled</a:t>
            </a:r>
          </a:p>
          <a:p>
            <a:pPr eaLnBrk="1" hangingPunct="1">
              <a:defRPr/>
            </a:pPr>
            <a:r>
              <a:rPr lang="en-US" dirty="0" smtClean="0"/>
              <a:t>Endocrinologic investigation</a:t>
            </a:r>
          </a:p>
          <a:p>
            <a:pPr eaLnBrk="1" hangingPunct="1">
              <a:defRPr/>
            </a:pPr>
            <a:r>
              <a:rPr lang="en-US" dirty="0" smtClean="0"/>
              <a:t>Environment &amp; occupation</a:t>
            </a:r>
          </a:p>
          <a:p>
            <a:pPr eaLnBrk="1" hangingPunct="1">
              <a:defRPr/>
            </a:pPr>
            <a:r>
              <a:rPr lang="en-US" dirty="0" smtClean="0"/>
              <a:t>Symptomatic treatment by decongestant nose drops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(Not in long term)</a:t>
            </a:r>
          </a:p>
        </p:txBody>
      </p:sp>
      <p:pic>
        <p:nvPicPr>
          <p:cNvPr id="25607" name="Picture 4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314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F8A1AA-1051-4148-8708-AF795B145FFF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39894-F1DF-4ACB-A2B8-A9CDE981DB74}" type="slidenum">
              <a:rPr lang="ar-SA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6629" name="Picture 10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43386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Chronic Rhinitis</a:t>
            </a:r>
            <a:br>
              <a:rPr lang="en-US" dirty="0" smtClean="0"/>
            </a:br>
            <a:r>
              <a:rPr lang="en-US" dirty="0" smtClean="0"/>
              <a:t>Surgical Treatment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Reduction of the inferior turbinate by sclerosing agents, cryoprobe, or the laser.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-Electrocoagulation</a:t>
            </a:r>
            <a:r>
              <a:rPr lang="en-US" sz="2800" dirty="0" smtClean="0">
                <a:sym typeface="Wingdings" pitchFamily="2" charset="2"/>
              </a:rPr>
              <a:t> multiple, localized scars in N.M.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ym typeface="Wingdings" pitchFamily="2" charset="2"/>
              </a:rPr>
              <a:t> -Cryosurgerypartial obliteration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ym typeface="Wingdings" pitchFamily="2" charset="2"/>
              </a:rPr>
              <a:t> -CO2 or argon lasermucosal scars (evaporation or coagulation)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Turbinectomy or mucotomy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turbinoplasty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26632" name="Picture 4" descr="028EDU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1454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1643C23-F9EF-48A9-8AC0-42283342AC2B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64367-57D2-458E-B6DF-0C909FB99B8D}" type="slidenum">
              <a:rPr lang="ar-SA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Pregnancy Rhinitis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1752600"/>
            <a:ext cx="48768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Nasal swelling &amp; obstruction</a:t>
            </a:r>
          </a:p>
          <a:p>
            <a:pPr eaLnBrk="1" hangingPunct="1">
              <a:defRPr/>
            </a:pPr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 hafe of pregnancy</a:t>
            </a:r>
          </a:p>
          <a:p>
            <a:pPr eaLnBrk="1" hangingPunct="1">
              <a:defRPr/>
            </a:pPr>
            <a:r>
              <a:rPr lang="en-US" sz="3600" dirty="0" smtClean="0"/>
              <a:t>Resolve after delivery</a:t>
            </a:r>
          </a:p>
        </p:txBody>
      </p:sp>
      <p:pic>
        <p:nvPicPr>
          <p:cNvPr id="23568" name="Picture 16" descr="fe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1455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DC3F66-9582-4AE6-9175-C0AF3ACA944D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72393-A58C-4B3B-A550-09020D708F03}" type="slidenum">
              <a:rPr lang="ar-SA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Rhinitis Medicamentosa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88036"/>
                </a:solidFill>
              </a:rPr>
              <a:t>Reversible or irreversible damaged mucosa caused by topically or systemically applied drugs:-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Hyper-plastic Rhinitis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Dryness of the nasal mucosa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Toxic Rhinopathy</a:t>
            </a:r>
          </a:p>
        </p:txBody>
      </p:sp>
      <p:pic>
        <p:nvPicPr>
          <p:cNvPr id="28679" name="Picture 4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8684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WordArt 13"/>
          <p:cNvSpPr>
            <a:spLocks noChangeArrowheads="1" noChangeShapeType="1" noTextEdit="1"/>
          </p:cNvSpPr>
          <p:nvPr/>
        </p:nvSpPr>
        <p:spPr bwMode="auto">
          <a:xfrm>
            <a:off x="2286000" y="3810000"/>
            <a:ext cx="1714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28681" name="WordArt 14"/>
          <p:cNvSpPr>
            <a:spLocks noChangeArrowheads="1" noChangeShapeType="1" noTextEdit="1"/>
          </p:cNvSpPr>
          <p:nvPr/>
        </p:nvSpPr>
        <p:spPr bwMode="auto">
          <a:xfrm>
            <a:off x="2286000" y="4267200"/>
            <a:ext cx="1714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28682" name="WordArt 15"/>
          <p:cNvSpPr>
            <a:spLocks noChangeArrowheads="1" noChangeShapeType="1" noTextEdit="1"/>
          </p:cNvSpPr>
          <p:nvPr/>
        </p:nvSpPr>
        <p:spPr bwMode="auto">
          <a:xfrm>
            <a:off x="2286000" y="4953000"/>
            <a:ext cx="1714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B40AF4-5356-4189-9E7F-80357D042F90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18FD9-F454-4AC1-9A67-EA8CDE2C410B}" type="slidenum">
              <a:rPr lang="ar-SA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Rhinitis Medicamentosa</a:t>
            </a:r>
            <a:br>
              <a:rPr lang="en-US" dirty="0" smtClean="0"/>
            </a:br>
            <a:r>
              <a:rPr lang="en-US" dirty="0" smtClean="0"/>
              <a:t>Hyperplastic Rhinitis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i="1" dirty="0" smtClean="0">
                <a:solidFill>
                  <a:schemeClr val="hlink"/>
                </a:solidFill>
              </a:rPr>
              <a:t>   Mucosal swelling</a:t>
            </a:r>
          </a:p>
          <a:p>
            <a:pPr eaLnBrk="1" hangingPunct="1">
              <a:defRPr/>
            </a:pPr>
            <a:r>
              <a:rPr lang="en-US" sz="2800" dirty="0" smtClean="0"/>
              <a:t>Acetylsalicylic acid</a:t>
            </a:r>
          </a:p>
          <a:p>
            <a:pPr eaLnBrk="1" hangingPunct="1">
              <a:defRPr/>
            </a:pPr>
            <a:r>
              <a:rPr lang="en-US" sz="2800" dirty="0" smtClean="0"/>
              <a:t>Oral contraceptives</a:t>
            </a:r>
          </a:p>
          <a:p>
            <a:pPr eaLnBrk="1" hangingPunct="1">
              <a:defRPr/>
            </a:pPr>
            <a:r>
              <a:rPr lang="en-US" sz="2800" dirty="0" smtClean="0"/>
              <a:t>Guanethidine , hydantoin , estrogens, paraamino-salicylic acid, phenothiazine, rauwolfia preparations, </a:t>
            </a:r>
          </a:p>
          <a:p>
            <a:pPr eaLnBrk="1" hangingPunct="1">
              <a:defRPr/>
            </a:pPr>
            <a:r>
              <a:rPr lang="en-US" sz="2800" dirty="0" smtClean="0"/>
              <a:t>Beta-blocking drugs</a:t>
            </a:r>
          </a:p>
          <a:p>
            <a:pPr eaLnBrk="1" hangingPunct="1">
              <a:defRPr/>
            </a:pPr>
            <a:r>
              <a:rPr lang="en-US" sz="2800" dirty="0" smtClean="0"/>
              <a:t>Tetraethyl ammonium</a:t>
            </a:r>
          </a:p>
        </p:txBody>
      </p:sp>
      <p:pic>
        <p:nvPicPr>
          <p:cNvPr id="29703" name="Picture 4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800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0D96AE-877E-4777-B4E0-481FFB70AF33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DB48A-A30C-41EB-A345-1F1CDF8F51A5}" type="slidenum">
              <a:rPr lang="ar-SA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Rhinitis Medicamentosa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i="1" dirty="0" smtClean="0">
                <a:solidFill>
                  <a:schemeClr val="hlink"/>
                </a:solidFill>
              </a:rPr>
              <a:t>    Dryness of the Nasal Mucosa</a:t>
            </a:r>
          </a:p>
          <a:p>
            <a:pPr eaLnBrk="1" hangingPunct="1">
              <a:defRPr/>
            </a:pPr>
            <a:r>
              <a:rPr lang="en-US" dirty="0" smtClean="0"/>
              <a:t>Atropine, belladonna preparatios</a:t>
            </a:r>
          </a:p>
          <a:p>
            <a:pPr eaLnBrk="1" hangingPunct="1">
              <a:defRPr/>
            </a:pPr>
            <a:r>
              <a:rPr lang="en-US" dirty="0" smtClean="0"/>
              <a:t>Corticosteroids</a:t>
            </a:r>
          </a:p>
          <a:p>
            <a:pPr eaLnBrk="1" hangingPunct="1">
              <a:defRPr/>
            </a:pPr>
            <a:r>
              <a:rPr lang="en-US" dirty="0" smtClean="0"/>
              <a:t>Imidazoline, or catecholamine derivatives</a:t>
            </a:r>
          </a:p>
        </p:txBody>
      </p:sp>
      <p:pic>
        <p:nvPicPr>
          <p:cNvPr id="30727" name="Picture 5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24225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6" descr="066EDU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25098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5C169DD-F228-4C0C-8A92-E6553D08CB67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FA04F-3849-4DE9-9F13-45E9310C226A}" type="slidenum">
              <a:rPr lang="ar-SA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Rhinitis Medicamentosa</a:t>
            </a:r>
            <a:br>
              <a:rPr lang="en-US" dirty="0" smtClean="0"/>
            </a:br>
            <a:r>
              <a:rPr lang="en-US" i="1" dirty="0" smtClean="0">
                <a:solidFill>
                  <a:schemeClr val="hlink"/>
                </a:solidFill>
              </a:rPr>
              <a:t>Toxic Rhinopathy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009900"/>
                </a:solidFill>
              </a:rPr>
              <a:t>#Vasoactive subsances</a:t>
            </a:r>
          </a:p>
          <a:p>
            <a:pPr eaLnBrk="1" hangingPunct="1">
              <a:defRPr/>
            </a:pPr>
            <a:r>
              <a:rPr lang="en-US" sz="2800" dirty="0" smtClean="0"/>
              <a:t>Adrenalin or imidazoline derivatives as privine, nasivine...</a:t>
            </a:r>
          </a:p>
          <a:p>
            <a:pPr eaLnBrk="1" hangingPunct="1">
              <a:defRPr/>
            </a:pPr>
            <a:r>
              <a:rPr lang="en-US" sz="2800" dirty="0" smtClean="0"/>
              <a:t>Habituation </a:t>
            </a:r>
            <a:r>
              <a:rPr lang="en-US" sz="2800" dirty="0" smtClean="0">
                <a:sym typeface="Wingdings" pitchFamily="2" charset="2"/>
              </a:rPr>
              <a:t> R.M.</a:t>
            </a:r>
          </a:p>
          <a:p>
            <a:pPr eaLnBrk="1" hangingPunct="1">
              <a:defRPr/>
            </a:pPr>
            <a:r>
              <a:rPr lang="en-US" sz="2800" dirty="0" smtClean="0">
                <a:sym typeface="Wingdings" pitchFamily="2" charset="2"/>
              </a:rPr>
              <a:t>Autonomic vascular regulation failure O mucosal damage</a:t>
            </a:r>
          </a:p>
          <a:p>
            <a:pPr eaLnBrk="1" hangingPunct="1">
              <a:defRPr/>
            </a:pPr>
            <a:r>
              <a:rPr lang="en-US" sz="2800" dirty="0" smtClean="0">
                <a:sym typeface="Wingdings" pitchFamily="2" charset="2"/>
              </a:rPr>
              <a:t>Local or systemic decongestant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i="1" dirty="0" smtClean="0">
                <a:solidFill>
                  <a:srgbClr val="F88036"/>
                </a:solidFill>
                <a:sym typeface="Wingdings" pitchFamily="2" charset="2"/>
              </a:rPr>
              <a:t>Acute intoxication in infants              &amp; small children</a:t>
            </a:r>
            <a:endParaRPr lang="en-US" sz="2800" i="1" dirty="0" smtClean="0">
              <a:solidFill>
                <a:srgbClr val="F88036"/>
              </a:solidFill>
            </a:endParaRPr>
          </a:p>
        </p:txBody>
      </p:sp>
      <p:pic>
        <p:nvPicPr>
          <p:cNvPr id="31751" name="Picture 4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246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D98773-CC7B-4BB7-8E52-A26CF10BA4F2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B0F8-0407-47F8-8C96-8948A4B6570C}" type="slidenum">
              <a:rPr lang="ar-SA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Atrophic Rhinitis</a:t>
            </a:r>
            <a:br>
              <a:rPr lang="en-US" dirty="0" smtClean="0"/>
            </a:br>
            <a:r>
              <a:rPr lang="en-US" dirty="0" smtClean="0"/>
              <a:t>&amp; Ozena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Atrophic rhinitis+ foul smell                </a:t>
            </a:r>
            <a:r>
              <a:rPr lang="en-US" dirty="0" smtClean="0"/>
              <a:t>= </a:t>
            </a:r>
            <a:r>
              <a:rPr lang="en-US" i="1" dirty="0" smtClean="0">
                <a:solidFill>
                  <a:srgbClr val="F88036"/>
                </a:solidFill>
              </a:rPr>
              <a:t>Ozena</a:t>
            </a:r>
          </a:p>
          <a:p>
            <a:pPr eaLnBrk="1" hangingPunct="1">
              <a:defRPr/>
            </a:pPr>
            <a:r>
              <a:rPr lang="en-US" dirty="0" smtClean="0"/>
              <a:t>Mainly in women</a:t>
            </a:r>
          </a:p>
          <a:p>
            <a:pPr eaLnBrk="1" hangingPunct="1">
              <a:defRPr/>
            </a:pPr>
            <a:r>
              <a:rPr lang="en-US" dirty="0" smtClean="0"/>
              <a:t>At puberty</a:t>
            </a:r>
          </a:p>
          <a:p>
            <a:pPr eaLnBrk="1" hangingPunct="1">
              <a:defRPr/>
            </a:pPr>
            <a:r>
              <a:rPr lang="en-US" dirty="0" smtClean="0"/>
              <a:t>Flattened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&amp; broad Face</a:t>
            </a:r>
          </a:p>
        </p:txBody>
      </p:sp>
      <p:pic>
        <p:nvPicPr>
          <p:cNvPr id="32775" name="Picture 5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454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4116FB-C68E-4B0D-A950-92A99FBDBCBB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FB5CA-2436-455E-8F72-86971C4F035E}" type="slidenum">
              <a:rPr lang="ar-SA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182" name="Picture 14" descr="_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056" y="1828800"/>
            <a:ext cx="2325169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Pathogenesis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0"/>
            <a:ext cx="396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Neurovascular disorder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No specific antibodies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Nonspecific reflex hypersensitivity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Caused by various influences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pic>
        <p:nvPicPr>
          <p:cNvPr id="6152" name="Picture 7" descr="028EDU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15224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 descr="039EDU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09600" y="3733800"/>
            <a:ext cx="1206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39DA93-62CB-4F95-BC94-C78C62B257DD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D79AA-988E-49CB-9B97-6A60205B6F4F}" type="slidenum">
              <a:rPr lang="ar-SA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clinical presentation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5867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Greenish–yellow  or             brownish-black crusts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Wide nasal cavity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Atrophic mucosa &amp; dry: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Subepithelial layer fibrosis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Fetid secretion &amp;crusts (Ozena)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Anosmia &amp; social problem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Nasal obstruction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Mucosal changes in ph., la., &amp; tr.,</a:t>
            </a:r>
          </a:p>
        </p:txBody>
      </p:sp>
      <p:pic>
        <p:nvPicPr>
          <p:cNvPr id="33799" name="Picture 4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5922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0C80BB-4BBD-4395-B59B-FEE10C965CDC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AA2C6-292C-46B0-A88E-2252DE8355D6}" type="slidenum">
              <a:rPr lang="ar-SA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F88036"/>
                </a:solidFill>
              </a:rPr>
              <a:t>Pathogenesis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Unknown but is  multifactorial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Common in orientals than in whites than in blacks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Geographic concentration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Abnormally wide nasal cavity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Mucosal atrophy&amp; bony nasal skeleton.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M.G. &amp; S.N.F. degenerate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Respiratory epith.</a:t>
            </a:r>
            <a:r>
              <a:rPr lang="en-US" sz="2400" dirty="0" smtClean="0">
                <a:sym typeface="Wingdings" pitchFamily="2" charset="2"/>
              </a:rPr>
              <a:t> sq. metaplasia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Destroyed mucociliary cleaning system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Bacterial proteolysis decomposed the thick &amp; gluey secretions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34823" name="Picture 4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384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004DA46-1CEC-44CF-8710-CCEA0DCFF90E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08225-4E85-41B1-95D5-4874E56D3C94}" type="slidenum">
              <a:rPr lang="ar-SA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Atrophic Rhinitis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981200"/>
            <a:ext cx="6400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Nasal Trauma</a:t>
            </a:r>
          </a:p>
          <a:p>
            <a:pPr eaLnBrk="1" hangingPunct="1">
              <a:defRPr/>
            </a:pPr>
            <a:r>
              <a:rPr lang="en-US" dirty="0" smtClean="0"/>
              <a:t>Extensive surgery</a:t>
            </a:r>
          </a:p>
          <a:p>
            <a:pPr eaLnBrk="1" hangingPunct="1">
              <a:defRPr/>
            </a:pPr>
            <a:r>
              <a:rPr lang="en-US" dirty="0" smtClean="0"/>
              <a:t>Occupational exposure to:-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Glass, wood, asbestos, etc.</a:t>
            </a:r>
          </a:p>
        </p:txBody>
      </p:sp>
      <p:pic>
        <p:nvPicPr>
          <p:cNvPr id="35847" name="Picture 5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1080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E5A489-B53C-47C1-8982-B51FD0078F71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86E2A-BC77-444B-B5AC-1E1BE9207EBE}" type="slidenum">
              <a:rPr lang="ar-SA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F88036"/>
                </a:solidFill>
              </a:rPr>
              <a:t>Diagnosis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209800"/>
            <a:ext cx="6400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Gluey, dry, greenish-yellow secretions &amp; crusts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 smtClean="0">
                <a:sym typeface="Wingdings" pitchFamily="2" charset="2"/>
              </a:rPr>
              <a:t>      wide nasal cavity                  &amp; very  small turbinates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ym typeface="Wingdings" pitchFamily="2" charset="2"/>
              </a:rPr>
              <a:t>Foul-smelling crusts in Ozena</a:t>
            </a:r>
            <a:endParaRPr lang="en-US" dirty="0" smtClean="0"/>
          </a:p>
        </p:txBody>
      </p:sp>
      <p:pic>
        <p:nvPicPr>
          <p:cNvPr id="36871" name="Picture 6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384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6096DB-39CC-4DA0-8215-A34F903427A7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106C8-DC8B-4794-9444-B02D8453B4BB}" type="slidenum">
              <a:rPr lang="ar-SA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F88036"/>
                </a:solidFill>
              </a:rPr>
              <a:t>Differential Diagnosis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65532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Atrophic rhinitis with fetor (ozena)</a:t>
            </a:r>
          </a:p>
          <a:p>
            <a:pPr eaLnBrk="1" hangingPunct="1">
              <a:defRPr/>
            </a:pPr>
            <a:r>
              <a:rPr lang="en-US" dirty="0" smtClean="0"/>
              <a:t>Tumors of the Nose &amp; Sinuses</a:t>
            </a:r>
          </a:p>
          <a:p>
            <a:pPr eaLnBrk="1" hangingPunct="1">
              <a:defRPr/>
            </a:pPr>
            <a:r>
              <a:rPr lang="en-US" dirty="0" smtClean="0"/>
              <a:t>Purulent Rhinitis &amp; Sinusitis</a:t>
            </a:r>
          </a:p>
          <a:p>
            <a:pPr eaLnBrk="1" hangingPunct="1">
              <a:defRPr/>
            </a:pPr>
            <a:r>
              <a:rPr lang="en-US" dirty="0" smtClean="0"/>
              <a:t>Rhinolith &amp; foreign body</a:t>
            </a:r>
          </a:p>
          <a:p>
            <a:pPr eaLnBrk="1" hangingPunct="1">
              <a:defRPr/>
            </a:pPr>
            <a:r>
              <a:rPr lang="en-US" dirty="0" smtClean="0"/>
              <a:t>Gumma due to stage III Syphilis</a:t>
            </a:r>
          </a:p>
          <a:p>
            <a:pPr eaLnBrk="1" hangingPunct="1">
              <a:defRPr/>
            </a:pPr>
            <a:r>
              <a:rPr lang="en-US" dirty="0" smtClean="0"/>
              <a:t>Nasal diphtheria &amp;Nasal Tuberculosis</a:t>
            </a:r>
          </a:p>
          <a:p>
            <a:pPr eaLnBrk="1" hangingPunct="1">
              <a:defRPr/>
            </a:pPr>
            <a:r>
              <a:rPr lang="en-US" dirty="0" smtClean="0"/>
              <a:t>glanders</a:t>
            </a:r>
          </a:p>
        </p:txBody>
      </p:sp>
      <p:pic>
        <p:nvPicPr>
          <p:cNvPr id="37895" name="Picture 5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314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327DBE-0BDC-4D67-BD01-345E3B957750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12C9D-DF62-4C5A-A143-65A646B40C19}" type="slidenum">
              <a:rPr lang="ar-SA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>
                <a:solidFill>
                  <a:schemeClr val="hlink"/>
                </a:solidFill>
              </a:rPr>
              <a:t>Conservative Treatment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Nasal douching</a:t>
            </a:r>
          </a:p>
          <a:p>
            <a:pPr eaLnBrk="1" hangingPunct="1">
              <a:defRPr/>
            </a:pPr>
            <a:r>
              <a:rPr lang="en-US" dirty="0" smtClean="0"/>
              <a:t>Alkaline nasal lotion</a:t>
            </a:r>
          </a:p>
          <a:p>
            <a:pPr eaLnBrk="1" hangingPunct="1">
              <a:defRPr/>
            </a:pPr>
            <a:r>
              <a:rPr lang="en-US" dirty="0" smtClean="0"/>
              <a:t>Greasy ointments</a:t>
            </a:r>
          </a:p>
          <a:p>
            <a:pPr eaLnBrk="1" hangingPunct="1">
              <a:defRPr/>
            </a:pPr>
            <a:r>
              <a:rPr lang="en-US" dirty="0" smtClean="0"/>
              <a:t>Oily nasal drops, emulsions , or ointments, ?! Vitamin A</a:t>
            </a:r>
          </a:p>
          <a:p>
            <a:pPr eaLnBrk="1" hangingPunct="1">
              <a:defRPr/>
            </a:pPr>
            <a:r>
              <a:rPr lang="en-US" dirty="0" smtClean="0"/>
              <a:t>Steam inhalations</a:t>
            </a:r>
          </a:p>
          <a:p>
            <a:pPr eaLnBrk="1" hangingPunct="1">
              <a:defRPr/>
            </a:pPr>
            <a:r>
              <a:rPr lang="en-US" dirty="0" smtClean="0"/>
              <a:t>Osmotic Powders :Dextrose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8919" name="Picture 7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384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106EDU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14970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CAB286-B1C6-426C-B74B-95E3A86F6C72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61D49-76AA-43BE-B5A9-CE81F3043C8F}" type="slidenum">
              <a:rPr lang="ar-SA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>
                <a:solidFill>
                  <a:schemeClr val="hlink"/>
                </a:solidFill>
              </a:rPr>
              <a:t>Operative Treatment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5486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rgbClr val="F88036"/>
                </a:solidFill>
              </a:rPr>
              <a:t>Bolstering of the Nasal Mucosa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i="1" dirty="0" smtClean="0">
                <a:solidFill>
                  <a:schemeClr val="accent2"/>
                </a:solidFill>
              </a:rPr>
              <a:t>(Cartilage or Bone chips)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i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i="1" dirty="0" smtClean="0">
                <a:solidFill>
                  <a:srgbClr val="F88036"/>
                </a:solidFill>
              </a:rPr>
              <a:t>Median Displacement</a:t>
            </a:r>
            <a:r>
              <a:rPr lang="en-US" dirty="0" smtClean="0"/>
              <a:t> of the lateral nasal wall by internal rotation of the mobilized lateral nasal wall</a:t>
            </a:r>
          </a:p>
        </p:txBody>
      </p:sp>
      <p:pic>
        <p:nvPicPr>
          <p:cNvPr id="39943" name="Picture 5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8684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112B0C-16C3-48FE-9807-A8ABDF1CBDD3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AB47D-585F-4E76-B4AA-A3F678C0EE78}" type="slidenum">
              <a:rPr lang="ar-SA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6400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Pathogenesis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Change of temperature or humidity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Alcohol , dust, smoke, mechanical irritation, stress, anxiety neurosis, endocrine disorders, rhinitis of pregnancy.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Drugs: (e.g., antihypertensive agents as reserpine or beta-blockers, oral contraceptives)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Drug abuse: (imidazoline &amp; catechol derivatives, clomethiazole, etc.)</a:t>
            </a:r>
          </a:p>
        </p:txBody>
      </p:sp>
      <p:pic>
        <p:nvPicPr>
          <p:cNvPr id="7175" name="Picture 4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660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" descr="039EDU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33400" y="3657600"/>
            <a:ext cx="12461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36F9F4-FBB4-427E-AD12-3D385DF93C50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11198-63F4-44D5-8424-528437732563}" type="slidenum">
              <a:rPr lang="ar-SA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Diagnosis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2286000"/>
            <a:ext cx="4724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Typical history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Negative allergen tests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No elevated IgE in the secretion</a:t>
            </a:r>
          </a:p>
        </p:txBody>
      </p:sp>
      <p:pic>
        <p:nvPicPr>
          <p:cNvPr id="8199" name="Picture 7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038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039EDU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9600" y="3200400"/>
            <a:ext cx="1050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EA94B0C-3EDF-4CAC-9D23-9E6BE1D2ED68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493-539D-44E3-B87C-AD50D7FC8629}" type="slidenum">
              <a:rPr lang="ar-SA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Differential diagnosis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2590800"/>
            <a:ext cx="58674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Allergic Rhinitis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Foreign body in the Nose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Common Cold</a:t>
            </a:r>
          </a:p>
        </p:txBody>
      </p:sp>
      <p:pic>
        <p:nvPicPr>
          <p:cNvPr id="9223" name="Picture 7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660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039EDU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9600" y="3810000"/>
            <a:ext cx="10906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166F917-186A-4678-B86A-CC148175DD79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A4988-2123-4093-A19D-615483376E0C}" type="slidenum">
              <a:rPr lang="ar-SA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45" name="Picture 8" descr="55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209800"/>
            <a:ext cx="1946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6400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Vasomotor Rhinitis</a:t>
            </a:r>
            <a:br>
              <a:rPr lang="en-US" dirty="0" smtClean="0"/>
            </a:br>
            <a:r>
              <a:rPr lang="en-US" dirty="0" smtClean="0"/>
              <a:t>Conservative Tretment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0"/>
            <a:ext cx="4572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Elimination of irritant factors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Antihistamines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Nasal decongestant drops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Oral decongestant drugs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Steroids (e.g., beclomethasone)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Metabolic &amp; endocrine systems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Sedatives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Imidazoline preparations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(Potential for habituation)</a:t>
            </a:r>
          </a:p>
        </p:txBody>
      </p:sp>
      <p:pic>
        <p:nvPicPr>
          <p:cNvPr id="10248" name="Picture 6" descr="028EDU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1176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7" descr="039EDU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33400" y="3581400"/>
            <a:ext cx="13239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3E5DD9-1462-4890-9527-4895BE9BD0A8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E7B9-6DD1-43BF-A9F7-BC369A099C15}" type="slidenum">
              <a:rPr lang="ar-SA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Vasomotor Rhinitis</a:t>
            </a:r>
            <a:br>
              <a:rPr lang="en-US" dirty="0" smtClean="0"/>
            </a:br>
            <a:r>
              <a:rPr lang="en-US" dirty="0" smtClean="0"/>
              <a:t>Surgical Treatment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1905000"/>
            <a:ext cx="3810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Turbinate surgery Electrocautery,cryosurgery, laser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Correction of anatomical deformity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Conchotomy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Parasympathetic nasal fibers divisions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(Pterygoid canal n., vidian n., greater       petrosal n.)     M.C.F.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11271" name="Picture 8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176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icture 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5758" y="228600"/>
            <a:ext cx="2698242" cy="308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smd0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366078"/>
            <a:ext cx="2895600" cy="349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0B38F0-8971-4D12-8B65-BB24277685A9}" type="datetime1">
              <a:rPr lang="en-US"/>
              <a:pPr>
                <a:defRPr/>
              </a:pPr>
              <a:t>3/24/2012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Sameer Bafaqeeh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40336-4306-4620-8564-40A7A5ACA364}" type="slidenum">
              <a:rPr lang="ar-SA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Vasomotor Rhinitis</a:t>
            </a:r>
            <a:br>
              <a:rPr lang="en-US" dirty="0" smtClean="0"/>
            </a:br>
            <a:r>
              <a:rPr lang="en-US" dirty="0" smtClean="0"/>
              <a:t>Prognosis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1600200"/>
            <a:ext cx="3352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Uncertain</a:t>
            </a:r>
          </a:p>
          <a:p>
            <a:pPr eaLnBrk="1" hangingPunct="1">
              <a:defRPr/>
            </a:pPr>
            <a:endParaRPr lang="en-US" sz="4000" dirty="0" smtClean="0"/>
          </a:p>
          <a:p>
            <a:pPr eaLnBrk="1" hangingPunct="1">
              <a:defRPr/>
            </a:pPr>
            <a:r>
              <a:rPr lang="en-US" sz="4000" dirty="0" smtClean="0"/>
              <a:t>Suddenly improves</a:t>
            </a:r>
          </a:p>
          <a:p>
            <a:pPr eaLnBrk="1" hangingPunct="1">
              <a:defRPr/>
            </a:pPr>
            <a:r>
              <a:rPr lang="en-US" sz="4000" dirty="0" smtClean="0"/>
              <a:t>Resistant to treatment</a:t>
            </a:r>
          </a:p>
        </p:txBody>
      </p:sp>
      <p:pic>
        <p:nvPicPr>
          <p:cNvPr id="12295" name="Picture 9" descr="028EDU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176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1319</TotalTime>
  <Words>1082</Words>
  <Application>Microsoft Office PowerPoint</Application>
  <PresentationFormat>On-screen Show (4:3)</PresentationFormat>
  <Paragraphs>379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Proposal</vt:lpstr>
      <vt:lpstr>Non Allergic Rhinitis</vt:lpstr>
      <vt:lpstr>Vasomotor Rhinitis</vt:lpstr>
      <vt:lpstr> Pathogenesis</vt:lpstr>
      <vt:lpstr> Pathogenesis</vt:lpstr>
      <vt:lpstr> Diagnosis</vt:lpstr>
      <vt:lpstr> Differential diagnosis</vt:lpstr>
      <vt:lpstr>Vasomotor Rhinitis Conservative Tretment</vt:lpstr>
      <vt:lpstr>Vasomotor Rhinitis Surgical Treatment</vt:lpstr>
      <vt:lpstr>Vasomotor Rhinitis Prognosis</vt:lpstr>
      <vt:lpstr>Rhinitis Sicca Anterior Symptoms</vt:lpstr>
      <vt:lpstr>Rhinitis Sicca Anterior Pathogenesis</vt:lpstr>
      <vt:lpstr>Rhinitis Sicca Anterior Diagnosis</vt:lpstr>
      <vt:lpstr>Rhinitis Sicca Anterior Differential Diagnosis</vt:lpstr>
      <vt:lpstr>Rhinitis Sicca Anterior Treatment</vt:lpstr>
      <vt:lpstr>Chronic Rhinitis</vt:lpstr>
      <vt:lpstr>Chronic Rhinitis SYMPTOMS</vt:lpstr>
      <vt:lpstr>Chronic Rhinitis SYMPTOMS</vt:lpstr>
      <vt:lpstr>Chronic Rhinitis Pathogenesis</vt:lpstr>
      <vt:lpstr>Chronic Rhinitis Diagnosis</vt:lpstr>
      <vt:lpstr>Chronic Rhinitis Diagnosis</vt:lpstr>
      <vt:lpstr>Chronic Rhinitis Differential diagnosis</vt:lpstr>
      <vt:lpstr>Chronic Rhinitis Conservative Treatment</vt:lpstr>
      <vt:lpstr>Chronic Rhinitis Surgical Treatment</vt:lpstr>
      <vt:lpstr>Pregnancy Rhinitis</vt:lpstr>
      <vt:lpstr>Rhinitis Medicamentosa</vt:lpstr>
      <vt:lpstr>Rhinitis Medicamentosa Hyperplastic Rhinitis</vt:lpstr>
      <vt:lpstr>Rhinitis Medicamentosa</vt:lpstr>
      <vt:lpstr>Rhinitis Medicamentosa Toxic Rhinopathy</vt:lpstr>
      <vt:lpstr>Atrophic Rhinitis &amp; Ozena</vt:lpstr>
      <vt:lpstr> clinical presentation</vt:lpstr>
      <vt:lpstr> Pathogenesis</vt:lpstr>
      <vt:lpstr>2nd Atrophic Rhinitis</vt:lpstr>
      <vt:lpstr> Diagnosis</vt:lpstr>
      <vt:lpstr> Differential Diagnosis</vt:lpstr>
      <vt:lpstr> Conservative Treatment</vt:lpstr>
      <vt:lpstr> Operative Treatment</vt:lpstr>
    </vt:vector>
  </TitlesOfParts>
  <Company>King Abdul Aziz Uni.Hosp.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Allergic Rhinitis</dc:title>
  <dc:creator>Prof. Sameer Ali Bafaqeeh,MD.</dc:creator>
  <cp:lastModifiedBy>SR590</cp:lastModifiedBy>
  <cp:revision>58</cp:revision>
  <dcterms:created xsi:type="dcterms:W3CDTF">2003-12-22T14:09:37Z</dcterms:created>
  <dcterms:modified xsi:type="dcterms:W3CDTF">2012-03-24T12:40:59Z</dcterms:modified>
</cp:coreProperties>
</file>