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63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6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1" r:id="rId6"/>
    <p:sldId id="265" r:id="rId7"/>
    <p:sldId id="264" r:id="rId8"/>
    <p:sldId id="263" r:id="rId9"/>
    <p:sldId id="262" r:id="rId10"/>
    <p:sldId id="266" r:id="rId11"/>
    <p:sldId id="268" r:id="rId12"/>
    <p:sldId id="269" r:id="rId13"/>
    <p:sldId id="270" r:id="rId14"/>
    <p:sldId id="267" r:id="rId15"/>
    <p:sldId id="271" r:id="rId16"/>
    <p:sldId id="272" r:id="rId17"/>
    <p:sldId id="274" r:id="rId18"/>
    <p:sldId id="275" r:id="rId19"/>
    <p:sldId id="27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8" r:id="rId30"/>
    <p:sldId id="289" r:id="rId31"/>
    <p:sldId id="292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0" r:id="rId50"/>
    <p:sldId id="311" r:id="rId51"/>
    <p:sldId id="312" r:id="rId52"/>
    <p:sldId id="313" r:id="rId53"/>
    <p:sldId id="314" r:id="rId54"/>
    <p:sldId id="309" r:id="rId55"/>
    <p:sldId id="315" r:id="rId56"/>
    <p:sldId id="319" r:id="rId57"/>
    <p:sldId id="321" r:id="rId58"/>
    <p:sldId id="316" r:id="rId59"/>
    <p:sldId id="323" r:id="rId60"/>
    <p:sldId id="317" r:id="rId61"/>
    <p:sldId id="318" r:id="rId62"/>
    <p:sldId id="325" r:id="rId63"/>
    <p:sldId id="326" r:id="rId64"/>
    <p:sldId id="327" r:id="rId65"/>
    <p:sldId id="328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268" autoAdjust="0"/>
    <p:restoredTop sz="94660"/>
  </p:normalViewPr>
  <p:slideViewPr>
    <p:cSldViewPr snapToObjects="1">
      <p:cViewPr varScale="1">
        <p:scale>
          <a:sx n="100" d="100"/>
          <a:sy n="100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esProps" Target="presProps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87B7-7B00-9848-A6BE-034DC1318DAF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88E3-00A0-3343-B72E-54141FF20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88E3-00A0-3343-B72E-54141FF203D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F14B83-9768-E84D-A162-E1DBDDCA639D}" type="datetimeFigureOut">
              <a:rPr lang="en-US" smtClean="0"/>
              <a:pPr/>
              <a:t>1/16/10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hyperlink" Target="http://www.patient.co.uk/DisplayConcepts.asp?WordId=SMOKE%20INHALATION&amp;MaxResults=5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tient.co.uk/doctor/Cricothyroidotomy.htm%23ref2" TargetMode="External"/><Relationship Id="rId3" Type="http://schemas.openxmlformats.org/officeDocument/2006/relationships/hyperlink" Target="http://www.patient.co.uk/DisplayConcepts.asp?WordId=CERVICAL%20SPINE%20INJURY&amp;MaxResults=50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ient.co.uk/DisplayConcepts.asp?WordId=PULMONARY%20ASPIRATION&amp;MaxResults=50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ient.co.uk/doctor/Tracheostomy.htm%23ref1" TargetMode="Externa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hyperlink" Target="http://www.patient.co.uk/DisplayConcepts.asp?WordId=UPPER%20AIRWAYS%20OBSTRUCTION&amp;MaxResults=50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patient.co.uk/doctor/Tracheostomy.htm%23ref7" TargetMode="External"/><Relationship Id="rId3" Type="http://schemas.openxmlformats.org/officeDocument/2006/relationships/hyperlink" Target="http://www.patient.co.uk/DisplayConcepts.asp?WordId=PNEUMOTHORAX&amp;MaxResults=50" TargetMode="External"/><Relationship Id="rId5" Type="http://schemas.openxmlformats.org/officeDocument/2006/relationships/hyperlink" Target="http://www.patient.co.uk/DisplayConcepts.asp?WordId=TRACHEOMALACIA&amp;MaxResults=5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</a:t>
            </a:r>
            <a:r>
              <a:rPr lang="en-US" dirty="0"/>
              <a:t>W</a:t>
            </a:r>
            <a:r>
              <a:rPr lang="en-US" dirty="0" smtClean="0"/>
              <a:t>ay Obstruction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4400" b="1" dirty="0"/>
              <a:t>Dr. </a:t>
            </a:r>
            <a:r>
              <a:rPr lang="en-US" sz="4400" b="1" dirty="0" err="1"/>
              <a:t>Manal</a:t>
            </a:r>
            <a:r>
              <a:rPr lang="en-US" sz="4400" b="1" dirty="0"/>
              <a:t> </a:t>
            </a:r>
            <a:r>
              <a:rPr lang="en-US" sz="4400" b="1" dirty="0" err="1"/>
              <a:t>Bukhari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dirty="0"/>
              <a:t>King Saud University </a:t>
            </a:r>
            <a:br>
              <a:rPr lang="en-US" dirty="0"/>
            </a:br>
            <a:r>
              <a:rPr lang="en-US" dirty="0"/>
              <a:t>Otolaryngology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Assistant professor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 consultant </a:t>
            </a:r>
            <a:r>
              <a:rPr lang="en-US" dirty="0" err="1"/>
              <a:t>Phonosurgeon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King </a:t>
            </a:r>
            <a:r>
              <a:rPr lang="en-US" dirty="0" err="1"/>
              <a:t>Abdulaziz</a:t>
            </a:r>
            <a:r>
              <a:rPr lang="en-US" dirty="0"/>
              <a:t>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781048"/>
          </a:xfrm>
        </p:spPr>
        <p:txBody>
          <a:bodyPr/>
          <a:lstStyle/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86200" cy="4572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Lack of patency of posterior nasal aperture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Bilateral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presents soon after birth  with sever respiratory distress 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Unilateral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may undiagnosed until later in childhood (rhinorrheoa )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Types :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Membranous 10% 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Bony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 mixed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DX: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Cyanosis improved with crying 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Inability to pass size 6 French catheter  </a:t>
            </a:r>
            <a:endParaRPr lang="en-US" sz="1946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choanal atrasi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1295401"/>
            <a:ext cx="4114800" cy="4157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3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9200" y="2182515"/>
            <a:ext cx="2642454" cy="2828310"/>
          </a:xfrm>
        </p:spPr>
      </p:pic>
      <p:pic>
        <p:nvPicPr>
          <p:cNvPr id="6" name="Picture 5" descr="c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2515"/>
            <a:ext cx="3352800" cy="282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anal atrasia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41219"/>
            <a:ext cx="4038600" cy="3793199"/>
          </a:xfrm>
        </p:spPr>
      </p:pic>
      <p:pic>
        <p:nvPicPr>
          <p:cNvPr id="5" name="Content Placeholder 4" descr="choanal arasia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987" y="2241218"/>
            <a:ext cx="3217025" cy="379319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70% of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r>
              <a:rPr lang="en-US" dirty="0" smtClean="0"/>
              <a:t> associated with </a:t>
            </a:r>
            <a:r>
              <a:rPr lang="en-US" dirty="0" smtClean="0">
                <a:solidFill>
                  <a:srgbClr val="FF0000"/>
                </a:solidFill>
              </a:rPr>
              <a:t>CHARGE</a:t>
            </a:r>
            <a:r>
              <a:rPr lang="en-US" dirty="0" smtClean="0"/>
              <a:t> </a:t>
            </a:r>
          </a:p>
          <a:p>
            <a:r>
              <a:rPr lang="en-US" dirty="0" smtClean="0"/>
              <a:t>C </a:t>
            </a:r>
            <a:r>
              <a:rPr lang="en-US" dirty="0" err="1" smtClean="0"/>
              <a:t>coloboma</a:t>
            </a:r>
            <a:endParaRPr lang="en-US" dirty="0" smtClean="0"/>
          </a:p>
          <a:p>
            <a:r>
              <a:rPr lang="en-US" dirty="0" smtClean="0"/>
              <a:t>H heart disease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atrasia</a:t>
            </a:r>
            <a:endParaRPr lang="en-US" dirty="0" smtClean="0"/>
          </a:p>
          <a:p>
            <a:r>
              <a:rPr lang="en-US" dirty="0" smtClean="0"/>
              <a:t> R retarded growth </a:t>
            </a:r>
          </a:p>
          <a:p>
            <a:r>
              <a:rPr lang="en-US" dirty="0" smtClean="0"/>
              <a:t>G genital </a:t>
            </a:r>
            <a:r>
              <a:rPr lang="en-US" dirty="0" err="1" smtClean="0"/>
              <a:t>hypoplasia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E  ear deformity </a:t>
            </a:r>
            <a:endParaRPr lang="en-US" dirty="0"/>
          </a:p>
        </p:txBody>
      </p:sp>
      <p:pic>
        <p:nvPicPr>
          <p:cNvPr id="5" name="Content Placeholder 4" descr="ct scan choanal atrasi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97361"/>
            <a:ext cx="4038600" cy="428091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Emergency treatment </a:t>
            </a:r>
            <a:r>
              <a:rPr lang="en-US" sz="2000" dirty="0" smtClean="0"/>
              <a:t>is by  insertion of oral tube </a:t>
            </a:r>
          </a:p>
          <a:p>
            <a:endParaRPr lang="en-US" sz="20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660066"/>
                </a:solidFill>
              </a:rPr>
              <a:t>Surgical treatment is by  </a:t>
            </a:r>
            <a:r>
              <a:rPr lang="en-US" sz="2000" dirty="0" smtClean="0"/>
              <a:t>either </a:t>
            </a:r>
            <a:r>
              <a:rPr lang="en-US" sz="2000" dirty="0" err="1" smtClean="0"/>
              <a:t>transnasal</a:t>
            </a:r>
            <a:r>
              <a:rPr lang="en-US" sz="2000" dirty="0" smtClean="0"/>
              <a:t> or </a:t>
            </a:r>
            <a:r>
              <a:rPr lang="en-US" sz="2000" dirty="0" err="1" smtClean="0"/>
              <a:t>transpalatal</a:t>
            </a:r>
            <a:r>
              <a:rPr lang="en-US" sz="2000" dirty="0" smtClean="0"/>
              <a:t> </a:t>
            </a:r>
            <a:r>
              <a:rPr lang="en-US" sz="2000" dirty="0" err="1" smtClean="0"/>
              <a:t>choanal</a:t>
            </a:r>
            <a:r>
              <a:rPr lang="en-US" sz="2000" dirty="0" smtClean="0"/>
              <a:t>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repair   </a:t>
            </a:r>
            <a:endParaRPr lang="en-US" sz="2000" dirty="0"/>
          </a:p>
        </p:txBody>
      </p:sp>
      <p:pic>
        <p:nvPicPr>
          <p:cNvPr id="5" name="Content Placeholder 4" descr="c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815" y="1975268"/>
            <a:ext cx="2950220" cy="3974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10000" cy="1162050"/>
          </a:xfrm>
        </p:spPr>
        <p:txBody>
          <a:bodyPr/>
          <a:lstStyle/>
          <a:p>
            <a:r>
              <a:rPr lang="en-US" dirty="0" smtClean="0"/>
              <a:t>Pharyngeal obstruction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3505200" cy="4267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Craniofacial anomalies 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Pierre –Robin syndrome:</a:t>
            </a:r>
          </a:p>
          <a:p>
            <a:r>
              <a:rPr lang="en-US" sz="2000" dirty="0" err="1" smtClean="0"/>
              <a:t>Glossoptosis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micrognatheia</a:t>
            </a:r>
            <a:r>
              <a:rPr lang="en-US" sz="2000" dirty="0" smtClean="0"/>
              <a:t>, cleft palate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Treacher- Collins syndrome: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Mandibuo-facia</a:t>
            </a:r>
            <a:r>
              <a:rPr lang="en-US" sz="2000" dirty="0" smtClean="0"/>
              <a:t>; </a:t>
            </a:r>
            <a:r>
              <a:rPr lang="en-US" sz="2000" dirty="0" err="1" smtClean="0"/>
              <a:t>dystosis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Narrow nose high arched palate    </a:t>
            </a:r>
            <a:endParaRPr lang="en-US" sz="2000" dirty="0"/>
          </a:p>
        </p:txBody>
      </p:sp>
      <p:pic>
        <p:nvPicPr>
          <p:cNvPr id="5" name="Content Placeholder 4" descr="treacher collin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3962400"/>
            <a:ext cx="2523535" cy="2493058"/>
          </a:xfrm>
        </p:spPr>
      </p:pic>
      <p:pic>
        <p:nvPicPr>
          <p:cNvPr id="6" name="Picture 5" descr="archdisch01562-0032-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124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Laryngeal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27" b="1" i="1" dirty="0" smtClean="0">
                <a:solidFill>
                  <a:srgbClr val="FF0000"/>
                </a:solidFill>
              </a:rPr>
              <a:t>Laryngomalcia :</a:t>
            </a:r>
          </a:p>
          <a:p>
            <a:pPr>
              <a:buNone/>
            </a:pPr>
            <a:r>
              <a:rPr lang="en-US" dirty="0" smtClean="0"/>
              <a:t>The most common cause of congenital airway obstruction</a:t>
            </a:r>
          </a:p>
          <a:p>
            <a:pPr>
              <a:buNone/>
            </a:pPr>
            <a:r>
              <a:rPr lang="en-US" dirty="0" smtClean="0"/>
              <a:t>The most common cause of </a:t>
            </a:r>
            <a:r>
              <a:rPr lang="en-US" dirty="0" err="1" smtClean="0"/>
              <a:t>stridor</a:t>
            </a:r>
            <a:r>
              <a:rPr lang="en-US" dirty="0" smtClean="0"/>
              <a:t>  in infancy </a:t>
            </a:r>
          </a:p>
          <a:p>
            <a:pPr>
              <a:buNone/>
            </a:pPr>
            <a:r>
              <a:rPr lang="en-US" b="1" i="1" dirty="0" smtClean="0">
                <a:solidFill>
                  <a:srgbClr val="660066"/>
                </a:solidFill>
              </a:rPr>
              <a:t>What is </a:t>
            </a:r>
            <a:r>
              <a:rPr lang="en-US" b="1" i="1" dirty="0" err="1" smtClean="0">
                <a:solidFill>
                  <a:srgbClr val="660066"/>
                </a:solidFill>
              </a:rPr>
              <a:t>stridor</a:t>
            </a:r>
            <a:r>
              <a:rPr lang="en-US" b="1" i="1" dirty="0" smtClean="0">
                <a:solidFill>
                  <a:srgbClr val="660066"/>
                </a:solidFill>
              </a:rPr>
              <a:t>?</a:t>
            </a:r>
          </a:p>
          <a:p>
            <a:pPr>
              <a:buNone/>
            </a:pPr>
            <a:r>
              <a:rPr lang="en-US" dirty="0" smtClean="0"/>
              <a:t>Audible sound produce during breathing due to air- flow change within the larynx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Inspiratory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expiratory   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Biphasic 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Snoring</a:t>
            </a:r>
            <a:r>
              <a:rPr lang="en-US" dirty="0" smtClean="0"/>
              <a:t> : is low pitch sound caused by tissue vibration of the </a:t>
            </a:r>
            <a:r>
              <a:rPr lang="en-US" dirty="0" err="1" smtClean="0"/>
              <a:t>nasopharynx</a:t>
            </a:r>
            <a:r>
              <a:rPr lang="en-US" dirty="0" smtClean="0"/>
              <a:t> pharynx and soft plate due to obstruction above the larynx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Symptoms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Stridor</a:t>
            </a:r>
            <a:r>
              <a:rPr lang="en-US" dirty="0" smtClean="0"/>
              <a:t> in the first weeks of life</a:t>
            </a:r>
          </a:p>
          <a:p>
            <a:r>
              <a:rPr lang="en-US" dirty="0" smtClean="0"/>
              <a:t>Inspiratory phase</a:t>
            </a:r>
          </a:p>
          <a:p>
            <a:r>
              <a:rPr lang="en-US" dirty="0" smtClean="0"/>
              <a:t>Worse with crying ,feeding ,and respiratory tract infection</a:t>
            </a:r>
          </a:p>
          <a:p>
            <a:r>
              <a:rPr lang="en-US" dirty="0" smtClean="0"/>
              <a:t>Improved in prone position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</a:t>
            </a:r>
            <a:r>
              <a:rPr lang="en-US" dirty="0" smtClean="0"/>
              <a:t> : flexible fibrotic </a:t>
            </a:r>
            <a:r>
              <a:rPr lang="en-US" dirty="0" err="1" smtClean="0"/>
              <a:t>endoscopy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Picture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19400"/>
            <a:ext cx="312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3352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716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/>
              <a:t> the Upper airway extended from the </a:t>
            </a:r>
            <a:r>
              <a:rPr lang="en-US" dirty="0" err="1" smtClean="0"/>
              <a:t>nares</a:t>
            </a:r>
            <a:r>
              <a:rPr lang="en-US" dirty="0" smtClean="0"/>
              <a:t> and lip to the subglottic area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airway obstruction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Congenital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Acquired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Endoscopic  finding:</a:t>
            </a:r>
          </a:p>
          <a:p>
            <a:r>
              <a:rPr lang="en-US" dirty="0" smtClean="0"/>
              <a:t>Tall ,omega shape epiglottis </a:t>
            </a:r>
          </a:p>
          <a:p>
            <a:r>
              <a:rPr lang="en-US" dirty="0" smtClean="0"/>
              <a:t>Inward forward movement of </a:t>
            </a:r>
            <a:r>
              <a:rPr lang="en-US" dirty="0" err="1" smtClean="0"/>
              <a:t>arytenoid</a:t>
            </a:r>
            <a:r>
              <a:rPr lang="en-US" dirty="0" smtClean="0"/>
              <a:t> mucosa (sucked)  </a:t>
            </a:r>
          </a:p>
          <a:p>
            <a:r>
              <a:rPr lang="en-US" dirty="0" smtClean="0"/>
              <a:t>Short </a:t>
            </a:r>
            <a:r>
              <a:rPr lang="en-US" dirty="0" err="1" smtClean="0"/>
              <a:t>aryepiglottis</a:t>
            </a:r>
            <a:r>
              <a:rPr lang="en-US" dirty="0" smtClean="0"/>
              <a:t> fold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b="1" dirty="0" smtClean="0"/>
              <a:t>Mild cases :</a:t>
            </a:r>
            <a:r>
              <a:rPr lang="en-US" dirty="0" smtClean="0"/>
              <a:t>( no cyanosis not effecting the child growth )</a:t>
            </a:r>
          </a:p>
          <a:p>
            <a:r>
              <a:rPr lang="en-US" dirty="0" smtClean="0"/>
              <a:t> observation</a:t>
            </a:r>
          </a:p>
          <a:p>
            <a:r>
              <a:rPr lang="en-US" b="1" dirty="0" smtClean="0"/>
              <a:t>Sever cases: </a:t>
            </a:r>
          </a:p>
          <a:p>
            <a:r>
              <a:rPr lang="en-US" dirty="0" err="1" smtClean="0"/>
              <a:t>supraglottoplasty</a:t>
            </a:r>
            <a:r>
              <a:rPr lang="en-US" dirty="0" smtClean="0"/>
              <a:t> ,</a:t>
            </a:r>
          </a:p>
          <a:p>
            <a:r>
              <a:rPr lang="en-US" dirty="0" err="1" smtClean="0"/>
              <a:t>tracheostomy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Vocal cord paralysis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2044394"/>
            <a:ext cx="3657600" cy="4204006"/>
          </a:xfrm>
        </p:spPr>
        <p:txBody>
          <a:bodyPr/>
          <a:lstStyle/>
          <a:p>
            <a:r>
              <a:rPr lang="en-US" dirty="0" smtClean="0"/>
              <a:t>Can be unilateral or bilateral ,congenital or acquired</a:t>
            </a:r>
          </a:p>
          <a:p>
            <a:r>
              <a:rPr lang="en-US" b="1" dirty="0" smtClean="0"/>
              <a:t>Congenital</a:t>
            </a:r>
            <a:r>
              <a:rPr lang="en-US" dirty="0" smtClean="0"/>
              <a:t> form  may associated with abnormality of the central nervous system (Arnold </a:t>
            </a:r>
            <a:r>
              <a:rPr lang="en-US" dirty="0" err="1" smtClean="0"/>
              <a:t>Chiari</a:t>
            </a:r>
            <a:r>
              <a:rPr lang="en-US" dirty="0" smtClean="0"/>
              <a:t> syndrome ) or cardiovascular anomalies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 high pitch </a:t>
            </a:r>
            <a:r>
              <a:rPr lang="en-US" dirty="0" err="1" smtClean="0"/>
              <a:t>inspiratory</a:t>
            </a:r>
            <a:r>
              <a:rPr lang="en-US" dirty="0" smtClean="0"/>
              <a:t> </a:t>
            </a:r>
            <a:r>
              <a:rPr lang="en-US" dirty="0" err="1" smtClean="0"/>
              <a:t>stridor</a:t>
            </a:r>
            <a:endParaRPr lang="en-US" dirty="0" smtClean="0"/>
          </a:p>
          <a:p>
            <a:r>
              <a:rPr lang="en-US" sz="1800" b="1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 :</a:t>
            </a:r>
          </a:p>
          <a:p>
            <a:r>
              <a:rPr lang="en-US" sz="1800" b="1" dirty="0" smtClean="0">
                <a:solidFill>
                  <a:srgbClr val="660066"/>
                </a:solidFill>
              </a:rPr>
              <a:t> </a:t>
            </a:r>
            <a:r>
              <a:rPr lang="en-US" sz="1800" b="1" dirty="0" err="1" smtClean="0">
                <a:solidFill>
                  <a:srgbClr val="660066"/>
                </a:solidFill>
              </a:rPr>
              <a:t>trechestomy</a:t>
            </a:r>
            <a:r>
              <a:rPr lang="en-US" sz="1800" b="1" dirty="0" smtClean="0">
                <a:solidFill>
                  <a:srgbClr val="660066"/>
                </a:solidFill>
              </a:rPr>
              <a:t>  in sever cases  </a:t>
            </a:r>
          </a:p>
          <a:p>
            <a:r>
              <a:rPr lang="en-US" dirty="0" smtClean="0"/>
              <a:t>Spontaneous recovery occurs in half patients</a:t>
            </a:r>
          </a:p>
          <a:p>
            <a:r>
              <a:rPr lang="en-US" dirty="0" smtClean="0"/>
              <a:t> surgical intervention postponed  until the patient become old </a:t>
            </a:r>
          </a:p>
          <a:p>
            <a:r>
              <a:rPr lang="en-US" dirty="0" smtClean="0"/>
              <a:t>Vocal cord lateralization,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arytoidectomy</a:t>
            </a:r>
            <a:r>
              <a:rPr lang="en-US" dirty="0" smtClean="0"/>
              <a:t> and laser </a:t>
            </a:r>
            <a:r>
              <a:rPr lang="en-US" dirty="0" err="1" smtClean="0"/>
              <a:t>cordotomy</a:t>
            </a:r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2044394"/>
            <a:ext cx="4343400" cy="3836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Subglottic </a:t>
            </a:r>
            <a:r>
              <a:rPr lang="en-US" sz="3600" dirty="0" err="1" smtClean="0"/>
              <a:t>haemangioma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Congenital vascular lesion </a:t>
            </a:r>
          </a:p>
          <a:p>
            <a:pPr>
              <a:buNone/>
            </a:pPr>
            <a:r>
              <a:rPr lang="en-US" dirty="0" smtClean="0"/>
              <a:t>not present at birth but grow rapidly over the first few months of life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Symptoms: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Biphasic </a:t>
            </a:r>
            <a:r>
              <a:rPr lang="en-US" dirty="0" err="1" smtClean="0"/>
              <a:t>stridor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Tend to </a:t>
            </a:r>
            <a:r>
              <a:rPr lang="en-US" dirty="0" err="1" smtClean="0"/>
              <a:t>involute</a:t>
            </a:r>
            <a:r>
              <a:rPr lang="en-US" dirty="0" smtClean="0"/>
              <a:t> slowly after one year </a:t>
            </a:r>
          </a:p>
          <a:p>
            <a:r>
              <a:rPr lang="en-US" dirty="0" smtClean="0"/>
              <a:t>50% of the patients have </a:t>
            </a:r>
            <a:r>
              <a:rPr lang="en-US" dirty="0" err="1" smtClean="0"/>
              <a:t>cutaneous</a:t>
            </a:r>
            <a:r>
              <a:rPr lang="en-US" dirty="0" smtClean="0"/>
              <a:t>  </a:t>
            </a:r>
            <a:r>
              <a:rPr lang="en-US" dirty="0" err="1" smtClean="0"/>
              <a:t>haemangioma</a:t>
            </a:r>
            <a:r>
              <a:rPr lang="en-US" dirty="0" smtClean="0"/>
              <a:t>  in the head and  neck </a:t>
            </a:r>
          </a:p>
          <a:p>
            <a:r>
              <a:rPr lang="en-US" sz="3097" b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dirty="0" smtClean="0"/>
              <a:t>Systemic steroid , </a:t>
            </a:r>
            <a:r>
              <a:rPr lang="en-US" dirty="0" err="1" smtClean="0"/>
              <a:t>interlesional</a:t>
            </a:r>
            <a:r>
              <a:rPr lang="en-US" dirty="0" smtClean="0"/>
              <a:t> steroid ,laser ablation </a:t>
            </a:r>
            <a:r>
              <a:rPr lang="en-US" dirty="0" err="1" smtClean="0"/>
              <a:t>treachestomy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subglottic haemangiom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05000"/>
            <a:ext cx="4191000" cy="3886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276600" cy="4572000"/>
          </a:xfrm>
        </p:spPr>
        <p:txBody>
          <a:bodyPr/>
          <a:lstStyle/>
          <a:p>
            <a:r>
              <a:rPr lang="en-US" sz="1600" dirty="0" smtClean="0"/>
              <a:t>Subglottic area is the </a:t>
            </a:r>
            <a:r>
              <a:rPr lang="en-US" sz="1600" dirty="0" err="1" smtClean="0"/>
              <a:t>narowest</a:t>
            </a:r>
            <a:r>
              <a:rPr lang="en-US" sz="1600" dirty="0" smtClean="0"/>
              <a:t> area in the airway ,</a:t>
            </a:r>
            <a:r>
              <a:rPr lang="en-US" sz="1600" dirty="0" err="1" smtClean="0"/>
              <a:t>stenosis</a:t>
            </a:r>
            <a:r>
              <a:rPr lang="en-US" sz="1600" dirty="0" smtClean="0"/>
              <a:t> if the diameter less than 4 mm  in term infant  </a:t>
            </a:r>
          </a:p>
          <a:p>
            <a:r>
              <a:rPr lang="en-US" sz="1800" b="1" dirty="0" smtClean="0"/>
              <a:t>Symptoms depend on the degree of </a:t>
            </a:r>
            <a:r>
              <a:rPr lang="en-US" sz="1800" b="1" dirty="0" err="1" smtClean="0"/>
              <a:t>stenosis</a:t>
            </a:r>
            <a:r>
              <a:rPr lang="en-US" sz="1800" b="1" dirty="0" smtClean="0"/>
              <a:t> </a:t>
            </a:r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Biphasic </a:t>
            </a:r>
            <a:r>
              <a:rPr lang="en-US" sz="1800" b="1" dirty="0" err="1" smtClean="0"/>
              <a:t>stridor</a:t>
            </a:r>
            <a:endParaRPr lang="en-US" sz="1800" b="1" dirty="0" smtClean="0"/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Recurrent croup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Dx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dirty="0" smtClean="0"/>
              <a:t> </a:t>
            </a:r>
            <a:r>
              <a:rPr lang="en-US" sz="1800" dirty="0" smtClean="0"/>
              <a:t>bronchoscopy, </a:t>
            </a:r>
          </a:p>
          <a:p>
            <a:r>
              <a:rPr lang="en-US" sz="1800" dirty="0" smtClean="0"/>
              <a:t>,plain </a:t>
            </a:r>
            <a:r>
              <a:rPr lang="en-US" sz="1800" dirty="0" err="1" smtClean="0"/>
              <a:t>xray</a:t>
            </a:r>
            <a:r>
              <a:rPr lang="en-US" sz="1800" dirty="0" smtClean="0"/>
              <a:t> HKV   </a:t>
            </a:r>
            <a:endParaRPr lang="en-US" sz="1800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066800"/>
            <a:ext cx="4343400" cy="3034663"/>
          </a:xfrm>
        </p:spPr>
      </p:pic>
      <p:pic>
        <p:nvPicPr>
          <p:cNvPr id="6" name="Picture 5" descr="subglot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01463"/>
            <a:ext cx="5453063" cy="275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Depend on the degree of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Tracheostomy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 laser excision</a:t>
            </a:r>
          </a:p>
          <a:p>
            <a:r>
              <a:rPr lang="en-US" dirty="0" err="1" smtClean="0"/>
              <a:t>Laryngotracheal</a:t>
            </a:r>
            <a:r>
              <a:rPr lang="en-US" dirty="0" smtClean="0"/>
              <a:t> reconstruction </a:t>
            </a:r>
          </a:p>
          <a:p>
            <a:r>
              <a:rPr lang="en-US" dirty="0" err="1" smtClean="0"/>
              <a:t>Criocotracheal</a:t>
            </a:r>
            <a:r>
              <a:rPr lang="en-US" dirty="0" smtClean="0"/>
              <a:t> resection   </a:t>
            </a:r>
            <a:endParaRPr lang="en-US" dirty="0"/>
          </a:p>
        </p:txBody>
      </p:sp>
      <p:pic>
        <p:nvPicPr>
          <p:cNvPr id="10" name="Content Placeholder 9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47088"/>
            <a:ext cx="4191000" cy="381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Laryngeal web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Week cry 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Treatment : </a:t>
            </a:r>
          </a:p>
          <a:p>
            <a:r>
              <a:rPr lang="en-US" sz="2400" dirty="0" smtClean="0"/>
              <a:t>Laser excisions </a:t>
            </a:r>
          </a:p>
          <a:p>
            <a:r>
              <a:rPr lang="en-US" sz="2400" dirty="0" smtClean="0"/>
              <a:t>Trachestomy  </a:t>
            </a:r>
            <a:endParaRPr lang="en-US" sz="2400" dirty="0"/>
          </a:p>
        </p:txBody>
      </p:sp>
      <p:pic>
        <p:nvPicPr>
          <p:cNvPr id="5" name="Content Placeholder 4" descr="Untitled.png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732" y="2418889"/>
            <a:ext cx="2523535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Extratracheal compression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Cystic </a:t>
            </a:r>
            <a:r>
              <a:rPr lang="en-US" dirty="0" err="1" smtClean="0"/>
              <a:t>hygroma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Lymphangioma_Infant_B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34001" y="1935479"/>
            <a:ext cx="3352799" cy="3474721"/>
          </a:xfrm>
        </p:spPr>
      </p:pic>
      <p:pic>
        <p:nvPicPr>
          <p:cNvPr id="6" name="Picture 5" descr="6f68765bb3875a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3429000" cy="290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3200" dirty="0" smtClean="0"/>
              <a:t>Acquired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 acquired upper airway obstruction are more common than congenital type </a:t>
            </a:r>
          </a:p>
          <a:p>
            <a:pPr>
              <a:buNone/>
            </a:pPr>
            <a:r>
              <a:rPr lang="en-US" dirty="0" smtClean="0"/>
              <a:t>Subglottic area is the narrowest area </a:t>
            </a:r>
          </a:p>
          <a:p>
            <a:pPr>
              <a:buNone/>
            </a:pPr>
            <a:r>
              <a:rPr lang="en-US" sz="3789" b="1" i="1" dirty="0" smtClean="0">
                <a:solidFill>
                  <a:srgbClr val="FF0000"/>
                </a:solidFill>
              </a:rPr>
              <a:t>Causes: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Infectious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Peritonsillar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Retropharyngeal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Epiglottis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Croup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Bacterial </a:t>
            </a:r>
            <a:r>
              <a:rPr lang="en-US" dirty="0" err="1" smtClean="0"/>
              <a:t>tracheitis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sz="3273" b="1" dirty="0" smtClean="0">
                <a:solidFill>
                  <a:srgbClr val="660066"/>
                </a:solidFill>
              </a:rPr>
              <a:t>noninfectious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FB aspiration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acquired vocal cord paralysis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Acquired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adenotonsillar</a:t>
            </a:r>
            <a:r>
              <a:rPr lang="en-US" dirty="0" smtClean="0"/>
              <a:t> enlargement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respiratory </a:t>
            </a:r>
            <a:r>
              <a:rPr lang="en-US" dirty="0" err="1" smtClean="0"/>
              <a:t>papillomatosis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malignancy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Angiodema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cautsic</a:t>
            </a:r>
            <a:r>
              <a:rPr lang="en-US" dirty="0" smtClean="0"/>
              <a:t> ingestion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 trauma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laryngospasm</a:t>
            </a:r>
            <a:r>
              <a:rPr lang="en-US" dirty="0" smtClean="0"/>
              <a:t>   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Peritonsillar abscess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common deep infection in late childhood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 : low grade fever  sever sore throat ,muffled voice  ,drooling, </a:t>
            </a:r>
            <a:r>
              <a:rPr lang="en-US" dirty="0" err="1" smtClean="0"/>
              <a:t>trismus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per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133600"/>
            <a:ext cx="3706294" cy="422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Peritonsillar abscess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diagnosis </a:t>
            </a:r>
          </a:p>
          <a:p>
            <a:r>
              <a:rPr lang="en-US" dirty="0" smtClean="0"/>
              <a:t>CT scan </a:t>
            </a:r>
          </a:p>
          <a:p>
            <a:r>
              <a:rPr lang="en-US" b="1" dirty="0" smtClean="0"/>
              <a:t>Treatment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sz="2000" dirty="0" smtClean="0"/>
              <a:t>aspiration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Excision and drainge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later tonsillectomy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IV ABX  </a:t>
            </a:r>
          </a:p>
          <a:p>
            <a:endParaRPr lang="en-US" dirty="0"/>
          </a:p>
        </p:txBody>
      </p:sp>
      <p:pic>
        <p:nvPicPr>
          <p:cNvPr id="11" name="Content Placeholder 10" descr="ct scan peri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38601" y="2209800"/>
            <a:ext cx="4648200" cy="3810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Congenital upper airway obstruction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880" b="1" dirty="0" smtClean="0">
                <a:solidFill>
                  <a:srgbClr val="000090"/>
                </a:solidFill>
              </a:rPr>
              <a:t>From birth to the first few weeks of </a:t>
            </a:r>
          </a:p>
          <a:p>
            <a:endParaRPr lang="en-US" dirty="0" smtClean="0"/>
          </a:p>
          <a:p>
            <a:r>
              <a:rPr lang="en-US" sz="2880" b="1" i="1" dirty="0" smtClean="0">
                <a:solidFill>
                  <a:srgbClr val="FF0000"/>
                </a:solidFill>
              </a:rPr>
              <a:t>Congenital upper-airway obstruction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Nasal obstruction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nasal masses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atresis</a:t>
            </a:r>
            <a:r>
              <a:rPr lang="en-US" dirty="0" smtClean="0"/>
              <a:t> and </a:t>
            </a:r>
            <a:r>
              <a:rPr lang="en-US" dirty="0" err="1" smtClean="0"/>
              <a:t>stenosis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err="1" smtClean="0"/>
              <a:t>Pyriform</a:t>
            </a:r>
            <a:r>
              <a:rPr lang="en-US" dirty="0" smtClean="0"/>
              <a:t> aperture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Pharyngeal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Craniofacial  anomalies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Laryngeal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Laryngomalcia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Vocal cord paralysis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subglottic </a:t>
            </a:r>
            <a:r>
              <a:rPr lang="en-US" dirty="0" err="1" smtClean="0"/>
              <a:t>haemangioma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Subglottic 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Laryngeal web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Laryngeal </a:t>
            </a:r>
            <a:r>
              <a:rPr lang="en-US" dirty="0" err="1" smtClean="0"/>
              <a:t>lymphangioma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err="1" smtClean="0"/>
              <a:t>Saccular</a:t>
            </a:r>
            <a:r>
              <a:rPr lang="en-US" dirty="0" smtClean="0"/>
              <a:t> cyst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Retropharyngeal abscess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Symptoms :</a:t>
            </a:r>
          </a:p>
          <a:p>
            <a:r>
              <a:rPr lang="en-US" dirty="0" smtClean="0"/>
              <a:t> </a:t>
            </a:r>
            <a:r>
              <a:rPr lang="en-US" sz="2400" dirty="0" smtClean="0"/>
              <a:t>fever, cervical adenopathy ,</a:t>
            </a:r>
            <a:r>
              <a:rPr lang="en-US" sz="2400" dirty="0" err="1" smtClean="0"/>
              <a:t>stridor</a:t>
            </a:r>
            <a:r>
              <a:rPr lang="en-US" sz="2400" dirty="0" smtClean="0"/>
              <a:t> </a:t>
            </a:r>
            <a:r>
              <a:rPr lang="en-US" sz="2400" dirty="0" err="1" smtClean="0"/>
              <a:t>torticollis</a:t>
            </a:r>
            <a:r>
              <a:rPr lang="en-US" sz="2400" dirty="0" smtClean="0"/>
              <a:t>,  drooling </a:t>
            </a:r>
          </a:p>
          <a:p>
            <a:r>
              <a:rPr lang="en-US" b="1" dirty="0" smtClean="0"/>
              <a:t>Causes</a:t>
            </a:r>
            <a:r>
              <a:rPr lang="en-US" dirty="0" smtClean="0"/>
              <a:t> : </a:t>
            </a:r>
          </a:p>
          <a:p>
            <a:r>
              <a:rPr lang="en-US" dirty="0" smtClean="0"/>
              <a:t>progressive </a:t>
            </a:r>
            <a:r>
              <a:rPr lang="en-US" dirty="0" err="1" smtClean="0"/>
              <a:t>pharyngitis</a:t>
            </a:r>
            <a:r>
              <a:rPr lang="en-US" dirty="0" smtClean="0"/>
              <a:t>  </a:t>
            </a:r>
            <a:r>
              <a:rPr lang="en-US" sz="2400" dirty="0" smtClean="0"/>
              <a:t>S.aureus ,</a:t>
            </a:r>
            <a:r>
              <a:rPr lang="en-US" sz="2400" dirty="0" err="1" smtClean="0"/>
              <a:t>Haemophilus</a:t>
            </a:r>
            <a:r>
              <a:rPr lang="en-US" sz="2400" dirty="0" smtClean="0"/>
              <a:t> , group A beta </a:t>
            </a:r>
            <a:r>
              <a:rPr lang="en-US" sz="2400" dirty="0" err="1" smtClean="0"/>
              <a:t>haemolytic</a:t>
            </a:r>
            <a:r>
              <a:rPr lang="en-US" sz="2400" dirty="0" smtClean="0"/>
              <a:t> </a:t>
            </a:r>
            <a:r>
              <a:rPr lang="en-US" sz="2400" dirty="0" err="1" smtClean="0"/>
              <a:t>sterptococcus</a:t>
            </a:r>
            <a:r>
              <a:rPr lang="en-US" sz="2400" dirty="0" smtClean="0"/>
              <a:t> , </a:t>
            </a:r>
            <a:r>
              <a:rPr lang="en-US" sz="2400" dirty="0" err="1" smtClean="0"/>
              <a:t>bacteroides</a:t>
            </a:r>
            <a:endParaRPr lang="en-US" sz="24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 :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Transoral excision and drainge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IV ABX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INTUBATION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Tracheotomy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Content Placeholder 4" descr="ct scan  retropharyngeal abce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28800"/>
            <a:ext cx="441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xray retropharyngeeal abce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375" y="1920875"/>
            <a:ext cx="3130249" cy="4433888"/>
          </a:xfrm>
        </p:spPr>
      </p:pic>
      <p:pic>
        <p:nvPicPr>
          <p:cNvPr id="5" name="Content Placeholder 4" descr="retropharyngeal abces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9989" y="2543847"/>
            <a:ext cx="3895022" cy="3187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Epiglottitis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Endoscopic  picture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b="1" i="1" dirty="0" smtClean="0"/>
              <a:t>It is life threatening  rapidly progressive condition </a:t>
            </a:r>
          </a:p>
          <a:p>
            <a:r>
              <a:rPr lang="en-US" b="1" dirty="0" smtClean="0"/>
              <a:t>Cause</a:t>
            </a:r>
            <a:r>
              <a:rPr lang="en-US" dirty="0" smtClean="0"/>
              <a:t> :</a:t>
            </a:r>
            <a:r>
              <a:rPr lang="en-US" sz="2162" dirty="0" smtClean="0"/>
              <a:t>H </a:t>
            </a:r>
            <a:r>
              <a:rPr lang="en-US" sz="2162" dirty="0" err="1" smtClean="0"/>
              <a:t>influenzae</a:t>
            </a:r>
            <a:r>
              <a:rPr lang="en-US" sz="2162" dirty="0" smtClean="0"/>
              <a:t> </a:t>
            </a:r>
            <a:r>
              <a:rPr lang="en-US" sz="2162" dirty="0" err="1" smtClean="0"/>
              <a:t>typeB</a:t>
            </a:r>
            <a:r>
              <a:rPr lang="en-US" dirty="0" smtClean="0"/>
              <a:t> </a:t>
            </a:r>
          </a:p>
          <a:p>
            <a:r>
              <a:rPr lang="en-US" dirty="0" smtClean="0"/>
              <a:t>Age:2-7 years </a:t>
            </a:r>
          </a:p>
          <a:p>
            <a:r>
              <a:rPr lang="en-US" b="1" dirty="0" smtClean="0"/>
              <a:t>Symptoms : </a:t>
            </a:r>
          </a:p>
          <a:p>
            <a:r>
              <a:rPr lang="en-US" sz="2162" dirty="0" smtClean="0"/>
              <a:t>High fever </a:t>
            </a:r>
            <a:r>
              <a:rPr lang="en-US" sz="2162" dirty="0" err="1" smtClean="0"/>
              <a:t>dysphagia</a:t>
            </a:r>
            <a:r>
              <a:rPr lang="en-US" sz="2162" dirty="0" smtClean="0"/>
              <a:t>, drooling  </a:t>
            </a:r>
            <a:r>
              <a:rPr lang="en-US" sz="2162" dirty="0" err="1" smtClean="0"/>
              <a:t>stridor</a:t>
            </a:r>
            <a:r>
              <a:rPr lang="en-US" sz="2162" dirty="0" smtClean="0"/>
              <a:t>  toxic looking child  ( sit upright with head extended 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NO EXAMINATION SHOULD BE DONE IN ER  </a:t>
            </a:r>
            <a:r>
              <a:rPr lang="en-US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Intubation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  </a:t>
            </a:r>
            <a:r>
              <a:rPr lang="en-US" sz="2162" dirty="0" err="1" smtClean="0"/>
              <a:t>tracheostomy</a:t>
            </a:r>
            <a:endParaRPr lang="en-US" sz="2162" dirty="0" smtClean="0"/>
          </a:p>
          <a:p>
            <a:pPr>
              <a:buFont typeface="Wingdings" charset="2"/>
              <a:buChar char="§"/>
            </a:pPr>
            <a:r>
              <a:rPr lang="en-US" sz="2162" dirty="0" smtClean="0"/>
              <a:t> IV ABX   </a:t>
            </a:r>
            <a:endParaRPr lang="en-US" sz="2162" dirty="0"/>
          </a:p>
        </p:txBody>
      </p:sp>
      <p:pic>
        <p:nvPicPr>
          <p:cNvPr id="11" name="Content Placeholder 10" descr="picture of epiglottiti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7924" y="2718926"/>
            <a:ext cx="3955977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Epiglottitis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Thumb sign </a:t>
            </a:r>
            <a:endParaRPr lang="en-US" dirty="0"/>
          </a:p>
        </p:txBody>
      </p:sp>
      <p:pic>
        <p:nvPicPr>
          <p:cNvPr id="5" name="Content Placeholder 4" descr="epigloot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0177" y="1920875"/>
            <a:ext cx="3034645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b="1" dirty="0" smtClean="0"/>
              <a:t>Croup (</a:t>
            </a:r>
            <a:r>
              <a:rPr lang="en-US" sz="2400" b="1" dirty="0" err="1" smtClean="0"/>
              <a:t>laryngotracheobronchitis</a:t>
            </a:r>
            <a:r>
              <a:rPr lang="en-US" sz="2400" dirty="0" smtClean="0"/>
              <a:t> )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Primary involves the subglottic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err="1" smtClean="0"/>
              <a:t>Parainfluenza</a:t>
            </a:r>
            <a:r>
              <a:rPr lang="en-US" sz="2000" dirty="0" smtClean="0"/>
              <a:t> 1-3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6 months-3 years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SSX: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biphasic </a:t>
            </a:r>
            <a:r>
              <a:rPr lang="en-US" sz="2000" dirty="0" err="1" smtClean="0"/>
              <a:t>stridor</a:t>
            </a:r>
            <a:r>
              <a:rPr lang="en-US" sz="2000" dirty="0" smtClean="0"/>
              <a:t>, fever , </a:t>
            </a:r>
            <a:r>
              <a:rPr lang="en-US" sz="2000" dirty="0" err="1" smtClean="0"/>
              <a:t>brasssy</a:t>
            </a:r>
            <a:r>
              <a:rPr lang="en-US" sz="2000" dirty="0" smtClean="0"/>
              <a:t> cough , hoarseness , no </a:t>
            </a:r>
            <a:r>
              <a:rPr lang="en-US" sz="2000" dirty="0" err="1" smtClean="0"/>
              <a:t>dysphagia</a:t>
            </a:r>
            <a:r>
              <a:rPr lang="en-US" sz="2000" dirty="0" smtClean="0"/>
              <a:t>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DX: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x-ray ,steeple sign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 RX: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humidified </a:t>
            </a:r>
            <a:r>
              <a:rPr lang="en-US" sz="2000" dirty="0" err="1" smtClean="0"/>
              <a:t>oxygen,racmic</a:t>
            </a:r>
            <a:r>
              <a:rPr lang="en-US" sz="2000" dirty="0" smtClean="0"/>
              <a:t> epinephrine ,steroid</a:t>
            </a:r>
          </a:p>
          <a:p>
            <a:endParaRPr lang="en-US" dirty="0"/>
          </a:p>
        </p:txBody>
      </p:sp>
      <p:pic>
        <p:nvPicPr>
          <p:cNvPr id="5" name="Content Placeholder 4" descr="croup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9492"/>
            <a:ext cx="4038600" cy="30166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Steeple sign</a:t>
            </a:r>
            <a:endParaRPr lang="en-US" dirty="0"/>
          </a:p>
        </p:txBody>
      </p:sp>
      <p:pic>
        <p:nvPicPr>
          <p:cNvPr id="5" name="Content Placeholder 4" descr="subglottic edema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62200" y="2590800"/>
            <a:ext cx="2743200" cy="2624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Non infectious causes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FB aspiration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328699"/>
            <a:ext cx="65532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Foreign body aspiration is a common accident in children and represents an important cause of morbidity  and mortality.</a:t>
            </a:r>
          </a:p>
          <a:p>
            <a:endParaRPr lang="en-US" sz="2400" dirty="0" smtClean="0"/>
          </a:p>
          <a:p>
            <a:r>
              <a:rPr lang="en-US" sz="2400" dirty="0" smtClean="0"/>
              <a:t>500 children die of FBA each year in the USA and 40% of lethal accident among children under 1year of age were caused by FBA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Int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J Pediatric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Otorhinolaryngol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rgbClr val="0000FF"/>
                </a:solidFill>
              </a:rPr>
              <a:t>FBA is common among infants and preschool children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lay chi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616" y="2712710"/>
            <a:ext cx="4352184" cy="3459490"/>
          </a:xfrm>
        </p:spPr>
      </p:pic>
      <p:pic>
        <p:nvPicPr>
          <p:cNvPr id="6" name="Picture 5" descr="kkk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2857500" cy="2095500"/>
          </a:xfrm>
          <a:prstGeom prst="rect">
            <a:avLst/>
          </a:prstGeom>
        </p:spPr>
      </p:pic>
      <p:pic>
        <p:nvPicPr>
          <p:cNvPr id="7" name="Picture 6" descr="pins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857500" cy="17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Acute episode</a:t>
            </a:r>
          </a:p>
          <a:p>
            <a:r>
              <a:rPr lang="en-US" dirty="0" smtClean="0"/>
              <a:t>Period of choking ,gagging, wheezing ,hoarseness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 miss diagnosis?)</a:t>
            </a:r>
          </a:p>
          <a:p>
            <a:r>
              <a:rPr lang="en-US" dirty="0" smtClean="0"/>
              <a:t>Cough , wheezing …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Complication</a:t>
            </a:r>
          </a:p>
          <a:p>
            <a:r>
              <a:rPr lang="en-US" dirty="0" smtClean="0"/>
              <a:t>Pneumonia, obstructive emphysema and </a:t>
            </a:r>
            <a:r>
              <a:rPr lang="en-US" dirty="0" err="1" smtClean="0"/>
              <a:t>bronchiectasis</a:t>
            </a:r>
            <a:r>
              <a:rPr lang="en-US" dirty="0" smtClean="0"/>
              <a:t> ….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>
            <a:normAutofit/>
          </a:bodyPr>
          <a:lstStyle/>
          <a:p>
            <a:r>
              <a:rPr lang="en-US" sz="3556" b="1" i="1" dirty="0" smtClean="0">
                <a:solidFill>
                  <a:srgbClr val="800000"/>
                </a:solidFill>
              </a:rPr>
              <a:t>Medical history is the key to diagnosis FBA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 smtClean="0"/>
              <a:t>Physical examination finding were abnormal in </a:t>
            </a:r>
            <a:r>
              <a:rPr lang="en-US" dirty="0" smtClean="0">
                <a:solidFill>
                  <a:srgbClr val="FF6600"/>
                </a:solidFill>
              </a:rPr>
              <a:t>80%</a:t>
            </a:r>
            <a:r>
              <a:rPr lang="en-US" dirty="0" smtClean="0"/>
              <a:t> of children with FBA , these were abnormal also in 40% of children without </a:t>
            </a:r>
            <a:r>
              <a:rPr lang="en-US" dirty="0" err="1" smtClean="0"/>
              <a:t>FBs</a:t>
            </a:r>
            <a:r>
              <a:rPr lang="en-US" dirty="0" smtClean="0"/>
              <a:t> .</a:t>
            </a:r>
          </a:p>
          <a:p>
            <a:r>
              <a:rPr lang="en-US" dirty="0" smtClean="0"/>
              <a:t>the sensitivity and specificity of physical examination were </a:t>
            </a:r>
            <a:r>
              <a:rPr lang="en-US" dirty="0" smtClean="0">
                <a:solidFill>
                  <a:srgbClr val="FF6600"/>
                </a:solidFill>
              </a:rPr>
              <a:t>80.4%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6600"/>
                </a:solidFill>
              </a:rPr>
              <a:t>59%</a:t>
            </a:r>
            <a:r>
              <a:rPr lang="en-US" dirty="0" smtClean="0"/>
              <a:t> respectively.</a:t>
            </a:r>
          </a:p>
          <a:p>
            <a:r>
              <a:rPr lang="en-US" sz="1600" dirty="0" smtClean="0">
                <a:solidFill>
                  <a:srgbClr val="660066"/>
                </a:solidFill>
              </a:rPr>
              <a:t>Pediatr </a:t>
            </a:r>
            <a:r>
              <a:rPr lang="en-US" sz="1600" dirty="0" err="1" smtClean="0">
                <a:solidFill>
                  <a:srgbClr val="660066"/>
                </a:solidFill>
              </a:rPr>
              <a:t>surg</a:t>
            </a:r>
            <a:r>
              <a:rPr lang="en-US" sz="1600" dirty="0" smtClean="0">
                <a:solidFill>
                  <a:srgbClr val="660066"/>
                </a:solidFill>
              </a:rPr>
              <a:t> 2005;40:1122-1127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neonates are obligatory nasal breather</a:t>
            </a:r>
          </a:p>
          <a:p>
            <a:r>
              <a:rPr lang="en-US" dirty="0" smtClean="0"/>
              <a:t> in neonate Cyanosis improved with crying but worsens on feeding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Nasal masses :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Cystic ( </a:t>
            </a:r>
            <a:r>
              <a:rPr lang="en-US" sz="2000" dirty="0" err="1" smtClean="0"/>
              <a:t>meningoencephalocoele</a:t>
            </a:r>
            <a:r>
              <a:rPr lang="en-US" sz="2000" dirty="0" smtClean="0"/>
              <a:t>, )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Solid (</a:t>
            </a:r>
            <a:r>
              <a:rPr lang="en-US" sz="2000" dirty="0" err="1" smtClean="0"/>
              <a:t>glioma</a:t>
            </a:r>
            <a:r>
              <a:rPr lang="en-US" sz="2000" dirty="0" smtClean="0"/>
              <a:t>, </a:t>
            </a:r>
            <a:r>
              <a:rPr lang="en-US" sz="2000" dirty="0" err="1" smtClean="0"/>
              <a:t>hamartoma</a:t>
            </a:r>
            <a:r>
              <a:rPr lang="en-US" sz="2000" dirty="0" smtClean="0"/>
              <a:t> ,</a:t>
            </a:r>
            <a:r>
              <a:rPr lang="en-US" sz="2000" dirty="0" err="1" smtClean="0"/>
              <a:t>teratoma</a:t>
            </a:r>
            <a:r>
              <a:rPr lang="en-US" sz="2000" dirty="0" smtClean="0"/>
              <a:t> ,and </a:t>
            </a:r>
            <a:r>
              <a:rPr lang="en-US" sz="2000" dirty="0" err="1" smtClean="0"/>
              <a:t>lymphangioma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sz="2000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Ct scan and MRI  is important for diagnosis     </a:t>
            </a:r>
            <a:endParaRPr lang="en-US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Radiological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Many FB are not radiopaque  and small FB may cause symptoms but not radiographic changes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8000"/>
                </a:solidFill>
              </a:rPr>
              <a:t>Plain film (</a:t>
            </a:r>
            <a:r>
              <a:rPr lang="en-US" dirty="0" err="1" smtClean="0">
                <a:solidFill>
                  <a:srgbClr val="FF8000"/>
                </a:solidFill>
              </a:rPr>
              <a:t>inspiratory</a:t>
            </a:r>
            <a:r>
              <a:rPr lang="en-US" dirty="0" smtClean="0">
                <a:solidFill>
                  <a:srgbClr val="FF8000"/>
                </a:solidFill>
              </a:rPr>
              <a:t>  expiratory )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trapping,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obstructive emphysema ,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mediastinal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shift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6600"/>
                </a:solidFill>
              </a:rPr>
              <a:t>Rt and LT lateral </a:t>
            </a:r>
            <a:r>
              <a:rPr lang="en-US" dirty="0" err="1" smtClean="0">
                <a:solidFill>
                  <a:srgbClr val="FF6600"/>
                </a:solidFill>
              </a:rPr>
              <a:t>decubitus</a:t>
            </a:r>
            <a:r>
              <a:rPr lang="en-US" dirty="0" smtClean="0">
                <a:solidFill>
                  <a:srgbClr val="FF6600"/>
                </a:solidFill>
              </a:rPr>
              <a:t> film</a:t>
            </a:r>
          </a:p>
          <a:p>
            <a:endParaRPr lang="en-US" dirty="0"/>
          </a:p>
        </p:txBody>
      </p:sp>
      <p:pic>
        <p:nvPicPr>
          <p:cNvPr id="5" name="Content Placeholder 4" descr="eymphys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8453"/>
            <a:ext cx="4038600" cy="4138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common objects aspirated by young children are food products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(peanuts ,seeds)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Beans and seeds absorb water over time </a:t>
            </a:r>
          </a:p>
          <a:p>
            <a:r>
              <a:rPr lang="en-US" dirty="0" smtClean="0"/>
              <a:t>Inert FB (</a:t>
            </a:r>
            <a:r>
              <a:rPr lang="en-US" sz="2400" dirty="0" smtClean="0"/>
              <a:t>Pieces of toys </a:t>
            </a:r>
            <a:r>
              <a:rPr lang="en-US" sz="2400" dirty="0" err="1" smtClean="0"/>
              <a:t>casuse</a:t>
            </a:r>
            <a:r>
              <a:rPr lang="en-US" sz="2400" dirty="0" smtClean="0"/>
              <a:t> less reaction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Content Placeholder 4" descr="FB aspiratio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2376" y="2342695"/>
            <a:ext cx="3590247" cy="3590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Negative imaging studies do not exclude the presence of an FB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A High  degree of clinical suspicion is the most important element in the diagnostic work –up    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Airway foreign bodies are removed most safely under general anesthesia using the ventilating rigid bronchoscope</a:t>
            </a:r>
          </a:p>
          <a:p>
            <a:endParaRPr lang="en-US" dirty="0"/>
          </a:p>
        </p:txBody>
      </p:sp>
      <p:pic>
        <p:nvPicPr>
          <p:cNvPr id="5" name="Content Placeholder 4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33400"/>
            <a:ext cx="3200135" cy="2620962"/>
          </a:xfrm>
        </p:spPr>
      </p:pic>
      <p:pic>
        <p:nvPicPr>
          <p:cNvPr id="6" name="Picture 5" descr="force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9683"/>
            <a:ext cx="1755503" cy="1840840"/>
          </a:xfrm>
          <a:prstGeom prst="rect">
            <a:avLst/>
          </a:prstGeom>
        </p:spPr>
      </p:pic>
      <p:pic>
        <p:nvPicPr>
          <p:cNvPr id="7" name="Picture 6" descr="optical force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52799"/>
            <a:ext cx="4199797" cy="301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px-Pneumothorax_CX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3810000"/>
            <a:ext cx="3111500" cy="2288381"/>
          </a:xfrm>
        </p:spPr>
      </p:pic>
      <p:pic>
        <p:nvPicPr>
          <p:cNvPr id="5" name="Picture 4" descr="235px-Pneumothorax_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4088"/>
            <a:ext cx="5867400" cy="275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97548654_b2f23309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2" y="1935163"/>
            <a:ext cx="470969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ete_white_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04" y="1935163"/>
            <a:ext cx="5350791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 vocal cord paralysis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Unilateral </a:t>
            </a:r>
          </a:p>
          <a:p>
            <a:r>
              <a:rPr lang="en-US" dirty="0" smtClean="0"/>
              <a:t>Bilateral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Causes :</a:t>
            </a:r>
          </a:p>
          <a:p>
            <a:r>
              <a:rPr lang="en-US" dirty="0" smtClean="0"/>
              <a:t>Birth trauma</a:t>
            </a:r>
          </a:p>
          <a:p>
            <a:r>
              <a:rPr lang="en-US" dirty="0" smtClean="0"/>
              <a:t>(forceps delivery)</a:t>
            </a:r>
          </a:p>
          <a:p>
            <a:r>
              <a:rPr lang="en-US" dirty="0" smtClean="0"/>
              <a:t>Cardiac surgery( PDA repair)</a:t>
            </a:r>
          </a:p>
          <a:p>
            <a:r>
              <a:rPr lang="en-US" dirty="0" err="1" smtClean="0"/>
              <a:t>Mediastinal</a:t>
            </a:r>
            <a:r>
              <a:rPr lang="en-US" dirty="0" smtClean="0"/>
              <a:t> or neck surgery 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-esophageal fistula repair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088"/>
            <a:ext cx="4038600" cy="450783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Bilateral vocal cord paralysis (abduction type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b="1" i="1" dirty="0" smtClean="0"/>
              <a:t>symptoms</a:t>
            </a:r>
            <a:r>
              <a:rPr lang="en-US" dirty="0" smtClean="0"/>
              <a:t> :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/>
              <a:t>Treatment :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Need temporary tracheotomy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Vocal cord lateralization </a:t>
            </a:r>
          </a:p>
          <a:p>
            <a:pPr>
              <a:buFont typeface="Wingdings" charset="2"/>
              <a:buChar char="²"/>
            </a:pPr>
            <a:r>
              <a:rPr lang="en-US" sz="2400" dirty="0" err="1" smtClean="0"/>
              <a:t>Cordectomy</a:t>
            </a:r>
            <a:r>
              <a:rPr lang="en-US" sz="2400" dirty="0" smtClean="0"/>
              <a:t> </a:t>
            </a:r>
            <a:r>
              <a:rPr lang="en-US" sz="2400" dirty="0" err="1" smtClean="0"/>
              <a:t>arytenoidectomy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22475"/>
            <a:ext cx="4038600" cy="303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Acquired subglottic </a:t>
            </a:r>
            <a:r>
              <a:rPr lang="en-US" sz="3556" dirty="0" err="1" smtClean="0"/>
              <a:t>stenosis</a:t>
            </a:r>
            <a:r>
              <a:rPr lang="en-US" sz="3556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 descr="Anatomy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3528722"/>
            <a:ext cx="3590247" cy="2675923"/>
          </a:xfrm>
        </p:spPr>
      </p:pic>
      <p:pic>
        <p:nvPicPr>
          <p:cNvPr id="5" name="Content Placeholder 4" descr="subglottic stenosi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000" y="1219200"/>
            <a:ext cx="6781800" cy="2309522"/>
          </a:xfrm>
        </p:spPr>
      </p:pic>
      <p:pic>
        <p:nvPicPr>
          <p:cNvPr id="7" name="Picture 6" descr="anatomy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91" y="3962400"/>
            <a:ext cx="7418218" cy="268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abl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2133600"/>
            <a:ext cx="60960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Prolong intubation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size of the tube, material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Care of </a:t>
            </a:r>
            <a:r>
              <a:rPr lang="en-US" dirty="0" err="1" smtClean="0"/>
              <a:t>intubated</a:t>
            </a:r>
            <a:r>
              <a:rPr lang="en-US" dirty="0" smtClean="0"/>
              <a:t> patient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High pressure cuffs tube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Difficult intubations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multiple intubation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GERD 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Tracheobronchial</a:t>
            </a:r>
            <a:r>
              <a:rPr lang="en-US" dirty="0" smtClean="0"/>
              <a:t> infection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Laryngeal 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 </a:t>
            </a:r>
            <a:r>
              <a:rPr lang="en-US" dirty="0" smtClean="0"/>
              <a:t>granulation tissue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ulceration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perichondratis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ubglot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943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Treatment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Anatomy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1623" y="1905000"/>
            <a:ext cx="3590247" cy="267592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1600198"/>
            <a:ext cx="3124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Grade I&amp;II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Observation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Laser excision</a:t>
            </a:r>
          </a:p>
          <a:p>
            <a:r>
              <a:rPr lang="en-US" dirty="0" smtClean="0"/>
              <a:t>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Grade III&amp;IV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Trachestomy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Laryngotracheal</a:t>
            </a:r>
            <a:r>
              <a:rPr lang="en-US" dirty="0" smtClean="0"/>
              <a:t> reconstruction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Cricotracheal</a:t>
            </a:r>
            <a:r>
              <a:rPr lang="en-US" dirty="0" smtClean="0"/>
              <a:t> resection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038600" cy="1162050"/>
          </a:xfrm>
        </p:spPr>
        <p:txBody>
          <a:bodyPr/>
          <a:lstStyle/>
          <a:p>
            <a:r>
              <a:rPr lang="en-US" dirty="0" smtClean="0"/>
              <a:t>Respiratory </a:t>
            </a:r>
            <a:r>
              <a:rPr lang="en-US" dirty="0" err="1" smtClean="0"/>
              <a:t>papillomatosis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 fontScale="92500" lnSpcReduction="10000"/>
          </a:bodyPr>
          <a:lstStyle/>
          <a:p>
            <a:endParaRPr lang="en-US" sz="2000" b="1" dirty="0" smtClean="0"/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endParaRPr lang="en-US" sz="2000" b="1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2/3 before age 15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rarely  malignant change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HPV 6-11</a:t>
            </a:r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r>
              <a:rPr lang="en-US" sz="2000" b="1" dirty="0" smtClean="0"/>
              <a:t>Risks: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younger first  time mother (</a:t>
            </a:r>
            <a:r>
              <a:rPr lang="en-US" sz="1800" dirty="0" err="1" smtClean="0"/>
              <a:t>condyloma</a:t>
            </a:r>
            <a:r>
              <a:rPr lang="en-US" sz="1800" dirty="0" smtClean="0"/>
              <a:t> </a:t>
            </a:r>
            <a:r>
              <a:rPr lang="en-US" sz="1800" dirty="0" err="1" smtClean="0"/>
              <a:t>acuminata</a:t>
            </a:r>
            <a:r>
              <a:rPr lang="en-US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Lesions: wart like (cluster of grapes 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Types 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juvenile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Senile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SSX: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Hoarseness </a:t>
            </a:r>
            <a:r>
              <a:rPr lang="en-US" sz="1600" dirty="0" err="1" smtClean="0"/>
              <a:t>stridor</a:t>
            </a:r>
            <a:endParaRPr lang="en-US" sz="16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RX;</a:t>
            </a:r>
            <a:endParaRPr lang="en-US" sz="1800" dirty="0" smtClean="0"/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laser excision ,</a:t>
            </a:r>
            <a:r>
              <a:rPr lang="en-US" sz="1600" dirty="0" err="1" smtClean="0"/>
              <a:t>microdebrider</a:t>
            </a:r>
            <a:r>
              <a:rPr lang="en-US" sz="1600" dirty="0" smtClean="0"/>
              <a:t> 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Adjunctive therapy: acyclovir , interferon </a:t>
            </a:r>
            <a:endParaRPr lang="en-US" dirty="0"/>
          </a:p>
        </p:txBody>
      </p:sp>
      <p:pic>
        <p:nvPicPr>
          <p:cNvPr id="5" name="Content Placeholder 4" descr="papilloma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43400" y="1435100"/>
            <a:ext cx="4343400" cy="283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Thermal injury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Aspiration hot liquid ,caustic fluid</a:t>
            </a:r>
          </a:p>
          <a:p>
            <a:r>
              <a:rPr lang="en-US" b="1" i="1" dirty="0" smtClean="0">
                <a:solidFill>
                  <a:srgbClr val="FF6600"/>
                </a:solidFill>
              </a:rPr>
              <a:t>Treatment 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sz="2000" dirty="0" smtClean="0"/>
              <a:t>intubation 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Trachestomy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IV ABX   </a:t>
            </a:r>
            <a:endParaRPr lang="en-US" sz="2000" dirty="0"/>
          </a:p>
        </p:txBody>
      </p:sp>
      <p:pic>
        <p:nvPicPr>
          <p:cNvPr id="6" name="Content Placeholder 5" descr="thermal inury 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038600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Cricothyroidectomy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technique for obtaining an emergency airway through the </a:t>
            </a:r>
            <a:r>
              <a:rPr lang="en-US" dirty="0" err="1" smtClean="0"/>
              <a:t>cricothyroid</a:t>
            </a:r>
            <a:r>
              <a:rPr lang="en-US" dirty="0" smtClean="0"/>
              <a:t> membrane when standard airway techniques have failed.</a:t>
            </a:r>
          </a:p>
          <a:p>
            <a:r>
              <a:rPr lang="en-US" dirty="0" smtClean="0"/>
              <a:t>   in which a large-bore intravenous </a:t>
            </a:r>
            <a:r>
              <a:rPr lang="en-US" dirty="0" err="1" smtClean="0"/>
              <a:t>cannula</a:t>
            </a:r>
            <a:r>
              <a:rPr lang="en-US" dirty="0" smtClean="0"/>
              <a:t> is inserted directly through the membrane.</a:t>
            </a:r>
          </a:p>
          <a:p>
            <a:r>
              <a:rPr lang="en-US" dirty="0" smtClean="0"/>
              <a:t> Surgical  </a:t>
            </a:r>
            <a:r>
              <a:rPr lang="en-US" dirty="0" err="1" smtClean="0"/>
              <a:t>cricothyroidotomy</a:t>
            </a:r>
            <a:r>
              <a:rPr lang="en-US" dirty="0" smtClean="0"/>
              <a:t> in which a surgical hole is made in the membrane and a cuffed tube, similar to a short </a:t>
            </a:r>
            <a:r>
              <a:rPr lang="en-US" dirty="0" err="1" smtClean="0"/>
              <a:t>endotracheal</a:t>
            </a:r>
            <a:r>
              <a:rPr lang="en-US" dirty="0" smtClean="0"/>
              <a:t> tube is inserted directly.</a:t>
            </a:r>
            <a:endParaRPr lang="en-US" dirty="0"/>
          </a:p>
        </p:txBody>
      </p:sp>
      <p:pic>
        <p:nvPicPr>
          <p:cNvPr id="5" name="Content Placeholder 4" descr="cricothyroidotomy-or-cricothyroid_~NU30400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80062" y="1859757"/>
            <a:ext cx="3106738" cy="3626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4088"/>
            <a:ext cx="8229600" cy="5849112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Indications</a:t>
            </a:r>
            <a:r>
              <a:rPr lang="en-US" b="1" dirty="0" smtClean="0"/>
              <a:t>: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hlinkClick r:id="rId2"/>
              </a:rPr>
              <a:t>Need for an emergency airway where:</a:t>
            </a:r>
          </a:p>
          <a:p>
            <a:pPr>
              <a:buNone/>
            </a:pPr>
            <a:endParaRPr lang="en-US" sz="3200" b="1" i="1" dirty="0" smtClean="0">
              <a:solidFill>
                <a:srgbClr val="FF0000"/>
              </a:solidFill>
              <a:hlinkClick r:id="rId2"/>
            </a:endParaRPr>
          </a:p>
          <a:p>
            <a:r>
              <a:rPr lang="en-US" b="1" dirty="0" smtClean="0">
                <a:hlinkClick r:id="rId2"/>
              </a:rPr>
              <a:t>Intubation is not possible </a:t>
            </a:r>
          </a:p>
          <a:p>
            <a:r>
              <a:rPr lang="en-US" b="1" dirty="0" smtClean="0">
                <a:hlinkClick r:id="rId2"/>
              </a:rPr>
              <a:t>Need to avoid neck manipulation</a:t>
            </a:r>
          </a:p>
          <a:p>
            <a:r>
              <a:rPr lang="en-US" b="1" dirty="0" smtClean="0">
                <a:hlinkClick r:id="rId2"/>
              </a:rPr>
              <a:t> </a:t>
            </a:r>
            <a:r>
              <a:rPr lang="en-US" b="1" dirty="0" smtClean="0"/>
              <a:t> </a:t>
            </a:r>
            <a:r>
              <a:rPr lang="en-US" b="1" dirty="0" smtClean="0">
                <a:hlinkClick r:id="rId3"/>
              </a:rPr>
              <a:t>Severe maxillofacial trauma</a:t>
            </a:r>
          </a:p>
          <a:p>
            <a:r>
              <a:rPr lang="en-US" b="1" dirty="0" smtClean="0">
                <a:hlinkClick r:id="rId3"/>
              </a:rPr>
              <a:t>Oedema of throat</a:t>
            </a:r>
            <a:endParaRPr lang="en-US" b="1" dirty="0" smtClean="0"/>
          </a:p>
          <a:p>
            <a:r>
              <a:rPr lang="en-US" b="1" dirty="0" smtClean="0">
                <a:hlinkClick r:id="rId4"/>
              </a:rPr>
              <a:t>Severe oropharyngeal/tracheobronchial haemorrhage</a:t>
            </a:r>
          </a:p>
          <a:p>
            <a:r>
              <a:rPr lang="en-US" b="1" dirty="0" smtClean="0">
                <a:hlinkClick r:id="rId4"/>
              </a:rPr>
              <a:t>Foreign body in upper airway</a:t>
            </a:r>
          </a:p>
          <a:p>
            <a:r>
              <a:rPr lang="en-US" b="1" dirty="0" smtClean="0">
                <a:hlinkClick r:id="rId4"/>
              </a:rPr>
              <a:t>Lack of equipment for endotracheal intubation</a:t>
            </a:r>
          </a:p>
          <a:p>
            <a:r>
              <a:rPr lang="en-US" b="1" dirty="0" smtClean="0">
                <a:hlinkClick r:id="rId4"/>
              </a:rPr>
              <a:t>Technical failure of intubationSevere</a:t>
            </a:r>
          </a:p>
          <a:p>
            <a:endParaRPr lang="en-US" b="1" dirty="0" smtClean="0">
              <a:hlinkClick r:id="rId4"/>
            </a:endParaRPr>
          </a:p>
          <a:p>
            <a:pPr>
              <a:buNone/>
            </a:pPr>
            <a:r>
              <a:rPr lang="en-US" b="1" dirty="0" smtClean="0">
                <a:hlinkClick r:id="rId4"/>
              </a:rPr>
              <a:t> </a:t>
            </a: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Complications:</a:t>
            </a:r>
            <a:r>
              <a:rPr lang="en-US" b="1" dirty="0" smtClean="0"/>
              <a:t>	 	</a:t>
            </a:r>
          </a:p>
          <a:p>
            <a:r>
              <a:rPr lang="en-US" dirty="0" err="1" smtClean="0"/>
              <a:t>Thyrohyoid</a:t>
            </a:r>
            <a:r>
              <a:rPr lang="en-US" dirty="0" smtClean="0"/>
              <a:t> membrane incision	 	</a:t>
            </a:r>
          </a:p>
          <a:p>
            <a:r>
              <a:rPr lang="en-US" dirty="0" smtClean="0"/>
              <a:t>Intra/postoperative bleeding	 </a:t>
            </a:r>
          </a:p>
          <a:p>
            <a:r>
              <a:rPr lang="en-US" dirty="0" smtClean="0"/>
              <a:t>Subglottic </a:t>
            </a:r>
            <a:r>
              <a:rPr lang="en-US" dirty="0" err="1" smtClean="0"/>
              <a:t>stenosis</a:t>
            </a:r>
            <a:r>
              <a:rPr lang="en-US" dirty="0" smtClean="0"/>
              <a:t>	</a:t>
            </a:r>
          </a:p>
          <a:p>
            <a:r>
              <a:rPr lang="en-US" dirty="0" err="1" smtClean="0"/>
              <a:t>Dysphonia</a:t>
            </a:r>
            <a:r>
              <a:rPr lang="en-US" dirty="0" smtClean="0"/>
              <a:t>/hoarseness	  </a:t>
            </a:r>
          </a:p>
          <a:p>
            <a:r>
              <a:rPr lang="en-US" dirty="0" smtClean="0"/>
              <a:t>Laryngeal damage	 </a:t>
            </a:r>
          </a:p>
          <a:p>
            <a:r>
              <a:rPr lang="en-US" dirty="0" smtClean="0"/>
              <a:t>Tube misplaced in bronchus	 </a:t>
            </a:r>
          </a:p>
          <a:p>
            <a:r>
              <a:rPr lang="en-US" b="1" dirty="0" smtClean="0">
                <a:hlinkClick r:id="rId2"/>
              </a:rPr>
              <a:t>Pulmonary aspiration	 </a:t>
            </a:r>
          </a:p>
          <a:p>
            <a:r>
              <a:rPr lang="en-US" dirty="0" smtClean="0"/>
              <a:t>Tracheal </a:t>
            </a:r>
            <a:r>
              <a:rPr lang="en-US" dirty="0" err="1" smtClean="0"/>
              <a:t>stenosis</a:t>
            </a:r>
            <a:r>
              <a:rPr lang="en-US" dirty="0" smtClean="0"/>
              <a:t>	 .	</a:t>
            </a:r>
          </a:p>
          <a:p>
            <a:r>
              <a:rPr lang="en-US" dirty="0" smtClean="0"/>
              <a:t>Recurrent laryngeal nerve injury	</a:t>
            </a:r>
          </a:p>
          <a:p>
            <a:r>
              <a:rPr lang="en-US" dirty="0" err="1" smtClean="0"/>
              <a:t>Oesophageal</a:t>
            </a:r>
            <a:r>
              <a:rPr lang="en-US" dirty="0" smtClean="0"/>
              <a:t> perforation or </a:t>
            </a:r>
            <a:r>
              <a:rPr lang="en-US" dirty="0" err="1" smtClean="0"/>
              <a:t>tracheo-oesophageal</a:t>
            </a:r>
            <a:r>
              <a:rPr lang="en-US" dirty="0" smtClean="0"/>
              <a:t> fistula.	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-left </a:t>
            </a:r>
            <a:r>
              <a:rPr lang="en-US" dirty="0" err="1" smtClean="0"/>
              <a:t>brachiocephalic</a:t>
            </a:r>
            <a:r>
              <a:rPr lang="en-US" dirty="0" smtClean="0"/>
              <a:t> vein fistula	 	</a:t>
            </a:r>
          </a:p>
          <a:p>
            <a:r>
              <a:rPr lang="en-US" dirty="0" smtClean="0"/>
              <a:t>Fracture of thyroid cartilage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Trachestomy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429000" cy="46910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Indications for a </a:t>
            </a:r>
            <a:r>
              <a:rPr lang="en-US" sz="2400" b="1" dirty="0" err="1" smtClean="0"/>
              <a:t>tracheostome</a:t>
            </a:r>
            <a:endParaRPr lang="en-US" sz="2400" b="1" dirty="0" smtClean="0"/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Obstruction of the upper airway, e.g. foreign body, trauma, infection, laryngeal tumour, facial fractures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Impaired respiratory function, e.g. head trauma leading to unconsciousness, bulbar poliomyelitis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assist weaning from ventilatory support in patients on intensive care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help clear secretions in the upper airway</a:t>
            </a:r>
            <a:endParaRPr lang="en-US" sz="1800" dirty="0"/>
          </a:p>
        </p:txBody>
      </p:sp>
      <p:pic>
        <p:nvPicPr>
          <p:cNvPr id="14" name="Content Placeholder 13" descr="tracheostomy-tub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3058" y="1676400"/>
            <a:ext cx="311573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Complications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  <a:hlinkClick r:id="rId2"/>
            </a:endParaRPr>
          </a:p>
          <a:p>
            <a:pPr>
              <a:buNone/>
            </a:pPr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  <a:hlinkClick r:id="rId2"/>
              </a:rPr>
              <a:t>Immediate:</a:t>
            </a:r>
          </a:p>
          <a:p>
            <a:endParaRPr lang="en-US" sz="4500" b="1" dirty="0" smtClean="0">
              <a:solidFill>
                <a:srgbClr val="FF0000"/>
              </a:solidFill>
              <a:hlinkClick r:id="rId2"/>
            </a:endParaRP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Haemorrhage, e.g. from thyroid isthmus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Hypoxia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Trauma to recurrent laryngeal nerve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Damage to oesophagus</a:t>
            </a:r>
            <a:endParaRPr lang="en-US" sz="4500" b="1" dirty="0" smtClean="0"/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3"/>
              </a:rPr>
              <a:t>Pneumothorax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3"/>
              </a:rPr>
              <a:t>Infection</a:t>
            </a:r>
            <a:endParaRPr lang="en-US" sz="4500" b="1" dirty="0" smtClean="0"/>
          </a:p>
          <a:p>
            <a:pPr>
              <a:buFont typeface="Wingdings" charset="2"/>
              <a:buChar char="²"/>
            </a:pPr>
            <a:r>
              <a:rPr lang="en-US" sz="4500" b="1" dirty="0" smtClean="0"/>
              <a:t>Subcutaneous emphysema</a:t>
            </a:r>
          </a:p>
          <a:p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</a:rPr>
              <a:t>Early:</a:t>
            </a:r>
          </a:p>
          <a:p>
            <a:endParaRPr lang="en-US" sz="4500" b="1" dirty="0" smtClean="0"/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Tube obstruction or displacement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Aspiration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Bleeding from tracheostomy site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Infection</a:t>
            </a:r>
          </a:p>
          <a:p>
            <a:pPr>
              <a:buFont typeface="Wingdings" charset="2"/>
              <a:buChar char="Ø"/>
            </a:pPr>
            <a:endParaRPr lang="en-US" sz="4500" b="1" dirty="0" smtClean="0"/>
          </a:p>
          <a:p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4500" b="1" dirty="0" smtClean="0">
                <a:hlinkClick r:id="rId4"/>
              </a:rPr>
              <a:t>Late:</a:t>
            </a:r>
          </a:p>
          <a:p>
            <a:endParaRPr lang="en-US" sz="4500" b="1" dirty="0" smtClean="0">
              <a:hlinkClick r:id="rId4"/>
            </a:endParaRP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Airway obstruction with aspiration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Tracheomalacia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Aspiration and pneumonia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Fistula formation, e.g. tracheo-cutaneous or tracheo-oesophageal</a:t>
            </a:r>
            <a:endParaRPr lang="en-US" sz="4500" dirty="0" smtClean="0"/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Damage to larynx, e.g. stenosisTracheal stenosis</a:t>
            </a:r>
            <a:endParaRPr lang="en-US" sz="4500" b="1" dirty="0" smtClean="0"/>
          </a:p>
          <a:p>
            <a:pPr>
              <a:buFont typeface="Wingdings" charset="2"/>
              <a:buChar char="u"/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sal glio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1066800"/>
            <a:ext cx="3352800" cy="4343400"/>
          </a:xfrm>
        </p:spPr>
      </p:pic>
      <p:pic>
        <p:nvPicPr>
          <p:cNvPr id="5" name="Picture 4" descr="dermoid_3_011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3772760" cy="454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Opening_TracheaG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6015"/>
            <a:ext cx="4038600" cy="4063607"/>
          </a:xfrm>
        </p:spPr>
      </p:pic>
      <p:pic>
        <p:nvPicPr>
          <p:cNvPr id="8" name="Content Placeholder 7" descr="Trach320InjectionLabeled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Insertion_of_Cannula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12879"/>
            <a:ext cx="4038600" cy="3849880"/>
          </a:xfrm>
        </p:spPr>
      </p:pic>
      <p:pic>
        <p:nvPicPr>
          <p:cNvPr id="5" name="Content Placeholder 4" descr="Trach_Xeroform_Dressing_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Clinical assessment of child with upper airway obstruction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History :</a:t>
            </a:r>
          </a:p>
          <a:p>
            <a:r>
              <a:rPr lang="en-US" dirty="0" smtClean="0"/>
              <a:t>Age </a:t>
            </a:r>
          </a:p>
          <a:p>
            <a:r>
              <a:rPr lang="en-US" dirty="0" smtClean="0"/>
              <a:t>Speed of onset and precipitating event </a:t>
            </a:r>
          </a:p>
          <a:p>
            <a:r>
              <a:rPr lang="en-US" dirty="0" smtClean="0"/>
              <a:t>Associated symptoms (fever ,drooling. Hoarseness ..)</a:t>
            </a:r>
          </a:p>
          <a:p>
            <a:r>
              <a:rPr lang="en-US" dirty="0" smtClean="0"/>
              <a:t>Feeding difficulty </a:t>
            </a:r>
          </a:p>
          <a:p>
            <a:r>
              <a:rPr lang="en-US" dirty="0" smtClean="0"/>
              <a:t>Past medical history (birth trauma, intubation…)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Examination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Craniofacial anomalies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Cutaneous</a:t>
            </a:r>
            <a:r>
              <a:rPr lang="en-US" dirty="0" smtClean="0"/>
              <a:t> </a:t>
            </a:r>
            <a:r>
              <a:rPr lang="en-US" dirty="0" err="1" smtClean="0"/>
              <a:t>haemangiomas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Respiratory distress sign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Neck mass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Growth chart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ENT  EXAMINATION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investigation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895" b="1" dirty="0" smtClean="0">
                <a:solidFill>
                  <a:srgbClr val="000090"/>
                </a:solidFill>
              </a:rPr>
              <a:t>Physiological studies: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4211" dirty="0" smtClean="0"/>
              <a:t>ABG </a:t>
            </a:r>
          </a:p>
          <a:p>
            <a:r>
              <a:rPr lang="en-US" sz="4211" dirty="0" err="1" smtClean="0"/>
              <a:t>Spirometry</a:t>
            </a:r>
            <a:endParaRPr lang="en-US" sz="4211" dirty="0" smtClean="0"/>
          </a:p>
          <a:p>
            <a:endParaRPr lang="en-US" dirty="0" smtClean="0"/>
          </a:p>
          <a:p>
            <a:r>
              <a:rPr lang="en-US" sz="5895" b="1" dirty="0" smtClean="0">
                <a:solidFill>
                  <a:srgbClr val="000090"/>
                </a:solidFill>
              </a:rPr>
              <a:t>Imaging 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3789" dirty="0" smtClean="0"/>
              <a:t>Chest </a:t>
            </a:r>
            <a:r>
              <a:rPr lang="en-US" sz="3789" dirty="0" err="1" smtClean="0"/>
              <a:t>Xray</a:t>
            </a:r>
            <a:r>
              <a:rPr lang="en-US" sz="3789" dirty="0" smtClean="0"/>
              <a:t> (FB)</a:t>
            </a:r>
          </a:p>
          <a:p>
            <a:r>
              <a:rPr lang="en-US" sz="3789" dirty="0" smtClean="0"/>
              <a:t>HKV (subglottic </a:t>
            </a:r>
            <a:r>
              <a:rPr lang="en-US" sz="3789" dirty="0" err="1" smtClean="0"/>
              <a:t>stenosis</a:t>
            </a:r>
            <a:r>
              <a:rPr lang="en-US" sz="3789" dirty="0" smtClean="0"/>
              <a:t>)</a:t>
            </a:r>
          </a:p>
          <a:p>
            <a:r>
              <a:rPr lang="en-US" sz="3789" dirty="0" smtClean="0"/>
              <a:t>CT scan( </a:t>
            </a:r>
            <a:r>
              <a:rPr lang="en-US" sz="3789" dirty="0" err="1" smtClean="0"/>
              <a:t>choanal</a:t>
            </a:r>
            <a:r>
              <a:rPr lang="en-US" sz="3789" dirty="0" smtClean="0"/>
              <a:t> </a:t>
            </a:r>
            <a:r>
              <a:rPr lang="en-US" sz="3789" dirty="0" err="1" smtClean="0"/>
              <a:t>atrasia</a:t>
            </a:r>
            <a:r>
              <a:rPr lang="en-US" sz="3789" dirty="0" smtClean="0"/>
              <a:t> ,retropharyngeal abscess ,tumor ) </a:t>
            </a:r>
          </a:p>
          <a:p>
            <a:r>
              <a:rPr lang="en-US" sz="3789" dirty="0" smtClean="0"/>
              <a:t>MRI (intracranial extension )</a:t>
            </a:r>
          </a:p>
          <a:p>
            <a:r>
              <a:rPr lang="en-US" sz="3789" dirty="0" smtClean="0"/>
              <a:t>Barium swallow (vascular ring)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6737" b="1" i="1" dirty="0" smtClean="0">
                <a:solidFill>
                  <a:srgbClr val="FF0000"/>
                </a:solidFill>
              </a:rPr>
              <a:t>Endoscopy : is the tool of examination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8943" y="-16021050"/>
            <a:ext cx="10223968" cy="156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33400"/>
            <a:ext cx="3886798" cy="5961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950" y="-16021050"/>
            <a:ext cx="7200000" cy="7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768000" cy="513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5" y="381000"/>
            <a:ext cx="298282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523</TotalTime>
  <Words>1732</Words>
  <Application>Microsoft Macintosh PowerPoint</Application>
  <PresentationFormat>On-screen Show (4:3)</PresentationFormat>
  <Paragraphs>399</Paragraphs>
  <Slides>65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Flow</vt:lpstr>
      <vt:lpstr>Air Way Obstruction</vt:lpstr>
      <vt:lpstr>Slide 2</vt:lpstr>
      <vt:lpstr>Congenital upper airway obstruction </vt:lpstr>
      <vt:lpstr>Nasal obstruction </vt:lpstr>
      <vt:lpstr>Nasal obstruction </vt:lpstr>
      <vt:lpstr>Slide 6</vt:lpstr>
      <vt:lpstr>Slide 7</vt:lpstr>
      <vt:lpstr>Slide 8</vt:lpstr>
      <vt:lpstr>Slide 9</vt:lpstr>
      <vt:lpstr>Choanal atrasia </vt:lpstr>
      <vt:lpstr>Slide 11</vt:lpstr>
      <vt:lpstr>Slide 12</vt:lpstr>
      <vt:lpstr>Slide 13</vt:lpstr>
      <vt:lpstr>Treatment   </vt:lpstr>
      <vt:lpstr>Pharyngeal obstruction</vt:lpstr>
      <vt:lpstr>Laryngeal  </vt:lpstr>
      <vt:lpstr>Symptoms </vt:lpstr>
      <vt:lpstr>Slide 18</vt:lpstr>
      <vt:lpstr>Slide 19</vt:lpstr>
      <vt:lpstr> </vt:lpstr>
      <vt:lpstr>Vocal cord paralysis </vt:lpstr>
      <vt:lpstr>Subglottic haemangioma </vt:lpstr>
      <vt:lpstr>Congenital subglottic stenosis </vt:lpstr>
      <vt:lpstr>Treatment </vt:lpstr>
      <vt:lpstr>Laryngeal web</vt:lpstr>
      <vt:lpstr>Extratracheal compression </vt:lpstr>
      <vt:lpstr> Acquired upper airway obstruction</vt:lpstr>
      <vt:lpstr>Slide 28</vt:lpstr>
      <vt:lpstr>Peritonsillar abscess  </vt:lpstr>
      <vt:lpstr>Retropharyngeal abscess</vt:lpstr>
      <vt:lpstr>Slide 31</vt:lpstr>
      <vt:lpstr>Epiglottitis </vt:lpstr>
      <vt:lpstr>Epiglottitis</vt:lpstr>
      <vt:lpstr>Croup </vt:lpstr>
      <vt:lpstr>Slide 35</vt:lpstr>
      <vt:lpstr>Non infectious causes</vt:lpstr>
      <vt:lpstr>FBA is common among infants and preschool children  </vt:lpstr>
      <vt:lpstr>Clinical presentations </vt:lpstr>
      <vt:lpstr>Medical history is the key to diagnosis FBA </vt:lpstr>
      <vt:lpstr>Radiological examination</vt:lpstr>
      <vt:lpstr>Slide 41</vt:lpstr>
      <vt:lpstr>Slide 42</vt:lpstr>
      <vt:lpstr>Slide 43</vt:lpstr>
      <vt:lpstr>Slide 44</vt:lpstr>
      <vt:lpstr>Slide 45</vt:lpstr>
      <vt:lpstr>Slide 46</vt:lpstr>
      <vt:lpstr>Acquired vocal cord paralysis</vt:lpstr>
      <vt:lpstr>Slide 48</vt:lpstr>
      <vt:lpstr>Acquired subglottic stenosis  </vt:lpstr>
      <vt:lpstr>Risk factors</vt:lpstr>
      <vt:lpstr>Slide 51</vt:lpstr>
      <vt:lpstr>Treatment </vt:lpstr>
      <vt:lpstr>Respiratory papillomatosis</vt:lpstr>
      <vt:lpstr>Thermal injury </vt:lpstr>
      <vt:lpstr>Cricothyroidectomy </vt:lpstr>
      <vt:lpstr>Slide 56</vt:lpstr>
      <vt:lpstr>Slide 57</vt:lpstr>
      <vt:lpstr>Trachestomy </vt:lpstr>
      <vt:lpstr>Complications </vt:lpstr>
      <vt:lpstr>Slide 60</vt:lpstr>
      <vt:lpstr>Slide 61</vt:lpstr>
      <vt:lpstr>Clinical assessment of child with upper airway obstruction  </vt:lpstr>
      <vt:lpstr>Examination </vt:lpstr>
      <vt:lpstr>investigation</vt:lpstr>
      <vt:lpstr>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Way Obstruction</dc:title>
  <dc:creator>MacBook</dc:creator>
  <cp:lastModifiedBy>MacBook</cp:lastModifiedBy>
  <cp:revision>55</cp:revision>
  <dcterms:created xsi:type="dcterms:W3CDTF">2010-01-15T21:48:18Z</dcterms:created>
  <dcterms:modified xsi:type="dcterms:W3CDTF">2010-01-15T21:48:32Z</dcterms:modified>
</cp:coreProperties>
</file>