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8" r:id="rId3"/>
    <p:sldId id="287" r:id="rId4"/>
    <p:sldId id="270" r:id="rId5"/>
    <p:sldId id="271" r:id="rId6"/>
    <p:sldId id="272" r:id="rId7"/>
    <p:sldId id="273" r:id="rId8"/>
    <p:sldId id="260" r:id="rId9"/>
    <p:sldId id="275" r:id="rId10"/>
    <p:sldId id="276" r:id="rId11"/>
    <p:sldId id="285" r:id="rId12"/>
    <p:sldId id="28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16" autoAdjust="0"/>
    <p:restoredTop sz="94660"/>
  </p:normalViewPr>
  <p:slideViewPr>
    <p:cSldViewPr>
      <p:cViewPr varScale="1">
        <p:scale>
          <a:sx n="69" d="100"/>
          <a:sy n="69" d="100"/>
        </p:scale>
        <p:origin x="-3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CB50-F6C9-43D1-9480-8E0DBF80F23A}" type="datetimeFigureOut">
              <a:rPr lang="en-US" smtClean="0"/>
              <a:pPr/>
              <a:t>9/21/2010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CCA5E-5EDC-4E4E-8D3D-6E1C23B86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CB50-F6C9-43D1-9480-8E0DBF80F23A}" type="datetimeFigureOut">
              <a:rPr lang="en-US" smtClean="0"/>
              <a:pPr/>
              <a:t>9/21/2010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CCA5E-5EDC-4E4E-8D3D-6E1C23B86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CB50-F6C9-43D1-9480-8E0DBF80F23A}" type="datetimeFigureOut">
              <a:rPr lang="en-US" smtClean="0"/>
              <a:pPr/>
              <a:t>9/21/2010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CCA5E-5EDC-4E4E-8D3D-6E1C23B86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CB50-F6C9-43D1-9480-8E0DBF80F23A}" type="datetimeFigureOut">
              <a:rPr lang="en-US" smtClean="0"/>
              <a:pPr/>
              <a:t>9/21/2010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CCA5E-5EDC-4E4E-8D3D-6E1C23B86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CB50-F6C9-43D1-9480-8E0DBF80F23A}" type="datetimeFigureOut">
              <a:rPr lang="en-US" smtClean="0"/>
              <a:pPr/>
              <a:t>9/21/2010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CCA5E-5EDC-4E4E-8D3D-6E1C23B86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CB50-F6C9-43D1-9480-8E0DBF80F23A}" type="datetimeFigureOut">
              <a:rPr lang="en-US" smtClean="0"/>
              <a:pPr/>
              <a:t>9/21/2010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CCA5E-5EDC-4E4E-8D3D-6E1C23B86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CB50-F6C9-43D1-9480-8E0DBF80F23A}" type="datetimeFigureOut">
              <a:rPr lang="en-US" smtClean="0"/>
              <a:pPr/>
              <a:t>9/21/2010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CCA5E-5EDC-4E4E-8D3D-6E1C23B86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CB50-F6C9-43D1-9480-8E0DBF80F23A}" type="datetimeFigureOut">
              <a:rPr lang="en-US" smtClean="0"/>
              <a:pPr/>
              <a:t>9/21/2010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CCA5E-5EDC-4E4E-8D3D-6E1C23B86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CB50-F6C9-43D1-9480-8E0DBF80F23A}" type="datetimeFigureOut">
              <a:rPr lang="en-US" smtClean="0"/>
              <a:pPr/>
              <a:t>9/21/2010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CCA5E-5EDC-4E4E-8D3D-6E1C23B86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CB50-F6C9-43D1-9480-8E0DBF80F23A}" type="datetimeFigureOut">
              <a:rPr lang="en-US" smtClean="0"/>
              <a:pPr/>
              <a:t>9/21/2010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CCA5E-5EDC-4E4E-8D3D-6E1C23B86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CB50-F6C9-43D1-9480-8E0DBF80F23A}" type="datetimeFigureOut">
              <a:rPr lang="en-US" smtClean="0"/>
              <a:pPr/>
              <a:t>9/21/2010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36CCA5E-5EDC-4E4E-8D3D-6E1C23B862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FC7CB50-F6C9-43D1-9480-8E0DBF80F23A}" type="datetimeFigureOut">
              <a:rPr lang="en-US" smtClean="0"/>
              <a:pPr/>
              <a:t>9/21/2010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36CCA5E-5EDC-4E4E-8D3D-6E1C23B862B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4191000"/>
            <a:ext cx="7851648" cy="1828800"/>
          </a:xfrm>
        </p:spPr>
        <p:txBody>
          <a:bodyPr/>
          <a:lstStyle/>
          <a:p>
            <a:r>
              <a:rPr lang="en-US" dirty="0" smtClean="0"/>
              <a:t>Prof. Mohammed </a:t>
            </a:r>
            <a:r>
              <a:rPr lang="en-US" dirty="0" err="1" smtClean="0"/>
              <a:t>Attallah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457200"/>
            <a:ext cx="396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College of Medicine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King Saud University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ORL Course 431 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ORL Department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King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Abdulaziz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University Hospital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0" y="2514600"/>
            <a:ext cx="525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latin typeface="Lucida Handwriting" pitchFamily="66" charset="0"/>
              </a:rPr>
              <a:t>Ear III   Lecture</a:t>
            </a:r>
            <a:endParaRPr lang="en-US" sz="4500" dirty="0">
              <a:latin typeface="Lucida Handwriting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0" y="4343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816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800" dirty="0" err="1" smtClean="0"/>
              <a:t>Mastoidectomy</a:t>
            </a:r>
            <a:r>
              <a:rPr lang="en-US" sz="3800" dirty="0" smtClean="0"/>
              <a:t> operation </a:t>
            </a:r>
            <a:br>
              <a:rPr lang="en-US" sz="3800" dirty="0" smtClean="0"/>
            </a:br>
            <a:r>
              <a:rPr lang="en-US" sz="3800" dirty="0" smtClean="0"/>
              <a:t>as the possible operation in</a:t>
            </a:r>
            <a:br>
              <a:rPr lang="en-US" sz="3800" dirty="0" smtClean="0"/>
            </a:br>
            <a:r>
              <a:rPr lang="en-US" sz="3800" dirty="0" smtClean="0"/>
              <a:t> chronic </a:t>
            </a:r>
            <a:r>
              <a:rPr lang="en-US" sz="3800" dirty="0" err="1" smtClean="0"/>
              <a:t>suppurative</a:t>
            </a:r>
            <a:r>
              <a:rPr lang="en-US" sz="3800" dirty="0" smtClean="0"/>
              <a:t> </a:t>
            </a:r>
            <a:r>
              <a:rPr lang="en-US" sz="3800" dirty="0" err="1" smtClean="0"/>
              <a:t>otitis</a:t>
            </a:r>
            <a:r>
              <a:rPr lang="en-US" sz="3800" dirty="0" smtClean="0"/>
              <a:t> media</a:t>
            </a:r>
            <a:endParaRPr lang="en-US" sz="3800" dirty="0"/>
          </a:p>
        </p:txBody>
      </p:sp>
      <p:pic>
        <p:nvPicPr>
          <p:cNvPr id="4098" name="Picture 2" descr="D:\Tonet files\ENT\DOCTORS\Prof. Attallah\Ear III Final Lecture\Untitled-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914400"/>
            <a:ext cx="39624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81600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Post auricular incision approach </a:t>
            </a:r>
            <a:br>
              <a:rPr lang="en-US" sz="4000" dirty="0" smtClean="0">
                <a:latin typeface="Arial" pitchFamily="34" charset="0"/>
                <a:cs typeface="Arial" pitchFamily="34" charset="0"/>
              </a:rPr>
            </a:br>
            <a:r>
              <a:rPr lang="en-US" sz="4000" dirty="0" smtClean="0">
                <a:latin typeface="Arial" pitchFamily="34" charset="0"/>
                <a:cs typeface="Arial" pitchFamily="34" charset="0"/>
              </a:rPr>
              <a:t>to middle ear and mastoid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D:\Tonet files\ENT\DOCTORS\Prof. Attallah\Ear III Final Lecture\Untitled-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143000"/>
            <a:ext cx="39624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06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Facial paralysis as a complication</a:t>
            </a:r>
            <a:br>
              <a:rPr lang="en-US" sz="4000" dirty="0" smtClean="0">
                <a:latin typeface="Arial" pitchFamily="34" charset="0"/>
                <a:cs typeface="Arial" pitchFamily="34" charset="0"/>
              </a:rPr>
            </a:br>
            <a:r>
              <a:rPr lang="en-US" sz="4000" dirty="0" smtClean="0">
                <a:latin typeface="Arial" pitchFamily="34" charset="0"/>
                <a:cs typeface="Arial" pitchFamily="34" charset="0"/>
              </a:rPr>
              <a:t> of middle ear and mastoid surgery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D:\Tonet files\ENT\DOCTORS\Prof. Attallah\Ear III Final Lecture\Untitled-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762000"/>
            <a:ext cx="33528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Otitis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Media with effusion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2819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Definition   </a:t>
            </a:r>
            <a:r>
              <a:rPr lang="en-US" sz="3200" dirty="0" smtClean="0"/>
              <a:t> 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Acute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Otitis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Media – Stage IV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D:\Tonet files\ENT\DOCTORS\Prof. Attallah\Ear III Final Lecture\Untitled-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295400"/>
            <a:ext cx="34290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Pathophysiology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Otitis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Media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1143000"/>
          </a:xfrm>
        </p:spPr>
        <p:txBody>
          <a:bodyPr/>
          <a:lstStyle/>
          <a:p>
            <a:r>
              <a:rPr lang="en-US" dirty="0" smtClean="0"/>
              <a:t>Stages of </a:t>
            </a:r>
            <a:r>
              <a:rPr lang="en-US" dirty="0" err="1" smtClean="0"/>
              <a:t>Otitis</a:t>
            </a:r>
            <a:r>
              <a:rPr lang="en-US" dirty="0" smtClean="0"/>
              <a:t> Media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2667000"/>
            <a:ext cx="2667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3200" dirty="0" smtClean="0"/>
              <a:t>Stage I</a:t>
            </a:r>
          </a:p>
          <a:p>
            <a:pPr marL="514350" indent="-514350">
              <a:buAutoNum type="alphaLcPeriod"/>
            </a:pPr>
            <a:r>
              <a:rPr lang="en-US" sz="3200" dirty="0" smtClean="0"/>
              <a:t>Stage II</a:t>
            </a:r>
          </a:p>
          <a:p>
            <a:pPr marL="514350" indent="-514350">
              <a:buAutoNum type="alphaLcPeriod"/>
            </a:pPr>
            <a:r>
              <a:rPr lang="en-US" sz="3200" dirty="0" smtClean="0"/>
              <a:t>Stage III</a:t>
            </a:r>
          </a:p>
          <a:p>
            <a:pPr marL="514350" indent="-514350">
              <a:buAutoNum type="alphaLcPeriod"/>
            </a:pPr>
            <a:r>
              <a:rPr lang="en-US" sz="3200" dirty="0" smtClean="0"/>
              <a:t>Stage IV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800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Adhesive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otitis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media (end stage)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D:\Tonet files\ENT\DOCTORS\Prof. Attallah\Ear III Final Lecture\Untitled-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219200"/>
            <a:ext cx="40386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500" dirty="0" smtClean="0">
                <a:latin typeface="Arial" pitchFamily="34" charset="0"/>
                <a:cs typeface="Arial" pitchFamily="34" charset="0"/>
              </a:rPr>
              <a:t>Management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Otitis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Media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2971800"/>
            <a:ext cx="327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Medical </a:t>
            </a:r>
          </a:p>
          <a:p>
            <a:pPr marL="514350" indent="-514350">
              <a:buAutoNum type="arabicPeriod"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Surgical 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105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Ventilation tube insertion </a:t>
            </a:r>
            <a:br>
              <a:rPr lang="en-US" sz="4000" dirty="0" smtClean="0">
                <a:latin typeface="Arial" pitchFamily="34" charset="0"/>
                <a:cs typeface="Arial" pitchFamily="34" charset="0"/>
              </a:rPr>
            </a:br>
            <a:r>
              <a:rPr lang="en-US" sz="4000" dirty="0" smtClean="0">
                <a:latin typeface="Arial" pitchFamily="34" charset="0"/>
                <a:cs typeface="Arial" pitchFamily="34" charset="0"/>
              </a:rPr>
              <a:t>(surgical treatment of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otitis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media)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D:\Tonet files\ENT\DOCTORS\Prof. Attallah\Ear III Final Lecture\Untitled-1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990600"/>
            <a:ext cx="40386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152400" y="1371600"/>
            <a:ext cx="7851648" cy="1828800"/>
          </a:xfrm>
        </p:spPr>
        <p:txBody>
          <a:bodyPr/>
          <a:lstStyle/>
          <a:p>
            <a:r>
              <a:rPr lang="en-US" dirty="0" smtClean="0"/>
              <a:t>Chronic </a:t>
            </a:r>
            <a:r>
              <a:rPr lang="en-US" dirty="0" err="1" smtClean="0"/>
              <a:t>Otitis</a:t>
            </a:r>
            <a:r>
              <a:rPr lang="en-US" dirty="0" smtClean="0"/>
              <a:t> Media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286000"/>
            <a:ext cx="3352800" cy="1143000"/>
          </a:xfrm>
        </p:spPr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29200"/>
            <a:ext cx="8229600" cy="1143000"/>
          </a:xfrm>
        </p:spPr>
        <p:txBody>
          <a:bodyPr/>
          <a:lstStyle/>
          <a:p>
            <a:r>
              <a:rPr lang="en-US" dirty="0" smtClean="0"/>
              <a:t>Normal Middle Ear Cavity</a:t>
            </a:r>
            <a:endParaRPr lang="en-US" dirty="0"/>
          </a:p>
        </p:txBody>
      </p:sp>
      <p:pic>
        <p:nvPicPr>
          <p:cNvPr id="1026" name="Picture 2" descr="D:\Tonet files\ENT\DOCTORS\Prof. Attallah\Ear III Final Lecture\Untitled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838200"/>
            <a:ext cx="53340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19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Classifications 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latin typeface="Arial" pitchFamily="34" charset="0"/>
                <a:cs typeface="Arial" pitchFamily="34" charset="0"/>
              </a:rPr>
              <a:t>of Chronic </a:t>
            </a:r>
            <a:r>
              <a:rPr lang="en-US" sz="3600" dirty="0" err="1" smtClean="0"/>
              <a:t>Otitis</a:t>
            </a:r>
            <a:r>
              <a:rPr lang="en-US" sz="3600" dirty="0" smtClean="0"/>
              <a:t> Media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3124200"/>
            <a:ext cx="4572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500" dirty="0" smtClean="0"/>
              <a:t>   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Safe </a:t>
            </a:r>
          </a:p>
          <a:p>
            <a:pPr marL="342900" indent="-342900">
              <a:buAutoNum type="arabicPeriod"/>
            </a:pPr>
            <a:r>
              <a:rPr lang="en-US" sz="3500" dirty="0" smtClean="0">
                <a:latin typeface="Arial" pitchFamily="34" charset="0"/>
                <a:cs typeface="Arial" pitchFamily="34" charset="0"/>
              </a:rPr>
              <a:t>   Unsafe</a:t>
            </a:r>
            <a:endParaRPr lang="en-US" sz="35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Investigations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in chronic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otitis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media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3124200"/>
            <a:ext cx="434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Audiology</a:t>
            </a:r>
          </a:p>
          <a:p>
            <a:pPr marL="514350" indent="-514350">
              <a:buAutoNum type="arabicPeriod"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Radiology</a:t>
            </a:r>
          </a:p>
          <a:p>
            <a:pPr marL="514350" indent="-514350">
              <a:buAutoNum type="arabicPeriod"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All the others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Management  </a:t>
            </a:r>
            <a:r>
              <a:rPr lang="en-US" sz="3300" dirty="0" smtClean="0"/>
              <a:t>of chronic </a:t>
            </a:r>
            <a:r>
              <a:rPr lang="en-US" sz="3300" dirty="0" err="1" smtClean="0"/>
              <a:t>Otitis</a:t>
            </a:r>
            <a:r>
              <a:rPr lang="en-US" sz="3300" dirty="0" smtClean="0"/>
              <a:t> Media</a:t>
            </a:r>
            <a:endParaRPr lang="en-US" sz="3300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2057400"/>
            <a:ext cx="6019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Surgery in the form of </a:t>
            </a:r>
          </a:p>
          <a:p>
            <a:pPr marL="514350" indent="-514350"/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514350" indent="-514350"/>
            <a:r>
              <a:rPr lang="en-US" sz="3200" dirty="0" smtClean="0">
                <a:latin typeface="Arial" pitchFamily="34" charset="0"/>
                <a:cs typeface="Arial" pitchFamily="34" charset="0"/>
              </a:rPr>
              <a:t>	  a.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Tympanoplasty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514350" indent="-514350"/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     b.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Mastoidectomy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514350" indent="-514350"/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     c.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Tympanomastoidectomy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514350" indent="-514350"/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514350" indent="-514350"/>
            <a:r>
              <a:rPr lang="en-US" sz="3200" dirty="0" smtClean="0">
                <a:latin typeface="Arial" pitchFamily="34" charset="0"/>
                <a:cs typeface="Arial" pitchFamily="34" charset="0"/>
              </a:rPr>
              <a:t>2.  Medical treatment</a:t>
            </a:r>
          </a:p>
          <a:p>
            <a:pPr marL="514350" indent="-514350">
              <a:buAutoNum type="arabicPeriod"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Healed Tympanic Membrane </a:t>
            </a:r>
            <a:br>
              <a:rPr lang="en-US" sz="4000" dirty="0" smtClean="0">
                <a:latin typeface="Arial" pitchFamily="34" charset="0"/>
                <a:cs typeface="Arial" pitchFamily="34" charset="0"/>
              </a:rPr>
            </a:br>
            <a:r>
              <a:rPr lang="en-US" sz="4000" dirty="0" smtClean="0">
                <a:latin typeface="Arial" pitchFamily="34" charset="0"/>
                <a:cs typeface="Arial" pitchFamily="34" charset="0"/>
              </a:rPr>
              <a:t>with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tympanosclerosis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D:\Tonet files\ENT\DOCTORS\Prof. Attallah\Ear III Final Lecture\Untitled-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990600"/>
            <a:ext cx="4495799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8006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Safe and Unsafe perforation </a:t>
            </a:r>
            <a:br>
              <a:rPr lang="en-US" sz="4000" dirty="0" smtClean="0"/>
            </a:br>
            <a:r>
              <a:rPr lang="en-US" sz="4000" dirty="0" smtClean="0"/>
              <a:t>in chronic </a:t>
            </a:r>
            <a:r>
              <a:rPr lang="en-US" sz="4000" dirty="0" err="1" smtClean="0"/>
              <a:t>otitis</a:t>
            </a:r>
            <a:r>
              <a:rPr lang="en-US" sz="4000" dirty="0" smtClean="0"/>
              <a:t> media</a:t>
            </a:r>
            <a:endParaRPr lang="en-US" sz="4000" dirty="0"/>
          </a:p>
        </p:txBody>
      </p:sp>
      <p:pic>
        <p:nvPicPr>
          <p:cNvPr id="3074" name="Picture 2" descr="D:\Tonet files\ENT\DOCTORS\Prof. Attallah\Ear III Final Lecture\Untitled-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066800"/>
            <a:ext cx="3962400" cy="3102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876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Total perforation in chronic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suppurative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otitis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media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D:\Tonet files\ENT\DOCTORS\Prof. Attallah\Ear III Final Lecture\Untitled-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990600"/>
            <a:ext cx="38862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158</TotalTime>
  <Words>125</Words>
  <Application>Microsoft Office PowerPoint</Application>
  <PresentationFormat>On-screen Show (4:3)</PresentationFormat>
  <Paragraphs>46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Prof. Mohammed Attallah</vt:lpstr>
      <vt:lpstr>Chronic Otitis Media</vt:lpstr>
      <vt:lpstr>Normal Middle Ear Cavity</vt:lpstr>
      <vt:lpstr>Classifications  of Chronic Otitis Media</vt:lpstr>
      <vt:lpstr>Investigations in chronic otitis media</vt:lpstr>
      <vt:lpstr>Management  of chronic Otitis Media</vt:lpstr>
      <vt:lpstr>Healed Tympanic Membrane  with tympanosclerosis</vt:lpstr>
      <vt:lpstr>Safe and Unsafe perforation  in chronic otitis media</vt:lpstr>
      <vt:lpstr>Total perforation in chronic suppurative otitis media</vt:lpstr>
      <vt:lpstr>Mastoidectomy operation  as the possible operation in  chronic suppurative otitis media</vt:lpstr>
      <vt:lpstr>Post auricular incision approach  to middle ear and mastoid</vt:lpstr>
      <vt:lpstr>Facial paralysis as a complication  of middle ear and mastoid surgery</vt:lpstr>
      <vt:lpstr>Otitis Media with effusion</vt:lpstr>
      <vt:lpstr>Acute Otitis Media – Stage IV</vt:lpstr>
      <vt:lpstr>Pathophysiology of Otitis Media</vt:lpstr>
      <vt:lpstr>Stages of Otitis Media</vt:lpstr>
      <vt:lpstr>Adhesive otitis media (end stage)</vt:lpstr>
      <vt:lpstr>Management of Otitis Media</vt:lpstr>
      <vt:lpstr>Ventilation tube insertion  (surgical treatment of otitis media)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Prof. Mohammed Attallah</dc:title>
  <dc:creator>tonet</dc:creator>
  <cp:lastModifiedBy>tonet</cp:lastModifiedBy>
  <cp:revision>18</cp:revision>
  <dcterms:created xsi:type="dcterms:W3CDTF">2010-09-20T08:01:47Z</dcterms:created>
  <dcterms:modified xsi:type="dcterms:W3CDTF">2010-09-21T05:30:08Z</dcterms:modified>
</cp:coreProperties>
</file>