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256" r:id="rId2"/>
    <p:sldId id="257" r:id="rId3"/>
    <p:sldId id="258" r:id="rId4"/>
    <p:sldId id="259" r:id="rId5"/>
    <p:sldId id="261" r:id="rId6"/>
    <p:sldId id="265" r:id="rId7"/>
    <p:sldId id="264" r:id="rId8"/>
    <p:sldId id="263" r:id="rId9"/>
    <p:sldId id="262" r:id="rId10"/>
    <p:sldId id="266" r:id="rId11"/>
    <p:sldId id="329" r:id="rId12"/>
    <p:sldId id="330" r:id="rId13"/>
    <p:sldId id="268" r:id="rId14"/>
    <p:sldId id="269" r:id="rId15"/>
    <p:sldId id="271" r:id="rId16"/>
    <p:sldId id="272" r:id="rId17"/>
    <p:sldId id="274" r:id="rId18"/>
    <p:sldId id="331" r:id="rId19"/>
    <p:sldId id="275" r:id="rId20"/>
    <p:sldId id="273" r:id="rId21"/>
    <p:sldId id="278" r:id="rId22"/>
    <p:sldId id="279" r:id="rId23"/>
    <p:sldId id="280" r:id="rId24"/>
    <p:sldId id="281" r:id="rId25"/>
    <p:sldId id="333" r:id="rId26"/>
    <p:sldId id="282" r:id="rId27"/>
    <p:sldId id="283" r:id="rId28"/>
    <p:sldId id="284" r:id="rId29"/>
    <p:sldId id="287" r:id="rId30"/>
    <p:sldId id="288" r:id="rId31"/>
    <p:sldId id="289" r:id="rId32"/>
    <p:sldId id="292" r:id="rId33"/>
    <p:sldId id="290" r:id="rId34"/>
    <p:sldId id="291" r:id="rId35"/>
    <p:sldId id="293" r:id="rId36"/>
    <p:sldId id="294" r:id="rId37"/>
    <p:sldId id="295" r:id="rId38"/>
    <p:sldId id="296" r:id="rId39"/>
    <p:sldId id="297" r:id="rId40"/>
    <p:sldId id="298" r:id="rId41"/>
    <p:sldId id="300" r:id="rId42"/>
    <p:sldId id="301" r:id="rId43"/>
    <p:sldId id="302" r:id="rId44"/>
    <p:sldId id="303" r:id="rId45"/>
    <p:sldId id="304" r:id="rId46"/>
    <p:sldId id="305" r:id="rId47"/>
    <p:sldId id="306" r:id="rId48"/>
    <p:sldId id="307" r:id="rId49"/>
    <p:sldId id="308" r:id="rId50"/>
    <p:sldId id="311" r:id="rId51"/>
    <p:sldId id="312" r:id="rId52"/>
    <p:sldId id="313" r:id="rId53"/>
    <p:sldId id="332" r:id="rId54"/>
    <p:sldId id="314" r:id="rId55"/>
    <p:sldId id="309" r:id="rId56"/>
    <p:sldId id="315" r:id="rId57"/>
    <p:sldId id="319" r:id="rId58"/>
    <p:sldId id="321" r:id="rId59"/>
    <p:sldId id="316" r:id="rId60"/>
    <p:sldId id="323" r:id="rId61"/>
    <p:sldId id="317" r:id="rId62"/>
    <p:sldId id="318" r:id="rId63"/>
    <p:sldId id="325" r:id="rId64"/>
    <p:sldId id="326" r:id="rId65"/>
    <p:sldId id="327" r:id="rId66"/>
    <p:sldId id="328" r:id="rId6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68" autoAdjust="0"/>
    <p:restoredTop sz="94660"/>
  </p:normalViewPr>
  <p:slideViewPr>
    <p:cSldViewPr snapToObjects="1">
      <p:cViewPr varScale="1">
        <p:scale>
          <a:sx n="109" d="100"/>
          <a:sy n="109" d="100"/>
        </p:scale>
        <p:origin x="-90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94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nstantia" pitchFamily="18" charset="0"/>
              </a:defRPr>
            </a:lvl1pPr>
          </a:lstStyle>
          <a:p>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nstantia" pitchFamily="18" charset="0"/>
              </a:defRPr>
            </a:lvl1pPr>
          </a:lstStyle>
          <a:p>
            <a:fld id="{72BD1402-600D-4D08-9DEB-7E025438F6C9}" type="datetimeFigureOut">
              <a:rPr lang="en-US"/>
              <a:pPr/>
              <a:t>2/21/2012</a:t>
            </a:fld>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nstantia" pitchFamily="18" charset="0"/>
              </a:defRPr>
            </a:lvl1pPr>
          </a:lstStyle>
          <a:p>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nstantia" pitchFamily="18" charset="0"/>
              </a:defRPr>
            </a:lvl1pPr>
          </a:lstStyle>
          <a:p>
            <a:fld id="{657D5201-5D40-44B9-84C6-F658890DA615}"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9747414-61A8-431F-84B2-344C412F28EF}" type="datetimeFigureOut">
              <a:rPr lang="en-US"/>
              <a:pPr>
                <a:defRPr/>
              </a:pPr>
              <a:t>2/21/2012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C97A4A7-00ED-4F27-B60D-2294F09D40F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1CAE38-88CB-413E-9F63-80F51630A8F8}"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48C00F96-4F3F-4FD3-B143-1F6F0EE962A7}" type="datetimeFigureOut">
              <a:rPr lang="en-US"/>
              <a:pPr>
                <a:defRPr/>
              </a:pPr>
              <a:t>2/21/2012</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3DC9DB98-4AF4-49A5-B4EB-C3E55D1FD31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9EEB8E9-3DC9-498B-9266-6CE3D2FA01F3}" type="datetimeFigureOut">
              <a:rPr lang="en-US"/>
              <a:pPr>
                <a:defRPr/>
              </a:pPr>
              <a:t>2/21/2012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A852D97-F45A-450E-82A1-75BE37D8C95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389CA35-43E6-4534-B0A3-B53596EE7AD6}" type="datetimeFigureOut">
              <a:rPr lang="en-US"/>
              <a:pPr>
                <a:defRPr/>
              </a:pPr>
              <a:t>2/21/2012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8F780A0-FF49-4F97-BBF8-10DFAA2FD85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BF4F7D7-A339-4B98-81FE-93B22C94F026}" type="datetimeFigureOut">
              <a:rPr lang="en-US"/>
              <a:pPr>
                <a:defRPr/>
              </a:pPr>
              <a:t>2/21/2012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041FF60-E035-429E-A3EF-4D263E6F9DF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CD2E461-D7B4-4E8F-AA8B-55F09859ABB3}" type="datetimeFigureOut">
              <a:rPr lang="en-US"/>
              <a:pPr>
                <a:defRPr/>
              </a:pPr>
              <a:t>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0A58DB-D595-462B-BFAB-6F9474E3EB7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6B99BB8B-4497-4126-BBEB-177DB98F1749}" type="datetimeFigureOut">
              <a:rPr lang="en-US"/>
              <a:pPr>
                <a:defRPr/>
              </a:pPr>
              <a:t>2/21/2012</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CBA58C1-F7EA-47EB-A24C-DF12039DCD2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0B110003-7F7A-4E43-B638-FB5C2416EB19}" type="datetimeFigureOut">
              <a:rPr lang="en-US"/>
              <a:pPr>
                <a:defRPr/>
              </a:pPr>
              <a:t>2/21/2012</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D5130A91-CE06-4726-84CA-C30CE6BD107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F501E332-F9A7-4119-9EB7-7515CFCDD909}" type="datetimeFigureOut">
              <a:rPr lang="en-US"/>
              <a:pPr>
                <a:defRPr/>
              </a:pPr>
              <a:t>2/21/2012</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E35EB0C-081E-4DA8-8EB4-B8DA09DFEEF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ABCEE09F-FF21-4E78-A490-321C6FF7E386}" type="datetimeFigureOut">
              <a:rPr lang="en-US"/>
              <a:pPr>
                <a:defRPr/>
              </a:pPr>
              <a:t>2/21/2012</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71458958-8B4B-4836-AEC6-CCCA58BA94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182D08C3-BC85-40F9-8682-F916B9183CBB}" type="datetimeFigureOut">
              <a:rPr lang="en-US"/>
              <a:pPr>
                <a:defRPr/>
              </a:pPr>
              <a:t>2/21/2012</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7D6B354-A477-4F1D-8F7D-829D6FE581B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971D0BB3-58EE-4580-8287-C76CA683A43F}" type="datetimeFigureOut">
              <a:rPr lang="en-US"/>
              <a:pPr>
                <a:defRPr/>
              </a:pPr>
              <a:t>2/21/2012</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0DBEF7A-5F4C-4C11-ACE1-AC7EC6E50FD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0E61D541-3235-44F4-9AFB-4C956F8ED1BB}" type="datetimeFigureOut">
              <a:rPr lang="en-US"/>
              <a:pPr>
                <a:defRPr/>
              </a:pPr>
              <a:t>2/21/2012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C1388FC7-AFEB-4281-A602-5BF03BB4D6C6}"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660" r:id="rId1"/>
    <p:sldLayoutId id="2147483652" r:id="rId2"/>
    <p:sldLayoutId id="2147483661" r:id="rId3"/>
    <p:sldLayoutId id="2147483653" r:id="rId4"/>
    <p:sldLayoutId id="2147483654" r:id="rId5"/>
    <p:sldLayoutId id="2147483655" r:id="rId6"/>
    <p:sldLayoutId id="2147483656" r:id="rId7"/>
    <p:sldLayoutId id="2147483657" r:id="rId8"/>
    <p:sldLayoutId id="2147483662" r:id="rId9"/>
    <p:sldLayoutId id="2147483658" r:id="rId10"/>
    <p:sldLayoutId id="2147483659"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www.patient.co.uk/DisplayConcepts.asp?WordId=SMOKE%20INHALATION&amp;MaxResults=50" TargetMode="External"/><Relationship Id="rId2" Type="http://schemas.openxmlformats.org/officeDocument/2006/relationships/hyperlink" Target="http://www.patient.co.uk/DisplayConcepts.asp?WordId=CERVICAL%20SPINE%20INJURY&amp;MaxResults=50"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patient.co.uk/DisplayConcepts.asp?WordId=PULMONARY%20ASPIRATION&amp;MaxResults=5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patient.co.uk/doctor/Tracheostomy.htm"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patient.co.uk/DisplayConcepts.asp?WordId=PNEUMOTHORAX&amp;MaxResults=50" TargetMode="External"/><Relationship Id="rId2" Type="http://schemas.openxmlformats.org/officeDocument/2006/relationships/hyperlink" Target="http://www.patient.co.uk/doctor/Tracheostomy.htm" TargetMode="External"/><Relationship Id="rId1" Type="http://schemas.openxmlformats.org/officeDocument/2006/relationships/slideLayout" Target="../slideLayouts/slideLayout4.xml"/><Relationship Id="rId5" Type="http://schemas.openxmlformats.org/officeDocument/2006/relationships/hyperlink" Target="http://www.patient.co.uk/DisplayConcepts.asp?WordId=TRACHEOMALACIA&amp;MaxResults=50" TargetMode="External"/><Relationship Id="rId4" Type="http://schemas.openxmlformats.org/officeDocument/2006/relationships/hyperlink" Target="http://www.patient.co.uk/DisplayConcepts.asp?WordId=UPPER%20AIRWAYS%20OBSTRUCTION&amp;MaxResults=5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575" y="266700"/>
            <a:ext cx="7851648" cy="1828800"/>
          </a:xfrm>
        </p:spPr>
        <p:txBody>
          <a:bodyPr/>
          <a:lstStyle/>
          <a:p>
            <a:pPr fontAlgn="auto">
              <a:spcAft>
                <a:spcPts val="0"/>
              </a:spcAft>
              <a:defRPr/>
            </a:pPr>
            <a:r>
              <a:rPr lang="en-US" dirty="0" smtClean="0"/>
              <a:t>Air </a:t>
            </a:r>
            <a:r>
              <a:rPr lang="en-US" dirty="0"/>
              <a:t>W</a:t>
            </a:r>
            <a:r>
              <a:rPr lang="en-US" dirty="0" smtClean="0"/>
              <a:t>ay Obstruction</a:t>
            </a:r>
            <a:endParaRPr lang="en-US" dirty="0"/>
          </a:p>
        </p:txBody>
      </p:sp>
      <p:sp>
        <p:nvSpPr>
          <p:cNvPr id="3" name="Subtitle 2"/>
          <p:cNvSpPr>
            <a:spLocks noGrp="1"/>
          </p:cNvSpPr>
          <p:nvPr>
            <p:ph type="subTitle" idx="1"/>
          </p:nvPr>
        </p:nvSpPr>
        <p:spPr>
          <a:xfrm>
            <a:off x="533400" y="2162175"/>
            <a:ext cx="7854950" cy="1752600"/>
          </a:xfrm>
        </p:spPr>
        <p:txBody>
          <a:bodyPr>
            <a:normAutofit/>
          </a:bodyPr>
          <a:lstStyle/>
          <a:p>
            <a:pPr marR="0">
              <a:lnSpc>
                <a:spcPct val="60000"/>
              </a:lnSpc>
            </a:pPr>
            <a:r>
              <a:rPr lang="en-US" sz="3400" b="1" smtClean="0"/>
              <a:t>Dr. Manal Bukhari</a:t>
            </a:r>
            <a:r>
              <a:rPr lang="en-US" sz="2000" b="1" smtClean="0"/>
              <a:t/>
            </a:r>
            <a:br>
              <a:rPr lang="en-US" sz="2000" b="1" smtClean="0"/>
            </a:br>
            <a:r>
              <a:rPr lang="en-US" sz="2000" b="1" smtClean="0"/>
              <a:t/>
            </a:r>
            <a:br>
              <a:rPr lang="en-US" sz="2000" b="1" smtClean="0"/>
            </a:br>
            <a:r>
              <a:rPr lang="en-US" sz="2000" b="1" smtClean="0"/>
              <a:t> </a:t>
            </a:r>
            <a:r>
              <a:rPr lang="en-US" sz="2000" smtClean="0"/>
              <a:t>King Saud University </a:t>
            </a:r>
            <a:br>
              <a:rPr lang="en-US" sz="2000" smtClean="0"/>
            </a:br>
            <a:r>
              <a:rPr lang="en-US" sz="2000" smtClean="0"/>
              <a:t>Otolaryngology</a:t>
            </a:r>
          </a:p>
          <a:p>
            <a:pPr marR="0">
              <a:lnSpc>
                <a:spcPct val="60000"/>
              </a:lnSpc>
            </a:pPr>
            <a:r>
              <a:rPr lang="en-US" sz="2000" smtClean="0"/>
              <a:t>Assistant professor</a:t>
            </a:r>
          </a:p>
          <a:p>
            <a:pPr marR="0">
              <a:lnSpc>
                <a:spcPct val="60000"/>
              </a:lnSpc>
            </a:pPr>
            <a:r>
              <a:rPr lang="en-US" sz="2000" smtClean="0"/>
              <a:t> consultant Phonosurgeon  </a:t>
            </a:r>
            <a:br>
              <a:rPr lang="en-US" sz="2000" smtClean="0"/>
            </a:br>
            <a:r>
              <a:rPr lang="en-US" sz="2000" smtClean="0"/>
              <a:t>King Abdulaziz University </a:t>
            </a:r>
          </a:p>
          <a:p>
            <a:pPr marR="0">
              <a:lnSpc>
                <a:spcPct val="80000"/>
              </a:lnSpc>
            </a:pPr>
            <a:endParaRPr lang="en-US" sz="2000" smtClean="0"/>
          </a:p>
        </p:txBody>
      </p:sp>
      <p:sp>
        <p:nvSpPr>
          <p:cNvPr id="14340" name="TextBox 5"/>
          <p:cNvSpPr txBox="1">
            <a:spLocks noChangeArrowheads="1"/>
          </p:cNvSpPr>
          <p:nvPr/>
        </p:nvSpPr>
        <p:spPr bwMode="auto">
          <a:xfrm>
            <a:off x="1619250" y="4652963"/>
            <a:ext cx="6096000" cy="777875"/>
          </a:xfrm>
          <a:prstGeom prst="rect">
            <a:avLst/>
          </a:prstGeom>
          <a:noFill/>
          <a:ln w="9525">
            <a:noFill/>
            <a:miter lim="800000"/>
            <a:headEnd/>
            <a:tailEnd/>
          </a:ln>
        </p:spPr>
        <p:txBody>
          <a:bodyPr>
            <a:spAutoFit/>
          </a:bodyPr>
          <a:lstStyle/>
          <a:p>
            <a:pPr algn="ctr"/>
            <a:r>
              <a:rPr lang="en-US" sz="4500" b="1">
                <a:latin typeface="Trajan Pro" pitchFamily="18" charset="0"/>
              </a:rPr>
              <a:t>Done By: 428 C2</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85800" y="514350"/>
            <a:ext cx="2743200" cy="781050"/>
          </a:xfrm>
        </p:spPr>
        <p:txBody>
          <a:bodyPr/>
          <a:lstStyle/>
          <a:p>
            <a:r>
              <a:rPr lang="en-US" smtClean="0"/>
              <a:t>2) Choanal atrasia : complete  closure</a:t>
            </a:r>
          </a:p>
        </p:txBody>
      </p:sp>
      <p:sp>
        <p:nvSpPr>
          <p:cNvPr id="4" name="Text Placeholder 3"/>
          <p:cNvSpPr>
            <a:spLocks noGrp="1"/>
          </p:cNvSpPr>
          <p:nvPr>
            <p:ph type="body" idx="2"/>
          </p:nvPr>
        </p:nvSpPr>
        <p:spPr>
          <a:xfrm>
            <a:off x="685800" y="1676400"/>
            <a:ext cx="3886200" cy="4572000"/>
          </a:xfrm>
        </p:spPr>
        <p:txBody>
          <a:bodyPr>
            <a:normAutofit fontScale="77500" lnSpcReduction="20000"/>
          </a:bodyPr>
          <a:lstStyle/>
          <a:p>
            <a:pPr fontAlgn="auto">
              <a:spcAft>
                <a:spcPts val="0"/>
              </a:spcAft>
              <a:buClr>
                <a:schemeClr val="accent3"/>
              </a:buClr>
              <a:buFont typeface="Wingdings" charset="2"/>
              <a:buChar char="ü"/>
              <a:defRPr/>
            </a:pPr>
            <a:r>
              <a:rPr lang="en-US" sz="2000" dirty="0" smtClean="0"/>
              <a:t>-we have 2 ant </a:t>
            </a:r>
            <a:r>
              <a:rPr lang="en-US" sz="2000" dirty="0" err="1" smtClean="0"/>
              <a:t>choana</a:t>
            </a:r>
            <a:r>
              <a:rPr lang="en-US" sz="2000" dirty="0" smtClean="0"/>
              <a:t> and 2 post </a:t>
            </a:r>
            <a:r>
              <a:rPr lang="en-US" sz="2000" dirty="0" err="1" smtClean="0"/>
              <a:t>choana</a:t>
            </a:r>
            <a:endParaRPr lang="en-US" sz="2000" dirty="0" smtClean="0"/>
          </a:p>
          <a:p>
            <a:pPr fontAlgn="auto">
              <a:spcAft>
                <a:spcPts val="0"/>
              </a:spcAft>
              <a:buClr>
                <a:schemeClr val="accent3"/>
              </a:buClr>
              <a:buFont typeface="Wingdings" charset="2"/>
              <a:buChar char="ü"/>
              <a:defRPr/>
            </a:pPr>
            <a:r>
              <a:rPr lang="en-US" sz="2000" dirty="0" smtClean="0"/>
              <a:t>Lack of patency of posterior nasal aperture </a:t>
            </a:r>
          </a:p>
          <a:p>
            <a:pPr fontAlgn="auto">
              <a:spcAft>
                <a:spcPts val="0"/>
              </a:spcAft>
              <a:buClr>
                <a:schemeClr val="accent3"/>
              </a:buClr>
              <a:buFont typeface="Wingdings" charset="2"/>
              <a:buChar char="ü"/>
              <a:defRPr/>
            </a:pPr>
            <a:r>
              <a:rPr lang="en-US" sz="2000" dirty="0" smtClean="0"/>
              <a:t>Bilateral </a:t>
            </a:r>
            <a:r>
              <a:rPr lang="en-US" sz="2000" dirty="0" err="1" smtClean="0"/>
              <a:t>atrasia</a:t>
            </a:r>
            <a:r>
              <a:rPr lang="en-US" sz="2000" dirty="0" smtClean="0"/>
              <a:t> presents soon after birth  with sever respiratory distress  </a:t>
            </a:r>
          </a:p>
          <a:p>
            <a:pPr fontAlgn="auto">
              <a:spcAft>
                <a:spcPts val="0"/>
              </a:spcAft>
              <a:buClr>
                <a:schemeClr val="accent3"/>
              </a:buClr>
              <a:buFont typeface="Wingdings" charset="2"/>
              <a:buChar char="ü"/>
              <a:defRPr/>
            </a:pPr>
            <a:r>
              <a:rPr lang="en-US" sz="2000" dirty="0" smtClean="0"/>
              <a:t>Unilateral </a:t>
            </a:r>
            <a:r>
              <a:rPr lang="en-US" sz="2000" dirty="0" err="1" smtClean="0"/>
              <a:t>atrasia</a:t>
            </a:r>
            <a:r>
              <a:rPr lang="en-US" sz="2000" dirty="0" smtClean="0"/>
              <a:t> may undiagnosed until later in childhood (</a:t>
            </a:r>
            <a:r>
              <a:rPr lang="en-US" sz="2000" dirty="0" err="1" smtClean="0"/>
              <a:t>rhinorrheoa</a:t>
            </a:r>
            <a:r>
              <a:rPr lang="en-US" sz="2000" dirty="0" smtClean="0"/>
              <a:t>  - nasal discharge)</a:t>
            </a:r>
          </a:p>
          <a:p>
            <a:pPr fontAlgn="auto">
              <a:spcAft>
                <a:spcPts val="0"/>
              </a:spcAft>
              <a:buClr>
                <a:schemeClr val="accent3"/>
              </a:buClr>
              <a:buFont typeface="Wingdings 2"/>
              <a:buNone/>
              <a:defRPr/>
            </a:pPr>
            <a:endParaRPr lang="en-US" dirty="0" smtClean="0"/>
          </a:p>
          <a:p>
            <a:pPr fontAlgn="auto">
              <a:spcAft>
                <a:spcPts val="0"/>
              </a:spcAft>
              <a:buClr>
                <a:schemeClr val="accent3"/>
              </a:buClr>
              <a:buFont typeface="Wingdings 2"/>
              <a:buNone/>
              <a:defRPr/>
            </a:pPr>
            <a:r>
              <a:rPr lang="en-US" sz="2000" b="1" dirty="0" smtClean="0">
                <a:solidFill>
                  <a:srgbClr val="FF0000"/>
                </a:solidFill>
              </a:rPr>
              <a:t>Types :</a:t>
            </a:r>
          </a:p>
          <a:p>
            <a:pPr fontAlgn="auto">
              <a:spcAft>
                <a:spcPts val="0"/>
              </a:spcAft>
              <a:buClr>
                <a:schemeClr val="accent3"/>
              </a:buClr>
              <a:buFont typeface="Wingdings" charset="2"/>
              <a:buChar char="q"/>
              <a:defRPr/>
            </a:pPr>
            <a:r>
              <a:rPr lang="en-US" sz="1800" dirty="0" smtClean="0">
                <a:solidFill>
                  <a:schemeClr val="accent4">
                    <a:lumMod val="50000"/>
                  </a:schemeClr>
                </a:solidFill>
              </a:rPr>
              <a:t>Membranous 10% </a:t>
            </a:r>
          </a:p>
          <a:p>
            <a:pPr fontAlgn="auto">
              <a:spcAft>
                <a:spcPts val="0"/>
              </a:spcAft>
              <a:buClr>
                <a:schemeClr val="accent3"/>
              </a:buClr>
              <a:buFont typeface="Wingdings" charset="2"/>
              <a:buChar char="q"/>
              <a:defRPr/>
            </a:pPr>
            <a:r>
              <a:rPr lang="en-US" sz="1800" dirty="0" smtClean="0">
                <a:solidFill>
                  <a:schemeClr val="accent4">
                    <a:lumMod val="50000"/>
                  </a:schemeClr>
                </a:solidFill>
              </a:rPr>
              <a:t>Bony</a:t>
            </a:r>
          </a:p>
          <a:p>
            <a:pPr fontAlgn="auto">
              <a:spcAft>
                <a:spcPts val="0"/>
              </a:spcAft>
              <a:buClr>
                <a:schemeClr val="accent3"/>
              </a:buClr>
              <a:buFont typeface="Wingdings" charset="2"/>
              <a:buChar char="q"/>
              <a:defRPr/>
            </a:pPr>
            <a:r>
              <a:rPr lang="en-US" sz="1800" dirty="0" smtClean="0">
                <a:solidFill>
                  <a:schemeClr val="accent4">
                    <a:lumMod val="50000"/>
                  </a:schemeClr>
                </a:solidFill>
              </a:rPr>
              <a:t> mixed</a:t>
            </a:r>
          </a:p>
          <a:p>
            <a:pPr fontAlgn="auto">
              <a:spcAft>
                <a:spcPts val="0"/>
              </a:spcAft>
              <a:buClr>
                <a:schemeClr val="accent3"/>
              </a:buClr>
              <a:buFont typeface="Wingdings 2"/>
              <a:buNone/>
              <a:defRPr/>
            </a:pPr>
            <a:r>
              <a:rPr lang="en-US" dirty="0" smtClean="0"/>
              <a:t> </a:t>
            </a:r>
          </a:p>
          <a:p>
            <a:pPr fontAlgn="auto">
              <a:spcAft>
                <a:spcPts val="0"/>
              </a:spcAft>
              <a:buClr>
                <a:schemeClr val="accent3"/>
              </a:buClr>
              <a:buFont typeface="Wingdings 2"/>
              <a:buNone/>
              <a:defRPr/>
            </a:pPr>
            <a:r>
              <a:rPr lang="en-US" b="1" dirty="0" smtClean="0">
                <a:solidFill>
                  <a:srgbClr val="FF0000"/>
                </a:solidFill>
              </a:rPr>
              <a:t>DX:</a:t>
            </a:r>
          </a:p>
          <a:p>
            <a:pPr fontAlgn="auto">
              <a:spcAft>
                <a:spcPts val="0"/>
              </a:spcAft>
              <a:buClr>
                <a:schemeClr val="accent3"/>
              </a:buClr>
              <a:buFont typeface="Arial"/>
              <a:buChar char="•"/>
              <a:defRPr/>
            </a:pPr>
            <a:r>
              <a:rPr lang="en-US" sz="1946" dirty="0" smtClean="0">
                <a:solidFill>
                  <a:srgbClr val="0000FF"/>
                </a:solidFill>
              </a:rPr>
              <a:t>Cyanosis improved with crying </a:t>
            </a:r>
          </a:p>
          <a:p>
            <a:pPr fontAlgn="auto">
              <a:spcAft>
                <a:spcPts val="0"/>
              </a:spcAft>
              <a:buClr>
                <a:schemeClr val="accent3"/>
              </a:buClr>
              <a:buFont typeface="Arial"/>
              <a:buChar char="•"/>
              <a:defRPr/>
            </a:pPr>
            <a:r>
              <a:rPr lang="en-US" sz="1946" dirty="0" smtClean="0">
                <a:solidFill>
                  <a:srgbClr val="0000FF"/>
                </a:solidFill>
              </a:rPr>
              <a:t>Inability to pass size 6 French catheter usually catheter should pass easily into the mouth if it faces resistance then </a:t>
            </a:r>
            <a:r>
              <a:rPr lang="en-US" sz="1946" dirty="0" err="1" smtClean="0">
                <a:solidFill>
                  <a:srgbClr val="0000FF"/>
                </a:solidFill>
              </a:rPr>
              <a:t>atresia</a:t>
            </a:r>
            <a:r>
              <a:rPr lang="en-US" sz="1946" dirty="0" smtClean="0">
                <a:solidFill>
                  <a:srgbClr val="0000FF"/>
                </a:solidFill>
              </a:rPr>
              <a:t>  </a:t>
            </a:r>
          </a:p>
          <a:p>
            <a:pPr fontAlgn="auto">
              <a:spcAft>
                <a:spcPts val="0"/>
              </a:spcAft>
              <a:buClr>
                <a:schemeClr val="accent3"/>
              </a:buClr>
              <a:buFont typeface="Arial"/>
              <a:buChar char="•"/>
              <a:defRPr/>
            </a:pPr>
            <a:r>
              <a:rPr lang="en-US" sz="1946" dirty="0" smtClean="0">
                <a:solidFill>
                  <a:srgbClr val="0000FF"/>
                </a:solidFill>
              </a:rPr>
              <a:t>-flexible fibrotic endoscope</a:t>
            </a:r>
          </a:p>
          <a:p>
            <a:pPr fontAlgn="auto">
              <a:spcAft>
                <a:spcPts val="0"/>
              </a:spcAft>
              <a:buClr>
                <a:schemeClr val="accent3"/>
              </a:buClr>
              <a:buFont typeface="Arial"/>
              <a:buChar char="•"/>
              <a:defRPr/>
            </a:pPr>
            <a:r>
              <a:rPr lang="en-US" sz="1946" dirty="0" smtClean="0">
                <a:solidFill>
                  <a:srgbClr val="0000FF"/>
                </a:solidFill>
              </a:rPr>
              <a:t>-CT scan</a:t>
            </a:r>
            <a:endParaRPr lang="en-US" sz="1946" dirty="0">
              <a:solidFill>
                <a:srgbClr val="0000FF"/>
              </a:solidFill>
            </a:endParaRPr>
          </a:p>
        </p:txBody>
      </p:sp>
      <p:pic>
        <p:nvPicPr>
          <p:cNvPr id="24579" name="Content Placeholder 4" descr="choanal atrasia8.png"/>
          <p:cNvPicPr>
            <a:picLocks noGrp="1" noChangeAspect="1"/>
          </p:cNvPicPr>
          <p:nvPr>
            <p:ph sz="half" idx="1"/>
          </p:nvPr>
        </p:nvPicPr>
        <p:blipFill>
          <a:blip r:embed="rId2"/>
          <a:srcRect/>
          <a:stretch>
            <a:fillRect/>
          </a:stretch>
        </p:blipFill>
        <p:spPr>
          <a:xfrm>
            <a:off x="4800600" y="1295400"/>
            <a:ext cx="4114800" cy="41576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5508625" y="1203325"/>
            <a:ext cx="3178175" cy="793750"/>
          </a:xfrm>
        </p:spPr>
        <p:txBody>
          <a:bodyPr/>
          <a:lstStyle/>
          <a:p>
            <a:r>
              <a:rPr lang="en-US" sz="2800" smtClean="0"/>
              <a:t>The image :Unilateral bony choanal atresia</a:t>
            </a:r>
          </a:p>
        </p:txBody>
      </p:sp>
      <p:sp>
        <p:nvSpPr>
          <p:cNvPr id="3" name="Content Placeholder 2"/>
          <p:cNvSpPr>
            <a:spLocks noGrp="1"/>
          </p:cNvSpPr>
          <p:nvPr>
            <p:ph sz="half" idx="1"/>
          </p:nvPr>
        </p:nvSpPr>
        <p:spPr>
          <a:xfrm>
            <a:off x="457200" y="1920875"/>
            <a:ext cx="4038600" cy="4433888"/>
          </a:xfrm>
        </p:spPr>
        <p:txBody>
          <a:bodyPr>
            <a:normAutofit fontScale="92500" lnSpcReduction="10000"/>
          </a:bodyPr>
          <a:lstStyle/>
          <a:p>
            <a:pPr marL="274320" indent="-274320" fontAlgn="auto">
              <a:spcAft>
                <a:spcPts val="0"/>
              </a:spcAft>
              <a:buClr>
                <a:schemeClr val="accent3"/>
              </a:buClr>
              <a:buFont typeface="Wingdings 2"/>
              <a:buChar char=""/>
              <a:defRPr/>
            </a:pPr>
            <a:r>
              <a:rPr lang="en-US" dirty="0" smtClean="0"/>
              <a:t>70% of </a:t>
            </a:r>
            <a:r>
              <a:rPr lang="en-US" dirty="0" err="1" smtClean="0"/>
              <a:t>choanal</a:t>
            </a:r>
            <a:r>
              <a:rPr lang="en-US" dirty="0" smtClean="0"/>
              <a:t> </a:t>
            </a:r>
            <a:r>
              <a:rPr lang="en-US" dirty="0" err="1" smtClean="0"/>
              <a:t>atrasia</a:t>
            </a:r>
            <a:r>
              <a:rPr lang="en-US" dirty="0" smtClean="0"/>
              <a:t> associated with </a:t>
            </a:r>
            <a:r>
              <a:rPr lang="en-US" dirty="0" smtClean="0">
                <a:solidFill>
                  <a:srgbClr val="FF0000"/>
                </a:solidFill>
              </a:rPr>
              <a:t>CHARGE</a:t>
            </a:r>
            <a:r>
              <a:rPr lang="en-US" dirty="0" smtClean="0"/>
              <a:t> </a:t>
            </a:r>
          </a:p>
          <a:p>
            <a:pPr marL="274320" indent="-274320" fontAlgn="auto">
              <a:spcAft>
                <a:spcPts val="0"/>
              </a:spcAft>
              <a:buClr>
                <a:schemeClr val="accent3"/>
              </a:buClr>
              <a:buFont typeface="Wingdings 2"/>
              <a:buChar char=""/>
              <a:defRPr/>
            </a:pPr>
            <a:r>
              <a:rPr lang="en-US" dirty="0" smtClean="0"/>
              <a:t>C </a:t>
            </a:r>
            <a:r>
              <a:rPr lang="en-US" dirty="0" err="1" smtClean="0"/>
              <a:t>coloboma</a:t>
            </a:r>
            <a:endParaRPr lang="en-US" dirty="0" smtClean="0"/>
          </a:p>
          <a:p>
            <a:pPr marL="274320" indent="-274320" fontAlgn="auto">
              <a:spcAft>
                <a:spcPts val="0"/>
              </a:spcAft>
              <a:buClr>
                <a:schemeClr val="accent3"/>
              </a:buClr>
              <a:buFont typeface="Wingdings 2"/>
              <a:buChar char=""/>
              <a:defRPr/>
            </a:pPr>
            <a:r>
              <a:rPr lang="en-US" dirty="0" smtClean="0"/>
              <a:t>H heart disease </a:t>
            </a:r>
          </a:p>
          <a:p>
            <a:pPr marL="274320" indent="-274320" fontAlgn="auto">
              <a:spcAft>
                <a:spcPts val="0"/>
              </a:spcAft>
              <a:buClr>
                <a:schemeClr val="accent3"/>
              </a:buClr>
              <a:buFont typeface="Wingdings 2"/>
              <a:buChar char=""/>
              <a:defRPr/>
            </a:pPr>
            <a:r>
              <a:rPr lang="en-US" dirty="0" smtClean="0"/>
              <a:t>A </a:t>
            </a:r>
            <a:r>
              <a:rPr lang="en-US" dirty="0" err="1" smtClean="0"/>
              <a:t>atrasia</a:t>
            </a:r>
            <a:endParaRPr lang="en-US" dirty="0" smtClean="0"/>
          </a:p>
          <a:p>
            <a:pPr marL="274320" indent="-274320" fontAlgn="auto">
              <a:spcAft>
                <a:spcPts val="0"/>
              </a:spcAft>
              <a:buClr>
                <a:schemeClr val="accent3"/>
              </a:buClr>
              <a:buFont typeface="Wingdings 2"/>
              <a:buChar char=""/>
              <a:defRPr/>
            </a:pPr>
            <a:r>
              <a:rPr lang="en-US" dirty="0" smtClean="0"/>
              <a:t> R retarded growth </a:t>
            </a:r>
          </a:p>
          <a:p>
            <a:pPr marL="274320" indent="-274320" fontAlgn="auto">
              <a:spcAft>
                <a:spcPts val="0"/>
              </a:spcAft>
              <a:buClr>
                <a:schemeClr val="accent3"/>
              </a:buClr>
              <a:buFont typeface="Wingdings 2"/>
              <a:buChar char=""/>
              <a:defRPr/>
            </a:pPr>
            <a:r>
              <a:rPr lang="en-US" dirty="0" smtClean="0"/>
              <a:t>G genital </a:t>
            </a:r>
            <a:r>
              <a:rPr lang="en-US" dirty="0" err="1" smtClean="0"/>
              <a:t>hypoplasia</a:t>
            </a:r>
            <a:r>
              <a:rPr lang="en-US" dirty="0" smtClean="0"/>
              <a:t> </a:t>
            </a:r>
          </a:p>
          <a:p>
            <a:pPr marL="274320" indent="-274320" fontAlgn="auto">
              <a:spcAft>
                <a:spcPts val="0"/>
              </a:spcAft>
              <a:buClr>
                <a:schemeClr val="accent3"/>
              </a:buClr>
              <a:buFont typeface="Wingdings 2"/>
              <a:buChar char=""/>
              <a:defRPr/>
            </a:pPr>
            <a:r>
              <a:rPr lang="en-US" dirty="0" smtClean="0"/>
              <a:t>E  ear deformity </a:t>
            </a:r>
          </a:p>
          <a:p>
            <a:pPr marL="274320" indent="-274320" fontAlgn="auto">
              <a:spcAft>
                <a:spcPts val="0"/>
              </a:spcAft>
              <a:buClr>
                <a:schemeClr val="accent3"/>
              </a:buClr>
              <a:buFont typeface="Wingdings 2"/>
              <a:buNone/>
              <a:defRPr/>
            </a:pPr>
            <a:r>
              <a:rPr lang="en-US" dirty="0" smtClean="0"/>
              <a:t>So must examine the ear the heart … so must be transferred to  </a:t>
            </a:r>
            <a:r>
              <a:rPr lang="en-US" dirty="0" err="1" smtClean="0"/>
              <a:t>peadritian</a:t>
            </a:r>
            <a:r>
              <a:rPr lang="en-US" dirty="0" smtClean="0"/>
              <a:t> </a:t>
            </a:r>
            <a:endParaRPr lang="en-US" dirty="0"/>
          </a:p>
        </p:txBody>
      </p:sp>
      <p:pic>
        <p:nvPicPr>
          <p:cNvPr id="25603" name="Content Placeholder 4" descr="ct scan choanal atrasia.jpg"/>
          <p:cNvPicPr>
            <a:picLocks noGrp="1" noChangeAspect="1"/>
          </p:cNvPicPr>
          <p:nvPr>
            <p:ph sz="half" idx="2"/>
          </p:nvPr>
        </p:nvPicPr>
        <p:blipFill>
          <a:blip r:embed="rId2"/>
          <a:srcRect/>
          <a:stretch>
            <a:fillRect/>
          </a:stretch>
        </p:blipFill>
        <p:spPr>
          <a:xfrm>
            <a:off x="4648200" y="1997075"/>
            <a:ext cx="4038600" cy="428148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685800" y="514350"/>
            <a:ext cx="2743200" cy="1162050"/>
          </a:xfrm>
        </p:spPr>
        <p:txBody>
          <a:bodyPr/>
          <a:lstStyle/>
          <a:p>
            <a:r>
              <a:rPr lang="en-US" smtClean="0"/>
              <a:t>Treatment </a:t>
            </a:r>
            <a:br>
              <a:rPr lang="en-US" smtClean="0"/>
            </a:br>
            <a:r>
              <a:rPr lang="en-US" smtClean="0"/>
              <a:t> </a:t>
            </a:r>
          </a:p>
        </p:txBody>
      </p:sp>
      <p:sp>
        <p:nvSpPr>
          <p:cNvPr id="4" name="Text Placeholder 3"/>
          <p:cNvSpPr>
            <a:spLocks noGrp="1"/>
          </p:cNvSpPr>
          <p:nvPr>
            <p:ph type="body" idx="2"/>
          </p:nvPr>
        </p:nvSpPr>
        <p:spPr>
          <a:xfrm>
            <a:off x="685800" y="1676400"/>
            <a:ext cx="3429000" cy="4572000"/>
          </a:xfrm>
        </p:spPr>
        <p:txBody>
          <a:bodyPr>
            <a:normAutofit fontScale="92500" lnSpcReduction="10000"/>
          </a:bodyPr>
          <a:lstStyle/>
          <a:p>
            <a:pPr fontAlgn="auto">
              <a:spcAft>
                <a:spcPts val="0"/>
              </a:spcAft>
              <a:buClr>
                <a:schemeClr val="accent3"/>
              </a:buClr>
              <a:buFont typeface="Wingdings" charset="2"/>
              <a:buChar char="ü"/>
              <a:defRPr/>
            </a:pPr>
            <a:r>
              <a:rPr lang="en-US" sz="2000" dirty="0" smtClean="0">
                <a:solidFill>
                  <a:srgbClr val="FF0000"/>
                </a:solidFill>
              </a:rPr>
              <a:t>Emergency treatment ( in the delivery room )</a:t>
            </a:r>
            <a:r>
              <a:rPr lang="en-US" sz="2000" dirty="0" smtClean="0"/>
              <a:t>is by  insertion of oral tube  so he can breath from his mouth</a:t>
            </a:r>
          </a:p>
          <a:p>
            <a:pPr fontAlgn="auto">
              <a:spcAft>
                <a:spcPts val="0"/>
              </a:spcAft>
              <a:buClr>
                <a:schemeClr val="accent3"/>
              </a:buClr>
              <a:buFont typeface="Wingdings 2"/>
              <a:buNone/>
              <a:defRPr/>
            </a:pPr>
            <a:endParaRPr lang="en-US" sz="2000" dirty="0" smtClean="0">
              <a:solidFill>
                <a:srgbClr val="660066"/>
              </a:solidFill>
            </a:endParaRPr>
          </a:p>
          <a:p>
            <a:pPr fontAlgn="auto">
              <a:spcAft>
                <a:spcPts val="0"/>
              </a:spcAft>
              <a:buClr>
                <a:schemeClr val="accent3"/>
              </a:buClr>
              <a:buFont typeface="Wingdings" charset="2"/>
              <a:buChar char="ü"/>
              <a:defRPr/>
            </a:pPr>
            <a:r>
              <a:rPr lang="en-US" sz="2000" dirty="0" smtClean="0">
                <a:solidFill>
                  <a:srgbClr val="660066"/>
                </a:solidFill>
              </a:rPr>
              <a:t>Surgical treatment is by  </a:t>
            </a:r>
            <a:r>
              <a:rPr lang="en-US" sz="2000" dirty="0" smtClean="0"/>
              <a:t>either </a:t>
            </a:r>
            <a:r>
              <a:rPr lang="en-US" sz="2000" dirty="0" err="1" smtClean="0"/>
              <a:t>transnasal</a:t>
            </a:r>
            <a:r>
              <a:rPr lang="en-US" sz="2000" dirty="0" smtClean="0"/>
              <a:t> or </a:t>
            </a:r>
            <a:r>
              <a:rPr lang="en-US" sz="2000" dirty="0" err="1" smtClean="0"/>
              <a:t>transpalatal</a:t>
            </a:r>
            <a:r>
              <a:rPr lang="en-US" sz="2000" dirty="0" smtClean="0"/>
              <a:t> </a:t>
            </a:r>
            <a:r>
              <a:rPr lang="en-US" sz="2000" dirty="0" err="1" smtClean="0"/>
              <a:t>choanal</a:t>
            </a:r>
            <a:r>
              <a:rPr lang="en-US" sz="2000" dirty="0" smtClean="0"/>
              <a:t> </a:t>
            </a:r>
            <a:r>
              <a:rPr lang="en-US" sz="2000" dirty="0" err="1" smtClean="0"/>
              <a:t>atrasia</a:t>
            </a:r>
            <a:r>
              <a:rPr lang="en-US" sz="2000" dirty="0" smtClean="0"/>
              <a:t> repair   </a:t>
            </a:r>
          </a:p>
          <a:p>
            <a:pPr fontAlgn="auto">
              <a:spcAft>
                <a:spcPts val="0"/>
              </a:spcAft>
              <a:buClr>
                <a:schemeClr val="accent3"/>
              </a:buClr>
              <a:buFont typeface="Wingdings" charset="2"/>
              <a:buChar char="ü"/>
              <a:defRPr/>
            </a:pPr>
            <a:r>
              <a:rPr lang="en-US" sz="2000" dirty="0" smtClean="0"/>
              <a:t> most common approach is nasal endoscopic approach : through the nose if its bone by drilling if membrane cut it with </a:t>
            </a:r>
            <a:r>
              <a:rPr lang="en-US" sz="2000" dirty="0" err="1" smtClean="0"/>
              <a:t>debrider</a:t>
            </a:r>
            <a:endParaRPr lang="en-US" sz="2000" dirty="0" smtClean="0"/>
          </a:p>
          <a:p>
            <a:pPr fontAlgn="auto">
              <a:spcAft>
                <a:spcPts val="0"/>
              </a:spcAft>
              <a:buClr>
                <a:schemeClr val="accent3"/>
              </a:buClr>
              <a:buFont typeface="Wingdings" charset="2"/>
              <a:buChar char="ü"/>
              <a:defRPr/>
            </a:pPr>
            <a:r>
              <a:rPr lang="en-US" sz="2000" dirty="0" smtClean="0"/>
              <a:t>Other </a:t>
            </a:r>
            <a:r>
              <a:rPr lang="en-US" sz="2000" dirty="0" err="1" smtClean="0"/>
              <a:t>approch</a:t>
            </a:r>
            <a:r>
              <a:rPr lang="en-US" sz="2000" dirty="0" smtClean="0"/>
              <a:t> from palate or maxillary</a:t>
            </a:r>
            <a:endParaRPr lang="en-US" sz="2000" dirty="0"/>
          </a:p>
        </p:txBody>
      </p:sp>
      <p:pic>
        <p:nvPicPr>
          <p:cNvPr id="26627" name="Content Placeholder 4" descr="ca8.png"/>
          <p:cNvPicPr>
            <a:picLocks noGrp="1" noChangeAspect="1"/>
          </p:cNvPicPr>
          <p:nvPr>
            <p:ph sz="half" idx="1"/>
          </p:nvPr>
        </p:nvPicPr>
        <p:blipFill>
          <a:blip r:embed="rId2"/>
          <a:srcRect/>
          <a:stretch>
            <a:fillRect/>
          </a:stretch>
        </p:blipFill>
        <p:spPr>
          <a:xfrm>
            <a:off x="4656138" y="1974850"/>
            <a:ext cx="2949575" cy="39751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419600" y="692150"/>
            <a:ext cx="2743200" cy="1162050"/>
          </a:xfrm>
        </p:spPr>
        <p:txBody>
          <a:bodyPr/>
          <a:lstStyle/>
          <a:p>
            <a:r>
              <a:rPr lang="en-US" smtClean="0"/>
              <a:t>bilateral membranous post choanal atresia</a:t>
            </a:r>
          </a:p>
        </p:txBody>
      </p:sp>
      <p:sp>
        <p:nvSpPr>
          <p:cNvPr id="27650" name="Text Placeholder 3"/>
          <p:cNvSpPr>
            <a:spLocks noGrp="1"/>
          </p:cNvSpPr>
          <p:nvPr>
            <p:ph type="body" idx="2"/>
          </p:nvPr>
        </p:nvSpPr>
        <p:spPr>
          <a:xfrm>
            <a:off x="3048000" y="2286000"/>
            <a:ext cx="2743200" cy="4572000"/>
          </a:xfrm>
        </p:spPr>
        <p:txBody>
          <a:bodyPr/>
          <a:lstStyle/>
          <a:p>
            <a:r>
              <a:rPr lang="en-US" smtClean="0"/>
              <a:t>anal atresia</a:t>
            </a:r>
          </a:p>
        </p:txBody>
      </p:sp>
      <p:pic>
        <p:nvPicPr>
          <p:cNvPr id="27651" name="Content Placeholder 4" descr="ca3.png"/>
          <p:cNvPicPr>
            <a:picLocks noGrp="1" noChangeAspect="1"/>
          </p:cNvPicPr>
          <p:nvPr>
            <p:ph sz="half" idx="1"/>
          </p:nvPr>
        </p:nvPicPr>
        <p:blipFill>
          <a:blip r:embed="rId2"/>
          <a:srcRect/>
          <a:stretch>
            <a:fillRect/>
          </a:stretch>
        </p:blipFill>
        <p:spPr>
          <a:xfrm>
            <a:off x="6500813" y="1676400"/>
            <a:ext cx="2643187" cy="2828925"/>
          </a:xfrm>
        </p:spPr>
      </p:pic>
      <p:pic>
        <p:nvPicPr>
          <p:cNvPr id="27652" name="Picture 5" descr="ca5.png"/>
          <p:cNvPicPr>
            <a:picLocks noChangeAspect="1"/>
          </p:cNvPicPr>
          <p:nvPr/>
        </p:nvPicPr>
        <p:blipFill>
          <a:blip r:embed="rId3"/>
          <a:srcRect/>
          <a:stretch>
            <a:fillRect/>
          </a:stretch>
        </p:blipFill>
        <p:spPr bwMode="auto">
          <a:xfrm>
            <a:off x="685800" y="1052513"/>
            <a:ext cx="3352800" cy="282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704850"/>
            <a:ext cx="8229600" cy="1143000"/>
          </a:xfrm>
        </p:spPr>
        <p:txBody>
          <a:bodyPr/>
          <a:lstStyle/>
          <a:p>
            <a:endParaRPr lang="en-US" smtClean="0"/>
          </a:p>
        </p:txBody>
      </p:sp>
      <p:pic>
        <p:nvPicPr>
          <p:cNvPr id="28674" name="Content Placeholder 5" descr="choanal atrasia6.jpg"/>
          <p:cNvPicPr>
            <a:picLocks noGrp="1" noChangeAspect="1"/>
          </p:cNvPicPr>
          <p:nvPr>
            <p:ph sz="half" idx="1"/>
          </p:nvPr>
        </p:nvPicPr>
        <p:blipFill>
          <a:blip r:embed="rId2"/>
          <a:srcRect/>
          <a:stretch>
            <a:fillRect/>
          </a:stretch>
        </p:blipFill>
        <p:spPr>
          <a:xfrm>
            <a:off x="457200" y="2241550"/>
            <a:ext cx="4038600" cy="3792538"/>
          </a:xfrm>
        </p:spPr>
      </p:pic>
      <p:pic>
        <p:nvPicPr>
          <p:cNvPr id="28675" name="Content Placeholder 4" descr="choanal arasia 3.jpg"/>
          <p:cNvPicPr>
            <a:picLocks noGrp="1" noChangeAspect="1"/>
          </p:cNvPicPr>
          <p:nvPr>
            <p:ph sz="half" idx="2"/>
          </p:nvPr>
        </p:nvPicPr>
        <p:blipFill>
          <a:blip r:embed="rId3"/>
          <a:srcRect/>
          <a:stretch>
            <a:fillRect/>
          </a:stretch>
        </p:blipFill>
        <p:spPr>
          <a:xfrm>
            <a:off x="5059363" y="2241550"/>
            <a:ext cx="3216275" cy="379253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685800" y="514350"/>
            <a:ext cx="3810000" cy="1162050"/>
          </a:xfrm>
        </p:spPr>
        <p:txBody>
          <a:bodyPr/>
          <a:lstStyle/>
          <a:p>
            <a:r>
              <a:rPr lang="en-US" smtClean="0"/>
              <a:t>3) Pharyngeal obstruction</a:t>
            </a:r>
          </a:p>
        </p:txBody>
      </p:sp>
      <p:sp>
        <p:nvSpPr>
          <p:cNvPr id="29698" name="Text Placeholder 3"/>
          <p:cNvSpPr>
            <a:spLocks noGrp="1"/>
          </p:cNvSpPr>
          <p:nvPr>
            <p:ph type="body" idx="2"/>
          </p:nvPr>
        </p:nvSpPr>
        <p:spPr>
          <a:xfrm>
            <a:off x="685800" y="1981200"/>
            <a:ext cx="3505200" cy="4267200"/>
          </a:xfrm>
        </p:spPr>
        <p:txBody>
          <a:bodyPr/>
          <a:lstStyle/>
          <a:p>
            <a:r>
              <a:rPr lang="en-US" sz="2000" smtClean="0"/>
              <a:t>Craniofacial anomalies : deformity in face or mandible may cause obstruction </a:t>
            </a:r>
          </a:p>
          <a:p>
            <a:r>
              <a:rPr lang="en-US" sz="2000" b="1" i="1" smtClean="0">
                <a:solidFill>
                  <a:srgbClr val="FF0000"/>
                </a:solidFill>
              </a:rPr>
              <a:t>Pierre –Robin syndrome:</a:t>
            </a:r>
          </a:p>
          <a:p>
            <a:r>
              <a:rPr lang="en-US" sz="2000" smtClean="0"/>
              <a:t>Glossoptosis, micrognatheia, cleft palate , large tongue</a:t>
            </a:r>
          </a:p>
          <a:p>
            <a:r>
              <a:rPr lang="en-US" sz="2000" smtClean="0">
                <a:solidFill>
                  <a:srgbClr val="FF0000"/>
                </a:solidFill>
              </a:rPr>
              <a:t> </a:t>
            </a:r>
            <a:r>
              <a:rPr lang="en-US" sz="2000" b="1" i="1" smtClean="0">
                <a:solidFill>
                  <a:srgbClr val="FF0000"/>
                </a:solidFill>
              </a:rPr>
              <a:t>Treacher- Collins syndrome:</a:t>
            </a:r>
          </a:p>
          <a:p>
            <a:r>
              <a:rPr lang="en-US" sz="2000" smtClean="0"/>
              <a:t>(Mandibuo-facia; dystosis)</a:t>
            </a:r>
          </a:p>
          <a:p>
            <a:r>
              <a:rPr lang="en-US" sz="2000" smtClean="0"/>
              <a:t>Narrow nose high arched palate    </a:t>
            </a:r>
          </a:p>
        </p:txBody>
      </p:sp>
      <p:pic>
        <p:nvPicPr>
          <p:cNvPr id="29699" name="Content Placeholder 4" descr="treacher collins.png"/>
          <p:cNvPicPr>
            <a:picLocks noGrp="1" noChangeAspect="1"/>
          </p:cNvPicPr>
          <p:nvPr>
            <p:ph sz="half" idx="1"/>
          </p:nvPr>
        </p:nvPicPr>
        <p:blipFill>
          <a:blip r:embed="rId2"/>
          <a:srcRect/>
          <a:stretch>
            <a:fillRect/>
          </a:stretch>
        </p:blipFill>
        <p:spPr>
          <a:xfrm>
            <a:off x="4495800" y="3962400"/>
            <a:ext cx="2524125" cy="2492375"/>
          </a:xfrm>
        </p:spPr>
      </p:pic>
      <p:pic>
        <p:nvPicPr>
          <p:cNvPr id="29700" name="Picture 5" descr="archdisch01562-0032-a.gif"/>
          <p:cNvPicPr>
            <a:picLocks noChangeAspect="1"/>
          </p:cNvPicPr>
          <p:nvPr/>
        </p:nvPicPr>
        <p:blipFill>
          <a:blip r:embed="rId3"/>
          <a:srcRect/>
          <a:stretch>
            <a:fillRect/>
          </a:stretch>
        </p:blipFill>
        <p:spPr bwMode="auto">
          <a:xfrm>
            <a:off x="5029200" y="914400"/>
            <a:ext cx="31242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sz="4000" dirty="0" smtClean="0"/>
              <a:t>Laryngeal</a:t>
            </a:r>
            <a:r>
              <a:rPr lang="en-US" dirty="0" smtClean="0"/>
              <a:t> </a:t>
            </a:r>
            <a:br>
              <a:rPr lang="en-US" dirty="0" smtClean="0"/>
            </a:br>
            <a:endParaRPr lang="en-US" dirty="0"/>
          </a:p>
        </p:txBody>
      </p:sp>
      <p:sp>
        <p:nvSpPr>
          <p:cNvPr id="4" name="Text Placeholder 3"/>
          <p:cNvSpPr>
            <a:spLocks noGrp="1"/>
          </p:cNvSpPr>
          <p:nvPr>
            <p:ph idx="1"/>
          </p:nvPr>
        </p:nvSpPr>
        <p:spPr/>
        <p:txBody>
          <a:bodyPr>
            <a:normAutofit fontScale="70000" lnSpcReduction="20000"/>
          </a:bodyPr>
          <a:lstStyle/>
          <a:p>
            <a:pPr marL="274320" indent="-274320" fontAlgn="auto">
              <a:spcAft>
                <a:spcPts val="0"/>
              </a:spcAft>
              <a:buClr>
                <a:schemeClr val="accent3"/>
              </a:buClr>
              <a:buFont typeface="Wingdings 2"/>
              <a:buChar char=""/>
              <a:defRPr/>
            </a:pPr>
            <a:r>
              <a:rPr lang="en-US" sz="3027" b="1" i="1" dirty="0" smtClean="0">
                <a:solidFill>
                  <a:srgbClr val="FF0000"/>
                </a:solidFill>
              </a:rPr>
              <a:t>4) </a:t>
            </a:r>
            <a:r>
              <a:rPr lang="en-US" sz="3027" b="1" i="1" dirty="0" err="1" smtClean="0">
                <a:solidFill>
                  <a:srgbClr val="FF0000"/>
                </a:solidFill>
              </a:rPr>
              <a:t>Laryngomalcia</a:t>
            </a:r>
            <a:r>
              <a:rPr lang="en-US" sz="3027" b="1" i="1" dirty="0" smtClean="0">
                <a:solidFill>
                  <a:srgbClr val="FF0000"/>
                </a:solidFill>
              </a:rPr>
              <a:t> :</a:t>
            </a:r>
          </a:p>
          <a:p>
            <a:pPr marL="274320" indent="-274320" fontAlgn="auto">
              <a:spcAft>
                <a:spcPts val="0"/>
              </a:spcAft>
              <a:buClr>
                <a:schemeClr val="accent3"/>
              </a:buClr>
              <a:buFont typeface="Wingdings 2"/>
              <a:buChar char=""/>
              <a:defRPr/>
            </a:pPr>
            <a:endParaRPr lang="en-US" sz="3027" b="1" i="1" dirty="0" smtClean="0">
              <a:solidFill>
                <a:srgbClr val="FF0000"/>
              </a:solidFill>
            </a:endParaRPr>
          </a:p>
          <a:p>
            <a:pPr marL="274320" indent="-274320" fontAlgn="auto">
              <a:spcAft>
                <a:spcPts val="0"/>
              </a:spcAft>
              <a:buClr>
                <a:schemeClr val="accent3"/>
              </a:buClr>
              <a:buFont typeface="Wingdings 2"/>
              <a:buChar char=""/>
              <a:defRPr/>
            </a:pPr>
            <a:r>
              <a:rPr lang="en-US" sz="3027" b="1" i="1" dirty="0" smtClean="0">
                <a:solidFill>
                  <a:srgbClr val="FF0000"/>
                </a:solidFill>
              </a:rPr>
              <a:t>Scenario : Child with obstruction usually improves within a year  or 2 but need to interfere if severe symptoms – weakness of </a:t>
            </a:r>
            <a:r>
              <a:rPr lang="en-US" sz="3027" b="1" i="1" dirty="0" err="1" smtClean="0">
                <a:solidFill>
                  <a:srgbClr val="FF0000"/>
                </a:solidFill>
              </a:rPr>
              <a:t>artynoid</a:t>
            </a:r>
            <a:r>
              <a:rPr lang="en-US" sz="3027" b="1" i="1" dirty="0" smtClean="0">
                <a:solidFill>
                  <a:srgbClr val="FF0000"/>
                </a:solidFill>
              </a:rPr>
              <a:t> cartilage </a:t>
            </a:r>
          </a:p>
          <a:p>
            <a:pPr marL="274320" indent="-274320" fontAlgn="auto">
              <a:spcAft>
                <a:spcPts val="0"/>
              </a:spcAft>
              <a:buClr>
                <a:schemeClr val="accent3"/>
              </a:buClr>
              <a:buFont typeface="Wingdings 2"/>
              <a:buNone/>
              <a:defRPr/>
            </a:pPr>
            <a:r>
              <a:rPr lang="en-US" dirty="0" smtClean="0"/>
              <a:t>The most common cause of congenital airway obstruction</a:t>
            </a:r>
          </a:p>
          <a:p>
            <a:pPr marL="274320" indent="-274320" fontAlgn="auto">
              <a:spcAft>
                <a:spcPts val="0"/>
              </a:spcAft>
              <a:buClr>
                <a:schemeClr val="accent3"/>
              </a:buClr>
              <a:buFont typeface="Wingdings 2"/>
              <a:buNone/>
              <a:defRPr/>
            </a:pPr>
            <a:r>
              <a:rPr lang="en-US" dirty="0" smtClean="0"/>
              <a:t>The most common cause of </a:t>
            </a:r>
            <a:r>
              <a:rPr lang="en-US" dirty="0" err="1" smtClean="0"/>
              <a:t>stridor</a:t>
            </a:r>
            <a:r>
              <a:rPr lang="en-US" dirty="0" smtClean="0"/>
              <a:t>  in infancy </a:t>
            </a:r>
          </a:p>
          <a:p>
            <a:pPr marL="274320" indent="-274320" fontAlgn="auto">
              <a:spcAft>
                <a:spcPts val="0"/>
              </a:spcAft>
              <a:buClr>
                <a:schemeClr val="accent3"/>
              </a:buClr>
              <a:buFont typeface="Wingdings 2"/>
              <a:buNone/>
              <a:defRPr/>
            </a:pPr>
            <a:r>
              <a:rPr lang="en-US" b="1" i="1" dirty="0" smtClean="0">
                <a:solidFill>
                  <a:srgbClr val="660066"/>
                </a:solidFill>
              </a:rPr>
              <a:t>What is </a:t>
            </a:r>
            <a:r>
              <a:rPr lang="en-US" b="1" i="1" dirty="0" err="1" smtClean="0">
                <a:solidFill>
                  <a:srgbClr val="660066"/>
                </a:solidFill>
              </a:rPr>
              <a:t>stridor</a:t>
            </a:r>
            <a:r>
              <a:rPr lang="en-US" b="1" i="1" dirty="0" smtClean="0">
                <a:solidFill>
                  <a:srgbClr val="660066"/>
                </a:solidFill>
              </a:rPr>
              <a:t>?</a:t>
            </a:r>
          </a:p>
          <a:p>
            <a:pPr marL="274320" indent="-274320" fontAlgn="auto">
              <a:spcAft>
                <a:spcPts val="0"/>
              </a:spcAft>
              <a:buClr>
                <a:schemeClr val="accent3"/>
              </a:buClr>
              <a:buFont typeface="Wingdings 2"/>
              <a:buNone/>
              <a:defRPr/>
            </a:pPr>
            <a:r>
              <a:rPr lang="en-US" dirty="0" smtClean="0"/>
              <a:t>Audible sound produce during breathing due to air- flow change within the larynx ( air passing </a:t>
            </a:r>
            <a:r>
              <a:rPr lang="en-US" dirty="0" err="1" smtClean="0"/>
              <a:t>throught</a:t>
            </a:r>
            <a:r>
              <a:rPr lang="en-US" dirty="0" smtClean="0"/>
              <a:t> narrow channels)</a:t>
            </a:r>
          </a:p>
          <a:p>
            <a:pPr marL="274320" indent="-274320" fontAlgn="auto">
              <a:spcAft>
                <a:spcPts val="0"/>
              </a:spcAft>
              <a:buClr>
                <a:schemeClr val="accent3"/>
              </a:buClr>
              <a:buFont typeface="Wingdings" charset="2"/>
              <a:buChar char="q"/>
              <a:defRPr/>
            </a:pPr>
            <a:r>
              <a:rPr lang="en-US" dirty="0" smtClean="0"/>
              <a:t>Inspiratory</a:t>
            </a:r>
          </a:p>
          <a:p>
            <a:pPr marL="274320" indent="-274320" fontAlgn="auto">
              <a:spcAft>
                <a:spcPts val="0"/>
              </a:spcAft>
              <a:buClr>
                <a:schemeClr val="accent3"/>
              </a:buClr>
              <a:buFont typeface="Wingdings" charset="2"/>
              <a:buChar char="q"/>
              <a:defRPr/>
            </a:pPr>
            <a:r>
              <a:rPr lang="en-US" dirty="0" smtClean="0"/>
              <a:t>expiratory    </a:t>
            </a:r>
          </a:p>
          <a:p>
            <a:pPr marL="274320" indent="-274320" fontAlgn="auto">
              <a:spcAft>
                <a:spcPts val="0"/>
              </a:spcAft>
              <a:buClr>
                <a:schemeClr val="accent3"/>
              </a:buClr>
              <a:buFont typeface="Wingdings" charset="2"/>
              <a:buChar char="q"/>
              <a:defRPr/>
            </a:pPr>
            <a:r>
              <a:rPr lang="en-US" dirty="0" smtClean="0"/>
              <a:t>Biphasic  </a:t>
            </a:r>
          </a:p>
          <a:p>
            <a:pPr marL="274320" indent="-274320" fontAlgn="auto">
              <a:spcAft>
                <a:spcPts val="0"/>
              </a:spcAft>
              <a:buClr>
                <a:schemeClr val="accent3"/>
              </a:buClr>
              <a:buFont typeface="Wingdings 2"/>
              <a:buNone/>
              <a:defRPr/>
            </a:pPr>
            <a:r>
              <a:rPr lang="en-US" b="1" dirty="0" smtClean="0">
                <a:solidFill>
                  <a:srgbClr val="FF0000"/>
                </a:solidFill>
              </a:rPr>
              <a:t>Snoring</a:t>
            </a:r>
            <a:r>
              <a:rPr lang="en-US" dirty="0" smtClean="0"/>
              <a:t> : is low pitch sound caused by tissue vibration of the </a:t>
            </a:r>
            <a:r>
              <a:rPr lang="en-US" dirty="0" err="1" smtClean="0"/>
              <a:t>nasopharynx</a:t>
            </a:r>
            <a:r>
              <a:rPr lang="en-US" dirty="0" smtClean="0"/>
              <a:t> pharynx and soft plate due to obstruction above the larynx    </a:t>
            </a:r>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9"/>
          <p:cNvSpPr>
            <a:spLocks noGrp="1"/>
          </p:cNvSpPr>
          <p:nvPr>
            <p:ph type="title"/>
          </p:nvPr>
        </p:nvSpPr>
        <p:spPr>
          <a:xfrm>
            <a:off x="457200" y="704850"/>
            <a:ext cx="8229600" cy="1143000"/>
          </a:xfrm>
        </p:spPr>
        <p:txBody>
          <a:bodyPr/>
          <a:lstStyle/>
          <a:p>
            <a:r>
              <a:rPr lang="en-US" sz="3200" smtClean="0"/>
              <a:t>Symptoms</a:t>
            </a:r>
            <a:r>
              <a:rPr lang="en-US" smtClean="0"/>
              <a:t> </a:t>
            </a:r>
          </a:p>
        </p:txBody>
      </p:sp>
      <p:sp>
        <p:nvSpPr>
          <p:cNvPr id="3" name="Content Placeholder 2"/>
          <p:cNvSpPr>
            <a:spLocks noGrp="1"/>
          </p:cNvSpPr>
          <p:nvPr>
            <p:ph sz="half" idx="1"/>
          </p:nvPr>
        </p:nvSpPr>
        <p:spPr>
          <a:xfrm>
            <a:off x="457200" y="1920875"/>
            <a:ext cx="4038600" cy="4433888"/>
          </a:xfrm>
        </p:spPr>
        <p:txBody>
          <a:bodyPr>
            <a:normAutofit fontScale="92500" lnSpcReduction="20000"/>
          </a:bodyPr>
          <a:lstStyle/>
          <a:p>
            <a:pPr marL="274320" indent="-274320" fontAlgn="auto">
              <a:spcAft>
                <a:spcPts val="0"/>
              </a:spcAft>
              <a:buClr>
                <a:schemeClr val="accent3"/>
              </a:buClr>
              <a:buFont typeface="Wingdings 2"/>
              <a:buChar char=""/>
              <a:defRPr/>
            </a:pPr>
            <a:r>
              <a:rPr lang="en-US" dirty="0" err="1" smtClean="0"/>
              <a:t>Stridor</a:t>
            </a:r>
            <a:r>
              <a:rPr lang="en-US" dirty="0" smtClean="0"/>
              <a:t> in the first weeks of life</a:t>
            </a:r>
          </a:p>
          <a:p>
            <a:pPr marL="274320" indent="-274320" fontAlgn="auto">
              <a:spcAft>
                <a:spcPts val="0"/>
              </a:spcAft>
              <a:buClr>
                <a:schemeClr val="accent3"/>
              </a:buClr>
              <a:buFont typeface="Wingdings 2"/>
              <a:buChar char=""/>
              <a:defRPr/>
            </a:pPr>
            <a:r>
              <a:rPr lang="en-US" dirty="0" smtClean="0"/>
              <a:t>Inspiratory phase</a:t>
            </a:r>
          </a:p>
          <a:p>
            <a:pPr marL="274320" indent="-274320" fontAlgn="auto">
              <a:spcAft>
                <a:spcPts val="0"/>
              </a:spcAft>
              <a:buClr>
                <a:schemeClr val="accent3"/>
              </a:buClr>
              <a:buFont typeface="Wingdings 2"/>
              <a:buChar char=""/>
              <a:defRPr/>
            </a:pPr>
            <a:r>
              <a:rPr lang="en-US" dirty="0" smtClean="0"/>
              <a:t>Worse with crying ,feeding ,and respiratory tract infection</a:t>
            </a:r>
          </a:p>
          <a:p>
            <a:pPr marL="274320" indent="-274320" fontAlgn="auto">
              <a:spcAft>
                <a:spcPts val="0"/>
              </a:spcAft>
              <a:buClr>
                <a:schemeClr val="accent3"/>
              </a:buClr>
              <a:buFont typeface="Wingdings 2"/>
              <a:buChar char=""/>
              <a:defRPr/>
            </a:pPr>
            <a:r>
              <a:rPr lang="en-US" dirty="0" smtClean="0"/>
              <a:t>Improved in prone position</a:t>
            </a:r>
          </a:p>
          <a:p>
            <a:pPr marL="274320" indent="-274320" fontAlgn="auto">
              <a:spcAft>
                <a:spcPts val="0"/>
              </a:spcAft>
              <a:buClr>
                <a:schemeClr val="accent3"/>
              </a:buClr>
              <a:buFont typeface="Wingdings 2"/>
              <a:buChar char=""/>
              <a:defRPr/>
            </a:pPr>
            <a:r>
              <a:rPr lang="en-US" b="1" dirty="0" smtClean="0">
                <a:solidFill>
                  <a:srgbClr val="FF0000"/>
                </a:solidFill>
              </a:rPr>
              <a:t>DX</a:t>
            </a:r>
            <a:r>
              <a:rPr lang="en-US" dirty="0" smtClean="0"/>
              <a:t> : flexible fibrotic endoscopy   patient must be awake to see the movement of the epiglottis and </a:t>
            </a:r>
            <a:r>
              <a:rPr lang="en-US" dirty="0" err="1" smtClean="0"/>
              <a:t>aretynoid</a:t>
            </a:r>
            <a:r>
              <a:rPr lang="en-US" dirty="0" smtClean="0"/>
              <a:t> cartilage </a:t>
            </a:r>
            <a:endParaRPr lang="en-US" dirty="0"/>
          </a:p>
        </p:txBody>
      </p:sp>
      <p:sp>
        <p:nvSpPr>
          <p:cNvPr id="11" name="Content Placeholder 10"/>
          <p:cNvSpPr>
            <a:spLocks noGrp="1"/>
          </p:cNvSpPr>
          <p:nvPr>
            <p:ph sz="half" idx="2"/>
          </p:nvPr>
        </p:nvSpPr>
        <p:spPr>
          <a:xfrm>
            <a:off x="4648200" y="1920875"/>
            <a:ext cx="4038600" cy="4433888"/>
          </a:xfrm>
        </p:spPr>
        <p:txBody>
          <a:bodyPr>
            <a:normAutofit fontScale="92500" lnSpcReduction="20000"/>
          </a:bodyPr>
          <a:lstStyle/>
          <a:p>
            <a:pPr marL="274320" indent="-274320" fontAlgn="auto">
              <a:spcAft>
                <a:spcPts val="0"/>
              </a:spcAft>
              <a:buClr>
                <a:schemeClr val="accent3"/>
              </a:buClr>
              <a:buFont typeface="Wingdings 2"/>
              <a:buChar cha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smtClean="0"/>
              <a:t> </a:t>
            </a:r>
          </a:p>
        </p:txBody>
      </p:sp>
      <p:sp>
        <p:nvSpPr>
          <p:cNvPr id="3" name="Content Placeholder 2"/>
          <p:cNvSpPr>
            <a:spLocks noGrp="1"/>
          </p:cNvSpPr>
          <p:nvPr>
            <p:ph idx="1"/>
          </p:nvPr>
        </p:nvSpPr>
        <p:spPr>
          <a:xfrm>
            <a:off x="457200" y="1295400"/>
            <a:ext cx="8229600" cy="5029200"/>
          </a:xfrm>
        </p:spPr>
        <p:txBody>
          <a:bodyPr>
            <a:normAutofit fontScale="85000" lnSpcReduction="20000"/>
          </a:bodyPr>
          <a:lstStyle/>
          <a:p>
            <a:pPr marL="274320" indent="-274320" fontAlgn="auto">
              <a:spcAft>
                <a:spcPts val="0"/>
              </a:spcAft>
              <a:buClr>
                <a:schemeClr val="accent3"/>
              </a:buClr>
              <a:buFont typeface="Wingdings 2"/>
              <a:buChar char=""/>
              <a:defRPr/>
            </a:pPr>
            <a:r>
              <a:rPr lang="en-US" b="1" dirty="0" smtClean="0">
                <a:solidFill>
                  <a:srgbClr val="FF0000"/>
                </a:solidFill>
              </a:rPr>
              <a:t>Endoscopic  finding:</a:t>
            </a:r>
          </a:p>
          <a:p>
            <a:pPr marL="274320" indent="-274320" fontAlgn="auto">
              <a:spcAft>
                <a:spcPts val="0"/>
              </a:spcAft>
              <a:buClr>
                <a:schemeClr val="accent3"/>
              </a:buClr>
              <a:buFont typeface="Wingdings 2"/>
              <a:buChar char=""/>
              <a:defRPr/>
            </a:pPr>
            <a:r>
              <a:rPr lang="en-US" dirty="0" smtClean="0"/>
              <a:t>Tall ,omega shape epiglottis </a:t>
            </a:r>
          </a:p>
          <a:p>
            <a:pPr marL="274320" indent="-274320" fontAlgn="auto">
              <a:spcAft>
                <a:spcPts val="0"/>
              </a:spcAft>
              <a:buClr>
                <a:schemeClr val="accent3"/>
              </a:buClr>
              <a:buFont typeface="Wingdings 2"/>
              <a:buChar char=""/>
              <a:defRPr/>
            </a:pPr>
            <a:r>
              <a:rPr lang="en-US" dirty="0" smtClean="0"/>
              <a:t>Inward forward movement of </a:t>
            </a:r>
            <a:r>
              <a:rPr lang="en-US" dirty="0" err="1" smtClean="0"/>
              <a:t>arytenoid</a:t>
            </a:r>
            <a:r>
              <a:rPr lang="en-US" dirty="0" smtClean="0"/>
              <a:t> mucosa (sucked)  </a:t>
            </a:r>
          </a:p>
          <a:p>
            <a:pPr marL="274320" indent="-274320" fontAlgn="auto">
              <a:spcAft>
                <a:spcPts val="0"/>
              </a:spcAft>
              <a:buClr>
                <a:schemeClr val="accent3"/>
              </a:buClr>
              <a:buFont typeface="Wingdings 2"/>
              <a:buChar char=""/>
              <a:defRPr/>
            </a:pPr>
            <a:r>
              <a:rPr lang="en-US" dirty="0" smtClean="0"/>
              <a:t>Short </a:t>
            </a:r>
            <a:r>
              <a:rPr lang="en-US" dirty="0" err="1" smtClean="0"/>
              <a:t>aryepiglottis</a:t>
            </a:r>
            <a:r>
              <a:rPr lang="en-US" dirty="0" smtClean="0"/>
              <a:t> fold</a:t>
            </a:r>
          </a:p>
          <a:p>
            <a:pPr marL="274320" indent="-274320" fontAlgn="auto">
              <a:spcAft>
                <a:spcPts val="0"/>
              </a:spcAft>
              <a:buClr>
                <a:schemeClr val="accent3"/>
              </a:buClr>
              <a:buFont typeface="Wingdings 2"/>
              <a:buChar char=""/>
              <a:defRPr/>
            </a:pPr>
            <a:r>
              <a:rPr lang="en-US" b="1" i="1" dirty="0" smtClean="0">
                <a:solidFill>
                  <a:srgbClr val="FF0000"/>
                </a:solidFill>
              </a:rPr>
              <a:t>Treatment :</a:t>
            </a:r>
          </a:p>
          <a:p>
            <a:pPr marL="274320" indent="-274320" fontAlgn="auto">
              <a:spcAft>
                <a:spcPts val="0"/>
              </a:spcAft>
              <a:buClr>
                <a:schemeClr val="accent3"/>
              </a:buClr>
              <a:buFont typeface="Wingdings 2"/>
              <a:buChar char=""/>
              <a:defRPr/>
            </a:pPr>
            <a:r>
              <a:rPr lang="en-US" b="1" dirty="0" smtClean="0"/>
              <a:t>Mild cases :</a:t>
            </a:r>
            <a:r>
              <a:rPr lang="en-US" dirty="0" smtClean="0"/>
              <a:t>( no cyanosis not effecting the child growth )</a:t>
            </a:r>
          </a:p>
          <a:p>
            <a:pPr marL="274320" indent="-274320" fontAlgn="auto">
              <a:spcAft>
                <a:spcPts val="0"/>
              </a:spcAft>
              <a:buClr>
                <a:schemeClr val="accent3"/>
              </a:buClr>
              <a:buFont typeface="Wingdings 2"/>
              <a:buChar char=""/>
              <a:defRPr/>
            </a:pPr>
            <a:r>
              <a:rPr lang="en-US" dirty="0" smtClean="0"/>
              <a:t> observation</a:t>
            </a:r>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2"/>
              <a:buChar char=""/>
              <a:defRPr/>
            </a:pPr>
            <a:r>
              <a:rPr lang="en-US" b="1" dirty="0" smtClean="0"/>
              <a:t>Sever cases: </a:t>
            </a:r>
          </a:p>
          <a:p>
            <a:pPr marL="274320" indent="-274320" fontAlgn="auto">
              <a:spcAft>
                <a:spcPts val="0"/>
              </a:spcAft>
              <a:buClr>
                <a:schemeClr val="accent3"/>
              </a:buClr>
              <a:buFont typeface="Wingdings 2"/>
              <a:buChar char=""/>
              <a:defRPr/>
            </a:pPr>
            <a:r>
              <a:rPr lang="en-US" dirty="0" err="1" smtClean="0"/>
              <a:t>supraglottoplasty</a:t>
            </a:r>
            <a:r>
              <a:rPr lang="en-US" dirty="0" smtClean="0"/>
              <a:t>  : patients have short </a:t>
            </a:r>
            <a:r>
              <a:rPr lang="en-US" dirty="0" err="1" smtClean="0"/>
              <a:t>aryepiglottic</a:t>
            </a:r>
            <a:r>
              <a:rPr lang="en-US" dirty="0" smtClean="0"/>
              <a:t> fold so we release it so epiglottis moves </a:t>
            </a:r>
            <a:r>
              <a:rPr lang="en-US" dirty="0" err="1" smtClean="0"/>
              <a:t>anteriorly</a:t>
            </a:r>
            <a:r>
              <a:rPr lang="en-US" dirty="0" smtClean="0"/>
              <a:t> ( open airway )</a:t>
            </a: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r>
              <a:rPr lang="en-US" dirty="0" err="1" smtClean="0"/>
              <a:t>tracheostomy</a:t>
            </a:r>
            <a:r>
              <a:rPr lang="en-US" dirty="0" smtClean="0"/>
              <a:t>  </a:t>
            </a:r>
          </a:p>
          <a:p>
            <a:pPr marL="274320" indent="-274320" fontAlgn="auto">
              <a:spcAft>
                <a:spcPts val="0"/>
              </a:spcAft>
              <a:buClr>
                <a:schemeClr val="accent3"/>
              </a:buClr>
              <a:buFont typeface="Wingdings 2"/>
              <a:buChar char=""/>
              <a:defRPr/>
            </a:pPr>
            <a:r>
              <a:rPr lang="en-US" dirty="0" smtClean="0"/>
              <a:t>Must ask patients about feeding coz if not then needs surgical </a:t>
            </a:r>
            <a:r>
              <a:rPr lang="en-US" dirty="0" err="1" smtClean="0"/>
              <a:t>interevention</a:t>
            </a:r>
            <a:r>
              <a:rPr lang="en-US" dirty="0" smtClean="0"/>
              <a:t> </a:t>
            </a:r>
          </a:p>
          <a:p>
            <a:pPr marL="274320" indent="-274320" fontAlgn="auto">
              <a:spcAft>
                <a:spcPts val="0"/>
              </a:spcAft>
              <a:buClr>
                <a:schemeClr val="accent3"/>
              </a:buClr>
              <a:buFont typeface="Wingdings 2"/>
              <a:buNone/>
              <a:defRPr/>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588"/>
            <a:ext cx="8305800" cy="1143000"/>
          </a:xfrm>
        </p:spPr>
        <p:txBody>
          <a:bodyPr/>
          <a:lstStyle/>
          <a:p>
            <a:pPr fontAlgn="auto">
              <a:spcAft>
                <a:spcPts val="0"/>
              </a:spcAft>
              <a:defRPr/>
            </a:pPr>
            <a:r>
              <a:rPr lang="en-US" sz="2400" dirty="0" smtClean="0"/>
              <a:t>Flexible fibrotic endoscopy</a:t>
            </a:r>
            <a:br>
              <a:rPr lang="en-US" sz="2400" dirty="0" smtClean="0"/>
            </a:br>
            <a:r>
              <a:rPr lang="en-US" sz="2400" dirty="0" smtClean="0"/>
              <a:t>indications : </a:t>
            </a:r>
            <a:r>
              <a:rPr lang="en-US" sz="2400" dirty="0" err="1" smtClean="0"/>
              <a:t>dx</a:t>
            </a:r>
            <a:r>
              <a:rPr lang="en-US" sz="2400" dirty="0" smtClean="0"/>
              <a:t> of nasal ,</a:t>
            </a:r>
            <a:r>
              <a:rPr lang="en-US" sz="2400" dirty="0" err="1" smtClean="0"/>
              <a:t>pharyngel</a:t>
            </a:r>
            <a:r>
              <a:rPr lang="en-US" sz="2400" dirty="0" smtClean="0"/>
              <a:t> ,laryngeal obstruction</a:t>
            </a:r>
            <a:endParaRPr lang="en-US" sz="2400" dirty="0"/>
          </a:p>
        </p:txBody>
      </p:sp>
      <p:pic>
        <p:nvPicPr>
          <p:cNvPr id="33794" name="Picture 5" descr="Picture 014"/>
          <p:cNvPicPr>
            <a:picLocks noChangeAspect="1" noChangeArrowheads="1"/>
          </p:cNvPicPr>
          <p:nvPr/>
        </p:nvPicPr>
        <p:blipFill>
          <a:blip r:embed="rId2"/>
          <a:srcRect/>
          <a:stretch>
            <a:fillRect/>
          </a:stretch>
        </p:blipFill>
        <p:spPr bwMode="auto">
          <a:xfrm>
            <a:off x="5181600" y="2819400"/>
            <a:ext cx="3124200" cy="2895600"/>
          </a:xfrm>
          <a:prstGeom prst="rect">
            <a:avLst/>
          </a:prstGeom>
          <a:noFill/>
          <a:ln w="9525">
            <a:noFill/>
            <a:miter lim="800000"/>
            <a:headEnd/>
            <a:tailEnd/>
          </a:ln>
        </p:spPr>
      </p:pic>
      <p:pic>
        <p:nvPicPr>
          <p:cNvPr id="33795" name="Picture 7" descr="Picture 001"/>
          <p:cNvPicPr>
            <a:picLocks noChangeAspect="1" noChangeArrowheads="1"/>
          </p:cNvPicPr>
          <p:nvPr/>
        </p:nvPicPr>
        <p:blipFill>
          <a:blip r:embed="rId3"/>
          <a:srcRect/>
          <a:stretch>
            <a:fillRect/>
          </a:stretch>
        </p:blipFill>
        <p:spPr bwMode="auto">
          <a:xfrm>
            <a:off x="838200" y="1371600"/>
            <a:ext cx="33528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endParaRPr lang="en-US" smtClean="0"/>
          </a:p>
        </p:txBody>
      </p:sp>
      <p:sp>
        <p:nvSpPr>
          <p:cNvPr id="15362" name="Content Placeholder 2"/>
          <p:cNvSpPr>
            <a:spLocks noGrp="1"/>
          </p:cNvSpPr>
          <p:nvPr>
            <p:ph idx="1"/>
          </p:nvPr>
        </p:nvSpPr>
        <p:spPr>
          <a:xfrm>
            <a:off x="457200" y="1371600"/>
            <a:ext cx="8229600" cy="4953000"/>
          </a:xfrm>
        </p:spPr>
        <p:txBody>
          <a:bodyPr/>
          <a:lstStyle/>
          <a:p>
            <a:r>
              <a:rPr lang="en-US" smtClean="0"/>
              <a:t> the Upper airway extended from the nares and lip to the subglottic area</a:t>
            </a:r>
          </a:p>
          <a:p>
            <a:r>
              <a:rPr lang="en-US" smtClean="0">
                <a:solidFill>
                  <a:srgbClr val="00B050"/>
                </a:solidFill>
              </a:rPr>
              <a:t>Air comes inside the airway through the nose to the larynx</a:t>
            </a:r>
          </a:p>
          <a:p>
            <a:endParaRPr lang="en-US" smtClean="0"/>
          </a:p>
          <a:p>
            <a:r>
              <a:rPr lang="en-US" smtClean="0">
                <a:solidFill>
                  <a:srgbClr val="FF0000"/>
                </a:solidFill>
              </a:rPr>
              <a:t>Upper airway obstruction :</a:t>
            </a:r>
          </a:p>
          <a:p>
            <a:pPr>
              <a:buFont typeface="Wingdings" pitchFamily="2" charset="2"/>
              <a:buChar char="q"/>
            </a:pPr>
            <a:r>
              <a:rPr lang="en-US" smtClean="0"/>
              <a:t>Congenital below one year we think of congenital causes</a:t>
            </a:r>
          </a:p>
          <a:p>
            <a:pPr>
              <a:buFont typeface="Wingdings" pitchFamily="2" charset="2"/>
              <a:buChar char="q"/>
            </a:pPr>
            <a:r>
              <a:rPr lang="en-US" smtClean="0"/>
              <a:t>Acquired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Picture 123"/>
          <p:cNvPicPr>
            <a:picLocks noChangeAspect="1" noChangeArrowheads="1"/>
          </p:cNvPicPr>
          <p:nvPr/>
        </p:nvPicPr>
        <p:blipFill>
          <a:blip r:embed="rId2"/>
          <a:srcRect/>
          <a:stretch>
            <a:fillRect/>
          </a:stretch>
        </p:blipFill>
        <p:spPr bwMode="auto">
          <a:xfrm>
            <a:off x="1447800" y="1371600"/>
            <a:ext cx="7162800" cy="3733800"/>
          </a:xfrm>
          <a:prstGeom prst="rect">
            <a:avLst/>
          </a:prstGeom>
          <a:noFill/>
          <a:ln w="9525">
            <a:noFill/>
            <a:miter lim="800000"/>
            <a:headEnd/>
            <a:tailEnd/>
          </a:ln>
        </p:spPr>
      </p:pic>
      <p:sp>
        <p:nvSpPr>
          <p:cNvPr id="6" name="Title 5"/>
          <p:cNvSpPr>
            <a:spLocks noGrp="1"/>
          </p:cNvSpPr>
          <p:nvPr>
            <p:ph type="title"/>
          </p:nvPr>
        </p:nvSpPr>
        <p:spPr/>
        <p:txBody>
          <a:bodyPr>
            <a:normAutofit fontScale="90000"/>
          </a:bodyPr>
          <a:lstStyle/>
          <a:p>
            <a:pPr fontAlgn="auto">
              <a:spcAft>
                <a:spcPts val="0"/>
              </a:spcAft>
              <a:defRPr/>
            </a:pPr>
            <a:r>
              <a:rPr lang="en-US" dirty="0" smtClean="0"/>
              <a:t>Omega shaped epiglottis </a:t>
            </a:r>
            <a:br>
              <a:rPr lang="en-US" dirty="0" smtClean="0"/>
            </a:br>
            <a:r>
              <a:rPr lang="en-US" dirty="0" err="1" smtClean="0"/>
              <a:t>aretynoid</a:t>
            </a:r>
            <a:r>
              <a:rPr lang="en-US" dirty="0" smtClean="0"/>
              <a:t> cartilage is upward and forward</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685800" y="514350"/>
            <a:ext cx="5614988" cy="1162050"/>
          </a:xfrm>
        </p:spPr>
        <p:txBody>
          <a:bodyPr/>
          <a:lstStyle/>
          <a:p>
            <a:r>
              <a:rPr lang="en-US" smtClean="0"/>
              <a:t>5) Vocal cord paralysis :congenital form is the 2</a:t>
            </a:r>
            <a:r>
              <a:rPr lang="en-US" baseline="30000" smtClean="0"/>
              <a:t>nd</a:t>
            </a:r>
            <a:r>
              <a:rPr lang="en-US" smtClean="0"/>
              <a:t> most common cause of  airway abstruction in infants</a:t>
            </a:r>
          </a:p>
        </p:txBody>
      </p:sp>
      <p:sp>
        <p:nvSpPr>
          <p:cNvPr id="35842" name="Text Placeholder 3"/>
          <p:cNvSpPr>
            <a:spLocks noGrp="1"/>
          </p:cNvSpPr>
          <p:nvPr>
            <p:ph type="body" idx="2"/>
          </p:nvPr>
        </p:nvSpPr>
        <p:spPr>
          <a:xfrm>
            <a:off x="685800" y="2044700"/>
            <a:ext cx="3657600" cy="4203700"/>
          </a:xfrm>
        </p:spPr>
        <p:txBody>
          <a:bodyPr/>
          <a:lstStyle/>
          <a:p>
            <a:r>
              <a:rPr lang="en-US" smtClean="0"/>
              <a:t>Can be unilateral or bilateral ,congenital or acquired</a:t>
            </a:r>
          </a:p>
          <a:p>
            <a:r>
              <a:rPr lang="en-US" b="1" smtClean="0"/>
              <a:t>Congenital</a:t>
            </a:r>
            <a:r>
              <a:rPr lang="en-US" smtClean="0"/>
              <a:t> form  may associated with abnormality of the central nervous system (Arnold Chiari syndrome ) or cardiovascular anomalies (vagal nerve is affected )</a:t>
            </a:r>
          </a:p>
          <a:p>
            <a:r>
              <a:rPr lang="en-US" sz="1800" b="1" smtClean="0">
                <a:solidFill>
                  <a:srgbClr val="FF0000"/>
                </a:solidFill>
              </a:rPr>
              <a:t>Symptoms:</a:t>
            </a:r>
          </a:p>
          <a:p>
            <a:r>
              <a:rPr lang="en-US" smtClean="0"/>
              <a:t> high pitch inspiratory stridor</a:t>
            </a:r>
          </a:p>
          <a:p>
            <a:r>
              <a:rPr lang="en-US" sz="1800" b="1" smtClean="0">
                <a:solidFill>
                  <a:srgbClr val="FF0000"/>
                </a:solidFill>
              </a:rPr>
              <a:t>Treatment</a:t>
            </a:r>
            <a:r>
              <a:rPr lang="en-US" smtClean="0"/>
              <a:t> :</a:t>
            </a:r>
          </a:p>
          <a:p>
            <a:r>
              <a:rPr lang="en-US" sz="1800" b="1" smtClean="0">
                <a:solidFill>
                  <a:srgbClr val="660066"/>
                </a:solidFill>
              </a:rPr>
              <a:t> trechestomy  in sever cases  </a:t>
            </a:r>
          </a:p>
          <a:p>
            <a:r>
              <a:rPr lang="en-US" smtClean="0"/>
              <a:t>-Spontaneous recovery occurs in half patients</a:t>
            </a:r>
          </a:p>
          <a:p>
            <a:r>
              <a:rPr lang="en-US" smtClean="0"/>
              <a:t>-Vocal cord lateralization if congenital we wait coz it could be immature so we wait , surgical intervention postponed  until the patient become old </a:t>
            </a:r>
          </a:p>
          <a:p>
            <a:r>
              <a:rPr lang="en-US" smtClean="0"/>
              <a:t> -arytoidectomy and laser cordotomy       </a:t>
            </a:r>
          </a:p>
        </p:txBody>
      </p:sp>
      <p:pic>
        <p:nvPicPr>
          <p:cNvPr id="35843" name="Content Placeholder 4" descr="vocal cord paralysis.jpg"/>
          <p:cNvPicPr>
            <a:picLocks noGrp="1" noChangeAspect="1"/>
          </p:cNvPicPr>
          <p:nvPr>
            <p:ph sz="half" idx="1"/>
          </p:nvPr>
        </p:nvPicPr>
        <p:blipFill>
          <a:blip r:embed="rId2"/>
          <a:srcRect/>
          <a:stretch>
            <a:fillRect/>
          </a:stretch>
        </p:blipFill>
        <p:spPr>
          <a:xfrm>
            <a:off x="4343400" y="2044700"/>
            <a:ext cx="4343400" cy="38354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704850"/>
            <a:ext cx="8229600" cy="666750"/>
          </a:xfrm>
        </p:spPr>
        <p:txBody>
          <a:bodyPr/>
          <a:lstStyle/>
          <a:p>
            <a:r>
              <a:rPr lang="en-US" sz="3600" smtClean="0"/>
              <a:t>6) Subglottic haemangioma </a:t>
            </a:r>
          </a:p>
        </p:txBody>
      </p:sp>
      <p:sp>
        <p:nvSpPr>
          <p:cNvPr id="3" name="Content Placeholder 2"/>
          <p:cNvSpPr>
            <a:spLocks noGrp="1"/>
          </p:cNvSpPr>
          <p:nvPr>
            <p:ph sz="half" idx="1"/>
          </p:nvPr>
        </p:nvSpPr>
        <p:spPr>
          <a:xfrm>
            <a:off x="457200" y="1920875"/>
            <a:ext cx="4038600" cy="4433888"/>
          </a:xfrm>
        </p:spPr>
        <p:txBody>
          <a:bodyPr>
            <a:normAutofit fontScale="62500" lnSpcReduction="20000"/>
          </a:bodyPr>
          <a:lstStyle/>
          <a:p>
            <a:pPr marL="274320" indent="-274320" fontAlgn="auto">
              <a:spcAft>
                <a:spcPts val="0"/>
              </a:spcAft>
              <a:buClr>
                <a:schemeClr val="accent3"/>
              </a:buClr>
              <a:buFont typeface="Wingdings 2"/>
              <a:buChar char=""/>
              <a:defRPr/>
            </a:pPr>
            <a:r>
              <a:rPr lang="en-US" dirty="0" smtClean="0"/>
              <a:t>Congenital vascular lesion </a:t>
            </a:r>
          </a:p>
          <a:p>
            <a:pPr marL="274320" indent="-274320" fontAlgn="auto">
              <a:spcAft>
                <a:spcPts val="0"/>
              </a:spcAft>
              <a:buClr>
                <a:schemeClr val="accent3"/>
              </a:buClr>
              <a:buFont typeface="Wingdings 2"/>
              <a:buNone/>
              <a:defRPr/>
            </a:pPr>
            <a:r>
              <a:rPr lang="en-US" dirty="0" smtClean="0"/>
              <a:t>not present at birth but grow rapidly over the first few months of life</a:t>
            </a:r>
          </a:p>
          <a:p>
            <a:pPr marL="274320" indent="-274320" fontAlgn="auto">
              <a:spcAft>
                <a:spcPts val="0"/>
              </a:spcAft>
              <a:buClr>
                <a:schemeClr val="accent3"/>
              </a:buClr>
              <a:buFont typeface="Wingdings 2"/>
              <a:buNone/>
              <a:defRPr/>
            </a:pPr>
            <a:r>
              <a:rPr lang="en-US" b="1" dirty="0" smtClean="0">
                <a:solidFill>
                  <a:srgbClr val="FF0000"/>
                </a:solidFill>
              </a:rPr>
              <a:t>Symptoms:</a:t>
            </a:r>
            <a:r>
              <a:rPr lang="en-US" dirty="0" smtClean="0"/>
              <a:t> </a:t>
            </a:r>
          </a:p>
          <a:p>
            <a:pPr marL="274320" indent="-274320" fontAlgn="auto">
              <a:spcAft>
                <a:spcPts val="0"/>
              </a:spcAft>
              <a:buClr>
                <a:schemeClr val="accent3"/>
              </a:buClr>
              <a:buFont typeface="Wingdings 2"/>
              <a:buChar char=""/>
              <a:defRPr/>
            </a:pPr>
            <a:r>
              <a:rPr lang="en-US" dirty="0" smtClean="0"/>
              <a:t>Biphasic </a:t>
            </a:r>
            <a:r>
              <a:rPr lang="en-US" dirty="0" err="1" smtClean="0"/>
              <a:t>stridor</a:t>
            </a:r>
            <a:r>
              <a:rPr lang="en-US" dirty="0" smtClean="0"/>
              <a:t> </a:t>
            </a:r>
          </a:p>
          <a:p>
            <a:pPr marL="274320" indent="-274320" fontAlgn="auto">
              <a:spcAft>
                <a:spcPts val="0"/>
              </a:spcAft>
              <a:buClr>
                <a:schemeClr val="accent3"/>
              </a:buClr>
              <a:buFont typeface="Wingdings 2"/>
              <a:buChar char=""/>
              <a:defRPr/>
            </a:pPr>
            <a:r>
              <a:rPr lang="en-US" dirty="0" smtClean="0"/>
              <a:t>Tend to </a:t>
            </a:r>
            <a:r>
              <a:rPr lang="en-US" dirty="0" err="1" smtClean="0"/>
              <a:t>involute</a:t>
            </a:r>
            <a:r>
              <a:rPr lang="en-US" dirty="0" smtClean="0"/>
              <a:t> slowly after one year </a:t>
            </a:r>
          </a:p>
          <a:p>
            <a:pPr marL="274320" indent="-274320" fontAlgn="auto">
              <a:spcAft>
                <a:spcPts val="0"/>
              </a:spcAft>
              <a:buClr>
                <a:schemeClr val="accent3"/>
              </a:buClr>
              <a:buFont typeface="Wingdings 2"/>
              <a:buChar char=""/>
              <a:defRPr/>
            </a:pPr>
            <a:r>
              <a:rPr lang="en-US" dirty="0" smtClean="0"/>
              <a:t>50% of the patients have </a:t>
            </a:r>
            <a:r>
              <a:rPr lang="en-US" dirty="0" err="1" smtClean="0"/>
              <a:t>cutaneous</a:t>
            </a:r>
            <a:r>
              <a:rPr lang="en-US" dirty="0" smtClean="0"/>
              <a:t>  </a:t>
            </a:r>
            <a:r>
              <a:rPr lang="en-US" dirty="0" err="1" smtClean="0"/>
              <a:t>haemangioma</a:t>
            </a:r>
            <a:r>
              <a:rPr lang="en-US" dirty="0" smtClean="0"/>
              <a:t>  in the head and  neck \</a:t>
            </a:r>
          </a:p>
          <a:p>
            <a:pPr marL="274320" indent="-274320" fontAlgn="auto">
              <a:spcAft>
                <a:spcPts val="0"/>
              </a:spcAft>
              <a:buClr>
                <a:schemeClr val="accent3"/>
              </a:buClr>
              <a:buFont typeface="Wingdings 2"/>
              <a:buChar char=""/>
              <a:defRPr/>
            </a:pPr>
            <a:r>
              <a:rPr lang="en-US" dirty="0" smtClean="0"/>
              <a:t>Could be from one side or </a:t>
            </a:r>
            <a:r>
              <a:rPr lang="en-US" dirty="0" err="1" smtClean="0"/>
              <a:t>circumferencial</a:t>
            </a:r>
            <a:endParaRPr lang="en-US" dirty="0" smtClean="0"/>
          </a:p>
          <a:p>
            <a:pPr marL="274320" indent="-274320" fontAlgn="auto">
              <a:spcAft>
                <a:spcPts val="0"/>
              </a:spcAft>
              <a:buClr>
                <a:schemeClr val="accent3"/>
              </a:buClr>
              <a:buFont typeface="Wingdings 2"/>
              <a:buChar char=""/>
              <a:defRPr/>
            </a:pPr>
            <a:r>
              <a:rPr lang="en-US" sz="3097" b="1" dirty="0" smtClean="0">
                <a:solidFill>
                  <a:srgbClr val="FF0000"/>
                </a:solidFill>
              </a:rPr>
              <a:t>Treatment :</a:t>
            </a:r>
          </a:p>
          <a:p>
            <a:pPr marL="274320" indent="-274320" fontAlgn="auto">
              <a:spcAft>
                <a:spcPts val="0"/>
              </a:spcAft>
              <a:buClr>
                <a:schemeClr val="accent3"/>
              </a:buClr>
              <a:buFont typeface="Wingdings 2"/>
              <a:buChar char=""/>
              <a:defRPr/>
            </a:pPr>
            <a:r>
              <a:rPr lang="en-US" dirty="0" smtClean="0"/>
              <a:t>Systemic steroid , </a:t>
            </a:r>
          </a:p>
          <a:p>
            <a:pPr marL="274320" indent="-274320" fontAlgn="auto">
              <a:spcAft>
                <a:spcPts val="0"/>
              </a:spcAft>
              <a:buClr>
                <a:schemeClr val="accent3"/>
              </a:buClr>
              <a:buFont typeface="Wingdings 2"/>
              <a:buChar char=""/>
              <a:defRPr/>
            </a:pPr>
            <a:r>
              <a:rPr lang="en-US" dirty="0" err="1" smtClean="0"/>
              <a:t>interlesional</a:t>
            </a:r>
            <a:r>
              <a:rPr lang="en-US" dirty="0" smtClean="0"/>
              <a:t> steroid ,</a:t>
            </a:r>
          </a:p>
          <a:p>
            <a:pPr marL="274320" indent="-274320" fontAlgn="auto">
              <a:spcAft>
                <a:spcPts val="0"/>
              </a:spcAft>
              <a:buClr>
                <a:schemeClr val="accent3"/>
              </a:buClr>
              <a:buFont typeface="Wingdings 2"/>
              <a:buChar char=""/>
              <a:defRPr/>
            </a:pPr>
            <a:r>
              <a:rPr lang="en-US" dirty="0" smtClean="0"/>
              <a:t>laser ablation </a:t>
            </a:r>
            <a:r>
              <a:rPr lang="en-US" dirty="0" err="1" smtClean="0"/>
              <a:t>treachestomy</a:t>
            </a:r>
            <a:r>
              <a:rPr lang="en-US" dirty="0" smtClean="0"/>
              <a:t> </a:t>
            </a:r>
          </a:p>
          <a:p>
            <a:pPr marL="274320" indent="-274320" fontAlgn="auto">
              <a:spcAft>
                <a:spcPts val="0"/>
              </a:spcAft>
              <a:buClr>
                <a:schemeClr val="accent3"/>
              </a:buClr>
              <a:buFont typeface="Wingdings 2"/>
              <a:buChar char=""/>
              <a:defRPr/>
            </a:pPr>
            <a:r>
              <a:rPr lang="en-US" dirty="0" smtClean="0"/>
              <a:t>New medication : beta blockers</a:t>
            </a: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None/>
              <a:defRPr/>
            </a:pPr>
            <a:r>
              <a:rPr lang="en-US" dirty="0" smtClean="0"/>
              <a:t>** Any </a:t>
            </a:r>
            <a:r>
              <a:rPr lang="en-US" dirty="0" err="1" smtClean="0"/>
              <a:t>subglottic</a:t>
            </a:r>
            <a:r>
              <a:rPr lang="en-US" dirty="0" smtClean="0"/>
              <a:t> cause will cause </a:t>
            </a:r>
            <a:r>
              <a:rPr lang="en-US" b="1" dirty="0" smtClean="0"/>
              <a:t>biphasic </a:t>
            </a:r>
            <a:r>
              <a:rPr lang="en-US" dirty="0" err="1" smtClean="0"/>
              <a:t>stridor</a:t>
            </a:r>
            <a:endParaRPr lang="en-US" dirty="0"/>
          </a:p>
        </p:txBody>
      </p:sp>
      <p:pic>
        <p:nvPicPr>
          <p:cNvPr id="36867" name="Content Placeholder 4" descr="subglottic haemangioma.png"/>
          <p:cNvPicPr>
            <a:picLocks noGrp="1" noChangeAspect="1"/>
          </p:cNvPicPr>
          <p:nvPr>
            <p:ph sz="half" idx="2"/>
          </p:nvPr>
        </p:nvPicPr>
        <p:blipFill>
          <a:blip r:embed="rId2"/>
          <a:srcRect/>
          <a:stretch>
            <a:fillRect/>
          </a:stretch>
        </p:blipFill>
        <p:spPr>
          <a:xfrm>
            <a:off x="4495800" y="1905000"/>
            <a:ext cx="4191000" cy="38862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685800" y="514350"/>
            <a:ext cx="2743200" cy="1162050"/>
          </a:xfrm>
        </p:spPr>
        <p:txBody>
          <a:bodyPr/>
          <a:lstStyle/>
          <a:p>
            <a:r>
              <a:rPr lang="en-US" smtClean="0"/>
              <a:t>7) Congenital subglottic stenosis </a:t>
            </a:r>
          </a:p>
        </p:txBody>
      </p:sp>
      <p:sp>
        <p:nvSpPr>
          <p:cNvPr id="4" name="Text Placeholder 3"/>
          <p:cNvSpPr>
            <a:spLocks noGrp="1"/>
          </p:cNvSpPr>
          <p:nvPr>
            <p:ph type="body" idx="2"/>
          </p:nvPr>
        </p:nvSpPr>
        <p:spPr>
          <a:xfrm>
            <a:off x="250825" y="1676400"/>
            <a:ext cx="3711575" cy="4992688"/>
          </a:xfrm>
        </p:spPr>
        <p:txBody>
          <a:bodyPr>
            <a:normAutofit fontScale="85000" lnSpcReduction="20000"/>
          </a:bodyPr>
          <a:lstStyle/>
          <a:p>
            <a:pPr fontAlgn="auto">
              <a:spcAft>
                <a:spcPts val="0"/>
              </a:spcAft>
              <a:buClr>
                <a:schemeClr val="accent3"/>
              </a:buClr>
              <a:buFont typeface="Wingdings 2"/>
              <a:buNone/>
              <a:defRPr/>
            </a:pPr>
            <a:r>
              <a:rPr lang="en-US" sz="1600" dirty="0" smtClean="0"/>
              <a:t>Subglottic area is the </a:t>
            </a:r>
            <a:r>
              <a:rPr lang="en-US" sz="1600" dirty="0" err="1" smtClean="0"/>
              <a:t>narowest</a:t>
            </a:r>
            <a:r>
              <a:rPr lang="en-US" sz="1600" dirty="0" smtClean="0"/>
              <a:t> area in the airway ,</a:t>
            </a:r>
            <a:r>
              <a:rPr lang="en-US" sz="1600" dirty="0" err="1" smtClean="0"/>
              <a:t>stenosis</a:t>
            </a:r>
            <a:r>
              <a:rPr lang="en-US" sz="1600" dirty="0" smtClean="0"/>
              <a:t> if the diameter less than 4 mm  in term infant  </a:t>
            </a:r>
          </a:p>
          <a:p>
            <a:pPr fontAlgn="auto">
              <a:spcAft>
                <a:spcPts val="0"/>
              </a:spcAft>
              <a:buClr>
                <a:schemeClr val="accent3"/>
              </a:buClr>
              <a:buFont typeface="Wingdings 2"/>
              <a:buNone/>
              <a:defRPr/>
            </a:pPr>
            <a:r>
              <a:rPr lang="en-US" sz="1800" b="1" dirty="0" smtClean="0"/>
              <a:t>Symptoms depend on the degree of </a:t>
            </a:r>
            <a:r>
              <a:rPr lang="en-US" sz="1800" b="1" dirty="0" err="1" smtClean="0"/>
              <a:t>stenosis</a:t>
            </a:r>
            <a:r>
              <a:rPr lang="en-US" sz="1800" b="1" dirty="0" smtClean="0"/>
              <a:t> </a:t>
            </a:r>
          </a:p>
          <a:p>
            <a:pPr fontAlgn="auto">
              <a:spcAft>
                <a:spcPts val="0"/>
              </a:spcAft>
              <a:buClr>
                <a:schemeClr val="accent3"/>
              </a:buClr>
              <a:buFont typeface="Wingdings" charset="2"/>
              <a:buChar char="q"/>
              <a:defRPr/>
            </a:pPr>
            <a:r>
              <a:rPr lang="en-US" sz="1800" b="1" dirty="0" smtClean="0"/>
              <a:t>Biphasic </a:t>
            </a:r>
            <a:r>
              <a:rPr lang="en-US" sz="1800" b="1" dirty="0" err="1" smtClean="0"/>
              <a:t>stridor</a:t>
            </a:r>
            <a:endParaRPr lang="en-US" sz="1800" b="1" dirty="0" smtClean="0"/>
          </a:p>
          <a:p>
            <a:pPr fontAlgn="auto">
              <a:spcAft>
                <a:spcPts val="0"/>
              </a:spcAft>
              <a:buClr>
                <a:schemeClr val="accent3"/>
              </a:buClr>
              <a:buFont typeface="Wingdings" charset="2"/>
              <a:buChar char="q"/>
              <a:defRPr/>
            </a:pPr>
            <a:r>
              <a:rPr lang="en-US" sz="1800" b="1" dirty="0" smtClean="0"/>
              <a:t>Recurrent croup ( sometimes </a:t>
            </a:r>
            <a:r>
              <a:rPr lang="en-US" sz="1800" b="1" dirty="0" err="1" smtClean="0"/>
              <a:t>misDx</a:t>
            </a:r>
            <a:r>
              <a:rPr lang="en-US" sz="1800" b="1" dirty="0" smtClean="0"/>
              <a:t> for croup or bronchial asthma especially if grade 1 )</a:t>
            </a:r>
          </a:p>
          <a:p>
            <a:pPr fontAlgn="auto">
              <a:spcAft>
                <a:spcPts val="0"/>
              </a:spcAft>
              <a:buClr>
                <a:schemeClr val="accent3"/>
              </a:buClr>
              <a:buFont typeface="Wingdings 2"/>
              <a:buNone/>
              <a:defRPr/>
            </a:pPr>
            <a:r>
              <a:rPr lang="en-US" sz="2000" dirty="0" smtClean="0">
                <a:solidFill>
                  <a:srgbClr val="FF0000"/>
                </a:solidFill>
              </a:rPr>
              <a:t> </a:t>
            </a:r>
            <a:r>
              <a:rPr lang="en-US" sz="2000" dirty="0" err="1" smtClean="0">
                <a:solidFill>
                  <a:srgbClr val="FF0000"/>
                </a:solidFill>
              </a:rPr>
              <a:t>Dx</a:t>
            </a:r>
            <a:r>
              <a:rPr lang="en-US" sz="2000" dirty="0" smtClean="0">
                <a:solidFill>
                  <a:srgbClr val="FF0000"/>
                </a:solidFill>
              </a:rPr>
              <a:t>:</a:t>
            </a:r>
          </a:p>
          <a:p>
            <a:pPr fontAlgn="auto">
              <a:spcAft>
                <a:spcPts val="0"/>
              </a:spcAft>
              <a:buClr>
                <a:schemeClr val="accent3"/>
              </a:buClr>
              <a:buFont typeface="Wingdings 2"/>
              <a:buNone/>
              <a:defRPr/>
            </a:pPr>
            <a:r>
              <a:rPr lang="en-US" dirty="0" smtClean="0"/>
              <a:t> </a:t>
            </a:r>
            <a:r>
              <a:rPr lang="en-US" sz="1800" dirty="0" err="1" smtClean="0"/>
              <a:t>bronchoscopy</a:t>
            </a:r>
            <a:r>
              <a:rPr lang="en-US" sz="1800" dirty="0" smtClean="0"/>
              <a:t> under GA</a:t>
            </a:r>
          </a:p>
          <a:p>
            <a:pPr fontAlgn="auto">
              <a:spcAft>
                <a:spcPts val="0"/>
              </a:spcAft>
              <a:buClr>
                <a:schemeClr val="accent3"/>
              </a:buClr>
              <a:buFont typeface="Wingdings 2"/>
              <a:buNone/>
              <a:defRPr/>
            </a:pPr>
            <a:r>
              <a:rPr lang="en-US" sz="1800" dirty="0" smtClean="0"/>
              <a:t>,plain </a:t>
            </a:r>
            <a:r>
              <a:rPr lang="en-US" sz="1800" dirty="0" err="1" smtClean="0"/>
              <a:t>xray</a:t>
            </a:r>
            <a:r>
              <a:rPr lang="en-US" sz="1800" dirty="0" smtClean="0"/>
              <a:t> HKV (high kilo voltage ) if air column at level of </a:t>
            </a:r>
            <a:r>
              <a:rPr lang="en-US" sz="1800" dirty="0" err="1" smtClean="0"/>
              <a:t>subglottis</a:t>
            </a:r>
            <a:r>
              <a:rPr lang="en-US" sz="1800" dirty="0" smtClean="0"/>
              <a:t> is very narrow so </a:t>
            </a:r>
            <a:r>
              <a:rPr lang="en-US" sz="1800" dirty="0" err="1" smtClean="0"/>
              <a:t>stenosis</a:t>
            </a:r>
            <a:r>
              <a:rPr lang="en-US" sz="1800" dirty="0" smtClean="0"/>
              <a:t>  </a:t>
            </a:r>
          </a:p>
          <a:p>
            <a:pPr fontAlgn="auto">
              <a:spcAft>
                <a:spcPts val="0"/>
              </a:spcAft>
              <a:buClr>
                <a:schemeClr val="accent3"/>
              </a:buClr>
              <a:buFont typeface="Wingdings 2"/>
              <a:buNone/>
              <a:defRPr/>
            </a:pPr>
            <a:r>
              <a:rPr lang="en-US" sz="1800" dirty="0" smtClean="0"/>
              <a:t>-hard to </a:t>
            </a:r>
            <a:r>
              <a:rPr lang="en-US" sz="1800" dirty="0" err="1" smtClean="0"/>
              <a:t>Dx</a:t>
            </a:r>
            <a:r>
              <a:rPr lang="en-US" sz="1800" dirty="0" smtClean="0"/>
              <a:t> by flexible endoscope</a:t>
            </a:r>
          </a:p>
          <a:p>
            <a:pPr fontAlgn="auto">
              <a:spcAft>
                <a:spcPts val="0"/>
              </a:spcAft>
              <a:buClr>
                <a:schemeClr val="accent3"/>
              </a:buClr>
              <a:buFont typeface="Wingdings 2"/>
              <a:buNone/>
              <a:defRPr/>
            </a:pPr>
            <a:endParaRPr lang="en-US" sz="1800" b="1" dirty="0" smtClean="0"/>
          </a:p>
          <a:p>
            <a:pPr fontAlgn="auto">
              <a:spcAft>
                <a:spcPts val="0"/>
              </a:spcAft>
              <a:buClr>
                <a:schemeClr val="accent3"/>
              </a:buClr>
              <a:buFont typeface="Wingdings 2"/>
              <a:buNone/>
              <a:defRPr/>
            </a:pPr>
            <a:r>
              <a:rPr lang="en-US" sz="1800" b="1" dirty="0" err="1" smtClean="0"/>
              <a:t>Tx</a:t>
            </a:r>
            <a:r>
              <a:rPr lang="en-US" sz="1800" b="1" dirty="0" smtClean="0"/>
              <a:t> :</a:t>
            </a:r>
          </a:p>
          <a:p>
            <a:pPr fontAlgn="auto">
              <a:spcAft>
                <a:spcPts val="0"/>
              </a:spcAft>
              <a:buClr>
                <a:schemeClr val="accent3"/>
              </a:buClr>
              <a:buFont typeface="Wingdings 2"/>
              <a:buNone/>
              <a:defRPr/>
            </a:pPr>
            <a:r>
              <a:rPr lang="en-US" sz="1800" b="1" dirty="0" smtClean="0"/>
              <a:t>Grade 1 and 2 : </a:t>
            </a:r>
            <a:r>
              <a:rPr lang="en-US" sz="1800" dirty="0" smtClean="0"/>
              <a:t>endoscopic laser dilatation ( non need for opening )</a:t>
            </a:r>
          </a:p>
          <a:p>
            <a:pPr fontAlgn="auto">
              <a:spcAft>
                <a:spcPts val="0"/>
              </a:spcAft>
              <a:buClr>
                <a:schemeClr val="accent3"/>
              </a:buClr>
              <a:buFont typeface="Wingdings 2"/>
              <a:buNone/>
              <a:defRPr/>
            </a:pPr>
            <a:endParaRPr lang="en-US" sz="1800" b="1" dirty="0" smtClean="0"/>
          </a:p>
          <a:p>
            <a:pPr fontAlgn="auto">
              <a:spcAft>
                <a:spcPts val="0"/>
              </a:spcAft>
              <a:buClr>
                <a:schemeClr val="accent3"/>
              </a:buClr>
              <a:buFont typeface="Wingdings 2"/>
              <a:buNone/>
              <a:defRPr/>
            </a:pPr>
            <a:r>
              <a:rPr lang="en-US" sz="1800" b="1" dirty="0" smtClean="0"/>
              <a:t>Grade 3 and 4 : </a:t>
            </a:r>
            <a:r>
              <a:rPr lang="en-US" sz="1800" dirty="0" smtClean="0"/>
              <a:t>open procedure CTR (</a:t>
            </a:r>
            <a:r>
              <a:rPr lang="en-US" sz="1800" dirty="0" err="1" smtClean="0"/>
              <a:t>cricotracheal</a:t>
            </a:r>
            <a:r>
              <a:rPr lang="en-US" sz="1800" dirty="0" smtClean="0"/>
              <a:t> </a:t>
            </a:r>
            <a:r>
              <a:rPr lang="en-US" sz="1800" dirty="0" err="1" smtClean="0"/>
              <a:t>reanastamosis</a:t>
            </a:r>
            <a:r>
              <a:rPr lang="en-US" sz="1800" dirty="0" smtClean="0"/>
              <a:t>) or  LTR (</a:t>
            </a:r>
            <a:r>
              <a:rPr lang="en-US" sz="1800" dirty="0" err="1" smtClean="0"/>
              <a:t>laryngeotracheal</a:t>
            </a:r>
            <a:r>
              <a:rPr lang="en-US" sz="1800" dirty="0" smtClean="0"/>
              <a:t> reconstruction)</a:t>
            </a:r>
            <a:endParaRPr lang="en-US" sz="1800" dirty="0"/>
          </a:p>
        </p:txBody>
      </p:sp>
      <p:pic>
        <p:nvPicPr>
          <p:cNvPr id="37891" name="Content Placeholder 4" descr="subglottic stenosis.png"/>
          <p:cNvPicPr>
            <a:picLocks noGrp="1" noChangeAspect="1"/>
          </p:cNvPicPr>
          <p:nvPr>
            <p:ph sz="half" idx="1"/>
          </p:nvPr>
        </p:nvPicPr>
        <p:blipFill>
          <a:blip r:embed="rId2"/>
          <a:srcRect/>
          <a:stretch>
            <a:fillRect/>
          </a:stretch>
        </p:blipFill>
        <p:spPr>
          <a:xfrm>
            <a:off x="4427538" y="158750"/>
            <a:ext cx="4343400" cy="3035300"/>
          </a:xfrm>
        </p:spPr>
      </p:pic>
      <p:pic>
        <p:nvPicPr>
          <p:cNvPr id="37892" name="Picture 5" descr="subglottic.png"/>
          <p:cNvPicPr>
            <a:picLocks noChangeAspect="1"/>
          </p:cNvPicPr>
          <p:nvPr/>
        </p:nvPicPr>
        <p:blipFill>
          <a:blip r:embed="rId3"/>
          <a:srcRect/>
          <a:stretch>
            <a:fillRect/>
          </a:stretch>
        </p:blipFill>
        <p:spPr bwMode="auto">
          <a:xfrm>
            <a:off x="4489450" y="3913188"/>
            <a:ext cx="4281488" cy="275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auto">
              <a:spcAft>
                <a:spcPts val="0"/>
              </a:spcAft>
              <a:defRPr/>
            </a:pPr>
            <a:r>
              <a:rPr lang="en-US" dirty="0" smtClean="0"/>
              <a:t>Treatment </a:t>
            </a:r>
            <a:endParaRPr lang="en-US" dirty="0"/>
          </a:p>
        </p:txBody>
      </p:sp>
      <p:sp>
        <p:nvSpPr>
          <p:cNvPr id="38914" name="Content Placeholder 6"/>
          <p:cNvSpPr>
            <a:spLocks noGrp="1"/>
          </p:cNvSpPr>
          <p:nvPr>
            <p:ph sz="half" idx="4294967295"/>
          </p:nvPr>
        </p:nvSpPr>
        <p:spPr>
          <a:xfrm>
            <a:off x="0" y="1920875"/>
            <a:ext cx="4038600" cy="4433888"/>
          </a:xfrm>
        </p:spPr>
        <p:txBody>
          <a:bodyPr/>
          <a:lstStyle/>
          <a:p>
            <a:r>
              <a:rPr lang="en-US" smtClean="0"/>
              <a:t>Depend on the degree of stenosis </a:t>
            </a:r>
          </a:p>
          <a:p>
            <a:r>
              <a:rPr lang="en-US" smtClean="0"/>
              <a:t>Tracheostomy </a:t>
            </a:r>
          </a:p>
          <a:p>
            <a:r>
              <a:rPr lang="en-US" smtClean="0"/>
              <a:t> laser excision</a:t>
            </a:r>
          </a:p>
          <a:p>
            <a:r>
              <a:rPr lang="en-US" smtClean="0"/>
              <a:t>Laryngotracheal reconstruction </a:t>
            </a:r>
          </a:p>
          <a:p>
            <a:r>
              <a:rPr lang="en-US" smtClean="0"/>
              <a:t>Criocotracheal resection</a:t>
            </a:r>
          </a:p>
          <a:p>
            <a:endParaRPr lang="en-US" smtClean="0"/>
          </a:p>
          <a:p>
            <a:r>
              <a:rPr lang="en-US" smtClean="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305800" cy="1143000"/>
          </a:xfrm>
        </p:spPr>
        <p:txBody>
          <a:bodyPr/>
          <a:lstStyle/>
          <a:p>
            <a:pPr fontAlgn="auto">
              <a:spcAft>
                <a:spcPts val="0"/>
              </a:spcAft>
              <a:defRPr/>
            </a:pPr>
            <a:endParaRPr lang="en-US"/>
          </a:p>
        </p:txBody>
      </p:sp>
      <p:pic>
        <p:nvPicPr>
          <p:cNvPr id="39938" name="Content Placeholder 9" descr="Untitled.png4.png"/>
          <p:cNvPicPr>
            <a:picLocks noChangeAspect="1"/>
          </p:cNvPicPr>
          <p:nvPr/>
        </p:nvPicPr>
        <p:blipFill>
          <a:blip r:embed="rId2"/>
          <a:srcRect/>
          <a:stretch>
            <a:fillRect/>
          </a:stretch>
        </p:blipFill>
        <p:spPr bwMode="auto">
          <a:xfrm>
            <a:off x="5708650" y="981075"/>
            <a:ext cx="3435350" cy="3127375"/>
          </a:xfrm>
          <a:prstGeom prst="rect">
            <a:avLst/>
          </a:prstGeom>
          <a:noFill/>
          <a:ln w="9525">
            <a:noFill/>
            <a:miter lim="800000"/>
            <a:headEnd/>
            <a:tailEnd/>
          </a:ln>
        </p:spPr>
      </p:pic>
      <p:sp>
        <p:nvSpPr>
          <p:cNvPr id="39939" name="Rectangle 3"/>
          <p:cNvSpPr>
            <a:spLocks noChangeArrowheads="1"/>
          </p:cNvSpPr>
          <p:nvPr/>
        </p:nvSpPr>
        <p:spPr bwMode="auto">
          <a:xfrm>
            <a:off x="457200" y="2908300"/>
            <a:ext cx="4572000" cy="1200150"/>
          </a:xfrm>
          <a:prstGeom prst="rect">
            <a:avLst/>
          </a:prstGeom>
          <a:noFill/>
          <a:ln w="9525">
            <a:noFill/>
            <a:miter lim="800000"/>
            <a:headEnd/>
            <a:tailEnd/>
          </a:ln>
        </p:spPr>
        <p:txBody>
          <a:bodyPr>
            <a:spAutoFit/>
          </a:bodyPr>
          <a:lstStyle/>
          <a:p>
            <a:r>
              <a:rPr lang="en-US">
                <a:latin typeface="Constantia" pitchFamily="18" charset="0"/>
              </a:rPr>
              <a:t>Indictaions  of bronchoscope: removal of foreigh body – Dx of subglottic hemangioma – subglottic stenosis – laryngeobronchal lavage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704850"/>
            <a:ext cx="8229600" cy="1143000"/>
          </a:xfrm>
        </p:spPr>
        <p:txBody>
          <a:bodyPr/>
          <a:lstStyle/>
          <a:p>
            <a:r>
              <a:rPr lang="en-US" sz="3600" smtClean="0"/>
              <a:t>8) Laryngeal web : vocal cord don’t open and close properly</a:t>
            </a:r>
          </a:p>
        </p:txBody>
      </p:sp>
      <p:sp>
        <p:nvSpPr>
          <p:cNvPr id="40962" name="Content Placeholder 2"/>
          <p:cNvSpPr>
            <a:spLocks noGrp="1"/>
          </p:cNvSpPr>
          <p:nvPr>
            <p:ph sz="half" idx="1"/>
          </p:nvPr>
        </p:nvSpPr>
        <p:spPr>
          <a:xfrm>
            <a:off x="457200" y="1920875"/>
            <a:ext cx="4038600" cy="4433888"/>
          </a:xfrm>
        </p:spPr>
        <p:txBody>
          <a:bodyPr/>
          <a:lstStyle/>
          <a:p>
            <a:r>
              <a:rPr lang="en-US" smtClean="0"/>
              <a:t>Week cry </a:t>
            </a:r>
          </a:p>
          <a:p>
            <a:r>
              <a:rPr lang="en-US" smtClean="0"/>
              <a:t>Stridor ( the more the web is posteriorly the more the stidor )</a:t>
            </a:r>
          </a:p>
          <a:p>
            <a:endParaRPr lang="en-US" smtClean="0"/>
          </a:p>
          <a:p>
            <a:r>
              <a:rPr lang="en-US" sz="2800" b="1" smtClean="0">
                <a:solidFill>
                  <a:srgbClr val="FF0000"/>
                </a:solidFill>
              </a:rPr>
              <a:t>Treatment : </a:t>
            </a:r>
          </a:p>
          <a:p>
            <a:r>
              <a:rPr lang="en-US" sz="2400" smtClean="0"/>
              <a:t>Laser excisions </a:t>
            </a:r>
          </a:p>
          <a:p>
            <a:r>
              <a:rPr lang="en-US" sz="2400" smtClean="0"/>
              <a:t>Trachestomy  </a:t>
            </a:r>
          </a:p>
        </p:txBody>
      </p:sp>
      <p:pic>
        <p:nvPicPr>
          <p:cNvPr id="40963" name="Content Placeholder 4" descr="Untitled.png6.png"/>
          <p:cNvPicPr>
            <a:picLocks noGrp="1" noChangeAspect="1"/>
          </p:cNvPicPr>
          <p:nvPr>
            <p:ph sz="half" idx="2"/>
          </p:nvPr>
        </p:nvPicPr>
        <p:blipFill>
          <a:blip r:embed="rId2"/>
          <a:srcRect/>
          <a:stretch>
            <a:fillRect/>
          </a:stretch>
        </p:blipFill>
        <p:spPr>
          <a:xfrm>
            <a:off x="5405438" y="2419350"/>
            <a:ext cx="2524125" cy="3436938"/>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sz="3200" smtClean="0"/>
              <a:t>9) Extratracheal compression </a:t>
            </a:r>
          </a:p>
        </p:txBody>
      </p:sp>
      <p:sp>
        <p:nvSpPr>
          <p:cNvPr id="41986" name="Content Placeholder 2"/>
          <p:cNvSpPr>
            <a:spLocks noGrp="1"/>
          </p:cNvSpPr>
          <p:nvPr>
            <p:ph idx="1"/>
          </p:nvPr>
        </p:nvSpPr>
        <p:spPr/>
        <p:txBody>
          <a:bodyPr/>
          <a:lstStyle/>
          <a:p>
            <a:r>
              <a:rPr lang="en-US" smtClean="0"/>
              <a:t>Cystic hygroma in lymphatic system compressing airways – tongue is pushed up - even tracheostomy is hard so we need specialized anesthetic , ENT , pediatritian   </a:t>
            </a:r>
          </a:p>
        </p:txBody>
      </p:sp>
      <p:pic>
        <p:nvPicPr>
          <p:cNvPr id="41987" name="Content Placeholder 4" descr="Lymphangioma_Infant_B.jpg"/>
          <p:cNvPicPr>
            <a:picLocks noGrp="1" noChangeAspect="1"/>
          </p:cNvPicPr>
          <p:nvPr>
            <p:ph sz="half" idx="4294967295"/>
          </p:nvPr>
        </p:nvPicPr>
        <p:blipFill>
          <a:blip r:embed="rId2"/>
          <a:srcRect/>
          <a:stretch>
            <a:fillRect/>
          </a:stretch>
        </p:blipFill>
        <p:spPr>
          <a:xfrm>
            <a:off x="5334000" y="3956050"/>
            <a:ext cx="3352800" cy="2901950"/>
          </a:xfrm>
        </p:spPr>
      </p:pic>
      <p:pic>
        <p:nvPicPr>
          <p:cNvPr id="41988" name="Picture 5" descr="6f68765bb3875ae0.jpg"/>
          <p:cNvPicPr>
            <a:picLocks noChangeAspect="1"/>
          </p:cNvPicPr>
          <p:nvPr/>
        </p:nvPicPr>
        <p:blipFill>
          <a:blip r:embed="rId3"/>
          <a:srcRect/>
          <a:stretch>
            <a:fillRect/>
          </a:stretch>
        </p:blipFill>
        <p:spPr bwMode="auto">
          <a:xfrm>
            <a:off x="457200" y="3956050"/>
            <a:ext cx="3429000" cy="290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274638"/>
            <a:ext cx="8229600" cy="944562"/>
          </a:xfrm>
        </p:spPr>
        <p:txBody>
          <a:bodyPr/>
          <a:lstStyle/>
          <a:p>
            <a:r>
              <a:rPr lang="en-US" smtClean="0"/>
              <a:t> B) </a:t>
            </a:r>
            <a:r>
              <a:rPr lang="en-US" sz="3200" smtClean="0"/>
              <a:t>Acquired upper airway obstruction</a:t>
            </a:r>
          </a:p>
        </p:txBody>
      </p:sp>
      <p:sp>
        <p:nvSpPr>
          <p:cNvPr id="3" name="Content Placeholder 2"/>
          <p:cNvSpPr>
            <a:spLocks noGrp="1"/>
          </p:cNvSpPr>
          <p:nvPr>
            <p:ph idx="1"/>
          </p:nvPr>
        </p:nvSpPr>
        <p:spPr>
          <a:xfrm>
            <a:off x="457200" y="1524000"/>
            <a:ext cx="8229600" cy="5105400"/>
          </a:xfrm>
        </p:spPr>
        <p:txBody>
          <a:bodyPr>
            <a:normAutofit fontScale="47500" lnSpcReduction="20000"/>
          </a:bodyPr>
          <a:lstStyle/>
          <a:p>
            <a:pPr marL="274320" indent="-274320" fontAlgn="auto">
              <a:spcAft>
                <a:spcPts val="0"/>
              </a:spcAft>
              <a:buClr>
                <a:schemeClr val="accent3"/>
              </a:buClr>
              <a:buFont typeface="Wingdings 2"/>
              <a:buNone/>
              <a:defRPr/>
            </a:pPr>
            <a:r>
              <a:rPr lang="en-US" dirty="0" smtClean="0"/>
              <a:t> acquired upper airway obstruction are </a:t>
            </a:r>
            <a:r>
              <a:rPr lang="en-US" b="1" dirty="0" smtClean="0"/>
              <a:t>more common </a:t>
            </a:r>
            <a:r>
              <a:rPr lang="en-US" dirty="0" smtClean="0"/>
              <a:t>than congenital type </a:t>
            </a:r>
          </a:p>
          <a:p>
            <a:pPr marL="274320" indent="-274320" fontAlgn="auto">
              <a:spcAft>
                <a:spcPts val="0"/>
              </a:spcAft>
              <a:buClr>
                <a:schemeClr val="accent3"/>
              </a:buClr>
              <a:buFont typeface="Wingdings 2"/>
              <a:buNone/>
              <a:defRPr/>
            </a:pPr>
            <a:r>
              <a:rPr lang="en-US" b="1" dirty="0" smtClean="0"/>
              <a:t>Subglottic area </a:t>
            </a:r>
            <a:r>
              <a:rPr lang="en-US" dirty="0" smtClean="0"/>
              <a:t>is the narrowest area </a:t>
            </a:r>
          </a:p>
          <a:p>
            <a:pPr marL="274320" indent="-274320" fontAlgn="auto">
              <a:spcAft>
                <a:spcPts val="0"/>
              </a:spcAft>
              <a:buClr>
                <a:schemeClr val="accent3"/>
              </a:buClr>
              <a:buFont typeface="Wingdings 2"/>
              <a:buNone/>
              <a:defRPr/>
            </a:pPr>
            <a:r>
              <a:rPr lang="en-US" sz="3789" b="1" i="1" dirty="0" smtClean="0">
                <a:solidFill>
                  <a:srgbClr val="FF0000"/>
                </a:solidFill>
              </a:rPr>
              <a:t>Causes:</a:t>
            </a:r>
          </a:p>
          <a:p>
            <a:pPr marL="274320" indent="-274320" fontAlgn="auto">
              <a:spcAft>
                <a:spcPts val="0"/>
              </a:spcAft>
              <a:buClr>
                <a:schemeClr val="accent3"/>
              </a:buClr>
              <a:buFont typeface="Wingdings 2"/>
              <a:buNone/>
              <a:defRPr/>
            </a:pPr>
            <a:r>
              <a:rPr lang="en-US" sz="3273" b="1" dirty="0" smtClean="0">
                <a:solidFill>
                  <a:srgbClr val="660066"/>
                </a:solidFill>
              </a:rPr>
              <a:t>Infectious</a:t>
            </a:r>
          </a:p>
          <a:p>
            <a:pPr marL="274320" indent="-274320" fontAlgn="auto">
              <a:spcAft>
                <a:spcPts val="0"/>
              </a:spcAft>
              <a:buClr>
                <a:schemeClr val="accent3"/>
              </a:buClr>
              <a:buFont typeface="Wingdings" charset="2"/>
              <a:buChar char="u"/>
              <a:defRPr/>
            </a:pPr>
            <a:r>
              <a:rPr lang="en-US" dirty="0" smtClean="0"/>
              <a:t>1-Peritonsillar abscess  ( hot </a:t>
            </a:r>
            <a:r>
              <a:rPr lang="en-US" dirty="0" err="1" smtClean="0"/>
              <a:t>potatoe</a:t>
            </a:r>
            <a:r>
              <a:rPr lang="en-US" dirty="0" smtClean="0"/>
              <a:t> voice )</a:t>
            </a:r>
          </a:p>
          <a:p>
            <a:pPr marL="274320" indent="-274320" fontAlgn="auto">
              <a:spcAft>
                <a:spcPts val="0"/>
              </a:spcAft>
              <a:buClr>
                <a:schemeClr val="accent3"/>
              </a:buClr>
              <a:buFont typeface="Wingdings" charset="2"/>
              <a:buChar char="u"/>
              <a:defRPr/>
            </a:pPr>
            <a:r>
              <a:rPr lang="en-US" dirty="0" smtClean="0"/>
              <a:t>2-Retropharyngeal abscess </a:t>
            </a:r>
          </a:p>
          <a:p>
            <a:pPr marL="274320" indent="-274320" fontAlgn="auto">
              <a:spcAft>
                <a:spcPts val="0"/>
              </a:spcAft>
              <a:buClr>
                <a:schemeClr val="accent3"/>
              </a:buClr>
              <a:buFont typeface="Wingdings" charset="2"/>
              <a:buChar char="u"/>
              <a:defRPr/>
            </a:pPr>
            <a:r>
              <a:rPr lang="en-US" dirty="0" smtClean="0"/>
              <a:t>3-Epiglottis ( bacterial )</a:t>
            </a:r>
          </a:p>
          <a:p>
            <a:pPr marL="274320" indent="-274320" fontAlgn="auto">
              <a:spcAft>
                <a:spcPts val="0"/>
              </a:spcAft>
              <a:buClr>
                <a:schemeClr val="accent3"/>
              </a:buClr>
              <a:buFont typeface="Wingdings" charset="2"/>
              <a:buChar char="u"/>
              <a:defRPr/>
            </a:pPr>
            <a:r>
              <a:rPr lang="en-US" dirty="0" smtClean="0"/>
              <a:t>4-Croup ( viral )</a:t>
            </a:r>
          </a:p>
          <a:p>
            <a:pPr marL="274320" indent="-274320" fontAlgn="auto">
              <a:spcAft>
                <a:spcPts val="0"/>
              </a:spcAft>
              <a:buClr>
                <a:schemeClr val="accent3"/>
              </a:buClr>
              <a:buFont typeface="Wingdings" charset="2"/>
              <a:buChar char="u"/>
              <a:defRPr/>
            </a:pPr>
            <a:r>
              <a:rPr lang="en-US" dirty="0" smtClean="0"/>
              <a:t>5-Bacterial </a:t>
            </a:r>
            <a:r>
              <a:rPr lang="en-US" dirty="0" err="1" smtClean="0"/>
              <a:t>tracheitis</a:t>
            </a:r>
            <a:r>
              <a:rPr lang="en-US" dirty="0" smtClean="0"/>
              <a:t> </a:t>
            </a:r>
          </a:p>
          <a:p>
            <a:pPr marL="274320" indent="-274320" fontAlgn="auto">
              <a:spcAft>
                <a:spcPts val="0"/>
              </a:spcAft>
              <a:buClr>
                <a:schemeClr val="accent3"/>
              </a:buClr>
              <a:buFont typeface="Wingdings" charset="2"/>
              <a:buChar char="u"/>
              <a:defRPr/>
            </a:pPr>
            <a:endParaRPr lang="en-US" dirty="0" smtClean="0"/>
          </a:p>
          <a:p>
            <a:pPr marL="274320" indent="-274320" fontAlgn="auto">
              <a:spcAft>
                <a:spcPts val="0"/>
              </a:spcAft>
              <a:buClr>
                <a:schemeClr val="accent3"/>
              </a:buClr>
              <a:buFont typeface="Wingdings" charset="2"/>
              <a:buChar char="u"/>
              <a:defRPr/>
            </a:pPr>
            <a:r>
              <a:rPr lang="en-US" dirty="0" smtClean="0"/>
              <a:t>At the level of the nose u get blocked nose with infection but not to the degree of </a:t>
            </a:r>
            <a:r>
              <a:rPr lang="en-US" dirty="0" err="1" smtClean="0"/>
              <a:t>obstcution</a:t>
            </a:r>
            <a:r>
              <a:rPr lang="en-US" dirty="0" smtClean="0"/>
              <a:t> of airway</a:t>
            </a:r>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2"/>
              <a:buNone/>
              <a:defRPr/>
            </a:pPr>
            <a:r>
              <a:rPr lang="en-US" b="1" dirty="0" smtClean="0">
                <a:solidFill>
                  <a:srgbClr val="660066"/>
                </a:solidFill>
              </a:rPr>
              <a:t> </a:t>
            </a:r>
            <a:r>
              <a:rPr lang="en-US" sz="3273" b="1" dirty="0" smtClean="0">
                <a:solidFill>
                  <a:srgbClr val="660066"/>
                </a:solidFill>
              </a:rPr>
              <a:t>noninfectious</a:t>
            </a:r>
          </a:p>
          <a:p>
            <a:pPr marL="274320" indent="-274320" fontAlgn="auto">
              <a:spcAft>
                <a:spcPts val="0"/>
              </a:spcAft>
              <a:buClr>
                <a:schemeClr val="accent3"/>
              </a:buClr>
              <a:buFont typeface="Wingdings" charset="2"/>
              <a:buChar char="²"/>
              <a:defRPr/>
            </a:pPr>
            <a:r>
              <a:rPr lang="en-US" dirty="0" smtClean="0"/>
              <a:t> 1-FB aspiration</a:t>
            </a:r>
          </a:p>
          <a:p>
            <a:pPr marL="274320" indent="-274320" fontAlgn="auto">
              <a:spcAft>
                <a:spcPts val="0"/>
              </a:spcAft>
              <a:buClr>
                <a:schemeClr val="accent3"/>
              </a:buClr>
              <a:buFont typeface="Wingdings" charset="2"/>
              <a:buChar char="²"/>
              <a:defRPr/>
            </a:pPr>
            <a:r>
              <a:rPr lang="en-US" dirty="0" smtClean="0"/>
              <a:t> 2-acquired vocal cord paralysis</a:t>
            </a:r>
          </a:p>
          <a:p>
            <a:pPr marL="274320" indent="-274320" fontAlgn="auto">
              <a:spcAft>
                <a:spcPts val="0"/>
              </a:spcAft>
              <a:buClr>
                <a:schemeClr val="accent3"/>
              </a:buClr>
              <a:buFont typeface="Wingdings" charset="2"/>
              <a:buChar char="²"/>
              <a:defRPr/>
            </a:pPr>
            <a:r>
              <a:rPr lang="en-US" dirty="0" smtClean="0"/>
              <a:t>3-Acquired subglottic </a:t>
            </a:r>
            <a:r>
              <a:rPr lang="en-US" dirty="0" err="1" smtClean="0"/>
              <a:t>stenosis</a:t>
            </a:r>
            <a:r>
              <a:rPr lang="en-US" dirty="0" smtClean="0"/>
              <a:t> </a:t>
            </a:r>
          </a:p>
          <a:p>
            <a:pPr marL="274320" indent="-274320" fontAlgn="auto">
              <a:spcAft>
                <a:spcPts val="0"/>
              </a:spcAft>
              <a:buClr>
                <a:schemeClr val="accent3"/>
              </a:buClr>
              <a:buFont typeface="Wingdings" charset="2"/>
              <a:buChar char="²"/>
              <a:defRPr/>
            </a:pPr>
            <a:r>
              <a:rPr lang="en-US" dirty="0" smtClean="0"/>
              <a:t> 4-adenotonsillar enlargement</a:t>
            </a:r>
          </a:p>
          <a:p>
            <a:pPr marL="274320" indent="-274320" fontAlgn="auto">
              <a:spcAft>
                <a:spcPts val="0"/>
              </a:spcAft>
              <a:buClr>
                <a:schemeClr val="accent3"/>
              </a:buClr>
              <a:buFont typeface="Wingdings" charset="2"/>
              <a:buChar char="²"/>
              <a:defRPr/>
            </a:pPr>
            <a:r>
              <a:rPr lang="en-US" dirty="0" smtClean="0"/>
              <a:t> 5-respiratory </a:t>
            </a:r>
            <a:r>
              <a:rPr lang="en-US" dirty="0" err="1" smtClean="0"/>
              <a:t>papillomatosis</a:t>
            </a:r>
            <a:endParaRPr lang="en-US" dirty="0" smtClean="0"/>
          </a:p>
          <a:p>
            <a:pPr marL="274320" indent="-274320" fontAlgn="auto">
              <a:spcAft>
                <a:spcPts val="0"/>
              </a:spcAft>
              <a:buClr>
                <a:schemeClr val="accent3"/>
              </a:buClr>
              <a:buFont typeface="Wingdings" charset="2"/>
              <a:buChar char="²"/>
              <a:defRPr/>
            </a:pPr>
            <a:r>
              <a:rPr lang="en-US" dirty="0" smtClean="0"/>
              <a:t> 6-malignancy</a:t>
            </a:r>
          </a:p>
          <a:p>
            <a:pPr marL="274320" indent="-274320" fontAlgn="auto">
              <a:spcAft>
                <a:spcPts val="0"/>
              </a:spcAft>
              <a:buClr>
                <a:schemeClr val="accent3"/>
              </a:buClr>
              <a:buFont typeface="Wingdings" charset="2"/>
              <a:buChar char="²"/>
              <a:defRPr/>
            </a:pPr>
            <a:r>
              <a:rPr lang="en-US" dirty="0" smtClean="0"/>
              <a:t> 7-Angiodema</a:t>
            </a:r>
          </a:p>
          <a:p>
            <a:pPr marL="274320" indent="-274320" fontAlgn="auto">
              <a:spcAft>
                <a:spcPts val="0"/>
              </a:spcAft>
              <a:buClr>
                <a:schemeClr val="accent3"/>
              </a:buClr>
              <a:buFont typeface="Wingdings" charset="2"/>
              <a:buChar char="²"/>
              <a:defRPr/>
            </a:pPr>
            <a:r>
              <a:rPr lang="en-US" dirty="0" smtClean="0"/>
              <a:t> 8-cautsic ingestion</a:t>
            </a:r>
          </a:p>
          <a:p>
            <a:pPr marL="274320" indent="-274320" fontAlgn="auto">
              <a:spcAft>
                <a:spcPts val="0"/>
              </a:spcAft>
              <a:buClr>
                <a:schemeClr val="accent3"/>
              </a:buClr>
              <a:buFont typeface="Wingdings" charset="2"/>
              <a:buChar char="²"/>
              <a:defRPr/>
            </a:pPr>
            <a:r>
              <a:rPr lang="en-US" dirty="0" smtClean="0"/>
              <a:t> 9-trauma </a:t>
            </a:r>
          </a:p>
          <a:p>
            <a:pPr marL="274320" indent="-274320" fontAlgn="auto">
              <a:spcAft>
                <a:spcPts val="0"/>
              </a:spcAft>
              <a:buClr>
                <a:schemeClr val="accent3"/>
              </a:buClr>
              <a:buFont typeface="Wingdings" charset="2"/>
              <a:buChar char="²"/>
              <a:defRPr/>
            </a:pPr>
            <a:r>
              <a:rPr lang="en-US" dirty="0" smtClean="0"/>
              <a:t> 10-laryngospasm    </a:t>
            </a:r>
          </a:p>
          <a:p>
            <a:pPr marL="274320" indent="-274320" fontAlgn="auto">
              <a:spcAft>
                <a:spcPts val="0"/>
              </a:spcAft>
              <a:buClr>
                <a:schemeClr val="accent3"/>
              </a:buClr>
              <a:buFont typeface="Wingdings 2"/>
              <a:buNone/>
              <a:defRPr/>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704850"/>
            <a:ext cx="8229600" cy="1143000"/>
          </a:xfrm>
        </p:spPr>
        <p:txBody>
          <a:bodyPr/>
          <a:lstStyle/>
          <a:p>
            <a:endParaRPr lang="en-US" smtClean="0"/>
          </a:p>
        </p:txBody>
      </p:sp>
      <p:sp>
        <p:nvSpPr>
          <p:cNvPr id="44034" name="Text Placeholder 2"/>
          <p:cNvSpPr>
            <a:spLocks noGrp="1"/>
          </p:cNvSpPr>
          <p:nvPr>
            <p:ph type="body" idx="1"/>
          </p:nvPr>
        </p:nvSpPr>
        <p:spPr>
          <a:xfrm>
            <a:off x="457200" y="1855788"/>
            <a:ext cx="4040188" cy="658812"/>
          </a:xfrm>
        </p:spPr>
        <p:txBody>
          <a:bodyPr/>
          <a:lstStyle/>
          <a:p>
            <a:r>
              <a:rPr lang="en-US" smtClean="0"/>
              <a:t>1) Peritonsillar abscess </a:t>
            </a:r>
          </a:p>
        </p:txBody>
      </p:sp>
      <p:sp>
        <p:nvSpPr>
          <p:cNvPr id="44035" name="Text Placeholder 4"/>
          <p:cNvSpPr>
            <a:spLocks noGrp="1"/>
          </p:cNvSpPr>
          <p:nvPr>
            <p:ph type="body" sz="half" idx="3"/>
          </p:nvPr>
        </p:nvSpPr>
        <p:spPr>
          <a:xfrm>
            <a:off x="4645025" y="1860550"/>
            <a:ext cx="4041775" cy="654050"/>
          </a:xfrm>
        </p:spPr>
        <p:txBody>
          <a:bodyPr/>
          <a:lstStyle/>
          <a:p>
            <a:endParaRPr lang="en-US" smtClean="0"/>
          </a:p>
        </p:txBody>
      </p:sp>
      <p:sp>
        <p:nvSpPr>
          <p:cNvPr id="44036" name="Content Placeholder 3"/>
          <p:cNvSpPr>
            <a:spLocks noGrp="1"/>
          </p:cNvSpPr>
          <p:nvPr>
            <p:ph sz="quarter" idx="2"/>
          </p:nvPr>
        </p:nvSpPr>
        <p:spPr>
          <a:xfrm>
            <a:off x="457200" y="2514600"/>
            <a:ext cx="4040188" cy="3846513"/>
          </a:xfrm>
        </p:spPr>
        <p:txBody>
          <a:bodyPr/>
          <a:lstStyle/>
          <a:p>
            <a:r>
              <a:rPr lang="en-US" smtClean="0"/>
              <a:t>common deep infection in late childhood</a:t>
            </a:r>
          </a:p>
          <a:p>
            <a:r>
              <a:rPr lang="en-US" b="1" i="1" smtClean="0">
                <a:solidFill>
                  <a:srgbClr val="FF0000"/>
                </a:solidFill>
              </a:rPr>
              <a:t>Symptoms</a:t>
            </a:r>
            <a:r>
              <a:rPr lang="en-US" smtClean="0"/>
              <a:t> : low grade fever  sever sore throat ,muffled voice  ,drooling, trismus( cant open the mouth )</a:t>
            </a:r>
          </a:p>
          <a:p>
            <a:pPr>
              <a:buFont typeface="Wingdings 2" pitchFamily="18" charset="2"/>
              <a:buNone/>
            </a:pPr>
            <a:endParaRPr lang="en-US" smtClean="0"/>
          </a:p>
          <a:p>
            <a:endParaRPr lang="en-US" smtClean="0"/>
          </a:p>
        </p:txBody>
      </p:sp>
      <p:pic>
        <p:nvPicPr>
          <p:cNvPr id="44037" name="Content Placeholder 6" descr="pertonsillar abcess.png"/>
          <p:cNvPicPr>
            <a:picLocks noGrp="1" noChangeAspect="1"/>
          </p:cNvPicPr>
          <p:nvPr>
            <p:ph sz="quarter" idx="4"/>
          </p:nvPr>
        </p:nvPicPr>
        <p:blipFill>
          <a:blip r:embed="rId2"/>
          <a:srcRect/>
          <a:stretch>
            <a:fillRect/>
          </a:stretch>
        </p:blipFill>
        <p:spPr>
          <a:xfrm>
            <a:off x="4645025" y="2133600"/>
            <a:ext cx="3706813" cy="422751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z="3200" smtClean="0"/>
              <a:t>A) Congenital upper airway obstruction </a:t>
            </a:r>
          </a:p>
        </p:txBody>
      </p:sp>
      <p:sp>
        <p:nvSpPr>
          <p:cNvPr id="4" name="Text Placeholder 3"/>
          <p:cNvSpPr>
            <a:spLocks noGrp="1"/>
          </p:cNvSpPr>
          <p:nvPr>
            <p:ph idx="1"/>
          </p:nvPr>
        </p:nvSpPr>
        <p:spPr/>
        <p:txBody>
          <a:bodyPr>
            <a:normAutofit fontScale="62500" lnSpcReduction="20000"/>
          </a:bodyPr>
          <a:lstStyle/>
          <a:p>
            <a:pPr marL="274320" indent="-274320" fontAlgn="auto">
              <a:spcAft>
                <a:spcPts val="0"/>
              </a:spcAft>
              <a:buClr>
                <a:schemeClr val="accent3"/>
              </a:buClr>
              <a:buFont typeface="Wingdings 2"/>
              <a:buChar char=""/>
              <a:defRPr/>
            </a:pPr>
            <a:r>
              <a:rPr lang="en-US" sz="2880" b="1" dirty="0" smtClean="0">
                <a:solidFill>
                  <a:srgbClr val="000090"/>
                </a:solidFill>
              </a:rPr>
              <a:t>From birth to the first few weeks of </a:t>
            </a: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r>
              <a:rPr lang="en-US" sz="2880" b="1" i="1" dirty="0" smtClean="0">
                <a:solidFill>
                  <a:srgbClr val="FF0000"/>
                </a:solidFill>
              </a:rPr>
              <a:t>Congenital upper-airway obstruction </a:t>
            </a:r>
          </a:p>
          <a:p>
            <a:pPr marL="274320" indent="-274320" fontAlgn="auto">
              <a:spcAft>
                <a:spcPts val="0"/>
              </a:spcAft>
              <a:buClr>
                <a:schemeClr val="accent3"/>
              </a:buClr>
              <a:buFont typeface="Wingdings 2"/>
              <a:buChar char=""/>
              <a:defRPr/>
            </a:pPr>
            <a:r>
              <a:rPr lang="en-US" dirty="0" smtClean="0">
                <a:solidFill>
                  <a:srgbClr val="FF0000"/>
                </a:solidFill>
              </a:rPr>
              <a:t>Nasal obstruction </a:t>
            </a:r>
          </a:p>
          <a:p>
            <a:pPr marL="274320" indent="-274320" fontAlgn="auto">
              <a:spcAft>
                <a:spcPts val="0"/>
              </a:spcAft>
              <a:buClr>
                <a:schemeClr val="accent3"/>
              </a:buClr>
              <a:buFont typeface="Wingdings" charset="2"/>
              <a:buChar char="²"/>
              <a:defRPr/>
            </a:pPr>
            <a:r>
              <a:rPr lang="en-US" dirty="0" smtClean="0"/>
              <a:t>1-nasal masses</a:t>
            </a:r>
          </a:p>
          <a:p>
            <a:pPr marL="274320" indent="-274320" fontAlgn="auto">
              <a:spcAft>
                <a:spcPts val="0"/>
              </a:spcAft>
              <a:buClr>
                <a:schemeClr val="accent3"/>
              </a:buClr>
              <a:buFont typeface="Wingdings" charset="2"/>
              <a:buChar char="²"/>
              <a:defRPr/>
            </a:pPr>
            <a:r>
              <a:rPr lang="en-US" dirty="0" smtClean="0"/>
              <a:t>2-Choanal </a:t>
            </a:r>
            <a:r>
              <a:rPr lang="en-US" dirty="0" err="1" smtClean="0"/>
              <a:t>atresis</a:t>
            </a:r>
            <a:r>
              <a:rPr lang="en-US" dirty="0" smtClean="0"/>
              <a:t> and </a:t>
            </a:r>
            <a:r>
              <a:rPr lang="en-US" dirty="0" err="1" smtClean="0"/>
              <a:t>stenosis</a:t>
            </a:r>
            <a:endParaRPr lang="en-US" dirty="0" smtClean="0"/>
          </a:p>
          <a:p>
            <a:pPr marL="274320" indent="-274320" fontAlgn="auto">
              <a:spcAft>
                <a:spcPts val="0"/>
              </a:spcAft>
              <a:buClr>
                <a:schemeClr val="accent3"/>
              </a:buClr>
              <a:buFont typeface="Wingdings" charset="2"/>
              <a:buChar char="²"/>
              <a:defRPr/>
            </a:pPr>
            <a:r>
              <a:rPr lang="en-US" dirty="0" smtClean="0"/>
              <a:t>3-Pyriform aperture </a:t>
            </a:r>
            <a:r>
              <a:rPr lang="en-US" dirty="0" err="1" smtClean="0"/>
              <a:t>stenosis</a:t>
            </a:r>
            <a:r>
              <a:rPr lang="en-US" dirty="0" smtClean="0"/>
              <a:t> (</a:t>
            </a:r>
            <a:r>
              <a:rPr lang="en-US" dirty="0" err="1" smtClean="0"/>
              <a:t>stenosis</a:t>
            </a:r>
            <a:r>
              <a:rPr lang="en-US" dirty="0" smtClean="0"/>
              <a:t> at the level of the nose)</a:t>
            </a:r>
          </a:p>
          <a:p>
            <a:pPr marL="274320" indent="-274320" fontAlgn="auto">
              <a:spcAft>
                <a:spcPts val="0"/>
              </a:spcAft>
              <a:buClr>
                <a:schemeClr val="accent3"/>
              </a:buClr>
              <a:buFont typeface="Wingdings 2"/>
              <a:buChar char=""/>
              <a:defRPr/>
            </a:pPr>
            <a:r>
              <a:rPr lang="en-US" dirty="0" smtClean="0">
                <a:solidFill>
                  <a:srgbClr val="FF0000"/>
                </a:solidFill>
              </a:rPr>
              <a:t>Pharyngeal</a:t>
            </a:r>
            <a:r>
              <a:rPr lang="en-US" dirty="0" smtClean="0"/>
              <a:t> </a:t>
            </a:r>
          </a:p>
          <a:p>
            <a:pPr marL="274320" indent="-274320" fontAlgn="auto">
              <a:spcAft>
                <a:spcPts val="0"/>
              </a:spcAft>
              <a:buClr>
                <a:schemeClr val="accent3"/>
              </a:buClr>
              <a:buFont typeface="Wingdings" charset="2"/>
              <a:buChar char="²"/>
              <a:defRPr/>
            </a:pPr>
            <a:r>
              <a:rPr lang="en-US" dirty="0" smtClean="0"/>
              <a:t>1-Craniofacial  anomalies </a:t>
            </a:r>
          </a:p>
          <a:p>
            <a:pPr marL="274320" indent="-274320" fontAlgn="auto">
              <a:spcAft>
                <a:spcPts val="0"/>
              </a:spcAft>
              <a:buClr>
                <a:schemeClr val="accent3"/>
              </a:buClr>
              <a:buFont typeface="Wingdings 2"/>
              <a:buChar char=""/>
              <a:defRPr/>
            </a:pPr>
            <a:r>
              <a:rPr lang="en-US" dirty="0" smtClean="0">
                <a:solidFill>
                  <a:srgbClr val="FF0000"/>
                </a:solidFill>
              </a:rPr>
              <a:t>Laryngeal</a:t>
            </a:r>
            <a:r>
              <a:rPr lang="en-US" dirty="0" smtClean="0"/>
              <a:t> </a:t>
            </a:r>
          </a:p>
          <a:p>
            <a:pPr marL="274320" indent="-274320" fontAlgn="auto">
              <a:spcAft>
                <a:spcPts val="0"/>
              </a:spcAft>
              <a:buClr>
                <a:schemeClr val="accent3"/>
              </a:buClr>
              <a:buFont typeface="Wingdings" charset="2"/>
              <a:buChar char="²"/>
              <a:defRPr/>
            </a:pPr>
            <a:r>
              <a:rPr lang="en-US" dirty="0" smtClean="0"/>
              <a:t>1-Laryngomalcia</a:t>
            </a:r>
          </a:p>
          <a:p>
            <a:pPr marL="274320" indent="-274320" fontAlgn="auto">
              <a:spcAft>
                <a:spcPts val="0"/>
              </a:spcAft>
              <a:buClr>
                <a:schemeClr val="accent3"/>
              </a:buClr>
              <a:buFont typeface="Wingdings" charset="2"/>
              <a:buChar char="²"/>
              <a:defRPr/>
            </a:pPr>
            <a:r>
              <a:rPr lang="en-US" dirty="0" smtClean="0"/>
              <a:t>2-Vocal cord paralysis</a:t>
            </a:r>
          </a:p>
          <a:p>
            <a:pPr marL="274320" indent="-274320" fontAlgn="auto">
              <a:spcAft>
                <a:spcPts val="0"/>
              </a:spcAft>
              <a:buClr>
                <a:schemeClr val="accent3"/>
              </a:buClr>
              <a:buFont typeface="Wingdings" charset="2"/>
              <a:buChar char="²"/>
              <a:defRPr/>
            </a:pPr>
            <a:r>
              <a:rPr lang="en-US" dirty="0" smtClean="0"/>
              <a:t>3- subglottic </a:t>
            </a:r>
            <a:r>
              <a:rPr lang="en-US" dirty="0" err="1" smtClean="0"/>
              <a:t>haemangioma</a:t>
            </a:r>
            <a:endParaRPr lang="en-US" dirty="0" smtClean="0"/>
          </a:p>
          <a:p>
            <a:pPr marL="274320" indent="-274320" fontAlgn="auto">
              <a:spcAft>
                <a:spcPts val="0"/>
              </a:spcAft>
              <a:buClr>
                <a:schemeClr val="accent3"/>
              </a:buClr>
              <a:buFont typeface="Wingdings" charset="2"/>
              <a:buChar char="²"/>
              <a:defRPr/>
            </a:pPr>
            <a:r>
              <a:rPr lang="en-US" dirty="0" smtClean="0"/>
              <a:t>4-Subglottic  </a:t>
            </a:r>
            <a:r>
              <a:rPr lang="en-US" dirty="0" err="1" smtClean="0"/>
              <a:t>stenosis</a:t>
            </a:r>
            <a:r>
              <a:rPr lang="en-US" dirty="0" smtClean="0"/>
              <a:t> </a:t>
            </a:r>
          </a:p>
          <a:p>
            <a:pPr marL="274320" indent="-274320" fontAlgn="auto">
              <a:spcAft>
                <a:spcPts val="0"/>
              </a:spcAft>
              <a:buClr>
                <a:schemeClr val="accent3"/>
              </a:buClr>
              <a:buFont typeface="Wingdings" charset="2"/>
              <a:buChar char="²"/>
              <a:defRPr/>
            </a:pPr>
            <a:r>
              <a:rPr lang="en-US" dirty="0" smtClean="0"/>
              <a:t>5-Laryngeal web </a:t>
            </a:r>
          </a:p>
          <a:p>
            <a:pPr marL="274320" indent="-274320" fontAlgn="auto">
              <a:spcAft>
                <a:spcPts val="0"/>
              </a:spcAft>
              <a:buClr>
                <a:schemeClr val="accent3"/>
              </a:buClr>
              <a:buFont typeface="Wingdings" charset="2"/>
              <a:buChar char="²"/>
              <a:defRPr/>
            </a:pPr>
            <a:r>
              <a:rPr lang="en-US" dirty="0" smtClean="0"/>
              <a:t>6-Laryngeal </a:t>
            </a:r>
            <a:r>
              <a:rPr lang="en-US" dirty="0" err="1" smtClean="0"/>
              <a:t>lymphangioma</a:t>
            </a:r>
            <a:endParaRPr lang="en-US" dirty="0" smtClean="0"/>
          </a:p>
          <a:p>
            <a:pPr marL="274320" indent="-274320" fontAlgn="auto">
              <a:spcAft>
                <a:spcPts val="0"/>
              </a:spcAft>
              <a:buClr>
                <a:schemeClr val="accent3"/>
              </a:buClr>
              <a:buFont typeface="Wingdings" charset="2"/>
              <a:buChar char="²"/>
              <a:defRPr/>
            </a:pPr>
            <a:r>
              <a:rPr lang="en-US" dirty="0" smtClean="0"/>
              <a:t>7-Saccular cyst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normAutofit fontScale="90000"/>
          </a:bodyPr>
          <a:lstStyle/>
          <a:p>
            <a:pPr fontAlgn="auto">
              <a:spcAft>
                <a:spcPts val="0"/>
              </a:spcAft>
              <a:defRPr/>
            </a:pPr>
            <a:r>
              <a:rPr lang="en-US" dirty="0" smtClean="0"/>
              <a:t>Peritonsillar abscess </a:t>
            </a:r>
            <a:br>
              <a:rPr lang="en-US" dirty="0" smtClean="0"/>
            </a:br>
            <a:endParaRPr lang="en-US" dirty="0"/>
          </a:p>
        </p:txBody>
      </p:sp>
      <p:sp>
        <p:nvSpPr>
          <p:cNvPr id="45058" name="Text Placeholder 2"/>
          <p:cNvSpPr>
            <a:spLocks noGrp="1"/>
          </p:cNvSpPr>
          <p:nvPr>
            <p:ph type="body" idx="1"/>
          </p:nvPr>
        </p:nvSpPr>
        <p:spPr>
          <a:xfrm>
            <a:off x="457200" y="1855788"/>
            <a:ext cx="4040188" cy="658812"/>
          </a:xfrm>
        </p:spPr>
        <p:txBody>
          <a:bodyPr/>
          <a:lstStyle/>
          <a:p>
            <a:r>
              <a:rPr lang="en-US" smtClean="0"/>
              <a:t>Diagnosis </a:t>
            </a:r>
          </a:p>
        </p:txBody>
      </p:sp>
      <p:sp>
        <p:nvSpPr>
          <p:cNvPr id="45059" name="Text Placeholder 4"/>
          <p:cNvSpPr>
            <a:spLocks noGrp="1"/>
          </p:cNvSpPr>
          <p:nvPr>
            <p:ph type="body" sz="half" idx="3"/>
          </p:nvPr>
        </p:nvSpPr>
        <p:spPr>
          <a:xfrm>
            <a:off x="4645025" y="1860550"/>
            <a:ext cx="4041775" cy="654050"/>
          </a:xfrm>
        </p:spPr>
        <p:txBody>
          <a:bodyPr/>
          <a:lstStyle/>
          <a:p>
            <a:endParaRPr lang="en-US" smtClean="0"/>
          </a:p>
        </p:txBody>
      </p:sp>
      <p:sp>
        <p:nvSpPr>
          <p:cNvPr id="4" name="Content Placeholder 3"/>
          <p:cNvSpPr>
            <a:spLocks noGrp="1"/>
          </p:cNvSpPr>
          <p:nvPr>
            <p:ph sz="quarter" idx="2"/>
          </p:nvPr>
        </p:nvSpPr>
        <p:spPr>
          <a:xfrm>
            <a:off x="457200" y="2514600"/>
            <a:ext cx="4040188" cy="3846513"/>
          </a:xfrm>
        </p:spPr>
        <p:txBody>
          <a:bodyPr>
            <a:normAutofit fontScale="92500" lnSpcReduction="20000"/>
          </a:bodyPr>
          <a:lstStyle/>
          <a:p>
            <a:pPr marL="274320" indent="-274320" fontAlgn="auto">
              <a:spcAft>
                <a:spcPts val="0"/>
              </a:spcAft>
              <a:buClr>
                <a:schemeClr val="accent3"/>
              </a:buClr>
              <a:buFont typeface="Wingdings 2"/>
              <a:buChar char=""/>
              <a:defRPr/>
            </a:pPr>
            <a:r>
              <a:rPr lang="en-US" dirty="0" smtClean="0"/>
              <a:t>Clinical diagnosis </a:t>
            </a:r>
          </a:p>
          <a:p>
            <a:pPr marL="274320" indent="-274320" fontAlgn="auto">
              <a:spcAft>
                <a:spcPts val="0"/>
              </a:spcAft>
              <a:buClr>
                <a:schemeClr val="accent3"/>
              </a:buClr>
              <a:buFont typeface="Wingdings 2"/>
              <a:buChar char=""/>
              <a:defRPr/>
            </a:pPr>
            <a:r>
              <a:rPr lang="en-US" dirty="0" smtClean="0"/>
              <a:t>CT scan: </a:t>
            </a:r>
            <a:r>
              <a:rPr lang="en-US" sz="2000" b="1" dirty="0" smtClean="0"/>
              <a:t>If u </a:t>
            </a:r>
            <a:r>
              <a:rPr lang="en-US" sz="2000" b="1" dirty="0" err="1" smtClean="0"/>
              <a:t>negelct</a:t>
            </a:r>
            <a:r>
              <a:rPr lang="en-US" sz="2000" b="1" dirty="0" smtClean="0"/>
              <a:t> the abscess it will go to the retropharyngeal or the </a:t>
            </a:r>
            <a:r>
              <a:rPr lang="en-US" sz="2000" dirty="0" smtClean="0"/>
              <a:t> </a:t>
            </a:r>
            <a:r>
              <a:rPr lang="en-US" sz="2000" dirty="0" err="1" smtClean="0"/>
              <a:t>parapharyngeal</a:t>
            </a:r>
            <a:r>
              <a:rPr lang="en-US" sz="2000" dirty="0" smtClean="0"/>
              <a:t> space , dangerous coz contains cranial nerves and </a:t>
            </a:r>
            <a:r>
              <a:rPr lang="en-US" sz="2000" dirty="0" err="1" smtClean="0"/>
              <a:t>bld</a:t>
            </a:r>
            <a:r>
              <a:rPr lang="en-US" sz="2000" dirty="0" smtClean="0"/>
              <a:t> vessels so if suspected need to do CT scan but not always</a:t>
            </a: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r>
              <a:rPr lang="en-US" b="1" dirty="0" smtClean="0"/>
              <a:t>Treatment :</a:t>
            </a:r>
          </a:p>
          <a:p>
            <a:pPr marL="274320" indent="-274320" fontAlgn="auto">
              <a:spcAft>
                <a:spcPts val="0"/>
              </a:spcAft>
              <a:buClr>
                <a:schemeClr val="accent3"/>
              </a:buClr>
              <a:buFont typeface="Wingdings" charset="2"/>
              <a:buChar char="q"/>
              <a:defRPr/>
            </a:pPr>
            <a:r>
              <a:rPr lang="en-US" dirty="0" smtClean="0"/>
              <a:t> </a:t>
            </a:r>
            <a:r>
              <a:rPr lang="en-US" sz="2000" dirty="0" smtClean="0"/>
              <a:t>aspiration </a:t>
            </a:r>
          </a:p>
          <a:p>
            <a:pPr marL="274320" indent="-274320" fontAlgn="auto">
              <a:spcAft>
                <a:spcPts val="0"/>
              </a:spcAft>
              <a:buClr>
                <a:schemeClr val="accent3"/>
              </a:buClr>
              <a:buFont typeface="Wingdings" charset="2"/>
              <a:buChar char="q"/>
              <a:defRPr/>
            </a:pPr>
            <a:r>
              <a:rPr lang="en-US" sz="2000" dirty="0" smtClean="0"/>
              <a:t>Excision and drainge</a:t>
            </a:r>
          </a:p>
          <a:p>
            <a:pPr marL="274320" indent="-274320" fontAlgn="auto">
              <a:spcAft>
                <a:spcPts val="0"/>
              </a:spcAft>
              <a:buClr>
                <a:schemeClr val="accent3"/>
              </a:buClr>
              <a:buFont typeface="Wingdings" charset="2"/>
              <a:buChar char="q"/>
              <a:defRPr/>
            </a:pPr>
            <a:r>
              <a:rPr lang="en-US" sz="2000" dirty="0" smtClean="0"/>
              <a:t> later tonsillectomy </a:t>
            </a:r>
          </a:p>
          <a:p>
            <a:pPr marL="274320" indent="-274320" fontAlgn="auto">
              <a:spcAft>
                <a:spcPts val="0"/>
              </a:spcAft>
              <a:buClr>
                <a:schemeClr val="accent3"/>
              </a:buClr>
              <a:buFont typeface="Wingdings" charset="2"/>
              <a:buChar char="q"/>
              <a:defRPr/>
            </a:pPr>
            <a:r>
              <a:rPr lang="en-US" sz="2000" dirty="0" smtClean="0"/>
              <a:t>IV ABX  </a:t>
            </a:r>
          </a:p>
          <a:p>
            <a:pPr marL="274320" indent="-274320" fontAlgn="auto">
              <a:spcAft>
                <a:spcPts val="0"/>
              </a:spcAft>
              <a:buClr>
                <a:schemeClr val="accent3"/>
              </a:buClr>
              <a:buFont typeface="Wingdings 2"/>
              <a:buChar char=""/>
              <a:defRPr/>
            </a:pPr>
            <a:endParaRPr lang="en-US" dirty="0"/>
          </a:p>
        </p:txBody>
      </p:sp>
      <p:pic>
        <p:nvPicPr>
          <p:cNvPr id="45061" name="Content Placeholder 10" descr="ct scan peritonsillar abcess.png"/>
          <p:cNvPicPr>
            <a:picLocks noGrp="1" noChangeAspect="1"/>
          </p:cNvPicPr>
          <p:nvPr>
            <p:ph sz="quarter" idx="4"/>
          </p:nvPr>
        </p:nvPicPr>
        <p:blipFill>
          <a:blip r:embed="rId2"/>
          <a:srcRect/>
          <a:stretch>
            <a:fillRect/>
          </a:stretch>
        </p:blipFill>
        <p:spPr>
          <a:xfrm>
            <a:off x="5159375" y="2276475"/>
            <a:ext cx="3527425" cy="2892425"/>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704850"/>
            <a:ext cx="8229600" cy="1143000"/>
          </a:xfrm>
        </p:spPr>
        <p:txBody>
          <a:bodyPr/>
          <a:lstStyle/>
          <a:p>
            <a:r>
              <a:rPr lang="en-US" sz="3200" smtClean="0"/>
              <a:t>2) Retropharyngeal abscess</a:t>
            </a:r>
          </a:p>
        </p:txBody>
      </p:sp>
      <p:sp>
        <p:nvSpPr>
          <p:cNvPr id="3" name="Content Placeholder 2"/>
          <p:cNvSpPr>
            <a:spLocks noGrp="1"/>
          </p:cNvSpPr>
          <p:nvPr>
            <p:ph sz="half" idx="1"/>
          </p:nvPr>
        </p:nvSpPr>
        <p:spPr>
          <a:xfrm>
            <a:off x="457200" y="1920875"/>
            <a:ext cx="4038600" cy="4433888"/>
          </a:xfrm>
        </p:spPr>
        <p:txBody>
          <a:bodyPr>
            <a:normAutofit fontScale="70000" lnSpcReduction="20000"/>
          </a:bodyPr>
          <a:lstStyle/>
          <a:p>
            <a:pPr marL="274320" indent="-274320" fontAlgn="auto">
              <a:spcAft>
                <a:spcPts val="0"/>
              </a:spcAft>
              <a:buClr>
                <a:schemeClr val="accent3"/>
              </a:buClr>
              <a:buFont typeface="Wingdings 2"/>
              <a:buChar char=""/>
              <a:defRPr/>
            </a:pPr>
            <a:r>
              <a:rPr lang="en-US" b="1" dirty="0" smtClean="0"/>
              <a:t>Symptoms :</a:t>
            </a:r>
          </a:p>
          <a:p>
            <a:pPr marL="274320" indent="-274320" fontAlgn="auto">
              <a:spcAft>
                <a:spcPts val="0"/>
              </a:spcAft>
              <a:buClr>
                <a:schemeClr val="accent3"/>
              </a:buClr>
              <a:buFont typeface="Wingdings 2"/>
              <a:buChar char=""/>
              <a:defRPr/>
            </a:pPr>
            <a:r>
              <a:rPr lang="en-US" dirty="0" smtClean="0"/>
              <a:t> </a:t>
            </a:r>
            <a:r>
              <a:rPr lang="en-US" sz="2400" dirty="0" smtClean="0"/>
              <a:t>fever, cervical adenopathy ,</a:t>
            </a:r>
            <a:r>
              <a:rPr lang="en-US" sz="2400" dirty="0" err="1" smtClean="0"/>
              <a:t>stridor</a:t>
            </a:r>
            <a:r>
              <a:rPr lang="en-US" sz="2400" dirty="0" smtClean="0"/>
              <a:t> </a:t>
            </a:r>
            <a:r>
              <a:rPr lang="en-US" sz="2400" dirty="0" err="1" smtClean="0"/>
              <a:t>torticollis</a:t>
            </a:r>
            <a:r>
              <a:rPr lang="en-US" sz="2400" dirty="0" smtClean="0"/>
              <a:t>,  drooling , u can see a bulge </a:t>
            </a:r>
            <a:r>
              <a:rPr lang="en-US" sz="2400" dirty="0" err="1" smtClean="0"/>
              <a:t>posteriorly</a:t>
            </a:r>
            <a:r>
              <a:rPr lang="en-US" sz="2400" dirty="0" smtClean="0"/>
              <a:t> when he opens his mouth ,difficulty breathing and swallowing</a:t>
            </a:r>
          </a:p>
          <a:p>
            <a:pPr marL="274320" indent="-274320" fontAlgn="auto">
              <a:spcAft>
                <a:spcPts val="0"/>
              </a:spcAft>
              <a:buClr>
                <a:schemeClr val="accent3"/>
              </a:buClr>
              <a:buFont typeface="Wingdings 2"/>
              <a:buChar char=""/>
              <a:defRPr/>
            </a:pPr>
            <a:r>
              <a:rPr lang="en-US" b="1" dirty="0" smtClean="0"/>
              <a:t>Causes</a:t>
            </a:r>
            <a:r>
              <a:rPr lang="en-US" dirty="0" smtClean="0"/>
              <a:t> : source from the area around it ex tonsillitis</a:t>
            </a:r>
          </a:p>
          <a:p>
            <a:pPr marL="274320" indent="-274320" fontAlgn="auto">
              <a:spcAft>
                <a:spcPts val="0"/>
              </a:spcAft>
              <a:buClr>
                <a:schemeClr val="accent3"/>
              </a:buClr>
              <a:buFont typeface="Wingdings 2"/>
              <a:buChar char=""/>
              <a:defRPr/>
            </a:pPr>
            <a:r>
              <a:rPr lang="en-US" dirty="0" smtClean="0"/>
              <a:t>progressive </a:t>
            </a:r>
            <a:r>
              <a:rPr lang="en-US" dirty="0" err="1" smtClean="0"/>
              <a:t>pharyngitis</a:t>
            </a:r>
            <a:r>
              <a:rPr lang="en-US" dirty="0" smtClean="0"/>
              <a:t>  </a:t>
            </a:r>
            <a:r>
              <a:rPr lang="en-US" sz="2400" dirty="0" smtClean="0"/>
              <a:t>S.aureus ,</a:t>
            </a:r>
            <a:r>
              <a:rPr lang="en-US" sz="2400" dirty="0" err="1" smtClean="0"/>
              <a:t>Haemophilus</a:t>
            </a:r>
            <a:r>
              <a:rPr lang="en-US" sz="2400" dirty="0" smtClean="0"/>
              <a:t> , group A beta </a:t>
            </a:r>
            <a:r>
              <a:rPr lang="en-US" sz="2400" dirty="0" err="1" smtClean="0"/>
              <a:t>haemolytic</a:t>
            </a:r>
            <a:r>
              <a:rPr lang="en-US" sz="2400" dirty="0" smtClean="0"/>
              <a:t> </a:t>
            </a:r>
            <a:r>
              <a:rPr lang="en-US" sz="2400" dirty="0" err="1" smtClean="0"/>
              <a:t>sterptococcus</a:t>
            </a:r>
            <a:r>
              <a:rPr lang="en-US" sz="2400" dirty="0" smtClean="0"/>
              <a:t> , </a:t>
            </a:r>
            <a:r>
              <a:rPr lang="en-US" sz="2400" dirty="0" err="1" smtClean="0"/>
              <a:t>bacteroides</a:t>
            </a:r>
            <a:endParaRPr lang="en-US" sz="2400" dirty="0" smtClean="0"/>
          </a:p>
          <a:p>
            <a:pPr marL="274320" indent="-274320" fontAlgn="auto">
              <a:spcAft>
                <a:spcPts val="0"/>
              </a:spcAft>
              <a:buClr>
                <a:schemeClr val="accent3"/>
              </a:buClr>
              <a:buFont typeface="Wingdings 2"/>
              <a:buNone/>
              <a:defRPr/>
            </a:pPr>
            <a:endParaRPr lang="en-US" sz="2400" dirty="0" smtClean="0"/>
          </a:p>
          <a:p>
            <a:pPr marL="274320" indent="-274320" fontAlgn="auto">
              <a:spcAft>
                <a:spcPts val="0"/>
              </a:spcAft>
              <a:buClr>
                <a:schemeClr val="accent3"/>
              </a:buClr>
              <a:buFont typeface="Wingdings 2"/>
              <a:buChar char=""/>
              <a:defRPr/>
            </a:pPr>
            <a:r>
              <a:rPr lang="en-US" sz="2400" b="1" dirty="0" smtClean="0">
                <a:solidFill>
                  <a:srgbClr val="FF0000"/>
                </a:solidFill>
              </a:rPr>
              <a:t>Treatment :</a:t>
            </a:r>
          </a:p>
          <a:p>
            <a:pPr marL="274320" indent="-274320" fontAlgn="auto">
              <a:spcAft>
                <a:spcPts val="0"/>
              </a:spcAft>
              <a:buClr>
                <a:schemeClr val="accent3"/>
              </a:buClr>
              <a:buFont typeface="Wingdings" charset="2"/>
              <a:buChar char="v"/>
              <a:defRPr/>
            </a:pPr>
            <a:r>
              <a:rPr lang="en-US" sz="2118" dirty="0" smtClean="0"/>
              <a:t>Transoral excision and drainge </a:t>
            </a:r>
          </a:p>
          <a:p>
            <a:pPr marL="274320" indent="-274320" fontAlgn="auto">
              <a:spcAft>
                <a:spcPts val="0"/>
              </a:spcAft>
              <a:buClr>
                <a:schemeClr val="accent3"/>
              </a:buClr>
              <a:buFont typeface="Wingdings" charset="2"/>
              <a:buChar char="v"/>
              <a:defRPr/>
            </a:pPr>
            <a:r>
              <a:rPr lang="en-US" sz="2118" dirty="0" smtClean="0"/>
              <a:t>IV ABX</a:t>
            </a:r>
          </a:p>
          <a:p>
            <a:pPr marL="274320" indent="-274320" fontAlgn="auto">
              <a:spcAft>
                <a:spcPts val="0"/>
              </a:spcAft>
              <a:buClr>
                <a:schemeClr val="accent3"/>
              </a:buClr>
              <a:buFont typeface="Wingdings" charset="2"/>
              <a:buChar char="v"/>
              <a:defRPr/>
            </a:pPr>
            <a:r>
              <a:rPr lang="en-US" sz="2118" dirty="0" smtClean="0"/>
              <a:t>INTUBATION  sometimes very big mass so cant </a:t>
            </a:r>
            <a:r>
              <a:rPr lang="en-US" sz="2118" dirty="0" err="1" smtClean="0"/>
              <a:t>intubate</a:t>
            </a:r>
            <a:r>
              <a:rPr lang="en-US" sz="2118" dirty="0" smtClean="0"/>
              <a:t> we need to tracheotomy</a:t>
            </a:r>
          </a:p>
          <a:p>
            <a:pPr marL="274320" indent="-274320" fontAlgn="auto">
              <a:spcAft>
                <a:spcPts val="0"/>
              </a:spcAft>
              <a:buClr>
                <a:schemeClr val="accent3"/>
              </a:buClr>
              <a:buFont typeface="Wingdings" charset="2"/>
              <a:buChar char="v"/>
              <a:defRPr/>
            </a:pPr>
            <a:r>
              <a:rPr lang="en-US" sz="2118" dirty="0" smtClean="0"/>
              <a:t>Tracheotomy</a:t>
            </a:r>
            <a:r>
              <a:rPr lang="en-US" sz="2400" b="1" dirty="0" smtClean="0"/>
              <a:t> </a:t>
            </a:r>
          </a:p>
          <a:p>
            <a:pPr marL="274320" indent="-274320" fontAlgn="auto">
              <a:spcAft>
                <a:spcPts val="0"/>
              </a:spcAft>
              <a:buClr>
                <a:schemeClr val="accent3"/>
              </a:buClr>
              <a:buFont typeface="Wingdings" charset="2"/>
              <a:buChar char="v"/>
              <a:defRPr/>
            </a:pPr>
            <a:endParaRPr lang="en-US" sz="2400" b="1" dirty="0" smtClean="0"/>
          </a:p>
        </p:txBody>
      </p:sp>
      <p:pic>
        <p:nvPicPr>
          <p:cNvPr id="46083" name="Content Placeholder 4" descr="ct scan  retropharyngeal abcess.jpg"/>
          <p:cNvPicPr>
            <a:picLocks noGrp="1" noChangeAspect="1"/>
          </p:cNvPicPr>
          <p:nvPr>
            <p:ph sz="half" idx="2"/>
          </p:nvPr>
        </p:nvPicPr>
        <p:blipFill>
          <a:blip r:embed="rId2"/>
          <a:srcRect/>
          <a:stretch>
            <a:fillRect/>
          </a:stretch>
        </p:blipFill>
        <p:spPr>
          <a:xfrm>
            <a:off x="4787900" y="2090738"/>
            <a:ext cx="4127500" cy="3700462"/>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normAutofit fontScale="90000"/>
          </a:bodyPr>
          <a:lstStyle/>
          <a:p>
            <a:pPr fontAlgn="auto">
              <a:spcAft>
                <a:spcPts val="0"/>
              </a:spcAft>
              <a:defRPr/>
            </a:pPr>
            <a:r>
              <a:rPr lang="en-US" dirty="0" smtClean="0"/>
              <a:t>Retropharyngeal abscess : case : child 3 years – </a:t>
            </a:r>
            <a:r>
              <a:rPr lang="en-US" dirty="0" err="1" smtClean="0"/>
              <a:t>torticollis</a:t>
            </a:r>
            <a:r>
              <a:rPr lang="en-US" dirty="0" smtClean="0"/>
              <a:t> – difficulty swallowing …</a:t>
            </a:r>
            <a:endParaRPr lang="en-US" dirty="0"/>
          </a:p>
        </p:txBody>
      </p:sp>
      <p:pic>
        <p:nvPicPr>
          <p:cNvPr id="47106" name="Content Placeholder 7" descr="xray retropharyngeeal abcess.jpg"/>
          <p:cNvPicPr>
            <a:picLocks noGrp="1" noChangeAspect="1"/>
          </p:cNvPicPr>
          <p:nvPr>
            <p:ph sz="half" idx="1"/>
          </p:nvPr>
        </p:nvPicPr>
        <p:blipFill>
          <a:blip r:embed="rId2"/>
          <a:srcRect/>
          <a:stretch>
            <a:fillRect/>
          </a:stretch>
        </p:blipFill>
        <p:spPr>
          <a:xfrm>
            <a:off x="911225" y="1920875"/>
            <a:ext cx="3130550" cy="4433888"/>
          </a:xfrm>
        </p:spPr>
      </p:pic>
      <p:pic>
        <p:nvPicPr>
          <p:cNvPr id="47107" name="Content Placeholder 4" descr="retropharyngeal abcess.png"/>
          <p:cNvPicPr>
            <a:picLocks noGrp="1" noChangeAspect="1"/>
          </p:cNvPicPr>
          <p:nvPr>
            <p:ph sz="half" idx="2"/>
          </p:nvPr>
        </p:nvPicPr>
        <p:blipFill>
          <a:blip r:embed="rId3"/>
          <a:srcRect/>
          <a:stretch>
            <a:fillRect/>
          </a:stretch>
        </p:blipFill>
        <p:spPr>
          <a:xfrm>
            <a:off x="4719638" y="2543175"/>
            <a:ext cx="3895725" cy="3189288"/>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704850"/>
            <a:ext cx="8229600" cy="1143000"/>
          </a:xfrm>
        </p:spPr>
        <p:txBody>
          <a:bodyPr/>
          <a:lstStyle/>
          <a:p>
            <a:r>
              <a:rPr lang="en-US" sz="3600" smtClean="0"/>
              <a:t>3) Epiglottitis</a:t>
            </a:r>
            <a:r>
              <a:rPr lang="en-US" smtClean="0"/>
              <a:t> </a:t>
            </a:r>
          </a:p>
        </p:txBody>
      </p:sp>
      <p:sp>
        <p:nvSpPr>
          <p:cNvPr id="48130" name="Text Placeholder 38"/>
          <p:cNvSpPr>
            <a:spLocks noGrp="1"/>
          </p:cNvSpPr>
          <p:nvPr>
            <p:ph type="body" idx="1"/>
          </p:nvPr>
        </p:nvSpPr>
        <p:spPr>
          <a:xfrm>
            <a:off x="457200" y="1855788"/>
            <a:ext cx="4040188" cy="658812"/>
          </a:xfrm>
        </p:spPr>
        <p:txBody>
          <a:bodyPr/>
          <a:lstStyle/>
          <a:p>
            <a:endParaRPr lang="en-US" smtClean="0"/>
          </a:p>
        </p:txBody>
      </p:sp>
      <p:sp>
        <p:nvSpPr>
          <p:cNvPr id="48131" name="Text Placeholder 39"/>
          <p:cNvSpPr>
            <a:spLocks noGrp="1"/>
          </p:cNvSpPr>
          <p:nvPr>
            <p:ph type="body" sz="half" idx="3"/>
          </p:nvPr>
        </p:nvSpPr>
        <p:spPr>
          <a:xfrm>
            <a:off x="4645025" y="1860550"/>
            <a:ext cx="4041775" cy="654050"/>
          </a:xfrm>
        </p:spPr>
        <p:txBody>
          <a:bodyPr/>
          <a:lstStyle/>
          <a:p>
            <a:r>
              <a:rPr lang="en-US" smtClean="0"/>
              <a:t>Endoscopic  picture </a:t>
            </a:r>
          </a:p>
        </p:txBody>
      </p:sp>
      <p:sp>
        <p:nvSpPr>
          <p:cNvPr id="3" name="Content Placeholder 2"/>
          <p:cNvSpPr>
            <a:spLocks noGrp="1"/>
          </p:cNvSpPr>
          <p:nvPr>
            <p:ph sz="quarter" idx="2"/>
          </p:nvPr>
        </p:nvSpPr>
        <p:spPr>
          <a:xfrm>
            <a:off x="457200" y="1535113"/>
            <a:ext cx="4040188" cy="4591050"/>
          </a:xfrm>
        </p:spPr>
        <p:txBody>
          <a:bodyPr>
            <a:normAutofit fontScale="85000" lnSpcReduction="20000"/>
          </a:bodyPr>
          <a:lstStyle/>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r>
              <a:rPr lang="en-US" b="1" i="1" dirty="0" smtClean="0"/>
              <a:t>It is life threatening  rapidly progressive condition </a:t>
            </a:r>
          </a:p>
          <a:p>
            <a:pPr marL="274320" indent="-274320" fontAlgn="auto">
              <a:spcAft>
                <a:spcPts val="0"/>
              </a:spcAft>
              <a:buClr>
                <a:schemeClr val="accent3"/>
              </a:buClr>
              <a:buFont typeface="Wingdings 2"/>
              <a:buChar char=""/>
              <a:defRPr/>
            </a:pPr>
            <a:r>
              <a:rPr lang="en-US" b="1" dirty="0" smtClean="0"/>
              <a:t>Cause</a:t>
            </a:r>
            <a:r>
              <a:rPr lang="en-US" dirty="0" smtClean="0"/>
              <a:t> :</a:t>
            </a:r>
            <a:r>
              <a:rPr lang="en-US" sz="2162" dirty="0" smtClean="0"/>
              <a:t>H </a:t>
            </a:r>
            <a:r>
              <a:rPr lang="en-US" sz="2162" dirty="0" err="1" smtClean="0"/>
              <a:t>influenzae</a:t>
            </a:r>
            <a:r>
              <a:rPr lang="en-US" sz="2162" dirty="0" smtClean="0"/>
              <a:t> </a:t>
            </a:r>
            <a:r>
              <a:rPr lang="en-US" sz="2162" dirty="0" err="1" smtClean="0"/>
              <a:t>typeB</a:t>
            </a:r>
            <a:r>
              <a:rPr lang="en-US" dirty="0" smtClean="0"/>
              <a:t> </a:t>
            </a:r>
          </a:p>
          <a:p>
            <a:pPr marL="274320" indent="-274320" fontAlgn="auto">
              <a:spcAft>
                <a:spcPts val="0"/>
              </a:spcAft>
              <a:buClr>
                <a:schemeClr val="accent3"/>
              </a:buClr>
              <a:buFont typeface="Wingdings 2"/>
              <a:buChar char=""/>
              <a:defRPr/>
            </a:pPr>
            <a:r>
              <a:rPr lang="en-US" dirty="0" smtClean="0"/>
              <a:t>Age:2-7 years </a:t>
            </a:r>
          </a:p>
          <a:p>
            <a:pPr marL="274320" indent="-274320" fontAlgn="auto">
              <a:spcAft>
                <a:spcPts val="0"/>
              </a:spcAft>
              <a:buClr>
                <a:schemeClr val="accent3"/>
              </a:buClr>
              <a:buFont typeface="Wingdings 2"/>
              <a:buChar char=""/>
              <a:defRPr/>
            </a:pPr>
            <a:r>
              <a:rPr lang="en-US" b="1" dirty="0" smtClean="0"/>
              <a:t>Symptoms : </a:t>
            </a:r>
          </a:p>
          <a:p>
            <a:pPr marL="274320" indent="-274320" fontAlgn="auto">
              <a:spcAft>
                <a:spcPts val="0"/>
              </a:spcAft>
              <a:buClr>
                <a:schemeClr val="accent3"/>
              </a:buClr>
              <a:buFont typeface="Wingdings 2"/>
              <a:buChar char=""/>
              <a:defRPr/>
            </a:pPr>
            <a:r>
              <a:rPr lang="en-US" sz="2162" dirty="0" smtClean="0"/>
              <a:t>High fever </a:t>
            </a:r>
            <a:r>
              <a:rPr lang="en-US" sz="2162" dirty="0" err="1" smtClean="0"/>
              <a:t>dysphagia</a:t>
            </a:r>
            <a:r>
              <a:rPr lang="en-US" sz="2162" dirty="0" smtClean="0"/>
              <a:t>, drooling  </a:t>
            </a:r>
            <a:r>
              <a:rPr lang="en-US" sz="2162" dirty="0" err="1" smtClean="0"/>
              <a:t>stridor</a:t>
            </a:r>
            <a:r>
              <a:rPr lang="en-US" sz="2162" dirty="0" smtClean="0"/>
              <a:t>  toxic looking child  ( sit upright with head extended )</a:t>
            </a:r>
          </a:p>
          <a:p>
            <a:pPr marL="274320" indent="-274320" fontAlgn="auto">
              <a:spcAft>
                <a:spcPts val="0"/>
              </a:spcAft>
              <a:buClr>
                <a:schemeClr val="accent3"/>
              </a:buClr>
              <a:buFont typeface="Wingdings 2"/>
              <a:buNone/>
              <a:defRPr/>
            </a:pPr>
            <a:endParaRPr lang="en-US" sz="2162" dirty="0" smtClean="0"/>
          </a:p>
          <a:p>
            <a:pPr marL="274320" indent="-274320" fontAlgn="auto">
              <a:spcAft>
                <a:spcPts val="0"/>
              </a:spcAft>
              <a:buClr>
                <a:schemeClr val="accent3"/>
              </a:buClr>
              <a:buFont typeface="Wingdings 2"/>
              <a:buNone/>
              <a:defRPr/>
            </a:pPr>
            <a:r>
              <a:rPr lang="en-US" b="1" i="1" dirty="0" smtClean="0">
                <a:solidFill>
                  <a:srgbClr val="FF0000"/>
                </a:solidFill>
              </a:rPr>
              <a:t>Treatment :</a:t>
            </a:r>
          </a:p>
          <a:p>
            <a:pPr marL="274320" indent="-274320" fontAlgn="auto">
              <a:spcAft>
                <a:spcPts val="0"/>
              </a:spcAft>
              <a:buClr>
                <a:schemeClr val="accent3"/>
              </a:buClr>
              <a:buFont typeface="Wingdings 2"/>
              <a:buChar char=""/>
              <a:defRPr/>
            </a:pPr>
            <a:r>
              <a:rPr lang="en-US" b="1" i="1" dirty="0" smtClean="0">
                <a:solidFill>
                  <a:srgbClr val="FF0000"/>
                </a:solidFill>
              </a:rPr>
              <a:t> NO EXAMINATION SHOULD BE DONE IN ER  </a:t>
            </a:r>
            <a:r>
              <a:rPr lang="en-US" dirty="0" smtClean="0"/>
              <a:t>take the patient directly to the OR</a:t>
            </a:r>
          </a:p>
          <a:p>
            <a:pPr marL="274320" indent="-274320" fontAlgn="auto">
              <a:spcAft>
                <a:spcPts val="0"/>
              </a:spcAft>
              <a:buClr>
                <a:schemeClr val="accent3"/>
              </a:buClr>
              <a:buFont typeface="Wingdings" charset="2"/>
              <a:buChar char="§"/>
              <a:defRPr/>
            </a:pPr>
            <a:r>
              <a:rPr lang="en-US" sz="2162" dirty="0" smtClean="0"/>
              <a:t>Intubation ( secure airway )</a:t>
            </a:r>
          </a:p>
          <a:p>
            <a:pPr marL="274320" indent="-274320" fontAlgn="auto">
              <a:spcAft>
                <a:spcPts val="0"/>
              </a:spcAft>
              <a:buClr>
                <a:schemeClr val="accent3"/>
              </a:buClr>
              <a:buFont typeface="Wingdings" charset="2"/>
              <a:buChar char="§"/>
              <a:defRPr/>
            </a:pPr>
            <a:r>
              <a:rPr lang="en-US" sz="2162" dirty="0" smtClean="0"/>
              <a:t>  </a:t>
            </a:r>
            <a:r>
              <a:rPr lang="en-US" sz="2162" dirty="0" err="1" smtClean="0"/>
              <a:t>tracheostomy</a:t>
            </a:r>
            <a:endParaRPr lang="en-US" sz="2162" dirty="0" smtClean="0"/>
          </a:p>
          <a:p>
            <a:pPr marL="274320" indent="-274320" fontAlgn="auto">
              <a:spcAft>
                <a:spcPts val="0"/>
              </a:spcAft>
              <a:buClr>
                <a:schemeClr val="accent3"/>
              </a:buClr>
              <a:buFont typeface="Wingdings" charset="2"/>
              <a:buChar char="§"/>
              <a:defRPr/>
            </a:pPr>
            <a:r>
              <a:rPr lang="en-US" sz="2162" dirty="0" smtClean="0"/>
              <a:t> IV ABX   </a:t>
            </a:r>
            <a:endParaRPr lang="en-US" sz="2162" dirty="0"/>
          </a:p>
        </p:txBody>
      </p:sp>
      <p:pic>
        <p:nvPicPr>
          <p:cNvPr id="48133" name="Content Placeholder 10" descr="picture of epiglottitis.png"/>
          <p:cNvPicPr>
            <a:picLocks noGrp="1" noChangeAspect="1"/>
          </p:cNvPicPr>
          <p:nvPr>
            <p:ph sz="quarter" idx="4"/>
          </p:nvPr>
        </p:nvPicPr>
        <p:blipFill>
          <a:blip r:embed="rId2"/>
          <a:srcRect/>
          <a:stretch>
            <a:fillRect/>
          </a:stretch>
        </p:blipFill>
        <p:spPr>
          <a:xfrm>
            <a:off x="4687888" y="2719388"/>
            <a:ext cx="3956050" cy="3436937"/>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704850"/>
            <a:ext cx="8229600" cy="1143000"/>
          </a:xfrm>
        </p:spPr>
        <p:txBody>
          <a:bodyPr/>
          <a:lstStyle/>
          <a:p>
            <a:r>
              <a:rPr lang="en-US" smtClean="0"/>
              <a:t>Epiglottitis</a:t>
            </a:r>
          </a:p>
        </p:txBody>
      </p:sp>
      <p:sp>
        <p:nvSpPr>
          <p:cNvPr id="49154" name="Content Placeholder 2"/>
          <p:cNvSpPr>
            <a:spLocks noGrp="1"/>
          </p:cNvSpPr>
          <p:nvPr>
            <p:ph sz="half" idx="1"/>
          </p:nvPr>
        </p:nvSpPr>
        <p:spPr>
          <a:xfrm>
            <a:off x="457200" y="1920875"/>
            <a:ext cx="4038600" cy="4433888"/>
          </a:xfrm>
        </p:spPr>
        <p:txBody>
          <a:bodyPr/>
          <a:lstStyle/>
          <a:p>
            <a:r>
              <a:rPr lang="en-US" smtClean="0"/>
              <a:t>Thumb sign </a:t>
            </a:r>
          </a:p>
        </p:txBody>
      </p:sp>
      <p:pic>
        <p:nvPicPr>
          <p:cNvPr id="49155" name="Content Placeholder 4" descr="epiglootis.png"/>
          <p:cNvPicPr>
            <a:picLocks noGrp="1" noChangeAspect="1"/>
          </p:cNvPicPr>
          <p:nvPr>
            <p:ph sz="half" idx="2"/>
          </p:nvPr>
        </p:nvPicPr>
        <p:blipFill>
          <a:blip r:embed="rId2"/>
          <a:srcRect/>
          <a:stretch>
            <a:fillRect/>
          </a:stretch>
        </p:blipFill>
        <p:spPr>
          <a:xfrm>
            <a:off x="5149850" y="1920875"/>
            <a:ext cx="3035300" cy="4433888"/>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704850"/>
            <a:ext cx="8229600" cy="1143000"/>
          </a:xfrm>
        </p:spPr>
        <p:txBody>
          <a:bodyPr/>
          <a:lstStyle/>
          <a:p>
            <a:r>
              <a:rPr lang="en-US" smtClean="0"/>
              <a:t>4) Croup </a:t>
            </a:r>
          </a:p>
        </p:txBody>
      </p:sp>
      <p:sp>
        <p:nvSpPr>
          <p:cNvPr id="3" name="Content Placeholder 2"/>
          <p:cNvSpPr>
            <a:spLocks noGrp="1"/>
          </p:cNvSpPr>
          <p:nvPr>
            <p:ph sz="half" idx="1"/>
          </p:nvPr>
        </p:nvSpPr>
        <p:spPr>
          <a:xfrm>
            <a:off x="457200" y="1920875"/>
            <a:ext cx="4038600" cy="4433888"/>
          </a:xfrm>
        </p:spPr>
        <p:txBody>
          <a:bodyPr>
            <a:normAutofit fontScale="92500" lnSpcReduction="20000"/>
          </a:bodyPr>
          <a:lstStyle/>
          <a:p>
            <a:pPr marL="274320" indent="-274320" fontAlgn="auto">
              <a:lnSpc>
                <a:spcPct val="90000"/>
              </a:lnSpc>
              <a:spcAft>
                <a:spcPts val="0"/>
              </a:spcAft>
              <a:buClr>
                <a:schemeClr val="accent3"/>
              </a:buClr>
              <a:buFont typeface="Wingdings 2"/>
              <a:buBlip>
                <a:blip r:embed="rId2"/>
              </a:buBlip>
              <a:defRPr/>
            </a:pPr>
            <a:r>
              <a:rPr lang="en-US" sz="2400" b="1" dirty="0" smtClean="0"/>
              <a:t>Croup (</a:t>
            </a:r>
            <a:r>
              <a:rPr lang="en-US" sz="2400" b="1" dirty="0" err="1" smtClean="0"/>
              <a:t>laryngotracheobronchitis</a:t>
            </a:r>
            <a:r>
              <a:rPr lang="en-US" sz="2400" dirty="0" smtClean="0"/>
              <a:t> </a:t>
            </a:r>
          </a:p>
          <a:p>
            <a:pPr marL="640080" lvl="1" indent="-246888" fontAlgn="auto">
              <a:lnSpc>
                <a:spcPct val="90000"/>
              </a:lnSpc>
              <a:spcAft>
                <a:spcPts val="0"/>
              </a:spcAft>
              <a:buFont typeface="Wingdings 2"/>
              <a:buChar char=""/>
              <a:defRPr/>
            </a:pPr>
            <a:r>
              <a:rPr lang="en-US" sz="2000" dirty="0" smtClean="0"/>
              <a:t>Primary involves the subglottic</a:t>
            </a:r>
          </a:p>
          <a:p>
            <a:pPr marL="640080" lvl="1" indent="-246888" fontAlgn="auto">
              <a:lnSpc>
                <a:spcPct val="90000"/>
              </a:lnSpc>
              <a:spcAft>
                <a:spcPts val="0"/>
              </a:spcAft>
              <a:buFont typeface="Wingdings 2"/>
              <a:buChar char=""/>
              <a:defRPr/>
            </a:pPr>
            <a:r>
              <a:rPr lang="en-US" sz="2000" dirty="0" err="1" smtClean="0"/>
              <a:t>Parainfluenza</a:t>
            </a:r>
            <a:r>
              <a:rPr lang="en-US" sz="2000" dirty="0" smtClean="0"/>
              <a:t> 1-3</a:t>
            </a:r>
          </a:p>
          <a:p>
            <a:pPr marL="640080" lvl="1" indent="-246888" fontAlgn="auto">
              <a:lnSpc>
                <a:spcPct val="90000"/>
              </a:lnSpc>
              <a:spcAft>
                <a:spcPts val="0"/>
              </a:spcAft>
              <a:buFont typeface="Wingdings 2"/>
              <a:buChar char=""/>
              <a:defRPr/>
            </a:pPr>
            <a:r>
              <a:rPr lang="en-US" sz="2000" dirty="0" smtClean="0"/>
              <a:t>6 months-3 years </a:t>
            </a:r>
          </a:p>
          <a:p>
            <a:pPr marL="274320" indent="-274320" fontAlgn="auto">
              <a:lnSpc>
                <a:spcPct val="90000"/>
              </a:lnSpc>
              <a:spcAft>
                <a:spcPts val="0"/>
              </a:spcAft>
              <a:buClr>
                <a:schemeClr val="accent3"/>
              </a:buClr>
              <a:buFont typeface="Wingdings 2"/>
              <a:buBlip>
                <a:blip r:embed="rId2"/>
              </a:buBlip>
              <a:defRPr/>
            </a:pPr>
            <a:r>
              <a:rPr lang="en-US" sz="2400" dirty="0" smtClean="0"/>
              <a:t>SSX: </a:t>
            </a:r>
          </a:p>
          <a:p>
            <a:pPr marL="640080" lvl="1" indent="-246888" fontAlgn="auto">
              <a:lnSpc>
                <a:spcPct val="90000"/>
              </a:lnSpc>
              <a:spcAft>
                <a:spcPts val="0"/>
              </a:spcAft>
              <a:buFont typeface="Wingdings 2"/>
              <a:buChar char=""/>
              <a:defRPr/>
            </a:pPr>
            <a:r>
              <a:rPr lang="en-US" sz="2000" dirty="0" smtClean="0"/>
              <a:t>biphasic </a:t>
            </a:r>
            <a:r>
              <a:rPr lang="en-US" sz="2000" dirty="0" err="1" smtClean="0"/>
              <a:t>stridor</a:t>
            </a:r>
            <a:r>
              <a:rPr lang="en-US" sz="2000" dirty="0" smtClean="0"/>
              <a:t>, fever , </a:t>
            </a:r>
            <a:r>
              <a:rPr lang="en-US" sz="2000" dirty="0" err="1" smtClean="0"/>
              <a:t>brasssy</a:t>
            </a:r>
            <a:r>
              <a:rPr lang="en-US" sz="2000" dirty="0" smtClean="0"/>
              <a:t> cough , hoarseness , no </a:t>
            </a:r>
            <a:r>
              <a:rPr lang="en-US" sz="2000" dirty="0" err="1" smtClean="0"/>
              <a:t>dysphagia</a:t>
            </a:r>
            <a:r>
              <a:rPr lang="en-US" sz="2000" dirty="0" smtClean="0"/>
              <a:t> </a:t>
            </a:r>
          </a:p>
          <a:p>
            <a:pPr marL="274320" indent="-274320" fontAlgn="auto">
              <a:lnSpc>
                <a:spcPct val="90000"/>
              </a:lnSpc>
              <a:spcAft>
                <a:spcPts val="0"/>
              </a:spcAft>
              <a:buClr>
                <a:schemeClr val="accent3"/>
              </a:buClr>
              <a:buFont typeface="Wingdings 2"/>
              <a:buBlip>
                <a:blip r:embed="rId2"/>
              </a:buBlip>
              <a:defRPr/>
            </a:pPr>
            <a:r>
              <a:rPr lang="en-US" sz="2400" dirty="0" smtClean="0"/>
              <a:t>DX: </a:t>
            </a:r>
          </a:p>
          <a:p>
            <a:pPr marL="640080" lvl="1" indent="-246888" fontAlgn="auto">
              <a:lnSpc>
                <a:spcPct val="90000"/>
              </a:lnSpc>
              <a:spcAft>
                <a:spcPts val="0"/>
              </a:spcAft>
              <a:buFont typeface="Wingdings 2"/>
              <a:buChar char=""/>
              <a:defRPr/>
            </a:pPr>
            <a:r>
              <a:rPr lang="en-US" sz="2000" dirty="0" smtClean="0"/>
              <a:t>x-ray ,steeple sign , inflammation and edema at the level of larynx and trachea</a:t>
            </a:r>
          </a:p>
          <a:p>
            <a:pPr marL="274320" indent="-274320" fontAlgn="auto">
              <a:lnSpc>
                <a:spcPct val="90000"/>
              </a:lnSpc>
              <a:spcAft>
                <a:spcPts val="0"/>
              </a:spcAft>
              <a:buClr>
                <a:schemeClr val="accent3"/>
              </a:buClr>
              <a:buFont typeface="Wingdings 2"/>
              <a:buBlip>
                <a:blip r:embed="rId2"/>
              </a:buBlip>
              <a:defRPr/>
            </a:pPr>
            <a:r>
              <a:rPr lang="en-US" sz="2400" dirty="0" smtClean="0"/>
              <a:t> RX: </a:t>
            </a:r>
          </a:p>
          <a:p>
            <a:pPr marL="640080" lvl="1" indent="-246888" fontAlgn="auto">
              <a:lnSpc>
                <a:spcPct val="90000"/>
              </a:lnSpc>
              <a:spcAft>
                <a:spcPts val="0"/>
              </a:spcAft>
              <a:buFont typeface="Wingdings 2"/>
              <a:buChar char=""/>
              <a:defRPr/>
            </a:pPr>
            <a:r>
              <a:rPr lang="en-US" sz="2000" dirty="0" smtClean="0"/>
              <a:t>humidified </a:t>
            </a:r>
            <a:r>
              <a:rPr lang="en-US" sz="2000" dirty="0" err="1" smtClean="0"/>
              <a:t>oxygen,racmic</a:t>
            </a:r>
            <a:r>
              <a:rPr lang="en-US" sz="2000" dirty="0" smtClean="0"/>
              <a:t> epinephrine ,steroid</a:t>
            </a:r>
          </a:p>
          <a:p>
            <a:pPr marL="274320" indent="-274320" fontAlgn="auto">
              <a:spcAft>
                <a:spcPts val="0"/>
              </a:spcAft>
              <a:buClr>
                <a:schemeClr val="accent3"/>
              </a:buClr>
              <a:buFont typeface="Wingdings 2"/>
              <a:buChar char=""/>
              <a:defRPr/>
            </a:pPr>
            <a:endParaRPr lang="en-US" dirty="0"/>
          </a:p>
        </p:txBody>
      </p:sp>
      <p:pic>
        <p:nvPicPr>
          <p:cNvPr id="50179" name="Content Placeholder 4" descr="croup.png"/>
          <p:cNvPicPr>
            <a:picLocks noGrp="1" noChangeAspect="1"/>
          </p:cNvPicPr>
          <p:nvPr>
            <p:ph sz="half" idx="2"/>
          </p:nvPr>
        </p:nvPicPr>
        <p:blipFill>
          <a:blip r:embed="rId3"/>
          <a:srcRect/>
          <a:stretch>
            <a:fillRect/>
          </a:stretch>
        </p:blipFill>
        <p:spPr>
          <a:xfrm>
            <a:off x="4648200" y="2628900"/>
            <a:ext cx="4038600" cy="301783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457200" y="704850"/>
            <a:ext cx="8229600" cy="1143000"/>
          </a:xfrm>
        </p:spPr>
        <p:txBody>
          <a:bodyPr/>
          <a:lstStyle/>
          <a:p>
            <a:endParaRPr lang="en-US" smtClean="0"/>
          </a:p>
        </p:txBody>
      </p:sp>
      <p:sp>
        <p:nvSpPr>
          <p:cNvPr id="51202" name="Content Placeholder 2"/>
          <p:cNvSpPr>
            <a:spLocks noGrp="1"/>
          </p:cNvSpPr>
          <p:nvPr>
            <p:ph sz="half" idx="1"/>
          </p:nvPr>
        </p:nvSpPr>
        <p:spPr>
          <a:xfrm>
            <a:off x="457200" y="1920875"/>
            <a:ext cx="4038600" cy="4433888"/>
          </a:xfrm>
        </p:spPr>
        <p:txBody>
          <a:bodyPr/>
          <a:lstStyle/>
          <a:p>
            <a:r>
              <a:rPr lang="en-US" smtClean="0"/>
              <a:t>Steeple sign</a:t>
            </a:r>
          </a:p>
        </p:txBody>
      </p:sp>
      <p:pic>
        <p:nvPicPr>
          <p:cNvPr id="51203" name="Content Placeholder 4" descr="subglottic edema.gif"/>
          <p:cNvPicPr>
            <a:picLocks noGrp="1" noChangeAspect="1"/>
          </p:cNvPicPr>
          <p:nvPr>
            <p:ph sz="half" idx="2"/>
          </p:nvPr>
        </p:nvPicPr>
        <p:blipFill>
          <a:blip r:embed="rId2"/>
          <a:srcRect/>
          <a:stretch>
            <a:fillRect/>
          </a:stretch>
        </p:blipFill>
        <p:spPr>
          <a:xfrm>
            <a:off x="2362200" y="2590800"/>
            <a:ext cx="2743200" cy="2624138"/>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sz="3200" smtClean="0"/>
              <a:t>Non infectious causes</a:t>
            </a:r>
          </a:p>
        </p:txBody>
      </p:sp>
      <p:sp>
        <p:nvSpPr>
          <p:cNvPr id="52226" name="Text Placeholder 2"/>
          <p:cNvSpPr>
            <a:spLocks noGrp="1"/>
          </p:cNvSpPr>
          <p:nvPr>
            <p:ph idx="1"/>
          </p:nvPr>
        </p:nvSpPr>
        <p:spPr/>
        <p:txBody>
          <a:bodyPr/>
          <a:lstStyle/>
          <a:p>
            <a:r>
              <a:rPr lang="en-US" b="1" i="1" smtClean="0">
                <a:solidFill>
                  <a:srgbClr val="FF0000"/>
                </a:solidFill>
              </a:rPr>
              <a:t>1) FB aspiration </a:t>
            </a:r>
          </a:p>
        </p:txBody>
      </p:sp>
      <p:sp>
        <p:nvSpPr>
          <p:cNvPr id="7" name="Rectangle 6"/>
          <p:cNvSpPr/>
          <p:nvPr/>
        </p:nvSpPr>
        <p:spPr>
          <a:xfrm>
            <a:off x="1295400" y="2328863"/>
            <a:ext cx="6553200" cy="4492625"/>
          </a:xfrm>
          <a:prstGeom prst="rect">
            <a:avLst/>
          </a:prstGeom>
        </p:spPr>
        <p:txBody>
          <a:bodyPr>
            <a:spAutoFit/>
          </a:bodyPr>
          <a:lstStyle/>
          <a:p>
            <a:pPr fontAlgn="auto">
              <a:spcBef>
                <a:spcPts val="0"/>
              </a:spcBef>
              <a:spcAft>
                <a:spcPts val="0"/>
              </a:spcAft>
              <a:defRPr/>
            </a:pPr>
            <a:r>
              <a:rPr lang="en-US" sz="2400" dirty="0">
                <a:latin typeface="+mn-lt"/>
                <a:cs typeface="+mn-cs"/>
              </a:rPr>
              <a:t>Foreign body aspiration is a common accident in children and represents an important cause of morbidity  and mortality.</a:t>
            </a:r>
          </a:p>
          <a:p>
            <a:pPr fontAlgn="auto">
              <a:spcBef>
                <a:spcPts val="0"/>
              </a:spcBef>
              <a:spcAft>
                <a:spcPts val="0"/>
              </a:spcAft>
              <a:defRPr/>
            </a:pPr>
            <a:endParaRPr lang="en-US" sz="2400" dirty="0">
              <a:latin typeface="+mn-lt"/>
              <a:cs typeface="+mn-cs"/>
            </a:endParaRPr>
          </a:p>
          <a:p>
            <a:pPr fontAlgn="auto">
              <a:spcBef>
                <a:spcPts val="0"/>
              </a:spcBef>
              <a:spcAft>
                <a:spcPts val="0"/>
              </a:spcAft>
              <a:defRPr/>
            </a:pPr>
            <a:r>
              <a:rPr lang="en-US" sz="2400" dirty="0">
                <a:latin typeface="+mn-lt"/>
                <a:cs typeface="+mn-cs"/>
              </a:rPr>
              <a:t>500 children die of FBA each year in the USA and 40% of lethal accident among children under 1year of age were caused by FBA</a:t>
            </a:r>
          </a:p>
          <a:p>
            <a:pPr fontAlgn="auto">
              <a:spcBef>
                <a:spcPts val="0"/>
              </a:spcBef>
              <a:spcAft>
                <a:spcPts val="0"/>
              </a:spcAft>
              <a:defRPr/>
            </a:pPr>
            <a:r>
              <a:rPr lang="en-US" sz="1100" dirty="0" err="1">
                <a:solidFill>
                  <a:schemeClr val="accent6">
                    <a:lumMod val="75000"/>
                  </a:schemeClr>
                </a:solidFill>
                <a:latin typeface="+mn-lt"/>
                <a:cs typeface="+mn-cs"/>
              </a:rPr>
              <a:t>Int</a:t>
            </a:r>
            <a:r>
              <a:rPr lang="en-US" sz="1100" dirty="0">
                <a:solidFill>
                  <a:schemeClr val="accent6">
                    <a:lumMod val="75000"/>
                  </a:schemeClr>
                </a:solidFill>
                <a:latin typeface="+mn-lt"/>
                <a:cs typeface="+mn-cs"/>
              </a:rPr>
              <a:t> J Pediatric </a:t>
            </a:r>
            <a:r>
              <a:rPr lang="en-US" sz="1100" dirty="0" err="1">
                <a:solidFill>
                  <a:schemeClr val="accent6">
                    <a:lumMod val="75000"/>
                  </a:schemeClr>
                </a:solidFill>
                <a:latin typeface="+mn-lt"/>
                <a:cs typeface="+mn-cs"/>
              </a:rPr>
              <a:t>Otorhinolaryngol</a:t>
            </a:r>
            <a:r>
              <a:rPr lang="en-US" sz="1100" dirty="0">
                <a:solidFill>
                  <a:schemeClr val="accent6">
                    <a:lumMod val="75000"/>
                  </a:schemeClr>
                </a:solidFill>
                <a:latin typeface="+mn-lt"/>
                <a:cs typeface="+mn-cs"/>
              </a:rPr>
              <a:t> </a:t>
            </a:r>
          </a:p>
          <a:p>
            <a:pPr fontAlgn="auto">
              <a:spcBef>
                <a:spcPts val="0"/>
              </a:spcBef>
              <a:spcAft>
                <a:spcPts val="0"/>
              </a:spcAft>
              <a:defRPr/>
            </a:pPr>
            <a:endParaRPr lang="en-US" sz="1100" dirty="0">
              <a:solidFill>
                <a:schemeClr val="accent6">
                  <a:lumMod val="75000"/>
                </a:schemeClr>
              </a:solidFill>
              <a:latin typeface="+mn-lt"/>
              <a:cs typeface="+mn-cs"/>
            </a:endParaRPr>
          </a:p>
          <a:p>
            <a:pPr fontAlgn="auto">
              <a:spcBef>
                <a:spcPts val="0"/>
              </a:spcBef>
              <a:spcAft>
                <a:spcPts val="0"/>
              </a:spcAft>
              <a:defRPr/>
            </a:pPr>
            <a:r>
              <a:rPr lang="en-US" sz="2400" dirty="0">
                <a:solidFill>
                  <a:schemeClr val="accent6">
                    <a:lumMod val="75000"/>
                  </a:schemeClr>
                </a:solidFill>
                <a:latin typeface="+mn-lt"/>
                <a:cs typeface="+mn-cs"/>
              </a:rPr>
              <a:t>Children</a:t>
            </a:r>
            <a:r>
              <a:rPr lang="en-US" sz="1100" dirty="0">
                <a:solidFill>
                  <a:schemeClr val="accent6">
                    <a:lumMod val="75000"/>
                  </a:schemeClr>
                </a:solidFill>
                <a:latin typeface="+mn-lt"/>
                <a:cs typeface="+mn-cs"/>
              </a:rPr>
              <a:t> </a:t>
            </a:r>
            <a:r>
              <a:rPr lang="en-US" sz="2400" dirty="0">
                <a:solidFill>
                  <a:schemeClr val="accent6">
                    <a:lumMod val="75000"/>
                  </a:schemeClr>
                </a:solidFill>
                <a:latin typeface="+mn-lt"/>
                <a:cs typeface="+mn-cs"/>
              </a:rPr>
              <a:t>before 2 years are prone to get it coz they explore </a:t>
            </a:r>
            <a:r>
              <a:rPr lang="en-US" sz="2400" dirty="0" err="1">
                <a:solidFill>
                  <a:schemeClr val="accent6">
                    <a:lumMod val="75000"/>
                  </a:schemeClr>
                </a:solidFill>
                <a:latin typeface="+mn-lt"/>
                <a:cs typeface="+mn-cs"/>
              </a:rPr>
              <a:t>eveything</a:t>
            </a:r>
            <a:r>
              <a:rPr lang="en-US" sz="2400" dirty="0">
                <a:solidFill>
                  <a:schemeClr val="accent6">
                    <a:lumMod val="75000"/>
                  </a:schemeClr>
                </a:solidFill>
                <a:latin typeface="+mn-lt"/>
                <a:cs typeface="+mn-cs"/>
              </a:rPr>
              <a:t> by putting things in their mouth and in elderly coz their swallowing becomes weak</a:t>
            </a:r>
            <a:endParaRPr lang="en-US" sz="2400" dirty="0">
              <a:latin typeface="+mn-lt"/>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581150"/>
          </a:xfrm>
        </p:spPr>
        <p:txBody>
          <a:bodyPr>
            <a:normAutofit fontScale="90000"/>
          </a:bodyPr>
          <a:lstStyle/>
          <a:p>
            <a:pPr fontAlgn="auto">
              <a:spcAft>
                <a:spcPts val="0"/>
              </a:spcAft>
              <a:defRPr/>
            </a:pPr>
            <a:r>
              <a:rPr lang="en-US" sz="3556" b="1" dirty="0" smtClean="0">
                <a:solidFill>
                  <a:srgbClr val="0000FF"/>
                </a:solidFill>
              </a:rPr>
              <a:t>FBA is common among infants and preschool children </a:t>
            </a:r>
            <a:r>
              <a:rPr lang="en-US" dirty="0" smtClean="0"/>
              <a:t/>
            </a:r>
            <a:br>
              <a:rPr lang="en-US" dirty="0" smtClean="0"/>
            </a:br>
            <a:endParaRPr lang="en-US" dirty="0"/>
          </a:p>
        </p:txBody>
      </p:sp>
      <p:pic>
        <p:nvPicPr>
          <p:cNvPr id="53250" name="Content Placeholder 3" descr="play child.png"/>
          <p:cNvPicPr>
            <a:picLocks noGrp="1" noChangeAspect="1"/>
          </p:cNvPicPr>
          <p:nvPr>
            <p:ph idx="1"/>
          </p:nvPr>
        </p:nvPicPr>
        <p:blipFill>
          <a:blip r:embed="rId2"/>
          <a:srcRect/>
          <a:stretch>
            <a:fillRect/>
          </a:stretch>
        </p:blipFill>
        <p:spPr>
          <a:xfrm>
            <a:off x="4333875" y="2713038"/>
            <a:ext cx="4352925" cy="3459162"/>
          </a:xfrm>
        </p:spPr>
      </p:pic>
      <p:pic>
        <p:nvPicPr>
          <p:cNvPr id="53251" name="Picture 5" descr="kkkk.jpg"/>
          <p:cNvPicPr>
            <a:picLocks noChangeAspect="1"/>
          </p:cNvPicPr>
          <p:nvPr/>
        </p:nvPicPr>
        <p:blipFill>
          <a:blip r:embed="rId3"/>
          <a:srcRect/>
          <a:stretch>
            <a:fillRect/>
          </a:stretch>
        </p:blipFill>
        <p:spPr bwMode="auto">
          <a:xfrm>
            <a:off x="990600" y="2514600"/>
            <a:ext cx="2857500" cy="2095500"/>
          </a:xfrm>
          <a:prstGeom prst="rect">
            <a:avLst/>
          </a:prstGeom>
          <a:noFill/>
          <a:ln w="9525">
            <a:noFill/>
            <a:miter lim="800000"/>
            <a:headEnd/>
            <a:tailEnd/>
          </a:ln>
        </p:spPr>
      </p:pic>
      <p:pic>
        <p:nvPicPr>
          <p:cNvPr id="53252" name="Picture 6" descr="pins44.jpg"/>
          <p:cNvPicPr>
            <a:picLocks noChangeAspect="1"/>
          </p:cNvPicPr>
          <p:nvPr/>
        </p:nvPicPr>
        <p:blipFill>
          <a:blip r:embed="rId4"/>
          <a:srcRect/>
          <a:stretch>
            <a:fillRect/>
          </a:stretch>
        </p:blipFill>
        <p:spPr bwMode="auto">
          <a:xfrm>
            <a:off x="990600" y="4800600"/>
            <a:ext cx="2857500" cy="175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163"/>
            <a:ext cx="8229600" cy="1143000"/>
          </a:xfrm>
        </p:spPr>
        <p:txBody>
          <a:bodyPr>
            <a:normAutofit fontScale="90000"/>
          </a:bodyPr>
          <a:lstStyle/>
          <a:p>
            <a:pPr fontAlgn="auto">
              <a:spcAft>
                <a:spcPts val="0"/>
              </a:spcAft>
              <a:defRPr/>
            </a:pPr>
            <a:r>
              <a:rPr lang="en-US" dirty="0" smtClean="0"/>
              <a:t>Clinical presentations; acute phase - plateau phase( child looks normal) – complicated phase </a:t>
            </a:r>
            <a:endParaRPr lang="en-US" dirty="0"/>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Wingdings" charset="2"/>
              <a:buChar char="q"/>
              <a:defRPr/>
            </a:pPr>
            <a:r>
              <a:rPr lang="en-US" dirty="0" smtClean="0">
                <a:solidFill>
                  <a:srgbClr val="FF0000"/>
                </a:solidFill>
              </a:rPr>
              <a:t>Acute episode</a:t>
            </a:r>
          </a:p>
          <a:p>
            <a:pPr marL="274320" indent="-274320" fontAlgn="auto">
              <a:spcAft>
                <a:spcPts val="0"/>
              </a:spcAft>
              <a:buClr>
                <a:schemeClr val="accent3"/>
              </a:buClr>
              <a:buFont typeface="Wingdings 2"/>
              <a:buChar char=""/>
              <a:defRPr/>
            </a:pPr>
            <a:r>
              <a:rPr lang="en-US" dirty="0" smtClean="0"/>
              <a:t>Period of choking ,gagging, wheezing ,hoarseness</a:t>
            </a:r>
          </a:p>
          <a:p>
            <a:pPr marL="274320" indent="-274320" fontAlgn="auto">
              <a:spcAft>
                <a:spcPts val="0"/>
              </a:spcAft>
              <a:buClr>
                <a:schemeClr val="accent3"/>
              </a:buClr>
              <a:buFont typeface="Wingdings 2"/>
              <a:buNone/>
              <a:defRPr/>
            </a:pPr>
            <a:r>
              <a:rPr lang="en-US" dirty="0" smtClean="0"/>
              <a:t>  </a:t>
            </a:r>
          </a:p>
          <a:p>
            <a:pPr marL="274320" indent="-274320" fontAlgn="auto">
              <a:spcAft>
                <a:spcPts val="0"/>
              </a:spcAft>
              <a:buClr>
                <a:schemeClr val="accent3"/>
              </a:buClr>
              <a:buFont typeface="Wingdings" charset="2"/>
              <a:buChar char="q"/>
              <a:defRPr/>
            </a:pPr>
            <a:r>
              <a:rPr lang="en-US" dirty="0" smtClean="0">
                <a:solidFill>
                  <a:srgbClr val="FF0000"/>
                </a:solidFill>
              </a:rPr>
              <a:t>Asymptomatic  (plateau )</a:t>
            </a:r>
            <a:r>
              <a:rPr lang="en-US" dirty="0" smtClean="0">
                <a:solidFill>
                  <a:schemeClr val="accent2">
                    <a:lumMod val="75000"/>
                  </a:schemeClr>
                </a:solidFill>
              </a:rPr>
              <a:t>( miss diagnosis?)</a:t>
            </a:r>
          </a:p>
          <a:p>
            <a:pPr marL="274320" indent="-274320" fontAlgn="auto">
              <a:spcAft>
                <a:spcPts val="0"/>
              </a:spcAft>
              <a:buClr>
                <a:schemeClr val="accent3"/>
              </a:buClr>
              <a:buFont typeface="Wingdings 2"/>
              <a:buChar char=""/>
              <a:defRPr/>
            </a:pPr>
            <a:r>
              <a:rPr lang="en-US" dirty="0" smtClean="0"/>
              <a:t>Cough , wheezing …</a:t>
            </a:r>
          </a:p>
          <a:p>
            <a:pPr marL="274320" indent="-274320" fontAlgn="auto">
              <a:spcAft>
                <a:spcPts val="0"/>
              </a:spcAft>
              <a:buClr>
                <a:schemeClr val="accent3"/>
              </a:buClr>
              <a:buFont typeface="Wingdings 2"/>
              <a:buNone/>
              <a:defRPr/>
            </a:pPr>
            <a:r>
              <a:rPr lang="en-US" dirty="0" smtClean="0"/>
              <a:t> </a:t>
            </a:r>
          </a:p>
          <a:p>
            <a:pPr marL="274320" indent="-274320" fontAlgn="auto">
              <a:spcAft>
                <a:spcPts val="0"/>
              </a:spcAft>
              <a:buClr>
                <a:schemeClr val="accent3"/>
              </a:buClr>
              <a:buFont typeface="Wingdings" charset="2"/>
              <a:buChar char="q"/>
              <a:defRPr/>
            </a:pPr>
            <a:r>
              <a:rPr lang="en-US" dirty="0" smtClean="0">
                <a:solidFill>
                  <a:srgbClr val="FF0000"/>
                </a:solidFill>
              </a:rPr>
              <a:t>Complication</a:t>
            </a:r>
          </a:p>
          <a:p>
            <a:pPr marL="274320" indent="-274320" fontAlgn="auto">
              <a:spcAft>
                <a:spcPts val="0"/>
              </a:spcAft>
              <a:buClr>
                <a:schemeClr val="accent3"/>
              </a:buClr>
              <a:buFont typeface="Wingdings 2"/>
              <a:buChar char=""/>
              <a:defRPr/>
            </a:pPr>
            <a:r>
              <a:rPr lang="en-US" dirty="0" smtClean="0"/>
              <a:t>Pneumonia, obstructive emphysema and </a:t>
            </a:r>
            <a:r>
              <a:rPr lang="en-US" dirty="0" err="1" smtClean="0"/>
              <a:t>bronchiectasis</a:t>
            </a:r>
            <a:r>
              <a:rPr lang="en-US" dirty="0" smtClean="0"/>
              <a:t> …. </a:t>
            </a:r>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n-US" dirty="0" smtClean="0"/>
              <a:t>1) Nasal obstruction</a:t>
            </a:r>
            <a:br>
              <a:rPr lang="en-US" dirty="0" smtClean="0"/>
            </a:br>
            <a:endParaRPr lang="en-US" dirty="0"/>
          </a:p>
        </p:txBody>
      </p:sp>
      <p:sp>
        <p:nvSpPr>
          <p:cNvPr id="4" name="Text Placeholder 3"/>
          <p:cNvSpPr>
            <a:spLocks noGrp="1"/>
          </p:cNvSpPr>
          <p:nvPr>
            <p:ph idx="1"/>
          </p:nvPr>
        </p:nvSpPr>
        <p:spPr/>
        <p:txBody>
          <a:bodyPr>
            <a:normAutofit fontScale="92500" lnSpcReduction="20000"/>
          </a:bodyPr>
          <a:lstStyle/>
          <a:p>
            <a:pPr marL="274320" indent="-274320" fontAlgn="auto">
              <a:spcAft>
                <a:spcPts val="0"/>
              </a:spcAft>
              <a:buClr>
                <a:schemeClr val="accent3"/>
              </a:buClr>
              <a:buFont typeface="Wingdings 2"/>
              <a:buChar char=""/>
              <a:defRPr/>
            </a:pPr>
            <a:r>
              <a:rPr lang="en-US" dirty="0" smtClean="0"/>
              <a:t> neonates are obligatory nasal breather</a:t>
            </a:r>
          </a:p>
          <a:p>
            <a:pPr marL="274320" indent="-274320" fontAlgn="auto">
              <a:spcAft>
                <a:spcPts val="0"/>
              </a:spcAft>
              <a:buClr>
                <a:schemeClr val="accent3"/>
              </a:buClr>
              <a:buFont typeface="Wingdings 2"/>
              <a:buChar char=""/>
              <a:defRPr/>
            </a:pPr>
            <a:r>
              <a:rPr lang="en-US" dirty="0" smtClean="0"/>
              <a:t> in neonate Cyanosis improved with crying but worsens on feeding</a:t>
            </a:r>
          </a:p>
          <a:p>
            <a:pPr marL="274320" indent="-274320" fontAlgn="auto">
              <a:spcAft>
                <a:spcPts val="0"/>
              </a:spcAft>
              <a:buClr>
                <a:schemeClr val="accent3"/>
              </a:buClr>
              <a:buFont typeface="Wingdings 2"/>
              <a:buChar char=""/>
              <a:defRPr/>
            </a:pPr>
            <a:r>
              <a:rPr lang="en-US" b="1" dirty="0" smtClean="0">
                <a:solidFill>
                  <a:srgbClr val="FF0000"/>
                </a:solidFill>
              </a:rPr>
              <a:t>Nasal masses : could be external or internal or immediately  above the base</a:t>
            </a:r>
          </a:p>
          <a:p>
            <a:pPr marL="274320" indent="-274320" fontAlgn="auto">
              <a:spcAft>
                <a:spcPts val="0"/>
              </a:spcAft>
              <a:buClr>
                <a:schemeClr val="accent3"/>
              </a:buClr>
              <a:buFont typeface="Wingdings" charset="2"/>
              <a:buChar char="v"/>
              <a:defRPr/>
            </a:pPr>
            <a:r>
              <a:rPr lang="en-US" sz="2000" dirty="0" smtClean="0"/>
              <a:t>Cystic ( </a:t>
            </a:r>
            <a:r>
              <a:rPr lang="en-US" sz="2000" dirty="0" err="1" smtClean="0"/>
              <a:t>meningoencephalocoele</a:t>
            </a:r>
            <a:r>
              <a:rPr lang="en-US" sz="2000" dirty="0" smtClean="0"/>
              <a:t>, )</a:t>
            </a:r>
          </a:p>
          <a:p>
            <a:pPr marL="274320" indent="-274320" fontAlgn="auto">
              <a:spcAft>
                <a:spcPts val="0"/>
              </a:spcAft>
              <a:buClr>
                <a:schemeClr val="accent3"/>
              </a:buClr>
              <a:buFont typeface="Wingdings" charset="2"/>
              <a:buChar char="v"/>
              <a:defRPr/>
            </a:pPr>
            <a:r>
              <a:rPr lang="en-US" sz="2000" dirty="0" smtClean="0"/>
              <a:t>Solid (</a:t>
            </a:r>
            <a:r>
              <a:rPr lang="en-US" sz="2000" dirty="0" err="1" smtClean="0"/>
              <a:t>glioma</a:t>
            </a:r>
            <a:r>
              <a:rPr lang="en-US" sz="2000" dirty="0" smtClean="0"/>
              <a:t>, </a:t>
            </a:r>
            <a:r>
              <a:rPr lang="en-US" sz="2000" dirty="0" err="1" smtClean="0"/>
              <a:t>hamartoma</a:t>
            </a:r>
            <a:r>
              <a:rPr lang="en-US" sz="2000" dirty="0" smtClean="0"/>
              <a:t> ,</a:t>
            </a:r>
            <a:r>
              <a:rPr lang="en-US" sz="2000" dirty="0" err="1" smtClean="0"/>
              <a:t>teratoma</a:t>
            </a:r>
            <a:r>
              <a:rPr lang="en-US" sz="2000" dirty="0" smtClean="0"/>
              <a:t> ,and </a:t>
            </a:r>
            <a:r>
              <a:rPr lang="en-US" sz="2000" dirty="0" err="1" smtClean="0"/>
              <a:t>lymphangioma</a:t>
            </a:r>
            <a:r>
              <a:rPr lang="en-US" sz="2000" dirty="0" smtClean="0"/>
              <a:t>)</a:t>
            </a:r>
          </a:p>
          <a:p>
            <a:pPr marL="274320" indent="-274320" fontAlgn="auto">
              <a:spcAft>
                <a:spcPts val="0"/>
              </a:spcAft>
              <a:buClr>
                <a:schemeClr val="accent3"/>
              </a:buClr>
              <a:buFont typeface="Wingdings" charset="2"/>
              <a:buChar char="v"/>
              <a:defRPr/>
            </a:pPr>
            <a:r>
              <a:rPr lang="en-US" sz="2000" dirty="0" smtClean="0"/>
              <a:t>mixed</a:t>
            </a:r>
          </a:p>
          <a:p>
            <a:pPr marL="274320" indent="-274320" fontAlgn="auto">
              <a:spcAft>
                <a:spcPts val="0"/>
              </a:spcAft>
              <a:buClr>
                <a:schemeClr val="accent3"/>
              </a:buClr>
              <a:buFont typeface="Wingdings" charset="2"/>
              <a:buChar char="v"/>
              <a:defRPr/>
            </a:pPr>
            <a:endParaRPr lang="en-US" sz="2000" dirty="0" smtClean="0"/>
          </a:p>
          <a:p>
            <a:pPr marL="274320" indent="-274320" fontAlgn="auto">
              <a:spcAft>
                <a:spcPts val="0"/>
              </a:spcAft>
              <a:buClr>
                <a:schemeClr val="accent3"/>
              </a:buClr>
              <a:buFont typeface="Wingdings 2"/>
              <a:buChar char=""/>
              <a:defRPr/>
            </a:pPr>
            <a:r>
              <a:rPr lang="en-US" dirty="0" smtClean="0">
                <a:solidFill>
                  <a:srgbClr val="660066"/>
                </a:solidFill>
              </a:rPr>
              <a:t>Ct scan and MRI  is important for diagnosis  coz these masses may have an extension with the brain </a:t>
            </a:r>
          </a:p>
          <a:p>
            <a:pPr marL="274320" indent="-274320" fontAlgn="auto">
              <a:spcAft>
                <a:spcPts val="0"/>
              </a:spcAft>
              <a:buClr>
                <a:schemeClr val="accent3"/>
              </a:buClr>
              <a:buFont typeface="Wingdings 2"/>
              <a:buChar char=""/>
              <a:defRPr/>
            </a:pPr>
            <a:r>
              <a:rPr lang="en-US" dirty="0" smtClean="0">
                <a:solidFill>
                  <a:srgbClr val="660066"/>
                </a:solidFill>
              </a:rPr>
              <a:t>So the </a:t>
            </a:r>
            <a:r>
              <a:rPr lang="en-US" dirty="0" err="1" smtClean="0">
                <a:solidFill>
                  <a:srgbClr val="660066"/>
                </a:solidFill>
              </a:rPr>
              <a:t>peads</a:t>
            </a:r>
            <a:r>
              <a:rPr lang="en-US" dirty="0" smtClean="0">
                <a:solidFill>
                  <a:srgbClr val="660066"/>
                </a:solidFill>
              </a:rPr>
              <a:t> surgeon must go in the OR with the ENT doctor   to correct the brain defect</a:t>
            </a:r>
            <a:endParaRPr lang="en-US" dirty="0">
              <a:solidFill>
                <a:srgbClr val="660066"/>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885950"/>
          </a:xfrm>
        </p:spPr>
        <p:txBody>
          <a:bodyPr>
            <a:normAutofit/>
          </a:bodyPr>
          <a:lstStyle/>
          <a:p>
            <a:pPr fontAlgn="auto">
              <a:spcAft>
                <a:spcPts val="0"/>
              </a:spcAft>
              <a:defRPr/>
            </a:pPr>
            <a:r>
              <a:rPr lang="en-US" sz="3556" b="1" i="1" dirty="0" smtClean="0">
                <a:solidFill>
                  <a:srgbClr val="800000"/>
                </a:solidFill>
              </a:rPr>
              <a:t>Medical history is the key to diagnosis FBA</a:t>
            </a:r>
            <a:r>
              <a:rPr lang="en-US" dirty="0" smtClean="0">
                <a:solidFill>
                  <a:srgbClr val="800000"/>
                </a:solidFill>
              </a:rPr>
              <a:t/>
            </a:r>
            <a:br>
              <a:rPr lang="en-US" dirty="0" smtClean="0">
                <a:solidFill>
                  <a:srgbClr val="800000"/>
                </a:solidFill>
              </a:rPr>
            </a:br>
            <a:endParaRPr lang="en-US" dirty="0"/>
          </a:p>
        </p:txBody>
      </p:sp>
      <p:sp>
        <p:nvSpPr>
          <p:cNvPr id="3" name="Content Placeholder 2"/>
          <p:cNvSpPr>
            <a:spLocks noGrp="1"/>
          </p:cNvSpPr>
          <p:nvPr>
            <p:ph idx="1"/>
          </p:nvPr>
        </p:nvSpPr>
        <p:spPr>
          <a:xfrm>
            <a:off x="457200" y="2895600"/>
            <a:ext cx="8229600" cy="3429000"/>
          </a:xfrm>
        </p:spPr>
        <p:txBody>
          <a:bodyPr>
            <a:normAutofit fontScale="92500" lnSpcReduction="20000"/>
          </a:bodyPr>
          <a:lstStyle/>
          <a:p>
            <a:pPr marL="274320" indent="-274320" fontAlgn="auto">
              <a:spcAft>
                <a:spcPts val="0"/>
              </a:spcAft>
              <a:buClr>
                <a:schemeClr val="accent3"/>
              </a:buClr>
              <a:buFont typeface="Wingdings 2"/>
              <a:buChar char=""/>
              <a:defRPr/>
            </a:pPr>
            <a:r>
              <a:rPr lang="en-US" dirty="0" smtClean="0"/>
              <a:t>Physical examination finding were abnormal in </a:t>
            </a:r>
            <a:r>
              <a:rPr lang="en-US" dirty="0" smtClean="0">
                <a:solidFill>
                  <a:srgbClr val="FF6600"/>
                </a:solidFill>
              </a:rPr>
              <a:t>80%</a:t>
            </a:r>
            <a:r>
              <a:rPr lang="en-US" dirty="0" smtClean="0"/>
              <a:t> of children with FBA , these were abnormal also in 40% of children without FBs , so don’t depend on examination coz not always findings are present</a:t>
            </a:r>
          </a:p>
          <a:p>
            <a:pPr marL="274320" indent="-274320" fontAlgn="auto">
              <a:spcAft>
                <a:spcPts val="0"/>
              </a:spcAft>
              <a:buClr>
                <a:schemeClr val="accent3"/>
              </a:buClr>
              <a:buFont typeface="Wingdings 2"/>
              <a:buChar char=""/>
              <a:defRPr/>
            </a:pPr>
            <a:r>
              <a:rPr lang="en-US" dirty="0" smtClean="0"/>
              <a:t>the sensitivity and specificity of physical examination were </a:t>
            </a:r>
            <a:r>
              <a:rPr lang="en-US" dirty="0" smtClean="0">
                <a:solidFill>
                  <a:srgbClr val="FF6600"/>
                </a:solidFill>
              </a:rPr>
              <a:t>80.4%</a:t>
            </a:r>
            <a:r>
              <a:rPr lang="en-US" dirty="0" smtClean="0"/>
              <a:t> and </a:t>
            </a:r>
            <a:r>
              <a:rPr lang="en-US" dirty="0" smtClean="0">
                <a:solidFill>
                  <a:srgbClr val="FF6600"/>
                </a:solidFill>
              </a:rPr>
              <a:t>59%</a:t>
            </a:r>
            <a:r>
              <a:rPr lang="en-US" dirty="0" smtClean="0"/>
              <a:t> respectively.</a:t>
            </a:r>
          </a:p>
          <a:p>
            <a:pPr marL="274320" indent="-274320" fontAlgn="auto">
              <a:spcAft>
                <a:spcPts val="0"/>
              </a:spcAft>
              <a:buClr>
                <a:schemeClr val="accent3"/>
              </a:buClr>
              <a:buFont typeface="Wingdings 2"/>
              <a:buChar char=""/>
              <a:defRPr/>
            </a:pPr>
            <a:r>
              <a:rPr lang="en-US" sz="1600" dirty="0" smtClean="0">
                <a:solidFill>
                  <a:srgbClr val="660066"/>
                </a:solidFill>
              </a:rPr>
              <a:t>Pediatr </a:t>
            </a:r>
            <a:r>
              <a:rPr lang="en-US" sz="1600" dirty="0" err="1" smtClean="0">
                <a:solidFill>
                  <a:srgbClr val="660066"/>
                </a:solidFill>
              </a:rPr>
              <a:t>surg</a:t>
            </a:r>
            <a:r>
              <a:rPr lang="en-US" sz="1600" dirty="0" smtClean="0">
                <a:solidFill>
                  <a:srgbClr val="660066"/>
                </a:solidFill>
              </a:rPr>
              <a:t> 2005;40:1122-1127</a:t>
            </a:r>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r>
              <a:rPr lang="en-US" dirty="0" smtClean="0"/>
              <a:t>Not </a:t>
            </a:r>
            <a:r>
              <a:rPr lang="en-US" dirty="0" err="1" smtClean="0"/>
              <a:t>Dx</a:t>
            </a:r>
            <a:r>
              <a:rPr lang="en-US" dirty="0" smtClean="0"/>
              <a:t> by </a:t>
            </a:r>
            <a:r>
              <a:rPr lang="en-US" dirty="0" err="1" smtClean="0"/>
              <a:t>xray</a:t>
            </a:r>
            <a:r>
              <a:rPr lang="en-US" dirty="0" smtClean="0"/>
              <a:t> coz could be normal , and not with CT , so we do </a:t>
            </a:r>
            <a:r>
              <a:rPr lang="en-US" dirty="0" err="1" smtClean="0"/>
              <a:t>bronchoscopy</a:t>
            </a:r>
            <a:r>
              <a:rPr lang="en-US" dirty="0" smtClean="0"/>
              <a:t> </a:t>
            </a:r>
          </a:p>
          <a:p>
            <a:pPr marL="274320" indent="-274320" fontAlgn="auto">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704850"/>
            <a:ext cx="8229600" cy="1143000"/>
          </a:xfrm>
        </p:spPr>
        <p:txBody>
          <a:bodyPr/>
          <a:lstStyle/>
          <a:p>
            <a:r>
              <a:rPr lang="en-US" sz="3200" smtClean="0"/>
              <a:t>Radiological examination</a:t>
            </a:r>
          </a:p>
        </p:txBody>
      </p:sp>
      <p:sp>
        <p:nvSpPr>
          <p:cNvPr id="3" name="Content Placeholder 2"/>
          <p:cNvSpPr>
            <a:spLocks noGrp="1"/>
          </p:cNvSpPr>
          <p:nvPr>
            <p:ph sz="half" idx="1"/>
          </p:nvPr>
        </p:nvSpPr>
        <p:spPr>
          <a:xfrm>
            <a:off x="457200" y="1920875"/>
            <a:ext cx="4038600" cy="4433888"/>
          </a:xfrm>
        </p:spPr>
        <p:txBody>
          <a:bodyPr>
            <a:normAutofit fontScale="92500" lnSpcReduction="10000"/>
          </a:bodyPr>
          <a:lstStyle/>
          <a:p>
            <a:pPr marL="274320" indent="-274320" fontAlgn="auto">
              <a:spcAft>
                <a:spcPts val="0"/>
              </a:spcAft>
              <a:buClr>
                <a:schemeClr val="accent3"/>
              </a:buClr>
              <a:buFont typeface="Wingdings 2"/>
              <a:buNone/>
              <a:defRPr/>
            </a:pPr>
            <a:r>
              <a:rPr lang="en-US" dirty="0" smtClean="0"/>
              <a:t>Many FB are not radiopaque  and small FB may cause symptoms but not radiographic changes</a:t>
            </a:r>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charset="2"/>
              <a:buChar char="u"/>
              <a:defRPr/>
            </a:pPr>
            <a:r>
              <a:rPr lang="en-US" dirty="0" smtClean="0">
                <a:solidFill>
                  <a:srgbClr val="FF8000"/>
                </a:solidFill>
              </a:rPr>
              <a:t>Plain film (</a:t>
            </a:r>
            <a:r>
              <a:rPr lang="en-US" dirty="0" err="1" smtClean="0">
                <a:solidFill>
                  <a:srgbClr val="FF8000"/>
                </a:solidFill>
              </a:rPr>
              <a:t>inspiratory</a:t>
            </a:r>
            <a:r>
              <a:rPr lang="en-US" dirty="0" smtClean="0">
                <a:solidFill>
                  <a:srgbClr val="FF8000"/>
                </a:solidFill>
              </a:rPr>
              <a:t>  expiratory )</a:t>
            </a:r>
          </a:p>
          <a:p>
            <a:pPr marL="274320" indent="-274320" fontAlgn="auto">
              <a:spcAft>
                <a:spcPts val="0"/>
              </a:spcAft>
              <a:buClr>
                <a:schemeClr val="accent3"/>
              </a:buClr>
              <a:buFont typeface="Wingdings 2"/>
              <a:buChar char=""/>
              <a:defRPr/>
            </a:pPr>
            <a:r>
              <a:rPr lang="en-US" sz="2400" dirty="0" smtClean="0">
                <a:solidFill>
                  <a:schemeClr val="tx1">
                    <a:lumMod val="95000"/>
                    <a:lumOff val="5000"/>
                  </a:schemeClr>
                </a:solidFill>
              </a:rPr>
              <a:t>Air trapping,</a:t>
            </a:r>
          </a:p>
          <a:p>
            <a:pPr marL="274320" indent="-274320" fontAlgn="auto">
              <a:spcAft>
                <a:spcPts val="0"/>
              </a:spcAft>
              <a:buClr>
                <a:schemeClr val="accent3"/>
              </a:buClr>
              <a:buFont typeface="Wingdings 2"/>
              <a:buChar char=""/>
              <a:defRPr/>
            </a:pPr>
            <a:r>
              <a:rPr lang="en-US" sz="2400" dirty="0" smtClean="0">
                <a:solidFill>
                  <a:schemeClr val="tx1">
                    <a:lumMod val="95000"/>
                    <a:lumOff val="5000"/>
                  </a:schemeClr>
                </a:solidFill>
              </a:rPr>
              <a:t>obstructive emphysema ,</a:t>
            </a:r>
            <a:r>
              <a:rPr lang="en-US" sz="2400" dirty="0" err="1" smtClean="0">
                <a:solidFill>
                  <a:schemeClr val="tx1">
                    <a:lumMod val="95000"/>
                    <a:lumOff val="5000"/>
                  </a:schemeClr>
                </a:solidFill>
              </a:rPr>
              <a:t>mediastinal</a:t>
            </a:r>
            <a:r>
              <a:rPr lang="en-US" sz="2400" dirty="0" smtClean="0">
                <a:solidFill>
                  <a:schemeClr val="tx1">
                    <a:lumMod val="95000"/>
                    <a:lumOff val="5000"/>
                  </a:schemeClr>
                </a:solidFill>
              </a:rPr>
              <a:t> shift</a:t>
            </a:r>
          </a:p>
          <a:p>
            <a:pPr marL="274320" indent="-274320" fontAlgn="auto">
              <a:spcAft>
                <a:spcPts val="0"/>
              </a:spcAft>
              <a:buClr>
                <a:schemeClr val="accent3"/>
              </a:buClr>
              <a:buFont typeface="Wingdings" charset="2"/>
              <a:buChar char="u"/>
              <a:defRPr/>
            </a:pPr>
            <a:r>
              <a:rPr lang="en-US" dirty="0" smtClean="0">
                <a:solidFill>
                  <a:srgbClr val="FF6600"/>
                </a:solidFill>
              </a:rPr>
              <a:t>Rt and LT lateral </a:t>
            </a:r>
            <a:r>
              <a:rPr lang="en-US" dirty="0" err="1" smtClean="0">
                <a:solidFill>
                  <a:srgbClr val="FF6600"/>
                </a:solidFill>
              </a:rPr>
              <a:t>decubitus</a:t>
            </a:r>
            <a:r>
              <a:rPr lang="en-US" dirty="0" smtClean="0">
                <a:solidFill>
                  <a:srgbClr val="FF6600"/>
                </a:solidFill>
              </a:rPr>
              <a:t> film</a:t>
            </a:r>
          </a:p>
          <a:p>
            <a:pPr marL="274320" indent="-274320" fontAlgn="auto">
              <a:spcAft>
                <a:spcPts val="0"/>
              </a:spcAft>
              <a:buClr>
                <a:schemeClr val="accent3"/>
              </a:buClr>
              <a:buFont typeface="Wingdings 2"/>
              <a:buChar char=""/>
              <a:defRPr/>
            </a:pPr>
            <a:endParaRPr lang="en-US" dirty="0"/>
          </a:p>
        </p:txBody>
      </p:sp>
      <p:pic>
        <p:nvPicPr>
          <p:cNvPr id="56323" name="Content Placeholder 4" descr="eymphysam.png"/>
          <p:cNvPicPr>
            <a:picLocks noGrp="1" noChangeAspect="1"/>
          </p:cNvPicPr>
          <p:nvPr>
            <p:ph sz="half" idx="2"/>
          </p:nvPr>
        </p:nvPicPr>
        <p:blipFill>
          <a:blip r:embed="rId2"/>
          <a:srcRect/>
          <a:stretch>
            <a:fillRect/>
          </a:stretch>
        </p:blipFill>
        <p:spPr>
          <a:xfrm>
            <a:off x="4648200" y="2068513"/>
            <a:ext cx="4038600" cy="4138612"/>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704850"/>
            <a:ext cx="8229600" cy="1143000"/>
          </a:xfrm>
        </p:spPr>
        <p:txBody>
          <a:bodyPr/>
          <a:lstStyle/>
          <a:p>
            <a:r>
              <a:rPr lang="en-US" smtClean="0"/>
              <a:t>Endoscopic view</a:t>
            </a:r>
          </a:p>
        </p:txBody>
      </p:sp>
      <p:sp>
        <p:nvSpPr>
          <p:cNvPr id="3" name="Content Placeholder 2"/>
          <p:cNvSpPr>
            <a:spLocks noGrp="1"/>
          </p:cNvSpPr>
          <p:nvPr>
            <p:ph sz="half" idx="1"/>
          </p:nvPr>
        </p:nvSpPr>
        <p:spPr>
          <a:xfrm>
            <a:off x="457200" y="1920875"/>
            <a:ext cx="4038600" cy="4433888"/>
          </a:xfrm>
        </p:spPr>
        <p:txBody>
          <a:bodyPr>
            <a:normAutofit fontScale="92500"/>
          </a:bodyPr>
          <a:lstStyle/>
          <a:p>
            <a:pPr marL="274320" indent="-274320" fontAlgn="auto">
              <a:spcAft>
                <a:spcPts val="0"/>
              </a:spcAft>
              <a:buClr>
                <a:schemeClr val="accent3"/>
              </a:buClr>
              <a:buFont typeface="Wingdings 2"/>
              <a:buChar char=""/>
              <a:defRPr/>
            </a:pPr>
            <a:r>
              <a:rPr lang="en-US" dirty="0" smtClean="0">
                <a:solidFill>
                  <a:schemeClr val="accent1">
                    <a:lumMod val="75000"/>
                  </a:schemeClr>
                </a:solidFill>
              </a:rPr>
              <a:t>The most common objects aspirated by young children are food products </a:t>
            </a:r>
            <a:r>
              <a:rPr lang="en-US" sz="2400" dirty="0" smtClean="0">
                <a:solidFill>
                  <a:schemeClr val="accent1">
                    <a:lumMod val="75000"/>
                  </a:schemeClr>
                </a:solidFill>
              </a:rPr>
              <a:t>(peanuts ,seeds) corn</a:t>
            </a:r>
          </a:p>
          <a:p>
            <a:pPr marL="274320" indent="-274320" fontAlgn="auto">
              <a:spcAft>
                <a:spcPts val="0"/>
              </a:spcAft>
              <a:buClr>
                <a:schemeClr val="accent3"/>
              </a:buClr>
              <a:buFont typeface="Wingdings 2"/>
              <a:buChar char=""/>
              <a:defRPr/>
            </a:pPr>
            <a:r>
              <a:rPr lang="en-US" dirty="0" smtClean="0">
                <a:solidFill>
                  <a:srgbClr val="FF0000"/>
                </a:solidFill>
              </a:rPr>
              <a:t>Beans and seeds absorb water over time so with the absorption of secretion enlarges so presents after  4 -5 hours</a:t>
            </a:r>
          </a:p>
          <a:p>
            <a:pPr marL="274320" indent="-274320" fontAlgn="auto">
              <a:spcAft>
                <a:spcPts val="0"/>
              </a:spcAft>
              <a:buClr>
                <a:schemeClr val="accent3"/>
              </a:buClr>
              <a:buFont typeface="Wingdings 2"/>
              <a:buChar char=""/>
              <a:defRPr/>
            </a:pPr>
            <a:r>
              <a:rPr lang="en-US" dirty="0" smtClean="0"/>
              <a:t>Inert FB (</a:t>
            </a:r>
            <a:r>
              <a:rPr lang="en-US" sz="2400" dirty="0" smtClean="0"/>
              <a:t>Pieces of toys </a:t>
            </a:r>
            <a:r>
              <a:rPr lang="en-US" sz="2400" dirty="0" err="1" smtClean="0"/>
              <a:t>casuse</a:t>
            </a:r>
            <a:r>
              <a:rPr lang="en-US" sz="2400" dirty="0" smtClean="0"/>
              <a:t> less reaction</a:t>
            </a:r>
            <a:r>
              <a:rPr lang="en-US" dirty="0" smtClean="0"/>
              <a:t> )</a:t>
            </a:r>
          </a:p>
          <a:p>
            <a:pPr marL="274320" indent="-274320" fontAlgn="auto">
              <a:spcAft>
                <a:spcPts val="0"/>
              </a:spcAft>
              <a:buClr>
                <a:schemeClr val="accent3"/>
              </a:buClr>
              <a:buFont typeface="Wingdings 2"/>
              <a:buChar char=""/>
              <a:defRPr/>
            </a:pPr>
            <a:endParaRPr lang="en-US" dirty="0"/>
          </a:p>
        </p:txBody>
      </p:sp>
      <p:pic>
        <p:nvPicPr>
          <p:cNvPr id="57347" name="Content Placeholder 4" descr="FB aspiration.png"/>
          <p:cNvPicPr>
            <a:picLocks noGrp="1" noChangeAspect="1"/>
          </p:cNvPicPr>
          <p:nvPr>
            <p:ph sz="half" idx="2"/>
          </p:nvPr>
        </p:nvPicPr>
        <p:blipFill>
          <a:blip r:embed="rId2"/>
          <a:srcRect/>
          <a:stretch>
            <a:fillRect/>
          </a:stretch>
        </p:blipFill>
        <p:spPr>
          <a:xfrm>
            <a:off x="4872038" y="2343150"/>
            <a:ext cx="3590925" cy="3589338"/>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457200" y="704850"/>
            <a:ext cx="8229600" cy="1143000"/>
          </a:xfrm>
        </p:spPr>
        <p:txBody>
          <a:bodyPr/>
          <a:lstStyle/>
          <a:p>
            <a:endParaRPr lang="en-US" smtClean="0"/>
          </a:p>
        </p:txBody>
      </p:sp>
      <p:sp>
        <p:nvSpPr>
          <p:cNvPr id="58370" name="Content Placeholder 2"/>
          <p:cNvSpPr>
            <a:spLocks noGrp="1"/>
          </p:cNvSpPr>
          <p:nvPr>
            <p:ph sz="half" idx="1"/>
          </p:nvPr>
        </p:nvSpPr>
        <p:spPr>
          <a:xfrm>
            <a:off x="457200" y="1920875"/>
            <a:ext cx="4038600" cy="4433888"/>
          </a:xfrm>
        </p:spPr>
        <p:txBody>
          <a:bodyPr/>
          <a:lstStyle/>
          <a:p>
            <a:r>
              <a:rPr lang="en-US" smtClean="0"/>
              <a:t>Negative imaging studies do not exclude the presence of an FB we don’t depend on them</a:t>
            </a:r>
          </a:p>
          <a:p>
            <a:endParaRPr lang="en-US" smtClean="0"/>
          </a:p>
          <a:p>
            <a:r>
              <a:rPr lang="en-US" b="1" i="1" smtClean="0">
                <a:solidFill>
                  <a:srgbClr val="FF0000"/>
                </a:solidFill>
              </a:rPr>
              <a:t>A High  degree of clinical suspicion is the most important element in the diagnostic work –up      </a:t>
            </a:r>
          </a:p>
          <a:p>
            <a:endParaRPr lang="en-US" smtClean="0"/>
          </a:p>
        </p:txBody>
      </p:sp>
      <p:sp>
        <p:nvSpPr>
          <p:cNvPr id="58371" name="Content Placeholder 3"/>
          <p:cNvSpPr>
            <a:spLocks noGrp="1"/>
          </p:cNvSpPr>
          <p:nvPr>
            <p:ph sz="half" idx="2"/>
          </p:nvPr>
        </p:nvSpPr>
        <p:spPr>
          <a:xfrm>
            <a:off x="4648200" y="1920875"/>
            <a:ext cx="4038600" cy="4433888"/>
          </a:xfrm>
        </p:spPr>
        <p:txBody>
          <a:bodyPr/>
          <a:lstStyle/>
          <a:p>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57200" y="704850"/>
            <a:ext cx="8229600" cy="1143000"/>
          </a:xfrm>
        </p:spPr>
        <p:txBody>
          <a:bodyPr/>
          <a:lstStyle/>
          <a:p>
            <a:endParaRPr lang="en-US" smtClean="0"/>
          </a:p>
        </p:txBody>
      </p:sp>
      <p:sp>
        <p:nvSpPr>
          <p:cNvPr id="59394" name="Content Placeholder 2"/>
          <p:cNvSpPr>
            <a:spLocks noGrp="1"/>
          </p:cNvSpPr>
          <p:nvPr>
            <p:ph sz="half" idx="1"/>
          </p:nvPr>
        </p:nvSpPr>
        <p:spPr>
          <a:xfrm>
            <a:off x="457200" y="1920875"/>
            <a:ext cx="4038600" cy="4433888"/>
          </a:xfrm>
        </p:spPr>
        <p:txBody>
          <a:bodyPr/>
          <a:lstStyle/>
          <a:p>
            <a:r>
              <a:rPr lang="en-US" smtClean="0">
                <a:solidFill>
                  <a:srgbClr val="0000FF"/>
                </a:solidFill>
              </a:rPr>
              <a:t>Airway foreign bodies are removed most safely under general anesthesia using the ventilating rigid bronchoscope with thelescopic frorceps </a:t>
            </a:r>
          </a:p>
          <a:p>
            <a:endParaRPr lang="en-US" smtClean="0"/>
          </a:p>
        </p:txBody>
      </p:sp>
      <p:pic>
        <p:nvPicPr>
          <p:cNvPr id="59395" name="Content Placeholder 4" descr="Untitled.png4.png"/>
          <p:cNvPicPr>
            <a:picLocks noGrp="1" noChangeAspect="1"/>
          </p:cNvPicPr>
          <p:nvPr>
            <p:ph sz="half" idx="2"/>
          </p:nvPr>
        </p:nvPicPr>
        <p:blipFill>
          <a:blip r:embed="rId2"/>
          <a:srcRect/>
          <a:stretch>
            <a:fillRect/>
          </a:stretch>
        </p:blipFill>
        <p:spPr>
          <a:xfrm>
            <a:off x="4495800" y="533400"/>
            <a:ext cx="3200400" cy="2620963"/>
          </a:xfrm>
        </p:spPr>
      </p:pic>
      <p:pic>
        <p:nvPicPr>
          <p:cNvPr id="59396" name="Picture 5" descr="forceps.png"/>
          <p:cNvPicPr>
            <a:picLocks noChangeAspect="1"/>
          </p:cNvPicPr>
          <p:nvPr/>
        </p:nvPicPr>
        <p:blipFill>
          <a:blip r:embed="rId3"/>
          <a:srcRect/>
          <a:stretch>
            <a:fillRect/>
          </a:stretch>
        </p:blipFill>
        <p:spPr bwMode="auto">
          <a:xfrm>
            <a:off x="1219200" y="4470400"/>
            <a:ext cx="1755775" cy="1839913"/>
          </a:xfrm>
          <a:prstGeom prst="rect">
            <a:avLst/>
          </a:prstGeom>
          <a:noFill/>
          <a:ln w="9525">
            <a:noFill/>
            <a:miter lim="800000"/>
            <a:headEnd/>
            <a:tailEnd/>
          </a:ln>
        </p:spPr>
      </p:pic>
      <p:pic>
        <p:nvPicPr>
          <p:cNvPr id="59397" name="Picture 6" descr="optical forceps.png"/>
          <p:cNvPicPr>
            <a:picLocks noChangeAspect="1"/>
          </p:cNvPicPr>
          <p:nvPr/>
        </p:nvPicPr>
        <p:blipFill>
          <a:blip r:embed="rId4"/>
          <a:srcRect/>
          <a:stretch>
            <a:fillRect/>
          </a:stretch>
        </p:blipFill>
        <p:spPr bwMode="auto">
          <a:xfrm>
            <a:off x="4495800" y="3154363"/>
            <a:ext cx="4200525" cy="3017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133350"/>
            <a:ext cx="8229600" cy="1143000"/>
          </a:xfrm>
        </p:spPr>
        <p:txBody>
          <a:bodyPr/>
          <a:lstStyle/>
          <a:p>
            <a:r>
              <a:rPr lang="en-US" sz="3200" smtClean="0"/>
              <a:t>Collapse- emphesyma – pneumothorax all these are complications of the FB</a:t>
            </a:r>
          </a:p>
        </p:txBody>
      </p:sp>
      <p:pic>
        <p:nvPicPr>
          <p:cNvPr id="60418" name="Content Placeholder 3" descr="190px-Pneumothorax_CXR.jpg"/>
          <p:cNvPicPr>
            <a:picLocks noGrp="1" noChangeAspect="1"/>
          </p:cNvPicPr>
          <p:nvPr>
            <p:ph idx="1"/>
          </p:nvPr>
        </p:nvPicPr>
        <p:blipFill>
          <a:blip r:embed="rId2"/>
          <a:srcRect/>
          <a:stretch>
            <a:fillRect/>
          </a:stretch>
        </p:blipFill>
        <p:spPr>
          <a:xfrm>
            <a:off x="2667000" y="4570413"/>
            <a:ext cx="3111500" cy="2287587"/>
          </a:xfrm>
        </p:spPr>
      </p:pic>
      <p:pic>
        <p:nvPicPr>
          <p:cNvPr id="60419" name="Picture 4" descr="235px-Pneumothorax_CT.jpg"/>
          <p:cNvPicPr>
            <a:picLocks noChangeAspect="1"/>
          </p:cNvPicPr>
          <p:nvPr/>
        </p:nvPicPr>
        <p:blipFill>
          <a:blip r:embed="rId3"/>
          <a:srcRect/>
          <a:stretch>
            <a:fillRect/>
          </a:stretch>
        </p:blipFill>
        <p:spPr bwMode="auto">
          <a:xfrm>
            <a:off x="1371600" y="1276350"/>
            <a:ext cx="5867400" cy="274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endParaRPr lang="en-US" smtClean="0"/>
          </a:p>
        </p:txBody>
      </p:sp>
      <p:pic>
        <p:nvPicPr>
          <p:cNvPr id="61442" name="Content Placeholder 3" descr="997548654_b2f2330952.jpg"/>
          <p:cNvPicPr>
            <a:picLocks noGrp="1" noChangeAspect="1"/>
          </p:cNvPicPr>
          <p:nvPr>
            <p:ph idx="1"/>
          </p:nvPr>
        </p:nvPicPr>
        <p:blipFill>
          <a:blip r:embed="rId2"/>
          <a:srcRect/>
          <a:stretch>
            <a:fillRect/>
          </a:stretch>
        </p:blipFill>
        <p:spPr>
          <a:xfrm>
            <a:off x="2217738" y="1935163"/>
            <a:ext cx="4708525" cy="4389437"/>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endParaRPr lang="en-US" smtClean="0"/>
          </a:p>
        </p:txBody>
      </p:sp>
      <p:pic>
        <p:nvPicPr>
          <p:cNvPr id="62466" name="Content Placeholder 3" descr="complete_white_out.jpg"/>
          <p:cNvPicPr>
            <a:picLocks noGrp="1" noChangeAspect="1"/>
          </p:cNvPicPr>
          <p:nvPr>
            <p:ph idx="1"/>
          </p:nvPr>
        </p:nvPicPr>
        <p:blipFill>
          <a:blip r:embed="rId2"/>
          <a:srcRect/>
          <a:stretch>
            <a:fillRect/>
          </a:stretch>
        </p:blipFill>
        <p:spPr>
          <a:xfrm>
            <a:off x="1897063" y="1935163"/>
            <a:ext cx="5349875" cy="4389437"/>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mtClean="0"/>
              <a:t>2) Acquired vocal cord paralysis</a:t>
            </a:r>
          </a:p>
        </p:txBody>
      </p:sp>
      <p:sp>
        <p:nvSpPr>
          <p:cNvPr id="3" name="Content Placeholder 2"/>
          <p:cNvSpPr>
            <a:spLocks noGrp="1"/>
          </p:cNvSpPr>
          <p:nvPr>
            <p:ph idx="1"/>
          </p:nvPr>
        </p:nvSpPr>
        <p:spPr/>
        <p:txBody>
          <a:bodyPr>
            <a:normAutofit fontScale="70000" lnSpcReduction="20000"/>
          </a:bodyPr>
          <a:lstStyle/>
          <a:p>
            <a:pPr marL="274320" indent="-274320" fontAlgn="auto">
              <a:spcAft>
                <a:spcPts val="0"/>
              </a:spcAft>
              <a:buClr>
                <a:schemeClr val="accent3"/>
              </a:buClr>
              <a:buFont typeface="Wingdings 2"/>
              <a:buChar char=""/>
              <a:defRPr/>
            </a:pPr>
            <a:r>
              <a:rPr lang="en-US" dirty="0" smtClean="0"/>
              <a:t>Unilateral </a:t>
            </a:r>
          </a:p>
          <a:p>
            <a:pPr marL="274320" indent="-274320" fontAlgn="auto">
              <a:spcAft>
                <a:spcPts val="0"/>
              </a:spcAft>
              <a:buClr>
                <a:schemeClr val="accent3"/>
              </a:buClr>
              <a:buFont typeface="Wingdings 2"/>
              <a:buChar char=""/>
              <a:defRPr/>
            </a:pPr>
            <a:r>
              <a:rPr lang="en-US" dirty="0" smtClean="0"/>
              <a:t>Bilateral </a:t>
            </a:r>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2"/>
              <a:buNone/>
              <a:defRPr/>
            </a:pPr>
            <a:r>
              <a:rPr lang="en-US" dirty="0" smtClean="0"/>
              <a:t>All </a:t>
            </a:r>
            <a:r>
              <a:rPr lang="en-US" dirty="0" err="1" smtClean="0"/>
              <a:t>musles</a:t>
            </a:r>
            <a:r>
              <a:rPr lang="en-US" dirty="0" smtClean="0"/>
              <a:t> are supplied by  </a:t>
            </a:r>
            <a:r>
              <a:rPr lang="en-US" dirty="0" err="1" smtClean="0"/>
              <a:t>reccurent</a:t>
            </a:r>
            <a:r>
              <a:rPr lang="en-US" dirty="0" smtClean="0"/>
              <a:t> laryngeal except </a:t>
            </a:r>
            <a:r>
              <a:rPr lang="en-US" dirty="0" err="1" smtClean="0"/>
              <a:t>cricothyroid</a:t>
            </a:r>
            <a:r>
              <a:rPr lang="en-US" dirty="0" smtClean="0"/>
              <a:t> muscle by superior laryngeal nerve</a:t>
            </a:r>
          </a:p>
          <a:p>
            <a:pPr marL="274320" indent="-274320" fontAlgn="auto">
              <a:spcAft>
                <a:spcPts val="0"/>
              </a:spcAft>
              <a:buClr>
                <a:schemeClr val="accent3"/>
              </a:buClr>
              <a:buFont typeface="Wingdings 2"/>
              <a:buNone/>
              <a:defRPr/>
            </a:pPr>
            <a:r>
              <a:rPr lang="en-US" dirty="0" smtClean="0"/>
              <a:t>Left nerve has a longer course coz it loops around the aortic arch</a:t>
            </a:r>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2"/>
              <a:buChar char=""/>
              <a:defRPr/>
            </a:pPr>
            <a:r>
              <a:rPr lang="en-US" sz="2800" b="1" i="1" dirty="0" smtClean="0">
                <a:solidFill>
                  <a:srgbClr val="FF0000"/>
                </a:solidFill>
              </a:rPr>
              <a:t>Causes :- iatrogenic after tumor removal (brain-lung…) </a:t>
            </a:r>
          </a:p>
          <a:p>
            <a:pPr marL="274320" indent="-274320" fontAlgn="auto">
              <a:spcAft>
                <a:spcPts val="0"/>
              </a:spcAft>
              <a:buClr>
                <a:schemeClr val="accent3"/>
              </a:buClr>
              <a:buFont typeface="Wingdings 2"/>
              <a:buNone/>
              <a:defRPr/>
            </a:pPr>
            <a:r>
              <a:rPr lang="en-US" sz="2800" b="1" i="1" dirty="0" smtClean="0">
                <a:solidFill>
                  <a:srgbClr val="FF0000"/>
                </a:solidFill>
              </a:rPr>
              <a:t>                     - Idiopathic if after we ct for </a:t>
            </a:r>
            <a:r>
              <a:rPr lang="en-US" sz="2800" b="1" i="1" dirty="0" err="1" smtClean="0">
                <a:solidFill>
                  <a:srgbClr val="FF0000"/>
                </a:solidFill>
              </a:rPr>
              <a:t>brain,chest</a:t>
            </a:r>
            <a:r>
              <a:rPr lang="en-US" sz="2800" b="1" i="1" dirty="0" smtClean="0">
                <a:solidFill>
                  <a:srgbClr val="FF0000"/>
                </a:solidFill>
              </a:rPr>
              <a:t> , neck and no evident cause  </a:t>
            </a:r>
          </a:p>
          <a:p>
            <a:pPr marL="274320" indent="-274320" fontAlgn="auto">
              <a:spcAft>
                <a:spcPts val="0"/>
              </a:spcAft>
              <a:buClr>
                <a:schemeClr val="accent3"/>
              </a:buClr>
              <a:buFont typeface="Wingdings 2"/>
              <a:buChar char=""/>
              <a:defRPr/>
            </a:pPr>
            <a:r>
              <a:rPr lang="en-US" dirty="0" smtClean="0"/>
              <a:t>1-Birth trauma(forceps delivery)</a:t>
            </a:r>
          </a:p>
          <a:p>
            <a:pPr marL="274320" indent="-274320" fontAlgn="auto">
              <a:spcAft>
                <a:spcPts val="0"/>
              </a:spcAft>
              <a:buClr>
                <a:schemeClr val="accent3"/>
              </a:buClr>
              <a:buFont typeface="Wingdings 2"/>
              <a:buChar char=""/>
              <a:defRPr/>
            </a:pPr>
            <a:r>
              <a:rPr lang="en-US" dirty="0" smtClean="0"/>
              <a:t>2-Cardiac surgery( PDA repair)</a:t>
            </a:r>
          </a:p>
          <a:p>
            <a:pPr marL="274320" indent="-274320" fontAlgn="auto">
              <a:spcAft>
                <a:spcPts val="0"/>
              </a:spcAft>
              <a:buClr>
                <a:schemeClr val="accent3"/>
              </a:buClr>
              <a:buFont typeface="Wingdings 2"/>
              <a:buChar char=""/>
              <a:defRPr/>
            </a:pPr>
            <a:r>
              <a:rPr lang="en-US" dirty="0" smtClean="0"/>
              <a:t>3-Mediastinal or neck surgery </a:t>
            </a:r>
          </a:p>
          <a:p>
            <a:pPr marL="274320" indent="-274320" fontAlgn="auto">
              <a:spcAft>
                <a:spcPts val="0"/>
              </a:spcAft>
              <a:buClr>
                <a:schemeClr val="accent3"/>
              </a:buClr>
              <a:buFont typeface="Wingdings 2"/>
              <a:buChar char=""/>
              <a:defRPr/>
            </a:pPr>
            <a:r>
              <a:rPr lang="en-US" dirty="0" smtClean="0"/>
              <a:t>4-Tracheo-esophageal fistula repair  coz </a:t>
            </a:r>
            <a:r>
              <a:rPr lang="en-US" dirty="0" err="1" smtClean="0"/>
              <a:t>reccurent</a:t>
            </a:r>
            <a:r>
              <a:rPr lang="en-US" dirty="0" smtClean="0"/>
              <a:t> nerve </a:t>
            </a:r>
            <a:r>
              <a:rPr lang="en-US" dirty="0" err="1" smtClean="0"/>
              <a:t>passeds</a:t>
            </a:r>
            <a:r>
              <a:rPr lang="en-US" dirty="0" smtClean="0"/>
              <a:t> bet trachea and esophagus</a:t>
            </a:r>
          </a:p>
          <a:p>
            <a:pPr marL="274320" indent="-274320" fontAlgn="auto">
              <a:spcAft>
                <a:spcPts val="0"/>
              </a:spcAft>
              <a:buClr>
                <a:schemeClr val="accent3"/>
              </a:buClr>
              <a:buFont typeface="Wingdings 2"/>
              <a:buChar char=""/>
              <a:defRPr/>
            </a:pPr>
            <a:r>
              <a:rPr lang="en-US" dirty="0" smtClean="0"/>
              <a:t>5-mass compressing the nerve</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6"/>
          <p:cNvSpPr>
            <a:spLocks noGrp="1"/>
          </p:cNvSpPr>
          <p:nvPr>
            <p:ph type="title"/>
          </p:nvPr>
        </p:nvSpPr>
        <p:spPr>
          <a:xfrm>
            <a:off x="457200" y="704850"/>
            <a:ext cx="8229600" cy="1143000"/>
          </a:xfrm>
        </p:spPr>
        <p:txBody>
          <a:bodyPr/>
          <a:lstStyle/>
          <a:p>
            <a:endParaRPr lang="en-US" smtClean="0"/>
          </a:p>
        </p:txBody>
      </p:sp>
      <p:sp>
        <p:nvSpPr>
          <p:cNvPr id="3" name="Content Placeholder 2"/>
          <p:cNvSpPr>
            <a:spLocks noGrp="1"/>
          </p:cNvSpPr>
          <p:nvPr>
            <p:ph sz="half" idx="1"/>
          </p:nvPr>
        </p:nvSpPr>
        <p:spPr>
          <a:xfrm>
            <a:off x="457200" y="1847850"/>
            <a:ext cx="4038600" cy="4506913"/>
          </a:xfrm>
        </p:spPr>
        <p:txBody>
          <a:bodyPr>
            <a:normAutofit fontScale="92500"/>
          </a:bodyPr>
          <a:lstStyle/>
          <a:p>
            <a:pPr marL="274320" indent="-274320" fontAlgn="auto">
              <a:spcAft>
                <a:spcPts val="0"/>
              </a:spcAft>
              <a:buClr>
                <a:schemeClr val="accent3"/>
              </a:buClr>
              <a:buFont typeface="Wingdings 2"/>
              <a:buChar char=""/>
              <a:defRPr/>
            </a:pPr>
            <a:r>
              <a:rPr lang="en-US" dirty="0" smtClean="0">
                <a:solidFill>
                  <a:srgbClr val="FF0000"/>
                </a:solidFill>
              </a:rPr>
              <a:t>Bilateral vocal cord paralysis (abduction type</a:t>
            </a:r>
            <a:r>
              <a:rPr lang="en-US" dirty="0" smtClean="0"/>
              <a:t>)</a:t>
            </a:r>
          </a:p>
          <a:p>
            <a:pPr marL="274320" indent="-274320" fontAlgn="auto">
              <a:spcAft>
                <a:spcPts val="0"/>
              </a:spcAft>
              <a:buClr>
                <a:schemeClr val="accent3"/>
              </a:buClr>
              <a:buFont typeface="Wingdings 2"/>
              <a:buChar char=""/>
              <a:defRPr/>
            </a:pPr>
            <a:r>
              <a:rPr lang="en-US" dirty="0" smtClean="0"/>
              <a:t> </a:t>
            </a:r>
            <a:r>
              <a:rPr lang="en-US" b="1" i="1" dirty="0" smtClean="0"/>
              <a:t>symptoms</a:t>
            </a:r>
            <a:r>
              <a:rPr lang="en-US" dirty="0" smtClean="0"/>
              <a:t> :</a:t>
            </a:r>
          </a:p>
          <a:p>
            <a:pPr marL="274320" indent="-274320" fontAlgn="auto">
              <a:spcAft>
                <a:spcPts val="0"/>
              </a:spcAft>
              <a:buClr>
                <a:schemeClr val="accent3"/>
              </a:buClr>
              <a:buFont typeface="Wingdings 2"/>
              <a:buChar char=""/>
              <a:defRPr/>
            </a:pPr>
            <a:r>
              <a:rPr lang="en-US" dirty="0" err="1" smtClean="0"/>
              <a:t>Stridor</a:t>
            </a:r>
            <a:endParaRPr lang="en-US" dirty="0" smtClean="0"/>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2"/>
              <a:buChar char=""/>
              <a:defRPr/>
            </a:pPr>
            <a:r>
              <a:rPr lang="en-US" b="1" i="1" dirty="0" smtClean="0"/>
              <a:t>Treatment :</a:t>
            </a:r>
            <a:r>
              <a:rPr lang="en-US" dirty="0" smtClean="0"/>
              <a:t> </a:t>
            </a:r>
          </a:p>
          <a:p>
            <a:pPr marL="274320" indent="-274320" fontAlgn="auto">
              <a:spcAft>
                <a:spcPts val="0"/>
              </a:spcAft>
              <a:buClr>
                <a:schemeClr val="accent3"/>
              </a:buClr>
              <a:buFont typeface="Wingdings" charset="2"/>
              <a:buChar char="²"/>
              <a:defRPr/>
            </a:pPr>
            <a:r>
              <a:rPr lang="en-US" sz="2400" dirty="0" smtClean="0"/>
              <a:t>Need temporary tracheotomy </a:t>
            </a:r>
          </a:p>
          <a:p>
            <a:pPr marL="274320" indent="-274320" fontAlgn="auto">
              <a:spcAft>
                <a:spcPts val="0"/>
              </a:spcAft>
              <a:buClr>
                <a:schemeClr val="accent3"/>
              </a:buClr>
              <a:buFont typeface="Wingdings" charset="2"/>
              <a:buChar char="²"/>
              <a:defRPr/>
            </a:pPr>
            <a:r>
              <a:rPr lang="en-US" sz="2400" dirty="0" smtClean="0"/>
              <a:t>Vocal cord lateralization </a:t>
            </a:r>
          </a:p>
          <a:p>
            <a:pPr marL="274320" indent="-274320" fontAlgn="auto">
              <a:spcAft>
                <a:spcPts val="0"/>
              </a:spcAft>
              <a:buClr>
                <a:schemeClr val="accent3"/>
              </a:buClr>
              <a:buFont typeface="Wingdings" charset="2"/>
              <a:buChar char="²"/>
              <a:defRPr/>
            </a:pPr>
            <a:r>
              <a:rPr lang="en-US" sz="2400" dirty="0" err="1" smtClean="0"/>
              <a:t>Cordectomy</a:t>
            </a:r>
            <a:r>
              <a:rPr lang="en-US" sz="2400" dirty="0" smtClean="0"/>
              <a:t> </a:t>
            </a:r>
            <a:r>
              <a:rPr lang="en-US" sz="2400" dirty="0" err="1" smtClean="0"/>
              <a:t>arytenoidectomy</a:t>
            </a:r>
            <a:r>
              <a:rPr lang="en-US" sz="2400" dirty="0" smtClean="0"/>
              <a:t>   </a:t>
            </a:r>
            <a:endParaRPr lang="en-US" sz="2400" dirty="0"/>
          </a:p>
        </p:txBody>
      </p:sp>
      <p:pic>
        <p:nvPicPr>
          <p:cNvPr id="64515" name="Content Placeholder 4" descr="vocal cord paralysis.jpg"/>
          <p:cNvPicPr>
            <a:picLocks noGrp="1" noChangeAspect="1"/>
          </p:cNvPicPr>
          <p:nvPr>
            <p:ph sz="half" idx="2"/>
          </p:nvPr>
        </p:nvPicPr>
        <p:blipFill>
          <a:blip r:embed="rId2"/>
          <a:srcRect/>
          <a:stretch>
            <a:fillRect/>
          </a:stretch>
        </p:blipFill>
        <p:spPr>
          <a:xfrm>
            <a:off x="4648200" y="2622550"/>
            <a:ext cx="4038600" cy="3030538"/>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85800" y="514350"/>
            <a:ext cx="2743200" cy="1162050"/>
          </a:xfrm>
        </p:spPr>
        <p:txBody>
          <a:bodyPr/>
          <a:lstStyle/>
          <a:p>
            <a:r>
              <a:rPr lang="en-US" smtClean="0"/>
              <a:t>Nasal obstruction</a:t>
            </a:r>
            <a:br>
              <a:rPr lang="en-US" smtClean="0"/>
            </a:br>
            <a:endParaRPr lang="en-US" smtClean="0"/>
          </a:p>
        </p:txBody>
      </p:sp>
      <p:sp>
        <p:nvSpPr>
          <p:cNvPr id="18434" name="Text Placeholder 3"/>
          <p:cNvSpPr>
            <a:spLocks noGrp="1"/>
          </p:cNvSpPr>
          <p:nvPr>
            <p:ph type="body" idx="2"/>
          </p:nvPr>
        </p:nvSpPr>
        <p:spPr/>
        <p:txBody>
          <a:bodyPr/>
          <a:lstStyle/>
          <a:p>
            <a:endParaRPr lang="en-US" sz="1800" smtClean="0"/>
          </a:p>
        </p:txBody>
      </p:sp>
      <p:pic>
        <p:nvPicPr>
          <p:cNvPr id="18435" name="Content Placeholder 5" descr="table.gif"/>
          <p:cNvPicPr>
            <a:picLocks noGrp="1" noChangeAspect="1"/>
          </p:cNvPicPr>
          <p:nvPr>
            <p:ph sz="half" idx="1"/>
          </p:nvPr>
        </p:nvPicPr>
        <p:blipFill>
          <a:blip r:embed="rId2"/>
          <a:srcRect/>
          <a:stretch>
            <a:fillRect/>
          </a:stretch>
        </p:blipFill>
        <p:spPr>
          <a:xfrm>
            <a:off x="1524000" y="2133600"/>
            <a:ext cx="6096000" cy="35052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sz="3600" smtClean="0"/>
              <a:t>Risk factors</a:t>
            </a:r>
          </a:p>
        </p:txBody>
      </p:sp>
      <p:sp>
        <p:nvSpPr>
          <p:cNvPr id="3" name="Content Placeholder 2"/>
          <p:cNvSpPr>
            <a:spLocks noGrp="1"/>
          </p:cNvSpPr>
          <p:nvPr>
            <p:ph idx="1"/>
          </p:nvPr>
        </p:nvSpPr>
        <p:spPr/>
        <p:txBody>
          <a:bodyPr>
            <a:normAutofit fontScale="77500" lnSpcReduction="20000"/>
          </a:bodyPr>
          <a:lstStyle/>
          <a:p>
            <a:pPr marL="274320" indent="-274320" fontAlgn="auto">
              <a:spcAft>
                <a:spcPts val="0"/>
              </a:spcAft>
              <a:buClr>
                <a:schemeClr val="accent3"/>
              </a:buClr>
              <a:buFont typeface="Wingdings 2"/>
              <a:buNone/>
              <a:defRPr/>
            </a:pPr>
            <a:r>
              <a:rPr lang="en-US" dirty="0" smtClean="0"/>
              <a:t>Scenario : 3 year old child had a history of intubation and after intubation presented with </a:t>
            </a:r>
            <a:r>
              <a:rPr lang="en-US" dirty="0" err="1" smtClean="0"/>
              <a:t>stridor</a:t>
            </a:r>
            <a:r>
              <a:rPr lang="en-US" dirty="0" smtClean="0"/>
              <a:t> – or after RTA needed prolonged intubation then complained of </a:t>
            </a:r>
            <a:r>
              <a:rPr lang="en-US" dirty="0" err="1" smtClean="0"/>
              <a:t>stridor</a:t>
            </a:r>
            <a:endParaRPr lang="en-US" dirty="0" smtClean="0"/>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charset="2"/>
              <a:buChar char="v"/>
              <a:defRPr/>
            </a:pPr>
            <a:r>
              <a:rPr lang="en-US" dirty="0" smtClean="0"/>
              <a:t>1-Prolong intubation ( prolonged and not any )</a:t>
            </a:r>
          </a:p>
          <a:p>
            <a:pPr marL="274320" indent="-274320" fontAlgn="auto">
              <a:spcAft>
                <a:spcPts val="0"/>
              </a:spcAft>
              <a:buClr>
                <a:schemeClr val="accent3"/>
              </a:buClr>
              <a:buFont typeface="Wingdings" charset="2"/>
              <a:buChar char="v"/>
              <a:defRPr/>
            </a:pPr>
            <a:r>
              <a:rPr lang="en-US" dirty="0" smtClean="0"/>
              <a:t> 2-size of the tube, material  ( if tubes was the type that moves causes irritation)</a:t>
            </a:r>
          </a:p>
          <a:p>
            <a:pPr marL="274320" indent="-274320" fontAlgn="auto">
              <a:spcAft>
                <a:spcPts val="0"/>
              </a:spcAft>
              <a:buClr>
                <a:schemeClr val="accent3"/>
              </a:buClr>
              <a:buFont typeface="Wingdings" charset="2"/>
              <a:buChar char="v"/>
              <a:defRPr/>
            </a:pPr>
            <a:r>
              <a:rPr lang="en-US" dirty="0" smtClean="0"/>
              <a:t>3-poor care of </a:t>
            </a:r>
            <a:r>
              <a:rPr lang="en-US" dirty="0" err="1" smtClean="0"/>
              <a:t>intubated</a:t>
            </a:r>
            <a:r>
              <a:rPr lang="en-US" dirty="0" smtClean="0"/>
              <a:t> patient</a:t>
            </a:r>
          </a:p>
          <a:p>
            <a:pPr marL="274320" indent="-274320" fontAlgn="auto">
              <a:spcAft>
                <a:spcPts val="0"/>
              </a:spcAft>
              <a:buClr>
                <a:schemeClr val="accent3"/>
              </a:buClr>
              <a:buFont typeface="Wingdings" charset="2"/>
              <a:buChar char="v"/>
              <a:defRPr/>
            </a:pPr>
            <a:r>
              <a:rPr lang="en-US" dirty="0" smtClean="0"/>
              <a:t>4-High pressure cuffs tube ( must be high volume and low pressure if don’t inflate it high pressure so </a:t>
            </a:r>
            <a:r>
              <a:rPr lang="en-US" dirty="0" err="1" smtClean="0"/>
              <a:t>stenosis</a:t>
            </a:r>
            <a:r>
              <a:rPr lang="en-US" dirty="0" smtClean="0"/>
              <a:t>)</a:t>
            </a:r>
          </a:p>
          <a:p>
            <a:pPr marL="274320" indent="-274320" fontAlgn="auto">
              <a:spcAft>
                <a:spcPts val="0"/>
              </a:spcAft>
              <a:buClr>
                <a:schemeClr val="accent3"/>
              </a:buClr>
              <a:buFont typeface="Wingdings" charset="2"/>
              <a:buChar char="v"/>
              <a:defRPr/>
            </a:pPr>
            <a:r>
              <a:rPr lang="en-US" dirty="0" smtClean="0"/>
              <a:t>5-Difficult intubations</a:t>
            </a:r>
          </a:p>
          <a:p>
            <a:pPr marL="274320" indent="-274320" fontAlgn="auto">
              <a:spcAft>
                <a:spcPts val="0"/>
              </a:spcAft>
              <a:buClr>
                <a:schemeClr val="accent3"/>
              </a:buClr>
              <a:buFont typeface="Wingdings" charset="2"/>
              <a:buChar char="v"/>
              <a:defRPr/>
            </a:pPr>
            <a:r>
              <a:rPr lang="en-US" dirty="0" smtClean="0"/>
              <a:t> 6-multiple intubation </a:t>
            </a:r>
          </a:p>
          <a:p>
            <a:pPr marL="274320" indent="-274320" fontAlgn="auto">
              <a:spcAft>
                <a:spcPts val="0"/>
              </a:spcAft>
              <a:buClr>
                <a:schemeClr val="accent3"/>
              </a:buClr>
              <a:buFont typeface="Wingdings" charset="2"/>
              <a:buChar char="v"/>
              <a:defRPr/>
            </a:pPr>
            <a:r>
              <a:rPr lang="en-US" dirty="0" smtClean="0"/>
              <a:t>7-GERD ( acid causes inflammation )</a:t>
            </a:r>
          </a:p>
          <a:p>
            <a:pPr marL="274320" indent="-274320" fontAlgn="auto">
              <a:spcAft>
                <a:spcPts val="0"/>
              </a:spcAft>
              <a:buClr>
                <a:schemeClr val="accent3"/>
              </a:buClr>
              <a:buFont typeface="Wingdings" charset="2"/>
              <a:buChar char="v"/>
              <a:defRPr/>
            </a:pPr>
            <a:r>
              <a:rPr lang="en-US" dirty="0" smtClean="0"/>
              <a:t>8-Tracheobronchial infection (untreated MRSA infection in </a:t>
            </a:r>
            <a:r>
              <a:rPr lang="en-US" dirty="0" err="1" smtClean="0"/>
              <a:t>icu</a:t>
            </a:r>
            <a:r>
              <a:rPr lang="en-US" dirty="0" smtClean="0"/>
              <a:t>)</a:t>
            </a:r>
            <a:endParaRPr lang="en-US" dirty="0"/>
          </a:p>
        </p:txBody>
      </p:sp>
      <p:sp>
        <p:nvSpPr>
          <p:cNvPr id="65539" name="Rectangle 3"/>
          <p:cNvSpPr>
            <a:spLocks noChangeArrowheads="1"/>
          </p:cNvSpPr>
          <p:nvPr/>
        </p:nvSpPr>
        <p:spPr bwMode="auto">
          <a:xfrm>
            <a:off x="827088" y="519113"/>
            <a:ext cx="7416800" cy="708025"/>
          </a:xfrm>
          <a:prstGeom prst="rect">
            <a:avLst/>
          </a:prstGeom>
          <a:noFill/>
          <a:ln w="9525">
            <a:noFill/>
            <a:miter lim="800000"/>
            <a:headEnd/>
            <a:tailEnd/>
          </a:ln>
        </p:spPr>
        <p:txBody>
          <a:bodyPr>
            <a:spAutoFit/>
          </a:bodyPr>
          <a:lstStyle/>
          <a:p>
            <a:r>
              <a:rPr lang="en-US" sz="4000">
                <a:solidFill>
                  <a:schemeClr val="tx2"/>
                </a:solidFill>
                <a:latin typeface="Constantia" pitchFamily="18" charset="0"/>
              </a:rPr>
              <a:t>3) Acquired subglottic stenosis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endParaRPr lang="en-US" smtClean="0"/>
          </a:p>
        </p:txBody>
      </p:sp>
      <p:sp>
        <p:nvSpPr>
          <p:cNvPr id="66562" name="Content Placeholder 2"/>
          <p:cNvSpPr>
            <a:spLocks noGrp="1"/>
          </p:cNvSpPr>
          <p:nvPr>
            <p:ph idx="1"/>
          </p:nvPr>
        </p:nvSpPr>
        <p:spPr>
          <a:xfrm>
            <a:off x="457200" y="1066800"/>
            <a:ext cx="8229600" cy="5059363"/>
          </a:xfrm>
        </p:spPr>
        <p:txBody>
          <a:bodyPr/>
          <a:lstStyle/>
          <a:p>
            <a:r>
              <a:rPr lang="en-US" smtClean="0"/>
              <a:t>Laryngeal  </a:t>
            </a:r>
            <a:r>
              <a:rPr lang="en-US" smtClean="0">
                <a:latin typeface="Wingdings" pitchFamily="2" charset="2"/>
                <a:ea typeface="Wingdings" pitchFamily="2" charset="2"/>
                <a:cs typeface="Wingdings" pitchFamily="2" charset="2"/>
              </a:rPr>
              <a:t> </a:t>
            </a:r>
            <a:r>
              <a:rPr lang="en-US" smtClean="0"/>
              <a:t>granulation tissue </a:t>
            </a:r>
            <a:r>
              <a:rPr lang="en-US" smtClean="0">
                <a:latin typeface="Wingdings" pitchFamily="2" charset="2"/>
                <a:ea typeface="Wingdings" pitchFamily="2" charset="2"/>
                <a:cs typeface="Wingdings" pitchFamily="2" charset="2"/>
              </a:rPr>
              <a:t></a:t>
            </a:r>
            <a:r>
              <a:rPr lang="en-US" smtClean="0"/>
              <a:t> ulceration</a:t>
            </a:r>
            <a:r>
              <a:rPr lang="en-US" smtClean="0">
                <a:latin typeface="Wingdings" pitchFamily="2" charset="2"/>
                <a:ea typeface="Wingdings" pitchFamily="2" charset="2"/>
                <a:cs typeface="Wingdings" pitchFamily="2" charset="2"/>
              </a:rPr>
              <a:t></a:t>
            </a:r>
            <a:r>
              <a:rPr lang="en-US" smtClean="0"/>
              <a:t> perichondratis </a:t>
            </a:r>
            <a:r>
              <a:rPr lang="en-US" smtClean="0">
                <a:latin typeface="Wingdings" pitchFamily="2" charset="2"/>
                <a:ea typeface="Wingdings" pitchFamily="2" charset="2"/>
                <a:cs typeface="Wingdings" pitchFamily="2" charset="2"/>
              </a:rPr>
              <a:t></a:t>
            </a:r>
            <a:r>
              <a:rPr lang="en-US" smtClean="0"/>
              <a:t> subglottic stenosis </a:t>
            </a:r>
          </a:p>
        </p:txBody>
      </p:sp>
      <p:pic>
        <p:nvPicPr>
          <p:cNvPr id="66563" name="Content Placeholder 3" descr="subglottic.png"/>
          <p:cNvPicPr>
            <a:picLocks noChangeAspect="1"/>
          </p:cNvPicPr>
          <p:nvPr/>
        </p:nvPicPr>
        <p:blipFill>
          <a:blip r:embed="rId2"/>
          <a:srcRect/>
          <a:stretch>
            <a:fillRect/>
          </a:stretch>
        </p:blipFill>
        <p:spPr bwMode="auto">
          <a:xfrm>
            <a:off x="1371600" y="2819400"/>
            <a:ext cx="59436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514350"/>
          </a:xfrm>
        </p:spPr>
        <p:txBody>
          <a:bodyPr>
            <a:normAutofit fontScale="90000"/>
          </a:bodyPr>
          <a:lstStyle/>
          <a:p>
            <a:pPr fontAlgn="auto">
              <a:spcAft>
                <a:spcPts val="0"/>
              </a:spcAft>
              <a:defRPr/>
            </a:pPr>
            <a:r>
              <a:rPr lang="en-US" sz="3200" dirty="0" smtClean="0"/>
              <a:t>Treatment</a:t>
            </a:r>
            <a:r>
              <a:rPr lang="en-US" dirty="0" smtClean="0"/>
              <a:t> </a:t>
            </a:r>
            <a:endParaRPr lang="en-US" dirty="0"/>
          </a:p>
        </p:txBody>
      </p:sp>
      <p:pic>
        <p:nvPicPr>
          <p:cNvPr id="67586" name="Content Placeholder 6" descr="Anatomy.png"/>
          <p:cNvPicPr>
            <a:picLocks noGrp="1" noChangeAspect="1"/>
          </p:cNvPicPr>
          <p:nvPr>
            <p:ph sz="half" idx="1"/>
          </p:nvPr>
        </p:nvPicPr>
        <p:blipFill>
          <a:blip r:embed="rId2"/>
          <a:srcRect/>
          <a:stretch>
            <a:fillRect/>
          </a:stretch>
        </p:blipFill>
        <p:spPr>
          <a:xfrm>
            <a:off x="4271963" y="1905000"/>
            <a:ext cx="3589337" cy="2676525"/>
          </a:xfrm>
        </p:spPr>
      </p:pic>
      <p:sp>
        <p:nvSpPr>
          <p:cNvPr id="67587" name="Content Placeholder 4"/>
          <p:cNvSpPr>
            <a:spLocks noGrp="1"/>
          </p:cNvSpPr>
          <p:nvPr>
            <p:ph sz="half" idx="2"/>
          </p:nvPr>
        </p:nvSpPr>
        <p:spPr>
          <a:xfrm>
            <a:off x="4648200" y="1920875"/>
            <a:ext cx="4038600" cy="4433888"/>
          </a:xfrm>
        </p:spPr>
        <p:txBody>
          <a:bodyPr/>
          <a:lstStyle/>
          <a:p>
            <a:endParaRPr lang="en-US" sz="2400" smtClean="0"/>
          </a:p>
        </p:txBody>
      </p:sp>
      <p:sp>
        <p:nvSpPr>
          <p:cNvPr id="67588" name="Rectangle 11"/>
          <p:cNvSpPr>
            <a:spLocks noChangeArrowheads="1"/>
          </p:cNvSpPr>
          <p:nvPr/>
        </p:nvSpPr>
        <p:spPr bwMode="auto">
          <a:xfrm>
            <a:off x="762000" y="1600200"/>
            <a:ext cx="3124200" cy="2586038"/>
          </a:xfrm>
          <a:prstGeom prst="rect">
            <a:avLst/>
          </a:prstGeom>
          <a:noFill/>
          <a:ln w="9525">
            <a:noFill/>
            <a:miter lim="800000"/>
            <a:headEnd/>
            <a:tailEnd/>
          </a:ln>
        </p:spPr>
        <p:txBody>
          <a:bodyPr>
            <a:spAutoFit/>
          </a:bodyPr>
          <a:lstStyle/>
          <a:p>
            <a:r>
              <a:rPr lang="en-US" b="1" i="1">
                <a:solidFill>
                  <a:srgbClr val="FF0000"/>
                </a:solidFill>
                <a:latin typeface="Constantia" pitchFamily="18" charset="0"/>
              </a:rPr>
              <a:t>Grade I&amp;II</a:t>
            </a:r>
          </a:p>
          <a:p>
            <a:pPr>
              <a:buFont typeface="Wingdings" pitchFamily="2" charset="2"/>
              <a:buChar char="v"/>
            </a:pPr>
            <a:r>
              <a:rPr lang="en-US">
                <a:latin typeface="Constantia" pitchFamily="18" charset="0"/>
              </a:rPr>
              <a:t>Observation </a:t>
            </a:r>
          </a:p>
          <a:p>
            <a:pPr>
              <a:buFont typeface="Wingdings" pitchFamily="2" charset="2"/>
              <a:buChar char="v"/>
            </a:pPr>
            <a:r>
              <a:rPr lang="en-US">
                <a:latin typeface="Constantia" pitchFamily="18" charset="0"/>
              </a:rPr>
              <a:t>Laser excision</a:t>
            </a:r>
          </a:p>
          <a:p>
            <a:r>
              <a:rPr lang="en-US">
                <a:latin typeface="Constantia" pitchFamily="18" charset="0"/>
              </a:rPr>
              <a:t> </a:t>
            </a:r>
          </a:p>
          <a:p>
            <a:r>
              <a:rPr lang="en-US" b="1" i="1">
                <a:solidFill>
                  <a:srgbClr val="FF0000"/>
                </a:solidFill>
                <a:latin typeface="Constantia" pitchFamily="18" charset="0"/>
              </a:rPr>
              <a:t>Grade III&amp;IV</a:t>
            </a:r>
          </a:p>
          <a:p>
            <a:pPr>
              <a:buFont typeface="Wingdings" pitchFamily="2" charset="2"/>
              <a:buChar char="§"/>
            </a:pPr>
            <a:r>
              <a:rPr lang="en-US">
                <a:latin typeface="Constantia" pitchFamily="18" charset="0"/>
              </a:rPr>
              <a:t>Trachestomy </a:t>
            </a:r>
          </a:p>
          <a:p>
            <a:pPr>
              <a:buFont typeface="Wingdings" pitchFamily="2" charset="2"/>
              <a:buChar char="§"/>
            </a:pPr>
            <a:r>
              <a:rPr lang="en-US">
                <a:latin typeface="Constantia" pitchFamily="18" charset="0"/>
              </a:rPr>
              <a:t>Laryngotracheal reconstruction </a:t>
            </a:r>
          </a:p>
          <a:p>
            <a:pPr>
              <a:buFont typeface="Wingdings" pitchFamily="2" charset="2"/>
              <a:buChar char="§"/>
            </a:pPr>
            <a:r>
              <a:rPr lang="en-US">
                <a:latin typeface="Constantia" pitchFamily="18" charset="0"/>
              </a:rPr>
              <a:t>Cricotracheal resection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514350"/>
          </a:xfrm>
        </p:spPr>
        <p:txBody>
          <a:bodyPr>
            <a:normAutofit fontScale="90000"/>
          </a:bodyPr>
          <a:lstStyle/>
          <a:p>
            <a:pPr fontAlgn="auto">
              <a:spcAft>
                <a:spcPts val="0"/>
              </a:spcAft>
              <a:defRPr/>
            </a:pPr>
            <a:r>
              <a:rPr lang="en-US" sz="3556" dirty="0" smtClean="0"/>
              <a:t>Acquired subglottic </a:t>
            </a:r>
            <a:r>
              <a:rPr lang="en-US" sz="3556" dirty="0" err="1" smtClean="0"/>
              <a:t>stenosis</a:t>
            </a:r>
            <a:r>
              <a:rPr lang="en-US" sz="3556" dirty="0" smtClean="0"/>
              <a:t> </a:t>
            </a:r>
            <a:r>
              <a:rPr lang="en-US" dirty="0" smtClean="0"/>
              <a:t/>
            </a:r>
            <a:br>
              <a:rPr lang="en-US" dirty="0" smtClean="0"/>
            </a:br>
            <a:endParaRPr lang="en-US" dirty="0"/>
          </a:p>
        </p:txBody>
      </p:sp>
      <p:pic>
        <p:nvPicPr>
          <p:cNvPr id="68610" name="Content Placeholder 5" descr="Anatomy.png"/>
          <p:cNvPicPr>
            <a:picLocks noGrp="1" noChangeAspect="1"/>
          </p:cNvPicPr>
          <p:nvPr>
            <p:ph sz="half" idx="1"/>
          </p:nvPr>
        </p:nvPicPr>
        <p:blipFill>
          <a:blip r:embed="rId2"/>
          <a:srcRect/>
          <a:stretch>
            <a:fillRect/>
          </a:stretch>
        </p:blipFill>
        <p:spPr>
          <a:xfrm>
            <a:off x="457200" y="3529013"/>
            <a:ext cx="3590925" cy="2674937"/>
          </a:xfrm>
        </p:spPr>
      </p:pic>
      <p:pic>
        <p:nvPicPr>
          <p:cNvPr id="68611" name="Content Placeholder 4" descr="subglottic stenosis.png"/>
          <p:cNvPicPr>
            <a:picLocks noGrp="1" noChangeAspect="1"/>
          </p:cNvPicPr>
          <p:nvPr>
            <p:ph sz="half" idx="2"/>
          </p:nvPr>
        </p:nvPicPr>
        <p:blipFill>
          <a:blip r:embed="rId3"/>
          <a:srcRect/>
          <a:stretch>
            <a:fillRect/>
          </a:stretch>
        </p:blipFill>
        <p:spPr>
          <a:xfrm>
            <a:off x="762000" y="1219200"/>
            <a:ext cx="6781800" cy="2309813"/>
          </a:xfrm>
        </p:spPr>
      </p:pic>
      <p:pic>
        <p:nvPicPr>
          <p:cNvPr id="68612" name="Picture 6" descr="anatomy2.png"/>
          <p:cNvPicPr>
            <a:picLocks noChangeAspect="1"/>
          </p:cNvPicPr>
          <p:nvPr/>
        </p:nvPicPr>
        <p:blipFill>
          <a:blip r:embed="rId4"/>
          <a:srcRect/>
          <a:stretch>
            <a:fillRect/>
          </a:stretch>
        </p:blipFill>
        <p:spPr bwMode="auto">
          <a:xfrm>
            <a:off x="4572000" y="3856038"/>
            <a:ext cx="4321175" cy="156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685800" y="514350"/>
            <a:ext cx="4038600" cy="1162050"/>
          </a:xfrm>
        </p:spPr>
        <p:txBody>
          <a:bodyPr/>
          <a:lstStyle/>
          <a:p>
            <a:r>
              <a:rPr lang="en-US" smtClean="0"/>
              <a:t>4) Respiratory papillomatosis</a:t>
            </a:r>
          </a:p>
        </p:txBody>
      </p:sp>
      <p:sp>
        <p:nvSpPr>
          <p:cNvPr id="4" name="Text Placeholder 3"/>
          <p:cNvSpPr>
            <a:spLocks noGrp="1"/>
          </p:cNvSpPr>
          <p:nvPr>
            <p:ph type="body" idx="2"/>
          </p:nvPr>
        </p:nvSpPr>
        <p:spPr>
          <a:xfrm>
            <a:off x="685800" y="1676400"/>
            <a:ext cx="3657600" cy="4572000"/>
          </a:xfrm>
        </p:spPr>
        <p:txBody>
          <a:bodyPr>
            <a:normAutofit fontScale="85000" lnSpcReduction="20000"/>
          </a:bodyPr>
          <a:lstStyle/>
          <a:p>
            <a:pPr fontAlgn="auto">
              <a:spcAft>
                <a:spcPts val="0"/>
              </a:spcAft>
              <a:buClr>
                <a:schemeClr val="accent3"/>
              </a:buClr>
              <a:buFont typeface="Wingdings 2"/>
              <a:buNone/>
              <a:defRPr/>
            </a:pPr>
            <a:endParaRPr lang="en-US" sz="2000" b="1" dirty="0" smtClean="0"/>
          </a:p>
          <a:p>
            <a:pPr fontAlgn="auto">
              <a:lnSpc>
                <a:spcPct val="80000"/>
              </a:lnSpc>
              <a:spcAft>
                <a:spcPts val="0"/>
              </a:spcAft>
              <a:buClr>
                <a:schemeClr val="accent3"/>
              </a:buClr>
              <a:buFont typeface="Wingdings 2"/>
              <a:buBlip>
                <a:blip r:embed="rId2"/>
              </a:buBlip>
              <a:defRPr/>
            </a:pPr>
            <a:r>
              <a:rPr lang="en-US" sz="2000" b="1" dirty="0" smtClean="0"/>
              <a:t>Scenario : </a:t>
            </a:r>
            <a:r>
              <a:rPr lang="en-US" sz="2000" b="1" dirty="0" err="1" smtClean="0"/>
              <a:t>Stridor</a:t>
            </a:r>
            <a:r>
              <a:rPr lang="en-US" sz="2000" b="1" dirty="0" smtClean="0"/>
              <a:t>- </a:t>
            </a:r>
            <a:r>
              <a:rPr lang="en-US" sz="2000" b="1" dirty="0" err="1" smtClean="0"/>
              <a:t>hoarsness</a:t>
            </a:r>
            <a:r>
              <a:rPr lang="en-US" sz="2000" b="1" dirty="0" smtClean="0"/>
              <a:t> –multiple surgery (recurrent) – 3 year child</a:t>
            </a:r>
          </a:p>
          <a:p>
            <a:pPr fontAlgn="auto">
              <a:lnSpc>
                <a:spcPct val="80000"/>
              </a:lnSpc>
              <a:spcAft>
                <a:spcPts val="0"/>
              </a:spcAft>
              <a:buClr>
                <a:schemeClr val="accent3"/>
              </a:buClr>
              <a:buFont typeface="Wingdings 2"/>
              <a:buNone/>
              <a:defRPr/>
            </a:pPr>
            <a:endParaRPr lang="en-US" sz="2000" b="1" dirty="0" smtClean="0"/>
          </a:p>
          <a:p>
            <a:pPr marL="640080" lvl="1" fontAlgn="auto">
              <a:lnSpc>
                <a:spcPct val="80000"/>
              </a:lnSpc>
              <a:spcAft>
                <a:spcPts val="0"/>
              </a:spcAft>
              <a:buFont typeface="Wingdings 2"/>
              <a:buNone/>
              <a:defRPr/>
            </a:pPr>
            <a:r>
              <a:rPr lang="en-US" sz="1800" dirty="0" smtClean="0"/>
              <a:t>2/3 before age 15 </a:t>
            </a:r>
          </a:p>
          <a:p>
            <a:pPr marL="640080" lvl="1" fontAlgn="auto">
              <a:lnSpc>
                <a:spcPct val="80000"/>
              </a:lnSpc>
              <a:spcAft>
                <a:spcPts val="0"/>
              </a:spcAft>
              <a:buFont typeface="Wingdings 2"/>
              <a:buNone/>
              <a:defRPr/>
            </a:pPr>
            <a:r>
              <a:rPr lang="en-US" sz="1800" dirty="0" smtClean="0"/>
              <a:t> rarely  malignant change </a:t>
            </a:r>
          </a:p>
          <a:p>
            <a:pPr marL="640080" lvl="1" fontAlgn="auto">
              <a:lnSpc>
                <a:spcPct val="80000"/>
              </a:lnSpc>
              <a:spcAft>
                <a:spcPts val="0"/>
              </a:spcAft>
              <a:buFont typeface="Wingdings 2"/>
              <a:buNone/>
              <a:defRPr/>
            </a:pPr>
            <a:r>
              <a:rPr lang="en-US" sz="1800" dirty="0" smtClean="0"/>
              <a:t> HPV 6-11</a:t>
            </a:r>
          </a:p>
          <a:p>
            <a:pPr marL="640080" lvl="1" fontAlgn="auto">
              <a:lnSpc>
                <a:spcPct val="80000"/>
              </a:lnSpc>
              <a:spcAft>
                <a:spcPts val="0"/>
              </a:spcAft>
              <a:buFont typeface="Wingdings 2"/>
              <a:buNone/>
              <a:defRPr/>
            </a:pPr>
            <a:endParaRPr lang="en-US" sz="1800" dirty="0" smtClean="0"/>
          </a:p>
          <a:p>
            <a:pPr fontAlgn="auto">
              <a:lnSpc>
                <a:spcPct val="80000"/>
              </a:lnSpc>
              <a:spcAft>
                <a:spcPts val="0"/>
              </a:spcAft>
              <a:buClr>
                <a:schemeClr val="accent3"/>
              </a:buClr>
              <a:buFont typeface="Wingdings 2"/>
              <a:buBlip>
                <a:blip r:embed="rId2"/>
              </a:buBlip>
              <a:defRPr/>
            </a:pPr>
            <a:r>
              <a:rPr lang="en-US" sz="2000" b="1" dirty="0" smtClean="0"/>
              <a:t>Risks:</a:t>
            </a:r>
          </a:p>
          <a:p>
            <a:pPr marL="640080" lvl="1" fontAlgn="auto">
              <a:lnSpc>
                <a:spcPct val="80000"/>
              </a:lnSpc>
              <a:spcAft>
                <a:spcPts val="0"/>
              </a:spcAft>
              <a:buFont typeface="Wingdings 2"/>
              <a:buNone/>
              <a:defRPr/>
            </a:pPr>
            <a:r>
              <a:rPr lang="en-US" sz="1800" dirty="0" smtClean="0"/>
              <a:t>younger first  time mother (</a:t>
            </a:r>
            <a:r>
              <a:rPr lang="en-US" sz="1800" dirty="0" err="1" smtClean="0"/>
              <a:t>condyloma</a:t>
            </a:r>
            <a:r>
              <a:rPr lang="en-US" sz="1800" dirty="0" smtClean="0"/>
              <a:t> </a:t>
            </a:r>
            <a:r>
              <a:rPr lang="en-US" sz="1800" dirty="0" err="1" smtClean="0"/>
              <a:t>acuminata</a:t>
            </a:r>
            <a:r>
              <a:rPr lang="en-US" sz="1800" dirty="0" smtClean="0"/>
              <a:t>)</a:t>
            </a:r>
          </a:p>
          <a:p>
            <a:pPr marL="640080" lvl="1" fontAlgn="auto">
              <a:lnSpc>
                <a:spcPct val="80000"/>
              </a:lnSpc>
              <a:spcAft>
                <a:spcPts val="0"/>
              </a:spcAft>
              <a:buFont typeface="Wingdings 2"/>
              <a:buNone/>
              <a:defRPr/>
            </a:pPr>
            <a:r>
              <a:rPr lang="en-US" sz="1800" dirty="0" smtClean="0"/>
              <a:t>Lesions: wart like (cluster of grapes )</a:t>
            </a:r>
          </a:p>
          <a:p>
            <a:pPr marL="640080" lvl="1" fontAlgn="auto">
              <a:lnSpc>
                <a:spcPct val="80000"/>
              </a:lnSpc>
              <a:spcAft>
                <a:spcPts val="0"/>
              </a:spcAft>
              <a:buFont typeface="Wingdings 2"/>
              <a:buNone/>
              <a:defRPr/>
            </a:pPr>
            <a:r>
              <a:rPr lang="en-US" sz="1800" b="1" dirty="0" smtClean="0"/>
              <a:t>Types :</a:t>
            </a:r>
          </a:p>
          <a:p>
            <a:pPr lvl="2" fontAlgn="auto">
              <a:lnSpc>
                <a:spcPct val="80000"/>
              </a:lnSpc>
              <a:spcAft>
                <a:spcPts val="0"/>
              </a:spcAft>
              <a:buFont typeface="Wingdings 2"/>
              <a:buBlip>
                <a:blip r:embed="rId3"/>
              </a:buBlip>
              <a:defRPr/>
            </a:pPr>
            <a:r>
              <a:rPr lang="en-US" sz="1600" dirty="0" smtClean="0"/>
              <a:t>juvenile</a:t>
            </a:r>
          </a:p>
          <a:p>
            <a:pPr lvl="2" fontAlgn="auto">
              <a:lnSpc>
                <a:spcPct val="80000"/>
              </a:lnSpc>
              <a:spcAft>
                <a:spcPts val="0"/>
              </a:spcAft>
              <a:buFont typeface="Wingdings 2"/>
              <a:buBlip>
                <a:blip r:embed="rId3"/>
              </a:buBlip>
              <a:defRPr/>
            </a:pPr>
            <a:r>
              <a:rPr lang="en-US" sz="1600" dirty="0" smtClean="0"/>
              <a:t>Senile</a:t>
            </a:r>
          </a:p>
          <a:p>
            <a:pPr marL="640080" lvl="1" fontAlgn="auto">
              <a:lnSpc>
                <a:spcPct val="80000"/>
              </a:lnSpc>
              <a:spcAft>
                <a:spcPts val="0"/>
              </a:spcAft>
              <a:buFont typeface="Wingdings 2"/>
              <a:buNone/>
              <a:defRPr/>
            </a:pPr>
            <a:r>
              <a:rPr lang="en-US" sz="1800" b="1" dirty="0" smtClean="0"/>
              <a:t>SSX:</a:t>
            </a:r>
          </a:p>
          <a:p>
            <a:pPr lvl="2" fontAlgn="auto">
              <a:lnSpc>
                <a:spcPct val="80000"/>
              </a:lnSpc>
              <a:spcAft>
                <a:spcPts val="0"/>
              </a:spcAft>
              <a:buFont typeface="Wingdings 2"/>
              <a:buBlip>
                <a:blip r:embed="rId3"/>
              </a:buBlip>
              <a:defRPr/>
            </a:pPr>
            <a:r>
              <a:rPr lang="en-US" sz="1600" dirty="0" smtClean="0"/>
              <a:t>Hoarseness :if on vocal cord </a:t>
            </a:r>
          </a:p>
          <a:p>
            <a:pPr lvl="2" fontAlgn="auto">
              <a:lnSpc>
                <a:spcPct val="80000"/>
              </a:lnSpc>
              <a:spcAft>
                <a:spcPts val="0"/>
              </a:spcAft>
              <a:buFont typeface="Wingdings 2"/>
              <a:buBlip>
                <a:blip r:embed="rId3"/>
              </a:buBlip>
              <a:defRPr/>
            </a:pPr>
            <a:r>
              <a:rPr lang="en-US" sz="1600" dirty="0" err="1" smtClean="0"/>
              <a:t>Stridor</a:t>
            </a:r>
            <a:r>
              <a:rPr lang="en-US" sz="1600" dirty="0" smtClean="0"/>
              <a:t>: if large</a:t>
            </a:r>
          </a:p>
          <a:p>
            <a:pPr marL="640080" lvl="1" fontAlgn="auto">
              <a:lnSpc>
                <a:spcPct val="80000"/>
              </a:lnSpc>
              <a:spcAft>
                <a:spcPts val="0"/>
              </a:spcAft>
              <a:buFont typeface="Wingdings 2"/>
              <a:buNone/>
              <a:defRPr/>
            </a:pPr>
            <a:r>
              <a:rPr lang="en-US" sz="1800" b="1" dirty="0" smtClean="0"/>
              <a:t>RX;</a:t>
            </a:r>
            <a:endParaRPr lang="en-US" sz="1800" dirty="0" smtClean="0"/>
          </a:p>
          <a:p>
            <a:pPr lvl="2" fontAlgn="auto">
              <a:lnSpc>
                <a:spcPct val="80000"/>
              </a:lnSpc>
              <a:spcAft>
                <a:spcPts val="0"/>
              </a:spcAft>
              <a:buFont typeface="Wingdings 2"/>
              <a:buBlip>
                <a:blip r:embed="rId3"/>
              </a:buBlip>
              <a:defRPr/>
            </a:pPr>
            <a:r>
              <a:rPr lang="en-US" sz="1600" dirty="0" smtClean="0"/>
              <a:t>laser excision ,</a:t>
            </a:r>
            <a:r>
              <a:rPr lang="en-US" sz="1600" dirty="0" err="1" smtClean="0"/>
              <a:t>microdebrider</a:t>
            </a:r>
            <a:r>
              <a:rPr lang="en-US" sz="1600" dirty="0" smtClean="0"/>
              <a:t> </a:t>
            </a:r>
          </a:p>
          <a:p>
            <a:pPr lvl="2" fontAlgn="auto">
              <a:lnSpc>
                <a:spcPct val="80000"/>
              </a:lnSpc>
              <a:spcAft>
                <a:spcPts val="0"/>
              </a:spcAft>
              <a:buFont typeface="Wingdings 2"/>
              <a:buBlip>
                <a:blip r:embed="rId3"/>
              </a:buBlip>
              <a:defRPr/>
            </a:pPr>
            <a:r>
              <a:rPr lang="en-US" sz="1600" dirty="0" smtClean="0"/>
              <a:t>Adjunctive therapy: acyclovir(antiviral ) , interferon </a:t>
            </a:r>
            <a:endParaRPr lang="en-US" dirty="0"/>
          </a:p>
        </p:txBody>
      </p:sp>
      <p:pic>
        <p:nvPicPr>
          <p:cNvPr id="69635" name="Content Placeholder 4" descr="papilloma.png"/>
          <p:cNvPicPr>
            <a:picLocks noGrp="1" noChangeAspect="1"/>
          </p:cNvPicPr>
          <p:nvPr>
            <p:ph sz="half" idx="1"/>
          </p:nvPr>
        </p:nvPicPr>
        <p:blipFill>
          <a:blip r:embed="rId4"/>
          <a:srcRect/>
          <a:stretch>
            <a:fillRect/>
          </a:stretch>
        </p:blipFill>
        <p:spPr>
          <a:xfrm>
            <a:off x="4343400" y="2060575"/>
            <a:ext cx="4343400" cy="28321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457200" y="704850"/>
            <a:ext cx="8229600" cy="1143000"/>
          </a:xfrm>
        </p:spPr>
        <p:txBody>
          <a:bodyPr/>
          <a:lstStyle/>
          <a:p>
            <a:r>
              <a:rPr lang="en-US" sz="3200" smtClean="0"/>
              <a:t>5) Thermal injury </a:t>
            </a:r>
          </a:p>
        </p:txBody>
      </p:sp>
      <p:sp>
        <p:nvSpPr>
          <p:cNvPr id="4" name="Content Placeholder 3"/>
          <p:cNvSpPr>
            <a:spLocks noGrp="1"/>
          </p:cNvSpPr>
          <p:nvPr>
            <p:ph sz="half" idx="1"/>
          </p:nvPr>
        </p:nvSpPr>
        <p:spPr>
          <a:xfrm>
            <a:off x="457200" y="1920875"/>
            <a:ext cx="4038600" cy="4433888"/>
          </a:xfrm>
        </p:spPr>
        <p:txBody>
          <a:bodyPr>
            <a:normAutofit fontScale="92500" lnSpcReduction="20000"/>
          </a:bodyPr>
          <a:lstStyle/>
          <a:p>
            <a:pPr marL="274320" indent="-274320" fontAlgn="auto">
              <a:spcAft>
                <a:spcPts val="0"/>
              </a:spcAft>
              <a:buClr>
                <a:schemeClr val="accent3"/>
              </a:buClr>
              <a:buFont typeface="Wingdings 2"/>
              <a:buChar char=""/>
              <a:defRPr/>
            </a:pPr>
            <a:r>
              <a:rPr lang="en-US" dirty="0" smtClean="0"/>
              <a:t>Aspiration hot liquid ,caustic fluid, slough tissue and edema</a:t>
            </a:r>
          </a:p>
          <a:p>
            <a:pPr marL="274320" indent="-274320" fontAlgn="auto">
              <a:spcAft>
                <a:spcPts val="0"/>
              </a:spcAft>
              <a:buClr>
                <a:schemeClr val="accent3"/>
              </a:buClr>
              <a:buFont typeface="Wingdings 2"/>
              <a:buChar char=""/>
              <a:defRPr/>
            </a:pPr>
            <a:r>
              <a:rPr lang="en-US" dirty="0" smtClean="0"/>
              <a:t>Will aspirate acid or alkali</a:t>
            </a:r>
          </a:p>
          <a:p>
            <a:pPr marL="274320" indent="-274320" fontAlgn="auto">
              <a:spcAft>
                <a:spcPts val="0"/>
              </a:spcAft>
              <a:buClr>
                <a:schemeClr val="accent3"/>
              </a:buClr>
              <a:buFont typeface="Wingdings 2"/>
              <a:buChar char=""/>
              <a:defRPr/>
            </a:pPr>
            <a:r>
              <a:rPr lang="en-US" dirty="0" smtClean="0"/>
              <a:t>Scarring </a:t>
            </a:r>
          </a:p>
          <a:p>
            <a:pPr marL="274320" indent="-274320" fontAlgn="auto">
              <a:spcAft>
                <a:spcPts val="0"/>
              </a:spcAft>
              <a:buClr>
                <a:schemeClr val="accent3"/>
              </a:buClr>
              <a:buFont typeface="Wingdings 2"/>
              <a:buChar char=""/>
              <a:defRPr/>
            </a:pPr>
            <a:r>
              <a:rPr lang="en-US" dirty="0" smtClean="0"/>
              <a:t>Alkali is more dangerous than acid coz erosive </a:t>
            </a:r>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2"/>
              <a:buChar char=""/>
              <a:defRPr/>
            </a:pPr>
            <a:r>
              <a:rPr lang="en-US" b="1" i="1" dirty="0" smtClean="0">
                <a:solidFill>
                  <a:srgbClr val="FF6600"/>
                </a:solidFill>
              </a:rPr>
              <a:t>Treatment :</a:t>
            </a:r>
            <a:r>
              <a:rPr lang="en-US" dirty="0" smtClean="0">
                <a:solidFill>
                  <a:srgbClr val="FF6600"/>
                </a:solidFill>
              </a:rPr>
              <a:t> </a:t>
            </a:r>
          </a:p>
          <a:p>
            <a:pPr marL="274320" indent="-274320" fontAlgn="auto">
              <a:spcAft>
                <a:spcPts val="0"/>
              </a:spcAft>
              <a:buClr>
                <a:schemeClr val="accent3"/>
              </a:buClr>
              <a:buFont typeface="Wingdings" charset="2"/>
              <a:buChar char="²"/>
              <a:defRPr/>
            </a:pPr>
            <a:r>
              <a:rPr lang="en-US" dirty="0" smtClean="0"/>
              <a:t> </a:t>
            </a:r>
            <a:r>
              <a:rPr lang="en-US" sz="2000" dirty="0" smtClean="0"/>
              <a:t>intubation </a:t>
            </a:r>
          </a:p>
          <a:p>
            <a:pPr marL="274320" indent="-274320" fontAlgn="auto">
              <a:spcAft>
                <a:spcPts val="0"/>
              </a:spcAft>
              <a:buClr>
                <a:schemeClr val="accent3"/>
              </a:buClr>
              <a:buFont typeface="Wingdings" charset="2"/>
              <a:buChar char="²"/>
              <a:defRPr/>
            </a:pPr>
            <a:r>
              <a:rPr lang="en-US" sz="2000" dirty="0" smtClean="0"/>
              <a:t>Trachestomy</a:t>
            </a:r>
          </a:p>
          <a:p>
            <a:pPr marL="274320" indent="-274320" fontAlgn="auto">
              <a:spcAft>
                <a:spcPts val="0"/>
              </a:spcAft>
              <a:buClr>
                <a:schemeClr val="accent3"/>
              </a:buClr>
              <a:buFont typeface="Wingdings" charset="2"/>
              <a:buChar char="²"/>
              <a:defRPr/>
            </a:pPr>
            <a:r>
              <a:rPr lang="en-US" sz="2000" dirty="0" smtClean="0"/>
              <a:t> IV ABX   </a:t>
            </a:r>
            <a:endParaRPr lang="en-US" sz="2000" dirty="0"/>
          </a:p>
        </p:txBody>
      </p:sp>
      <p:pic>
        <p:nvPicPr>
          <p:cNvPr id="70659" name="Content Placeholder 5" descr="thermal inury .png"/>
          <p:cNvPicPr>
            <a:picLocks noGrp="1" noChangeAspect="1"/>
          </p:cNvPicPr>
          <p:nvPr>
            <p:ph sz="half" idx="2"/>
          </p:nvPr>
        </p:nvPicPr>
        <p:blipFill>
          <a:blip r:embed="rId2"/>
          <a:srcRect/>
          <a:stretch>
            <a:fillRect/>
          </a:stretch>
        </p:blipFill>
        <p:spPr>
          <a:xfrm>
            <a:off x="4648200" y="1981200"/>
            <a:ext cx="4038600" cy="33528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382588" y="133350"/>
            <a:ext cx="8229600" cy="1143000"/>
          </a:xfrm>
        </p:spPr>
        <p:txBody>
          <a:bodyPr/>
          <a:lstStyle/>
          <a:p>
            <a:r>
              <a:rPr lang="en-US" sz="3200" smtClean="0"/>
              <a:t>Cricothyroidectomy</a:t>
            </a:r>
            <a:r>
              <a:rPr lang="en-US" smtClean="0"/>
              <a:t> </a:t>
            </a:r>
          </a:p>
        </p:txBody>
      </p:sp>
      <p:sp>
        <p:nvSpPr>
          <p:cNvPr id="71682" name="Text Placeholder 5"/>
          <p:cNvSpPr>
            <a:spLocks noGrp="1"/>
          </p:cNvSpPr>
          <p:nvPr>
            <p:ph type="body" idx="1"/>
          </p:nvPr>
        </p:nvSpPr>
        <p:spPr>
          <a:xfrm>
            <a:off x="457200" y="1855788"/>
            <a:ext cx="4040188" cy="658812"/>
          </a:xfrm>
        </p:spPr>
        <p:txBody>
          <a:bodyPr/>
          <a:lstStyle/>
          <a:p>
            <a:r>
              <a:rPr lang="en-US" smtClean="0"/>
              <a:t>If tracheostomy wasn’t available ex RTA or acute presentation ,</a:t>
            </a:r>
          </a:p>
        </p:txBody>
      </p:sp>
      <p:sp>
        <p:nvSpPr>
          <p:cNvPr id="71683" name="Text Placeholder 6"/>
          <p:cNvSpPr>
            <a:spLocks noGrp="1"/>
          </p:cNvSpPr>
          <p:nvPr>
            <p:ph type="body" sz="half" idx="3"/>
          </p:nvPr>
        </p:nvSpPr>
        <p:spPr>
          <a:xfrm>
            <a:off x="4645025" y="1860550"/>
            <a:ext cx="4041775" cy="654050"/>
          </a:xfrm>
        </p:spPr>
        <p:txBody>
          <a:bodyPr/>
          <a:lstStyle/>
          <a:p>
            <a:endParaRPr lang="en-US" smtClean="0"/>
          </a:p>
        </p:txBody>
      </p:sp>
      <p:sp>
        <p:nvSpPr>
          <p:cNvPr id="3" name="Content Placeholder 2"/>
          <p:cNvSpPr>
            <a:spLocks noGrp="1"/>
          </p:cNvSpPr>
          <p:nvPr>
            <p:ph sz="quarter" idx="2"/>
          </p:nvPr>
        </p:nvSpPr>
        <p:spPr>
          <a:xfrm>
            <a:off x="457200" y="2852738"/>
            <a:ext cx="4040188" cy="3846512"/>
          </a:xfrm>
        </p:spPr>
        <p:txBody>
          <a:bodyPr>
            <a:normAutofit fontScale="92500" lnSpcReduction="20000"/>
          </a:bodyPr>
          <a:lstStyle/>
          <a:p>
            <a:pPr marL="274320" indent="-274320" fontAlgn="auto">
              <a:spcAft>
                <a:spcPts val="0"/>
              </a:spcAft>
              <a:buClr>
                <a:schemeClr val="accent3"/>
              </a:buClr>
              <a:buFont typeface="Wingdings 2"/>
              <a:buChar char=""/>
              <a:defRPr/>
            </a:pPr>
            <a:r>
              <a:rPr lang="en-US" dirty="0" smtClean="0"/>
              <a:t>a technique for obtaining an </a:t>
            </a:r>
            <a:r>
              <a:rPr lang="en-US" b="1" dirty="0" smtClean="0"/>
              <a:t>emergency</a:t>
            </a:r>
            <a:r>
              <a:rPr lang="en-US" dirty="0" smtClean="0"/>
              <a:t> airway through the </a:t>
            </a:r>
            <a:r>
              <a:rPr lang="en-US" dirty="0" err="1" smtClean="0"/>
              <a:t>cricothyroid</a:t>
            </a:r>
            <a:r>
              <a:rPr lang="en-US" dirty="0" smtClean="0"/>
              <a:t> membrane when standard airway techniques have failed, has a lot of complications</a:t>
            </a:r>
          </a:p>
          <a:p>
            <a:pPr marL="274320" indent="-274320" fontAlgn="auto">
              <a:spcAft>
                <a:spcPts val="0"/>
              </a:spcAft>
              <a:buClr>
                <a:schemeClr val="accent3"/>
              </a:buClr>
              <a:buFont typeface="Wingdings 2"/>
              <a:buChar char=""/>
              <a:defRPr/>
            </a:pPr>
            <a:r>
              <a:rPr lang="en-US" dirty="0" smtClean="0"/>
              <a:t> sometimes may use with it  a </a:t>
            </a:r>
            <a:r>
              <a:rPr lang="en-US" dirty="0" err="1" smtClean="0"/>
              <a:t>cannula</a:t>
            </a:r>
            <a:r>
              <a:rPr lang="en-US" dirty="0" smtClean="0"/>
              <a:t>,  in which a large-bore intravenous </a:t>
            </a:r>
            <a:r>
              <a:rPr lang="en-US" dirty="0" err="1" smtClean="0"/>
              <a:t>cannula</a:t>
            </a:r>
            <a:r>
              <a:rPr lang="en-US" dirty="0" smtClean="0"/>
              <a:t> is inserted directly through the membrane.</a:t>
            </a:r>
          </a:p>
          <a:p>
            <a:pPr marL="274320" indent="-274320" fontAlgn="auto">
              <a:spcAft>
                <a:spcPts val="0"/>
              </a:spcAft>
              <a:buClr>
                <a:schemeClr val="accent3"/>
              </a:buClr>
              <a:buFont typeface="Wingdings 2"/>
              <a:buChar char=""/>
              <a:defRPr/>
            </a:pPr>
            <a:r>
              <a:rPr lang="en-US" dirty="0" smtClean="0"/>
              <a:t> Surgical  </a:t>
            </a:r>
            <a:r>
              <a:rPr lang="en-US" dirty="0" err="1" smtClean="0"/>
              <a:t>cricothyroidotomy</a:t>
            </a:r>
            <a:r>
              <a:rPr lang="en-US" dirty="0" smtClean="0"/>
              <a:t> in which a surgical hole is made in the membrane and a cuffed tube, similar to a short </a:t>
            </a:r>
            <a:r>
              <a:rPr lang="en-US" dirty="0" err="1" smtClean="0"/>
              <a:t>endotracheal</a:t>
            </a:r>
            <a:r>
              <a:rPr lang="en-US" dirty="0" smtClean="0"/>
              <a:t> tube is inserted directly.</a:t>
            </a:r>
            <a:endParaRPr lang="en-US" dirty="0"/>
          </a:p>
        </p:txBody>
      </p:sp>
      <p:pic>
        <p:nvPicPr>
          <p:cNvPr id="71685" name="Content Placeholder 4" descr="cricothyroidotomy-or-cricothyroid_~NU304006.jpg"/>
          <p:cNvPicPr>
            <a:picLocks noGrp="1" noChangeAspect="1"/>
          </p:cNvPicPr>
          <p:nvPr>
            <p:ph sz="quarter" idx="4"/>
          </p:nvPr>
        </p:nvPicPr>
        <p:blipFill>
          <a:blip r:embed="rId2"/>
          <a:srcRect/>
          <a:stretch>
            <a:fillRect/>
          </a:stretch>
        </p:blipFill>
        <p:spPr>
          <a:xfrm>
            <a:off x="5580063" y="1860550"/>
            <a:ext cx="3106737" cy="362585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457200" y="704850"/>
            <a:ext cx="8229600" cy="5848350"/>
          </a:xfrm>
        </p:spPr>
        <p:txBody>
          <a:bodyPr>
            <a:normAutofit fontScale="92500" lnSpcReduction="10000"/>
          </a:bodyPr>
          <a:lstStyle/>
          <a:p>
            <a:pPr marL="274320" indent="-274320" fontAlgn="auto">
              <a:spcAft>
                <a:spcPts val="0"/>
              </a:spcAft>
              <a:buClr>
                <a:schemeClr val="accent3"/>
              </a:buClr>
              <a:buFont typeface="Wingdings 2"/>
              <a:buChar char=""/>
              <a:defRPr/>
            </a:pPr>
            <a:r>
              <a:rPr lang="en-US" sz="2800" b="1" dirty="0" smtClean="0">
                <a:solidFill>
                  <a:srgbClr val="FF0000"/>
                </a:solidFill>
              </a:rPr>
              <a:t>Indications</a:t>
            </a:r>
            <a:r>
              <a:rPr lang="en-US" b="1" dirty="0" smtClean="0"/>
              <a:t>:</a:t>
            </a:r>
          </a:p>
          <a:p>
            <a:pPr marL="274320" indent="-274320" fontAlgn="auto">
              <a:spcAft>
                <a:spcPts val="0"/>
              </a:spcAft>
              <a:buClr>
                <a:schemeClr val="accent3"/>
              </a:buClr>
              <a:buFont typeface="Wingdings 2"/>
              <a:buChar char=""/>
              <a:defRPr/>
            </a:pPr>
            <a:r>
              <a:rPr lang="en-US" sz="3200" b="1" i="1" dirty="0" smtClean="0"/>
              <a:t>Need for an emergency airway where </a:t>
            </a:r>
          </a:p>
          <a:p>
            <a:pPr marL="274320" indent="-274320" fontAlgn="auto">
              <a:spcAft>
                <a:spcPts val="0"/>
              </a:spcAft>
              <a:buClr>
                <a:schemeClr val="accent3"/>
              </a:buClr>
              <a:buFont typeface="Wingdings 2"/>
              <a:buNone/>
              <a:defRPr/>
            </a:pPr>
            <a:endParaRPr lang="en-US" sz="3200" i="1" dirty="0" smtClean="0"/>
          </a:p>
          <a:p>
            <a:pPr marL="274320" indent="-274320" fontAlgn="auto">
              <a:spcAft>
                <a:spcPts val="0"/>
              </a:spcAft>
              <a:buClr>
                <a:schemeClr val="accent3"/>
              </a:buClr>
              <a:buFont typeface="Wingdings 2"/>
              <a:buChar char=""/>
              <a:defRPr/>
            </a:pPr>
            <a:r>
              <a:rPr lang="en-US" b="1" dirty="0" smtClean="0"/>
              <a:t>1-Intubation is not possible </a:t>
            </a:r>
          </a:p>
          <a:p>
            <a:pPr marL="274320" indent="-274320" fontAlgn="auto">
              <a:spcAft>
                <a:spcPts val="0"/>
              </a:spcAft>
              <a:buClr>
                <a:schemeClr val="accent3"/>
              </a:buClr>
              <a:buFont typeface="Wingdings 2"/>
              <a:buChar char=""/>
              <a:defRPr/>
            </a:pPr>
            <a:r>
              <a:rPr lang="en-US" b="1" dirty="0" smtClean="0"/>
              <a:t>2-Need to avoid neck manipulation</a:t>
            </a:r>
          </a:p>
          <a:p>
            <a:pPr marL="274320" indent="-274320" fontAlgn="auto">
              <a:spcAft>
                <a:spcPts val="0"/>
              </a:spcAft>
              <a:buClr>
                <a:schemeClr val="accent3"/>
              </a:buClr>
              <a:buFont typeface="Wingdings 2"/>
              <a:buChar char=""/>
              <a:defRPr/>
            </a:pPr>
            <a:r>
              <a:rPr lang="en-US" b="1" dirty="0" smtClean="0"/>
              <a:t> 3-</a:t>
            </a:r>
            <a:r>
              <a:rPr lang="en-US" b="1" dirty="0" smtClean="0">
                <a:hlinkClick r:id="rId2"/>
              </a:rPr>
              <a:t>Severe maxillofacial trauma</a:t>
            </a:r>
          </a:p>
          <a:p>
            <a:pPr marL="274320" indent="-274320" fontAlgn="auto">
              <a:spcAft>
                <a:spcPts val="0"/>
              </a:spcAft>
              <a:buClr>
                <a:schemeClr val="accent3"/>
              </a:buClr>
              <a:buFont typeface="Wingdings 2"/>
              <a:buChar char=""/>
              <a:defRPr/>
            </a:pPr>
            <a:r>
              <a:rPr lang="en-US" b="1" dirty="0" smtClean="0">
                <a:hlinkClick r:id="rId2"/>
              </a:rPr>
              <a:t>4-Oedema of throat</a:t>
            </a:r>
            <a:endParaRPr lang="en-US" b="1" dirty="0" smtClean="0"/>
          </a:p>
          <a:p>
            <a:pPr marL="274320" indent="-274320" fontAlgn="auto">
              <a:spcAft>
                <a:spcPts val="0"/>
              </a:spcAft>
              <a:buClr>
                <a:schemeClr val="accent3"/>
              </a:buClr>
              <a:buFont typeface="Wingdings 2"/>
              <a:buChar char=""/>
              <a:defRPr/>
            </a:pPr>
            <a:r>
              <a:rPr lang="en-US" b="1" dirty="0" smtClean="0">
                <a:hlinkClick r:id="rId3"/>
              </a:rPr>
              <a:t>5-Severe </a:t>
            </a:r>
            <a:r>
              <a:rPr lang="en-US" b="1" dirty="0" err="1" smtClean="0">
                <a:hlinkClick r:id="rId3"/>
              </a:rPr>
              <a:t>oropharyngeal</a:t>
            </a:r>
            <a:r>
              <a:rPr lang="en-US" b="1" dirty="0" smtClean="0">
                <a:hlinkClick r:id="rId3"/>
              </a:rPr>
              <a:t>/</a:t>
            </a:r>
            <a:r>
              <a:rPr lang="en-US" b="1" dirty="0" err="1" smtClean="0">
                <a:hlinkClick r:id="rId3"/>
              </a:rPr>
              <a:t>tracheobronchial</a:t>
            </a:r>
            <a:r>
              <a:rPr lang="en-US" b="1" dirty="0" smtClean="0">
                <a:hlinkClick r:id="rId3"/>
              </a:rPr>
              <a:t> </a:t>
            </a:r>
            <a:r>
              <a:rPr lang="en-US" b="1" dirty="0" err="1" smtClean="0">
                <a:hlinkClick r:id="rId3"/>
              </a:rPr>
              <a:t>haemorrhage</a:t>
            </a:r>
            <a:endParaRPr lang="en-US" b="1" dirty="0" smtClean="0">
              <a:hlinkClick r:id="rId3"/>
            </a:endParaRPr>
          </a:p>
          <a:p>
            <a:pPr marL="274320" indent="-274320" fontAlgn="auto">
              <a:spcAft>
                <a:spcPts val="0"/>
              </a:spcAft>
              <a:buClr>
                <a:schemeClr val="accent3"/>
              </a:buClr>
              <a:buFont typeface="Wingdings 2"/>
              <a:buChar char=""/>
              <a:defRPr/>
            </a:pPr>
            <a:r>
              <a:rPr lang="en-US" b="1" dirty="0" smtClean="0">
                <a:hlinkClick r:id="rId3"/>
              </a:rPr>
              <a:t>6-Foreign body in upper airway</a:t>
            </a:r>
          </a:p>
          <a:p>
            <a:pPr marL="274320" indent="-274320" fontAlgn="auto">
              <a:spcAft>
                <a:spcPts val="0"/>
              </a:spcAft>
              <a:buClr>
                <a:schemeClr val="accent3"/>
              </a:buClr>
              <a:buFont typeface="Wingdings 2"/>
              <a:buChar char=""/>
              <a:defRPr/>
            </a:pPr>
            <a:r>
              <a:rPr lang="en-US" b="1" dirty="0" smtClean="0">
                <a:hlinkClick r:id="rId3"/>
              </a:rPr>
              <a:t>7-Lack of equipment for endotracheal intubation</a:t>
            </a:r>
          </a:p>
          <a:p>
            <a:pPr marL="274320" indent="-274320" fontAlgn="auto">
              <a:spcAft>
                <a:spcPts val="0"/>
              </a:spcAft>
              <a:buClr>
                <a:schemeClr val="accent3"/>
              </a:buClr>
              <a:buFont typeface="Wingdings 2"/>
              <a:buChar char=""/>
              <a:defRPr/>
            </a:pPr>
            <a:r>
              <a:rPr lang="en-US" b="1" dirty="0" smtClean="0">
                <a:hlinkClick r:id="rId3"/>
              </a:rPr>
              <a:t>8-Technical failure of intubationSevere</a:t>
            </a:r>
          </a:p>
          <a:p>
            <a:pPr marL="274320" indent="-274320" fontAlgn="auto">
              <a:spcAft>
                <a:spcPts val="0"/>
              </a:spcAft>
              <a:buClr>
                <a:schemeClr val="accent3"/>
              </a:buClr>
              <a:buFont typeface="Wingdings 2"/>
              <a:buChar char=""/>
              <a:defRPr/>
            </a:pPr>
            <a:endParaRPr lang="en-US" b="1" dirty="0" smtClean="0">
              <a:hlinkClick r:id="rId3"/>
            </a:endParaRPr>
          </a:p>
          <a:p>
            <a:pPr marL="274320" indent="-274320" fontAlgn="auto">
              <a:spcAft>
                <a:spcPts val="0"/>
              </a:spcAft>
              <a:buClr>
                <a:schemeClr val="accent3"/>
              </a:buClr>
              <a:buFont typeface="Wingdings 2"/>
              <a:buNone/>
              <a:defRPr/>
            </a:pPr>
            <a:r>
              <a:rPr lang="en-US" b="1" dirty="0" smtClean="0">
                <a:hlinkClick r:id="rId3"/>
              </a:rPr>
              <a:t> </a:t>
            </a:r>
            <a:r>
              <a:rPr lang="en-US" b="1" dirty="0" smtClean="0"/>
              <a:t> </a:t>
            </a:r>
            <a:endParaRPr lang="en-US"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457200" y="1066800"/>
            <a:ext cx="8229600" cy="5257800"/>
          </a:xfrm>
        </p:spPr>
        <p:txBody>
          <a:bodyPr>
            <a:normAutofit fontScale="92500" lnSpcReduction="20000"/>
          </a:bodyPr>
          <a:lstStyle/>
          <a:p>
            <a:pPr marL="274320" indent="-274320" fontAlgn="auto">
              <a:spcAft>
                <a:spcPts val="0"/>
              </a:spcAft>
              <a:buClr>
                <a:schemeClr val="accent3"/>
              </a:buClr>
              <a:buFont typeface="Wingdings 2"/>
              <a:buChar char=""/>
              <a:defRPr/>
            </a:pPr>
            <a:r>
              <a:rPr lang="en-US" b="1" dirty="0" smtClean="0">
                <a:solidFill>
                  <a:srgbClr val="FF0000"/>
                </a:solidFill>
              </a:rPr>
              <a:t>Complications:</a:t>
            </a:r>
            <a:r>
              <a:rPr lang="en-US" b="1" dirty="0" smtClean="0"/>
              <a:t>	 	</a:t>
            </a:r>
          </a:p>
          <a:p>
            <a:pPr marL="274320" indent="-274320" fontAlgn="auto">
              <a:spcAft>
                <a:spcPts val="0"/>
              </a:spcAft>
              <a:buClr>
                <a:schemeClr val="accent3"/>
              </a:buClr>
              <a:buFont typeface="Wingdings 2"/>
              <a:buChar char=""/>
              <a:defRPr/>
            </a:pPr>
            <a:r>
              <a:rPr lang="en-US" dirty="0" smtClean="0"/>
              <a:t>1-Thyrohyoid membrane incision	 	</a:t>
            </a:r>
          </a:p>
          <a:p>
            <a:pPr marL="274320" indent="-274320" fontAlgn="auto">
              <a:spcAft>
                <a:spcPts val="0"/>
              </a:spcAft>
              <a:buClr>
                <a:schemeClr val="accent3"/>
              </a:buClr>
              <a:buFont typeface="Wingdings 2"/>
              <a:buChar char=""/>
              <a:defRPr/>
            </a:pPr>
            <a:r>
              <a:rPr lang="en-US" dirty="0" smtClean="0"/>
              <a:t>2-Intra/postoperative bleeding	 </a:t>
            </a:r>
          </a:p>
          <a:p>
            <a:pPr marL="274320" indent="-274320" fontAlgn="auto">
              <a:spcAft>
                <a:spcPts val="0"/>
              </a:spcAft>
              <a:buClr>
                <a:schemeClr val="accent3"/>
              </a:buClr>
              <a:buFont typeface="Wingdings 2"/>
              <a:buChar char=""/>
              <a:defRPr/>
            </a:pPr>
            <a:r>
              <a:rPr lang="en-US" dirty="0" smtClean="0"/>
              <a:t>3-Subglottic </a:t>
            </a:r>
            <a:r>
              <a:rPr lang="en-US" dirty="0" err="1" smtClean="0"/>
              <a:t>stenosis</a:t>
            </a:r>
            <a:r>
              <a:rPr lang="en-US" dirty="0" smtClean="0"/>
              <a:t>	</a:t>
            </a:r>
          </a:p>
          <a:p>
            <a:pPr marL="274320" indent="-274320" fontAlgn="auto">
              <a:spcAft>
                <a:spcPts val="0"/>
              </a:spcAft>
              <a:buClr>
                <a:schemeClr val="accent3"/>
              </a:buClr>
              <a:buFont typeface="Wingdings 2"/>
              <a:buChar char=""/>
              <a:defRPr/>
            </a:pPr>
            <a:r>
              <a:rPr lang="en-US" dirty="0" smtClean="0"/>
              <a:t>4-Dysphonia/hoarseness	( injury to vocal cords)</a:t>
            </a:r>
          </a:p>
          <a:p>
            <a:pPr marL="274320" indent="-274320" fontAlgn="auto">
              <a:spcAft>
                <a:spcPts val="0"/>
              </a:spcAft>
              <a:buClr>
                <a:schemeClr val="accent3"/>
              </a:buClr>
              <a:buFont typeface="Wingdings 2"/>
              <a:buChar char=""/>
              <a:defRPr/>
            </a:pPr>
            <a:r>
              <a:rPr lang="en-US" dirty="0" smtClean="0"/>
              <a:t>5-Laryngeal damage	 </a:t>
            </a:r>
          </a:p>
          <a:p>
            <a:pPr marL="274320" indent="-274320" fontAlgn="auto">
              <a:spcAft>
                <a:spcPts val="0"/>
              </a:spcAft>
              <a:buClr>
                <a:schemeClr val="accent3"/>
              </a:buClr>
              <a:buFont typeface="Wingdings 2"/>
              <a:buChar char=""/>
              <a:defRPr/>
            </a:pPr>
            <a:r>
              <a:rPr lang="en-US" dirty="0" smtClean="0"/>
              <a:t>6-Tube misplaced in bronchus	 </a:t>
            </a:r>
          </a:p>
          <a:p>
            <a:pPr marL="274320" indent="-274320" fontAlgn="auto">
              <a:spcAft>
                <a:spcPts val="0"/>
              </a:spcAft>
              <a:buClr>
                <a:schemeClr val="accent3"/>
              </a:buClr>
              <a:buFont typeface="Wingdings 2"/>
              <a:buChar char=""/>
              <a:defRPr/>
            </a:pPr>
            <a:r>
              <a:rPr lang="en-US" b="1" dirty="0" smtClean="0">
                <a:hlinkClick r:id="rId2"/>
              </a:rPr>
              <a:t>7-Pulmonary aspiration	 </a:t>
            </a:r>
          </a:p>
          <a:p>
            <a:pPr marL="274320" indent="-274320" fontAlgn="auto">
              <a:spcAft>
                <a:spcPts val="0"/>
              </a:spcAft>
              <a:buClr>
                <a:schemeClr val="accent3"/>
              </a:buClr>
              <a:buFont typeface="Wingdings 2"/>
              <a:buChar char=""/>
              <a:defRPr/>
            </a:pPr>
            <a:r>
              <a:rPr lang="en-US" dirty="0" smtClean="0"/>
              <a:t>8-Tracheal </a:t>
            </a:r>
            <a:r>
              <a:rPr lang="en-US" dirty="0" err="1" smtClean="0"/>
              <a:t>stenosis</a:t>
            </a:r>
            <a:r>
              <a:rPr lang="en-US" dirty="0" smtClean="0"/>
              <a:t>	 .	</a:t>
            </a:r>
          </a:p>
          <a:p>
            <a:pPr marL="274320" indent="-274320" fontAlgn="auto">
              <a:spcAft>
                <a:spcPts val="0"/>
              </a:spcAft>
              <a:buClr>
                <a:schemeClr val="accent3"/>
              </a:buClr>
              <a:buFont typeface="Wingdings 2"/>
              <a:buChar char=""/>
              <a:defRPr/>
            </a:pPr>
            <a:r>
              <a:rPr lang="en-US" dirty="0" smtClean="0"/>
              <a:t>9-Recurrent laryngeal nerve injury ( if u go lateral )</a:t>
            </a:r>
          </a:p>
          <a:p>
            <a:pPr marL="274320" indent="-274320" fontAlgn="auto">
              <a:spcAft>
                <a:spcPts val="0"/>
              </a:spcAft>
              <a:buClr>
                <a:schemeClr val="accent3"/>
              </a:buClr>
              <a:buFont typeface="Wingdings 2"/>
              <a:buChar char=""/>
              <a:defRPr/>
            </a:pPr>
            <a:r>
              <a:rPr lang="en-US" dirty="0" smtClean="0"/>
              <a:t>10-Oesophageal perforation or </a:t>
            </a:r>
            <a:r>
              <a:rPr lang="en-US" dirty="0" err="1" smtClean="0"/>
              <a:t>tracheo-oesophageal</a:t>
            </a:r>
            <a:r>
              <a:rPr lang="en-US" dirty="0" smtClean="0"/>
              <a:t> fistula.</a:t>
            </a:r>
          </a:p>
          <a:p>
            <a:pPr marL="274320" indent="-274320" fontAlgn="auto">
              <a:spcAft>
                <a:spcPts val="0"/>
              </a:spcAft>
              <a:buClr>
                <a:schemeClr val="accent3"/>
              </a:buClr>
              <a:buFont typeface="Wingdings 2"/>
              <a:buChar char=""/>
              <a:defRPr/>
            </a:pPr>
            <a:r>
              <a:rPr lang="en-US" dirty="0" smtClean="0"/>
              <a:t>11-Tracheo-left </a:t>
            </a:r>
            <a:r>
              <a:rPr lang="en-US" dirty="0" err="1" smtClean="0"/>
              <a:t>brachiocephalic</a:t>
            </a:r>
            <a:r>
              <a:rPr lang="en-US" dirty="0" smtClean="0"/>
              <a:t> vein fistula ( if u go lateral)	 	</a:t>
            </a:r>
          </a:p>
          <a:p>
            <a:pPr marL="274320" indent="-274320" fontAlgn="auto">
              <a:spcAft>
                <a:spcPts val="0"/>
              </a:spcAft>
              <a:buClr>
                <a:schemeClr val="accent3"/>
              </a:buClr>
              <a:buFont typeface="Wingdings 2"/>
              <a:buChar char=""/>
              <a:defRPr/>
            </a:pPr>
            <a:r>
              <a:rPr lang="en-US" dirty="0" smtClean="0"/>
              <a:t>12-Fracture of thyroid cartilage</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8"/>
          <p:cNvSpPr>
            <a:spLocks noGrp="1"/>
          </p:cNvSpPr>
          <p:nvPr>
            <p:ph type="title"/>
          </p:nvPr>
        </p:nvSpPr>
        <p:spPr>
          <a:xfrm>
            <a:off x="457200" y="1317625"/>
            <a:ext cx="4978400" cy="717550"/>
          </a:xfrm>
        </p:spPr>
        <p:txBody>
          <a:bodyPr/>
          <a:lstStyle/>
          <a:p>
            <a:r>
              <a:rPr lang="en-US" sz="4000" smtClean="0">
                <a:solidFill>
                  <a:srgbClr val="FF0000"/>
                </a:solidFill>
              </a:rPr>
              <a:t>Trachestomy: </a:t>
            </a:r>
            <a:r>
              <a:rPr lang="en-US" sz="2000" smtClean="0">
                <a:solidFill>
                  <a:schemeClr val="tx1"/>
                </a:solidFill>
              </a:rPr>
              <a:t>opening of the trachea  by knife or by diathermy between 2</a:t>
            </a:r>
            <a:r>
              <a:rPr lang="en-US" sz="2000" baseline="30000" smtClean="0">
                <a:solidFill>
                  <a:schemeClr val="tx1"/>
                </a:solidFill>
              </a:rPr>
              <a:t>nd</a:t>
            </a:r>
            <a:r>
              <a:rPr lang="en-US" sz="2000" smtClean="0">
                <a:solidFill>
                  <a:schemeClr val="tx1"/>
                </a:solidFill>
              </a:rPr>
              <a:t> and 3</a:t>
            </a:r>
            <a:r>
              <a:rPr lang="en-US" sz="2000" baseline="30000" smtClean="0">
                <a:solidFill>
                  <a:schemeClr val="tx1"/>
                </a:solidFill>
              </a:rPr>
              <a:t>rd</a:t>
            </a:r>
            <a:r>
              <a:rPr lang="en-US" sz="2000" smtClean="0">
                <a:solidFill>
                  <a:schemeClr val="tx1"/>
                </a:solidFill>
              </a:rPr>
              <a:t> ring  insteaand not between cricoid and the first ring to avoid stenosis, could be done under local  anesthesia (in emergency so we need expert nurses) or general anesthesia</a:t>
            </a:r>
          </a:p>
        </p:txBody>
      </p:sp>
      <p:sp>
        <p:nvSpPr>
          <p:cNvPr id="20" name="Text Placeholder 19"/>
          <p:cNvSpPr>
            <a:spLocks noGrp="1"/>
          </p:cNvSpPr>
          <p:nvPr>
            <p:ph type="body" idx="2"/>
          </p:nvPr>
        </p:nvSpPr>
        <p:spPr>
          <a:xfrm>
            <a:off x="457200" y="2166938"/>
            <a:ext cx="3429000" cy="4691062"/>
          </a:xfrm>
        </p:spPr>
        <p:txBody>
          <a:bodyPr>
            <a:normAutofit lnSpcReduction="10000"/>
          </a:bodyPr>
          <a:lstStyle/>
          <a:p>
            <a:pPr fontAlgn="auto">
              <a:spcAft>
                <a:spcPts val="0"/>
              </a:spcAft>
              <a:buClr>
                <a:schemeClr val="accent3"/>
              </a:buClr>
              <a:buFont typeface="Wingdings 2"/>
              <a:buNone/>
              <a:defRPr/>
            </a:pPr>
            <a:r>
              <a:rPr lang="en-US" sz="2400" b="1" dirty="0" smtClean="0"/>
              <a:t>Indications for a </a:t>
            </a:r>
            <a:r>
              <a:rPr lang="en-US" sz="2400" b="1" dirty="0" err="1" smtClean="0"/>
              <a:t>tracheostome</a:t>
            </a:r>
            <a:endParaRPr lang="en-US" sz="2400" b="1" dirty="0" smtClean="0"/>
          </a:p>
          <a:p>
            <a:pPr fontAlgn="auto">
              <a:spcAft>
                <a:spcPts val="0"/>
              </a:spcAft>
              <a:buClr>
                <a:schemeClr val="accent3"/>
              </a:buClr>
              <a:buFont typeface="Wingdings" charset="2"/>
              <a:buChar char="²"/>
              <a:defRPr/>
            </a:pPr>
            <a:r>
              <a:rPr lang="en-US" sz="1800" b="1" dirty="0" smtClean="0">
                <a:hlinkClick r:id="rId2"/>
              </a:rPr>
              <a:t>1-Obstruction of the upper airway, e.g. foreign body, trauma, infection, laryngeal tumour, facial fractures</a:t>
            </a:r>
          </a:p>
          <a:p>
            <a:pPr fontAlgn="auto">
              <a:spcAft>
                <a:spcPts val="0"/>
              </a:spcAft>
              <a:buClr>
                <a:schemeClr val="accent3"/>
              </a:buClr>
              <a:buFont typeface="Wingdings" charset="2"/>
              <a:buChar char="²"/>
              <a:defRPr/>
            </a:pPr>
            <a:r>
              <a:rPr lang="en-US" sz="1800" b="1" dirty="0" smtClean="0">
                <a:hlinkClick r:id="rId2"/>
              </a:rPr>
              <a:t>2-Impaired respiratory function, e.g. head trauma leading to unconsciousness, bulbar poliomyelitis</a:t>
            </a:r>
          </a:p>
          <a:p>
            <a:pPr fontAlgn="auto">
              <a:spcAft>
                <a:spcPts val="0"/>
              </a:spcAft>
              <a:buClr>
                <a:schemeClr val="accent3"/>
              </a:buClr>
              <a:buFont typeface="Wingdings" charset="2"/>
              <a:buChar char="²"/>
              <a:defRPr/>
            </a:pPr>
            <a:r>
              <a:rPr lang="en-US" sz="1800" b="1" dirty="0" smtClean="0">
                <a:hlinkClick r:id="rId2"/>
              </a:rPr>
              <a:t>3-To assist weaning from ventilatory support in patients on intensive care</a:t>
            </a:r>
          </a:p>
          <a:p>
            <a:pPr fontAlgn="auto">
              <a:spcAft>
                <a:spcPts val="0"/>
              </a:spcAft>
              <a:buClr>
                <a:schemeClr val="accent3"/>
              </a:buClr>
              <a:buFont typeface="Wingdings" charset="2"/>
              <a:buChar char="²"/>
              <a:defRPr/>
            </a:pPr>
            <a:r>
              <a:rPr lang="en-US" sz="1800" b="1" dirty="0" smtClean="0">
                <a:hlinkClick r:id="rId2"/>
              </a:rPr>
              <a:t>4-To help clear secretions in the upper airway</a:t>
            </a:r>
            <a:r>
              <a:rPr lang="en-US" sz="1800" b="1" dirty="0" smtClean="0"/>
              <a:t> in recurrent infections for a good </a:t>
            </a:r>
            <a:r>
              <a:rPr lang="en-US" sz="1800" b="1" dirty="0" err="1" smtClean="0"/>
              <a:t>lavage</a:t>
            </a:r>
            <a:r>
              <a:rPr lang="en-US" sz="1800" b="1" dirty="0" smtClean="0"/>
              <a:t> </a:t>
            </a:r>
            <a:endParaRPr lang="en-US" sz="1800" dirty="0"/>
          </a:p>
        </p:txBody>
      </p:sp>
      <p:pic>
        <p:nvPicPr>
          <p:cNvPr id="74755" name="Content Placeholder 13" descr="tracheostomy-tube.jpg"/>
          <p:cNvPicPr>
            <a:picLocks noGrp="1" noChangeAspect="1"/>
          </p:cNvPicPr>
          <p:nvPr>
            <p:ph sz="half" idx="1"/>
          </p:nvPr>
        </p:nvPicPr>
        <p:blipFill>
          <a:blip r:embed="rId3"/>
          <a:srcRect/>
          <a:stretch>
            <a:fillRect/>
          </a:stretch>
        </p:blipFill>
        <p:spPr>
          <a:xfrm>
            <a:off x="5895975" y="2708275"/>
            <a:ext cx="2655888" cy="38989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z="2400" smtClean="0"/>
              <a:t>Midline cyst think of dermoid cyst- hemangioma -meningeocele</a:t>
            </a:r>
            <a:br>
              <a:rPr lang="en-US" sz="2400" smtClean="0"/>
            </a:br>
            <a:r>
              <a:rPr lang="en-US" sz="2400" smtClean="0"/>
              <a:t>next step : CT or MRI</a:t>
            </a:r>
          </a:p>
        </p:txBody>
      </p:sp>
      <p:pic>
        <p:nvPicPr>
          <p:cNvPr id="19458" name="Content Placeholder 3" descr="nasal glioma.jpg"/>
          <p:cNvPicPr>
            <a:picLocks noGrp="1" noChangeAspect="1"/>
          </p:cNvPicPr>
          <p:nvPr>
            <p:ph idx="1"/>
          </p:nvPr>
        </p:nvPicPr>
        <p:blipFill>
          <a:blip r:embed="rId2"/>
          <a:srcRect/>
          <a:stretch>
            <a:fillRect/>
          </a:stretch>
        </p:blipFill>
        <p:spPr>
          <a:xfrm>
            <a:off x="5334000" y="2095500"/>
            <a:ext cx="3352800" cy="4343400"/>
          </a:xfrm>
        </p:spPr>
      </p:pic>
      <p:pic>
        <p:nvPicPr>
          <p:cNvPr id="19459" name="Picture 4" descr="dermoid_3_011002.png"/>
          <p:cNvPicPr>
            <a:picLocks noChangeAspect="1"/>
          </p:cNvPicPr>
          <p:nvPr/>
        </p:nvPicPr>
        <p:blipFill>
          <a:blip r:embed="rId3"/>
          <a:srcRect/>
          <a:stretch>
            <a:fillRect/>
          </a:stretch>
        </p:blipFill>
        <p:spPr bwMode="auto">
          <a:xfrm>
            <a:off x="457200" y="2781300"/>
            <a:ext cx="30353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3"/>
          <p:cNvSpPr>
            <a:spLocks noGrp="1"/>
          </p:cNvSpPr>
          <p:nvPr>
            <p:ph type="title"/>
          </p:nvPr>
        </p:nvSpPr>
        <p:spPr>
          <a:xfrm>
            <a:off x="533400" y="704850"/>
            <a:ext cx="8229600" cy="514350"/>
          </a:xfrm>
        </p:spPr>
        <p:txBody>
          <a:bodyPr/>
          <a:lstStyle/>
          <a:p>
            <a:r>
              <a:rPr lang="en-US" sz="2800" smtClean="0"/>
              <a:t>Complications : must choose the right size … </a:t>
            </a:r>
          </a:p>
        </p:txBody>
      </p:sp>
      <p:sp>
        <p:nvSpPr>
          <p:cNvPr id="3" name="Content Placeholder 2"/>
          <p:cNvSpPr>
            <a:spLocks noGrp="1"/>
          </p:cNvSpPr>
          <p:nvPr>
            <p:ph sz="half" idx="1"/>
          </p:nvPr>
        </p:nvSpPr>
        <p:spPr>
          <a:xfrm>
            <a:off x="457200" y="1219200"/>
            <a:ext cx="4038600" cy="4906963"/>
          </a:xfrm>
        </p:spPr>
        <p:txBody>
          <a:bodyPr>
            <a:normAutofit fontScale="32500" lnSpcReduction="20000"/>
          </a:bodyPr>
          <a:lstStyle/>
          <a:p>
            <a:pPr marL="274320" indent="-274320" fontAlgn="auto">
              <a:spcAft>
                <a:spcPts val="0"/>
              </a:spcAft>
              <a:buClr>
                <a:schemeClr val="accent3"/>
              </a:buClr>
              <a:buFont typeface="Wingdings 2"/>
              <a:buNone/>
              <a:defRPr/>
            </a:pPr>
            <a:endParaRPr lang="en-US" b="1" dirty="0" smtClean="0">
              <a:solidFill>
                <a:srgbClr val="FF0000"/>
              </a:solidFill>
              <a:hlinkClick r:id="rId2"/>
            </a:endParaRPr>
          </a:p>
          <a:p>
            <a:pPr marL="274320" indent="-274320" fontAlgn="auto">
              <a:spcAft>
                <a:spcPts val="0"/>
              </a:spcAft>
              <a:buClr>
                <a:schemeClr val="accent3"/>
              </a:buClr>
              <a:buFont typeface="Wingdings 2"/>
              <a:buNone/>
              <a:defRPr/>
            </a:pPr>
            <a:endParaRPr lang="en-US" sz="4500" b="1" dirty="0" smtClean="0"/>
          </a:p>
          <a:p>
            <a:pPr marL="274320" indent="-274320" fontAlgn="auto">
              <a:spcAft>
                <a:spcPts val="0"/>
              </a:spcAft>
              <a:buClr>
                <a:schemeClr val="accent3"/>
              </a:buClr>
              <a:buFont typeface="Wingdings 2"/>
              <a:buChar char=""/>
              <a:defRPr/>
            </a:pPr>
            <a:r>
              <a:rPr lang="en-US" sz="4500" b="1" dirty="0" smtClean="0">
                <a:solidFill>
                  <a:srgbClr val="FF0000"/>
                </a:solidFill>
                <a:hlinkClick r:id="rId2"/>
              </a:rPr>
              <a:t>Immediate:</a:t>
            </a:r>
          </a:p>
          <a:p>
            <a:pPr marL="274320" indent="-274320" fontAlgn="auto">
              <a:spcAft>
                <a:spcPts val="0"/>
              </a:spcAft>
              <a:buClr>
                <a:schemeClr val="accent3"/>
              </a:buClr>
              <a:buFont typeface="Wingdings 2"/>
              <a:buChar char=""/>
              <a:defRPr/>
            </a:pPr>
            <a:endParaRPr lang="en-US" sz="4500" b="1" dirty="0" smtClean="0">
              <a:solidFill>
                <a:srgbClr val="FF0000"/>
              </a:solidFill>
              <a:hlinkClick r:id="rId2"/>
            </a:endParaRPr>
          </a:p>
          <a:p>
            <a:pPr marL="274320" indent="-274320" fontAlgn="auto">
              <a:spcAft>
                <a:spcPts val="0"/>
              </a:spcAft>
              <a:buClr>
                <a:schemeClr val="accent3"/>
              </a:buClr>
              <a:buFont typeface="Wingdings" charset="2"/>
              <a:buChar char="²"/>
              <a:defRPr/>
            </a:pPr>
            <a:r>
              <a:rPr lang="en-US" sz="4500" b="1" dirty="0" smtClean="0">
                <a:hlinkClick r:id="rId2"/>
              </a:rPr>
              <a:t>Haemorrhage, e.g. from thyroid isthmus</a:t>
            </a:r>
          </a:p>
          <a:p>
            <a:pPr marL="274320" indent="-274320" fontAlgn="auto">
              <a:spcAft>
                <a:spcPts val="0"/>
              </a:spcAft>
              <a:buClr>
                <a:schemeClr val="accent3"/>
              </a:buClr>
              <a:buFont typeface="Wingdings" charset="2"/>
              <a:buChar char="²"/>
              <a:defRPr/>
            </a:pPr>
            <a:r>
              <a:rPr lang="en-US" sz="4500" b="1" dirty="0" smtClean="0">
                <a:hlinkClick r:id="rId2"/>
              </a:rPr>
              <a:t>Hypoxia</a:t>
            </a:r>
          </a:p>
          <a:p>
            <a:pPr marL="274320" indent="-274320" fontAlgn="auto">
              <a:spcAft>
                <a:spcPts val="0"/>
              </a:spcAft>
              <a:buClr>
                <a:schemeClr val="accent3"/>
              </a:buClr>
              <a:buFont typeface="Wingdings" charset="2"/>
              <a:buChar char="²"/>
              <a:defRPr/>
            </a:pPr>
            <a:r>
              <a:rPr lang="en-US" sz="4500" b="1" dirty="0" smtClean="0">
                <a:hlinkClick r:id="rId2"/>
              </a:rPr>
              <a:t>Trauma to recurrent laryngeal nerve</a:t>
            </a:r>
          </a:p>
          <a:p>
            <a:pPr marL="274320" indent="-274320" fontAlgn="auto">
              <a:spcAft>
                <a:spcPts val="0"/>
              </a:spcAft>
              <a:buClr>
                <a:schemeClr val="accent3"/>
              </a:buClr>
              <a:buFont typeface="Wingdings" charset="2"/>
              <a:buChar char="²"/>
              <a:defRPr/>
            </a:pPr>
            <a:r>
              <a:rPr lang="en-US" sz="4500" b="1" dirty="0" smtClean="0">
                <a:hlinkClick r:id="rId2"/>
              </a:rPr>
              <a:t>Damage to oesophagus</a:t>
            </a:r>
            <a:endParaRPr lang="en-US" sz="4500" b="1" dirty="0" smtClean="0"/>
          </a:p>
          <a:p>
            <a:pPr marL="274320" indent="-274320" fontAlgn="auto">
              <a:spcAft>
                <a:spcPts val="0"/>
              </a:spcAft>
              <a:buClr>
                <a:schemeClr val="accent3"/>
              </a:buClr>
              <a:buFont typeface="Wingdings" charset="2"/>
              <a:buChar char="²"/>
              <a:defRPr/>
            </a:pPr>
            <a:r>
              <a:rPr lang="en-US" sz="4500" b="1" dirty="0" smtClean="0">
                <a:hlinkClick r:id="rId3"/>
              </a:rPr>
              <a:t>Pneumothorax</a:t>
            </a:r>
          </a:p>
          <a:p>
            <a:pPr marL="274320" indent="-274320" fontAlgn="auto">
              <a:spcAft>
                <a:spcPts val="0"/>
              </a:spcAft>
              <a:buClr>
                <a:schemeClr val="accent3"/>
              </a:buClr>
              <a:buFont typeface="Wingdings" charset="2"/>
              <a:buChar char="²"/>
              <a:defRPr/>
            </a:pPr>
            <a:r>
              <a:rPr lang="en-US" sz="4500" b="1" dirty="0" smtClean="0">
                <a:hlinkClick r:id="rId3"/>
              </a:rPr>
              <a:t>Infection</a:t>
            </a:r>
            <a:endParaRPr lang="en-US" sz="4500" b="1" dirty="0" smtClean="0"/>
          </a:p>
          <a:p>
            <a:pPr marL="274320" indent="-274320" fontAlgn="auto">
              <a:spcAft>
                <a:spcPts val="0"/>
              </a:spcAft>
              <a:buClr>
                <a:schemeClr val="accent3"/>
              </a:buClr>
              <a:buFont typeface="Wingdings" charset="2"/>
              <a:buChar char="²"/>
              <a:defRPr/>
            </a:pPr>
            <a:r>
              <a:rPr lang="en-US" sz="4500" b="1" dirty="0" smtClean="0"/>
              <a:t>Subcutaneous emphysema</a:t>
            </a:r>
          </a:p>
          <a:p>
            <a:pPr marL="274320" indent="-274320" fontAlgn="auto">
              <a:spcAft>
                <a:spcPts val="0"/>
              </a:spcAft>
              <a:buClr>
                <a:schemeClr val="accent3"/>
              </a:buClr>
              <a:buFont typeface="Wingdings 2"/>
              <a:buChar char=""/>
              <a:defRPr/>
            </a:pPr>
            <a:endParaRPr lang="en-US" sz="4500" b="1" dirty="0" smtClean="0"/>
          </a:p>
          <a:p>
            <a:pPr marL="274320" indent="-274320" fontAlgn="auto">
              <a:spcAft>
                <a:spcPts val="0"/>
              </a:spcAft>
              <a:buClr>
                <a:schemeClr val="accent3"/>
              </a:buClr>
              <a:buFont typeface="Wingdings 2"/>
              <a:buChar char=""/>
              <a:defRPr/>
            </a:pPr>
            <a:r>
              <a:rPr lang="en-US" sz="4500" b="1" dirty="0" smtClean="0">
                <a:solidFill>
                  <a:srgbClr val="FF0000"/>
                </a:solidFill>
              </a:rPr>
              <a:t>Early:</a:t>
            </a:r>
          </a:p>
          <a:p>
            <a:pPr marL="274320" indent="-274320" fontAlgn="auto">
              <a:spcAft>
                <a:spcPts val="0"/>
              </a:spcAft>
              <a:buClr>
                <a:schemeClr val="accent3"/>
              </a:buClr>
              <a:buFont typeface="Wingdings 2"/>
              <a:buChar char=""/>
              <a:defRPr/>
            </a:pPr>
            <a:endParaRPr lang="en-US" sz="4500" b="1" dirty="0" smtClean="0"/>
          </a:p>
          <a:p>
            <a:pPr marL="274320" indent="-274320" fontAlgn="auto">
              <a:spcAft>
                <a:spcPts val="0"/>
              </a:spcAft>
              <a:buClr>
                <a:schemeClr val="accent3"/>
              </a:buClr>
              <a:buFont typeface="Wingdings" charset="2"/>
              <a:buChar char="Ø"/>
              <a:defRPr/>
            </a:pPr>
            <a:r>
              <a:rPr lang="en-US" sz="4500" b="1" dirty="0" smtClean="0"/>
              <a:t>Tube obstruction or displacement</a:t>
            </a:r>
          </a:p>
          <a:p>
            <a:pPr marL="274320" indent="-274320" fontAlgn="auto">
              <a:spcAft>
                <a:spcPts val="0"/>
              </a:spcAft>
              <a:buClr>
                <a:schemeClr val="accent3"/>
              </a:buClr>
              <a:buFont typeface="Wingdings" charset="2"/>
              <a:buChar char="Ø"/>
              <a:defRPr/>
            </a:pPr>
            <a:r>
              <a:rPr lang="en-US" sz="4500" b="1" dirty="0" smtClean="0"/>
              <a:t>Aspiration</a:t>
            </a:r>
          </a:p>
          <a:p>
            <a:pPr marL="274320" indent="-274320" fontAlgn="auto">
              <a:spcAft>
                <a:spcPts val="0"/>
              </a:spcAft>
              <a:buClr>
                <a:schemeClr val="accent3"/>
              </a:buClr>
              <a:buFont typeface="Wingdings" charset="2"/>
              <a:buChar char="Ø"/>
              <a:defRPr/>
            </a:pPr>
            <a:r>
              <a:rPr lang="en-US" sz="4500" b="1" dirty="0" smtClean="0"/>
              <a:t>Bleeding from tracheostomy site</a:t>
            </a:r>
          </a:p>
          <a:p>
            <a:pPr marL="274320" indent="-274320" fontAlgn="auto">
              <a:spcAft>
                <a:spcPts val="0"/>
              </a:spcAft>
              <a:buClr>
                <a:schemeClr val="accent3"/>
              </a:buClr>
              <a:buFont typeface="Wingdings" charset="2"/>
              <a:buChar char="Ø"/>
              <a:defRPr/>
            </a:pPr>
            <a:r>
              <a:rPr lang="en-US" sz="4500" b="1" dirty="0" smtClean="0"/>
              <a:t>Infection</a:t>
            </a:r>
          </a:p>
          <a:p>
            <a:pPr marL="274320" indent="-274320" fontAlgn="auto">
              <a:spcAft>
                <a:spcPts val="0"/>
              </a:spcAft>
              <a:buClr>
                <a:schemeClr val="accent3"/>
              </a:buClr>
              <a:buFont typeface="Wingdings" charset="2"/>
              <a:buChar char="Ø"/>
              <a:defRPr/>
            </a:pPr>
            <a:endParaRPr lang="en-US" sz="4500" b="1" dirty="0" smtClean="0"/>
          </a:p>
          <a:p>
            <a:pPr marL="274320" indent="-274320" fontAlgn="auto">
              <a:spcAft>
                <a:spcPts val="0"/>
              </a:spcAft>
              <a:buClr>
                <a:schemeClr val="accent3"/>
              </a:buClr>
              <a:buFont typeface="Wingdings 2"/>
              <a:buChar char=""/>
              <a:defRPr/>
            </a:pPr>
            <a:r>
              <a:rPr lang="en-US" b="1" dirty="0" smtClean="0"/>
              <a:t> </a:t>
            </a:r>
            <a:endParaRPr lang="en-US" dirty="0"/>
          </a:p>
        </p:txBody>
      </p:sp>
      <p:sp>
        <p:nvSpPr>
          <p:cNvPr id="5" name="Content Placeholder 4"/>
          <p:cNvSpPr>
            <a:spLocks noGrp="1"/>
          </p:cNvSpPr>
          <p:nvPr>
            <p:ph sz="half" idx="2"/>
          </p:nvPr>
        </p:nvSpPr>
        <p:spPr>
          <a:xfrm>
            <a:off x="4648200" y="1920875"/>
            <a:ext cx="4038600" cy="4433888"/>
          </a:xfrm>
        </p:spPr>
        <p:txBody>
          <a:bodyPr>
            <a:normAutofit fontScale="32500" lnSpcReduction="20000"/>
          </a:bodyPr>
          <a:lstStyle/>
          <a:p>
            <a:pPr marL="274320" indent="-274320" fontAlgn="auto">
              <a:spcAft>
                <a:spcPts val="0"/>
              </a:spcAft>
              <a:buClr>
                <a:schemeClr val="accent3"/>
              </a:buClr>
              <a:buFont typeface="Wingdings 2"/>
              <a:buChar char=""/>
              <a:defRPr/>
            </a:pPr>
            <a:r>
              <a:rPr lang="en-US" sz="4500" b="1" dirty="0" smtClean="0">
                <a:hlinkClick r:id="rId4"/>
              </a:rPr>
              <a:t>Late:</a:t>
            </a:r>
          </a:p>
          <a:p>
            <a:pPr marL="274320" indent="-274320" fontAlgn="auto">
              <a:spcAft>
                <a:spcPts val="0"/>
              </a:spcAft>
              <a:buClr>
                <a:schemeClr val="accent3"/>
              </a:buClr>
              <a:buFont typeface="Wingdings 2"/>
              <a:buChar char=""/>
              <a:defRPr/>
            </a:pPr>
            <a:endParaRPr lang="en-US" sz="4500" b="1" dirty="0" smtClean="0">
              <a:hlinkClick r:id="rId4"/>
            </a:endParaRPr>
          </a:p>
          <a:p>
            <a:pPr marL="274320" indent="-274320" fontAlgn="auto">
              <a:spcAft>
                <a:spcPts val="0"/>
              </a:spcAft>
              <a:buClr>
                <a:schemeClr val="accent3"/>
              </a:buClr>
              <a:buFont typeface="Wingdings" charset="2"/>
              <a:buChar char="u"/>
              <a:defRPr/>
            </a:pPr>
            <a:r>
              <a:rPr lang="en-US" sz="4500" b="1" dirty="0" smtClean="0">
                <a:hlinkClick r:id="rId4"/>
              </a:rPr>
              <a:t>Airway obstruction with aspiration</a:t>
            </a:r>
          </a:p>
          <a:p>
            <a:pPr marL="274320" indent="-274320" fontAlgn="auto">
              <a:spcAft>
                <a:spcPts val="0"/>
              </a:spcAft>
              <a:buClr>
                <a:schemeClr val="accent3"/>
              </a:buClr>
              <a:buFont typeface="Wingdings" charset="2"/>
              <a:buChar char="u"/>
              <a:defRPr/>
            </a:pPr>
            <a:r>
              <a:rPr lang="en-US" sz="4500" b="1" dirty="0" smtClean="0">
                <a:hlinkClick r:id="rId5"/>
              </a:rPr>
              <a:t>Tracheomalacia</a:t>
            </a:r>
          </a:p>
          <a:p>
            <a:pPr marL="274320" indent="-274320" fontAlgn="auto">
              <a:spcAft>
                <a:spcPts val="0"/>
              </a:spcAft>
              <a:buClr>
                <a:schemeClr val="accent3"/>
              </a:buClr>
              <a:buFont typeface="Wingdings" charset="2"/>
              <a:buChar char="u"/>
              <a:defRPr/>
            </a:pPr>
            <a:r>
              <a:rPr lang="en-US" sz="4500" b="1" dirty="0" smtClean="0">
                <a:hlinkClick r:id="rId5"/>
              </a:rPr>
              <a:t>Aspiration and pneumonia</a:t>
            </a:r>
          </a:p>
          <a:p>
            <a:pPr marL="274320" indent="-274320" fontAlgn="auto">
              <a:spcAft>
                <a:spcPts val="0"/>
              </a:spcAft>
              <a:buClr>
                <a:schemeClr val="accent3"/>
              </a:buClr>
              <a:buFont typeface="Wingdings" charset="2"/>
              <a:buChar char="u"/>
              <a:defRPr/>
            </a:pPr>
            <a:r>
              <a:rPr lang="en-US" sz="4500" b="1" dirty="0" smtClean="0">
                <a:hlinkClick r:id="rId5"/>
              </a:rPr>
              <a:t>Fistula formation, e.g. tracheo-cutaneous or tracheo-oesophageal</a:t>
            </a:r>
            <a:endParaRPr lang="en-US" sz="4500" dirty="0" smtClean="0"/>
          </a:p>
          <a:p>
            <a:pPr marL="274320" indent="-274320" fontAlgn="auto">
              <a:spcAft>
                <a:spcPts val="0"/>
              </a:spcAft>
              <a:buClr>
                <a:schemeClr val="accent3"/>
              </a:buClr>
              <a:buFont typeface="Wingdings" charset="2"/>
              <a:buChar char="u"/>
              <a:defRPr/>
            </a:pPr>
            <a:r>
              <a:rPr lang="en-US" sz="4500" b="1" dirty="0" smtClean="0">
                <a:hlinkClick r:id="rId4"/>
              </a:rPr>
              <a:t>Damage to larynx, e.g. </a:t>
            </a:r>
            <a:r>
              <a:rPr lang="en-US" sz="4500" b="1" dirty="0" err="1" smtClean="0">
                <a:hlinkClick r:id="rId4"/>
              </a:rPr>
              <a:t>stenosisTracheal</a:t>
            </a:r>
            <a:r>
              <a:rPr lang="en-US" sz="4500" b="1" dirty="0" smtClean="0">
                <a:hlinkClick r:id="rId4"/>
              </a:rPr>
              <a:t> </a:t>
            </a:r>
            <a:r>
              <a:rPr lang="en-US" sz="4500" b="1" dirty="0" err="1" smtClean="0">
                <a:hlinkClick r:id="rId4"/>
              </a:rPr>
              <a:t>stenosis</a:t>
            </a:r>
            <a:endParaRPr lang="en-US" sz="4500" b="1" dirty="0" smtClean="0"/>
          </a:p>
          <a:p>
            <a:pPr marL="274320" indent="-274320" fontAlgn="auto">
              <a:spcAft>
                <a:spcPts val="0"/>
              </a:spcAft>
              <a:buClr>
                <a:schemeClr val="accent3"/>
              </a:buClr>
              <a:buFont typeface="Wingdings" charset="2"/>
              <a:buChar char="u"/>
              <a:defRPr/>
            </a:pPr>
            <a:endParaRPr lang="en-US" sz="4500" b="1" dirty="0" smtClean="0"/>
          </a:p>
          <a:p>
            <a:pPr marL="274320" indent="-274320" fontAlgn="auto">
              <a:spcAft>
                <a:spcPts val="0"/>
              </a:spcAft>
              <a:buClr>
                <a:schemeClr val="accent3"/>
              </a:buClr>
              <a:buFont typeface="Wingdings" charset="2"/>
              <a:buChar char="u"/>
              <a:defRPr/>
            </a:pPr>
            <a:r>
              <a:rPr lang="en-US" sz="4500" b="1" dirty="0" smtClean="0"/>
              <a:t>After we treat the cause of obstruction we remove the </a:t>
            </a:r>
            <a:r>
              <a:rPr lang="en-US" sz="4500" b="1" dirty="0" err="1" smtClean="0"/>
              <a:t>tracheostomy</a:t>
            </a:r>
            <a:r>
              <a:rPr lang="en-US" sz="4500" b="1" dirty="0" smtClean="0"/>
              <a:t> and leave the trachea to regenerate  ( 5 days ) so no need for suturing but if it was used for a long time we will have a fistula so we need to close it by suturing </a:t>
            </a:r>
          </a:p>
          <a:p>
            <a:pPr marL="274320" indent="-274320" fontAlgn="auto">
              <a:spcAft>
                <a:spcPts val="0"/>
              </a:spcAft>
              <a:buClr>
                <a:schemeClr val="accent3"/>
              </a:buClr>
              <a:buFont typeface="Wingdings" charset="2"/>
              <a:buChar char="u"/>
              <a:defRPr/>
            </a:pPr>
            <a:endParaRPr lang="en-US" sz="1800" b="1"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normAutofit fontScale="90000"/>
          </a:bodyPr>
          <a:lstStyle/>
          <a:p>
            <a:pPr fontAlgn="auto">
              <a:spcAft>
                <a:spcPts val="0"/>
              </a:spcAft>
              <a:defRPr/>
            </a:pPr>
            <a:r>
              <a:rPr lang="en-US" sz="2800" dirty="0" smtClean="0"/>
              <a:t>In </a:t>
            </a:r>
            <a:r>
              <a:rPr lang="en-US" sz="2800" dirty="0" err="1" smtClean="0"/>
              <a:t>peds</a:t>
            </a:r>
            <a:r>
              <a:rPr lang="en-US" sz="2800" dirty="0" smtClean="0"/>
              <a:t> we suture the tubes to the skin and keep it for 5 days and we should label the right and left side in case it got removed by mistake</a:t>
            </a:r>
            <a:endParaRPr lang="en-US" sz="2800" dirty="0"/>
          </a:p>
        </p:txBody>
      </p:sp>
      <p:pic>
        <p:nvPicPr>
          <p:cNvPr id="76802" name="Content Placeholder 5" descr="Trach_Opening_TracheaG320.jpg"/>
          <p:cNvPicPr>
            <a:picLocks noGrp="1" noChangeAspect="1"/>
          </p:cNvPicPr>
          <p:nvPr>
            <p:ph sz="half" idx="1"/>
          </p:nvPr>
        </p:nvPicPr>
        <p:blipFill>
          <a:blip r:embed="rId2"/>
          <a:srcRect/>
          <a:stretch>
            <a:fillRect/>
          </a:stretch>
        </p:blipFill>
        <p:spPr>
          <a:xfrm>
            <a:off x="457200" y="2106613"/>
            <a:ext cx="4038600" cy="4062412"/>
          </a:xfrm>
        </p:spPr>
      </p:pic>
      <p:pic>
        <p:nvPicPr>
          <p:cNvPr id="76803" name="Content Placeholder 7" descr="Trach320InjectionLabeled320.jpg"/>
          <p:cNvPicPr>
            <a:picLocks noGrp="1" noChangeAspect="1"/>
          </p:cNvPicPr>
          <p:nvPr>
            <p:ph sz="half" idx="2"/>
          </p:nvPr>
        </p:nvPicPr>
        <p:blipFill>
          <a:blip r:embed="rId3"/>
          <a:srcRect/>
          <a:stretch>
            <a:fillRect/>
          </a:stretch>
        </p:blipFill>
        <p:spPr>
          <a:xfrm>
            <a:off x="4648200" y="2119313"/>
            <a:ext cx="4038600" cy="40386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57200" y="704850"/>
            <a:ext cx="8229600" cy="1143000"/>
          </a:xfrm>
        </p:spPr>
        <p:txBody>
          <a:bodyPr/>
          <a:lstStyle/>
          <a:p>
            <a:endParaRPr lang="en-US" smtClean="0"/>
          </a:p>
        </p:txBody>
      </p:sp>
      <p:pic>
        <p:nvPicPr>
          <p:cNvPr id="77826" name="Content Placeholder 5" descr="Trach_Insertion_of_Cannula320.jpg"/>
          <p:cNvPicPr>
            <a:picLocks noGrp="1" noChangeAspect="1"/>
          </p:cNvPicPr>
          <p:nvPr>
            <p:ph sz="half" idx="1"/>
          </p:nvPr>
        </p:nvPicPr>
        <p:blipFill>
          <a:blip r:embed="rId2"/>
          <a:srcRect/>
          <a:stretch>
            <a:fillRect/>
          </a:stretch>
        </p:blipFill>
        <p:spPr>
          <a:xfrm>
            <a:off x="457200" y="2212975"/>
            <a:ext cx="4038600" cy="3849688"/>
          </a:xfrm>
        </p:spPr>
      </p:pic>
      <p:pic>
        <p:nvPicPr>
          <p:cNvPr id="77827" name="Content Placeholder 4" descr="Trach_Xeroform_Dressing_320.jpg"/>
          <p:cNvPicPr>
            <a:picLocks noGrp="1" noChangeAspect="1"/>
          </p:cNvPicPr>
          <p:nvPr>
            <p:ph sz="half" idx="2"/>
          </p:nvPr>
        </p:nvPicPr>
        <p:blipFill>
          <a:blip r:embed="rId3"/>
          <a:srcRect/>
          <a:stretch>
            <a:fillRect/>
          </a:stretch>
        </p:blipFill>
        <p:spPr>
          <a:xfrm>
            <a:off x="4648200" y="2119313"/>
            <a:ext cx="4038600" cy="4038600"/>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US" sz="3200" smtClean="0">
                <a:solidFill>
                  <a:srgbClr val="FF0000"/>
                </a:solidFill>
              </a:rPr>
              <a:t>Clinical assessment of child with upper airway obstruction</a:t>
            </a:r>
            <a:r>
              <a:rPr lang="en-US" sz="3200" smtClean="0"/>
              <a:t>  </a:t>
            </a:r>
          </a:p>
        </p:txBody>
      </p:sp>
      <p:sp>
        <p:nvSpPr>
          <p:cNvPr id="78850" name="Content Placeholder 2"/>
          <p:cNvSpPr>
            <a:spLocks noGrp="1"/>
          </p:cNvSpPr>
          <p:nvPr>
            <p:ph idx="1"/>
          </p:nvPr>
        </p:nvSpPr>
        <p:spPr/>
        <p:txBody>
          <a:bodyPr/>
          <a:lstStyle/>
          <a:p>
            <a:r>
              <a:rPr lang="en-US" b="1" i="1" smtClean="0">
                <a:solidFill>
                  <a:srgbClr val="FF0000"/>
                </a:solidFill>
              </a:rPr>
              <a:t>History :</a:t>
            </a:r>
          </a:p>
          <a:p>
            <a:r>
              <a:rPr lang="en-US" smtClean="0"/>
              <a:t>Age </a:t>
            </a:r>
          </a:p>
          <a:p>
            <a:r>
              <a:rPr lang="en-US" smtClean="0"/>
              <a:t>Speed of onset and precipitating event </a:t>
            </a:r>
          </a:p>
          <a:p>
            <a:r>
              <a:rPr lang="en-US" smtClean="0"/>
              <a:t>Associated symptoms (fever ,drooling. Hoarseness ..)</a:t>
            </a:r>
          </a:p>
          <a:p>
            <a:r>
              <a:rPr lang="en-US" smtClean="0"/>
              <a:t>Feeding difficulty </a:t>
            </a:r>
          </a:p>
          <a:p>
            <a:r>
              <a:rPr lang="en-US" smtClean="0"/>
              <a:t>Past medical history (birth trauma, intubation…)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sz="3600" smtClean="0"/>
              <a:t>Examination</a:t>
            </a:r>
            <a:r>
              <a:rPr lang="en-US" smtClean="0"/>
              <a:t> </a:t>
            </a:r>
          </a:p>
        </p:txBody>
      </p:sp>
      <p:sp>
        <p:nvSpPr>
          <p:cNvPr id="3" name="Content Placeholder 2"/>
          <p:cNvSpPr>
            <a:spLocks noGrp="1"/>
          </p:cNvSpPr>
          <p:nvPr>
            <p:ph idx="1"/>
          </p:nvPr>
        </p:nvSpPr>
        <p:spPr/>
        <p:txBody>
          <a:bodyPr>
            <a:normAutofit fontScale="92500"/>
          </a:bodyPr>
          <a:lstStyle/>
          <a:p>
            <a:pPr marL="274320" indent="-274320" fontAlgn="auto">
              <a:spcAft>
                <a:spcPts val="0"/>
              </a:spcAft>
              <a:buClr>
                <a:schemeClr val="accent3"/>
              </a:buClr>
              <a:buFont typeface="Wingdings" charset="2"/>
              <a:buChar char="²"/>
              <a:defRPr/>
            </a:pPr>
            <a:r>
              <a:rPr lang="en-US" dirty="0" smtClean="0"/>
              <a:t>Craniofacial anomalies </a:t>
            </a:r>
          </a:p>
          <a:p>
            <a:pPr marL="274320" indent="-274320" fontAlgn="auto">
              <a:spcAft>
                <a:spcPts val="0"/>
              </a:spcAft>
              <a:buClr>
                <a:schemeClr val="accent3"/>
              </a:buClr>
              <a:buFont typeface="Wingdings" charset="2"/>
              <a:buChar char="²"/>
              <a:defRPr/>
            </a:pPr>
            <a:r>
              <a:rPr lang="en-US" dirty="0" err="1" smtClean="0"/>
              <a:t>Cutaneous</a:t>
            </a:r>
            <a:r>
              <a:rPr lang="en-US" dirty="0" smtClean="0"/>
              <a:t> </a:t>
            </a:r>
            <a:r>
              <a:rPr lang="en-US" dirty="0" err="1" smtClean="0"/>
              <a:t>haemangiomas</a:t>
            </a:r>
            <a:endParaRPr lang="en-US" dirty="0" smtClean="0"/>
          </a:p>
          <a:p>
            <a:pPr marL="274320" indent="-274320" fontAlgn="auto">
              <a:spcAft>
                <a:spcPts val="0"/>
              </a:spcAft>
              <a:buClr>
                <a:schemeClr val="accent3"/>
              </a:buClr>
              <a:buFont typeface="Wingdings" charset="2"/>
              <a:buChar char="²"/>
              <a:defRPr/>
            </a:pPr>
            <a:r>
              <a:rPr lang="en-US" dirty="0" smtClean="0"/>
              <a:t>Respiratory distress sign ( cyanosis – using of abdominal muscle , flaring of </a:t>
            </a:r>
            <a:r>
              <a:rPr lang="en-US" dirty="0" err="1" smtClean="0"/>
              <a:t>nares</a:t>
            </a:r>
            <a:r>
              <a:rPr lang="en-US" dirty="0" smtClean="0"/>
              <a:t>, inward and outward of cartilage)</a:t>
            </a:r>
          </a:p>
          <a:p>
            <a:pPr marL="274320" indent="-274320" fontAlgn="auto">
              <a:spcAft>
                <a:spcPts val="0"/>
              </a:spcAft>
              <a:buClr>
                <a:schemeClr val="accent3"/>
              </a:buClr>
              <a:buFont typeface="Wingdings" charset="2"/>
              <a:buChar char="²"/>
              <a:defRPr/>
            </a:pPr>
            <a:r>
              <a:rPr lang="en-US" dirty="0" smtClean="0"/>
              <a:t>Neck mass</a:t>
            </a:r>
          </a:p>
          <a:p>
            <a:pPr marL="274320" indent="-274320" fontAlgn="auto">
              <a:spcAft>
                <a:spcPts val="0"/>
              </a:spcAft>
              <a:buClr>
                <a:schemeClr val="accent3"/>
              </a:buClr>
              <a:buFont typeface="Wingdings" charset="2"/>
              <a:buChar char="²"/>
              <a:defRPr/>
            </a:pPr>
            <a:r>
              <a:rPr lang="en-US" dirty="0" smtClean="0"/>
              <a:t>Growth chart ( if below normal helps in the decision of surgery)</a:t>
            </a:r>
          </a:p>
          <a:p>
            <a:pPr marL="274320" indent="-274320" fontAlgn="auto">
              <a:spcAft>
                <a:spcPts val="0"/>
              </a:spcAft>
              <a:buClr>
                <a:schemeClr val="accent3"/>
              </a:buClr>
              <a:buFont typeface="Wingdings" charset="2"/>
              <a:buChar char="²"/>
              <a:defRPr/>
            </a:pPr>
            <a:r>
              <a:rPr lang="en-US" dirty="0" smtClean="0"/>
              <a:t>ENT  EXAMINATION ( flexible endoscope through nose examines the nose , </a:t>
            </a:r>
            <a:r>
              <a:rPr lang="en-US" dirty="0" err="1" smtClean="0"/>
              <a:t>nasopharynx</a:t>
            </a:r>
            <a:r>
              <a:rPr lang="en-US" dirty="0" smtClean="0"/>
              <a:t> , larynx)</a:t>
            </a:r>
          </a:p>
          <a:p>
            <a:pPr marL="274320" indent="-274320" fontAlgn="auto">
              <a:spcAft>
                <a:spcPts val="0"/>
              </a:spcAft>
              <a:buClr>
                <a:schemeClr val="accent3"/>
              </a:buClr>
              <a:buFont typeface="Wingdings 2"/>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r>
              <a:rPr lang="en-US" sz="3600" smtClean="0"/>
              <a:t>Investigation : not all of them only whatever is needed</a:t>
            </a:r>
          </a:p>
        </p:txBody>
      </p:sp>
      <p:sp>
        <p:nvSpPr>
          <p:cNvPr id="3" name="Content Placeholder 2"/>
          <p:cNvSpPr>
            <a:spLocks noGrp="1"/>
          </p:cNvSpPr>
          <p:nvPr>
            <p:ph idx="1"/>
          </p:nvPr>
        </p:nvSpPr>
        <p:spPr/>
        <p:txBody>
          <a:bodyPr>
            <a:normAutofit fontScale="47500" lnSpcReduction="20000"/>
          </a:bodyPr>
          <a:lstStyle/>
          <a:p>
            <a:pPr marL="274320" indent="-274320" fontAlgn="auto">
              <a:spcAft>
                <a:spcPts val="0"/>
              </a:spcAft>
              <a:buClr>
                <a:schemeClr val="accent3"/>
              </a:buClr>
              <a:buFont typeface="Wingdings 2"/>
              <a:buChar char=""/>
              <a:defRPr/>
            </a:pPr>
            <a:r>
              <a:rPr lang="en-US" sz="5895" b="1" dirty="0" smtClean="0">
                <a:solidFill>
                  <a:srgbClr val="000090"/>
                </a:solidFill>
              </a:rPr>
              <a:t>Physiological studies:</a:t>
            </a:r>
          </a:p>
          <a:p>
            <a:pPr marL="274320" indent="-274320" fontAlgn="auto">
              <a:spcAft>
                <a:spcPts val="0"/>
              </a:spcAft>
              <a:buClr>
                <a:schemeClr val="accent3"/>
              </a:buClr>
              <a:buFont typeface="Wingdings 2"/>
              <a:buChar char=""/>
              <a:defRPr/>
            </a:pPr>
            <a:endParaRPr lang="en-US" dirty="0" smtClean="0">
              <a:solidFill>
                <a:srgbClr val="000090"/>
              </a:solidFill>
            </a:endParaRPr>
          </a:p>
          <a:p>
            <a:pPr marL="274320" indent="-274320" fontAlgn="auto">
              <a:spcAft>
                <a:spcPts val="0"/>
              </a:spcAft>
              <a:buClr>
                <a:schemeClr val="accent3"/>
              </a:buClr>
              <a:buFont typeface="Wingdings 2"/>
              <a:buChar char=""/>
              <a:defRPr/>
            </a:pPr>
            <a:r>
              <a:rPr lang="en-US" sz="4211" dirty="0" smtClean="0"/>
              <a:t>ABG </a:t>
            </a:r>
          </a:p>
          <a:p>
            <a:pPr marL="274320" indent="-274320" fontAlgn="auto">
              <a:spcAft>
                <a:spcPts val="0"/>
              </a:spcAft>
              <a:buClr>
                <a:schemeClr val="accent3"/>
              </a:buClr>
              <a:buFont typeface="Wingdings 2"/>
              <a:buChar char=""/>
              <a:defRPr/>
            </a:pPr>
            <a:r>
              <a:rPr lang="en-US" sz="4211" dirty="0" err="1" smtClean="0"/>
              <a:t>Spirometry</a:t>
            </a:r>
            <a:endParaRPr lang="en-US" sz="4211" dirty="0" smtClean="0"/>
          </a:p>
          <a:p>
            <a:pPr marL="274320" indent="-274320" fontAlgn="auto">
              <a:spcAft>
                <a:spcPts val="0"/>
              </a:spcAft>
              <a:buClr>
                <a:schemeClr val="accent3"/>
              </a:buClr>
              <a:buFont typeface="Wingdings 2"/>
              <a:buChar char=""/>
              <a:defRPr/>
            </a:pPr>
            <a:endParaRPr lang="en-US" dirty="0" smtClean="0"/>
          </a:p>
          <a:p>
            <a:pPr marL="274320" indent="-274320" fontAlgn="auto">
              <a:spcAft>
                <a:spcPts val="0"/>
              </a:spcAft>
              <a:buClr>
                <a:schemeClr val="accent3"/>
              </a:buClr>
              <a:buFont typeface="Wingdings 2"/>
              <a:buChar char=""/>
              <a:defRPr/>
            </a:pPr>
            <a:r>
              <a:rPr lang="en-US" sz="5895" b="1" dirty="0" smtClean="0">
                <a:solidFill>
                  <a:srgbClr val="000090"/>
                </a:solidFill>
              </a:rPr>
              <a:t>Imaging :</a:t>
            </a:r>
          </a:p>
          <a:p>
            <a:pPr marL="274320" indent="-274320" fontAlgn="auto">
              <a:spcAft>
                <a:spcPts val="0"/>
              </a:spcAft>
              <a:buClr>
                <a:schemeClr val="accent3"/>
              </a:buClr>
              <a:buFont typeface="Wingdings 2"/>
              <a:buChar char=""/>
              <a:defRPr/>
            </a:pPr>
            <a:endParaRPr lang="en-US" dirty="0" smtClean="0">
              <a:solidFill>
                <a:srgbClr val="000090"/>
              </a:solidFill>
            </a:endParaRPr>
          </a:p>
          <a:p>
            <a:pPr marL="274320" indent="-274320" fontAlgn="auto">
              <a:spcAft>
                <a:spcPts val="0"/>
              </a:spcAft>
              <a:buClr>
                <a:schemeClr val="accent3"/>
              </a:buClr>
              <a:buFont typeface="Wingdings 2"/>
              <a:buChar char=""/>
              <a:defRPr/>
            </a:pPr>
            <a:r>
              <a:rPr lang="en-US" sz="3789" dirty="0" smtClean="0"/>
              <a:t>Chest </a:t>
            </a:r>
            <a:r>
              <a:rPr lang="en-US" sz="3789" dirty="0" err="1" smtClean="0"/>
              <a:t>Xray</a:t>
            </a:r>
            <a:r>
              <a:rPr lang="en-US" sz="3789" dirty="0" smtClean="0"/>
              <a:t> (FB)</a:t>
            </a:r>
          </a:p>
          <a:p>
            <a:pPr marL="274320" indent="-274320" fontAlgn="auto">
              <a:spcAft>
                <a:spcPts val="0"/>
              </a:spcAft>
              <a:buClr>
                <a:schemeClr val="accent3"/>
              </a:buClr>
              <a:buFont typeface="Wingdings 2"/>
              <a:buChar char=""/>
              <a:defRPr/>
            </a:pPr>
            <a:r>
              <a:rPr lang="en-US" sz="3789" dirty="0" smtClean="0"/>
              <a:t>HKV (subglottic </a:t>
            </a:r>
            <a:r>
              <a:rPr lang="en-US" sz="3789" dirty="0" err="1" smtClean="0"/>
              <a:t>stenosis</a:t>
            </a:r>
            <a:r>
              <a:rPr lang="en-US" sz="3789" dirty="0" smtClean="0"/>
              <a:t>)</a:t>
            </a:r>
          </a:p>
          <a:p>
            <a:pPr marL="274320" indent="-274320" fontAlgn="auto">
              <a:spcAft>
                <a:spcPts val="0"/>
              </a:spcAft>
              <a:buClr>
                <a:schemeClr val="accent3"/>
              </a:buClr>
              <a:buFont typeface="Wingdings 2"/>
              <a:buChar char=""/>
              <a:defRPr/>
            </a:pPr>
            <a:r>
              <a:rPr lang="en-US" sz="3789" dirty="0" smtClean="0"/>
              <a:t>CT scan( </a:t>
            </a:r>
            <a:r>
              <a:rPr lang="en-US" sz="3789" dirty="0" err="1" smtClean="0"/>
              <a:t>choanal</a:t>
            </a:r>
            <a:r>
              <a:rPr lang="en-US" sz="3789" dirty="0" smtClean="0"/>
              <a:t> </a:t>
            </a:r>
            <a:r>
              <a:rPr lang="en-US" sz="3789" dirty="0" err="1" smtClean="0"/>
              <a:t>atrasia</a:t>
            </a:r>
            <a:r>
              <a:rPr lang="en-US" sz="3789" dirty="0" smtClean="0"/>
              <a:t> ,retropharyngeal abscess ,tumor ) </a:t>
            </a:r>
          </a:p>
          <a:p>
            <a:pPr marL="274320" indent="-274320" fontAlgn="auto">
              <a:spcAft>
                <a:spcPts val="0"/>
              </a:spcAft>
              <a:buClr>
                <a:schemeClr val="accent3"/>
              </a:buClr>
              <a:buFont typeface="Wingdings 2"/>
              <a:buChar char=""/>
              <a:defRPr/>
            </a:pPr>
            <a:r>
              <a:rPr lang="en-US" sz="3789" dirty="0" smtClean="0"/>
              <a:t>MRI (intracranial extension )</a:t>
            </a:r>
          </a:p>
          <a:p>
            <a:pPr marL="274320" indent="-274320" fontAlgn="auto">
              <a:spcAft>
                <a:spcPts val="0"/>
              </a:spcAft>
              <a:buClr>
                <a:schemeClr val="accent3"/>
              </a:buClr>
              <a:buFont typeface="Wingdings 2"/>
              <a:buChar char=""/>
              <a:defRPr/>
            </a:pPr>
            <a:r>
              <a:rPr lang="en-US" sz="3789" dirty="0" smtClean="0"/>
              <a:t>Barium swallow (vascular ring)</a:t>
            </a:r>
          </a:p>
          <a:p>
            <a:pPr marL="274320" indent="-274320" fontAlgn="auto">
              <a:spcAft>
                <a:spcPts val="0"/>
              </a:spcAft>
              <a:buClr>
                <a:schemeClr val="accent3"/>
              </a:buClr>
              <a:buFont typeface="Wingdings 2"/>
              <a:buNone/>
              <a:defRPr/>
            </a:pPr>
            <a:endParaRPr lang="en-US" dirty="0" smtClean="0"/>
          </a:p>
          <a:p>
            <a:pPr marL="274320" indent="-274320" fontAlgn="auto">
              <a:spcAft>
                <a:spcPts val="0"/>
              </a:spcAft>
              <a:buClr>
                <a:schemeClr val="accent3"/>
              </a:buClr>
              <a:buFont typeface="Wingdings 2"/>
              <a:buNone/>
              <a:defRPr/>
            </a:pPr>
            <a:r>
              <a:rPr lang="en-US" sz="6737" b="1" i="1" dirty="0" smtClean="0">
                <a:solidFill>
                  <a:srgbClr val="FF0000"/>
                </a:solidFill>
              </a:rPr>
              <a:t>Endoscopy : is the tool of examination </a:t>
            </a:r>
          </a:p>
          <a:p>
            <a:pPr marL="274320" indent="-274320" fontAlgn="auto">
              <a:spcAft>
                <a:spcPts val="0"/>
              </a:spcAft>
              <a:buClr>
                <a:schemeClr val="accent3"/>
              </a:buClr>
              <a:buFont typeface="Wingdings 2"/>
              <a:buNone/>
              <a:defRPr/>
            </a:pPr>
            <a:r>
              <a:rPr lang="en-US" dirty="0" smtClean="0"/>
              <a:t> </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smtClean="0"/>
              <a:t>Thank you </a:t>
            </a:r>
          </a:p>
        </p:txBody>
      </p:sp>
      <p:sp>
        <p:nvSpPr>
          <p:cNvPr id="81922" name="Content Placeholder 2"/>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14494"/>
            <a:ext cx="7873752" cy="763812"/>
          </a:xfrm>
        </p:spPr>
        <p:txBody>
          <a:bodyPr>
            <a:normAutofit fontScale="90000"/>
          </a:bodyPr>
          <a:lstStyle/>
          <a:p>
            <a:pPr fontAlgn="auto">
              <a:spcAft>
                <a:spcPts val="0"/>
              </a:spcAft>
              <a:defRPr/>
            </a:pPr>
            <a:r>
              <a:rPr lang="en-US" dirty="0" smtClean="0"/>
              <a:t>Endoscopic view of an internal nose mass then CT SCAN</a:t>
            </a:r>
            <a:endParaRPr lang="en-US" dirty="0"/>
          </a:p>
        </p:txBody>
      </p:sp>
      <p:pic>
        <p:nvPicPr>
          <p:cNvPr id="20482" name="Picture 3"/>
          <p:cNvPicPr>
            <a:picLocks noChangeAspect="1"/>
          </p:cNvPicPr>
          <p:nvPr/>
        </p:nvPicPr>
        <p:blipFill>
          <a:blip r:embed="rId3"/>
          <a:srcRect/>
          <a:stretch>
            <a:fillRect/>
          </a:stretch>
        </p:blipFill>
        <p:spPr bwMode="auto">
          <a:xfrm>
            <a:off x="-8108950" y="-16021050"/>
            <a:ext cx="10223500" cy="15681325"/>
          </a:xfrm>
          <a:prstGeom prst="rect">
            <a:avLst/>
          </a:prstGeom>
          <a:noFill/>
          <a:ln w="9525">
            <a:noFill/>
            <a:miter lim="800000"/>
            <a:headEnd/>
            <a:tailEnd/>
          </a:ln>
        </p:spPr>
      </p:pic>
      <p:pic>
        <p:nvPicPr>
          <p:cNvPr id="20483" name="Picture 6"/>
          <p:cNvPicPr>
            <a:picLocks noChangeAspect="1"/>
          </p:cNvPicPr>
          <p:nvPr/>
        </p:nvPicPr>
        <p:blipFill>
          <a:blip r:embed="rId3"/>
          <a:srcRect/>
          <a:stretch>
            <a:fillRect/>
          </a:stretch>
        </p:blipFill>
        <p:spPr bwMode="auto">
          <a:xfrm>
            <a:off x="2339975" y="1277938"/>
            <a:ext cx="3465513" cy="53149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305800" cy="1143000"/>
          </a:xfrm>
        </p:spPr>
        <p:txBody>
          <a:bodyPr/>
          <a:lstStyle/>
          <a:p>
            <a:pPr fontAlgn="auto">
              <a:spcAft>
                <a:spcPts val="0"/>
              </a:spcAft>
              <a:defRPr/>
            </a:pPr>
            <a:endParaRPr lang="en-US"/>
          </a:p>
        </p:txBody>
      </p:sp>
      <p:pic>
        <p:nvPicPr>
          <p:cNvPr id="22530" name="Picture 2"/>
          <p:cNvPicPr>
            <a:picLocks noChangeAspect="1"/>
          </p:cNvPicPr>
          <p:nvPr/>
        </p:nvPicPr>
        <p:blipFill>
          <a:blip r:embed="rId2"/>
          <a:srcRect/>
          <a:stretch>
            <a:fillRect/>
          </a:stretch>
        </p:blipFill>
        <p:spPr bwMode="auto">
          <a:xfrm>
            <a:off x="-8108950" y="-16021050"/>
            <a:ext cx="7199312" cy="7199312"/>
          </a:xfrm>
          <a:prstGeom prst="rect">
            <a:avLst/>
          </a:prstGeom>
          <a:noFill/>
          <a:ln w="9525">
            <a:noFill/>
            <a:miter lim="800000"/>
            <a:headEnd/>
            <a:tailEnd/>
          </a:ln>
        </p:spPr>
      </p:pic>
      <p:pic>
        <p:nvPicPr>
          <p:cNvPr id="22531" name="Picture 3"/>
          <p:cNvPicPr>
            <a:picLocks noChangeAspect="1"/>
          </p:cNvPicPr>
          <p:nvPr/>
        </p:nvPicPr>
        <p:blipFill>
          <a:blip r:embed="rId3"/>
          <a:srcRect/>
          <a:stretch>
            <a:fillRect/>
          </a:stretch>
        </p:blipFill>
        <p:spPr bwMode="auto">
          <a:xfrm>
            <a:off x="1295400" y="685800"/>
            <a:ext cx="6767513" cy="51339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2"/>
          <a:srcRect/>
          <a:stretch>
            <a:fillRect/>
          </a:stretch>
        </p:blipFill>
        <p:spPr bwMode="auto">
          <a:xfrm>
            <a:off x="3200400" y="1847850"/>
            <a:ext cx="2379663" cy="4740275"/>
          </a:xfrm>
          <a:prstGeom prst="rect">
            <a:avLst/>
          </a:prstGeom>
          <a:noFill/>
          <a:ln w="9525">
            <a:noFill/>
            <a:miter lim="800000"/>
            <a:headEnd/>
            <a:tailEnd/>
          </a:ln>
        </p:spPr>
      </p:pic>
      <p:sp>
        <p:nvSpPr>
          <p:cNvPr id="3" name="Title 2"/>
          <p:cNvSpPr>
            <a:spLocks noGrp="1"/>
          </p:cNvSpPr>
          <p:nvPr>
            <p:ph type="title"/>
          </p:nvPr>
        </p:nvSpPr>
        <p:spPr/>
        <p:txBody>
          <a:bodyPr>
            <a:noAutofit/>
          </a:bodyPr>
          <a:lstStyle/>
          <a:p>
            <a:pPr fontAlgn="auto">
              <a:spcAft>
                <a:spcPts val="0"/>
              </a:spcAft>
              <a:defRPr/>
            </a:pPr>
            <a:r>
              <a:rPr lang="en-US" sz="3200" dirty="0" smtClean="0"/>
              <a:t>CT scan showing a nasal mass with cranial </a:t>
            </a:r>
            <a:r>
              <a:rPr lang="en-US" sz="3200" dirty="0" err="1" smtClean="0"/>
              <a:t>extesion</a:t>
            </a:r>
            <a:r>
              <a:rPr lang="en-US" sz="3200" dirty="0" smtClean="0"/>
              <a:t> so must have a neurosurgeon in the OR to correct cranial defect and prevent meningitis</a:t>
            </a:r>
            <a:endParaRPr lang="en-US" sz="32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Flow.thmx</Template>
  <TotalTime>722</TotalTime>
  <Words>2391</Words>
  <Application>Microsoft Office PowerPoint</Application>
  <PresentationFormat>On-screen Show (4:3)</PresentationFormat>
  <Paragraphs>461</Paragraphs>
  <Slides>66</Slides>
  <Notes>1</Notes>
  <HiddenSlides>0</HiddenSlides>
  <MMClips>0</MMClips>
  <ScaleCrop>false</ScaleCrop>
  <HeadingPairs>
    <vt:vector size="6" baseType="variant">
      <vt:variant>
        <vt:lpstr>Fonts Used</vt:lpstr>
      </vt:variant>
      <vt:variant>
        <vt:i4>6</vt:i4>
      </vt:variant>
      <vt:variant>
        <vt:lpstr>Design Template</vt:lpstr>
      </vt:variant>
      <vt:variant>
        <vt:i4>4</vt:i4>
      </vt:variant>
      <vt:variant>
        <vt:lpstr>Slide Titles</vt:lpstr>
      </vt:variant>
      <vt:variant>
        <vt:i4>66</vt:i4>
      </vt:variant>
    </vt:vector>
  </HeadingPairs>
  <TitlesOfParts>
    <vt:vector size="76" baseType="lpstr">
      <vt:lpstr>Constantia</vt:lpstr>
      <vt:lpstr>Arial</vt:lpstr>
      <vt:lpstr>Calibri</vt:lpstr>
      <vt:lpstr>Wingdings 2</vt:lpstr>
      <vt:lpstr>Wingdings</vt:lpstr>
      <vt:lpstr>Trajan Pro</vt:lpstr>
      <vt:lpstr>Flow</vt:lpstr>
      <vt:lpstr>Flow</vt:lpstr>
      <vt:lpstr>Flow</vt:lpstr>
      <vt:lpstr>Flow</vt:lpstr>
      <vt:lpstr>Slide 1</vt:lpstr>
      <vt:lpstr>Slide 2</vt:lpstr>
      <vt:lpstr>A) Congenital upper airway obstruction </vt:lpstr>
      <vt:lpstr>1) Nasal obstruction </vt:lpstr>
      <vt:lpstr>Nasal obstruction </vt:lpstr>
      <vt:lpstr>Midline cyst think of dermoid cyst- hemangioma -meningeocele next step : CT or MRI</vt:lpstr>
      <vt:lpstr>Slide 7</vt:lpstr>
      <vt:lpstr>Slide 8</vt:lpstr>
      <vt:lpstr>Slide 9</vt:lpstr>
      <vt:lpstr>2) Choanal atrasia : complete  closure</vt:lpstr>
      <vt:lpstr>The image :Unilateral bony choanal atresia</vt:lpstr>
      <vt:lpstr>Treatment   </vt:lpstr>
      <vt:lpstr>bilateral membranous post choanal atresia</vt:lpstr>
      <vt:lpstr>Slide 14</vt:lpstr>
      <vt:lpstr>3) Pharyngeal obstruction</vt:lpstr>
      <vt:lpstr>Laryngeal  </vt:lpstr>
      <vt:lpstr>Symptoms </vt:lpstr>
      <vt:lpstr> </vt:lpstr>
      <vt:lpstr>Slide 19</vt:lpstr>
      <vt:lpstr>Slide 20</vt:lpstr>
      <vt:lpstr>5) Vocal cord paralysis :congenital form is the 2nd most common cause of  airway abstruction in infants</vt:lpstr>
      <vt:lpstr>6) Subglottic haemangioma </vt:lpstr>
      <vt:lpstr>7) Congenital subglottic stenosis </vt:lpstr>
      <vt:lpstr>Slide 24</vt:lpstr>
      <vt:lpstr>Slide 25</vt:lpstr>
      <vt:lpstr>8) Laryngeal web : vocal cord don’t open and close properly</vt:lpstr>
      <vt:lpstr>9) Extratracheal compression </vt:lpstr>
      <vt:lpstr> B) Acquired upper airway obstruction</vt:lpstr>
      <vt:lpstr>Slide 29</vt:lpstr>
      <vt:lpstr>Peritonsillar abscess  </vt:lpstr>
      <vt:lpstr>2) Retropharyngeal abscess</vt:lpstr>
      <vt:lpstr>Retropharyngeal abscess : case : child 3 years – torticollis – difficulty swallowing …</vt:lpstr>
      <vt:lpstr>3) Epiglottitis </vt:lpstr>
      <vt:lpstr>Epiglottitis</vt:lpstr>
      <vt:lpstr>4) Croup </vt:lpstr>
      <vt:lpstr>Slide 36</vt:lpstr>
      <vt:lpstr>Non infectious causes</vt:lpstr>
      <vt:lpstr>FBA is common among infants and preschool children  </vt:lpstr>
      <vt:lpstr>Clinical presentations; acute phase - plateau phase( child looks normal) – complicated phase </vt:lpstr>
      <vt:lpstr>Medical history is the key to diagnosis FBA </vt:lpstr>
      <vt:lpstr>Radiological examination</vt:lpstr>
      <vt:lpstr>Endoscopic view</vt:lpstr>
      <vt:lpstr>Slide 43</vt:lpstr>
      <vt:lpstr>Slide 44</vt:lpstr>
      <vt:lpstr>Collapse- emphesyma – pneumothorax all these are complications of the FB</vt:lpstr>
      <vt:lpstr>Slide 46</vt:lpstr>
      <vt:lpstr>Slide 47</vt:lpstr>
      <vt:lpstr>2) Acquired vocal cord paralysis</vt:lpstr>
      <vt:lpstr>Slide 49</vt:lpstr>
      <vt:lpstr>Risk factors</vt:lpstr>
      <vt:lpstr>Slide 51</vt:lpstr>
      <vt:lpstr>Treatment </vt:lpstr>
      <vt:lpstr>Acquired subglottic stenosis  </vt:lpstr>
      <vt:lpstr>4) Respiratory papillomatosis</vt:lpstr>
      <vt:lpstr>5) Thermal injury </vt:lpstr>
      <vt:lpstr>Cricothyroidectomy </vt:lpstr>
      <vt:lpstr>Slide 57</vt:lpstr>
      <vt:lpstr>Slide 58</vt:lpstr>
      <vt:lpstr>Trachestomy: opening of the trachea  by knife or by diathermy between 2nd and 3rd ring  insteaand not between cricoid and the first ring to avoid stenosis, could be done under local  anesthesia (in emergency so we need expert nurses) or general anesthesia</vt:lpstr>
      <vt:lpstr>Complications : must choose the right size … </vt:lpstr>
      <vt:lpstr>In peds we suture the tubes to the skin and keep it for 5 days and we should label the right and left side in case it got removed by mistake</vt:lpstr>
      <vt:lpstr>Slide 62</vt:lpstr>
      <vt:lpstr>Clinical assessment of child with upper airway obstruction  </vt:lpstr>
      <vt:lpstr>Examination </vt:lpstr>
      <vt:lpstr>Investigation : not all of them only whatever is needed</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Way Obstruction</dc:title>
  <dc:creator>MacBook</dc:creator>
  <cp:lastModifiedBy>admin</cp:lastModifiedBy>
  <cp:revision>78</cp:revision>
  <dcterms:created xsi:type="dcterms:W3CDTF">2010-01-15T21:48:18Z</dcterms:created>
  <dcterms:modified xsi:type="dcterms:W3CDTF">2012-02-20T22:19:08Z</dcterms:modified>
</cp:coreProperties>
</file>