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8" r:id="rId2"/>
    <p:sldId id="256" r:id="rId3"/>
    <p:sldId id="257" r:id="rId4"/>
    <p:sldId id="258" r:id="rId5"/>
    <p:sldId id="259" r:id="rId6"/>
    <p:sldId id="260" r:id="rId7"/>
    <p:sldId id="261" r:id="rId8"/>
    <p:sldId id="262" r:id="rId9"/>
    <p:sldId id="263" r:id="rId10"/>
    <p:sldId id="289" r:id="rId11"/>
    <p:sldId id="264" r:id="rId12"/>
    <p:sldId id="294" r:id="rId13"/>
    <p:sldId id="295" r:id="rId14"/>
    <p:sldId id="265" r:id="rId15"/>
    <p:sldId id="266" r:id="rId16"/>
    <p:sldId id="267" r:id="rId17"/>
    <p:sldId id="286" r:id="rId18"/>
    <p:sldId id="268" r:id="rId19"/>
    <p:sldId id="269" r:id="rId20"/>
    <p:sldId id="287" r:id="rId21"/>
    <p:sldId id="270" r:id="rId22"/>
    <p:sldId id="271" r:id="rId23"/>
    <p:sldId id="312" r:id="rId24"/>
    <p:sldId id="272" r:id="rId25"/>
    <p:sldId id="273" r:id="rId26"/>
    <p:sldId id="274" r:id="rId27"/>
    <p:sldId id="310" r:id="rId28"/>
    <p:sldId id="275" r:id="rId29"/>
    <p:sldId id="313" r:id="rId30"/>
    <p:sldId id="276" r:id="rId31"/>
    <p:sldId id="277" r:id="rId32"/>
    <p:sldId id="278" r:id="rId33"/>
    <p:sldId id="314" r:id="rId34"/>
    <p:sldId id="301" r:id="rId35"/>
    <p:sldId id="311" r:id="rId36"/>
    <p:sldId id="302" r:id="rId37"/>
    <p:sldId id="303" r:id="rId38"/>
    <p:sldId id="304" r:id="rId39"/>
    <p:sldId id="305" r:id="rId40"/>
    <p:sldId id="306" r:id="rId41"/>
    <p:sldId id="307" r:id="rId42"/>
    <p:sldId id="308" r:id="rId43"/>
    <p:sldId id="309" r:id="rId44"/>
    <p:sldId id="297" r:id="rId45"/>
    <p:sldId id="279" r:id="rId46"/>
    <p:sldId id="280" r:id="rId47"/>
    <p:sldId id="281" r:id="rId48"/>
    <p:sldId id="282" r:id="rId49"/>
    <p:sldId id="283" r:id="rId50"/>
    <p:sldId id="284" r:id="rId51"/>
    <p:sldId id="291" r:id="rId52"/>
    <p:sldId id="292" r:id="rId53"/>
    <p:sldId id="299" r:id="rId54"/>
    <p:sldId id="285" r:id="rId5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cBoo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46" autoAdjust="0"/>
    <p:restoredTop sz="99827" autoAdjust="0"/>
  </p:normalViewPr>
  <p:slideViewPr>
    <p:cSldViewPr snapToObjects="1">
      <p:cViewPr varScale="1">
        <p:scale>
          <a:sx n="115" d="100"/>
          <a:sy n="115" d="100"/>
        </p:scale>
        <p:origin x="-726" y="-102"/>
      </p:cViewPr>
      <p:guideLst>
        <p:guide orient="horz" pos="2160"/>
        <p:guide pos="2880"/>
      </p:guideLst>
    </p:cSldViewPr>
  </p:slideViewPr>
  <p:outlineViewPr>
    <p:cViewPr>
      <p:scale>
        <a:sx n="33" d="100"/>
        <a:sy n="33" d="100"/>
      </p:scale>
      <p:origin x="0" y="18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latin typeface="+mn-lt"/>
              <a:cs typeface="+mn-cs"/>
            </a:endParaRPr>
          </a:p>
        </p:txBody>
      </p:sp>
      <p:sp>
        <p:nvSpPr>
          <p:cNvPr id="5"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latin typeface="+mn-lt"/>
              <a:cs typeface="+mn-cs"/>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fld id="{1D028F9B-431C-459F-A5A3-A064EAC922AA}" type="datetimeFigureOut">
              <a:rPr lang="en-US"/>
              <a:pPr>
                <a:defRPr/>
              </a:pPr>
              <a:t>2/21/2012</a:t>
            </a:fld>
            <a:endParaRPr lang="en-US" dirty="0"/>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26501874-E8FE-4744-9473-F3B197DDCBED}"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B70D1FD-5B99-4363-B91F-9568F3EA7D12}" type="datetimeFigureOut">
              <a:rPr lang="en-US"/>
              <a:pPr>
                <a:defRPr/>
              </a:pPr>
              <a:t>2/21/2012</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9E2F480-129D-418A-B886-A5ADB91F6D81}"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536A8C02-ECF4-4B9D-8709-F0AAB70E7E80}" type="datetimeFigureOut">
              <a:rPr lang="en-US"/>
              <a:pPr>
                <a:defRPr/>
              </a:pPr>
              <a:t>2/21/2012</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B73B995-E0C8-4493-8CC8-3FE8FBE27EB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7BDB3E1-2B3E-4B17-B709-9F80C620970B}" type="datetimeFigureOut">
              <a:rPr lang="en-US"/>
              <a:pPr>
                <a:defRPr/>
              </a:pPr>
              <a:t>2/21/2012</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D8DEE75-2BB2-45C0-AE55-5A93CD1EE97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latin typeface="+mn-lt"/>
              <a:cs typeface="+mn-cs"/>
            </a:endParaRPr>
          </a:p>
        </p:txBody>
      </p:sp>
      <p:sp>
        <p:nvSpPr>
          <p:cNvPr id="5"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latin typeface="+mn-lt"/>
              <a:cs typeface="+mn-cs"/>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0D8A9928-CCF8-4053-9C77-7FBC184542D2}" type="datetimeFigureOut">
              <a:rPr lang="en-US"/>
              <a:pPr>
                <a:defRPr/>
              </a:pPr>
              <a:t>2/21/2012</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01C3CA1-4392-48B8-B0BA-7E46248ED89A}"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77D44686-0784-428C-9C3C-3820A75EFC96}" type="datetimeFigureOut">
              <a:rPr lang="en-US"/>
              <a:pPr>
                <a:defRPr/>
              </a:pPr>
              <a:t>2/21/2012</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B2F020E-4557-4BC7-8CD2-516CCBD8543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1C8A6A9D-7AA4-4B89-BA96-49A75AA9AA4C}" type="datetimeFigureOut">
              <a:rPr lang="en-US"/>
              <a:pPr>
                <a:defRPr/>
              </a:pPr>
              <a:t>2/21/2012</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18E246D6-D454-45F9-89E7-F6053D43151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732AF960-F556-4AFA-A4C7-8F5C6479B7F0}" type="datetimeFigureOut">
              <a:rPr lang="en-US"/>
              <a:pPr>
                <a:defRPr/>
              </a:pPr>
              <a:t>2/21/2012</a:t>
            </a:fld>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DF32F785-1F56-41CE-87AC-414ED30D549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FC213603-91D8-4AB4-91A8-3DD15147C588}" type="datetimeFigureOut">
              <a:rPr lang="en-US"/>
              <a:pPr>
                <a:defRPr/>
              </a:pPr>
              <a:t>2/21/2012</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2D10759C-32B1-4D37-8496-6BD6C12893BD}"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F076CDB9-81E9-4812-883B-033E53789257}" type="datetimeFigureOut">
              <a:rPr lang="en-US"/>
              <a:pPr>
                <a:defRPr/>
              </a:pPr>
              <a:t>2/21/2012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02480BB5-F076-441E-B15E-0DADF11CC18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46359CA0-7936-4B51-802E-5A69AC61FCAB}" type="datetimeFigureOut">
              <a:rPr lang="en-US"/>
              <a:pPr>
                <a:defRPr/>
              </a:pPr>
              <a:t>2/21/2012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71868B9-7BC6-47D2-B63D-E9F66F1883F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dirty="0">
              <a:latin typeface="+mn-lt"/>
              <a:cs typeface="+mn-cs"/>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dirty="0">
              <a:latin typeface="+mn-lt"/>
              <a:cs typeface="+mn-cs"/>
            </a:endParaRPr>
          </a:p>
        </p:txBody>
      </p:sp>
      <p:sp>
        <p:nvSpPr>
          <p:cNvPr id="1028"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smtClean="0">
                <a:solidFill>
                  <a:schemeClr val="tx2">
                    <a:shade val="50000"/>
                  </a:schemeClr>
                </a:solidFill>
                <a:latin typeface="+mn-lt"/>
                <a:cs typeface="+mn-cs"/>
              </a:defRPr>
            </a:lvl1pPr>
          </a:lstStyle>
          <a:p>
            <a:pPr>
              <a:defRPr/>
            </a:pPr>
            <a:fld id="{0DFECD25-008A-4384-A16A-6D9D60EFDDA5}" type="datetimeFigureOut">
              <a:rPr lang="en-US"/>
              <a:pPr>
                <a:defRPr/>
              </a:pPr>
              <a:t>2/21/2012</a:t>
            </a:fld>
            <a:endParaRPr lang="en-US" dirty="0"/>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dirty="0">
                <a:solidFill>
                  <a:schemeClr val="tx2">
                    <a:shade val="50000"/>
                  </a:schemeClr>
                </a:solidFill>
                <a:latin typeface="+mn-lt"/>
                <a:cs typeface="+mn-cs"/>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smtClean="0">
                <a:solidFill>
                  <a:schemeClr val="tx2">
                    <a:shade val="50000"/>
                  </a:schemeClr>
                </a:solidFill>
                <a:latin typeface="+mn-lt"/>
                <a:cs typeface="+mn-cs"/>
              </a:defRPr>
            </a:lvl1pPr>
          </a:lstStyle>
          <a:p>
            <a:pPr>
              <a:defRPr/>
            </a:pPr>
            <a:fld id="{291D4033-AE8B-4EC0-A975-C92C8926B0BA}"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60" r:id="rId1"/>
    <p:sldLayoutId id="2147483654" r:id="rId2"/>
    <p:sldLayoutId id="2147483661" r:id="rId3"/>
    <p:sldLayoutId id="2147483655" r:id="rId4"/>
    <p:sldLayoutId id="2147483662" r:id="rId5"/>
    <p:sldLayoutId id="2147483656" r:id="rId6"/>
    <p:sldLayoutId id="2147483657" r:id="rId7"/>
    <p:sldLayoutId id="2147483663" r:id="rId8"/>
    <p:sldLayoutId id="2147483664" r:id="rId9"/>
    <p:sldLayoutId id="2147483658" r:id="rId10"/>
    <p:sldLayoutId id="2147483659" r:id="rId11"/>
  </p:sldLayoutIdLst>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defRPr>
      </a:lvl2pPr>
      <a:lvl3pPr algn="l" rtl="0" fontAlgn="base">
        <a:spcBef>
          <a:spcPct val="0"/>
        </a:spcBef>
        <a:spcAft>
          <a:spcPct val="0"/>
        </a:spcAft>
        <a:defRPr sz="4600">
          <a:solidFill>
            <a:schemeClr val="tx1"/>
          </a:solidFill>
          <a:latin typeface="Franklin Gothic Book" pitchFamily="34" charset="0"/>
        </a:defRPr>
      </a:lvl3pPr>
      <a:lvl4pPr algn="l" rtl="0" fontAlgn="base">
        <a:spcBef>
          <a:spcPct val="0"/>
        </a:spcBef>
        <a:spcAft>
          <a:spcPct val="0"/>
        </a:spcAft>
        <a:defRPr sz="4600">
          <a:solidFill>
            <a:schemeClr val="tx1"/>
          </a:solidFill>
          <a:latin typeface="Franklin Gothic Book" pitchFamily="34" charset="0"/>
        </a:defRPr>
      </a:lvl4pPr>
      <a:lvl5pPr algn="l" rtl="0" fontAlgn="base">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gi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288" y="685800"/>
            <a:ext cx="5638799" cy="1146175"/>
          </a:xfrm>
        </p:spPr>
        <p:txBody>
          <a:bodyPr>
            <a:normAutofit/>
          </a:bodyPr>
          <a:lstStyle/>
          <a:p>
            <a:pPr fontAlgn="auto">
              <a:spcAft>
                <a:spcPts val="0"/>
              </a:spcAft>
              <a:defRPr/>
            </a:pPr>
            <a:r>
              <a:rPr smtClean="0"/>
              <a:t>pharynx</a:t>
            </a:r>
            <a:endParaRPr/>
          </a:p>
        </p:txBody>
      </p:sp>
      <p:sp>
        <p:nvSpPr>
          <p:cNvPr id="3" name="Subtitle 2"/>
          <p:cNvSpPr>
            <a:spLocks noGrp="1"/>
          </p:cNvSpPr>
          <p:nvPr>
            <p:ph type="subTitle" idx="1"/>
          </p:nvPr>
        </p:nvSpPr>
        <p:spPr>
          <a:xfrm>
            <a:off x="1763713" y="1700213"/>
            <a:ext cx="4832350" cy="2038350"/>
          </a:xfrm>
        </p:spPr>
        <p:txBody>
          <a:bodyPr>
            <a:normAutofit lnSpcReduction="10000"/>
          </a:bodyPr>
          <a:lstStyle/>
          <a:p>
            <a:pPr fontAlgn="auto">
              <a:lnSpc>
                <a:spcPct val="80000"/>
              </a:lnSpc>
              <a:spcAft>
                <a:spcPts val="0"/>
              </a:spcAft>
              <a:buFont typeface="Wingdings 2"/>
              <a:buNone/>
              <a:defRPr/>
            </a:pPr>
            <a:r>
              <a:rPr lang="en-US" sz="4000" b="1" dirty="0" smtClean="0">
                <a:latin typeface="Gill Sans MT" pitchFamily="-65" charset="-18"/>
                <a:ea typeface="Arial" pitchFamily="-65" charset="0"/>
                <a:cs typeface="Arial" pitchFamily="-65" charset="0"/>
              </a:rPr>
              <a:t>Dr. Manal Bukhari</a:t>
            </a:r>
            <a:r>
              <a:rPr lang="en-US" b="1" dirty="0" smtClean="0">
                <a:latin typeface="Gill Sans MT" pitchFamily="-65" charset="-18"/>
                <a:ea typeface="Arial" pitchFamily="-65" charset="0"/>
                <a:cs typeface="Arial" pitchFamily="-65" charset="0"/>
              </a:rPr>
              <a:t/>
            </a:r>
            <a:br>
              <a:rPr lang="en-US" b="1" dirty="0" smtClean="0">
                <a:latin typeface="Gill Sans MT" pitchFamily="-65" charset="-18"/>
                <a:ea typeface="Arial" pitchFamily="-65" charset="0"/>
                <a:cs typeface="Arial" pitchFamily="-65" charset="0"/>
              </a:rPr>
            </a:br>
            <a:r>
              <a:rPr lang="en-US" b="1" dirty="0" smtClean="0">
                <a:latin typeface="Gill Sans MT" pitchFamily="-65" charset="-18"/>
                <a:ea typeface="Arial" pitchFamily="-65" charset="0"/>
                <a:cs typeface="Arial" pitchFamily="-65" charset="0"/>
              </a:rPr>
              <a:t/>
            </a:r>
            <a:br>
              <a:rPr lang="en-US" b="1" dirty="0" smtClean="0">
                <a:latin typeface="Gill Sans MT" pitchFamily="-65" charset="-18"/>
                <a:ea typeface="Arial" pitchFamily="-65" charset="0"/>
                <a:cs typeface="Arial" pitchFamily="-65" charset="0"/>
              </a:rPr>
            </a:br>
            <a:r>
              <a:rPr lang="en-US" b="1" dirty="0" smtClean="0">
                <a:latin typeface="Gill Sans MT" pitchFamily="-65" charset="-18"/>
                <a:ea typeface="Arial" pitchFamily="-65" charset="0"/>
                <a:cs typeface="Arial" pitchFamily="-65" charset="0"/>
              </a:rPr>
              <a:t> </a:t>
            </a:r>
            <a:r>
              <a:rPr lang="en-US" dirty="0" smtClean="0">
                <a:latin typeface="Gill Sans MT" pitchFamily="-65" charset="-18"/>
                <a:ea typeface="Arial" pitchFamily="-65" charset="0"/>
                <a:cs typeface="Arial" pitchFamily="-65" charset="0"/>
              </a:rPr>
              <a:t>King Saud University </a:t>
            </a:r>
            <a:br>
              <a:rPr lang="en-US" dirty="0" smtClean="0">
                <a:latin typeface="Gill Sans MT" pitchFamily="-65" charset="-18"/>
                <a:ea typeface="Arial" pitchFamily="-65" charset="0"/>
                <a:cs typeface="Arial" pitchFamily="-65" charset="0"/>
              </a:rPr>
            </a:br>
            <a:r>
              <a:rPr lang="en-US" dirty="0" smtClean="0">
                <a:latin typeface="Gill Sans MT" pitchFamily="-65" charset="-18"/>
                <a:ea typeface="Arial" pitchFamily="-65" charset="0"/>
                <a:cs typeface="Arial" pitchFamily="-65" charset="0"/>
              </a:rPr>
              <a:t>Otolaryngology</a:t>
            </a:r>
          </a:p>
          <a:p>
            <a:pPr fontAlgn="auto">
              <a:lnSpc>
                <a:spcPct val="80000"/>
              </a:lnSpc>
              <a:spcAft>
                <a:spcPts val="0"/>
              </a:spcAft>
              <a:buFont typeface="Wingdings 2"/>
              <a:buNone/>
              <a:defRPr/>
            </a:pPr>
            <a:r>
              <a:rPr lang="en-US" dirty="0" smtClean="0">
                <a:latin typeface="Gill Sans MT" pitchFamily="-65" charset="-18"/>
                <a:ea typeface="Arial" pitchFamily="-65" charset="0"/>
                <a:cs typeface="Arial" pitchFamily="-65" charset="0"/>
              </a:rPr>
              <a:t>Assistant professor</a:t>
            </a:r>
          </a:p>
          <a:p>
            <a:pPr fontAlgn="auto">
              <a:lnSpc>
                <a:spcPct val="80000"/>
              </a:lnSpc>
              <a:spcAft>
                <a:spcPts val="0"/>
              </a:spcAft>
              <a:buFont typeface="Wingdings 2"/>
              <a:buNone/>
              <a:defRPr/>
            </a:pPr>
            <a:r>
              <a:rPr lang="en-US" dirty="0" smtClean="0">
                <a:latin typeface="Gill Sans MT" pitchFamily="-65" charset="-18"/>
                <a:ea typeface="Arial" pitchFamily="-65" charset="0"/>
                <a:cs typeface="Arial" pitchFamily="-65" charset="0"/>
              </a:rPr>
              <a:t> consultant Phonosurgeon  </a:t>
            </a:r>
            <a:br>
              <a:rPr lang="en-US" dirty="0" smtClean="0">
                <a:latin typeface="Gill Sans MT" pitchFamily="-65" charset="-18"/>
                <a:ea typeface="Arial" pitchFamily="-65" charset="0"/>
                <a:cs typeface="Arial" pitchFamily="-65" charset="0"/>
              </a:rPr>
            </a:br>
            <a:r>
              <a:rPr lang="en-US" dirty="0" smtClean="0">
                <a:latin typeface="Gill Sans MT" pitchFamily="-65" charset="-18"/>
                <a:ea typeface="Arial" pitchFamily="-65" charset="0"/>
                <a:cs typeface="Arial" pitchFamily="-65" charset="0"/>
              </a:rPr>
              <a:t>King Abdulaziz University </a:t>
            </a:r>
            <a:endParaRPr lang="en-US" b="1" dirty="0" smtClean="0">
              <a:latin typeface="Gill Sans MT" pitchFamily="-65" charset="-18"/>
              <a:ea typeface="Arial" pitchFamily="-65" charset="0"/>
              <a:cs typeface="Arial" pitchFamily="-65" charset="0"/>
            </a:endParaRPr>
          </a:p>
          <a:p>
            <a:pPr fontAlgn="auto">
              <a:spcAft>
                <a:spcPts val="0"/>
              </a:spcAft>
              <a:buFont typeface="Wingdings 2"/>
              <a:buNone/>
              <a:defRPr/>
            </a:pPr>
            <a:endParaRPr lang="en-US" dirty="0"/>
          </a:p>
        </p:txBody>
      </p:sp>
      <p:sp>
        <p:nvSpPr>
          <p:cNvPr id="13316" name="TextBox 5"/>
          <p:cNvSpPr txBox="1">
            <a:spLocks noChangeArrowheads="1"/>
          </p:cNvSpPr>
          <p:nvPr/>
        </p:nvSpPr>
        <p:spPr bwMode="auto">
          <a:xfrm>
            <a:off x="1619250" y="4076700"/>
            <a:ext cx="6096000" cy="777875"/>
          </a:xfrm>
          <a:prstGeom prst="rect">
            <a:avLst/>
          </a:prstGeom>
          <a:noFill/>
          <a:ln w="9525">
            <a:noFill/>
            <a:miter lim="800000"/>
            <a:headEnd/>
            <a:tailEnd/>
          </a:ln>
        </p:spPr>
        <p:txBody>
          <a:bodyPr>
            <a:spAutoFit/>
          </a:bodyPr>
          <a:lstStyle/>
          <a:p>
            <a:pPr algn="ctr"/>
            <a:r>
              <a:rPr lang="en-US" sz="4500" b="1">
                <a:latin typeface="Trajan Pro" pitchFamily="18" charset="0"/>
              </a:rPr>
              <a:t>Done By: 428 C2</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endParaRPr lang="en-US" smtClean="0"/>
          </a:p>
        </p:txBody>
      </p:sp>
      <p:pic>
        <p:nvPicPr>
          <p:cNvPr id="22530" name="Content Placeholder 3" descr="facia.jpg"/>
          <p:cNvPicPr>
            <a:picLocks noGrp="1" noChangeAspect="1"/>
          </p:cNvPicPr>
          <p:nvPr>
            <p:ph idx="1"/>
          </p:nvPr>
        </p:nvPicPr>
        <p:blipFill>
          <a:blip r:embed="rId2"/>
          <a:srcRect/>
          <a:stretch>
            <a:fillRect/>
          </a:stretch>
        </p:blipFill>
        <p:spPr>
          <a:xfrm>
            <a:off x="1371600" y="1143000"/>
            <a:ext cx="6324600" cy="498316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273050"/>
            <a:ext cx="3008313" cy="793750"/>
          </a:xfrm>
        </p:spPr>
        <p:txBody>
          <a:bodyPr/>
          <a:lstStyle/>
          <a:p>
            <a:r>
              <a:rPr lang="en-US" sz="2400" smtClean="0"/>
              <a:t>3-Muscular coat</a:t>
            </a:r>
          </a:p>
        </p:txBody>
      </p:sp>
      <p:sp>
        <p:nvSpPr>
          <p:cNvPr id="4" name="Text Placeholder 3"/>
          <p:cNvSpPr>
            <a:spLocks noGrp="1"/>
          </p:cNvSpPr>
          <p:nvPr>
            <p:ph type="body" idx="2"/>
          </p:nvPr>
        </p:nvSpPr>
        <p:spPr>
          <a:xfrm>
            <a:off x="304800" y="1066800"/>
            <a:ext cx="4038600" cy="5029200"/>
          </a:xfrm>
        </p:spPr>
        <p:txBody>
          <a:bodyPr>
            <a:normAutofit lnSpcReduction="10000"/>
          </a:bodyPr>
          <a:lstStyle/>
          <a:p>
            <a:pPr fontAlgn="auto">
              <a:spcAft>
                <a:spcPts val="0"/>
              </a:spcAft>
              <a:buFont typeface="Wingdings 2"/>
              <a:buNone/>
              <a:defRPr/>
            </a:pPr>
            <a:r>
              <a:rPr lang="en-US" sz="2400" b="1" dirty="0" smtClean="0"/>
              <a:t>External :</a:t>
            </a:r>
          </a:p>
          <a:p>
            <a:pPr fontAlgn="auto">
              <a:spcAft>
                <a:spcPts val="0"/>
              </a:spcAft>
              <a:buFont typeface="Wingdings 2"/>
              <a:buNone/>
              <a:defRPr/>
            </a:pPr>
            <a:r>
              <a:rPr lang="en-US" sz="2000" b="1" dirty="0" smtClean="0"/>
              <a:t>Three constrictor muscles</a:t>
            </a:r>
            <a:r>
              <a:rPr lang="en-US" b="1" dirty="0" smtClean="0"/>
              <a:t>:</a:t>
            </a:r>
          </a:p>
          <a:p>
            <a:pPr fontAlgn="auto">
              <a:spcAft>
                <a:spcPts val="0"/>
              </a:spcAft>
              <a:buFont typeface="Wingdings 2"/>
              <a:buNone/>
              <a:defRPr/>
            </a:pPr>
            <a:r>
              <a:rPr lang="en-US" sz="2000" b="1" dirty="0" smtClean="0">
                <a:solidFill>
                  <a:schemeClr val="accent2">
                    <a:lumMod val="75000"/>
                  </a:schemeClr>
                </a:solidFill>
              </a:rPr>
              <a:t>Superior constrictor </a:t>
            </a:r>
          </a:p>
          <a:p>
            <a:pPr fontAlgn="auto">
              <a:spcAft>
                <a:spcPts val="0"/>
              </a:spcAft>
              <a:buFont typeface="Wingdings 2"/>
              <a:buNone/>
              <a:defRPr/>
            </a:pPr>
            <a:r>
              <a:rPr lang="en-US" sz="1800" dirty="0" smtClean="0"/>
              <a:t>arise from pterygoid , ptergomandibular ligament post end of mylohyoid fibers</a:t>
            </a:r>
          </a:p>
          <a:p>
            <a:pPr fontAlgn="auto">
              <a:spcAft>
                <a:spcPts val="0"/>
              </a:spcAft>
              <a:buFont typeface="Wingdings 2"/>
              <a:buNone/>
              <a:defRPr/>
            </a:pPr>
            <a:r>
              <a:rPr lang="en-US" sz="2000" b="1" dirty="0" smtClean="0">
                <a:solidFill>
                  <a:schemeClr val="accent2">
                    <a:lumMod val="75000"/>
                  </a:schemeClr>
                </a:solidFill>
              </a:rPr>
              <a:t>Middle constrictor:</a:t>
            </a:r>
          </a:p>
          <a:p>
            <a:pPr fontAlgn="auto">
              <a:spcAft>
                <a:spcPts val="0"/>
              </a:spcAft>
              <a:buFont typeface="Wingdings 2"/>
              <a:buNone/>
              <a:defRPr/>
            </a:pPr>
            <a:r>
              <a:rPr lang="en-US" sz="1600" dirty="0" smtClean="0"/>
              <a:t>Arise from the hyoid bone and stylohyod ligament</a:t>
            </a:r>
          </a:p>
          <a:p>
            <a:pPr fontAlgn="auto">
              <a:spcAft>
                <a:spcPts val="0"/>
              </a:spcAft>
              <a:buFont typeface="Wingdings 2"/>
              <a:buNone/>
              <a:defRPr/>
            </a:pPr>
            <a:r>
              <a:rPr lang="en-US" sz="2000" b="1" dirty="0" smtClean="0">
                <a:solidFill>
                  <a:schemeClr val="accent2">
                    <a:lumMod val="75000"/>
                  </a:schemeClr>
                </a:solidFill>
              </a:rPr>
              <a:t>Inferior constrictor: 2 parts</a:t>
            </a:r>
          </a:p>
          <a:p>
            <a:pPr fontAlgn="auto">
              <a:spcAft>
                <a:spcPts val="0"/>
              </a:spcAft>
              <a:buFont typeface="Wingdings 2"/>
              <a:buNone/>
              <a:defRPr/>
            </a:pPr>
            <a:r>
              <a:rPr lang="en-US" sz="1600" dirty="0" err="1" smtClean="0"/>
              <a:t>Thyropharyngeus</a:t>
            </a:r>
            <a:r>
              <a:rPr lang="en-US" sz="1600" dirty="0" smtClean="0"/>
              <a:t> : from thyroid </a:t>
            </a:r>
          </a:p>
          <a:p>
            <a:pPr fontAlgn="auto">
              <a:spcAft>
                <a:spcPts val="0"/>
              </a:spcAft>
              <a:buFont typeface="Wingdings 2"/>
              <a:buNone/>
              <a:defRPr/>
            </a:pPr>
            <a:r>
              <a:rPr lang="en-US" sz="1600" dirty="0" err="1" smtClean="0"/>
              <a:t>Cricopharyngus</a:t>
            </a:r>
            <a:r>
              <a:rPr lang="en-US" sz="1600" dirty="0" smtClean="0"/>
              <a:t> : from </a:t>
            </a:r>
            <a:r>
              <a:rPr lang="en-US" sz="1600" dirty="0" err="1" smtClean="0"/>
              <a:t>cricoid</a:t>
            </a:r>
            <a:endParaRPr lang="en-US" sz="1600" dirty="0" smtClean="0"/>
          </a:p>
          <a:p>
            <a:pPr fontAlgn="auto">
              <a:spcAft>
                <a:spcPts val="0"/>
              </a:spcAft>
              <a:buFont typeface="Wingdings 2"/>
              <a:buNone/>
              <a:defRPr/>
            </a:pPr>
            <a:r>
              <a:rPr lang="en-US" sz="1600" dirty="0" smtClean="0"/>
              <a:t>Between the 2 parts there is a weak defect where the mucosa may </a:t>
            </a:r>
            <a:r>
              <a:rPr lang="en-US" sz="1600" dirty="0" err="1" smtClean="0"/>
              <a:t>herniate</a:t>
            </a:r>
            <a:endParaRPr lang="en-US" sz="1600" dirty="0" smtClean="0"/>
          </a:p>
          <a:p>
            <a:pPr fontAlgn="auto">
              <a:spcAft>
                <a:spcPts val="0"/>
              </a:spcAft>
              <a:buFont typeface="Wingdings 2"/>
              <a:buNone/>
              <a:defRPr/>
            </a:pPr>
            <a:r>
              <a:rPr lang="en-US" sz="1600" b="1" u="sng" dirty="0" smtClean="0"/>
              <a:t>Killian’s dehiscence</a:t>
            </a:r>
          </a:p>
          <a:p>
            <a:pPr fontAlgn="auto">
              <a:spcAft>
                <a:spcPts val="0"/>
              </a:spcAft>
              <a:buFont typeface="Wingdings 2"/>
              <a:buNone/>
              <a:defRPr/>
            </a:pPr>
            <a:r>
              <a:rPr lang="en-US" sz="1600" dirty="0" smtClean="0"/>
              <a:t>Potential gap between the thyropharyngus and cricopharyngus  </a:t>
            </a:r>
            <a:endParaRPr lang="en-US" sz="1600" dirty="0"/>
          </a:p>
        </p:txBody>
      </p:sp>
      <p:pic>
        <p:nvPicPr>
          <p:cNvPr id="23555" name="Content Placeholder 4" descr="constrictor pharynx.jpg"/>
          <p:cNvPicPr>
            <a:picLocks noGrp="1" noChangeAspect="1"/>
          </p:cNvPicPr>
          <p:nvPr>
            <p:ph sz="half" idx="1"/>
          </p:nvPr>
        </p:nvPicPr>
        <p:blipFill>
          <a:blip r:embed="rId2"/>
          <a:srcRect/>
          <a:stretch>
            <a:fillRect/>
          </a:stretch>
        </p:blipFill>
        <p:spPr>
          <a:xfrm>
            <a:off x="4648200" y="1066800"/>
            <a:ext cx="3962400" cy="43434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endParaRPr lang="en-US" smtClean="0"/>
          </a:p>
        </p:txBody>
      </p:sp>
      <p:pic>
        <p:nvPicPr>
          <p:cNvPr id="24578" name="Content Placeholder 3" descr="pouch.jpg"/>
          <p:cNvPicPr>
            <a:picLocks noGrp="1" noChangeAspect="1"/>
          </p:cNvPicPr>
          <p:nvPr>
            <p:ph idx="1"/>
          </p:nvPr>
        </p:nvPicPr>
        <p:blipFill>
          <a:blip r:embed="rId2"/>
          <a:srcRect/>
          <a:stretch>
            <a:fillRect/>
          </a:stretch>
        </p:blipFill>
        <p:spPr>
          <a:xfrm>
            <a:off x="1371600" y="1417638"/>
            <a:ext cx="6172200" cy="35306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endParaRPr lang="en-US" smtClean="0"/>
          </a:p>
        </p:txBody>
      </p:sp>
      <p:pic>
        <p:nvPicPr>
          <p:cNvPr id="25602" name="Content Placeholder 3" descr="pouch  x.jpg"/>
          <p:cNvPicPr>
            <a:picLocks noGrp="1" noChangeAspect="1"/>
          </p:cNvPicPr>
          <p:nvPr>
            <p:ph idx="1"/>
          </p:nvPr>
        </p:nvPicPr>
        <p:blipFill>
          <a:blip r:embed="rId2"/>
          <a:srcRect/>
          <a:stretch>
            <a:fillRect/>
          </a:stretch>
        </p:blipFill>
        <p:spPr>
          <a:xfrm>
            <a:off x="2057400" y="1905000"/>
            <a:ext cx="5562600" cy="37338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1185863"/>
            <a:ext cx="3200400" cy="730250"/>
          </a:xfrm>
        </p:spPr>
        <p:txBody>
          <a:bodyPr/>
          <a:lstStyle/>
          <a:p>
            <a:r>
              <a:rPr lang="en-US" sz="2400" smtClean="0"/>
              <a:t>Internal:</a:t>
            </a:r>
            <a:r>
              <a:rPr lang="en-US" smtClean="0"/>
              <a:t/>
            </a:r>
            <a:br>
              <a:rPr lang="en-US" smtClean="0"/>
            </a:br>
            <a:endParaRPr lang="en-US" smtClean="0"/>
          </a:p>
        </p:txBody>
      </p:sp>
      <p:sp>
        <p:nvSpPr>
          <p:cNvPr id="26626" name="Text Placeholder 3"/>
          <p:cNvSpPr>
            <a:spLocks noGrp="1"/>
          </p:cNvSpPr>
          <p:nvPr>
            <p:ph type="body" idx="2"/>
          </p:nvPr>
        </p:nvSpPr>
        <p:spPr>
          <a:xfrm>
            <a:off x="457200" y="1676400"/>
            <a:ext cx="3008313" cy="1447800"/>
          </a:xfrm>
        </p:spPr>
        <p:txBody>
          <a:bodyPr/>
          <a:lstStyle/>
          <a:p>
            <a:r>
              <a:rPr lang="en-US" sz="2000" b="1" smtClean="0"/>
              <a:t>Three muscles:</a:t>
            </a:r>
          </a:p>
          <a:p>
            <a:pPr>
              <a:buFont typeface="Wingdings" pitchFamily="2" charset="2"/>
              <a:buChar char="q"/>
            </a:pPr>
            <a:r>
              <a:rPr lang="en-US" sz="1800" smtClean="0"/>
              <a:t>Stylopharyngus</a:t>
            </a:r>
          </a:p>
          <a:p>
            <a:pPr>
              <a:buFont typeface="Wingdings" pitchFamily="2" charset="2"/>
              <a:buChar char="q"/>
            </a:pPr>
            <a:r>
              <a:rPr lang="en-US" sz="1800" smtClean="0"/>
              <a:t>Salpingopharyngus </a:t>
            </a:r>
          </a:p>
          <a:p>
            <a:pPr>
              <a:buFont typeface="Wingdings" pitchFamily="2" charset="2"/>
              <a:buChar char="q"/>
            </a:pPr>
            <a:r>
              <a:rPr lang="en-US" sz="1800" smtClean="0"/>
              <a:t>palatopharyngus</a:t>
            </a:r>
          </a:p>
        </p:txBody>
      </p:sp>
      <p:pic>
        <p:nvPicPr>
          <p:cNvPr id="26627" name="Content Placeholder 4" descr="ms of pharynx.jpg"/>
          <p:cNvPicPr>
            <a:picLocks noGrp="1" noChangeAspect="1"/>
          </p:cNvPicPr>
          <p:nvPr>
            <p:ph sz="half" idx="1"/>
          </p:nvPr>
        </p:nvPicPr>
        <p:blipFill>
          <a:blip r:embed="rId2"/>
          <a:srcRect/>
          <a:stretch>
            <a:fillRect/>
          </a:stretch>
        </p:blipFill>
        <p:spPr>
          <a:xfrm>
            <a:off x="3810000" y="762000"/>
            <a:ext cx="4376738" cy="4494213"/>
          </a:xfrm>
        </p:spPr>
      </p:pic>
      <p:pic>
        <p:nvPicPr>
          <p:cNvPr id="26628" name="Picture 5" descr="salp.jpg"/>
          <p:cNvPicPr>
            <a:picLocks noChangeAspect="1"/>
          </p:cNvPicPr>
          <p:nvPr/>
        </p:nvPicPr>
        <p:blipFill>
          <a:blip r:embed="rId3"/>
          <a:srcRect/>
          <a:stretch>
            <a:fillRect/>
          </a:stretch>
        </p:blipFill>
        <p:spPr bwMode="auto">
          <a:xfrm>
            <a:off x="838200" y="3429000"/>
            <a:ext cx="2819400" cy="248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70775" cy="1143000"/>
          </a:xfrm>
        </p:spPr>
        <p:txBody>
          <a:bodyPr>
            <a:normAutofit fontScale="90000"/>
          </a:bodyPr>
          <a:lstStyle/>
          <a:p>
            <a:pPr fontAlgn="auto">
              <a:spcAft>
                <a:spcPts val="0"/>
              </a:spcAft>
              <a:defRPr/>
            </a:pPr>
            <a:r>
              <a:rPr lang="en-US" dirty="0" smtClean="0"/>
              <a:t/>
            </a:r>
            <a:br>
              <a:rPr lang="en-US" dirty="0" smtClean="0"/>
            </a:br>
            <a:r>
              <a:rPr lang="en-US" sz="3100" dirty="0" err="1" smtClean="0"/>
              <a:t>Buccopharyngeal</a:t>
            </a:r>
            <a:r>
              <a:rPr lang="en-US" sz="3100" dirty="0" smtClean="0"/>
              <a:t> fascia: covering the muscles from the outside giving more strength to the pharynx</a:t>
            </a:r>
            <a:br>
              <a:rPr lang="en-US" sz="3100" dirty="0" smtClean="0"/>
            </a:br>
            <a:endParaRPr lang="en-US" sz="3100" dirty="0"/>
          </a:p>
        </p:txBody>
      </p:sp>
      <p:pic>
        <p:nvPicPr>
          <p:cNvPr id="27650" name="Content Placeholder 4" descr="relation of the pharynx.jpg"/>
          <p:cNvPicPr>
            <a:picLocks noChangeAspect="1"/>
          </p:cNvPicPr>
          <p:nvPr/>
        </p:nvPicPr>
        <p:blipFill>
          <a:blip r:embed="rId2"/>
          <a:srcRect/>
          <a:stretch>
            <a:fillRect/>
          </a:stretch>
        </p:blipFill>
        <p:spPr bwMode="auto">
          <a:xfrm>
            <a:off x="609600" y="1417638"/>
            <a:ext cx="76962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609600"/>
          </a:xfrm>
        </p:spPr>
        <p:txBody>
          <a:bodyPr>
            <a:normAutofit fontScale="90000"/>
          </a:bodyPr>
          <a:lstStyle/>
          <a:p>
            <a:pPr fontAlgn="auto">
              <a:spcAft>
                <a:spcPts val="0"/>
              </a:spcAft>
              <a:defRPr/>
            </a:pPr>
            <a:r>
              <a:rPr lang="en-US" sz="2667" dirty="0" smtClean="0"/>
              <a:t>Relation of the pharynx</a:t>
            </a:r>
            <a:r>
              <a:rPr lang="en-US" dirty="0" smtClean="0"/>
              <a:t/>
            </a:r>
            <a:br>
              <a:rPr lang="en-US" dirty="0" smtClean="0"/>
            </a:br>
            <a:endParaRPr lang="en-US" dirty="0"/>
          </a:p>
        </p:txBody>
      </p:sp>
      <p:sp>
        <p:nvSpPr>
          <p:cNvPr id="4" name="Text Placeholder 3"/>
          <p:cNvSpPr>
            <a:spLocks noGrp="1"/>
          </p:cNvSpPr>
          <p:nvPr>
            <p:ph type="body" idx="2"/>
          </p:nvPr>
        </p:nvSpPr>
        <p:spPr>
          <a:xfrm>
            <a:off x="304800" y="1981200"/>
            <a:ext cx="2286000" cy="2133600"/>
          </a:xfrm>
        </p:spPr>
        <p:txBody>
          <a:bodyPr>
            <a:normAutofit/>
          </a:bodyPr>
          <a:lstStyle/>
          <a:p>
            <a:pPr fontAlgn="auto">
              <a:spcAft>
                <a:spcPts val="0"/>
              </a:spcAft>
              <a:buFont typeface="Wingdings 2"/>
              <a:buNone/>
              <a:defRPr/>
            </a:pPr>
            <a:r>
              <a:rPr lang="en-US" sz="2000" b="1" dirty="0" smtClean="0">
                <a:solidFill>
                  <a:schemeClr val="accent2">
                    <a:lumMod val="75000"/>
                  </a:schemeClr>
                </a:solidFill>
              </a:rPr>
              <a:t>Posteriorly :</a:t>
            </a:r>
          </a:p>
          <a:p>
            <a:pPr fontAlgn="auto">
              <a:spcAft>
                <a:spcPts val="0"/>
              </a:spcAft>
              <a:buFont typeface="Wingdings 2"/>
              <a:buNone/>
              <a:defRPr/>
            </a:pPr>
            <a:r>
              <a:rPr lang="en-US" sz="2000" dirty="0" smtClean="0"/>
              <a:t>prevertebral  fascia</a:t>
            </a:r>
          </a:p>
          <a:p>
            <a:pPr fontAlgn="auto">
              <a:spcAft>
                <a:spcPts val="0"/>
              </a:spcAft>
              <a:buFont typeface="Wingdings 2"/>
              <a:buNone/>
              <a:defRPr/>
            </a:pPr>
            <a:r>
              <a:rPr lang="en-US" sz="2000" b="1" dirty="0" smtClean="0">
                <a:solidFill>
                  <a:schemeClr val="accent2">
                    <a:lumMod val="75000"/>
                  </a:schemeClr>
                </a:solidFill>
              </a:rPr>
              <a:t>Anteriorly:</a:t>
            </a:r>
          </a:p>
          <a:p>
            <a:pPr fontAlgn="auto">
              <a:spcAft>
                <a:spcPts val="0"/>
              </a:spcAft>
              <a:buFont typeface="Wingdings 2"/>
              <a:buNone/>
              <a:defRPr/>
            </a:pPr>
            <a:r>
              <a:rPr lang="en-US" sz="2000" dirty="0" smtClean="0"/>
              <a:t>Parapharyngeal space</a:t>
            </a:r>
            <a:endParaRPr lang="en-US" sz="2000" dirty="0"/>
          </a:p>
        </p:txBody>
      </p:sp>
      <p:pic>
        <p:nvPicPr>
          <p:cNvPr id="28675" name="Content Placeholder 4" descr="relation of the pharynx.jpg"/>
          <p:cNvPicPr>
            <a:picLocks noGrp="1" noChangeAspect="1"/>
          </p:cNvPicPr>
          <p:nvPr>
            <p:ph sz="half" idx="1"/>
          </p:nvPr>
        </p:nvPicPr>
        <p:blipFill>
          <a:blip r:embed="rId2"/>
          <a:srcRect/>
          <a:stretch>
            <a:fillRect/>
          </a:stretch>
        </p:blipFill>
        <p:spPr>
          <a:xfrm>
            <a:off x="2971800" y="685800"/>
            <a:ext cx="5943600" cy="4572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4953000" cy="184150"/>
          </a:xfrm>
        </p:spPr>
        <p:txBody>
          <a:bodyPr>
            <a:noAutofit/>
          </a:bodyPr>
          <a:lstStyle/>
          <a:p>
            <a:pPr fontAlgn="auto">
              <a:spcAft>
                <a:spcPts val="0"/>
              </a:spcAft>
              <a:defRPr/>
            </a:pPr>
            <a:r>
              <a:rPr lang="en-US" sz="2400" dirty="0" smtClean="0">
                <a:solidFill>
                  <a:schemeClr val="accent2">
                    <a:lumMod val="60000"/>
                    <a:lumOff val="40000"/>
                  </a:schemeClr>
                </a:solidFill>
              </a:rPr>
              <a:t>Parapharyngeal space</a:t>
            </a:r>
            <a:endParaRPr lang="en-US" sz="2400" dirty="0">
              <a:solidFill>
                <a:schemeClr val="accent2">
                  <a:lumMod val="60000"/>
                  <a:lumOff val="40000"/>
                </a:schemeClr>
              </a:solidFill>
            </a:endParaRPr>
          </a:p>
        </p:txBody>
      </p:sp>
      <p:sp>
        <p:nvSpPr>
          <p:cNvPr id="7" name="Text Placeholder 6"/>
          <p:cNvSpPr>
            <a:spLocks noGrp="1"/>
          </p:cNvSpPr>
          <p:nvPr>
            <p:ph type="body" idx="2"/>
          </p:nvPr>
        </p:nvSpPr>
        <p:spPr>
          <a:xfrm>
            <a:off x="457200" y="2349500"/>
            <a:ext cx="3581400" cy="4343400"/>
          </a:xfrm>
        </p:spPr>
        <p:txBody>
          <a:bodyPr>
            <a:normAutofit fontScale="25000" lnSpcReduction="20000"/>
          </a:bodyPr>
          <a:lstStyle/>
          <a:p>
            <a:pPr fontAlgn="auto">
              <a:spcAft>
                <a:spcPts val="0"/>
              </a:spcAft>
              <a:buFont typeface="Wingdings 2"/>
              <a:buNone/>
              <a:defRPr/>
            </a:pPr>
            <a:r>
              <a:rPr lang="en-US" sz="7200" b="1" dirty="0" smtClean="0"/>
              <a:t>Potential space lies out side the pharynx, Triangular  in cross section , it extend from the base of the skull above to the sup mediastinum and apex of hyoid bone </a:t>
            </a:r>
          </a:p>
          <a:p>
            <a:pPr fontAlgn="auto">
              <a:spcAft>
                <a:spcPts val="0"/>
              </a:spcAft>
              <a:buFont typeface="Wingdings 2"/>
              <a:buNone/>
              <a:defRPr/>
            </a:pPr>
            <a:endParaRPr lang="en-US" sz="7200" b="1" dirty="0" smtClean="0"/>
          </a:p>
          <a:p>
            <a:pPr fontAlgn="auto">
              <a:spcAft>
                <a:spcPts val="0"/>
              </a:spcAft>
              <a:buFont typeface="Wingdings 2"/>
              <a:buNone/>
              <a:defRPr/>
            </a:pPr>
            <a:r>
              <a:rPr lang="en-US" sz="5600" dirty="0" smtClean="0">
                <a:solidFill>
                  <a:srgbClr val="3366FF"/>
                </a:solidFill>
              </a:rPr>
              <a:t>Anteromedial wall</a:t>
            </a:r>
            <a:r>
              <a:rPr lang="en-US" sz="5600" dirty="0" smtClean="0"/>
              <a:t>: buccopharyngeal fascia</a:t>
            </a:r>
          </a:p>
          <a:p>
            <a:pPr fontAlgn="auto">
              <a:spcAft>
                <a:spcPts val="0"/>
              </a:spcAft>
              <a:buFont typeface="Wingdings 2"/>
              <a:buNone/>
              <a:defRPr/>
            </a:pPr>
            <a:endParaRPr lang="en-US" sz="5600" dirty="0" smtClean="0">
              <a:solidFill>
                <a:srgbClr val="0000FF"/>
              </a:solidFill>
            </a:endParaRPr>
          </a:p>
          <a:p>
            <a:pPr fontAlgn="auto">
              <a:spcAft>
                <a:spcPts val="0"/>
              </a:spcAft>
              <a:buFont typeface="Wingdings 2"/>
              <a:buNone/>
              <a:defRPr/>
            </a:pPr>
            <a:r>
              <a:rPr lang="en-US" sz="5600" b="1" dirty="0" smtClean="0">
                <a:solidFill>
                  <a:srgbClr val="0000FF"/>
                </a:solidFill>
              </a:rPr>
              <a:t>Posteromedial wall </a:t>
            </a:r>
            <a:r>
              <a:rPr lang="en-US" sz="5600" dirty="0" smtClean="0"/>
              <a:t>: cervical vertebrae, prevertebral muscle and fascia</a:t>
            </a:r>
          </a:p>
          <a:p>
            <a:pPr fontAlgn="auto">
              <a:spcAft>
                <a:spcPts val="0"/>
              </a:spcAft>
              <a:buFont typeface="Wingdings 2"/>
              <a:buNone/>
              <a:defRPr/>
            </a:pPr>
            <a:endParaRPr lang="en-US" sz="5600" dirty="0" smtClean="0"/>
          </a:p>
          <a:p>
            <a:pPr fontAlgn="auto">
              <a:spcAft>
                <a:spcPts val="0"/>
              </a:spcAft>
              <a:buFont typeface="Wingdings 2"/>
              <a:buNone/>
              <a:defRPr/>
            </a:pPr>
            <a:r>
              <a:rPr lang="en-US" sz="5600" b="1" dirty="0" smtClean="0">
                <a:solidFill>
                  <a:srgbClr val="0000FF"/>
                </a:solidFill>
              </a:rPr>
              <a:t>Lateral wall</a:t>
            </a:r>
            <a:r>
              <a:rPr lang="en-US" sz="5600" dirty="0" smtClean="0"/>
              <a:t>: (up) the mandible ,tergoid muscle, pparotid gland</a:t>
            </a:r>
          </a:p>
          <a:p>
            <a:pPr fontAlgn="auto">
              <a:spcAft>
                <a:spcPts val="0"/>
              </a:spcAft>
              <a:buFont typeface="Wingdings 2"/>
              <a:buNone/>
              <a:defRPr/>
            </a:pPr>
            <a:r>
              <a:rPr lang="en-US" sz="5600" b="1" dirty="0" smtClean="0"/>
              <a:t>(Lower) </a:t>
            </a:r>
            <a:r>
              <a:rPr lang="en-US" sz="5600" dirty="0" smtClean="0"/>
              <a:t>sternomastoid muscle</a:t>
            </a:r>
          </a:p>
          <a:p>
            <a:pPr fontAlgn="auto">
              <a:spcAft>
                <a:spcPts val="0"/>
              </a:spcAft>
              <a:buFont typeface="Wingdings 2"/>
              <a:buNone/>
              <a:defRPr/>
            </a:pPr>
            <a:endParaRPr lang="en-US" sz="5600" dirty="0" smtClean="0"/>
          </a:p>
          <a:p>
            <a:pPr fontAlgn="auto">
              <a:spcAft>
                <a:spcPts val="0"/>
              </a:spcAft>
              <a:buFont typeface="Wingdings 2"/>
              <a:buNone/>
              <a:defRPr/>
            </a:pPr>
            <a:r>
              <a:rPr lang="en-US" sz="5600" b="1" dirty="0" smtClean="0">
                <a:solidFill>
                  <a:schemeClr val="accent2">
                    <a:lumMod val="75000"/>
                  </a:schemeClr>
                </a:solidFill>
              </a:rPr>
              <a:t>Compartment </a:t>
            </a:r>
            <a:r>
              <a:rPr lang="en-US" sz="5600" dirty="0" smtClean="0">
                <a:solidFill>
                  <a:schemeClr val="accent2">
                    <a:lumMod val="75000"/>
                  </a:schemeClr>
                </a:solidFill>
              </a:rPr>
              <a:t>:divided into two parts by </a:t>
            </a:r>
            <a:r>
              <a:rPr lang="en-US" sz="5600" dirty="0" err="1" smtClean="0">
                <a:solidFill>
                  <a:schemeClr val="accent2">
                    <a:lumMod val="75000"/>
                  </a:schemeClr>
                </a:solidFill>
              </a:rPr>
              <a:t>styloid</a:t>
            </a:r>
            <a:r>
              <a:rPr lang="en-US" sz="5600" dirty="0" smtClean="0">
                <a:solidFill>
                  <a:schemeClr val="accent2">
                    <a:lumMod val="75000"/>
                  </a:schemeClr>
                </a:solidFill>
              </a:rPr>
              <a:t> process</a:t>
            </a:r>
          </a:p>
          <a:p>
            <a:pPr fontAlgn="auto">
              <a:spcAft>
                <a:spcPts val="0"/>
              </a:spcAft>
              <a:buFont typeface="Wingdings 2"/>
              <a:buNone/>
              <a:defRPr/>
            </a:pPr>
            <a:r>
              <a:rPr lang="en-US" sz="5600" u="sng" dirty="0" smtClean="0">
                <a:solidFill>
                  <a:srgbClr val="FF6600"/>
                </a:solidFill>
              </a:rPr>
              <a:t>prestyloid:</a:t>
            </a:r>
          </a:p>
          <a:p>
            <a:pPr fontAlgn="auto">
              <a:spcAft>
                <a:spcPts val="0"/>
              </a:spcAft>
              <a:buFont typeface="Wingdings 2"/>
              <a:buNone/>
              <a:defRPr/>
            </a:pPr>
            <a:r>
              <a:rPr lang="en-US" sz="5600" dirty="0" smtClean="0"/>
              <a:t>internal maxillary artery, fat,inferior alveolar ,lingual, and auricultemporal nerves.</a:t>
            </a:r>
          </a:p>
          <a:p>
            <a:pPr fontAlgn="auto">
              <a:spcAft>
                <a:spcPts val="0"/>
              </a:spcAft>
              <a:buFont typeface="Wingdings 2"/>
              <a:buNone/>
              <a:defRPr/>
            </a:pPr>
            <a:r>
              <a:rPr lang="en-US" sz="5600" dirty="0" smtClean="0">
                <a:solidFill>
                  <a:srgbClr val="FF6600"/>
                </a:solidFill>
              </a:rPr>
              <a:t>Poststyloid: </a:t>
            </a:r>
          </a:p>
          <a:p>
            <a:pPr fontAlgn="auto">
              <a:spcAft>
                <a:spcPts val="0"/>
              </a:spcAft>
              <a:buFont typeface="Wingdings 2"/>
              <a:buNone/>
              <a:defRPr/>
            </a:pPr>
            <a:r>
              <a:rPr lang="en-US" sz="5600" dirty="0" smtClean="0"/>
              <a:t>neurovascular bundle (carotid artery,, internal jugular vein, sympathatic chain ,CN IX,X </a:t>
            </a:r>
            <a:r>
              <a:rPr lang="en-US" sz="5600" dirty="0" err="1" smtClean="0"/>
              <a:t>and,XI</a:t>
            </a:r>
            <a:r>
              <a:rPr lang="en-US" sz="5600" dirty="0" smtClean="0"/>
              <a:t> </a:t>
            </a:r>
          </a:p>
          <a:p>
            <a:pPr fontAlgn="auto">
              <a:spcAft>
                <a:spcPts val="0"/>
              </a:spcAft>
              <a:buFont typeface="Wingdings 2"/>
              <a:buNone/>
              <a:defRPr/>
            </a:pPr>
            <a:endParaRPr lang="en-US" sz="5600" dirty="0" smtClean="0"/>
          </a:p>
        </p:txBody>
      </p:sp>
      <p:pic>
        <p:nvPicPr>
          <p:cNvPr id="29699" name="Content Placeholder 7" descr="paraphyrngeal.jpg"/>
          <p:cNvPicPr>
            <a:picLocks noGrp="1" noChangeAspect="1"/>
          </p:cNvPicPr>
          <p:nvPr>
            <p:ph sz="half" idx="1"/>
          </p:nvPr>
        </p:nvPicPr>
        <p:blipFill>
          <a:blip r:embed="rId2"/>
          <a:srcRect/>
          <a:stretch>
            <a:fillRect/>
          </a:stretch>
        </p:blipFill>
        <p:spPr>
          <a:xfrm>
            <a:off x="5410200" y="273050"/>
            <a:ext cx="3273425" cy="3060700"/>
          </a:xfrm>
        </p:spPr>
      </p:pic>
      <p:sp>
        <p:nvSpPr>
          <p:cNvPr id="29700" name="TextBox 5"/>
          <p:cNvSpPr txBox="1">
            <a:spLocks noChangeArrowheads="1"/>
          </p:cNvSpPr>
          <p:nvPr/>
        </p:nvSpPr>
        <p:spPr bwMode="auto">
          <a:xfrm>
            <a:off x="5410200" y="3933825"/>
            <a:ext cx="3103563" cy="2308225"/>
          </a:xfrm>
          <a:prstGeom prst="rect">
            <a:avLst/>
          </a:prstGeom>
          <a:noFill/>
          <a:ln w="9525">
            <a:noFill/>
            <a:miter lim="800000"/>
            <a:headEnd/>
            <a:tailEnd/>
          </a:ln>
        </p:spPr>
        <p:txBody>
          <a:bodyPr>
            <a:spAutoFit/>
          </a:bodyPr>
          <a:lstStyle/>
          <a:p>
            <a:r>
              <a:rPr lang="en-US"/>
              <a:t>** If tonsillitis and not treated will have peritonsillar abscess that may go to this space leading to rupture of carotid or cranial nerve injury …. So its dangerous if u don’t treat </a:t>
            </a:r>
            <a:r>
              <a:rPr lang="ar-SA">
                <a:cs typeface="Tahoma" pitchFamily="34" charset="0"/>
              </a:rPr>
              <a:t> </a:t>
            </a:r>
            <a:endParaRPr lang="en-US"/>
          </a:p>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273050"/>
            <a:ext cx="3352800" cy="793750"/>
          </a:xfrm>
        </p:spPr>
        <p:txBody>
          <a:bodyPr/>
          <a:lstStyle/>
          <a:p>
            <a:r>
              <a:rPr lang="en-US" sz="2400" smtClean="0"/>
              <a:t>Retropharyngeal space </a:t>
            </a:r>
            <a:r>
              <a:rPr lang="en-US" smtClean="0"/>
              <a:t>:</a:t>
            </a:r>
            <a:br>
              <a:rPr lang="en-US" smtClean="0"/>
            </a:br>
            <a:endParaRPr lang="en-US" smtClean="0"/>
          </a:p>
        </p:txBody>
      </p:sp>
      <p:sp>
        <p:nvSpPr>
          <p:cNvPr id="4" name="Text Placeholder 3"/>
          <p:cNvSpPr>
            <a:spLocks noGrp="1"/>
          </p:cNvSpPr>
          <p:nvPr>
            <p:ph type="body" idx="2"/>
          </p:nvPr>
        </p:nvSpPr>
        <p:spPr>
          <a:xfrm>
            <a:off x="457200" y="765175"/>
            <a:ext cx="3352800" cy="5407025"/>
          </a:xfrm>
        </p:spPr>
        <p:txBody>
          <a:bodyPr>
            <a:normAutofit fontScale="92500" lnSpcReduction="10000"/>
          </a:bodyPr>
          <a:lstStyle/>
          <a:p>
            <a:pPr fontAlgn="auto">
              <a:spcAft>
                <a:spcPts val="0"/>
              </a:spcAft>
              <a:buFont typeface="Wingdings 2"/>
              <a:buNone/>
              <a:defRPr/>
            </a:pPr>
            <a:r>
              <a:rPr lang="en-US" sz="2000" b="1" i="1" dirty="0" smtClean="0"/>
              <a:t>It extend from the base of skull to supr mediastinum</a:t>
            </a:r>
          </a:p>
          <a:p>
            <a:pPr fontAlgn="auto">
              <a:spcAft>
                <a:spcPts val="0"/>
              </a:spcAft>
              <a:buFont typeface="Wingdings 2"/>
              <a:buNone/>
              <a:defRPr/>
            </a:pPr>
            <a:r>
              <a:rPr lang="en-US" sz="2000" b="1" i="1" dirty="0" smtClean="0"/>
              <a:t>Lies behind the pharynx</a:t>
            </a:r>
          </a:p>
          <a:p>
            <a:pPr fontAlgn="auto">
              <a:spcAft>
                <a:spcPts val="0"/>
              </a:spcAft>
              <a:buFont typeface="Wingdings 2"/>
              <a:buNone/>
              <a:defRPr/>
            </a:pPr>
            <a:r>
              <a:rPr lang="en-US" sz="1800" b="1" dirty="0" smtClean="0">
                <a:solidFill>
                  <a:srgbClr val="FFFF00"/>
                </a:solidFill>
              </a:rPr>
              <a:t>Ant</a:t>
            </a:r>
            <a:r>
              <a:rPr lang="en-US" sz="1800" dirty="0" smtClean="0">
                <a:solidFill>
                  <a:srgbClr val="FFFF00"/>
                </a:solidFill>
              </a:rPr>
              <a:t>: </a:t>
            </a:r>
            <a:r>
              <a:rPr lang="en-US" sz="1800" dirty="0" smtClean="0"/>
              <a:t>posterior pharyngeal wall and its covering buccopharyngeal fascia</a:t>
            </a:r>
          </a:p>
          <a:p>
            <a:pPr fontAlgn="auto">
              <a:spcAft>
                <a:spcPts val="0"/>
              </a:spcAft>
              <a:buFont typeface="Wingdings 2"/>
              <a:buNone/>
              <a:defRPr/>
            </a:pPr>
            <a:r>
              <a:rPr lang="en-US" sz="1800" b="1" dirty="0" smtClean="0">
                <a:solidFill>
                  <a:schemeClr val="accent2">
                    <a:lumMod val="60000"/>
                    <a:lumOff val="40000"/>
                  </a:schemeClr>
                </a:solidFill>
              </a:rPr>
              <a:t>Pos</a:t>
            </a:r>
            <a:r>
              <a:rPr lang="en-US" sz="1800" dirty="0" smtClean="0">
                <a:solidFill>
                  <a:schemeClr val="accent2">
                    <a:lumMod val="60000"/>
                    <a:lumOff val="40000"/>
                  </a:schemeClr>
                </a:solidFill>
              </a:rPr>
              <a:t>t</a:t>
            </a:r>
            <a:r>
              <a:rPr lang="en-US" sz="1800" dirty="0" smtClean="0"/>
              <a:t>: cervical vertebrae and muscles and fascia</a:t>
            </a:r>
          </a:p>
          <a:p>
            <a:pPr fontAlgn="auto">
              <a:spcAft>
                <a:spcPts val="0"/>
              </a:spcAft>
              <a:buFont typeface="Wingdings 2"/>
              <a:buNone/>
              <a:defRPr/>
            </a:pPr>
            <a:r>
              <a:rPr lang="en-US" sz="1800" b="1" i="1" dirty="0" smtClean="0">
                <a:solidFill>
                  <a:srgbClr val="FF0000"/>
                </a:solidFill>
              </a:rPr>
              <a:t>Contents :</a:t>
            </a:r>
          </a:p>
          <a:p>
            <a:pPr fontAlgn="auto">
              <a:spcAft>
                <a:spcPts val="0"/>
              </a:spcAft>
              <a:buFont typeface="Wingdings 2"/>
              <a:buNone/>
              <a:defRPr/>
            </a:pPr>
            <a:r>
              <a:rPr lang="en-US" sz="1800" dirty="0" smtClean="0"/>
              <a:t>Reteropharyngeal lymph nodes</a:t>
            </a:r>
          </a:p>
          <a:p>
            <a:pPr fontAlgn="auto">
              <a:spcAft>
                <a:spcPts val="0"/>
              </a:spcAft>
              <a:buFont typeface="Wingdings 2"/>
              <a:buNone/>
              <a:defRPr/>
            </a:pPr>
            <a:endParaRPr lang="en-US" sz="1800" dirty="0" smtClean="0"/>
          </a:p>
          <a:p>
            <a:pPr fontAlgn="auto">
              <a:spcAft>
                <a:spcPts val="0"/>
              </a:spcAft>
              <a:buFont typeface="Wingdings 2"/>
              <a:buNone/>
              <a:defRPr/>
            </a:pPr>
            <a:endParaRPr lang="en-US" sz="1800" dirty="0" smtClean="0"/>
          </a:p>
          <a:p>
            <a:pPr fontAlgn="auto">
              <a:spcAft>
                <a:spcPts val="0"/>
              </a:spcAft>
              <a:buFont typeface="Wingdings 2"/>
              <a:buNone/>
              <a:defRPr/>
            </a:pPr>
            <a:r>
              <a:rPr lang="en-US" sz="1800" dirty="0" smtClean="0"/>
              <a:t>Scenario : A 50 year old patient with </a:t>
            </a:r>
            <a:r>
              <a:rPr lang="en-US" sz="1800" dirty="0" err="1" smtClean="0"/>
              <a:t>torticollis</a:t>
            </a:r>
            <a:r>
              <a:rPr lang="en-US" sz="1800" dirty="0" smtClean="0"/>
              <a:t> and bulging in posterior pharyngeal wall should take it seriously cause site of lymph node so think of TB	</a:t>
            </a:r>
          </a:p>
          <a:p>
            <a:pPr fontAlgn="auto">
              <a:spcAft>
                <a:spcPts val="0"/>
              </a:spcAft>
              <a:buFont typeface="Wingdings 2"/>
              <a:buNone/>
              <a:defRPr/>
            </a:pPr>
            <a:r>
              <a:rPr lang="en-US" sz="1800" dirty="0" smtClean="0"/>
              <a:t>If in child  think of tonsillitis that spread to this space </a:t>
            </a:r>
            <a:endParaRPr lang="en-US" sz="1800" dirty="0"/>
          </a:p>
        </p:txBody>
      </p:sp>
      <p:pic>
        <p:nvPicPr>
          <p:cNvPr id="30723" name="Content Placeholder 4" descr="rtero 2.jpg"/>
          <p:cNvPicPr>
            <a:picLocks noGrp="1" noChangeAspect="1"/>
          </p:cNvPicPr>
          <p:nvPr>
            <p:ph sz="half" idx="1"/>
          </p:nvPr>
        </p:nvPicPr>
        <p:blipFill>
          <a:blip r:embed="rId2"/>
          <a:srcRect/>
          <a:stretch>
            <a:fillRect/>
          </a:stretch>
        </p:blipFill>
        <p:spPr>
          <a:xfrm>
            <a:off x="4000500" y="1066800"/>
            <a:ext cx="5143500" cy="51054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auto">
              <a:spcAft>
                <a:spcPts val="0"/>
              </a:spcAft>
              <a:defRPr/>
            </a:pPr>
            <a:r>
              <a:rPr lang="en-US" sz="2800" b="1" i="1" dirty="0" smtClean="0">
                <a:solidFill>
                  <a:schemeClr val="accent2">
                    <a:lumMod val="60000"/>
                    <a:lumOff val="40000"/>
                  </a:schemeClr>
                </a:solidFill>
              </a:rPr>
              <a:t>physiology</a:t>
            </a:r>
            <a:endParaRPr lang="en-US" sz="2800" b="1" i="1" dirty="0">
              <a:solidFill>
                <a:schemeClr val="accent2">
                  <a:lumMod val="60000"/>
                  <a:lumOff val="40000"/>
                </a:schemeClr>
              </a:solidFill>
            </a:endParaRPr>
          </a:p>
        </p:txBody>
      </p:sp>
      <p:sp>
        <p:nvSpPr>
          <p:cNvPr id="31746" name="Text Placeholder 3"/>
          <p:cNvSpPr>
            <a:spLocks noGrp="1"/>
          </p:cNvSpPr>
          <p:nvPr>
            <p:ph idx="1"/>
          </p:nvPr>
        </p:nvSpPr>
        <p:spPr/>
        <p:txBody>
          <a:bodyPr/>
          <a:lstStyle/>
          <a:p>
            <a:r>
              <a:rPr lang="en-US" sz="2000" b="1" smtClean="0"/>
              <a:t>Functions of the sub epithelial lymphoid tissue:</a:t>
            </a:r>
          </a:p>
          <a:p>
            <a:r>
              <a:rPr lang="en-US" sz="1800" smtClean="0"/>
              <a:t>Protective functions :</a:t>
            </a:r>
          </a:p>
          <a:p>
            <a:r>
              <a:rPr lang="en-US" sz="1800" smtClean="0"/>
              <a:t>Formation of lymphocytes</a:t>
            </a:r>
          </a:p>
          <a:p>
            <a:r>
              <a:rPr lang="en-US" sz="1800" smtClean="0"/>
              <a:t>Formation of antibodies</a:t>
            </a:r>
          </a:p>
          <a:p>
            <a:r>
              <a:rPr lang="en-US" sz="1800" smtClean="0"/>
              <a:t>Acquisition of immunity</a:t>
            </a:r>
          </a:p>
          <a:p>
            <a:r>
              <a:rPr lang="en-US" sz="1800" smtClean="0"/>
              <a:t>Localization of infection</a:t>
            </a:r>
          </a:p>
          <a:p>
            <a:r>
              <a:rPr lang="en-US" sz="1800" b="1" u="sng" smtClean="0"/>
              <a:t>Salivation:</a:t>
            </a:r>
          </a:p>
          <a:p>
            <a:pPr>
              <a:buFont typeface="Wingdings 2" pitchFamily="18" charset="2"/>
              <a:buNone/>
            </a:pPr>
            <a:r>
              <a:rPr lang="en-US" sz="1800" smtClean="0"/>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1185863"/>
            <a:ext cx="3200400" cy="730250"/>
          </a:xfrm>
        </p:spPr>
        <p:txBody>
          <a:bodyPr/>
          <a:lstStyle/>
          <a:p>
            <a:r>
              <a:rPr lang="en-US" smtClean="0"/>
              <a:t>pharynx</a:t>
            </a:r>
          </a:p>
        </p:txBody>
      </p:sp>
      <p:sp>
        <p:nvSpPr>
          <p:cNvPr id="14338" name="Text Placeholder 4"/>
          <p:cNvSpPr>
            <a:spLocks noGrp="1"/>
          </p:cNvSpPr>
          <p:nvPr>
            <p:ph type="body" idx="2"/>
          </p:nvPr>
        </p:nvSpPr>
        <p:spPr>
          <a:xfrm>
            <a:off x="457200" y="685800"/>
            <a:ext cx="2743200" cy="3581400"/>
          </a:xfrm>
        </p:spPr>
        <p:txBody>
          <a:bodyPr/>
          <a:lstStyle/>
          <a:p>
            <a:r>
              <a:rPr lang="en-US" sz="1800" smtClean="0"/>
              <a:t>It extend from the base of the skull to the level 6 cervical vertebra at the lower border of cricoid cartilage.</a:t>
            </a:r>
          </a:p>
          <a:p>
            <a:r>
              <a:rPr lang="en-US" sz="1800" smtClean="0"/>
              <a:t>Funnel shaped,10 cm length </a:t>
            </a:r>
          </a:p>
        </p:txBody>
      </p:sp>
      <p:pic>
        <p:nvPicPr>
          <p:cNvPr id="14339" name="Content Placeholder 5" descr="Ppharynx.jpg"/>
          <p:cNvPicPr>
            <a:picLocks noGrp="1" noChangeAspect="1"/>
          </p:cNvPicPr>
          <p:nvPr>
            <p:ph sz="half" idx="1"/>
          </p:nvPr>
        </p:nvPicPr>
        <p:blipFill>
          <a:blip r:embed="rId2"/>
          <a:srcRect/>
          <a:stretch>
            <a:fillRect/>
          </a:stretch>
        </p:blipFill>
        <p:spPr>
          <a:xfrm>
            <a:off x="4419600" y="1185863"/>
            <a:ext cx="3163888" cy="38100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4"/>
          <p:cNvSpPr>
            <a:spLocks noGrp="1"/>
          </p:cNvSpPr>
          <p:nvPr>
            <p:ph type="title"/>
          </p:nvPr>
        </p:nvSpPr>
        <p:spPr/>
        <p:txBody>
          <a:bodyPr/>
          <a:lstStyle/>
          <a:p>
            <a:endParaRPr lang="en-US" smtClean="0"/>
          </a:p>
        </p:txBody>
      </p:sp>
      <p:sp>
        <p:nvSpPr>
          <p:cNvPr id="4" name="Text Placeholder 3"/>
          <p:cNvSpPr>
            <a:spLocks noGrp="1"/>
          </p:cNvSpPr>
          <p:nvPr>
            <p:ph idx="1"/>
          </p:nvPr>
        </p:nvSpPr>
        <p:spPr>
          <a:xfrm>
            <a:off x="457200" y="1417638"/>
            <a:ext cx="8229600" cy="4708525"/>
          </a:xfrm>
        </p:spPr>
        <p:txBody>
          <a:bodyPr>
            <a:normAutofit fontScale="92500" lnSpcReduction="10000"/>
          </a:bodyPr>
          <a:lstStyle/>
          <a:p>
            <a:pPr marL="420624" indent="-384048" fontAlgn="auto">
              <a:spcAft>
                <a:spcPts val="0"/>
              </a:spcAft>
              <a:buFont typeface="Wingdings 2"/>
              <a:buChar char=""/>
              <a:defRPr/>
            </a:pPr>
            <a:r>
              <a:rPr lang="en-US" sz="2400" b="1" dirty="0" smtClean="0">
                <a:solidFill>
                  <a:srgbClr val="FF6600"/>
                </a:solidFill>
              </a:rPr>
              <a:t>Deglutition:</a:t>
            </a:r>
          </a:p>
          <a:p>
            <a:pPr marL="420624" indent="-384048" fontAlgn="auto">
              <a:spcAft>
                <a:spcPts val="0"/>
              </a:spcAft>
              <a:buFont typeface="Wingdings 2"/>
              <a:buChar char=""/>
              <a:defRPr/>
            </a:pPr>
            <a:r>
              <a:rPr lang="en-US" sz="1800" b="1" dirty="0" smtClean="0"/>
              <a:t>Three stages </a:t>
            </a:r>
          </a:p>
          <a:p>
            <a:pPr marL="420624" indent="-384048" fontAlgn="auto">
              <a:spcAft>
                <a:spcPts val="0"/>
              </a:spcAft>
              <a:buFont typeface="Wingdings" charset="2"/>
              <a:buChar char="v"/>
              <a:defRPr/>
            </a:pPr>
            <a:r>
              <a:rPr lang="en-US" sz="1800" b="1" i="1" dirty="0" smtClean="0">
                <a:solidFill>
                  <a:schemeClr val="accent2">
                    <a:lumMod val="40000"/>
                    <a:lumOff val="60000"/>
                  </a:schemeClr>
                </a:solidFill>
              </a:rPr>
              <a:t>Oral stage</a:t>
            </a:r>
            <a:r>
              <a:rPr lang="en-US" sz="1800" b="1" dirty="0" smtClean="0"/>
              <a:t>: </a:t>
            </a:r>
            <a:r>
              <a:rPr lang="en-US" sz="1800" dirty="0" smtClean="0"/>
              <a:t>voluntary,closure of mouth,cessation of respiration ,rasing of larynx ,sudden elevation of the tongue,press the tongue against the palate, and pushes it backwards towards the oropharynx</a:t>
            </a:r>
          </a:p>
          <a:p>
            <a:pPr marL="420624" indent="-384048" fontAlgn="auto">
              <a:spcAft>
                <a:spcPts val="0"/>
              </a:spcAft>
              <a:buFont typeface="Wingdings 2"/>
              <a:buChar char=""/>
              <a:defRPr/>
            </a:pPr>
            <a:endParaRPr lang="en-US" sz="1800" dirty="0" smtClean="0"/>
          </a:p>
          <a:p>
            <a:pPr marL="420624" indent="-384048" fontAlgn="auto">
              <a:spcAft>
                <a:spcPts val="0"/>
              </a:spcAft>
              <a:buFont typeface="Wingdings" charset="2"/>
              <a:buChar char="v"/>
              <a:defRPr/>
            </a:pPr>
            <a:r>
              <a:rPr lang="en-US" sz="1800" b="1" i="1" dirty="0" smtClean="0">
                <a:solidFill>
                  <a:schemeClr val="accent2">
                    <a:lumMod val="60000"/>
                    <a:lumOff val="40000"/>
                  </a:schemeClr>
                </a:solidFill>
              </a:rPr>
              <a:t>Pharyngeal stage </a:t>
            </a:r>
            <a:r>
              <a:rPr lang="en-US" sz="1800" dirty="0" smtClean="0"/>
              <a:t>:non voluntary reflux, contraction of nasopharynx sphincter, larynx rises more, laryngeal inlet closure , epiglottis diverts the food into cricopharyngeal sphincter ,contraction of constrictor muscles ,relaxed cricopharyngeal sphincter </a:t>
            </a:r>
          </a:p>
          <a:p>
            <a:pPr marL="420624" indent="-384048" fontAlgn="auto">
              <a:spcAft>
                <a:spcPts val="0"/>
              </a:spcAft>
              <a:buFont typeface="Wingdings 2"/>
              <a:buNone/>
              <a:defRPr/>
            </a:pPr>
            <a:r>
              <a:rPr lang="en-US" sz="1800" dirty="0" smtClean="0"/>
              <a:t>-If soft palate is not closed by </a:t>
            </a:r>
            <a:r>
              <a:rPr lang="en-US" sz="1800" dirty="0" err="1" smtClean="0"/>
              <a:t>nasopharynx</a:t>
            </a:r>
            <a:r>
              <a:rPr lang="en-US" sz="1800" dirty="0" smtClean="0"/>
              <a:t> food will get regurgitated through nose so must check for nasopharyngeal </a:t>
            </a:r>
            <a:r>
              <a:rPr lang="en-US" sz="1800" dirty="0" err="1" smtClean="0"/>
              <a:t>imcompetence</a:t>
            </a:r>
            <a:r>
              <a:rPr lang="en-US" sz="1800" dirty="0" smtClean="0"/>
              <a:t> and he will also be complaining of </a:t>
            </a:r>
            <a:r>
              <a:rPr lang="en-US" sz="1800" dirty="0" err="1" smtClean="0"/>
              <a:t>hypernasality</a:t>
            </a:r>
            <a:endParaRPr lang="en-US" sz="1800" dirty="0" smtClean="0"/>
          </a:p>
          <a:p>
            <a:pPr marL="420624" indent="-384048" fontAlgn="auto">
              <a:spcAft>
                <a:spcPts val="0"/>
              </a:spcAft>
              <a:buFont typeface="Wingdings 2"/>
              <a:buNone/>
              <a:defRPr/>
            </a:pPr>
            <a:r>
              <a:rPr lang="en-US" sz="1800" dirty="0" smtClean="0"/>
              <a:t>-if sphincter is not functioning properly food will remain in the airway</a:t>
            </a:r>
          </a:p>
          <a:p>
            <a:pPr marL="420624" indent="-384048" fontAlgn="auto">
              <a:spcAft>
                <a:spcPts val="0"/>
              </a:spcAft>
              <a:buFont typeface="Wingdings" charset="2"/>
              <a:buChar char="v"/>
              <a:defRPr/>
            </a:pPr>
            <a:endParaRPr lang="en-US" sz="1800" dirty="0" smtClean="0"/>
          </a:p>
          <a:p>
            <a:pPr marL="420624" indent="-384048" fontAlgn="auto">
              <a:spcAft>
                <a:spcPts val="0"/>
              </a:spcAft>
              <a:buFont typeface="Wingdings" charset="2"/>
              <a:buChar char="v"/>
              <a:defRPr/>
            </a:pPr>
            <a:r>
              <a:rPr lang="en-US" sz="1800" dirty="0" err="1" smtClean="0"/>
              <a:t>Esophegeal</a:t>
            </a:r>
            <a:r>
              <a:rPr lang="en-US" sz="1800" dirty="0" smtClean="0"/>
              <a:t> phase :</a:t>
            </a:r>
          </a:p>
          <a:p>
            <a:pPr marL="420624" indent="-384048" fontAlgn="auto">
              <a:spcAft>
                <a:spcPts val="0"/>
              </a:spcAft>
              <a:buFont typeface="Wingdings" charset="2"/>
              <a:buChar char="v"/>
              <a:defRPr/>
            </a:pPr>
            <a:endParaRPr lang="en-US" sz="1800" dirty="0" smtClean="0"/>
          </a:p>
          <a:p>
            <a:pPr marL="420624" indent="-384048" fontAlgn="auto">
              <a:spcAft>
                <a:spcPts val="0"/>
              </a:spcAft>
              <a:buFont typeface="Wingdings 2"/>
              <a:buChar char=""/>
              <a:defRPr/>
            </a:pPr>
            <a:endParaRPr lang="en-US" sz="1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1185863"/>
            <a:ext cx="3200400" cy="730250"/>
          </a:xfrm>
        </p:spPr>
        <p:txBody>
          <a:bodyPr/>
          <a:lstStyle/>
          <a:p>
            <a:r>
              <a:rPr lang="en-US" sz="1400" smtClean="0"/>
              <a:t> </a:t>
            </a:r>
            <a:r>
              <a:rPr lang="en-US" smtClean="0"/>
              <a:t> </a:t>
            </a:r>
          </a:p>
        </p:txBody>
      </p:sp>
      <p:sp>
        <p:nvSpPr>
          <p:cNvPr id="4" name="Text Placeholder 3"/>
          <p:cNvSpPr>
            <a:spLocks noGrp="1"/>
          </p:cNvSpPr>
          <p:nvPr>
            <p:ph type="body" idx="2"/>
          </p:nvPr>
        </p:nvSpPr>
        <p:spPr>
          <a:xfrm>
            <a:off x="457200" y="1524000"/>
            <a:ext cx="2743200" cy="2743200"/>
          </a:xfrm>
        </p:spPr>
        <p:txBody>
          <a:bodyPr>
            <a:normAutofit fontScale="92500" lnSpcReduction="20000"/>
          </a:bodyPr>
          <a:lstStyle/>
          <a:p>
            <a:pPr fontAlgn="auto">
              <a:spcAft>
                <a:spcPts val="0"/>
              </a:spcAft>
              <a:buFont typeface="Wingdings" charset="2"/>
              <a:buChar char="v"/>
              <a:defRPr/>
            </a:pPr>
            <a:r>
              <a:rPr lang="en-US" sz="2000" b="1" dirty="0" smtClean="0"/>
              <a:t>Respiration </a:t>
            </a:r>
          </a:p>
          <a:p>
            <a:pPr fontAlgn="auto">
              <a:spcAft>
                <a:spcPts val="0"/>
              </a:spcAft>
              <a:buFont typeface="Wingdings" charset="2"/>
              <a:buChar char="v"/>
              <a:defRPr/>
            </a:pPr>
            <a:r>
              <a:rPr lang="en-US" sz="2000" b="1" dirty="0" smtClean="0"/>
              <a:t>Speech</a:t>
            </a:r>
          </a:p>
          <a:p>
            <a:pPr fontAlgn="auto">
              <a:spcAft>
                <a:spcPts val="0"/>
              </a:spcAft>
              <a:buFont typeface="Wingdings" charset="2"/>
              <a:buChar char="v"/>
              <a:defRPr/>
            </a:pPr>
            <a:r>
              <a:rPr lang="en-US" sz="2000" b="1" dirty="0" smtClean="0"/>
              <a:t>Resonating cavity any mass in the mouth will affect the resonation of </a:t>
            </a:r>
            <a:r>
              <a:rPr lang="en-US" sz="2000" b="1" dirty="0" err="1" smtClean="0"/>
              <a:t>ur</a:t>
            </a:r>
            <a:r>
              <a:rPr lang="en-US" sz="2000" b="1" dirty="0" smtClean="0"/>
              <a:t> voice </a:t>
            </a:r>
          </a:p>
          <a:p>
            <a:pPr fontAlgn="auto">
              <a:spcAft>
                <a:spcPts val="0"/>
              </a:spcAft>
              <a:buFont typeface="Wingdings" charset="2"/>
              <a:buChar char="v"/>
              <a:defRPr/>
            </a:pPr>
            <a:r>
              <a:rPr lang="en-US" sz="2000" b="1" dirty="0" smtClean="0"/>
              <a:t>Articulation </a:t>
            </a:r>
          </a:p>
          <a:p>
            <a:pPr fontAlgn="auto">
              <a:spcAft>
                <a:spcPts val="0"/>
              </a:spcAft>
              <a:buFont typeface="Wingdings" charset="2"/>
              <a:buChar char="v"/>
              <a:defRPr/>
            </a:pPr>
            <a:r>
              <a:rPr lang="en-US" sz="2000" b="1" dirty="0" smtClean="0"/>
              <a:t>Taste:</a:t>
            </a:r>
          </a:p>
          <a:p>
            <a:pPr fontAlgn="auto">
              <a:spcAft>
                <a:spcPts val="0"/>
              </a:spcAft>
              <a:buFont typeface="Wingdings 2"/>
              <a:buNone/>
              <a:defRPr/>
            </a:pPr>
            <a:r>
              <a:rPr lang="en-US" sz="2000" b="1" dirty="0" smtClean="0"/>
              <a:t> </a:t>
            </a:r>
            <a:r>
              <a:rPr lang="en-US" sz="1800" dirty="0" smtClean="0"/>
              <a:t>taste buds in the oral cavity</a:t>
            </a:r>
            <a:endParaRPr lang="en-US" sz="1800" dirty="0"/>
          </a:p>
        </p:txBody>
      </p:sp>
      <p:sp>
        <p:nvSpPr>
          <p:cNvPr id="33795" name="Content Placeholder 2"/>
          <p:cNvSpPr>
            <a:spLocks noGrp="1"/>
          </p:cNvSpPr>
          <p:nvPr>
            <p:ph sz="half" idx="1"/>
          </p:nvPr>
        </p:nvSpPr>
        <p:spPr>
          <a:xfrm>
            <a:off x="3200400" y="1981200"/>
            <a:ext cx="2438400" cy="3810000"/>
          </a:xfrm>
        </p:spPr>
        <p:txBody>
          <a:bodyPr/>
          <a:lstStyle/>
          <a:p>
            <a:pPr>
              <a:buFont typeface="Wingdings 2" pitchFamily="18" charset="2"/>
              <a:buNone/>
            </a:pPr>
            <a:endParaRPr lang="en-US" sz="2000" b="1"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869950"/>
          </a:xfrm>
        </p:spPr>
        <p:txBody>
          <a:bodyPr>
            <a:normAutofit fontScale="90000"/>
          </a:bodyPr>
          <a:lstStyle/>
          <a:p>
            <a:pPr fontAlgn="auto">
              <a:spcAft>
                <a:spcPts val="0"/>
              </a:spcAft>
              <a:defRPr/>
            </a:pPr>
            <a:r>
              <a:rPr lang="en-US" sz="2400" dirty="0" smtClean="0">
                <a:solidFill>
                  <a:schemeClr val="accent2">
                    <a:lumMod val="60000"/>
                    <a:lumOff val="40000"/>
                  </a:schemeClr>
                </a:solidFill>
              </a:rPr>
              <a:t>Adenoid</a:t>
            </a:r>
            <a:br>
              <a:rPr lang="en-US" sz="2400" dirty="0" smtClean="0">
                <a:solidFill>
                  <a:schemeClr val="accent2">
                    <a:lumMod val="60000"/>
                    <a:lumOff val="40000"/>
                  </a:schemeClr>
                </a:solidFill>
              </a:rPr>
            </a:br>
            <a:r>
              <a:rPr lang="en-US" sz="2400" dirty="0" smtClean="0">
                <a:solidFill>
                  <a:schemeClr val="accent2">
                    <a:lumMod val="60000"/>
                    <a:lumOff val="40000"/>
                  </a:schemeClr>
                </a:solidFill>
              </a:rPr>
              <a:t/>
            </a:r>
            <a:br>
              <a:rPr lang="en-US" sz="2400" dirty="0" smtClean="0">
                <a:solidFill>
                  <a:schemeClr val="accent2">
                    <a:lumMod val="60000"/>
                    <a:lumOff val="40000"/>
                  </a:schemeClr>
                </a:solidFill>
              </a:rPr>
            </a:br>
            <a:r>
              <a:rPr lang="en-US" sz="2400" dirty="0" smtClean="0">
                <a:solidFill>
                  <a:schemeClr val="accent2">
                    <a:lumMod val="60000"/>
                    <a:lumOff val="40000"/>
                  </a:schemeClr>
                </a:solidFill>
              </a:rPr>
              <a:t/>
            </a:r>
            <a:br>
              <a:rPr lang="en-US" sz="2400" dirty="0" smtClean="0">
                <a:solidFill>
                  <a:schemeClr val="accent2">
                    <a:lumMod val="60000"/>
                    <a:lumOff val="40000"/>
                  </a:schemeClr>
                </a:solidFill>
              </a:rPr>
            </a:br>
            <a:r>
              <a:rPr lang="en-US" sz="2400" dirty="0" smtClean="0">
                <a:solidFill>
                  <a:schemeClr val="accent2">
                    <a:lumMod val="60000"/>
                    <a:lumOff val="40000"/>
                  </a:schemeClr>
                </a:solidFill>
              </a:rPr>
              <a:t/>
            </a:r>
            <a:br>
              <a:rPr lang="en-US" sz="2400" dirty="0" smtClean="0">
                <a:solidFill>
                  <a:schemeClr val="accent2">
                    <a:lumMod val="60000"/>
                    <a:lumOff val="40000"/>
                  </a:schemeClr>
                </a:solidFill>
              </a:rPr>
            </a:br>
            <a:r>
              <a:rPr lang="en-US" sz="2400" dirty="0" smtClean="0">
                <a:solidFill>
                  <a:schemeClr val="accent2">
                    <a:lumMod val="60000"/>
                    <a:lumOff val="40000"/>
                  </a:schemeClr>
                </a:solidFill>
              </a:rPr>
              <a:t/>
            </a:r>
            <a:br>
              <a:rPr lang="en-US" sz="2400" dirty="0" smtClean="0">
                <a:solidFill>
                  <a:schemeClr val="accent2">
                    <a:lumMod val="60000"/>
                    <a:lumOff val="40000"/>
                  </a:schemeClr>
                </a:solidFill>
              </a:rPr>
            </a:br>
            <a:endParaRPr lang="en-US" sz="2400" dirty="0">
              <a:solidFill>
                <a:schemeClr val="accent2">
                  <a:lumMod val="60000"/>
                  <a:lumOff val="40000"/>
                </a:schemeClr>
              </a:solidFill>
            </a:endParaRPr>
          </a:p>
        </p:txBody>
      </p:sp>
      <p:sp>
        <p:nvSpPr>
          <p:cNvPr id="34818" name="Text Placeholder 3"/>
          <p:cNvSpPr>
            <a:spLocks noGrp="1"/>
          </p:cNvSpPr>
          <p:nvPr>
            <p:ph type="body" idx="2"/>
          </p:nvPr>
        </p:nvSpPr>
        <p:spPr>
          <a:xfrm>
            <a:off x="457200" y="2276475"/>
            <a:ext cx="3657600" cy="4294188"/>
          </a:xfrm>
        </p:spPr>
        <p:txBody>
          <a:bodyPr/>
          <a:lstStyle/>
          <a:p>
            <a:r>
              <a:rPr lang="en-US" sz="1600" smtClean="0"/>
              <a:t>A hypertrophy of the nasopharyngeal tonsil to produce symptoms , most commonly between the age of 3---7 years , most common cause of nasal obstruction in children</a:t>
            </a:r>
          </a:p>
          <a:p>
            <a:endParaRPr lang="en-US" sz="1600" smtClean="0"/>
          </a:p>
          <a:p>
            <a:r>
              <a:rPr lang="en-US" sz="1600" b="1" smtClean="0">
                <a:solidFill>
                  <a:srgbClr val="FF6600"/>
                </a:solidFill>
              </a:rPr>
              <a:t>Pathological types</a:t>
            </a:r>
            <a:r>
              <a:rPr lang="en-US" sz="1600" b="1" smtClean="0"/>
              <a:t>:</a:t>
            </a:r>
          </a:p>
          <a:p>
            <a:r>
              <a:rPr lang="en-US" sz="1600" smtClean="0"/>
              <a:t>1- simple inflammatory</a:t>
            </a:r>
          </a:p>
          <a:p>
            <a:r>
              <a:rPr lang="en-US" sz="1600" smtClean="0"/>
              <a:t>2- tuberculosis </a:t>
            </a:r>
          </a:p>
          <a:p>
            <a:endParaRPr lang="en-US" sz="1600" smtClean="0">
              <a:solidFill>
                <a:srgbClr val="FF6600"/>
              </a:solidFill>
            </a:endParaRPr>
          </a:p>
          <a:p>
            <a:r>
              <a:rPr lang="en-US" sz="1600" b="1" smtClean="0">
                <a:solidFill>
                  <a:srgbClr val="FF6600"/>
                </a:solidFill>
              </a:rPr>
              <a:t>Clinical features</a:t>
            </a:r>
            <a:r>
              <a:rPr lang="en-US" sz="1600" smtClean="0">
                <a:solidFill>
                  <a:srgbClr val="FF6600"/>
                </a:solidFill>
              </a:rPr>
              <a:t>:</a:t>
            </a:r>
          </a:p>
          <a:p>
            <a:r>
              <a:rPr lang="en-US" sz="1600" smtClean="0"/>
              <a:t>Mouth breathing , snoring , sleep disturbance, toneless voice, adenoid face (mickey mouse face ) , nasal discharge, Eustchain tube obstruction if big enough coz it opens in the nasopharynx, so interferes with the areation of middle ear and its not equalizing the outside and inside pressure –secretory otitis media (blue ear) affecting hearing- adenoid face</a:t>
            </a:r>
          </a:p>
        </p:txBody>
      </p:sp>
      <p:pic>
        <p:nvPicPr>
          <p:cNvPr id="34819" name="Content Placeholder 6" descr="166.gif"/>
          <p:cNvPicPr>
            <a:picLocks noGrp="1" noChangeAspect="1"/>
          </p:cNvPicPr>
          <p:nvPr>
            <p:ph sz="half" idx="1"/>
          </p:nvPr>
        </p:nvPicPr>
        <p:blipFill>
          <a:blip r:embed="rId2"/>
          <a:srcRect/>
          <a:stretch>
            <a:fillRect/>
          </a:stretch>
        </p:blipFill>
        <p:spPr>
          <a:xfrm>
            <a:off x="6227763" y="273050"/>
            <a:ext cx="2725737" cy="2916238"/>
          </a:xfrm>
        </p:spPr>
      </p:pic>
      <p:pic>
        <p:nvPicPr>
          <p:cNvPr id="34820" name="Picture 8" descr="adenoid 2.png"/>
          <p:cNvPicPr>
            <a:picLocks noChangeAspect="1"/>
          </p:cNvPicPr>
          <p:nvPr/>
        </p:nvPicPr>
        <p:blipFill>
          <a:blip r:embed="rId3"/>
          <a:srcRect/>
          <a:stretch>
            <a:fillRect/>
          </a:stretch>
        </p:blipFill>
        <p:spPr bwMode="auto">
          <a:xfrm>
            <a:off x="5791200" y="3962400"/>
            <a:ext cx="2971800" cy="2163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450"/>
            <a:ext cx="7467600" cy="1143000"/>
          </a:xfrm>
        </p:spPr>
        <p:txBody>
          <a:bodyPr>
            <a:normAutofit fontScale="90000"/>
          </a:bodyPr>
          <a:lstStyle/>
          <a:p>
            <a:pPr fontAlgn="auto">
              <a:spcAft>
                <a:spcPts val="0"/>
              </a:spcAft>
              <a:defRPr/>
            </a:pPr>
            <a:r>
              <a:rPr lang="en-US" dirty="0" smtClean="0"/>
              <a:t>Grade the obstruction by adenoid </a:t>
            </a:r>
            <a:r>
              <a:rPr lang="en-US" sz="2000" dirty="0" smtClean="0"/>
              <a:t>grade 1 : 25%</a:t>
            </a:r>
            <a:br>
              <a:rPr lang="en-US" sz="2000" dirty="0" smtClean="0"/>
            </a:br>
            <a:r>
              <a:rPr lang="en-US" sz="2000" dirty="0" smtClean="0"/>
              <a:t>grade 2 : 50%</a:t>
            </a:r>
            <a:br>
              <a:rPr lang="en-US" sz="2000" dirty="0" smtClean="0"/>
            </a:br>
            <a:r>
              <a:rPr lang="en-US" sz="2000" dirty="0" smtClean="0"/>
              <a:t>grade3 : 75%</a:t>
            </a:r>
            <a:br>
              <a:rPr lang="en-US" sz="2000" dirty="0" smtClean="0"/>
            </a:br>
            <a:r>
              <a:rPr lang="en-US" sz="2000" dirty="0" smtClean="0"/>
              <a:t>grade 4: 100%</a:t>
            </a:r>
            <a:br>
              <a:rPr lang="en-US" sz="2000" dirty="0" smtClean="0"/>
            </a:br>
            <a:r>
              <a:rPr lang="en-US" sz="2000" dirty="0" smtClean="0"/>
              <a:t/>
            </a:r>
            <a:br>
              <a:rPr lang="en-US" sz="2000" dirty="0" smtClean="0"/>
            </a:br>
            <a:r>
              <a:rPr lang="en-US" sz="2000" b="1" dirty="0" smtClean="0">
                <a:solidFill>
                  <a:srgbClr val="FF0000"/>
                </a:solidFill>
              </a:rPr>
              <a:t>diagnosis</a:t>
            </a:r>
            <a:r>
              <a:rPr lang="en-US" sz="2000" dirty="0" smtClean="0">
                <a:solidFill>
                  <a:srgbClr val="FF0000"/>
                </a:solidFill>
              </a:rPr>
              <a:t> : </a:t>
            </a:r>
            <a:br>
              <a:rPr lang="en-US" sz="2000" dirty="0" smtClean="0">
                <a:solidFill>
                  <a:srgbClr val="FF0000"/>
                </a:solidFill>
              </a:rPr>
            </a:br>
            <a:r>
              <a:rPr lang="en-US" sz="2000" dirty="0" smtClean="0"/>
              <a:t>x ray: if no endoscope, u follow air column if there is a cut in it then </a:t>
            </a:r>
            <a:r>
              <a:rPr lang="en-US" sz="2000" dirty="0" err="1" smtClean="0"/>
              <a:t>adenoid,to</a:t>
            </a:r>
            <a:r>
              <a:rPr lang="en-US" sz="2000" dirty="0" smtClean="0"/>
              <a:t> comment on </a:t>
            </a:r>
            <a:r>
              <a:rPr lang="en-US" sz="2000" dirty="0" err="1" smtClean="0"/>
              <a:t>xray</a:t>
            </a:r>
            <a:r>
              <a:rPr lang="en-US" sz="2000" dirty="0" smtClean="0"/>
              <a:t> neck must be extended and at the end of inspiration so </a:t>
            </a:r>
            <a:r>
              <a:rPr lang="en-US" sz="2000" dirty="0" err="1" smtClean="0"/>
              <a:t>diffucult</a:t>
            </a:r>
            <a:r>
              <a:rPr lang="en-US" sz="2000" dirty="0" smtClean="0"/>
              <a:t> but sometimes for </a:t>
            </a:r>
            <a:r>
              <a:rPr lang="en-US" sz="2000" dirty="0" err="1" smtClean="0"/>
              <a:t>medicolegal</a:t>
            </a:r>
            <a:r>
              <a:rPr lang="en-US" sz="2000" dirty="0" smtClean="0"/>
              <a:t> reason s its necessary  </a:t>
            </a:r>
            <a:br>
              <a:rPr lang="en-US" sz="2000" dirty="0" smtClean="0"/>
            </a:br>
            <a:r>
              <a:rPr lang="en-US" sz="2000" dirty="0" smtClean="0"/>
              <a:t/>
            </a:r>
            <a:br>
              <a:rPr lang="en-US" sz="2000" dirty="0" smtClean="0"/>
            </a:br>
            <a:r>
              <a:rPr lang="en-US" sz="2000" dirty="0" smtClean="0"/>
              <a:t> flexible </a:t>
            </a:r>
            <a:r>
              <a:rPr lang="en-US" sz="2000" dirty="0" err="1" smtClean="0"/>
              <a:t>fiberoptic</a:t>
            </a:r>
            <a:r>
              <a:rPr lang="en-US" sz="2000" dirty="0" smtClean="0"/>
              <a:t> : better coz no radiation and could see the </a:t>
            </a:r>
            <a:r>
              <a:rPr lang="en-US" sz="2000" dirty="0" err="1" smtClean="0"/>
              <a:t>exaxt</a:t>
            </a:r>
            <a:r>
              <a:rPr lang="en-US" sz="2000" dirty="0" smtClean="0"/>
              <a:t> grade of the adenoid </a:t>
            </a:r>
            <a:br>
              <a:rPr lang="en-US" sz="2000" dirty="0" smtClean="0"/>
            </a:br>
            <a:r>
              <a:rPr lang="en-US" sz="2000" dirty="0" smtClean="0"/>
              <a:t/>
            </a:r>
            <a:br>
              <a:rPr lang="en-US" sz="2000" dirty="0" smtClean="0"/>
            </a:br>
            <a:r>
              <a:rPr lang="en-US" sz="2000" b="1" dirty="0" err="1" smtClean="0">
                <a:solidFill>
                  <a:srgbClr val="FF0000"/>
                </a:solidFill>
              </a:rPr>
              <a:t>Treatment</a:t>
            </a:r>
            <a:r>
              <a:rPr lang="en-US" sz="2000" dirty="0" err="1" smtClean="0">
                <a:solidFill>
                  <a:srgbClr val="FF0000"/>
                </a:solidFill>
              </a:rPr>
              <a:t>:if</a:t>
            </a:r>
            <a:r>
              <a:rPr lang="en-US" sz="2000" dirty="0" smtClean="0">
                <a:solidFill>
                  <a:srgbClr val="FF0000"/>
                </a:solidFill>
              </a:rPr>
              <a:t> small conservative </a:t>
            </a:r>
            <a:r>
              <a:rPr lang="en-US" sz="2000" dirty="0" smtClean="0"/>
              <a:t/>
            </a:r>
            <a:br>
              <a:rPr lang="en-US" sz="2000" dirty="0" smtClean="0"/>
            </a:br>
            <a:r>
              <a:rPr lang="en-US" sz="2000" dirty="0" smtClean="0"/>
              <a:t>Surgical: adenoidectomy if complete obstruction</a:t>
            </a:r>
            <a:br>
              <a:rPr lang="en-US" sz="2000" dirty="0" smtClean="0"/>
            </a:br>
            <a:r>
              <a:rPr lang="en-US" sz="2000" dirty="0" smtClean="0"/>
              <a:t/>
            </a:r>
            <a:br>
              <a:rPr lang="en-US" sz="2000" dirty="0" smtClean="0"/>
            </a:br>
            <a:r>
              <a:rPr lang="en-US" sz="2000" dirty="0" smtClean="0"/>
              <a:t>    </a:t>
            </a:r>
            <a:br>
              <a:rPr lang="en-US" sz="2000" dirty="0" smtClean="0"/>
            </a:br>
            <a:r>
              <a:rPr lang="en-US" sz="2000" dirty="0" smtClean="0"/>
              <a:t/>
            </a:r>
            <a:br>
              <a:rPr lang="en-US" sz="2000" dirty="0" smtClean="0"/>
            </a:br>
            <a:r>
              <a:rPr lang="en-US" sz="2000" dirty="0" smtClean="0"/>
              <a:t/>
            </a:r>
            <a:br>
              <a:rPr lang="en-US" sz="2000" dirty="0" smtClean="0"/>
            </a:br>
            <a:r>
              <a:rPr lang="en-US" dirty="0" smtClean="0"/>
              <a:t/>
            </a:r>
            <a:br>
              <a:rPr lang="en-US" dirty="0" smtClean="0"/>
            </a:br>
            <a:endParaRPr lang="en-US" dirty="0"/>
          </a:p>
        </p:txBody>
      </p:sp>
      <p:pic>
        <p:nvPicPr>
          <p:cNvPr id="35842" name="Content Placeholder 4" descr="aenoid.png"/>
          <p:cNvPicPr>
            <a:picLocks noGrp="1" noChangeAspect="1"/>
          </p:cNvPicPr>
          <p:nvPr>
            <p:ph sz="half" idx="1"/>
          </p:nvPr>
        </p:nvPicPr>
        <p:blipFill>
          <a:blip r:embed="rId2"/>
          <a:srcRect/>
          <a:stretch>
            <a:fillRect/>
          </a:stretch>
        </p:blipFill>
        <p:spPr>
          <a:xfrm>
            <a:off x="7596188" y="1989138"/>
            <a:ext cx="1547812" cy="1751012"/>
          </a:xfrm>
        </p:spPr>
      </p:pic>
      <p:pic>
        <p:nvPicPr>
          <p:cNvPr id="35843" name="Content Placeholder 5" descr="flixble fibroptic.png"/>
          <p:cNvPicPr>
            <a:picLocks noGrp="1" noChangeAspect="1"/>
          </p:cNvPicPr>
          <p:nvPr>
            <p:ph sz="half" idx="2"/>
          </p:nvPr>
        </p:nvPicPr>
        <p:blipFill>
          <a:blip r:embed="rId3"/>
          <a:srcRect/>
          <a:stretch>
            <a:fillRect/>
          </a:stretch>
        </p:blipFill>
        <p:spPr>
          <a:xfrm>
            <a:off x="6684963" y="4508500"/>
            <a:ext cx="2479675" cy="2133600"/>
          </a:xfrm>
        </p:spPr>
      </p:pic>
      <p:pic>
        <p:nvPicPr>
          <p:cNvPr id="35844" name="Picture 6" descr="Untitled.png"/>
          <p:cNvPicPr>
            <a:picLocks noChangeAspect="1"/>
          </p:cNvPicPr>
          <p:nvPr/>
        </p:nvPicPr>
        <p:blipFill>
          <a:blip r:embed="rId4"/>
          <a:srcRect/>
          <a:stretch>
            <a:fillRect/>
          </a:stretch>
        </p:blipFill>
        <p:spPr bwMode="auto">
          <a:xfrm>
            <a:off x="5508625" y="908050"/>
            <a:ext cx="1528763" cy="13335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457200" y="53975"/>
            <a:ext cx="7467600" cy="1143000"/>
          </a:xfrm>
        </p:spPr>
        <p:txBody>
          <a:bodyPr/>
          <a:lstStyle/>
          <a:p>
            <a:r>
              <a:rPr lang="en-US" smtClean="0"/>
              <a:t>Sleep apnea and snoring</a:t>
            </a:r>
          </a:p>
        </p:txBody>
      </p:sp>
      <p:sp>
        <p:nvSpPr>
          <p:cNvPr id="4" name="Text Placeholder 3"/>
          <p:cNvSpPr>
            <a:spLocks noGrp="1"/>
          </p:cNvSpPr>
          <p:nvPr>
            <p:ph idx="1"/>
          </p:nvPr>
        </p:nvSpPr>
        <p:spPr>
          <a:xfrm>
            <a:off x="457200" y="1196975"/>
            <a:ext cx="8147050" cy="5661025"/>
          </a:xfrm>
        </p:spPr>
        <p:txBody>
          <a:bodyPr>
            <a:normAutofit fontScale="55000" lnSpcReduction="20000"/>
          </a:bodyPr>
          <a:lstStyle/>
          <a:p>
            <a:pPr marL="420624" indent="-384048" fontAlgn="auto">
              <a:spcAft>
                <a:spcPts val="0"/>
              </a:spcAft>
              <a:buFont typeface="Wingdings 2"/>
              <a:buChar char=""/>
              <a:defRPr/>
            </a:pPr>
            <a:r>
              <a:rPr lang="en-US" dirty="0" smtClean="0"/>
              <a:t>Snoring is a sign of partial obstruction of the upper airway during sleep </a:t>
            </a:r>
          </a:p>
          <a:p>
            <a:pPr marL="420624" indent="-384048" fontAlgn="auto">
              <a:spcAft>
                <a:spcPts val="0"/>
              </a:spcAft>
              <a:buFont typeface="Wingdings 2"/>
              <a:buChar char=""/>
              <a:defRPr/>
            </a:pPr>
            <a:r>
              <a:rPr lang="en-US" dirty="0" smtClean="0"/>
              <a:t>Snoring  is always present during type of sleep apnea</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r>
              <a:rPr lang="en-US" sz="3840" b="1" dirty="0" smtClean="0">
                <a:solidFill>
                  <a:schemeClr val="accent2">
                    <a:lumMod val="60000"/>
                    <a:lumOff val="40000"/>
                  </a:schemeClr>
                </a:solidFill>
              </a:rPr>
              <a:t>Sleep apnea</a:t>
            </a:r>
            <a:r>
              <a:rPr lang="en-US" sz="3840" b="1" dirty="0" smtClean="0"/>
              <a:t>:</a:t>
            </a:r>
          </a:p>
          <a:p>
            <a:pPr marL="420624" indent="-384048" fontAlgn="auto">
              <a:spcAft>
                <a:spcPts val="0"/>
              </a:spcAft>
              <a:buFont typeface="Wingdings 2"/>
              <a:buChar char=""/>
              <a:defRPr/>
            </a:pPr>
            <a:r>
              <a:rPr lang="en-US" dirty="0" smtClean="0"/>
              <a:t>Cessation of airflow at the mouth and nostrils lasting 10 seconds  for at least 30 apnoeioc episodes </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None/>
              <a:defRPr/>
            </a:pPr>
            <a:r>
              <a:rPr lang="en-US" sz="3840" b="1" dirty="0" smtClean="0"/>
              <a:t>Types :</a:t>
            </a:r>
          </a:p>
          <a:p>
            <a:pPr marL="420624" indent="-384048" fontAlgn="auto">
              <a:spcAft>
                <a:spcPts val="0"/>
              </a:spcAft>
              <a:buFont typeface="Wingdings 2"/>
              <a:buChar char=""/>
              <a:defRPr/>
            </a:pPr>
            <a:r>
              <a:rPr lang="en-US" sz="3840" dirty="0" smtClean="0">
                <a:solidFill>
                  <a:srgbClr val="FF6600"/>
                </a:solidFill>
              </a:rPr>
              <a:t> central sleep apnea: </a:t>
            </a:r>
            <a:r>
              <a:rPr lang="en-US" sz="5100" baseline="-25000" dirty="0" smtClean="0"/>
              <a:t>Failure of respiratory drive from the </a:t>
            </a:r>
            <a:r>
              <a:rPr lang="en-US" sz="5100" baseline="-25000" dirty="0" err="1" smtClean="0"/>
              <a:t>brain,no</a:t>
            </a:r>
            <a:r>
              <a:rPr lang="en-US" sz="5100" baseline="-25000" dirty="0" smtClean="0"/>
              <a:t> movement of the chest </a:t>
            </a:r>
            <a:r>
              <a:rPr lang="en-US" sz="5100" dirty="0" smtClean="0"/>
              <a:t> </a:t>
            </a:r>
            <a:r>
              <a:rPr lang="en-US" sz="3600" dirty="0" smtClean="0"/>
              <a:t>, should be treated by neurologist</a:t>
            </a:r>
          </a:p>
          <a:p>
            <a:pPr marL="420624" indent="-384048" fontAlgn="auto">
              <a:spcAft>
                <a:spcPts val="0"/>
              </a:spcAft>
              <a:buFont typeface="Wingdings 2"/>
              <a:buNone/>
              <a:defRPr/>
            </a:pPr>
            <a:r>
              <a:rPr lang="en-US" sz="3600" baseline="-25000" dirty="0" smtClean="0"/>
              <a:t> </a:t>
            </a:r>
          </a:p>
          <a:p>
            <a:pPr marL="420624" indent="-384048" fontAlgn="auto">
              <a:spcAft>
                <a:spcPts val="0"/>
              </a:spcAft>
              <a:buFont typeface="Wingdings 2"/>
              <a:buChar char=""/>
              <a:defRPr/>
            </a:pPr>
            <a:r>
              <a:rPr lang="en-US" sz="3840" dirty="0" smtClean="0">
                <a:solidFill>
                  <a:srgbClr val="FF6600"/>
                </a:solidFill>
              </a:rPr>
              <a:t>Obstructive sleep apnea (OSA) : </a:t>
            </a:r>
            <a:r>
              <a:rPr lang="en-US" sz="2880" dirty="0" smtClean="0"/>
              <a:t>Due  to anatomical narrowing of the upper airway due to adenoid , large tonsils,,, his chest is moving</a:t>
            </a:r>
          </a:p>
          <a:p>
            <a:pPr marL="420624" indent="-384048" fontAlgn="auto">
              <a:spcAft>
                <a:spcPts val="0"/>
              </a:spcAft>
              <a:buFont typeface="Wingdings 2"/>
              <a:buNone/>
              <a:defRPr/>
            </a:pPr>
            <a:endParaRPr lang="en-US" sz="2880" dirty="0" smtClean="0"/>
          </a:p>
          <a:p>
            <a:pPr marL="420624" indent="-384048" fontAlgn="auto">
              <a:spcAft>
                <a:spcPts val="0"/>
              </a:spcAft>
              <a:buFont typeface="Wingdings 2"/>
              <a:buChar char=""/>
              <a:defRPr/>
            </a:pPr>
            <a:r>
              <a:rPr lang="en-US" sz="3840" dirty="0" smtClean="0">
                <a:solidFill>
                  <a:srgbClr val="FF6600"/>
                </a:solidFill>
              </a:rPr>
              <a:t>Mixed</a:t>
            </a:r>
          </a:p>
          <a:p>
            <a:pPr marL="420624" indent="-384048" fontAlgn="auto">
              <a:spcAft>
                <a:spcPts val="0"/>
              </a:spcAft>
              <a:buFont typeface="Wingdings 2"/>
              <a:buNone/>
              <a:defRPr/>
            </a:pPr>
            <a:endParaRPr lang="en-US" sz="3840" dirty="0" smtClean="0">
              <a:solidFill>
                <a:srgbClr val="FF6600"/>
              </a:solidFill>
            </a:endParaRPr>
          </a:p>
          <a:p>
            <a:pPr marL="420624" indent="-384048" fontAlgn="auto">
              <a:spcAft>
                <a:spcPts val="0"/>
              </a:spcAft>
              <a:buFont typeface="Wingdings 2"/>
              <a:buNone/>
              <a:defRPr/>
            </a:pPr>
            <a:r>
              <a:rPr lang="en-US" sz="3840" dirty="0" smtClean="0">
                <a:solidFill>
                  <a:srgbClr val="FF6600"/>
                </a:solidFill>
              </a:rPr>
              <a:t>If left untreated will develop </a:t>
            </a:r>
            <a:r>
              <a:rPr lang="en-US" sz="3840" dirty="0" err="1" smtClean="0">
                <a:solidFill>
                  <a:srgbClr val="FF6600"/>
                </a:solidFill>
              </a:rPr>
              <a:t>cor</a:t>
            </a:r>
            <a:r>
              <a:rPr lang="en-US" sz="3840" dirty="0" smtClean="0">
                <a:solidFill>
                  <a:srgbClr val="FF6600"/>
                </a:solidFill>
              </a:rPr>
              <a:t> </a:t>
            </a:r>
            <a:r>
              <a:rPr lang="en-US" sz="3840" dirty="0" err="1" smtClean="0">
                <a:solidFill>
                  <a:srgbClr val="FF6600"/>
                </a:solidFill>
              </a:rPr>
              <a:t>pulmonare</a:t>
            </a:r>
            <a:r>
              <a:rPr lang="en-US" sz="3840" dirty="0" smtClean="0">
                <a:solidFill>
                  <a:srgbClr val="FF6600"/>
                </a:solidFill>
              </a:rPr>
              <a:t>, pulmonary edema ,heart failure , HTN ,they don’t go in deep sleep so hormonal changes</a:t>
            </a:r>
          </a:p>
          <a:p>
            <a:pPr marL="420624" indent="-384048" fontAlgn="auto">
              <a:spcAft>
                <a:spcPts val="0"/>
              </a:spcAft>
              <a:buFont typeface="Wingdings 2"/>
              <a:buNone/>
              <a:defRPr/>
            </a:pPr>
            <a:r>
              <a:rPr lang="en-US" dirty="0" smtClean="0"/>
              <a:t>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4"/>
          <p:cNvSpPr>
            <a:spLocks noGrp="1"/>
          </p:cNvSpPr>
          <p:nvPr>
            <p:ph type="title"/>
          </p:nvPr>
        </p:nvSpPr>
        <p:spPr/>
        <p:txBody>
          <a:bodyPr/>
          <a:lstStyle/>
          <a:p>
            <a:r>
              <a:rPr lang="en-US" smtClean="0"/>
              <a:t>Stage of sleep </a:t>
            </a:r>
          </a:p>
        </p:txBody>
      </p:sp>
      <p:sp>
        <p:nvSpPr>
          <p:cNvPr id="4" name="Text Placeholder 3"/>
          <p:cNvSpPr>
            <a:spLocks noGrp="1"/>
          </p:cNvSpPr>
          <p:nvPr>
            <p:ph idx="1"/>
          </p:nvPr>
        </p:nvSpPr>
        <p:spPr>
          <a:xfrm>
            <a:off x="457200" y="1417638"/>
            <a:ext cx="8229600" cy="4708525"/>
          </a:xfrm>
        </p:spPr>
        <p:txBody>
          <a:bodyPr>
            <a:normAutofit fontScale="77500" lnSpcReduction="20000"/>
          </a:bodyPr>
          <a:lstStyle/>
          <a:p>
            <a:pPr marL="420624" indent="-384048" fontAlgn="auto">
              <a:spcAft>
                <a:spcPts val="0"/>
              </a:spcAft>
              <a:buFont typeface="Wingdings 2"/>
              <a:buChar char=""/>
              <a:defRPr/>
            </a:pPr>
            <a:r>
              <a:rPr lang="en-US" sz="3097" b="1" dirty="0" smtClean="0"/>
              <a:t>Slow wave sleep : </a:t>
            </a:r>
            <a:r>
              <a:rPr lang="en-US" sz="2581" dirty="0" smtClean="0"/>
              <a:t>Brain waves are slow deep restful sleep  decrease  in vascular tone and respiratory rate and basal metabolic rate</a:t>
            </a:r>
          </a:p>
          <a:p>
            <a:pPr marL="420624" indent="-384048" fontAlgn="auto">
              <a:spcAft>
                <a:spcPts val="0"/>
              </a:spcAft>
              <a:buFont typeface="Wingdings 2"/>
              <a:buNone/>
              <a:defRPr/>
            </a:pPr>
            <a:r>
              <a:rPr lang="en-US" sz="2581" dirty="0" smtClean="0"/>
              <a:t> </a:t>
            </a:r>
          </a:p>
          <a:p>
            <a:pPr marL="420624" indent="-384048" fontAlgn="auto">
              <a:spcAft>
                <a:spcPts val="0"/>
              </a:spcAft>
              <a:buFont typeface="Wingdings 2"/>
              <a:buChar char=""/>
              <a:defRPr/>
            </a:pPr>
            <a:r>
              <a:rPr lang="en-US" sz="3097" b="1" dirty="0" smtClean="0"/>
              <a:t>Rapid eye movement : </a:t>
            </a:r>
            <a:r>
              <a:rPr lang="en-US" sz="2581" dirty="0" smtClean="0"/>
              <a:t>Brain quite active  active dream</a:t>
            </a:r>
          </a:p>
          <a:p>
            <a:pPr marL="420624" indent="-384048" fontAlgn="auto">
              <a:spcAft>
                <a:spcPts val="0"/>
              </a:spcAft>
              <a:buFont typeface="Wingdings 2"/>
              <a:buNone/>
              <a:defRPr/>
            </a:pPr>
            <a:endParaRPr lang="en-US" sz="2581" dirty="0" smtClean="0"/>
          </a:p>
          <a:p>
            <a:pPr marL="420624" indent="-384048" fontAlgn="auto">
              <a:spcAft>
                <a:spcPts val="0"/>
              </a:spcAft>
              <a:buFont typeface="Wingdings 2"/>
              <a:buNone/>
              <a:defRPr/>
            </a:pPr>
            <a:r>
              <a:rPr lang="en-US" sz="4100" b="1" u="sng" dirty="0" err="1" smtClean="0"/>
              <a:t>pathophysiology</a:t>
            </a:r>
            <a:r>
              <a:rPr lang="en-US" sz="4100" b="1" u="sng" dirty="0" smtClean="0"/>
              <a:t> of OSA:</a:t>
            </a:r>
          </a:p>
          <a:p>
            <a:pPr marL="420624" indent="-384048" fontAlgn="auto">
              <a:spcAft>
                <a:spcPts val="0"/>
              </a:spcAft>
              <a:buFont typeface="Wingdings 2"/>
              <a:buNone/>
              <a:defRPr/>
            </a:pPr>
            <a:endParaRPr lang="en-US" sz="3097" b="1" u="sng" dirty="0" smtClean="0"/>
          </a:p>
          <a:p>
            <a:pPr marL="420624" indent="-384048" fontAlgn="auto">
              <a:spcAft>
                <a:spcPts val="0"/>
              </a:spcAft>
              <a:buFont typeface="Wingdings 2"/>
              <a:buChar char=""/>
              <a:defRPr/>
            </a:pPr>
            <a:r>
              <a:rPr lang="en-US" dirty="0" smtClean="0"/>
              <a:t>During REM or deep sleep  ,obstructive occurs  resulting in decrease arterial oxygen and increased arterial carbon dioxide pressure</a:t>
            </a:r>
          </a:p>
          <a:p>
            <a:pPr marL="420624" indent="-384048" fontAlgn="auto">
              <a:spcAft>
                <a:spcPts val="0"/>
              </a:spcAft>
              <a:buFont typeface="Wingdings 2"/>
              <a:buChar char=""/>
              <a:defRPr/>
            </a:pPr>
            <a:r>
              <a:rPr lang="en-US" dirty="0" smtClean="0"/>
              <a:t>Nocturnal desaturation arouses patient and causes increase pulmonary artery, systemic arterial pressure </a:t>
            </a:r>
          </a:p>
          <a:p>
            <a:pPr marL="420624" indent="-384048" fontAlgn="auto">
              <a:spcAft>
                <a:spcPts val="0"/>
              </a:spcAft>
              <a:buFont typeface="Wingdings 2"/>
              <a:buChar char=""/>
              <a:defRPr/>
            </a:pPr>
            <a:r>
              <a:rPr lang="en-US" dirty="0" smtClean="0"/>
              <a:t> lead to hypersomnolence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smtClean="0"/>
              <a:t>Investigation </a:t>
            </a:r>
          </a:p>
        </p:txBody>
      </p:sp>
      <p:sp>
        <p:nvSpPr>
          <p:cNvPr id="4" name="Text Placeholder 3"/>
          <p:cNvSpPr>
            <a:spLocks noGrp="1"/>
          </p:cNvSpPr>
          <p:nvPr>
            <p:ph idx="1"/>
          </p:nvPr>
        </p:nvSpPr>
        <p:spPr/>
        <p:txBody>
          <a:bodyPr>
            <a:normAutofit fontScale="62500" lnSpcReduction="20000"/>
          </a:bodyPr>
          <a:lstStyle/>
          <a:p>
            <a:pPr marL="420624" indent="-384048" fontAlgn="auto">
              <a:spcAft>
                <a:spcPts val="0"/>
              </a:spcAft>
              <a:buFont typeface="Wingdings 2"/>
              <a:buChar char=""/>
              <a:defRPr/>
            </a:pPr>
            <a:r>
              <a:rPr lang="en-US" sz="2824" b="1" dirty="0" smtClean="0">
                <a:solidFill>
                  <a:schemeClr val="accent2">
                    <a:lumMod val="60000"/>
                    <a:lumOff val="40000"/>
                  </a:schemeClr>
                </a:solidFill>
              </a:rPr>
              <a:t>Sleep study:</a:t>
            </a:r>
          </a:p>
          <a:p>
            <a:pPr marL="420624" indent="-384048" fontAlgn="auto">
              <a:spcAft>
                <a:spcPts val="0"/>
              </a:spcAft>
              <a:buFont typeface="Wingdings 2"/>
              <a:buChar char=""/>
              <a:defRPr/>
            </a:pPr>
            <a:r>
              <a:rPr lang="en-US" dirty="0" smtClean="0"/>
              <a:t>EEG,EKG,EOG,pulse oximeter, respiration rate , nasal and oral air flow</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r>
              <a:rPr lang="en-US" sz="3765" b="1" dirty="0" smtClean="0">
                <a:solidFill>
                  <a:srgbClr val="FF0000"/>
                </a:solidFill>
              </a:rPr>
              <a:t>Treatment:</a:t>
            </a:r>
          </a:p>
          <a:p>
            <a:pPr marL="420624" indent="-384048" fontAlgn="auto">
              <a:spcAft>
                <a:spcPts val="0"/>
              </a:spcAft>
              <a:buFont typeface="Wingdings 2"/>
              <a:buNone/>
              <a:defRPr/>
            </a:pPr>
            <a:endParaRPr lang="en-US" sz="3765" b="1" dirty="0" smtClean="0">
              <a:solidFill>
                <a:srgbClr val="FF0000"/>
              </a:solidFill>
            </a:endParaRPr>
          </a:p>
          <a:p>
            <a:pPr marL="420624" indent="-384048" fontAlgn="auto">
              <a:spcAft>
                <a:spcPts val="0"/>
              </a:spcAft>
              <a:buFont typeface="Wingdings 2"/>
              <a:buNone/>
              <a:defRPr/>
            </a:pPr>
            <a:r>
              <a:rPr lang="en-US" b="1" u="sng" dirty="0" smtClean="0">
                <a:solidFill>
                  <a:srgbClr val="FF6600"/>
                </a:solidFill>
              </a:rPr>
              <a:t>Nonsurgical</a:t>
            </a:r>
            <a:r>
              <a:rPr lang="en-US" b="1" dirty="0" smtClean="0">
                <a:solidFill>
                  <a:srgbClr val="FF6600"/>
                </a:solidFill>
              </a:rPr>
              <a:t> </a:t>
            </a:r>
            <a:r>
              <a:rPr lang="en-US" b="1" dirty="0" smtClean="0"/>
              <a:t>:</a:t>
            </a:r>
          </a:p>
          <a:p>
            <a:pPr marL="420624" indent="-384048" fontAlgn="auto">
              <a:spcAft>
                <a:spcPts val="0"/>
              </a:spcAft>
              <a:buFont typeface="Wingdings 2"/>
              <a:buChar char=""/>
              <a:defRPr/>
            </a:pPr>
            <a:r>
              <a:rPr lang="en-US" dirty="0" smtClean="0"/>
              <a:t>behavior modification :</a:t>
            </a:r>
            <a:r>
              <a:rPr lang="en-US" sz="3200" b="1" dirty="0" smtClean="0">
                <a:solidFill>
                  <a:srgbClr val="FF0000"/>
                </a:solidFill>
              </a:rPr>
              <a:t> if excess weight must lose weight, don’t eat before sleeping</a:t>
            </a:r>
            <a:endParaRPr lang="en-US" dirty="0" smtClean="0"/>
          </a:p>
          <a:p>
            <a:pPr marL="420624" indent="-384048" fontAlgn="auto">
              <a:spcAft>
                <a:spcPts val="0"/>
              </a:spcAft>
              <a:buFont typeface="Wingdings 2"/>
              <a:buChar char=""/>
              <a:defRPr/>
            </a:pPr>
            <a:r>
              <a:rPr lang="en-US" dirty="0" smtClean="0"/>
              <a:t> medical treatment : nasal spray </a:t>
            </a:r>
          </a:p>
          <a:p>
            <a:pPr marL="420624" indent="-384048" fontAlgn="auto">
              <a:spcAft>
                <a:spcPts val="0"/>
              </a:spcAft>
              <a:buFont typeface="Wingdings 2"/>
              <a:buChar char=""/>
              <a:defRPr/>
            </a:pPr>
            <a:r>
              <a:rPr lang="en-US" dirty="0" smtClean="0"/>
              <a:t>CPAP: </a:t>
            </a:r>
            <a:r>
              <a:rPr lang="en-US" dirty="0" err="1" smtClean="0"/>
              <a:t>continous</a:t>
            </a:r>
            <a:r>
              <a:rPr lang="en-US" dirty="0" smtClean="0"/>
              <a:t> positive air pressure</a:t>
            </a:r>
          </a:p>
          <a:p>
            <a:pPr marL="420624" indent="-384048" fontAlgn="auto">
              <a:spcAft>
                <a:spcPts val="0"/>
              </a:spcAft>
              <a:buFont typeface="Wingdings 2"/>
              <a:buNone/>
              <a:defRPr/>
            </a:pPr>
            <a:endParaRPr lang="en-US" dirty="0" smtClean="0"/>
          </a:p>
          <a:p>
            <a:pPr marL="420624" indent="-384048" fontAlgn="auto">
              <a:spcAft>
                <a:spcPts val="0"/>
              </a:spcAft>
              <a:buFont typeface="Wingdings 2"/>
              <a:buNone/>
              <a:defRPr/>
            </a:pPr>
            <a:r>
              <a:rPr lang="en-US" b="1" u="sng" dirty="0" smtClean="0">
                <a:solidFill>
                  <a:srgbClr val="FF6600"/>
                </a:solidFill>
              </a:rPr>
              <a:t>Surgical :</a:t>
            </a:r>
          </a:p>
          <a:p>
            <a:pPr marL="420624" indent="-384048" fontAlgn="auto">
              <a:spcAft>
                <a:spcPts val="0"/>
              </a:spcAft>
              <a:buFont typeface="Wingdings 2"/>
              <a:buChar char=""/>
              <a:defRPr/>
            </a:pPr>
            <a:r>
              <a:rPr lang="en-US" dirty="0" smtClean="0"/>
              <a:t>UPPP : </a:t>
            </a:r>
            <a:r>
              <a:rPr lang="en-US" dirty="0" err="1" smtClean="0"/>
              <a:t>uvulopalatopharyngioplasty</a:t>
            </a:r>
            <a:r>
              <a:rPr lang="en-US" dirty="0" smtClean="0"/>
              <a:t> , very painful</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endParaRPr lang="en-US" smtClean="0"/>
          </a:p>
        </p:txBody>
      </p:sp>
      <p:pic>
        <p:nvPicPr>
          <p:cNvPr id="39938" name="Content Placeholder 3" descr="Untitled.png0.png"/>
          <p:cNvPicPr>
            <a:picLocks noGrp="1" noChangeAspect="1"/>
          </p:cNvPicPr>
          <p:nvPr>
            <p:ph idx="1"/>
          </p:nvPr>
        </p:nvPicPr>
        <p:blipFill>
          <a:blip r:embed="rId2"/>
          <a:srcRect/>
          <a:stretch>
            <a:fillRect/>
          </a:stretch>
        </p:blipFill>
        <p:spPr>
          <a:xfrm>
            <a:off x="873125" y="1143000"/>
            <a:ext cx="6635750" cy="498316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349250"/>
            <a:ext cx="4419600" cy="696913"/>
          </a:xfrm>
        </p:spPr>
        <p:txBody>
          <a:bodyPr>
            <a:noAutofit/>
          </a:bodyPr>
          <a:lstStyle/>
          <a:p>
            <a:pPr fontAlgn="auto">
              <a:spcAft>
                <a:spcPts val="0"/>
              </a:spcAft>
              <a:defRPr/>
            </a:pPr>
            <a:r>
              <a:rPr lang="en-US" sz="2400" dirty="0" smtClean="0">
                <a:solidFill>
                  <a:schemeClr val="accent2">
                    <a:lumMod val="60000"/>
                    <a:lumOff val="40000"/>
                  </a:schemeClr>
                </a:solidFill>
              </a:rPr>
              <a:t>Acute infection of oropharynx</a:t>
            </a:r>
            <a:endParaRPr lang="en-US" sz="2400" dirty="0">
              <a:solidFill>
                <a:schemeClr val="accent2">
                  <a:lumMod val="60000"/>
                  <a:lumOff val="40000"/>
                </a:schemeClr>
              </a:solidFill>
            </a:endParaRPr>
          </a:p>
        </p:txBody>
      </p:sp>
      <p:sp>
        <p:nvSpPr>
          <p:cNvPr id="40962" name="Text Placeholder 3"/>
          <p:cNvSpPr>
            <a:spLocks noGrp="1"/>
          </p:cNvSpPr>
          <p:nvPr>
            <p:ph type="body" idx="2"/>
          </p:nvPr>
        </p:nvSpPr>
        <p:spPr>
          <a:xfrm>
            <a:off x="0" y="1700213"/>
            <a:ext cx="5767388" cy="4968875"/>
          </a:xfrm>
        </p:spPr>
        <p:txBody>
          <a:bodyPr/>
          <a:lstStyle/>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2000" b="1" u="sng" smtClean="0"/>
          </a:p>
          <a:p>
            <a:endParaRPr lang="en-US" sz="3200" b="1" smtClean="0">
              <a:solidFill>
                <a:srgbClr val="FF0000"/>
              </a:solidFill>
            </a:endParaRPr>
          </a:p>
          <a:p>
            <a:endParaRPr lang="en-US" sz="3200" b="1" smtClean="0">
              <a:solidFill>
                <a:srgbClr val="FF0000"/>
              </a:solidFill>
            </a:endParaRPr>
          </a:p>
          <a:p>
            <a:r>
              <a:rPr lang="en-US" sz="3200" b="1" smtClean="0">
                <a:solidFill>
                  <a:srgbClr val="FF0000"/>
                </a:solidFill>
              </a:rPr>
              <a:t>Acute tonsillitis:</a:t>
            </a:r>
          </a:p>
          <a:p>
            <a:endParaRPr lang="en-US" sz="2000" b="1" u="sng" smtClean="0"/>
          </a:p>
          <a:p>
            <a:r>
              <a:rPr lang="en-US" sz="2000" b="1" u="sng" smtClean="0"/>
              <a:t>Causes: </a:t>
            </a:r>
            <a:r>
              <a:rPr lang="en-US" sz="1800" smtClean="0"/>
              <a:t>viral fellow by bacterial (group AB-hemolytic  streptococcus , moraxella, H. influenza, bacteroides</a:t>
            </a:r>
          </a:p>
          <a:p>
            <a:endParaRPr lang="en-US" sz="1800" smtClean="0"/>
          </a:p>
          <a:p>
            <a:endParaRPr lang="en-US" sz="1800" smtClean="0"/>
          </a:p>
          <a:p>
            <a:r>
              <a:rPr lang="en-US" sz="2400" b="1" i="1" u="sng" smtClean="0"/>
              <a:t>SSX: </a:t>
            </a:r>
            <a:r>
              <a:rPr lang="en-US" sz="1800" smtClean="0"/>
              <a:t>fever , sore throat odynophagia trismus, halitosis,dysphagia</a:t>
            </a:r>
          </a:p>
          <a:p>
            <a:endParaRPr lang="en-US" sz="1800" smtClean="0"/>
          </a:p>
          <a:p>
            <a:endParaRPr lang="en-US" sz="1800" smtClean="0"/>
          </a:p>
          <a:p>
            <a:r>
              <a:rPr lang="en-US" sz="2400" b="1" u="sng" smtClean="0"/>
              <a:t>Phases</a:t>
            </a:r>
            <a:r>
              <a:rPr lang="en-US" sz="1800" smtClean="0"/>
              <a:t>: erythema,exudative ,follicular tonsillitis</a:t>
            </a:r>
          </a:p>
          <a:p>
            <a:endParaRPr lang="en-US" sz="1800" smtClean="0"/>
          </a:p>
          <a:p>
            <a:r>
              <a:rPr lang="en-US" sz="2400" b="1" u="sng" smtClean="0"/>
              <a:t>Complication</a:t>
            </a:r>
            <a:r>
              <a:rPr lang="en-US" sz="1800" b="1" u="sng" smtClean="0"/>
              <a:t>:</a:t>
            </a:r>
          </a:p>
          <a:p>
            <a:r>
              <a:rPr lang="en-US" sz="1800" smtClean="0"/>
              <a:t> peritonsillar abscess parapharyngeal or retropharyngeal abscess , rheumatic fever ,glomerulonephritis </a:t>
            </a:r>
          </a:p>
        </p:txBody>
      </p:sp>
      <p:pic>
        <p:nvPicPr>
          <p:cNvPr id="40963" name="Content Placeholder 4" descr="follicular.jpg"/>
          <p:cNvPicPr>
            <a:picLocks noGrp="1" noChangeAspect="1"/>
          </p:cNvPicPr>
          <p:nvPr>
            <p:ph sz="half" idx="1"/>
          </p:nvPr>
        </p:nvPicPr>
        <p:blipFill>
          <a:blip r:embed="rId2"/>
          <a:srcRect/>
          <a:stretch>
            <a:fillRect/>
          </a:stretch>
        </p:blipFill>
        <p:spPr>
          <a:xfrm>
            <a:off x="5808663" y="549275"/>
            <a:ext cx="2576512" cy="1951038"/>
          </a:xfrm>
        </p:spPr>
      </p:pic>
      <p:pic>
        <p:nvPicPr>
          <p:cNvPr id="40964" name="Picture 5" descr="tonsillitisacutelabeled.gif"/>
          <p:cNvPicPr>
            <a:picLocks noChangeAspect="1"/>
          </p:cNvPicPr>
          <p:nvPr/>
        </p:nvPicPr>
        <p:blipFill>
          <a:blip r:embed="rId3"/>
          <a:srcRect/>
          <a:stretch>
            <a:fillRect/>
          </a:stretch>
        </p:blipFill>
        <p:spPr bwMode="auto">
          <a:xfrm>
            <a:off x="5808663" y="3605213"/>
            <a:ext cx="3008312" cy="2560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457200" y="1185863"/>
            <a:ext cx="3200400" cy="730250"/>
          </a:xfrm>
        </p:spPr>
        <p:txBody>
          <a:bodyPr/>
          <a:lstStyle/>
          <a:p>
            <a:endParaRPr lang="en-US" smtClean="0"/>
          </a:p>
        </p:txBody>
      </p:sp>
      <p:sp>
        <p:nvSpPr>
          <p:cNvPr id="41986" name="Text Placeholder 2"/>
          <p:cNvSpPr>
            <a:spLocks noGrp="1"/>
          </p:cNvSpPr>
          <p:nvPr>
            <p:ph type="body" idx="2"/>
          </p:nvPr>
        </p:nvSpPr>
        <p:spPr>
          <a:xfrm>
            <a:off x="457200" y="214313"/>
            <a:ext cx="2743200" cy="914400"/>
          </a:xfrm>
        </p:spPr>
        <p:txBody>
          <a:bodyPr/>
          <a:lstStyle/>
          <a:p>
            <a:endParaRPr lang="en-US" smtClean="0"/>
          </a:p>
        </p:txBody>
      </p:sp>
      <p:sp>
        <p:nvSpPr>
          <p:cNvPr id="4" name="Content Placeholder 3"/>
          <p:cNvSpPr>
            <a:spLocks noGrp="1"/>
          </p:cNvSpPr>
          <p:nvPr>
            <p:ph sz="half" idx="1"/>
          </p:nvPr>
        </p:nvSpPr>
        <p:spPr/>
        <p:txBody>
          <a:bodyPr>
            <a:normAutofit fontScale="77500" lnSpcReduction="20000"/>
          </a:bodyPr>
          <a:lstStyle/>
          <a:p>
            <a:pPr marL="420624" indent="-384048" fontAlgn="auto">
              <a:spcAft>
                <a:spcPts val="0"/>
              </a:spcAft>
              <a:buFont typeface="Wingdings 2"/>
              <a:buNone/>
              <a:defRPr/>
            </a:pPr>
            <a:r>
              <a:rPr lang="en-US" sz="3600" b="1" dirty="0" smtClean="0"/>
              <a:t>Rx of acute tonsillitis :</a:t>
            </a:r>
          </a:p>
          <a:p>
            <a:pPr marL="420624" indent="-384048" fontAlgn="auto">
              <a:spcAft>
                <a:spcPts val="0"/>
              </a:spcAft>
              <a:buFont typeface="Wingdings 2"/>
              <a:buNone/>
              <a:defRPr/>
            </a:pPr>
            <a:endParaRPr lang="en-US" sz="3600" b="1" dirty="0" smtClean="0"/>
          </a:p>
          <a:p>
            <a:pPr marL="420624" indent="-384048" fontAlgn="auto">
              <a:spcAft>
                <a:spcPts val="0"/>
              </a:spcAft>
              <a:buFont typeface="Wingdings 2"/>
              <a:buChar char=""/>
              <a:defRPr/>
            </a:pPr>
            <a:r>
              <a:rPr lang="en-US" dirty="0" smtClean="0"/>
              <a:t> ABX, bed rest ,hydration , analgesia </a:t>
            </a:r>
          </a:p>
          <a:p>
            <a:pPr marL="420624" indent="-384048" fontAlgn="auto">
              <a:spcAft>
                <a:spcPts val="0"/>
              </a:spcAft>
              <a:buFont typeface="Wingdings 2"/>
              <a:buChar char=""/>
              <a:defRPr/>
            </a:pPr>
            <a:r>
              <a:rPr lang="en-US" dirty="0" smtClean="0"/>
              <a:t>indication for tonsillectomy :</a:t>
            </a:r>
          </a:p>
          <a:p>
            <a:pPr marL="420624" indent="-384048" fontAlgn="auto">
              <a:spcAft>
                <a:spcPts val="0"/>
              </a:spcAft>
              <a:buFont typeface="Wingdings 2"/>
              <a:buChar char=""/>
              <a:defRPr/>
            </a:pPr>
            <a:r>
              <a:rPr lang="en-US" dirty="0" smtClean="0"/>
              <a:t>1- If recurrent 6-7 times per year, 4 times per year for 2 years or if 3 times per year for 3 years </a:t>
            </a:r>
          </a:p>
          <a:p>
            <a:pPr marL="420624" indent="-384048" fontAlgn="auto">
              <a:spcAft>
                <a:spcPts val="0"/>
              </a:spcAft>
              <a:buFont typeface="Wingdings 2"/>
              <a:buChar char=""/>
              <a:defRPr/>
            </a:pPr>
            <a:r>
              <a:rPr lang="en-US" dirty="0" smtClean="0"/>
              <a:t>2-snoring , mouth breathing , causing </a:t>
            </a:r>
            <a:r>
              <a:rPr lang="en-US" dirty="0" err="1" smtClean="0"/>
              <a:t>obsrtuction</a:t>
            </a:r>
            <a:r>
              <a:rPr lang="en-US" dirty="0" smtClean="0"/>
              <a:t> (hypertrophy)</a:t>
            </a:r>
          </a:p>
          <a:p>
            <a:pPr marL="420624" indent="-384048" fontAlgn="auto">
              <a:spcAft>
                <a:spcPts val="0"/>
              </a:spcAft>
              <a:buFont typeface="Wingdings 2"/>
              <a:buChar char=""/>
              <a:defRPr/>
            </a:pPr>
            <a:r>
              <a:rPr lang="en-US" dirty="0" smtClean="0"/>
              <a:t>3-if he is </a:t>
            </a:r>
            <a:r>
              <a:rPr lang="en-US" dirty="0" err="1" smtClean="0"/>
              <a:t>assymetric</a:t>
            </a:r>
            <a:r>
              <a:rPr lang="en-US" dirty="0" smtClean="0"/>
              <a:t> </a:t>
            </a:r>
            <a:r>
              <a:rPr lang="en-US" dirty="0" err="1" smtClean="0"/>
              <a:t>tonsilar</a:t>
            </a:r>
            <a:r>
              <a:rPr lang="en-US" dirty="0" smtClean="0"/>
              <a:t> enlargement  inquiry for malignancy ( smoker )</a:t>
            </a:r>
          </a:p>
          <a:p>
            <a:pPr marL="420624" indent="-384048" fontAlgn="auto">
              <a:spcAft>
                <a:spcPts val="0"/>
              </a:spcAft>
              <a:buFont typeface="Wingdings 2"/>
              <a:buChar char=""/>
              <a:defRPr/>
            </a:pPr>
            <a:r>
              <a:rPr lang="en-US" dirty="0" smtClean="0"/>
              <a:t>4-peritonsillar abscess </a:t>
            </a:r>
          </a:p>
          <a:p>
            <a:pPr marL="420624" indent="-384048" fontAlgn="auto">
              <a:spcAft>
                <a:spcPts val="0"/>
              </a:spcAft>
              <a:buFont typeface="Wingdings 2"/>
              <a:buChar char=""/>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265113" y="244475"/>
            <a:ext cx="3200400" cy="730250"/>
          </a:xfrm>
        </p:spPr>
        <p:txBody>
          <a:bodyPr/>
          <a:lstStyle/>
          <a:p>
            <a:r>
              <a:rPr lang="en-US" sz="2000" smtClean="0"/>
              <a:t>Parts of the pharynx:</a:t>
            </a:r>
          </a:p>
        </p:txBody>
      </p:sp>
      <p:sp>
        <p:nvSpPr>
          <p:cNvPr id="4" name="Text Placeholder 3"/>
          <p:cNvSpPr>
            <a:spLocks noGrp="1"/>
          </p:cNvSpPr>
          <p:nvPr>
            <p:ph type="body" idx="2"/>
          </p:nvPr>
        </p:nvSpPr>
        <p:spPr>
          <a:xfrm>
            <a:off x="265113" y="1268413"/>
            <a:ext cx="3200400" cy="5256212"/>
          </a:xfrm>
        </p:spPr>
        <p:txBody>
          <a:bodyPr>
            <a:normAutofit fontScale="92500" lnSpcReduction="20000"/>
          </a:bodyPr>
          <a:lstStyle/>
          <a:p>
            <a:pPr fontAlgn="auto">
              <a:spcAft>
                <a:spcPts val="0"/>
              </a:spcAft>
              <a:buFont typeface="Wingdings 2"/>
              <a:buNone/>
              <a:defRPr/>
            </a:pPr>
            <a:r>
              <a:rPr lang="en-US" sz="2000" b="1" i="1" dirty="0" smtClean="0">
                <a:solidFill>
                  <a:schemeClr val="accent2">
                    <a:lumMod val="40000"/>
                    <a:lumOff val="60000"/>
                  </a:schemeClr>
                </a:solidFill>
              </a:rPr>
              <a:t>1-Nasopharynx:</a:t>
            </a:r>
          </a:p>
          <a:p>
            <a:pPr fontAlgn="auto">
              <a:spcAft>
                <a:spcPts val="0"/>
              </a:spcAft>
              <a:buFont typeface="Wingdings 2"/>
              <a:buNone/>
              <a:defRPr/>
            </a:pPr>
            <a:endParaRPr lang="en-US" sz="2000" b="1" i="1" dirty="0" smtClean="0">
              <a:solidFill>
                <a:schemeClr val="accent2">
                  <a:lumMod val="40000"/>
                  <a:lumOff val="60000"/>
                </a:schemeClr>
              </a:solidFill>
            </a:endParaRPr>
          </a:p>
          <a:p>
            <a:pPr fontAlgn="auto">
              <a:spcAft>
                <a:spcPts val="0"/>
              </a:spcAft>
              <a:buFont typeface="Wingdings 2"/>
              <a:buNone/>
              <a:defRPr/>
            </a:pPr>
            <a:r>
              <a:rPr lang="en-US" sz="1800" dirty="0" smtClean="0"/>
              <a:t>Open ant  to the nose ,</a:t>
            </a:r>
          </a:p>
          <a:p>
            <a:pPr fontAlgn="auto">
              <a:spcAft>
                <a:spcPts val="0"/>
              </a:spcAft>
              <a:buFont typeface="Wingdings 2"/>
              <a:buNone/>
              <a:defRPr/>
            </a:pPr>
            <a:r>
              <a:rPr lang="en-US" sz="1800" b="1" dirty="0" smtClean="0">
                <a:solidFill>
                  <a:schemeClr val="accent1">
                    <a:lumMod val="60000"/>
                    <a:lumOff val="40000"/>
                  </a:schemeClr>
                </a:solidFill>
              </a:rPr>
              <a:t>Above</a:t>
            </a:r>
            <a:r>
              <a:rPr lang="en-US" sz="1800" dirty="0" smtClean="0"/>
              <a:t>: the base of skull</a:t>
            </a:r>
          </a:p>
          <a:p>
            <a:pPr fontAlgn="auto">
              <a:spcAft>
                <a:spcPts val="0"/>
              </a:spcAft>
              <a:buFont typeface="Wingdings 2"/>
              <a:buNone/>
              <a:defRPr/>
            </a:pPr>
            <a:r>
              <a:rPr lang="en-US" sz="1800" b="1" dirty="0" smtClean="0"/>
              <a:t> </a:t>
            </a:r>
            <a:r>
              <a:rPr lang="en-US" sz="1800" b="1" dirty="0" smtClean="0">
                <a:solidFill>
                  <a:schemeClr val="accent1">
                    <a:lumMod val="40000"/>
                    <a:lumOff val="60000"/>
                  </a:schemeClr>
                </a:solidFill>
              </a:rPr>
              <a:t>below:  </a:t>
            </a:r>
            <a:r>
              <a:rPr lang="en-US" sz="1800" dirty="0" smtClean="0"/>
              <a:t>soft palate ( when u open </a:t>
            </a:r>
            <a:r>
              <a:rPr lang="en-US" sz="1800" dirty="0" err="1" smtClean="0"/>
              <a:t>ur</a:t>
            </a:r>
            <a:r>
              <a:rPr lang="en-US" sz="1800" dirty="0" smtClean="0"/>
              <a:t> mouth u cant see it coz its opposite to the nose)</a:t>
            </a:r>
          </a:p>
          <a:p>
            <a:pPr fontAlgn="auto">
              <a:spcAft>
                <a:spcPts val="0"/>
              </a:spcAft>
              <a:buFont typeface="Wingdings 2"/>
              <a:buNone/>
              <a:defRPr/>
            </a:pPr>
            <a:r>
              <a:rPr lang="en-US" sz="1800" b="1" dirty="0" smtClean="0">
                <a:solidFill>
                  <a:schemeClr val="accent1">
                    <a:lumMod val="60000"/>
                    <a:lumOff val="40000"/>
                  </a:schemeClr>
                </a:solidFill>
              </a:rPr>
              <a:t>Laterally</a:t>
            </a:r>
            <a:r>
              <a:rPr lang="en-US" sz="1800" dirty="0" smtClean="0"/>
              <a:t> :opening of the eustachain tube </a:t>
            </a:r>
          </a:p>
          <a:p>
            <a:pPr fontAlgn="auto">
              <a:spcAft>
                <a:spcPts val="0"/>
              </a:spcAft>
              <a:buFont typeface="Wingdings 2"/>
              <a:buNone/>
              <a:defRPr/>
            </a:pPr>
            <a:r>
              <a:rPr lang="en-US" sz="1800" dirty="0" smtClean="0"/>
              <a:t>torus tuberous</a:t>
            </a:r>
          </a:p>
          <a:p>
            <a:pPr fontAlgn="auto">
              <a:spcAft>
                <a:spcPts val="0"/>
              </a:spcAft>
              <a:buFont typeface="Wingdings 2"/>
              <a:buNone/>
              <a:defRPr/>
            </a:pPr>
            <a:r>
              <a:rPr lang="en-US" sz="1800" dirty="0" smtClean="0"/>
              <a:t>Pharyngeal recess (fossa of </a:t>
            </a:r>
            <a:r>
              <a:rPr lang="en-US" sz="1800" dirty="0" err="1" smtClean="0"/>
              <a:t>rosenmuller</a:t>
            </a:r>
            <a:r>
              <a:rPr lang="en-US" sz="1800" dirty="0" smtClean="0"/>
              <a:t>) : the area where the </a:t>
            </a:r>
            <a:r>
              <a:rPr lang="en-US" sz="1800" dirty="0" err="1" smtClean="0"/>
              <a:t>the</a:t>
            </a:r>
            <a:r>
              <a:rPr lang="en-US" sz="1800" dirty="0" smtClean="0"/>
              <a:t> nasopharyngeal cancer</a:t>
            </a:r>
          </a:p>
          <a:p>
            <a:pPr fontAlgn="auto">
              <a:spcAft>
                <a:spcPts val="0"/>
              </a:spcAft>
              <a:buFont typeface="Wingdings 2"/>
              <a:buNone/>
              <a:defRPr/>
            </a:pPr>
            <a:r>
              <a:rPr lang="en-US" sz="1800" dirty="0" smtClean="0"/>
              <a:t>Adenoid </a:t>
            </a:r>
          </a:p>
          <a:p>
            <a:pPr fontAlgn="auto">
              <a:spcAft>
                <a:spcPts val="0"/>
              </a:spcAft>
              <a:buFont typeface="Wingdings 2"/>
              <a:buNone/>
              <a:defRPr/>
            </a:pPr>
            <a:r>
              <a:rPr lang="en-US" sz="1800" dirty="0" smtClean="0"/>
              <a:t>Nasopharyngeal isthmus</a:t>
            </a:r>
          </a:p>
          <a:p>
            <a:pPr fontAlgn="auto">
              <a:spcAft>
                <a:spcPts val="0"/>
              </a:spcAft>
              <a:buFont typeface="Wingdings 2"/>
              <a:buNone/>
              <a:defRPr/>
            </a:pPr>
            <a:endParaRPr lang="en-US" sz="1800" dirty="0" smtClean="0"/>
          </a:p>
          <a:p>
            <a:pPr fontAlgn="auto">
              <a:spcAft>
                <a:spcPts val="0"/>
              </a:spcAft>
              <a:buFont typeface="Wingdings 2"/>
              <a:buNone/>
              <a:defRPr/>
            </a:pPr>
            <a:r>
              <a:rPr lang="en-US" sz="1800" dirty="0" smtClean="0"/>
              <a:t>Scenario : Adult patient and a smoker and nasal </a:t>
            </a:r>
            <a:r>
              <a:rPr lang="en-US" sz="1800" dirty="0" err="1" smtClean="0"/>
              <a:t>obtruction</a:t>
            </a:r>
            <a:r>
              <a:rPr lang="en-US" sz="1800" dirty="0" smtClean="0"/>
              <a:t>  </a:t>
            </a:r>
            <a:r>
              <a:rPr lang="en-US" sz="1800" dirty="0" err="1" smtClean="0"/>
              <a:t>secretory</a:t>
            </a:r>
            <a:r>
              <a:rPr lang="en-US" sz="1800" dirty="0" smtClean="0"/>
              <a:t> </a:t>
            </a:r>
            <a:r>
              <a:rPr lang="en-US" sz="1800" dirty="0" err="1" smtClean="0"/>
              <a:t>otitis</a:t>
            </a:r>
            <a:r>
              <a:rPr lang="en-US" sz="1800" dirty="0" smtClean="0"/>
              <a:t> media . Coughing blood so must think of </a:t>
            </a:r>
            <a:r>
              <a:rPr lang="en-US" sz="1800" dirty="0" err="1" smtClean="0"/>
              <a:t>nasophatyngeal</a:t>
            </a:r>
            <a:r>
              <a:rPr lang="en-US" sz="1800" dirty="0" smtClean="0"/>
              <a:t> cancer and not adenoid coz it grows in children</a:t>
            </a:r>
          </a:p>
          <a:p>
            <a:pPr fontAlgn="auto">
              <a:spcAft>
                <a:spcPts val="0"/>
              </a:spcAft>
              <a:buFont typeface="Wingdings 2"/>
              <a:buNone/>
              <a:defRPr/>
            </a:pPr>
            <a:endParaRPr lang="en-US" sz="1800" dirty="0" smtClean="0"/>
          </a:p>
          <a:p>
            <a:pPr fontAlgn="auto">
              <a:spcAft>
                <a:spcPts val="0"/>
              </a:spcAft>
              <a:buFont typeface="Wingdings 2"/>
              <a:buNone/>
              <a:defRPr/>
            </a:pPr>
            <a:endParaRPr lang="en-US" sz="1800" dirty="0"/>
          </a:p>
        </p:txBody>
      </p:sp>
      <p:pic>
        <p:nvPicPr>
          <p:cNvPr id="15363" name="Content Placeholder 4" descr="nasopharynx.jpg"/>
          <p:cNvPicPr>
            <a:picLocks noGrp="1" noChangeAspect="1"/>
          </p:cNvPicPr>
          <p:nvPr>
            <p:ph sz="half" idx="1"/>
          </p:nvPr>
        </p:nvPicPr>
        <p:blipFill>
          <a:blip r:embed="rId2"/>
          <a:srcRect/>
          <a:stretch>
            <a:fillRect/>
          </a:stretch>
        </p:blipFill>
        <p:spPr>
          <a:xfrm>
            <a:off x="3657600" y="609600"/>
            <a:ext cx="4678363" cy="2819400"/>
          </a:xfrm>
        </p:spPr>
      </p:pic>
      <p:pic>
        <p:nvPicPr>
          <p:cNvPr id="15364" name="Content Placeholder 3" descr="nasopharynx 2.jpg"/>
          <p:cNvPicPr>
            <a:picLocks noChangeAspect="1"/>
          </p:cNvPicPr>
          <p:nvPr/>
        </p:nvPicPr>
        <p:blipFill>
          <a:blip r:embed="rId3"/>
          <a:srcRect/>
          <a:stretch>
            <a:fillRect/>
          </a:stretch>
        </p:blipFill>
        <p:spPr bwMode="auto">
          <a:xfrm>
            <a:off x="4084638" y="3619500"/>
            <a:ext cx="4038600" cy="2506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00"/>
            <a:ext cx="3733800" cy="596900"/>
          </a:xfrm>
        </p:spPr>
        <p:txBody>
          <a:bodyPr>
            <a:noAutofit/>
          </a:bodyPr>
          <a:lstStyle/>
          <a:p>
            <a:pPr fontAlgn="auto">
              <a:spcAft>
                <a:spcPts val="0"/>
              </a:spcAft>
              <a:defRPr/>
            </a:pPr>
            <a:r>
              <a:rPr lang="en-US" sz="2400" i="1" dirty="0" smtClean="0">
                <a:solidFill>
                  <a:schemeClr val="accent2">
                    <a:lumMod val="60000"/>
                    <a:lumOff val="40000"/>
                  </a:schemeClr>
                </a:solidFill>
              </a:rPr>
              <a:t>Infectious mononucleosis (viral)</a:t>
            </a:r>
            <a:endParaRPr lang="en-US" sz="2400" i="1" dirty="0">
              <a:solidFill>
                <a:schemeClr val="accent2">
                  <a:lumMod val="60000"/>
                  <a:lumOff val="40000"/>
                </a:schemeClr>
              </a:solidFill>
            </a:endParaRPr>
          </a:p>
        </p:txBody>
      </p:sp>
      <p:sp>
        <p:nvSpPr>
          <p:cNvPr id="4" name="Text Placeholder 3"/>
          <p:cNvSpPr>
            <a:spLocks noGrp="1"/>
          </p:cNvSpPr>
          <p:nvPr>
            <p:ph type="body" idx="2"/>
          </p:nvPr>
        </p:nvSpPr>
        <p:spPr>
          <a:xfrm>
            <a:off x="457200" y="1052513"/>
            <a:ext cx="5843588" cy="5073650"/>
          </a:xfrm>
        </p:spPr>
        <p:txBody>
          <a:bodyPr>
            <a:normAutofit fontScale="92500" lnSpcReduction="10000"/>
          </a:bodyPr>
          <a:lstStyle/>
          <a:p>
            <a:pPr fontAlgn="auto">
              <a:spcAft>
                <a:spcPts val="0"/>
              </a:spcAft>
              <a:buFont typeface="Wingdings 2"/>
              <a:buNone/>
              <a:defRPr/>
            </a:pPr>
            <a:r>
              <a:rPr lang="en-US" sz="2400" b="1" dirty="0" smtClean="0">
                <a:solidFill>
                  <a:srgbClr val="FF6600"/>
                </a:solidFill>
              </a:rPr>
              <a:t>Pathogen</a:t>
            </a:r>
            <a:r>
              <a:rPr lang="en-US" sz="1800" b="1" dirty="0" smtClean="0"/>
              <a:t>: </a:t>
            </a:r>
            <a:r>
              <a:rPr lang="en-US" sz="1800" dirty="0" smtClean="0"/>
              <a:t>Epstein barr virus </a:t>
            </a:r>
          </a:p>
          <a:p>
            <a:pPr fontAlgn="auto">
              <a:spcAft>
                <a:spcPts val="0"/>
              </a:spcAft>
              <a:buFont typeface="Wingdings 2"/>
              <a:buNone/>
              <a:defRPr/>
            </a:pPr>
            <a:endParaRPr lang="en-US" sz="1800" dirty="0" smtClean="0"/>
          </a:p>
          <a:p>
            <a:pPr fontAlgn="auto">
              <a:spcAft>
                <a:spcPts val="0"/>
              </a:spcAft>
              <a:buFont typeface="Wingdings 2"/>
              <a:buNone/>
              <a:defRPr/>
            </a:pPr>
            <a:r>
              <a:rPr lang="en-US" sz="2400" b="1" dirty="0" smtClean="0">
                <a:solidFill>
                  <a:srgbClr val="FF6600"/>
                </a:solidFill>
              </a:rPr>
              <a:t>SSX</a:t>
            </a:r>
            <a:r>
              <a:rPr lang="en-US" sz="1800" dirty="0" smtClean="0"/>
              <a:t>: fever, lymphadenopath malaise, exudative tonsilitis, </a:t>
            </a:r>
            <a:r>
              <a:rPr lang="en-US" sz="1800" dirty="0" err="1" smtClean="0"/>
              <a:t>hepatosplenomegaly,white</a:t>
            </a:r>
            <a:r>
              <a:rPr lang="en-US" sz="1800" dirty="0" smtClean="0"/>
              <a:t> </a:t>
            </a:r>
            <a:r>
              <a:rPr lang="en-US" sz="1800" dirty="0" err="1" smtClean="0"/>
              <a:t>membreane</a:t>
            </a:r>
            <a:r>
              <a:rPr lang="en-US" sz="1800" dirty="0" smtClean="0"/>
              <a:t> of tonsils </a:t>
            </a:r>
          </a:p>
          <a:p>
            <a:pPr fontAlgn="auto">
              <a:spcAft>
                <a:spcPts val="0"/>
              </a:spcAft>
              <a:buFont typeface="Wingdings 2"/>
              <a:buNone/>
              <a:defRPr/>
            </a:pPr>
            <a:endParaRPr lang="en-US" sz="1800" dirty="0" smtClean="0"/>
          </a:p>
          <a:p>
            <a:pPr fontAlgn="auto">
              <a:spcAft>
                <a:spcPts val="0"/>
              </a:spcAft>
              <a:buFont typeface="Wingdings 2"/>
              <a:buNone/>
              <a:defRPr/>
            </a:pPr>
            <a:r>
              <a:rPr lang="en-US" sz="1800" b="1" dirty="0" smtClean="0">
                <a:solidFill>
                  <a:srgbClr val="FF6600"/>
                </a:solidFill>
              </a:rPr>
              <a:t>DX</a:t>
            </a:r>
            <a:r>
              <a:rPr lang="en-US" sz="1800" dirty="0" smtClean="0"/>
              <a:t>: monosopt test ,paul bunnel test (heterophil antibodies  in serum)</a:t>
            </a:r>
          </a:p>
          <a:p>
            <a:pPr fontAlgn="auto">
              <a:spcAft>
                <a:spcPts val="0"/>
              </a:spcAft>
              <a:buFont typeface="Wingdings 2"/>
              <a:buNone/>
              <a:defRPr/>
            </a:pPr>
            <a:r>
              <a:rPr lang="en-US" sz="1800" dirty="0" smtClean="0"/>
              <a:t>80% mononuclear and 10% atypical lymphocytes on smear </a:t>
            </a:r>
          </a:p>
          <a:p>
            <a:pPr fontAlgn="auto">
              <a:spcAft>
                <a:spcPts val="0"/>
              </a:spcAft>
              <a:buFont typeface="Wingdings 2"/>
              <a:buNone/>
              <a:defRPr/>
            </a:pPr>
            <a:r>
              <a:rPr lang="en-US" sz="1800" dirty="0" smtClean="0"/>
              <a:t>CBC :mainly lymphocytes</a:t>
            </a:r>
          </a:p>
          <a:p>
            <a:pPr fontAlgn="auto">
              <a:spcAft>
                <a:spcPts val="0"/>
              </a:spcAft>
              <a:buFont typeface="Wingdings 2"/>
              <a:buNone/>
              <a:defRPr/>
            </a:pPr>
            <a:endParaRPr lang="en-US" sz="1800" dirty="0" smtClean="0"/>
          </a:p>
          <a:p>
            <a:pPr fontAlgn="auto">
              <a:spcAft>
                <a:spcPts val="0"/>
              </a:spcAft>
              <a:buFont typeface="Wingdings 2"/>
              <a:buNone/>
              <a:defRPr/>
            </a:pPr>
            <a:r>
              <a:rPr lang="en-US" sz="2400" b="1" dirty="0" smtClean="0">
                <a:solidFill>
                  <a:srgbClr val="FF6600"/>
                </a:solidFill>
              </a:rPr>
              <a:t>Complication</a:t>
            </a:r>
            <a:r>
              <a:rPr lang="en-US" sz="1800" b="1" dirty="0" smtClean="0"/>
              <a:t>: </a:t>
            </a:r>
            <a:r>
              <a:rPr lang="en-US" sz="1800" dirty="0" smtClean="0"/>
              <a:t>cranial nerves involvement ,meningitis ,autoimmune hemolytic anemia , splenic rapture </a:t>
            </a:r>
          </a:p>
          <a:p>
            <a:pPr fontAlgn="auto">
              <a:spcAft>
                <a:spcPts val="0"/>
              </a:spcAft>
              <a:buFont typeface="Wingdings 2"/>
              <a:buNone/>
              <a:defRPr/>
            </a:pPr>
            <a:endParaRPr lang="en-US" sz="1800" dirty="0" smtClean="0"/>
          </a:p>
          <a:p>
            <a:pPr fontAlgn="auto">
              <a:spcAft>
                <a:spcPts val="0"/>
              </a:spcAft>
              <a:buFont typeface="Wingdings 2"/>
              <a:buNone/>
              <a:defRPr/>
            </a:pPr>
            <a:r>
              <a:rPr lang="en-US" sz="2400" b="1" dirty="0" smtClean="0">
                <a:solidFill>
                  <a:srgbClr val="FF0000"/>
                </a:solidFill>
              </a:rPr>
              <a:t>RX</a:t>
            </a:r>
            <a:r>
              <a:rPr lang="en-US" sz="1800" dirty="0" smtClean="0"/>
              <a:t>: hydration, analgesia oral hygiene</a:t>
            </a:r>
          </a:p>
          <a:p>
            <a:pPr fontAlgn="auto">
              <a:spcAft>
                <a:spcPts val="0"/>
              </a:spcAft>
              <a:buFont typeface="Wingdings 2"/>
              <a:buNone/>
              <a:defRPr/>
            </a:pPr>
            <a:endParaRPr lang="en-US" sz="1800" dirty="0" smtClean="0"/>
          </a:p>
          <a:p>
            <a:pPr fontAlgn="auto">
              <a:spcAft>
                <a:spcPts val="0"/>
              </a:spcAft>
              <a:buFont typeface="Wingdings 2"/>
              <a:buNone/>
              <a:defRPr/>
            </a:pPr>
            <a:r>
              <a:rPr lang="en-US" sz="1800" dirty="0" smtClean="0"/>
              <a:t>**Differs from tonsillitis by the </a:t>
            </a:r>
            <a:r>
              <a:rPr lang="en-US" sz="1800" dirty="0" err="1" smtClean="0"/>
              <a:t>whiite</a:t>
            </a:r>
            <a:r>
              <a:rPr lang="en-US" sz="1800" dirty="0" smtClean="0"/>
              <a:t> membrane and the systemic involvement ( </a:t>
            </a:r>
            <a:r>
              <a:rPr lang="en-US" sz="1800" dirty="0" err="1" smtClean="0"/>
              <a:t>adenpopathy</a:t>
            </a:r>
            <a:r>
              <a:rPr lang="en-US" sz="1800" dirty="0" smtClean="0"/>
              <a:t> </a:t>
            </a:r>
            <a:r>
              <a:rPr lang="en-US" sz="1800" dirty="0" err="1" smtClean="0"/>
              <a:t>hepatosplenomegaly</a:t>
            </a:r>
            <a:r>
              <a:rPr lang="en-US" sz="1800" dirty="0" smtClean="0"/>
              <a:t>)</a:t>
            </a:r>
          </a:p>
          <a:p>
            <a:pPr fontAlgn="auto">
              <a:spcAft>
                <a:spcPts val="0"/>
              </a:spcAft>
              <a:buFont typeface="Wingdings 2"/>
              <a:buNone/>
              <a:defRPr/>
            </a:pPr>
            <a:endParaRPr lang="en-US" dirty="0"/>
          </a:p>
        </p:txBody>
      </p:sp>
      <p:pic>
        <p:nvPicPr>
          <p:cNvPr id="43011" name="Content Placeholder 4" descr="tonslitis with mem.jpg"/>
          <p:cNvPicPr>
            <a:picLocks noGrp="1" noChangeAspect="1"/>
          </p:cNvPicPr>
          <p:nvPr>
            <p:ph sz="half" idx="1"/>
          </p:nvPr>
        </p:nvPicPr>
        <p:blipFill>
          <a:blip r:embed="rId2"/>
          <a:srcRect/>
          <a:stretch>
            <a:fillRect/>
          </a:stretch>
        </p:blipFill>
        <p:spPr>
          <a:xfrm>
            <a:off x="6300788" y="241300"/>
            <a:ext cx="2601912" cy="1952625"/>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sz="3200" dirty="0" smtClean="0">
                <a:solidFill>
                  <a:schemeClr val="accent2">
                    <a:lumMod val="60000"/>
                    <a:lumOff val="40000"/>
                  </a:schemeClr>
                </a:solidFill>
              </a:rPr>
              <a:t>Scarlet fever</a:t>
            </a:r>
            <a:endParaRPr lang="en-US" sz="3200" dirty="0">
              <a:solidFill>
                <a:schemeClr val="accent2">
                  <a:lumMod val="60000"/>
                  <a:lumOff val="40000"/>
                </a:schemeClr>
              </a:solidFill>
            </a:endParaRPr>
          </a:p>
        </p:txBody>
      </p:sp>
      <p:sp>
        <p:nvSpPr>
          <p:cNvPr id="44034" name="Text Placeholder 3"/>
          <p:cNvSpPr>
            <a:spLocks noGrp="1"/>
          </p:cNvSpPr>
          <p:nvPr>
            <p:ph idx="1"/>
          </p:nvPr>
        </p:nvSpPr>
        <p:spPr/>
        <p:txBody>
          <a:bodyPr/>
          <a:lstStyle/>
          <a:p>
            <a:r>
              <a:rPr lang="en-US" sz="1800" smtClean="0"/>
              <a:t>Endotoxin produced by by type A B-hemolytic streptococcus </a:t>
            </a:r>
          </a:p>
          <a:p>
            <a:pPr>
              <a:buFont typeface="Wingdings 2" pitchFamily="18" charset="2"/>
              <a:buNone/>
            </a:pPr>
            <a:endParaRPr lang="en-US" sz="1800" smtClean="0"/>
          </a:p>
          <a:p>
            <a:pPr>
              <a:buFont typeface="Wingdings 2" pitchFamily="18" charset="2"/>
              <a:buNone/>
            </a:pPr>
            <a:r>
              <a:rPr lang="en-US" sz="2000" b="1" i="1" smtClean="0">
                <a:solidFill>
                  <a:srgbClr val="FF6600"/>
                </a:solidFill>
              </a:rPr>
              <a:t>SSX: </a:t>
            </a:r>
            <a:r>
              <a:rPr lang="en-US" sz="1800" smtClean="0"/>
              <a:t>red pharynx , strawberry tongue, perioral skin erythema and desquamation, dysphagaia ,malaise,sever cervical lymphodenopathy</a:t>
            </a:r>
          </a:p>
          <a:p>
            <a:pPr>
              <a:buFont typeface="Wingdings 2" pitchFamily="18" charset="2"/>
              <a:buNone/>
            </a:pPr>
            <a:endParaRPr lang="en-US" sz="1800" smtClean="0"/>
          </a:p>
          <a:p>
            <a:pPr>
              <a:buFont typeface="Wingdings 2" pitchFamily="18" charset="2"/>
              <a:buNone/>
            </a:pPr>
            <a:r>
              <a:rPr lang="en-US" sz="1800" b="1" smtClean="0">
                <a:solidFill>
                  <a:srgbClr val="FF6600"/>
                </a:solidFill>
              </a:rPr>
              <a:t>DX :</a:t>
            </a:r>
            <a:r>
              <a:rPr lang="en-US" sz="1800" smtClean="0"/>
              <a:t> dick test </a:t>
            </a:r>
          </a:p>
          <a:p>
            <a:pPr>
              <a:buFont typeface="Wingdings 2" pitchFamily="18" charset="2"/>
              <a:buNone/>
            </a:pPr>
            <a:endParaRPr lang="en-US" sz="1800" smtClean="0"/>
          </a:p>
          <a:p>
            <a:pPr>
              <a:buFont typeface="Wingdings 2" pitchFamily="18" charset="2"/>
              <a:buNone/>
            </a:pPr>
            <a:r>
              <a:rPr lang="en-US" sz="1800" b="1" smtClean="0">
                <a:solidFill>
                  <a:srgbClr val="FF6600"/>
                </a:solidFill>
              </a:rPr>
              <a:t>RX</a:t>
            </a:r>
            <a:r>
              <a:rPr lang="en-US" sz="1800" smtClean="0">
                <a:solidFill>
                  <a:srgbClr val="FF6600"/>
                </a:solidFill>
              </a:rPr>
              <a:t>: </a:t>
            </a:r>
            <a:r>
              <a:rPr lang="en-US" sz="1800" smtClean="0"/>
              <a:t> ABX    </a:t>
            </a:r>
          </a:p>
        </p:txBody>
      </p:sp>
      <p:pic>
        <p:nvPicPr>
          <p:cNvPr id="44035" name="Picture 4" descr="Strawberry_Tongue_1_050618.jpg"/>
          <p:cNvPicPr>
            <a:picLocks noChangeAspect="1"/>
          </p:cNvPicPr>
          <p:nvPr/>
        </p:nvPicPr>
        <p:blipFill>
          <a:blip r:embed="rId2"/>
          <a:srcRect/>
          <a:stretch>
            <a:fillRect/>
          </a:stretch>
        </p:blipFill>
        <p:spPr bwMode="auto">
          <a:xfrm>
            <a:off x="6667500" y="3276600"/>
            <a:ext cx="1562100" cy="1752600"/>
          </a:xfrm>
          <a:prstGeom prst="rect">
            <a:avLst/>
          </a:prstGeom>
          <a:noFill/>
          <a:ln w="9525">
            <a:noFill/>
            <a:miter lim="800000"/>
            <a:headEnd/>
            <a:tailEnd/>
          </a:ln>
        </p:spPr>
      </p:pic>
      <p:pic>
        <p:nvPicPr>
          <p:cNvPr id="44036" name="Picture 5" descr="strawberry_tongue_1_040309.jpg"/>
          <p:cNvPicPr>
            <a:picLocks noChangeAspect="1"/>
          </p:cNvPicPr>
          <p:nvPr/>
        </p:nvPicPr>
        <p:blipFill>
          <a:blip r:embed="rId3"/>
          <a:srcRect/>
          <a:stretch>
            <a:fillRect/>
          </a:stretch>
        </p:blipFill>
        <p:spPr bwMode="auto">
          <a:xfrm>
            <a:off x="3581400" y="3367088"/>
            <a:ext cx="2705100" cy="2271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336550"/>
          </a:xfrm>
        </p:spPr>
        <p:txBody>
          <a:bodyPr>
            <a:normAutofit fontScale="90000"/>
          </a:bodyPr>
          <a:lstStyle/>
          <a:p>
            <a:pPr fontAlgn="auto">
              <a:spcAft>
                <a:spcPts val="0"/>
              </a:spcAft>
              <a:defRPr/>
            </a:pPr>
            <a:r>
              <a:rPr lang="en-US" sz="2400" dirty="0" smtClean="0">
                <a:solidFill>
                  <a:schemeClr val="accent2">
                    <a:lumMod val="60000"/>
                    <a:lumOff val="40000"/>
                  </a:schemeClr>
                </a:solidFill>
              </a:rPr>
              <a:t>Diphtheria</a:t>
            </a:r>
            <a:endParaRPr lang="en-US" sz="2400" dirty="0">
              <a:solidFill>
                <a:schemeClr val="accent2">
                  <a:lumMod val="60000"/>
                  <a:lumOff val="40000"/>
                </a:schemeClr>
              </a:solidFill>
            </a:endParaRPr>
          </a:p>
        </p:txBody>
      </p:sp>
      <p:sp>
        <p:nvSpPr>
          <p:cNvPr id="45058" name="Text Placeholder 3"/>
          <p:cNvSpPr>
            <a:spLocks noGrp="1"/>
          </p:cNvSpPr>
          <p:nvPr>
            <p:ph type="body" idx="2"/>
          </p:nvPr>
        </p:nvSpPr>
        <p:spPr>
          <a:xfrm>
            <a:off x="250825" y="2276475"/>
            <a:ext cx="4800600" cy="2376488"/>
          </a:xfrm>
        </p:spPr>
        <p:txBody>
          <a:bodyPr/>
          <a:lstStyle/>
          <a:p>
            <a:r>
              <a:rPr lang="en-US" sz="1800" smtClean="0"/>
              <a:t>Corynbeactrium diphtheria </a:t>
            </a:r>
          </a:p>
          <a:p>
            <a:endParaRPr lang="en-US" sz="1800" smtClean="0"/>
          </a:p>
          <a:p>
            <a:r>
              <a:rPr lang="en-US" sz="1800" b="1" smtClean="0"/>
              <a:t>SSX:</a:t>
            </a:r>
            <a:r>
              <a:rPr lang="en-US" sz="1800" smtClean="0"/>
              <a:t> sore throat, fever, green plaques friable membrane, white membrane on the tonsils</a:t>
            </a:r>
          </a:p>
          <a:p>
            <a:endParaRPr lang="en-US" sz="1800" smtClean="0"/>
          </a:p>
          <a:p>
            <a:r>
              <a:rPr lang="en-US" sz="1800" b="1" smtClean="0"/>
              <a:t>DX: </a:t>
            </a:r>
            <a:r>
              <a:rPr lang="en-US" sz="1800" smtClean="0"/>
              <a:t>culture</a:t>
            </a:r>
          </a:p>
          <a:p>
            <a:endParaRPr lang="en-US" sz="1800" smtClean="0"/>
          </a:p>
          <a:p>
            <a:r>
              <a:rPr lang="en-US" sz="1800" b="1" smtClean="0"/>
              <a:t>Complication :</a:t>
            </a:r>
            <a:r>
              <a:rPr lang="en-US" sz="1800" smtClean="0"/>
              <a:t>nephritis, airway obstruction, death</a:t>
            </a:r>
          </a:p>
          <a:p>
            <a:endParaRPr lang="en-US" sz="1800" smtClean="0"/>
          </a:p>
          <a:p>
            <a:r>
              <a:rPr lang="en-US" sz="1800" b="1" i="1" smtClean="0"/>
              <a:t>RX</a:t>
            </a:r>
            <a:r>
              <a:rPr lang="en-US" sz="1800" b="1" smtClean="0"/>
              <a:t>:</a:t>
            </a:r>
            <a:r>
              <a:rPr lang="en-US" sz="1800" smtClean="0"/>
              <a:t> ABX, antitoxin</a:t>
            </a:r>
          </a:p>
        </p:txBody>
      </p:sp>
      <p:pic>
        <p:nvPicPr>
          <p:cNvPr id="45059" name="Content Placeholder 4" descr="tonslitis with mem.jpg"/>
          <p:cNvPicPr>
            <a:picLocks noGrp="1" noChangeAspect="1"/>
          </p:cNvPicPr>
          <p:nvPr>
            <p:ph sz="half" idx="1"/>
          </p:nvPr>
        </p:nvPicPr>
        <p:blipFill>
          <a:blip r:embed="rId2"/>
          <a:srcRect/>
          <a:stretch>
            <a:fillRect/>
          </a:stretch>
        </p:blipFill>
        <p:spPr>
          <a:xfrm>
            <a:off x="5294313" y="1371600"/>
            <a:ext cx="3240087" cy="22860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457200" y="214313"/>
            <a:ext cx="46038" cy="46037"/>
          </a:xfrm>
        </p:spPr>
        <p:txBody>
          <a:bodyPr>
            <a:normAutofit fontScale="25000" lnSpcReduction="20000"/>
          </a:bodyPr>
          <a:lstStyle/>
          <a:p>
            <a:pPr fontAlgn="auto">
              <a:spcAft>
                <a:spcPts val="0"/>
              </a:spcAft>
              <a:buFont typeface="Wingdings 2"/>
              <a:buNone/>
              <a:defRPr/>
            </a:pPr>
            <a:endParaRPr lang="en-US" dirty="0"/>
          </a:p>
        </p:txBody>
      </p:sp>
      <p:sp>
        <p:nvSpPr>
          <p:cNvPr id="4" name="Content Placeholder 3"/>
          <p:cNvSpPr>
            <a:spLocks noGrp="1"/>
          </p:cNvSpPr>
          <p:nvPr>
            <p:ph sz="half" idx="1"/>
          </p:nvPr>
        </p:nvSpPr>
        <p:spPr>
          <a:xfrm>
            <a:off x="755650" y="1185863"/>
            <a:ext cx="7086600" cy="4475162"/>
          </a:xfrm>
        </p:spPr>
        <p:txBody>
          <a:bodyPr>
            <a:normAutofit fontScale="77500" lnSpcReduction="20000"/>
          </a:bodyPr>
          <a:lstStyle/>
          <a:p>
            <a:pPr marL="420624" indent="-384048" fontAlgn="auto">
              <a:spcAft>
                <a:spcPts val="0"/>
              </a:spcAft>
              <a:buFont typeface="Wingdings 2"/>
              <a:buChar char=""/>
              <a:defRPr/>
            </a:pPr>
            <a:r>
              <a:rPr lang="en-US" sz="3600" b="1" dirty="0" err="1" smtClean="0">
                <a:solidFill>
                  <a:schemeClr val="accent2">
                    <a:lumMod val="60000"/>
                    <a:lumOff val="40000"/>
                  </a:schemeClr>
                </a:solidFill>
              </a:rPr>
              <a:t>Vincen’ts</a:t>
            </a:r>
            <a:r>
              <a:rPr lang="en-US" sz="3600" b="1" dirty="0" smtClean="0">
                <a:solidFill>
                  <a:schemeClr val="accent2">
                    <a:lumMod val="60000"/>
                    <a:lumOff val="40000"/>
                  </a:schemeClr>
                </a:solidFill>
              </a:rPr>
              <a:t> angina</a:t>
            </a:r>
            <a:r>
              <a:rPr lang="en-US" dirty="0" smtClean="0">
                <a:solidFill>
                  <a:schemeClr val="accent2">
                    <a:lumMod val="60000"/>
                    <a:lumOff val="40000"/>
                  </a:schemeClr>
                </a:solidFill>
              </a:rPr>
              <a:t>:</a:t>
            </a:r>
          </a:p>
          <a:p>
            <a:pPr marL="420624" indent="-384048" fontAlgn="auto">
              <a:spcAft>
                <a:spcPts val="0"/>
              </a:spcAft>
              <a:buFont typeface="Wingdings 2"/>
              <a:buNone/>
              <a:defRPr/>
            </a:pPr>
            <a:endParaRPr lang="en-US" dirty="0" smtClean="0">
              <a:solidFill>
                <a:schemeClr val="accent2">
                  <a:lumMod val="60000"/>
                  <a:lumOff val="40000"/>
                </a:schemeClr>
              </a:solidFill>
            </a:endParaRPr>
          </a:p>
          <a:p>
            <a:pPr marL="420624" indent="-384048" fontAlgn="auto">
              <a:spcAft>
                <a:spcPts val="0"/>
              </a:spcAft>
              <a:buFont typeface="Wingdings 2"/>
              <a:buChar char=""/>
              <a:defRPr/>
            </a:pPr>
            <a:r>
              <a:rPr lang="en-US" dirty="0" smtClean="0"/>
              <a:t>Acute ulcerative lesion</a:t>
            </a:r>
          </a:p>
          <a:p>
            <a:pPr marL="420624" indent="-384048" fontAlgn="auto">
              <a:spcAft>
                <a:spcPts val="0"/>
              </a:spcAft>
              <a:buFont typeface="Wingdings 2"/>
              <a:buChar char=""/>
              <a:defRPr/>
            </a:pPr>
            <a:r>
              <a:rPr lang="en-US" dirty="0" smtClean="0"/>
              <a:t>Gram negative </a:t>
            </a:r>
            <a:r>
              <a:rPr lang="en-US" dirty="0" err="1" smtClean="0"/>
              <a:t>fusiform</a:t>
            </a:r>
            <a:r>
              <a:rPr lang="en-US" dirty="0" smtClean="0"/>
              <a:t> bacillus and a </a:t>
            </a:r>
            <a:r>
              <a:rPr lang="en-US" dirty="0" err="1" smtClean="0"/>
              <a:t>spirillum</a:t>
            </a:r>
            <a:r>
              <a:rPr lang="en-US" dirty="0" smtClean="0"/>
              <a:t>  with anaerobic</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r>
              <a:rPr lang="en-US" b="1" dirty="0" smtClean="0">
                <a:solidFill>
                  <a:srgbClr val="FF6600"/>
                </a:solidFill>
              </a:rPr>
              <a:t>SSX:</a:t>
            </a:r>
          </a:p>
          <a:p>
            <a:pPr marL="420624" indent="-384048" fontAlgn="auto">
              <a:spcAft>
                <a:spcPts val="0"/>
              </a:spcAft>
              <a:buFont typeface="Wingdings 2"/>
              <a:buChar char=""/>
              <a:defRPr/>
            </a:pPr>
            <a:r>
              <a:rPr lang="en-US" dirty="0" smtClean="0"/>
              <a:t>Sudden in </a:t>
            </a:r>
            <a:r>
              <a:rPr lang="en-US" dirty="0" err="1" smtClean="0"/>
              <a:t>onset,pain,fever</a:t>
            </a:r>
            <a:r>
              <a:rPr lang="en-US" dirty="0" smtClean="0"/>
              <a:t>, cervical adenitis, the base of the deep ulcers bleeds when the membranous slough is removed ,the symptoms subside in 4—7 days </a:t>
            </a:r>
          </a:p>
          <a:p>
            <a:pPr marL="420624" indent="-384048" fontAlgn="auto">
              <a:spcAft>
                <a:spcPts val="0"/>
              </a:spcAft>
              <a:buFont typeface="Wingdings 2"/>
              <a:buNone/>
              <a:defRPr/>
            </a:pPr>
            <a:endParaRPr lang="en-US" dirty="0" smtClean="0"/>
          </a:p>
          <a:p>
            <a:pPr marL="420624" indent="-384048" fontAlgn="auto">
              <a:spcAft>
                <a:spcPts val="0"/>
              </a:spcAft>
              <a:buFont typeface="Wingdings 2"/>
              <a:buChar char=""/>
              <a:defRPr/>
            </a:pPr>
            <a:r>
              <a:rPr lang="en-US" b="1" dirty="0" smtClean="0">
                <a:solidFill>
                  <a:srgbClr val="FF6600"/>
                </a:solidFill>
              </a:rPr>
              <a:t>RX</a:t>
            </a:r>
            <a:r>
              <a:rPr lang="en-US" dirty="0" smtClean="0">
                <a:solidFill>
                  <a:srgbClr val="FF6600"/>
                </a:solidFill>
              </a:rPr>
              <a:t>: </a:t>
            </a:r>
            <a:r>
              <a:rPr lang="en-US" dirty="0" err="1" smtClean="0"/>
              <a:t>metronidazole</a:t>
            </a:r>
            <a:r>
              <a:rPr lang="en-US" dirty="0" smtClean="0"/>
              <a:t>(</a:t>
            </a:r>
            <a:r>
              <a:rPr lang="en-US" dirty="0" err="1" smtClean="0"/>
              <a:t>flagyl</a:t>
            </a:r>
            <a:r>
              <a:rPr lang="en-US" dirty="0" smtClean="0"/>
              <a:t>), antiseptic , mouthwash </a:t>
            </a:r>
          </a:p>
          <a:p>
            <a:pPr marL="420624" indent="-384048" fontAlgn="auto">
              <a:spcAft>
                <a:spcPts val="0"/>
              </a:spcAft>
              <a:buFont typeface="Wingdings 2"/>
              <a:buChar char=""/>
              <a:defRPr/>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598488" y="1417638"/>
            <a:ext cx="7467600" cy="1143000"/>
          </a:xfrm>
        </p:spPr>
        <p:txBody>
          <a:bodyPr/>
          <a:lstStyle/>
          <a:p>
            <a:r>
              <a:rPr lang="en-US" sz="2800" smtClean="0"/>
              <a:t>Bifid uvula: </a:t>
            </a:r>
            <a:br>
              <a:rPr lang="en-US" sz="2800" smtClean="0"/>
            </a:br>
            <a:r>
              <a:rPr lang="en-US" sz="2800" smtClean="0"/>
              <a:t>-snoring , mouth breathing with bifid uvula shouldn’t do adenoidectomy coz will get hypernasality and regurgitation so contraindicated for adenoidectomy if necessary do partial adenoidectomy remove the part against the nose but keep the oral part  coz it supports the defect in the soft palate </a:t>
            </a:r>
          </a:p>
        </p:txBody>
      </p:sp>
      <p:pic>
        <p:nvPicPr>
          <p:cNvPr id="47106" name="Content Placeholder 3" descr="bifid uvula.png"/>
          <p:cNvPicPr>
            <a:picLocks noGrp="1" noChangeAspect="1"/>
          </p:cNvPicPr>
          <p:nvPr>
            <p:ph idx="1"/>
          </p:nvPr>
        </p:nvPicPr>
        <p:blipFill>
          <a:blip r:embed="rId2"/>
          <a:srcRect/>
          <a:stretch>
            <a:fillRect/>
          </a:stretch>
        </p:blipFill>
        <p:spPr>
          <a:xfrm>
            <a:off x="457200" y="4149725"/>
            <a:ext cx="3875088" cy="2544763"/>
          </a:xfrm>
        </p:spPr>
      </p:pic>
      <p:pic>
        <p:nvPicPr>
          <p:cNvPr id="47107" name="Picture 4" descr="vpi.png"/>
          <p:cNvPicPr>
            <a:picLocks noChangeAspect="1"/>
          </p:cNvPicPr>
          <p:nvPr/>
        </p:nvPicPr>
        <p:blipFill>
          <a:blip r:embed="rId3"/>
          <a:srcRect/>
          <a:stretch>
            <a:fillRect/>
          </a:stretch>
        </p:blipFill>
        <p:spPr bwMode="auto">
          <a:xfrm>
            <a:off x="4500563" y="4149725"/>
            <a:ext cx="4427537" cy="245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endParaRPr lang="en-US" smtClean="0"/>
          </a:p>
        </p:txBody>
      </p:sp>
      <p:pic>
        <p:nvPicPr>
          <p:cNvPr id="48130" name="Content Placeholder 3" descr="Untitled.png"/>
          <p:cNvPicPr>
            <a:picLocks noGrp="1" noChangeAspect="1"/>
          </p:cNvPicPr>
          <p:nvPr>
            <p:ph idx="1"/>
          </p:nvPr>
        </p:nvPicPr>
        <p:blipFill>
          <a:blip r:embed="rId2"/>
          <a:srcRect/>
          <a:stretch>
            <a:fillRect/>
          </a:stretch>
        </p:blipFill>
        <p:spPr>
          <a:xfrm>
            <a:off x="711200" y="1066800"/>
            <a:ext cx="6959600" cy="5059363"/>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smtClean="0"/>
              <a:t>Tonsillectomy </a:t>
            </a:r>
          </a:p>
        </p:txBody>
      </p:sp>
      <p:pic>
        <p:nvPicPr>
          <p:cNvPr id="49154" name="Content Placeholder 3" descr="ca tonsills.png"/>
          <p:cNvPicPr>
            <a:picLocks noGrp="1" noChangeAspect="1"/>
          </p:cNvPicPr>
          <p:nvPr>
            <p:ph idx="1"/>
          </p:nvPr>
        </p:nvPicPr>
        <p:blipFill>
          <a:blip r:embed="rId2"/>
          <a:srcRect/>
          <a:stretch>
            <a:fillRect/>
          </a:stretch>
        </p:blipFill>
        <p:spPr>
          <a:xfrm>
            <a:off x="4572000" y="1828800"/>
            <a:ext cx="3930650" cy="3711575"/>
          </a:xfrm>
        </p:spPr>
      </p:pic>
      <p:pic>
        <p:nvPicPr>
          <p:cNvPr id="49155" name="Picture 4" descr="obstrcutive tonsils.png"/>
          <p:cNvPicPr>
            <a:picLocks noChangeAspect="1"/>
          </p:cNvPicPr>
          <p:nvPr/>
        </p:nvPicPr>
        <p:blipFill>
          <a:blip r:embed="rId3"/>
          <a:srcRect/>
          <a:stretch>
            <a:fillRect/>
          </a:stretch>
        </p:blipFill>
        <p:spPr bwMode="auto">
          <a:xfrm>
            <a:off x="228600" y="1828800"/>
            <a:ext cx="3962400" cy="4071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sz="3100" dirty="0" smtClean="0"/>
              <a:t>In down syndrome patients they have neck </a:t>
            </a:r>
            <a:r>
              <a:rPr lang="en-US" sz="3100" dirty="0" err="1" smtClean="0"/>
              <a:t>sublaxation</a:t>
            </a:r>
            <a:r>
              <a:rPr lang="en-US" sz="3100" dirty="0" smtClean="0"/>
              <a:t> so must be gentle and keep that in mind during the </a:t>
            </a:r>
            <a:r>
              <a:rPr lang="en-US" sz="3100" dirty="0" err="1" smtClean="0"/>
              <a:t>sugery</a:t>
            </a:r>
            <a:r>
              <a:rPr lang="en-US" sz="3100" dirty="0" smtClean="0"/>
              <a:t> to prevent  injuring them  </a:t>
            </a:r>
            <a:endParaRPr lang="en-US" sz="3100" dirty="0"/>
          </a:p>
        </p:txBody>
      </p:sp>
      <p:pic>
        <p:nvPicPr>
          <p:cNvPr id="50178" name="Content Placeholder 3" descr="pertonsillar abcess.png"/>
          <p:cNvPicPr>
            <a:picLocks noGrp="1" noChangeAspect="1"/>
          </p:cNvPicPr>
          <p:nvPr>
            <p:ph idx="1"/>
          </p:nvPr>
        </p:nvPicPr>
        <p:blipFill>
          <a:blip r:embed="rId2"/>
          <a:srcRect/>
          <a:stretch>
            <a:fillRect/>
          </a:stretch>
        </p:blipFill>
        <p:spPr>
          <a:xfrm>
            <a:off x="2208213" y="1600200"/>
            <a:ext cx="3965575" cy="452596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Adenoid is approached from the oral cavity </a:t>
            </a:r>
            <a:endParaRPr lang="en-US" dirty="0"/>
          </a:p>
        </p:txBody>
      </p:sp>
      <p:pic>
        <p:nvPicPr>
          <p:cNvPr id="51202" name="Content Placeholder 3" descr="tonsillectomy.png"/>
          <p:cNvPicPr>
            <a:picLocks noGrp="1" noChangeAspect="1"/>
          </p:cNvPicPr>
          <p:nvPr>
            <p:ph idx="1"/>
          </p:nvPr>
        </p:nvPicPr>
        <p:blipFill>
          <a:blip r:embed="rId2"/>
          <a:srcRect/>
          <a:stretch>
            <a:fillRect/>
          </a:stretch>
        </p:blipFill>
        <p:spPr>
          <a:xfrm>
            <a:off x="1452563" y="1600200"/>
            <a:ext cx="5476875" cy="452596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Complication of Tonsillectomy :</a:t>
            </a:r>
            <a:endParaRPr lang="en-US" dirty="0"/>
          </a:p>
        </p:txBody>
      </p:sp>
      <p:sp>
        <p:nvSpPr>
          <p:cNvPr id="52226" name="Content Placeholder 2"/>
          <p:cNvSpPr>
            <a:spLocks noGrp="1"/>
          </p:cNvSpPr>
          <p:nvPr>
            <p:ph idx="1"/>
          </p:nvPr>
        </p:nvSpPr>
        <p:spPr/>
        <p:txBody>
          <a:bodyPr/>
          <a:lstStyle/>
          <a:p>
            <a:pPr>
              <a:lnSpc>
                <a:spcPct val="110000"/>
              </a:lnSpc>
            </a:pPr>
            <a:r>
              <a:rPr lang="en-US" smtClean="0">
                <a:latin typeface="Gill Sans MT" pitchFamily="34" charset="0"/>
                <a:ea typeface="Majalla UI"/>
                <a:cs typeface="Majalla UI"/>
              </a:rPr>
              <a:t>Hemorrhage</a:t>
            </a:r>
          </a:p>
          <a:p>
            <a:pPr lvl="1">
              <a:lnSpc>
                <a:spcPct val="110000"/>
              </a:lnSpc>
            </a:pPr>
            <a:r>
              <a:rPr lang="en-US" smtClean="0">
                <a:latin typeface="Gill Sans MT" pitchFamily="34" charset="0"/>
                <a:ea typeface="Majalla UI"/>
                <a:cs typeface="Majalla UI"/>
              </a:rPr>
              <a:t>Primary</a:t>
            </a:r>
          </a:p>
          <a:p>
            <a:pPr lvl="1">
              <a:lnSpc>
                <a:spcPct val="110000"/>
              </a:lnSpc>
            </a:pPr>
            <a:r>
              <a:rPr lang="en-US" smtClean="0">
                <a:latin typeface="Gill Sans MT" pitchFamily="34" charset="0"/>
                <a:ea typeface="Majalla UI"/>
                <a:cs typeface="Majalla UI"/>
              </a:rPr>
              <a:t>Reactionary</a:t>
            </a:r>
          </a:p>
          <a:p>
            <a:pPr lvl="1">
              <a:lnSpc>
                <a:spcPct val="110000"/>
              </a:lnSpc>
            </a:pPr>
            <a:r>
              <a:rPr lang="en-US" smtClean="0">
                <a:latin typeface="Gill Sans MT" pitchFamily="34" charset="0"/>
                <a:ea typeface="Majalla UI"/>
                <a:cs typeface="Majalla UI"/>
              </a:rPr>
              <a:t>Secondary</a:t>
            </a:r>
          </a:p>
          <a:p>
            <a:pPr>
              <a:lnSpc>
                <a:spcPct val="110000"/>
              </a:lnSpc>
            </a:pPr>
            <a:r>
              <a:rPr lang="en-US" smtClean="0">
                <a:latin typeface="Gill Sans MT" pitchFamily="34" charset="0"/>
                <a:ea typeface="Majalla UI"/>
                <a:cs typeface="Majalla UI"/>
              </a:rPr>
              <a:t>Respiratory obstruction</a:t>
            </a:r>
          </a:p>
          <a:p>
            <a:pPr>
              <a:lnSpc>
                <a:spcPct val="110000"/>
              </a:lnSpc>
            </a:pPr>
            <a:r>
              <a:rPr lang="en-US" smtClean="0">
                <a:latin typeface="Gill Sans MT" pitchFamily="34" charset="0"/>
                <a:ea typeface="Majalla UI"/>
                <a:cs typeface="Majalla UI"/>
              </a:rPr>
              <a:t>Injury to near-by structures</a:t>
            </a:r>
          </a:p>
          <a:p>
            <a:pPr>
              <a:lnSpc>
                <a:spcPct val="110000"/>
              </a:lnSpc>
            </a:pPr>
            <a:r>
              <a:rPr lang="en-US" smtClean="0">
                <a:latin typeface="Gill Sans MT" pitchFamily="34" charset="0"/>
                <a:ea typeface="Majalla UI"/>
                <a:cs typeface="Majalla UI"/>
              </a:rPr>
              <a:t>Pulmonary and distant infections</a:t>
            </a:r>
          </a:p>
          <a:p>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7200" y="762000"/>
            <a:ext cx="3200400" cy="457200"/>
          </a:xfrm>
        </p:spPr>
        <p:txBody>
          <a:bodyPr/>
          <a:lstStyle/>
          <a:p>
            <a:r>
              <a:rPr lang="en-US" sz="2400" smtClean="0"/>
              <a:t>Oropharynx</a:t>
            </a:r>
          </a:p>
        </p:txBody>
      </p:sp>
      <p:sp>
        <p:nvSpPr>
          <p:cNvPr id="4" name="Text Placeholder 3"/>
          <p:cNvSpPr>
            <a:spLocks noGrp="1"/>
          </p:cNvSpPr>
          <p:nvPr>
            <p:ph type="body" idx="2"/>
          </p:nvPr>
        </p:nvSpPr>
        <p:spPr>
          <a:xfrm>
            <a:off x="457200" y="1219200"/>
            <a:ext cx="3327400" cy="2438400"/>
          </a:xfrm>
        </p:spPr>
        <p:txBody>
          <a:bodyPr>
            <a:normAutofit lnSpcReduction="10000"/>
          </a:bodyPr>
          <a:lstStyle/>
          <a:p>
            <a:pPr fontAlgn="auto">
              <a:spcAft>
                <a:spcPts val="0"/>
              </a:spcAft>
              <a:buFont typeface="Wingdings 2"/>
              <a:buNone/>
              <a:defRPr/>
            </a:pPr>
            <a:r>
              <a:rPr lang="en-US" sz="1800" dirty="0" smtClean="0">
                <a:solidFill>
                  <a:schemeClr val="accent2">
                    <a:lumMod val="60000"/>
                    <a:lumOff val="40000"/>
                  </a:schemeClr>
                </a:solidFill>
              </a:rPr>
              <a:t>Open ant to mouth ( opposite to the throat)</a:t>
            </a:r>
          </a:p>
          <a:p>
            <a:pPr fontAlgn="auto">
              <a:spcAft>
                <a:spcPts val="0"/>
              </a:spcAft>
              <a:buFont typeface="Wingdings 2"/>
              <a:buNone/>
              <a:defRPr/>
            </a:pPr>
            <a:r>
              <a:rPr lang="en-US" sz="1800" b="1" dirty="0" smtClean="0"/>
              <a:t>Above: </a:t>
            </a:r>
            <a:r>
              <a:rPr lang="en-US" sz="1800" dirty="0" smtClean="0"/>
              <a:t>soft palate.</a:t>
            </a:r>
          </a:p>
          <a:p>
            <a:pPr fontAlgn="auto">
              <a:spcAft>
                <a:spcPts val="0"/>
              </a:spcAft>
              <a:buFont typeface="Wingdings 2"/>
              <a:buNone/>
              <a:defRPr/>
            </a:pPr>
            <a:r>
              <a:rPr lang="en-US" sz="1800" b="1" dirty="0" smtClean="0"/>
              <a:t> below </a:t>
            </a:r>
            <a:r>
              <a:rPr lang="en-US" sz="1800" dirty="0" smtClean="0"/>
              <a:t>: the upper border of epiglottis.</a:t>
            </a:r>
          </a:p>
          <a:p>
            <a:pPr fontAlgn="auto">
              <a:spcAft>
                <a:spcPts val="0"/>
              </a:spcAft>
              <a:buFont typeface="Wingdings 2"/>
              <a:buNone/>
              <a:defRPr/>
            </a:pPr>
            <a:r>
              <a:rPr lang="en-US" sz="1800" dirty="0" smtClean="0"/>
              <a:t>Palatine tonsils ( this is the tonsils that mostly get affected in tonsillitis ) between the ant pillars and post pillars.</a:t>
            </a:r>
            <a:endParaRPr lang="en-US" sz="1800" dirty="0"/>
          </a:p>
        </p:txBody>
      </p:sp>
      <p:pic>
        <p:nvPicPr>
          <p:cNvPr id="16387" name="Content Placeholder 6" descr="250px-Tonsils_diagram.jpg"/>
          <p:cNvPicPr>
            <a:picLocks noGrp="1" noChangeAspect="1"/>
          </p:cNvPicPr>
          <p:nvPr>
            <p:ph sz="half" idx="1"/>
          </p:nvPr>
        </p:nvPicPr>
        <p:blipFill>
          <a:blip r:embed="rId2"/>
          <a:srcRect/>
          <a:stretch>
            <a:fillRect/>
          </a:stretch>
        </p:blipFill>
        <p:spPr>
          <a:xfrm>
            <a:off x="609600" y="3962400"/>
            <a:ext cx="3175000" cy="2628900"/>
          </a:xfrm>
        </p:spPr>
      </p:pic>
      <p:pic>
        <p:nvPicPr>
          <p:cNvPr id="16388" name="Content Placeholder 4" descr="Ppharynx.jpg"/>
          <p:cNvPicPr>
            <a:picLocks noChangeAspect="1"/>
          </p:cNvPicPr>
          <p:nvPr/>
        </p:nvPicPr>
        <p:blipFill>
          <a:blip r:embed="rId3"/>
          <a:srcRect/>
          <a:stretch>
            <a:fillRect/>
          </a:stretch>
        </p:blipFill>
        <p:spPr bwMode="auto">
          <a:xfrm>
            <a:off x="4343400" y="1219200"/>
            <a:ext cx="4217988" cy="4906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smtClean="0"/>
              <a:t>Primary hemorrhage </a:t>
            </a:r>
          </a:p>
        </p:txBody>
      </p:sp>
      <p:sp>
        <p:nvSpPr>
          <p:cNvPr id="53250" name="Content Placeholder 2"/>
          <p:cNvSpPr>
            <a:spLocks noGrp="1"/>
          </p:cNvSpPr>
          <p:nvPr>
            <p:ph idx="1"/>
          </p:nvPr>
        </p:nvSpPr>
        <p:spPr/>
        <p:txBody>
          <a:bodyPr/>
          <a:lstStyle/>
          <a:p>
            <a:pPr>
              <a:lnSpc>
                <a:spcPct val="90000"/>
              </a:lnSpc>
            </a:pPr>
            <a:r>
              <a:rPr lang="en-GB" smtClean="0">
                <a:latin typeface="Gill Sans MT" pitchFamily="34" charset="0"/>
                <a:ea typeface="Majalla UI"/>
                <a:cs typeface="Majalla UI"/>
              </a:rPr>
              <a:t>Bleeding occurring during the surgery</a:t>
            </a:r>
          </a:p>
          <a:p>
            <a:pPr>
              <a:lnSpc>
                <a:spcPct val="90000"/>
              </a:lnSpc>
            </a:pPr>
            <a:r>
              <a:rPr lang="en-GB" smtClean="0">
                <a:solidFill>
                  <a:schemeClr val="tx2"/>
                </a:solidFill>
                <a:latin typeface="Gill Sans MT" pitchFamily="34" charset="0"/>
                <a:ea typeface="Majalla UI"/>
                <a:cs typeface="Majalla UI"/>
              </a:rPr>
              <a:t>Causes</a:t>
            </a:r>
          </a:p>
          <a:p>
            <a:pPr lvl="1">
              <a:lnSpc>
                <a:spcPct val="90000"/>
              </a:lnSpc>
            </a:pPr>
            <a:r>
              <a:rPr lang="en-GB" smtClean="0">
                <a:latin typeface="Gill Sans MT" pitchFamily="34" charset="0"/>
                <a:ea typeface="Majalla UI"/>
                <a:cs typeface="Majalla UI"/>
              </a:rPr>
              <a:t>Bleeding tendency</a:t>
            </a:r>
          </a:p>
          <a:p>
            <a:pPr lvl="1">
              <a:lnSpc>
                <a:spcPct val="90000"/>
              </a:lnSpc>
            </a:pPr>
            <a:r>
              <a:rPr lang="en-GB" smtClean="0">
                <a:latin typeface="Gill Sans MT" pitchFamily="34" charset="0"/>
                <a:ea typeface="Majalla UI"/>
                <a:cs typeface="Majalla UI"/>
              </a:rPr>
              <a:t>Acute infections</a:t>
            </a:r>
          </a:p>
          <a:p>
            <a:pPr lvl="1">
              <a:lnSpc>
                <a:spcPct val="90000"/>
              </a:lnSpc>
            </a:pPr>
            <a:r>
              <a:rPr lang="en-GB" smtClean="0">
                <a:latin typeface="Gill Sans MT" pitchFamily="34" charset="0"/>
                <a:ea typeface="Majalla UI"/>
                <a:cs typeface="Majalla UI"/>
              </a:rPr>
              <a:t>Bad technique</a:t>
            </a:r>
          </a:p>
          <a:p>
            <a:pPr>
              <a:lnSpc>
                <a:spcPct val="90000"/>
              </a:lnSpc>
            </a:pPr>
            <a:r>
              <a:rPr lang="en-GB" smtClean="0">
                <a:solidFill>
                  <a:schemeClr val="tx2"/>
                </a:solidFill>
                <a:latin typeface="Gill Sans MT" pitchFamily="34" charset="0"/>
                <a:ea typeface="Majalla UI"/>
                <a:cs typeface="Majalla UI"/>
              </a:rPr>
              <a:t>Management</a:t>
            </a:r>
          </a:p>
          <a:p>
            <a:pPr lvl="1">
              <a:lnSpc>
                <a:spcPct val="90000"/>
              </a:lnSpc>
            </a:pPr>
            <a:r>
              <a:rPr lang="en-GB" smtClean="0">
                <a:latin typeface="Gill Sans MT" pitchFamily="34" charset="0"/>
                <a:ea typeface="Majalla UI"/>
                <a:cs typeface="Majalla UI"/>
              </a:rPr>
              <a:t>General supportive measures</a:t>
            </a:r>
          </a:p>
          <a:p>
            <a:pPr lvl="1">
              <a:lnSpc>
                <a:spcPct val="90000"/>
              </a:lnSpc>
            </a:pPr>
            <a:r>
              <a:rPr lang="en-GB" smtClean="0">
                <a:latin typeface="Gill Sans MT" pitchFamily="34" charset="0"/>
                <a:ea typeface="Majalla UI"/>
                <a:cs typeface="Majalla UI"/>
              </a:rPr>
              <a:t>Diathermy, ligature or stitches</a:t>
            </a:r>
          </a:p>
          <a:p>
            <a:pPr lvl="1">
              <a:lnSpc>
                <a:spcPct val="90000"/>
              </a:lnSpc>
            </a:pPr>
            <a:r>
              <a:rPr lang="en-GB" smtClean="0">
                <a:latin typeface="Gill Sans MT" pitchFamily="34" charset="0"/>
                <a:ea typeface="Majalla UI"/>
                <a:cs typeface="Majalla UI"/>
              </a:rPr>
              <a:t>Packing </a:t>
            </a:r>
            <a:endParaRPr lang="en-US" smtClean="0">
              <a:latin typeface="Gill Sans MT" pitchFamily="34" charset="0"/>
              <a:ea typeface="Majalla UI"/>
              <a:cs typeface="Majalla UI"/>
            </a:endParaRPr>
          </a:p>
          <a:p>
            <a:endParaRPr 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mtClean="0"/>
              <a:t>Reactionary hemorrhage </a:t>
            </a:r>
          </a:p>
        </p:txBody>
      </p:sp>
      <p:sp>
        <p:nvSpPr>
          <p:cNvPr id="3" name="Content Placeholder 2"/>
          <p:cNvSpPr>
            <a:spLocks noGrp="1"/>
          </p:cNvSpPr>
          <p:nvPr>
            <p:ph idx="1"/>
          </p:nvPr>
        </p:nvSpPr>
        <p:spPr/>
        <p:txBody>
          <a:bodyPr>
            <a:normAutofit lnSpcReduction="10000"/>
          </a:bodyPr>
          <a:lstStyle/>
          <a:p>
            <a:pPr marL="420624" indent="-384048" fontAlgn="auto">
              <a:lnSpc>
                <a:spcPct val="90000"/>
              </a:lnSpc>
              <a:spcAft>
                <a:spcPts val="0"/>
              </a:spcAft>
              <a:buFont typeface="Wingdings 2"/>
              <a:buChar char=""/>
              <a:defRPr/>
            </a:pPr>
            <a:r>
              <a:rPr lang="en-GB" sz="2800" dirty="0" smtClean="0">
                <a:latin typeface="Gill Sans MT" pitchFamily="-108" charset="-18"/>
                <a:ea typeface="Majalla UI" charset="0"/>
                <a:cs typeface="Majalla UI" charset="0"/>
              </a:rPr>
              <a:t>Bleeding occurring within the first 24 hours postoperative period</a:t>
            </a:r>
          </a:p>
          <a:p>
            <a:pPr marL="420624" indent="-384048" fontAlgn="auto">
              <a:lnSpc>
                <a:spcPct val="90000"/>
              </a:lnSpc>
              <a:spcAft>
                <a:spcPts val="0"/>
              </a:spcAft>
              <a:buFont typeface="Wingdings 2"/>
              <a:buChar char=""/>
              <a:defRPr/>
            </a:pPr>
            <a:r>
              <a:rPr lang="en-GB" sz="2800" dirty="0" smtClean="0">
                <a:solidFill>
                  <a:schemeClr val="tx2"/>
                </a:solidFill>
                <a:latin typeface="Gill Sans MT" pitchFamily="-108" charset="-18"/>
                <a:ea typeface="Majalla UI" charset="0"/>
                <a:cs typeface="Majalla UI" charset="0"/>
              </a:rPr>
              <a:t>Causes</a:t>
            </a:r>
          </a:p>
          <a:p>
            <a:pPr marL="722376" lvl="1" indent="-274320" fontAlgn="auto">
              <a:lnSpc>
                <a:spcPct val="90000"/>
              </a:lnSpc>
              <a:spcAft>
                <a:spcPts val="0"/>
              </a:spcAft>
              <a:buFont typeface="Wingdings 2"/>
              <a:buChar char=""/>
              <a:defRPr/>
            </a:pPr>
            <a:r>
              <a:rPr lang="en-GB" dirty="0" smtClean="0">
                <a:latin typeface="Gill Sans MT" pitchFamily="-108" charset="-18"/>
                <a:ea typeface="Majalla UI" charset="0"/>
                <a:cs typeface="Majalla UI" charset="0"/>
              </a:rPr>
              <a:t>Bleeding tendency</a:t>
            </a:r>
          </a:p>
          <a:p>
            <a:pPr marL="722376" lvl="1" indent="-274320" fontAlgn="auto">
              <a:lnSpc>
                <a:spcPct val="90000"/>
              </a:lnSpc>
              <a:spcAft>
                <a:spcPts val="0"/>
              </a:spcAft>
              <a:buFont typeface="Wingdings 2"/>
              <a:buChar char=""/>
              <a:defRPr/>
            </a:pPr>
            <a:r>
              <a:rPr lang="en-GB" dirty="0" smtClean="0">
                <a:latin typeface="Gill Sans MT" pitchFamily="-108" charset="-18"/>
                <a:ea typeface="Majalla UI" charset="0"/>
                <a:cs typeface="Majalla UI" charset="0"/>
              </a:rPr>
              <a:t>Slipped ligature</a:t>
            </a:r>
          </a:p>
          <a:p>
            <a:pPr marL="420624" indent="-384048" fontAlgn="auto">
              <a:lnSpc>
                <a:spcPct val="90000"/>
              </a:lnSpc>
              <a:spcAft>
                <a:spcPts val="0"/>
              </a:spcAft>
              <a:buFont typeface="Wingdings 2"/>
              <a:buChar char=""/>
              <a:defRPr/>
            </a:pPr>
            <a:r>
              <a:rPr lang="en-GB" sz="2800" dirty="0" smtClean="0">
                <a:solidFill>
                  <a:schemeClr val="tx2"/>
                </a:solidFill>
                <a:latin typeface="Gill Sans MT" pitchFamily="-108" charset="-18"/>
                <a:ea typeface="Majalla UI" charset="0"/>
                <a:cs typeface="Majalla UI" charset="0"/>
              </a:rPr>
              <a:t>Diagnosis</a:t>
            </a:r>
          </a:p>
          <a:p>
            <a:pPr marL="722376" lvl="1" indent="-274320" fontAlgn="auto">
              <a:lnSpc>
                <a:spcPct val="90000"/>
              </a:lnSpc>
              <a:spcAft>
                <a:spcPts val="0"/>
              </a:spcAft>
              <a:buFont typeface="Wingdings 2"/>
              <a:buChar char=""/>
              <a:defRPr/>
            </a:pPr>
            <a:r>
              <a:rPr lang="en-GB" dirty="0" smtClean="0">
                <a:latin typeface="Gill Sans MT" pitchFamily="-108" charset="-18"/>
                <a:ea typeface="Majalla UI" charset="0"/>
                <a:cs typeface="Majalla UI" charset="0"/>
              </a:rPr>
              <a:t>Rising pulse &amp; dropping blood pressure</a:t>
            </a:r>
          </a:p>
          <a:p>
            <a:pPr marL="722376" lvl="1" indent="-274320" fontAlgn="auto">
              <a:lnSpc>
                <a:spcPct val="90000"/>
              </a:lnSpc>
              <a:spcAft>
                <a:spcPts val="0"/>
              </a:spcAft>
              <a:buFont typeface="Wingdings 2"/>
              <a:buChar char=""/>
              <a:defRPr/>
            </a:pPr>
            <a:r>
              <a:rPr lang="en-GB" dirty="0" smtClean="0">
                <a:latin typeface="Gill Sans MT" pitchFamily="-108" charset="-18"/>
                <a:ea typeface="Majalla UI" charset="0"/>
                <a:cs typeface="Majalla UI" charset="0"/>
              </a:rPr>
              <a:t>Rattle breathing</a:t>
            </a:r>
          </a:p>
          <a:p>
            <a:pPr marL="722376" lvl="1" indent="-274320" fontAlgn="auto">
              <a:lnSpc>
                <a:spcPct val="90000"/>
              </a:lnSpc>
              <a:spcAft>
                <a:spcPts val="0"/>
              </a:spcAft>
              <a:buFont typeface="Wingdings 2"/>
              <a:buChar char=""/>
              <a:defRPr/>
            </a:pPr>
            <a:r>
              <a:rPr lang="en-GB" dirty="0" smtClean="0">
                <a:latin typeface="Gill Sans MT" pitchFamily="-108" charset="-18"/>
                <a:ea typeface="Majalla UI" charset="0"/>
                <a:cs typeface="Majalla UI" charset="0"/>
              </a:rPr>
              <a:t>Blood trickling from the mouth</a:t>
            </a:r>
          </a:p>
          <a:p>
            <a:pPr marL="722376" lvl="1" indent="-274320" fontAlgn="auto">
              <a:lnSpc>
                <a:spcPct val="90000"/>
              </a:lnSpc>
              <a:spcAft>
                <a:spcPts val="0"/>
              </a:spcAft>
              <a:buFont typeface="Wingdings 2"/>
              <a:buChar char=""/>
              <a:defRPr/>
            </a:pPr>
            <a:r>
              <a:rPr lang="en-GB" dirty="0" smtClean="0">
                <a:latin typeface="Gill Sans MT" pitchFamily="-108" charset="-18"/>
                <a:ea typeface="Majalla UI" charset="0"/>
                <a:cs typeface="Majalla UI" charset="0"/>
              </a:rPr>
              <a:t>Frequent swallowing</a:t>
            </a:r>
          </a:p>
          <a:p>
            <a:pPr marL="722376" lvl="1" indent="-274320" fontAlgn="auto">
              <a:lnSpc>
                <a:spcPct val="90000"/>
              </a:lnSpc>
              <a:spcAft>
                <a:spcPts val="0"/>
              </a:spcAft>
              <a:buFont typeface="Wingdings 2"/>
              <a:buChar char=""/>
              <a:defRPr/>
            </a:pPr>
            <a:r>
              <a:rPr lang="en-GB" dirty="0" smtClean="0">
                <a:latin typeface="Gill Sans MT" pitchFamily="-108" charset="-18"/>
                <a:ea typeface="Majalla UI" charset="0"/>
                <a:cs typeface="Majalla UI" charset="0"/>
              </a:rPr>
              <a:t>Examination </a:t>
            </a:r>
            <a:endParaRPr lang="en-US" dirty="0" smtClean="0">
              <a:latin typeface="Gill Sans MT" pitchFamily="-108" charset="-18"/>
              <a:ea typeface="Majalla UI" charset="0"/>
              <a:cs typeface="Majalla UI" charset="0"/>
            </a:endParaRPr>
          </a:p>
          <a:p>
            <a:pPr marL="420624" indent="-384048" fontAlgn="auto">
              <a:spcAft>
                <a:spcPts val="0"/>
              </a:spcAft>
              <a:buFont typeface="Wingdings 2"/>
              <a:buChar char=""/>
              <a:defRPr/>
            </a:pP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endParaRPr lang="en-US" smtClean="0"/>
          </a:p>
        </p:txBody>
      </p:sp>
      <p:sp>
        <p:nvSpPr>
          <p:cNvPr id="55298" name="Content Placeholder 2"/>
          <p:cNvSpPr>
            <a:spLocks noGrp="1"/>
          </p:cNvSpPr>
          <p:nvPr>
            <p:ph idx="1"/>
          </p:nvPr>
        </p:nvSpPr>
        <p:spPr/>
        <p:txBody>
          <a:bodyPr/>
          <a:lstStyle/>
          <a:p>
            <a:pPr>
              <a:lnSpc>
                <a:spcPct val="160000"/>
              </a:lnSpc>
            </a:pPr>
            <a:r>
              <a:rPr lang="en-GB" smtClean="0">
                <a:solidFill>
                  <a:schemeClr val="tx2"/>
                </a:solidFill>
                <a:latin typeface="Gill Sans MT" pitchFamily="34" charset="0"/>
                <a:ea typeface="Majalla UI"/>
                <a:cs typeface="Majalla UI"/>
              </a:rPr>
              <a:t>Treatment</a:t>
            </a:r>
          </a:p>
          <a:p>
            <a:pPr lvl="1">
              <a:lnSpc>
                <a:spcPct val="160000"/>
              </a:lnSpc>
            </a:pPr>
            <a:r>
              <a:rPr lang="en-GB" smtClean="0">
                <a:latin typeface="Gill Sans MT" pitchFamily="34" charset="0"/>
                <a:ea typeface="Majalla UI"/>
                <a:cs typeface="Majalla UI"/>
              </a:rPr>
              <a:t>General supportive measures</a:t>
            </a:r>
          </a:p>
          <a:p>
            <a:pPr lvl="1">
              <a:lnSpc>
                <a:spcPct val="160000"/>
              </a:lnSpc>
            </a:pPr>
            <a:r>
              <a:rPr lang="en-GB" smtClean="0">
                <a:latin typeface="Gill Sans MT" pitchFamily="34" charset="0"/>
                <a:ea typeface="Majalla UI"/>
                <a:cs typeface="Majalla UI"/>
              </a:rPr>
              <a:t>Take patient back to OR</a:t>
            </a:r>
          </a:p>
          <a:p>
            <a:pPr lvl="1">
              <a:lnSpc>
                <a:spcPct val="160000"/>
              </a:lnSpc>
            </a:pPr>
            <a:r>
              <a:rPr lang="en-GB" smtClean="0">
                <a:latin typeface="Gill Sans MT" pitchFamily="34" charset="0"/>
                <a:ea typeface="Majalla UI"/>
                <a:cs typeface="Majalla UI"/>
              </a:rPr>
              <a:t>Control like reactionary </a:t>
            </a:r>
            <a:r>
              <a:rPr lang="en-US" smtClean="0">
                <a:latin typeface="Gill Sans MT" pitchFamily="34" charset="0"/>
                <a:ea typeface="Majalla UI"/>
                <a:cs typeface="Majalla UI"/>
              </a:rPr>
              <a:t>hemorrhage</a:t>
            </a:r>
          </a:p>
          <a:p>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mtClean="0"/>
              <a:t>Secondary hemorrhage </a:t>
            </a:r>
          </a:p>
        </p:txBody>
      </p:sp>
      <p:sp>
        <p:nvSpPr>
          <p:cNvPr id="56322" name="Content Placeholder 2"/>
          <p:cNvSpPr>
            <a:spLocks noGrp="1"/>
          </p:cNvSpPr>
          <p:nvPr>
            <p:ph idx="1"/>
          </p:nvPr>
        </p:nvSpPr>
        <p:spPr/>
        <p:txBody>
          <a:bodyPr/>
          <a:lstStyle/>
          <a:p>
            <a:pPr>
              <a:lnSpc>
                <a:spcPct val="170000"/>
              </a:lnSpc>
            </a:pPr>
            <a:r>
              <a:rPr lang="en-GB" smtClean="0">
                <a:latin typeface="Gill Sans MT" pitchFamily="34" charset="0"/>
                <a:ea typeface="Majalla UI"/>
                <a:cs typeface="Majalla UI"/>
              </a:rPr>
              <a:t>Occur 5-10 days posoperatively</a:t>
            </a:r>
          </a:p>
          <a:p>
            <a:pPr>
              <a:lnSpc>
                <a:spcPct val="170000"/>
              </a:lnSpc>
            </a:pPr>
            <a:r>
              <a:rPr lang="en-GB" smtClean="0">
                <a:latin typeface="Gill Sans MT" pitchFamily="34" charset="0"/>
                <a:ea typeface="Majalla UI"/>
                <a:cs typeface="Majalla UI"/>
              </a:rPr>
              <a:t>Due to infection</a:t>
            </a:r>
          </a:p>
          <a:p>
            <a:pPr>
              <a:lnSpc>
                <a:spcPct val="170000"/>
              </a:lnSpc>
            </a:pPr>
            <a:r>
              <a:rPr lang="en-GB" smtClean="0">
                <a:latin typeface="Gill Sans MT" pitchFamily="34" charset="0"/>
                <a:ea typeface="Majalla UI"/>
                <a:cs typeface="Majalla UI"/>
              </a:rPr>
              <a:t>Treated admit and give 2 IV antibiotics</a:t>
            </a:r>
          </a:p>
          <a:p>
            <a:pPr>
              <a:lnSpc>
                <a:spcPct val="170000"/>
              </a:lnSpc>
            </a:pPr>
            <a:r>
              <a:rPr lang="en-GB" smtClean="0">
                <a:latin typeface="Gill Sans MT" pitchFamily="34" charset="0"/>
                <a:ea typeface="Majalla UI"/>
                <a:cs typeface="Majalla UI"/>
              </a:rPr>
              <a:t>May need diathermy or packing</a:t>
            </a:r>
            <a:endParaRPr lang="en-US" smtClean="0">
              <a:latin typeface="Gill Sans MT" pitchFamily="34" charset="0"/>
              <a:ea typeface="Majalla UI"/>
              <a:cs typeface="Majalla UI"/>
            </a:endParaRPr>
          </a:p>
          <a:p>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sz="2800" dirty="0" smtClean="0"/>
              <a:t>Slough tissue after the surgery may stay for 2-3 weeks so must inform the mother or else may think its </a:t>
            </a:r>
            <a:r>
              <a:rPr lang="en-US" sz="2800" dirty="0" err="1" smtClean="0"/>
              <a:t>absess</a:t>
            </a:r>
            <a:r>
              <a:rPr lang="en-US" sz="2800" dirty="0" smtClean="0"/>
              <a:t> or pus</a:t>
            </a:r>
            <a:endParaRPr lang="en-US" sz="2800" dirty="0"/>
          </a:p>
        </p:txBody>
      </p:sp>
      <p:pic>
        <p:nvPicPr>
          <p:cNvPr id="57346" name="Content Placeholder 3" descr="Picture 029post op.jpg"/>
          <p:cNvPicPr>
            <a:picLocks noGrp="1" noChangeAspect="1"/>
          </p:cNvPicPr>
          <p:nvPr>
            <p:ph idx="1"/>
          </p:nvPr>
        </p:nvPicPr>
        <p:blipFill>
          <a:blip r:embed="rId2"/>
          <a:srcRect/>
          <a:stretch>
            <a:fillRect/>
          </a:stretch>
        </p:blipFill>
        <p:spPr>
          <a:xfrm>
            <a:off x="2838450" y="1963738"/>
            <a:ext cx="2705100" cy="3798887"/>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457200" y="1185863"/>
            <a:ext cx="3200400" cy="730250"/>
          </a:xfrm>
        </p:spPr>
        <p:txBody>
          <a:bodyPr/>
          <a:lstStyle/>
          <a:p>
            <a:r>
              <a:rPr lang="en-US" sz="2800" smtClean="0"/>
              <a:t>Monoliasis :</a:t>
            </a:r>
          </a:p>
        </p:txBody>
      </p:sp>
      <p:sp>
        <p:nvSpPr>
          <p:cNvPr id="58370" name="Text Placeholder 3"/>
          <p:cNvSpPr>
            <a:spLocks noGrp="1"/>
          </p:cNvSpPr>
          <p:nvPr>
            <p:ph type="body" idx="2"/>
          </p:nvPr>
        </p:nvSpPr>
        <p:spPr>
          <a:xfrm>
            <a:off x="457200" y="1916113"/>
            <a:ext cx="3200400" cy="1584325"/>
          </a:xfrm>
        </p:spPr>
        <p:txBody>
          <a:bodyPr/>
          <a:lstStyle/>
          <a:p>
            <a:r>
              <a:rPr lang="en-US" sz="1800" smtClean="0"/>
              <a:t>White patches  caused by candidaalbicans fungus</a:t>
            </a:r>
          </a:p>
          <a:p>
            <a:endParaRPr lang="en-US" sz="1800" smtClean="0"/>
          </a:p>
          <a:p>
            <a:r>
              <a:rPr lang="en-US" sz="1800" b="1" smtClean="0"/>
              <a:t>RX</a:t>
            </a:r>
            <a:r>
              <a:rPr lang="en-US" sz="1800" smtClean="0"/>
              <a:t>: nystatin   </a:t>
            </a:r>
          </a:p>
        </p:txBody>
      </p:sp>
      <p:pic>
        <p:nvPicPr>
          <p:cNvPr id="58371" name="Content Placeholder 4" descr="Candida-Albicans.jpg"/>
          <p:cNvPicPr>
            <a:picLocks noGrp="1" noChangeAspect="1"/>
          </p:cNvPicPr>
          <p:nvPr>
            <p:ph sz="half" idx="1"/>
          </p:nvPr>
        </p:nvPicPr>
        <p:blipFill>
          <a:blip r:embed="rId2"/>
          <a:srcRect/>
          <a:stretch>
            <a:fillRect/>
          </a:stretch>
        </p:blipFill>
        <p:spPr>
          <a:xfrm>
            <a:off x="4572000" y="1600200"/>
            <a:ext cx="3429000" cy="35814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flipH="1" flipV="1">
            <a:off x="3657600" y="620713"/>
            <a:ext cx="46038" cy="1341437"/>
          </a:xfrm>
        </p:spPr>
        <p:txBody>
          <a:bodyPr/>
          <a:lstStyle/>
          <a:p>
            <a:endParaRPr lang="en-US" smtClean="0"/>
          </a:p>
        </p:txBody>
      </p:sp>
      <p:sp>
        <p:nvSpPr>
          <p:cNvPr id="4" name="Text Placeholder 3"/>
          <p:cNvSpPr>
            <a:spLocks noGrp="1"/>
          </p:cNvSpPr>
          <p:nvPr>
            <p:ph type="body" idx="2"/>
          </p:nvPr>
        </p:nvSpPr>
        <p:spPr>
          <a:xfrm>
            <a:off x="755650" y="188913"/>
            <a:ext cx="4197350" cy="6335712"/>
          </a:xfrm>
        </p:spPr>
        <p:txBody>
          <a:bodyPr>
            <a:normAutofit/>
          </a:bodyPr>
          <a:lstStyle/>
          <a:p>
            <a:pPr fontAlgn="auto">
              <a:spcAft>
                <a:spcPts val="0"/>
              </a:spcAft>
              <a:buFont typeface="Wingdings 2"/>
              <a:buNone/>
              <a:defRPr/>
            </a:pPr>
            <a:r>
              <a:rPr lang="en-US" sz="2000" b="1" i="1" dirty="0" smtClean="0">
                <a:solidFill>
                  <a:schemeClr val="accent2">
                    <a:lumMod val="60000"/>
                    <a:lumOff val="40000"/>
                  </a:schemeClr>
                </a:solidFill>
              </a:rPr>
              <a:t>Peritonsillar abscess (quinsy):</a:t>
            </a:r>
          </a:p>
          <a:p>
            <a:pPr fontAlgn="auto">
              <a:spcAft>
                <a:spcPts val="0"/>
              </a:spcAft>
              <a:buFont typeface="Wingdings 2"/>
              <a:buNone/>
              <a:defRPr/>
            </a:pPr>
            <a:endParaRPr lang="en-US" sz="1800" dirty="0" smtClean="0"/>
          </a:p>
          <a:p>
            <a:pPr fontAlgn="auto">
              <a:spcAft>
                <a:spcPts val="0"/>
              </a:spcAft>
              <a:buFont typeface="Wingdings 2"/>
              <a:buNone/>
              <a:defRPr/>
            </a:pPr>
            <a:r>
              <a:rPr lang="en-US" sz="1800" dirty="0" smtClean="0"/>
              <a:t>An abscess between  the tonsil capsule and the adjacent lateral pharyngeal wall</a:t>
            </a:r>
          </a:p>
          <a:p>
            <a:pPr fontAlgn="auto">
              <a:spcAft>
                <a:spcPts val="0"/>
              </a:spcAft>
              <a:buFont typeface="Wingdings 2"/>
              <a:buNone/>
              <a:defRPr/>
            </a:pPr>
            <a:r>
              <a:rPr lang="en-US" sz="1800" dirty="0" smtClean="0"/>
              <a:t> </a:t>
            </a:r>
          </a:p>
          <a:p>
            <a:pPr fontAlgn="auto">
              <a:spcAft>
                <a:spcPts val="0"/>
              </a:spcAft>
              <a:buFont typeface="Wingdings 2"/>
              <a:buNone/>
              <a:defRPr/>
            </a:pPr>
            <a:r>
              <a:rPr lang="en-US" sz="1800" b="1" dirty="0" smtClean="0">
                <a:solidFill>
                  <a:srgbClr val="FF0000"/>
                </a:solidFill>
              </a:rPr>
              <a:t>SSX</a:t>
            </a:r>
            <a:r>
              <a:rPr lang="en-US" sz="1800" dirty="0" smtClean="0">
                <a:solidFill>
                  <a:srgbClr val="FF0000"/>
                </a:solidFill>
              </a:rPr>
              <a:t>: </a:t>
            </a:r>
            <a:r>
              <a:rPr lang="en-US" sz="1800" dirty="0" smtClean="0"/>
              <a:t>fever, otalgeia odynophagia, uvular deviation trismus ,drooling of saliva , looks sick . Dehydrated</a:t>
            </a:r>
          </a:p>
          <a:p>
            <a:pPr fontAlgn="auto">
              <a:spcAft>
                <a:spcPts val="0"/>
              </a:spcAft>
              <a:buFont typeface="Wingdings 2"/>
              <a:buNone/>
              <a:defRPr/>
            </a:pPr>
            <a:endParaRPr lang="en-US" sz="1800" dirty="0" smtClean="0"/>
          </a:p>
          <a:p>
            <a:pPr fontAlgn="auto">
              <a:spcAft>
                <a:spcPts val="0"/>
              </a:spcAft>
              <a:buFont typeface="Wingdings 2"/>
              <a:buNone/>
              <a:defRPr/>
            </a:pPr>
            <a:r>
              <a:rPr lang="en-US" sz="1800" b="1" dirty="0" smtClean="0">
                <a:solidFill>
                  <a:srgbClr val="FF0000"/>
                </a:solidFill>
              </a:rPr>
              <a:t>Complication:</a:t>
            </a:r>
          </a:p>
          <a:p>
            <a:pPr fontAlgn="auto">
              <a:spcAft>
                <a:spcPts val="0"/>
              </a:spcAft>
              <a:buFont typeface="Wingdings 2"/>
              <a:buNone/>
              <a:defRPr/>
            </a:pPr>
            <a:r>
              <a:rPr lang="en-US" sz="1800" dirty="0" smtClean="0"/>
              <a:t>Para and retrpharyngeal abscess, aspiration pneumonia</a:t>
            </a:r>
          </a:p>
          <a:p>
            <a:pPr fontAlgn="auto">
              <a:spcAft>
                <a:spcPts val="0"/>
              </a:spcAft>
              <a:buFont typeface="Wingdings 2"/>
              <a:buNone/>
              <a:defRPr/>
            </a:pPr>
            <a:endParaRPr lang="en-US" sz="1800" dirty="0" smtClean="0"/>
          </a:p>
          <a:p>
            <a:pPr fontAlgn="auto">
              <a:spcAft>
                <a:spcPts val="0"/>
              </a:spcAft>
              <a:buFont typeface="Wingdings 2"/>
              <a:buNone/>
              <a:defRPr/>
            </a:pPr>
            <a:r>
              <a:rPr lang="en-US" sz="1800" b="1" dirty="0" smtClean="0">
                <a:solidFill>
                  <a:srgbClr val="FF6600"/>
                </a:solidFill>
              </a:rPr>
              <a:t>Rx</a:t>
            </a:r>
            <a:r>
              <a:rPr lang="en-US" sz="1800" dirty="0" smtClean="0">
                <a:solidFill>
                  <a:srgbClr val="FF6600"/>
                </a:solidFill>
              </a:rPr>
              <a:t>: </a:t>
            </a:r>
          </a:p>
          <a:p>
            <a:pPr fontAlgn="auto">
              <a:spcAft>
                <a:spcPts val="0"/>
              </a:spcAft>
              <a:buFont typeface="Wingdings 2"/>
              <a:buNone/>
              <a:defRPr/>
            </a:pPr>
            <a:r>
              <a:rPr lang="en-US" sz="1800" dirty="0" smtClean="0"/>
              <a:t>Incision and drainage ( in ER )</a:t>
            </a:r>
          </a:p>
          <a:p>
            <a:pPr fontAlgn="auto">
              <a:spcAft>
                <a:spcPts val="0"/>
              </a:spcAft>
              <a:buFont typeface="Wingdings 2"/>
              <a:buNone/>
              <a:defRPr/>
            </a:pPr>
            <a:r>
              <a:rPr lang="en-US" sz="1800" dirty="0" smtClean="0"/>
              <a:t>aspiration</a:t>
            </a:r>
          </a:p>
          <a:p>
            <a:pPr fontAlgn="auto">
              <a:spcAft>
                <a:spcPts val="0"/>
              </a:spcAft>
              <a:buFont typeface="Wingdings 2"/>
              <a:buNone/>
              <a:defRPr/>
            </a:pPr>
            <a:r>
              <a:rPr lang="en-US" sz="1800" dirty="0" smtClean="0"/>
              <a:t>Iv ABX</a:t>
            </a:r>
            <a:endParaRPr lang="en-US" sz="1800" dirty="0"/>
          </a:p>
        </p:txBody>
      </p:sp>
      <p:pic>
        <p:nvPicPr>
          <p:cNvPr id="59395" name="Content Placeholder 4" descr="quinsy.jpg"/>
          <p:cNvPicPr>
            <a:picLocks noGrp="1" noChangeAspect="1"/>
          </p:cNvPicPr>
          <p:nvPr>
            <p:ph sz="half" idx="1"/>
          </p:nvPr>
        </p:nvPicPr>
        <p:blipFill>
          <a:blip r:embed="rId2"/>
          <a:srcRect/>
          <a:stretch>
            <a:fillRect/>
          </a:stretch>
        </p:blipFill>
        <p:spPr>
          <a:xfrm>
            <a:off x="5724525" y="1341438"/>
            <a:ext cx="2847975" cy="1901825"/>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57200" y="260350"/>
            <a:ext cx="3733800" cy="730250"/>
          </a:xfrm>
        </p:spPr>
        <p:txBody>
          <a:bodyPr/>
          <a:lstStyle/>
          <a:p>
            <a:r>
              <a:rPr lang="en-US" sz="2400" i="1" smtClean="0"/>
              <a:t>Parapharyngeal abscess</a:t>
            </a:r>
          </a:p>
        </p:txBody>
      </p:sp>
      <p:sp>
        <p:nvSpPr>
          <p:cNvPr id="4" name="Text Placeholder 3"/>
          <p:cNvSpPr>
            <a:spLocks noGrp="1"/>
          </p:cNvSpPr>
          <p:nvPr>
            <p:ph type="body" idx="2"/>
          </p:nvPr>
        </p:nvSpPr>
        <p:spPr>
          <a:xfrm>
            <a:off x="457200" y="765175"/>
            <a:ext cx="4419600" cy="5360988"/>
          </a:xfrm>
        </p:spPr>
        <p:txBody>
          <a:bodyPr>
            <a:normAutofit/>
          </a:bodyPr>
          <a:lstStyle/>
          <a:p>
            <a:pPr fontAlgn="auto">
              <a:spcAft>
                <a:spcPts val="0"/>
              </a:spcAft>
              <a:buFont typeface="Wingdings 2"/>
              <a:buNone/>
              <a:defRPr/>
            </a:pPr>
            <a:r>
              <a:rPr lang="en-US" sz="1800" u="sng" dirty="0" smtClean="0">
                <a:solidFill>
                  <a:schemeClr val="accent2">
                    <a:lumMod val="60000"/>
                    <a:lumOff val="40000"/>
                  </a:schemeClr>
                </a:solidFill>
              </a:rPr>
              <a:t>Source of the infection</a:t>
            </a:r>
            <a:r>
              <a:rPr lang="en-US" sz="1800" dirty="0" smtClean="0">
                <a:solidFill>
                  <a:schemeClr val="accent2">
                    <a:lumMod val="60000"/>
                    <a:lumOff val="40000"/>
                  </a:schemeClr>
                </a:solidFill>
              </a:rPr>
              <a:t>: </a:t>
            </a:r>
            <a:r>
              <a:rPr lang="en-US" sz="1800" dirty="0" smtClean="0"/>
              <a:t>odontogenic ,tonsils,  , parotid , teeth</a:t>
            </a:r>
          </a:p>
          <a:p>
            <a:pPr fontAlgn="auto">
              <a:spcAft>
                <a:spcPts val="0"/>
              </a:spcAft>
              <a:buFont typeface="Wingdings 2"/>
              <a:buNone/>
              <a:defRPr/>
            </a:pPr>
            <a:r>
              <a:rPr lang="en-US" sz="1800" dirty="0" smtClean="0"/>
              <a:t> </a:t>
            </a:r>
          </a:p>
          <a:p>
            <a:pPr fontAlgn="auto">
              <a:spcAft>
                <a:spcPts val="0"/>
              </a:spcAft>
              <a:buFont typeface="Wingdings 2"/>
              <a:buNone/>
              <a:defRPr/>
            </a:pPr>
            <a:r>
              <a:rPr lang="en-US" sz="1800" b="1" dirty="0" smtClean="0">
                <a:solidFill>
                  <a:srgbClr val="FF6600"/>
                </a:solidFill>
              </a:rPr>
              <a:t>SSX</a:t>
            </a:r>
            <a:r>
              <a:rPr lang="en-US" sz="1800" dirty="0" smtClean="0">
                <a:solidFill>
                  <a:srgbClr val="FF6600"/>
                </a:solidFill>
              </a:rPr>
              <a:t>: </a:t>
            </a:r>
          </a:p>
          <a:p>
            <a:pPr fontAlgn="auto">
              <a:spcAft>
                <a:spcPts val="0"/>
              </a:spcAft>
              <a:buFont typeface="Wingdings 2"/>
              <a:buNone/>
              <a:defRPr/>
            </a:pPr>
            <a:r>
              <a:rPr lang="en-US" sz="1800" dirty="0" smtClean="0"/>
              <a:t>trismus, fever, muffled voices , intraoral bulge</a:t>
            </a:r>
          </a:p>
          <a:p>
            <a:pPr fontAlgn="auto">
              <a:spcAft>
                <a:spcPts val="0"/>
              </a:spcAft>
              <a:buFont typeface="Wingdings 2"/>
              <a:buNone/>
              <a:defRPr/>
            </a:pPr>
            <a:endParaRPr lang="en-US" sz="1800" dirty="0" smtClean="0"/>
          </a:p>
          <a:p>
            <a:pPr fontAlgn="auto">
              <a:spcAft>
                <a:spcPts val="0"/>
              </a:spcAft>
              <a:buFont typeface="Wingdings 2"/>
              <a:buNone/>
              <a:defRPr/>
            </a:pPr>
            <a:r>
              <a:rPr lang="en-US" sz="1800" b="1" dirty="0" smtClean="0">
                <a:solidFill>
                  <a:srgbClr val="FF6600"/>
                </a:solidFill>
              </a:rPr>
              <a:t>Complication</a:t>
            </a:r>
            <a:r>
              <a:rPr lang="en-US" sz="1800" dirty="0" smtClean="0">
                <a:solidFill>
                  <a:srgbClr val="FF6600"/>
                </a:solidFill>
              </a:rPr>
              <a:t>:</a:t>
            </a:r>
          </a:p>
          <a:p>
            <a:pPr fontAlgn="auto">
              <a:spcAft>
                <a:spcPts val="0"/>
              </a:spcAft>
              <a:buFont typeface="Wingdings 2"/>
              <a:buNone/>
              <a:defRPr/>
            </a:pPr>
            <a:r>
              <a:rPr lang="en-US" sz="1800" dirty="0" err="1" smtClean="0"/>
              <a:t>aspiration,cranial</a:t>
            </a:r>
            <a:r>
              <a:rPr lang="en-US" sz="1800" dirty="0" smtClean="0"/>
              <a:t> nerve palsy 9 , 10, 11 - airway compromise, septic hrombophlepitis, carotid blowout</a:t>
            </a:r>
          </a:p>
          <a:p>
            <a:pPr fontAlgn="auto">
              <a:spcAft>
                <a:spcPts val="0"/>
              </a:spcAft>
              <a:buFont typeface="Wingdings 2"/>
              <a:buNone/>
              <a:defRPr/>
            </a:pPr>
            <a:r>
              <a:rPr lang="en-US" sz="1800" dirty="0" smtClean="0"/>
              <a:t>,</a:t>
            </a:r>
            <a:r>
              <a:rPr lang="en-US" sz="1800" dirty="0" err="1" smtClean="0"/>
              <a:t>endocarditis</a:t>
            </a:r>
            <a:r>
              <a:rPr lang="en-US" sz="1800" dirty="0" smtClean="0"/>
              <a:t> </a:t>
            </a:r>
          </a:p>
          <a:p>
            <a:pPr fontAlgn="auto">
              <a:spcAft>
                <a:spcPts val="0"/>
              </a:spcAft>
              <a:buFont typeface="Wingdings 2"/>
              <a:buNone/>
              <a:defRPr/>
            </a:pPr>
            <a:endParaRPr lang="en-US" sz="1800" dirty="0" smtClean="0"/>
          </a:p>
          <a:p>
            <a:pPr fontAlgn="auto">
              <a:spcAft>
                <a:spcPts val="0"/>
              </a:spcAft>
              <a:buFont typeface="Wingdings 2"/>
              <a:buNone/>
              <a:defRPr/>
            </a:pPr>
            <a:r>
              <a:rPr lang="en-US" sz="1800" b="1" dirty="0" smtClean="0">
                <a:solidFill>
                  <a:srgbClr val="FF6600"/>
                </a:solidFill>
              </a:rPr>
              <a:t>RX: </a:t>
            </a:r>
          </a:p>
          <a:p>
            <a:pPr fontAlgn="auto">
              <a:spcAft>
                <a:spcPts val="0"/>
              </a:spcAft>
              <a:buFont typeface="Wingdings 2"/>
              <a:buNone/>
              <a:defRPr/>
            </a:pPr>
            <a:r>
              <a:rPr lang="en-US" sz="1800" dirty="0" smtClean="0"/>
              <a:t>external drainage, iv ABX,airway management </a:t>
            </a:r>
            <a:endParaRPr lang="en-US" sz="1800" dirty="0"/>
          </a:p>
        </p:txBody>
      </p:sp>
      <p:pic>
        <p:nvPicPr>
          <p:cNvPr id="60419" name="Content Placeholder 4" descr="parapgaryngeal absecss.jpg"/>
          <p:cNvPicPr>
            <a:picLocks noGrp="1" noChangeAspect="1"/>
          </p:cNvPicPr>
          <p:nvPr>
            <p:ph sz="half" idx="1"/>
          </p:nvPr>
        </p:nvPicPr>
        <p:blipFill>
          <a:blip r:embed="rId2"/>
          <a:srcRect/>
          <a:stretch>
            <a:fillRect/>
          </a:stretch>
        </p:blipFill>
        <p:spPr>
          <a:xfrm>
            <a:off x="5121275" y="1435100"/>
            <a:ext cx="3794125" cy="344170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57200" y="1185863"/>
            <a:ext cx="3200400" cy="730250"/>
          </a:xfrm>
        </p:spPr>
        <p:txBody>
          <a:bodyPr/>
          <a:lstStyle/>
          <a:p>
            <a:r>
              <a:rPr lang="en-US" sz="2400" smtClean="0"/>
              <a:t>Retropharyngeal abscess</a:t>
            </a:r>
          </a:p>
        </p:txBody>
      </p:sp>
      <p:sp>
        <p:nvSpPr>
          <p:cNvPr id="61442" name="Text Placeholder 3"/>
          <p:cNvSpPr>
            <a:spLocks noGrp="1"/>
          </p:cNvSpPr>
          <p:nvPr>
            <p:ph type="body" idx="2"/>
          </p:nvPr>
        </p:nvSpPr>
        <p:spPr>
          <a:xfrm>
            <a:off x="457200" y="1916113"/>
            <a:ext cx="3394075" cy="3600450"/>
          </a:xfrm>
        </p:spPr>
        <p:txBody>
          <a:bodyPr/>
          <a:lstStyle/>
          <a:p>
            <a:r>
              <a:rPr lang="en-US" sz="1800" smtClean="0"/>
              <a:t>More common in children</a:t>
            </a:r>
          </a:p>
          <a:p>
            <a:r>
              <a:rPr lang="en-US" sz="1800" smtClean="0"/>
              <a:t> </a:t>
            </a:r>
          </a:p>
          <a:p>
            <a:r>
              <a:rPr lang="en-US" sz="1800" b="1" smtClean="0">
                <a:solidFill>
                  <a:srgbClr val="FF6600"/>
                </a:solidFill>
              </a:rPr>
              <a:t>SSX</a:t>
            </a:r>
            <a:r>
              <a:rPr lang="en-US" sz="1800" smtClean="0"/>
              <a:t>: odynophagia hot potato voice drooling stiff neck fever ,stridor</a:t>
            </a:r>
          </a:p>
          <a:p>
            <a:endParaRPr lang="en-US" sz="1800" smtClean="0"/>
          </a:p>
          <a:p>
            <a:r>
              <a:rPr lang="en-US" sz="1800" b="1" smtClean="0">
                <a:solidFill>
                  <a:srgbClr val="FF6600"/>
                </a:solidFill>
              </a:rPr>
              <a:t>Complication</a:t>
            </a:r>
            <a:r>
              <a:rPr lang="en-US" sz="1800" smtClean="0"/>
              <a:t> :mediastnitis , respiratry distress, rupture abscess</a:t>
            </a:r>
          </a:p>
          <a:p>
            <a:endParaRPr lang="en-US" sz="1800" smtClean="0"/>
          </a:p>
          <a:p>
            <a:r>
              <a:rPr lang="en-US" sz="1800" b="1" smtClean="0">
                <a:solidFill>
                  <a:srgbClr val="FF0000"/>
                </a:solidFill>
              </a:rPr>
              <a:t>RX</a:t>
            </a:r>
            <a:r>
              <a:rPr lang="en-US" sz="1800" smtClean="0">
                <a:solidFill>
                  <a:srgbClr val="FF0000"/>
                </a:solidFill>
              </a:rPr>
              <a:t>: </a:t>
            </a:r>
            <a:r>
              <a:rPr lang="en-US" sz="1800" smtClean="0"/>
              <a:t>drainge , IV ABX    </a:t>
            </a:r>
          </a:p>
        </p:txBody>
      </p:sp>
      <p:pic>
        <p:nvPicPr>
          <p:cNvPr id="61443" name="Content Placeholder 4" descr="RETEROPGARYNGEAL ABSECSS.jpg"/>
          <p:cNvPicPr>
            <a:picLocks noGrp="1" noChangeAspect="1"/>
          </p:cNvPicPr>
          <p:nvPr>
            <p:ph sz="half" idx="1"/>
          </p:nvPr>
        </p:nvPicPr>
        <p:blipFill>
          <a:blip r:embed="rId2"/>
          <a:srcRect/>
          <a:stretch>
            <a:fillRect/>
          </a:stretch>
        </p:blipFill>
        <p:spPr>
          <a:xfrm>
            <a:off x="4495800" y="1219200"/>
            <a:ext cx="3886200" cy="3176588"/>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57200" y="53975"/>
            <a:ext cx="7467600" cy="1143000"/>
          </a:xfrm>
        </p:spPr>
        <p:txBody>
          <a:bodyPr/>
          <a:lstStyle/>
          <a:p>
            <a:r>
              <a:rPr lang="en-US" smtClean="0">
                <a:solidFill>
                  <a:srgbClr val="FF6600"/>
                </a:solidFill>
              </a:rPr>
              <a:t>Ludwig’s angina</a:t>
            </a:r>
          </a:p>
        </p:txBody>
      </p:sp>
      <p:sp>
        <p:nvSpPr>
          <p:cNvPr id="4" name="Text Placeholder 3"/>
          <p:cNvSpPr>
            <a:spLocks noGrp="1"/>
          </p:cNvSpPr>
          <p:nvPr>
            <p:ph sz="half" idx="1"/>
          </p:nvPr>
        </p:nvSpPr>
        <p:spPr>
          <a:xfrm>
            <a:off x="457200" y="1196975"/>
            <a:ext cx="4330700" cy="5472113"/>
          </a:xfrm>
        </p:spPr>
        <p:txBody>
          <a:bodyPr>
            <a:normAutofit fontScale="70000" lnSpcReduction="20000"/>
          </a:bodyPr>
          <a:lstStyle/>
          <a:p>
            <a:pPr marL="420624" indent="-384048" fontAlgn="auto">
              <a:spcAft>
                <a:spcPts val="0"/>
              </a:spcAft>
              <a:buFont typeface="Wingdings 2"/>
              <a:buChar char=""/>
              <a:defRPr/>
            </a:pPr>
            <a:r>
              <a:rPr lang="en-US" dirty="0" smtClean="0"/>
              <a:t>Bilateral cellulitis of submandibular and sublingual  spaces</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r>
              <a:rPr lang="en-US" sz="3459" b="1" u="sng" dirty="0" smtClean="0">
                <a:solidFill>
                  <a:schemeClr val="accent2">
                    <a:lumMod val="60000"/>
                    <a:lumOff val="40000"/>
                  </a:schemeClr>
                </a:solidFill>
              </a:rPr>
              <a:t>SSX</a:t>
            </a:r>
            <a:r>
              <a:rPr lang="en-US" dirty="0" smtClean="0"/>
              <a:t>:</a:t>
            </a:r>
          </a:p>
          <a:p>
            <a:pPr marL="420624" indent="-384048" fontAlgn="auto">
              <a:spcAft>
                <a:spcPts val="0"/>
              </a:spcAft>
              <a:buFont typeface="Wingdings 2"/>
              <a:buChar char=""/>
              <a:defRPr/>
            </a:pPr>
            <a:r>
              <a:rPr lang="en-US" sz="3027" dirty="0" smtClean="0"/>
              <a:t>wooden floor of the mouth , neck swelling and indurations , drooling , respiratory distress ,swollen tongue ,dysphagia  </a:t>
            </a:r>
            <a:r>
              <a:rPr lang="en-US" sz="3027" dirty="0" err="1" smtClean="0"/>
              <a:t>trismus</a:t>
            </a:r>
            <a:r>
              <a:rPr lang="en-US" sz="3027" dirty="0" smtClean="0"/>
              <a:t> </a:t>
            </a:r>
            <a:r>
              <a:rPr lang="en-US" dirty="0" smtClean="0"/>
              <a:t>,</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Char char=""/>
              <a:defRPr/>
            </a:pPr>
            <a:r>
              <a:rPr lang="en-US" sz="3459" b="1" i="1" u="sng" dirty="0" smtClean="0">
                <a:solidFill>
                  <a:schemeClr val="accent2">
                    <a:lumMod val="60000"/>
                    <a:lumOff val="40000"/>
                  </a:schemeClr>
                </a:solidFill>
              </a:rPr>
              <a:t>Complication</a:t>
            </a:r>
            <a:r>
              <a:rPr lang="en-US" sz="3459" b="1" i="1" dirty="0" smtClean="0">
                <a:solidFill>
                  <a:schemeClr val="accent2">
                    <a:lumMod val="60000"/>
                    <a:lumOff val="40000"/>
                  </a:schemeClr>
                </a:solidFill>
              </a:rPr>
              <a:t>: </a:t>
            </a:r>
          </a:p>
          <a:p>
            <a:pPr marL="420624" indent="-384048" fontAlgn="auto">
              <a:spcAft>
                <a:spcPts val="0"/>
              </a:spcAft>
              <a:buFont typeface="Wingdings 2"/>
              <a:buChar char=""/>
              <a:defRPr/>
            </a:pPr>
            <a:r>
              <a:rPr lang="en-US" sz="3027" dirty="0" smtClean="0"/>
              <a:t>airway distress , </a:t>
            </a:r>
            <a:r>
              <a:rPr lang="en-US" sz="3027" dirty="0" err="1" smtClean="0"/>
              <a:t>sepesis</a:t>
            </a:r>
            <a:r>
              <a:rPr lang="en-US" sz="3027" dirty="0" smtClean="0"/>
              <a:t> </a:t>
            </a:r>
          </a:p>
          <a:p>
            <a:pPr marL="420624" indent="-384048" fontAlgn="auto">
              <a:spcAft>
                <a:spcPts val="0"/>
              </a:spcAft>
              <a:buFont typeface="Wingdings 2"/>
              <a:buChar char=""/>
              <a:defRPr/>
            </a:pPr>
            <a:endParaRPr lang="en-US" sz="3027" dirty="0" smtClean="0"/>
          </a:p>
          <a:p>
            <a:pPr marL="420624" indent="-384048" fontAlgn="auto">
              <a:spcAft>
                <a:spcPts val="0"/>
              </a:spcAft>
              <a:buFont typeface="Wingdings 2"/>
              <a:buChar char=""/>
              <a:defRPr/>
            </a:pPr>
            <a:r>
              <a:rPr lang="en-US" sz="3765" b="1" i="1" u="sng" dirty="0" smtClean="0">
                <a:solidFill>
                  <a:schemeClr val="accent2">
                    <a:lumMod val="60000"/>
                    <a:lumOff val="40000"/>
                  </a:schemeClr>
                </a:solidFill>
              </a:rPr>
              <a:t>RX:</a:t>
            </a:r>
            <a:r>
              <a:rPr lang="en-US" sz="3765" b="1" i="1" dirty="0" smtClean="0">
                <a:solidFill>
                  <a:schemeClr val="accent2">
                    <a:lumMod val="60000"/>
                    <a:lumOff val="40000"/>
                  </a:schemeClr>
                </a:solidFill>
              </a:rPr>
              <a:t> </a:t>
            </a:r>
          </a:p>
          <a:p>
            <a:pPr marL="420624" indent="-384048" fontAlgn="auto">
              <a:spcAft>
                <a:spcPts val="0"/>
              </a:spcAft>
              <a:buFont typeface="Wingdings 2"/>
              <a:buChar char=""/>
              <a:defRPr/>
            </a:pPr>
            <a:r>
              <a:rPr lang="en-US" sz="3027" dirty="0" smtClean="0"/>
              <a:t>tracheotomy ,external drainge IV ABX    </a:t>
            </a:r>
            <a:endParaRPr lang="en-US" sz="3027" dirty="0"/>
          </a:p>
        </p:txBody>
      </p:sp>
      <p:pic>
        <p:nvPicPr>
          <p:cNvPr id="62467" name="Content Placeholder 5" descr="190px-Ludwig_angina.jpg"/>
          <p:cNvPicPr>
            <a:picLocks noGrp="1" noChangeAspect="1"/>
          </p:cNvPicPr>
          <p:nvPr>
            <p:ph sz="half" idx="2"/>
          </p:nvPr>
        </p:nvPicPr>
        <p:blipFill>
          <a:blip r:embed="rId2"/>
          <a:srcRect/>
          <a:stretch>
            <a:fillRect/>
          </a:stretch>
        </p:blipFill>
        <p:spPr>
          <a:xfrm>
            <a:off x="5172075" y="533400"/>
            <a:ext cx="2981325" cy="2286000"/>
          </a:xfrm>
        </p:spPr>
      </p:pic>
      <p:pic>
        <p:nvPicPr>
          <p:cNvPr id="62468" name="Picture 6" descr="stone_in_wharton_s_duct_and_ludwig_s_angina_trim_ento_039.jpg"/>
          <p:cNvPicPr>
            <a:picLocks noChangeAspect="1"/>
          </p:cNvPicPr>
          <p:nvPr/>
        </p:nvPicPr>
        <p:blipFill>
          <a:blip r:embed="rId3"/>
          <a:srcRect/>
          <a:stretch>
            <a:fillRect/>
          </a:stretch>
        </p:blipFill>
        <p:spPr bwMode="auto">
          <a:xfrm>
            <a:off x="5172075" y="2971800"/>
            <a:ext cx="2981325"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273050"/>
            <a:ext cx="3200400" cy="1250950"/>
          </a:xfrm>
        </p:spPr>
        <p:txBody>
          <a:bodyPr/>
          <a:lstStyle/>
          <a:p>
            <a:r>
              <a:rPr lang="en-US" sz="2400" smtClean="0"/>
              <a:t>Laryngopharynx (hyoppharynx)</a:t>
            </a:r>
          </a:p>
        </p:txBody>
      </p:sp>
      <p:sp>
        <p:nvSpPr>
          <p:cNvPr id="4" name="Text Placeholder 3"/>
          <p:cNvSpPr>
            <a:spLocks noGrp="1"/>
          </p:cNvSpPr>
          <p:nvPr>
            <p:ph type="body" idx="2"/>
          </p:nvPr>
        </p:nvSpPr>
        <p:spPr>
          <a:xfrm>
            <a:off x="457200" y="1524000"/>
            <a:ext cx="3008313" cy="2667000"/>
          </a:xfrm>
        </p:spPr>
        <p:txBody>
          <a:bodyPr>
            <a:normAutofit fontScale="92500"/>
          </a:bodyPr>
          <a:lstStyle/>
          <a:p>
            <a:pPr fontAlgn="auto">
              <a:spcAft>
                <a:spcPts val="0"/>
              </a:spcAft>
              <a:buFont typeface="Wingdings 2"/>
              <a:buNone/>
              <a:defRPr/>
            </a:pPr>
            <a:r>
              <a:rPr lang="en-US" sz="1800" b="1" dirty="0" smtClean="0"/>
              <a:t>Open ant to the larynx </a:t>
            </a:r>
          </a:p>
          <a:p>
            <a:pPr fontAlgn="auto">
              <a:spcAft>
                <a:spcPts val="0"/>
              </a:spcAft>
              <a:buFont typeface="Wingdings 2"/>
              <a:buNone/>
              <a:defRPr/>
            </a:pPr>
            <a:r>
              <a:rPr lang="en-US" sz="1800" b="1" u="sng" dirty="0" smtClean="0">
                <a:solidFill>
                  <a:schemeClr val="accent2">
                    <a:lumMod val="20000"/>
                    <a:lumOff val="80000"/>
                  </a:schemeClr>
                </a:solidFill>
              </a:rPr>
              <a:t>Above</a:t>
            </a:r>
            <a:r>
              <a:rPr lang="en-US" sz="1800" b="1" u="sng" dirty="0" smtClean="0"/>
              <a:t> : </a:t>
            </a:r>
            <a:r>
              <a:rPr lang="en-US" sz="1800" b="1" dirty="0" smtClean="0"/>
              <a:t>the upper border of the epiglottis</a:t>
            </a:r>
          </a:p>
          <a:p>
            <a:pPr fontAlgn="auto">
              <a:spcAft>
                <a:spcPts val="0"/>
              </a:spcAft>
              <a:buFont typeface="Wingdings 2"/>
              <a:buNone/>
              <a:defRPr/>
            </a:pPr>
            <a:r>
              <a:rPr lang="en-US" sz="1800" b="1" u="sng" dirty="0" smtClean="0">
                <a:solidFill>
                  <a:schemeClr val="accent2">
                    <a:lumMod val="20000"/>
                    <a:lumOff val="80000"/>
                  </a:schemeClr>
                </a:solidFill>
              </a:rPr>
              <a:t>Below</a:t>
            </a:r>
            <a:r>
              <a:rPr lang="en-US" sz="1800" b="1" u="sng" dirty="0" smtClean="0"/>
              <a:t> :</a:t>
            </a:r>
            <a:r>
              <a:rPr lang="en-US" sz="1800" b="1" dirty="0" smtClean="0"/>
              <a:t>lower border of cricoid</a:t>
            </a:r>
          </a:p>
          <a:p>
            <a:pPr fontAlgn="auto">
              <a:spcAft>
                <a:spcPts val="0"/>
              </a:spcAft>
              <a:buFont typeface="Wingdings 2"/>
              <a:buNone/>
              <a:defRPr/>
            </a:pPr>
            <a:r>
              <a:rPr lang="en-US" sz="1800" b="1" dirty="0" smtClean="0"/>
              <a:t>Pyriform fossa</a:t>
            </a:r>
          </a:p>
          <a:p>
            <a:pPr fontAlgn="auto">
              <a:spcAft>
                <a:spcPts val="0"/>
              </a:spcAft>
              <a:buFont typeface="Wingdings 2"/>
              <a:buNone/>
              <a:defRPr/>
            </a:pPr>
            <a:r>
              <a:rPr lang="en-US" sz="1800" b="1" dirty="0" err="1" smtClean="0"/>
              <a:t>valleculae</a:t>
            </a:r>
            <a:r>
              <a:rPr lang="en-US" sz="1800" b="1" dirty="0" smtClean="0"/>
              <a:t>  : between tongue and epiglottis contains the </a:t>
            </a:r>
            <a:r>
              <a:rPr lang="en-US" sz="1800" b="1" dirty="0" err="1" smtClean="0"/>
              <a:t>pyriform</a:t>
            </a:r>
            <a:r>
              <a:rPr lang="en-US" sz="1800" b="1" dirty="0" smtClean="0"/>
              <a:t> </a:t>
            </a:r>
            <a:r>
              <a:rPr lang="en-US" sz="1800" b="1" dirty="0" err="1" smtClean="0"/>
              <a:t>fossa</a:t>
            </a:r>
            <a:endParaRPr lang="en-US" sz="1800" b="1" dirty="0"/>
          </a:p>
        </p:txBody>
      </p:sp>
      <p:pic>
        <p:nvPicPr>
          <p:cNvPr id="17411" name="Content Placeholder 4" descr="Ppharynx.jpg"/>
          <p:cNvPicPr>
            <a:picLocks noGrp="1" noChangeAspect="1"/>
          </p:cNvPicPr>
          <p:nvPr>
            <p:ph sz="half" idx="1"/>
          </p:nvPr>
        </p:nvPicPr>
        <p:blipFill>
          <a:blip r:embed="rId2"/>
          <a:srcRect/>
          <a:stretch>
            <a:fillRect/>
          </a:stretch>
        </p:blipFill>
        <p:spPr>
          <a:xfrm>
            <a:off x="4267200" y="273050"/>
            <a:ext cx="4294188" cy="5853113"/>
          </a:xfrm>
        </p:spPr>
      </p:pic>
      <p:pic>
        <p:nvPicPr>
          <p:cNvPr id="17412" name="Picture 5" descr="20010701-normal-larynx-compressed_small.jpg"/>
          <p:cNvPicPr>
            <a:picLocks noChangeAspect="1"/>
          </p:cNvPicPr>
          <p:nvPr/>
        </p:nvPicPr>
        <p:blipFill>
          <a:blip r:embed="rId3"/>
          <a:srcRect/>
          <a:stretch>
            <a:fillRect/>
          </a:stretch>
        </p:blipFill>
        <p:spPr bwMode="auto">
          <a:xfrm>
            <a:off x="457200" y="4343400"/>
            <a:ext cx="2590800" cy="178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dirty="0" smtClean="0">
                <a:solidFill>
                  <a:schemeClr val="accent2">
                    <a:lumMod val="60000"/>
                    <a:lumOff val="40000"/>
                  </a:schemeClr>
                </a:solidFill>
              </a:rPr>
              <a:t>Chronic pharyngitis </a:t>
            </a:r>
            <a:endParaRPr lang="en-US" dirty="0">
              <a:solidFill>
                <a:schemeClr val="accent2">
                  <a:lumMod val="60000"/>
                  <a:lumOff val="40000"/>
                </a:schemeClr>
              </a:solidFill>
            </a:endParaRPr>
          </a:p>
        </p:txBody>
      </p:sp>
      <p:sp>
        <p:nvSpPr>
          <p:cNvPr id="4" name="Text Placeholder 3"/>
          <p:cNvSpPr>
            <a:spLocks noGrp="1"/>
          </p:cNvSpPr>
          <p:nvPr>
            <p:ph idx="1"/>
          </p:nvPr>
        </p:nvSpPr>
        <p:spPr/>
        <p:txBody>
          <a:bodyPr>
            <a:normAutofit fontScale="77500" lnSpcReduction="20000"/>
          </a:bodyPr>
          <a:lstStyle/>
          <a:p>
            <a:pPr marL="420624" indent="-384048" fontAlgn="auto">
              <a:spcAft>
                <a:spcPts val="0"/>
              </a:spcAft>
              <a:buFont typeface="Wingdings 2"/>
              <a:buNone/>
              <a:defRPr/>
            </a:pPr>
            <a:r>
              <a:rPr lang="en-US" i="1" u="sng" dirty="0" smtClean="0">
                <a:solidFill>
                  <a:srgbClr val="FF6600"/>
                </a:solidFill>
              </a:rPr>
              <a:t>Pathogenesis : </a:t>
            </a:r>
          </a:p>
          <a:p>
            <a:pPr marL="420624" indent="-384048" fontAlgn="auto">
              <a:spcAft>
                <a:spcPts val="0"/>
              </a:spcAft>
              <a:buFont typeface="Wingdings 2"/>
              <a:buChar char=""/>
              <a:defRPr/>
            </a:pPr>
            <a:r>
              <a:rPr lang="en-US" dirty="0" smtClean="0"/>
              <a:t>postnasal drip, irritant ( dust. Dry heat, smoking, alcohol),reflux esophagitis chronic mouth breathing ,allergy granulomatoues disease  connective tissue disease , malignancy </a:t>
            </a:r>
          </a:p>
          <a:p>
            <a:pPr marL="420624" indent="-384048" fontAlgn="auto">
              <a:spcAft>
                <a:spcPts val="0"/>
              </a:spcAft>
              <a:buFont typeface="Wingdings 2"/>
              <a:buChar char=""/>
              <a:defRPr/>
            </a:pPr>
            <a:endParaRPr lang="en-US" dirty="0" smtClean="0"/>
          </a:p>
          <a:p>
            <a:pPr marL="420624" indent="-384048" fontAlgn="auto">
              <a:spcAft>
                <a:spcPts val="0"/>
              </a:spcAft>
              <a:buFont typeface="Wingdings 2"/>
              <a:buNone/>
              <a:defRPr/>
            </a:pPr>
            <a:r>
              <a:rPr lang="en-US" i="1" u="sng" dirty="0" smtClean="0">
                <a:solidFill>
                  <a:srgbClr val="FF6600"/>
                </a:solidFill>
              </a:rPr>
              <a:t>SSX:</a:t>
            </a:r>
            <a:r>
              <a:rPr lang="en-US" dirty="0" smtClean="0">
                <a:solidFill>
                  <a:srgbClr val="FF6600"/>
                </a:solidFill>
              </a:rPr>
              <a:t> </a:t>
            </a:r>
          </a:p>
          <a:p>
            <a:pPr marL="420624" indent="-384048" fontAlgn="auto">
              <a:spcAft>
                <a:spcPts val="0"/>
              </a:spcAft>
              <a:buFont typeface="Wingdings 2"/>
              <a:buChar char=""/>
              <a:defRPr/>
            </a:pPr>
            <a:r>
              <a:rPr lang="en-US" dirty="0" smtClean="0"/>
              <a:t>constant mouth clearing , dry throat pharyngeal crusting, thick granular wall</a:t>
            </a:r>
          </a:p>
          <a:p>
            <a:pPr marL="420624" indent="-384048" fontAlgn="auto">
              <a:spcAft>
                <a:spcPts val="0"/>
              </a:spcAft>
              <a:buFont typeface="Wingdings 2"/>
              <a:buNone/>
              <a:defRPr/>
            </a:pPr>
            <a:r>
              <a:rPr lang="en-US" dirty="0" smtClean="0"/>
              <a:t> </a:t>
            </a:r>
          </a:p>
          <a:p>
            <a:pPr marL="420624" indent="-384048" fontAlgn="auto">
              <a:spcAft>
                <a:spcPts val="0"/>
              </a:spcAft>
              <a:buFont typeface="Wingdings 2"/>
              <a:buNone/>
              <a:defRPr/>
            </a:pPr>
            <a:r>
              <a:rPr lang="en-US" u="sng" dirty="0" smtClean="0">
                <a:solidFill>
                  <a:srgbClr val="FF6600"/>
                </a:solidFill>
              </a:rPr>
              <a:t>RX:</a:t>
            </a:r>
            <a:r>
              <a:rPr lang="en-US" dirty="0" smtClean="0">
                <a:solidFill>
                  <a:srgbClr val="FF6600"/>
                </a:solidFill>
              </a:rPr>
              <a:t> </a:t>
            </a:r>
          </a:p>
          <a:p>
            <a:pPr marL="420624" indent="-384048" fontAlgn="auto">
              <a:spcAft>
                <a:spcPts val="0"/>
              </a:spcAft>
              <a:buFont typeface="Wingdings 2"/>
              <a:buChar char=""/>
              <a:defRPr/>
            </a:pPr>
            <a:r>
              <a:rPr lang="en-US" dirty="0" smtClean="0"/>
              <a:t>address underlying etiology </a:t>
            </a:r>
          </a:p>
          <a:p>
            <a:pPr marL="420624" indent="-384048" fontAlgn="auto">
              <a:spcAft>
                <a:spcPts val="0"/>
              </a:spcAft>
              <a:buFont typeface="Wingdings 2"/>
              <a:buChar char=""/>
              <a:defRPr/>
            </a:pPr>
            <a:endParaRPr lang="en-US"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err="1" smtClean="0"/>
              <a:t>Aphthous</a:t>
            </a:r>
            <a:r>
              <a:rPr lang="en-US" dirty="0" smtClean="0"/>
              <a:t> ulcer caused by stress, dehydration , family history …</a:t>
            </a:r>
            <a:br>
              <a:rPr lang="en-US" dirty="0" smtClean="0"/>
            </a:br>
            <a:r>
              <a:rPr lang="en-US" dirty="0" err="1" smtClean="0"/>
              <a:t>Tx</a:t>
            </a:r>
            <a:r>
              <a:rPr lang="en-US" dirty="0" smtClean="0"/>
              <a:t>: goes </a:t>
            </a:r>
            <a:r>
              <a:rPr lang="en-US" dirty="0" err="1" smtClean="0"/>
              <a:t>spontanously</a:t>
            </a:r>
            <a:r>
              <a:rPr lang="en-US" dirty="0" smtClean="0"/>
              <a:t> </a:t>
            </a:r>
            <a:endParaRPr lang="en-US" dirty="0"/>
          </a:p>
        </p:txBody>
      </p:sp>
      <p:pic>
        <p:nvPicPr>
          <p:cNvPr id="64514" name="Content Placeholder 3" descr="apthous ulcer.jpg"/>
          <p:cNvPicPr>
            <a:picLocks noGrp="1" noChangeAspect="1"/>
          </p:cNvPicPr>
          <p:nvPr>
            <p:ph idx="1"/>
          </p:nvPr>
        </p:nvPicPr>
        <p:blipFill>
          <a:blip r:embed="rId2"/>
          <a:srcRect/>
          <a:stretch>
            <a:fillRect/>
          </a:stretch>
        </p:blipFill>
        <p:spPr>
          <a:xfrm>
            <a:off x="3879850" y="2362200"/>
            <a:ext cx="4044950" cy="2325688"/>
          </a:xfrm>
        </p:spPr>
      </p:pic>
      <p:pic>
        <p:nvPicPr>
          <p:cNvPr id="64515" name="Picture 4" descr="Mouth_sore.jpg"/>
          <p:cNvPicPr>
            <a:picLocks noChangeAspect="1"/>
          </p:cNvPicPr>
          <p:nvPr/>
        </p:nvPicPr>
        <p:blipFill>
          <a:blip r:embed="rId3"/>
          <a:srcRect/>
          <a:stretch>
            <a:fillRect/>
          </a:stretch>
        </p:blipFill>
        <p:spPr bwMode="auto">
          <a:xfrm>
            <a:off x="936625" y="2362200"/>
            <a:ext cx="2028825" cy="1895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endParaRPr lang="en-US" smtClean="0"/>
          </a:p>
        </p:txBody>
      </p:sp>
      <p:pic>
        <p:nvPicPr>
          <p:cNvPr id="65538" name="Content Placeholder 3" descr="angle stomatis.jpg"/>
          <p:cNvPicPr>
            <a:picLocks noGrp="1" noChangeAspect="1"/>
          </p:cNvPicPr>
          <p:nvPr>
            <p:ph idx="1"/>
          </p:nvPr>
        </p:nvPicPr>
        <p:blipFill>
          <a:blip r:embed="rId2"/>
          <a:srcRect/>
          <a:stretch>
            <a:fillRect/>
          </a:stretch>
        </p:blipFill>
        <p:spPr>
          <a:xfrm>
            <a:off x="2133600" y="1828800"/>
            <a:ext cx="5105400" cy="28575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381000" y="53975"/>
            <a:ext cx="7467600" cy="1143000"/>
          </a:xfrm>
        </p:spPr>
        <p:txBody>
          <a:bodyPr/>
          <a:lstStyle/>
          <a:p>
            <a:r>
              <a:rPr lang="en-US" smtClean="0"/>
              <a:t>zanker’s diverticulum </a:t>
            </a:r>
          </a:p>
        </p:txBody>
      </p:sp>
      <p:sp>
        <p:nvSpPr>
          <p:cNvPr id="4" name="Content Placeholder 3"/>
          <p:cNvSpPr>
            <a:spLocks noGrp="1"/>
          </p:cNvSpPr>
          <p:nvPr>
            <p:ph sz="half" idx="1"/>
          </p:nvPr>
        </p:nvSpPr>
        <p:spPr>
          <a:xfrm>
            <a:off x="457200" y="1196975"/>
            <a:ext cx="3657600" cy="5661025"/>
          </a:xfrm>
        </p:spPr>
        <p:txBody>
          <a:bodyPr>
            <a:normAutofit fontScale="85000" lnSpcReduction="20000"/>
          </a:bodyPr>
          <a:lstStyle/>
          <a:p>
            <a:pPr marL="420624" indent="-384048" fontAlgn="auto">
              <a:spcAft>
                <a:spcPts val="0"/>
              </a:spcAft>
              <a:buFont typeface="Wingdings 2"/>
              <a:buNone/>
              <a:defRPr/>
            </a:pPr>
            <a:r>
              <a:rPr lang="en-US" dirty="0" smtClean="0"/>
              <a:t>  </a:t>
            </a:r>
            <a:r>
              <a:rPr lang="en-US" dirty="0" err="1" smtClean="0"/>
              <a:t>Herniation</a:t>
            </a:r>
            <a:r>
              <a:rPr lang="en-US" dirty="0" smtClean="0"/>
              <a:t> of the mucosa at </a:t>
            </a:r>
            <a:r>
              <a:rPr lang="en-US" dirty="0" err="1" smtClean="0"/>
              <a:t>killian’s</a:t>
            </a:r>
            <a:r>
              <a:rPr lang="en-US" dirty="0" smtClean="0"/>
              <a:t> triangle  due to increase </a:t>
            </a:r>
            <a:r>
              <a:rPr lang="en-US" dirty="0" err="1" smtClean="0"/>
              <a:t>intraluminal</a:t>
            </a:r>
            <a:r>
              <a:rPr lang="en-US" dirty="0" smtClean="0"/>
              <a:t> pressure</a:t>
            </a:r>
          </a:p>
          <a:p>
            <a:pPr marL="420624" indent="-384048" fontAlgn="auto">
              <a:spcAft>
                <a:spcPts val="0"/>
              </a:spcAft>
              <a:buFont typeface="Wingdings 2"/>
              <a:buNone/>
              <a:defRPr/>
            </a:pPr>
            <a:endParaRPr lang="en-US" dirty="0" smtClean="0"/>
          </a:p>
          <a:p>
            <a:pPr marL="420624" indent="-384048" fontAlgn="auto">
              <a:spcAft>
                <a:spcPts val="0"/>
              </a:spcAft>
              <a:buFont typeface="Wingdings 2"/>
              <a:buNone/>
              <a:defRPr/>
            </a:pPr>
            <a:r>
              <a:rPr lang="en-US" dirty="0" smtClean="0">
                <a:solidFill>
                  <a:schemeClr val="accent2">
                    <a:lumMod val="60000"/>
                    <a:lumOff val="40000"/>
                  </a:schemeClr>
                </a:solidFill>
              </a:rPr>
              <a:t>SSX:  </a:t>
            </a:r>
            <a:r>
              <a:rPr lang="en-US" dirty="0" err="1" smtClean="0"/>
              <a:t>dysphagia</a:t>
            </a:r>
            <a:r>
              <a:rPr lang="en-US" dirty="0" smtClean="0"/>
              <a:t>, regurgitation of undigested food  aspiration   </a:t>
            </a:r>
          </a:p>
          <a:p>
            <a:pPr marL="420624" indent="-384048" fontAlgn="auto">
              <a:spcAft>
                <a:spcPts val="0"/>
              </a:spcAft>
              <a:buFont typeface="Wingdings 2"/>
              <a:buNone/>
              <a:defRPr/>
            </a:pPr>
            <a:endParaRPr lang="en-US" dirty="0" smtClean="0"/>
          </a:p>
          <a:p>
            <a:pPr marL="420624" indent="-384048" fontAlgn="auto">
              <a:spcAft>
                <a:spcPts val="0"/>
              </a:spcAft>
              <a:buFont typeface="Wingdings 2"/>
              <a:buNone/>
              <a:defRPr/>
            </a:pPr>
            <a:r>
              <a:rPr lang="en-US" dirty="0" smtClean="0">
                <a:solidFill>
                  <a:schemeClr val="accent2">
                    <a:lumMod val="60000"/>
                    <a:lumOff val="40000"/>
                  </a:schemeClr>
                </a:solidFill>
              </a:rPr>
              <a:t>DX</a:t>
            </a:r>
            <a:r>
              <a:rPr lang="en-US" dirty="0" smtClean="0"/>
              <a:t>: barium swallow</a:t>
            </a:r>
          </a:p>
          <a:p>
            <a:pPr marL="420624" indent="-384048" fontAlgn="auto">
              <a:spcAft>
                <a:spcPts val="0"/>
              </a:spcAft>
              <a:buFont typeface="Wingdings 2"/>
              <a:buChar char=""/>
              <a:defRPr/>
            </a:pPr>
            <a:endParaRPr lang="en-US" dirty="0" smtClean="0">
              <a:solidFill>
                <a:schemeClr val="accent2">
                  <a:lumMod val="60000"/>
                  <a:lumOff val="40000"/>
                </a:schemeClr>
              </a:solidFill>
            </a:endParaRPr>
          </a:p>
          <a:p>
            <a:pPr marL="420624" indent="-384048" fontAlgn="auto">
              <a:spcAft>
                <a:spcPts val="0"/>
              </a:spcAft>
              <a:buFont typeface="Wingdings 2"/>
              <a:buNone/>
              <a:defRPr/>
            </a:pPr>
            <a:r>
              <a:rPr lang="en-US" dirty="0" smtClean="0">
                <a:solidFill>
                  <a:schemeClr val="accent2">
                    <a:lumMod val="60000"/>
                    <a:lumOff val="40000"/>
                  </a:schemeClr>
                </a:solidFill>
              </a:rPr>
              <a:t>RX:</a:t>
            </a:r>
          </a:p>
          <a:p>
            <a:pPr marL="420624" indent="-384048" fontAlgn="auto">
              <a:spcAft>
                <a:spcPts val="0"/>
              </a:spcAft>
              <a:buFont typeface="Wingdings 2"/>
              <a:buNone/>
              <a:defRPr/>
            </a:pPr>
            <a:r>
              <a:rPr lang="en-US" dirty="0" err="1" smtClean="0"/>
              <a:t>exciosion</a:t>
            </a:r>
            <a:r>
              <a:rPr lang="en-US" dirty="0" smtClean="0"/>
              <a:t> by endoscope or surgery</a:t>
            </a:r>
          </a:p>
          <a:p>
            <a:pPr marL="420624" indent="-384048" fontAlgn="auto">
              <a:spcAft>
                <a:spcPts val="0"/>
              </a:spcAft>
              <a:buFont typeface="Wingdings 2"/>
              <a:buNone/>
              <a:defRPr/>
            </a:pPr>
            <a:r>
              <a:rPr lang="en-US" dirty="0" err="1" smtClean="0"/>
              <a:t>Cricopharyngeal</a:t>
            </a:r>
            <a:r>
              <a:rPr lang="en-US" dirty="0" smtClean="0"/>
              <a:t> </a:t>
            </a:r>
            <a:r>
              <a:rPr lang="en-US" dirty="0" err="1" smtClean="0"/>
              <a:t>myotomy</a:t>
            </a:r>
            <a:r>
              <a:rPr lang="en-US" dirty="0" smtClean="0"/>
              <a:t>.</a:t>
            </a:r>
          </a:p>
          <a:p>
            <a:pPr marL="420624" indent="-384048" fontAlgn="auto">
              <a:spcAft>
                <a:spcPts val="0"/>
              </a:spcAft>
              <a:buFont typeface="Wingdings 2"/>
              <a:buNone/>
              <a:defRPr/>
            </a:pPr>
            <a:r>
              <a:rPr lang="en-US" dirty="0" err="1" smtClean="0"/>
              <a:t>Diverticulectomy</a:t>
            </a:r>
            <a:r>
              <a:rPr lang="en-US" dirty="0" smtClean="0"/>
              <a:t>  </a:t>
            </a:r>
            <a:endParaRPr lang="en-US" dirty="0"/>
          </a:p>
        </p:txBody>
      </p:sp>
      <p:pic>
        <p:nvPicPr>
          <p:cNvPr id="66563" name="Content Placeholder 5" descr="zanker.png"/>
          <p:cNvPicPr>
            <a:picLocks noGrp="1" noChangeAspect="1"/>
          </p:cNvPicPr>
          <p:nvPr>
            <p:ph sz="half" idx="2"/>
          </p:nvPr>
        </p:nvPicPr>
        <p:blipFill>
          <a:blip r:embed="rId2"/>
          <a:srcRect/>
          <a:stretch>
            <a:fillRect/>
          </a:stretch>
        </p:blipFill>
        <p:spPr>
          <a:xfrm>
            <a:off x="4267200" y="1600200"/>
            <a:ext cx="4267200" cy="4525963"/>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5"/>
          <p:cNvSpPr>
            <a:spLocks noGrp="1"/>
          </p:cNvSpPr>
          <p:nvPr>
            <p:ph type="title"/>
          </p:nvPr>
        </p:nvSpPr>
        <p:spPr>
          <a:xfrm>
            <a:off x="457200" y="1905000"/>
            <a:ext cx="7470775" cy="2895600"/>
          </a:xfrm>
        </p:spPr>
        <p:txBody>
          <a:bodyPr/>
          <a:lstStyle/>
          <a:p>
            <a:r>
              <a:rPr lang="en-US" smtClean="0"/>
              <a:t>               THANK YOU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457200"/>
            <a:ext cx="3200400" cy="977900"/>
          </a:xfrm>
        </p:spPr>
        <p:txBody>
          <a:bodyPr/>
          <a:lstStyle/>
          <a:p>
            <a:r>
              <a:rPr lang="en-US" sz="2400" smtClean="0"/>
              <a:t>Structure of the pharynx </a:t>
            </a:r>
          </a:p>
        </p:txBody>
      </p:sp>
      <p:sp>
        <p:nvSpPr>
          <p:cNvPr id="18434" name="Text Placeholder 4"/>
          <p:cNvSpPr>
            <a:spLocks noGrp="1"/>
          </p:cNvSpPr>
          <p:nvPr>
            <p:ph type="body" idx="2"/>
          </p:nvPr>
        </p:nvSpPr>
        <p:spPr>
          <a:xfrm>
            <a:off x="457200" y="2590800"/>
            <a:ext cx="3008313" cy="2438400"/>
          </a:xfrm>
        </p:spPr>
        <p:txBody>
          <a:bodyPr/>
          <a:lstStyle/>
          <a:p>
            <a:endParaRPr lang="en-US" smtClean="0"/>
          </a:p>
        </p:txBody>
      </p:sp>
      <p:sp>
        <p:nvSpPr>
          <p:cNvPr id="4" name="Text Placeholder 3"/>
          <p:cNvSpPr>
            <a:spLocks noGrp="1"/>
          </p:cNvSpPr>
          <p:nvPr>
            <p:ph sz="half" idx="1"/>
          </p:nvPr>
        </p:nvSpPr>
        <p:spPr>
          <a:xfrm flipH="1">
            <a:off x="685800" y="1676400"/>
            <a:ext cx="3398838" cy="3810000"/>
          </a:xfrm>
        </p:spPr>
        <p:txBody>
          <a:bodyPr>
            <a:normAutofit/>
          </a:bodyPr>
          <a:lstStyle/>
          <a:p>
            <a:pPr marL="420624" indent="-384048" fontAlgn="auto">
              <a:spcAft>
                <a:spcPts val="0"/>
              </a:spcAft>
              <a:buFont typeface="Wingdings 2"/>
              <a:buChar char=""/>
              <a:defRPr/>
            </a:pPr>
            <a:r>
              <a:rPr lang="en-US" sz="1800" b="1" dirty="0" smtClean="0"/>
              <a:t>Fibromuscular tube</a:t>
            </a:r>
          </a:p>
          <a:p>
            <a:pPr marL="420624" indent="-384048" fontAlgn="auto">
              <a:spcAft>
                <a:spcPts val="0"/>
              </a:spcAft>
              <a:buFont typeface="Wingdings 2"/>
              <a:buChar char=""/>
              <a:defRPr/>
            </a:pPr>
            <a:r>
              <a:rPr lang="en-US" sz="1800" b="1" dirty="0" smtClean="0"/>
              <a:t>Four layers:</a:t>
            </a:r>
          </a:p>
          <a:p>
            <a:pPr marL="420624" indent="-384048" fontAlgn="auto">
              <a:spcAft>
                <a:spcPts val="0"/>
              </a:spcAft>
              <a:buFont typeface="Wingdings 2"/>
              <a:buChar char=""/>
              <a:defRPr/>
            </a:pPr>
            <a:r>
              <a:rPr lang="en-US" sz="1800" b="1" dirty="0" smtClean="0">
                <a:solidFill>
                  <a:schemeClr val="accent2">
                    <a:lumMod val="60000"/>
                    <a:lumOff val="40000"/>
                  </a:schemeClr>
                </a:solidFill>
              </a:rPr>
              <a:t>1-mucous membrane:</a:t>
            </a:r>
          </a:p>
          <a:p>
            <a:pPr marL="420624" indent="-384048" fontAlgn="auto">
              <a:spcAft>
                <a:spcPts val="0"/>
              </a:spcAft>
              <a:buFont typeface="Wingdings" charset="2"/>
              <a:buChar char="q"/>
              <a:defRPr/>
            </a:pPr>
            <a:r>
              <a:rPr lang="en-US" sz="1514" dirty="0" smtClean="0"/>
              <a:t>Ciliated epithelium</a:t>
            </a:r>
          </a:p>
          <a:p>
            <a:pPr marL="420624" indent="-384048" fontAlgn="auto">
              <a:spcAft>
                <a:spcPts val="0"/>
              </a:spcAft>
              <a:buFont typeface="Wingdings" charset="2"/>
              <a:buChar char="q"/>
              <a:defRPr/>
            </a:pPr>
            <a:r>
              <a:rPr lang="en-US" sz="1514" dirty="0" smtClean="0"/>
              <a:t>Stratified squamous epithelium</a:t>
            </a:r>
          </a:p>
          <a:p>
            <a:pPr marL="420624" indent="-384048" fontAlgn="auto">
              <a:spcAft>
                <a:spcPts val="0"/>
              </a:spcAft>
              <a:buFont typeface="Wingdings" charset="2"/>
              <a:buChar char="q"/>
              <a:defRPr/>
            </a:pPr>
            <a:r>
              <a:rPr lang="en-US" sz="1514" dirty="0" smtClean="0"/>
              <a:t>Transitional epithelium</a:t>
            </a:r>
          </a:p>
          <a:p>
            <a:pPr marL="420624" indent="-384048" fontAlgn="auto">
              <a:spcAft>
                <a:spcPts val="0"/>
              </a:spcAft>
              <a:buFont typeface="Wingdings" charset="2"/>
              <a:buChar char="q"/>
              <a:defRPr/>
            </a:pPr>
            <a:r>
              <a:rPr lang="en-US" sz="1514" dirty="0" smtClean="0"/>
              <a:t>Subepithelial lymphoid tissue of the pharynx( waldeyer’s ring</a:t>
            </a:r>
            <a:r>
              <a:rPr lang="en-US" sz="1800" dirty="0" smtClean="0"/>
              <a:t>) : scattered rings of lymphoid tissue in lateral pharyngeal wall, in </a:t>
            </a:r>
            <a:r>
              <a:rPr lang="en-US" sz="1800" dirty="0" err="1" smtClean="0"/>
              <a:t>nasopharynx</a:t>
            </a:r>
            <a:r>
              <a:rPr lang="en-US" sz="1800" dirty="0" smtClean="0"/>
              <a:t>, in posterior  wall</a:t>
            </a:r>
          </a:p>
          <a:p>
            <a:pPr marL="420624" indent="-384048" fontAlgn="auto">
              <a:spcAft>
                <a:spcPts val="0"/>
              </a:spcAft>
              <a:buFont typeface="Wingdings 2"/>
              <a:buChar char=""/>
              <a:defRPr/>
            </a:pPr>
            <a:endParaRPr lang="en-US" dirty="0"/>
          </a:p>
        </p:txBody>
      </p:sp>
      <p:pic>
        <p:nvPicPr>
          <p:cNvPr id="18436" name="Content Placeholder 4" descr="nasopharynx.jpg"/>
          <p:cNvPicPr>
            <a:picLocks noChangeAspect="1"/>
          </p:cNvPicPr>
          <p:nvPr/>
        </p:nvPicPr>
        <p:blipFill>
          <a:blip r:embed="rId2"/>
          <a:srcRect/>
          <a:stretch>
            <a:fillRect/>
          </a:stretch>
        </p:blipFill>
        <p:spPr bwMode="auto">
          <a:xfrm>
            <a:off x="4953000" y="1435100"/>
            <a:ext cx="3505200" cy="359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85863"/>
            <a:ext cx="3200400" cy="730250"/>
          </a:xfrm>
        </p:spPr>
        <p:txBody>
          <a:bodyPr>
            <a:normAutofit/>
          </a:bodyPr>
          <a:lstStyle/>
          <a:p>
            <a:pPr fontAlgn="auto">
              <a:spcAft>
                <a:spcPts val="0"/>
              </a:spcAft>
              <a:defRPr/>
            </a:pPr>
            <a:r>
              <a:rPr lang="en-US" sz="2000" dirty="0" smtClean="0">
                <a:solidFill>
                  <a:schemeClr val="accent2">
                    <a:lumMod val="60000"/>
                    <a:lumOff val="40000"/>
                  </a:schemeClr>
                </a:solidFill>
              </a:rPr>
              <a:t>Palatine tonsils</a:t>
            </a:r>
            <a:r>
              <a:rPr lang="en-US" dirty="0" smtClean="0"/>
              <a:t/>
            </a:r>
            <a:br>
              <a:rPr lang="en-US" dirty="0" smtClean="0"/>
            </a:br>
            <a:endParaRPr lang="en-US" dirty="0"/>
          </a:p>
        </p:txBody>
      </p:sp>
      <p:sp>
        <p:nvSpPr>
          <p:cNvPr id="19458" name="Text Placeholder 6"/>
          <p:cNvSpPr>
            <a:spLocks noGrp="1"/>
          </p:cNvSpPr>
          <p:nvPr>
            <p:ph type="body" idx="2"/>
          </p:nvPr>
        </p:nvSpPr>
        <p:spPr>
          <a:xfrm>
            <a:off x="457200" y="1484313"/>
            <a:ext cx="4953000" cy="5113337"/>
          </a:xfrm>
        </p:spPr>
        <p:txBody>
          <a:bodyPr/>
          <a:lstStyle/>
          <a:p>
            <a:r>
              <a:rPr lang="en-US" sz="1800" smtClean="0"/>
              <a:t>Some patients come complaining of small white tissue coming from their mouth , without fever or pain  --- it’s the secretion of the crypt</a:t>
            </a:r>
          </a:p>
          <a:p>
            <a:endParaRPr lang="en-US" sz="1800" smtClean="0"/>
          </a:p>
          <a:p>
            <a:r>
              <a:rPr lang="en-US" sz="1800" smtClean="0"/>
              <a:t>12-----15 crypt</a:t>
            </a:r>
          </a:p>
          <a:p>
            <a:endParaRPr lang="en-US" sz="1800" smtClean="0"/>
          </a:p>
          <a:p>
            <a:r>
              <a:rPr lang="en-US" sz="1800" smtClean="0"/>
              <a:t>The deep surface is separated from the constrictor muscles of the pharynx by connective tissue’ capsule’ </a:t>
            </a:r>
          </a:p>
          <a:p>
            <a:endParaRPr lang="en-US" sz="1800" smtClean="0"/>
          </a:p>
          <a:p>
            <a:r>
              <a:rPr lang="en-US" sz="1800" smtClean="0"/>
              <a:t>So when we do tonsollectomy must remove the capsule and dissect it to get out the tonsil (be in the capsule away from the muscles )</a:t>
            </a:r>
          </a:p>
          <a:p>
            <a:endParaRPr lang="en-US" sz="1800" smtClean="0"/>
          </a:p>
          <a:p>
            <a:endParaRPr lang="en-US" sz="1800" smtClean="0"/>
          </a:p>
        </p:txBody>
      </p:sp>
      <p:pic>
        <p:nvPicPr>
          <p:cNvPr id="19459" name="Content Placeholder 9" descr="170.jpg"/>
          <p:cNvPicPr>
            <a:picLocks noGrp="1" noChangeAspect="1"/>
          </p:cNvPicPr>
          <p:nvPr>
            <p:ph sz="half" idx="1"/>
          </p:nvPr>
        </p:nvPicPr>
        <p:blipFill>
          <a:blip r:embed="rId2"/>
          <a:srcRect/>
          <a:stretch>
            <a:fillRect/>
          </a:stretch>
        </p:blipFill>
        <p:spPr>
          <a:xfrm>
            <a:off x="6892925" y="282575"/>
            <a:ext cx="2190750" cy="1633538"/>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3438" y="836613"/>
            <a:ext cx="3281362" cy="581025"/>
          </a:xfrm>
        </p:spPr>
        <p:txBody>
          <a:bodyPr>
            <a:normAutofit fontScale="90000"/>
          </a:bodyPr>
          <a:lstStyle/>
          <a:p>
            <a:pPr fontAlgn="auto">
              <a:spcAft>
                <a:spcPts val="0"/>
              </a:spcAft>
              <a:defRPr/>
            </a:pPr>
            <a:endParaRPr lang="en-US" dirty="0"/>
          </a:p>
        </p:txBody>
      </p:sp>
      <p:sp>
        <p:nvSpPr>
          <p:cNvPr id="20482" name="Content Placeholder 2"/>
          <p:cNvSpPr>
            <a:spLocks noGrp="1"/>
          </p:cNvSpPr>
          <p:nvPr>
            <p:ph idx="1"/>
          </p:nvPr>
        </p:nvSpPr>
        <p:spPr>
          <a:xfrm>
            <a:off x="457200" y="609600"/>
            <a:ext cx="7467600" cy="5516563"/>
          </a:xfrm>
        </p:spPr>
        <p:txBody>
          <a:bodyPr/>
          <a:lstStyle/>
          <a:p>
            <a:r>
              <a:rPr lang="en-US" sz="1800" smtClean="0"/>
              <a:t>Adenoid :</a:t>
            </a:r>
            <a:r>
              <a:rPr lang="en-US" sz="1400" smtClean="0"/>
              <a:t>No capsule so may reccur after removal</a:t>
            </a:r>
          </a:p>
          <a:p>
            <a:r>
              <a:rPr lang="en-US" sz="2000" smtClean="0"/>
              <a:t>Lingual tonsils : at the tip of the tongue</a:t>
            </a:r>
          </a:p>
          <a:p>
            <a:r>
              <a:rPr lang="en-US" sz="2000" smtClean="0"/>
              <a:t>Tubal tonsils</a:t>
            </a:r>
          </a:p>
          <a:p>
            <a:r>
              <a:rPr lang="en-US" sz="2000" smtClean="0"/>
              <a:t>Lateral pharyngeal bands</a:t>
            </a:r>
          </a:p>
          <a:p>
            <a:r>
              <a:rPr lang="en-US" sz="2000" smtClean="0"/>
              <a:t> discrete nodules</a:t>
            </a:r>
          </a:p>
        </p:txBody>
      </p:sp>
      <p:pic>
        <p:nvPicPr>
          <p:cNvPr id="20483" name="Content Placeholder 4" descr="nasopharynx.jpg"/>
          <p:cNvPicPr>
            <a:picLocks noChangeAspect="1"/>
          </p:cNvPicPr>
          <p:nvPr/>
        </p:nvPicPr>
        <p:blipFill>
          <a:blip r:embed="rId2"/>
          <a:srcRect/>
          <a:stretch>
            <a:fillRect/>
          </a:stretch>
        </p:blipFill>
        <p:spPr bwMode="auto">
          <a:xfrm>
            <a:off x="5562600" y="2654300"/>
            <a:ext cx="3581400" cy="4203700"/>
          </a:xfrm>
          <a:prstGeom prst="rect">
            <a:avLst/>
          </a:prstGeom>
          <a:noFill/>
          <a:ln w="9525">
            <a:noFill/>
            <a:miter lim="800000"/>
            <a:headEnd/>
            <a:tailEnd/>
          </a:ln>
        </p:spPr>
      </p:pic>
      <p:pic>
        <p:nvPicPr>
          <p:cNvPr id="20484" name="Picture 5" descr="166.gif"/>
          <p:cNvPicPr>
            <a:picLocks noChangeAspect="1"/>
          </p:cNvPicPr>
          <p:nvPr/>
        </p:nvPicPr>
        <p:blipFill>
          <a:blip r:embed="rId3"/>
          <a:srcRect/>
          <a:stretch>
            <a:fillRect/>
          </a:stretch>
        </p:blipFill>
        <p:spPr bwMode="auto">
          <a:xfrm>
            <a:off x="838200" y="3475038"/>
            <a:ext cx="3200400" cy="2849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en-US" sz="3200" dirty="0" smtClean="0">
                <a:solidFill>
                  <a:schemeClr val="accent2">
                    <a:lumMod val="60000"/>
                    <a:lumOff val="40000"/>
                  </a:schemeClr>
                </a:solidFill>
              </a:rPr>
              <a:t>2-Pharyngeal aponeurosis</a:t>
            </a:r>
            <a:endParaRPr lang="en-US" sz="3200" dirty="0">
              <a:solidFill>
                <a:schemeClr val="accent2">
                  <a:lumMod val="60000"/>
                  <a:lumOff val="40000"/>
                </a:schemeClr>
              </a:solidFill>
            </a:endParaRPr>
          </a:p>
        </p:txBody>
      </p:sp>
      <p:sp>
        <p:nvSpPr>
          <p:cNvPr id="3" name="Content Placeholder 2"/>
          <p:cNvSpPr>
            <a:spLocks noGrp="1"/>
          </p:cNvSpPr>
          <p:nvPr>
            <p:ph idx="1"/>
          </p:nvPr>
        </p:nvSpPr>
        <p:spPr>
          <a:xfrm>
            <a:off x="457200" y="1600200"/>
            <a:ext cx="7467600" cy="1828800"/>
          </a:xfrm>
        </p:spPr>
        <p:txBody>
          <a:bodyPr>
            <a:normAutofit fontScale="85000" lnSpcReduction="10000"/>
          </a:bodyPr>
          <a:lstStyle/>
          <a:p>
            <a:pPr marL="420624" indent="-384048" fontAlgn="auto">
              <a:spcAft>
                <a:spcPts val="0"/>
              </a:spcAft>
              <a:buFont typeface="Wingdings 2"/>
              <a:buChar char=""/>
              <a:defRPr/>
            </a:pPr>
            <a:r>
              <a:rPr lang="en-US" dirty="0" smtClean="0"/>
              <a:t>Incomplete connective tissue coat in the lateral and posterior walls of the pharynx between the muscular layers ( to strengthen the tube )</a:t>
            </a:r>
          </a:p>
          <a:p>
            <a:pPr marL="420624" indent="-384048" fontAlgn="auto">
              <a:spcAft>
                <a:spcPts val="0"/>
              </a:spcAft>
              <a:buFont typeface="Wingdings 2"/>
              <a:buChar char=""/>
              <a:defRPr/>
            </a:pPr>
            <a:r>
              <a:rPr lang="en-US" dirty="0" smtClean="0"/>
              <a:t>Pharyngobasilar fascia</a:t>
            </a:r>
          </a:p>
          <a:p>
            <a:pPr marL="420624" indent="-384048" fontAlgn="auto">
              <a:spcAft>
                <a:spcPts val="0"/>
              </a:spcAft>
              <a:buFont typeface="Wingdings 2"/>
              <a:buChar char=""/>
              <a:defRPr/>
            </a:pPr>
            <a:endParaRPr lang="en-US" dirty="0"/>
          </a:p>
        </p:txBody>
      </p:sp>
      <p:pic>
        <p:nvPicPr>
          <p:cNvPr id="21507" name="Content Placeholder 4" descr="ms of pharynx.jpg"/>
          <p:cNvPicPr>
            <a:picLocks noChangeAspect="1"/>
          </p:cNvPicPr>
          <p:nvPr/>
        </p:nvPicPr>
        <p:blipFill>
          <a:blip r:embed="rId2"/>
          <a:srcRect/>
          <a:stretch>
            <a:fillRect/>
          </a:stretch>
        </p:blipFill>
        <p:spPr bwMode="auto">
          <a:xfrm>
            <a:off x="2232025" y="3429000"/>
            <a:ext cx="437515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1362</TotalTime>
  <Words>1864</Words>
  <Application>Microsoft Office PowerPoint</Application>
  <PresentationFormat>On-screen Show (4:3)</PresentationFormat>
  <Paragraphs>390</Paragraphs>
  <Slides>54</Slides>
  <Notes>0</Notes>
  <HiddenSlides>0</HiddenSlides>
  <MMClips>0</MMClips>
  <ScaleCrop>false</ScaleCrop>
  <HeadingPairs>
    <vt:vector size="6" baseType="variant">
      <vt:variant>
        <vt:lpstr>Fonts Used</vt:lpstr>
      </vt:variant>
      <vt:variant>
        <vt:i4>9</vt:i4>
      </vt:variant>
      <vt:variant>
        <vt:lpstr>Design Template</vt:lpstr>
      </vt:variant>
      <vt:variant>
        <vt:i4>6</vt:i4>
      </vt:variant>
      <vt:variant>
        <vt:lpstr>Slide Titles</vt:lpstr>
      </vt:variant>
      <vt:variant>
        <vt:i4>54</vt:i4>
      </vt:variant>
    </vt:vector>
  </HeadingPairs>
  <TitlesOfParts>
    <vt:vector size="69" baseType="lpstr">
      <vt:lpstr>Arial</vt:lpstr>
      <vt:lpstr>Franklin Gothic Book</vt:lpstr>
      <vt:lpstr>Wingdings 2</vt:lpstr>
      <vt:lpstr>Calibri</vt:lpstr>
      <vt:lpstr>Gill Sans MT</vt:lpstr>
      <vt:lpstr>Wingdings</vt:lpstr>
      <vt:lpstr>Tahoma</vt:lpstr>
      <vt:lpstr>Majalla UI</vt:lpstr>
      <vt:lpstr>Trajan Pro</vt:lpstr>
      <vt:lpstr>Technic</vt:lpstr>
      <vt:lpstr>Technic</vt:lpstr>
      <vt:lpstr>Technic</vt:lpstr>
      <vt:lpstr>Technic</vt:lpstr>
      <vt:lpstr>Technic</vt:lpstr>
      <vt:lpstr>Technic</vt:lpstr>
      <vt:lpstr>Slide 1</vt:lpstr>
      <vt:lpstr>pharynx</vt:lpstr>
      <vt:lpstr>Parts of the pharynx:</vt:lpstr>
      <vt:lpstr>Oropharynx</vt:lpstr>
      <vt:lpstr>Laryngopharynx (hyoppharynx)</vt:lpstr>
      <vt:lpstr>Structure of the pharynx </vt:lpstr>
      <vt:lpstr>Palatine tonsils </vt:lpstr>
      <vt:lpstr>Slide 8</vt:lpstr>
      <vt:lpstr>2-Pharyngeal aponeurosis</vt:lpstr>
      <vt:lpstr>Slide 10</vt:lpstr>
      <vt:lpstr>3-Muscular coat</vt:lpstr>
      <vt:lpstr>Slide 12</vt:lpstr>
      <vt:lpstr>Slide 13</vt:lpstr>
      <vt:lpstr>Internal: </vt:lpstr>
      <vt:lpstr> Buccopharyngeal fascia: covering the muscles from the outside giving more strength to the pharynx </vt:lpstr>
      <vt:lpstr>Relation of the pharynx </vt:lpstr>
      <vt:lpstr>Parapharyngeal space</vt:lpstr>
      <vt:lpstr>Retropharyngeal space : </vt:lpstr>
      <vt:lpstr>physiology</vt:lpstr>
      <vt:lpstr>Slide 20</vt:lpstr>
      <vt:lpstr>  </vt:lpstr>
      <vt:lpstr>Adenoid     </vt:lpstr>
      <vt:lpstr>Grade the obstruction by adenoid grade 1 : 25% grade 2 : 50% grade3 : 75% grade 4: 100%  diagnosis :  x ray: if no endoscope, u follow air column if there is a cut in it then adenoid,to comment on xray neck must be extended and at the end of inspiration so diffucult but sometimes for medicolegal reason s its necessary     flexible fiberoptic : better coz no radiation and could see the exaxt grade of the adenoid   Treatment:if small conservative  Surgical: adenoidectomy if complete obstruction          </vt:lpstr>
      <vt:lpstr>Sleep apnea and snoring</vt:lpstr>
      <vt:lpstr>Stage of sleep </vt:lpstr>
      <vt:lpstr>Investigation </vt:lpstr>
      <vt:lpstr>Slide 27</vt:lpstr>
      <vt:lpstr>Acute infection of oropharynx</vt:lpstr>
      <vt:lpstr>Slide 29</vt:lpstr>
      <vt:lpstr>Infectious mononucleosis (viral)</vt:lpstr>
      <vt:lpstr>Scarlet fever</vt:lpstr>
      <vt:lpstr>Diphtheria</vt:lpstr>
      <vt:lpstr>Slide 33</vt:lpstr>
      <vt:lpstr>Bifid uvula:  -snoring , mouth breathing with bifid uvula shouldn’t do adenoidectomy coz will get hypernasality and regurgitation so contraindicated for adenoidectomy if necessary do partial adenoidectomy remove the part against the nose but keep the oral part  coz it supports the defect in the soft palate </vt:lpstr>
      <vt:lpstr>Slide 35</vt:lpstr>
      <vt:lpstr>Tonsillectomy </vt:lpstr>
      <vt:lpstr>In down syndrome patients they have neck sublaxation so must be gentle and keep that in mind during the sugery to prevent  injuring them  </vt:lpstr>
      <vt:lpstr>Adenoid is approached from the oral cavity </vt:lpstr>
      <vt:lpstr>Complication of Tonsillectomy :</vt:lpstr>
      <vt:lpstr>Primary hemorrhage </vt:lpstr>
      <vt:lpstr>Reactionary hemorrhage </vt:lpstr>
      <vt:lpstr>Slide 42</vt:lpstr>
      <vt:lpstr>Secondary hemorrhage </vt:lpstr>
      <vt:lpstr>Slough tissue after the surgery may stay for 2-3 weeks so must inform the mother or else may think its absess or pus</vt:lpstr>
      <vt:lpstr>Monoliasis :</vt:lpstr>
      <vt:lpstr>Slide 46</vt:lpstr>
      <vt:lpstr>Parapharyngeal abscess</vt:lpstr>
      <vt:lpstr>Retropharyngeal abscess</vt:lpstr>
      <vt:lpstr>Ludwig’s angina</vt:lpstr>
      <vt:lpstr>Chronic pharyngitis </vt:lpstr>
      <vt:lpstr>Aphthous ulcer caused by stress, dehydration , family history … Tx: goes spontanously </vt:lpstr>
      <vt:lpstr>Slide 52</vt:lpstr>
      <vt:lpstr>zanker’s diverticulum </vt:lpstr>
      <vt:lpstr>               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pharynx</dc:title>
  <dc:creator>MacBook</dc:creator>
  <cp:lastModifiedBy>admin</cp:lastModifiedBy>
  <cp:revision>111</cp:revision>
  <dcterms:created xsi:type="dcterms:W3CDTF">2011-12-19T19:54:28Z</dcterms:created>
  <dcterms:modified xsi:type="dcterms:W3CDTF">2012-02-20T22:19:31Z</dcterms:modified>
</cp:coreProperties>
</file>