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56" r:id="rId2"/>
    <p:sldId id="257" r:id="rId3"/>
    <p:sldId id="258" r:id="rId4"/>
    <p:sldId id="259" r:id="rId5"/>
    <p:sldId id="260" r:id="rId6"/>
    <p:sldId id="261" r:id="rId7"/>
    <p:sldId id="262" r:id="rId8"/>
    <p:sldId id="263" r:id="rId9"/>
    <p:sldId id="371" r:id="rId10"/>
    <p:sldId id="372"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313" r:id="rId35"/>
    <p:sldId id="314" r:id="rId36"/>
    <p:sldId id="315" r:id="rId37"/>
    <p:sldId id="316" r:id="rId38"/>
    <p:sldId id="317" r:id="rId39"/>
    <p:sldId id="318" r:id="rId40"/>
    <p:sldId id="319" r:id="rId41"/>
    <p:sldId id="320" r:id="rId42"/>
    <p:sldId id="376" r:id="rId43"/>
    <p:sldId id="321" r:id="rId44"/>
    <p:sldId id="373" r:id="rId45"/>
    <p:sldId id="375" r:id="rId46"/>
    <p:sldId id="322" r:id="rId47"/>
    <p:sldId id="323" r:id="rId48"/>
    <p:sldId id="377" r:id="rId49"/>
    <p:sldId id="324" r:id="rId50"/>
    <p:sldId id="325" r:id="rId51"/>
    <p:sldId id="326" r:id="rId52"/>
    <p:sldId id="327" r:id="rId53"/>
    <p:sldId id="328" r:id="rId54"/>
    <p:sldId id="374" r:id="rId55"/>
    <p:sldId id="329" r:id="rId56"/>
    <p:sldId id="330" r:id="rId57"/>
    <p:sldId id="331" r:id="rId58"/>
    <p:sldId id="332" r:id="rId59"/>
    <p:sldId id="333" r:id="rId60"/>
    <p:sldId id="334" r:id="rId61"/>
    <p:sldId id="335" r:id="rId62"/>
    <p:sldId id="336" r:id="rId63"/>
    <p:sldId id="337" r:id="rId64"/>
    <p:sldId id="338" r:id="rId65"/>
    <p:sldId id="339" r:id="rId66"/>
    <p:sldId id="340" r:id="rId67"/>
    <p:sldId id="341" r:id="rId68"/>
    <p:sldId id="342" r:id="rId69"/>
    <p:sldId id="378" r:id="rId70"/>
    <p:sldId id="379" r:id="rId71"/>
    <p:sldId id="380" r:id="rId72"/>
    <p:sldId id="343" r:id="rId73"/>
    <p:sldId id="344" r:id="rId74"/>
    <p:sldId id="345" r:id="rId75"/>
    <p:sldId id="346" r:id="rId76"/>
    <p:sldId id="347" r:id="rId77"/>
    <p:sldId id="348" r:id="rId78"/>
    <p:sldId id="349" r:id="rId79"/>
    <p:sldId id="350" r:id="rId80"/>
    <p:sldId id="351" r:id="rId81"/>
    <p:sldId id="352" r:id="rId82"/>
    <p:sldId id="353" r:id="rId83"/>
    <p:sldId id="354" r:id="rId84"/>
    <p:sldId id="355" r:id="rId85"/>
    <p:sldId id="356" r:id="rId8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896" y="-79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87D2062E-C4C3-4E2A-9271-C0561149E455}" type="datetimeFigureOut">
              <a:rPr lang="en-US"/>
              <a:pPr>
                <a:defRPr/>
              </a:pPr>
              <a:t>2/28/2012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2245A2F-D3EE-47C8-ABF9-5B92C54ADA1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30E109-F68C-4A1D-AB9E-866B8628041D}" type="slidenum">
              <a:rPr lang="en-US">
                <a:cs typeface="Arial" charset="0"/>
              </a:rPr>
              <a:pPr fontAlgn="base">
                <a:spcBef>
                  <a:spcPct val="0"/>
                </a:spcBef>
                <a:spcAft>
                  <a:spcPct val="0"/>
                </a:spcAft>
              </a:pPr>
              <a:t>6</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46E05FF-6835-4D0D-88E1-20B14A0213C1}" type="datetimeFigureOut">
              <a:rPr lang="en-US"/>
              <a:pPr>
                <a:defRPr/>
              </a:pPr>
              <a:t>2/28/2012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BC3F12-B5F5-4ABC-99DA-0FB6D9C03FD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0411442-40AC-42A2-927A-C543EA4B6CC3}" type="datetimeFigureOut">
              <a:rPr lang="en-US"/>
              <a:pPr>
                <a:defRPr/>
              </a:pPr>
              <a:t>2/28/2012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05B1D1-23D8-4552-8C6C-A4875E05A68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7E7DCB6-0D28-4C9B-923B-75DA87D331F2}" type="datetimeFigureOut">
              <a:rPr lang="en-US"/>
              <a:pPr>
                <a:defRPr/>
              </a:pPr>
              <a:t>2/28/2012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36B085-0090-4212-A34E-0F56BABBAC1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36D0BE2-34DE-45D1-B3F9-7C310E18C555}" type="datetimeFigureOut">
              <a:rPr lang="en-US"/>
              <a:pPr>
                <a:defRPr/>
              </a:pPr>
              <a:t>2/28/2012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2F56F2-E280-4E10-97F4-E9C302FF2D8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C050987-48A1-4421-9B66-535D9703A34C}" type="datetimeFigureOut">
              <a:rPr lang="en-US"/>
              <a:pPr>
                <a:defRPr/>
              </a:pPr>
              <a:t>2/28/2012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C32062-02A9-44B5-8E80-52C6EB57989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2FBD766-A261-4FED-9424-6CF729878D4B}" type="datetimeFigureOut">
              <a:rPr lang="en-US"/>
              <a:pPr>
                <a:defRPr/>
              </a:pPr>
              <a:t>2/28/2012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22B1CA-5200-4957-A9FD-A7DF8221DA6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7A09C7-5731-446C-9FB6-F4D1B9E391E8}" type="datetimeFigureOut">
              <a:rPr lang="en-US"/>
              <a:pPr>
                <a:defRPr/>
              </a:pPr>
              <a:t>2/28/2012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81F8854-B4BB-4AEB-8EF8-341D4E8BF18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66BF0F6-386C-4184-AB8D-02B9EC912BED}" type="datetimeFigureOut">
              <a:rPr lang="en-US"/>
              <a:pPr>
                <a:defRPr/>
              </a:pPr>
              <a:t>2/28/2012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09D2E9A-1998-4E30-8843-55E09136C9D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5F8212F-23A3-4336-B476-85E848A441F0}" type="datetimeFigureOut">
              <a:rPr lang="en-US"/>
              <a:pPr>
                <a:defRPr/>
              </a:pPr>
              <a:t>2/28/2012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5889995-6DBD-4A3E-96F3-8E5105905D1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1195B37-75E2-4128-B744-3A88AD2C1BAB}" type="datetimeFigureOut">
              <a:rPr lang="en-US"/>
              <a:pPr>
                <a:defRPr/>
              </a:pPr>
              <a:t>2/28/2012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6D35F0-B724-47F0-9BFE-9AE7CDB8E2A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AA13EE4-DCA8-4C44-BD31-F989BDA8B1EE}" type="datetimeFigureOut">
              <a:rPr lang="en-US"/>
              <a:pPr>
                <a:defRPr/>
              </a:pPr>
              <a:t>2/28/2012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6163E08-BE61-4142-8020-C7B1FD74436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5EBF81AC-902C-49A8-BCE6-191B10138CEE}" type="datetimeFigureOut">
              <a:rPr lang="en-US"/>
              <a:pPr>
                <a:defRPr/>
              </a:pPr>
              <a:t>2/28/2012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9F23A3B9-0C5C-4A51-9E4C-E458B887CE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faculty.ksu.edu.sa/kmalky/default.aspx" TargetMode="Externa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21.jpeg"/><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30.jpeg"/><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7.jpeg"/><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9.jpeg"/><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1.jpeg"/><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5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3.jpeg"/><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5.jpeg"/><Relationship Id="rId1" Type="http://schemas.openxmlformats.org/officeDocument/2006/relationships/slideLayout" Target="../slideLayouts/slideLayout1.xml"/><Relationship Id="rId4" Type="http://schemas.openxmlformats.org/officeDocument/2006/relationships/image" Target="../media/image46.jpeg"/></Relationships>
</file>

<file path=ppt/slides/_rels/slide5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7.jpeg"/><Relationship Id="rId1" Type="http://schemas.openxmlformats.org/officeDocument/2006/relationships/slideLayout" Target="../slideLayouts/slideLayout1.xml"/><Relationship Id="rId4" Type="http://schemas.openxmlformats.org/officeDocument/2006/relationships/image" Target="../media/image48.jpeg"/></Relationships>
</file>

<file path=ppt/slides/_rels/slide5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1.jpeg"/><Relationship Id="rId1" Type="http://schemas.openxmlformats.org/officeDocument/2006/relationships/slideLayout" Target="../slideLayouts/slideLayout1.xml"/><Relationship Id="rId4" Type="http://schemas.openxmlformats.org/officeDocument/2006/relationships/image" Target="../media/image52.jpeg"/></Relationships>
</file>

<file path=ppt/slides/_rels/slide6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3.jpeg"/><Relationship Id="rId1" Type="http://schemas.openxmlformats.org/officeDocument/2006/relationships/slideLayout" Target="../slideLayouts/slideLayout1.xml"/><Relationship Id="rId4" Type="http://schemas.openxmlformats.org/officeDocument/2006/relationships/image" Target="../media/image54.jpeg"/></Relationships>
</file>

<file path=ppt/slides/_rels/slide6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5.jpeg"/><Relationship Id="rId1" Type="http://schemas.openxmlformats.org/officeDocument/2006/relationships/slideLayout" Target="../slideLayouts/slideLayout1.xml"/><Relationship Id="rId4" Type="http://schemas.openxmlformats.org/officeDocument/2006/relationships/image" Target="../media/image56.jpeg"/></Relationships>
</file>

<file path=ppt/slides/_rels/slide6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7.jpeg"/><Relationship Id="rId1" Type="http://schemas.openxmlformats.org/officeDocument/2006/relationships/slideLayout" Target="../slideLayouts/slideLayout1.xml"/><Relationship Id="rId4" Type="http://schemas.openxmlformats.org/officeDocument/2006/relationships/image" Target="../media/image58.jpeg"/></Relationships>
</file>

<file path=ppt/slides/_rels/slide6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0.jpeg"/><Relationship Id="rId1" Type="http://schemas.openxmlformats.org/officeDocument/2006/relationships/slideLayout" Target="../slideLayouts/slideLayout1.xml"/><Relationship Id="rId4" Type="http://schemas.openxmlformats.org/officeDocument/2006/relationships/image" Target="../media/image61.jpeg"/></Relationships>
</file>

<file path=ppt/slides/_rels/slide6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3.jpeg"/><Relationship Id="rId1" Type="http://schemas.openxmlformats.org/officeDocument/2006/relationships/slideLayout" Target="../slideLayouts/slideLayout1.xml"/><Relationship Id="rId4" Type="http://schemas.openxmlformats.org/officeDocument/2006/relationships/image" Target="../media/image64.jpeg"/></Relationships>
</file>

<file path=ppt/slides/_rels/slide6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7.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82.jpeg"/><Relationship Id="rId4" Type="http://schemas.openxmlformats.org/officeDocument/2006/relationships/image" Target="../media/image81.jpeg"/></Relationships>
</file>

<file path=ppt/slides/_rels/slide8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6518275" y="346075"/>
            <a:ext cx="2252663" cy="2216150"/>
          </a:xfrm>
          <a:custGeom>
            <a:avLst/>
            <a:gdLst>
              <a:gd name="connsiteX0" fmla="*/ 2001494 w 2252585"/>
              <a:gd name="connsiteY0" fmla="*/ 1635518 h 2215883"/>
              <a:gd name="connsiteX1" fmla="*/ 2023935 w 2252585"/>
              <a:gd name="connsiteY1" fmla="*/ 1635950 h 2215883"/>
              <a:gd name="connsiteX2" fmla="*/ 2055837 w 2252585"/>
              <a:gd name="connsiteY2" fmla="*/ 1609699 h 2215883"/>
              <a:gd name="connsiteX3" fmla="*/ 2091676 w 2252585"/>
              <a:gd name="connsiteY3" fmla="*/ 1551051 h 2215883"/>
              <a:gd name="connsiteX4" fmla="*/ 2135580 w 2252585"/>
              <a:gd name="connsiteY4" fmla="*/ 1480223 h 2215883"/>
              <a:gd name="connsiteX5" fmla="*/ 2173198 w 2252585"/>
              <a:gd name="connsiteY5" fmla="*/ 1384655 h 2215883"/>
              <a:gd name="connsiteX6" fmla="*/ 2211006 w 2252585"/>
              <a:gd name="connsiteY6" fmla="*/ 1277874 h 2215883"/>
              <a:gd name="connsiteX7" fmla="*/ 2238984 w 2252585"/>
              <a:gd name="connsiteY7" fmla="*/ 1156360 h 2215883"/>
              <a:gd name="connsiteX8" fmla="*/ 2250210 w 2252585"/>
              <a:gd name="connsiteY8" fmla="*/ 1028903 h 2215883"/>
              <a:gd name="connsiteX9" fmla="*/ 2252585 w 2252585"/>
              <a:gd name="connsiteY9" fmla="*/ 894562 h 2215883"/>
              <a:gd name="connsiteX10" fmla="*/ 2227008 w 2252585"/>
              <a:gd name="connsiteY10" fmla="*/ 754075 h 2215883"/>
              <a:gd name="connsiteX11" fmla="*/ 2184488 w 2252585"/>
              <a:gd name="connsiteY11" fmla="*/ 618858 h 2215883"/>
              <a:gd name="connsiteX12" fmla="*/ 2111654 w 2252585"/>
              <a:gd name="connsiteY12" fmla="*/ 484162 h 2215883"/>
              <a:gd name="connsiteX13" fmla="*/ 2002789 w 2252585"/>
              <a:gd name="connsiteY13" fmla="*/ 355485 h 2215883"/>
              <a:gd name="connsiteX14" fmla="*/ 1863407 w 2252585"/>
              <a:gd name="connsiteY14" fmla="*/ 238544 h 2215883"/>
              <a:gd name="connsiteX15" fmla="*/ 1685632 w 2252585"/>
              <a:gd name="connsiteY15" fmla="*/ 134277 h 2215883"/>
              <a:gd name="connsiteX16" fmla="*/ 1463750 w 2252585"/>
              <a:gd name="connsiteY16" fmla="*/ 48196 h 2215883"/>
              <a:gd name="connsiteX17" fmla="*/ 1232217 w 2252585"/>
              <a:gd name="connsiteY17" fmla="*/ 0 h 2215883"/>
              <a:gd name="connsiteX18" fmla="*/ 1016431 w 2252585"/>
              <a:gd name="connsiteY18" fmla="*/ 13703 h 2215883"/>
              <a:gd name="connsiteX19" fmla="*/ 814425 w 2252585"/>
              <a:gd name="connsiteY19" fmla="*/ 73596 h 2215883"/>
              <a:gd name="connsiteX20" fmla="*/ 627379 w 2252585"/>
              <a:gd name="connsiteY20" fmla="*/ 176339 h 2215883"/>
              <a:gd name="connsiteX21" fmla="*/ 465530 w 2252585"/>
              <a:gd name="connsiteY21" fmla="*/ 314286 h 2215883"/>
              <a:gd name="connsiteX22" fmla="*/ 321208 w 2252585"/>
              <a:gd name="connsiteY22" fmla="*/ 477215 h 2215883"/>
              <a:gd name="connsiteX23" fmla="*/ 201091 w 2252585"/>
              <a:gd name="connsiteY23" fmla="*/ 667499 h 2215883"/>
              <a:gd name="connsiteX24" fmla="*/ 109905 w 2252585"/>
              <a:gd name="connsiteY24" fmla="*/ 871778 h 2215883"/>
              <a:gd name="connsiteX25" fmla="*/ 40004 w 2252585"/>
              <a:gd name="connsiteY25" fmla="*/ 1079842 h 2215883"/>
              <a:gd name="connsiteX26" fmla="*/ 2577 w 2252585"/>
              <a:gd name="connsiteY26" fmla="*/ 1291894 h 2215883"/>
              <a:gd name="connsiteX27" fmla="*/ 0 w 2252585"/>
              <a:gd name="connsiteY27" fmla="*/ 1501267 h 2215883"/>
              <a:gd name="connsiteX28" fmla="*/ 29120 w 2252585"/>
              <a:gd name="connsiteY28" fmla="*/ 1695576 h 2215883"/>
              <a:gd name="connsiteX29" fmla="*/ 91122 w 2252585"/>
              <a:gd name="connsiteY29" fmla="*/ 1871497 h 2215883"/>
              <a:gd name="connsiteX30" fmla="*/ 196239 w 2252585"/>
              <a:gd name="connsiteY30" fmla="*/ 2021370 h 2215883"/>
              <a:gd name="connsiteX31" fmla="*/ 335622 w 2252585"/>
              <a:gd name="connsiteY31" fmla="*/ 2138324 h 2215883"/>
              <a:gd name="connsiteX32" fmla="*/ 522845 w 2252585"/>
              <a:gd name="connsiteY32" fmla="*/ 2215883 h 2215883"/>
              <a:gd name="connsiteX33" fmla="*/ 434060 w 2252585"/>
              <a:gd name="connsiteY33" fmla="*/ 2158161 h 2215883"/>
              <a:gd name="connsiteX34" fmla="*/ 360438 w 2252585"/>
              <a:gd name="connsiteY34" fmla="*/ 2068245 h 2215883"/>
              <a:gd name="connsiteX35" fmla="*/ 309650 w 2252585"/>
              <a:gd name="connsiteY35" fmla="*/ 1956384 h 2215883"/>
              <a:gd name="connsiteX36" fmla="*/ 276186 w 2252585"/>
              <a:gd name="connsiteY36" fmla="*/ 1816874 h 2215883"/>
              <a:gd name="connsiteX37" fmla="*/ 258685 w 2252585"/>
              <a:gd name="connsiteY37" fmla="*/ 1664220 h 2215883"/>
              <a:gd name="connsiteX38" fmla="*/ 259282 w 2252585"/>
              <a:gd name="connsiteY38" fmla="*/ 1502968 h 2215883"/>
              <a:gd name="connsiteX39" fmla="*/ 274662 w 2252585"/>
              <a:gd name="connsiteY39" fmla="*/ 1331925 h 2215883"/>
              <a:gd name="connsiteX40" fmla="*/ 306971 w 2252585"/>
              <a:gd name="connsiteY40" fmla="*/ 1155611 h 2215883"/>
              <a:gd name="connsiteX41" fmla="*/ 354824 w 2252585"/>
              <a:gd name="connsiteY41" fmla="*/ 988555 h 2215883"/>
              <a:gd name="connsiteX42" fmla="*/ 417245 w 2252585"/>
              <a:gd name="connsiteY42" fmla="*/ 822909 h 2215883"/>
              <a:gd name="connsiteX43" fmla="*/ 489521 w 2252585"/>
              <a:gd name="connsiteY43" fmla="*/ 672007 h 2215883"/>
              <a:gd name="connsiteX44" fmla="*/ 582853 w 2252585"/>
              <a:gd name="connsiteY44" fmla="*/ 536079 h 2215883"/>
              <a:gd name="connsiteX45" fmla="*/ 685837 w 2252585"/>
              <a:gd name="connsiteY45" fmla="*/ 426097 h 2215883"/>
              <a:gd name="connsiteX46" fmla="*/ 804163 w 2252585"/>
              <a:gd name="connsiteY46" fmla="*/ 336575 h 2215883"/>
              <a:gd name="connsiteX47" fmla="*/ 933132 w 2252585"/>
              <a:gd name="connsiteY47" fmla="*/ 280860 h 2215883"/>
              <a:gd name="connsiteX48" fmla="*/ 1076070 w 2252585"/>
              <a:gd name="connsiteY48" fmla="*/ 260134 h 2215883"/>
              <a:gd name="connsiteX49" fmla="*/ 1284769 w 2252585"/>
              <a:gd name="connsiteY49" fmla="*/ 266445 h 2215883"/>
              <a:gd name="connsiteX50" fmla="*/ 1467268 w 2252585"/>
              <a:gd name="connsiteY50" fmla="*/ 293522 h 2215883"/>
              <a:gd name="connsiteX51" fmla="*/ 1619262 w 2252585"/>
              <a:gd name="connsiteY51" fmla="*/ 332333 h 2215883"/>
              <a:gd name="connsiteX52" fmla="*/ 1747430 w 2252585"/>
              <a:gd name="connsiteY52" fmla="*/ 385229 h 2215883"/>
              <a:gd name="connsiteX53" fmla="*/ 1848421 w 2252585"/>
              <a:gd name="connsiteY53" fmla="*/ 451027 h 2215883"/>
              <a:gd name="connsiteX54" fmla="*/ 1926780 w 2252585"/>
              <a:gd name="connsiteY54" fmla="*/ 527596 h 2215883"/>
              <a:gd name="connsiteX55" fmla="*/ 1990369 w 2252585"/>
              <a:gd name="connsiteY55" fmla="*/ 613943 h 2215883"/>
              <a:gd name="connsiteX56" fmla="*/ 2031300 w 2252585"/>
              <a:gd name="connsiteY56" fmla="*/ 711060 h 2215883"/>
              <a:gd name="connsiteX57" fmla="*/ 2057488 w 2252585"/>
              <a:gd name="connsiteY57" fmla="*/ 817956 h 2215883"/>
              <a:gd name="connsiteX58" fmla="*/ 2075789 w 2252585"/>
              <a:gd name="connsiteY58" fmla="*/ 925830 h 2215883"/>
              <a:gd name="connsiteX59" fmla="*/ 2080500 w 2252585"/>
              <a:gd name="connsiteY59" fmla="*/ 1040155 h 2215883"/>
              <a:gd name="connsiteX60" fmla="*/ 2071623 w 2252585"/>
              <a:gd name="connsiteY60" fmla="*/ 1160932 h 2215883"/>
              <a:gd name="connsiteX61" fmla="*/ 2059406 w 2252585"/>
              <a:gd name="connsiteY61" fmla="*/ 1280515 h 2215883"/>
              <a:gd name="connsiteX62" fmla="*/ 2043848 w 2252585"/>
              <a:gd name="connsiteY62" fmla="*/ 1398930 h 2215883"/>
              <a:gd name="connsiteX63" fmla="*/ 2020404 w 2252585"/>
              <a:gd name="connsiteY63" fmla="*/ 1518297 h 2215883"/>
              <a:gd name="connsiteX64" fmla="*/ 2001494 w 2252585"/>
              <a:gd name="connsiteY64" fmla="*/ 1635518 h 221588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2252585" h="2215883">
                <a:moveTo>
                  <a:pt x="2001494" y="1635518"/>
                </a:moveTo>
                <a:lnTo>
                  <a:pt x="2023935" y="1635950"/>
                </a:lnTo>
                <a:lnTo>
                  <a:pt x="2055837" y="1609699"/>
                </a:lnTo>
                <a:lnTo>
                  <a:pt x="2091676" y="1551051"/>
                </a:lnTo>
                <a:lnTo>
                  <a:pt x="2135580" y="1480223"/>
                </a:lnTo>
                <a:lnTo>
                  <a:pt x="2173198" y="1384655"/>
                </a:lnTo>
                <a:lnTo>
                  <a:pt x="2211006" y="1277874"/>
                </a:lnTo>
                <a:lnTo>
                  <a:pt x="2238984" y="1156360"/>
                </a:lnTo>
                <a:lnTo>
                  <a:pt x="2250210" y="1028903"/>
                </a:lnTo>
                <a:lnTo>
                  <a:pt x="2252585" y="894562"/>
                </a:lnTo>
                <a:lnTo>
                  <a:pt x="2227008" y="754075"/>
                </a:lnTo>
                <a:lnTo>
                  <a:pt x="2184488" y="618858"/>
                </a:lnTo>
                <a:lnTo>
                  <a:pt x="2111654" y="484162"/>
                </a:lnTo>
                <a:lnTo>
                  <a:pt x="2002789" y="355485"/>
                </a:lnTo>
                <a:lnTo>
                  <a:pt x="1863407" y="238544"/>
                </a:lnTo>
                <a:lnTo>
                  <a:pt x="1685632" y="134277"/>
                </a:lnTo>
                <a:lnTo>
                  <a:pt x="1463750" y="48196"/>
                </a:lnTo>
                <a:lnTo>
                  <a:pt x="1232217" y="0"/>
                </a:lnTo>
                <a:lnTo>
                  <a:pt x="1016431" y="13703"/>
                </a:lnTo>
                <a:lnTo>
                  <a:pt x="814425" y="73596"/>
                </a:lnTo>
                <a:lnTo>
                  <a:pt x="627379" y="176339"/>
                </a:lnTo>
                <a:lnTo>
                  <a:pt x="465530" y="314286"/>
                </a:lnTo>
                <a:lnTo>
                  <a:pt x="321208" y="477215"/>
                </a:lnTo>
                <a:lnTo>
                  <a:pt x="201091" y="667499"/>
                </a:lnTo>
                <a:lnTo>
                  <a:pt x="109905" y="871778"/>
                </a:lnTo>
                <a:lnTo>
                  <a:pt x="40004" y="1079842"/>
                </a:lnTo>
                <a:lnTo>
                  <a:pt x="2577" y="1291894"/>
                </a:lnTo>
                <a:lnTo>
                  <a:pt x="0" y="1501267"/>
                </a:lnTo>
                <a:lnTo>
                  <a:pt x="29120" y="1695576"/>
                </a:lnTo>
                <a:lnTo>
                  <a:pt x="91122" y="1871497"/>
                </a:lnTo>
                <a:lnTo>
                  <a:pt x="196239" y="2021370"/>
                </a:lnTo>
                <a:lnTo>
                  <a:pt x="335622" y="2138324"/>
                </a:lnTo>
                <a:lnTo>
                  <a:pt x="522845" y="2215883"/>
                </a:lnTo>
                <a:lnTo>
                  <a:pt x="434060" y="2158161"/>
                </a:lnTo>
                <a:lnTo>
                  <a:pt x="360438" y="2068245"/>
                </a:lnTo>
                <a:lnTo>
                  <a:pt x="309650" y="1956384"/>
                </a:lnTo>
                <a:lnTo>
                  <a:pt x="276186" y="1816874"/>
                </a:lnTo>
                <a:lnTo>
                  <a:pt x="258685" y="1664220"/>
                </a:lnTo>
                <a:lnTo>
                  <a:pt x="259282" y="1502968"/>
                </a:lnTo>
                <a:lnTo>
                  <a:pt x="274662" y="1331925"/>
                </a:lnTo>
                <a:lnTo>
                  <a:pt x="306971" y="1155611"/>
                </a:lnTo>
                <a:lnTo>
                  <a:pt x="354824" y="988555"/>
                </a:lnTo>
                <a:lnTo>
                  <a:pt x="417245" y="822909"/>
                </a:lnTo>
                <a:lnTo>
                  <a:pt x="489521" y="672007"/>
                </a:lnTo>
                <a:lnTo>
                  <a:pt x="582853" y="536079"/>
                </a:lnTo>
                <a:lnTo>
                  <a:pt x="685837" y="426097"/>
                </a:lnTo>
                <a:lnTo>
                  <a:pt x="804163" y="336575"/>
                </a:lnTo>
                <a:lnTo>
                  <a:pt x="933132" y="280860"/>
                </a:lnTo>
                <a:lnTo>
                  <a:pt x="1076070" y="260134"/>
                </a:lnTo>
                <a:lnTo>
                  <a:pt x="1284769" y="266445"/>
                </a:lnTo>
                <a:lnTo>
                  <a:pt x="1467268" y="293522"/>
                </a:lnTo>
                <a:lnTo>
                  <a:pt x="1619262" y="332333"/>
                </a:lnTo>
                <a:lnTo>
                  <a:pt x="1747430" y="385229"/>
                </a:lnTo>
                <a:lnTo>
                  <a:pt x="1848421" y="451027"/>
                </a:lnTo>
                <a:lnTo>
                  <a:pt x="1926780" y="527596"/>
                </a:lnTo>
                <a:lnTo>
                  <a:pt x="1990369" y="613943"/>
                </a:lnTo>
                <a:lnTo>
                  <a:pt x="2031300" y="711060"/>
                </a:lnTo>
                <a:lnTo>
                  <a:pt x="2057488" y="817956"/>
                </a:lnTo>
                <a:lnTo>
                  <a:pt x="2075789" y="925830"/>
                </a:lnTo>
                <a:lnTo>
                  <a:pt x="2080500" y="1040155"/>
                </a:lnTo>
                <a:lnTo>
                  <a:pt x="2071623" y="1160932"/>
                </a:lnTo>
                <a:lnTo>
                  <a:pt x="2059406" y="1280515"/>
                </a:lnTo>
                <a:lnTo>
                  <a:pt x="2043848" y="1398930"/>
                </a:lnTo>
                <a:lnTo>
                  <a:pt x="2020404" y="1518297"/>
                </a:lnTo>
                <a:lnTo>
                  <a:pt x="2001494" y="16355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7315200" y="2133600"/>
            <a:ext cx="1130300" cy="609600"/>
          </a:xfrm>
          <a:custGeom>
            <a:avLst/>
            <a:gdLst>
              <a:gd name="connsiteX0" fmla="*/ 1129918 w 1129918"/>
              <a:gd name="connsiteY0" fmla="*/ 0 h 610197"/>
              <a:gd name="connsiteX1" fmla="*/ 1100239 w 1129918"/>
              <a:gd name="connsiteY1" fmla="*/ 83820 h 610197"/>
              <a:gd name="connsiteX2" fmla="*/ 1060576 w 1129918"/>
              <a:gd name="connsiteY2" fmla="*/ 164109 h 610197"/>
              <a:gd name="connsiteX3" fmla="*/ 1020927 w 1129918"/>
              <a:gd name="connsiteY3" fmla="*/ 244398 h 610197"/>
              <a:gd name="connsiteX4" fmla="*/ 976985 w 1129918"/>
              <a:gd name="connsiteY4" fmla="*/ 315620 h 610197"/>
              <a:gd name="connsiteX5" fmla="*/ 928789 w 1129918"/>
              <a:gd name="connsiteY5" fmla="*/ 377786 h 610197"/>
              <a:gd name="connsiteX6" fmla="*/ 872743 w 1129918"/>
              <a:gd name="connsiteY6" fmla="*/ 440956 h 610197"/>
              <a:gd name="connsiteX7" fmla="*/ 812418 w 1129918"/>
              <a:gd name="connsiteY7" fmla="*/ 495058 h 610197"/>
              <a:gd name="connsiteX8" fmla="*/ 749020 w 1129918"/>
              <a:gd name="connsiteY8" fmla="*/ 536752 h 610197"/>
              <a:gd name="connsiteX9" fmla="*/ 676820 w 1129918"/>
              <a:gd name="connsiteY9" fmla="*/ 571550 h 610197"/>
              <a:gd name="connsiteX10" fmla="*/ 597026 w 1129918"/>
              <a:gd name="connsiteY10" fmla="*/ 596125 h 610197"/>
              <a:gd name="connsiteX11" fmla="*/ 517473 w 1129918"/>
              <a:gd name="connsiteY11" fmla="*/ 609460 h 610197"/>
              <a:gd name="connsiteX12" fmla="*/ 423671 w 1129918"/>
              <a:gd name="connsiteY12" fmla="*/ 610196 h 610197"/>
              <a:gd name="connsiteX13" fmla="*/ 326770 w 1129918"/>
              <a:gd name="connsiteY13" fmla="*/ 598525 h 610197"/>
              <a:gd name="connsiteX14" fmla="*/ 223468 w 1129918"/>
              <a:gd name="connsiteY14" fmla="*/ 573265 h 610197"/>
              <a:gd name="connsiteX15" fmla="*/ 118261 w 1129918"/>
              <a:gd name="connsiteY15" fmla="*/ 532231 h 610197"/>
              <a:gd name="connsiteX16" fmla="*/ 0 w 1129918"/>
              <a:gd name="connsiteY16" fmla="*/ 475259 h 610197"/>
              <a:gd name="connsiteX17" fmla="*/ 115645 w 1129918"/>
              <a:gd name="connsiteY17" fmla="*/ 497344 h 610197"/>
              <a:gd name="connsiteX18" fmla="*/ 220382 w 1129918"/>
              <a:gd name="connsiteY18" fmla="*/ 508025 h 610197"/>
              <a:gd name="connsiteX19" fmla="*/ 312990 w 1129918"/>
              <a:gd name="connsiteY19" fmla="*/ 510628 h 610197"/>
              <a:gd name="connsiteX20" fmla="*/ 395642 w 1129918"/>
              <a:gd name="connsiteY20" fmla="*/ 509714 h 610197"/>
              <a:gd name="connsiteX21" fmla="*/ 475195 w 1129918"/>
              <a:gd name="connsiteY21" fmla="*/ 496379 h 610197"/>
              <a:gd name="connsiteX22" fmla="*/ 541451 w 1129918"/>
              <a:gd name="connsiteY22" fmla="*/ 478332 h 610197"/>
              <a:gd name="connsiteX23" fmla="*/ 606755 w 1129918"/>
              <a:gd name="connsiteY23" fmla="*/ 452412 h 610197"/>
              <a:gd name="connsiteX24" fmla="*/ 666609 w 1129918"/>
              <a:gd name="connsiteY24" fmla="*/ 420776 h 610197"/>
              <a:gd name="connsiteX25" fmla="*/ 723124 w 1129918"/>
              <a:gd name="connsiteY25" fmla="*/ 387972 h 610197"/>
              <a:gd name="connsiteX26" fmla="*/ 778687 w 1129918"/>
              <a:gd name="connsiteY26" fmla="*/ 347281 h 610197"/>
              <a:gd name="connsiteX27" fmla="*/ 829982 w 1129918"/>
              <a:gd name="connsiteY27" fmla="*/ 297522 h 610197"/>
              <a:gd name="connsiteX28" fmla="*/ 882471 w 1129918"/>
              <a:gd name="connsiteY28" fmla="*/ 244411 h 610197"/>
              <a:gd name="connsiteX29" fmla="*/ 938275 w 1129918"/>
              <a:gd name="connsiteY29" fmla="*/ 192493 h 610197"/>
              <a:gd name="connsiteX30" fmla="*/ 997648 w 1129918"/>
              <a:gd name="connsiteY30" fmla="*/ 130505 h 610197"/>
              <a:gd name="connsiteX31" fmla="*/ 1061529 w 1129918"/>
              <a:gd name="connsiteY31" fmla="*/ 66332 h 610197"/>
              <a:gd name="connsiteX32" fmla="*/ 1129918 w 1129918"/>
              <a:gd name="connsiteY32" fmla="*/ 0 h 61019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1129918" h="610197">
                <a:moveTo>
                  <a:pt x="1129918" y="0"/>
                </a:moveTo>
                <a:lnTo>
                  <a:pt x="1100239" y="83820"/>
                </a:lnTo>
                <a:lnTo>
                  <a:pt x="1060576" y="164109"/>
                </a:lnTo>
                <a:lnTo>
                  <a:pt x="1020927" y="244398"/>
                </a:lnTo>
                <a:lnTo>
                  <a:pt x="976985" y="315620"/>
                </a:lnTo>
                <a:lnTo>
                  <a:pt x="928789" y="377786"/>
                </a:lnTo>
                <a:lnTo>
                  <a:pt x="872743" y="440956"/>
                </a:lnTo>
                <a:lnTo>
                  <a:pt x="812418" y="495058"/>
                </a:lnTo>
                <a:lnTo>
                  <a:pt x="749020" y="536752"/>
                </a:lnTo>
                <a:lnTo>
                  <a:pt x="676820" y="571550"/>
                </a:lnTo>
                <a:lnTo>
                  <a:pt x="597026" y="596125"/>
                </a:lnTo>
                <a:lnTo>
                  <a:pt x="517473" y="609460"/>
                </a:lnTo>
                <a:lnTo>
                  <a:pt x="423671" y="610196"/>
                </a:lnTo>
                <a:lnTo>
                  <a:pt x="326770" y="598525"/>
                </a:lnTo>
                <a:lnTo>
                  <a:pt x="223468" y="573265"/>
                </a:lnTo>
                <a:lnTo>
                  <a:pt x="118261" y="532231"/>
                </a:lnTo>
                <a:lnTo>
                  <a:pt x="0" y="475259"/>
                </a:lnTo>
                <a:lnTo>
                  <a:pt x="115645" y="497344"/>
                </a:lnTo>
                <a:lnTo>
                  <a:pt x="220382" y="508025"/>
                </a:lnTo>
                <a:lnTo>
                  <a:pt x="312990" y="510628"/>
                </a:lnTo>
                <a:lnTo>
                  <a:pt x="395642" y="509714"/>
                </a:lnTo>
                <a:lnTo>
                  <a:pt x="475195" y="496379"/>
                </a:lnTo>
                <a:lnTo>
                  <a:pt x="541451" y="478332"/>
                </a:lnTo>
                <a:lnTo>
                  <a:pt x="606755" y="452412"/>
                </a:lnTo>
                <a:lnTo>
                  <a:pt x="666609" y="420776"/>
                </a:lnTo>
                <a:lnTo>
                  <a:pt x="723124" y="387972"/>
                </a:lnTo>
                <a:lnTo>
                  <a:pt x="778687" y="347281"/>
                </a:lnTo>
                <a:lnTo>
                  <a:pt x="829982" y="297522"/>
                </a:lnTo>
                <a:lnTo>
                  <a:pt x="882471" y="244411"/>
                </a:lnTo>
                <a:lnTo>
                  <a:pt x="938275" y="192493"/>
                </a:lnTo>
                <a:lnTo>
                  <a:pt x="997648" y="130505"/>
                </a:lnTo>
                <a:lnTo>
                  <a:pt x="1061529" y="66332"/>
                </a:lnTo>
                <a:lnTo>
                  <a:pt x="1129918"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6775450" y="2584450"/>
            <a:ext cx="414338" cy="463550"/>
          </a:xfrm>
          <a:custGeom>
            <a:avLst/>
            <a:gdLst>
              <a:gd name="connsiteX0" fmla="*/ 286663 w 413130"/>
              <a:gd name="connsiteY0" fmla="*/ 0 h 463766"/>
              <a:gd name="connsiteX1" fmla="*/ 0 w 413130"/>
              <a:gd name="connsiteY1" fmla="*/ 310197 h 463766"/>
              <a:gd name="connsiteX2" fmla="*/ 14566 w 413130"/>
              <a:gd name="connsiteY2" fmla="*/ 311543 h 463766"/>
              <a:gd name="connsiteX3" fmla="*/ 60426 w 413130"/>
              <a:gd name="connsiteY3" fmla="*/ 320167 h 463766"/>
              <a:gd name="connsiteX4" fmla="*/ 125399 w 413130"/>
              <a:gd name="connsiteY4" fmla="*/ 327926 h 463766"/>
              <a:gd name="connsiteX5" fmla="*/ 197992 w 413130"/>
              <a:gd name="connsiteY5" fmla="*/ 346011 h 463766"/>
              <a:gd name="connsiteX6" fmla="*/ 277278 w 413130"/>
              <a:gd name="connsiteY6" fmla="*/ 366458 h 463766"/>
              <a:gd name="connsiteX7" fmla="*/ 342937 w 413130"/>
              <a:gd name="connsiteY7" fmla="*/ 393522 h 463766"/>
              <a:gd name="connsiteX8" fmla="*/ 391617 w 413130"/>
              <a:gd name="connsiteY8" fmla="*/ 426008 h 463766"/>
              <a:gd name="connsiteX9" fmla="*/ 412114 w 413130"/>
              <a:gd name="connsiteY9" fmla="*/ 463765 h 463766"/>
              <a:gd name="connsiteX10" fmla="*/ 413130 w 413130"/>
              <a:gd name="connsiteY10" fmla="*/ 418376 h 463766"/>
              <a:gd name="connsiteX11" fmla="*/ 410564 w 413130"/>
              <a:gd name="connsiteY11" fmla="*/ 383158 h 463766"/>
              <a:gd name="connsiteX12" fmla="*/ 392214 w 413130"/>
              <a:gd name="connsiteY12" fmla="*/ 349973 h 463766"/>
              <a:gd name="connsiteX13" fmla="*/ 369328 w 413130"/>
              <a:gd name="connsiteY13" fmla="*/ 318998 h 463766"/>
              <a:gd name="connsiteX14" fmla="*/ 337349 w 413130"/>
              <a:gd name="connsiteY14" fmla="*/ 292430 h 463766"/>
              <a:gd name="connsiteX15" fmla="*/ 301776 w 413130"/>
              <a:gd name="connsiteY15" fmla="*/ 276021 h 463766"/>
              <a:gd name="connsiteX16" fmla="*/ 261670 w 413130"/>
              <a:gd name="connsiteY16" fmla="*/ 261810 h 463766"/>
              <a:gd name="connsiteX17" fmla="*/ 214603 w 413130"/>
              <a:gd name="connsiteY17" fmla="*/ 256590 h 463766"/>
              <a:gd name="connsiteX18" fmla="*/ 214870 w 413130"/>
              <a:gd name="connsiteY18" fmla="*/ 245236 h 463766"/>
              <a:gd name="connsiteX19" fmla="*/ 242887 w 413130"/>
              <a:gd name="connsiteY19" fmla="*/ 197980 h 463766"/>
              <a:gd name="connsiteX20" fmla="*/ 274510 w 413130"/>
              <a:gd name="connsiteY20" fmla="*/ 140563 h 463766"/>
              <a:gd name="connsiteX21" fmla="*/ 290791 w 413130"/>
              <a:gd name="connsiteY21" fmla="*/ 115823 h 463766"/>
              <a:gd name="connsiteX22" fmla="*/ 297471 w 413130"/>
              <a:gd name="connsiteY22" fmla="*/ 118198 h 463766"/>
              <a:gd name="connsiteX23" fmla="*/ 305358 w 413130"/>
              <a:gd name="connsiteY23" fmla="*/ 117170 h 463766"/>
              <a:gd name="connsiteX24" fmla="*/ 315645 w 413130"/>
              <a:gd name="connsiteY24" fmla="*/ 109385 h 463766"/>
              <a:gd name="connsiteX25" fmla="*/ 325932 w 413130"/>
              <a:gd name="connsiteY25" fmla="*/ 101587 h 463766"/>
              <a:gd name="connsiteX26" fmla="*/ 330733 w 413130"/>
              <a:gd name="connsiteY26" fmla="*/ 88036 h 463766"/>
              <a:gd name="connsiteX27" fmla="*/ 330047 w 413130"/>
              <a:gd name="connsiteY27" fmla="*/ 68732 h 463766"/>
              <a:gd name="connsiteX28" fmla="*/ 313842 w 413130"/>
              <a:gd name="connsiteY28" fmla="*/ 40119 h 463766"/>
              <a:gd name="connsiteX29" fmla="*/ 286663 w 413130"/>
              <a:gd name="connsiteY29" fmla="*/ 0 h 4637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413130" h="463766">
                <a:moveTo>
                  <a:pt x="286663" y="0"/>
                </a:moveTo>
                <a:lnTo>
                  <a:pt x="0" y="310197"/>
                </a:lnTo>
                <a:lnTo>
                  <a:pt x="14566" y="311543"/>
                </a:lnTo>
                <a:lnTo>
                  <a:pt x="60426" y="320167"/>
                </a:lnTo>
                <a:lnTo>
                  <a:pt x="125399" y="327926"/>
                </a:lnTo>
                <a:lnTo>
                  <a:pt x="197992" y="346011"/>
                </a:lnTo>
                <a:lnTo>
                  <a:pt x="277278" y="366458"/>
                </a:lnTo>
                <a:lnTo>
                  <a:pt x="342937" y="393522"/>
                </a:lnTo>
                <a:lnTo>
                  <a:pt x="391617" y="426008"/>
                </a:lnTo>
                <a:lnTo>
                  <a:pt x="412114" y="463765"/>
                </a:lnTo>
                <a:lnTo>
                  <a:pt x="413130" y="418376"/>
                </a:lnTo>
                <a:lnTo>
                  <a:pt x="410564" y="383158"/>
                </a:lnTo>
                <a:lnTo>
                  <a:pt x="392214" y="349973"/>
                </a:lnTo>
                <a:lnTo>
                  <a:pt x="369328" y="318998"/>
                </a:lnTo>
                <a:lnTo>
                  <a:pt x="337349" y="292430"/>
                </a:lnTo>
                <a:lnTo>
                  <a:pt x="301776" y="276021"/>
                </a:lnTo>
                <a:lnTo>
                  <a:pt x="261670" y="261810"/>
                </a:lnTo>
                <a:lnTo>
                  <a:pt x="214603" y="256590"/>
                </a:lnTo>
                <a:lnTo>
                  <a:pt x="214870" y="245236"/>
                </a:lnTo>
                <a:lnTo>
                  <a:pt x="242887" y="197980"/>
                </a:lnTo>
                <a:lnTo>
                  <a:pt x="274510" y="140563"/>
                </a:lnTo>
                <a:lnTo>
                  <a:pt x="290791" y="115823"/>
                </a:lnTo>
                <a:lnTo>
                  <a:pt x="297471" y="118198"/>
                </a:lnTo>
                <a:lnTo>
                  <a:pt x="305358" y="117170"/>
                </a:lnTo>
                <a:lnTo>
                  <a:pt x="315645" y="109385"/>
                </a:lnTo>
                <a:lnTo>
                  <a:pt x="325932" y="101587"/>
                </a:lnTo>
                <a:lnTo>
                  <a:pt x="330733" y="88036"/>
                </a:lnTo>
                <a:lnTo>
                  <a:pt x="330047" y="68732"/>
                </a:lnTo>
                <a:lnTo>
                  <a:pt x="313842" y="40119"/>
                </a:lnTo>
                <a:lnTo>
                  <a:pt x="286663"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172325" y="749300"/>
            <a:ext cx="549275" cy="417513"/>
          </a:xfrm>
          <a:custGeom>
            <a:avLst/>
            <a:gdLst>
              <a:gd name="connsiteX0" fmla="*/ 550519 w 550519"/>
              <a:gd name="connsiteY0" fmla="*/ 4800 h 417601"/>
              <a:gd name="connsiteX1" fmla="*/ 532524 w 550519"/>
              <a:gd name="connsiteY1" fmla="*/ 2171 h 417601"/>
              <a:gd name="connsiteX2" fmla="*/ 484085 w 550519"/>
              <a:gd name="connsiteY2" fmla="*/ 0 h 417601"/>
              <a:gd name="connsiteX3" fmla="*/ 411924 w 550519"/>
              <a:gd name="connsiteY3" fmla="*/ 673 h 417601"/>
              <a:gd name="connsiteX4" fmla="*/ 327139 w 550519"/>
              <a:gd name="connsiteY4" fmla="*/ 15608 h 417601"/>
              <a:gd name="connsiteX5" fmla="*/ 236296 w 550519"/>
              <a:gd name="connsiteY5" fmla="*/ 58356 h 417601"/>
              <a:gd name="connsiteX6" fmla="*/ 143929 w 550519"/>
              <a:gd name="connsiteY6" fmla="*/ 126784 h 417601"/>
              <a:gd name="connsiteX7" fmla="*/ 63310 w 550519"/>
              <a:gd name="connsiteY7" fmla="*/ 236842 h 417601"/>
              <a:gd name="connsiteX8" fmla="*/ 0 w 550519"/>
              <a:gd name="connsiteY8" fmla="*/ 394233 h 417601"/>
              <a:gd name="connsiteX9" fmla="*/ 13461 w 550519"/>
              <a:gd name="connsiteY9" fmla="*/ 398995 h 417601"/>
              <a:gd name="connsiteX10" fmla="*/ 33642 w 550519"/>
              <a:gd name="connsiteY10" fmla="*/ 406145 h 417601"/>
              <a:gd name="connsiteX11" fmla="*/ 53823 w 550519"/>
              <a:gd name="connsiteY11" fmla="*/ 413296 h 417601"/>
              <a:gd name="connsiteX12" fmla="*/ 76365 w 550519"/>
              <a:gd name="connsiteY12" fmla="*/ 413778 h 417601"/>
              <a:gd name="connsiteX13" fmla="*/ 97726 w 550519"/>
              <a:gd name="connsiteY13" fmla="*/ 417601 h 417601"/>
              <a:gd name="connsiteX14" fmla="*/ 124803 w 550519"/>
              <a:gd name="connsiteY14" fmla="*/ 415950 h 417601"/>
              <a:gd name="connsiteX15" fmla="*/ 157607 w 550519"/>
              <a:gd name="connsiteY15" fmla="*/ 408838 h 417601"/>
              <a:gd name="connsiteX16" fmla="*/ 191592 w 550519"/>
              <a:gd name="connsiteY16" fmla="*/ 398398 h 417601"/>
              <a:gd name="connsiteX17" fmla="*/ 223723 w 550519"/>
              <a:gd name="connsiteY17" fmla="*/ 361073 h 417601"/>
              <a:gd name="connsiteX18" fmla="*/ 241414 w 550519"/>
              <a:gd name="connsiteY18" fmla="*/ 311149 h 417601"/>
              <a:gd name="connsiteX19" fmla="*/ 248996 w 550519"/>
              <a:gd name="connsiteY19" fmla="*/ 257644 h 417601"/>
              <a:gd name="connsiteX20" fmla="*/ 257771 w 550519"/>
              <a:gd name="connsiteY20" fmla="*/ 200812 h 417601"/>
              <a:gd name="connsiteX21" fmla="*/ 289077 w 550519"/>
              <a:gd name="connsiteY21" fmla="*/ 144475 h 417601"/>
              <a:gd name="connsiteX22" fmla="*/ 338379 w 550519"/>
              <a:gd name="connsiteY22" fmla="*/ 90754 h 417601"/>
              <a:gd name="connsiteX23" fmla="*/ 419138 w 550519"/>
              <a:gd name="connsiteY23" fmla="*/ 44437 h 417601"/>
              <a:gd name="connsiteX24" fmla="*/ 550519 w 550519"/>
              <a:gd name="connsiteY24" fmla="*/ 4800 h 41760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550519" h="417601">
                <a:moveTo>
                  <a:pt x="550519" y="4800"/>
                </a:moveTo>
                <a:lnTo>
                  <a:pt x="532524" y="2171"/>
                </a:lnTo>
                <a:lnTo>
                  <a:pt x="484085" y="0"/>
                </a:lnTo>
                <a:lnTo>
                  <a:pt x="411924" y="673"/>
                </a:lnTo>
                <a:lnTo>
                  <a:pt x="327139" y="15608"/>
                </a:lnTo>
                <a:lnTo>
                  <a:pt x="236296" y="58356"/>
                </a:lnTo>
                <a:lnTo>
                  <a:pt x="143929" y="126784"/>
                </a:lnTo>
                <a:lnTo>
                  <a:pt x="63310" y="236842"/>
                </a:lnTo>
                <a:lnTo>
                  <a:pt x="0" y="394233"/>
                </a:lnTo>
                <a:lnTo>
                  <a:pt x="13461" y="398995"/>
                </a:lnTo>
                <a:lnTo>
                  <a:pt x="33642" y="406145"/>
                </a:lnTo>
                <a:lnTo>
                  <a:pt x="53823" y="413296"/>
                </a:lnTo>
                <a:lnTo>
                  <a:pt x="76365" y="413778"/>
                </a:lnTo>
                <a:lnTo>
                  <a:pt x="97726" y="417601"/>
                </a:lnTo>
                <a:lnTo>
                  <a:pt x="124803" y="415950"/>
                </a:lnTo>
                <a:lnTo>
                  <a:pt x="157607" y="408838"/>
                </a:lnTo>
                <a:lnTo>
                  <a:pt x="191592" y="398398"/>
                </a:lnTo>
                <a:lnTo>
                  <a:pt x="223723" y="361073"/>
                </a:lnTo>
                <a:lnTo>
                  <a:pt x="241414" y="311149"/>
                </a:lnTo>
                <a:lnTo>
                  <a:pt x="248996" y="257644"/>
                </a:lnTo>
                <a:lnTo>
                  <a:pt x="257771" y="200812"/>
                </a:lnTo>
                <a:lnTo>
                  <a:pt x="289077" y="144475"/>
                </a:lnTo>
                <a:lnTo>
                  <a:pt x="338379" y="90754"/>
                </a:lnTo>
                <a:lnTo>
                  <a:pt x="419138" y="44437"/>
                </a:lnTo>
                <a:lnTo>
                  <a:pt x="550519" y="480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7167563" y="2644775"/>
            <a:ext cx="98425" cy="349250"/>
          </a:xfrm>
          <a:custGeom>
            <a:avLst/>
            <a:gdLst>
              <a:gd name="connsiteX0" fmla="*/ 98755 w 98755"/>
              <a:gd name="connsiteY0" fmla="*/ 0 h 349542"/>
              <a:gd name="connsiteX1" fmla="*/ 90842 w 98755"/>
              <a:gd name="connsiteY1" fmla="*/ 139484 h 349542"/>
              <a:gd name="connsiteX2" fmla="*/ 79311 w 98755"/>
              <a:gd name="connsiteY2" fmla="*/ 225272 h 349542"/>
              <a:gd name="connsiteX3" fmla="*/ 72694 w 98755"/>
              <a:gd name="connsiteY3" fmla="*/ 286575 h 349542"/>
              <a:gd name="connsiteX4" fmla="*/ 91871 w 98755"/>
              <a:gd name="connsiteY4" fmla="*/ 349542 h 349542"/>
              <a:gd name="connsiteX5" fmla="*/ 58737 w 98755"/>
              <a:gd name="connsiteY5" fmla="*/ 315341 h 349542"/>
              <a:gd name="connsiteX6" fmla="*/ 31305 w 98755"/>
              <a:gd name="connsiteY6" fmla="*/ 275666 h 349542"/>
              <a:gd name="connsiteX7" fmla="*/ 14109 w 98755"/>
              <a:gd name="connsiteY7" fmla="*/ 228384 h 349542"/>
              <a:gd name="connsiteX8" fmla="*/ 1434 w 98755"/>
              <a:gd name="connsiteY8" fmla="*/ 178968 h 349542"/>
              <a:gd name="connsiteX9" fmla="*/ 0 w 98755"/>
              <a:gd name="connsiteY9" fmla="*/ 129781 h 349542"/>
              <a:gd name="connsiteX10" fmla="*/ 13144 w 98755"/>
              <a:gd name="connsiteY10" fmla="*/ 82016 h 349542"/>
              <a:gd name="connsiteX11" fmla="*/ 44221 w 98755"/>
              <a:gd name="connsiteY11" fmla="*/ 36855 h 349542"/>
              <a:gd name="connsiteX12" fmla="*/ 98755 w 98755"/>
              <a:gd name="connsiteY12" fmla="*/ 0 h 349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98755" h="349542">
                <a:moveTo>
                  <a:pt x="98755" y="0"/>
                </a:moveTo>
                <a:lnTo>
                  <a:pt x="90842" y="139484"/>
                </a:lnTo>
                <a:lnTo>
                  <a:pt x="79311" y="225272"/>
                </a:lnTo>
                <a:lnTo>
                  <a:pt x="72694" y="286575"/>
                </a:lnTo>
                <a:lnTo>
                  <a:pt x="91871" y="349542"/>
                </a:lnTo>
                <a:lnTo>
                  <a:pt x="58737" y="315341"/>
                </a:lnTo>
                <a:lnTo>
                  <a:pt x="31305" y="275666"/>
                </a:lnTo>
                <a:lnTo>
                  <a:pt x="14109" y="228384"/>
                </a:lnTo>
                <a:lnTo>
                  <a:pt x="1434" y="178968"/>
                </a:lnTo>
                <a:lnTo>
                  <a:pt x="0" y="129781"/>
                </a:lnTo>
                <a:lnTo>
                  <a:pt x="13144" y="82016"/>
                </a:lnTo>
                <a:lnTo>
                  <a:pt x="44221" y="36855"/>
                </a:lnTo>
                <a:lnTo>
                  <a:pt x="987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7143750" y="1268413"/>
            <a:ext cx="206375" cy="107950"/>
          </a:xfrm>
          <a:custGeom>
            <a:avLst/>
            <a:gdLst>
              <a:gd name="connsiteX0" fmla="*/ 206057 w 206057"/>
              <a:gd name="connsiteY0" fmla="*/ 9715 h 108051"/>
              <a:gd name="connsiteX1" fmla="*/ 201535 w 206057"/>
              <a:gd name="connsiteY1" fmla="*/ 11899 h 108051"/>
              <a:gd name="connsiteX2" fmla="*/ 182524 w 206057"/>
              <a:gd name="connsiteY2" fmla="*/ 12750 h 108051"/>
              <a:gd name="connsiteX3" fmla="*/ 153289 w 206057"/>
              <a:gd name="connsiteY3" fmla="*/ 21336 h 108051"/>
              <a:gd name="connsiteX4" fmla="*/ 121919 w 206057"/>
              <a:gd name="connsiteY4" fmla="*/ 25387 h 108051"/>
              <a:gd name="connsiteX5" fmla="*/ 91731 w 206057"/>
              <a:gd name="connsiteY5" fmla="*/ 26073 h 108051"/>
              <a:gd name="connsiteX6" fmla="*/ 59423 w 206057"/>
              <a:gd name="connsiteY6" fmla="*/ 22199 h 108051"/>
              <a:gd name="connsiteX7" fmla="*/ 31622 w 206057"/>
              <a:gd name="connsiteY7" fmla="*/ 16154 h 108051"/>
              <a:gd name="connsiteX8" fmla="*/ 7404 w 206057"/>
              <a:gd name="connsiteY8" fmla="*/ 0 h 108051"/>
              <a:gd name="connsiteX9" fmla="*/ 0 w 206057"/>
              <a:gd name="connsiteY9" fmla="*/ 31470 h 108051"/>
              <a:gd name="connsiteX10" fmla="*/ 444 w 206057"/>
              <a:gd name="connsiteY10" fmla="*/ 61950 h 108051"/>
              <a:gd name="connsiteX11" fmla="*/ 14427 w 206057"/>
              <a:gd name="connsiteY11" fmla="*/ 85852 h 108051"/>
              <a:gd name="connsiteX12" fmla="*/ 35318 w 206057"/>
              <a:gd name="connsiteY12" fmla="*/ 100825 h 108051"/>
              <a:gd name="connsiteX13" fmla="*/ 66446 w 206057"/>
              <a:gd name="connsiteY13" fmla="*/ 108051 h 108051"/>
              <a:gd name="connsiteX14" fmla="*/ 104723 w 206057"/>
              <a:gd name="connsiteY14" fmla="*/ 95084 h 108051"/>
              <a:gd name="connsiteX15" fmla="*/ 148958 w 206057"/>
              <a:gd name="connsiteY15" fmla="*/ 65277 h 108051"/>
              <a:gd name="connsiteX16" fmla="*/ 206057 w 206057"/>
              <a:gd name="connsiteY16" fmla="*/ 9715 h 10805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206057" h="108051">
                <a:moveTo>
                  <a:pt x="206057" y="9715"/>
                </a:moveTo>
                <a:lnTo>
                  <a:pt x="201535" y="11899"/>
                </a:lnTo>
                <a:lnTo>
                  <a:pt x="182524" y="12750"/>
                </a:lnTo>
                <a:lnTo>
                  <a:pt x="153289" y="21336"/>
                </a:lnTo>
                <a:lnTo>
                  <a:pt x="121919" y="25387"/>
                </a:lnTo>
                <a:lnTo>
                  <a:pt x="91731" y="26073"/>
                </a:lnTo>
                <a:lnTo>
                  <a:pt x="59423" y="22199"/>
                </a:lnTo>
                <a:lnTo>
                  <a:pt x="31622" y="16154"/>
                </a:lnTo>
                <a:lnTo>
                  <a:pt x="7404" y="0"/>
                </a:lnTo>
                <a:lnTo>
                  <a:pt x="0" y="31470"/>
                </a:lnTo>
                <a:lnTo>
                  <a:pt x="444" y="61950"/>
                </a:lnTo>
                <a:lnTo>
                  <a:pt x="14427" y="85852"/>
                </a:lnTo>
                <a:lnTo>
                  <a:pt x="35318" y="100825"/>
                </a:lnTo>
                <a:lnTo>
                  <a:pt x="66446" y="108051"/>
                </a:lnTo>
                <a:lnTo>
                  <a:pt x="104723" y="95084"/>
                </a:lnTo>
                <a:lnTo>
                  <a:pt x="148958" y="65277"/>
                </a:lnTo>
                <a:lnTo>
                  <a:pt x="206057" y="9715"/>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5792788" y="3111500"/>
            <a:ext cx="1203325" cy="3065463"/>
          </a:xfrm>
          <a:custGeom>
            <a:avLst/>
            <a:gdLst>
              <a:gd name="connsiteX0" fmla="*/ 1202207 w 1202206"/>
              <a:gd name="connsiteY0" fmla="*/ 0 h 3064738"/>
              <a:gd name="connsiteX1" fmla="*/ 1173022 w 1202206"/>
              <a:gd name="connsiteY1" fmla="*/ 19215 h 3064738"/>
              <a:gd name="connsiteX2" fmla="*/ 1127480 w 1202206"/>
              <a:gd name="connsiteY2" fmla="*/ 42494 h 3064738"/>
              <a:gd name="connsiteX3" fmla="*/ 1072210 w 1202206"/>
              <a:gd name="connsiteY3" fmla="*/ 72174 h 3064738"/>
              <a:gd name="connsiteX4" fmla="*/ 1008976 w 1202206"/>
              <a:gd name="connsiteY4" fmla="*/ 113817 h 3064738"/>
              <a:gd name="connsiteX5" fmla="*/ 927836 w 1202206"/>
              <a:gd name="connsiteY5" fmla="*/ 163893 h 3064738"/>
              <a:gd name="connsiteX6" fmla="*/ 851776 w 1202206"/>
              <a:gd name="connsiteY6" fmla="*/ 220687 h 3064738"/>
              <a:gd name="connsiteX7" fmla="*/ 771068 w 1202206"/>
              <a:gd name="connsiteY7" fmla="*/ 290613 h 3064738"/>
              <a:gd name="connsiteX8" fmla="*/ 695642 w 1202206"/>
              <a:gd name="connsiteY8" fmla="*/ 377189 h 3064738"/>
              <a:gd name="connsiteX9" fmla="*/ 618680 w 1202206"/>
              <a:gd name="connsiteY9" fmla="*/ 468147 h 3064738"/>
              <a:gd name="connsiteX10" fmla="*/ 548766 w 1202206"/>
              <a:gd name="connsiteY10" fmla="*/ 581304 h 3064738"/>
              <a:gd name="connsiteX11" fmla="*/ 487464 w 1202206"/>
              <a:gd name="connsiteY11" fmla="*/ 712291 h 3064738"/>
              <a:gd name="connsiteX12" fmla="*/ 431241 w 1202206"/>
              <a:gd name="connsiteY12" fmla="*/ 849998 h 3064738"/>
              <a:gd name="connsiteX13" fmla="*/ 395325 w 1202206"/>
              <a:gd name="connsiteY13" fmla="*/ 1014602 h 3064738"/>
              <a:gd name="connsiteX14" fmla="*/ 372884 w 1202206"/>
              <a:gd name="connsiteY14" fmla="*/ 1193825 h 3064738"/>
              <a:gd name="connsiteX15" fmla="*/ 367233 w 1202206"/>
              <a:gd name="connsiteY15" fmla="*/ 1388846 h 3064738"/>
              <a:gd name="connsiteX16" fmla="*/ 381889 w 1202206"/>
              <a:gd name="connsiteY16" fmla="*/ 1610753 h 3064738"/>
              <a:gd name="connsiteX17" fmla="*/ 397205 w 1202206"/>
              <a:gd name="connsiteY17" fmla="*/ 1862455 h 3064738"/>
              <a:gd name="connsiteX18" fmla="*/ 385559 w 1202206"/>
              <a:gd name="connsiteY18" fmla="*/ 2084908 h 3064738"/>
              <a:gd name="connsiteX19" fmla="*/ 355371 w 1202206"/>
              <a:gd name="connsiteY19" fmla="*/ 2286012 h 3064738"/>
              <a:gd name="connsiteX20" fmla="*/ 305079 w 1202206"/>
              <a:gd name="connsiteY20" fmla="*/ 2470149 h 3064738"/>
              <a:gd name="connsiteX21" fmla="*/ 244640 w 1202206"/>
              <a:gd name="connsiteY21" fmla="*/ 2640837 h 3064738"/>
              <a:gd name="connsiteX22" fmla="*/ 182219 w 1202206"/>
              <a:gd name="connsiteY22" fmla="*/ 2796044 h 3064738"/>
              <a:gd name="connsiteX23" fmla="*/ 119354 w 1202206"/>
              <a:gd name="connsiteY23" fmla="*/ 2931413 h 3064738"/>
              <a:gd name="connsiteX24" fmla="*/ 64680 w 1202206"/>
              <a:gd name="connsiteY24" fmla="*/ 3064738 h 3064738"/>
              <a:gd name="connsiteX25" fmla="*/ 0 w 1202206"/>
              <a:gd name="connsiteY25" fmla="*/ 2963024 h 3064738"/>
              <a:gd name="connsiteX26" fmla="*/ 19024 w 1202206"/>
              <a:gd name="connsiteY26" fmla="*/ 2930359 h 3064738"/>
              <a:gd name="connsiteX27" fmla="*/ 64617 w 1202206"/>
              <a:gd name="connsiteY27" fmla="*/ 2833217 h 3064738"/>
              <a:gd name="connsiteX28" fmla="*/ 128803 w 1202206"/>
              <a:gd name="connsiteY28" fmla="*/ 2683548 h 3064738"/>
              <a:gd name="connsiteX29" fmla="*/ 195021 w 1202206"/>
              <a:gd name="connsiteY29" fmla="*/ 2475496 h 3064738"/>
              <a:gd name="connsiteX30" fmla="*/ 261924 w 1202206"/>
              <a:gd name="connsiteY30" fmla="*/ 2223363 h 3064738"/>
              <a:gd name="connsiteX31" fmla="*/ 304774 w 1202206"/>
              <a:gd name="connsiteY31" fmla="*/ 1923313 h 3064738"/>
              <a:gd name="connsiteX32" fmla="*/ 318922 w 1202206"/>
              <a:gd name="connsiteY32" fmla="*/ 1588452 h 3064738"/>
              <a:gd name="connsiteX33" fmla="*/ 289547 w 1202206"/>
              <a:gd name="connsiteY33" fmla="*/ 1218488 h 3064738"/>
              <a:gd name="connsiteX34" fmla="*/ 295846 w 1202206"/>
              <a:gd name="connsiteY34" fmla="*/ 1053249 h 3064738"/>
              <a:gd name="connsiteX35" fmla="*/ 344157 w 1202206"/>
              <a:gd name="connsiteY35" fmla="*/ 853643 h 3064738"/>
              <a:gd name="connsiteX36" fmla="*/ 439775 w 1202206"/>
              <a:gd name="connsiteY36" fmla="*/ 636295 h 3064738"/>
              <a:gd name="connsiteX37" fmla="*/ 560349 w 1202206"/>
              <a:gd name="connsiteY37" fmla="*/ 432726 h 3064738"/>
              <a:gd name="connsiteX38" fmla="*/ 709205 w 1202206"/>
              <a:gd name="connsiteY38" fmla="*/ 244081 h 3064738"/>
              <a:gd name="connsiteX39" fmla="*/ 865556 w 1202206"/>
              <a:gd name="connsiteY39" fmla="*/ 97510 h 3064738"/>
              <a:gd name="connsiteX40" fmla="*/ 1034681 w 1202206"/>
              <a:gd name="connsiteY40" fmla="*/ 9626 h 3064738"/>
              <a:gd name="connsiteX41" fmla="*/ 1202207 w 1202206"/>
              <a:gd name="connsiteY41" fmla="*/ 0 h 30647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Lst>
            <a:rect l="l" t="t" r="r" b="b"/>
            <a:pathLst>
              <a:path w="1202206" h="3064738">
                <a:moveTo>
                  <a:pt x="1202207" y="0"/>
                </a:moveTo>
                <a:lnTo>
                  <a:pt x="1173022" y="19215"/>
                </a:lnTo>
                <a:lnTo>
                  <a:pt x="1127480" y="42494"/>
                </a:lnTo>
                <a:lnTo>
                  <a:pt x="1072210" y="72174"/>
                </a:lnTo>
                <a:lnTo>
                  <a:pt x="1008976" y="113817"/>
                </a:lnTo>
                <a:lnTo>
                  <a:pt x="927836" y="163893"/>
                </a:lnTo>
                <a:lnTo>
                  <a:pt x="851776" y="220687"/>
                </a:lnTo>
                <a:lnTo>
                  <a:pt x="771068" y="290613"/>
                </a:lnTo>
                <a:lnTo>
                  <a:pt x="695642" y="377189"/>
                </a:lnTo>
                <a:lnTo>
                  <a:pt x="618680" y="468147"/>
                </a:lnTo>
                <a:lnTo>
                  <a:pt x="548766" y="581304"/>
                </a:lnTo>
                <a:lnTo>
                  <a:pt x="487464" y="712291"/>
                </a:lnTo>
                <a:lnTo>
                  <a:pt x="431241" y="849998"/>
                </a:lnTo>
                <a:lnTo>
                  <a:pt x="395325" y="1014602"/>
                </a:lnTo>
                <a:lnTo>
                  <a:pt x="372884" y="1193825"/>
                </a:lnTo>
                <a:lnTo>
                  <a:pt x="367233" y="1388846"/>
                </a:lnTo>
                <a:lnTo>
                  <a:pt x="381889" y="1610753"/>
                </a:lnTo>
                <a:lnTo>
                  <a:pt x="397205" y="1862455"/>
                </a:lnTo>
                <a:lnTo>
                  <a:pt x="385559" y="2084908"/>
                </a:lnTo>
                <a:lnTo>
                  <a:pt x="355371" y="2286012"/>
                </a:lnTo>
                <a:lnTo>
                  <a:pt x="305079" y="2470149"/>
                </a:lnTo>
                <a:lnTo>
                  <a:pt x="244640" y="2640837"/>
                </a:lnTo>
                <a:lnTo>
                  <a:pt x="182219" y="2796044"/>
                </a:lnTo>
                <a:lnTo>
                  <a:pt x="119354" y="2931413"/>
                </a:lnTo>
                <a:lnTo>
                  <a:pt x="64680" y="3064738"/>
                </a:lnTo>
                <a:lnTo>
                  <a:pt x="0" y="2963024"/>
                </a:lnTo>
                <a:lnTo>
                  <a:pt x="19024" y="2930359"/>
                </a:lnTo>
                <a:lnTo>
                  <a:pt x="64617" y="2833217"/>
                </a:lnTo>
                <a:lnTo>
                  <a:pt x="128803" y="2683548"/>
                </a:lnTo>
                <a:lnTo>
                  <a:pt x="195021" y="2475496"/>
                </a:lnTo>
                <a:lnTo>
                  <a:pt x="261924" y="2223363"/>
                </a:lnTo>
                <a:lnTo>
                  <a:pt x="304774" y="1923313"/>
                </a:lnTo>
                <a:lnTo>
                  <a:pt x="318922" y="1588452"/>
                </a:lnTo>
                <a:lnTo>
                  <a:pt x="289547" y="1218488"/>
                </a:lnTo>
                <a:lnTo>
                  <a:pt x="295846" y="1053249"/>
                </a:lnTo>
                <a:lnTo>
                  <a:pt x="344157" y="853643"/>
                </a:lnTo>
                <a:lnTo>
                  <a:pt x="439775" y="636295"/>
                </a:lnTo>
                <a:lnTo>
                  <a:pt x="560349" y="432726"/>
                </a:lnTo>
                <a:lnTo>
                  <a:pt x="709205" y="244081"/>
                </a:lnTo>
                <a:lnTo>
                  <a:pt x="865556" y="97510"/>
                </a:lnTo>
                <a:lnTo>
                  <a:pt x="1034681" y="9626"/>
                </a:lnTo>
                <a:lnTo>
                  <a:pt x="1202207"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9688" y="3097213"/>
            <a:ext cx="468312" cy="1038225"/>
          </a:xfrm>
          <a:custGeom>
            <a:avLst/>
            <a:gdLst>
              <a:gd name="connsiteX0" fmla="*/ 188544 w 468718"/>
              <a:gd name="connsiteY0" fmla="*/ 0 h 1038987"/>
              <a:gd name="connsiteX1" fmla="*/ 140106 w 468718"/>
              <a:gd name="connsiteY1" fmla="*/ 37706 h 1038987"/>
              <a:gd name="connsiteX2" fmla="*/ 91020 w 468718"/>
              <a:gd name="connsiteY2" fmla="*/ 118313 h 1038987"/>
              <a:gd name="connsiteX3" fmla="*/ 47320 w 468718"/>
              <a:gd name="connsiteY3" fmla="*/ 223405 h 1038987"/>
              <a:gd name="connsiteX4" fmla="*/ 13004 w 468718"/>
              <a:gd name="connsiteY4" fmla="*/ 353390 h 1038987"/>
              <a:gd name="connsiteX5" fmla="*/ 0 w 468718"/>
              <a:gd name="connsiteY5" fmla="*/ 509574 h 1038987"/>
              <a:gd name="connsiteX6" fmla="*/ 26314 w 468718"/>
              <a:gd name="connsiteY6" fmla="*/ 674840 h 1038987"/>
              <a:gd name="connsiteX7" fmla="*/ 95402 w 468718"/>
              <a:gd name="connsiteY7" fmla="*/ 854303 h 1038987"/>
              <a:gd name="connsiteX8" fmla="*/ 212280 w 468718"/>
              <a:gd name="connsiteY8" fmla="*/ 1038987 h 1038987"/>
              <a:gd name="connsiteX9" fmla="*/ 258140 w 468718"/>
              <a:gd name="connsiteY9" fmla="*/ 1024877 h 1038987"/>
              <a:gd name="connsiteX10" fmla="*/ 303491 w 468718"/>
              <a:gd name="connsiteY10" fmla="*/ 1015492 h 1038987"/>
              <a:gd name="connsiteX11" fmla="*/ 353847 w 468718"/>
              <a:gd name="connsiteY11" fmla="*/ 997102 h 1038987"/>
              <a:gd name="connsiteX12" fmla="*/ 395731 w 468718"/>
              <a:gd name="connsiteY12" fmla="*/ 982561 h 1038987"/>
              <a:gd name="connsiteX13" fmla="*/ 430161 w 468718"/>
              <a:gd name="connsiteY13" fmla="*/ 962444 h 1038987"/>
              <a:gd name="connsiteX14" fmla="*/ 457149 w 468718"/>
              <a:gd name="connsiteY14" fmla="*/ 936726 h 1038987"/>
              <a:gd name="connsiteX15" fmla="*/ 468718 w 468718"/>
              <a:gd name="connsiteY15" fmla="*/ 904557 h 1038987"/>
              <a:gd name="connsiteX16" fmla="*/ 467309 w 468718"/>
              <a:gd name="connsiteY16" fmla="*/ 880516 h 1038987"/>
              <a:gd name="connsiteX17" fmla="*/ 423125 w 468718"/>
              <a:gd name="connsiteY17" fmla="*/ 842276 h 1038987"/>
              <a:gd name="connsiteX18" fmla="*/ 364553 w 468718"/>
              <a:gd name="connsiteY18" fmla="*/ 788123 h 1038987"/>
              <a:gd name="connsiteX19" fmla="*/ 302513 w 468718"/>
              <a:gd name="connsiteY19" fmla="*/ 728827 h 1038987"/>
              <a:gd name="connsiteX20" fmla="*/ 243039 w 468718"/>
              <a:gd name="connsiteY20" fmla="*/ 645922 h 1038987"/>
              <a:gd name="connsiteX21" fmla="*/ 190639 w 468718"/>
              <a:gd name="connsiteY21" fmla="*/ 535140 h 1038987"/>
              <a:gd name="connsiteX22" fmla="*/ 157784 w 468718"/>
              <a:gd name="connsiteY22" fmla="*/ 393052 h 1038987"/>
              <a:gd name="connsiteX23" fmla="*/ 152920 w 468718"/>
              <a:gd name="connsiteY23" fmla="*/ 215811 h 1038987"/>
              <a:gd name="connsiteX24" fmla="*/ 188544 w 468718"/>
              <a:gd name="connsiteY24" fmla="*/ 0 h 10389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468718" h="1038987">
                <a:moveTo>
                  <a:pt x="188544" y="0"/>
                </a:moveTo>
                <a:lnTo>
                  <a:pt x="140106" y="37706"/>
                </a:lnTo>
                <a:lnTo>
                  <a:pt x="91020" y="118313"/>
                </a:lnTo>
                <a:lnTo>
                  <a:pt x="47320" y="223405"/>
                </a:lnTo>
                <a:lnTo>
                  <a:pt x="13004" y="353390"/>
                </a:lnTo>
                <a:lnTo>
                  <a:pt x="0" y="509574"/>
                </a:lnTo>
                <a:lnTo>
                  <a:pt x="26314" y="674840"/>
                </a:lnTo>
                <a:lnTo>
                  <a:pt x="95402" y="854303"/>
                </a:lnTo>
                <a:lnTo>
                  <a:pt x="212280" y="1038987"/>
                </a:lnTo>
                <a:lnTo>
                  <a:pt x="258140" y="1024877"/>
                </a:lnTo>
                <a:lnTo>
                  <a:pt x="303491" y="1015492"/>
                </a:lnTo>
                <a:lnTo>
                  <a:pt x="353847" y="997102"/>
                </a:lnTo>
                <a:lnTo>
                  <a:pt x="395731" y="982561"/>
                </a:lnTo>
                <a:lnTo>
                  <a:pt x="430161" y="962444"/>
                </a:lnTo>
                <a:lnTo>
                  <a:pt x="457149" y="936726"/>
                </a:lnTo>
                <a:lnTo>
                  <a:pt x="468718" y="904557"/>
                </a:lnTo>
                <a:lnTo>
                  <a:pt x="467309" y="880516"/>
                </a:lnTo>
                <a:lnTo>
                  <a:pt x="423125" y="842276"/>
                </a:lnTo>
                <a:lnTo>
                  <a:pt x="364553" y="788123"/>
                </a:lnTo>
                <a:lnTo>
                  <a:pt x="302513" y="728827"/>
                </a:lnTo>
                <a:lnTo>
                  <a:pt x="243039" y="645922"/>
                </a:lnTo>
                <a:lnTo>
                  <a:pt x="190639" y="535140"/>
                </a:lnTo>
                <a:lnTo>
                  <a:pt x="157784" y="393052"/>
                </a:lnTo>
                <a:lnTo>
                  <a:pt x="152920" y="215811"/>
                </a:lnTo>
                <a:lnTo>
                  <a:pt x="188544"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266700" y="2000250"/>
            <a:ext cx="1998663" cy="2432050"/>
          </a:xfrm>
          <a:custGeom>
            <a:avLst/>
            <a:gdLst>
              <a:gd name="connsiteX0" fmla="*/ 1414462 w 1998662"/>
              <a:gd name="connsiteY0" fmla="*/ 2432050 h 2432050"/>
              <a:gd name="connsiteX1" fmla="*/ 1514475 w 1998662"/>
              <a:gd name="connsiteY1" fmla="*/ 2305050 h 2432050"/>
              <a:gd name="connsiteX2" fmla="*/ 1638300 w 1998662"/>
              <a:gd name="connsiteY2" fmla="*/ 2124075 h 2432050"/>
              <a:gd name="connsiteX3" fmla="*/ 1770062 w 1998662"/>
              <a:gd name="connsiteY3" fmla="*/ 1885950 h 2432050"/>
              <a:gd name="connsiteX4" fmla="*/ 1895475 w 1998662"/>
              <a:gd name="connsiteY4" fmla="*/ 1624012 h 2432050"/>
              <a:gd name="connsiteX5" fmla="*/ 1974850 w 1998662"/>
              <a:gd name="connsiteY5" fmla="*/ 1335087 h 2432050"/>
              <a:gd name="connsiteX6" fmla="*/ 1998662 w 1998662"/>
              <a:gd name="connsiteY6" fmla="*/ 1027112 h 2432050"/>
              <a:gd name="connsiteX7" fmla="*/ 1952625 w 1998662"/>
              <a:gd name="connsiteY7" fmla="*/ 735012 h 2432050"/>
              <a:gd name="connsiteX8" fmla="*/ 1809750 w 1998662"/>
              <a:gd name="connsiteY8" fmla="*/ 466725 h 2432050"/>
              <a:gd name="connsiteX9" fmla="*/ 1655762 w 1998662"/>
              <a:gd name="connsiteY9" fmla="*/ 301625 h 2432050"/>
              <a:gd name="connsiteX10" fmla="*/ 1525587 w 1998662"/>
              <a:gd name="connsiteY10" fmla="*/ 173037 h 2432050"/>
              <a:gd name="connsiteX11" fmla="*/ 1419225 w 1998662"/>
              <a:gd name="connsiteY11" fmla="*/ 103187 h 2432050"/>
              <a:gd name="connsiteX12" fmla="*/ 1247775 w 1998662"/>
              <a:gd name="connsiteY12" fmla="*/ 28575 h 2432050"/>
              <a:gd name="connsiteX13" fmla="*/ 1019175 w 1998662"/>
              <a:gd name="connsiteY13" fmla="*/ 0 h 2432050"/>
              <a:gd name="connsiteX14" fmla="*/ 698500 w 1998662"/>
              <a:gd name="connsiteY14" fmla="*/ 36512 h 2432050"/>
              <a:gd name="connsiteX15" fmla="*/ 581025 w 1998662"/>
              <a:gd name="connsiteY15" fmla="*/ 69850 h 2432050"/>
              <a:gd name="connsiteX16" fmla="*/ 463550 w 1998662"/>
              <a:gd name="connsiteY16" fmla="*/ 92075 h 2432050"/>
              <a:gd name="connsiteX17" fmla="*/ 363537 w 1998662"/>
              <a:gd name="connsiteY17" fmla="*/ 125412 h 2432050"/>
              <a:gd name="connsiteX18" fmla="*/ 282575 w 1998662"/>
              <a:gd name="connsiteY18" fmla="*/ 163512 h 2432050"/>
              <a:gd name="connsiteX19" fmla="*/ 201612 w 1998662"/>
              <a:gd name="connsiteY19" fmla="*/ 201612 h 2432050"/>
              <a:gd name="connsiteX20" fmla="*/ 130175 w 1998662"/>
              <a:gd name="connsiteY20" fmla="*/ 250825 h 2432050"/>
              <a:gd name="connsiteX21" fmla="*/ 65087 w 1998662"/>
              <a:gd name="connsiteY21" fmla="*/ 312737 h 2432050"/>
              <a:gd name="connsiteX22" fmla="*/ 0 w 1998662"/>
              <a:gd name="connsiteY22" fmla="*/ 385762 h 2432050"/>
              <a:gd name="connsiteX23" fmla="*/ 120650 w 1998662"/>
              <a:gd name="connsiteY23" fmla="*/ 341312 h 2432050"/>
              <a:gd name="connsiteX24" fmla="*/ 228600 w 1998662"/>
              <a:gd name="connsiteY24" fmla="*/ 307975 h 2432050"/>
              <a:gd name="connsiteX25" fmla="*/ 336550 w 1998662"/>
              <a:gd name="connsiteY25" fmla="*/ 284162 h 2432050"/>
              <a:gd name="connsiteX26" fmla="*/ 444500 w 1998662"/>
              <a:gd name="connsiteY26" fmla="*/ 260350 h 2432050"/>
              <a:gd name="connsiteX27" fmla="*/ 533400 w 1998662"/>
              <a:gd name="connsiteY27" fmla="*/ 236537 h 2432050"/>
              <a:gd name="connsiteX28" fmla="*/ 630237 w 1998662"/>
              <a:gd name="connsiteY28" fmla="*/ 236537 h 2432050"/>
              <a:gd name="connsiteX29" fmla="*/ 727075 w 1998662"/>
              <a:gd name="connsiteY29" fmla="*/ 223837 h 2432050"/>
              <a:gd name="connsiteX30" fmla="*/ 811212 w 1998662"/>
              <a:gd name="connsiteY30" fmla="*/ 231775 h 2432050"/>
              <a:gd name="connsiteX31" fmla="*/ 896937 w 1998662"/>
              <a:gd name="connsiteY31" fmla="*/ 241300 h 2432050"/>
              <a:gd name="connsiteX32" fmla="*/ 981075 w 1998662"/>
              <a:gd name="connsiteY32" fmla="*/ 263525 h 2432050"/>
              <a:gd name="connsiteX33" fmla="*/ 1062037 w 1998662"/>
              <a:gd name="connsiteY33" fmla="*/ 295275 h 2432050"/>
              <a:gd name="connsiteX34" fmla="*/ 1135062 w 1998662"/>
              <a:gd name="connsiteY34" fmla="*/ 325437 h 2432050"/>
              <a:gd name="connsiteX35" fmla="*/ 1206500 w 1998662"/>
              <a:gd name="connsiteY35" fmla="*/ 379412 h 2432050"/>
              <a:gd name="connsiteX36" fmla="*/ 1287462 w 1998662"/>
              <a:gd name="connsiteY36" fmla="*/ 423862 h 2432050"/>
              <a:gd name="connsiteX37" fmla="*/ 1357312 w 1998662"/>
              <a:gd name="connsiteY37" fmla="*/ 487362 h 2432050"/>
              <a:gd name="connsiteX38" fmla="*/ 1427162 w 1998662"/>
              <a:gd name="connsiteY38" fmla="*/ 552450 h 2432050"/>
              <a:gd name="connsiteX39" fmla="*/ 1541462 w 1998662"/>
              <a:gd name="connsiteY39" fmla="*/ 736600 h 2432050"/>
              <a:gd name="connsiteX40" fmla="*/ 1612900 w 1998662"/>
              <a:gd name="connsiteY40" fmla="*/ 962025 h 2432050"/>
              <a:gd name="connsiteX41" fmla="*/ 1630362 w 1998662"/>
              <a:gd name="connsiteY41" fmla="*/ 1228725 h 2432050"/>
              <a:gd name="connsiteX42" fmla="*/ 1622425 w 1998662"/>
              <a:gd name="connsiteY42" fmla="*/ 1490662 h 2432050"/>
              <a:gd name="connsiteX43" fmla="*/ 1590675 w 1998662"/>
              <a:gd name="connsiteY43" fmla="*/ 1773237 h 2432050"/>
              <a:gd name="connsiteX44" fmla="*/ 1533525 w 1998662"/>
              <a:gd name="connsiteY44" fmla="*/ 2030412 h 2432050"/>
              <a:gd name="connsiteX45" fmla="*/ 1481137 w 1998662"/>
              <a:gd name="connsiteY45" fmla="*/ 2255837 h 2432050"/>
              <a:gd name="connsiteX46" fmla="*/ 1414462 w 1998662"/>
              <a:gd name="connsiteY46" fmla="*/ 2432050 h 24320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Lst>
            <a:rect l="l" t="t" r="r" b="b"/>
            <a:pathLst>
              <a:path w="1998662" h="2432050">
                <a:moveTo>
                  <a:pt x="1414462" y="2432050"/>
                </a:moveTo>
                <a:lnTo>
                  <a:pt x="1514475" y="2305050"/>
                </a:lnTo>
                <a:lnTo>
                  <a:pt x="1638300" y="2124075"/>
                </a:lnTo>
                <a:lnTo>
                  <a:pt x="1770062" y="1885950"/>
                </a:lnTo>
                <a:lnTo>
                  <a:pt x="1895475" y="1624012"/>
                </a:lnTo>
                <a:lnTo>
                  <a:pt x="1974850" y="1335087"/>
                </a:lnTo>
                <a:lnTo>
                  <a:pt x="1998662" y="1027112"/>
                </a:lnTo>
                <a:lnTo>
                  <a:pt x="1952625" y="735012"/>
                </a:lnTo>
                <a:lnTo>
                  <a:pt x="1809750" y="466725"/>
                </a:lnTo>
                <a:lnTo>
                  <a:pt x="1655762" y="301625"/>
                </a:lnTo>
                <a:lnTo>
                  <a:pt x="1525587" y="173037"/>
                </a:lnTo>
                <a:lnTo>
                  <a:pt x="1419225" y="103187"/>
                </a:lnTo>
                <a:lnTo>
                  <a:pt x="1247775" y="28575"/>
                </a:lnTo>
                <a:lnTo>
                  <a:pt x="1019175" y="0"/>
                </a:lnTo>
                <a:lnTo>
                  <a:pt x="698500" y="36512"/>
                </a:lnTo>
                <a:lnTo>
                  <a:pt x="581025" y="69850"/>
                </a:lnTo>
                <a:lnTo>
                  <a:pt x="463550" y="92075"/>
                </a:lnTo>
                <a:lnTo>
                  <a:pt x="363537" y="125412"/>
                </a:lnTo>
                <a:lnTo>
                  <a:pt x="282575" y="163512"/>
                </a:lnTo>
                <a:lnTo>
                  <a:pt x="201612" y="201612"/>
                </a:lnTo>
                <a:lnTo>
                  <a:pt x="130175" y="250825"/>
                </a:lnTo>
                <a:lnTo>
                  <a:pt x="65087" y="312737"/>
                </a:lnTo>
                <a:lnTo>
                  <a:pt x="0" y="385762"/>
                </a:lnTo>
                <a:lnTo>
                  <a:pt x="120650" y="341312"/>
                </a:lnTo>
                <a:lnTo>
                  <a:pt x="228600" y="307975"/>
                </a:lnTo>
                <a:lnTo>
                  <a:pt x="336550" y="284162"/>
                </a:lnTo>
                <a:lnTo>
                  <a:pt x="444500" y="260350"/>
                </a:lnTo>
                <a:lnTo>
                  <a:pt x="533400" y="236537"/>
                </a:lnTo>
                <a:lnTo>
                  <a:pt x="630237" y="236537"/>
                </a:lnTo>
                <a:lnTo>
                  <a:pt x="727075" y="223837"/>
                </a:lnTo>
                <a:lnTo>
                  <a:pt x="811212" y="231775"/>
                </a:lnTo>
                <a:lnTo>
                  <a:pt x="896937" y="241300"/>
                </a:lnTo>
                <a:lnTo>
                  <a:pt x="981075" y="263525"/>
                </a:lnTo>
                <a:lnTo>
                  <a:pt x="1062037" y="295275"/>
                </a:lnTo>
                <a:lnTo>
                  <a:pt x="1135062" y="325437"/>
                </a:lnTo>
                <a:lnTo>
                  <a:pt x="1206500" y="379412"/>
                </a:lnTo>
                <a:lnTo>
                  <a:pt x="1287462" y="423862"/>
                </a:lnTo>
                <a:lnTo>
                  <a:pt x="1357312" y="487362"/>
                </a:lnTo>
                <a:lnTo>
                  <a:pt x="1427162" y="552450"/>
                </a:lnTo>
                <a:lnTo>
                  <a:pt x="1541462" y="736600"/>
                </a:lnTo>
                <a:lnTo>
                  <a:pt x="1612900" y="962025"/>
                </a:lnTo>
                <a:lnTo>
                  <a:pt x="1630362" y="1228725"/>
                </a:lnTo>
                <a:lnTo>
                  <a:pt x="1622425" y="1490662"/>
                </a:lnTo>
                <a:lnTo>
                  <a:pt x="1590675" y="1773237"/>
                </a:lnTo>
                <a:lnTo>
                  <a:pt x="1533525" y="2030412"/>
                </a:lnTo>
                <a:lnTo>
                  <a:pt x="1481137" y="2255837"/>
                </a:lnTo>
                <a:lnTo>
                  <a:pt x="1414462" y="243205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0" y="4143375"/>
            <a:ext cx="1271588" cy="728663"/>
          </a:xfrm>
          <a:custGeom>
            <a:avLst/>
            <a:gdLst>
              <a:gd name="connsiteX0" fmla="*/ 0 w 1271587"/>
              <a:gd name="connsiteY0" fmla="*/ 466725 h 728662"/>
              <a:gd name="connsiteX1" fmla="*/ 95250 w 1271587"/>
              <a:gd name="connsiteY1" fmla="*/ 550862 h 728662"/>
              <a:gd name="connsiteX2" fmla="*/ 158750 w 1271587"/>
              <a:gd name="connsiteY2" fmla="*/ 592150 h 728662"/>
              <a:gd name="connsiteX3" fmla="*/ 230187 w 1271587"/>
              <a:gd name="connsiteY3" fmla="*/ 625475 h 728662"/>
              <a:gd name="connsiteX4" fmla="*/ 304800 w 1271587"/>
              <a:gd name="connsiteY4" fmla="*/ 658812 h 728662"/>
              <a:gd name="connsiteX5" fmla="*/ 387350 w 1271587"/>
              <a:gd name="connsiteY5" fmla="*/ 692162 h 728662"/>
              <a:gd name="connsiteX6" fmla="*/ 461962 w 1271587"/>
              <a:gd name="connsiteY6" fmla="*/ 714375 h 728662"/>
              <a:gd name="connsiteX7" fmla="*/ 555625 w 1271587"/>
              <a:gd name="connsiteY7" fmla="*/ 727075 h 728662"/>
              <a:gd name="connsiteX8" fmla="*/ 652462 w 1271587"/>
              <a:gd name="connsiteY8" fmla="*/ 727075 h 728662"/>
              <a:gd name="connsiteX9" fmla="*/ 747712 w 1271587"/>
              <a:gd name="connsiteY9" fmla="*/ 728662 h 728662"/>
              <a:gd name="connsiteX10" fmla="*/ 844550 w 1271587"/>
              <a:gd name="connsiteY10" fmla="*/ 706450 h 728662"/>
              <a:gd name="connsiteX11" fmla="*/ 942975 w 1271587"/>
              <a:gd name="connsiteY11" fmla="*/ 685800 h 728662"/>
              <a:gd name="connsiteX12" fmla="*/ 1050925 w 1271587"/>
              <a:gd name="connsiteY12" fmla="*/ 641350 h 728662"/>
              <a:gd name="connsiteX13" fmla="*/ 1160462 w 1271587"/>
              <a:gd name="connsiteY13" fmla="*/ 598487 h 728662"/>
              <a:gd name="connsiteX14" fmla="*/ 1271587 w 1271587"/>
              <a:gd name="connsiteY14" fmla="*/ 531812 h 728662"/>
              <a:gd name="connsiteX15" fmla="*/ 1152525 w 1271587"/>
              <a:gd name="connsiteY15" fmla="*/ 574675 h 728662"/>
              <a:gd name="connsiteX16" fmla="*/ 1025525 w 1271587"/>
              <a:gd name="connsiteY16" fmla="*/ 604850 h 728662"/>
              <a:gd name="connsiteX17" fmla="*/ 909637 w 1271587"/>
              <a:gd name="connsiteY17" fmla="*/ 622300 h 728662"/>
              <a:gd name="connsiteX18" fmla="*/ 795337 w 1271587"/>
              <a:gd name="connsiteY18" fmla="*/ 619137 h 728662"/>
              <a:gd name="connsiteX19" fmla="*/ 682625 w 1271587"/>
              <a:gd name="connsiteY19" fmla="*/ 604850 h 728662"/>
              <a:gd name="connsiteX20" fmla="*/ 579437 w 1271587"/>
              <a:gd name="connsiteY20" fmla="*/ 579437 h 728662"/>
              <a:gd name="connsiteX21" fmla="*/ 488950 w 1271587"/>
              <a:gd name="connsiteY21" fmla="*/ 533412 h 728662"/>
              <a:gd name="connsiteX22" fmla="*/ 396875 w 1271587"/>
              <a:gd name="connsiteY22" fmla="*/ 498475 h 728662"/>
              <a:gd name="connsiteX23" fmla="*/ 304800 w 1271587"/>
              <a:gd name="connsiteY23" fmla="*/ 441325 h 728662"/>
              <a:gd name="connsiteX24" fmla="*/ 236537 w 1271587"/>
              <a:gd name="connsiteY24" fmla="*/ 363550 h 728662"/>
              <a:gd name="connsiteX25" fmla="*/ 174625 w 1271587"/>
              <a:gd name="connsiteY25" fmla="*/ 298450 h 728662"/>
              <a:gd name="connsiteX26" fmla="*/ 107950 w 1271587"/>
              <a:gd name="connsiteY26" fmla="*/ 209550 h 728662"/>
              <a:gd name="connsiteX27" fmla="*/ 58737 w 1271587"/>
              <a:gd name="connsiteY27" fmla="*/ 109537 h 728662"/>
              <a:gd name="connsiteX28" fmla="*/ 0 w 1271587"/>
              <a:gd name="connsiteY28" fmla="*/ 0 h 728662"/>
              <a:gd name="connsiteX29" fmla="*/ 0 w 1271587"/>
              <a:gd name="connsiteY29" fmla="*/ 466725 h 72866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1271587" h="728662">
                <a:moveTo>
                  <a:pt x="0" y="466725"/>
                </a:moveTo>
                <a:lnTo>
                  <a:pt x="95250" y="550862"/>
                </a:lnTo>
                <a:lnTo>
                  <a:pt x="158750" y="592150"/>
                </a:lnTo>
                <a:lnTo>
                  <a:pt x="230187" y="625475"/>
                </a:lnTo>
                <a:lnTo>
                  <a:pt x="304800" y="658812"/>
                </a:lnTo>
                <a:lnTo>
                  <a:pt x="387350" y="692162"/>
                </a:lnTo>
                <a:lnTo>
                  <a:pt x="461962" y="714375"/>
                </a:lnTo>
                <a:lnTo>
                  <a:pt x="555625" y="727075"/>
                </a:lnTo>
                <a:lnTo>
                  <a:pt x="652462" y="727075"/>
                </a:lnTo>
                <a:lnTo>
                  <a:pt x="747712" y="728662"/>
                </a:lnTo>
                <a:lnTo>
                  <a:pt x="844550" y="706450"/>
                </a:lnTo>
                <a:lnTo>
                  <a:pt x="942975" y="685800"/>
                </a:lnTo>
                <a:lnTo>
                  <a:pt x="1050925" y="641350"/>
                </a:lnTo>
                <a:lnTo>
                  <a:pt x="1160462" y="598487"/>
                </a:lnTo>
                <a:lnTo>
                  <a:pt x="1271587" y="531812"/>
                </a:lnTo>
                <a:lnTo>
                  <a:pt x="1152525" y="574675"/>
                </a:lnTo>
                <a:lnTo>
                  <a:pt x="1025525" y="604850"/>
                </a:lnTo>
                <a:lnTo>
                  <a:pt x="909637" y="622300"/>
                </a:lnTo>
                <a:lnTo>
                  <a:pt x="795337" y="619137"/>
                </a:lnTo>
                <a:lnTo>
                  <a:pt x="682625" y="604850"/>
                </a:lnTo>
                <a:lnTo>
                  <a:pt x="579437" y="579437"/>
                </a:lnTo>
                <a:lnTo>
                  <a:pt x="488950" y="533412"/>
                </a:lnTo>
                <a:lnTo>
                  <a:pt x="396875" y="498475"/>
                </a:lnTo>
                <a:lnTo>
                  <a:pt x="304800" y="441325"/>
                </a:lnTo>
                <a:lnTo>
                  <a:pt x="236537" y="363550"/>
                </a:lnTo>
                <a:lnTo>
                  <a:pt x="174625" y="298450"/>
                </a:lnTo>
                <a:lnTo>
                  <a:pt x="107950" y="209550"/>
                </a:lnTo>
                <a:lnTo>
                  <a:pt x="58737" y="109537"/>
                </a:lnTo>
                <a:lnTo>
                  <a:pt x="0" y="0"/>
                </a:lnTo>
                <a:lnTo>
                  <a:pt x="0" y="466725"/>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392238" y="4525963"/>
            <a:ext cx="619125" cy="711200"/>
          </a:xfrm>
          <a:custGeom>
            <a:avLst/>
            <a:gdLst>
              <a:gd name="connsiteX0" fmla="*/ 275602 w 618604"/>
              <a:gd name="connsiteY0" fmla="*/ 0 h 710920"/>
              <a:gd name="connsiteX1" fmla="*/ 618604 w 618604"/>
              <a:gd name="connsiteY1" fmla="*/ 177736 h 710920"/>
              <a:gd name="connsiteX2" fmla="*/ 603669 w 618604"/>
              <a:gd name="connsiteY2" fmla="*/ 181711 h 710920"/>
              <a:gd name="connsiteX3" fmla="*/ 549338 w 618604"/>
              <a:gd name="connsiteY3" fmla="*/ 192633 h 710920"/>
              <a:gd name="connsiteX4" fmla="*/ 473481 w 618604"/>
              <a:gd name="connsiteY4" fmla="*/ 223659 h 710920"/>
              <a:gd name="connsiteX5" fmla="*/ 385648 w 618604"/>
              <a:gd name="connsiteY5" fmla="*/ 275831 h 710920"/>
              <a:gd name="connsiteX6" fmla="*/ 281076 w 618604"/>
              <a:gd name="connsiteY6" fmla="*/ 348627 h 710920"/>
              <a:gd name="connsiteX7" fmla="*/ 184238 w 618604"/>
              <a:gd name="connsiteY7" fmla="*/ 439115 h 710920"/>
              <a:gd name="connsiteX8" fmla="*/ 84378 w 618604"/>
              <a:gd name="connsiteY8" fmla="*/ 557326 h 710920"/>
              <a:gd name="connsiteX9" fmla="*/ 0 w 618604"/>
              <a:gd name="connsiteY9" fmla="*/ 710920 h 710920"/>
              <a:gd name="connsiteX10" fmla="*/ 2476 w 618604"/>
              <a:gd name="connsiteY10" fmla="*/ 643826 h 710920"/>
              <a:gd name="connsiteX11" fmla="*/ 19888 w 618604"/>
              <a:gd name="connsiteY11" fmla="*/ 572757 h 710920"/>
              <a:gd name="connsiteX12" fmla="*/ 63601 w 618604"/>
              <a:gd name="connsiteY12" fmla="*/ 482091 h 710920"/>
              <a:gd name="connsiteX13" fmla="*/ 116243 w 618604"/>
              <a:gd name="connsiteY13" fmla="*/ 398017 h 710920"/>
              <a:gd name="connsiteX14" fmla="*/ 173672 w 618604"/>
              <a:gd name="connsiteY14" fmla="*/ 314464 h 710920"/>
              <a:gd name="connsiteX15" fmla="*/ 234061 w 618604"/>
              <a:gd name="connsiteY15" fmla="*/ 248068 h 710920"/>
              <a:gd name="connsiteX16" fmla="*/ 292023 w 618604"/>
              <a:gd name="connsiteY16" fmla="*/ 203872 h 710920"/>
              <a:gd name="connsiteX17" fmla="*/ 337426 w 618604"/>
              <a:gd name="connsiteY17" fmla="*/ 186372 h 710920"/>
              <a:gd name="connsiteX18" fmla="*/ 286715 w 618604"/>
              <a:gd name="connsiteY18" fmla="*/ 163995 h 710920"/>
              <a:gd name="connsiteX19" fmla="*/ 239572 w 618604"/>
              <a:gd name="connsiteY19" fmla="*/ 153250 h 710920"/>
              <a:gd name="connsiteX20" fmla="*/ 193027 w 618604"/>
              <a:gd name="connsiteY20" fmla="*/ 136943 h 710920"/>
              <a:gd name="connsiteX21" fmla="*/ 150660 w 618604"/>
              <a:gd name="connsiteY21" fmla="*/ 126707 h 710920"/>
              <a:gd name="connsiteX22" fmla="*/ 117843 w 618604"/>
              <a:gd name="connsiteY22" fmla="*/ 117525 h 710920"/>
              <a:gd name="connsiteX23" fmla="*/ 99948 w 618604"/>
              <a:gd name="connsiteY23" fmla="*/ 104343 h 710920"/>
              <a:gd name="connsiteX24" fmla="*/ 81457 w 618604"/>
              <a:gd name="connsiteY24" fmla="*/ 96710 h 710920"/>
              <a:gd name="connsiteX25" fmla="*/ 76682 w 618604"/>
              <a:gd name="connsiteY25" fmla="*/ 96189 h 710920"/>
              <a:gd name="connsiteX26" fmla="*/ 275602 w 618604"/>
              <a:gd name="connsiteY26" fmla="*/ 0 h 71092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618604" h="710920">
                <a:moveTo>
                  <a:pt x="275602" y="0"/>
                </a:moveTo>
                <a:lnTo>
                  <a:pt x="618604" y="177736"/>
                </a:lnTo>
                <a:lnTo>
                  <a:pt x="603669" y="181711"/>
                </a:lnTo>
                <a:lnTo>
                  <a:pt x="549338" y="192633"/>
                </a:lnTo>
                <a:lnTo>
                  <a:pt x="473481" y="223659"/>
                </a:lnTo>
                <a:lnTo>
                  <a:pt x="385648" y="275831"/>
                </a:lnTo>
                <a:lnTo>
                  <a:pt x="281076" y="348627"/>
                </a:lnTo>
                <a:lnTo>
                  <a:pt x="184238" y="439115"/>
                </a:lnTo>
                <a:lnTo>
                  <a:pt x="84378" y="557326"/>
                </a:lnTo>
                <a:lnTo>
                  <a:pt x="0" y="710920"/>
                </a:lnTo>
                <a:lnTo>
                  <a:pt x="2476" y="643826"/>
                </a:lnTo>
                <a:lnTo>
                  <a:pt x="19888" y="572757"/>
                </a:lnTo>
                <a:lnTo>
                  <a:pt x="63601" y="482091"/>
                </a:lnTo>
                <a:lnTo>
                  <a:pt x="116243" y="398017"/>
                </a:lnTo>
                <a:lnTo>
                  <a:pt x="173672" y="314464"/>
                </a:lnTo>
                <a:lnTo>
                  <a:pt x="234061" y="248068"/>
                </a:lnTo>
                <a:lnTo>
                  <a:pt x="292023" y="203872"/>
                </a:lnTo>
                <a:lnTo>
                  <a:pt x="337426" y="186372"/>
                </a:lnTo>
                <a:lnTo>
                  <a:pt x="286715" y="163995"/>
                </a:lnTo>
                <a:lnTo>
                  <a:pt x="239572" y="153250"/>
                </a:lnTo>
                <a:lnTo>
                  <a:pt x="193027" y="136943"/>
                </a:lnTo>
                <a:lnTo>
                  <a:pt x="150660" y="126707"/>
                </a:lnTo>
                <a:lnTo>
                  <a:pt x="117843" y="117525"/>
                </a:lnTo>
                <a:lnTo>
                  <a:pt x="99948" y="104343"/>
                </a:lnTo>
                <a:lnTo>
                  <a:pt x="81457" y="96710"/>
                </a:lnTo>
                <a:lnTo>
                  <a:pt x="76682" y="96189"/>
                </a:lnTo>
                <a:lnTo>
                  <a:pt x="27560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1292225" y="4722813"/>
            <a:ext cx="114300" cy="441325"/>
          </a:xfrm>
          <a:custGeom>
            <a:avLst/>
            <a:gdLst>
              <a:gd name="connsiteX0" fmla="*/ 0 w 114198"/>
              <a:gd name="connsiteY0" fmla="*/ 0 h 441705"/>
              <a:gd name="connsiteX1" fmla="*/ 28409 w 114198"/>
              <a:gd name="connsiteY1" fmla="*/ 3099 h 441705"/>
              <a:gd name="connsiteX2" fmla="*/ 59093 w 114198"/>
              <a:gd name="connsiteY2" fmla="*/ 29171 h 441705"/>
              <a:gd name="connsiteX3" fmla="*/ 89179 w 114198"/>
              <a:gd name="connsiteY3" fmla="*/ 60871 h 441705"/>
              <a:gd name="connsiteX4" fmla="*/ 106730 w 114198"/>
              <a:gd name="connsiteY4" fmla="*/ 119608 h 441705"/>
              <a:gd name="connsiteX5" fmla="*/ 114198 w 114198"/>
              <a:gd name="connsiteY5" fmla="*/ 182930 h 441705"/>
              <a:gd name="connsiteX6" fmla="*/ 110363 w 114198"/>
              <a:gd name="connsiteY6" fmla="*/ 262064 h 441705"/>
              <a:gd name="connsiteX7" fmla="*/ 86360 w 114198"/>
              <a:gd name="connsiteY7" fmla="*/ 350367 h 441705"/>
              <a:gd name="connsiteX8" fmla="*/ 38074 w 114198"/>
              <a:gd name="connsiteY8" fmla="*/ 441705 h 441705"/>
              <a:gd name="connsiteX9" fmla="*/ 33832 w 114198"/>
              <a:gd name="connsiteY9" fmla="*/ 304863 h 441705"/>
              <a:gd name="connsiteX10" fmla="*/ 24688 w 114198"/>
              <a:gd name="connsiteY10" fmla="*/ 212940 h 441705"/>
              <a:gd name="connsiteX11" fmla="*/ 14935 w 114198"/>
              <a:gd name="connsiteY11" fmla="*/ 126644 h 441705"/>
              <a:gd name="connsiteX12" fmla="*/ 0 w 114198"/>
              <a:gd name="connsiteY12" fmla="*/ 0 h 44170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14198" h="441705">
                <a:moveTo>
                  <a:pt x="0" y="0"/>
                </a:moveTo>
                <a:lnTo>
                  <a:pt x="28409" y="3099"/>
                </a:lnTo>
                <a:lnTo>
                  <a:pt x="59093" y="29171"/>
                </a:lnTo>
                <a:lnTo>
                  <a:pt x="89179" y="60871"/>
                </a:lnTo>
                <a:lnTo>
                  <a:pt x="106730" y="119608"/>
                </a:lnTo>
                <a:lnTo>
                  <a:pt x="114198" y="182930"/>
                </a:lnTo>
                <a:lnTo>
                  <a:pt x="110363" y="262064"/>
                </a:lnTo>
                <a:lnTo>
                  <a:pt x="86360" y="350367"/>
                </a:lnTo>
                <a:lnTo>
                  <a:pt x="38074" y="441705"/>
                </a:lnTo>
                <a:lnTo>
                  <a:pt x="33832" y="304863"/>
                </a:lnTo>
                <a:lnTo>
                  <a:pt x="24688" y="212940"/>
                </a:lnTo>
                <a:lnTo>
                  <a:pt x="14935" y="12664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1889125" y="5195888"/>
            <a:ext cx="1758950" cy="1662112"/>
          </a:xfrm>
          <a:custGeom>
            <a:avLst/>
            <a:gdLst>
              <a:gd name="connsiteX0" fmla="*/ 33324 w 1758950"/>
              <a:gd name="connsiteY0" fmla="*/ 160337 h 1662112"/>
              <a:gd name="connsiteX1" fmla="*/ 103187 w 1758950"/>
              <a:gd name="connsiteY1" fmla="*/ 334962 h 1662112"/>
              <a:gd name="connsiteX2" fmla="*/ 193662 w 1758950"/>
              <a:gd name="connsiteY2" fmla="*/ 515937 h 1662112"/>
              <a:gd name="connsiteX3" fmla="*/ 298437 w 1758950"/>
              <a:gd name="connsiteY3" fmla="*/ 709612 h 1662112"/>
              <a:gd name="connsiteX4" fmla="*/ 422262 w 1758950"/>
              <a:gd name="connsiteY4" fmla="*/ 893762 h 1662112"/>
              <a:gd name="connsiteX5" fmla="*/ 555612 w 1758950"/>
              <a:gd name="connsiteY5" fmla="*/ 1074737 h 1662112"/>
              <a:gd name="connsiteX6" fmla="*/ 685800 w 1758950"/>
              <a:gd name="connsiteY6" fmla="*/ 1231900 h 1662112"/>
              <a:gd name="connsiteX7" fmla="*/ 820724 w 1758950"/>
              <a:gd name="connsiteY7" fmla="*/ 1366837 h 1662112"/>
              <a:gd name="connsiteX8" fmla="*/ 963599 w 1758950"/>
              <a:gd name="connsiteY8" fmla="*/ 1500187 h 1662112"/>
              <a:gd name="connsiteX9" fmla="*/ 1098537 w 1758950"/>
              <a:gd name="connsiteY9" fmla="*/ 1604962 h 1662112"/>
              <a:gd name="connsiteX10" fmla="*/ 1244600 w 1758950"/>
              <a:gd name="connsiteY10" fmla="*/ 1662112 h 1662112"/>
              <a:gd name="connsiteX11" fmla="*/ 1758950 w 1758950"/>
              <a:gd name="connsiteY11" fmla="*/ 1662112 h 1662112"/>
              <a:gd name="connsiteX12" fmla="*/ 1468424 w 1758950"/>
              <a:gd name="connsiteY12" fmla="*/ 1550987 h 1662112"/>
              <a:gd name="connsiteX13" fmla="*/ 1196962 w 1758950"/>
              <a:gd name="connsiteY13" fmla="*/ 1427175 h 1662112"/>
              <a:gd name="connsiteX14" fmla="*/ 984237 w 1758950"/>
              <a:gd name="connsiteY14" fmla="*/ 1271587 h 1662112"/>
              <a:gd name="connsiteX15" fmla="*/ 895337 w 1758950"/>
              <a:gd name="connsiteY15" fmla="*/ 1196987 h 1662112"/>
              <a:gd name="connsiteX16" fmla="*/ 803275 w 1758950"/>
              <a:gd name="connsiteY16" fmla="*/ 1131887 h 1662112"/>
              <a:gd name="connsiteX17" fmla="*/ 700087 w 1758950"/>
              <a:gd name="connsiteY17" fmla="*/ 1049337 h 1662112"/>
              <a:gd name="connsiteX18" fmla="*/ 592124 w 1758950"/>
              <a:gd name="connsiteY18" fmla="*/ 936625 h 1662112"/>
              <a:gd name="connsiteX19" fmla="*/ 466712 w 1758950"/>
              <a:gd name="connsiteY19" fmla="*/ 793750 h 1662112"/>
              <a:gd name="connsiteX20" fmla="*/ 331787 w 1758950"/>
              <a:gd name="connsiteY20" fmla="*/ 600075 h 1662112"/>
              <a:gd name="connsiteX21" fmla="*/ 173037 w 1758950"/>
              <a:gd name="connsiteY21" fmla="*/ 344487 h 1662112"/>
              <a:gd name="connsiteX22" fmla="*/ 0 w 1758950"/>
              <a:gd name="connsiteY22" fmla="*/ 0 h 1662112"/>
              <a:gd name="connsiteX23" fmla="*/ 33324 w 1758950"/>
              <a:gd name="connsiteY23" fmla="*/ 160337 h 166211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Lst>
            <a:rect l="l" t="t" r="r" b="b"/>
            <a:pathLst>
              <a:path w="1758950" h="1662112">
                <a:moveTo>
                  <a:pt x="33324" y="160337"/>
                </a:moveTo>
                <a:lnTo>
                  <a:pt x="103187" y="334962"/>
                </a:lnTo>
                <a:lnTo>
                  <a:pt x="193662" y="515937"/>
                </a:lnTo>
                <a:lnTo>
                  <a:pt x="298437" y="709612"/>
                </a:lnTo>
                <a:lnTo>
                  <a:pt x="422262" y="893762"/>
                </a:lnTo>
                <a:lnTo>
                  <a:pt x="555612" y="1074737"/>
                </a:lnTo>
                <a:lnTo>
                  <a:pt x="685800" y="1231900"/>
                </a:lnTo>
                <a:lnTo>
                  <a:pt x="820724" y="1366837"/>
                </a:lnTo>
                <a:lnTo>
                  <a:pt x="963599" y="1500187"/>
                </a:lnTo>
                <a:lnTo>
                  <a:pt x="1098537" y="1604962"/>
                </a:lnTo>
                <a:lnTo>
                  <a:pt x="1244600" y="1662112"/>
                </a:lnTo>
                <a:lnTo>
                  <a:pt x="1758950" y="1662112"/>
                </a:lnTo>
                <a:lnTo>
                  <a:pt x="1468424" y="1550987"/>
                </a:lnTo>
                <a:lnTo>
                  <a:pt x="1196962" y="1427175"/>
                </a:lnTo>
                <a:lnTo>
                  <a:pt x="984237" y="1271587"/>
                </a:lnTo>
                <a:lnTo>
                  <a:pt x="895337" y="1196987"/>
                </a:lnTo>
                <a:lnTo>
                  <a:pt x="803275" y="1131887"/>
                </a:lnTo>
                <a:lnTo>
                  <a:pt x="700087" y="1049337"/>
                </a:lnTo>
                <a:lnTo>
                  <a:pt x="592124" y="936625"/>
                </a:lnTo>
                <a:lnTo>
                  <a:pt x="466712" y="793750"/>
                </a:lnTo>
                <a:lnTo>
                  <a:pt x="331787" y="600075"/>
                </a:lnTo>
                <a:lnTo>
                  <a:pt x="173037" y="344487"/>
                </a:lnTo>
                <a:lnTo>
                  <a:pt x="0" y="0"/>
                </a:lnTo>
                <a:lnTo>
                  <a:pt x="33324" y="1603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4470400" y="1109663"/>
            <a:ext cx="401638" cy="209550"/>
          </a:xfrm>
          <a:custGeom>
            <a:avLst/>
            <a:gdLst>
              <a:gd name="connsiteX0" fmla="*/ 402602 w 402602"/>
              <a:gd name="connsiteY0" fmla="*/ 209842 h 209842"/>
              <a:gd name="connsiteX1" fmla="*/ 360997 w 402602"/>
              <a:gd name="connsiteY1" fmla="*/ 0 h 209842"/>
              <a:gd name="connsiteX2" fmla="*/ 0 w 402602"/>
              <a:gd name="connsiteY2" fmla="*/ 149555 h 209842"/>
              <a:gd name="connsiteX3" fmla="*/ 402602 w 402602"/>
              <a:gd name="connsiteY3" fmla="*/ 209842 h 209842"/>
            </a:gdLst>
            <a:ahLst/>
            <a:cxnLst>
              <a:cxn ang="0">
                <a:pos x="connsiteX0" y="connsiteY0"/>
              </a:cxn>
              <a:cxn ang="1">
                <a:pos x="connsiteX1" y="connsiteY1"/>
              </a:cxn>
              <a:cxn ang="2">
                <a:pos x="connsiteX2" y="connsiteY2"/>
              </a:cxn>
              <a:cxn ang="3">
                <a:pos x="connsiteX3" y="connsiteY3"/>
              </a:cxn>
            </a:cxnLst>
            <a:rect l="l" t="t" r="r" b="b"/>
            <a:pathLst>
              <a:path w="402602" h="209842">
                <a:moveTo>
                  <a:pt x="402602" y="209842"/>
                </a:moveTo>
                <a:lnTo>
                  <a:pt x="360997" y="0"/>
                </a:lnTo>
                <a:lnTo>
                  <a:pt x="0" y="149555"/>
                </a:lnTo>
                <a:lnTo>
                  <a:pt x="402602" y="20984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4621213" y="1660525"/>
            <a:ext cx="498475" cy="301625"/>
          </a:xfrm>
          <a:custGeom>
            <a:avLst/>
            <a:gdLst>
              <a:gd name="connsiteX0" fmla="*/ 0 w 498627"/>
              <a:gd name="connsiteY0" fmla="*/ 0 h 301523"/>
              <a:gd name="connsiteX1" fmla="*/ 498627 w 498627"/>
              <a:gd name="connsiteY1" fmla="*/ 146126 h 301523"/>
              <a:gd name="connsiteX2" fmla="*/ 417334 w 498627"/>
              <a:gd name="connsiteY2" fmla="*/ 301523 h 301523"/>
              <a:gd name="connsiteX3" fmla="*/ 0 w 498627"/>
              <a:gd name="connsiteY3" fmla="*/ 0 h 301523"/>
            </a:gdLst>
            <a:ahLst/>
            <a:cxnLst>
              <a:cxn ang="0">
                <a:pos x="connsiteX0" y="connsiteY0"/>
              </a:cxn>
              <a:cxn ang="1">
                <a:pos x="connsiteX1" y="connsiteY1"/>
              </a:cxn>
              <a:cxn ang="2">
                <a:pos x="connsiteX2" y="connsiteY2"/>
              </a:cxn>
              <a:cxn ang="3">
                <a:pos x="connsiteX3" y="connsiteY3"/>
              </a:cxn>
            </a:cxnLst>
            <a:rect l="l" t="t" r="r" b="b"/>
            <a:pathLst>
              <a:path w="498627" h="301523">
                <a:moveTo>
                  <a:pt x="0" y="0"/>
                </a:moveTo>
                <a:lnTo>
                  <a:pt x="498627" y="146126"/>
                </a:lnTo>
                <a:lnTo>
                  <a:pt x="417334" y="301523"/>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259263" y="1804988"/>
            <a:ext cx="322262" cy="452437"/>
          </a:xfrm>
          <a:custGeom>
            <a:avLst/>
            <a:gdLst>
              <a:gd name="connsiteX0" fmla="*/ 0 w 321348"/>
              <a:gd name="connsiteY0" fmla="*/ 0 h 453682"/>
              <a:gd name="connsiteX1" fmla="*/ 321348 w 321348"/>
              <a:gd name="connsiteY1" fmla="*/ 398183 h 453682"/>
              <a:gd name="connsiteX2" fmla="*/ 162598 w 321348"/>
              <a:gd name="connsiteY2" fmla="*/ 453682 h 453682"/>
              <a:gd name="connsiteX3" fmla="*/ 0 w 321348"/>
              <a:gd name="connsiteY3" fmla="*/ 0 h 453682"/>
            </a:gdLst>
            <a:ahLst/>
            <a:cxnLst>
              <a:cxn ang="0">
                <a:pos x="connsiteX0" y="connsiteY0"/>
              </a:cxn>
              <a:cxn ang="1">
                <a:pos x="connsiteX1" y="connsiteY1"/>
              </a:cxn>
              <a:cxn ang="2">
                <a:pos x="connsiteX2" y="connsiteY2"/>
              </a:cxn>
              <a:cxn ang="3">
                <a:pos x="connsiteX3" y="connsiteY3"/>
              </a:cxn>
            </a:cxnLst>
            <a:rect l="l" t="t" r="r" b="b"/>
            <a:pathLst>
              <a:path w="321348" h="453682">
                <a:moveTo>
                  <a:pt x="0" y="0"/>
                </a:moveTo>
                <a:lnTo>
                  <a:pt x="321348" y="398183"/>
                </a:lnTo>
                <a:lnTo>
                  <a:pt x="162598" y="453682"/>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5695950" y="922338"/>
            <a:ext cx="358775" cy="144462"/>
          </a:xfrm>
          <a:custGeom>
            <a:avLst/>
            <a:gdLst>
              <a:gd name="connsiteX0" fmla="*/ 36296 w 358863"/>
              <a:gd name="connsiteY0" fmla="*/ 0 h 144589"/>
              <a:gd name="connsiteX1" fmla="*/ 0 w 358863"/>
              <a:gd name="connsiteY1" fmla="*/ 144589 h 144589"/>
              <a:gd name="connsiteX2" fmla="*/ 358863 w 358863"/>
              <a:gd name="connsiteY2" fmla="*/ 65887 h 144589"/>
              <a:gd name="connsiteX3" fmla="*/ 36296 w 358863"/>
              <a:gd name="connsiteY3" fmla="*/ 0 h 144589"/>
            </a:gdLst>
            <a:ahLst/>
            <a:cxnLst>
              <a:cxn ang="0">
                <a:pos x="connsiteX0" y="connsiteY0"/>
              </a:cxn>
              <a:cxn ang="1">
                <a:pos x="connsiteX1" y="connsiteY1"/>
              </a:cxn>
              <a:cxn ang="2">
                <a:pos x="connsiteX2" y="connsiteY2"/>
              </a:cxn>
              <a:cxn ang="3">
                <a:pos x="connsiteX3" y="connsiteY3"/>
              </a:cxn>
            </a:cxnLst>
            <a:rect l="l" t="t" r="r" b="b"/>
            <a:pathLst>
              <a:path w="358863" h="144589">
                <a:moveTo>
                  <a:pt x="36296" y="0"/>
                </a:moveTo>
                <a:lnTo>
                  <a:pt x="0" y="144589"/>
                </a:lnTo>
                <a:lnTo>
                  <a:pt x="358863" y="65887"/>
                </a:lnTo>
                <a:lnTo>
                  <a:pt x="36296"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5688013" y="476250"/>
            <a:ext cx="374650" cy="230188"/>
          </a:xfrm>
          <a:custGeom>
            <a:avLst/>
            <a:gdLst>
              <a:gd name="connsiteX0" fmla="*/ 375056 w 375056"/>
              <a:gd name="connsiteY0" fmla="*/ 230035 h 230035"/>
              <a:gd name="connsiteX1" fmla="*/ 0 w 375056"/>
              <a:gd name="connsiteY1" fmla="*/ 100088 h 230035"/>
              <a:gd name="connsiteX2" fmla="*/ 122440 w 375056"/>
              <a:gd name="connsiteY2" fmla="*/ 0 h 230035"/>
              <a:gd name="connsiteX3" fmla="*/ 375056 w 375056"/>
              <a:gd name="connsiteY3" fmla="*/ 230035 h 230035"/>
            </a:gdLst>
            <a:ahLst/>
            <a:cxnLst>
              <a:cxn ang="0">
                <a:pos x="connsiteX0" y="connsiteY0"/>
              </a:cxn>
              <a:cxn ang="1">
                <a:pos x="connsiteX1" y="connsiteY1"/>
              </a:cxn>
              <a:cxn ang="2">
                <a:pos x="connsiteX2" y="connsiteY2"/>
              </a:cxn>
              <a:cxn ang="3">
                <a:pos x="connsiteX3" y="connsiteY3"/>
              </a:cxn>
            </a:cxnLst>
            <a:rect l="l" t="t" r="r" b="b"/>
            <a:pathLst>
              <a:path w="375056" h="230035">
                <a:moveTo>
                  <a:pt x="375056" y="230035"/>
                </a:moveTo>
                <a:lnTo>
                  <a:pt x="0" y="100088"/>
                </a:lnTo>
                <a:lnTo>
                  <a:pt x="122440" y="0"/>
                </a:lnTo>
                <a:lnTo>
                  <a:pt x="375056" y="230035"/>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6286500" y="322263"/>
            <a:ext cx="153988" cy="317500"/>
          </a:xfrm>
          <a:custGeom>
            <a:avLst/>
            <a:gdLst>
              <a:gd name="connsiteX0" fmla="*/ 137743 w 154304"/>
              <a:gd name="connsiteY0" fmla="*/ 317118 h 317118"/>
              <a:gd name="connsiteX1" fmla="*/ 0 w 154304"/>
              <a:gd name="connsiteY1" fmla="*/ 27660 h 317118"/>
              <a:gd name="connsiteX2" fmla="*/ 154304 w 154304"/>
              <a:gd name="connsiteY2" fmla="*/ 0 h 317118"/>
              <a:gd name="connsiteX3" fmla="*/ 137743 w 154304"/>
              <a:gd name="connsiteY3" fmla="*/ 317118 h 317118"/>
            </a:gdLst>
            <a:ahLst/>
            <a:cxnLst>
              <a:cxn ang="0">
                <a:pos x="connsiteX0" y="connsiteY0"/>
              </a:cxn>
              <a:cxn ang="1">
                <a:pos x="connsiteX1" y="connsiteY1"/>
              </a:cxn>
              <a:cxn ang="2">
                <a:pos x="connsiteX2" y="connsiteY2"/>
              </a:cxn>
              <a:cxn ang="3">
                <a:pos x="connsiteX3" y="connsiteY3"/>
              </a:cxn>
            </a:cxnLst>
            <a:rect l="l" t="t" r="r" b="b"/>
            <a:pathLst>
              <a:path w="154304" h="317118">
                <a:moveTo>
                  <a:pt x="137743" y="317118"/>
                </a:moveTo>
                <a:lnTo>
                  <a:pt x="0" y="27660"/>
                </a:lnTo>
                <a:lnTo>
                  <a:pt x="154304" y="0"/>
                </a:lnTo>
                <a:lnTo>
                  <a:pt x="137743" y="31711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784350" y="5476875"/>
            <a:ext cx="177800" cy="336550"/>
          </a:xfrm>
          <a:custGeom>
            <a:avLst/>
            <a:gdLst>
              <a:gd name="connsiteX0" fmla="*/ 0 w 178422"/>
              <a:gd name="connsiteY0" fmla="*/ 335178 h 335178"/>
              <a:gd name="connsiteX1" fmla="*/ 178422 w 178422"/>
              <a:gd name="connsiteY1" fmla="*/ 287248 h 335178"/>
              <a:gd name="connsiteX2" fmla="*/ 58673 w 178422"/>
              <a:gd name="connsiteY2" fmla="*/ 0 h 335178"/>
              <a:gd name="connsiteX3" fmla="*/ 0 w 178422"/>
              <a:gd name="connsiteY3" fmla="*/ 335178 h 335178"/>
            </a:gdLst>
            <a:ahLst/>
            <a:cxnLst>
              <a:cxn ang="0">
                <a:pos x="connsiteX0" y="connsiteY0"/>
              </a:cxn>
              <a:cxn ang="1">
                <a:pos x="connsiteX1" y="connsiteY1"/>
              </a:cxn>
              <a:cxn ang="2">
                <a:pos x="connsiteX2" y="connsiteY2"/>
              </a:cxn>
              <a:cxn ang="3">
                <a:pos x="connsiteX3" y="connsiteY3"/>
              </a:cxn>
            </a:cxnLst>
            <a:rect l="l" t="t" r="r" b="b"/>
            <a:pathLst>
              <a:path w="178422" h="335178">
                <a:moveTo>
                  <a:pt x="0" y="335178"/>
                </a:moveTo>
                <a:lnTo>
                  <a:pt x="178422" y="287248"/>
                </a:lnTo>
                <a:lnTo>
                  <a:pt x="58673" y="0"/>
                </a:lnTo>
                <a:lnTo>
                  <a:pt x="0" y="33517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236663" y="5627688"/>
            <a:ext cx="263525" cy="420687"/>
          </a:xfrm>
          <a:custGeom>
            <a:avLst/>
            <a:gdLst>
              <a:gd name="connsiteX0" fmla="*/ 263169 w 263169"/>
              <a:gd name="connsiteY0" fmla="*/ 0 h 419785"/>
              <a:gd name="connsiteX1" fmla="*/ 129997 w 263169"/>
              <a:gd name="connsiteY1" fmla="*/ 419786 h 419785"/>
              <a:gd name="connsiteX2" fmla="*/ 0 w 263169"/>
              <a:gd name="connsiteY2" fmla="*/ 363042 h 419785"/>
              <a:gd name="connsiteX3" fmla="*/ 263169 w 263169"/>
              <a:gd name="connsiteY3" fmla="*/ 0 h 419785"/>
            </a:gdLst>
            <a:ahLst/>
            <a:cxnLst>
              <a:cxn ang="0">
                <a:pos x="connsiteX0" y="connsiteY0"/>
              </a:cxn>
              <a:cxn ang="1">
                <a:pos x="connsiteX1" y="connsiteY1"/>
              </a:cxn>
              <a:cxn ang="2">
                <a:pos x="connsiteX2" y="connsiteY2"/>
              </a:cxn>
              <a:cxn ang="3">
                <a:pos x="connsiteX3" y="connsiteY3"/>
              </a:cxn>
            </a:cxnLst>
            <a:rect l="l" t="t" r="r" b="b"/>
            <a:pathLst>
              <a:path w="263169" h="419785">
                <a:moveTo>
                  <a:pt x="263169" y="0"/>
                </a:moveTo>
                <a:lnTo>
                  <a:pt x="129997" y="419786"/>
                </a:lnTo>
                <a:lnTo>
                  <a:pt x="0" y="363042"/>
                </a:lnTo>
                <a:lnTo>
                  <a:pt x="263169"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000125" y="5345113"/>
            <a:ext cx="387350" cy="288925"/>
          </a:xfrm>
          <a:custGeom>
            <a:avLst/>
            <a:gdLst>
              <a:gd name="connsiteX0" fmla="*/ 387134 w 387134"/>
              <a:gd name="connsiteY0" fmla="*/ 0 h 290372"/>
              <a:gd name="connsiteX1" fmla="*/ 43954 w 387134"/>
              <a:gd name="connsiteY1" fmla="*/ 290372 h 290372"/>
              <a:gd name="connsiteX2" fmla="*/ 0 w 387134"/>
              <a:gd name="connsiteY2" fmla="*/ 163372 h 290372"/>
              <a:gd name="connsiteX3" fmla="*/ 387134 w 387134"/>
              <a:gd name="connsiteY3" fmla="*/ 0 h 290372"/>
            </a:gdLst>
            <a:ahLst/>
            <a:cxnLst>
              <a:cxn ang="0">
                <a:pos x="connsiteX0" y="connsiteY0"/>
              </a:cxn>
              <a:cxn ang="1">
                <a:pos x="connsiteX1" y="connsiteY1"/>
              </a:cxn>
              <a:cxn ang="2">
                <a:pos x="connsiteX2" y="connsiteY2"/>
              </a:cxn>
              <a:cxn ang="3">
                <a:pos x="connsiteX3" y="connsiteY3"/>
              </a:cxn>
            </a:cxnLst>
            <a:rect l="l" t="t" r="r" b="b"/>
            <a:pathLst>
              <a:path w="387134" h="290372">
                <a:moveTo>
                  <a:pt x="387134" y="0"/>
                </a:moveTo>
                <a:lnTo>
                  <a:pt x="43954" y="290372"/>
                </a:lnTo>
                <a:lnTo>
                  <a:pt x="0" y="163372"/>
                </a:lnTo>
                <a:lnTo>
                  <a:pt x="387134"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573213" y="1111250"/>
            <a:ext cx="452437" cy="481013"/>
          </a:xfrm>
          <a:custGeom>
            <a:avLst/>
            <a:gdLst>
              <a:gd name="connsiteX0" fmla="*/ 244792 w 451662"/>
              <a:gd name="connsiteY0" fmla="*/ 0 h 480809"/>
              <a:gd name="connsiteX1" fmla="*/ 451662 w 451662"/>
              <a:gd name="connsiteY1" fmla="*/ 177406 h 480809"/>
              <a:gd name="connsiteX2" fmla="*/ 0 w 451662"/>
              <a:gd name="connsiteY2" fmla="*/ 480809 h 480809"/>
              <a:gd name="connsiteX3" fmla="*/ 244792 w 451662"/>
              <a:gd name="connsiteY3" fmla="*/ 0 h 480809"/>
            </a:gdLst>
            <a:ahLst/>
            <a:cxnLst>
              <a:cxn ang="0">
                <a:pos x="connsiteX0" y="connsiteY0"/>
              </a:cxn>
              <a:cxn ang="1">
                <a:pos x="connsiteX1" y="connsiteY1"/>
              </a:cxn>
              <a:cxn ang="2">
                <a:pos x="connsiteX2" y="connsiteY2"/>
              </a:cxn>
              <a:cxn ang="3">
                <a:pos x="connsiteX3" y="connsiteY3"/>
              </a:cxn>
            </a:cxnLst>
            <a:rect l="l" t="t" r="r" b="b"/>
            <a:pathLst>
              <a:path w="451662" h="480809">
                <a:moveTo>
                  <a:pt x="244792" y="0"/>
                </a:moveTo>
                <a:lnTo>
                  <a:pt x="451662" y="177406"/>
                </a:lnTo>
                <a:lnTo>
                  <a:pt x="0" y="480809"/>
                </a:lnTo>
                <a:lnTo>
                  <a:pt x="244792"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1214438" y="525463"/>
            <a:ext cx="241300" cy="647700"/>
          </a:xfrm>
          <a:custGeom>
            <a:avLst/>
            <a:gdLst>
              <a:gd name="connsiteX0" fmla="*/ 18821 w 240499"/>
              <a:gd name="connsiteY0" fmla="*/ 648335 h 648335"/>
              <a:gd name="connsiteX1" fmla="*/ 240499 w 240499"/>
              <a:gd name="connsiteY1" fmla="*/ 8026 h 648335"/>
              <a:gd name="connsiteX2" fmla="*/ 0 w 240499"/>
              <a:gd name="connsiteY2" fmla="*/ 0 h 648335"/>
              <a:gd name="connsiteX3" fmla="*/ 18821 w 240499"/>
              <a:gd name="connsiteY3" fmla="*/ 648335 h 648335"/>
            </a:gdLst>
            <a:ahLst/>
            <a:cxnLst>
              <a:cxn ang="0">
                <a:pos x="connsiteX0" y="connsiteY0"/>
              </a:cxn>
              <a:cxn ang="1">
                <a:pos x="connsiteX1" y="connsiteY1"/>
              </a:cxn>
              <a:cxn ang="2">
                <a:pos x="connsiteX2" y="connsiteY2"/>
              </a:cxn>
              <a:cxn ang="3">
                <a:pos x="connsiteX3" y="connsiteY3"/>
              </a:cxn>
            </a:cxnLst>
            <a:rect l="l" t="t" r="r" b="b"/>
            <a:pathLst>
              <a:path w="240499" h="648335">
                <a:moveTo>
                  <a:pt x="18821" y="648335"/>
                </a:moveTo>
                <a:lnTo>
                  <a:pt x="240499" y="8026"/>
                </a:lnTo>
                <a:lnTo>
                  <a:pt x="0" y="0"/>
                </a:lnTo>
                <a:lnTo>
                  <a:pt x="18821" y="648335"/>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396875" y="877888"/>
            <a:ext cx="390525" cy="603250"/>
          </a:xfrm>
          <a:custGeom>
            <a:avLst/>
            <a:gdLst>
              <a:gd name="connsiteX0" fmla="*/ 390702 w 390702"/>
              <a:gd name="connsiteY0" fmla="*/ 603364 h 603364"/>
              <a:gd name="connsiteX1" fmla="*/ 186905 w 390702"/>
              <a:gd name="connsiteY1" fmla="*/ 0 h 603364"/>
              <a:gd name="connsiteX2" fmla="*/ 0 w 390702"/>
              <a:gd name="connsiteY2" fmla="*/ 139877 h 603364"/>
              <a:gd name="connsiteX3" fmla="*/ 390702 w 390702"/>
              <a:gd name="connsiteY3" fmla="*/ 603364 h 603364"/>
            </a:gdLst>
            <a:ahLst/>
            <a:cxnLst>
              <a:cxn ang="0">
                <a:pos x="connsiteX0" y="connsiteY0"/>
              </a:cxn>
              <a:cxn ang="1">
                <a:pos x="connsiteX1" y="connsiteY1"/>
              </a:cxn>
              <a:cxn ang="2">
                <a:pos x="connsiteX2" y="connsiteY2"/>
              </a:cxn>
              <a:cxn ang="3">
                <a:pos x="connsiteX3" y="connsiteY3"/>
              </a:cxn>
            </a:cxnLst>
            <a:rect l="l" t="t" r="r" b="b"/>
            <a:pathLst>
              <a:path w="390702" h="603364">
                <a:moveTo>
                  <a:pt x="390702" y="603364"/>
                </a:moveTo>
                <a:lnTo>
                  <a:pt x="186905" y="0"/>
                </a:lnTo>
                <a:lnTo>
                  <a:pt x="0" y="139877"/>
                </a:lnTo>
                <a:lnTo>
                  <a:pt x="390702" y="603364"/>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7383463" y="4802188"/>
            <a:ext cx="439737" cy="492125"/>
          </a:xfrm>
          <a:custGeom>
            <a:avLst/>
            <a:gdLst>
              <a:gd name="connsiteX0" fmla="*/ 439457 w 439458"/>
              <a:gd name="connsiteY0" fmla="*/ 313016 h 491464"/>
              <a:gd name="connsiteX1" fmla="*/ 233476 w 439458"/>
              <a:gd name="connsiteY1" fmla="*/ 491464 h 491464"/>
              <a:gd name="connsiteX2" fmla="*/ 0 w 439458"/>
              <a:gd name="connsiteY2" fmla="*/ 0 h 491464"/>
              <a:gd name="connsiteX3" fmla="*/ 439457 w 439458"/>
              <a:gd name="connsiteY3" fmla="*/ 313016 h 491464"/>
            </a:gdLst>
            <a:ahLst/>
            <a:cxnLst>
              <a:cxn ang="0">
                <a:pos x="connsiteX0" y="connsiteY0"/>
              </a:cxn>
              <a:cxn ang="1">
                <a:pos x="connsiteX1" y="connsiteY1"/>
              </a:cxn>
              <a:cxn ang="2">
                <a:pos x="connsiteX2" y="connsiteY2"/>
              </a:cxn>
              <a:cxn ang="3">
                <a:pos x="connsiteX3" y="connsiteY3"/>
              </a:cxn>
            </a:cxnLst>
            <a:rect l="l" t="t" r="r" b="b"/>
            <a:pathLst>
              <a:path w="439458" h="491464">
                <a:moveTo>
                  <a:pt x="439457" y="313016"/>
                </a:moveTo>
                <a:lnTo>
                  <a:pt x="233476" y="491464"/>
                </a:lnTo>
                <a:lnTo>
                  <a:pt x="0" y="0"/>
                </a:lnTo>
                <a:lnTo>
                  <a:pt x="439457" y="313016"/>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7848600" y="4529138"/>
            <a:ext cx="642938" cy="312737"/>
          </a:xfrm>
          <a:custGeom>
            <a:avLst/>
            <a:gdLst>
              <a:gd name="connsiteX0" fmla="*/ 0 w 644017"/>
              <a:gd name="connsiteY0" fmla="*/ 0 h 313690"/>
              <a:gd name="connsiteX1" fmla="*/ 600608 w 644017"/>
              <a:gd name="connsiteY1" fmla="*/ 313689 h 313690"/>
              <a:gd name="connsiteX2" fmla="*/ 644016 w 644017"/>
              <a:gd name="connsiteY2" fmla="*/ 76999 h 313690"/>
              <a:gd name="connsiteX3" fmla="*/ 0 w 644017"/>
              <a:gd name="connsiteY3" fmla="*/ 0 h 313690"/>
            </a:gdLst>
            <a:ahLst/>
            <a:cxnLst>
              <a:cxn ang="0">
                <a:pos x="connsiteX0" y="connsiteY0"/>
              </a:cxn>
              <a:cxn ang="1">
                <a:pos x="connsiteX1" y="connsiteY1"/>
              </a:cxn>
              <a:cxn ang="2">
                <a:pos x="connsiteX2" y="connsiteY2"/>
              </a:cxn>
              <a:cxn ang="3">
                <a:pos x="connsiteX3" y="connsiteY3"/>
              </a:cxn>
            </a:cxnLst>
            <a:rect l="l" t="t" r="r" b="b"/>
            <a:pathLst>
              <a:path w="644017" h="313690">
                <a:moveTo>
                  <a:pt x="0" y="0"/>
                </a:moveTo>
                <a:lnTo>
                  <a:pt x="600608" y="313689"/>
                </a:lnTo>
                <a:lnTo>
                  <a:pt x="644016" y="76999"/>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7608888" y="3724275"/>
            <a:ext cx="627062" cy="317500"/>
          </a:xfrm>
          <a:custGeom>
            <a:avLst/>
            <a:gdLst>
              <a:gd name="connsiteX0" fmla="*/ 0 w 626821"/>
              <a:gd name="connsiteY0" fmla="*/ 318071 h 318071"/>
              <a:gd name="connsiteX1" fmla="*/ 626821 w 626821"/>
              <a:gd name="connsiteY1" fmla="*/ 205498 h 318071"/>
              <a:gd name="connsiteX2" fmla="*/ 516039 w 626821"/>
              <a:gd name="connsiteY2" fmla="*/ 0 h 318071"/>
              <a:gd name="connsiteX3" fmla="*/ 0 w 626821"/>
              <a:gd name="connsiteY3" fmla="*/ 318071 h 318071"/>
            </a:gdLst>
            <a:ahLst/>
            <a:cxnLst>
              <a:cxn ang="0">
                <a:pos x="connsiteX0" y="connsiteY0"/>
              </a:cxn>
              <a:cxn ang="1">
                <a:pos x="connsiteX1" y="connsiteY1"/>
              </a:cxn>
              <a:cxn ang="2">
                <a:pos x="connsiteX2" y="connsiteY2"/>
              </a:cxn>
              <a:cxn ang="3">
                <a:pos x="connsiteX3" y="connsiteY3"/>
              </a:cxn>
            </a:cxnLst>
            <a:rect l="l" t="t" r="r" b="b"/>
            <a:pathLst>
              <a:path w="626821" h="318071">
                <a:moveTo>
                  <a:pt x="0" y="318071"/>
                </a:moveTo>
                <a:lnTo>
                  <a:pt x="626821" y="205498"/>
                </a:lnTo>
                <a:lnTo>
                  <a:pt x="516039" y="0"/>
                </a:lnTo>
                <a:lnTo>
                  <a:pt x="0" y="318071"/>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1931988" y="3175"/>
            <a:ext cx="1368425" cy="1406525"/>
          </a:xfrm>
          <a:custGeom>
            <a:avLst/>
            <a:gdLst>
              <a:gd name="connsiteX0" fmla="*/ 0 w 1368425"/>
              <a:gd name="connsiteY0" fmla="*/ 0 h 1406525"/>
              <a:gd name="connsiteX1" fmla="*/ 9525 w 1368425"/>
              <a:gd name="connsiteY1" fmla="*/ 169862 h 1406525"/>
              <a:gd name="connsiteX2" fmla="*/ 58737 w 1368425"/>
              <a:gd name="connsiteY2" fmla="*/ 415925 h 1406525"/>
              <a:gd name="connsiteX3" fmla="*/ 131762 w 1368425"/>
              <a:gd name="connsiteY3" fmla="*/ 650875 h 1406525"/>
              <a:gd name="connsiteX4" fmla="*/ 236537 w 1368425"/>
              <a:gd name="connsiteY4" fmla="*/ 866775 h 1406525"/>
              <a:gd name="connsiteX5" fmla="*/ 376237 w 1368425"/>
              <a:gd name="connsiteY5" fmla="*/ 1057275 h 1406525"/>
              <a:gd name="connsiteX6" fmla="*/ 536575 w 1368425"/>
              <a:gd name="connsiteY6" fmla="*/ 1212850 h 1406525"/>
              <a:gd name="connsiteX7" fmla="*/ 714375 w 1368425"/>
              <a:gd name="connsiteY7" fmla="*/ 1330325 h 1406525"/>
              <a:gd name="connsiteX8" fmla="*/ 919162 w 1368425"/>
              <a:gd name="connsiteY8" fmla="*/ 1395412 h 1406525"/>
              <a:gd name="connsiteX9" fmla="*/ 1133475 w 1368425"/>
              <a:gd name="connsiteY9" fmla="*/ 1406525 h 1406525"/>
              <a:gd name="connsiteX10" fmla="*/ 1368425 w 1368425"/>
              <a:gd name="connsiteY10" fmla="*/ 1350962 h 1406525"/>
              <a:gd name="connsiteX11" fmla="*/ 1244600 w 1368425"/>
              <a:gd name="connsiteY11" fmla="*/ 1358900 h 1406525"/>
              <a:gd name="connsiteX12" fmla="*/ 1111250 w 1368425"/>
              <a:gd name="connsiteY12" fmla="*/ 1325562 h 1406525"/>
              <a:gd name="connsiteX13" fmla="*/ 985837 w 1368425"/>
              <a:gd name="connsiteY13" fmla="*/ 1260475 h 1406525"/>
              <a:gd name="connsiteX14" fmla="*/ 860425 w 1368425"/>
              <a:gd name="connsiteY14" fmla="*/ 1155700 h 1406525"/>
              <a:gd name="connsiteX15" fmla="*/ 739775 w 1368425"/>
              <a:gd name="connsiteY15" fmla="*/ 1030287 h 1406525"/>
              <a:gd name="connsiteX16" fmla="*/ 630237 w 1368425"/>
              <a:gd name="connsiteY16" fmla="*/ 884237 h 1406525"/>
              <a:gd name="connsiteX17" fmla="*/ 530225 w 1368425"/>
              <a:gd name="connsiteY17" fmla="*/ 720725 h 1406525"/>
              <a:gd name="connsiteX18" fmla="*/ 442912 w 1368425"/>
              <a:gd name="connsiteY18" fmla="*/ 538162 h 1406525"/>
              <a:gd name="connsiteX19" fmla="*/ 377825 w 1368425"/>
              <a:gd name="connsiteY19" fmla="*/ 357187 h 1406525"/>
              <a:gd name="connsiteX20" fmla="*/ 325437 w 1368425"/>
              <a:gd name="connsiteY20" fmla="*/ 166687 h 1406525"/>
              <a:gd name="connsiteX21" fmla="*/ 292100 w 1368425"/>
              <a:gd name="connsiteY21" fmla="*/ 4762 h 1406525"/>
              <a:gd name="connsiteX22" fmla="*/ 0 w 1368425"/>
              <a:gd name="connsiteY22" fmla="*/ 0 h 140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Lst>
            <a:rect l="l" t="t" r="r" b="b"/>
            <a:pathLst>
              <a:path w="1368425" h="1406525">
                <a:moveTo>
                  <a:pt x="0" y="0"/>
                </a:moveTo>
                <a:lnTo>
                  <a:pt x="9525" y="169862"/>
                </a:lnTo>
                <a:lnTo>
                  <a:pt x="58737" y="415925"/>
                </a:lnTo>
                <a:lnTo>
                  <a:pt x="131762" y="650875"/>
                </a:lnTo>
                <a:lnTo>
                  <a:pt x="236537" y="866775"/>
                </a:lnTo>
                <a:lnTo>
                  <a:pt x="376237" y="1057275"/>
                </a:lnTo>
                <a:lnTo>
                  <a:pt x="536575" y="1212850"/>
                </a:lnTo>
                <a:lnTo>
                  <a:pt x="714375" y="1330325"/>
                </a:lnTo>
                <a:lnTo>
                  <a:pt x="919162" y="1395412"/>
                </a:lnTo>
                <a:lnTo>
                  <a:pt x="1133475" y="1406525"/>
                </a:lnTo>
                <a:lnTo>
                  <a:pt x="1368425" y="1350962"/>
                </a:lnTo>
                <a:lnTo>
                  <a:pt x="1244600" y="1358900"/>
                </a:lnTo>
                <a:lnTo>
                  <a:pt x="1111250" y="1325562"/>
                </a:lnTo>
                <a:lnTo>
                  <a:pt x="985837" y="1260475"/>
                </a:lnTo>
                <a:lnTo>
                  <a:pt x="860425" y="1155700"/>
                </a:lnTo>
                <a:lnTo>
                  <a:pt x="739775" y="1030287"/>
                </a:lnTo>
                <a:lnTo>
                  <a:pt x="630237" y="884237"/>
                </a:lnTo>
                <a:lnTo>
                  <a:pt x="530225" y="720725"/>
                </a:lnTo>
                <a:lnTo>
                  <a:pt x="442912" y="538162"/>
                </a:lnTo>
                <a:lnTo>
                  <a:pt x="377825" y="357187"/>
                </a:lnTo>
                <a:lnTo>
                  <a:pt x="325437" y="166687"/>
                </a:lnTo>
                <a:lnTo>
                  <a:pt x="292100" y="4762"/>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3571875" y="30163"/>
            <a:ext cx="846138" cy="1185862"/>
          </a:xfrm>
          <a:custGeom>
            <a:avLst/>
            <a:gdLst>
              <a:gd name="connsiteX0" fmla="*/ 782625 w 846277"/>
              <a:gd name="connsiteY0" fmla="*/ 0 h 1185519"/>
              <a:gd name="connsiteX1" fmla="*/ 810209 w 846277"/>
              <a:gd name="connsiteY1" fmla="*/ 95389 h 1185519"/>
              <a:gd name="connsiteX2" fmla="*/ 825665 w 846277"/>
              <a:gd name="connsiteY2" fmla="*/ 194297 h 1185519"/>
              <a:gd name="connsiteX3" fmla="*/ 841121 w 846277"/>
              <a:gd name="connsiteY3" fmla="*/ 293192 h 1185519"/>
              <a:gd name="connsiteX4" fmla="*/ 846277 w 846277"/>
              <a:gd name="connsiteY4" fmla="*/ 386803 h 1185519"/>
              <a:gd name="connsiteX5" fmla="*/ 841159 w 846277"/>
              <a:gd name="connsiteY5" fmla="*/ 475119 h 1185519"/>
              <a:gd name="connsiteX6" fmla="*/ 829055 w 846277"/>
              <a:gd name="connsiteY6" fmla="*/ 569582 h 1185519"/>
              <a:gd name="connsiteX7" fmla="*/ 806666 w 846277"/>
              <a:gd name="connsiteY7" fmla="*/ 658749 h 1185519"/>
              <a:gd name="connsiteX8" fmla="*/ 772896 w 846277"/>
              <a:gd name="connsiteY8" fmla="*/ 738797 h 1185519"/>
              <a:gd name="connsiteX9" fmla="*/ 725881 w 846277"/>
              <a:gd name="connsiteY9" fmla="*/ 818553 h 1185519"/>
              <a:gd name="connsiteX10" fmla="*/ 664553 w 846277"/>
              <a:gd name="connsiteY10" fmla="*/ 894168 h 1185519"/>
              <a:gd name="connsiteX11" fmla="*/ 595858 w 846277"/>
              <a:gd name="connsiteY11" fmla="*/ 959510 h 1185519"/>
              <a:gd name="connsiteX12" fmla="*/ 504761 w 846277"/>
              <a:gd name="connsiteY12" fmla="*/ 1023061 h 1185519"/>
              <a:gd name="connsiteX13" fmla="*/ 402272 w 846277"/>
              <a:gd name="connsiteY13" fmla="*/ 1077493 h 1185519"/>
              <a:gd name="connsiteX14" fmla="*/ 284353 w 846277"/>
              <a:gd name="connsiteY14" fmla="*/ 1123988 h 1185519"/>
              <a:gd name="connsiteX15" fmla="*/ 153936 w 846277"/>
              <a:gd name="connsiteY15" fmla="*/ 1157554 h 1185519"/>
              <a:gd name="connsiteX16" fmla="*/ 0 w 846277"/>
              <a:gd name="connsiteY16" fmla="*/ 1185519 h 1185519"/>
              <a:gd name="connsiteX17" fmla="*/ 127838 w 846277"/>
              <a:gd name="connsiteY17" fmla="*/ 1127887 h 1185519"/>
              <a:gd name="connsiteX18" fmla="*/ 237312 w 846277"/>
              <a:gd name="connsiteY18" fmla="*/ 1067295 h 1185519"/>
              <a:gd name="connsiteX19" fmla="*/ 329514 w 846277"/>
              <a:gd name="connsiteY19" fmla="*/ 1007567 h 1185519"/>
              <a:gd name="connsiteX20" fmla="*/ 409587 w 846277"/>
              <a:gd name="connsiteY20" fmla="*/ 951331 h 1185519"/>
              <a:gd name="connsiteX21" fmla="*/ 478269 w 846277"/>
              <a:gd name="connsiteY21" fmla="*/ 885990 h 1185519"/>
              <a:gd name="connsiteX22" fmla="*/ 530796 w 846277"/>
              <a:gd name="connsiteY22" fmla="*/ 825334 h 1185519"/>
              <a:gd name="connsiteX23" fmla="*/ 577075 w 846277"/>
              <a:gd name="connsiteY23" fmla="*/ 758202 h 1185519"/>
              <a:gd name="connsiteX24" fmla="*/ 614159 w 846277"/>
              <a:gd name="connsiteY24" fmla="*/ 689584 h 1185519"/>
              <a:gd name="connsiteX25" fmla="*/ 647217 w 846277"/>
              <a:gd name="connsiteY25" fmla="*/ 622147 h 1185519"/>
              <a:gd name="connsiteX26" fmla="*/ 674014 w 846277"/>
              <a:gd name="connsiteY26" fmla="*/ 548246 h 1185519"/>
              <a:gd name="connsiteX27" fmla="*/ 690524 w 846277"/>
              <a:gd name="connsiteY27" fmla="*/ 469049 h 1185519"/>
              <a:gd name="connsiteX28" fmla="*/ 705942 w 846277"/>
              <a:gd name="connsiteY28" fmla="*/ 386029 h 1185519"/>
              <a:gd name="connsiteX29" fmla="*/ 725385 w 846277"/>
              <a:gd name="connsiteY29" fmla="*/ 301840 h 1185519"/>
              <a:gd name="connsiteX30" fmla="*/ 741527 w 846277"/>
              <a:gd name="connsiteY30" fmla="*/ 206209 h 1185519"/>
              <a:gd name="connsiteX31" fmla="*/ 760603 w 846277"/>
              <a:gd name="connsiteY31" fmla="*/ 105600 h 1185519"/>
              <a:gd name="connsiteX32" fmla="*/ 782625 w 846277"/>
              <a:gd name="connsiteY32" fmla="*/ 0 h 11855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846277" h="1185519">
                <a:moveTo>
                  <a:pt x="782625" y="0"/>
                </a:moveTo>
                <a:lnTo>
                  <a:pt x="810209" y="95389"/>
                </a:lnTo>
                <a:lnTo>
                  <a:pt x="825665" y="194297"/>
                </a:lnTo>
                <a:lnTo>
                  <a:pt x="841121" y="293192"/>
                </a:lnTo>
                <a:lnTo>
                  <a:pt x="846277" y="386803"/>
                </a:lnTo>
                <a:lnTo>
                  <a:pt x="841159" y="475119"/>
                </a:lnTo>
                <a:lnTo>
                  <a:pt x="829055" y="569582"/>
                </a:lnTo>
                <a:lnTo>
                  <a:pt x="806666" y="658749"/>
                </a:lnTo>
                <a:lnTo>
                  <a:pt x="772896" y="738797"/>
                </a:lnTo>
                <a:lnTo>
                  <a:pt x="725881" y="818553"/>
                </a:lnTo>
                <a:lnTo>
                  <a:pt x="664553" y="894168"/>
                </a:lnTo>
                <a:lnTo>
                  <a:pt x="595858" y="959510"/>
                </a:lnTo>
                <a:lnTo>
                  <a:pt x="504761" y="1023061"/>
                </a:lnTo>
                <a:lnTo>
                  <a:pt x="402272" y="1077493"/>
                </a:lnTo>
                <a:lnTo>
                  <a:pt x="284353" y="1123988"/>
                </a:lnTo>
                <a:lnTo>
                  <a:pt x="153936" y="1157554"/>
                </a:lnTo>
                <a:lnTo>
                  <a:pt x="0" y="1185519"/>
                </a:lnTo>
                <a:lnTo>
                  <a:pt x="127838" y="1127887"/>
                </a:lnTo>
                <a:lnTo>
                  <a:pt x="237312" y="1067295"/>
                </a:lnTo>
                <a:lnTo>
                  <a:pt x="329514" y="1007567"/>
                </a:lnTo>
                <a:lnTo>
                  <a:pt x="409587" y="951331"/>
                </a:lnTo>
                <a:lnTo>
                  <a:pt x="478269" y="885990"/>
                </a:lnTo>
                <a:lnTo>
                  <a:pt x="530796" y="825334"/>
                </a:lnTo>
                <a:lnTo>
                  <a:pt x="577075" y="758202"/>
                </a:lnTo>
                <a:lnTo>
                  <a:pt x="614159" y="689584"/>
                </a:lnTo>
                <a:lnTo>
                  <a:pt x="647217" y="622147"/>
                </a:lnTo>
                <a:lnTo>
                  <a:pt x="674014" y="548246"/>
                </a:lnTo>
                <a:lnTo>
                  <a:pt x="690524" y="469049"/>
                </a:lnTo>
                <a:lnTo>
                  <a:pt x="705942" y="386029"/>
                </a:lnTo>
                <a:lnTo>
                  <a:pt x="725385" y="301840"/>
                </a:lnTo>
                <a:lnTo>
                  <a:pt x="741527" y="206209"/>
                </a:lnTo>
                <a:lnTo>
                  <a:pt x="760603" y="105600"/>
                </a:lnTo>
                <a:lnTo>
                  <a:pt x="782625"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240088" y="1389063"/>
            <a:ext cx="504825" cy="469900"/>
          </a:xfrm>
          <a:custGeom>
            <a:avLst/>
            <a:gdLst>
              <a:gd name="connsiteX0" fmla="*/ 70408 w 505485"/>
              <a:gd name="connsiteY0" fmla="*/ 0 h 471398"/>
              <a:gd name="connsiteX1" fmla="*/ 0 w 505485"/>
              <a:gd name="connsiteY1" fmla="*/ 471398 h 471398"/>
              <a:gd name="connsiteX2" fmla="*/ 15113 w 505485"/>
              <a:gd name="connsiteY2" fmla="*/ 462851 h 471398"/>
              <a:gd name="connsiteX3" fmla="*/ 65646 w 505485"/>
              <a:gd name="connsiteY3" fmla="*/ 439890 h 471398"/>
              <a:gd name="connsiteX4" fmla="*/ 134239 w 505485"/>
              <a:gd name="connsiteY4" fmla="*/ 403352 h 471398"/>
              <a:gd name="connsiteX5" fmla="*/ 217246 w 505485"/>
              <a:gd name="connsiteY5" fmla="*/ 371005 h 471398"/>
              <a:gd name="connsiteX6" fmla="*/ 308368 w 505485"/>
              <a:gd name="connsiteY6" fmla="*/ 336308 h 471398"/>
              <a:gd name="connsiteX7" fmla="*/ 390651 w 505485"/>
              <a:gd name="connsiteY7" fmla="*/ 316699 h 471398"/>
              <a:gd name="connsiteX8" fmla="*/ 460044 w 505485"/>
              <a:gd name="connsiteY8" fmla="*/ 313347 h 471398"/>
              <a:gd name="connsiteX9" fmla="*/ 505485 w 505485"/>
              <a:gd name="connsiteY9" fmla="*/ 333616 h 471398"/>
              <a:gd name="connsiteX10" fmla="*/ 475881 w 505485"/>
              <a:gd name="connsiteY10" fmla="*/ 292062 h 471398"/>
              <a:gd name="connsiteX11" fmla="*/ 449617 w 505485"/>
              <a:gd name="connsiteY11" fmla="*/ 262064 h 471398"/>
              <a:gd name="connsiteX12" fmla="*/ 409346 w 505485"/>
              <a:gd name="connsiteY12" fmla="*/ 244475 h 471398"/>
              <a:gd name="connsiteX13" fmla="*/ 366140 w 505485"/>
              <a:gd name="connsiteY13" fmla="*/ 231902 h 471398"/>
              <a:gd name="connsiteX14" fmla="*/ 317042 w 505485"/>
              <a:gd name="connsiteY14" fmla="*/ 229400 h 471398"/>
              <a:gd name="connsiteX15" fmla="*/ 271271 w 505485"/>
              <a:gd name="connsiteY15" fmla="*/ 238455 h 471398"/>
              <a:gd name="connsiteX16" fmla="*/ 222580 w 505485"/>
              <a:gd name="connsiteY16" fmla="*/ 252526 h 471398"/>
              <a:gd name="connsiteX17" fmla="*/ 173151 w 505485"/>
              <a:gd name="connsiteY17" fmla="*/ 279349 h 471398"/>
              <a:gd name="connsiteX18" fmla="*/ 165760 w 505485"/>
              <a:gd name="connsiteY18" fmla="*/ 268960 h 471398"/>
              <a:gd name="connsiteX19" fmla="*/ 161213 w 505485"/>
              <a:gd name="connsiteY19" fmla="*/ 207619 h 471398"/>
              <a:gd name="connsiteX20" fmla="*/ 153339 w 505485"/>
              <a:gd name="connsiteY20" fmla="*/ 134721 h 471398"/>
              <a:gd name="connsiteX21" fmla="*/ 152539 w 505485"/>
              <a:gd name="connsiteY21" fmla="*/ 101549 h 471398"/>
              <a:gd name="connsiteX22" fmla="*/ 160654 w 505485"/>
              <a:gd name="connsiteY22" fmla="*/ 99199 h 471398"/>
              <a:gd name="connsiteX23" fmla="*/ 167665 w 505485"/>
              <a:gd name="connsiteY23" fmla="*/ 93002 h 471398"/>
              <a:gd name="connsiteX24" fmla="*/ 172427 w 505485"/>
              <a:gd name="connsiteY24" fmla="*/ 79095 h 471398"/>
              <a:gd name="connsiteX25" fmla="*/ 177203 w 505485"/>
              <a:gd name="connsiteY25" fmla="*/ 65176 h 471398"/>
              <a:gd name="connsiteX26" fmla="*/ 172745 w 505485"/>
              <a:gd name="connsiteY26" fmla="*/ 49758 h 471398"/>
              <a:gd name="connsiteX27" fmla="*/ 159067 w 505485"/>
              <a:gd name="connsiteY27" fmla="*/ 32842 h 471398"/>
              <a:gd name="connsiteX28" fmla="*/ 123964 w 505485"/>
              <a:gd name="connsiteY28" fmla="*/ 17932 h 471398"/>
              <a:gd name="connsiteX29" fmla="*/ 70408 w 505485"/>
              <a:gd name="connsiteY29" fmla="*/ 0 h 47139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505485" h="471398">
                <a:moveTo>
                  <a:pt x="70408" y="0"/>
                </a:moveTo>
                <a:lnTo>
                  <a:pt x="0" y="471398"/>
                </a:lnTo>
                <a:lnTo>
                  <a:pt x="15113" y="462851"/>
                </a:lnTo>
                <a:lnTo>
                  <a:pt x="65646" y="439890"/>
                </a:lnTo>
                <a:lnTo>
                  <a:pt x="134239" y="403352"/>
                </a:lnTo>
                <a:lnTo>
                  <a:pt x="217246" y="371005"/>
                </a:lnTo>
                <a:lnTo>
                  <a:pt x="308368" y="336308"/>
                </a:lnTo>
                <a:lnTo>
                  <a:pt x="390651" y="316699"/>
                </a:lnTo>
                <a:lnTo>
                  <a:pt x="460044" y="313347"/>
                </a:lnTo>
                <a:lnTo>
                  <a:pt x="505485" y="333616"/>
                </a:lnTo>
                <a:lnTo>
                  <a:pt x="475881" y="292062"/>
                </a:lnTo>
                <a:lnTo>
                  <a:pt x="449617" y="262064"/>
                </a:lnTo>
                <a:lnTo>
                  <a:pt x="409346" y="244475"/>
                </a:lnTo>
                <a:lnTo>
                  <a:pt x="366140" y="231902"/>
                </a:lnTo>
                <a:lnTo>
                  <a:pt x="317042" y="229400"/>
                </a:lnTo>
                <a:lnTo>
                  <a:pt x="271271" y="238455"/>
                </a:lnTo>
                <a:lnTo>
                  <a:pt x="222580" y="252526"/>
                </a:lnTo>
                <a:lnTo>
                  <a:pt x="173151" y="279349"/>
                </a:lnTo>
                <a:lnTo>
                  <a:pt x="165760" y="268960"/>
                </a:lnTo>
                <a:lnTo>
                  <a:pt x="161213" y="207619"/>
                </a:lnTo>
                <a:lnTo>
                  <a:pt x="153339" y="134721"/>
                </a:lnTo>
                <a:lnTo>
                  <a:pt x="152539" y="101549"/>
                </a:lnTo>
                <a:lnTo>
                  <a:pt x="160654" y="99199"/>
                </a:lnTo>
                <a:lnTo>
                  <a:pt x="167665" y="93002"/>
                </a:lnTo>
                <a:lnTo>
                  <a:pt x="172427" y="79095"/>
                </a:lnTo>
                <a:lnTo>
                  <a:pt x="177203" y="65176"/>
                </a:lnTo>
                <a:lnTo>
                  <a:pt x="172745" y="49758"/>
                </a:lnTo>
                <a:lnTo>
                  <a:pt x="159067" y="32842"/>
                </a:lnTo>
                <a:lnTo>
                  <a:pt x="123964" y="17932"/>
                </a:lnTo>
                <a:lnTo>
                  <a:pt x="7040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3516313" y="1300163"/>
            <a:ext cx="257175" cy="317500"/>
          </a:xfrm>
          <a:custGeom>
            <a:avLst/>
            <a:gdLst>
              <a:gd name="connsiteX0" fmla="*/ 28460 w 257606"/>
              <a:gd name="connsiteY0" fmla="*/ 0 h 318795"/>
              <a:gd name="connsiteX1" fmla="*/ 114846 w 257606"/>
              <a:gd name="connsiteY1" fmla="*/ 130683 h 318795"/>
              <a:gd name="connsiteX2" fmla="*/ 161467 w 257606"/>
              <a:gd name="connsiteY2" fmla="*/ 215506 h 318795"/>
              <a:gd name="connsiteX3" fmla="*/ 196354 w 257606"/>
              <a:gd name="connsiteY3" fmla="*/ 275056 h 318795"/>
              <a:gd name="connsiteX4" fmla="*/ 257606 w 257606"/>
              <a:gd name="connsiteY4" fmla="*/ 318795 h 318795"/>
              <a:gd name="connsiteX5" fmla="*/ 202107 w 257606"/>
              <a:gd name="connsiteY5" fmla="*/ 310261 h 318795"/>
              <a:gd name="connsiteX6" fmla="*/ 148513 w 257606"/>
              <a:gd name="connsiteY6" fmla="*/ 292988 h 318795"/>
              <a:gd name="connsiteX7" fmla="*/ 99783 w 257606"/>
              <a:gd name="connsiteY7" fmla="*/ 262013 h 318795"/>
              <a:gd name="connsiteX8" fmla="*/ 54050 w 257606"/>
              <a:gd name="connsiteY8" fmla="*/ 226085 h 318795"/>
              <a:gd name="connsiteX9" fmla="*/ 19456 w 257606"/>
              <a:gd name="connsiteY9" fmla="*/ 182829 h 318795"/>
              <a:gd name="connsiteX10" fmla="*/ 75 w 257606"/>
              <a:gd name="connsiteY10" fmla="*/ 131089 h 318795"/>
              <a:gd name="connsiteX11" fmla="*/ 0 w 257606"/>
              <a:gd name="connsiteY11" fmla="*/ 69672 h 318795"/>
              <a:gd name="connsiteX12" fmla="*/ 28460 w 257606"/>
              <a:gd name="connsiteY12" fmla="*/ 0 h 31879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257606" h="318795">
                <a:moveTo>
                  <a:pt x="28460" y="0"/>
                </a:moveTo>
                <a:lnTo>
                  <a:pt x="114846" y="130683"/>
                </a:lnTo>
                <a:lnTo>
                  <a:pt x="161467" y="215506"/>
                </a:lnTo>
                <a:lnTo>
                  <a:pt x="196354" y="275056"/>
                </a:lnTo>
                <a:lnTo>
                  <a:pt x="257606" y="318795"/>
                </a:lnTo>
                <a:lnTo>
                  <a:pt x="202107" y="310261"/>
                </a:lnTo>
                <a:lnTo>
                  <a:pt x="148513" y="292988"/>
                </a:lnTo>
                <a:lnTo>
                  <a:pt x="99783" y="262013"/>
                </a:lnTo>
                <a:lnTo>
                  <a:pt x="54050" y="226085"/>
                </a:lnTo>
                <a:lnTo>
                  <a:pt x="19456" y="182829"/>
                </a:lnTo>
                <a:lnTo>
                  <a:pt x="75" y="131089"/>
                </a:lnTo>
                <a:lnTo>
                  <a:pt x="0" y="69672"/>
                </a:lnTo>
                <a:lnTo>
                  <a:pt x="2846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2544763" y="0"/>
            <a:ext cx="196850" cy="192088"/>
          </a:xfrm>
          <a:custGeom>
            <a:avLst/>
            <a:gdLst>
              <a:gd name="connsiteX0" fmla="*/ 196850 w 196850"/>
              <a:gd name="connsiteY0" fmla="*/ 0 h 192087"/>
              <a:gd name="connsiteX1" fmla="*/ 179387 w 196850"/>
              <a:gd name="connsiteY1" fmla="*/ 14287 h 192087"/>
              <a:gd name="connsiteX2" fmla="*/ 157162 w 196850"/>
              <a:gd name="connsiteY2" fmla="*/ 39687 h 192087"/>
              <a:gd name="connsiteX3" fmla="*/ 128587 w 196850"/>
              <a:gd name="connsiteY3" fmla="*/ 65087 h 192087"/>
              <a:gd name="connsiteX4" fmla="*/ 100012 w 196850"/>
              <a:gd name="connsiteY4" fmla="*/ 85725 h 192087"/>
              <a:gd name="connsiteX5" fmla="*/ 65087 w 196850"/>
              <a:gd name="connsiteY5" fmla="*/ 104775 h 192087"/>
              <a:gd name="connsiteX6" fmla="*/ 34925 w 196850"/>
              <a:gd name="connsiteY6" fmla="*/ 117475 h 192087"/>
              <a:gd name="connsiteX7" fmla="*/ 0 w 196850"/>
              <a:gd name="connsiteY7" fmla="*/ 119062 h 192087"/>
              <a:gd name="connsiteX8" fmla="*/ 15875 w 196850"/>
              <a:gd name="connsiteY8" fmla="*/ 152400 h 192087"/>
              <a:gd name="connsiteX9" fmla="*/ 36512 w 196850"/>
              <a:gd name="connsiteY9" fmla="*/ 179387 h 192087"/>
              <a:gd name="connsiteX10" fmla="*/ 65087 w 196850"/>
              <a:gd name="connsiteY10" fmla="*/ 192087 h 192087"/>
              <a:gd name="connsiteX11" fmla="*/ 95250 w 196850"/>
              <a:gd name="connsiteY11" fmla="*/ 192087 h 192087"/>
              <a:gd name="connsiteX12" fmla="*/ 131762 w 196850"/>
              <a:gd name="connsiteY12" fmla="*/ 176212 h 192087"/>
              <a:gd name="connsiteX13" fmla="*/ 160337 w 196850"/>
              <a:gd name="connsiteY13" fmla="*/ 139700 h 192087"/>
              <a:gd name="connsiteX14" fmla="*/ 184150 w 196850"/>
              <a:gd name="connsiteY14" fmla="*/ 84137 h 192087"/>
              <a:gd name="connsiteX15" fmla="*/ 196850 w 196850"/>
              <a:gd name="connsiteY15" fmla="*/ 0 h 1920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196850" h="192087">
                <a:moveTo>
                  <a:pt x="196850" y="0"/>
                </a:moveTo>
                <a:lnTo>
                  <a:pt x="179387" y="14287"/>
                </a:lnTo>
                <a:lnTo>
                  <a:pt x="157162" y="39687"/>
                </a:lnTo>
                <a:lnTo>
                  <a:pt x="128587" y="65087"/>
                </a:lnTo>
                <a:lnTo>
                  <a:pt x="100012" y="85725"/>
                </a:lnTo>
                <a:lnTo>
                  <a:pt x="65087" y="104775"/>
                </a:lnTo>
                <a:lnTo>
                  <a:pt x="34925" y="117475"/>
                </a:lnTo>
                <a:lnTo>
                  <a:pt x="0" y="119062"/>
                </a:lnTo>
                <a:lnTo>
                  <a:pt x="15875" y="152400"/>
                </a:lnTo>
                <a:lnTo>
                  <a:pt x="36512" y="179387"/>
                </a:lnTo>
                <a:lnTo>
                  <a:pt x="65087" y="192087"/>
                </a:lnTo>
                <a:lnTo>
                  <a:pt x="95250" y="192087"/>
                </a:lnTo>
                <a:lnTo>
                  <a:pt x="131762" y="176212"/>
                </a:lnTo>
                <a:lnTo>
                  <a:pt x="160337" y="139700"/>
                </a:lnTo>
                <a:lnTo>
                  <a:pt x="184150" y="84137"/>
                </a:lnTo>
                <a:lnTo>
                  <a:pt x="19685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3221038" y="1951038"/>
            <a:ext cx="1290637" cy="3522662"/>
          </a:xfrm>
          <a:custGeom>
            <a:avLst/>
            <a:gdLst>
              <a:gd name="connsiteX0" fmla="*/ 333921 w 1291653"/>
              <a:gd name="connsiteY0" fmla="*/ 0 h 3523894"/>
              <a:gd name="connsiteX1" fmla="*/ 318427 w 1291653"/>
              <a:gd name="connsiteY1" fmla="*/ 36868 h 3523894"/>
              <a:gd name="connsiteX2" fmla="*/ 289725 w 1291653"/>
              <a:gd name="connsiteY2" fmla="*/ 88353 h 3523894"/>
              <a:gd name="connsiteX3" fmla="*/ 255866 w 1291653"/>
              <a:gd name="connsiteY3" fmla="*/ 152133 h 3523894"/>
              <a:gd name="connsiteX4" fmla="*/ 222300 w 1291653"/>
              <a:gd name="connsiteY4" fmla="*/ 232028 h 3523894"/>
              <a:gd name="connsiteX5" fmla="*/ 176961 w 1291653"/>
              <a:gd name="connsiteY5" fmla="*/ 331520 h 3523894"/>
              <a:gd name="connsiteX6" fmla="*/ 141109 w 1291653"/>
              <a:gd name="connsiteY6" fmla="*/ 433654 h 3523894"/>
              <a:gd name="connsiteX7" fmla="*/ 109588 w 1291653"/>
              <a:gd name="connsiteY7" fmla="*/ 550748 h 3523894"/>
              <a:gd name="connsiteX8" fmla="*/ 94437 w 1291653"/>
              <a:gd name="connsiteY8" fmla="*/ 679297 h 3523894"/>
              <a:gd name="connsiteX9" fmla="*/ 80746 w 1291653"/>
              <a:gd name="connsiteY9" fmla="*/ 812837 h 3523894"/>
              <a:gd name="connsiteX10" fmla="*/ 88900 w 1291653"/>
              <a:gd name="connsiteY10" fmla="*/ 961644 h 3523894"/>
              <a:gd name="connsiteX11" fmla="*/ 117462 w 1291653"/>
              <a:gd name="connsiteY11" fmla="*/ 1120749 h 3523894"/>
              <a:gd name="connsiteX12" fmla="*/ 155511 w 1291653"/>
              <a:gd name="connsiteY12" fmla="*/ 1282509 h 3523894"/>
              <a:gd name="connsiteX13" fmla="*/ 231495 w 1291653"/>
              <a:gd name="connsiteY13" fmla="*/ 1454899 h 3523894"/>
              <a:gd name="connsiteX14" fmla="*/ 330479 w 1291653"/>
              <a:gd name="connsiteY14" fmla="*/ 1631441 h 3523894"/>
              <a:gd name="connsiteX15" fmla="*/ 456476 w 1291653"/>
              <a:gd name="connsiteY15" fmla="*/ 1810969 h 3523894"/>
              <a:gd name="connsiteX16" fmla="*/ 620420 w 1291653"/>
              <a:gd name="connsiteY16" fmla="*/ 2001126 h 3523894"/>
              <a:gd name="connsiteX17" fmla="*/ 805065 w 1291653"/>
              <a:gd name="connsiteY17" fmla="*/ 2217673 h 3523894"/>
              <a:gd name="connsiteX18" fmla="*/ 943724 w 1291653"/>
              <a:gd name="connsiteY18" fmla="*/ 2425941 h 3523894"/>
              <a:gd name="connsiteX19" fmla="*/ 1049909 w 1291653"/>
              <a:gd name="connsiteY19" fmla="*/ 2627388 h 3523894"/>
              <a:gd name="connsiteX20" fmla="*/ 1125054 w 1291653"/>
              <a:gd name="connsiteY20" fmla="*/ 2827020 h 3523894"/>
              <a:gd name="connsiteX21" fmla="*/ 1181239 w 1291653"/>
              <a:gd name="connsiteY21" fmla="*/ 3021329 h 3523894"/>
              <a:gd name="connsiteX22" fmla="*/ 1225041 w 1291653"/>
              <a:gd name="connsiteY22" fmla="*/ 3203016 h 3523894"/>
              <a:gd name="connsiteX23" fmla="*/ 1255052 w 1291653"/>
              <a:gd name="connsiteY23" fmla="*/ 3367112 h 3523894"/>
              <a:gd name="connsiteX24" fmla="*/ 1291653 w 1291653"/>
              <a:gd name="connsiteY24" fmla="*/ 3523894 h 3523894"/>
              <a:gd name="connsiteX25" fmla="*/ 1160005 w 1291653"/>
              <a:gd name="connsiteY25" fmla="*/ 3475570 h 3523894"/>
              <a:gd name="connsiteX26" fmla="*/ 1156525 w 1291653"/>
              <a:gd name="connsiteY26" fmla="*/ 3433381 h 3523894"/>
              <a:gd name="connsiteX27" fmla="*/ 1135456 w 1291653"/>
              <a:gd name="connsiteY27" fmla="*/ 3315296 h 3523894"/>
              <a:gd name="connsiteX28" fmla="*/ 1097114 w 1291653"/>
              <a:gd name="connsiteY28" fmla="*/ 3137433 h 3523894"/>
              <a:gd name="connsiteX29" fmla="*/ 1021372 w 1291653"/>
              <a:gd name="connsiteY29" fmla="*/ 2905581 h 3523894"/>
              <a:gd name="connsiteX30" fmla="*/ 916571 w 1291653"/>
              <a:gd name="connsiteY30" fmla="*/ 2633548 h 3523894"/>
              <a:gd name="connsiteX31" fmla="*/ 756005 w 1291653"/>
              <a:gd name="connsiteY31" fmla="*/ 2334437 h 3523894"/>
              <a:gd name="connsiteX32" fmla="*/ 543991 w 1291653"/>
              <a:gd name="connsiteY32" fmla="*/ 2023211 h 3523894"/>
              <a:gd name="connsiteX33" fmla="*/ 265874 w 1291653"/>
              <a:gd name="connsiteY33" fmla="*/ 1709508 h 3523894"/>
              <a:gd name="connsiteX34" fmla="*/ 160591 w 1291653"/>
              <a:gd name="connsiteY34" fmla="*/ 1556384 h 3523894"/>
              <a:gd name="connsiteX35" fmla="*/ 73075 w 1291653"/>
              <a:gd name="connsiteY35" fmla="*/ 1344129 h 3523894"/>
              <a:gd name="connsiteX36" fmla="*/ 19723 w 1291653"/>
              <a:gd name="connsiteY36" fmla="*/ 1084211 h 3523894"/>
              <a:gd name="connsiteX37" fmla="*/ 0 w 1291653"/>
              <a:gd name="connsiteY37" fmla="*/ 819975 h 3523894"/>
              <a:gd name="connsiteX38" fmla="*/ 17907 w 1291653"/>
              <a:gd name="connsiteY38" fmla="*/ 550252 h 3523894"/>
              <a:gd name="connsiteX39" fmla="*/ 71475 w 1291653"/>
              <a:gd name="connsiteY39" fmla="*/ 313423 h 3523894"/>
              <a:gd name="connsiteX40" fmla="*/ 177101 w 1291653"/>
              <a:gd name="connsiteY40" fmla="*/ 120916 h 3523894"/>
              <a:gd name="connsiteX41" fmla="*/ 333921 w 1291653"/>
              <a:gd name="connsiteY41" fmla="*/ 0 h 35238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Lst>
            <a:rect l="l" t="t" r="r" b="b"/>
            <a:pathLst>
              <a:path w="1291653" h="3523894">
                <a:moveTo>
                  <a:pt x="333921" y="0"/>
                </a:moveTo>
                <a:lnTo>
                  <a:pt x="318427" y="36868"/>
                </a:lnTo>
                <a:lnTo>
                  <a:pt x="289725" y="88353"/>
                </a:lnTo>
                <a:lnTo>
                  <a:pt x="255866" y="152133"/>
                </a:lnTo>
                <a:lnTo>
                  <a:pt x="222300" y="232028"/>
                </a:lnTo>
                <a:lnTo>
                  <a:pt x="176961" y="331520"/>
                </a:lnTo>
                <a:lnTo>
                  <a:pt x="141109" y="433654"/>
                </a:lnTo>
                <a:lnTo>
                  <a:pt x="109588" y="550748"/>
                </a:lnTo>
                <a:lnTo>
                  <a:pt x="94437" y="679297"/>
                </a:lnTo>
                <a:lnTo>
                  <a:pt x="80746" y="812837"/>
                </a:lnTo>
                <a:lnTo>
                  <a:pt x="88900" y="961644"/>
                </a:lnTo>
                <a:lnTo>
                  <a:pt x="117462" y="1120749"/>
                </a:lnTo>
                <a:lnTo>
                  <a:pt x="155511" y="1282509"/>
                </a:lnTo>
                <a:lnTo>
                  <a:pt x="231495" y="1454899"/>
                </a:lnTo>
                <a:lnTo>
                  <a:pt x="330479" y="1631441"/>
                </a:lnTo>
                <a:lnTo>
                  <a:pt x="456476" y="1810969"/>
                </a:lnTo>
                <a:lnTo>
                  <a:pt x="620420" y="2001126"/>
                </a:lnTo>
                <a:lnTo>
                  <a:pt x="805065" y="2217673"/>
                </a:lnTo>
                <a:lnTo>
                  <a:pt x="943724" y="2425941"/>
                </a:lnTo>
                <a:lnTo>
                  <a:pt x="1049909" y="2627388"/>
                </a:lnTo>
                <a:lnTo>
                  <a:pt x="1125054" y="2827020"/>
                </a:lnTo>
                <a:lnTo>
                  <a:pt x="1181239" y="3021329"/>
                </a:lnTo>
                <a:lnTo>
                  <a:pt x="1225041" y="3203016"/>
                </a:lnTo>
                <a:lnTo>
                  <a:pt x="1255052" y="3367112"/>
                </a:lnTo>
                <a:lnTo>
                  <a:pt x="1291653" y="3523894"/>
                </a:lnTo>
                <a:lnTo>
                  <a:pt x="1160005" y="3475570"/>
                </a:lnTo>
                <a:lnTo>
                  <a:pt x="1156525" y="3433381"/>
                </a:lnTo>
                <a:lnTo>
                  <a:pt x="1135456" y="3315296"/>
                </a:lnTo>
                <a:lnTo>
                  <a:pt x="1097114" y="3137433"/>
                </a:lnTo>
                <a:lnTo>
                  <a:pt x="1021372" y="2905581"/>
                </a:lnTo>
                <a:lnTo>
                  <a:pt x="916571" y="2633548"/>
                </a:lnTo>
                <a:lnTo>
                  <a:pt x="756005" y="2334437"/>
                </a:lnTo>
                <a:lnTo>
                  <a:pt x="543991" y="2023211"/>
                </a:lnTo>
                <a:lnTo>
                  <a:pt x="265874" y="1709508"/>
                </a:lnTo>
                <a:lnTo>
                  <a:pt x="160591" y="1556384"/>
                </a:lnTo>
                <a:lnTo>
                  <a:pt x="73075" y="1344129"/>
                </a:lnTo>
                <a:lnTo>
                  <a:pt x="19723" y="1084211"/>
                </a:lnTo>
                <a:lnTo>
                  <a:pt x="0" y="819975"/>
                </a:lnTo>
                <a:lnTo>
                  <a:pt x="17907" y="550252"/>
                </a:lnTo>
                <a:lnTo>
                  <a:pt x="71475" y="313423"/>
                </a:lnTo>
                <a:lnTo>
                  <a:pt x="177101" y="120916"/>
                </a:lnTo>
                <a:lnTo>
                  <a:pt x="333921"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2933700"/>
            <a:ext cx="57150" cy="209550"/>
          </a:xfrm>
          <a:custGeom>
            <a:avLst/>
            <a:gdLst>
              <a:gd name="connsiteX0" fmla="*/ 0 w 57150"/>
              <a:gd name="connsiteY0" fmla="*/ 209550 h 209550"/>
              <a:gd name="connsiteX1" fmla="*/ 57150 w 57150"/>
              <a:gd name="connsiteY1" fmla="*/ 19050 h 209550"/>
              <a:gd name="connsiteX2" fmla="*/ 0 w 57150"/>
              <a:gd name="connsiteY2" fmla="*/ 0 h 209550"/>
              <a:gd name="connsiteX3" fmla="*/ 0 w 57150"/>
              <a:gd name="connsiteY3" fmla="*/ 209550 h 209550"/>
            </a:gdLst>
            <a:ahLst/>
            <a:cxnLst>
              <a:cxn ang="0">
                <a:pos x="connsiteX0" y="connsiteY0"/>
              </a:cxn>
              <a:cxn ang="1">
                <a:pos x="connsiteX1" y="connsiteY1"/>
              </a:cxn>
              <a:cxn ang="2">
                <a:pos x="connsiteX2" y="connsiteY2"/>
              </a:cxn>
              <a:cxn ang="3">
                <a:pos x="connsiteX3" y="connsiteY3"/>
              </a:cxn>
            </a:cxnLst>
            <a:rect l="l" t="t" r="r" b="b"/>
            <a:pathLst>
              <a:path w="57150" h="209550">
                <a:moveTo>
                  <a:pt x="0" y="209550"/>
                </a:moveTo>
                <a:lnTo>
                  <a:pt x="57150" y="19050"/>
                </a:lnTo>
                <a:lnTo>
                  <a:pt x="0" y="0"/>
                </a:lnTo>
                <a:lnTo>
                  <a:pt x="0" y="20955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4372" name="Picture 3"/>
          <p:cNvPicPr>
            <a:picLocks noChangeAspect="1" noChangeArrowheads="1"/>
          </p:cNvPicPr>
          <p:nvPr/>
        </p:nvPicPr>
        <p:blipFill>
          <a:blip r:embed="rId2"/>
          <a:srcRect/>
          <a:stretch>
            <a:fillRect/>
          </a:stretch>
        </p:blipFill>
        <p:spPr bwMode="auto">
          <a:xfrm>
            <a:off x="63500" y="63500"/>
            <a:ext cx="1701800" cy="1854200"/>
          </a:xfrm>
          <a:prstGeom prst="rect">
            <a:avLst/>
          </a:prstGeom>
          <a:noFill/>
          <a:ln w="9525">
            <a:noFill/>
            <a:miter lim="800000"/>
            <a:headEnd/>
            <a:tailEnd/>
          </a:ln>
        </p:spPr>
      </p:pic>
      <p:pic>
        <p:nvPicPr>
          <p:cNvPr id="14373" name="Picture 3"/>
          <p:cNvPicPr>
            <a:picLocks noChangeAspect="1" noChangeArrowheads="1"/>
          </p:cNvPicPr>
          <p:nvPr/>
        </p:nvPicPr>
        <p:blipFill>
          <a:blip r:embed="rId3"/>
          <a:srcRect/>
          <a:stretch>
            <a:fillRect/>
          </a:stretch>
        </p:blipFill>
        <p:spPr bwMode="auto">
          <a:xfrm>
            <a:off x="7226300" y="0"/>
            <a:ext cx="1917700" cy="1917700"/>
          </a:xfrm>
          <a:prstGeom prst="rect">
            <a:avLst/>
          </a:prstGeom>
          <a:noFill/>
          <a:ln w="9525">
            <a:noFill/>
            <a:miter lim="800000"/>
            <a:headEnd/>
            <a:tailEnd/>
          </a:ln>
        </p:spPr>
      </p:pic>
      <p:pic>
        <p:nvPicPr>
          <p:cNvPr id="14374" name="Picture 3"/>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14375" name="TextBox 1"/>
          <p:cNvSpPr txBox="1">
            <a:spLocks noChangeArrowheads="1"/>
          </p:cNvSpPr>
          <p:nvPr/>
        </p:nvSpPr>
        <p:spPr bwMode="auto">
          <a:xfrm>
            <a:off x="698500" y="2324100"/>
            <a:ext cx="7797800" cy="596900"/>
          </a:xfrm>
          <a:prstGeom prst="rect">
            <a:avLst/>
          </a:prstGeom>
          <a:noFill/>
          <a:ln w="9525">
            <a:noFill/>
            <a:miter lim="800000"/>
            <a:headEnd/>
            <a:tailEnd/>
          </a:ln>
        </p:spPr>
        <p:txBody>
          <a:bodyPr wrap="none" lIns="0" tIns="0" rIns="0">
            <a:spAutoFit/>
          </a:bodyPr>
          <a:lstStyle/>
          <a:p>
            <a:pPr>
              <a:lnSpc>
                <a:spcPts val="4700"/>
              </a:lnSpc>
            </a:pPr>
            <a:r>
              <a:rPr lang="en-US" altLang="zh-CN" sz="4800" b="1">
                <a:solidFill>
                  <a:srgbClr val="000000"/>
                </a:solidFill>
                <a:latin typeface="Segoe UI" pitchFamily="34" charset="0"/>
                <a:cs typeface="Segoe UI" pitchFamily="34" charset="0"/>
              </a:rPr>
              <a:t>Khalid</a:t>
            </a:r>
            <a:r>
              <a:rPr lang="en-US" altLang="zh-CN" sz="4800">
                <a:latin typeface="Times New Roman" pitchFamily="18" charset="0"/>
                <a:cs typeface="Times New Roman" pitchFamily="18" charset="0"/>
              </a:rPr>
              <a:t> </a:t>
            </a:r>
            <a:r>
              <a:rPr lang="en-US" altLang="zh-CN" sz="4800" b="1">
                <a:solidFill>
                  <a:srgbClr val="000000"/>
                </a:solidFill>
                <a:latin typeface="Segoe UI" pitchFamily="34" charset="0"/>
                <a:cs typeface="Segoe UI" pitchFamily="34" charset="0"/>
              </a:rPr>
              <a:t>H</a:t>
            </a:r>
            <a:r>
              <a:rPr lang="en-US" altLang="zh-CN" sz="4800">
                <a:latin typeface="Times New Roman" pitchFamily="18" charset="0"/>
                <a:cs typeface="Times New Roman" pitchFamily="18" charset="0"/>
              </a:rPr>
              <a:t> </a:t>
            </a:r>
            <a:r>
              <a:rPr lang="en-US" altLang="zh-CN" sz="4800" b="1">
                <a:solidFill>
                  <a:srgbClr val="000000"/>
                </a:solidFill>
                <a:latin typeface="Segoe UI" pitchFamily="34" charset="0"/>
                <a:cs typeface="Segoe UI" pitchFamily="34" charset="0"/>
              </a:rPr>
              <a:t>Al</a:t>
            </a:r>
            <a:r>
              <a:rPr lang="en-US" altLang="zh-CN" sz="4800">
                <a:latin typeface="Times New Roman" pitchFamily="18" charset="0"/>
                <a:cs typeface="Times New Roman" pitchFamily="18" charset="0"/>
              </a:rPr>
              <a:t> </a:t>
            </a:r>
            <a:r>
              <a:rPr lang="en-US" altLang="zh-CN" sz="4800" b="1">
                <a:solidFill>
                  <a:srgbClr val="000000"/>
                </a:solidFill>
                <a:latin typeface="Segoe UI" pitchFamily="34" charset="0"/>
                <a:cs typeface="Segoe UI" pitchFamily="34" charset="0"/>
              </a:rPr>
              <a:t>Malki,</a:t>
            </a:r>
            <a:r>
              <a:rPr lang="en-US" altLang="zh-CN" sz="4800">
                <a:latin typeface="Times New Roman" pitchFamily="18" charset="0"/>
                <a:cs typeface="Times New Roman" pitchFamily="18" charset="0"/>
              </a:rPr>
              <a:t> </a:t>
            </a:r>
            <a:r>
              <a:rPr lang="en-US" altLang="zh-CN" sz="4800" b="1">
                <a:solidFill>
                  <a:srgbClr val="000000"/>
                </a:solidFill>
                <a:latin typeface="Segoe UI" pitchFamily="34" charset="0"/>
                <a:cs typeface="Segoe UI" pitchFamily="34" charset="0"/>
              </a:rPr>
              <a:t>MD,</a:t>
            </a:r>
            <a:r>
              <a:rPr lang="en-US" altLang="zh-CN" sz="4800">
                <a:latin typeface="Times New Roman" pitchFamily="18" charset="0"/>
                <a:cs typeface="Times New Roman" pitchFamily="18" charset="0"/>
              </a:rPr>
              <a:t> </a:t>
            </a:r>
            <a:r>
              <a:rPr lang="en-US" altLang="zh-CN" sz="4800" b="1">
                <a:solidFill>
                  <a:srgbClr val="000000"/>
                </a:solidFill>
                <a:latin typeface="Segoe UI" pitchFamily="34" charset="0"/>
                <a:cs typeface="Segoe UI" pitchFamily="34" charset="0"/>
              </a:rPr>
              <a:t>PhD</a:t>
            </a:r>
          </a:p>
        </p:txBody>
      </p:sp>
      <p:sp>
        <p:nvSpPr>
          <p:cNvPr id="1033" name="TextBox 1"/>
          <p:cNvSpPr txBox="1"/>
          <p:nvPr/>
        </p:nvSpPr>
        <p:spPr>
          <a:xfrm>
            <a:off x="2717800" y="3086100"/>
            <a:ext cx="3619500" cy="266700"/>
          </a:xfrm>
          <a:prstGeom prst="rect">
            <a:avLst/>
          </a:prstGeom>
          <a:noFill/>
        </p:spPr>
        <p:txBody>
          <a:bodyPr wrap="none" lIns="0" tIns="0" rIns="0">
            <a:spAutoFit/>
          </a:bodyPr>
          <a:lstStyle/>
          <a:p>
            <a:pPr fontAlgn="auto">
              <a:lnSpc>
                <a:spcPts val="2100"/>
              </a:lnSpc>
              <a:spcBef>
                <a:spcPts val="0"/>
              </a:spcBef>
              <a:spcAft>
                <a:spcPts val="0"/>
              </a:spcAft>
              <a:defRPr/>
            </a:pPr>
            <a:r>
              <a:rPr lang="en-US" altLang="zh-CN" sz="1596" b="1" dirty="0">
                <a:solidFill>
                  <a:srgbClr val="000000"/>
                </a:solidFill>
                <a:latin typeface="Times New Roman" pitchFamily="18" charset="0"/>
                <a:cs typeface="Times New Roman" pitchFamily="18" charset="0"/>
              </a:rPr>
              <a:t>Consultant,</a:t>
            </a:r>
            <a:r>
              <a:rPr lang="en-US" altLang="zh-CN" sz="1596" dirty="0">
                <a:latin typeface="Times New Roman" pitchFamily="18" charset="0"/>
                <a:cs typeface="Times New Roman" pitchFamily="18" charset="0"/>
              </a:rPr>
              <a:t> </a:t>
            </a:r>
            <a:r>
              <a:rPr lang="en-US" altLang="zh-CN" sz="1596" b="1" dirty="0">
                <a:solidFill>
                  <a:srgbClr val="000000"/>
                </a:solidFill>
                <a:latin typeface="Times New Roman" pitchFamily="18" charset="0"/>
                <a:cs typeface="Times New Roman" pitchFamily="18" charset="0"/>
              </a:rPr>
              <a:t>Associate</a:t>
            </a:r>
            <a:r>
              <a:rPr lang="en-US" altLang="zh-CN" sz="1596" dirty="0">
                <a:latin typeface="Times New Roman" pitchFamily="18" charset="0"/>
                <a:cs typeface="Times New Roman" pitchFamily="18" charset="0"/>
              </a:rPr>
              <a:t> </a:t>
            </a:r>
            <a:r>
              <a:rPr lang="en-US" altLang="zh-CN" sz="1596" b="1" dirty="0">
                <a:solidFill>
                  <a:srgbClr val="000000"/>
                </a:solidFill>
                <a:latin typeface="Times New Roman" pitchFamily="18" charset="0"/>
                <a:cs typeface="Times New Roman" pitchFamily="18" charset="0"/>
              </a:rPr>
              <a:t>Professor</a:t>
            </a:r>
          </a:p>
        </p:txBody>
      </p:sp>
      <p:sp>
        <p:nvSpPr>
          <p:cNvPr id="1034" name="TextBox 1"/>
          <p:cNvSpPr txBox="1"/>
          <p:nvPr/>
        </p:nvSpPr>
        <p:spPr>
          <a:xfrm>
            <a:off x="952500" y="3390900"/>
            <a:ext cx="7150100" cy="558800"/>
          </a:xfrm>
          <a:prstGeom prst="rect">
            <a:avLst/>
          </a:prstGeom>
          <a:noFill/>
        </p:spPr>
        <p:txBody>
          <a:bodyPr wrap="none" lIns="0" tIns="0" rIns="0">
            <a:spAutoFit/>
          </a:bodyPr>
          <a:lstStyle/>
          <a:p>
            <a:pPr fontAlgn="auto">
              <a:lnSpc>
                <a:spcPts val="2100"/>
              </a:lnSpc>
              <a:spcBef>
                <a:spcPts val="0"/>
              </a:spcBef>
              <a:spcAft>
                <a:spcPts val="0"/>
              </a:spcAft>
              <a:tabLst>
                <a:tab pos="76200" algn="l"/>
              </a:tabLst>
              <a:defRPr/>
            </a:pPr>
            <a:r>
              <a:rPr lang="en-US" altLang="zh-CN" sz="1596" b="1" dirty="0">
                <a:solidFill>
                  <a:srgbClr val="000000"/>
                </a:solidFill>
                <a:latin typeface="Times New Roman" pitchFamily="18" charset="0"/>
                <a:cs typeface="Times New Roman" pitchFamily="18" charset="0"/>
              </a:rPr>
              <a:t>Phoniatrics</a:t>
            </a:r>
            <a:r>
              <a:rPr lang="en-US" altLang="zh-CN" sz="1596" dirty="0">
                <a:latin typeface="Times New Roman" pitchFamily="18" charset="0"/>
                <a:cs typeface="Times New Roman" pitchFamily="18" charset="0"/>
              </a:rPr>
              <a:t> </a:t>
            </a:r>
            <a:r>
              <a:rPr lang="en-US" altLang="zh-CN" sz="1596" b="1" dirty="0">
                <a:solidFill>
                  <a:srgbClr val="000000"/>
                </a:solidFill>
                <a:latin typeface="Times New Roman" pitchFamily="18" charset="0"/>
                <a:cs typeface="Times New Roman" pitchFamily="18" charset="0"/>
              </a:rPr>
              <a:t>(Voice,</a:t>
            </a:r>
            <a:r>
              <a:rPr lang="en-US" altLang="zh-CN" sz="1596" dirty="0">
                <a:latin typeface="Times New Roman" pitchFamily="18" charset="0"/>
                <a:cs typeface="Times New Roman" pitchFamily="18" charset="0"/>
              </a:rPr>
              <a:t> </a:t>
            </a:r>
            <a:r>
              <a:rPr lang="en-US" altLang="zh-CN" sz="1596" b="1" dirty="0">
                <a:solidFill>
                  <a:srgbClr val="000000"/>
                </a:solidFill>
                <a:latin typeface="Times New Roman" pitchFamily="18" charset="0"/>
                <a:cs typeface="Times New Roman" pitchFamily="18" charset="0"/>
              </a:rPr>
              <a:t>Communication</a:t>
            </a:r>
            <a:r>
              <a:rPr lang="en-US" altLang="zh-CN" sz="1596" dirty="0">
                <a:latin typeface="Times New Roman" pitchFamily="18" charset="0"/>
                <a:cs typeface="Times New Roman" pitchFamily="18" charset="0"/>
              </a:rPr>
              <a:t> </a:t>
            </a:r>
            <a:r>
              <a:rPr lang="en-US" altLang="zh-CN" sz="1596" b="1" dirty="0">
                <a:solidFill>
                  <a:srgbClr val="000000"/>
                </a:solidFill>
                <a:latin typeface="Times New Roman" pitchFamily="18" charset="0"/>
                <a:cs typeface="Times New Roman" pitchFamily="18" charset="0"/>
              </a:rPr>
              <a:t>and</a:t>
            </a:r>
            <a:r>
              <a:rPr lang="en-US" altLang="zh-CN" sz="1596" dirty="0">
                <a:latin typeface="Times New Roman" pitchFamily="18" charset="0"/>
                <a:cs typeface="Times New Roman" pitchFamily="18" charset="0"/>
              </a:rPr>
              <a:t> </a:t>
            </a:r>
            <a:r>
              <a:rPr lang="en-US" altLang="zh-CN" sz="1596" b="1" dirty="0">
                <a:solidFill>
                  <a:srgbClr val="000000"/>
                </a:solidFill>
                <a:latin typeface="Times New Roman" pitchFamily="18" charset="0"/>
                <a:cs typeface="Times New Roman" pitchFamily="18" charset="0"/>
              </a:rPr>
              <a:t>Swallowing</a:t>
            </a:r>
            <a:r>
              <a:rPr lang="en-US" altLang="zh-CN" sz="1596" dirty="0">
                <a:latin typeface="Times New Roman" pitchFamily="18" charset="0"/>
                <a:cs typeface="Times New Roman" pitchFamily="18" charset="0"/>
              </a:rPr>
              <a:t> </a:t>
            </a:r>
            <a:r>
              <a:rPr lang="en-US" altLang="zh-CN" sz="1596" b="1" dirty="0">
                <a:solidFill>
                  <a:srgbClr val="000000"/>
                </a:solidFill>
                <a:latin typeface="Times New Roman" pitchFamily="18" charset="0"/>
                <a:cs typeface="Times New Roman" pitchFamily="18" charset="0"/>
              </a:rPr>
              <a:t>Disorders)</a:t>
            </a:r>
          </a:p>
          <a:p>
            <a:pPr fontAlgn="auto">
              <a:lnSpc>
                <a:spcPts val="2300"/>
              </a:lnSpc>
              <a:spcBef>
                <a:spcPts val="0"/>
              </a:spcBef>
              <a:spcAft>
                <a:spcPts val="0"/>
              </a:spcAft>
              <a:tabLst>
                <a:tab pos="76200" algn="l"/>
              </a:tabLst>
              <a:defRPr/>
            </a:pPr>
            <a:r>
              <a:rPr lang="en-US" altLang="zh-CN" dirty="0">
                <a:latin typeface="+mn-lt"/>
                <a:cs typeface="+mn-cs"/>
              </a:rPr>
              <a:t>	</a:t>
            </a:r>
            <a:r>
              <a:rPr lang="en-US" altLang="zh-CN" sz="1596" b="1" dirty="0">
                <a:solidFill>
                  <a:srgbClr val="000000"/>
                </a:solidFill>
                <a:latin typeface="Times New Roman" pitchFamily="18" charset="0"/>
                <a:cs typeface="Times New Roman" pitchFamily="18" charset="0"/>
              </a:rPr>
              <a:t>Head,</a:t>
            </a:r>
            <a:r>
              <a:rPr lang="en-US" altLang="zh-CN" sz="1596" dirty="0">
                <a:latin typeface="Times New Roman" pitchFamily="18" charset="0"/>
                <a:cs typeface="Times New Roman" pitchFamily="18" charset="0"/>
              </a:rPr>
              <a:t> </a:t>
            </a:r>
            <a:r>
              <a:rPr lang="en-US" altLang="zh-CN" sz="1596" b="1" dirty="0">
                <a:solidFill>
                  <a:srgbClr val="000000"/>
                </a:solidFill>
                <a:latin typeface="Times New Roman" pitchFamily="18" charset="0"/>
                <a:cs typeface="Times New Roman" pitchFamily="18" charset="0"/>
              </a:rPr>
              <a:t>Communication</a:t>
            </a:r>
            <a:r>
              <a:rPr lang="en-US" altLang="zh-CN" sz="1596" dirty="0">
                <a:latin typeface="Times New Roman" pitchFamily="18" charset="0"/>
                <a:cs typeface="Times New Roman" pitchFamily="18" charset="0"/>
              </a:rPr>
              <a:t> </a:t>
            </a:r>
            <a:r>
              <a:rPr lang="en-US" altLang="zh-CN" sz="1596" b="1" dirty="0">
                <a:solidFill>
                  <a:srgbClr val="000000"/>
                </a:solidFill>
                <a:latin typeface="Times New Roman" pitchFamily="18" charset="0"/>
                <a:cs typeface="Times New Roman" pitchFamily="18" charset="0"/>
              </a:rPr>
              <a:t>and</a:t>
            </a:r>
            <a:r>
              <a:rPr lang="en-US" altLang="zh-CN" sz="1596" dirty="0">
                <a:latin typeface="Times New Roman" pitchFamily="18" charset="0"/>
                <a:cs typeface="Times New Roman" pitchFamily="18" charset="0"/>
              </a:rPr>
              <a:t> </a:t>
            </a:r>
            <a:r>
              <a:rPr lang="en-US" altLang="zh-CN" sz="1596" b="1" dirty="0">
                <a:solidFill>
                  <a:srgbClr val="000000"/>
                </a:solidFill>
                <a:latin typeface="Times New Roman" pitchFamily="18" charset="0"/>
                <a:cs typeface="Times New Roman" pitchFamily="18" charset="0"/>
              </a:rPr>
              <a:t>Swallowing</a:t>
            </a:r>
            <a:r>
              <a:rPr lang="en-US" altLang="zh-CN" sz="1596" dirty="0">
                <a:latin typeface="Times New Roman" pitchFamily="18" charset="0"/>
                <a:cs typeface="Times New Roman" pitchFamily="18" charset="0"/>
              </a:rPr>
              <a:t> </a:t>
            </a:r>
            <a:r>
              <a:rPr lang="en-US" altLang="zh-CN" sz="1596" b="1" dirty="0">
                <a:solidFill>
                  <a:srgbClr val="000000"/>
                </a:solidFill>
                <a:latin typeface="Times New Roman" pitchFamily="18" charset="0"/>
                <a:cs typeface="Times New Roman" pitchFamily="18" charset="0"/>
              </a:rPr>
              <a:t>Disorders</a:t>
            </a:r>
            <a:r>
              <a:rPr lang="en-US" altLang="zh-CN" sz="1596" dirty="0">
                <a:latin typeface="Times New Roman" pitchFamily="18" charset="0"/>
                <a:cs typeface="Times New Roman" pitchFamily="18" charset="0"/>
              </a:rPr>
              <a:t> </a:t>
            </a:r>
            <a:r>
              <a:rPr lang="en-US" altLang="zh-CN" sz="1596" b="1" dirty="0">
                <a:solidFill>
                  <a:srgbClr val="000000"/>
                </a:solidFill>
                <a:latin typeface="Times New Roman" pitchFamily="18" charset="0"/>
                <a:cs typeface="Times New Roman" pitchFamily="18" charset="0"/>
              </a:rPr>
              <a:t>Unit</a:t>
            </a:r>
            <a:r>
              <a:rPr lang="en-US" altLang="zh-CN" sz="1596" dirty="0">
                <a:latin typeface="Times New Roman" pitchFamily="18" charset="0"/>
                <a:cs typeface="Times New Roman" pitchFamily="18" charset="0"/>
              </a:rPr>
              <a:t> </a:t>
            </a:r>
            <a:r>
              <a:rPr lang="en-US" altLang="zh-CN" sz="1596" b="1" dirty="0">
                <a:solidFill>
                  <a:srgbClr val="000000"/>
                </a:solidFill>
                <a:latin typeface="Times New Roman" pitchFamily="18" charset="0"/>
                <a:cs typeface="Times New Roman" pitchFamily="18" charset="0"/>
              </a:rPr>
              <a:t>(CSDU)</a:t>
            </a:r>
          </a:p>
        </p:txBody>
      </p:sp>
      <p:sp>
        <p:nvSpPr>
          <p:cNvPr id="1035" name="TextBox 1"/>
          <p:cNvSpPr txBox="1"/>
          <p:nvPr/>
        </p:nvSpPr>
        <p:spPr>
          <a:xfrm>
            <a:off x="3594100" y="3975100"/>
            <a:ext cx="1866900" cy="266700"/>
          </a:xfrm>
          <a:prstGeom prst="rect">
            <a:avLst/>
          </a:prstGeom>
          <a:noFill/>
        </p:spPr>
        <p:txBody>
          <a:bodyPr wrap="none" lIns="0" tIns="0" rIns="0">
            <a:spAutoFit/>
          </a:bodyPr>
          <a:lstStyle/>
          <a:p>
            <a:pPr fontAlgn="auto">
              <a:lnSpc>
                <a:spcPts val="2100"/>
              </a:lnSpc>
              <a:spcBef>
                <a:spcPts val="0"/>
              </a:spcBef>
              <a:spcAft>
                <a:spcPts val="0"/>
              </a:spcAft>
              <a:defRPr/>
            </a:pPr>
            <a:r>
              <a:rPr lang="en-US" altLang="zh-CN" sz="1596" b="1" dirty="0">
                <a:solidFill>
                  <a:srgbClr val="000000"/>
                </a:solidFill>
                <a:latin typeface="Times New Roman" pitchFamily="18" charset="0"/>
                <a:cs typeface="Times New Roman" pitchFamily="18" charset="0"/>
              </a:rPr>
              <a:t>ENT</a:t>
            </a:r>
            <a:r>
              <a:rPr lang="en-US" altLang="zh-CN" sz="1596" dirty="0">
                <a:latin typeface="Times New Roman" pitchFamily="18" charset="0"/>
                <a:cs typeface="Times New Roman" pitchFamily="18" charset="0"/>
              </a:rPr>
              <a:t> </a:t>
            </a:r>
            <a:r>
              <a:rPr lang="en-US" altLang="zh-CN" sz="1596" b="1" dirty="0">
                <a:solidFill>
                  <a:srgbClr val="000000"/>
                </a:solidFill>
                <a:latin typeface="Times New Roman" pitchFamily="18" charset="0"/>
                <a:cs typeface="Times New Roman" pitchFamily="18" charset="0"/>
              </a:rPr>
              <a:t>Department</a:t>
            </a:r>
          </a:p>
        </p:txBody>
      </p:sp>
      <p:sp>
        <p:nvSpPr>
          <p:cNvPr id="1036" name="TextBox 1"/>
          <p:cNvSpPr txBox="1"/>
          <p:nvPr/>
        </p:nvSpPr>
        <p:spPr>
          <a:xfrm>
            <a:off x="2565400" y="4267200"/>
            <a:ext cx="3924300" cy="266700"/>
          </a:xfrm>
          <a:prstGeom prst="rect">
            <a:avLst/>
          </a:prstGeom>
          <a:noFill/>
        </p:spPr>
        <p:txBody>
          <a:bodyPr wrap="none" lIns="0" tIns="0" rIns="0">
            <a:spAutoFit/>
          </a:bodyPr>
          <a:lstStyle/>
          <a:p>
            <a:pPr fontAlgn="auto">
              <a:lnSpc>
                <a:spcPts val="2100"/>
              </a:lnSpc>
              <a:spcBef>
                <a:spcPts val="0"/>
              </a:spcBef>
              <a:spcAft>
                <a:spcPts val="0"/>
              </a:spcAft>
              <a:defRPr/>
            </a:pPr>
            <a:r>
              <a:rPr lang="en-US" altLang="zh-CN" sz="1596" b="1" dirty="0">
                <a:solidFill>
                  <a:srgbClr val="000000"/>
                </a:solidFill>
                <a:latin typeface="Times New Roman" pitchFamily="18" charset="0"/>
                <a:cs typeface="Times New Roman" pitchFamily="18" charset="0"/>
              </a:rPr>
              <a:t>King</a:t>
            </a:r>
            <a:r>
              <a:rPr lang="en-US" altLang="zh-CN" sz="1596" dirty="0">
                <a:latin typeface="Times New Roman" pitchFamily="18" charset="0"/>
                <a:cs typeface="Times New Roman" pitchFamily="18" charset="0"/>
              </a:rPr>
              <a:t> </a:t>
            </a:r>
            <a:r>
              <a:rPr lang="en-US" altLang="zh-CN" sz="1596" b="1" dirty="0">
                <a:solidFill>
                  <a:srgbClr val="000000"/>
                </a:solidFill>
                <a:latin typeface="Times New Roman" pitchFamily="18" charset="0"/>
                <a:cs typeface="Times New Roman" pitchFamily="18" charset="0"/>
              </a:rPr>
              <a:t>Abdulaziz</a:t>
            </a:r>
            <a:r>
              <a:rPr lang="en-US" altLang="zh-CN" sz="1596" dirty="0">
                <a:latin typeface="Times New Roman" pitchFamily="18" charset="0"/>
                <a:cs typeface="Times New Roman" pitchFamily="18" charset="0"/>
              </a:rPr>
              <a:t> </a:t>
            </a:r>
            <a:r>
              <a:rPr lang="en-US" altLang="zh-CN" sz="1596" b="1" dirty="0">
                <a:solidFill>
                  <a:srgbClr val="000000"/>
                </a:solidFill>
                <a:latin typeface="Times New Roman" pitchFamily="18" charset="0"/>
                <a:cs typeface="Times New Roman" pitchFamily="18" charset="0"/>
              </a:rPr>
              <a:t>University</a:t>
            </a:r>
            <a:r>
              <a:rPr lang="en-US" altLang="zh-CN" sz="1596" dirty="0">
                <a:latin typeface="Times New Roman" pitchFamily="18" charset="0"/>
                <a:cs typeface="Times New Roman" pitchFamily="18" charset="0"/>
              </a:rPr>
              <a:t> </a:t>
            </a:r>
            <a:r>
              <a:rPr lang="en-US" altLang="zh-CN" sz="1596" b="1" dirty="0">
                <a:solidFill>
                  <a:srgbClr val="000000"/>
                </a:solidFill>
                <a:latin typeface="Times New Roman" pitchFamily="18" charset="0"/>
                <a:cs typeface="Times New Roman" pitchFamily="18" charset="0"/>
              </a:rPr>
              <a:t>Hospital</a:t>
            </a:r>
          </a:p>
        </p:txBody>
      </p:sp>
      <p:sp>
        <p:nvSpPr>
          <p:cNvPr id="1037" name="TextBox 1"/>
          <p:cNvSpPr txBox="1"/>
          <p:nvPr/>
        </p:nvSpPr>
        <p:spPr>
          <a:xfrm>
            <a:off x="2044700" y="4559300"/>
            <a:ext cx="4965700" cy="266700"/>
          </a:xfrm>
          <a:prstGeom prst="rect">
            <a:avLst/>
          </a:prstGeom>
          <a:noFill/>
        </p:spPr>
        <p:txBody>
          <a:bodyPr wrap="none" lIns="0" tIns="0" rIns="0">
            <a:spAutoFit/>
          </a:bodyPr>
          <a:lstStyle/>
          <a:p>
            <a:pPr fontAlgn="auto">
              <a:lnSpc>
                <a:spcPts val="2100"/>
              </a:lnSpc>
              <a:spcBef>
                <a:spcPts val="0"/>
              </a:spcBef>
              <a:spcAft>
                <a:spcPts val="0"/>
              </a:spcAft>
              <a:defRPr/>
            </a:pPr>
            <a:r>
              <a:rPr lang="en-US" altLang="zh-CN" sz="1596" b="1" dirty="0">
                <a:solidFill>
                  <a:srgbClr val="000000"/>
                </a:solidFill>
                <a:latin typeface="Times New Roman" pitchFamily="18" charset="0"/>
                <a:cs typeface="Times New Roman" pitchFamily="18" charset="0"/>
              </a:rPr>
              <a:t>King</a:t>
            </a:r>
            <a:r>
              <a:rPr lang="en-US" altLang="zh-CN" sz="1596" dirty="0">
                <a:latin typeface="Times New Roman" pitchFamily="18" charset="0"/>
                <a:cs typeface="Times New Roman" pitchFamily="18" charset="0"/>
              </a:rPr>
              <a:t> </a:t>
            </a:r>
            <a:r>
              <a:rPr lang="en-US" altLang="zh-CN" sz="1596" b="1" dirty="0">
                <a:solidFill>
                  <a:srgbClr val="000000"/>
                </a:solidFill>
                <a:latin typeface="Times New Roman" pitchFamily="18" charset="0"/>
                <a:cs typeface="Times New Roman" pitchFamily="18" charset="0"/>
              </a:rPr>
              <a:t>Saud</a:t>
            </a:r>
            <a:r>
              <a:rPr lang="en-US" altLang="zh-CN" sz="1596" dirty="0">
                <a:latin typeface="Times New Roman" pitchFamily="18" charset="0"/>
                <a:cs typeface="Times New Roman" pitchFamily="18" charset="0"/>
              </a:rPr>
              <a:t> </a:t>
            </a:r>
            <a:r>
              <a:rPr lang="en-US" altLang="zh-CN" sz="1596" b="1" dirty="0">
                <a:solidFill>
                  <a:srgbClr val="000000"/>
                </a:solidFill>
                <a:latin typeface="Times New Roman" pitchFamily="18" charset="0"/>
                <a:cs typeface="Times New Roman" pitchFamily="18" charset="0"/>
              </a:rPr>
              <a:t>University,</a:t>
            </a:r>
            <a:r>
              <a:rPr lang="en-US" altLang="zh-CN" sz="1596" dirty="0">
                <a:latin typeface="Times New Roman" pitchFamily="18" charset="0"/>
                <a:cs typeface="Times New Roman" pitchFamily="18" charset="0"/>
              </a:rPr>
              <a:t> </a:t>
            </a:r>
            <a:r>
              <a:rPr lang="en-US" altLang="zh-CN" sz="1596" b="1" dirty="0">
                <a:solidFill>
                  <a:srgbClr val="000000"/>
                </a:solidFill>
                <a:latin typeface="Times New Roman" pitchFamily="18" charset="0"/>
                <a:cs typeface="Times New Roman" pitchFamily="18" charset="0"/>
              </a:rPr>
              <a:t>Riyadh,</a:t>
            </a:r>
            <a:r>
              <a:rPr lang="en-US" altLang="zh-CN" sz="1596" dirty="0">
                <a:latin typeface="Times New Roman" pitchFamily="18" charset="0"/>
                <a:cs typeface="Times New Roman" pitchFamily="18" charset="0"/>
              </a:rPr>
              <a:t> </a:t>
            </a:r>
            <a:r>
              <a:rPr lang="en-US" altLang="zh-CN" sz="1596" b="1" dirty="0">
                <a:solidFill>
                  <a:srgbClr val="000000"/>
                </a:solidFill>
                <a:latin typeface="Times New Roman" pitchFamily="18" charset="0"/>
                <a:cs typeface="Times New Roman" pitchFamily="18" charset="0"/>
              </a:rPr>
              <a:t>Saudi</a:t>
            </a:r>
            <a:r>
              <a:rPr lang="en-US" altLang="zh-CN" sz="1596" dirty="0">
                <a:latin typeface="Times New Roman" pitchFamily="18" charset="0"/>
                <a:cs typeface="Times New Roman" pitchFamily="18" charset="0"/>
              </a:rPr>
              <a:t> </a:t>
            </a:r>
            <a:r>
              <a:rPr lang="en-US" altLang="zh-CN" sz="1596" b="1" dirty="0">
                <a:solidFill>
                  <a:srgbClr val="000000"/>
                </a:solidFill>
                <a:latin typeface="Times New Roman" pitchFamily="18" charset="0"/>
                <a:cs typeface="Times New Roman" pitchFamily="18" charset="0"/>
              </a:rPr>
              <a:t>Arabia.</a:t>
            </a:r>
          </a:p>
        </p:txBody>
      </p:sp>
      <p:sp>
        <p:nvSpPr>
          <p:cNvPr id="1038" name="TextBox 1"/>
          <p:cNvSpPr txBox="1"/>
          <p:nvPr/>
        </p:nvSpPr>
        <p:spPr>
          <a:xfrm>
            <a:off x="1384300" y="4851400"/>
            <a:ext cx="6273800" cy="266700"/>
          </a:xfrm>
          <a:prstGeom prst="rect">
            <a:avLst/>
          </a:prstGeom>
          <a:noFill/>
        </p:spPr>
        <p:txBody>
          <a:bodyPr wrap="none" lIns="0" tIns="0" rIns="0">
            <a:spAutoFit/>
          </a:bodyPr>
          <a:lstStyle/>
          <a:p>
            <a:pPr fontAlgn="auto">
              <a:lnSpc>
                <a:spcPts val="2100"/>
              </a:lnSpc>
              <a:spcBef>
                <a:spcPts val="0"/>
              </a:spcBef>
              <a:spcAft>
                <a:spcPts val="0"/>
              </a:spcAft>
              <a:defRPr/>
            </a:pPr>
            <a:r>
              <a:rPr lang="en-US" altLang="zh-CN" sz="1596" b="1" dirty="0">
                <a:solidFill>
                  <a:srgbClr val="000000"/>
                </a:solidFill>
                <a:latin typeface="Times New Roman" pitchFamily="18" charset="0"/>
                <a:cs typeface="Times New Roman" pitchFamily="18" charset="0"/>
              </a:rPr>
              <a:t>Head,</a:t>
            </a:r>
            <a:r>
              <a:rPr lang="en-US" altLang="zh-CN" sz="1596" dirty="0">
                <a:latin typeface="Times New Roman" pitchFamily="18" charset="0"/>
                <a:cs typeface="Times New Roman" pitchFamily="18" charset="0"/>
              </a:rPr>
              <a:t> </a:t>
            </a:r>
            <a:r>
              <a:rPr lang="en-US" altLang="zh-CN" sz="1596" b="1" dirty="0">
                <a:solidFill>
                  <a:srgbClr val="000000"/>
                </a:solidFill>
                <a:latin typeface="Times New Roman" pitchFamily="18" charset="0"/>
                <a:cs typeface="Times New Roman" pitchFamily="18" charset="0"/>
              </a:rPr>
              <a:t>Communication</a:t>
            </a:r>
            <a:r>
              <a:rPr lang="en-US" altLang="zh-CN" sz="1596" dirty="0">
                <a:latin typeface="Times New Roman" pitchFamily="18" charset="0"/>
                <a:cs typeface="Times New Roman" pitchFamily="18" charset="0"/>
              </a:rPr>
              <a:t> </a:t>
            </a:r>
            <a:r>
              <a:rPr lang="en-US" altLang="zh-CN" sz="1596" b="1" dirty="0">
                <a:solidFill>
                  <a:srgbClr val="000000"/>
                </a:solidFill>
                <a:latin typeface="Times New Roman" pitchFamily="18" charset="0"/>
                <a:cs typeface="Times New Roman" pitchFamily="18" charset="0"/>
              </a:rPr>
              <a:t>and</a:t>
            </a:r>
            <a:r>
              <a:rPr lang="en-US" altLang="zh-CN" sz="1596" dirty="0">
                <a:latin typeface="Times New Roman" pitchFamily="18" charset="0"/>
                <a:cs typeface="Times New Roman" pitchFamily="18" charset="0"/>
              </a:rPr>
              <a:t> </a:t>
            </a:r>
            <a:r>
              <a:rPr lang="en-US" altLang="zh-CN" sz="1596" b="1" dirty="0">
                <a:solidFill>
                  <a:srgbClr val="000000"/>
                </a:solidFill>
                <a:latin typeface="Times New Roman" pitchFamily="18" charset="0"/>
                <a:cs typeface="Times New Roman" pitchFamily="18" charset="0"/>
              </a:rPr>
              <a:t>Swallowing</a:t>
            </a:r>
            <a:r>
              <a:rPr lang="en-US" altLang="zh-CN" sz="1596" dirty="0">
                <a:latin typeface="Times New Roman" pitchFamily="18" charset="0"/>
                <a:cs typeface="Times New Roman" pitchFamily="18" charset="0"/>
              </a:rPr>
              <a:t> </a:t>
            </a:r>
            <a:r>
              <a:rPr lang="en-US" altLang="zh-CN" sz="1596" b="1" dirty="0">
                <a:solidFill>
                  <a:srgbClr val="000000"/>
                </a:solidFill>
                <a:latin typeface="Times New Roman" pitchFamily="18" charset="0"/>
                <a:cs typeface="Times New Roman" pitchFamily="18" charset="0"/>
              </a:rPr>
              <a:t>Division</a:t>
            </a:r>
            <a:r>
              <a:rPr lang="en-US" altLang="zh-CN" sz="1596" dirty="0">
                <a:latin typeface="Times New Roman" pitchFamily="18" charset="0"/>
                <a:cs typeface="Times New Roman" pitchFamily="18" charset="0"/>
              </a:rPr>
              <a:t> </a:t>
            </a:r>
            <a:r>
              <a:rPr lang="en-US" altLang="zh-CN" sz="1596" b="1" dirty="0">
                <a:solidFill>
                  <a:srgbClr val="000000"/>
                </a:solidFill>
                <a:latin typeface="Times New Roman" pitchFamily="18" charset="0"/>
                <a:cs typeface="Times New Roman" pitchFamily="18" charset="0"/>
              </a:rPr>
              <a:t>(CSDD)</a:t>
            </a:r>
          </a:p>
        </p:txBody>
      </p:sp>
      <p:sp>
        <p:nvSpPr>
          <p:cNvPr id="1039" name="TextBox 1"/>
          <p:cNvSpPr txBox="1"/>
          <p:nvPr/>
        </p:nvSpPr>
        <p:spPr>
          <a:xfrm>
            <a:off x="3263900" y="5143500"/>
            <a:ext cx="2501900" cy="266700"/>
          </a:xfrm>
          <a:prstGeom prst="rect">
            <a:avLst/>
          </a:prstGeom>
          <a:noFill/>
        </p:spPr>
        <p:txBody>
          <a:bodyPr wrap="none" lIns="0" tIns="0" rIns="0">
            <a:spAutoFit/>
          </a:bodyPr>
          <a:lstStyle/>
          <a:p>
            <a:pPr fontAlgn="auto">
              <a:lnSpc>
                <a:spcPts val="2100"/>
              </a:lnSpc>
              <a:spcBef>
                <a:spcPts val="0"/>
              </a:spcBef>
              <a:spcAft>
                <a:spcPts val="0"/>
              </a:spcAft>
              <a:defRPr/>
            </a:pPr>
            <a:r>
              <a:rPr lang="en-US" altLang="zh-CN" sz="1596" b="1" dirty="0">
                <a:solidFill>
                  <a:srgbClr val="000000"/>
                </a:solidFill>
                <a:latin typeface="Times New Roman" pitchFamily="18" charset="0"/>
                <a:cs typeface="Times New Roman" pitchFamily="18" charset="0"/>
              </a:rPr>
              <a:t>ORL/HNS</a:t>
            </a:r>
            <a:r>
              <a:rPr lang="en-US" altLang="zh-CN" sz="1596" dirty="0">
                <a:latin typeface="Times New Roman" pitchFamily="18" charset="0"/>
                <a:cs typeface="Times New Roman" pitchFamily="18" charset="0"/>
              </a:rPr>
              <a:t> </a:t>
            </a:r>
            <a:r>
              <a:rPr lang="en-US" altLang="zh-CN" sz="1596" b="1" dirty="0">
                <a:solidFill>
                  <a:srgbClr val="000000"/>
                </a:solidFill>
                <a:latin typeface="Times New Roman" pitchFamily="18" charset="0"/>
                <a:cs typeface="Times New Roman" pitchFamily="18" charset="0"/>
              </a:rPr>
              <a:t>Department</a:t>
            </a:r>
          </a:p>
        </p:txBody>
      </p:sp>
      <p:sp>
        <p:nvSpPr>
          <p:cNvPr id="1040" name="TextBox 1"/>
          <p:cNvSpPr txBox="1"/>
          <p:nvPr/>
        </p:nvSpPr>
        <p:spPr>
          <a:xfrm>
            <a:off x="1816100" y="5448300"/>
            <a:ext cx="5422900" cy="558800"/>
          </a:xfrm>
          <a:prstGeom prst="rect">
            <a:avLst/>
          </a:prstGeom>
          <a:noFill/>
        </p:spPr>
        <p:txBody>
          <a:bodyPr wrap="none" lIns="0" tIns="0" rIns="0">
            <a:spAutoFit/>
          </a:bodyPr>
          <a:lstStyle/>
          <a:p>
            <a:pPr fontAlgn="auto">
              <a:lnSpc>
                <a:spcPts val="2100"/>
              </a:lnSpc>
              <a:spcBef>
                <a:spcPts val="0"/>
              </a:spcBef>
              <a:spcAft>
                <a:spcPts val="0"/>
              </a:spcAft>
              <a:tabLst>
                <a:tab pos="88900" algn="l"/>
              </a:tabLst>
              <a:defRPr/>
            </a:pPr>
            <a:r>
              <a:rPr lang="en-US" altLang="zh-CN" dirty="0">
                <a:latin typeface="+mn-lt"/>
                <a:cs typeface="+mn-cs"/>
              </a:rPr>
              <a:t>	</a:t>
            </a:r>
            <a:r>
              <a:rPr lang="en-US" altLang="zh-CN" sz="1596" b="1" dirty="0">
                <a:solidFill>
                  <a:srgbClr val="000000"/>
                </a:solidFill>
                <a:latin typeface="Times New Roman" pitchFamily="18" charset="0"/>
                <a:cs typeface="Times New Roman" pitchFamily="18" charset="0"/>
              </a:rPr>
              <a:t>Riyadh</a:t>
            </a:r>
            <a:r>
              <a:rPr lang="en-US" altLang="zh-CN" sz="1596" dirty="0">
                <a:latin typeface="Times New Roman" pitchFamily="18" charset="0"/>
                <a:cs typeface="Times New Roman" pitchFamily="18" charset="0"/>
              </a:rPr>
              <a:t> </a:t>
            </a:r>
            <a:r>
              <a:rPr lang="en-US" altLang="zh-CN" sz="1596" b="1" dirty="0">
                <a:solidFill>
                  <a:srgbClr val="000000"/>
                </a:solidFill>
                <a:latin typeface="Times New Roman" pitchFamily="18" charset="0"/>
                <a:cs typeface="Times New Roman" pitchFamily="18" charset="0"/>
              </a:rPr>
              <a:t>Military</a:t>
            </a:r>
            <a:r>
              <a:rPr lang="en-US" altLang="zh-CN" sz="1596" dirty="0">
                <a:latin typeface="Times New Roman" pitchFamily="18" charset="0"/>
                <a:cs typeface="Times New Roman" pitchFamily="18" charset="0"/>
              </a:rPr>
              <a:t> </a:t>
            </a:r>
            <a:r>
              <a:rPr lang="en-US" altLang="zh-CN" sz="1596" b="1" dirty="0">
                <a:solidFill>
                  <a:srgbClr val="000000"/>
                </a:solidFill>
                <a:latin typeface="Times New Roman" pitchFamily="18" charset="0"/>
                <a:cs typeface="Times New Roman" pitchFamily="18" charset="0"/>
              </a:rPr>
              <a:t>Hospital,</a:t>
            </a:r>
            <a:r>
              <a:rPr lang="en-US" altLang="zh-CN" sz="1596" dirty="0">
                <a:latin typeface="Times New Roman" pitchFamily="18" charset="0"/>
                <a:cs typeface="Times New Roman" pitchFamily="18" charset="0"/>
              </a:rPr>
              <a:t> </a:t>
            </a:r>
            <a:r>
              <a:rPr lang="en-US" altLang="zh-CN" sz="1596" b="1" dirty="0">
                <a:solidFill>
                  <a:srgbClr val="000000"/>
                </a:solidFill>
                <a:latin typeface="Times New Roman" pitchFamily="18" charset="0"/>
                <a:cs typeface="Times New Roman" pitchFamily="18" charset="0"/>
              </a:rPr>
              <a:t>Riyadh,</a:t>
            </a:r>
            <a:r>
              <a:rPr lang="en-US" altLang="zh-CN" sz="1596" dirty="0">
                <a:latin typeface="Times New Roman" pitchFamily="18" charset="0"/>
                <a:cs typeface="Times New Roman" pitchFamily="18" charset="0"/>
              </a:rPr>
              <a:t> </a:t>
            </a:r>
            <a:r>
              <a:rPr lang="en-US" altLang="zh-CN" sz="1596" b="1" dirty="0">
                <a:solidFill>
                  <a:srgbClr val="000000"/>
                </a:solidFill>
                <a:latin typeface="Times New Roman" pitchFamily="18" charset="0"/>
                <a:cs typeface="Times New Roman" pitchFamily="18" charset="0"/>
              </a:rPr>
              <a:t>Saudi</a:t>
            </a:r>
            <a:r>
              <a:rPr lang="en-US" altLang="zh-CN" sz="1596" dirty="0">
                <a:latin typeface="Times New Roman" pitchFamily="18" charset="0"/>
                <a:cs typeface="Times New Roman" pitchFamily="18" charset="0"/>
              </a:rPr>
              <a:t> </a:t>
            </a:r>
            <a:r>
              <a:rPr lang="en-US" altLang="zh-CN" sz="1596" b="1" dirty="0">
                <a:solidFill>
                  <a:srgbClr val="000000"/>
                </a:solidFill>
                <a:latin typeface="Times New Roman" pitchFamily="18" charset="0"/>
                <a:cs typeface="Times New Roman" pitchFamily="18" charset="0"/>
              </a:rPr>
              <a:t>Arabia</a:t>
            </a:r>
          </a:p>
          <a:p>
            <a:pPr fontAlgn="auto">
              <a:lnSpc>
                <a:spcPts val="2300"/>
              </a:lnSpc>
              <a:spcBef>
                <a:spcPts val="0"/>
              </a:spcBef>
              <a:spcAft>
                <a:spcPts val="0"/>
              </a:spcAft>
              <a:tabLst>
                <a:tab pos="88900" algn="l"/>
              </a:tabLst>
              <a:defRPr/>
            </a:pPr>
            <a:r>
              <a:rPr lang="en-US" altLang="zh-CN" sz="1596" b="1" u="sng" dirty="0">
                <a:solidFill>
                  <a:srgbClr val="CC99FF"/>
                </a:solidFill>
                <a:latin typeface="Times New Roman" pitchFamily="18" charset="0"/>
                <a:cs typeface="Times New Roman" pitchFamily="18" charset="0"/>
                <a:hlinkClick r:id="rId5"/>
              </a:rPr>
              <a:t>http://faculty.ksu.edu.sa/kmalky/default.aspx</a:t>
            </a:r>
          </a:p>
        </p:txBody>
      </p:sp>
      <p:sp>
        <p:nvSpPr>
          <p:cNvPr id="14385" name="Text Box 49"/>
          <p:cNvSpPr txBox="1">
            <a:spLocks noChangeArrowheads="1"/>
          </p:cNvSpPr>
          <p:nvPr/>
        </p:nvSpPr>
        <p:spPr bwMode="auto">
          <a:xfrm>
            <a:off x="1905000" y="685800"/>
            <a:ext cx="4876800" cy="519113"/>
          </a:xfrm>
          <a:prstGeom prst="rect">
            <a:avLst/>
          </a:prstGeom>
          <a:noFill/>
          <a:ln w="9525">
            <a:noFill/>
            <a:miter lim="800000"/>
            <a:headEnd/>
            <a:tailEnd/>
          </a:ln>
          <a:effectLst/>
        </p:spPr>
        <p:txBody>
          <a:bodyPr>
            <a:spAutoFit/>
          </a:bodyPr>
          <a:lstStyle/>
          <a:p>
            <a:pPr algn="ctr">
              <a:spcBef>
                <a:spcPct val="50000"/>
              </a:spcBef>
            </a:pPr>
            <a:r>
              <a:rPr lang="en-US" sz="2800" b="1">
                <a:latin typeface="Trajan Pro" pitchFamily="18" charset="0"/>
              </a:rPr>
              <a:t>Done By: 428 C2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endParaRPr lang="en-US" smtClean="0"/>
          </a:p>
        </p:txBody>
      </p:sp>
      <p:sp>
        <p:nvSpPr>
          <p:cNvPr id="24578" name="Content Placeholder 2"/>
          <p:cNvSpPr>
            <a:spLocks noGrp="1"/>
          </p:cNvSpPr>
          <p:nvPr>
            <p:ph idx="1"/>
          </p:nvPr>
        </p:nvSpPr>
        <p:spPr/>
        <p:txBody>
          <a:bodyPr/>
          <a:lstStyle/>
          <a:p>
            <a:r>
              <a:rPr lang="en-US" smtClean="0"/>
              <a:t>Voice comes from the vocal fold.</a:t>
            </a:r>
          </a:p>
          <a:p>
            <a:r>
              <a:rPr lang="en-US" smtClean="0"/>
              <a:t>How many times do we swallow a day?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extBox 1"/>
          <p:cNvSpPr txBox="1"/>
          <p:nvPr/>
        </p:nvSpPr>
        <p:spPr>
          <a:xfrm>
            <a:off x="3810000" y="5334000"/>
            <a:ext cx="1511300" cy="520700"/>
          </a:xfrm>
          <a:prstGeom prst="rect">
            <a:avLst/>
          </a:prstGeom>
          <a:noFill/>
        </p:spPr>
        <p:txBody>
          <a:bodyPr wrap="none" lIns="0" tIns="0" rIns="0">
            <a:spAutoFit/>
          </a:bodyPr>
          <a:lstStyle/>
          <a:p>
            <a:pPr fontAlgn="auto">
              <a:lnSpc>
                <a:spcPts val="2200"/>
              </a:lnSpc>
              <a:spcBef>
                <a:spcPts val="0"/>
              </a:spcBef>
              <a:spcAft>
                <a:spcPts val="0"/>
              </a:spcAft>
              <a:tabLst>
                <a:tab pos="279400" algn="l"/>
              </a:tabLst>
              <a:defRPr/>
            </a:pPr>
            <a:r>
              <a:rPr lang="en-US" altLang="zh-CN" dirty="0">
                <a:latin typeface="+mn-lt"/>
                <a:cs typeface="+mn-cs"/>
              </a:rPr>
              <a:t>	</a:t>
            </a:r>
            <a:r>
              <a:rPr lang="en-US" altLang="zh-CN" sz="1704" dirty="0">
                <a:solidFill>
                  <a:srgbClr val="000000"/>
                </a:solidFill>
                <a:latin typeface="Times New Roman" pitchFamily="18" charset="0"/>
                <a:cs typeface="Times New Roman" pitchFamily="18" charset="0"/>
              </a:rPr>
              <a:t>ﻡﻼﻜﻟﺍ</a:t>
            </a:r>
            <a:r>
              <a:rPr lang="en-US" altLang="zh-CN" sz="1704" dirty="0">
                <a:latin typeface="Times New Roman" pitchFamily="18" charset="0"/>
                <a:cs typeface="Times New Roman" pitchFamily="18" charset="0"/>
              </a:rPr>
              <a:t> </a:t>
            </a:r>
            <a:r>
              <a:rPr lang="en-US" altLang="zh-CN" sz="1704" dirty="0">
                <a:solidFill>
                  <a:srgbClr val="000000"/>
                </a:solidFill>
                <a:latin typeface="Times New Roman" pitchFamily="18" charset="0"/>
                <a:cs typeface="Times New Roman" pitchFamily="18" charset="0"/>
              </a:rPr>
              <a:t>ﺽﺍﺮﻣﺃ</a:t>
            </a:r>
          </a:p>
          <a:p>
            <a:pPr fontAlgn="auto">
              <a:lnSpc>
                <a:spcPts val="1800"/>
              </a:lnSpc>
              <a:spcBef>
                <a:spcPts val="0"/>
              </a:spcBef>
              <a:spcAft>
                <a:spcPts val="0"/>
              </a:spcAft>
              <a:tabLst>
                <a:tab pos="279400" algn="l"/>
              </a:tabLst>
              <a:defRPr/>
            </a:pPr>
            <a:r>
              <a:rPr lang="en-US" altLang="zh-CN" sz="1704" dirty="0">
                <a:solidFill>
                  <a:srgbClr val="000000"/>
                </a:solidFill>
                <a:latin typeface="Times New Roman" pitchFamily="18" charset="0"/>
                <a:cs typeface="Times New Roman" pitchFamily="18" charset="0"/>
              </a:rPr>
              <a:t>Speech</a:t>
            </a:r>
            <a:r>
              <a:rPr lang="en-US" altLang="zh-CN" sz="1704" dirty="0">
                <a:latin typeface="Times New Roman" pitchFamily="18" charset="0"/>
                <a:cs typeface="Times New Roman" pitchFamily="18" charset="0"/>
              </a:rPr>
              <a:t> </a:t>
            </a:r>
            <a:r>
              <a:rPr lang="en-US" altLang="zh-CN" sz="1704" dirty="0">
                <a:solidFill>
                  <a:srgbClr val="000000"/>
                </a:solidFill>
                <a:latin typeface="Times New Roman" pitchFamily="18" charset="0"/>
                <a:cs typeface="Times New Roman" pitchFamily="18" charset="0"/>
              </a:rPr>
              <a:t>Disorders</a:t>
            </a:r>
          </a:p>
        </p:txBody>
      </p:sp>
      <p:sp>
        <p:nvSpPr>
          <p:cNvPr id="3" name="TextBox 1"/>
          <p:cNvSpPr txBox="1"/>
          <p:nvPr/>
        </p:nvSpPr>
        <p:spPr>
          <a:xfrm>
            <a:off x="6413500" y="5334000"/>
            <a:ext cx="1739900" cy="520700"/>
          </a:xfrm>
          <a:prstGeom prst="rect">
            <a:avLst/>
          </a:prstGeom>
          <a:noFill/>
        </p:spPr>
        <p:txBody>
          <a:bodyPr wrap="none" lIns="0" tIns="0" rIns="0">
            <a:spAutoFit/>
          </a:bodyPr>
          <a:lstStyle/>
          <a:p>
            <a:pPr fontAlgn="auto">
              <a:lnSpc>
                <a:spcPts val="2200"/>
              </a:lnSpc>
              <a:spcBef>
                <a:spcPts val="0"/>
              </a:spcBef>
              <a:spcAft>
                <a:spcPts val="0"/>
              </a:spcAft>
              <a:tabLst>
                <a:tab pos="431800" algn="l"/>
              </a:tabLst>
              <a:defRPr/>
            </a:pPr>
            <a:r>
              <a:rPr lang="en-US" altLang="zh-CN" dirty="0">
                <a:latin typeface="+mn-lt"/>
                <a:cs typeface="+mn-cs"/>
              </a:rPr>
              <a:t>	</a:t>
            </a:r>
            <a:r>
              <a:rPr lang="en-US" altLang="zh-CN" sz="1704" dirty="0">
                <a:solidFill>
                  <a:srgbClr val="000000"/>
                </a:solidFill>
                <a:latin typeface="Times New Roman" pitchFamily="18" charset="0"/>
                <a:cs typeface="Times New Roman" pitchFamily="18" charset="0"/>
              </a:rPr>
              <a:t>ﺔﻐﻠﻟﺍ</a:t>
            </a:r>
            <a:r>
              <a:rPr lang="en-US" altLang="zh-CN" sz="1704" dirty="0">
                <a:latin typeface="Times New Roman" pitchFamily="18" charset="0"/>
                <a:cs typeface="Times New Roman" pitchFamily="18" charset="0"/>
              </a:rPr>
              <a:t> </a:t>
            </a:r>
            <a:r>
              <a:rPr lang="en-US" altLang="zh-CN" sz="1704" dirty="0">
                <a:solidFill>
                  <a:srgbClr val="000000"/>
                </a:solidFill>
                <a:latin typeface="Times New Roman" pitchFamily="18" charset="0"/>
                <a:cs typeface="Times New Roman" pitchFamily="18" charset="0"/>
              </a:rPr>
              <a:t>ﺽﺍﺮﻣﺃ</a:t>
            </a:r>
          </a:p>
          <a:p>
            <a:pPr fontAlgn="auto">
              <a:lnSpc>
                <a:spcPts val="1800"/>
              </a:lnSpc>
              <a:spcBef>
                <a:spcPts val="0"/>
              </a:spcBef>
              <a:spcAft>
                <a:spcPts val="0"/>
              </a:spcAft>
              <a:tabLst>
                <a:tab pos="431800" algn="l"/>
              </a:tabLst>
              <a:defRPr/>
            </a:pPr>
            <a:r>
              <a:rPr lang="en-US" altLang="zh-CN" sz="1704" dirty="0">
                <a:solidFill>
                  <a:srgbClr val="000000"/>
                </a:solidFill>
                <a:latin typeface="Times New Roman" pitchFamily="18" charset="0"/>
                <a:cs typeface="Times New Roman" pitchFamily="18" charset="0"/>
              </a:rPr>
              <a:t>Language</a:t>
            </a:r>
            <a:r>
              <a:rPr lang="en-US" altLang="zh-CN" sz="1704" dirty="0">
                <a:latin typeface="Times New Roman" pitchFamily="18" charset="0"/>
                <a:cs typeface="Times New Roman" pitchFamily="18" charset="0"/>
              </a:rPr>
              <a:t> </a:t>
            </a:r>
            <a:r>
              <a:rPr lang="en-US" altLang="zh-CN" sz="1704" dirty="0">
                <a:solidFill>
                  <a:srgbClr val="000000"/>
                </a:solidFill>
                <a:latin typeface="Times New Roman" pitchFamily="18" charset="0"/>
                <a:cs typeface="Times New Roman" pitchFamily="18" charset="0"/>
              </a:rPr>
              <a:t>Disorders</a:t>
            </a:r>
          </a:p>
        </p:txBody>
      </p:sp>
      <p:sp>
        <p:nvSpPr>
          <p:cNvPr id="4" name="TextBox 1"/>
          <p:cNvSpPr txBox="1"/>
          <p:nvPr/>
        </p:nvSpPr>
        <p:spPr>
          <a:xfrm>
            <a:off x="2044700" y="1739900"/>
            <a:ext cx="3352800" cy="2413000"/>
          </a:xfrm>
          <a:prstGeom prst="rect">
            <a:avLst/>
          </a:prstGeom>
          <a:noFill/>
        </p:spPr>
        <p:txBody>
          <a:bodyPr wrap="none" lIns="0" tIns="0" rIns="0">
            <a:spAutoFit/>
          </a:bodyPr>
          <a:lstStyle/>
          <a:p>
            <a:pPr>
              <a:lnSpc>
                <a:spcPts val="2200"/>
              </a:lnSpc>
              <a:tabLst>
                <a:tab pos="533400" algn="l"/>
                <a:tab pos="1676400" algn="l"/>
                <a:tab pos="1778000" algn="l"/>
                <a:tab pos="2070100" algn="l"/>
              </a:tabLst>
            </a:pPr>
            <a:r>
              <a:rPr lang="en-US" altLang="zh-CN">
                <a:latin typeface="Calibri" pitchFamily="34" charset="0"/>
              </a:rPr>
              <a:t>		</a:t>
            </a:r>
            <a:r>
              <a:rPr lang="en-US" altLang="zh-CN" sz="1700" b="1" u="sng">
                <a:solidFill>
                  <a:srgbClr val="000000"/>
                </a:solidFill>
                <a:latin typeface="Times New Roman" pitchFamily="18" charset="0"/>
                <a:cs typeface="Times New Roman" pitchFamily="18" charset="0"/>
              </a:rPr>
              <a:t>ﺐﻁﺎﺨﺘﻟﺍ ﺽﺍﺮﻣﺃ ﺕﻻﺎﺠﻣ</a:t>
            </a:r>
          </a:p>
          <a:p>
            <a:pPr>
              <a:lnSpc>
                <a:spcPts val="1800"/>
              </a:lnSpc>
              <a:tabLst>
                <a:tab pos="533400" algn="l"/>
                <a:tab pos="1676400" algn="l"/>
                <a:tab pos="1778000" algn="l"/>
                <a:tab pos="2070100" algn="l"/>
              </a:tabLst>
            </a:pPr>
            <a:r>
              <a:rPr lang="en-US" altLang="zh-CN">
                <a:latin typeface="Calibri" pitchFamily="34" charset="0"/>
              </a:rPr>
              <a:t>			</a:t>
            </a:r>
            <a:r>
              <a:rPr lang="en-US" altLang="zh-CN" sz="1700" b="1">
                <a:solidFill>
                  <a:srgbClr val="000000"/>
                </a:solidFill>
                <a:latin typeface="Times New Roman" pitchFamily="18" charset="0"/>
              </a:rPr>
              <a:t>Communication</a:t>
            </a:r>
          </a:p>
          <a:p>
            <a:pPr>
              <a:lnSpc>
                <a:spcPts val="2000"/>
              </a:lnSpc>
              <a:tabLst>
                <a:tab pos="533400" algn="l"/>
                <a:tab pos="1676400" algn="l"/>
                <a:tab pos="1778000" algn="l"/>
                <a:tab pos="2070100" algn="l"/>
              </a:tabLst>
            </a:pPr>
            <a:r>
              <a:rPr lang="en-US" altLang="zh-CN">
                <a:latin typeface="Calibri" pitchFamily="34" charset="0"/>
              </a:rPr>
              <a:t>				</a:t>
            </a:r>
            <a:r>
              <a:rPr lang="en-US" altLang="zh-CN" sz="1700" b="1">
                <a:solidFill>
                  <a:srgbClr val="000000"/>
                </a:solidFill>
                <a:latin typeface="Times New Roman" pitchFamily="18" charset="0"/>
              </a:rPr>
              <a:t>Disorders</a:t>
            </a:r>
          </a:p>
          <a:p>
            <a:pPr>
              <a:lnSpc>
                <a:spcPts val="1000"/>
              </a:lnSpc>
              <a:tabLst>
                <a:tab pos="533400" algn="l"/>
                <a:tab pos="1676400" algn="l"/>
                <a:tab pos="1778000" algn="l"/>
                <a:tab pos="2070100" algn="l"/>
              </a:tabLst>
            </a:pPr>
            <a:endParaRPr lang="en-US" altLang="zh-CN">
              <a:latin typeface="Calibri" pitchFamily="34" charset="0"/>
            </a:endParaRPr>
          </a:p>
          <a:p>
            <a:pPr>
              <a:lnSpc>
                <a:spcPts val="1000"/>
              </a:lnSpc>
              <a:tabLst>
                <a:tab pos="533400" algn="l"/>
                <a:tab pos="1676400" algn="l"/>
                <a:tab pos="1778000" algn="l"/>
                <a:tab pos="2070100" algn="l"/>
              </a:tabLst>
            </a:pPr>
            <a:endParaRPr lang="en-US" altLang="zh-CN">
              <a:latin typeface="Calibri" pitchFamily="34" charset="0"/>
            </a:endParaRPr>
          </a:p>
          <a:p>
            <a:pPr>
              <a:lnSpc>
                <a:spcPts val="1000"/>
              </a:lnSpc>
              <a:tabLst>
                <a:tab pos="533400" algn="l"/>
                <a:tab pos="1676400" algn="l"/>
                <a:tab pos="1778000" algn="l"/>
                <a:tab pos="2070100" algn="l"/>
              </a:tabLst>
            </a:pPr>
            <a:endParaRPr lang="en-US" altLang="zh-CN">
              <a:latin typeface="Calibri" pitchFamily="34" charset="0"/>
            </a:endParaRPr>
          </a:p>
          <a:p>
            <a:pPr>
              <a:lnSpc>
                <a:spcPts val="1000"/>
              </a:lnSpc>
              <a:tabLst>
                <a:tab pos="533400" algn="l"/>
                <a:tab pos="1676400" algn="l"/>
                <a:tab pos="1778000" algn="l"/>
                <a:tab pos="2070100" algn="l"/>
              </a:tabLst>
            </a:pPr>
            <a:endParaRPr lang="en-US" altLang="zh-CN">
              <a:latin typeface="Calibri" pitchFamily="34" charset="0"/>
            </a:endParaRPr>
          </a:p>
          <a:p>
            <a:pPr>
              <a:lnSpc>
                <a:spcPts val="1000"/>
              </a:lnSpc>
              <a:tabLst>
                <a:tab pos="533400" algn="l"/>
                <a:tab pos="1676400" algn="l"/>
                <a:tab pos="1778000" algn="l"/>
                <a:tab pos="2070100" algn="l"/>
              </a:tabLst>
            </a:pPr>
            <a:endParaRPr lang="en-US" altLang="zh-CN">
              <a:latin typeface="Calibri" pitchFamily="34" charset="0"/>
            </a:endParaRPr>
          </a:p>
          <a:p>
            <a:pPr>
              <a:lnSpc>
                <a:spcPts val="1000"/>
              </a:lnSpc>
              <a:tabLst>
                <a:tab pos="533400" algn="l"/>
                <a:tab pos="1676400" algn="l"/>
                <a:tab pos="1778000" algn="l"/>
                <a:tab pos="2070100" algn="l"/>
              </a:tabLst>
            </a:pPr>
            <a:endParaRPr lang="en-US" altLang="zh-CN">
              <a:latin typeface="Calibri" pitchFamily="34" charset="0"/>
            </a:endParaRPr>
          </a:p>
          <a:p>
            <a:pPr>
              <a:lnSpc>
                <a:spcPts val="1000"/>
              </a:lnSpc>
              <a:tabLst>
                <a:tab pos="533400" algn="l"/>
                <a:tab pos="1676400" algn="l"/>
                <a:tab pos="1778000" algn="l"/>
                <a:tab pos="2070100" algn="l"/>
              </a:tabLst>
            </a:pPr>
            <a:endParaRPr lang="en-US" altLang="zh-CN">
              <a:latin typeface="Calibri" pitchFamily="34" charset="0"/>
            </a:endParaRPr>
          </a:p>
          <a:p>
            <a:pPr>
              <a:lnSpc>
                <a:spcPts val="1000"/>
              </a:lnSpc>
              <a:tabLst>
                <a:tab pos="533400" algn="l"/>
                <a:tab pos="1676400" algn="l"/>
                <a:tab pos="1778000" algn="l"/>
                <a:tab pos="2070100" algn="l"/>
              </a:tabLst>
            </a:pPr>
            <a:endParaRPr lang="en-US" altLang="zh-CN">
              <a:latin typeface="Calibri" pitchFamily="34" charset="0"/>
            </a:endParaRPr>
          </a:p>
          <a:p>
            <a:pPr>
              <a:lnSpc>
                <a:spcPts val="2900"/>
              </a:lnSpc>
              <a:tabLst>
                <a:tab pos="533400" algn="l"/>
                <a:tab pos="1676400" algn="l"/>
                <a:tab pos="1778000" algn="l"/>
                <a:tab pos="2070100" algn="l"/>
              </a:tabLst>
            </a:pPr>
            <a:r>
              <a:rPr lang="en-US" altLang="zh-CN">
                <a:latin typeface="Calibri" pitchFamily="34" charset="0"/>
              </a:rPr>
              <a:t>	</a:t>
            </a:r>
            <a:r>
              <a:rPr lang="en-US" altLang="zh-CN" sz="1700">
                <a:solidFill>
                  <a:srgbClr val="000000"/>
                </a:solidFill>
                <a:latin typeface="Times New Roman" pitchFamily="18" charset="0"/>
              </a:rPr>
              <a:t>ﻊﻠﺒﻟﺍ</a:t>
            </a:r>
            <a:r>
              <a:rPr lang="en-US" altLang="zh-CN" sz="1700">
                <a:latin typeface="Times New Roman" pitchFamily="18" charset="0"/>
              </a:rPr>
              <a:t> </a:t>
            </a:r>
            <a:r>
              <a:rPr lang="en-US" altLang="zh-CN" sz="1700">
                <a:solidFill>
                  <a:srgbClr val="000000"/>
                </a:solidFill>
                <a:latin typeface="Times New Roman" pitchFamily="18" charset="0"/>
              </a:rPr>
              <a:t>ﺽﺍﺮﻣﺃ</a:t>
            </a:r>
          </a:p>
          <a:p>
            <a:pPr>
              <a:lnSpc>
                <a:spcPts val="1800"/>
              </a:lnSpc>
              <a:tabLst>
                <a:tab pos="533400" algn="l"/>
                <a:tab pos="1676400" algn="l"/>
                <a:tab pos="1778000" algn="l"/>
                <a:tab pos="2070100" algn="l"/>
              </a:tabLst>
            </a:pPr>
            <a:r>
              <a:rPr lang="en-US" altLang="zh-CN" sz="1700">
                <a:solidFill>
                  <a:srgbClr val="000000"/>
                </a:solidFill>
                <a:latin typeface="Times New Roman" pitchFamily="18" charset="0"/>
              </a:rPr>
              <a:t>Swallowing</a:t>
            </a:r>
            <a:r>
              <a:rPr lang="en-US" altLang="zh-CN" sz="1700">
                <a:latin typeface="Times New Roman" pitchFamily="18" charset="0"/>
              </a:rPr>
              <a:t> </a:t>
            </a:r>
            <a:r>
              <a:rPr lang="en-US" altLang="zh-CN" sz="1700">
                <a:solidFill>
                  <a:srgbClr val="000000"/>
                </a:solidFill>
                <a:latin typeface="Times New Roman" pitchFamily="18" charset="0"/>
              </a:rPr>
              <a:t>Disorders</a:t>
            </a:r>
          </a:p>
        </p:txBody>
      </p:sp>
      <p:sp>
        <p:nvSpPr>
          <p:cNvPr id="5" name="TextBox 1"/>
          <p:cNvSpPr txBox="1"/>
          <p:nvPr/>
        </p:nvSpPr>
        <p:spPr>
          <a:xfrm>
            <a:off x="165100" y="5359400"/>
            <a:ext cx="3403600" cy="1422400"/>
          </a:xfrm>
          <a:prstGeom prst="rect">
            <a:avLst/>
          </a:prstGeom>
          <a:noFill/>
        </p:spPr>
        <p:txBody>
          <a:bodyPr wrap="none" lIns="0" tIns="0" rIns="0">
            <a:spAutoFit/>
          </a:bodyPr>
          <a:lstStyle/>
          <a:p>
            <a:pPr fontAlgn="auto">
              <a:lnSpc>
                <a:spcPts val="2200"/>
              </a:lnSpc>
              <a:spcBef>
                <a:spcPts val="0"/>
              </a:spcBef>
              <a:spcAft>
                <a:spcPts val="0"/>
              </a:spcAft>
              <a:tabLst>
                <a:tab pos="977900" algn="l"/>
                <a:tab pos="1130300" algn="l"/>
              </a:tabLst>
              <a:defRPr/>
            </a:pPr>
            <a:r>
              <a:rPr lang="en-US" altLang="zh-CN" dirty="0">
                <a:latin typeface="+mn-lt"/>
                <a:cs typeface="+mn-cs"/>
              </a:rPr>
              <a:t>		</a:t>
            </a:r>
            <a:r>
              <a:rPr lang="en-US" altLang="zh-CN" sz="1704" dirty="0">
                <a:solidFill>
                  <a:srgbClr val="000000"/>
                </a:solidFill>
                <a:latin typeface="Times New Roman" pitchFamily="18" charset="0"/>
                <a:cs typeface="Times New Roman" pitchFamily="18" charset="0"/>
              </a:rPr>
              <a:t>ﺕﻮﺼﻟﺍ</a:t>
            </a:r>
            <a:r>
              <a:rPr lang="en-US" altLang="zh-CN" sz="1704" dirty="0">
                <a:latin typeface="Times New Roman" pitchFamily="18" charset="0"/>
                <a:cs typeface="Times New Roman" pitchFamily="18" charset="0"/>
              </a:rPr>
              <a:t> </a:t>
            </a:r>
            <a:r>
              <a:rPr lang="en-US" altLang="zh-CN" sz="1704" dirty="0">
                <a:solidFill>
                  <a:srgbClr val="000000"/>
                </a:solidFill>
                <a:latin typeface="Times New Roman" pitchFamily="18" charset="0"/>
                <a:cs typeface="Times New Roman" pitchFamily="18" charset="0"/>
              </a:rPr>
              <a:t>ﺽﺍﺮﻣﺃ</a:t>
            </a:r>
          </a:p>
          <a:p>
            <a:pPr fontAlgn="auto">
              <a:lnSpc>
                <a:spcPts val="1800"/>
              </a:lnSpc>
              <a:spcBef>
                <a:spcPts val="0"/>
              </a:spcBef>
              <a:spcAft>
                <a:spcPts val="0"/>
              </a:spcAft>
              <a:tabLst>
                <a:tab pos="977900" algn="l"/>
                <a:tab pos="1130300" algn="l"/>
              </a:tabLst>
              <a:defRPr/>
            </a:pPr>
            <a:r>
              <a:rPr lang="en-US" altLang="zh-CN" dirty="0">
                <a:latin typeface="+mn-lt"/>
                <a:cs typeface="+mn-cs"/>
              </a:rPr>
              <a:t>	</a:t>
            </a:r>
            <a:r>
              <a:rPr lang="en-US" altLang="zh-CN" sz="1704" dirty="0">
                <a:solidFill>
                  <a:srgbClr val="000000"/>
                </a:solidFill>
                <a:latin typeface="Times New Roman" pitchFamily="18" charset="0"/>
                <a:cs typeface="Times New Roman" pitchFamily="18" charset="0"/>
              </a:rPr>
              <a:t>Voice</a:t>
            </a:r>
            <a:r>
              <a:rPr lang="en-US" altLang="zh-CN" sz="1704" dirty="0">
                <a:latin typeface="Times New Roman" pitchFamily="18" charset="0"/>
                <a:cs typeface="Times New Roman" pitchFamily="18" charset="0"/>
              </a:rPr>
              <a:t> </a:t>
            </a:r>
            <a:r>
              <a:rPr lang="en-US" altLang="zh-CN" sz="1704" dirty="0">
                <a:solidFill>
                  <a:srgbClr val="000000"/>
                </a:solidFill>
                <a:latin typeface="Times New Roman" pitchFamily="18" charset="0"/>
                <a:cs typeface="Times New Roman" pitchFamily="18" charset="0"/>
              </a:rPr>
              <a:t>Disorders</a:t>
            </a: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3100"/>
              </a:lnSpc>
              <a:spcBef>
                <a:spcPts val="0"/>
              </a:spcBef>
              <a:spcAft>
                <a:spcPts val="0"/>
              </a:spcAft>
              <a:tabLst>
                <a:tab pos="977900" algn="l"/>
                <a:tab pos="1130300" algn="l"/>
              </a:tabLst>
              <a:defRPr/>
            </a:pPr>
            <a:r>
              <a:rPr lang="en-US" altLang="zh-CN" b="1" dirty="0">
                <a:solidFill>
                  <a:srgbClr val="000000"/>
                </a:solidFill>
                <a:latin typeface="Times New Roman" pitchFamily="18" charset="0"/>
                <a:cs typeface="Times New Roman" pitchFamily="18" charset="0"/>
              </a:rPr>
              <a:t>Khalid</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H</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Al</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Malki,</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MD,</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PhD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2" name="Freeform 3"/>
          <p:cNvSpPr/>
          <p:nvPr/>
        </p:nvSpPr>
        <p:spPr>
          <a:xfrm>
            <a:off x="990600" y="1403350"/>
            <a:ext cx="6400800" cy="1187450"/>
          </a:xfrm>
          <a:custGeom>
            <a:avLst/>
            <a:gdLst>
              <a:gd name="connsiteX0" fmla="*/ 0 w 6400800"/>
              <a:gd name="connsiteY0" fmla="*/ 0 h 1187450"/>
              <a:gd name="connsiteX1" fmla="*/ 6400800 w 6400800"/>
              <a:gd name="connsiteY1" fmla="*/ 0 h 1187450"/>
              <a:gd name="connsiteX2" fmla="*/ 6400800 w 6400800"/>
              <a:gd name="connsiteY2" fmla="*/ 1187450 h 1187450"/>
              <a:gd name="connsiteX3" fmla="*/ 0 w 6400800"/>
              <a:gd name="connsiteY3" fmla="*/ 1187450 h 1187450"/>
              <a:gd name="connsiteX4" fmla="*/ 0 w 6400800"/>
              <a:gd name="connsiteY4" fmla="*/ 0 h 118745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400800" h="1187450">
                <a:moveTo>
                  <a:pt x="0" y="0"/>
                </a:moveTo>
                <a:lnTo>
                  <a:pt x="6400800" y="0"/>
                </a:lnTo>
                <a:lnTo>
                  <a:pt x="6400800" y="1187450"/>
                </a:lnTo>
                <a:lnTo>
                  <a:pt x="0" y="1187450"/>
                </a:lnTo>
                <a:lnTo>
                  <a:pt x="0" y="0"/>
                </a:lnTo>
              </a:path>
            </a:pathLst>
          </a:custGeom>
          <a:solidFill>
            <a:srgbClr val="FFFF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3" name="Freeform 3"/>
          <p:cNvSpPr/>
          <p:nvPr/>
        </p:nvSpPr>
        <p:spPr>
          <a:xfrm>
            <a:off x="1371600" y="3886200"/>
            <a:ext cx="6477000" cy="1917700"/>
          </a:xfrm>
          <a:custGeom>
            <a:avLst/>
            <a:gdLst>
              <a:gd name="connsiteX0" fmla="*/ 0 w 6477000"/>
              <a:gd name="connsiteY0" fmla="*/ 0 h 1917700"/>
              <a:gd name="connsiteX1" fmla="*/ 6477000 w 6477000"/>
              <a:gd name="connsiteY1" fmla="*/ 0 h 1917700"/>
              <a:gd name="connsiteX2" fmla="*/ 6477000 w 6477000"/>
              <a:gd name="connsiteY2" fmla="*/ 1917700 h 1917700"/>
              <a:gd name="connsiteX3" fmla="*/ 0 w 6477000"/>
              <a:gd name="connsiteY3" fmla="*/ 1917700 h 1917700"/>
              <a:gd name="connsiteX4" fmla="*/ 0 w 6477000"/>
              <a:gd name="connsiteY4" fmla="*/ 0 h 19177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477000" h="1917700">
                <a:moveTo>
                  <a:pt x="0" y="0"/>
                </a:moveTo>
                <a:lnTo>
                  <a:pt x="6477000" y="0"/>
                </a:lnTo>
                <a:lnTo>
                  <a:pt x="6477000" y="1917700"/>
                </a:lnTo>
                <a:lnTo>
                  <a:pt x="0" y="1917700"/>
                </a:lnTo>
                <a:lnTo>
                  <a:pt x="0" y="0"/>
                </a:lnTo>
              </a:path>
            </a:pathLst>
          </a:custGeom>
          <a:solidFill>
            <a:srgbClr val="FFFF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26663" name="Picture 3"/>
          <p:cNvPicPr>
            <a:picLocks noChangeAspect="1" noChangeArrowheads="1"/>
          </p:cNvPicPr>
          <p:nvPr/>
        </p:nvPicPr>
        <p:blipFill>
          <a:blip r:embed="rId2"/>
          <a:srcRect/>
          <a:stretch>
            <a:fillRect/>
          </a:stretch>
        </p:blipFill>
        <p:spPr bwMode="auto">
          <a:xfrm>
            <a:off x="8140700" y="0"/>
            <a:ext cx="1003300" cy="1003300"/>
          </a:xfrm>
          <a:prstGeom prst="rect">
            <a:avLst/>
          </a:prstGeom>
          <a:noFill/>
          <a:ln w="9525">
            <a:noFill/>
            <a:miter lim="800000"/>
            <a:headEnd/>
            <a:tailEnd/>
          </a:ln>
        </p:spPr>
      </p:pic>
      <p:sp>
        <p:nvSpPr>
          <p:cNvPr id="26664" name="TextBox 1"/>
          <p:cNvSpPr txBox="1">
            <a:spLocks noChangeArrowheads="1"/>
          </p:cNvSpPr>
          <p:nvPr/>
        </p:nvSpPr>
        <p:spPr bwMode="auto">
          <a:xfrm>
            <a:off x="1079500" y="1447800"/>
            <a:ext cx="6643688" cy="2932113"/>
          </a:xfrm>
          <a:prstGeom prst="rect">
            <a:avLst/>
          </a:prstGeom>
          <a:noFill/>
          <a:ln w="9525">
            <a:noFill/>
            <a:miter lim="800000"/>
            <a:headEnd/>
            <a:tailEnd/>
          </a:ln>
        </p:spPr>
        <p:txBody>
          <a:bodyPr lIns="0" tIns="0" rIns="0">
            <a:spAutoFit/>
          </a:bodyPr>
          <a:lstStyle/>
          <a:p>
            <a:pPr>
              <a:lnSpc>
                <a:spcPts val="2100"/>
              </a:lnSpc>
              <a:tabLst>
                <a:tab pos="457200" algn="l"/>
                <a:tab pos="3136900" algn="l"/>
              </a:tabLst>
            </a:pPr>
            <a:r>
              <a:rPr lang="en-US" altLang="zh-CN" sz="2000" b="1" u="sng">
                <a:solidFill>
                  <a:srgbClr val="000000"/>
                </a:solidFill>
                <a:latin typeface="Times New Roman" pitchFamily="18" charset="0"/>
                <a:cs typeface="Times New Roman" pitchFamily="18" charset="0"/>
              </a:rPr>
              <a:t>Language (</a:t>
            </a:r>
            <a:r>
              <a:rPr lang="ar-AE" altLang="zh-CN" sz="2000" b="1" u="sng">
                <a:solidFill>
                  <a:srgbClr val="000000"/>
                </a:solidFill>
                <a:latin typeface="Times New Roman" pitchFamily="18" charset="0"/>
                <a:cs typeface="Times New Roman" pitchFamily="18" charset="0"/>
              </a:rPr>
              <a:t>لغة</a:t>
            </a:r>
            <a:r>
              <a:rPr lang="en-US" altLang="zh-CN" sz="2000" b="1" u="sng">
                <a:solidFill>
                  <a:srgbClr val="000000"/>
                </a:solidFill>
                <a:latin typeface="Times New Roman" pitchFamily="18" charset="0"/>
                <a:cs typeface="Times New Roman" pitchFamily="18" charset="0"/>
              </a:rPr>
              <a:t>): I inderstand – comprehend- I say a sentencce</a:t>
            </a:r>
          </a:p>
          <a:p>
            <a:pPr>
              <a:lnSpc>
                <a:spcPts val="2800"/>
              </a:lnSpc>
              <a:tabLst>
                <a:tab pos="457200" algn="l"/>
                <a:tab pos="3136900" algn="l"/>
              </a:tabLst>
            </a:pPr>
            <a:r>
              <a:rPr lang="en-US" altLang="zh-CN" sz="2000" b="1">
                <a:solidFill>
                  <a:srgbClr val="000000"/>
                </a:solidFill>
                <a:latin typeface="Times New Roman" pitchFamily="18" charset="0"/>
                <a:cs typeface="Times New Roman" pitchFamily="18" charset="0"/>
              </a:rPr>
              <a:t>Asymbolic</a:t>
            </a:r>
            <a:r>
              <a:rPr lang="en-US" altLang="zh-CN" sz="2000">
                <a:latin typeface="Times New Roman" pitchFamily="18" charset="0"/>
                <a:cs typeface="Times New Roman" pitchFamily="18" charset="0"/>
              </a:rPr>
              <a:t> </a:t>
            </a:r>
            <a:r>
              <a:rPr lang="en-US" altLang="zh-CN" sz="2000" b="1">
                <a:solidFill>
                  <a:srgbClr val="000000"/>
                </a:solidFill>
                <a:latin typeface="Times New Roman" pitchFamily="18" charset="0"/>
                <a:cs typeface="Times New Roman" pitchFamily="18" charset="0"/>
              </a:rPr>
              <a:t>arbitrary</a:t>
            </a:r>
            <a:r>
              <a:rPr lang="en-US" altLang="zh-CN" sz="2000">
                <a:latin typeface="Times New Roman" pitchFamily="18" charset="0"/>
                <a:cs typeface="Times New Roman" pitchFamily="18" charset="0"/>
              </a:rPr>
              <a:t> </a:t>
            </a:r>
            <a:r>
              <a:rPr lang="en-US" altLang="zh-CN" sz="2000" b="1">
                <a:solidFill>
                  <a:srgbClr val="000000"/>
                </a:solidFill>
                <a:latin typeface="Times New Roman" pitchFamily="18" charset="0"/>
                <a:cs typeface="Times New Roman" pitchFamily="18" charset="0"/>
              </a:rPr>
              <a:t>system</a:t>
            </a:r>
            <a:r>
              <a:rPr lang="en-US" altLang="zh-CN" sz="2000">
                <a:latin typeface="Times New Roman" pitchFamily="18" charset="0"/>
                <a:cs typeface="Times New Roman" pitchFamily="18" charset="0"/>
              </a:rPr>
              <a:t> </a:t>
            </a:r>
            <a:r>
              <a:rPr lang="en-US" altLang="zh-CN" sz="2000" b="1">
                <a:solidFill>
                  <a:srgbClr val="000000"/>
                </a:solidFill>
                <a:latin typeface="Times New Roman" pitchFamily="18" charset="0"/>
                <a:cs typeface="Times New Roman" pitchFamily="18" charset="0"/>
              </a:rPr>
              <a:t>relating</a:t>
            </a:r>
            <a:r>
              <a:rPr lang="en-US" altLang="zh-CN" sz="2000">
                <a:latin typeface="Times New Roman" pitchFamily="18" charset="0"/>
                <a:cs typeface="Times New Roman" pitchFamily="18" charset="0"/>
              </a:rPr>
              <a:t> </a:t>
            </a:r>
            <a:r>
              <a:rPr lang="en-US" altLang="zh-CN" sz="2000" b="1">
                <a:solidFill>
                  <a:srgbClr val="000000"/>
                </a:solidFill>
                <a:latin typeface="Times New Roman" pitchFamily="18" charset="0"/>
                <a:cs typeface="Times New Roman" pitchFamily="18" charset="0"/>
              </a:rPr>
              <a:t>sounds</a:t>
            </a:r>
            <a:r>
              <a:rPr lang="en-US" altLang="zh-CN" sz="2000">
                <a:latin typeface="Times New Roman" pitchFamily="18" charset="0"/>
                <a:cs typeface="Times New Roman" pitchFamily="18" charset="0"/>
              </a:rPr>
              <a:t> </a:t>
            </a:r>
            <a:r>
              <a:rPr lang="en-US" altLang="zh-CN" sz="2000" b="1">
                <a:solidFill>
                  <a:srgbClr val="000000"/>
                </a:solidFill>
                <a:latin typeface="Times New Roman" pitchFamily="18" charset="0"/>
                <a:cs typeface="Times New Roman" pitchFamily="18" charset="0"/>
              </a:rPr>
              <a:t>to</a:t>
            </a:r>
          </a:p>
          <a:p>
            <a:pPr>
              <a:lnSpc>
                <a:spcPts val="2800"/>
              </a:lnSpc>
              <a:tabLst>
                <a:tab pos="457200" algn="l"/>
                <a:tab pos="3136900" algn="l"/>
              </a:tabLst>
            </a:pPr>
            <a:r>
              <a:rPr lang="en-US" altLang="zh-CN" sz="2000" b="1">
                <a:solidFill>
                  <a:srgbClr val="000000"/>
                </a:solidFill>
                <a:latin typeface="Times New Roman" pitchFamily="18" charset="0"/>
                <a:cs typeface="Times New Roman" pitchFamily="18" charset="0"/>
              </a:rPr>
              <a:t>meaning. Has two types: receptive (understands the question), expressive (ask him to say a sentence and answer in a fluent way). It has more central effect that speech) </a:t>
            </a:r>
            <a:r>
              <a:rPr lang="ar-AE" altLang="zh-CN" sz="2000" b="1">
                <a:solidFill>
                  <a:srgbClr val="000000"/>
                </a:solidFill>
                <a:latin typeface="Times New Roman" pitchFamily="18" charset="0"/>
                <a:cs typeface="Times New Roman" pitchFamily="18" charset="0"/>
              </a:rPr>
              <a:t>معنةالكلام</a:t>
            </a:r>
            <a:endParaRPr lang="en-US" altLang="zh-CN" sz="2000" b="1">
              <a:solidFill>
                <a:srgbClr val="000000"/>
              </a:solidFill>
              <a:latin typeface="Times New Roman" pitchFamily="18" charset="0"/>
              <a:cs typeface="Times New Roman" pitchFamily="18" charset="0"/>
            </a:endParaRPr>
          </a:p>
          <a:p>
            <a:pPr>
              <a:lnSpc>
                <a:spcPts val="1000"/>
              </a:lnSpc>
              <a:tabLst>
                <a:tab pos="457200" algn="l"/>
                <a:tab pos="3136900" algn="l"/>
              </a:tabLst>
            </a:pPr>
            <a:endParaRPr lang="en-US" altLang="zh-CN">
              <a:latin typeface="Calibri" pitchFamily="34" charset="0"/>
            </a:endParaRPr>
          </a:p>
          <a:p>
            <a:pPr>
              <a:lnSpc>
                <a:spcPts val="2600"/>
              </a:lnSpc>
              <a:tabLst>
                <a:tab pos="457200" algn="l"/>
                <a:tab pos="3136900" algn="l"/>
              </a:tabLst>
            </a:pPr>
            <a:r>
              <a:rPr lang="en-US" altLang="zh-CN">
                <a:latin typeface="Calibri" pitchFamily="34" charset="0"/>
              </a:rPr>
              <a:t>		</a:t>
            </a:r>
            <a:r>
              <a:rPr lang="en-US" altLang="zh-CN" sz="2000" b="1" u="sng">
                <a:solidFill>
                  <a:srgbClr val="000000"/>
                </a:solidFill>
                <a:latin typeface="Times New Roman" pitchFamily="18" charset="0"/>
              </a:rPr>
              <a:t>Speech (</a:t>
            </a:r>
            <a:r>
              <a:rPr lang="ar-AE" altLang="zh-CN" sz="2000" b="1" u="sng">
                <a:solidFill>
                  <a:srgbClr val="000000"/>
                </a:solidFill>
                <a:latin typeface="Times New Roman" pitchFamily="18" charset="0"/>
                <a:cs typeface="Times New Roman" pitchFamily="18" charset="0"/>
              </a:rPr>
              <a:t>كلام</a:t>
            </a:r>
            <a:r>
              <a:rPr lang="en-US" altLang="zh-CN" sz="2000" b="1" u="sng">
                <a:solidFill>
                  <a:srgbClr val="000000"/>
                </a:solidFill>
                <a:latin typeface="Times New Roman" pitchFamily="18" charset="0"/>
              </a:rPr>
              <a:t>)</a:t>
            </a:r>
          </a:p>
          <a:p>
            <a:pPr>
              <a:lnSpc>
                <a:spcPts val="2800"/>
              </a:lnSpc>
              <a:tabLst>
                <a:tab pos="457200" algn="l"/>
                <a:tab pos="3136900" algn="l"/>
              </a:tabLst>
            </a:pPr>
            <a:r>
              <a:rPr lang="en-US" altLang="zh-CN" sz="2000">
                <a:latin typeface="Calibri" pitchFamily="34" charset="0"/>
              </a:rPr>
              <a:t>	</a:t>
            </a:r>
            <a:r>
              <a:rPr lang="en-US" altLang="zh-CN" sz="2000" b="1">
                <a:solidFill>
                  <a:srgbClr val="000000"/>
                </a:solidFill>
                <a:latin typeface="Times New Roman" pitchFamily="18" charset="0"/>
              </a:rPr>
              <a:t>A</a:t>
            </a:r>
            <a:r>
              <a:rPr lang="en-US" altLang="zh-CN" sz="2000">
                <a:latin typeface="Times New Roman" pitchFamily="18" charset="0"/>
              </a:rPr>
              <a:t> </a:t>
            </a:r>
            <a:r>
              <a:rPr lang="en-US" altLang="zh-CN" sz="2000" b="1">
                <a:solidFill>
                  <a:srgbClr val="000000"/>
                </a:solidFill>
                <a:latin typeface="Times New Roman" pitchFamily="18" charset="0"/>
              </a:rPr>
              <a:t>neuro-muscular</a:t>
            </a:r>
            <a:r>
              <a:rPr lang="en-US" altLang="zh-CN" sz="2000">
                <a:latin typeface="Times New Roman" pitchFamily="18" charset="0"/>
              </a:rPr>
              <a:t> </a:t>
            </a:r>
            <a:r>
              <a:rPr lang="en-US" altLang="zh-CN" sz="2000" b="1">
                <a:solidFill>
                  <a:srgbClr val="000000"/>
                </a:solidFill>
                <a:latin typeface="Times New Roman" pitchFamily="18" charset="0"/>
              </a:rPr>
              <a:t>process</a:t>
            </a:r>
            <a:r>
              <a:rPr lang="en-US" altLang="zh-CN" sz="2000">
                <a:latin typeface="Times New Roman" pitchFamily="18" charset="0"/>
              </a:rPr>
              <a:t> </a:t>
            </a:r>
            <a:r>
              <a:rPr lang="en-US" altLang="zh-CN" sz="2000" b="1">
                <a:solidFill>
                  <a:srgbClr val="000000"/>
                </a:solidFill>
                <a:latin typeface="Times New Roman" pitchFamily="18" charset="0"/>
              </a:rPr>
              <a:t>whereby</a:t>
            </a:r>
            <a:r>
              <a:rPr lang="en-US" altLang="zh-CN" sz="2000">
                <a:latin typeface="Times New Roman" pitchFamily="18" charset="0"/>
              </a:rPr>
              <a:t> </a:t>
            </a:r>
            <a:r>
              <a:rPr lang="en-US" altLang="zh-CN" sz="2000" b="1">
                <a:solidFill>
                  <a:srgbClr val="000000"/>
                </a:solidFill>
                <a:latin typeface="Times New Roman" pitchFamily="18" charset="0"/>
              </a:rPr>
              <a:t>language</a:t>
            </a:r>
            <a:r>
              <a:rPr lang="en-US" altLang="zh-CN" sz="2000">
                <a:latin typeface="Times New Roman" pitchFamily="18" charset="0"/>
              </a:rPr>
              <a:t> </a:t>
            </a:r>
            <a:r>
              <a:rPr lang="en-US" altLang="zh-CN" sz="2000" b="1">
                <a:solidFill>
                  <a:srgbClr val="000000"/>
                </a:solidFill>
                <a:latin typeface="Times New Roman" pitchFamily="18" charset="0"/>
              </a:rPr>
              <a:t>is</a:t>
            </a:r>
          </a:p>
        </p:txBody>
      </p:sp>
      <p:sp>
        <p:nvSpPr>
          <p:cNvPr id="26665" name="TextBox 1"/>
          <p:cNvSpPr txBox="1">
            <a:spLocks noChangeArrowheads="1"/>
          </p:cNvSpPr>
          <p:nvPr/>
        </p:nvSpPr>
        <p:spPr bwMode="auto">
          <a:xfrm>
            <a:off x="1536700" y="4356100"/>
            <a:ext cx="855663" cy="315913"/>
          </a:xfrm>
          <a:prstGeom prst="rect">
            <a:avLst/>
          </a:prstGeom>
          <a:noFill/>
          <a:ln w="9525">
            <a:noFill/>
            <a:miter lim="800000"/>
            <a:headEnd/>
            <a:tailEnd/>
          </a:ln>
        </p:spPr>
        <p:txBody>
          <a:bodyPr wrap="none" lIns="0" tIns="0" rIns="0">
            <a:spAutoFit/>
          </a:bodyPr>
          <a:lstStyle/>
          <a:p>
            <a:pPr>
              <a:lnSpc>
                <a:spcPts val="2100"/>
              </a:lnSpc>
            </a:pPr>
            <a:r>
              <a:rPr lang="en-US" altLang="zh-CN" sz="2000" b="1">
                <a:solidFill>
                  <a:srgbClr val="000000"/>
                </a:solidFill>
                <a:latin typeface="Times New Roman" pitchFamily="18" charset="0"/>
                <a:cs typeface="Times New Roman" pitchFamily="18" charset="0"/>
              </a:rPr>
              <a:t>uttered.</a:t>
            </a:r>
          </a:p>
        </p:txBody>
      </p:sp>
      <p:sp>
        <p:nvSpPr>
          <p:cNvPr id="26666" name="TextBox 1"/>
          <p:cNvSpPr txBox="1">
            <a:spLocks noChangeArrowheads="1"/>
          </p:cNvSpPr>
          <p:nvPr/>
        </p:nvSpPr>
        <p:spPr bwMode="auto">
          <a:xfrm>
            <a:off x="2895600" y="4343400"/>
            <a:ext cx="184150" cy="315913"/>
          </a:xfrm>
          <a:prstGeom prst="rect">
            <a:avLst/>
          </a:prstGeom>
          <a:noFill/>
          <a:ln w="9525">
            <a:noFill/>
            <a:miter lim="800000"/>
            <a:headEnd/>
            <a:tailEnd/>
          </a:ln>
        </p:spPr>
        <p:txBody>
          <a:bodyPr wrap="none" lIns="0" tIns="0" rIns="0">
            <a:spAutoFit/>
          </a:bodyPr>
          <a:lstStyle/>
          <a:p>
            <a:pPr>
              <a:lnSpc>
                <a:spcPts val="2100"/>
              </a:lnSpc>
            </a:pPr>
            <a:r>
              <a:rPr lang="en-US" altLang="zh-CN" sz="2000" b="1">
                <a:solidFill>
                  <a:srgbClr val="000000"/>
                </a:solidFill>
                <a:latin typeface="Times New Roman" pitchFamily="18" charset="0"/>
                <a:cs typeface="Times New Roman" pitchFamily="18" charset="0"/>
              </a:rPr>
              <a:t>It</a:t>
            </a:r>
          </a:p>
        </p:txBody>
      </p:sp>
      <p:sp>
        <p:nvSpPr>
          <p:cNvPr id="26667" name="TextBox 1"/>
          <p:cNvSpPr txBox="1">
            <a:spLocks noChangeArrowheads="1"/>
          </p:cNvSpPr>
          <p:nvPr/>
        </p:nvSpPr>
        <p:spPr bwMode="auto">
          <a:xfrm>
            <a:off x="3441700" y="4356100"/>
            <a:ext cx="895350" cy="315913"/>
          </a:xfrm>
          <a:prstGeom prst="rect">
            <a:avLst/>
          </a:prstGeom>
          <a:noFill/>
          <a:ln w="9525">
            <a:noFill/>
            <a:miter lim="800000"/>
            <a:headEnd/>
            <a:tailEnd/>
          </a:ln>
        </p:spPr>
        <p:txBody>
          <a:bodyPr wrap="none" lIns="0" tIns="0" rIns="0">
            <a:spAutoFit/>
          </a:bodyPr>
          <a:lstStyle/>
          <a:p>
            <a:pPr>
              <a:lnSpc>
                <a:spcPts val="2100"/>
              </a:lnSpc>
            </a:pPr>
            <a:r>
              <a:rPr lang="en-US" altLang="zh-CN" sz="2000" b="1">
                <a:solidFill>
                  <a:srgbClr val="000000"/>
                </a:solidFill>
                <a:latin typeface="Times New Roman" pitchFamily="18" charset="0"/>
                <a:cs typeface="Times New Roman" pitchFamily="18" charset="0"/>
              </a:rPr>
              <a:t>includes</a:t>
            </a:r>
          </a:p>
        </p:txBody>
      </p:sp>
      <p:sp>
        <p:nvSpPr>
          <p:cNvPr id="26668" name="TextBox 1"/>
          <p:cNvSpPr txBox="1">
            <a:spLocks noChangeArrowheads="1"/>
          </p:cNvSpPr>
          <p:nvPr/>
        </p:nvSpPr>
        <p:spPr bwMode="auto">
          <a:xfrm>
            <a:off x="4838700" y="4356100"/>
            <a:ext cx="341313" cy="315913"/>
          </a:xfrm>
          <a:prstGeom prst="rect">
            <a:avLst/>
          </a:prstGeom>
          <a:noFill/>
          <a:ln w="9525">
            <a:noFill/>
            <a:miter lim="800000"/>
            <a:headEnd/>
            <a:tailEnd/>
          </a:ln>
        </p:spPr>
        <p:txBody>
          <a:bodyPr wrap="none" lIns="0" tIns="0" rIns="0">
            <a:spAutoFit/>
          </a:bodyPr>
          <a:lstStyle/>
          <a:p>
            <a:pPr>
              <a:lnSpc>
                <a:spcPts val="2100"/>
              </a:lnSpc>
            </a:pPr>
            <a:r>
              <a:rPr lang="en-US" altLang="zh-CN" sz="2000" b="1">
                <a:solidFill>
                  <a:srgbClr val="000000"/>
                </a:solidFill>
                <a:latin typeface="Times New Roman" pitchFamily="18" charset="0"/>
                <a:cs typeface="Times New Roman" pitchFamily="18" charset="0"/>
              </a:rPr>
              <a:t>the</a:t>
            </a:r>
          </a:p>
        </p:txBody>
      </p:sp>
      <p:sp>
        <p:nvSpPr>
          <p:cNvPr id="26669" name="TextBox 1"/>
          <p:cNvSpPr txBox="1">
            <a:spLocks noChangeArrowheads="1"/>
          </p:cNvSpPr>
          <p:nvPr/>
        </p:nvSpPr>
        <p:spPr bwMode="auto">
          <a:xfrm>
            <a:off x="5575300" y="4356100"/>
            <a:ext cx="1393825" cy="315913"/>
          </a:xfrm>
          <a:prstGeom prst="rect">
            <a:avLst/>
          </a:prstGeom>
          <a:noFill/>
          <a:ln w="9525">
            <a:noFill/>
            <a:miter lim="800000"/>
            <a:headEnd/>
            <a:tailEnd/>
          </a:ln>
        </p:spPr>
        <p:txBody>
          <a:bodyPr wrap="none" lIns="0" tIns="0" rIns="0">
            <a:spAutoFit/>
          </a:bodyPr>
          <a:lstStyle/>
          <a:p>
            <a:pPr>
              <a:lnSpc>
                <a:spcPts val="2100"/>
              </a:lnSpc>
            </a:pPr>
            <a:r>
              <a:rPr lang="en-US" altLang="zh-CN" sz="2000" b="1">
                <a:solidFill>
                  <a:srgbClr val="000000"/>
                </a:solidFill>
                <a:latin typeface="Times New Roman" pitchFamily="18" charset="0"/>
                <a:cs typeface="Times New Roman" pitchFamily="18" charset="0"/>
              </a:rPr>
              <a:t>coordination</a:t>
            </a:r>
          </a:p>
        </p:txBody>
      </p:sp>
      <p:sp>
        <p:nvSpPr>
          <p:cNvPr id="26670" name="TextBox 1"/>
          <p:cNvSpPr txBox="1">
            <a:spLocks noChangeArrowheads="1"/>
          </p:cNvSpPr>
          <p:nvPr/>
        </p:nvSpPr>
        <p:spPr bwMode="auto">
          <a:xfrm>
            <a:off x="7569200" y="4356100"/>
            <a:ext cx="212725" cy="315913"/>
          </a:xfrm>
          <a:prstGeom prst="rect">
            <a:avLst/>
          </a:prstGeom>
          <a:noFill/>
          <a:ln w="9525">
            <a:noFill/>
            <a:miter lim="800000"/>
            <a:headEnd/>
            <a:tailEnd/>
          </a:ln>
        </p:spPr>
        <p:txBody>
          <a:bodyPr wrap="none" lIns="0" tIns="0" rIns="0">
            <a:spAutoFit/>
          </a:bodyPr>
          <a:lstStyle/>
          <a:p>
            <a:pPr>
              <a:lnSpc>
                <a:spcPts val="2100"/>
              </a:lnSpc>
            </a:pPr>
            <a:r>
              <a:rPr lang="en-US" altLang="zh-CN" sz="2000" b="1">
                <a:solidFill>
                  <a:srgbClr val="000000"/>
                </a:solidFill>
                <a:latin typeface="Times New Roman" pitchFamily="18" charset="0"/>
                <a:cs typeface="Times New Roman" pitchFamily="18" charset="0"/>
              </a:rPr>
              <a:t>of</a:t>
            </a:r>
          </a:p>
        </p:txBody>
      </p:sp>
      <p:sp>
        <p:nvSpPr>
          <p:cNvPr id="26671" name="TextBox 1"/>
          <p:cNvSpPr txBox="1">
            <a:spLocks noChangeArrowheads="1"/>
          </p:cNvSpPr>
          <p:nvPr/>
        </p:nvSpPr>
        <p:spPr bwMode="auto">
          <a:xfrm>
            <a:off x="165100" y="4787900"/>
            <a:ext cx="7707313" cy="2790825"/>
          </a:xfrm>
          <a:prstGeom prst="rect">
            <a:avLst/>
          </a:prstGeom>
          <a:noFill/>
          <a:ln w="9525">
            <a:noFill/>
            <a:miter lim="800000"/>
            <a:headEnd/>
            <a:tailEnd/>
          </a:ln>
        </p:spPr>
        <p:txBody>
          <a:bodyPr wrap="none" lIns="0" tIns="0" rIns="0">
            <a:spAutoFit/>
          </a:bodyPr>
          <a:lstStyle/>
          <a:p>
            <a:pPr>
              <a:lnSpc>
                <a:spcPts val="2100"/>
              </a:lnSpc>
              <a:tabLst>
                <a:tab pos="1371600" algn="l"/>
              </a:tabLst>
            </a:pPr>
            <a:r>
              <a:rPr lang="en-US" altLang="zh-CN">
                <a:latin typeface="Calibri" pitchFamily="34" charset="0"/>
              </a:rPr>
              <a:t>	</a:t>
            </a:r>
            <a:r>
              <a:rPr lang="en-US" altLang="zh-CN" sz="2000" b="1">
                <a:solidFill>
                  <a:srgbClr val="000000"/>
                </a:solidFill>
                <a:latin typeface="Times New Roman" pitchFamily="18" charset="0"/>
                <a:cs typeface="Times New Roman" pitchFamily="18" charset="0"/>
              </a:rPr>
              <a:t>respiration,</a:t>
            </a:r>
            <a:r>
              <a:rPr lang="en-US" altLang="zh-CN" sz="2000">
                <a:latin typeface="Times New Roman" pitchFamily="18" charset="0"/>
                <a:cs typeface="Times New Roman" pitchFamily="18" charset="0"/>
              </a:rPr>
              <a:t>  </a:t>
            </a:r>
            <a:r>
              <a:rPr lang="en-US" altLang="zh-CN" sz="2000" b="1">
                <a:solidFill>
                  <a:srgbClr val="000000"/>
                </a:solidFill>
                <a:latin typeface="Times New Roman" pitchFamily="18" charset="0"/>
                <a:cs typeface="Times New Roman" pitchFamily="18" charset="0"/>
              </a:rPr>
              <a:t>phonation,</a:t>
            </a:r>
            <a:r>
              <a:rPr lang="en-US" altLang="zh-CN" sz="2000">
                <a:latin typeface="Times New Roman" pitchFamily="18" charset="0"/>
                <a:cs typeface="Times New Roman" pitchFamily="18" charset="0"/>
              </a:rPr>
              <a:t>  </a:t>
            </a:r>
            <a:r>
              <a:rPr lang="en-US" altLang="zh-CN" sz="2000" b="1">
                <a:solidFill>
                  <a:srgbClr val="000000"/>
                </a:solidFill>
                <a:latin typeface="Times New Roman" pitchFamily="18" charset="0"/>
                <a:cs typeface="Times New Roman" pitchFamily="18" charset="0"/>
              </a:rPr>
              <a:t>articulation,</a:t>
            </a:r>
            <a:r>
              <a:rPr lang="en-US" altLang="zh-CN" sz="2000">
                <a:latin typeface="Times New Roman" pitchFamily="18" charset="0"/>
                <a:cs typeface="Times New Roman" pitchFamily="18" charset="0"/>
              </a:rPr>
              <a:t>  </a:t>
            </a:r>
            <a:r>
              <a:rPr lang="en-US" altLang="zh-CN" sz="2000" b="1">
                <a:solidFill>
                  <a:srgbClr val="000000"/>
                </a:solidFill>
                <a:latin typeface="Times New Roman" pitchFamily="18" charset="0"/>
                <a:cs typeface="Times New Roman" pitchFamily="18" charset="0"/>
              </a:rPr>
              <a:t>resonation</a:t>
            </a:r>
          </a:p>
          <a:p>
            <a:pPr>
              <a:lnSpc>
                <a:spcPts val="2800"/>
              </a:lnSpc>
              <a:tabLst>
                <a:tab pos="1371600" algn="l"/>
              </a:tabLst>
            </a:pPr>
            <a:r>
              <a:rPr lang="en-US" altLang="zh-CN" sz="2000">
                <a:latin typeface="Calibri" pitchFamily="34" charset="0"/>
              </a:rPr>
              <a:t>	</a:t>
            </a:r>
            <a:r>
              <a:rPr lang="en-US" altLang="zh-CN" sz="2000" b="1">
                <a:solidFill>
                  <a:srgbClr val="000000"/>
                </a:solidFill>
                <a:latin typeface="Times New Roman" pitchFamily="18" charset="0"/>
              </a:rPr>
              <a:t>and</a:t>
            </a:r>
            <a:r>
              <a:rPr lang="en-US" altLang="zh-CN" sz="2000">
                <a:latin typeface="Times New Roman" pitchFamily="18" charset="0"/>
              </a:rPr>
              <a:t> </a:t>
            </a:r>
            <a:r>
              <a:rPr lang="en-US" altLang="zh-CN" sz="2000" b="1">
                <a:solidFill>
                  <a:srgbClr val="000000"/>
                </a:solidFill>
                <a:latin typeface="Times New Roman" pitchFamily="18" charset="0"/>
              </a:rPr>
              <a:t>prosody. Pronounce the letters right (r, s) no nasality, </a:t>
            </a:r>
          </a:p>
          <a:p>
            <a:pPr>
              <a:lnSpc>
                <a:spcPts val="2800"/>
              </a:lnSpc>
              <a:tabLst>
                <a:tab pos="1371600" algn="l"/>
              </a:tabLst>
            </a:pPr>
            <a:r>
              <a:rPr lang="en-US" altLang="zh-CN" sz="2000" b="1">
                <a:solidFill>
                  <a:srgbClr val="000000"/>
                </a:solidFill>
                <a:latin typeface="Times New Roman" pitchFamily="18" charset="0"/>
              </a:rPr>
              <a:t>	stuttering, no misarticulation. </a:t>
            </a:r>
            <a:r>
              <a:rPr lang="ar-AE" altLang="zh-CN" sz="2000" b="1">
                <a:solidFill>
                  <a:srgbClr val="000000"/>
                </a:solidFill>
                <a:latin typeface="Times New Roman" pitchFamily="18" charset="0"/>
                <a:cs typeface="Times New Roman" pitchFamily="18" charset="0"/>
              </a:rPr>
              <a:t>النطق</a:t>
            </a:r>
            <a:endParaRPr lang="en-US" altLang="zh-CN" sz="2000" b="1">
              <a:solidFill>
                <a:srgbClr val="000000"/>
              </a:solidFill>
              <a:latin typeface="Times New Roman" pitchFamily="18" charset="0"/>
            </a:endParaRPr>
          </a:p>
          <a:p>
            <a:pPr>
              <a:lnSpc>
                <a:spcPts val="2800"/>
              </a:lnSpc>
              <a:tabLst>
                <a:tab pos="1371600" algn="l"/>
              </a:tabLst>
            </a:pPr>
            <a:endParaRPr lang="en-US" altLang="zh-CN" sz="2400" b="1">
              <a:solidFill>
                <a:srgbClr val="000000"/>
              </a:solidFill>
              <a:latin typeface="Times New Roman" pitchFamily="18" charset="0"/>
            </a:endParaRPr>
          </a:p>
          <a:p>
            <a:pPr>
              <a:lnSpc>
                <a:spcPts val="1000"/>
              </a:lnSpc>
              <a:tabLst>
                <a:tab pos="1371600" algn="l"/>
              </a:tabLst>
            </a:pPr>
            <a:endParaRPr lang="en-US" altLang="zh-CN">
              <a:latin typeface="Calibri" pitchFamily="34" charset="0"/>
            </a:endParaRPr>
          </a:p>
          <a:p>
            <a:pPr>
              <a:lnSpc>
                <a:spcPts val="1000"/>
              </a:lnSpc>
              <a:tabLst>
                <a:tab pos="1371600" algn="l"/>
              </a:tabLst>
            </a:pPr>
            <a:endParaRPr lang="en-US" altLang="zh-CN">
              <a:latin typeface="Calibri" pitchFamily="34" charset="0"/>
            </a:endParaRPr>
          </a:p>
          <a:p>
            <a:pPr>
              <a:lnSpc>
                <a:spcPts val="1000"/>
              </a:lnSpc>
              <a:tabLst>
                <a:tab pos="1371600" algn="l"/>
              </a:tabLst>
            </a:pPr>
            <a:endParaRPr lang="en-US" altLang="zh-CN">
              <a:latin typeface="Calibri" pitchFamily="34" charset="0"/>
            </a:endParaRPr>
          </a:p>
          <a:p>
            <a:pPr>
              <a:lnSpc>
                <a:spcPts val="1000"/>
              </a:lnSpc>
              <a:tabLst>
                <a:tab pos="1371600" algn="l"/>
              </a:tabLst>
            </a:pPr>
            <a:endParaRPr lang="en-US" altLang="zh-CN">
              <a:latin typeface="Calibri" pitchFamily="34" charset="0"/>
            </a:endParaRPr>
          </a:p>
          <a:p>
            <a:pPr>
              <a:lnSpc>
                <a:spcPts val="1000"/>
              </a:lnSpc>
              <a:tabLst>
                <a:tab pos="1371600" algn="l"/>
              </a:tabLst>
            </a:pPr>
            <a:endParaRPr lang="en-US" altLang="zh-CN">
              <a:latin typeface="Calibri" pitchFamily="34" charset="0"/>
            </a:endParaRPr>
          </a:p>
          <a:p>
            <a:pPr>
              <a:lnSpc>
                <a:spcPts val="1000"/>
              </a:lnSpc>
              <a:tabLst>
                <a:tab pos="1371600" algn="l"/>
              </a:tabLst>
            </a:pPr>
            <a:endParaRPr lang="en-US" altLang="zh-CN">
              <a:latin typeface="Calibri" pitchFamily="34" charset="0"/>
            </a:endParaRPr>
          </a:p>
          <a:p>
            <a:pPr>
              <a:lnSpc>
                <a:spcPts val="1000"/>
              </a:lnSpc>
              <a:tabLst>
                <a:tab pos="1371600" algn="l"/>
              </a:tabLst>
            </a:pPr>
            <a:endParaRPr lang="en-US" altLang="zh-CN">
              <a:latin typeface="Calibri" pitchFamily="34" charset="0"/>
            </a:endParaRPr>
          </a:p>
          <a:p>
            <a:pPr>
              <a:lnSpc>
                <a:spcPts val="1000"/>
              </a:lnSpc>
              <a:tabLst>
                <a:tab pos="1371600" algn="l"/>
              </a:tabLst>
            </a:pPr>
            <a:endParaRPr lang="en-US" altLang="zh-CN">
              <a:latin typeface="Calibri" pitchFamily="34" charset="0"/>
            </a:endParaRPr>
          </a:p>
          <a:p>
            <a:pPr>
              <a:lnSpc>
                <a:spcPts val="2900"/>
              </a:lnSpc>
              <a:tabLst>
                <a:tab pos="1371600" algn="l"/>
              </a:tabLst>
            </a:pPr>
            <a:r>
              <a:rPr lang="en-US" altLang="zh-CN" b="1">
                <a:solidFill>
                  <a:srgbClr val="000000"/>
                </a:solidFill>
                <a:latin typeface="Times New Roman" pitchFamily="18" charset="0"/>
              </a:rPr>
              <a:t>Khalid</a:t>
            </a:r>
            <a:r>
              <a:rPr lang="en-US" altLang="zh-CN">
                <a:latin typeface="Times New Roman" pitchFamily="18" charset="0"/>
              </a:rPr>
              <a:t> </a:t>
            </a:r>
            <a:r>
              <a:rPr lang="en-US" altLang="zh-CN" b="1">
                <a:solidFill>
                  <a:srgbClr val="000000"/>
                </a:solidFill>
                <a:latin typeface="Times New Roman" pitchFamily="18" charset="0"/>
              </a:rPr>
              <a:t>H</a:t>
            </a:r>
            <a:r>
              <a:rPr lang="en-US" altLang="zh-CN">
                <a:latin typeface="Times New Roman" pitchFamily="18" charset="0"/>
              </a:rPr>
              <a:t> </a:t>
            </a:r>
            <a:r>
              <a:rPr lang="en-US" altLang="zh-CN" b="1">
                <a:solidFill>
                  <a:srgbClr val="000000"/>
                </a:solidFill>
                <a:latin typeface="Times New Roman" pitchFamily="18" charset="0"/>
              </a:rPr>
              <a:t>Al</a:t>
            </a:r>
            <a:r>
              <a:rPr lang="en-US" altLang="zh-CN">
                <a:latin typeface="Times New Roman" pitchFamily="18" charset="0"/>
              </a:rPr>
              <a:t> </a:t>
            </a:r>
            <a:r>
              <a:rPr lang="en-US" altLang="zh-CN" b="1">
                <a:solidFill>
                  <a:srgbClr val="000000"/>
                </a:solidFill>
                <a:latin typeface="Times New Roman" pitchFamily="18" charset="0"/>
              </a:rPr>
              <a:t>Malki,</a:t>
            </a:r>
            <a:r>
              <a:rPr lang="en-US" altLang="zh-CN">
                <a:latin typeface="Times New Roman" pitchFamily="18" charset="0"/>
              </a:rPr>
              <a:t> </a:t>
            </a:r>
            <a:r>
              <a:rPr lang="en-US" altLang="zh-CN" b="1">
                <a:solidFill>
                  <a:srgbClr val="000000"/>
                </a:solidFill>
                <a:latin typeface="Times New Roman" pitchFamily="18" charset="0"/>
              </a:rPr>
              <a:t>MD,</a:t>
            </a:r>
            <a:r>
              <a:rPr lang="en-US" altLang="zh-CN">
                <a:latin typeface="Times New Roman" pitchFamily="18" charset="0"/>
              </a:rPr>
              <a:t> </a:t>
            </a:r>
            <a:r>
              <a:rPr lang="en-US" altLang="zh-CN" b="1">
                <a:solidFill>
                  <a:srgbClr val="000000"/>
                </a:solidFill>
                <a:latin typeface="Times New Roman" pitchFamily="18" charset="0"/>
              </a:rPr>
              <a:t>PhD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2" name="Freeform 3"/>
          <p:cNvSpPr/>
          <p:nvPr/>
        </p:nvSpPr>
        <p:spPr>
          <a:xfrm>
            <a:off x="990600" y="1403350"/>
            <a:ext cx="6553200" cy="1187450"/>
          </a:xfrm>
          <a:custGeom>
            <a:avLst/>
            <a:gdLst>
              <a:gd name="connsiteX0" fmla="*/ 0 w 6553200"/>
              <a:gd name="connsiteY0" fmla="*/ 0 h 1187450"/>
              <a:gd name="connsiteX1" fmla="*/ 6553200 w 6553200"/>
              <a:gd name="connsiteY1" fmla="*/ 0 h 1187450"/>
              <a:gd name="connsiteX2" fmla="*/ 6553200 w 6553200"/>
              <a:gd name="connsiteY2" fmla="*/ 1187450 h 1187450"/>
              <a:gd name="connsiteX3" fmla="*/ 0 w 6553200"/>
              <a:gd name="connsiteY3" fmla="*/ 1187450 h 1187450"/>
              <a:gd name="connsiteX4" fmla="*/ 0 w 6553200"/>
              <a:gd name="connsiteY4" fmla="*/ 0 h 118745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553200" h="1187450">
                <a:moveTo>
                  <a:pt x="0" y="0"/>
                </a:moveTo>
                <a:lnTo>
                  <a:pt x="6553200" y="0"/>
                </a:lnTo>
                <a:lnTo>
                  <a:pt x="6553200" y="1187450"/>
                </a:lnTo>
                <a:lnTo>
                  <a:pt x="0" y="1187450"/>
                </a:lnTo>
                <a:lnTo>
                  <a:pt x="0" y="0"/>
                </a:lnTo>
              </a:path>
            </a:pathLst>
          </a:custGeom>
          <a:solidFill>
            <a:srgbClr val="FFFF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3" name="Freeform 3"/>
          <p:cNvSpPr/>
          <p:nvPr/>
        </p:nvSpPr>
        <p:spPr>
          <a:xfrm>
            <a:off x="1524000" y="3476625"/>
            <a:ext cx="6553200" cy="1552575"/>
          </a:xfrm>
          <a:custGeom>
            <a:avLst/>
            <a:gdLst>
              <a:gd name="connsiteX0" fmla="*/ 0 w 6553200"/>
              <a:gd name="connsiteY0" fmla="*/ 0 h 1552575"/>
              <a:gd name="connsiteX1" fmla="*/ 6553200 w 6553200"/>
              <a:gd name="connsiteY1" fmla="*/ 0 h 1552575"/>
              <a:gd name="connsiteX2" fmla="*/ 6553200 w 6553200"/>
              <a:gd name="connsiteY2" fmla="*/ 1552575 h 1552575"/>
              <a:gd name="connsiteX3" fmla="*/ 0 w 6553200"/>
              <a:gd name="connsiteY3" fmla="*/ 1552575 h 1552575"/>
              <a:gd name="connsiteX4" fmla="*/ 0 w 6553200"/>
              <a:gd name="connsiteY4" fmla="*/ 0 h 15525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553200" h="1552575">
                <a:moveTo>
                  <a:pt x="0" y="0"/>
                </a:moveTo>
                <a:lnTo>
                  <a:pt x="6553200" y="0"/>
                </a:lnTo>
                <a:lnTo>
                  <a:pt x="6553200" y="1552575"/>
                </a:lnTo>
                <a:lnTo>
                  <a:pt x="0" y="1552575"/>
                </a:lnTo>
                <a:lnTo>
                  <a:pt x="0" y="0"/>
                </a:lnTo>
              </a:path>
            </a:pathLst>
          </a:custGeom>
          <a:solidFill>
            <a:srgbClr val="FFFF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27687" name="Picture 3"/>
          <p:cNvPicPr>
            <a:picLocks noChangeAspect="1" noChangeArrowheads="1"/>
          </p:cNvPicPr>
          <p:nvPr/>
        </p:nvPicPr>
        <p:blipFill>
          <a:blip r:embed="rId2"/>
          <a:srcRect/>
          <a:stretch>
            <a:fillRect/>
          </a:stretch>
        </p:blipFill>
        <p:spPr bwMode="auto">
          <a:xfrm>
            <a:off x="8140700" y="0"/>
            <a:ext cx="1003300" cy="1003300"/>
          </a:xfrm>
          <a:prstGeom prst="rect">
            <a:avLst/>
          </a:prstGeom>
          <a:noFill/>
          <a:ln w="9525">
            <a:noFill/>
            <a:miter lim="800000"/>
            <a:headEnd/>
            <a:tailEnd/>
          </a:ln>
        </p:spPr>
      </p:pic>
      <p:sp>
        <p:nvSpPr>
          <p:cNvPr id="27688" name="TextBox 1"/>
          <p:cNvSpPr txBox="1">
            <a:spLocks noChangeArrowheads="1"/>
          </p:cNvSpPr>
          <p:nvPr/>
        </p:nvSpPr>
        <p:spPr bwMode="auto">
          <a:xfrm>
            <a:off x="1079500" y="1536700"/>
            <a:ext cx="698500" cy="266700"/>
          </a:xfrm>
          <a:prstGeom prst="rect">
            <a:avLst/>
          </a:prstGeom>
          <a:noFill/>
          <a:ln w="9525">
            <a:noFill/>
            <a:miter lim="800000"/>
            <a:headEnd/>
            <a:tailEnd/>
          </a:ln>
        </p:spPr>
        <p:txBody>
          <a:bodyPr wrap="none" lIns="0" tIns="0" rIns="0">
            <a:spAutoFit/>
          </a:bodyPr>
          <a:lstStyle/>
          <a:p>
            <a:pPr>
              <a:lnSpc>
                <a:spcPts val="2100"/>
              </a:lnSpc>
            </a:pPr>
            <a:r>
              <a:rPr lang="en-US" altLang="zh-CN" sz="2400" b="1" u="sng">
                <a:solidFill>
                  <a:srgbClr val="000000"/>
                </a:solidFill>
                <a:latin typeface="Times New Roman" pitchFamily="18" charset="0"/>
                <a:cs typeface="Times New Roman" pitchFamily="18" charset="0"/>
              </a:rPr>
              <a:t>Voice</a:t>
            </a:r>
          </a:p>
        </p:txBody>
      </p:sp>
      <p:sp>
        <p:nvSpPr>
          <p:cNvPr id="27689" name="TextBox 1"/>
          <p:cNvSpPr txBox="1">
            <a:spLocks noChangeArrowheads="1"/>
          </p:cNvSpPr>
          <p:nvPr/>
        </p:nvSpPr>
        <p:spPr bwMode="auto">
          <a:xfrm>
            <a:off x="1079500" y="1917700"/>
            <a:ext cx="5873750" cy="674688"/>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The</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result</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of</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vibration</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of</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the</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true</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vocal</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folds</a:t>
            </a:r>
          </a:p>
          <a:p>
            <a:pPr>
              <a:lnSpc>
                <a:spcPts val="2800"/>
              </a:lnSpc>
            </a:pPr>
            <a:r>
              <a:rPr lang="en-US" altLang="zh-CN" sz="2400" b="1">
                <a:solidFill>
                  <a:srgbClr val="000000"/>
                </a:solidFill>
                <a:latin typeface="Times New Roman" pitchFamily="18" charset="0"/>
                <a:cs typeface="Times New Roman" pitchFamily="18" charset="0"/>
              </a:rPr>
              <a:t>using</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the</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expired</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air. Remember not cord</a:t>
            </a:r>
          </a:p>
        </p:txBody>
      </p:sp>
      <p:sp>
        <p:nvSpPr>
          <p:cNvPr id="27690" name="TextBox 1"/>
          <p:cNvSpPr txBox="1">
            <a:spLocks noChangeArrowheads="1"/>
          </p:cNvSpPr>
          <p:nvPr/>
        </p:nvSpPr>
        <p:spPr bwMode="auto">
          <a:xfrm>
            <a:off x="1612900" y="3606800"/>
            <a:ext cx="1485900" cy="266700"/>
          </a:xfrm>
          <a:prstGeom prst="rect">
            <a:avLst/>
          </a:prstGeom>
          <a:noFill/>
          <a:ln w="9525">
            <a:noFill/>
            <a:miter lim="800000"/>
            <a:headEnd/>
            <a:tailEnd/>
          </a:ln>
        </p:spPr>
        <p:txBody>
          <a:bodyPr wrap="none" lIns="0" tIns="0" rIns="0">
            <a:spAutoFit/>
          </a:bodyPr>
          <a:lstStyle/>
          <a:p>
            <a:pPr>
              <a:lnSpc>
                <a:spcPts val="2100"/>
              </a:lnSpc>
            </a:pPr>
            <a:r>
              <a:rPr lang="en-US" altLang="zh-CN" sz="2400" b="1" u="sng">
                <a:solidFill>
                  <a:srgbClr val="000000"/>
                </a:solidFill>
                <a:latin typeface="Times New Roman" pitchFamily="18" charset="0"/>
                <a:cs typeface="Times New Roman" pitchFamily="18" charset="0"/>
              </a:rPr>
              <a:t>Swallowing</a:t>
            </a:r>
          </a:p>
        </p:txBody>
      </p:sp>
      <p:sp>
        <p:nvSpPr>
          <p:cNvPr id="27691" name="TextBox 1"/>
          <p:cNvSpPr txBox="1">
            <a:spLocks noChangeArrowheads="1"/>
          </p:cNvSpPr>
          <p:nvPr/>
        </p:nvSpPr>
        <p:spPr bwMode="auto">
          <a:xfrm>
            <a:off x="1612900" y="4000500"/>
            <a:ext cx="7470775" cy="1751013"/>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The</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process</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of</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successful</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passage</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of</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food</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and</a:t>
            </a:r>
          </a:p>
          <a:p>
            <a:pPr>
              <a:lnSpc>
                <a:spcPts val="2800"/>
              </a:lnSpc>
            </a:pPr>
            <a:r>
              <a:rPr lang="en-US" altLang="zh-CN" sz="2400" b="1">
                <a:solidFill>
                  <a:srgbClr val="000000"/>
                </a:solidFill>
                <a:latin typeface="Times New Roman" pitchFamily="18" charset="0"/>
                <a:cs typeface="Times New Roman" pitchFamily="18" charset="0"/>
              </a:rPr>
              <a:t>drinks</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from</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the</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mouth</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through</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pharynx</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and</a:t>
            </a:r>
          </a:p>
          <a:p>
            <a:pPr>
              <a:lnSpc>
                <a:spcPts val="2800"/>
              </a:lnSpc>
            </a:pPr>
            <a:r>
              <a:rPr lang="en-US" altLang="zh-CN" sz="2400" b="1">
                <a:solidFill>
                  <a:srgbClr val="000000"/>
                </a:solidFill>
                <a:latin typeface="Times New Roman" pitchFamily="18" charset="0"/>
                <a:cs typeface="Times New Roman" pitchFamily="18" charset="0"/>
              </a:rPr>
              <a:t>esophagus</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into</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the</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stomach. It is a process in which food </a:t>
            </a:r>
          </a:p>
          <a:p>
            <a:pPr>
              <a:lnSpc>
                <a:spcPts val="2800"/>
              </a:lnSpc>
            </a:pPr>
            <a:r>
              <a:rPr lang="en-US" altLang="zh-CN" sz="2400" b="1">
                <a:solidFill>
                  <a:srgbClr val="000000"/>
                </a:solidFill>
                <a:latin typeface="Times New Roman" pitchFamily="18" charset="0"/>
                <a:cs typeface="Times New Roman" pitchFamily="18" charset="0"/>
              </a:rPr>
              <a:t>bullos, passes normally from the mouth until it by passes</a:t>
            </a:r>
          </a:p>
          <a:p>
            <a:pPr>
              <a:lnSpc>
                <a:spcPts val="2800"/>
              </a:lnSpc>
            </a:pPr>
            <a:r>
              <a:rPr lang="en-US" altLang="zh-CN" sz="2400" b="1">
                <a:solidFill>
                  <a:srgbClr val="000000"/>
                </a:solidFill>
                <a:latin typeface="Times New Roman" pitchFamily="18" charset="0"/>
                <a:cs typeface="Times New Roman" pitchFamily="18" charset="0"/>
              </a:rPr>
              <a:t>The lower esophageal sphincter. </a:t>
            </a:r>
          </a:p>
        </p:txBody>
      </p:sp>
      <p:sp>
        <p:nvSpPr>
          <p:cNvPr id="27692" name="TextBox 1"/>
          <p:cNvSpPr txBox="1">
            <a:spLocks noChangeArrowheads="1"/>
          </p:cNvSpPr>
          <p:nvPr/>
        </p:nvSpPr>
        <p:spPr bwMode="auto">
          <a:xfrm>
            <a:off x="165100" y="6451600"/>
            <a:ext cx="3403600" cy="292100"/>
          </a:xfrm>
          <a:prstGeom prst="rect">
            <a:avLst/>
          </a:prstGeom>
          <a:noFill/>
          <a:ln w="9525">
            <a:noFill/>
            <a:miter lim="800000"/>
            <a:headEnd/>
            <a:tailEnd/>
          </a:ln>
        </p:spPr>
        <p:txBody>
          <a:bodyPr wrap="none" lIns="0" tIns="0" rIns="0">
            <a:spAutoFit/>
          </a:bodyPr>
          <a:lstStyle/>
          <a:p>
            <a:pPr>
              <a:lnSpc>
                <a:spcPts val="2300"/>
              </a:lnSpc>
            </a:pPr>
            <a:r>
              <a:rPr lang="en-US" altLang="zh-CN" b="1">
                <a:solidFill>
                  <a:srgbClr val="000000"/>
                </a:solidFill>
                <a:latin typeface="Times New Roman" pitchFamily="18" charset="0"/>
                <a:cs typeface="Times New Roman" pitchFamily="18" charset="0"/>
              </a:rPr>
              <a:t>Khalid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H</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Al</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Malki,</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PhD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2" name="Freeform 3"/>
          <p:cNvSpPr/>
          <p:nvPr/>
        </p:nvSpPr>
        <p:spPr>
          <a:xfrm>
            <a:off x="1452563" y="2568575"/>
            <a:ext cx="2509837" cy="20638"/>
          </a:xfrm>
          <a:custGeom>
            <a:avLst/>
            <a:gdLst>
              <a:gd name="connsiteX0" fmla="*/ 0 w 2510027"/>
              <a:gd name="connsiteY0" fmla="*/ 10668 h 21336"/>
              <a:gd name="connsiteX1" fmla="*/ 2510027 w 2510027"/>
              <a:gd name="connsiteY1" fmla="*/ 10668 h 21336"/>
            </a:gdLst>
            <a:ahLst/>
            <a:cxnLst>
              <a:cxn ang="0">
                <a:pos x="connsiteX0" y="connsiteY0"/>
              </a:cxn>
              <a:cxn ang="1">
                <a:pos x="connsiteX1" y="connsiteY1"/>
              </a:cxn>
            </a:cxnLst>
            <a:rect l="l" t="t" r="r" b="b"/>
            <a:pathLst>
              <a:path w="2510027" h="21336">
                <a:moveTo>
                  <a:pt x="0" y="10668"/>
                </a:moveTo>
                <a:lnTo>
                  <a:pt x="2510027" y="10668"/>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pic>
        <p:nvPicPr>
          <p:cNvPr id="28710" name="Picture 3"/>
          <p:cNvPicPr>
            <a:picLocks noChangeAspect="1" noChangeArrowheads="1"/>
          </p:cNvPicPr>
          <p:nvPr/>
        </p:nvPicPr>
        <p:blipFill>
          <a:blip r:embed="rId2"/>
          <a:srcRect/>
          <a:stretch>
            <a:fillRect/>
          </a:stretch>
        </p:blipFill>
        <p:spPr bwMode="auto">
          <a:xfrm>
            <a:off x="8140700" y="0"/>
            <a:ext cx="1003300" cy="1003300"/>
          </a:xfrm>
          <a:prstGeom prst="rect">
            <a:avLst/>
          </a:prstGeom>
          <a:noFill/>
          <a:ln w="9525">
            <a:noFill/>
            <a:miter lim="800000"/>
            <a:headEnd/>
            <a:tailEnd/>
          </a:ln>
        </p:spPr>
      </p:pic>
      <p:sp>
        <p:nvSpPr>
          <p:cNvPr id="2" name="TextBox 1"/>
          <p:cNvSpPr txBox="1"/>
          <p:nvPr/>
        </p:nvSpPr>
        <p:spPr>
          <a:xfrm>
            <a:off x="1003300" y="901700"/>
            <a:ext cx="6972300" cy="977900"/>
          </a:xfrm>
          <a:prstGeom prst="rect">
            <a:avLst/>
          </a:prstGeom>
          <a:noFill/>
        </p:spPr>
        <p:txBody>
          <a:bodyPr wrap="none" lIns="0" tIns="0" rIns="0">
            <a:spAutoFit/>
          </a:bodyPr>
          <a:lstStyle/>
          <a:p>
            <a:pPr fontAlgn="auto">
              <a:lnSpc>
                <a:spcPts val="3800"/>
              </a:lnSpc>
              <a:spcBef>
                <a:spcPts val="0"/>
              </a:spcBef>
              <a:spcAft>
                <a:spcPts val="0"/>
              </a:spcAft>
              <a:defRPr/>
            </a:pPr>
            <a:r>
              <a:rPr lang="en-US" altLang="zh-CN" sz="3204" b="1" i="1" dirty="0">
                <a:solidFill>
                  <a:srgbClr val="000000"/>
                </a:solidFill>
                <a:latin typeface="Segoe UI" pitchFamily="18" charset="0"/>
                <a:cs typeface="Segoe UI" pitchFamily="18" charset="0"/>
              </a:rPr>
              <a:t>Who</a:t>
            </a:r>
            <a:r>
              <a:rPr lang="en-US" altLang="zh-CN" sz="3204" dirty="0">
                <a:latin typeface="Times New Roman" pitchFamily="18" charset="0"/>
                <a:cs typeface="Times New Roman" pitchFamily="18" charset="0"/>
              </a:rPr>
              <a:t> </a:t>
            </a:r>
            <a:r>
              <a:rPr lang="en-US" altLang="zh-CN" sz="3204" b="1" i="1" dirty="0">
                <a:solidFill>
                  <a:srgbClr val="000000"/>
                </a:solidFill>
                <a:latin typeface="Segoe UI" pitchFamily="18" charset="0"/>
                <a:cs typeface="Segoe UI" pitchFamily="18" charset="0"/>
              </a:rPr>
              <a:t>is</a:t>
            </a:r>
            <a:r>
              <a:rPr lang="en-US" altLang="zh-CN" sz="3204" dirty="0">
                <a:latin typeface="Times New Roman" pitchFamily="18" charset="0"/>
                <a:cs typeface="Times New Roman" pitchFamily="18" charset="0"/>
              </a:rPr>
              <a:t> </a:t>
            </a:r>
            <a:r>
              <a:rPr lang="en-US" altLang="zh-CN" sz="3204" b="1" i="1" dirty="0">
                <a:solidFill>
                  <a:srgbClr val="000000"/>
                </a:solidFill>
                <a:latin typeface="Segoe UI" pitchFamily="18" charset="0"/>
                <a:cs typeface="Segoe UI" pitchFamily="18" charset="0"/>
              </a:rPr>
              <a:t>managing</a:t>
            </a:r>
            <a:r>
              <a:rPr lang="en-US" altLang="zh-CN" sz="3204" dirty="0">
                <a:latin typeface="Times New Roman" pitchFamily="18" charset="0"/>
                <a:cs typeface="Times New Roman" pitchFamily="18" charset="0"/>
              </a:rPr>
              <a:t> </a:t>
            </a:r>
            <a:r>
              <a:rPr lang="en-US" altLang="zh-CN" sz="3204" b="1" i="1" dirty="0">
                <a:solidFill>
                  <a:srgbClr val="000000"/>
                </a:solidFill>
                <a:latin typeface="Segoe UI" pitchFamily="18" charset="0"/>
                <a:cs typeface="Segoe UI" pitchFamily="18" charset="0"/>
              </a:rPr>
              <a:t>Communication</a:t>
            </a:r>
          </a:p>
          <a:p>
            <a:pPr fontAlgn="auto">
              <a:lnSpc>
                <a:spcPts val="3800"/>
              </a:lnSpc>
              <a:spcBef>
                <a:spcPts val="0"/>
              </a:spcBef>
              <a:spcAft>
                <a:spcPts val="0"/>
              </a:spcAft>
              <a:defRPr/>
            </a:pPr>
            <a:r>
              <a:rPr lang="en-US" altLang="zh-CN" sz="3204" b="1" i="1" dirty="0">
                <a:solidFill>
                  <a:srgbClr val="000000"/>
                </a:solidFill>
                <a:latin typeface="Segoe UI" pitchFamily="18" charset="0"/>
                <a:cs typeface="Segoe UI" pitchFamily="18" charset="0"/>
              </a:rPr>
              <a:t>and</a:t>
            </a:r>
            <a:r>
              <a:rPr lang="en-US" altLang="zh-CN" sz="3204" dirty="0">
                <a:latin typeface="Times New Roman" pitchFamily="18" charset="0"/>
                <a:cs typeface="Times New Roman" pitchFamily="18" charset="0"/>
              </a:rPr>
              <a:t> </a:t>
            </a:r>
            <a:r>
              <a:rPr lang="en-US" altLang="zh-CN" sz="3204" b="1" i="1" dirty="0">
                <a:solidFill>
                  <a:srgbClr val="000000"/>
                </a:solidFill>
                <a:latin typeface="Segoe UI" pitchFamily="18" charset="0"/>
                <a:cs typeface="Segoe UI" pitchFamily="18" charset="0"/>
              </a:rPr>
              <a:t>Swallowing</a:t>
            </a:r>
            <a:r>
              <a:rPr lang="en-US" altLang="zh-CN" sz="3204" dirty="0">
                <a:latin typeface="Times New Roman" pitchFamily="18" charset="0"/>
                <a:cs typeface="Times New Roman" pitchFamily="18" charset="0"/>
              </a:rPr>
              <a:t> </a:t>
            </a:r>
            <a:r>
              <a:rPr lang="en-US" altLang="zh-CN" sz="3204" b="1" i="1" dirty="0">
                <a:solidFill>
                  <a:srgbClr val="000000"/>
                </a:solidFill>
                <a:latin typeface="Segoe UI" pitchFamily="18" charset="0"/>
                <a:cs typeface="Segoe UI" pitchFamily="18" charset="0"/>
              </a:rPr>
              <a:t>Disorders?</a:t>
            </a:r>
          </a:p>
        </p:txBody>
      </p:sp>
      <p:sp>
        <p:nvSpPr>
          <p:cNvPr id="1033" name="TextBox 1"/>
          <p:cNvSpPr txBox="1"/>
          <p:nvPr/>
        </p:nvSpPr>
        <p:spPr>
          <a:xfrm>
            <a:off x="1447800" y="2108200"/>
            <a:ext cx="2616200" cy="482600"/>
          </a:xfrm>
          <a:prstGeom prst="rect">
            <a:avLst/>
          </a:prstGeom>
          <a:noFill/>
        </p:spPr>
        <p:txBody>
          <a:bodyPr wrap="none" lIns="0" tIns="0" rIns="0">
            <a:spAutoFit/>
          </a:bodyPr>
          <a:lstStyle/>
          <a:p>
            <a:pPr fontAlgn="auto">
              <a:lnSpc>
                <a:spcPts val="3800"/>
              </a:lnSpc>
              <a:spcBef>
                <a:spcPts val="0"/>
              </a:spcBef>
              <a:spcAft>
                <a:spcPts val="0"/>
              </a:spcAft>
              <a:defRPr/>
            </a:pPr>
            <a:r>
              <a:rPr lang="en-US" altLang="zh-CN" sz="3204" b="1" i="1" dirty="0">
                <a:solidFill>
                  <a:srgbClr val="000000"/>
                </a:solidFill>
                <a:latin typeface="Segoe UI" pitchFamily="18" charset="0"/>
                <a:cs typeface="Segoe UI" pitchFamily="18" charset="0"/>
              </a:rPr>
              <a:t>Two</a:t>
            </a:r>
            <a:r>
              <a:rPr lang="en-US" altLang="zh-CN" sz="3204" dirty="0">
                <a:latin typeface="Times New Roman" pitchFamily="18" charset="0"/>
                <a:cs typeface="Times New Roman" pitchFamily="18" charset="0"/>
              </a:rPr>
              <a:t> </a:t>
            </a:r>
            <a:r>
              <a:rPr lang="en-US" altLang="zh-CN" sz="3204" b="1" i="1" dirty="0">
                <a:solidFill>
                  <a:srgbClr val="000000"/>
                </a:solidFill>
                <a:latin typeface="Segoe UI" pitchFamily="18" charset="0"/>
                <a:cs typeface="Segoe UI" pitchFamily="18" charset="0"/>
              </a:rPr>
              <a:t>schools:</a:t>
            </a:r>
          </a:p>
        </p:txBody>
      </p:sp>
      <p:sp>
        <p:nvSpPr>
          <p:cNvPr id="1034" name="TextBox 1"/>
          <p:cNvSpPr txBox="1"/>
          <p:nvPr/>
        </p:nvSpPr>
        <p:spPr>
          <a:xfrm>
            <a:off x="1841500" y="3213100"/>
            <a:ext cx="7381875" cy="2290763"/>
          </a:xfrm>
          <a:prstGeom prst="rect">
            <a:avLst/>
          </a:prstGeom>
          <a:noFill/>
        </p:spPr>
        <p:txBody>
          <a:bodyPr wrap="none" lIns="0" tIns="0" rIns="0">
            <a:spAutoFit/>
          </a:bodyPr>
          <a:lstStyle/>
          <a:p>
            <a:pPr marL="514350" indent="-514350" fontAlgn="auto">
              <a:lnSpc>
                <a:spcPts val="2500"/>
              </a:lnSpc>
              <a:spcBef>
                <a:spcPts val="0"/>
              </a:spcBef>
              <a:spcAft>
                <a:spcPts val="0"/>
              </a:spcAft>
              <a:buFontTx/>
              <a:buAutoNum type="arabicPeriod"/>
              <a:defRPr/>
            </a:pPr>
            <a:r>
              <a:rPr lang="en-US" altLang="zh-CN" sz="2795" b="1" dirty="0" err="1">
                <a:solidFill>
                  <a:srgbClr val="000000"/>
                </a:solidFill>
                <a:latin typeface="Times New Roman" pitchFamily="18" charset="0"/>
                <a:cs typeface="Times New Roman" pitchFamily="18" charset="0"/>
              </a:rPr>
              <a:t>Phoniatricians</a:t>
            </a:r>
            <a:r>
              <a:rPr lang="en-US" altLang="zh-CN" sz="2795" dirty="0">
                <a:latin typeface="Times New Roman" pitchFamily="18" charset="0"/>
                <a:cs typeface="Times New Roman" pitchFamily="18" charset="0"/>
              </a:rPr>
              <a:t> </a:t>
            </a:r>
            <a:r>
              <a:rPr lang="en-US" altLang="zh-CN" sz="2795" b="1" dirty="0">
                <a:solidFill>
                  <a:srgbClr val="000000"/>
                </a:solidFill>
                <a:latin typeface="Times New Roman" pitchFamily="18" charset="0"/>
                <a:cs typeface="Times New Roman" pitchFamily="18" charset="0"/>
              </a:rPr>
              <a:t>(MD’s).</a:t>
            </a:r>
          </a:p>
          <a:p>
            <a:pPr marL="971550" lvl="1" indent="-514350" fontAlgn="auto">
              <a:lnSpc>
                <a:spcPts val="2500"/>
              </a:lnSpc>
              <a:spcBef>
                <a:spcPts val="0"/>
              </a:spcBef>
              <a:spcAft>
                <a:spcPts val="0"/>
              </a:spcAft>
              <a:buFont typeface="Wingdings" pitchFamily="2" charset="2"/>
              <a:buChar char="§"/>
              <a:defRPr/>
            </a:pPr>
            <a:r>
              <a:rPr lang="en-US" altLang="zh-CN" sz="2795" b="1" dirty="0">
                <a:solidFill>
                  <a:srgbClr val="000000"/>
                </a:solidFill>
                <a:latin typeface="Times New Roman" pitchFamily="18" charset="0"/>
                <a:cs typeface="Times New Roman" pitchFamily="18" charset="0"/>
              </a:rPr>
              <a:t>Manage better from a medical </a:t>
            </a:r>
            <a:r>
              <a:rPr lang="en-US" altLang="zh-CN" sz="2795" b="1" dirty="0" err="1">
                <a:solidFill>
                  <a:srgbClr val="000000"/>
                </a:solidFill>
                <a:latin typeface="Times New Roman" pitchFamily="18" charset="0"/>
                <a:cs typeface="Times New Roman" pitchFamily="18" charset="0"/>
              </a:rPr>
              <a:t>backgound</a:t>
            </a:r>
            <a:endParaRPr lang="en-US" altLang="zh-CN" sz="2795" b="1" dirty="0">
              <a:solidFill>
                <a:srgbClr val="000000"/>
              </a:solidFill>
              <a:latin typeface="Times New Roman" pitchFamily="18" charset="0"/>
              <a:cs typeface="Times New Roman" pitchFamily="18" charset="0"/>
            </a:endParaRPr>
          </a:p>
          <a:p>
            <a:pPr marL="971550" lvl="1" indent="-514350" fontAlgn="auto">
              <a:lnSpc>
                <a:spcPts val="2500"/>
              </a:lnSpc>
              <a:spcBef>
                <a:spcPts val="0"/>
              </a:spcBef>
              <a:spcAft>
                <a:spcPts val="0"/>
              </a:spcAft>
              <a:buFont typeface="Wingdings" pitchFamily="2" charset="2"/>
              <a:buChar char="§"/>
              <a:defRPr/>
            </a:pPr>
            <a:r>
              <a:rPr lang="en-US" altLang="zh-CN" sz="2795" b="1" dirty="0">
                <a:solidFill>
                  <a:srgbClr val="000000"/>
                </a:solidFill>
                <a:latin typeface="Times New Roman" pitchFamily="18" charset="0"/>
                <a:cs typeface="Times New Roman" pitchFamily="18" charset="0"/>
              </a:rPr>
              <a:t>Can do endoscopy without supervision</a:t>
            </a:r>
          </a:p>
          <a:p>
            <a:pPr marL="971550" lvl="1" indent="-514350" fontAlgn="auto">
              <a:lnSpc>
                <a:spcPts val="2500"/>
              </a:lnSpc>
              <a:spcBef>
                <a:spcPts val="0"/>
              </a:spcBef>
              <a:spcAft>
                <a:spcPts val="0"/>
              </a:spcAft>
              <a:buFont typeface="Wingdings" pitchFamily="2" charset="2"/>
              <a:buChar char="§"/>
              <a:defRPr/>
            </a:pPr>
            <a:r>
              <a:rPr lang="en-US" altLang="zh-CN" sz="2795" b="1" dirty="0">
                <a:solidFill>
                  <a:srgbClr val="000000"/>
                </a:solidFill>
                <a:latin typeface="Times New Roman" pitchFamily="18" charset="0"/>
                <a:cs typeface="Times New Roman" pitchFamily="18" charset="0"/>
              </a:rPr>
              <a:t>Give medical diagnosis</a:t>
            </a:r>
          </a:p>
          <a:p>
            <a:pPr marL="971550" lvl="1" indent="-514350" fontAlgn="auto">
              <a:lnSpc>
                <a:spcPts val="2500"/>
              </a:lnSpc>
              <a:spcBef>
                <a:spcPts val="0"/>
              </a:spcBef>
              <a:spcAft>
                <a:spcPts val="0"/>
              </a:spcAft>
              <a:buFont typeface="Wingdings" pitchFamily="2" charset="2"/>
              <a:buChar char="§"/>
              <a:defRPr/>
            </a:pPr>
            <a:r>
              <a:rPr lang="en-US" altLang="zh-CN" sz="2795" b="1" dirty="0">
                <a:solidFill>
                  <a:srgbClr val="000000"/>
                </a:solidFill>
                <a:latin typeface="Times New Roman" pitchFamily="18" charset="0"/>
                <a:cs typeface="Times New Roman" pitchFamily="18" charset="0"/>
              </a:rPr>
              <a:t>Give medication</a:t>
            </a:r>
          </a:p>
          <a:p>
            <a:pPr marL="971550" lvl="1" indent="-514350" fontAlgn="auto">
              <a:lnSpc>
                <a:spcPts val="2500"/>
              </a:lnSpc>
              <a:spcBef>
                <a:spcPts val="0"/>
              </a:spcBef>
              <a:spcAft>
                <a:spcPts val="0"/>
              </a:spcAft>
              <a:buFont typeface="Wingdings" pitchFamily="2" charset="2"/>
              <a:buChar char="§"/>
              <a:defRPr/>
            </a:pPr>
            <a:r>
              <a:rPr lang="en-US" altLang="zh-CN" sz="2795" b="1" dirty="0">
                <a:solidFill>
                  <a:srgbClr val="000000"/>
                </a:solidFill>
                <a:latin typeface="Times New Roman" pitchFamily="18" charset="0"/>
                <a:cs typeface="Times New Roman" pitchFamily="18" charset="0"/>
              </a:rPr>
              <a:t>Can be a surgeon  </a:t>
            </a:r>
          </a:p>
          <a:p>
            <a:pPr marL="971550" lvl="1" indent="-514350" fontAlgn="auto">
              <a:lnSpc>
                <a:spcPts val="2500"/>
              </a:lnSpc>
              <a:spcBef>
                <a:spcPts val="0"/>
              </a:spcBef>
              <a:spcAft>
                <a:spcPts val="0"/>
              </a:spcAft>
              <a:buFont typeface="Wingdings" pitchFamily="2" charset="2"/>
              <a:buChar char="§"/>
              <a:defRPr/>
            </a:pPr>
            <a:endParaRPr lang="en-US" altLang="zh-CN" sz="2795" b="1" dirty="0">
              <a:solidFill>
                <a:srgbClr val="000000"/>
              </a:solidFill>
              <a:latin typeface="Times New Roman" pitchFamily="18" charset="0"/>
              <a:cs typeface="Times New Roman" pitchFamily="18" charset="0"/>
            </a:endParaRPr>
          </a:p>
        </p:txBody>
      </p:sp>
      <p:sp>
        <p:nvSpPr>
          <p:cNvPr id="1035" name="TextBox 1"/>
          <p:cNvSpPr txBox="1"/>
          <p:nvPr/>
        </p:nvSpPr>
        <p:spPr>
          <a:xfrm>
            <a:off x="1841500" y="5746750"/>
            <a:ext cx="5029200" cy="366713"/>
          </a:xfrm>
          <a:prstGeom prst="rect">
            <a:avLst/>
          </a:prstGeom>
          <a:noFill/>
        </p:spPr>
        <p:txBody>
          <a:bodyPr lIns="0" tIns="0" rIns="0">
            <a:spAutoFit/>
          </a:bodyPr>
          <a:lstStyle/>
          <a:p>
            <a:pPr fontAlgn="auto">
              <a:lnSpc>
                <a:spcPts val="2500"/>
              </a:lnSpc>
              <a:spcBef>
                <a:spcPts val="0"/>
              </a:spcBef>
              <a:spcAft>
                <a:spcPts val="0"/>
              </a:spcAft>
              <a:defRPr/>
            </a:pPr>
            <a:r>
              <a:rPr lang="en-US" altLang="zh-CN" sz="2795" b="1" dirty="0">
                <a:solidFill>
                  <a:srgbClr val="000000"/>
                </a:solidFill>
                <a:latin typeface="Times New Roman" pitchFamily="18" charset="0"/>
                <a:cs typeface="Times New Roman" pitchFamily="18" charset="0"/>
              </a:rPr>
              <a:t>2.</a:t>
            </a:r>
            <a:r>
              <a:rPr lang="en-US" altLang="zh-CN" sz="2795" dirty="0">
                <a:latin typeface="Times New Roman" pitchFamily="18" charset="0"/>
                <a:cs typeface="Times New Roman" pitchFamily="18" charset="0"/>
              </a:rPr>
              <a:t> </a:t>
            </a:r>
            <a:r>
              <a:rPr lang="en-US" altLang="zh-CN" sz="2795" b="1" dirty="0">
                <a:solidFill>
                  <a:srgbClr val="000000"/>
                </a:solidFill>
                <a:latin typeface="Times New Roman" pitchFamily="18" charset="0"/>
                <a:cs typeface="Times New Roman" pitchFamily="18" charset="0"/>
              </a:rPr>
              <a:t>Speech-Language</a:t>
            </a:r>
            <a:r>
              <a:rPr lang="en-US" altLang="zh-CN" sz="2795" dirty="0">
                <a:latin typeface="Times New Roman" pitchFamily="18" charset="0"/>
                <a:cs typeface="Times New Roman" pitchFamily="18" charset="0"/>
              </a:rPr>
              <a:t> </a:t>
            </a:r>
            <a:r>
              <a:rPr lang="en-US" altLang="zh-CN" sz="2795" b="1" dirty="0">
                <a:solidFill>
                  <a:srgbClr val="000000"/>
                </a:solidFill>
                <a:latin typeface="Times New Roman" pitchFamily="18" charset="0"/>
                <a:cs typeface="Times New Roman" pitchFamily="18" charset="0"/>
              </a:rPr>
              <a:t>pathologists.</a:t>
            </a:r>
          </a:p>
        </p:txBody>
      </p:sp>
      <p:sp>
        <p:nvSpPr>
          <p:cNvPr id="28715" name="TextBox 1"/>
          <p:cNvSpPr txBox="1">
            <a:spLocks noChangeArrowheads="1"/>
          </p:cNvSpPr>
          <p:nvPr/>
        </p:nvSpPr>
        <p:spPr bwMode="auto">
          <a:xfrm>
            <a:off x="165100" y="6451600"/>
            <a:ext cx="3403600" cy="292100"/>
          </a:xfrm>
          <a:prstGeom prst="rect">
            <a:avLst/>
          </a:prstGeom>
          <a:noFill/>
          <a:ln w="9525">
            <a:noFill/>
            <a:miter lim="800000"/>
            <a:headEnd/>
            <a:tailEnd/>
          </a:ln>
        </p:spPr>
        <p:txBody>
          <a:bodyPr wrap="none" lIns="0" tIns="0" rIns="0">
            <a:spAutoFit/>
          </a:bodyPr>
          <a:lstStyle/>
          <a:p>
            <a:pPr>
              <a:lnSpc>
                <a:spcPts val="2300"/>
              </a:lnSpc>
            </a:pPr>
            <a:r>
              <a:rPr lang="en-US" altLang="zh-CN" b="1">
                <a:solidFill>
                  <a:srgbClr val="000000"/>
                </a:solidFill>
                <a:latin typeface="Times New Roman" pitchFamily="18" charset="0"/>
                <a:cs typeface="Times New Roman" pitchFamily="18" charset="0"/>
              </a:rPr>
              <a:t>Khalid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H</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Al</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Malki,</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PhD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29733" name="Picture 3"/>
          <p:cNvPicPr>
            <a:picLocks noChangeAspect="1" noChangeArrowheads="1"/>
          </p:cNvPicPr>
          <p:nvPr/>
        </p:nvPicPr>
        <p:blipFill>
          <a:blip r:embed="rId2"/>
          <a:srcRect/>
          <a:stretch>
            <a:fillRect/>
          </a:stretch>
        </p:blipFill>
        <p:spPr bwMode="auto">
          <a:xfrm>
            <a:off x="1358900" y="2895600"/>
            <a:ext cx="228600" cy="241300"/>
          </a:xfrm>
          <a:prstGeom prst="rect">
            <a:avLst/>
          </a:prstGeom>
          <a:noFill/>
          <a:ln w="9525">
            <a:noFill/>
            <a:miter lim="800000"/>
            <a:headEnd/>
            <a:tailEnd/>
          </a:ln>
        </p:spPr>
      </p:pic>
      <p:pic>
        <p:nvPicPr>
          <p:cNvPr id="29734" name="Picture 3"/>
          <p:cNvPicPr>
            <a:picLocks noChangeAspect="1" noChangeArrowheads="1"/>
          </p:cNvPicPr>
          <p:nvPr/>
        </p:nvPicPr>
        <p:blipFill>
          <a:blip r:embed="rId3"/>
          <a:srcRect/>
          <a:stretch>
            <a:fillRect/>
          </a:stretch>
        </p:blipFill>
        <p:spPr bwMode="auto">
          <a:xfrm>
            <a:off x="1358900" y="3810000"/>
            <a:ext cx="228600" cy="241300"/>
          </a:xfrm>
          <a:prstGeom prst="rect">
            <a:avLst/>
          </a:prstGeom>
          <a:noFill/>
          <a:ln w="9525">
            <a:noFill/>
            <a:miter lim="800000"/>
            <a:headEnd/>
            <a:tailEnd/>
          </a:ln>
        </p:spPr>
      </p:pic>
      <p:pic>
        <p:nvPicPr>
          <p:cNvPr id="29735" name="Picture 3"/>
          <p:cNvPicPr>
            <a:picLocks noChangeAspect="1" noChangeArrowheads="1"/>
          </p:cNvPicPr>
          <p:nvPr/>
        </p:nvPicPr>
        <p:blipFill>
          <a:blip r:embed="rId4"/>
          <a:srcRect/>
          <a:stretch>
            <a:fillRect/>
          </a:stretch>
        </p:blipFill>
        <p:spPr bwMode="auto">
          <a:xfrm>
            <a:off x="8140700" y="0"/>
            <a:ext cx="1003300" cy="1003300"/>
          </a:xfrm>
          <a:prstGeom prst="rect">
            <a:avLst/>
          </a:prstGeom>
          <a:noFill/>
          <a:ln w="9525">
            <a:noFill/>
            <a:miter lim="800000"/>
            <a:headEnd/>
            <a:tailEnd/>
          </a:ln>
        </p:spPr>
      </p:pic>
      <p:sp>
        <p:nvSpPr>
          <p:cNvPr id="29736" name="TextBox 1"/>
          <p:cNvSpPr txBox="1">
            <a:spLocks noChangeArrowheads="1"/>
          </p:cNvSpPr>
          <p:nvPr/>
        </p:nvSpPr>
        <p:spPr bwMode="auto">
          <a:xfrm>
            <a:off x="1003300" y="1536700"/>
            <a:ext cx="4914900" cy="546100"/>
          </a:xfrm>
          <a:prstGeom prst="rect">
            <a:avLst/>
          </a:prstGeom>
          <a:noFill/>
          <a:ln w="9525">
            <a:noFill/>
            <a:miter lim="800000"/>
            <a:headEnd/>
            <a:tailEnd/>
          </a:ln>
        </p:spPr>
        <p:txBody>
          <a:bodyPr wrap="none" lIns="0" tIns="0" rIns="0">
            <a:spAutoFit/>
          </a:bodyPr>
          <a:lstStyle/>
          <a:p>
            <a:pPr>
              <a:lnSpc>
                <a:spcPts val="4300"/>
              </a:lnSpc>
            </a:pPr>
            <a:r>
              <a:rPr lang="en-US" altLang="zh-CN" sz="3600" b="1" i="1">
                <a:solidFill>
                  <a:srgbClr val="000000"/>
                </a:solidFill>
                <a:latin typeface="Segoe UI" pitchFamily="34" charset="0"/>
                <a:cs typeface="Segoe UI" pitchFamily="34" charset="0"/>
              </a:rPr>
              <a:t>What</a:t>
            </a:r>
            <a:r>
              <a:rPr lang="en-US" altLang="zh-CN" sz="3600">
                <a:latin typeface="Times New Roman" pitchFamily="18" charset="0"/>
                <a:cs typeface="Times New Roman" pitchFamily="18" charset="0"/>
              </a:rPr>
              <a:t> </a:t>
            </a:r>
            <a:r>
              <a:rPr lang="en-US" altLang="zh-CN" sz="3600" b="1" i="1">
                <a:solidFill>
                  <a:srgbClr val="000000"/>
                </a:solidFill>
                <a:latin typeface="Segoe UI" pitchFamily="34" charset="0"/>
                <a:cs typeface="Segoe UI" pitchFamily="34" charset="0"/>
              </a:rPr>
              <a:t>is</a:t>
            </a:r>
            <a:r>
              <a:rPr lang="en-US" altLang="zh-CN" sz="3600">
                <a:latin typeface="Times New Roman" pitchFamily="18" charset="0"/>
                <a:cs typeface="Times New Roman" pitchFamily="18" charset="0"/>
              </a:rPr>
              <a:t> </a:t>
            </a:r>
            <a:r>
              <a:rPr lang="en-US" altLang="zh-CN" sz="3600" b="1" i="1">
                <a:solidFill>
                  <a:srgbClr val="000000"/>
                </a:solidFill>
                <a:latin typeface="Segoe UI" pitchFamily="34" charset="0"/>
                <a:cs typeface="Segoe UI" pitchFamily="34" charset="0"/>
              </a:rPr>
              <a:t>Phoniatrics?</a:t>
            </a:r>
          </a:p>
        </p:txBody>
      </p:sp>
      <p:sp>
        <p:nvSpPr>
          <p:cNvPr id="29737" name="TextBox 1"/>
          <p:cNvSpPr txBox="1">
            <a:spLocks noChangeArrowheads="1"/>
          </p:cNvSpPr>
          <p:nvPr/>
        </p:nvSpPr>
        <p:spPr bwMode="auto">
          <a:xfrm>
            <a:off x="1714500" y="2908300"/>
            <a:ext cx="215900" cy="2667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A</a:t>
            </a:r>
          </a:p>
        </p:txBody>
      </p:sp>
      <p:sp>
        <p:nvSpPr>
          <p:cNvPr id="29738" name="TextBox 1"/>
          <p:cNvSpPr txBox="1">
            <a:spLocks noChangeArrowheads="1"/>
          </p:cNvSpPr>
          <p:nvPr/>
        </p:nvSpPr>
        <p:spPr bwMode="auto">
          <a:xfrm>
            <a:off x="2362200" y="2908300"/>
            <a:ext cx="1016000" cy="2667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medical</a:t>
            </a:r>
          </a:p>
        </p:txBody>
      </p:sp>
      <p:sp>
        <p:nvSpPr>
          <p:cNvPr id="29739" name="TextBox 1"/>
          <p:cNvSpPr txBox="1">
            <a:spLocks noChangeArrowheads="1"/>
          </p:cNvSpPr>
          <p:nvPr/>
        </p:nvSpPr>
        <p:spPr bwMode="auto">
          <a:xfrm>
            <a:off x="3822700" y="2908300"/>
            <a:ext cx="1130300" cy="2667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specialty</a:t>
            </a:r>
          </a:p>
        </p:txBody>
      </p:sp>
      <p:sp>
        <p:nvSpPr>
          <p:cNvPr id="29740" name="TextBox 1"/>
          <p:cNvSpPr txBox="1">
            <a:spLocks noChangeArrowheads="1"/>
          </p:cNvSpPr>
          <p:nvPr/>
        </p:nvSpPr>
        <p:spPr bwMode="auto">
          <a:xfrm>
            <a:off x="5410200" y="2908300"/>
            <a:ext cx="520700" cy="2667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that</a:t>
            </a:r>
          </a:p>
        </p:txBody>
      </p:sp>
      <p:sp>
        <p:nvSpPr>
          <p:cNvPr id="29741" name="TextBox 1"/>
          <p:cNvSpPr txBox="1">
            <a:spLocks noChangeArrowheads="1"/>
          </p:cNvSpPr>
          <p:nvPr/>
        </p:nvSpPr>
        <p:spPr bwMode="auto">
          <a:xfrm>
            <a:off x="6375400" y="2908300"/>
            <a:ext cx="660400" cy="2667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deals</a:t>
            </a:r>
          </a:p>
        </p:txBody>
      </p:sp>
      <p:sp>
        <p:nvSpPr>
          <p:cNvPr id="29742" name="TextBox 1"/>
          <p:cNvSpPr txBox="1">
            <a:spLocks noChangeArrowheads="1"/>
          </p:cNvSpPr>
          <p:nvPr/>
        </p:nvSpPr>
        <p:spPr bwMode="auto">
          <a:xfrm>
            <a:off x="7480300" y="2908300"/>
            <a:ext cx="571500" cy="2667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with</a:t>
            </a:r>
          </a:p>
        </p:txBody>
      </p:sp>
      <p:sp>
        <p:nvSpPr>
          <p:cNvPr id="1040" name="TextBox 1"/>
          <p:cNvSpPr txBox="1"/>
          <p:nvPr/>
        </p:nvSpPr>
        <p:spPr>
          <a:xfrm>
            <a:off x="165100" y="3390900"/>
            <a:ext cx="7886700" cy="3467100"/>
          </a:xfrm>
          <a:prstGeom prst="rect">
            <a:avLst/>
          </a:prstGeom>
          <a:noFill/>
        </p:spPr>
        <p:txBody>
          <a:bodyPr wrap="none" lIns="0" tIns="0" rIns="0">
            <a:spAutoFit/>
          </a:bodyPr>
          <a:lstStyle/>
          <a:p>
            <a:pPr fontAlgn="auto">
              <a:lnSpc>
                <a:spcPts val="2100"/>
              </a:lnSpc>
              <a:spcBef>
                <a:spcPts val="0"/>
              </a:spcBef>
              <a:spcAft>
                <a:spcPts val="0"/>
              </a:spcAft>
              <a:tabLst>
                <a:tab pos="1206500" algn="l"/>
                <a:tab pos="1562100" algn="l"/>
                <a:tab pos="2971800" algn="l"/>
                <a:tab pos="3898900" algn="l"/>
              </a:tabLst>
              <a:defRPr/>
            </a:pPr>
            <a:r>
              <a:rPr lang="en-US" altLang="zh-CN" dirty="0">
                <a:latin typeface="+mn-lt"/>
                <a:cs typeface="+mn-cs"/>
              </a:rPr>
              <a:t>	</a:t>
            </a:r>
            <a:r>
              <a:rPr lang="en-US" altLang="zh-CN" sz="2400" b="1" dirty="0">
                <a:solidFill>
                  <a:srgbClr val="000000"/>
                </a:solidFill>
                <a:latin typeface="Times New Roman" pitchFamily="18" charset="0"/>
                <a:cs typeface="Times New Roman" pitchFamily="18" charset="0"/>
              </a:rPr>
              <a:t>communication</a:t>
            </a:r>
            <a:r>
              <a:rPr lang="en-US" altLang="zh-CN" sz="2400" dirty="0">
                <a:latin typeface="Times New Roman" pitchFamily="18" charset="0"/>
                <a:cs typeface="Times New Roman" pitchFamily="18" charset="0"/>
              </a:rPr>
              <a:t> </a:t>
            </a:r>
            <a:r>
              <a:rPr lang="en-US" altLang="zh-CN" sz="2400" b="1" dirty="0">
                <a:solidFill>
                  <a:srgbClr val="000000"/>
                </a:solidFill>
                <a:latin typeface="Times New Roman" pitchFamily="18" charset="0"/>
                <a:cs typeface="Times New Roman" pitchFamily="18" charset="0"/>
              </a:rPr>
              <a:t>and</a:t>
            </a:r>
            <a:r>
              <a:rPr lang="en-US" altLang="zh-CN" sz="2400" dirty="0">
                <a:latin typeface="Times New Roman" pitchFamily="18" charset="0"/>
                <a:cs typeface="Times New Roman" pitchFamily="18" charset="0"/>
              </a:rPr>
              <a:t> </a:t>
            </a:r>
            <a:r>
              <a:rPr lang="en-US" altLang="zh-CN" sz="2400" b="1" dirty="0">
                <a:solidFill>
                  <a:srgbClr val="000000"/>
                </a:solidFill>
                <a:latin typeface="Times New Roman" pitchFamily="18" charset="0"/>
                <a:cs typeface="Times New Roman" pitchFamily="18" charset="0"/>
              </a:rPr>
              <a:t>swallowing</a:t>
            </a:r>
            <a:r>
              <a:rPr lang="en-US" altLang="zh-CN" sz="2400" dirty="0">
                <a:latin typeface="Times New Roman" pitchFamily="18" charset="0"/>
                <a:cs typeface="Times New Roman" pitchFamily="18" charset="0"/>
              </a:rPr>
              <a:t> </a:t>
            </a:r>
            <a:r>
              <a:rPr lang="en-US" altLang="zh-CN" sz="2400" b="1" dirty="0">
                <a:solidFill>
                  <a:srgbClr val="000000"/>
                </a:solidFill>
                <a:latin typeface="Times New Roman" pitchFamily="18" charset="0"/>
                <a:cs typeface="Times New Roman" pitchFamily="18" charset="0"/>
              </a:rPr>
              <a:t>disorders.</a:t>
            </a: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2300"/>
              </a:lnSpc>
              <a:spcBef>
                <a:spcPts val="0"/>
              </a:spcBef>
              <a:spcAft>
                <a:spcPts val="0"/>
              </a:spcAft>
              <a:tabLst>
                <a:tab pos="1206500" algn="l"/>
                <a:tab pos="1562100" algn="l"/>
                <a:tab pos="2971800" algn="l"/>
                <a:tab pos="3898900" algn="l"/>
              </a:tabLst>
              <a:defRPr/>
            </a:pPr>
            <a:r>
              <a:rPr lang="en-US" altLang="zh-CN" dirty="0">
                <a:latin typeface="+mn-lt"/>
                <a:cs typeface="+mn-cs"/>
              </a:rPr>
              <a:t>		</a:t>
            </a:r>
            <a:r>
              <a:rPr lang="en-US" altLang="zh-CN" sz="2400" b="1" dirty="0">
                <a:solidFill>
                  <a:srgbClr val="000000"/>
                </a:solidFill>
                <a:latin typeface="Times New Roman" pitchFamily="18" charset="0"/>
                <a:cs typeface="Times New Roman" pitchFamily="18" charset="0"/>
              </a:rPr>
              <a:t>It</a:t>
            </a:r>
            <a:r>
              <a:rPr lang="en-US" altLang="zh-CN" sz="2400" dirty="0">
                <a:latin typeface="Times New Roman" pitchFamily="18" charset="0"/>
                <a:cs typeface="Times New Roman" pitchFamily="18" charset="0"/>
              </a:rPr>
              <a:t>  </a:t>
            </a:r>
            <a:r>
              <a:rPr lang="en-US" altLang="zh-CN" sz="2400" b="1" dirty="0">
                <a:solidFill>
                  <a:srgbClr val="000000"/>
                </a:solidFill>
                <a:latin typeface="Times New Roman" pitchFamily="18" charset="0"/>
                <a:cs typeface="Times New Roman" pitchFamily="18" charset="0"/>
              </a:rPr>
              <a:t>stems</a:t>
            </a:r>
            <a:r>
              <a:rPr lang="en-US" altLang="zh-CN" sz="2400" dirty="0">
                <a:latin typeface="Times New Roman" pitchFamily="18" charset="0"/>
                <a:cs typeface="Times New Roman" pitchFamily="18" charset="0"/>
              </a:rPr>
              <a:t>  </a:t>
            </a:r>
            <a:r>
              <a:rPr lang="en-US" altLang="zh-CN" sz="2400" b="1" dirty="0">
                <a:solidFill>
                  <a:srgbClr val="000000"/>
                </a:solidFill>
                <a:latin typeface="Times New Roman" pitchFamily="18" charset="0"/>
                <a:cs typeface="Times New Roman" pitchFamily="18" charset="0"/>
              </a:rPr>
              <a:t>mainly</a:t>
            </a:r>
            <a:r>
              <a:rPr lang="en-US" altLang="zh-CN" sz="2400" dirty="0">
                <a:latin typeface="Times New Roman" pitchFamily="18" charset="0"/>
                <a:cs typeface="Times New Roman" pitchFamily="18" charset="0"/>
              </a:rPr>
              <a:t>  </a:t>
            </a:r>
            <a:r>
              <a:rPr lang="en-US" altLang="zh-CN" sz="2400" b="1" dirty="0">
                <a:solidFill>
                  <a:srgbClr val="000000"/>
                </a:solidFill>
                <a:latin typeface="Times New Roman" pitchFamily="18" charset="0"/>
                <a:cs typeface="Times New Roman" pitchFamily="18" charset="0"/>
              </a:rPr>
              <a:t>from</a:t>
            </a:r>
            <a:r>
              <a:rPr lang="en-US" altLang="zh-CN" sz="2400" dirty="0">
                <a:latin typeface="Times New Roman" pitchFamily="18" charset="0"/>
                <a:cs typeface="Times New Roman" pitchFamily="18" charset="0"/>
              </a:rPr>
              <a:t>  </a:t>
            </a:r>
            <a:r>
              <a:rPr lang="en-US" altLang="zh-CN" sz="2400" b="1" dirty="0">
                <a:solidFill>
                  <a:srgbClr val="000000"/>
                </a:solidFill>
                <a:latin typeface="Times New Roman" pitchFamily="18" charset="0"/>
                <a:cs typeface="Times New Roman" pitchFamily="18" charset="0"/>
              </a:rPr>
              <a:t>ORL</a:t>
            </a:r>
            <a:r>
              <a:rPr lang="en-US" altLang="zh-CN" sz="2400" dirty="0">
                <a:latin typeface="Times New Roman" pitchFamily="18" charset="0"/>
                <a:cs typeface="Times New Roman" pitchFamily="18" charset="0"/>
              </a:rPr>
              <a:t>  </a:t>
            </a:r>
            <a:r>
              <a:rPr lang="en-US" altLang="zh-CN" sz="2400" b="1" dirty="0">
                <a:solidFill>
                  <a:srgbClr val="000000"/>
                </a:solidFill>
                <a:latin typeface="Times New Roman" pitchFamily="18" charset="0"/>
                <a:cs typeface="Times New Roman" pitchFamily="18" charset="0"/>
              </a:rPr>
              <a:t>(ENT),</a:t>
            </a:r>
            <a:r>
              <a:rPr lang="en-US" altLang="zh-CN" sz="2400" dirty="0">
                <a:latin typeface="Times New Roman" pitchFamily="18" charset="0"/>
                <a:cs typeface="Times New Roman" pitchFamily="18" charset="0"/>
              </a:rPr>
              <a:t>  </a:t>
            </a:r>
            <a:r>
              <a:rPr lang="en-US" altLang="zh-CN" sz="2400" b="1" dirty="0">
                <a:solidFill>
                  <a:srgbClr val="000000"/>
                </a:solidFill>
                <a:latin typeface="Times New Roman" pitchFamily="18" charset="0"/>
                <a:cs typeface="Times New Roman" pitchFamily="18" charset="0"/>
              </a:rPr>
              <a:t>especially</a:t>
            </a:r>
          </a:p>
          <a:p>
            <a:pPr fontAlgn="auto">
              <a:lnSpc>
                <a:spcPts val="2800"/>
              </a:lnSpc>
              <a:spcBef>
                <a:spcPts val="0"/>
              </a:spcBef>
              <a:spcAft>
                <a:spcPts val="0"/>
              </a:spcAft>
              <a:tabLst>
                <a:tab pos="1206500" algn="l"/>
                <a:tab pos="1562100" algn="l"/>
                <a:tab pos="2971800" algn="l"/>
                <a:tab pos="3898900" algn="l"/>
              </a:tabLst>
              <a:defRPr/>
            </a:pPr>
            <a:r>
              <a:rPr lang="en-US" altLang="zh-CN" dirty="0">
                <a:latin typeface="+mn-lt"/>
                <a:cs typeface="+mn-cs"/>
              </a:rPr>
              <a:t>	</a:t>
            </a:r>
            <a:r>
              <a:rPr lang="en-US" altLang="zh-CN" sz="2400" b="1" dirty="0">
                <a:solidFill>
                  <a:srgbClr val="000000"/>
                </a:solidFill>
                <a:latin typeface="Times New Roman" pitchFamily="18" charset="0"/>
                <a:cs typeface="Times New Roman" pitchFamily="18" charset="0"/>
              </a:rPr>
              <a:t>when</a:t>
            </a:r>
            <a:r>
              <a:rPr lang="en-US" altLang="zh-CN" sz="2400" dirty="0">
                <a:latin typeface="Times New Roman" pitchFamily="18" charset="0"/>
                <a:cs typeface="Times New Roman" pitchFamily="18" charset="0"/>
              </a:rPr>
              <a:t> </a:t>
            </a:r>
            <a:r>
              <a:rPr lang="en-US" altLang="zh-CN" sz="2400" b="1" dirty="0">
                <a:solidFill>
                  <a:srgbClr val="000000"/>
                </a:solidFill>
                <a:latin typeface="Times New Roman" pitchFamily="18" charset="0"/>
                <a:cs typeface="Times New Roman" pitchFamily="18" charset="0"/>
              </a:rPr>
              <a:t>dealing</a:t>
            </a:r>
            <a:r>
              <a:rPr lang="en-US" altLang="zh-CN" sz="2400" dirty="0">
                <a:latin typeface="Times New Roman" pitchFamily="18" charset="0"/>
                <a:cs typeface="Times New Roman" pitchFamily="18" charset="0"/>
              </a:rPr>
              <a:t> </a:t>
            </a:r>
            <a:r>
              <a:rPr lang="en-US" altLang="zh-CN" sz="2400" b="1" dirty="0">
                <a:solidFill>
                  <a:srgbClr val="000000"/>
                </a:solidFill>
                <a:latin typeface="Times New Roman" pitchFamily="18" charset="0"/>
                <a:cs typeface="Times New Roman" pitchFamily="18" charset="0"/>
              </a:rPr>
              <a:t>with</a:t>
            </a:r>
            <a:r>
              <a:rPr lang="en-US" altLang="zh-CN" sz="2400" dirty="0">
                <a:latin typeface="Times New Roman" pitchFamily="18" charset="0"/>
                <a:cs typeface="Times New Roman" pitchFamily="18" charset="0"/>
              </a:rPr>
              <a:t> </a:t>
            </a:r>
            <a:r>
              <a:rPr lang="en-US" altLang="zh-CN" sz="2400" b="1" dirty="0">
                <a:solidFill>
                  <a:srgbClr val="000000"/>
                </a:solidFill>
                <a:latin typeface="Times New Roman" pitchFamily="18" charset="0"/>
                <a:cs typeface="Times New Roman" pitchFamily="18" charset="0"/>
              </a:rPr>
              <a:t>VOICE</a:t>
            </a:r>
            <a:r>
              <a:rPr lang="en-US" altLang="zh-CN" sz="2400" dirty="0">
                <a:latin typeface="Times New Roman" pitchFamily="18" charset="0"/>
                <a:cs typeface="Times New Roman" pitchFamily="18" charset="0"/>
              </a:rPr>
              <a:t> </a:t>
            </a:r>
            <a:r>
              <a:rPr lang="en-US" altLang="zh-CN" sz="2400" b="1" dirty="0">
                <a:solidFill>
                  <a:srgbClr val="000000"/>
                </a:solidFill>
                <a:latin typeface="Times New Roman" pitchFamily="18" charset="0"/>
                <a:cs typeface="Times New Roman" pitchFamily="18" charset="0"/>
              </a:rPr>
              <a:t>disorders.</a:t>
            </a:r>
          </a:p>
          <a:p>
            <a:pPr fontAlgn="auto">
              <a:lnSpc>
                <a:spcPts val="1000"/>
              </a:lnSpc>
              <a:spcBef>
                <a:spcPts val="0"/>
              </a:spcBef>
              <a:spcAft>
                <a:spcPts val="0"/>
              </a:spcAft>
              <a:defRPr/>
            </a:pPr>
            <a:endParaRPr lang="en-US" altLang="zh-CN" dirty="0">
              <a:latin typeface="+mn-lt"/>
              <a:cs typeface="+mn-cs"/>
            </a:endParaRPr>
          </a:p>
          <a:p>
            <a:pPr fontAlgn="auto">
              <a:lnSpc>
                <a:spcPts val="2600"/>
              </a:lnSpc>
              <a:spcBef>
                <a:spcPts val="0"/>
              </a:spcBef>
              <a:spcAft>
                <a:spcPts val="0"/>
              </a:spcAft>
              <a:tabLst>
                <a:tab pos="1206500" algn="l"/>
                <a:tab pos="1562100" algn="l"/>
                <a:tab pos="2971800" algn="l"/>
                <a:tab pos="3898900" algn="l"/>
              </a:tabLst>
              <a:defRPr/>
            </a:pPr>
            <a:r>
              <a:rPr lang="en-US" altLang="zh-CN" dirty="0">
                <a:latin typeface="+mn-lt"/>
                <a:cs typeface="+mn-cs"/>
              </a:rPr>
              <a:t>			</a:t>
            </a:r>
            <a:r>
              <a:rPr lang="en-US" altLang="zh-CN" sz="2004" b="1" dirty="0">
                <a:solidFill>
                  <a:srgbClr val="000000"/>
                </a:solidFill>
                <a:latin typeface="Times New Roman" pitchFamily="18" charset="0"/>
                <a:cs typeface="Times New Roman" pitchFamily="18" charset="0"/>
              </a:rPr>
              <a:t>Union</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of</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the</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European</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Phoniatricians</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(UEP)</a:t>
            </a:r>
          </a:p>
          <a:p>
            <a:pPr fontAlgn="auto">
              <a:lnSpc>
                <a:spcPts val="2700"/>
              </a:lnSpc>
              <a:spcBef>
                <a:spcPts val="0"/>
              </a:spcBef>
              <a:spcAft>
                <a:spcPts val="0"/>
              </a:spcAft>
              <a:tabLst>
                <a:tab pos="1206500" algn="l"/>
                <a:tab pos="1562100" algn="l"/>
                <a:tab pos="2971800" algn="l"/>
                <a:tab pos="3898900" algn="l"/>
              </a:tabLst>
              <a:defRPr/>
            </a:pPr>
            <a:r>
              <a:rPr lang="en-US" altLang="zh-CN" dirty="0">
                <a:latin typeface="+mn-lt"/>
                <a:cs typeface="+mn-cs"/>
              </a:rPr>
              <a:t>				</a:t>
            </a:r>
            <a:r>
              <a:rPr lang="en-US" altLang="zh-CN" sz="2004" b="1" dirty="0">
                <a:solidFill>
                  <a:srgbClr val="000000"/>
                </a:solidFill>
                <a:latin typeface="Times New Roman" pitchFamily="18" charset="0"/>
                <a:cs typeface="Times New Roman" pitchFamily="18" charset="0"/>
              </a:rPr>
              <a:t>www.phoniatrics-uep.org</a:t>
            </a: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2600"/>
              </a:lnSpc>
              <a:spcBef>
                <a:spcPts val="0"/>
              </a:spcBef>
              <a:spcAft>
                <a:spcPts val="0"/>
              </a:spcAft>
              <a:tabLst>
                <a:tab pos="1206500" algn="l"/>
                <a:tab pos="1562100" algn="l"/>
                <a:tab pos="2971800" algn="l"/>
                <a:tab pos="3898900" algn="l"/>
              </a:tabLst>
              <a:defRPr/>
            </a:pPr>
            <a:r>
              <a:rPr lang="en-US" altLang="zh-CN" b="1" dirty="0">
                <a:solidFill>
                  <a:srgbClr val="000000"/>
                </a:solidFill>
                <a:latin typeface="Times New Roman" pitchFamily="18" charset="0"/>
                <a:cs typeface="Times New Roman" pitchFamily="18" charset="0"/>
              </a:rPr>
              <a:t>Khalid</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H</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Al</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Malki,</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MD,</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PhD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2" name="Freeform 3"/>
          <p:cNvSpPr/>
          <p:nvPr/>
        </p:nvSpPr>
        <p:spPr>
          <a:xfrm>
            <a:off x="1387475" y="3603625"/>
            <a:ext cx="995363" cy="30163"/>
          </a:xfrm>
          <a:custGeom>
            <a:avLst/>
            <a:gdLst>
              <a:gd name="connsiteX0" fmla="*/ 0 w 996695"/>
              <a:gd name="connsiteY0" fmla="*/ 14478 h 28955"/>
              <a:gd name="connsiteX1" fmla="*/ 996695 w 996695"/>
              <a:gd name="connsiteY1" fmla="*/ 14478 h 28955"/>
            </a:gdLst>
            <a:ahLst/>
            <a:cxnLst>
              <a:cxn ang="0">
                <a:pos x="connsiteX0" y="connsiteY0"/>
              </a:cxn>
              <a:cxn ang="1">
                <a:pos x="connsiteX1" y="connsiteY1"/>
              </a:cxn>
            </a:cxnLst>
            <a:rect l="l" t="t" r="r" b="b"/>
            <a:pathLst>
              <a:path w="996695" h="28955">
                <a:moveTo>
                  <a:pt x="0" y="14478"/>
                </a:moveTo>
                <a:lnTo>
                  <a:pt x="996695" y="14478"/>
                </a:lnTo>
              </a:path>
            </a:pathLst>
          </a:custGeom>
          <a:ln w="254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033" name="Freeform 3"/>
          <p:cNvSpPr/>
          <p:nvPr/>
        </p:nvSpPr>
        <p:spPr>
          <a:xfrm>
            <a:off x="1716088" y="4884738"/>
            <a:ext cx="1220787" cy="28575"/>
          </a:xfrm>
          <a:custGeom>
            <a:avLst/>
            <a:gdLst>
              <a:gd name="connsiteX0" fmla="*/ 0 w 1220724"/>
              <a:gd name="connsiteY0" fmla="*/ 14477 h 28955"/>
              <a:gd name="connsiteX1" fmla="*/ 1220724 w 1220724"/>
              <a:gd name="connsiteY1" fmla="*/ 14477 h 28955"/>
            </a:gdLst>
            <a:ahLst/>
            <a:cxnLst>
              <a:cxn ang="0">
                <a:pos x="connsiteX0" y="connsiteY0"/>
              </a:cxn>
              <a:cxn ang="1">
                <a:pos x="connsiteX1" y="connsiteY1"/>
              </a:cxn>
            </a:cxnLst>
            <a:rect l="l" t="t" r="r" b="b"/>
            <a:pathLst>
              <a:path w="1220724" h="28955">
                <a:moveTo>
                  <a:pt x="0" y="14477"/>
                </a:moveTo>
                <a:lnTo>
                  <a:pt x="1220724" y="14477"/>
                </a:lnTo>
              </a:path>
            </a:pathLst>
          </a:custGeom>
          <a:ln w="254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pic>
        <p:nvPicPr>
          <p:cNvPr id="30759" name="Picture 3"/>
          <p:cNvPicPr>
            <a:picLocks noChangeAspect="1" noChangeArrowheads="1"/>
          </p:cNvPicPr>
          <p:nvPr/>
        </p:nvPicPr>
        <p:blipFill>
          <a:blip r:embed="rId2"/>
          <a:srcRect/>
          <a:stretch>
            <a:fillRect/>
          </a:stretch>
        </p:blipFill>
        <p:spPr bwMode="auto">
          <a:xfrm>
            <a:off x="1371600" y="2247900"/>
            <a:ext cx="228600" cy="241300"/>
          </a:xfrm>
          <a:prstGeom prst="rect">
            <a:avLst/>
          </a:prstGeom>
          <a:noFill/>
          <a:ln w="9525">
            <a:noFill/>
            <a:miter lim="800000"/>
            <a:headEnd/>
            <a:tailEnd/>
          </a:ln>
        </p:spPr>
      </p:pic>
      <p:pic>
        <p:nvPicPr>
          <p:cNvPr id="30760" name="Picture 3"/>
          <p:cNvPicPr>
            <a:picLocks noChangeAspect="1" noChangeArrowheads="1"/>
          </p:cNvPicPr>
          <p:nvPr/>
        </p:nvPicPr>
        <p:blipFill>
          <a:blip r:embed="rId3"/>
          <a:srcRect/>
          <a:stretch>
            <a:fillRect/>
          </a:stretch>
        </p:blipFill>
        <p:spPr bwMode="auto">
          <a:xfrm>
            <a:off x="1371600" y="3898900"/>
            <a:ext cx="228600" cy="228600"/>
          </a:xfrm>
          <a:prstGeom prst="rect">
            <a:avLst/>
          </a:prstGeom>
          <a:noFill/>
          <a:ln w="9525">
            <a:noFill/>
            <a:miter lim="800000"/>
            <a:headEnd/>
            <a:tailEnd/>
          </a:ln>
        </p:spPr>
      </p:pic>
      <p:pic>
        <p:nvPicPr>
          <p:cNvPr id="30761" name="Picture 3"/>
          <p:cNvPicPr>
            <a:picLocks noChangeAspect="1" noChangeArrowheads="1"/>
          </p:cNvPicPr>
          <p:nvPr/>
        </p:nvPicPr>
        <p:blipFill>
          <a:blip r:embed="rId4"/>
          <a:srcRect/>
          <a:stretch>
            <a:fillRect/>
          </a:stretch>
        </p:blipFill>
        <p:spPr bwMode="auto">
          <a:xfrm>
            <a:off x="8140700" y="0"/>
            <a:ext cx="1003300" cy="1003300"/>
          </a:xfrm>
          <a:prstGeom prst="rect">
            <a:avLst/>
          </a:prstGeom>
          <a:noFill/>
          <a:ln w="9525">
            <a:noFill/>
            <a:miter lim="800000"/>
            <a:headEnd/>
            <a:tailEnd/>
          </a:ln>
        </p:spPr>
      </p:pic>
      <p:sp>
        <p:nvSpPr>
          <p:cNvPr id="2" name="TextBox 1"/>
          <p:cNvSpPr txBox="1"/>
          <p:nvPr/>
        </p:nvSpPr>
        <p:spPr>
          <a:xfrm>
            <a:off x="1003300" y="1295400"/>
            <a:ext cx="3822700" cy="482600"/>
          </a:xfrm>
          <a:prstGeom prst="rect">
            <a:avLst/>
          </a:prstGeom>
          <a:noFill/>
        </p:spPr>
        <p:txBody>
          <a:bodyPr wrap="none" lIns="0" tIns="0" rIns="0">
            <a:spAutoFit/>
          </a:bodyPr>
          <a:lstStyle/>
          <a:p>
            <a:pPr fontAlgn="auto">
              <a:lnSpc>
                <a:spcPts val="3800"/>
              </a:lnSpc>
              <a:spcBef>
                <a:spcPts val="0"/>
              </a:spcBef>
              <a:spcAft>
                <a:spcPts val="0"/>
              </a:spcAft>
              <a:defRPr/>
            </a:pPr>
            <a:r>
              <a:rPr lang="en-US" altLang="zh-CN" sz="3204" b="1" i="1" dirty="0">
                <a:solidFill>
                  <a:srgbClr val="000000"/>
                </a:solidFill>
                <a:latin typeface="Segoe UI" pitchFamily="18" charset="0"/>
                <a:cs typeface="Segoe UI" pitchFamily="18" charset="0"/>
              </a:rPr>
              <a:t>Phoniatrics</a:t>
            </a:r>
            <a:r>
              <a:rPr lang="en-US" altLang="zh-CN" sz="3204" dirty="0">
                <a:latin typeface="Times New Roman" pitchFamily="18" charset="0"/>
                <a:cs typeface="Times New Roman" pitchFamily="18" charset="0"/>
              </a:rPr>
              <a:t> </a:t>
            </a:r>
            <a:r>
              <a:rPr lang="en-US" altLang="zh-CN" sz="3204" b="1" i="1" dirty="0">
                <a:solidFill>
                  <a:srgbClr val="000000"/>
                </a:solidFill>
                <a:latin typeface="Segoe UI" pitchFamily="18" charset="0"/>
                <a:cs typeface="Segoe UI" pitchFamily="18" charset="0"/>
              </a:rPr>
              <a:t>(cont.)</a:t>
            </a:r>
          </a:p>
        </p:txBody>
      </p:sp>
      <p:sp>
        <p:nvSpPr>
          <p:cNvPr id="30763" name="TextBox 1"/>
          <p:cNvSpPr txBox="1">
            <a:spLocks noChangeArrowheads="1"/>
          </p:cNvSpPr>
          <p:nvPr/>
        </p:nvSpPr>
        <p:spPr bwMode="auto">
          <a:xfrm>
            <a:off x="1752600" y="2273300"/>
            <a:ext cx="279400" cy="2667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In</a:t>
            </a:r>
          </a:p>
        </p:txBody>
      </p:sp>
      <p:sp>
        <p:nvSpPr>
          <p:cNvPr id="30764" name="TextBox 1"/>
          <p:cNvSpPr txBox="1">
            <a:spLocks noChangeArrowheads="1"/>
          </p:cNvSpPr>
          <p:nvPr/>
        </p:nvSpPr>
        <p:spPr bwMode="auto">
          <a:xfrm>
            <a:off x="2413000" y="2273300"/>
            <a:ext cx="685800" cy="2667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1931,</a:t>
            </a:r>
          </a:p>
        </p:txBody>
      </p:sp>
      <p:sp>
        <p:nvSpPr>
          <p:cNvPr id="30765" name="TextBox 1"/>
          <p:cNvSpPr txBox="1">
            <a:spLocks noChangeArrowheads="1"/>
          </p:cNvSpPr>
          <p:nvPr/>
        </p:nvSpPr>
        <p:spPr bwMode="auto">
          <a:xfrm>
            <a:off x="3492500" y="2273300"/>
            <a:ext cx="1790700" cy="2667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”Phoniatrics“</a:t>
            </a:r>
          </a:p>
        </p:txBody>
      </p:sp>
      <p:sp>
        <p:nvSpPr>
          <p:cNvPr id="30766" name="TextBox 1"/>
          <p:cNvSpPr txBox="1">
            <a:spLocks noChangeArrowheads="1"/>
          </p:cNvSpPr>
          <p:nvPr/>
        </p:nvSpPr>
        <p:spPr bwMode="auto">
          <a:xfrm>
            <a:off x="5664200" y="2273300"/>
            <a:ext cx="482600" cy="2667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was</a:t>
            </a:r>
          </a:p>
        </p:txBody>
      </p:sp>
      <p:sp>
        <p:nvSpPr>
          <p:cNvPr id="30767" name="TextBox 1"/>
          <p:cNvSpPr txBox="1">
            <a:spLocks noChangeArrowheads="1"/>
          </p:cNvSpPr>
          <p:nvPr/>
        </p:nvSpPr>
        <p:spPr bwMode="auto">
          <a:xfrm>
            <a:off x="6540500" y="2273300"/>
            <a:ext cx="1130300" cy="2667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officially</a:t>
            </a:r>
          </a:p>
        </p:txBody>
      </p:sp>
      <p:sp>
        <p:nvSpPr>
          <p:cNvPr id="30768" name="TextBox 1"/>
          <p:cNvSpPr txBox="1">
            <a:spLocks noChangeArrowheads="1"/>
          </p:cNvSpPr>
          <p:nvPr/>
        </p:nvSpPr>
        <p:spPr bwMode="auto">
          <a:xfrm>
            <a:off x="1384300" y="2628900"/>
            <a:ext cx="1397000" cy="2667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recognized</a:t>
            </a:r>
          </a:p>
        </p:txBody>
      </p:sp>
      <p:sp>
        <p:nvSpPr>
          <p:cNvPr id="30769" name="TextBox 1"/>
          <p:cNvSpPr txBox="1">
            <a:spLocks noChangeArrowheads="1"/>
          </p:cNvSpPr>
          <p:nvPr/>
        </p:nvSpPr>
        <p:spPr bwMode="auto">
          <a:xfrm>
            <a:off x="3263900" y="2628900"/>
            <a:ext cx="482600" cy="2667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and</a:t>
            </a:r>
          </a:p>
        </p:txBody>
      </p:sp>
      <p:sp>
        <p:nvSpPr>
          <p:cNvPr id="30770" name="TextBox 1"/>
          <p:cNvSpPr txBox="1">
            <a:spLocks noChangeArrowheads="1"/>
          </p:cNvSpPr>
          <p:nvPr/>
        </p:nvSpPr>
        <p:spPr bwMode="auto">
          <a:xfrm>
            <a:off x="4254500" y="2628900"/>
            <a:ext cx="1841500" cy="2667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acknowledged</a:t>
            </a:r>
          </a:p>
        </p:txBody>
      </p:sp>
      <p:sp>
        <p:nvSpPr>
          <p:cNvPr id="30771" name="TextBox 1"/>
          <p:cNvSpPr txBox="1">
            <a:spLocks noChangeArrowheads="1"/>
          </p:cNvSpPr>
          <p:nvPr/>
        </p:nvSpPr>
        <p:spPr bwMode="auto">
          <a:xfrm>
            <a:off x="6591300" y="2628900"/>
            <a:ext cx="266700" cy="2667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as</a:t>
            </a:r>
          </a:p>
        </p:txBody>
      </p:sp>
      <p:sp>
        <p:nvSpPr>
          <p:cNvPr id="30772" name="TextBox 1"/>
          <p:cNvSpPr txBox="1">
            <a:spLocks noChangeArrowheads="1"/>
          </p:cNvSpPr>
          <p:nvPr/>
        </p:nvSpPr>
        <p:spPr bwMode="auto">
          <a:xfrm>
            <a:off x="7353300" y="2628900"/>
            <a:ext cx="317500" cy="2667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an</a:t>
            </a:r>
          </a:p>
        </p:txBody>
      </p:sp>
      <p:sp>
        <p:nvSpPr>
          <p:cNvPr id="1046" name="TextBox 1"/>
          <p:cNvSpPr txBox="1"/>
          <p:nvPr/>
        </p:nvSpPr>
        <p:spPr>
          <a:xfrm>
            <a:off x="165100" y="3124200"/>
            <a:ext cx="7505700" cy="3746500"/>
          </a:xfrm>
          <a:prstGeom prst="rect">
            <a:avLst/>
          </a:prstGeom>
          <a:noFill/>
        </p:spPr>
        <p:txBody>
          <a:bodyPr wrap="none" lIns="0" tIns="0" rIns="0">
            <a:spAutoFit/>
          </a:bodyPr>
          <a:lstStyle/>
          <a:p>
            <a:pPr fontAlgn="auto">
              <a:lnSpc>
                <a:spcPts val="2100"/>
              </a:lnSpc>
              <a:spcBef>
                <a:spcPts val="0"/>
              </a:spcBef>
              <a:spcAft>
                <a:spcPts val="0"/>
              </a:spcAft>
              <a:tabLst>
                <a:tab pos="1219200" algn="l"/>
                <a:tab pos="1587500" algn="l"/>
                <a:tab pos="2489200" algn="l"/>
                <a:tab pos="3975100" algn="l"/>
              </a:tabLst>
              <a:defRPr/>
            </a:pPr>
            <a:r>
              <a:rPr lang="en-US" altLang="zh-CN" dirty="0">
                <a:latin typeface="+mn-lt"/>
                <a:cs typeface="+mn-cs"/>
              </a:rPr>
              <a:t>	</a:t>
            </a:r>
            <a:r>
              <a:rPr lang="en-US" altLang="zh-CN" sz="2400" b="1" dirty="0">
                <a:solidFill>
                  <a:srgbClr val="000000"/>
                </a:solidFill>
                <a:latin typeface="Times New Roman" pitchFamily="18" charset="0"/>
                <a:cs typeface="Times New Roman" pitchFamily="18" charset="0"/>
              </a:rPr>
              <a:t>independent</a:t>
            </a:r>
            <a:r>
              <a:rPr lang="en-US" altLang="zh-CN" sz="2400" dirty="0">
                <a:latin typeface="Times New Roman" pitchFamily="18" charset="0"/>
                <a:cs typeface="Times New Roman" pitchFamily="18" charset="0"/>
              </a:rPr>
              <a:t>   </a:t>
            </a:r>
            <a:r>
              <a:rPr lang="en-US" altLang="zh-CN" sz="2400" b="1" dirty="0">
                <a:solidFill>
                  <a:srgbClr val="000000"/>
                </a:solidFill>
                <a:latin typeface="Times New Roman" pitchFamily="18" charset="0"/>
                <a:cs typeface="Times New Roman" pitchFamily="18" charset="0"/>
              </a:rPr>
              <a:t>medical</a:t>
            </a:r>
            <a:r>
              <a:rPr lang="en-US" altLang="zh-CN" sz="2400" dirty="0">
                <a:latin typeface="Times New Roman" pitchFamily="18" charset="0"/>
                <a:cs typeface="Times New Roman" pitchFamily="18" charset="0"/>
              </a:rPr>
              <a:t>   </a:t>
            </a:r>
            <a:r>
              <a:rPr lang="en-US" altLang="zh-CN" sz="2400" b="1" dirty="0">
                <a:solidFill>
                  <a:srgbClr val="000000"/>
                </a:solidFill>
                <a:latin typeface="Times New Roman" pitchFamily="18" charset="0"/>
                <a:cs typeface="Times New Roman" pitchFamily="18" charset="0"/>
              </a:rPr>
              <a:t>specialty</a:t>
            </a:r>
            <a:r>
              <a:rPr lang="en-US" altLang="zh-CN" sz="2400" dirty="0">
                <a:latin typeface="Times New Roman" pitchFamily="18" charset="0"/>
                <a:cs typeface="Times New Roman" pitchFamily="18" charset="0"/>
              </a:rPr>
              <a:t>   </a:t>
            </a:r>
            <a:r>
              <a:rPr lang="en-US" altLang="zh-CN" sz="2400" b="1" dirty="0">
                <a:solidFill>
                  <a:srgbClr val="000000"/>
                </a:solidFill>
                <a:latin typeface="Times New Roman" pitchFamily="18" charset="0"/>
                <a:cs typeface="Times New Roman" pitchFamily="18" charset="0"/>
              </a:rPr>
              <a:t>of</a:t>
            </a:r>
            <a:r>
              <a:rPr lang="en-US" altLang="zh-CN" sz="2400" dirty="0">
                <a:latin typeface="Times New Roman" pitchFamily="18" charset="0"/>
                <a:cs typeface="Times New Roman" pitchFamily="18" charset="0"/>
              </a:rPr>
              <a:t>   </a:t>
            </a:r>
            <a:r>
              <a:rPr lang="en-US" altLang="zh-CN" sz="2400" b="1" dirty="0">
                <a:solidFill>
                  <a:srgbClr val="000000"/>
                </a:solidFill>
                <a:latin typeface="Times New Roman" pitchFamily="18" charset="0"/>
                <a:cs typeface="Times New Roman" pitchFamily="18" charset="0"/>
              </a:rPr>
              <a:t>its</a:t>
            </a:r>
            <a:r>
              <a:rPr lang="en-US" altLang="zh-CN" sz="2400" dirty="0">
                <a:latin typeface="Times New Roman" pitchFamily="18" charset="0"/>
                <a:cs typeface="Times New Roman" pitchFamily="18" charset="0"/>
              </a:rPr>
              <a:t>   </a:t>
            </a:r>
            <a:r>
              <a:rPr lang="en-US" altLang="zh-CN" sz="2400" b="1" dirty="0">
                <a:solidFill>
                  <a:srgbClr val="000000"/>
                </a:solidFill>
                <a:latin typeface="Times New Roman" pitchFamily="18" charset="0"/>
                <a:cs typeface="Times New Roman" pitchFamily="18" charset="0"/>
              </a:rPr>
              <a:t>own</a:t>
            </a:r>
            <a:r>
              <a:rPr lang="en-US" altLang="zh-CN" sz="2400" dirty="0">
                <a:latin typeface="Times New Roman" pitchFamily="18" charset="0"/>
                <a:cs typeface="Times New Roman" pitchFamily="18" charset="0"/>
              </a:rPr>
              <a:t>   </a:t>
            </a:r>
            <a:r>
              <a:rPr lang="en-US" altLang="zh-CN" sz="2400" b="1" dirty="0">
                <a:solidFill>
                  <a:srgbClr val="000000"/>
                </a:solidFill>
                <a:latin typeface="Times New Roman" pitchFamily="18" charset="0"/>
                <a:cs typeface="Times New Roman" pitchFamily="18" charset="0"/>
              </a:rPr>
              <a:t>in</a:t>
            </a:r>
          </a:p>
          <a:p>
            <a:pPr fontAlgn="auto">
              <a:lnSpc>
                <a:spcPts val="2800"/>
              </a:lnSpc>
              <a:spcBef>
                <a:spcPts val="0"/>
              </a:spcBef>
              <a:spcAft>
                <a:spcPts val="0"/>
              </a:spcAft>
              <a:tabLst>
                <a:tab pos="1219200" algn="l"/>
                <a:tab pos="1587500" algn="l"/>
                <a:tab pos="2489200" algn="l"/>
                <a:tab pos="3975100" algn="l"/>
              </a:tabLst>
              <a:defRPr/>
            </a:pPr>
            <a:r>
              <a:rPr lang="en-US" altLang="zh-CN" dirty="0">
                <a:latin typeface="+mn-lt"/>
                <a:cs typeface="+mn-cs"/>
              </a:rPr>
              <a:t>	</a:t>
            </a:r>
            <a:r>
              <a:rPr lang="en-US" altLang="zh-CN" sz="2400" b="1" dirty="0">
                <a:solidFill>
                  <a:srgbClr val="000000"/>
                </a:solidFill>
                <a:latin typeface="Times New Roman" pitchFamily="18" charset="0"/>
                <a:cs typeface="Times New Roman" pitchFamily="18" charset="0"/>
              </a:rPr>
              <a:t>Sweden.</a:t>
            </a: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2300"/>
              </a:lnSpc>
              <a:spcBef>
                <a:spcPts val="0"/>
              </a:spcBef>
              <a:spcAft>
                <a:spcPts val="0"/>
              </a:spcAft>
              <a:tabLst>
                <a:tab pos="1219200" algn="l"/>
                <a:tab pos="1587500" algn="l"/>
                <a:tab pos="2489200" algn="l"/>
                <a:tab pos="3975100" algn="l"/>
              </a:tabLst>
              <a:defRPr/>
            </a:pPr>
            <a:r>
              <a:rPr lang="en-US" altLang="zh-CN" dirty="0">
                <a:latin typeface="+mn-lt"/>
                <a:cs typeface="+mn-cs"/>
              </a:rPr>
              <a:t>		</a:t>
            </a:r>
            <a:r>
              <a:rPr lang="en-US" altLang="zh-CN" sz="2400" b="1" dirty="0">
                <a:solidFill>
                  <a:srgbClr val="000000"/>
                </a:solidFill>
                <a:latin typeface="Times New Roman" pitchFamily="18" charset="0"/>
                <a:cs typeface="Times New Roman" pitchFamily="18" charset="0"/>
              </a:rPr>
              <a:t>In</a:t>
            </a:r>
            <a:r>
              <a:rPr lang="en-US" altLang="zh-CN" sz="2400" dirty="0">
                <a:latin typeface="Times New Roman" pitchFamily="18" charset="0"/>
                <a:cs typeface="Times New Roman" pitchFamily="18" charset="0"/>
              </a:rPr>
              <a:t>    </a:t>
            </a:r>
            <a:r>
              <a:rPr lang="en-US" altLang="zh-CN" sz="2400" b="1" dirty="0">
                <a:solidFill>
                  <a:srgbClr val="000000"/>
                </a:solidFill>
                <a:latin typeface="Times New Roman" pitchFamily="18" charset="0"/>
                <a:cs typeface="Times New Roman" pitchFamily="18" charset="0"/>
              </a:rPr>
              <a:t>1992,</a:t>
            </a:r>
            <a:r>
              <a:rPr lang="en-US" altLang="zh-CN" sz="2400" dirty="0">
                <a:latin typeface="Times New Roman" pitchFamily="18" charset="0"/>
                <a:cs typeface="Times New Roman" pitchFamily="18" charset="0"/>
              </a:rPr>
              <a:t>    </a:t>
            </a:r>
            <a:r>
              <a:rPr lang="en-US" altLang="zh-CN" sz="2400" b="1" dirty="0">
                <a:solidFill>
                  <a:srgbClr val="000000"/>
                </a:solidFill>
                <a:latin typeface="Times New Roman" pitchFamily="18" charset="0"/>
                <a:cs typeface="Times New Roman" pitchFamily="18" charset="0"/>
              </a:rPr>
              <a:t>”Phoniatrics</a:t>
            </a:r>
            <a:r>
              <a:rPr lang="en-US" altLang="zh-CN" sz="2400" dirty="0">
                <a:latin typeface="Times New Roman" pitchFamily="18" charset="0"/>
                <a:cs typeface="Times New Roman" pitchFamily="18" charset="0"/>
              </a:rPr>
              <a:t>    </a:t>
            </a:r>
            <a:r>
              <a:rPr lang="en-US" altLang="zh-CN" sz="2400" b="1" dirty="0">
                <a:solidFill>
                  <a:srgbClr val="000000"/>
                </a:solidFill>
                <a:latin typeface="Times New Roman" pitchFamily="18" charset="0"/>
                <a:cs typeface="Times New Roman" pitchFamily="18" charset="0"/>
              </a:rPr>
              <a:t>&amp;</a:t>
            </a:r>
            <a:r>
              <a:rPr lang="en-US" altLang="zh-CN" sz="2400" dirty="0">
                <a:latin typeface="Times New Roman" pitchFamily="18" charset="0"/>
                <a:cs typeface="Times New Roman" pitchFamily="18" charset="0"/>
              </a:rPr>
              <a:t>    </a:t>
            </a:r>
            <a:r>
              <a:rPr lang="en-US" altLang="zh-CN" sz="2400" b="1" dirty="0">
                <a:solidFill>
                  <a:srgbClr val="000000"/>
                </a:solidFill>
                <a:latin typeface="Times New Roman" pitchFamily="18" charset="0"/>
                <a:cs typeface="Times New Roman" pitchFamily="18" charset="0"/>
              </a:rPr>
              <a:t>Pedaudiology“</a:t>
            </a:r>
          </a:p>
          <a:p>
            <a:pPr fontAlgn="auto">
              <a:lnSpc>
                <a:spcPts val="2800"/>
              </a:lnSpc>
              <a:spcBef>
                <a:spcPts val="0"/>
              </a:spcBef>
              <a:spcAft>
                <a:spcPts val="0"/>
              </a:spcAft>
              <a:tabLst>
                <a:tab pos="1219200" algn="l"/>
                <a:tab pos="1587500" algn="l"/>
                <a:tab pos="2489200" algn="l"/>
                <a:tab pos="3975100" algn="l"/>
              </a:tabLst>
              <a:defRPr/>
            </a:pPr>
            <a:r>
              <a:rPr lang="en-US" altLang="zh-CN" dirty="0">
                <a:latin typeface="+mn-lt"/>
                <a:cs typeface="+mn-cs"/>
              </a:rPr>
              <a:t>	</a:t>
            </a:r>
            <a:r>
              <a:rPr lang="en-US" altLang="zh-CN" sz="2400" b="1" dirty="0">
                <a:solidFill>
                  <a:srgbClr val="000000"/>
                </a:solidFill>
                <a:latin typeface="Times New Roman" pitchFamily="18" charset="0"/>
                <a:cs typeface="Times New Roman" pitchFamily="18" charset="0"/>
              </a:rPr>
              <a:t>became</a:t>
            </a:r>
            <a:r>
              <a:rPr lang="en-US" altLang="zh-CN" sz="2400" dirty="0">
                <a:latin typeface="Times New Roman" pitchFamily="18" charset="0"/>
                <a:cs typeface="Times New Roman" pitchFamily="18" charset="0"/>
              </a:rPr>
              <a:t>   </a:t>
            </a:r>
            <a:r>
              <a:rPr lang="en-US" altLang="zh-CN" sz="2400" b="1" dirty="0">
                <a:solidFill>
                  <a:srgbClr val="000000"/>
                </a:solidFill>
                <a:latin typeface="Times New Roman" pitchFamily="18" charset="0"/>
                <a:cs typeface="Times New Roman" pitchFamily="18" charset="0"/>
              </a:rPr>
              <a:t>a</a:t>
            </a:r>
            <a:r>
              <a:rPr lang="en-US" altLang="zh-CN" sz="2400" dirty="0">
                <a:latin typeface="Times New Roman" pitchFamily="18" charset="0"/>
                <a:cs typeface="Times New Roman" pitchFamily="18" charset="0"/>
              </a:rPr>
              <a:t> </a:t>
            </a:r>
            <a:r>
              <a:rPr lang="en-US" altLang="zh-CN" sz="2400" b="1" dirty="0">
                <a:solidFill>
                  <a:srgbClr val="000000"/>
                </a:solidFill>
                <a:latin typeface="Times New Roman" pitchFamily="18" charset="0"/>
                <a:cs typeface="Times New Roman" pitchFamily="18" charset="0"/>
              </a:rPr>
              <a:t>new</a:t>
            </a:r>
            <a:r>
              <a:rPr lang="en-US" altLang="zh-CN" sz="2400" dirty="0">
                <a:latin typeface="Times New Roman" pitchFamily="18" charset="0"/>
                <a:cs typeface="Times New Roman" pitchFamily="18" charset="0"/>
              </a:rPr>
              <a:t> </a:t>
            </a:r>
            <a:r>
              <a:rPr lang="en-US" altLang="zh-CN" sz="2400" b="1" dirty="0">
                <a:solidFill>
                  <a:srgbClr val="000000"/>
                </a:solidFill>
                <a:latin typeface="Times New Roman" pitchFamily="18" charset="0"/>
                <a:cs typeface="Times New Roman" pitchFamily="18" charset="0"/>
              </a:rPr>
              <a:t>self-standing</a:t>
            </a:r>
            <a:r>
              <a:rPr lang="en-US" altLang="zh-CN" sz="2400" dirty="0">
                <a:latin typeface="Times New Roman" pitchFamily="18" charset="0"/>
                <a:cs typeface="Times New Roman" pitchFamily="18" charset="0"/>
              </a:rPr>
              <a:t> </a:t>
            </a:r>
            <a:r>
              <a:rPr lang="en-US" altLang="zh-CN" sz="2400" b="1" dirty="0">
                <a:solidFill>
                  <a:srgbClr val="000000"/>
                </a:solidFill>
                <a:latin typeface="Times New Roman" pitchFamily="18" charset="0"/>
                <a:cs typeface="Times New Roman" pitchFamily="18" charset="0"/>
              </a:rPr>
              <a:t>medical</a:t>
            </a:r>
            <a:r>
              <a:rPr lang="en-US" altLang="zh-CN" sz="2400" dirty="0">
                <a:latin typeface="Times New Roman" pitchFamily="18" charset="0"/>
                <a:cs typeface="Times New Roman" pitchFamily="18" charset="0"/>
              </a:rPr>
              <a:t> </a:t>
            </a:r>
            <a:r>
              <a:rPr lang="en-US" altLang="zh-CN" sz="2400" b="1" dirty="0">
                <a:solidFill>
                  <a:srgbClr val="000000"/>
                </a:solidFill>
                <a:latin typeface="Times New Roman" pitchFamily="18" charset="0"/>
                <a:cs typeface="Times New Roman" pitchFamily="18" charset="0"/>
              </a:rPr>
              <a:t>discipline</a:t>
            </a:r>
          </a:p>
          <a:p>
            <a:pPr fontAlgn="auto">
              <a:lnSpc>
                <a:spcPts val="2800"/>
              </a:lnSpc>
              <a:spcBef>
                <a:spcPts val="0"/>
              </a:spcBef>
              <a:spcAft>
                <a:spcPts val="0"/>
              </a:spcAft>
              <a:tabLst>
                <a:tab pos="1219200" algn="l"/>
                <a:tab pos="1587500" algn="l"/>
                <a:tab pos="2489200" algn="l"/>
                <a:tab pos="3975100" algn="l"/>
              </a:tabLst>
              <a:defRPr/>
            </a:pPr>
            <a:r>
              <a:rPr lang="en-US" altLang="zh-CN" dirty="0">
                <a:latin typeface="+mn-lt"/>
                <a:cs typeface="+mn-cs"/>
              </a:rPr>
              <a:t>	</a:t>
            </a:r>
            <a:r>
              <a:rPr lang="en-US" altLang="zh-CN" sz="2400" b="1" dirty="0">
                <a:solidFill>
                  <a:srgbClr val="000000"/>
                </a:solidFill>
                <a:latin typeface="Times New Roman" pitchFamily="18" charset="0"/>
                <a:cs typeface="Times New Roman" pitchFamily="18" charset="0"/>
              </a:rPr>
              <a:t>in</a:t>
            </a:r>
            <a:r>
              <a:rPr lang="en-US" altLang="zh-CN" sz="2400" dirty="0">
                <a:latin typeface="Times New Roman" pitchFamily="18" charset="0"/>
                <a:cs typeface="Times New Roman" pitchFamily="18" charset="0"/>
              </a:rPr>
              <a:t> </a:t>
            </a:r>
            <a:r>
              <a:rPr lang="en-US" altLang="zh-CN" sz="2400" b="1" dirty="0">
                <a:solidFill>
                  <a:srgbClr val="000000"/>
                </a:solidFill>
                <a:latin typeface="Times New Roman" pitchFamily="18" charset="0"/>
                <a:cs typeface="Times New Roman" pitchFamily="18" charset="0"/>
              </a:rPr>
              <a:t>Germany.</a:t>
            </a:r>
          </a:p>
          <a:p>
            <a:pPr fontAlgn="auto">
              <a:lnSpc>
                <a:spcPts val="1000"/>
              </a:lnSpc>
              <a:spcBef>
                <a:spcPts val="0"/>
              </a:spcBef>
              <a:spcAft>
                <a:spcPts val="0"/>
              </a:spcAft>
              <a:defRPr/>
            </a:pPr>
            <a:endParaRPr lang="en-US" altLang="zh-CN" dirty="0">
              <a:latin typeface="+mn-lt"/>
              <a:cs typeface="+mn-cs"/>
            </a:endParaRPr>
          </a:p>
          <a:p>
            <a:pPr fontAlgn="auto">
              <a:lnSpc>
                <a:spcPts val="2600"/>
              </a:lnSpc>
              <a:spcBef>
                <a:spcPts val="0"/>
              </a:spcBef>
              <a:spcAft>
                <a:spcPts val="0"/>
              </a:spcAft>
              <a:tabLst>
                <a:tab pos="1219200" algn="l"/>
                <a:tab pos="1587500" algn="l"/>
                <a:tab pos="2489200" algn="l"/>
                <a:tab pos="3975100" algn="l"/>
              </a:tabLst>
              <a:defRPr/>
            </a:pPr>
            <a:r>
              <a:rPr lang="en-US" altLang="zh-CN" dirty="0">
                <a:latin typeface="+mn-lt"/>
                <a:cs typeface="+mn-cs"/>
              </a:rPr>
              <a:t>			</a:t>
            </a:r>
            <a:r>
              <a:rPr lang="en-US" altLang="zh-CN" sz="2004" b="1" dirty="0">
                <a:solidFill>
                  <a:srgbClr val="000000"/>
                </a:solidFill>
                <a:latin typeface="Times New Roman" pitchFamily="18" charset="0"/>
                <a:cs typeface="Times New Roman" pitchFamily="18" charset="0"/>
              </a:rPr>
              <a:t>Union</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of</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the</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European</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Phoniatricians</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(UEP)</a:t>
            </a:r>
          </a:p>
          <a:p>
            <a:pPr fontAlgn="auto">
              <a:lnSpc>
                <a:spcPts val="2400"/>
              </a:lnSpc>
              <a:spcBef>
                <a:spcPts val="0"/>
              </a:spcBef>
              <a:spcAft>
                <a:spcPts val="0"/>
              </a:spcAft>
              <a:tabLst>
                <a:tab pos="1219200" algn="l"/>
                <a:tab pos="1587500" algn="l"/>
                <a:tab pos="2489200" algn="l"/>
                <a:tab pos="3975100" algn="l"/>
              </a:tabLst>
              <a:defRPr/>
            </a:pPr>
            <a:r>
              <a:rPr lang="en-US" altLang="zh-CN" dirty="0">
                <a:latin typeface="+mn-lt"/>
                <a:cs typeface="+mn-cs"/>
              </a:rPr>
              <a:t>				</a:t>
            </a:r>
            <a:r>
              <a:rPr lang="en-US" altLang="zh-CN" sz="2004" b="1" dirty="0">
                <a:solidFill>
                  <a:srgbClr val="000000"/>
                </a:solidFill>
                <a:latin typeface="Times New Roman" pitchFamily="18" charset="0"/>
                <a:cs typeface="Times New Roman" pitchFamily="18" charset="0"/>
              </a:rPr>
              <a:t>www.phoniatrics-uep.org</a:t>
            </a: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2400"/>
              </a:lnSpc>
              <a:spcBef>
                <a:spcPts val="0"/>
              </a:spcBef>
              <a:spcAft>
                <a:spcPts val="0"/>
              </a:spcAft>
              <a:tabLst>
                <a:tab pos="1219200" algn="l"/>
                <a:tab pos="1587500" algn="l"/>
                <a:tab pos="2489200" algn="l"/>
                <a:tab pos="3975100" algn="l"/>
              </a:tabLst>
              <a:defRPr/>
            </a:pPr>
            <a:r>
              <a:rPr lang="en-US" altLang="zh-CN" b="1" dirty="0">
                <a:solidFill>
                  <a:srgbClr val="000000"/>
                </a:solidFill>
                <a:latin typeface="Times New Roman" pitchFamily="18" charset="0"/>
                <a:cs typeface="Times New Roman" pitchFamily="18" charset="0"/>
              </a:rPr>
              <a:t>Khalid</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H</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Al</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Malki,</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MD,</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PhD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1781" name="Picture 3"/>
          <p:cNvPicPr>
            <a:picLocks noChangeAspect="1" noChangeArrowheads="1"/>
          </p:cNvPicPr>
          <p:nvPr/>
        </p:nvPicPr>
        <p:blipFill>
          <a:blip r:embed="rId2"/>
          <a:srcRect/>
          <a:stretch>
            <a:fillRect/>
          </a:stretch>
        </p:blipFill>
        <p:spPr bwMode="auto">
          <a:xfrm>
            <a:off x="8140700" y="0"/>
            <a:ext cx="1003300" cy="1003300"/>
          </a:xfrm>
          <a:prstGeom prst="rect">
            <a:avLst/>
          </a:prstGeom>
          <a:noFill/>
          <a:ln w="9525">
            <a:noFill/>
            <a:miter lim="800000"/>
            <a:headEnd/>
            <a:tailEnd/>
          </a:ln>
        </p:spPr>
      </p:pic>
      <p:sp>
        <p:nvSpPr>
          <p:cNvPr id="31782" name="TextBox 1"/>
          <p:cNvSpPr txBox="1">
            <a:spLocks noChangeArrowheads="1"/>
          </p:cNvSpPr>
          <p:nvPr/>
        </p:nvSpPr>
        <p:spPr bwMode="auto">
          <a:xfrm>
            <a:off x="1587500" y="2311400"/>
            <a:ext cx="6667500" cy="266700"/>
          </a:xfrm>
          <a:prstGeom prst="rect">
            <a:avLst/>
          </a:prstGeom>
          <a:noFill/>
          <a:ln w="9525">
            <a:noFill/>
            <a:miter lim="800000"/>
            <a:headEnd/>
            <a:tailEnd/>
          </a:ln>
        </p:spPr>
        <p:txBody>
          <a:bodyPr wrap="none" lIns="0" tIns="0" rIns="0">
            <a:spAutoFit/>
          </a:bodyPr>
          <a:lstStyle/>
          <a:p>
            <a:pPr>
              <a:lnSpc>
                <a:spcPts val="2100"/>
              </a:lnSpc>
            </a:pPr>
            <a:r>
              <a:rPr lang="en-US" altLang="zh-CN" sz="2400">
                <a:solidFill>
                  <a:srgbClr val="000000"/>
                </a:solidFill>
                <a:latin typeface="Times New Roman" pitchFamily="18" charset="0"/>
                <a:cs typeface="Times New Roman" pitchFamily="18" charset="0"/>
              </a:rPr>
              <a:t>Amedical</a:t>
            </a:r>
            <a:r>
              <a:rPr lang="en-US" altLang="zh-CN" sz="2400">
                <a:latin typeface="Times New Roman" pitchFamily="18" charset="0"/>
                <a:cs typeface="Times New Roman" pitchFamily="18" charset="0"/>
              </a:rPr>
              <a:t> </a:t>
            </a:r>
            <a:r>
              <a:rPr lang="en-US" altLang="zh-CN" sz="2400">
                <a:solidFill>
                  <a:srgbClr val="000000"/>
                </a:solidFill>
                <a:latin typeface="Times New Roman" pitchFamily="18" charset="0"/>
                <a:cs typeface="Times New Roman" pitchFamily="18" charset="0"/>
              </a:rPr>
              <a:t>subspecialty</a:t>
            </a:r>
            <a:r>
              <a:rPr lang="en-US" altLang="zh-CN" sz="2400">
                <a:latin typeface="Times New Roman" pitchFamily="18" charset="0"/>
                <a:cs typeface="Times New Roman" pitchFamily="18" charset="0"/>
              </a:rPr>
              <a:t> </a:t>
            </a:r>
            <a:r>
              <a:rPr lang="en-US" altLang="zh-CN" sz="2400">
                <a:solidFill>
                  <a:srgbClr val="000000"/>
                </a:solidFill>
                <a:latin typeface="Times New Roman" pitchFamily="18" charset="0"/>
                <a:cs typeface="Times New Roman" pitchFamily="18" charset="0"/>
              </a:rPr>
              <a:t>of</a:t>
            </a:r>
            <a:r>
              <a:rPr lang="en-US" altLang="zh-CN" sz="2400">
                <a:latin typeface="Times New Roman" pitchFamily="18" charset="0"/>
                <a:cs typeface="Times New Roman" pitchFamily="18" charset="0"/>
              </a:rPr>
              <a:t> </a:t>
            </a:r>
            <a:r>
              <a:rPr lang="en-US" altLang="zh-CN" sz="2400">
                <a:solidFill>
                  <a:srgbClr val="000000"/>
                </a:solidFill>
                <a:latin typeface="Times New Roman" pitchFamily="18" charset="0"/>
                <a:cs typeface="Times New Roman" pitchFamily="18" charset="0"/>
              </a:rPr>
              <a:t>ENT</a:t>
            </a:r>
            <a:r>
              <a:rPr lang="en-US" altLang="zh-CN" sz="2400">
                <a:latin typeface="Times New Roman" pitchFamily="18" charset="0"/>
                <a:cs typeface="Times New Roman" pitchFamily="18" charset="0"/>
              </a:rPr>
              <a:t> </a:t>
            </a:r>
            <a:r>
              <a:rPr lang="en-US" altLang="zh-CN" sz="2400">
                <a:solidFill>
                  <a:srgbClr val="000000"/>
                </a:solidFill>
                <a:latin typeface="Times New Roman" pitchFamily="18" charset="0"/>
                <a:cs typeface="Times New Roman" pitchFamily="18" charset="0"/>
              </a:rPr>
              <a:t>(Otorhinolaryngology)</a:t>
            </a:r>
          </a:p>
        </p:txBody>
      </p:sp>
      <p:sp>
        <p:nvSpPr>
          <p:cNvPr id="31783" name="TextBox 1"/>
          <p:cNvSpPr txBox="1">
            <a:spLocks noChangeArrowheads="1"/>
          </p:cNvSpPr>
          <p:nvPr/>
        </p:nvSpPr>
        <p:spPr bwMode="auto">
          <a:xfrm>
            <a:off x="1536700" y="2679700"/>
            <a:ext cx="1917700" cy="266700"/>
          </a:xfrm>
          <a:prstGeom prst="rect">
            <a:avLst/>
          </a:prstGeom>
          <a:noFill/>
          <a:ln w="9525">
            <a:noFill/>
            <a:miter lim="800000"/>
            <a:headEnd/>
            <a:tailEnd/>
          </a:ln>
        </p:spPr>
        <p:txBody>
          <a:bodyPr wrap="none" lIns="0" tIns="0" rIns="0">
            <a:spAutoFit/>
          </a:bodyPr>
          <a:lstStyle/>
          <a:p>
            <a:pPr>
              <a:lnSpc>
                <a:spcPts val="2100"/>
              </a:lnSpc>
            </a:pPr>
            <a:r>
              <a:rPr lang="en-US" altLang="zh-CN" sz="2400">
                <a:solidFill>
                  <a:srgbClr val="000000"/>
                </a:solidFill>
                <a:latin typeface="Times New Roman" pitchFamily="18" charset="0"/>
                <a:cs typeface="Times New Roman" pitchFamily="18" charset="0"/>
              </a:rPr>
              <a:t>as</a:t>
            </a:r>
            <a:r>
              <a:rPr lang="en-US" altLang="zh-CN" sz="2400">
                <a:latin typeface="Times New Roman" pitchFamily="18" charset="0"/>
                <a:cs typeface="Times New Roman" pitchFamily="18" charset="0"/>
              </a:rPr>
              <a:t> </a:t>
            </a:r>
            <a:r>
              <a:rPr lang="en-US" altLang="zh-CN" sz="2400">
                <a:solidFill>
                  <a:srgbClr val="000000"/>
                </a:solidFill>
                <a:latin typeface="Times New Roman" pitchFamily="18" charset="0"/>
                <a:cs typeface="Times New Roman" pitchFamily="18" charset="0"/>
              </a:rPr>
              <a:t>approved</a:t>
            </a:r>
            <a:r>
              <a:rPr lang="en-US" altLang="zh-CN" sz="2400">
                <a:latin typeface="Times New Roman" pitchFamily="18" charset="0"/>
                <a:cs typeface="Times New Roman" pitchFamily="18" charset="0"/>
              </a:rPr>
              <a:t> </a:t>
            </a:r>
            <a:r>
              <a:rPr lang="en-US" altLang="zh-CN" sz="2400">
                <a:solidFill>
                  <a:srgbClr val="000000"/>
                </a:solidFill>
                <a:latin typeface="Times New Roman" pitchFamily="18" charset="0"/>
                <a:cs typeface="Times New Roman" pitchFamily="18" charset="0"/>
              </a:rPr>
              <a:t>by:</a:t>
            </a:r>
          </a:p>
        </p:txBody>
      </p:sp>
      <p:sp>
        <p:nvSpPr>
          <p:cNvPr id="31784" name="TextBox 1"/>
          <p:cNvSpPr txBox="1">
            <a:spLocks noChangeArrowheads="1"/>
          </p:cNvSpPr>
          <p:nvPr/>
        </p:nvSpPr>
        <p:spPr bwMode="auto">
          <a:xfrm>
            <a:off x="1993900" y="3517900"/>
            <a:ext cx="5422900" cy="266700"/>
          </a:xfrm>
          <a:prstGeom prst="rect">
            <a:avLst/>
          </a:prstGeom>
          <a:noFill/>
          <a:ln w="9525">
            <a:noFill/>
            <a:miter lim="800000"/>
            <a:headEnd/>
            <a:tailEnd/>
          </a:ln>
        </p:spPr>
        <p:txBody>
          <a:bodyPr wrap="none" lIns="0" tIns="0" rIns="0">
            <a:spAutoFit/>
          </a:bodyPr>
          <a:lstStyle/>
          <a:p>
            <a:pPr>
              <a:lnSpc>
                <a:spcPts val="2100"/>
              </a:lnSpc>
            </a:pPr>
            <a:r>
              <a:rPr lang="en-US" altLang="zh-CN" sz="2400">
                <a:solidFill>
                  <a:srgbClr val="000000"/>
                </a:solidFill>
                <a:latin typeface="Times New Roman" pitchFamily="18" charset="0"/>
                <a:cs typeface="Times New Roman" pitchFamily="18" charset="0"/>
              </a:rPr>
              <a:t>-</a:t>
            </a:r>
            <a:r>
              <a:rPr lang="en-US" altLang="zh-CN" sz="2400">
                <a:latin typeface="Times New Roman" pitchFamily="18" charset="0"/>
                <a:cs typeface="Times New Roman" pitchFamily="18" charset="0"/>
              </a:rPr>
              <a:t>  </a:t>
            </a:r>
            <a:r>
              <a:rPr lang="en-US" altLang="zh-CN" sz="2400">
                <a:solidFill>
                  <a:srgbClr val="000000"/>
                </a:solidFill>
                <a:latin typeface="Times New Roman" pitchFamily="18" charset="0"/>
                <a:cs typeface="Times New Roman" pitchFamily="18" charset="0"/>
              </a:rPr>
              <a:t>Saudi</a:t>
            </a:r>
            <a:r>
              <a:rPr lang="en-US" altLang="zh-CN" sz="2400">
                <a:latin typeface="Times New Roman" pitchFamily="18" charset="0"/>
                <a:cs typeface="Times New Roman" pitchFamily="18" charset="0"/>
              </a:rPr>
              <a:t> </a:t>
            </a:r>
            <a:r>
              <a:rPr lang="en-US" altLang="zh-CN" sz="2400">
                <a:solidFill>
                  <a:srgbClr val="000000"/>
                </a:solidFill>
                <a:latin typeface="Times New Roman" pitchFamily="18" charset="0"/>
                <a:cs typeface="Times New Roman" pitchFamily="18" charset="0"/>
              </a:rPr>
              <a:t>Commission</a:t>
            </a:r>
            <a:r>
              <a:rPr lang="en-US" altLang="zh-CN" sz="2400">
                <a:latin typeface="Times New Roman" pitchFamily="18" charset="0"/>
                <a:cs typeface="Times New Roman" pitchFamily="18" charset="0"/>
              </a:rPr>
              <a:t> </a:t>
            </a:r>
            <a:r>
              <a:rPr lang="en-US" altLang="zh-CN" sz="2400">
                <a:solidFill>
                  <a:srgbClr val="000000"/>
                </a:solidFill>
                <a:latin typeface="Times New Roman" pitchFamily="18" charset="0"/>
                <a:cs typeface="Times New Roman" pitchFamily="18" charset="0"/>
              </a:rPr>
              <a:t>For</a:t>
            </a:r>
            <a:r>
              <a:rPr lang="en-US" altLang="zh-CN" sz="2400">
                <a:latin typeface="Times New Roman" pitchFamily="18" charset="0"/>
                <a:cs typeface="Times New Roman" pitchFamily="18" charset="0"/>
              </a:rPr>
              <a:t> </a:t>
            </a:r>
            <a:r>
              <a:rPr lang="en-US" altLang="zh-CN" sz="2400">
                <a:solidFill>
                  <a:srgbClr val="000000"/>
                </a:solidFill>
                <a:latin typeface="Times New Roman" pitchFamily="18" charset="0"/>
                <a:cs typeface="Times New Roman" pitchFamily="18" charset="0"/>
              </a:rPr>
              <a:t>Health</a:t>
            </a:r>
            <a:r>
              <a:rPr lang="en-US" altLang="zh-CN" sz="2400">
                <a:latin typeface="Times New Roman" pitchFamily="18" charset="0"/>
                <a:cs typeface="Times New Roman" pitchFamily="18" charset="0"/>
              </a:rPr>
              <a:t> </a:t>
            </a:r>
            <a:r>
              <a:rPr lang="en-US" altLang="zh-CN" sz="2400">
                <a:solidFill>
                  <a:srgbClr val="000000"/>
                </a:solidFill>
                <a:latin typeface="Times New Roman" pitchFamily="18" charset="0"/>
                <a:cs typeface="Times New Roman" pitchFamily="18" charset="0"/>
              </a:rPr>
              <a:t>Specialties.</a:t>
            </a:r>
          </a:p>
        </p:txBody>
      </p:sp>
      <p:sp>
        <p:nvSpPr>
          <p:cNvPr id="31785" name="TextBox 1"/>
          <p:cNvSpPr txBox="1">
            <a:spLocks noChangeArrowheads="1"/>
          </p:cNvSpPr>
          <p:nvPr/>
        </p:nvSpPr>
        <p:spPr bwMode="auto">
          <a:xfrm>
            <a:off x="1993900" y="4254500"/>
            <a:ext cx="5219700" cy="266700"/>
          </a:xfrm>
          <a:prstGeom prst="rect">
            <a:avLst/>
          </a:prstGeom>
          <a:noFill/>
          <a:ln w="9525">
            <a:noFill/>
            <a:miter lim="800000"/>
            <a:headEnd/>
            <a:tailEnd/>
          </a:ln>
        </p:spPr>
        <p:txBody>
          <a:bodyPr wrap="none" lIns="0" tIns="0" rIns="0">
            <a:spAutoFit/>
          </a:bodyPr>
          <a:lstStyle/>
          <a:p>
            <a:pPr>
              <a:lnSpc>
                <a:spcPts val="2100"/>
              </a:lnSpc>
            </a:pPr>
            <a:r>
              <a:rPr lang="en-US" altLang="zh-CN" sz="2400">
                <a:solidFill>
                  <a:srgbClr val="000000"/>
                </a:solidFill>
                <a:latin typeface="Times New Roman" pitchFamily="18" charset="0"/>
                <a:cs typeface="Times New Roman" pitchFamily="18" charset="0"/>
              </a:rPr>
              <a:t>-</a:t>
            </a:r>
            <a:r>
              <a:rPr lang="en-US" altLang="zh-CN" sz="2400">
                <a:latin typeface="Times New Roman" pitchFamily="18" charset="0"/>
                <a:cs typeface="Times New Roman" pitchFamily="18" charset="0"/>
              </a:rPr>
              <a:t>  </a:t>
            </a:r>
            <a:r>
              <a:rPr lang="en-US" altLang="zh-CN" sz="2400">
                <a:solidFill>
                  <a:srgbClr val="000000"/>
                </a:solidFill>
                <a:latin typeface="Times New Roman" pitchFamily="18" charset="0"/>
                <a:cs typeface="Times New Roman" pitchFamily="18" charset="0"/>
              </a:rPr>
              <a:t>ENT</a:t>
            </a:r>
            <a:r>
              <a:rPr lang="en-US" altLang="zh-CN" sz="2400">
                <a:latin typeface="Times New Roman" pitchFamily="18" charset="0"/>
                <a:cs typeface="Times New Roman" pitchFamily="18" charset="0"/>
              </a:rPr>
              <a:t> </a:t>
            </a:r>
            <a:r>
              <a:rPr lang="en-US" altLang="zh-CN" sz="2400">
                <a:solidFill>
                  <a:srgbClr val="000000"/>
                </a:solidFill>
                <a:latin typeface="Times New Roman" pitchFamily="18" charset="0"/>
                <a:cs typeface="Times New Roman" pitchFamily="18" charset="0"/>
              </a:rPr>
              <a:t>Department,</a:t>
            </a:r>
            <a:r>
              <a:rPr lang="en-US" altLang="zh-CN" sz="2400">
                <a:latin typeface="Times New Roman" pitchFamily="18" charset="0"/>
                <a:cs typeface="Times New Roman" pitchFamily="18" charset="0"/>
              </a:rPr>
              <a:t> </a:t>
            </a:r>
            <a:r>
              <a:rPr lang="en-US" altLang="zh-CN" sz="2400">
                <a:solidFill>
                  <a:srgbClr val="000000"/>
                </a:solidFill>
                <a:latin typeface="Times New Roman" pitchFamily="18" charset="0"/>
                <a:cs typeface="Times New Roman" pitchFamily="18" charset="0"/>
              </a:rPr>
              <a:t>King</a:t>
            </a:r>
            <a:r>
              <a:rPr lang="en-US" altLang="zh-CN" sz="2400">
                <a:latin typeface="Times New Roman" pitchFamily="18" charset="0"/>
                <a:cs typeface="Times New Roman" pitchFamily="18" charset="0"/>
              </a:rPr>
              <a:t> </a:t>
            </a:r>
            <a:r>
              <a:rPr lang="en-US" altLang="zh-CN" sz="2400">
                <a:solidFill>
                  <a:srgbClr val="000000"/>
                </a:solidFill>
                <a:latin typeface="Times New Roman" pitchFamily="18" charset="0"/>
                <a:cs typeface="Times New Roman" pitchFamily="18" charset="0"/>
              </a:rPr>
              <a:t>Saud</a:t>
            </a:r>
            <a:r>
              <a:rPr lang="en-US" altLang="zh-CN" sz="2400">
                <a:latin typeface="Times New Roman" pitchFamily="18" charset="0"/>
                <a:cs typeface="Times New Roman" pitchFamily="18" charset="0"/>
              </a:rPr>
              <a:t> </a:t>
            </a:r>
            <a:r>
              <a:rPr lang="en-US" altLang="zh-CN" sz="2400">
                <a:solidFill>
                  <a:srgbClr val="000000"/>
                </a:solidFill>
                <a:latin typeface="Times New Roman" pitchFamily="18" charset="0"/>
                <a:cs typeface="Times New Roman" pitchFamily="18" charset="0"/>
              </a:rPr>
              <a:t>University.</a:t>
            </a:r>
          </a:p>
        </p:txBody>
      </p:sp>
      <p:sp>
        <p:nvSpPr>
          <p:cNvPr id="31786" name="TextBox 1"/>
          <p:cNvSpPr txBox="1">
            <a:spLocks noChangeArrowheads="1"/>
          </p:cNvSpPr>
          <p:nvPr/>
        </p:nvSpPr>
        <p:spPr bwMode="auto">
          <a:xfrm>
            <a:off x="1993900" y="4978400"/>
            <a:ext cx="4965700" cy="266700"/>
          </a:xfrm>
          <a:prstGeom prst="rect">
            <a:avLst/>
          </a:prstGeom>
          <a:noFill/>
          <a:ln w="9525">
            <a:noFill/>
            <a:miter lim="800000"/>
            <a:headEnd/>
            <a:tailEnd/>
          </a:ln>
        </p:spPr>
        <p:txBody>
          <a:bodyPr wrap="none" lIns="0" tIns="0" rIns="0">
            <a:spAutoFit/>
          </a:bodyPr>
          <a:lstStyle/>
          <a:p>
            <a:pPr>
              <a:lnSpc>
                <a:spcPts val="2100"/>
              </a:lnSpc>
            </a:pPr>
            <a:r>
              <a:rPr lang="en-US" altLang="zh-CN" sz="2400">
                <a:solidFill>
                  <a:srgbClr val="000000"/>
                </a:solidFill>
                <a:latin typeface="Times New Roman" pitchFamily="18" charset="0"/>
                <a:cs typeface="Times New Roman" pitchFamily="18" charset="0"/>
              </a:rPr>
              <a:t>-</a:t>
            </a:r>
            <a:r>
              <a:rPr lang="en-US" altLang="zh-CN" sz="2400">
                <a:latin typeface="Times New Roman" pitchFamily="18" charset="0"/>
                <a:cs typeface="Times New Roman" pitchFamily="18" charset="0"/>
              </a:rPr>
              <a:t>  </a:t>
            </a:r>
            <a:r>
              <a:rPr lang="en-US" altLang="zh-CN" sz="2400">
                <a:solidFill>
                  <a:srgbClr val="000000"/>
                </a:solidFill>
                <a:latin typeface="Times New Roman" pitchFamily="18" charset="0"/>
                <a:cs typeface="Times New Roman" pitchFamily="18" charset="0"/>
              </a:rPr>
              <a:t>Saudi</a:t>
            </a:r>
            <a:r>
              <a:rPr lang="en-US" altLang="zh-CN" sz="2400">
                <a:latin typeface="Times New Roman" pitchFamily="18" charset="0"/>
                <a:cs typeface="Times New Roman" pitchFamily="18" charset="0"/>
              </a:rPr>
              <a:t> </a:t>
            </a:r>
            <a:r>
              <a:rPr lang="en-US" altLang="zh-CN" sz="2400">
                <a:solidFill>
                  <a:srgbClr val="000000"/>
                </a:solidFill>
                <a:latin typeface="Times New Roman" pitchFamily="18" charset="0"/>
                <a:cs typeface="Times New Roman" pitchFamily="18" charset="0"/>
              </a:rPr>
              <a:t>Society</a:t>
            </a:r>
            <a:r>
              <a:rPr lang="en-US" altLang="zh-CN" sz="2400">
                <a:latin typeface="Times New Roman" pitchFamily="18" charset="0"/>
                <a:cs typeface="Times New Roman" pitchFamily="18" charset="0"/>
              </a:rPr>
              <a:t> </a:t>
            </a:r>
            <a:r>
              <a:rPr lang="en-US" altLang="zh-CN" sz="2400">
                <a:solidFill>
                  <a:srgbClr val="000000"/>
                </a:solidFill>
                <a:latin typeface="Times New Roman" pitchFamily="18" charset="0"/>
                <a:cs typeface="Times New Roman" pitchFamily="18" charset="0"/>
              </a:rPr>
              <a:t>of</a:t>
            </a:r>
            <a:r>
              <a:rPr lang="en-US" altLang="zh-CN" sz="2400">
                <a:latin typeface="Times New Roman" pitchFamily="18" charset="0"/>
                <a:cs typeface="Times New Roman" pitchFamily="18" charset="0"/>
              </a:rPr>
              <a:t> </a:t>
            </a:r>
            <a:r>
              <a:rPr lang="en-US" altLang="zh-CN" sz="2400">
                <a:solidFill>
                  <a:srgbClr val="000000"/>
                </a:solidFill>
                <a:latin typeface="Times New Roman" pitchFamily="18" charset="0"/>
                <a:cs typeface="Times New Roman" pitchFamily="18" charset="0"/>
              </a:rPr>
              <a:t>Otorhinolaryngology.</a:t>
            </a:r>
          </a:p>
        </p:txBody>
      </p:sp>
      <p:sp>
        <p:nvSpPr>
          <p:cNvPr id="1036" name="TextBox 1"/>
          <p:cNvSpPr txBox="1"/>
          <p:nvPr/>
        </p:nvSpPr>
        <p:spPr>
          <a:xfrm>
            <a:off x="1003300" y="1295400"/>
            <a:ext cx="3822700" cy="482600"/>
          </a:xfrm>
          <a:prstGeom prst="rect">
            <a:avLst/>
          </a:prstGeom>
          <a:noFill/>
        </p:spPr>
        <p:txBody>
          <a:bodyPr wrap="none" lIns="0" tIns="0" rIns="0">
            <a:spAutoFit/>
          </a:bodyPr>
          <a:lstStyle/>
          <a:p>
            <a:pPr fontAlgn="auto">
              <a:lnSpc>
                <a:spcPts val="3800"/>
              </a:lnSpc>
              <a:spcBef>
                <a:spcPts val="0"/>
              </a:spcBef>
              <a:spcAft>
                <a:spcPts val="0"/>
              </a:spcAft>
              <a:defRPr/>
            </a:pPr>
            <a:r>
              <a:rPr lang="en-US" altLang="zh-CN" sz="3204" b="1" i="1" dirty="0">
                <a:solidFill>
                  <a:srgbClr val="000000"/>
                </a:solidFill>
                <a:latin typeface="Segoe UI" pitchFamily="18" charset="0"/>
                <a:cs typeface="Segoe UI" pitchFamily="18" charset="0"/>
              </a:rPr>
              <a:t>Phoniatrics</a:t>
            </a:r>
            <a:r>
              <a:rPr lang="en-US" altLang="zh-CN" sz="3204" dirty="0">
                <a:latin typeface="Times New Roman" pitchFamily="18" charset="0"/>
                <a:cs typeface="Times New Roman" pitchFamily="18" charset="0"/>
              </a:rPr>
              <a:t> </a:t>
            </a:r>
            <a:r>
              <a:rPr lang="en-US" altLang="zh-CN" sz="3204" b="1" i="1" dirty="0">
                <a:solidFill>
                  <a:srgbClr val="000000"/>
                </a:solidFill>
                <a:latin typeface="Segoe UI" pitchFamily="18" charset="0"/>
                <a:cs typeface="Segoe UI" pitchFamily="18" charset="0"/>
              </a:rPr>
              <a:t>(cont.)</a:t>
            </a:r>
          </a:p>
        </p:txBody>
      </p:sp>
      <p:sp>
        <p:nvSpPr>
          <p:cNvPr id="31788" name="TextBox 1"/>
          <p:cNvSpPr txBox="1">
            <a:spLocks noChangeArrowheads="1"/>
          </p:cNvSpPr>
          <p:nvPr/>
        </p:nvSpPr>
        <p:spPr bwMode="auto">
          <a:xfrm>
            <a:off x="165100" y="6451600"/>
            <a:ext cx="3403600" cy="292100"/>
          </a:xfrm>
          <a:prstGeom prst="rect">
            <a:avLst/>
          </a:prstGeom>
          <a:noFill/>
          <a:ln w="9525">
            <a:noFill/>
            <a:miter lim="800000"/>
            <a:headEnd/>
            <a:tailEnd/>
          </a:ln>
        </p:spPr>
        <p:txBody>
          <a:bodyPr wrap="none" lIns="0" tIns="0" rIns="0">
            <a:spAutoFit/>
          </a:bodyPr>
          <a:lstStyle/>
          <a:p>
            <a:pPr>
              <a:lnSpc>
                <a:spcPts val="2300"/>
              </a:lnSpc>
            </a:pPr>
            <a:r>
              <a:rPr lang="en-US" altLang="zh-CN" b="1">
                <a:solidFill>
                  <a:srgbClr val="000000"/>
                </a:solidFill>
                <a:latin typeface="Times New Roman" pitchFamily="18" charset="0"/>
                <a:cs typeface="Times New Roman" pitchFamily="18" charset="0"/>
              </a:rPr>
              <a:t>Khalid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H</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Al</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Malki,</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PhD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2805" name="Picture 3"/>
          <p:cNvPicPr>
            <a:picLocks noChangeAspect="1" noChangeArrowheads="1"/>
          </p:cNvPicPr>
          <p:nvPr/>
        </p:nvPicPr>
        <p:blipFill>
          <a:blip r:embed="rId2"/>
          <a:srcRect/>
          <a:stretch>
            <a:fillRect/>
          </a:stretch>
        </p:blipFill>
        <p:spPr bwMode="auto">
          <a:xfrm>
            <a:off x="8140700" y="0"/>
            <a:ext cx="1003300" cy="1003300"/>
          </a:xfrm>
          <a:prstGeom prst="rect">
            <a:avLst/>
          </a:prstGeom>
          <a:noFill/>
          <a:ln w="9525">
            <a:noFill/>
            <a:miter lim="800000"/>
            <a:headEnd/>
            <a:tailEnd/>
          </a:ln>
        </p:spPr>
      </p:pic>
      <p:sp>
        <p:nvSpPr>
          <p:cNvPr id="2" name="TextBox 1"/>
          <p:cNvSpPr txBox="1"/>
          <p:nvPr/>
        </p:nvSpPr>
        <p:spPr>
          <a:xfrm>
            <a:off x="1079500" y="1676400"/>
            <a:ext cx="3898900" cy="482600"/>
          </a:xfrm>
          <a:prstGeom prst="rect">
            <a:avLst/>
          </a:prstGeom>
          <a:noFill/>
        </p:spPr>
        <p:txBody>
          <a:bodyPr wrap="none" lIns="0" tIns="0" rIns="0">
            <a:spAutoFit/>
          </a:bodyPr>
          <a:lstStyle/>
          <a:p>
            <a:pPr fontAlgn="auto">
              <a:lnSpc>
                <a:spcPts val="3800"/>
              </a:lnSpc>
              <a:spcBef>
                <a:spcPts val="0"/>
              </a:spcBef>
              <a:spcAft>
                <a:spcPts val="0"/>
              </a:spcAft>
              <a:defRPr/>
            </a:pPr>
            <a:r>
              <a:rPr lang="en-US" altLang="zh-CN" sz="3204" b="1" i="1" dirty="0">
                <a:solidFill>
                  <a:srgbClr val="000000"/>
                </a:solidFill>
                <a:latin typeface="Segoe UI" pitchFamily="18" charset="0"/>
                <a:cs typeface="Segoe UI" pitchFamily="18" charset="0"/>
              </a:rPr>
              <a:t>The</a:t>
            </a:r>
            <a:r>
              <a:rPr lang="en-US" altLang="zh-CN" sz="3204" dirty="0">
                <a:latin typeface="Times New Roman" pitchFamily="18" charset="0"/>
                <a:cs typeface="Times New Roman" pitchFamily="18" charset="0"/>
              </a:rPr>
              <a:t> </a:t>
            </a:r>
            <a:r>
              <a:rPr lang="en-US" altLang="zh-CN" sz="3204" b="1" i="1" dirty="0">
                <a:solidFill>
                  <a:srgbClr val="000000"/>
                </a:solidFill>
                <a:latin typeface="Segoe UI" pitchFamily="18" charset="0"/>
                <a:cs typeface="Segoe UI" pitchFamily="18" charset="0"/>
              </a:rPr>
              <a:t>Phoniatrician:</a:t>
            </a:r>
          </a:p>
        </p:txBody>
      </p:sp>
      <p:sp>
        <p:nvSpPr>
          <p:cNvPr id="32807" name="TextBox 1"/>
          <p:cNvSpPr txBox="1">
            <a:spLocks noChangeArrowheads="1"/>
          </p:cNvSpPr>
          <p:nvPr/>
        </p:nvSpPr>
        <p:spPr bwMode="auto">
          <a:xfrm>
            <a:off x="1612900" y="2870200"/>
            <a:ext cx="5181600" cy="635000"/>
          </a:xfrm>
          <a:prstGeom prst="rect">
            <a:avLst/>
          </a:prstGeom>
          <a:noFill/>
          <a:ln w="9525">
            <a:noFill/>
            <a:miter lim="800000"/>
            <a:headEnd/>
            <a:tailEnd/>
          </a:ln>
        </p:spPr>
        <p:txBody>
          <a:bodyPr wrap="none" lIns="0" tIns="0" rIns="0">
            <a:spAutoFit/>
          </a:bodyPr>
          <a:lstStyle/>
          <a:p>
            <a:pPr>
              <a:lnSpc>
                <a:spcPts val="2100"/>
              </a:lnSpc>
            </a:pPr>
            <a:r>
              <a:rPr lang="en-US" altLang="zh-CN" sz="2400">
                <a:solidFill>
                  <a:srgbClr val="000000"/>
                </a:solidFill>
                <a:latin typeface="Times New Roman" pitchFamily="18" charset="0"/>
                <a:cs typeface="Times New Roman" pitchFamily="18" charset="0"/>
              </a:rPr>
              <a:t>-</a:t>
            </a:r>
            <a:r>
              <a:rPr lang="en-US" altLang="zh-CN" sz="2400">
                <a:latin typeface="Times New Roman" pitchFamily="18" charset="0"/>
                <a:cs typeface="Times New Roman" pitchFamily="18" charset="0"/>
              </a:rPr>
              <a:t> </a:t>
            </a:r>
            <a:r>
              <a:rPr lang="en-US" altLang="zh-CN" sz="2400">
                <a:solidFill>
                  <a:srgbClr val="000000"/>
                </a:solidFill>
                <a:latin typeface="Times New Roman" pitchFamily="18" charset="0"/>
                <a:cs typeface="Times New Roman" pitchFamily="18" charset="0"/>
              </a:rPr>
              <a:t>Deals</a:t>
            </a:r>
            <a:r>
              <a:rPr lang="en-US" altLang="zh-CN" sz="2400">
                <a:latin typeface="Times New Roman" pitchFamily="18" charset="0"/>
                <a:cs typeface="Times New Roman" pitchFamily="18" charset="0"/>
              </a:rPr>
              <a:t> </a:t>
            </a:r>
            <a:r>
              <a:rPr lang="en-US" altLang="zh-CN" sz="2400">
                <a:solidFill>
                  <a:srgbClr val="000000"/>
                </a:solidFill>
                <a:latin typeface="Times New Roman" pitchFamily="18" charset="0"/>
                <a:cs typeface="Times New Roman" pitchFamily="18" charset="0"/>
              </a:rPr>
              <a:t>with</a:t>
            </a:r>
            <a:r>
              <a:rPr lang="en-US" altLang="zh-CN" sz="2400">
                <a:latin typeface="Times New Roman" pitchFamily="18" charset="0"/>
                <a:cs typeface="Times New Roman" pitchFamily="18" charset="0"/>
              </a:rPr>
              <a:t> </a:t>
            </a:r>
            <a:r>
              <a:rPr lang="en-US" altLang="zh-CN" sz="2400">
                <a:solidFill>
                  <a:srgbClr val="000000"/>
                </a:solidFill>
                <a:latin typeface="Times New Roman" pitchFamily="18" charset="0"/>
                <a:cs typeface="Times New Roman" pitchFamily="18" charset="0"/>
              </a:rPr>
              <a:t>the</a:t>
            </a:r>
            <a:r>
              <a:rPr lang="en-US" altLang="zh-CN" sz="2400">
                <a:latin typeface="Times New Roman" pitchFamily="18" charset="0"/>
                <a:cs typeface="Times New Roman" pitchFamily="18" charset="0"/>
              </a:rPr>
              <a:t> </a:t>
            </a:r>
            <a:r>
              <a:rPr lang="en-US" altLang="zh-CN" sz="2400">
                <a:solidFill>
                  <a:srgbClr val="000000"/>
                </a:solidFill>
                <a:latin typeface="Times New Roman" pitchFamily="18" charset="0"/>
                <a:cs typeface="Times New Roman" pitchFamily="18" charset="0"/>
              </a:rPr>
              <a:t>patient</a:t>
            </a:r>
            <a:r>
              <a:rPr lang="en-US" altLang="zh-CN" sz="2400">
                <a:latin typeface="Times New Roman" pitchFamily="18" charset="0"/>
                <a:cs typeface="Times New Roman" pitchFamily="18" charset="0"/>
              </a:rPr>
              <a:t> </a:t>
            </a:r>
            <a:r>
              <a:rPr lang="en-US" altLang="zh-CN" sz="2400">
                <a:solidFill>
                  <a:srgbClr val="000000"/>
                </a:solidFill>
                <a:latin typeface="Times New Roman" pitchFamily="18" charset="0"/>
                <a:cs typeface="Times New Roman" pitchFamily="18" charset="0"/>
              </a:rPr>
              <a:t>from</a:t>
            </a:r>
            <a:r>
              <a:rPr lang="en-US" altLang="zh-CN" sz="2400">
                <a:latin typeface="Times New Roman" pitchFamily="18" charset="0"/>
                <a:cs typeface="Times New Roman" pitchFamily="18" charset="0"/>
              </a:rPr>
              <a:t> </a:t>
            </a:r>
            <a:r>
              <a:rPr lang="en-US" altLang="zh-CN" sz="2400">
                <a:solidFill>
                  <a:srgbClr val="000000"/>
                </a:solidFill>
                <a:latin typeface="Times New Roman" pitchFamily="18" charset="0"/>
                <a:cs typeface="Times New Roman" pitchFamily="18" charset="0"/>
              </a:rPr>
              <a:t>a</a:t>
            </a:r>
            <a:r>
              <a:rPr lang="en-US" altLang="zh-CN" sz="2400">
                <a:latin typeface="Times New Roman" pitchFamily="18" charset="0"/>
                <a:cs typeface="Times New Roman" pitchFamily="18" charset="0"/>
              </a:rPr>
              <a:t> </a:t>
            </a:r>
            <a:r>
              <a:rPr lang="en-US" altLang="zh-CN" sz="2400">
                <a:solidFill>
                  <a:srgbClr val="000000"/>
                </a:solidFill>
                <a:latin typeface="Times New Roman" pitchFamily="18" charset="0"/>
                <a:cs typeface="Times New Roman" pitchFamily="18" charset="0"/>
              </a:rPr>
              <a:t>MEDICAL</a:t>
            </a:r>
          </a:p>
          <a:p>
            <a:pPr>
              <a:lnSpc>
                <a:spcPts val="2800"/>
              </a:lnSpc>
            </a:pPr>
            <a:r>
              <a:rPr lang="en-US" altLang="zh-CN" sz="2400">
                <a:solidFill>
                  <a:srgbClr val="000000"/>
                </a:solidFill>
                <a:latin typeface="Times New Roman" pitchFamily="18" charset="0"/>
                <a:cs typeface="Times New Roman" pitchFamily="18" charset="0"/>
              </a:rPr>
              <a:t>prospective.</a:t>
            </a:r>
          </a:p>
        </p:txBody>
      </p:sp>
      <p:sp>
        <p:nvSpPr>
          <p:cNvPr id="32808" name="TextBox 1"/>
          <p:cNvSpPr txBox="1">
            <a:spLocks noChangeArrowheads="1"/>
          </p:cNvSpPr>
          <p:nvPr/>
        </p:nvSpPr>
        <p:spPr bwMode="auto">
          <a:xfrm>
            <a:off x="1612900" y="3594100"/>
            <a:ext cx="5029200" cy="635000"/>
          </a:xfrm>
          <a:prstGeom prst="rect">
            <a:avLst/>
          </a:prstGeom>
          <a:noFill/>
          <a:ln w="9525">
            <a:noFill/>
            <a:miter lim="800000"/>
            <a:headEnd/>
            <a:tailEnd/>
          </a:ln>
        </p:spPr>
        <p:txBody>
          <a:bodyPr wrap="none" lIns="0" tIns="0" rIns="0">
            <a:spAutoFit/>
          </a:bodyPr>
          <a:lstStyle/>
          <a:p>
            <a:pPr>
              <a:lnSpc>
                <a:spcPts val="2100"/>
              </a:lnSpc>
            </a:pPr>
            <a:r>
              <a:rPr lang="en-US" altLang="zh-CN" sz="2400">
                <a:solidFill>
                  <a:srgbClr val="000000"/>
                </a:solidFill>
                <a:latin typeface="Times New Roman" pitchFamily="18" charset="0"/>
                <a:cs typeface="Times New Roman" pitchFamily="18" charset="0"/>
              </a:rPr>
              <a:t>-</a:t>
            </a:r>
            <a:r>
              <a:rPr lang="en-US" altLang="zh-CN" sz="2400">
                <a:latin typeface="Times New Roman" pitchFamily="18" charset="0"/>
                <a:cs typeface="Times New Roman" pitchFamily="18" charset="0"/>
              </a:rPr>
              <a:t>    </a:t>
            </a:r>
            <a:r>
              <a:rPr lang="en-US" altLang="zh-CN" sz="2400">
                <a:solidFill>
                  <a:srgbClr val="000000"/>
                </a:solidFill>
                <a:latin typeface="Times New Roman" pitchFamily="18" charset="0"/>
                <a:cs typeface="Times New Roman" pitchFamily="18" charset="0"/>
              </a:rPr>
              <a:t>Can</a:t>
            </a:r>
            <a:r>
              <a:rPr lang="en-US" altLang="zh-CN" sz="2400">
                <a:latin typeface="Times New Roman" pitchFamily="18" charset="0"/>
                <a:cs typeface="Times New Roman" pitchFamily="18" charset="0"/>
              </a:rPr>
              <a:t> </a:t>
            </a:r>
            <a:r>
              <a:rPr lang="en-US" altLang="zh-CN" sz="2400">
                <a:solidFill>
                  <a:srgbClr val="000000"/>
                </a:solidFill>
                <a:latin typeface="Times New Roman" pitchFamily="18" charset="0"/>
                <a:cs typeface="Times New Roman" pitchFamily="18" charset="0"/>
              </a:rPr>
              <a:t>perform</a:t>
            </a:r>
            <a:r>
              <a:rPr lang="en-US" altLang="zh-CN" sz="2400">
                <a:latin typeface="Times New Roman" pitchFamily="18" charset="0"/>
                <a:cs typeface="Times New Roman" pitchFamily="18" charset="0"/>
              </a:rPr>
              <a:t> </a:t>
            </a:r>
            <a:r>
              <a:rPr lang="en-US" altLang="zh-CN" sz="2400">
                <a:solidFill>
                  <a:srgbClr val="000000"/>
                </a:solidFill>
                <a:latin typeface="Times New Roman" pitchFamily="18" charset="0"/>
                <a:cs typeface="Times New Roman" pitchFamily="18" charset="0"/>
              </a:rPr>
              <a:t>endoscopies</a:t>
            </a:r>
            <a:r>
              <a:rPr lang="en-US" altLang="zh-CN" sz="2400">
                <a:latin typeface="Times New Roman" pitchFamily="18" charset="0"/>
                <a:cs typeface="Times New Roman" pitchFamily="18" charset="0"/>
              </a:rPr>
              <a:t> </a:t>
            </a:r>
            <a:r>
              <a:rPr lang="en-US" altLang="zh-CN" sz="2400">
                <a:solidFill>
                  <a:srgbClr val="000000"/>
                </a:solidFill>
                <a:latin typeface="Times New Roman" pitchFamily="18" charset="0"/>
                <a:cs typeface="Times New Roman" pitchFamily="18" charset="0"/>
              </a:rPr>
              <a:t>without</a:t>
            </a:r>
            <a:r>
              <a:rPr lang="en-US" altLang="zh-CN" sz="2400">
                <a:latin typeface="Times New Roman" pitchFamily="18" charset="0"/>
                <a:cs typeface="Times New Roman" pitchFamily="18" charset="0"/>
              </a:rPr>
              <a:t> </a:t>
            </a:r>
            <a:r>
              <a:rPr lang="en-US" altLang="zh-CN" sz="2400">
                <a:solidFill>
                  <a:srgbClr val="000000"/>
                </a:solidFill>
                <a:latin typeface="Times New Roman" pitchFamily="18" charset="0"/>
                <a:cs typeface="Times New Roman" pitchFamily="18" charset="0"/>
              </a:rPr>
              <a:t>any</a:t>
            </a:r>
          </a:p>
          <a:p>
            <a:pPr>
              <a:lnSpc>
                <a:spcPts val="2800"/>
              </a:lnSpc>
            </a:pPr>
            <a:r>
              <a:rPr lang="en-US" altLang="zh-CN" sz="2400">
                <a:solidFill>
                  <a:srgbClr val="000000"/>
                </a:solidFill>
                <a:latin typeface="Times New Roman" pitchFamily="18" charset="0"/>
                <a:cs typeface="Times New Roman" pitchFamily="18" charset="0"/>
              </a:rPr>
              <a:t>limitations.</a:t>
            </a:r>
          </a:p>
        </p:txBody>
      </p:sp>
      <p:sp>
        <p:nvSpPr>
          <p:cNvPr id="32809" name="TextBox 1"/>
          <p:cNvSpPr txBox="1">
            <a:spLocks noChangeArrowheads="1"/>
          </p:cNvSpPr>
          <p:nvPr/>
        </p:nvSpPr>
        <p:spPr bwMode="auto">
          <a:xfrm>
            <a:off x="1612900" y="4318000"/>
            <a:ext cx="5384800" cy="266700"/>
          </a:xfrm>
          <a:prstGeom prst="rect">
            <a:avLst/>
          </a:prstGeom>
          <a:noFill/>
          <a:ln w="9525">
            <a:noFill/>
            <a:miter lim="800000"/>
            <a:headEnd/>
            <a:tailEnd/>
          </a:ln>
        </p:spPr>
        <p:txBody>
          <a:bodyPr wrap="none" lIns="0" tIns="0" rIns="0">
            <a:spAutoFit/>
          </a:bodyPr>
          <a:lstStyle/>
          <a:p>
            <a:pPr>
              <a:lnSpc>
                <a:spcPts val="2100"/>
              </a:lnSpc>
            </a:pPr>
            <a:r>
              <a:rPr lang="en-US" altLang="zh-CN" sz="2400">
                <a:solidFill>
                  <a:srgbClr val="000000"/>
                </a:solidFill>
                <a:latin typeface="Times New Roman" pitchFamily="18" charset="0"/>
                <a:cs typeface="Times New Roman" pitchFamily="18" charset="0"/>
              </a:rPr>
              <a:t>-</a:t>
            </a:r>
            <a:r>
              <a:rPr lang="en-US" altLang="zh-CN" sz="2400">
                <a:latin typeface="Times New Roman" pitchFamily="18" charset="0"/>
                <a:cs typeface="Times New Roman" pitchFamily="18" charset="0"/>
              </a:rPr>
              <a:t>    </a:t>
            </a:r>
            <a:r>
              <a:rPr lang="en-US" altLang="zh-CN" sz="2400">
                <a:solidFill>
                  <a:srgbClr val="000000"/>
                </a:solidFill>
                <a:latin typeface="Times New Roman" pitchFamily="18" charset="0"/>
                <a:cs typeface="Times New Roman" pitchFamily="18" charset="0"/>
              </a:rPr>
              <a:t>Can</a:t>
            </a:r>
            <a:r>
              <a:rPr lang="en-US" altLang="zh-CN" sz="2400">
                <a:latin typeface="Times New Roman" pitchFamily="18" charset="0"/>
                <a:cs typeface="Times New Roman" pitchFamily="18" charset="0"/>
              </a:rPr>
              <a:t> </a:t>
            </a:r>
            <a:r>
              <a:rPr lang="en-US" altLang="zh-CN" sz="2400">
                <a:solidFill>
                  <a:srgbClr val="000000"/>
                </a:solidFill>
                <a:latin typeface="Times New Roman" pitchFamily="18" charset="0"/>
                <a:cs typeface="Times New Roman" pitchFamily="18" charset="0"/>
              </a:rPr>
              <a:t>prescribe</a:t>
            </a:r>
            <a:r>
              <a:rPr lang="en-US" altLang="zh-CN" sz="2400">
                <a:latin typeface="Times New Roman" pitchFamily="18" charset="0"/>
                <a:cs typeface="Times New Roman" pitchFamily="18" charset="0"/>
              </a:rPr>
              <a:t> </a:t>
            </a:r>
            <a:r>
              <a:rPr lang="en-US" altLang="zh-CN" sz="2400">
                <a:solidFill>
                  <a:srgbClr val="000000"/>
                </a:solidFill>
                <a:latin typeface="Times New Roman" pitchFamily="18" charset="0"/>
                <a:cs typeface="Times New Roman" pitchFamily="18" charset="0"/>
              </a:rPr>
              <a:t>medications</a:t>
            </a:r>
            <a:r>
              <a:rPr lang="en-US" altLang="zh-CN" sz="2400">
                <a:latin typeface="Times New Roman" pitchFamily="18" charset="0"/>
                <a:cs typeface="Times New Roman" pitchFamily="18" charset="0"/>
              </a:rPr>
              <a:t> </a:t>
            </a:r>
            <a:r>
              <a:rPr lang="en-US" altLang="zh-CN" sz="2400">
                <a:solidFill>
                  <a:srgbClr val="000000"/>
                </a:solidFill>
                <a:latin typeface="Times New Roman" pitchFamily="18" charset="0"/>
                <a:cs typeface="Times New Roman" pitchFamily="18" charset="0"/>
              </a:rPr>
              <a:t>when</a:t>
            </a:r>
            <a:r>
              <a:rPr lang="en-US" altLang="zh-CN" sz="2400">
                <a:latin typeface="Times New Roman" pitchFamily="18" charset="0"/>
                <a:cs typeface="Times New Roman" pitchFamily="18" charset="0"/>
              </a:rPr>
              <a:t> </a:t>
            </a:r>
            <a:r>
              <a:rPr lang="en-US" altLang="zh-CN" sz="2400">
                <a:solidFill>
                  <a:srgbClr val="000000"/>
                </a:solidFill>
                <a:latin typeface="Times New Roman" pitchFamily="18" charset="0"/>
                <a:cs typeface="Times New Roman" pitchFamily="18" charset="0"/>
              </a:rPr>
              <a:t>needed.</a:t>
            </a:r>
          </a:p>
        </p:txBody>
      </p:sp>
      <p:sp>
        <p:nvSpPr>
          <p:cNvPr id="32810" name="TextBox 1"/>
          <p:cNvSpPr txBox="1">
            <a:spLocks noChangeArrowheads="1"/>
          </p:cNvSpPr>
          <p:nvPr/>
        </p:nvSpPr>
        <p:spPr bwMode="auto">
          <a:xfrm>
            <a:off x="1612900" y="4686300"/>
            <a:ext cx="6159500" cy="266700"/>
          </a:xfrm>
          <a:prstGeom prst="rect">
            <a:avLst/>
          </a:prstGeom>
          <a:noFill/>
          <a:ln w="9525">
            <a:noFill/>
            <a:miter lim="800000"/>
            <a:headEnd/>
            <a:tailEnd/>
          </a:ln>
        </p:spPr>
        <p:txBody>
          <a:bodyPr wrap="none" lIns="0" tIns="0" rIns="0">
            <a:spAutoFit/>
          </a:bodyPr>
          <a:lstStyle/>
          <a:p>
            <a:pPr>
              <a:lnSpc>
                <a:spcPts val="2100"/>
              </a:lnSpc>
            </a:pPr>
            <a:r>
              <a:rPr lang="en-US" altLang="zh-CN" sz="2400">
                <a:solidFill>
                  <a:srgbClr val="000000"/>
                </a:solidFill>
                <a:latin typeface="Times New Roman" pitchFamily="18" charset="0"/>
                <a:cs typeface="Times New Roman" pitchFamily="18" charset="0"/>
              </a:rPr>
              <a:t>-</a:t>
            </a:r>
            <a:r>
              <a:rPr lang="en-US" altLang="zh-CN" sz="2400">
                <a:latin typeface="Times New Roman" pitchFamily="18" charset="0"/>
                <a:cs typeface="Times New Roman" pitchFamily="18" charset="0"/>
              </a:rPr>
              <a:t>    </a:t>
            </a:r>
            <a:r>
              <a:rPr lang="en-US" altLang="zh-CN" sz="2400">
                <a:solidFill>
                  <a:srgbClr val="000000"/>
                </a:solidFill>
                <a:latin typeface="Times New Roman" pitchFamily="18" charset="0"/>
                <a:cs typeface="Times New Roman" pitchFamily="18" charset="0"/>
              </a:rPr>
              <a:t>Can</a:t>
            </a:r>
            <a:r>
              <a:rPr lang="en-US" altLang="zh-CN" sz="2400">
                <a:latin typeface="Times New Roman" pitchFamily="18" charset="0"/>
                <a:cs typeface="Times New Roman" pitchFamily="18" charset="0"/>
              </a:rPr>
              <a:t> </a:t>
            </a:r>
            <a:r>
              <a:rPr lang="en-US" altLang="zh-CN" sz="2400">
                <a:solidFill>
                  <a:srgbClr val="000000"/>
                </a:solidFill>
                <a:latin typeface="Times New Roman" pitchFamily="18" charset="0"/>
                <a:cs typeface="Times New Roman" pitchFamily="18" charset="0"/>
              </a:rPr>
              <a:t>perform</a:t>
            </a:r>
            <a:r>
              <a:rPr lang="en-US" altLang="zh-CN" sz="2400">
                <a:latin typeface="Times New Roman" pitchFamily="18" charset="0"/>
                <a:cs typeface="Times New Roman" pitchFamily="18" charset="0"/>
              </a:rPr>
              <a:t> </a:t>
            </a:r>
            <a:r>
              <a:rPr lang="en-US" altLang="zh-CN" sz="2400">
                <a:solidFill>
                  <a:srgbClr val="000000"/>
                </a:solidFill>
                <a:latin typeface="Times New Roman" pitchFamily="18" charset="0"/>
                <a:cs typeface="Times New Roman" pitchFamily="18" charset="0"/>
              </a:rPr>
              <a:t>surgeries</a:t>
            </a:r>
            <a:r>
              <a:rPr lang="en-US" altLang="zh-CN" sz="2400">
                <a:latin typeface="Times New Roman" pitchFamily="18" charset="0"/>
                <a:cs typeface="Times New Roman" pitchFamily="18" charset="0"/>
              </a:rPr>
              <a:t> </a:t>
            </a:r>
            <a:r>
              <a:rPr lang="en-US" altLang="zh-CN" sz="2400">
                <a:solidFill>
                  <a:srgbClr val="000000"/>
                </a:solidFill>
                <a:latin typeface="Times New Roman" pitchFamily="18" charset="0"/>
                <a:cs typeface="Times New Roman" pitchFamily="18" charset="0"/>
              </a:rPr>
              <a:t>if</a:t>
            </a:r>
            <a:r>
              <a:rPr lang="en-US" altLang="zh-CN" sz="2400">
                <a:latin typeface="Times New Roman" pitchFamily="18" charset="0"/>
                <a:cs typeface="Times New Roman" pitchFamily="18" charset="0"/>
              </a:rPr>
              <a:t> </a:t>
            </a:r>
            <a:r>
              <a:rPr lang="en-US" altLang="zh-CN" sz="2400">
                <a:solidFill>
                  <a:srgbClr val="000000"/>
                </a:solidFill>
                <a:latin typeface="Times New Roman" pitchFamily="18" charset="0"/>
                <a:cs typeface="Times New Roman" pitchFamily="18" charset="0"/>
              </a:rPr>
              <a:t>interested</a:t>
            </a:r>
            <a:r>
              <a:rPr lang="en-US" altLang="zh-CN" sz="2400">
                <a:latin typeface="Times New Roman" pitchFamily="18" charset="0"/>
                <a:cs typeface="Times New Roman" pitchFamily="18" charset="0"/>
              </a:rPr>
              <a:t> </a:t>
            </a:r>
            <a:r>
              <a:rPr lang="en-US" altLang="zh-CN" sz="2400">
                <a:solidFill>
                  <a:srgbClr val="000000"/>
                </a:solidFill>
                <a:latin typeface="Times New Roman" pitchFamily="18" charset="0"/>
                <a:cs typeface="Times New Roman" pitchFamily="18" charset="0"/>
              </a:rPr>
              <a:t>and</a:t>
            </a:r>
            <a:r>
              <a:rPr lang="en-US" altLang="zh-CN" sz="2400">
                <a:latin typeface="Times New Roman" pitchFamily="18" charset="0"/>
                <a:cs typeface="Times New Roman" pitchFamily="18" charset="0"/>
              </a:rPr>
              <a:t> </a:t>
            </a:r>
            <a:r>
              <a:rPr lang="en-US" altLang="zh-CN" sz="2400">
                <a:solidFill>
                  <a:srgbClr val="000000"/>
                </a:solidFill>
                <a:latin typeface="Times New Roman" pitchFamily="18" charset="0"/>
                <a:cs typeface="Times New Roman" pitchFamily="18" charset="0"/>
              </a:rPr>
              <a:t>trained.</a:t>
            </a:r>
          </a:p>
        </p:txBody>
      </p:sp>
      <p:sp>
        <p:nvSpPr>
          <p:cNvPr id="32811" name="TextBox 1"/>
          <p:cNvSpPr txBox="1">
            <a:spLocks noChangeArrowheads="1"/>
          </p:cNvSpPr>
          <p:nvPr/>
        </p:nvSpPr>
        <p:spPr bwMode="auto">
          <a:xfrm>
            <a:off x="165100" y="6451600"/>
            <a:ext cx="3403600" cy="292100"/>
          </a:xfrm>
          <a:prstGeom prst="rect">
            <a:avLst/>
          </a:prstGeom>
          <a:noFill/>
          <a:ln w="9525">
            <a:noFill/>
            <a:miter lim="800000"/>
            <a:headEnd/>
            <a:tailEnd/>
          </a:ln>
        </p:spPr>
        <p:txBody>
          <a:bodyPr wrap="none" lIns="0" tIns="0" rIns="0">
            <a:spAutoFit/>
          </a:bodyPr>
          <a:lstStyle/>
          <a:p>
            <a:pPr>
              <a:lnSpc>
                <a:spcPts val="2300"/>
              </a:lnSpc>
            </a:pPr>
            <a:r>
              <a:rPr lang="en-US" altLang="zh-CN" b="1">
                <a:solidFill>
                  <a:srgbClr val="000000"/>
                </a:solidFill>
                <a:latin typeface="Times New Roman" pitchFamily="18" charset="0"/>
                <a:cs typeface="Times New Roman" pitchFamily="18" charset="0"/>
              </a:rPr>
              <a:t>Khalid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H</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Al</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Malki,</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PhD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3829" name="Picture 3"/>
          <p:cNvPicPr>
            <a:picLocks noChangeAspect="1" noChangeArrowheads="1"/>
          </p:cNvPicPr>
          <p:nvPr/>
        </p:nvPicPr>
        <p:blipFill>
          <a:blip r:embed="rId2"/>
          <a:srcRect/>
          <a:stretch>
            <a:fillRect/>
          </a:stretch>
        </p:blipFill>
        <p:spPr bwMode="auto">
          <a:xfrm>
            <a:off x="8140700" y="0"/>
            <a:ext cx="1003300" cy="1003300"/>
          </a:xfrm>
          <a:prstGeom prst="rect">
            <a:avLst/>
          </a:prstGeom>
          <a:noFill/>
          <a:ln w="9525">
            <a:noFill/>
            <a:miter lim="800000"/>
            <a:headEnd/>
            <a:tailEnd/>
          </a:ln>
        </p:spPr>
      </p:pic>
      <p:sp>
        <p:nvSpPr>
          <p:cNvPr id="2" name="TextBox 1"/>
          <p:cNvSpPr txBox="1"/>
          <p:nvPr/>
        </p:nvSpPr>
        <p:spPr>
          <a:xfrm>
            <a:off x="2870200" y="2806700"/>
            <a:ext cx="3365500" cy="1358900"/>
          </a:xfrm>
          <a:prstGeom prst="rect">
            <a:avLst/>
          </a:prstGeom>
          <a:noFill/>
        </p:spPr>
        <p:txBody>
          <a:bodyPr wrap="none" lIns="0" tIns="0" rIns="0">
            <a:spAutoFit/>
          </a:bodyPr>
          <a:lstStyle/>
          <a:p>
            <a:pPr fontAlgn="auto">
              <a:lnSpc>
                <a:spcPts val="10700"/>
              </a:lnSpc>
              <a:spcBef>
                <a:spcPts val="0"/>
              </a:spcBef>
              <a:spcAft>
                <a:spcPts val="0"/>
              </a:spcAft>
              <a:defRPr/>
            </a:pPr>
            <a:r>
              <a:rPr lang="en-US" altLang="zh-CN" sz="8795" b="1" i="1" dirty="0">
                <a:solidFill>
                  <a:srgbClr val="000000"/>
                </a:solidFill>
                <a:latin typeface="Segoe UI" pitchFamily="18" charset="0"/>
                <a:cs typeface="Segoe UI" pitchFamily="18" charset="0"/>
              </a:rPr>
              <a:t>IALP</a:t>
            </a:r>
          </a:p>
        </p:txBody>
      </p:sp>
      <p:sp>
        <p:nvSpPr>
          <p:cNvPr id="33831" name="TextBox 1"/>
          <p:cNvSpPr txBox="1">
            <a:spLocks noChangeArrowheads="1"/>
          </p:cNvSpPr>
          <p:nvPr/>
        </p:nvSpPr>
        <p:spPr bwMode="auto">
          <a:xfrm>
            <a:off x="165100" y="6451600"/>
            <a:ext cx="3403600" cy="292100"/>
          </a:xfrm>
          <a:prstGeom prst="rect">
            <a:avLst/>
          </a:prstGeom>
          <a:noFill/>
          <a:ln w="9525">
            <a:noFill/>
            <a:miter lim="800000"/>
            <a:headEnd/>
            <a:tailEnd/>
          </a:ln>
        </p:spPr>
        <p:txBody>
          <a:bodyPr wrap="none" lIns="0" tIns="0" rIns="0">
            <a:spAutoFit/>
          </a:bodyPr>
          <a:lstStyle/>
          <a:p>
            <a:pPr>
              <a:lnSpc>
                <a:spcPts val="2300"/>
              </a:lnSpc>
            </a:pPr>
            <a:r>
              <a:rPr lang="en-US" altLang="zh-CN" b="1">
                <a:solidFill>
                  <a:srgbClr val="000000"/>
                </a:solidFill>
                <a:latin typeface="Times New Roman" pitchFamily="18" charset="0"/>
                <a:cs typeface="Times New Roman" pitchFamily="18" charset="0"/>
              </a:rPr>
              <a:t>Khalid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H</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Al</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Malki,</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PhD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5397" name="Picture 3"/>
          <p:cNvPicPr>
            <a:picLocks noChangeAspect="1" noChangeArrowheads="1"/>
          </p:cNvPicPr>
          <p:nvPr/>
        </p:nvPicPr>
        <p:blipFill>
          <a:blip r:embed="rId2"/>
          <a:srcRect/>
          <a:stretch>
            <a:fillRect/>
          </a:stretch>
        </p:blipFill>
        <p:spPr bwMode="auto">
          <a:xfrm>
            <a:off x="1892300" y="0"/>
            <a:ext cx="7251700" cy="5461000"/>
          </a:xfrm>
          <a:prstGeom prst="rect">
            <a:avLst/>
          </a:prstGeom>
          <a:noFill/>
          <a:ln w="9525">
            <a:noFill/>
            <a:miter lim="800000"/>
            <a:headEnd/>
            <a:tailEnd/>
          </a:ln>
        </p:spPr>
      </p:pic>
      <p:sp>
        <p:nvSpPr>
          <p:cNvPr id="15398" name="TextBox 1"/>
          <p:cNvSpPr txBox="1">
            <a:spLocks noChangeArrowheads="1"/>
          </p:cNvSpPr>
          <p:nvPr/>
        </p:nvSpPr>
        <p:spPr bwMode="auto">
          <a:xfrm>
            <a:off x="165100" y="6451600"/>
            <a:ext cx="3403600" cy="292100"/>
          </a:xfrm>
          <a:prstGeom prst="rect">
            <a:avLst/>
          </a:prstGeom>
          <a:noFill/>
          <a:ln w="9525">
            <a:noFill/>
            <a:miter lim="800000"/>
            <a:headEnd/>
            <a:tailEnd/>
          </a:ln>
        </p:spPr>
        <p:txBody>
          <a:bodyPr wrap="none" lIns="0" tIns="0" rIns="0">
            <a:spAutoFit/>
          </a:bodyPr>
          <a:lstStyle/>
          <a:p>
            <a:pPr>
              <a:lnSpc>
                <a:spcPts val="2300"/>
              </a:lnSpc>
            </a:pPr>
            <a:r>
              <a:rPr lang="en-US" altLang="zh-CN" b="1">
                <a:solidFill>
                  <a:srgbClr val="000000"/>
                </a:solidFill>
                <a:latin typeface="Times New Roman" pitchFamily="18" charset="0"/>
                <a:cs typeface="Times New Roman" pitchFamily="18" charset="0"/>
              </a:rPr>
              <a:t>Khalid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H</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Al</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Malki,</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PhD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4853" name="Picture 3"/>
          <p:cNvPicPr>
            <a:picLocks noChangeAspect="1" noChangeArrowheads="1"/>
          </p:cNvPicPr>
          <p:nvPr/>
        </p:nvPicPr>
        <p:blipFill>
          <a:blip r:embed="rId2"/>
          <a:srcRect/>
          <a:stretch>
            <a:fillRect/>
          </a:stretch>
        </p:blipFill>
        <p:spPr bwMode="auto">
          <a:xfrm>
            <a:off x="8140700" y="0"/>
            <a:ext cx="1003300" cy="1003300"/>
          </a:xfrm>
          <a:prstGeom prst="rect">
            <a:avLst/>
          </a:prstGeom>
          <a:noFill/>
          <a:ln w="9525">
            <a:noFill/>
            <a:miter lim="800000"/>
            <a:headEnd/>
            <a:tailEnd/>
          </a:ln>
        </p:spPr>
      </p:pic>
      <p:sp>
        <p:nvSpPr>
          <p:cNvPr id="2" name="TextBox 1"/>
          <p:cNvSpPr txBox="1"/>
          <p:nvPr/>
        </p:nvSpPr>
        <p:spPr>
          <a:xfrm>
            <a:off x="5753100" y="1358900"/>
            <a:ext cx="2362200" cy="520700"/>
          </a:xfrm>
          <a:prstGeom prst="rect">
            <a:avLst/>
          </a:prstGeom>
          <a:noFill/>
        </p:spPr>
        <p:txBody>
          <a:bodyPr wrap="none" lIns="0" tIns="0" rIns="0">
            <a:spAutoFit/>
          </a:bodyPr>
          <a:lstStyle/>
          <a:p>
            <a:pPr fontAlgn="auto">
              <a:lnSpc>
                <a:spcPts val="4100"/>
              </a:lnSpc>
              <a:spcBef>
                <a:spcPts val="0"/>
              </a:spcBef>
              <a:spcAft>
                <a:spcPts val="0"/>
              </a:spcAft>
              <a:defRPr/>
            </a:pPr>
            <a:r>
              <a:rPr lang="en-US" altLang="zh-CN" sz="3395" b="1" i="1" dirty="0">
                <a:solidFill>
                  <a:srgbClr val="000000"/>
                </a:solidFill>
                <a:latin typeface="Segoe UI" pitchFamily="18" charset="0"/>
                <a:cs typeface="Segoe UI" pitchFamily="18" charset="0"/>
              </a:rPr>
              <a:t>recognized</a:t>
            </a:r>
          </a:p>
        </p:txBody>
      </p:sp>
      <p:sp>
        <p:nvSpPr>
          <p:cNvPr id="1032" name="TextBox 1"/>
          <p:cNvSpPr txBox="1"/>
          <p:nvPr/>
        </p:nvSpPr>
        <p:spPr>
          <a:xfrm>
            <a:off x="1003300" y="1384300"/>
            <a:ext cx="3924300" cy="1041400"/>
          </a:xfrm>
          <a:prstGeom prst="rect">
            <a:avLst/>
          </a:prstGeom>
          <a:noFill/>
        </p:spPr>
        <p:txBody>
          <a:bodyPr wrap="none" lIns="0" tIns="0" rIns="0">
            <a:spAutoFit/>
          </a:bodyPr>
          <a:lstStyle/>
          <a:p>
            <a:pPr fontAlgn="auto">
              <a:lnSpc>
                <a:spcPts val="4100"/>
              </a:lnSpc>
              <a:spcBef>
                <a:spcPts val="0"/>
              </a:spcBef>
              <a:spcAft>
                <a:spcPts val="0"/>
              </a:spcAft>
              <a:defRPr/>
            </a:pPr>
            <a:r>
              <a:rPr lang="en-US" altLang="zh-CN" sz="3395" b="1" i="1" dirty="0">
                <a:solidFill>
                  <a:srgbClr val="000000"/>
                </a:solidFill>
                <a:latin typeface="Segoe UI" pitchFamily="18" charset="0"/>
                <a:cs typeface="Segoe UI" pitchFamily="18" charset="0"/>
              </a:rPr>
              <a:t>Is</a:t>
            </a:r>
            <a:r>
              <a:rPr lang="en-US" altLang="zh-CN" sz="3395" dirty="0">
                <a:latin typeface="Times New Roman" pitchFamily="18" charset="0"/>
                <a:cs typeface="Times New Roman" pitchFamily="18" charset="0"/>
              </a:rPr>
              <a:t>         </a:t>
            </a:r>
            <a:r>
              <a:rPr lang="en-US" altLang="zh-CN" sz="3395" b="1" i="1" dirty="0">
                <a:solidFill>
                  <a:srgbClr val="000000"/>
                </a:solidFill>
                <a:latin typeface="Segoe UI" pitchFamily="18" charset="0"/>
                <a:cs typeface="Segoe UI" pitchFamily="18" charset="0"/>
              </a:rPr>
              <a:t>Phoniatrics</a:t>
            </a:r>
          </a:p>
          <a:p>
            <a:pPr fontAlgn="auto">
              <a:lnSpc>
                <a:spcPts val="4000"/>
              </a:lnSpc>
              <a:spcBef>
                <a:spcPts val="0"/>
              </a:spcBef>
              <a:spcAft>
                <a:spcPts val="0"/>
              </a:spcAft>
              <a:defRPr/>
            </a:pPr>
            <a:r>
              <a:rPr lang="en-US" altLang="zh-CN" sz="3395" b="1" i="1" dirty="0">
                <a:solidFill>
                  <a:srgbClr val="000000"/>
                </a:solidFill>
                <a:latin typeface="Segoe UI" pitchFamily="18" charset="0"/>
                <a:cs typeface="Segoe UI" pitchFamily="18" charset="0"/>
              </a:rPr>
              <a:t>internationally?</a:t>
            </a:r>
          </a:p>
        </p:txBody>
      </p:sp>
      <p:sp>
        <p:nvSpPr>
          <p:cNvPr id="34856" name="TextBox 1"/>
          <p:cNvSpPr txBox="1">
            <a:spLocks noChangeArrowheads="1"/>
          </p:cNvSpPr>
          <p:nvPr/>
        </p:nvSpPr>
        <p:spPr bwMode="auto">
          <a:xfrm>
            <a:off x="165100" y="3111500"/>
            <a:ext cx="7962900" cy="3759200"/>
          </a:xfrm>
          <a:prstGeom prst="rect">
            <a:avLst/>
          </a:prstGeom>
          <a:noFill/>
          <a:ln w="9525">
            <a:noFill/>
            <a:miter lim="800000"/>
            <a:headEnd/>
            <a:tailEnd/>
          </a:ln>
        </p:spPr>
        <p:txBody>
          <a:bodyPr wrap="none" lIns="0" tIns="0" rIns="0">
            <a:spAutoFit/>
          </a:bodyPr>
          <a:lstStyle/>
          <a:p>
            <a:pPr>
              <a:lnSpc>
                <a:spcPts val="2100"/>
              </a:lnSpc>
              <a:tabLst>
                <a:tab pos="1219200" algn="l"/>
                <a:tab pos="5943600" algn="l"/>
              </a:tabLst>
            </a:pPr>
            <a:r>
              <a:rPr lang="en-US" altLang="zh-CN">
                <a:latin typeface="Calibri" pitchFamily="34" charset="0"/>
              </a:rPr>
              <a:t>	</a:t>
            </a:r>
            <a:r>
              <a:rPr lang="en-US" altLang="zh-CN" sz="2400" b="1">
                <a:solidFill>
                  <a:srgbClr val="000000"/>
                </a:solidFill>
                <a:latin typeface="Times New Roman" pitchFamily="18" charset="0"/>
                <a:cs typeface="Times New Roman" pitchFamily="18" charset="0"/>
              </a:rPr>
              <a:t>The</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International</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Association</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of</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Logopedics</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and</a:t>
            </a:r>
          </a:p>
          <a:p>
            <a:pPr>
              <a:lnSpc>
                <a:spcPts val="2800"/>
              </a:lnSpc>
              <a:tabLst>
                <a:tab pos="1219200" algn="l"/>
                <a:tab pos="5943600" algn="l"/>
              </a:tabLst>
            </a:pPr>
            <a:r>
              <a:rPr lang="en-US" altLang="zh-CN">
                <a:latin typeface="Calibri" pitchFamily="34" charset="0"/>
              </a:rPr>
              <a:t>	</a:t>
            </a:r>
            <a:r>
              <a:rPr lang="en-US" altLang="zh-CN" sz="2400" b="1">
                <a:solidFill>
                  <a:srgbClr val="000000"/>
                </a:solidFill>
                <a:latin typeface="Times New Roman" pitchFamily="18" charset="0"/>
              </a:rPr>
              <a:t>Phoniatrics</a:t>
            </a:r>
            <a:r>
              <a:rPr lang="en-US" altLang="zh-CN" sz="2400">
                <a:latin typeface="Times New Roman" pitchFamily="18" charset="0"/>
              </a:rPr>
              <a:t>  </a:t>
            </a:r>
            <a:r>
              <a:rPr lang="en-US" altLang="zh-CN" sz="2400" b="1">
                <a:solidFill>
                  <a:srgbClr val="000000"/>
                </a:solidFill>
                <a:latin typeface="Times New Roman" pitchFamily="18" charset="0"/>
              </a:rPr>
              <a:t>(IALP)</a:t>
            </a:r>
            <a:r>
              <a:rPr lang="en-US" altLang="zh-CN" sz="2400">
                <a:latin typeface="Times New Roman" pitchFamily="18" charset="0"/>
              </a:rPr>
              <a:t>  </a:t>
            </a:r>
            <a:r>
              <a:rPr lang="en-US" altLang="zh-CN" sz="2400" b="1">
                <a:solidFill>
                  <a:srgbClr val="000000"/>
                </a:solidFill>
                <a:latin typeface="Times New Roman" pitchFamily="18" charset="0"/>
              </a:rPr>
              <a:t>is</a:t>
            </a:r>
            <a:r>
              <a:rPr lang="en-US" altLang="zh-CN" sz="2400">
                <a:latin typeface="Times New Roman" pitchFamily="18" charset="0"/>
              </a:rPr>
              <a:t>  </a:t>
            </a:r>
            <a:r>
              <a:rPr lang="en-US" altLang="zh-CN" sz="2400" b="1">
                <a:solidFill>
                  <a:srgbClr val="000000"/>
                </a:solidFill>
                <a:latin typeface="Times New Roman" pitchFamily="18" charset="0"/>
              </a:rPr>
              <a:t>a</a:t>
            </a:r>
            <a:r>
              <a:rPr lang="en-US" altLang="zh-CN" sz="2400">
                <a:latin typeface="Times New Roman" pitchFamily="18" charset="0"/>
              </a:rPr>
              <a:t>  </a:t>
            </a:r>
            <a:r>
              <a:rPr lang="en-US" altLang="zh-CN" sz="2400" b="1">
                <a:solidFill>
                  <a:srgbClr val="000000"/>
                </a:solidFill>
                <a:latin typeface="Times New Roman" pitchFamily="18" charset="0"/>
              </a:rPr>
              <a:t>global</a:t>
            </a:r>
            <a:r>
              <a:rPr lang="en-US" altLang="zh-CN" sz="2400">
                <a:latin typeface="Times New Roman" pitchFamily="18" charset="0"/>
              </a:rPr>
              <a:t>  </a:t>
            </a:r>
            <a:r>
              <a:rPr lang="en-US" altLang="zh-CN" sz="2400" b="1">
                <a:solidFill>
                  <a:srgbClr val="000000"/>
                </a:solidFill>
                <a:latin typeface="Times New Roman" pitchFamily="18" charset="0"/>
              </a:rPr>
              <a:t>organization</a:t>
            </a:r>
            <a:r>
              <a:rPr lang="en-US" altLang="zh-CN" sz="2400">
                <a:latin typeface="Times New Roman" pitchFamily="18" charset="0"/>
              </a:rPr>
              <a:t>  </a:t>
            </a:r>
            <a:r>
              <a:rPr lang="en-US" altLang="zh-CN" sz="2400" b="1">
                <a:solidFill>
                  <a:srgbClr val="000000"/>
                </a:solidFill>
                <a:latin typeface="Times New Roman" pitchFamily="18" charset="0"/>
              </a:rPr>
              <a:t>which</a:t>
            </a:r>
          </a:p>
          <a:p>
            <a:pPr>
              <a:lnSpc>
                <a:spcPts val="2800"/>
              </a:lnSpc>
              <a:tabLst>
                <a:tab pos="1219200" algn="l"/>
                <a:tab pos="5943600" algn="l"/>
              </a:tabLst>
            </a:pPr>
            <a:r>
              <a:rPr lang="en-US" altLang="zh-CN">
                <a:latin typeface="Calibri" pitchFamily="34" charset="0"/>
              </a:rPr>
              <a:t>	</a:t>
            </a:r>
            <a:r>
              <a:rPr lang="en-US" altLang="zh-CN" sz="2400" b="1">
                <a:solidFill>
                  <a:srgbClr val="000000"/>
                </a:solidFill>
                <a:latin typeface="Times New Roman" pitchFamily="18" charset="0"/>
              </a:rPr>
              <a:t>promotes</a:t>
            </a:r>
            <a:r>
              <a:rPr lang="en-US" altLang="zh-CN" sz="2400">
                <a:latin typeface="Times New Roman" pitchFamily="18" charset="0"/>
              </a:rPr>
              <a:t> </a:t>
            </a:r>
            <a:r>
              <a:rPr lang="en-US" altLang="zh-CN" sz="2400" b="1">
                <a:solidFill>
                  <a:srgbClr val="000000"/>
                </a:solidFill>
                <a:latin typeface="Times New Roman" pitchFamily="18" charset="0"/>
              </a:rPr>
              <a:t>the</a:t>
            </a:r>
            <a:r>
              <a:rPr lang="en-US" altLang="zh-CN" sz="2400">
                <a:latin typeface="Times New Roman" pitchFamily="18" charset="0"/>
              </a:rPr>
              <a:t> </a:t>
            </a:r>
            <a:r>
              <a:rPr lang="en-US" altLang="zh-CN" sz="2400" b="1">
                <a:solidFill>
                  <a:srgbClr val="000000"/>
                </a:solidFill>
                <a:latin typeface="Times New Roman" pitchFamily="18" charset="0"/>
              </a:rPr>
              <a:t>improvement</a:t>
            </a:r>
            <a:r>
              <a:rPr lang="en-US" altLang="zh-CN" sz="2400">
                <a:latin typeface="Times New Roman" pitchFamily="18" charset="0"/>
              </a:rPr>
              <a:t> </a:t>
            </a:r>
            <a:r>
              <a:rPr lang="en-US" altLang="zh-CN" sz="2400" b="1">
                <a:solidFill>
                  <a:srgbClr val="000000"/>
                </a:solidFill>
                <a:latin typeface="Times New Roman" pitchFamily="18" charset="0"/>
              </a:rPr>
              <a:t>of</a:t>
            </a:r>
            <a:r>
              <a:rPr lang="en-US" altLang="zh-CN" sz="2400">
                <a:latin typeface="Times New Roman" pitchFamily="18" charset="0"/>
              </a:rPr>
              <a:t> </a:t>
            </a:r>
            <a:r>
              <a:rPr lang="en-US" altLang="zh-CN" sz="2400" b="1">
                <a:solidFill>
                  <a:srgbClr val="000000"/>
                </a:solidFill>
                <a:latin typeface="Times New Roman" pitchFamily="18" charset="0"/>
              </a:rPr>
              <a:t>care</a:t>
            </a:r>
            <a:r>
              <a:rPr lang="en-US" altLang="zh-CN" sz="2400">
                <a:latin typeface="Times New Roman" pitchFamily="18" charset="0"/>
              </a:rPr>
              <a:t> </a:t>
            </a:r>
            <a:r>
              <a:rPr lang="en-US" altLang="zh-CN" sz="2400" b="1">
                <a:solidFill>
                  <a:srgbClr val="000000"/>
                </a:solidFill>
                <a:latin typeface="Times New Roman" pitchFamily="18" charset="0"/>
              </a:rPr>
              <a:t>for</a:t>
            </a:r>
            <a:r>
              <a:rPr lang="en-US" altLang="zh-CN" sz="2400">
                <a:latin typeface="Times New Roman" pitchFamily="18" charset="0"/>
              </a:rPr>
              <a:t> </a:t>
            </a:r>
            <a:r>
              <a:rPr lang="en-US" altLang="zh-CN" sz="2400" b="1">
                <a:solidFill>
                  <a:srgbClr val="000000"/>
                </a:solidFill>
                <a:latin typeface="Times New Roman" pitchFamily="18" charset="0"/>
              </a:rPr>
              <a:t>people</a:t>
            </a:r>
            <a:r>
              <a:rPr lang="en-US" altLang="zh-CN" sz="2400">
                <a:latin typeface="Times New Roman" pitchFamily="18" charset="0"/>
              </a:rPr>
              <a:t> </a:t>
            </a:r>
            <a:r>
              <a:rPr lang="en-US" altLang="zh-CN" sz="2400" b="1">
                <a:solidFill>
                  <a:srgbClr val="000000"/>
                </a:solidFill>
                <a:latin typeface="Times New Roman" pitchFamily="18" charset="0"/>
              </a:rPr>
              <a:t>with</a:t>
            </a:r>
          </a:p>
          <a:p>
            <a:pPr>
              <a:lnSpc>
                <a:spcPts val="2800"/>
              </a:lnSpc>
              <a:tabLst>
                <a:tab pos="1219200" algn="l"/>
                <a:tab pos="5943600" algn="l"/>
              </a:tabLst>
            </a:pPr>
            <a:r>
              <a:rPr lang="en-US" altLang="zh-CN">
                <a:latin typeface="Calibri" pitchFamily="34" charset="0"/>
              </a:rPr>
              <a:t>	</a:t>
            </a:r>
            <a:r>
              <a:rPr lang="en-US" altLang="zh-CN" sz="2400" b="1">
                <a:solidFill>
                  <a:srgbClr val="000000"/>
                </a:solidFill>
                <a:latin typeface="Times New Roman" pitchFamily="18" charset="0"/>
              </a:rPr>
              <a:t>communication</a:t>
            </a:r>
            <a:r>
              <a:rPr lang="en-US" altLang="zh-CN" sz="2400">
                <a:latin typeface="Times New Roman" pitchFamily="18" charset="0"/>
              </a:rPr>
              <a:t> </a:t>
            </a:r>
            <a:r>
              <a:rPr lang="en-US" altLang="zh-CN" sz="2400" b="1">
                <a:solidFill>
                  <a:srgbClr val="000000"/>
                </a:solidFill>
                <a:latin typeface="Times New Roman" pitchFamily="18" charset="0"/>
              </a:rPr>
              <a:t>disorders.</a:t>
            </a:r>
          </a:p>
          <a:p>
            <a:pPr>
              <a:lnSpc>
                <a:spcPts val="1000"/>
              </a:lnSpc>
              <a:tabLst>
                <a:tab pos="1219200" algn="l"/>
                <a:tab pos="5943600" algn="l"/>
              </a:tabLst>
            </a:pPr>
            <a:endParaRPr lang="en-US" altLang="zh-CN">
              <a:latin typeface="Calibri" pitchFamily="34" charset="0"/>
            </a:endParaRPr>
          </a:p>
          <a:p>
            <a:pPr>
              <a:lnSpc>
                <a:spcPts val="1000"/>
              </a:lnSpc>
              <a:tabLst>
                <a:tab pos="1219200" algn="l"/>
                <a:tab pos="5943600" algn="l"/>
              </a:tabLst>
            </a:pPr>
            <a:endParaRPr lang="en-US" altLang="zh-CN">
              <a:latin typeface="Calibri" pitchFamily="34" charset="0"/>
            </a:endParaRPr>
          </a:p>
          <a:p>
            <a:pPr>
              <a:lnSpc>
                <a:spcPts val="2300"/>
              </a:lnSpc>
              <a:tabLst>
                <a:tab pos="1219200" algn="l"/>
                <a:tab pos="5943600" algn="l"/>
              </a:tabLst>
            </a:pPr>
            <a:r>
              <a:rPr lang="en-US" altLang="zh-CN">
                <a:latin typeface="Calibri" pitchFamily="34" charset="0"/>
              </a:rPr>
              <a:t>		</a:t>
            </a:r>
            <a:r>
              <a:rPr lang="en-US" altLang="zh-CN" sz="2400" b="1">
                <a:solidFill>
                  <a:srgbClr val="000000"/>
                </a:solidFill>
                <a:latin typeface="Times New Roman" pitchFamily="18" charset="0"/>
              </a:rPr>
              <a:t>www.ialp.info</a:t>
            </a:r>
          </a:p>
          <a:p>
            <a:pPr>
              <a:lnSpc>
                <a:spcPts val="1000"/>
              </a:lnSpc>
              <a:tabLst>
                <a:tab pos="1219200" algn="l"/>
                <a:tab pos="5943600" algn="l"/>
              </a:tabLst>
            </a:pPr>
            <a:endParaRPr lang="en-US" altLang="zh-CN">
              <a:latin typeface="Calibri" pitchFamily="34" charset="0"/>
            </a:endParaRPr>
          </a:p>
          <a:p>
            <a:pPr>
              <a:lnSpc>
                <a:spcPts val="1000"/>
              </a:lnSpc>
              <a:tabLst>
                <a:tab pos="1219200" algn="l"/>
                <a:tab pos="5943600" algn="l"/>
              </a:tabLst>
            </a:pPr>
            <a:endParaRPr lang="en-US" altLang="zh-CN">
              <a:latin typeface="Calibri" pitchFamily="34" charset="0"/>
            </a:endParaRPr>
          </a:p>
          <a:p>
            <a:pPr>
              <a:lnSpc>
                <a:spcPts val="1000"/>
              </a:lnSpc>
              <a:tabLst>
                <a:tab pos="1219200" algn="l"/>
                <a:tab pos="5943600" algn="l"/>
              </a:tabLst>
            </a:pPr>
            <a:endParaRPr lang="en-US" altLang="zh-CN">
              <a:latin typeface="Calibri" pitchFamily="34" charset="0"/>
            </a:endParaRPr>
          </a:p>
          <a:p>
            <a:pPr>
              <a:lnSpc>
                <a:spcPts val="1000"/>
              </a:lnSpc>
              <a:tabLst>
                <a:tab pos="1219200" algn="l"/>
                <a:tab pos="5943600" algn="l"/>
              </a:tabLst>
            </a:pPr>
            <a:endParaRPr lang="en-US" altLang="zh-CN">
              <a:latin typeface="Calibri" pitchFamily="34" charset="0"/>
            </a:endParaRPr>
          </a:p>
          <a:p>
            <a:pPr>
              <a:lnSpc>
                <a:spcPts val="1000"/>
              </a:lnSpc>
              <a:tabLst>
                <a:tab pos="1219200" algn="l"/>
                <a:tab pos="5943600" algn="l"/>
              </a:tabLst>
            </a:pPr>
            <a:endParaRPr lang="en-US" altLang="zh-CN">
              <a:latin typeface="Calibri" pitchFamily="34" charset="0"/>
            </a:endParaRPr>
          </a:p>
          <a:p>
            <a:pPr>
              <a:lnSpc>
                <a:spcPts val="1000"/>
              </a:lnSpc>
              <a:tabLst>
                <a:tab pos="1219200" algn="l"/>
                <a:tab pos="5943600" algn="l"/>
              </a:tabLst>
            </a:pPr>
            <a:endParaRPr lang="en-US" altLang="zh-CN">
              <a:latin typeface="Calibri" pitchFamily="34" charset="0"/>
            </a:endParaRPr>
          </a:p>
          <a:p>
            <a:pPr>
              <a:lnSpc>
                <a:spcPts val="1000"/>
              </a:lnSpc>
              <a:tabLst>
                <a:tab pos="1219200" algn="l"/>
                <a:tab pos="5943600" algn="l"/>
              </a:tabLst>
            </a:pPr>
            <a:endParaRPr lang="en-US" altLang="zh-CN">
              <a:latin typeface="Calibri" pitchFamily="34" charset="0"/>
            </a:endParaRPr>
          </a:p>
          <a:p>
            <a:pPr>
              <a:lnSpc>
                <a:spcPts val="1000"/>
              </a:lnSpc>
              <a:tabLst>
                <a:tab pos="1219200" algn="l"/>
                <a:tab pos="5943600" algn="l"/>
              </a:tabLst>
            </a:pPr>
            <a:endParaRPr lang="en-US" altLang="zh-CN">
              <a:latin typeface="Calibri" pitchFamily="34" charset="0"/>
            </a:endParaRPr>
          </a:p>
          <a:p>
            <a:pPr>
              <a:lnSpc>
                <a:spcPts val="1000"/>
              </a:lnSpc>
              <a:tabLst>
                <a:tab pos="1219200" algn="l"/>
                <a:tab pos="5943600" algn="l"/>
              </a:tabLst>
            </a:pPr>
            <a:endParaRPr lang="en-US" altLang="zh-CN">
              <a:latin typeface="Calibri" pitchFamily="34" charset="0"/>
            </a:endParaRPr>
          </a:p>
          <a:p>
            <a:pPr>
              <a:lnSpc>
                <a:spcPts val="1000"/>
              </a:lnSpc>
              <a:tabLst>
                <a:tab pos="1219200" algn="l"/>
                <a:tab pos="5943600" algn="l"/>
              </a:tabLst>
            </a:pPr>
            <a:endParaRPr lang="en-US" altLang="zh-CN">
              <a:latin typeface="Calibri" pitchFamily="34" charset="0"/>
            </a:endParaRPr>
          </a:p>
          <a:p>
            <a:pPr>
              <a:lnSpc>
                <a:spcPts val="1000"/>
              </a:lnSpc>
              <a:tabLst>
                <a:tab pos="1219200" algn="l"/>
                <a:tab pos="5943600" algn="l"/>
              </a:tabLst>
            </a:pPr>
            <a:endParaRPr lang="en-US" altLang="zh-CN">
              <a:latin typeface="Calibri" pitchFamily="34" charset="0"/>
            </a:endParaRPr>
          </a:p>
          <a:p>
            <a:pPr>
              <a:lnSpc>
                <a:spcPts val="1000"/>
              </a:lnSpc>
              <a:tabLst>
                <a:tab pos="1219200" algn="l"/>
                <a:tab pos="5943600" algn="l"/>
              </a:tabLst>
            </a:pPr>
            <a:endParaRPr lang="en-US" altLang="zh-CN">
              <a:latin typeface="Calibri" pitchFamily="34" charset="0"/>
            </a:endParaRPr>
          </a:p>
          <a:p>
            <a:pPr>
              <a:lnSpc>
                <a:spcPts val="2500"/>
              </a:lnSpc>
              <a:tabLst>
                <a:tab pos="1219200" algn="l"/>
                <a:tab pos="5943600" algn="l"/>
              </a:tabLst>
            </a:pPr>
            <a:r>
              <a:rPr lang="en-US" altLang="zh-CN" b="1">
                <a:solidFill>
                  <a:srgbClr val="000000"/>
                </a:solidFill>
                <a:latin typeface="Times New Roman" pitchFamily="18" charset="0"/>
              </a:rPr>
              <a:t>Khalid</a:t>
            </a:r>
            <a:r>
              <a:rPr lang="en-US" altLang="zh-CN">
                <a:latin typeface="Times New Roman" pitchFamily="18" charset="0"/>
              </a:rPr>
              <a:t> </a:t>
            </a:r>
            <a:r>
              <a:rPr lang="en-US" altLang="zh-CN" b="1">
                <a:solidFill>
                  <a:srgbClr val="000000"/>
                </a:solidFill>
                <a:latin typeface="Times New Roman" pitchFamily="18" charset="0"/>
              </a:rPr>
              <a:t>H</a:t>
            </a:r>
            <a:r>
              <a:rPr lang="en-US" altLang="zh-CN">
                <a:latin typeface="Times New Roman" pitchFamily="18" charset="0"/>
              </a:rPr>
              <a:t> </a:t>
            </a:r>
            <a:r>
              <a:rPr lang="en-US" altLang="zh-CN" b="1">
                <a:solidFill>
                  <a:srgbClr val="000000"/>
                </a:solidFill>
                <a:latin typeface="Times New Roman" pitchFamily="18" charset="0"/>
              </a:rPr>
              <a:t>Al</a:t>
            </a:r>
            <a:r>
              <a:rPr lang="en-US" altLang="zh-CN">
                <a:latin typeface="Times New Roman" pitchFamily="18" charset="0"/>
              </a:rPr>
              <a:t> </a:t>
            </a:r>
            <a:r>
              <a:rPr lang="en-US" altLang="zh-CN" b="1">
                <a:solidFill>
                  <a:srgbClr val="000000"/>
                </a:solidFill>
                <a:latin typeface="Times New Roman" pitchFamily="18" charset="0"/>
              </a:rPr>
              <a:t>Malki,</a:t>
            </a:r>
            <a:r>
              <a:rPr lang="en-US" altLang="zh-CN">
                <a:latin typeface="Times New Roman" pitchFamily="18" charset="0"/>
              </a:rPr>
              <a:t> </a:t>
            </a:r>
            <a:r>
              <a:rPr lang="en-US" altLang="zh-CN" b="1">
                <a:solidFill>
                  <a:srgbClr val="000000"/>
                </a:solidFill>
                <a:latin typeface="Times New Roman" pitchFamily="18" charset="0"/>
              </a:rPr>
              <a:t>MD,</a:t>
            </a:r>
            <a:r>
              <a:rPr lang="en-US" altLang="zh-CN">
                <a:latin typeface="Times New Roman" pitchFamily="18" charset="0"/>
              </a:rPr>
              <a:t> </a:t>
            </a:r>
            <a:r>
              <a:rPr lang="en-US" altLang="zh-CN" b="1">
                <a:solidFill>
                  <a:srgbClr val="000000"/>
                </a:solidFill>
                <a:latin typeface="Times New Roman" pitchFamily="18" charset="0"/>
              </a:rPr>
              <a:t>PhD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5877" name="Picture 3"/>
          <p:cNvPicPr>
            <a:picLocks noChangeAspect="1" noChangeArrowheads="1"/>
          </p:cNvPicPr>
          <p:nvPr/>
        </p:nvPicPr>
        <p:blipFill>
          <a:blip r:embed="rId2"/>
          <a:srcRect/>
          <a:stretch>
            <a:fillRect/>
          </a:stretch>
        </p:blipFill>
        <p:spPr bwMode="auto">
          <a:xfrm>
            <a:off x="8140700" y="0"/>
            <a:ext cx="1003300" cy="1003300"/>
          </a:xfrm>
          <a:prstGeom prst="rect">
            <a:avLst/>
          </a:prstGeom>
          <a:noFill/>
          <a:ln w="9525">
            <a:noFill/>
            <a:miter lim="800000"/>
            <a:headEnd/>
            <a:tailEnd/>
          </a:ln>
        </p:spPr>
      </p:pic>
      <p:sp>
        <p:nvSpPr>
          <p:cNvPr id="35878" name="TextBox 1"/>
          <p:cNvSpPr txBox="1">
            <a:spLocks noChangeArrowheads="1"/>
          </p:cNvSpPr>
          <p:nvPr/>
        </p:nvSpPr>
        <p:spPr bwMode="auto">
          <a:xfrm>
            <a:off x="850900" y="1003300"/>
            <a:ext cx="1498600" cy="546100"/>
          </a:xfrm>
          <a:prstGeom prst="rect">
            <a:avLst/>
          </a:prstGeom>
          <a:noFill/>
          <a:ln w="9525">
            <a:noFill/>
            <a:miter lim="800000"/>
            <a:headEnd/>
            <a:tailEnd/>
          </a:ln>
        </p:spPr>
        <p:txBody>
          <a:bodyPr wrap="none" lIns="0" tIns="0" rIns="0">
            <a:spAutoFit/>
          </a:bodyPr>
          <a:lstStyle/>
          <a:p>
            <a:pPr>
              <a:lnSpc>
                <a:spcPts val="4300"/>
              </a:lnSpc>
            </a:pPr>
            <a:r>
              <a:rPr lang="en-US" altLang="zh-CN" sz="3600" b="1" i="1">
                <a:solidFill>
                  <a:srgbClr val="000000"/>
                </a:solidFill>
                <a:latin typeface="Segoe UI" pitchFamily="34" charset="0"/>
                <a:cs typeface="Segoe UI" pitchFamily="34" charset="0"/>
              </a:rPr>
              <a:t>IALP:</a:t>
            </a:r>
          </a:p>
        </p:txBody>
      </p:sp>
      <p:sp>
        <p:nvSpPr>
          <p:cNvPr id="1032" name="TextBox 1"/>
          <p:cNvSpPr txBox="1"/>
          <p:nvPr/>
        </p:nvSpPr>
        <p:spPr>
          <a:xfrm>
            <a:off x="1079500" y="1993900"/>
            <a:ext cx="5575300" cy="292100"/>
          </a:xfrm>
          <a:prstGeom prst="rect">
            <a:avLst/>
          </a:prstGeom>
          <a:noFill/>
        </p:spPr>
        <p:txBody>
          <a:bodyPr wrap="none" lIns="0" tIns="0" rIns="0">
            <a:spAutoFit/>
          </a:bodyPr>
          <a:lstStyle/>
          <a:p>
            <a:pPr fontAlgn="auto">
              <a:lnSpc>
                <a:spcPts val="2300"/>
              </a:lnSpc>
              <a:spcBef>
                <a:spcPts val="0"/>
              </a:spcBef>
              <a:spcAft>
                <a:spcPts val="0"/>
              </a:spcAft>
              <a:defRPr/>
            </a:pPr>
            <a:r>
              <a:rPr lang="en-US" altLang="zh-CN" sz="2604" b="1" dirty="0">
                <a:solidFill>
                  <a:srgbClr val="000000"/>
                </a:solidFill>
                <a:latin typeface="Times New Roman" pitchFamily="18" charset="0"/>
                <a:cs typeface="Times New Roman" pitchFamily="18" charset="0"/>
              </a:rPr>
              <a:t>IALPrepresents</a:t>
            </a:r>
            <a:r>
              <a:rPr lang="en-US" altLang="zh-CN" sz="2604" dirty="0">
                <a:latin typeface="Times New Roman" pitchFamily="18" charset="0"/>
                <a:cs typeface="Times New Roman" pitchFamily="18" charset="0"/>
              </a:rPr>
              <a:t> </a:t>
            </a:r>
            <a:r>
              <a:rPr lang="en-US" altLang="zh-CN" sz="2604" b="1" dirty="0">
                <a:solidFill>
                  <a:srgbClr val="000000"/>
                </a:solidFill>
                <a:latin typeface="Times New Roman" pitchFamily="18" charset="0"/>
                <a:cs typeface="Times New Roman" pitchFamily="18" charset="0"/>
              </a:rPr>
              <a:t>a</a:t>
            </a:r>
            <a:r>
              <a:rPr lang="en-US" altLang="zh-CN" sz="2604" dirty="0">
                <a:latin typeface="Times New Roman" pitchFamily="18" charset="0"/>
                <a:cs typeface="Times New Roman" pitchFamily="18" charset="0"/>
              </a:rPr>
              <a:t> </a:t>
            </a:r>
            <a:r>
              <a:rPr lang="en-US" altLang="zh-CN" sz="2604" b="1" dirty="0">
                <a:solidFill>
                  <a:srgbClr val="000000"/>
                </a:solidFill>
                <a:latin typeface="Times New Roman" pitchFamily="18" charset="0"/>
                <a:cs typeface="Times New Roman" pitchFamily="18" charset="0"/>
              </a:rPr>
              <a:t>professional</a:t>
            </a:r>
            <a:r>
              <a:rPr lang="en-US" altLang="zh-CN" sz="2604" dirty="0">
                <a:latin typeface="Times New Roman" pitchFamily="18" charset="0"/>
                <a:cs typeface="Times New Roman" pitchFamily="18" charset="0"/>
              </a:rPr>
              <a:t> </a:t>
            </a:r>
            <a:r>
              <a:rPr lang="en-US" altLang="zh-CN" sz="2604" b="1" dirty="0">
                <a:solidFill>
                  <a:srgbClr val="000000"/>
                </a:solidFill>
                <a:latin typeface="Times New Roman" pitchFamily="18" charset="0"/>
                <a:cs typeface="Times New Roman" pitchFamily="18" charset="0"/>
              </a:rPr>
              <a:t>body</a:t>
            </a:r>
            <a:r>
              <a:rPr lang="en-US" altLang="zh-CN" sz="2604" dirty="0">
                <a:latin typeface="Times New Roman" pitchFamily="18" charset="0"/>
                <a:cs typeface="Times New Roman" pitchFamily="18" charset="0"/>
              </a:rPr>
              <a:t> </a:t>
            </a:r>
            <a:r>
              <a:rPr lang="en-US" altLang="zh-CN" sz="2604" b="1" dirty="0">
                <a:solidFill>
                  <a:srgbClr val="000000"/>
                </a:solidFill>
                <a:latin typeface="Times New Roman" pitchFamily="18" charset="0"/>
                <a:cs typeface="Times New Roman" pitchFamily="18" charset="0"/>
              </a:rPr>
              <a:t>of:</a:t>
            </a:r>
          </a:p>
        </p:txBody>
      </p:sp>
      <p:sp>
        <p:nvSpPr>
          <p:cNvPr id="1033" name="TextBox 1"/>
          <p:cNvSpPr txBox="1"/>
          <p:nvPr/>
        </p:nvSpPr>
        <p:spPr>
          <a:xfrm>
            <a:off x="1079500" y="2565400"/>
            <a:ext cx="6667500" cy="1549400"/>
          </a:xfrm>
          <a:prstGeom prst="rect">
            <a:avLst/>
          </a:prstGeom>
          <a:noFill/>
        </p:spPr>
        <p:txBody>
          <a:bodyPr wrap="none" lIns="0" tIns="0" rIns="0">
            <a:spAutoFit/>
          </a:bodyPr>
          <a:lstStyle/>
          <a:p>
            <a:pPr fontAlgn="auto">
              <a:lnSpc>
                <a:spcPts val="2900"/>
              </a:lnSpc>
              <a:spcBef>
                <a:spcPts val="0"/>
              </a:spcBef>
              <a:spcAft>
                <a:spcPts val="0"/>
              </a:spcAft>
              <a:defRPr/>
            </a:pPr>
            <a:r>
              <a:rPr lang="en-US" altLang="zh-CN" sz="2604" dirty="0">
                <a:solidFill>
                  <a:srgbClr val="000000"/>
                </a:solidFill>
                <a:latin typeface="Wingdings" pitchFamily="18" charset="0"/>
                <a:cs typeface="Wingdings" pitchFamily="18" charset="0"/>
              </a:rPr>
              <a:t></a:t>
            </a:r>
            <a:r>
              <a:rPr lang="en-US" altLang="zh-CN" sz="2604" dirty="0">
                <a:latin typeface="Times New Roman" pitchFamily="18" charset="0"/>
                <a:cs typeface="Times New Roman" pitchFamily="18" charset="0"/>
              </a:rPr>
              <a:t>   </a:t>
            </a:r>
            <a:r>
              <a:rPr lang="en-US" altLang="zh-CN" sz="2604" b="1" dirty="0">
                <a:solidFill>
                  <a:srgbClr val="000000"/>
                </a:solidFill>
                <a:latin typeface="Times New Roman" pitchFamily="18" charset="0"/>
                <a:cs typeface="Times New Roman" pitchFamily="18" charset="0"/>
              </a:rPr>
              <a:t>125.000</a:t>
            </a:r>
            <a:r>
              <a:rPr lang="en-US" altLang="zh-CN" sz="2604" dirty="0">
                <a:latin typeface="Times New Roman" pitchFamily="18" charset="0"/>
                <a:cs typeface="Times New Roman" pitchFamily="18" charset="0"/>
              </a:rPr>
              <a:t> </a:t>
            </a:r>
            <a:r>
              <a:rPr lang="en-US" altLang="zh-CN" sz="2604" b="1" dirty="0">
                <a:solidFill>
                  <a:srgbClr val="000000"/>
                </a:solidFill>
                <a:latin typeface="Times New Roman" pitchFamily="18" charset="0"/>
                <a:cs typeface="Times New Roman" pitchFamily="18" charset="0"/>
              </a:rPr>
              <a:t>members</a:t>
            </a:r>
            <a:r>
              <a:rPr lang="en-US" altLang="zh-CN" sz="2604" dirty="0">
                <a:latin typeface="Times New Roman" pitchFamily="18" charset="0"/>
                <a:cs typeface="Times New Roman" pitchFamily="18" charset="0"/>
              </a:rPr>
              <a:t> </a:t>
            </a:r>
            <a:r>
              <a:rPr lang="en-US" altLang="zh-CN" sz="2604" b="1" dirty="0">
                <a:solidFill>
                  <a:srgbClr val="000000"/>
                </a:solidFill>
                <a:latin typeface="Times New Roman" pitchFamily="18" charset="0"/>
                <a:cs typeface="Times New Roman" pitchFamily="18" charset="0"/>
              </a:rPr>
              <a:t>in</a:t>
            </a:r>
            <a:r>
              <a:rPr lang="en-US" altLang="zh-CN" sz="2604" dirty="0">
                <a:latin typeface="Times New Roman" pitchFamily="18" charset="0"/>
                <a:cs typeface="Times New Roman" pitchFamily="18" charset="0"/>
              </a:rPr>
              <a:t> </a:t>
            </a:r>
            <a:r>
              <a:rPr lang="en-US" altLang="zh-CN" sz="2604" b="1" dirty="0">
                <a:solidFill>
                  <a:srgbClr val="000000"/>
                </a:solidFill>
                <a:latin typeface="Times New Roman" pitchFamily="18" charset="0"/>
                <a:cs typeface="Times New Roman" pitchFamily="18" charset="0"/>
              </a:rPr>
              <a:t>human</a:t>
            </a:r>
            <a:r>
              <a:rPr lang="en-US" altLang="zh-CN" sz="2604" dirty="0">
                <a:latin typeface="Times New Roman" pitchFamily="18" charset="0"/>
                <a:cs typeface="Times New Roman" pitchFamily="18" charset="0"/>
              </a:rPr>
              <a:t> </a:t>
            </a:r>
            <a:r>
              <a:rPr lang="en-US" altLang="zh-CN" sz="2604" b="1" dirty="0">
                <a:solidFill>
                  <a:srgbClr val="000000"/>
                </a:solidFill>
                <a:latin typeface="Times New Roman" pitchFamily="18" charset="0"/>
                <a:cs typeface="Times New Roman" pitchFamily="18" charset="0"/>
              </a:rPr>
              <a:t>communication</a:t>
            </a:r>
          </a:p>
          <a:p>
            <a:pPr fontAlgn="auto">
              <a:lnSpc>
                <a:spcPts val="1000"/>
              </a:lnSpc>
              <a:spcBef>
                <a:spcPts val="0"/>
              </a:spcBef>
              <a:spcAft>
                <a:spcPts val="0"/>
              </a:spcAft>
              <a:defRPr/>
            </a:pPr>
            <a:endParaRPr lang="en-US" altLang="zh-CN" dirty="0">
              <a:latin typeface="+mn-lt"/>
              <a:cs typeface="+mn-cs"/>
            </a:endParaRPr>
          </a:p>
          <a:p>
            <a:pPr fontAlgn="auto">
              <a:lnSpc>
                <a:spcPts val="3600"/>
              </a:lnSpc>
              <a:spcBef>
                <a:spcPts val="0"/>
              </a:spcBef>
              <a:spcAft>
                <a:spcPts val="0"/>
              </a:spcAft>
              <a:defRPr/>
            </a:pPr>
            <a:r>
              <a:rPr lang="en-US" altLang="zh-CN" sz="2604" dirty="0">
                <a:solidFill>
                  <a:srgbClr val="000000"/>
                </a:solidFill>
                <a:latin typeface="Wingdings" pitchFamily="18" charset="0"/>
                <a:cs typeface="Wingdings" pitchFamily="18" charset="0"/>
              </a:rPr>
              <a:t></a:t>
            </a:r>
            <a:r>
              <a:rPr lang="en-US" altLang="zh-CN" sz="2604" dirty="0">
                <a:latin typeface="Times New Roman" pitchFamily="18" charset="0"/>
                <a:cs typeface="Times New Roman" pitchFamily="18" charset="0"/>
              </a:rPr>
              <a:t>   </a:t>
            </a:r>
            <a:r>
              <a:rPr lang="en-US" altLang="zh-CN" sz="2604" b="1" dirty="0">
                <a:solidFill>
                  <a:srgbClr val="000000"/>
                </a:solidFill>
                <a:latin typeface="Times New Roman" pitchFamily="18" charset="0"/>
                <a:cs typeface="Times New Roman" pitchFamily="18" charset="0"/>
              </a:rPr>
              <a:t>56</a:t>
            </a:r>
            <a:r>
              <a:rPr lang="en-US" altLang="zh-CN" sz="2604" dirty="0">
                <a:latin typeface="Times New Roman" pitchFamily="18" charset="0"/>
                <a:cs typeface="Times New Roman" pitchFamily="18" charset="0"/>
              </a:rPr>
              <a:t> </a:t>
            </a:r>
            <a:r>
              <a:rPr lang="en-US" altLang="zh-CN" sz="2604" b="1" dirty="0">
                <a:solidFill>
                  <a:srgbClr val="000000"/>
                </a:solidFill>
                <a:latin typeface="Times New Roman" pitchFamily="18" charset="0"/>
                <a:cs typeface="Times New Roman" pitchFamily="18" charset="0"/>
              </a:rPr>
              <a:t>affiliated</a:t>
            </a:r>
            <a:r>
              <a:rPr lang="en-US" altLang="zh-CN" sz="2604" dirty="0">
                <a:latin typeface="Times New Roman" pitchFamily="18" charset="0"/>
                <a:cs typeface="Times New Roman" pitchFamily="18" charset="0"/>
              </a:rPr>
              <a:t> </a:t>
            </a:r>
            <a:r>
              <a:rPr lang="en-US" altLang="zh-CN" sz="2604" b="1" dirty="0">
                <a:solidFill>
                  <a:srgbClr val="000000"/>
                </a:solidFill>
                <a:latin typeface="Times New Roman" pitchFamily="18" charset="0"/>
                <a:cs typeface="Times New Roman" pitchFamily="18" charset="0"/>
              </a:rPr>
              <a:t>national</a:t>
            </a:r>
            <a:r>
              <a:rPr lang="en-US" altLang="zh-CN" sz="2604" dirty="0">
                <a:latin typeface="Times New Roman" pitchFamily="18" charset="0"/>
                <a:cs typeface="Times New Roman" pitchFamily="18" charset="0"/>
              </a:rPr>
              <a:t> </a:t>
            </a:r>
            <a:r>
              <a:rPr lang="en-US" altLang="zh-CN" sz="2604" b="1" dirty="0">
                <a:solidFill>
                  <a:srgbClr val="000000"/>
                </a:solidFill>
                <a:latin typeface="Times New Roman" pitchFamily="18" charset="0"/>
                <a:cs typeface="Times New Roman" pitchFamily="18" charset="0"/>
              </a:rPr>
              <a:t>societies</a:t>
            </a:r>
            <a:r>
              <a:rPr lang="en-US" altLang="zh-CN" sz="2604" dirty="0">
                <a:latin typeface="Times New Roman" pitchFamily="18" charset="0"/>
                <a:cs typeface="Times New Roman" pitchFamily="18" charset="0"/>
              </a:rPr>
              <a:t> </a:t>
            </a:r>
            <a:r>
              <a:rPr lang="en-US" altLang="zh-CN" sz="2604" b="1" dirty="0">
                <a:solidFill>
                  <a:srgbClr val="000000"/>
                </a:solidFill>
                <a:latin typeface="Times New Roman" pitchFamily="18" charset="0"/>
                <a:cs typeface="Times New Roman" pitchFamily="18" charset="0"/>
              </a:rPr>
              <a:t>from</a:t>
            </a:r>
          </a:p>
          <a:p>
            <a:pPr fontAlgn="auto">
              <a:lnSpc>
                <a:spcPts val="1000"/>
              </a:lnSpc>
              <a:spcBef>
                <a:spcPts val="0"/>
              </a:spcBef>
              <a:spcAft>
                <a:spcPts val="0"/>
              </a:spcAft>
              <a:defRPr/>
            </a:pPr>
            <a:endParaRPr lang="en-US" altLang="zh-CN" dirty="0">
              <a:latin typeface="+mn-lt"/>
              <a:cs typeface="+mn-cs"/>
            </a:endParaRPr>
          </a:p>
          <a:p>
            <a:pPr fontAlgn="auto">
              <a:lnSpc>
                <a:spcPts val="3600"/>
              </a:lnSpc>
              <a:spcBef>
                <a:spcPts val="0"/>
              </a:spcBef>
              <a:spcAft>
                <a:spcPts val="0"/>
              </a:spcAft>
              <a:defRPr/>
            </a:pPr>
            <a:r>
              <a:rPr lang="en-US" altLang="zh-CN" sz="2604" dirty="0">
                <a:solidFill>
                  <a:srgbClr val="000000"/>
                </a:solidFill>
                <a:latin typeface="Wingdings" pitchFamily="18" charset="0"/>
                <a:cs typeface="Wingdings" pitchFamily="18" charset="0"/>
              </a:rPr>
              <a:t></a:t>
            </a:r>
            <a:r>
              <a:rPr lang="en-US" altLang="zh-CN" sz="2604" dirty="0">
                <a:latin typeface="Times New Roman" pitchFamily="18" charset="0"/>
                <a:cs typeface="Times New Roman" pitchFamily="18" charset="0"/>
              </a:rPr>
              <a:t>   </a:t>
            </a:r>
            <a:r>
              <a:rPr lang="en-US" altLang="zh-CN" sz="2604" b="1" dirty="0">
                <a:solidFill>
                  <a:srgbClr val="000000"/>
                </a:solidFill>
                <a:latin typeface="Times New Roman" pitchFamily="18" charset="0"/>
                <a:cs typeface="Times New Roman" pitchFamily="18" charset="0"/>
              </a:rPr>
              <a:t>38</a:t>
            </a:r>
            <a:r>
              <a:rPr lang="en-US" altLang="zh-CN" sz="2604" dirty="0">
                <a:latin typeface="Times New Roman" pitchFamily="18" charset="0"/>
                <a:cs typeface="Times New Roman" pitchFamily="18" charset="0"/>
              </a:rPr>
              <a:t> </a:t>
            </a:r>
            <a:r>
              <a:rPr lang="en-US" altLang="zh-CN" sz="2604" b="1" dirty="0">
                <a:solidFill>
                  <a:srgbClr val="000000"/>
                </a:solidFill>
                <a:latin typeface="Times New Roman" pitchFamily="18" charset="0"/>
                <a:cs typeface="Times New Roman" pitchFamily="18" charset="0"/>
              </a:rPr>
              <a:t>countries</a:t>
            </a:r>
            <a:r>
              <a:rPr lang="en-US" altLang="zh-CN" sz="2604" dirty="0">
                <a:latin typeface="Times New Roman" pitchFamily="18" charset="0"/>
                <a:cs typeface="Times New Roman" pitchFamily="18" charset="0"/>
              </a:rPr>
              <a:t> </a:t>
            </a:r>
            <a:r>
              <a:rPr lang="en-US" altLang="zh-CN" sz="2604" b="1" dirty="0">
                <a:solidFill>
                  <a:srgbClr val="000000"/>
                </a:solidFill>
                <a:latin typeface="Times New Roman" pitchFamily="18" charset="0"/>
                <a:cs typeface="Times New Roman" pitchFamily="18" charset="0"/>
              </a:rPr>
              <a:t>and</a:t>
            </a:r>
          </a:p>
        </p:txBody>
      </p:sp>
      <p:sp>
        <p:nvSpPr>
          <p:cNvPr id="1034" name="TextBox 1"/>
          <p:cNvSpPr txBox="1"/>
          <p:nvPr/>
        </p:nvSpPr>
        <p:spPr>
          <a:xfrm>
            <a:off x="1079500" y="4305300"/>
            <a:ext cx="6210300" cy="368300"/>
          </a:xfrm>
          <a:prstGeom prst="rect">
            <a:avLst/>
          </a:prstGeom>
          <a:noFill/>
        </p:spPr>
        <p:txBody>
          <a:bodyPr wrap="none" lIns="0" tIns="0" rIns="0">
            <a:spAutoFit/>
          </a:bodyPr>
          <a:lstStyle/>
          <a:p>
            <a:pPr fontAlgn="auto">
              <a:lnSpc>
                <a:spcPts val="2900"/>
              </a:lnSpc>
              <a:spcBef>
                <a:spcPts val="0"/>
              </a:spcBef>
              <a:spcAft>
                <a:spcPts val="0"/>
              </a:spcAft>
              <a:defRPr/>
            </a:pPr>
            <a:r>
              <a:rPr lang="en-US" altLang="zh-CN" sz="2604" dirty="0">
                <a:solidFill>
                  <a:srgbClr val="000000"/>
                </a:solidFill>
                <a:latin typeface="Wingdings" pitchFamily="18" charset="0"/>
                <a:cs typeface="Wingdings" pitchFamily="18" charset="0"/>
              </a:rPr>
              <a:t></a:t>
            </a:r>
            <a:r>
              <a:rPr lang="en-US" altLang="zh-CN" sz="2604" dirty="0">
                <a:latin typeface="Times New Roman" pitchFamily="18" charset="0"/>
                <a:cs typeface="Times New Roman" pitchFamily="18" charset="0"/>
              </a:rPr>
              <a:t>   </a:t>
            </a:r>
            <a:r>
              <a:rPr lang="en-US" altLang="zh-CN" sz="2604" b="1" dirty="0">
                <a:solidFill>
                  <a:srgbClr val="000000"/>
                </a:solidFill>
                <a:latin typeface="Times New Roman" pitchFamily="18" charset="0"/>
                <a:cs typeface="Times New Roman" pitchFamily="18" charset="0"/>
              </a:rPr>
              <a:t>over</a:t>
            </a:r>
            <a:r>
              <a:rPr lang="en-US" altLang="zh-CN" sz="2604" dirty="0">
                <a:latin typeface="Times New Roman" pitchFamily="18" charset="0"/>
                <a:cs typeface="Times New Roman" pitchFamily="18" charset="0"/>
              </a:rPr>
              <a:t> </a:t>
            </a:r>
            <a:r>
              <a:rPr lang="en-US" altLang="zh-CN" sz="2604" b="1" dirty="0">
                <a:solidFill>
                  <a:srgbClr val="000000"/>
                </a:solidFill>
                <a:latin typeface="Times New Roman" pitchFamily="18" charset="0"/>
                <a:cs typeface="Times New Roman" pitchFamily="18" charset="0"/>
              </a:rPr>
              <a:t>three</a:t>
            </a:r>
            <a:r>
              <a:rPr lang="en-US" altLang="zh-CN" sz="2604" dirty="0">
                <a:latin typeface="Times New Roman" pitchFamily="18" charset="0"/>
                <a:cs typeface="Times New Roman" pitchFamily="18" charset="0"/>
              </a:rPr>
              <a:t> </a:t>
            </a:r>
            <a:r>
              <a:rPr lang="en-US" altLang="zh-CN" sz="2604" b="1" dirty="0">
                <a:solidFill>
                  <a:srgbClr val="000000"/>
                </a:solidFill>
                <a:latin typeface="Times New Roman" pitchFamily="18" charset="0"/>
                <a:cs typeface="Times New Roman" pitchFamily="18" charset="0"/>
              </a:rPr>
              <a:t>hundred</a:t>
            </a:r>
            <a:r>
              <a:rPr lang="en-US" altLang="zh-CN" sz="2604" dirty="0">
                <a:latin typeface="Times New Roman" pitchFamily="18" charset="0"/>
                <a:cs typeface="Times New Roman" pitchFamily="18" charset="0"/>
              </a:rPr>
              <a:t> </a:t>
            </a:r>
            <a:r>
              <a:rPr lang="en-US" altLang="zh-CN" sz="2604" b="1" dirty="0">
                <a:solidFill>
                  <a:srgbClr val="000000"/>
                </a:solidFill>
                <a:latin typeface="Times New Roman" pitchFamily="18" charset="0"/>
                <a:cs typeface="Times New Roman" pitchFamily="18" charset="0"/>
              </a:rPr>
              <a:t>individual</a:t>
            </a:r>
            <a:r>
              <a:rPr lang="en-US" altLang="zh-CN" sz="2604" dirty="0">
                <a:latin typeface="Times New Roman" pitchFamily="18" charset="0"/>
                <a:cs typeface="Times New Roman" pitchFamily="18" charset="0"/>
              </a:rPr>
              <a:t> </a:t>
            </a:r>
            <a:r>
              <a:rPr lang="en-US" altLang="zh-CN" sz="2604" b="1" dirty="0">
                <a:solidFill>
                  <a:srgbClr val="000000"/>
                </a:solidFill>
                <a:latin typeface="Times New Roman" pitchFamily="18" charset="0"/>
                <a:cs typeface="Times New Roman" pitchFamily="18" charset="0"/>
              </a:rPr>
              <a:t>members.</a:t>
            </a:r>
          </a:p>
        </p:txBody>
      </p:sp>
      <p:sp>
        <p:nvSpPr>
          <p:cNvPr id="1035" name="TextBox 1"/>
          <p:cNvSpPr txBox="1"/>
          <p:nvPr/>
        </p:nvSpPr>
        <p:spPr>
          <a:xfrm>
            <a:off x="1079500" y="4902200"/>
            <a:ext cx="7200900" cy="368300"/>
          </a:xfrm>
          <a:prstGeom prst="rect">
            <a:avLst/>
          </a:prstGeom>
          <a:noFill/>
        </p:spPr>
        <p:txBody>
          <a:bodyPr wrap="none" lIns="0" tIns="0" rIns="0">
            <a:spAutoFit/>
          </a:bodyPr>
          <a:lstStyle/>
          <a:p>
            <a:pPr fontAlgn="auto">
              <a:lnSpc>
                <a:spcPts val="2900"/>
              </a:lnSpc>
              <a:spcBef>
                <a:spcPts val="0"/>
              </a:spcBef>
              <a:spcAft>
                <a:spcPts val="0"/>
              </a:spcAft>
              <a:defRPr/>
            </a:pPr>
            <a:r>
              <a:rPr lang="en-US" altLang="zh-CN" sz="2604" dirty="0">
                <a:solidFill>
                  <a:srgbClr val="000000"/>
                </a:solidFill>
                <a:latin typeface="Wingdings" pitchFamily="18" charset="0"/>
                <a:cs typeface="Wingdings" pitchFamily="18" charset="0"/>
              </a:rPr>
              <a:t></a:t>
            </a:r>
            <a:r>
              <a:rPr lang="en-US" altLang="zh-CN" sz="2604" dirty="0">
                <a:latin typeface="Times New Roman" pitchFamily="18" charset="0"/>
                <a:cs typeface="Times New Roman" pitchFamily="18" charset="0"/>
              </a:rPr>
              <a:t>   </a:t>
            </a:r>
            <a:r>
              <a:rPr lang="en-US" altLang="zh-CN" sz="2604" b="1" dirty="0">
                <a:solidFill>
                  <a:srgbClr val="000000"/>
                </a:solidFill>
                <a:latin typeface="Times New Roman" pitchFamily="18" charset="0"/>
                <a:cs typeface="Times New Roman" pitchFamily="18" charset="0"/>
              </a:rPr>
              <a:t>IALP</a:t>
            </a:r>
            <a:r>
              <a:rPr lang="en-US" altLang="zh-CN" sz="2604" dirty="0">
                <a:latin typeface="Times New Roman" pitchFamily="18" charset="0"/>
                <a:cs typeface="Times New Roman" pitchFamily="18" charset="0"/>
              </a:rPr>
              <a:t>  </a:t>
            </a:r>
            <a:r>
              <a:rPr lang="en-US" altLang="zh-CN" sz="2604" b="1" dirty="0">
                <a:solidFill>
                  <a:srgbClr val="000000"/>
                </a:solidFill>
                <a:latin typeface="Times New Roman" pitchFamily="18" charset="0"/>
                <a:cs typeface="Times New Roman" pitchFamily="18" charset="0"/>
              </a:rPr>
              <a:t>has</a:t>
            </a:r>
            <a:r>
              <a:rPr lang="en-US" altLang="zh-CN" sz="2604" dirty="0">
                <a:latin typeface="Times New Roman" pitchFamily="18" charset="0"/>
                <a:cs typeface="Times New Roman" pitchFamily="18" charset="0"/>
              </a:rPr>
              <a:t>  </a:t>
            </a:r>
            <a:r>
              <a:rPr lang="en-US" altLang="zh-CN" sz="2604" b="1" dirty="0">
                <a:solidFill>
                  <a:srgbClr val="000000"/>
                </a:solidFill>
                <a:latin typeface="Times New Roman" pitchFamily="18" charset="0"/>
                <a:cs typeface="Times New Roman" pitchFamily="18" charset="0"/>
              </a:rPr>
              <a:t>informative</a:t>
            </a:r>
            <a:r>
              <a:rPr lang="en-US" altLang="zh-CN" sz="2604" dirty="0">
                <a:latin typeface="Times New Roman" pitchFamily="18" charset="0"/>
                <a:cs typeface="Times New Roman" pitchFamily="18" charset="0"/>
              </a:rPr>
              <a:t>  </a:t>
            </a:r>
            <a:r>
              <a:rPr lang="en-US" altLang="zh-CN" sz="2604" b="1" dirty="0">
                <a:solidFill>
                  <a:srgbClr val="000000"/>
                </a:solidFill>
                <a:latin typeface="Times New Roman" pitchFamily="18" charset="0"/>
                <a:cs typeface="Times New Roman" pitchFamily="18" charset="0"/>
              </a:rPr>
              <a:t>status</a:t>
            </a:r>
            <a:r>
              <a:rPr lang="en-US" altLang="zh-CN" sz="2604" dirty="0">
                <a:latin typeface="Times New Roman" pitchFamily="18" charset="0"/>
                <a:cs typeface="Times New Roman" pitchFamily="18" charset="0"/>
              </a:rPr>
              <a:t>  </a:t>
            </a:r>
            <a:r>
              <a:rPr lang="en-US" altLang="zh-CN" sz="2604" b="1" dirty="0">
                <a:solidFill>
                  <a:srgbClr val="000000"/>
                </a:solidFill>
                <a:latin typeface="Times New Roman" pitchFamily="18" charset="0"/>
                <a:cs typeface="Times New Roman" pitchFamily="18" charset="0"/>
              </a:rPr>
              <a:t>with</a:t>
            </a:r>
            <a:r>
              <a:rPr lang="en-US" altLang="zh-CN" sz="2604" dirty="0">
                <a:latin typeface="Times New Roman" pitchFamily="18" charset="0"/>
                <a:cs typeface="Times New Roman" pitchFamily="18" charset="0"/>
              </a:rPr>
              <a:t>  </a:t>
            </a:r>
            <a:r>
              <a:rPr lang="en-US" altLang="zh-CN" sz="2604" b="1" dirty="0">
                <a:solidFill>
                  <a:srgbClr val="000000"/>
                </a:solidFill>
                <a:latin typeface="Times New Roman" pitchFamily="18" charset="0"/>
                <a:cs typeface="Times New Roman" pitchFamily="18" charset="0"/>
              </a:rPr>
              <a:t>UNESCO,</a:t>
            </a:r>
          </a:p>
        </p:txBody>
      </p:sp>
      <p:sp>
        <p:nvSpPr>
          <p:cNvPr id="1036" name="TextBox 1"/>
          <p:cNvSpPr txBox="1"/>
          <p:nvPr/>
        </p:nvSpPr>
        <p:spPr>
          <a:xfrm>
            <a:off x="1600200" y="5359400"/>
            <a:ext cx="2806700" cy="292100"/>
          </a:xfrm>
          <a:prstGeom prst="rect">
            <a:avLst/>
          </a:prstGeom>
          <a:noFill/>
        </p:spPr>
        <p:txBody>
          <a:bodyPr wrap="none" lIns="0" tIns="0" rIns="0">
            <a:spAutoFit/>
          </a:bodyPr>
          <a:lstStyle/>
          <a:p>
            <a:pPr fontAlgn="auto">
              <a:lnSpc>
                <a:spcPts val="2300"/>
              </a:lnSpc>
              <a:spcBef>
                <a:spcPts val="0"/>
              </a:spcBef>
              <a:spcAft>
                <a:spcPts val="0"/>
              </a:spcAft>
              <a:defRPr/>
            </a:pPr>
            <a:r>
              <a:rPr lang="en-US" altLang="zh-CN" sz="2604" b="1" dirty="0">
                <a:solidFill>
                  <a:srgbClr val="000000"/>
                </a:solidFill>
                <a:latin typeface="Times New Roman" pitchFamily="18" charset="0"/>
                <a:cs typeface="Times New Roman" pitchFamily="18" charset="0"/>
              </a:rPr>
              <a:t>UNICEF,</a:t>
            </a:r>
            <a:r>
              <a:rPr lang="en-US" altLang="zh-CN" sz="2604" dirty="0">
                <a:latin typeface="Times New Roman" pitchFamily="18" charset="0"/>
                <a:cs typeface="Times New Roman" pitchFamily="18" charset="0"/>
              </a:rPr>
              <a:t> </a:t>
            </a:r>
            <a:r>
              <a:rPr lang="en-US" altLang="zh-CN" sz="2604" b="1" dirty="0">
                <a:solidFill>
                  <a:srgbClr val="000000"/>
                </a:solidFill>
                <a:latin typeface="Times New Roman" pitchFamily="18" charset="0"/>
                <a:cs typeface="Times New Roman" pitchFamily="18" charset="0"/>
              </a:rPr>
              <a:t>WHO,</a:t>
            </a:r>
            <a:r>
              <a:rPr lang="en-US" altLang="zh-CN" sz="2604" dirty="0">
                <a:latin typeface="Times New Roman" pitchFamily="18" charset="0"/>
                <a:cs typeface="Times New Roman" pitchFamily="18" charset="0"/>
              </a:rPr>
              <a:t> </a:t>
            </a:r>
            <a:r>
              <a:rPr lang="en-US" altLang="zh-CN" sz="2604" b="1" dirty="0">
                <a:solidFill>
                  <a:srgbClr val="000000"/>
                </a:solidFill>
                <a:latin typeface="Times New Roman" pitchFamily="18" charset="0"/>
                <a:cs typeface="Times New Roman" pitchFamily="18" charset="0"/>
              </a:rPr>
              <a:t>….</a:t>
            </a:r>
          </a:p>
        </p:txBody>
      </p:sp>
      <p:sp>
        <p:nvSpPr>
          <p:cNvPr id="35884" name="TextBox 1"/>
          <p:cNvSpPr txBox="1">
            <a:spLocks noChangeArrowheads="1"/>
          </p:cNvSpPr>
          <p:nvPr/>
        </p:nvSpPr>
        <p:spPr bwMode="auto">
          <a:xfrm>
            <a:off x="165100" y="6451600"/>
            <a:ext cx="3403600" cy="292100"/>
          </a:xfrm>
          <a:prstGeom prst="rect">
            <a:avLst/>
          </a:prstGeom>
          <a:noFill/>
          <a:ln w="9525">
            <a:noFill/>
            <a:miter lim="800000"/>
            <a:headEnd/>
            <a:tailEnd/>
          </a:ln>
        </p:spPr>
        <p:txBody>
          <a:bodyPr wrap="none" lIns="0" tIns="0" rIns="0">
            <a:spAutoFit/>
          </a:bodyPr>
          <a:lstStyle/>
          <a:p>
            <a:pPr>
              <a:lnSpc>
                <a:spcPts val="2300"/>
              </a:lnSpc>
            </a:pPr>
            <a:r>
              <a:rPr lang="en-US" altLang="zh-CN" b="1">
                <a:solidFill>
                  <a:srgbClr val="000000"/>
                </a:solidFill>
                <a:latin typeface="Times New Roman" pitchFamily="18" charset="0"/>
                <a:cs typeface="Times New Roman" pitchFamily="18" charset="0"/>
              </a:rPr>
              <a:t>Khalid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H</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Al</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Malki,</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PhD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extBox 1"/>
          <p:cNvSpPr txBox="1"/>
          <p:nvPr/>
        </p:nvSpPr>
        <p:spPr>
          <a:xfrm>
            <a:off x="1066800" y="2082800"/>
            <a:ext cx="1003300" cy="482600"/>
          </a:xfrm>
          <a:prstGeom prst="rect">
            <a:avLst/>
          </a:prstGeom>
          <a:noFill/>
        </p:spPr>
        <p:txBody>
          <a:bodyPr wrap="none" lIns="0" tIns="0" rIns="0">
            <a:spAutoFit/>
          </a:bodyPr>
          <a:lstStyle/>
          <a:p>
            <a:pPr fontAlgn="auto">
              <a:lnSpc>
                <a:spcPts val="1900"/>
              </a:lnSpc>
              <a:spcBef>
                <a:spcPts val="0"/>
              </a:spcBef>
              <a:spcAft>
                <a:spcPts val="0"/>
              </a:spcAft>
              <a:tabLst>
                <a:tab pos="190500" algn="l"/>
              </a:tabLst>
              <a:defRPr/>
            </a:pPr>
            <a:r>
              <a:rPr lang="en-US" altLang="zh-CN" dirty="0">
                <a:latin typeface="+mn-lt"/>
                <a:cs typeface="+mn-cs"/>
              </a:rPr>
              <a:t>	</a:t>
            </a:r>
            <a:r>
              <a:rPr lang="en-US" altLang="zh-CN" sz="1596" b="1" i="1" dirty="0">
                <a:solidFill>
                  <a:srgbClr val="FFFF00"/>
                </a:solidFill>
                <a:latin typeface="Segoe UI" pitchFamily="18" charset="0"/>
                <a:cs typeface="Segoe UI" pitchFamily="18" charset="0"/>
              </a:rPr>
              <a:t>Voice</a:t>
            </a:r>
          </a:p>
          <a:p>
            <a:pPr fontAlgn="auto">
              <a:lnSpc>
                <a:spcPts val="1900"/>
              </a:lnSpc>
              <a:spcBef>
                <a:spcPts val="0"/>
              </a:spcBef>
              <a:spcAft>
                <a:spcPts val="0"/>
              </a:spcAft>
              <a:tabLst>
                <a:tab pos="190500" algn="l"/>
              </a:tabLst>
              <a:defRPr/>
            </a:pPr>
            <a:r>
              <a:rPr lang="en-US" altLang="zh-CN" sz="1596" b="1" i="1" dirty="0">
                <a:solidFill>
                  <a:srgbClr val="FFFF00"/>
                </a:solidFill>
                <a:latin typeface="Segoe UI" pitchFamily="18" charset="0"/>
                <a:cs typeface="Segoe UI" pitchFamily="18" charset="0"/>
              </a:rPr>
              <a:t>Disorders</a:t>
            </a:r>
          </a:p>
        </p:txBody>
      </p:sp>
      <p:sp>
        <p:nvSpPr>
          <p:cNvPr id="3" name="TextBox 1"/>
          <p:cNvSpPr txBox="1"/>
          <p:nvPr/>
        </p:nvSpPr>
        <p:spPr>
          <a:xfrm>
            <a:off x="3467100" y="2082800"/>
            <a:ext cx="1003300" cy="482600"/>
          </a:xfrm>
          <a:prstGeom prst="rect">
            <a:avLst/>
          </a:prstGeom>
          <a:noFill/>
        </p:spPr>
        <p:txBody>
          <a:bodyPr wrap="none" lIns="0" tIns="0" rIns="0">
            <a:spAutoFit/>
          </a:bodyPr>
          <a:lstStyle/>
          <a:p>
            <a:pPr fontAlgn="auto">
              <a:lnSpc>
                <a:spcPts val="1900"/>
              </a:lnSpc>
              <a:spcBef>
                <a:spcPts val="0"/>
              </a:spcBef>
              <a:spcAft>
                <a:spcPts val="0"/>
              </a:spcAft>
              <a:tabLst>
                <a:tab pos="127000" algn="l"/>
              </a:tabLst>
              <a:defRPr/>
            </a:pPr>
            <a:r>
              <a:rPr lang="en-US" altLang="zh-CN" dirty="0">
                <a:latin typeface="+mn-lt"/>
                <a:cs typeface="+mn-cs"/>
              </a:rPr>
              <a:t>	</a:t>
            </a:r>
            <a:r>
              <a:rPr lang="en-US" altLang="zh-CN" sz="1596" b="1" i="1" dirty="0">
                <a:solidFill>
                  <a:srgbClr val="0000CC"/>
                </a:solidFill>
                <a:latin typeface="Segoe UI" pitchFamily="18" charset="0"/>
                <a:cs typeface="Segoe UI" pitchFamily="18" charset="0"/>
              </a:rPr>
              <a:t>Speech</a:t>
            </a:r>
          </a:p>
          <a:p>
            <a:pPr fontAlgn="auto">
              <a:lnSpc>
                <a:spcPts val="1900"/>
              </a:lnSpc>
              <a:spcBef>
                <a:spcPts val="0"/>
              </a:spcBef>
              <a:spcAft>
                <a:spcPts val="0"/>
              </a:spcAft>
              <a:tabLst>
                <a:tab pos="127000" algn="l"/>
              </a:tabLst>
              <a:defRPr/>
            </a:pPr>
            <a:r>
              <a:rPr lang="en-US" altLang="zh-CN" sz="1596" b="1" i="1" dirty="0">
                <a:solidFill>
                  <a:srgbClr val="0000CC"/>
                </a:solidFill>
                <a:latin typeface="Segoe UI" pitchFamily="18" charset="0"/>
                <a:cs typeface="Segoe UI" pitchFamily="18" charset="0"/>
              </a:rPr>
              <a:t>Disorders</a:t>
            </a:r>
          </a:p>
        </p:txBody>
      </p:sp>
      <p:sp>
        <p:nvSpPr>
          <p:cNvPr id="4" name="TextBox 1"/>
          <p:cNvSpPr txBox="1"/>
          <p:nvPr/>
        </p:nvSpPr>
        <p:spPr>
          <a:xfrm>
            <a:off x="5803900" y="2082800"/>
            <a:ext cx="1054100" cy="482600"/>
          </a:xfrm>
          <a:prstGeom prst="rect">
            <a:avLst/>
          </a:prstGeom>
          <a:noFill/>
        </p:spPr>
        <p:txBody>
          <a:bodyPr wrap="none" lIns="0" tIns="0" rIns="0">
            <a:spAutoFit/>
          </a:bodyPr>
          <a:lstStyle/>
          <a:p>
            <a:pPr fontAlgn="auto">
              <a:lnSpc>
                <a:spcPts val="1900"/>
              </a:lnSpc>
              <a:spcBef>
                <a:spcPts val="0"/>
              </a:spcBef>
              <a:spcAft>
                <a:spcPts val="0"/>
              </a:spcAft>
              <a:tabLst>
                <a:tab pos="50800" algn="l"/>
              </a:tabLst>
              <a:defRPr/>
            </a:pPr>
            <a:r>
              <a:rPr lang="en-US" altLang="zh-CN" sz="1596" b="1" i="1" dirty="0">
                <a:solidFill>
                  <a:srgbClr val="006699"/>
                </a:solidFill>
                <a:latin typeface="Segoe UI" pitchFamily="18" charset="0"/>
                <a:cs typeface="Segoe UI" pitchFamily="18" charset="0"/>
              </a:rPr>
              <a:t>Language</a:t>
            </a:r>
          </a:p>
          <a:p>
            <a:pPr fontAlgn="auto">
              <a:lnSpc>
                <a:spcPts val="1900"/>
              </a:lnSpc>
              <a:spcBef>
                <a:spcPts val="0"/>
              </a:spcBef>
              <a:spcAft>
                <a:spcPts val="0"/>
              </a:spcAft>
              <a:tabLst>
                <a:tab pos="50800" algn="l"/>
              </a:tabLst>
              <a:defRPr/>
            </a:pPr>
            <a:r>
              <a:rPr lang="en-US" altLang="zh-CN" dirty="0">
                <a:latin typeface="+mn-lt"/>
                <a:cs typeface="+mn-cs"/>
              </a:rPr>
              <a:t>	</a:t>
            </a:r>
            <a:r>
              <a:rPr lang="en-US" altLang="zh-CN" sz="1596" b="1" i="1" dirty="0">
                <a:solidFill>
                  <a:srgbClr val="006699"/>
                </a:solidFill>
                <a:latin typeface="Segoe UI" pitchFamily="18" charset="0"/>
                <a:cs typeface="Segoe UI" pitchFamily="18" charset="0"/>
              </a:rPr>
              <a:t>Disorders</a:t>
            </a:r>
          </a:p>
        </p:txBody>
      </p:sp>
      <p:sp>
        <p:nvSpPr>
          <p:cNvPr id="5" name="TextBox 1"/>
          <p:cNvSpPr txBox="1"/>
          <p:nvPr/>
        </p:nvSpPr>
        <p:spPr>
          <a:xfrm>
            <a:off x="4572000" y="3060700"/>
            <a:ext cx="1168400" cy="1625600"/>
          </a:xfrm>
          <a:prstGeom prst="rect">
            <a:avLst/>
          </a:prstGeom>
          <a:noFill/>
        </p:spPr>
        <p:txBody>
          <a:bodyPr wrap="none" lIns="0" tIns="0" rIns="0">
            <a:spAutoFit/>
          </a:bodyPr>
          <a:lstStyle/>
          <a:p>
            <a:pPr fontAlgn="auto">
              <a:lnSpc>
                <a:spcPts val="1200"/>
              </a:lnSpc>
              <a:spcBef>
                <a:spcPts val="0"/>
              </a:spcBef>
              <a:spcAft>
                <a:spcPts val="0"/>
              </a:spcAft>
              <a:tabLst>
                <a:tab pos="190500" algn="l"/>
                <a:tab pos="203200" algn="l"/>
              </a:tabLst>
              <a:defRPr/>
            </a:pPr>
            <a:r>
              <a:rPr lang="en-US" altLang="zh-CN" dirty="0">
                <a:latin typeface="+mn-lt"/>
                <a:cs typeface="+mn-cs"/>
              </a:rPr>
              <a:t>		</a:t>
            </a:r>
            <a:r>
              <a:rPr lang="en-US" altLang="zh-CN" sz="1403" b="1" dirty="0">
                <a:solidFill>
                  <a:srgbClr val="0000CC"/>
                </a:solidFill>
                <a:latin typeface="Times New Roman" pitchFamily="18" charset="0"/>
                <a:cs typeface="Times New Roman" pitchFamily="18" charset="0"/>
              </a:rPr>
              <a:t>Stuttering</a:t>
            </a: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1700"/>
              </a:lnSpc>
              <a:spcBef>
                <a:spcPts val="0"/>
              </a:spcBef>
              <a:spcAft>
                <a:spcPts val="0"/>
              </a:spcAft>
              <a:tabLst>
                <a:tab pos="190500" algn="l"/>
                <a:tab pos="203200" algn="l"/>
              </a:tabLst>
              <a:defRPr/>
            </a:pPr>
            <a:r>
              <a:rPr lang="en-US" altLang="zh-CN" dirty="0">
                <a:latin typeface="+mn-lt"/>
                <a:cs typeface="+mn-cs"/>
              </a:rPr>
              <a:t>	</a:t>
            </a:r>
            <a:r>
              <a:rPr lang="en-US" altLang="zh-CN" sz="1403" b="1" dirty="0">
                <a:solidFill>
                  <a:srgbClr val="0000CC"/>
                </a:solidFill>
                <a:latin typeface="Times New Roman" pitchFamily="18" charset="0"/>
                <a:cs typeface="Times New Roman" pitchFamily="18" charset="0"/>
              </a:rPr>
              <a:t>Cluttering</a:t>
            </a: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1700"/>
              </a:lnSpc>
              <a:spcBef>
                <a:spcPts val="0"/>
              </a:spcBef>
              <a:spcAft>
                <a:spcPts val="0"/>
              </a:spcAft>
              <a:tabLst>
                <a:tab pos="190500" algn="l"/>
                <a:tab pos="203200" algn="l"/>
              </a:tabLst>
              <a:defRPr/>
            </a:pPr>
            <a:r>
              <a:rPr lang="en-US" altLang="zh-CN" sz="1403" b="1" dirty="0">
                <a:solidFill>
                  <a:srgbClr val="0000CC"/>
                </a:solidFill>
                <a:latin typeface="Times New Roman" pitchFamily="18" charset="0"/>
                <a:cs typeface="Times New Roman" pitchFamily="18" charset="0"/>
              </a:rPr>
              <a:t>Misarticulation</a:t>
            </a:r>
          </a:p>
        </p:txBody>
      </p:sp>
      <p:sp>
        <p:nvSpPr>
          <p:cNvPr id="6" name="TextBox 1"/>
          <p:cNvSpPr txBox="1"/>
          <p:nvPr/>
        </p:nvSpPr>
        <p:spPr>
          <a:xfrm>
            <a:off x="7150100" y="2933700"/>
            <a:ext cx="800100" cy="1104900"/>
          </a:xfrm>
          <a:prstGeom prst="rect">
            <a:avLst/>
          </a:prstGeom>
          <a:noFill/>
        </p:spPr>
        <p:txBody>
          <a:bodyPr wrap="none" lIns="0" tIns="0" rIns="0">
            <a:spAutoFit/>
          </a:bodyPr>
          <a:lstStyle/>
          <a:p>
            <a:pPr fontAlgn="auto">
              <a:lnSpc>
                <a:spcPts val="1200"/>
              </a:lnSpc>
              <a:spcBef>
                <a:spcPts val="0"/>
              </a:spcBef>
              <a:spcAft>
                <a:spcPts val="0"/>
              </a:spcAft>
              <a:tabLst>
                <a:tab pos="88900" algn="l"/>
                <a:tab pos="215900" algn="l"/>
              </a:tabLst>
              <a:defRPr/>
            </a:pPr>
            <a:r>
              <a:rPr lang="en-US" altLang="zh-CN" dirty="0">
                <a:latin typeface="+mn-lt"/>
                <a:cs typeface="+mn-cs"/>
              </a:rPr>
              <a:t>		</a:t>
            </a:r>
            <a:r>
              <a:rPr lang="en-US" altLang="zh-CN" sz="1403" b="1" dirty="0">
                <a:solidFill>
                  <a:srgbClr val="006699"/>
                </a:solidFill>
                <a:latin typeface="Times New Roman" pitchFamily="18" charset="0"/>
                <a:cs typeface="Times New Roman" pitchFamily="18" charset="0"/>
              </a:rPr>
              <a:t>DLD</a:t>
            </a:r>
          </a:p>
          <a:p>
            <a:pPr fontAlgn="auto">
              <a:lnSpc>
                <a:spcPts val="1600"/>
              </a:lnSpc>
              <a:spcBef>
                <a:spcPts val="0"/>
              </a:spcBef>
              <a:spcAft>
                <a:spcPts val="0"/>
              </a:spcAft>
              <a:tabLst>
                <a:tab pos="88900" algn="l"/>
                <a:tab pos="215900" algn="l"/>
              </a:tabLst>
              <a:defRPr/>
            </a:pPr>
            <a:r>
              <a:rPr lang="en-US" altLang="zh-CN" sz="1403" b="1" dirty="0">
                <a:solidFill>
                  <a:srgbClr val="006699"/>
                </a:solidFill>
                <a:latin typeface="Times New Roman" pitchFamily="18" charset="0"/>
                <a:cs typeface="Times New Roman" pitchFamily="18" charset="0"/>
              </a:rPr>
              <a:t>(Children)</a:t>
            </a: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2100"/>
              </a:lnSpc>
              <a:spcBef>
                <a:spcPts val="0"/>
              </a:spcBef>
              <a:spcAft>
                <a:spcPts val="0"/>
              </a:spcAft>
              <a:tabLst>
                <a:tab pos="88900" algn="l"/>
                <a:tab pos="215900" algn="l"/>
              </a:tabLst>
              <a:defRPr/>
            </a:pPr>
            <a:r>
              <a:rPr lang="en-US" altLang="zh-CN" sz="1403" b="1" dirty="0">
                <a:solidFill>
                  <a:srgbClr val="006699"/>
                </a:solidFill>
                <a:latin typeface="Times New Roman" pitchFamily="18" charset="0"/>
                <a:cs typeface="Times New Roman" pitchFamily="18" charset="0"/>
              </a:rPr>
              <a:t>Dysphasia</a:t>
            </a:r>
          </a:p>
          <a:p>
            <a:pPr fontAlgn="auto">
              <a:lnSpc>
                <a:spcPts val="1600"/>
              </a:lnSpc>
              <a:spcBef>
                <a:spcPts val="0"/>
              </a:spcBef>
              <a:spcAft>
                <a:spcPts val="0"/>
              </a:spcAft>
              <a:tabLst>
                <a:tab pos="88900" algn="l"/>
                <a:tab pos="215900" algn="l"/>
              </a:tabLst>
              <a:defRPr/>
            </a:pPr>
            <a:r>
              <a:rPr lang="en-US" altLang="zh-CN" dirty="0">
                <a:latin typeface="+mn-lt"/>
                <a:cs typeface="+mn-cs"/>
              </a:rPr>
              <a:t>	</a:t>
            </a:r>
            <a:r>
              <a:rPr lang="en-US" altLang="zh-CN" sz="1403" b="1" dirty="0">
                <a:solidFill>
                  <a:srgbClr val="006699"/>
                </a:solidFill>
                <a:latin typeface="Times New Roman" pitchFamily="18" charset="0"/>
                <a:cs typeface="Times New Roman" pitchFamily="18" charset="0"/>
              </a:rPr>
              <a:t>(Adults)</a:t>
            </a:r>
          </a:p>
        </p:txBody>
      </p:sp>
      <p:sp>
        <p:nvSpPr>
          <p:cNvPr id="7" name="TextBox 1"/>
          <p:cNvSpPr txBox="1"/>
          <p:nvPr/>
        </p:nvSpPr>
        <p:spPr>
          <a:xfrm>
            <a:off x="2298700" y="3060700"/>
            <a:ext cx="939800" cy="1625600"/>
          </a:xfrm>
          <a:prstGeom prst="rect">
            <a:avLst/>
          </a:prstGeom>
          <a:noFill/>
        </p:spPr>
        <p:txBody>
          <a:bodyPr wrap="none" lIns="0" tIns="0" rIns="0">
            <a:spAutoFit/>
          </a:bodyPr>
          <a:lstStyle/>
          <a:p>
            <a:pPr fontAlgn="auto">
              <a:lnSpc>
                <a:spcPts val="1200"/>
              </a:lnSpc>
              <a:spcBef>
                <a:spcPts val="0"/>
              </a:spcBef>
              <a:spcAft>
                <a:spcPts val="0"/>
              </a:spcAft>
              <a:tabLst>
                <a:tab pos="165100" algn="l"/>
                <a:tab pos="177800" algn="l"/>
              </a:tabLst>
              <a:defRPr/>
            </a:pPr>
            <a:r>
              <a:rPr lang="en-US" altLang="zh-CN" dirty="0">
                <a:latin typeface="+mn-lt"/>
                <a:cs typeface="+mn-cs"/>
              </a:rPr>
              <a:t>	</a:t>
            </a:r>
            <a:r>
              <a:rPr lang="en-US" altLang="zh-CN" sz="1403" b="1" dirty="0">
                <a:solidFill>
                  <a:srgbClr val="FFFF00"/>
                </a:solidFill>
                <a:latin typeface="Times New Roman" pitchFamily="18" charset="0"/>
                <a:cs typeface="Times New Roman" pitchFamily="18" charset="0"/>
              </a:rPr>
              <a:t>Organic</a:t>
            </a: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1700"/>
              </a:lnSpc>
              <a:spcBef>
                <a:spcPts val="0"/>
              </a:spcBef>
              <a:spcAft>
                <a:spcPts val="0"/>
              </a:spcAft>
              <a:tabLst>
                <a:tab pos="165100" algn="l"/>
                <a:tab pos="177800" algn="l"/>
              </a:tabLst>
              <a:defRPr/>
            </a:pPr>
            <a:r>
              <a:rPr lang="en-US" altLang="zh-CN" sz="1403" b="1" dirty="0">
                <a:solidFill>
                  <a:srgbClr val="FFFF00"/>
                </a:solidFill>
                <a:latin typeface="Times New Roman" pitchFamily="18" charset="0"/>
                <a:cs typeface="Times New Roman" pitchFamily="18" charset="0"/>
              </a:rPr>
              <a:t>Non-organic</a:t>
            </a: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1700"/>
              </a:lnSpc>
              <a:spcBef>
                <a:spcPts val="0"/>
              </a:spcBef>
              <a:spcAft>
                <a:spcPts val="0"/>
              </a:spcAft>
              <a:tabLst>
                <a:tab pos="165100" algn="l"/>
                <a:tab pos="177800" algn="l"/>
              </a:tabLst>
              <a:defRPr/>
            </a:pPr>
            <a:r>
              <a:rPr lang="en-US" altLang="zh-CN" dirty="0">
                <a:latin typeface="+mn-lt"/>
                <a:cs typeface="+mn-cs"/>
              </a:rPr>
              <a:t>		</a:t>
            </a:r>
            <a:r>
              <a:rPr lang="en-US" altLang="zh-CN" sz="1403" b="1" dirty="0">
                <a:solidFill>
                  <a:srgbClr val="FFFF00"/>
                </a:solidFill>
                <a:latin typeface="Times New Roman" pitchFamily="18" charset="0"/>
                <a:cs typeface="Times New Roman" pitchFamily="18" charset="0"/>
              </a:rPr>
              <a:t>MAPLs</a:t>
            </a:r>
          </a:p>
        </p:txBody>
      </p:sp>
      <p:sp>
        <p:nvSpPr>
          <p:cNvPr id="8" name="TextBox 1"/>
          <p:cNvSpPr txBox="1"/>
          <p:nvPr/>
        </p:nvSpPr>
        <p:spPr>
          <a:xfrm>
            <a:off x="2184400" y="698500"/>
            <a:ext cx="2476500" cy="1155700"/>
          </a:xfrm>
          <a:prstGeom prst="rect">
            <a:avLst/>
          </a:prstGeom>
          <a:noFill/>
        </p:spPr>
        <p:txBody>
          <a:bodyPr wrap="none" lIns="0" tIns="0" rIns="0">
            <a:spAutoFit/>
          </a:bodyPr>
          <a:lstStyle/>
          <a:p>
            <a:pPr fontAlgn="auto">
              <a:lnSpc>
                <a:spcPts val="1400"/>
              </a:lnSpc>
              <a:spcBef>
                <a:spcPts val="0"/>
              </a:spcBef>
              <a:spcAft>
                <a:spcPts val="0"/>
              </a:spcAft>
              <a:tabLst>
                <a:tab pos="88900" algn="l"/>
                <a:tab pos="1092200" algn="l"/>
                <a:tab pos="1358900" algn="l"/>
              </a:tabLst>
              <a:defRPr/>
            </a:pPr>
            <a:r>
              <a:rPr lang="en-US" altLang="zh-CN" dirty="0">
                <a:latin typeface="+mn-lt"/>
                <a:cs typeface="+mn-cs"/>
              </a:rPr>
              <a:t>		</a:t>
            </a:r>
            <a:r>
              <a:rPr lang="en-US" altLang="zh-CN" sz="1596" b="1" u="sng" dirty="0">
                <a:solidFill>
                  <a:srgbClr val="006699"/>
                </a:solidFill>
                <a:latin typeface="Times New Roman" pitchFamily="18" charset="0"/>
                <a:cs typeface="Times New Roman" pitchFamily="18" charset="0"/>
              </a:rPr>
              <a:t>Communication</a:t>
            </a:r>
          </a:p>
          <a:p>
            <a:pPr fontAlgn="auto">
              <a:lnSpc>
                <a:spcPts val="1900"/>
              </a:lnSpc>
              <a:spcBef>
                <a:spcPts val="0"/>
              </a:spcBef>
              <a:spcAft>
                <a:spcPts val="0"/>
              </a:spcAft>
              <a:tabLst>
                <a:tab pos="88900" algn="l"/>
                <a:tab pos="1092200" algn="l"/>
                <a:tab pos="1358900" algn="l"/>
              </a:tabLst>
              <a:defRPr/>
            </a:pPr>
            <a:r>
              <a:rPr lang="en-US" altLang="zh-CN" dirty="0">
                <a:latin typeface="+mn-lt"/>
                <a:cs typeface="+mn-cs"/>
              </a:rPr>
              <a:t>			</a:t>
            </a:r>
            <a:r>
              <a:rPr lang="en-US" altLang="zh-CN" sz="1596" b="1" u="sng" dirty="0">
                <a:solidFill>
                  <a:srgbClr val="006699"/>
                </a:solidFill>
                <a:latin typeface="Times New Roman" pitchFamily="18" charset="0"/>
                <a:cs typeface="Times New Roman" pitchFamily="18" charset="0"/>
              </a:rPr>
              <a:t>Disorders</a:t>
            </a:r>
          </a:p>
          <a:p>
            <a:pPr fontAlgn="auto">
              <a:lnSpc>
                <a:spcPts val="1000"/>
              </a:lnSpc>
              <a:spcBef>
                <a:spcPts val="0"/>
              </a:spcBef>
              <a:spcAft>
                <a:spcPts val="0"/>
              </a:spcAft>
              <a:defRPr/>
            </a:pPr>
            <a:endParaRPr lang="en-US" altLang="zh-CN" dirty="0">
              <a:latin typeface="+mn-lt"/>
              <a:cs typeface="+mn-cs"/>
            </a:endParaRPr>
          </a:p>
          <a:p>
            <a:pPr fontAlgn="auto">
              <a:lnSpc>
                <a:spcPts val="2800"/>
              </a:lnSpc>
              <a:spcBef>
                <a:spcPts val="0"/>
              </a:spcBef>
              <a:spcAft>
                <a:spcPts val="0"/>
              </a:spcAft>
              <a:tabLst>
                <a:tab pos="88900" algn="l"/>
                <a:tab pos="1092200" algn="l"/>
                <a:tab pos="1358900" algn="l"/>
              </a:tabLst>
              <a:defRPr/>
            </a:pPr>
            <a:r>
              <a:rPr lang="en-US" altLang="zh-CN" sz="1596" b="1" i="1" dirty="0">
                <a:solidFill>
                  <a:srgbClr val="006699"/>
                </a:solidFill>
                <a:latin typeface="Segoe UI" pitchFamily="18" charset="0"/>
                <a:cs typeface="Segoe UI" pitchFamily="18" charset="0"/>
              </a:rPr>
              <a:t>Swallowing</a:t>
            </a:r>
          </a:p>
          <a:p>
            <a:pPr fontAlgn="auto">
              <a:lnSpc>
                <a:spcPts val="1900"/>
              </a:lnSpc>
              <a:spcBef>
                <a:spcPts val="0"/>
              </a:spcBef>
              <a:spcAft>
                <a:spcPts val="0"/>
              </a:spcAft>
              <a:tabLst>
                <a:tab pos="88900" algn="l"/>
                <a:tab pos="1092200" algn="l"/>
                <a:tab pos="1358900" algn="l"/>
              </a:tabLst>
              <a:defRPr/>
            </a:pPr>
            <a:r>
              <a:rPr lang="en-US" altLang="zh-CN" dirty="0">
                <a:latin typeface="+mn-lt"/>
                <a:cs typeface="+mn-cs"/>
              </a:rPr>
              <a:t>	</a:t>
            </a:r>
            <a:r>
              <a:rPr lang="en-US" altLang="zh-CN" sz="1596" b="1" i="1" dirty="0">
                <a:solidFill>
                  <a:srgbClr val="006699"/>
                </a:solidFill>
                <a:latin typeface="Segoe UI" pitchFamily="18" charset="0"/>
                <a:cs typeface="Segoe UI" pitchFamily="18" charset="0"/>
              </a:rPr>
              <a:t>Disorders</a:t>
            </a:r>
          </a:p>
        </p:txBody>
      </p:sp>
      <p:sp>
        <p:nvSpPr>
          <p:cNvPr id="9" name="TextBox 1"/>
          <p:cNvSpPr txBox="1"/>
          <p:nvPr/>
        </p:nvSpPr>
        <p:spPr>
          <a:xfrm>
            <a:off x="165100" y="5257800"/>
            <a:ext cx="5537200" cy="1536700"/>
          </a:xfrm>
          <a:prstGeom prst="rect">
            <a:avLst/>
          </a:prstGeom>
          <a:noFill/>
        </p:spPr>
        <p:txBody>
          <a:bodyPr wrap="none" lIns="0" tIns="0" rIns="0">
            <a:spAutoFit/>
          </a:bodyPr>
          <a:lstStyle/>
          <a:p>
            <a:pPr fontAlgn="auto">
              <a:lnSpc>
                <a:spcPts val="1200"/>
              </a:lnSpc>
              <a:spcBef>
                <a:spcPts val="0"/>
              </a:spcBef>
              <a:spcAft>
                <a:spcPts val="0"/>
              </a:spcAft>
              <a:tabLst>
                <a:tab pos="4457700" algn="l"/>
                <a:tab pos="4584700" algn="l"/>
              </a:tabLst>
              <a:defRPr/>
            </a:pPr>
            <a:r>
              <a:rPr lang="en-US" altLang="zh-CN" dirty="0">
                <a:latin typeface="+mn-lt"/>
                <a:cs typeface="+mn-cs"/>
              </a:rPr>
              <a:t>	</a:t>
            </a:r>
            <a:r>
              <a:rPr lang="en-US" altLang="zh-CN" sz="1403" b="1" dirty="0">
                <a:solidFill>
                  <a:srgbClr val="0000CC"/>
                </a:solidFill>
                <a:latin typeface="Times New Roman" pitchFamily="18" charset="0"/>
                <a:cs typeface="Times New Roman" pitchFamily="18" charset="0"/>
              </a:rPr>
              <a:t>Hypernasality</a:t>
            </a: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1700"/>
              </a:lnSpc>
              <a:spcBef>
                <a:spcPts val="0"/>
              </a:spcBef>
              <a:spcAft>
                <a:spcPts val="0"/>
              </a:spcAft>
              <a:tabLst>
                <a:tab pos="4457700" algn="l"/>
                <a:tab pos="4584700" algn="l"/>
              </a:tabLst>
              <a:defRPr/>
            </a:pPr>
            <a:r>
              <a:rPr lang="en-US" altLang="zh-CN" dirty="0">
                <a:latin typeface="+mn-lt"/>
                <a:cs typeface="+mn-cs"/>
              </a:rPr>
              <a:t>		</a:t>
            </a:r>
            <a:r>
              <a:rPr lang="en-US" altLang="zh-CN" sz="1403" b="1" dirty="0">
                <a:solidFill>
                  <a:srgbClr val="0000CC"/>
                </a:solidFill>
                <a:latin typeface="Times New Roman" pitchFamily="18" charset="0"/>
                <a:cs typeface="Times New Roman" pitchFamily="18" charset="0"/>
              </a:rPr>
              <a:t>Dysarthria</a:t>
            </a: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3000"/>
              </a:lnSpc>
              <a:spcBef>
                <a:spcPts val="0"/>
              </a:spcBef>
              <a:spcAft>
                <a:spcPts val="0"/>
              </a:spcAft>
              <a:tabLst>
                <a:tab pos="4457700" algn="l"/>
                <a:tab pos="4584700" algn="l"/>
              </a:tabLst>
              <a:defRPr/>
            </a:pPr>
            <a:r>
              <a:rPr lang="en-US" altLang="zh-CN" b="1" dirty="0">
                <a:solidFill>
                  <a:srgbClr val="000000"/>
                </a:solidFill>
                <a:latin typeface="Times New Roman" pitchFamily="18" charset="0"/>
                <a:cs typeface="Times New Roman" pitchFamily="18" charset="0"/>
              </a:rPr>
              <a:t>Khalid</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H</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Al</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Malki,</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MD,</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PhD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7925" name="Picture 3"/>
          <p:cNvPicPr>
            <a:picLocks noChangeAspect="1" noChangeArrowheads="1"/>
          </p:cNvPicPr>
          <p:nvPr/>
        </p:nvPicPr>
        <p:blipFill>
          <a:blip r:embed="rId2"/>
          <a:srcRect/>
          <a:stretch>
            <a:fillRect/>
          </a:stretch>
        </p:blipFill>
        <p:spPr bwMode="auto">
          <a:xfrm>
            <a:off x="8140700" y="0"/>
            <a:ext cx="1003300" cy="1003300"/>
          </a:xfrm>
          <a:prstGeom prst="rect">
            <a:avLst/>
          </a:prstGeom>
          <a:noFill/>
          <a:ln w="9525">
            <a:noFill/>
            <a:miter lim="800000"/>
            <a:headEnd/>
            <a:tailEnd/>
          </a:ln>
        </p:spPr>
      </p:pic>
      <p:sp>
        <p:nvSpPr>
          <p:cNvPr id="2" name="TextBox 1"/>
          <p:cNvSpPr txBox="1"/>
          <p:nvPr/>
        </p:nvSpPr>
        <p:spPr>
          <a:xfrm>
            <a:off x="1778000" y="2133600"/>
            <a:ext cx="5651500" cy="2692400"/>
          </a:xfrm>
          <a:prstGeom prst="rect">
            <a:avLst/>
          </a:prstGeom>
          <a:noFill/>
        </p:spPr>
        <p:txBody>
          <a:bodyPr wrap="none" lIns="0" tIns="0" rIns="0">
            <a:spAutoFit/>
          </a:bodyPr>
          <a:lstStyle/>
          <a:p>
            <a:pPr fontAlgn="auto">
              <a:lnSpc>
                <a:spcPts val="10700"/>
              </a:lnSpc>
              <a:spcBef>
                <a:spcPts val="0"/>
              </a:spcBef>
              <a:spcAft>
                <a:spcPts val="0"/>
              </a:spcAft>
              <a:tabLst>
                <a:tab pos="38100" algn="l"/>
              </a:tabLst>
              <a:defRPr/>
            </a:pPr>
            <a:r>
              <a:rPr lang="en-US" altLang="zh-CN" sz="8795" b="1" i="1" dirty="0">
                <a:solidFill>
                  <a:srgbClr val="000000"/>
                </a:solidFill>
                <a:latin typeface="Segoe UI" pitchFamily="18" charset="0"/>
                <a:cs typeface="Segoe UI" pitchFamily="18" charset="0"/>
              </a:rPr>
              <a:t>Language</a:t>
            </a:r>
          </a:p>
          <a:p>
            <a:pPr fontAlgn="auto">
              <a:lnSpc>
                <a:spcPts val="10500"/>
              </a:lnSpc>
              <a:spcBef>
                <a:spcPts val="0"/>
              </a:spcBef>
              <a:spcAft>
                <a:spcPts val="0"/>
              </a:spcAft>
              <a:tabLst>
                <a:tab pos="38100" algn="l"/>
              </a:tabLst>
              <a:defRPr/>
            </a:pPr>
            <a:r>
              <a:rPr lang="en-US" altLang="zh-CN" dirty="0">
                <a:latin typeface="+mn-lt"/>
                <a:cs typeface="+mn-cs"/>
              </a:rPr>
              <a:t>	</a:t>
            </a:r>
            <a:r>
              <a:rPr lang="en-US" altLang="zh-CN" sz="8795" b="1" i="1" dirty="0">
                <a:solidFill>
                  <a:srgbClr val="000000"/>
                </a:solidFill>
                <a:latin typeface="Segoe UI" pitchFamily="18" charset="0"/>
                <a:cs typeface="Segoe UI" pitchFamily="18" charset="0"/>
              </a:rPr>
              <a:t>Disorders</a:t>
            </a:r>
          </a:p>
        </p:txBody>
      </p:sp>
      <p:sp>
        <p:nvSpPr>
          <p:cNvPr id="37927" name="TextBox 1"/>
          <p:cNvSpPr txBox="1">
            <a:spLocks noChangeArrowheads="1"/>
          </p:cNvSpPr>
          <p:nvPr/>
        </p:nvSpPr>
        <p:spPr bwMode="auto">
          <a:xfrm>
            <a:off x="165100" y="6451600"/>
            <a:ext cx="3403600" cy="292100"/>
          </a:xfrm>
          <a:prstGeom prst="rect">
            <a:avLst/>
          </a:prstGeom>
          <a:noFill/>
          <a:ln w="9525">
            <a:noFill/>
            <a:miter lim="800000"/>
            <a:headEnd/>
            <a:tailEnd/>
          </a:ln>
        </p:spPr>
        <p:txBody>
          <a:bodyPr wrap="none" lIns="0" tIns="0" rIns="0">
            <a:spAutoFit/>
          </a:bodyPr>
          <a:lstStyle/>
          <a:p>
            <a:pPr>
              <a:lnSpc>
                <a:spcPts val="2300"/>
              </a:lnSpc>
            </a:pPr>
            <a:r>
              <a:rPr lang="en-US" altLang="zh-CN" b="1">
                <a:solidFill>
                  <a:srgbClr val="000000"/>
                </a:solidFill>
                <a:latin typeface="Times New Roman" pitchFamily="18" charset="0"/>
                <a:cs typeface="Times New Roman" pitchFamily="18" charset="0"/>
              </a:rPr>
              <a:t>Khalid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H</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Al</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Malki,</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PhD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2" name="Freeform 3"/>
          <p:cNvSpPr/>
          <p:nvPr/>
        </p:nvSpPr>
        <p:spPr>
          <a:xfrm>
            <a:off x="1435100" y="1976438"/>
            <a:ext cx="3932238" cy="19050"/>
          </a:xfrm>
          <a:custGeom>
            <a:avLst/>
            <a:gdLst>
              <a:gd name="connsiteX0" fmla="*/ 0 w 3931920"/>
              <a:gd name="connsiteY0" fmla="*/ 9144 h 18288"/>
              <a:gd name="connsiteX1" fmla="*/ 3931920 w 3931920"/>
              <a:gd name="connsiteY1" fmla="*/ 9144 h 18288"/>
            </a:gdLst>
            <a:ahLst/>
            <a:cxnLst>
              <a:cxn ang="0">
                <a:pos x="connsiteX0" y="connsiteY0"/>
              </a:cxn>
              <a:cxn ang="1">
                <a:pos x="connsiteX1" y="connsiteY1"/>
              </a:cxn>
            </a:cxnLst>
            <a:rect l="l" t="t" r="r" b="b"/>
            <a:pathLst>
              <a:path w="3931920" h="18288">
                <a:moveTo>
                  <a:pt x="0" y="9144"/>
                </a:moveTo>
                <a:lnTo>
                  <a:pt x="3931920" y="9144"/>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pic>
        <p:nvPicPr>
          <p:cNvPr id="38950" name="Picture 3"/>
          <p:cNvPicPr>
            <a:picLocks noChangeAspect="1" noChangeArrowheads="1"/>
          </p:cNvPicPr>
          <p:nvPr/>
        </p:nvPicPr>
        <p:blipFill>
          <a:blip r:embed="rId2"/>
          <a:srcRect/>
          <a:stretch>
            <a:fillRect/>
          </a:stretch>
        </p:blipFill>
        <p:spPr bwMode="auto">
          <a:xfrm>
            <a:off x="8140700" y="0"/>
            <a:ext cx="1003300" cy="1003300"/>
          </a:xfrm>
          <a:prstGeom prst="rect">
            <a:avLst/>
          </a:prstGeom>
          <a:noFill/>
          <a:ln w="9525">
            <a:noFill/>
            <a:miter lim="800000"/>
            <a:headEnd/>
            <a:tailEnd/>
          </a:ln>
        </p:spPr>
      </p:pic>
      <p:sp>
        <p:nvSpPr>
          <p:cNvPr id="2" name="TextBox 1"/>
          <p:cNvSpPr txBox="1"/>
          <p:nvPr/>
        </p:nvSpPr>
        <p:spPr>
          <a:xfrm>
            <a:off x="1079500" y="1574800"/>
            <a:ext cx="4279900" cy="431800"/>
          </a:xfrm>
          <a:prstGeom prst="rect">
            <a:avLst/>
          </a:prstGeom>
          <a:noFill/>
        </p:spPr>
        <p:txBody>
          <a:bodyPr wrap="none" lIns="0" tIns="0" rIns="0">
            <a:spAutoFit/>
          </a:bodyPr>
          <a:lstStyle/>
          <a:p>
            <a:pPr fontAlgn="auto">
              <a:lnSpc>
                <a:spcPts val="3400"/>
              </a:lnSpc>
              <a:spcBef>
                <a:spcPts val="0"/>
              </a:spcBef>
              <a:spcAft>
                <a:spcPts val="0"/>
              </a:spcAft>
              <a:defRPr/>
            </a:pPr>
            <a:r>
              <a:rPr lang="en-US" altLang="zh-CN" sz="2795" b="1" i="1" dirty="0">
                <a:solidFill>
                  <a:srgbClr val="000000"/>
                </a:solidFill>
                <a:latin typeface="Segoe UI" pitchFamily="18" charset="0"/>
                <a:cs typeface="Segoe UI" pitchFamily="18" charset="0"/>
              </a:rPr>
              <a:t>I.</a:t>
            </a:r>
            <a:r>
              <a:rPr lang="en-US" altLang="zh-CN" sz="2795" dirty="0">
                <a:latin typeface="Times New Roman" pitchFamily="18" charset="0"/>
                <a:cs typeface="Times New Roman" pitchFamily="18" charset="0"/>
              </a:rPr>
              <a:t> </a:t>
            </a:r>
            <a:r>
              <a:rPr lang="en-US" altLang="zh-CN" sz="2795" b="1" i="1" dirty="0">
                <a:solidFill>
                  <a:srgbClr val="000000"/>
                </a:solidFill>
                <a:latin typeface="Segoe UI" pitchFamily="18" charset="0"/>
                <a:cs typeface="Segoe UI" pitchFamily="18" charset="0"/>
              </a:rPr>
              <a:t>Language</a:t>
            </a:r>
            <a:r>
              <a:rPr lang="en-US" altLang="zh-CN" sz="2795" dirty="0">
                <a:latin typeface="Times New Roman" pitchFamily="18" charset="0"/>
                <a:cs typeface="Times New Roman" pitchFamily="18" charset="0"/>
              </a:rPr>
              <a:t> </a:t>
            </a:r>
            <a:r>
              <a:rPr lang="en-US" altLang="zh-CN" sz="2795" b="1" i="1" dirty="0">
                <a:solidFill>
                  <a:srgbClr val="000000"/>
                </a:solidFill>
                <a:latin typeface="Segoe UI" pitchFamily="18" charset="0"/>
                <a:cs typeface="Segoe UI" pitchFamily="18" charset="0"/>
              </a:rPr>
              <a:t>Disorders:</a:t>
            </a:r>
          </a:p>
        </p:txBody>
      </p:sp>
      <p:sp>
        <p:nvSpPr>
          <p:cNvPr id="38952" name="TextBox 1"/>
          <p:cNvSpPr txBox="1">
            <a:spLocks noChangeArrowheads="1"/>
          </p:cNvSpPr>
          <p:nvPr/>
        </p:nvSpPr>
        <p:spPr bwMode="auto">
          <a:xfrm>
            <a:off x="762000" y="2184400"/>
            <a:ext cx="8662988" cy="1905000"/>
          </a:xfrm>
          <a:prstGeom prst="rect">
            <a:avLst/>
          </a:prstGeom>
          <a:noFill/>
          <a:ln w="9525">
            <a:noFill/>
            <a:miter lim="800000"/>
            <a:headEnd/>
            <a:tailEnd/>
          </a:ln>
        </p:spPr>
        <p:txBody>
          <a:bodyPr lIns="0" tIns="0" rIns="0">
            <a:spAutoFit/>
          </a:bodyPr>
          <a:lstStyle/>
          <a:p>
            <a:pPr>
              <a:lnSpc>
                <a:spcPts val="2900"/>
              </a:lnSpc>
            </a:pPr>
            <a:r>
              <a:rPr lang="en-US" altLang="zh-CN" sz="2400" b="1" i="1">
                <a:solidFill>
                  <a:srgbClr val="000000"/>
                </a:solidFill>
                <a:latin typeface="Segoe UI" pitchFamily="34" charset="0"/>
                <a:cs typeface="Segoe UI" pitchFamily="34" charset="0"/>
              </a:rPr>
              <a:t>[1]</a:t>
            </a:r>
            <a:r>
              <a:rPr lang="en-US" altLang="zh-CN" sz="2400">
                <a:latin typeface="Times New Roman" pitchFamily="18" charset="0"/>
                <a:cs typeface="Times New Roman" pitchFamily="18" charset="0"/>
              </a:rPr>
              <a:t> </a:t>
            </a:r>
            <a:r>
              <a:rPr lang="en-US" altLang="zh-CN" sz="2400" b="1" i="1">
                <a:solidFill>
                  <a:srgbClr val="000000"/>
                </a:solidFill>
                <a:latin typeface="Segoe UI" pitchFamily="34" charset="0"/>
                <a:cs typeface="Segoe UI" pitchFamily="34" charset="0"/>
              </a:rPr>
              <a:t>Delayed</a:t>
            </a:r>
            <a:r>
              <a:rPr lang="en-US" altLang="zh-CN" sz="2400">
                <a:latin typeface="Times New Roman" pitchFamily="18" charset="0"/>
                <a:cs typeface="Times New Roman" pitchFamily="18" charset="0"/>
              </a:rPr>
              <a:t> </a:t>
            </a:r>
            <a:r>
              <a:rPr lang="en-US" altLang="zh-CN" sz="2400" b="1" i="1">
                <a:solidFill>
                  <a:srgbClr val="000000"/>
                </a:solidFill>
                <a:latin typeface="Segoe UI" pitchFamily="34" charset="0"/>
                <a:cs typeface="Segoe UI" pitchFamily="34" charset="0"/>
              </a:rPr>
              <a:t>Language</a:t>
            </a:r>
            <a:r>
              <a:rPr lang="en-US" altLang="zh-CN" sz="2400">
                <a:latin typeface="Times New Roman" pitchFamily="18" charset="0"/>
                <a:cs typeface="Times New Roman" pitchFamily="18" charset="0"/>
              </a:rPr>
              <a:t> </a:t>
            </a:r>
            <a:r>
              <a:rPr lang="en-US" altLang="zh-CN" sz="2400" b="1" i="1">
                <a:solidFill>
                  <a:srgbClr val="000000"/>
                </a:solidFill>
                <a:latin typeface="Segoe UI" pitchFamily="34" charset="0"/>
                <a:cs typeface="Segoe UI" pitchFamily="34" charset="0"/>
              </a:rPr>
              <a:t>Development</a:t>
            </a:r>
            <a:r>
              <a:rPr lang="en-US" altLang="zh-CN" sz="2400">
                <a:latin typeface="Times New Roman" pitchFamily="18" charset="0"/>
                <a:cs typeface="Times New Roman" pitchFamily="18" charset="0"/>
              </a:rPr>
              <a:t> </a:t>
            </a:r>
            <a:r>
              <a:rPr lang="en-US" altLang="zh-CN" sz="2400" b="1" i="1">
                <a:solidFill>
                  <a:srgbClr val="000000"/>
                </a:solidFill>
                <a:latin typeface="Segoe UI" pitchFamily="34" charset="0"/>
                <a:cs typeface="Segoe UI" pitchFamily="34" charset="0"/>
              </a:rPr>
              <a:t>(DLD): is the most </a:t>
            </a:r>
          </a:p>
          <a:p>
            <a:pPr>
              <a:lnSpc>
                <a:spcPts val="2900"/>
              </a:lnSpc>
            </a:pPr>
            <a:r>
              <a:rPr lang="en-US" altLang="zh-CN" sz="2400" b="1" i="1">
                <a:solidFill>
                  <a:srgbClr val="000000"/>
                </a:solidFill>
                <a:latin typeface="Segoe UI" pitchFamily="34" charset="0"/>
                <a:cs typeface="Segoe UI" pitchFamily="34" charset="0"/>
              </a:rPr>
              <a:t>Common language disorder in children</a:t>
            </a:r>
          </a:p>
          <a:p>
            <a:pPr>
              <a:lnSpc>
                <a:spcPts val="2900"/>
              </a:lnSpc>
            </a:pPr>
            <a:r>
              <a:rPr lang="en-US" altLang="zh-CN" sz="2400" b="1" i="1">
                <a:solidFill>
                  <a:srgbClr val="000000"/>
                </a:solidFill>
                <a:latin typeface="Segoe UI" pitchFamily="34" charset="0"/>
                <a:cs typeface="Segoe UI" pitchFamily="34" charset="0"/>
              </a:rPr>
              <a:t>In adults its called dyphasia; misarticualtion, stuttering,</a:t>
            </a:r>
          </a:p>
          <a:p>
            <a:pPr>
              <a:lnSpc>
                <a:spcPts val="2900"/>
              </a:lnSpc>
            </a:pPr>
            <a:r>
              <a:rPr lang="en-US" altLang="zh-CN" sz="2400" b="1" i="1">
                <a:solidFill>
                  <a:srgbClr val="000000"/>
                </a:solidFill>
                <a:latin typeface="Segoe UI" pitchFamily="34" charset="0"/>
                <a:cs typeface="Segoe UI" pitchFamily="34" charset="0"/>
              </a:rPr>
              <a:t>Cluttering, hypernasality, </a:t>
            </a:r>
          </a:p>
          <a:p>
            <a:pPr>
              <a:lnSpc>
                <a:spcPts val="2900"/>
              </a:lnSpc>
            </a:pPr>
            <a:endParaRPr lang="en-US" altLang="zh-CN" sz="2400" b="1" i="1">
              <a:solidFill>
                <a:srgbClr val="000000"/>
              </a:solidFill>
              <a:latin typeface="Segoe UI" pitchFamily="34" charset="0"/>
              <a:cs typeface="Segoe UI" pitchFamily="34" charset="0"/>
            </a:endParaRPr>
          </a:p>
        </p:txBody>
      </p:sp>
      <p:sp>
        <p:nvSpPr>
          <p:cNvPr id="38953" name="TextBox 1"/>
          <p:cNvSpPr txBox="1">
            <a:spLocks noChangeArrowheads="1"/>
          </p:cNvSpPr>
          <p:nvPr/>
        </p:nvSpPr>
        <p:spPr bwMode="auto">
          <a:xfrm>
            <a:off x="1765300" y="4476750"/>
            <a:ext cx="2451100" cy="323850"/>
          </a:xfrm>
          <a:prstGeom prst="rect">
            <a:avLst/>
          </a:prstGeom>
          <a:noFill/>
          <a:ln w="9525">
            <a:noFill/>
            <a:miter lim="800000"/>
            <a:headEnd/>
            <a:tailEnd/>
          </a:ln>
        </p:spPr>
        <p:txBody>
          <a:bodyPr lIns="0" tIns="0" rIns="0">
            <a:spAutoFit/>
          </a:bodyPr>
          <a:lstStyle/>
          <a:p>
            <a:pPr>
              <a:lnSpc>
                <a:spcPts val="2100"/>
              </a:lnSpc>
            </a:pPr>
            <a:r>
              <a:rPr lang="en-US" altLang="zh-CN" sz="2400" b="1" u="sng">
                <a:solidFill>
                  <a:srgbClr val="000000"/>
                </a:solidFill>
                <a:latin typeface="Times New Roman" pitchFamily="18" charset="0"/>
                <a:cs typeface="Times New Roman" pitchFamily="18" charset="0"/>
              </a:rPr>
              <a:t>Definition of DLD:</a:t>
            </a:r>
          </a:p>
        </p:txBody>
      </p:sp>
      <p:sp>
        <p:nvSpPr>
          <p:cNvPr id="38954" name="TextBox 1"/>
          <p:cNvSpPr txBox="1">
            <a:spLocks noChangeArrowheads="1"/>
          </p:cNvSpPr>
          <p:nvPr/>
        </p:nvSpPr>
        <p:spPr bwMode="auto">
          <a:xfrm>
            <a:off x="1765300" y="5402263"/>
            <a:ext cx="5486400" cy="942975"/>
          </a:xfrm>
          <a:prstGeom prst="rect">
            <a:avLst/>
          </a:prstGeom>
          <a:noFill/>
          <a:ln w="9525">
            <a:noFill/>
            <a:miter lim="800000"/>
            <a:headEnd/>
            <a:tailEnd/>
          </a:ln>
        </p:spPr>
        <p:txBody>
          <a:bodyPr lIns="0" tIns="0" rIns="0">
            <a:spAutoFit/>
          </a:bodyPr>
          <a:lstStyle/>
          <a:p>
            <a:pPr>
              <a:lnSpc>
                <a:spcPts val="2100"/>
              </a:lnSpc>
            </a:pPr>
            <a:r>
              <a:rPr lang="en-US" altLang="zh-CN" sz="2400">
                <a:solidFill>
                  <a:srgbClr val="000000"/>
                </a:solidFill>
                <a:latin typeface="Times New Roman" pitchFamily="18" charset="0"/>
                <a:cs typeface="Times New Roman" pitchFamily="18" charset="0"/>
              </a:rPr>
              <a:t>Delay</a:t>
            </a:r>
            <a:r>
              <a:rPr lang="en-US" altLang="zh-CN" sz="2400">
                <a:latin typeface="Times New Roman" pitchFamily="18" charset="0"/>
                <a:cs typeface="Times New Roman" pitchFamily="18" charset="0"/>
              </a:rPr>
              <a:t> </a:t>
            </a:r>
            <a:r>
              <a:rPr lang="en-US" altLang="zh-CN" sz="2400">
                <a:solidFill>
                  <a:srgbClr val="000000"/>
                </a:solidFill>
                <a:latin typeface="Times New Roman" pitchFamily="18" charset="0"/>
                <a:cs typeface="Times New Roman" pitchFamily="18" charset="0"/>
              </a:rPr>
              <a:t>or</a:t>
            </a:r>
            <a:r>
              <a:rPr lang="en-US" altLang="zh-CN" sz="2400">
                <a:latin typeface="Times New Roman" pitchFamily="18" charset="0"/>
                <a:cs typeface="Times New Roman" pitchFamily="18" charset="0"/>
              </a:rPr>
              <a:t> </a:t>
            </a:r>
            <a:r>
              <a:rPr lang="en-US" altLang="zh-CN" sz="2400">
                <a:solidFill>
                  <a:srgbClr val="000000"/>
                </a:solidFill>
                <a:latin typeface="Times New Roman" pitchFamily="18" charset="0"/>
                <a:cs typeface="Times New Roman" pitchFamily="18" charset="0"/>
              </a:rPr>
              <a:t>failure</a:t>
            </a:r>
            <a:r>
              <a:rPr lang="en-US" altLang="zh-CN" sz="2400">
                <a:latin typeface="Times New Roman" pitchFamily="18" charset="0"/>
                <a:cs typeface="Times New Roman" pitchFamily="18" charset="0"/>
              </a:rPr>
              <a:t> </a:t>
            </a:r>
            <a:r>
              <a:rPr lang="en-US" altLang="zh-CN" sz="2400">
                <a:solidFill>
                  <a:srgbClr val="000000"/>
                </a:solidFill>
                <a:latin typeface="Times New Roman" pitchFamily="18" charset="0"/>
                <a:cs typeface="Times New Roman" pitchFamily="18" charset="0"/>
              </a:rPr>
              <a:t>to</a:t>
            </a:r>
            <a:r>
              <a:rPr lang="en-US" altLang="zh-CN" sz="2400">
                <a:latin typeface="Times New Roman" pitchFamily="18" charset="0"/>
                <a:cs typeface="Times New Roman" pitchFamily="18" charset="0"/>
              </a:rPr>
              <a:t> </a:t>
            </a:r>
            <a:r>
              <a:rPr lang="en-US" altLang="zh-CN" sz="2400">
                <a:solidFill>
                  <a:srgbClr val="000000"/>
                </a:solidFill>
                <a:latin typeface="Times New Roman" pitchFamily="18" charset="0"/>
                <a:cs typeface="Times New Roman" pitchFamily="18" charset="0"/>
              </a:rPr>
              <a:t>acquire</a:t>
            </a:r>
            <a:r>
              <a:rPr lang="en-US" altLang="zh-CN" sz="2400">
                <a:latin typeface="Times New Roman" pitchFamily="18" charset="0"/>
                <a:cs typeface="Times New Roman" pitchFamily="18" charset="0"/>
              </a:rPr>
              <a:t> </a:t>
            </a:r>
            <a:r>
              <a:rPr lang="en-US" altLang="zh-CN" sz="2400">
                <a:solidFill>
                  <a:srgbClr val="000000"/>
                </a:solidFill>
                <a:latin typeface="Times New Roman" pitchFamily="18" charset="0"/>
                <a:cs typeface="Times New Roman" pitchFamily="18" charset="0"/>
              </a:rPr>
              <a:t>language</a:t>
            </a:r>
            <a:r>
              <a:rPr lang="en-US" altLang="zh-CN" sz="2400">
                <a:latin typeface="Times New Roman" pitchFamily="18" charset="0"/>
                <a:cs typeface="Times New Roman" pitchFamily="18" charset="0"/>
              </a:rPr>
              <a:t> </a:t>
            </a:r>
            <a:r>
              <a:rPr lang="en-US" altLang="zh-CN" sz="2400">
                <a:solidFill>
                  <a:srgbClr val="000000"/>
                </a:solidFill>
                <a:latin typeface="Times New Roman" pitchFamily="18" charset="0"/>
                <a:cs typeface="Times New Roman" pitchFamily="18" charset="0"/>
              </a:rPr>
              <a:t>matched</a:t>
            </a:r>
          </a:p>
          <a:p>
            <a:pPr>
              <a:lnSpc>
                <a:spcPts val="2800"/>
              </a:lnSpc>
            </a:pPr>
            <a:r>
              <a:rPr lang="en-US" altLang="zh-CN" sz="2400">
                <a:solidFill>
                  <a:srgbClr val="000000"/>
                </a:solidFill>
                <a:latin typeface="Times New Roman" pitchFamily="18" charset="0"/>
                <a:cs typeface="Times New Roman" pitchFamily="18" charset="0"/>
              </a:rPr>
              <a:t>with</a:t>
            </a:r>
            <a:r>
              <a:rPr lang="en-US" altLang="zh-CN" sz="2400">
                <a:latin typeface="Times New Roman" pitchFamily="18" charset="0"/>
                <a:cs typeface="Times New Roman" pitchFamily="18" charset="0"/>
              </a:rPr>
              <a:t> </a:t>
            </a:r>
            <a:r>
              <a:rPr lang="en-US" altLang="zh-CN" sz="2400">
                <a:solidFill>
                  <a:srgbClr val="000000"/>
                </a:solidFill>
                <a:latin typeface="Times New Roman" pitchFamily="18" charset="0"/>
                <a:cs typeface="Times New Roman" pitchFamily="18" charset="0"/>
              </a:rPr>
              <a:t>age.</a:t>
            </a:r>
          </a:p>
        </p:txBody>
      </p:sp>
      <p:sp>
        <p:nvSpPr>
          <p:cNvPr id="38955" name="TextBox 1"/>
          <p:cNvSpPr txBox="1">
            <a:spLocks noChangeArrowheads="1"/>
          </p:cNvSpPr>
          <p:nvPr/>
        </p:nvSpPr>
        <p:spPr bwMode="auto">
          <a:xfrm>
            <a:off x="165100" y="6451600"/>
            <a:ext cx="3403600" cy="292100"/>
          </a:xfrm>
          <a:prstGeom prst="rect">
            <a:avLst/>
          </a:prstGeom>
          <a:noFill/>
          <a:ln w="9525">
            <a:noFill/>
            <a:miter lim="800000"/>
            <a:headEnd/>
            <a:tailEnd/>
          </a:ln>
        </p:spPr>
        <p:txBody>
          <a:bodyPr wrap="none" lIns="0" tIns="0" rIns="0">
            <a:spAutoFit/>
          </a:bodyPr>
          <a:lstStyle/>
          <a:p>
            <a:pPr>
              <a:lnSpc>
                <a:spcPts val="2300"/>
              </a:lnSpc>
            </a:pPr>
            <a:r>
              <a:rPr lang="en-US" altLang="zh-CN" b="1">
                <a:solidFill>
                  <a:srgbClr val="000000"/>
                </a:solidFill>
                <a:latin typeface="Times New Roman" pitchFamily="18" charset="0"/>
                <a:cs typeface="Times New Roman" pitchFamily="18" charset="0"/>
              </a:rPr>
              <a:t>Khalid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H</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Al</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Malki,</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PhD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9973" name="Picture 3"/>
          <p:cNvPicPr>
            <a:picLocks noChangeAspect="1" noChangeArrowheads="1"/>
          </p:cNvPicPr>
          <p:nvPr/>
        </p:nvPicPr>
        <p:blipFill>
          <a:blip r:embed="rId2"/>
          <a:srcRect/>
          <a:stretch>
            <a:fillRect/>
          </a:stretch>
        </p:blipFill>
        <p:spPr bwMode="auto">
          <a:xfrm>
            <a:off x="8140700" y="0"/>
            <a:ext cx="1003300" cy="1003300"/>
          </a:xfrm>
          <a:prstGeom prst="rect">
            <a:avLst/>
          </a:prstGeom>
          <a:noFill/>
          <a:ln w="9525">
            <a:noFill/>
            <a:miter lim="800000"/>
            <a:headEnd/>
            <a:tailEnd/>
          </a:ln>
        </p:spPr>
      </p:pic>
      <p:sp>
        <p:nvSpPr>
          <p:cNvPr id="39974" name="TextBox 1"/>
          <p:cNvSpPr txBox="1">
            <a:spLocks noChangeArrowheads="1"/>
          </p:cNvSpPr>
          <p:nvPr/>
        </p:nvSpPr>
        <p:spPr bwMode="auto">
          <a:xfrm>
            <a:off x="1308100" y="2273300"/>
            <a:ext cx="6121400" cy="266700"/>
          </a:xfrm>
          <a:prstGeom prst="rect">
            <a:avLst/>
          </a:prstGeom>
          <a:noFill/>
          <a:ln w="9525">
            <a:noFill/>
            <a:miter lim="800000"/>
            <a:headEnd/>
            <a:tailEnd/>
          </a:ln>
        </p:spPr>
        <p:txBody>
          <a:bodyPr wrap="none" lIns="0" tIns="0" rIns="0">
            <a:spAutoFit/>
          </a:bodyPr>
          <a:lstStyle/>
          <a:p>
            <a:pPr>
              <a:lnSpc>
                <a:spcPts val="2100"/>
              </a:lnSpc>
            </a:pPr>
            <a:r>
              <a:rPr lang="en-US" altLang="zh-CN" sz="2400" b="1" u="sng">
                <a:solidFill>
                  <a:srgbClr val="000000"/>
                </a:solidFill>
                <a:latin typeface="Times New Roman" pitchFamily="18" charset="0"/>
                <a:cs typeface="Times New Roman" pitchFamily="18" charset="0"/>
              </a:rPr>
              <a:t>Prerequisites of normal language development:</a:t>
            </a:r>
          </a:p>
        </p:txBody>
      </p:sp>
      <p:sp>
        <p:nvSpPr>
          <p:cNvPr id="39975" name="TextBox 1"/>
          <p:cNvSpPr txBox="1">
            <a:spLocks noChangeArrowheads="1"/>
          </p:cNvSpPr>
          <p:nvPr/>
        </p:nvSpPr>
        <p:spPr bwMode="auto">
          <a:xfrm>
            <a:off x="1689100" y="3073400"/>
            <a:ext cx="3314700" cy="2667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1.</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Normal</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brain</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function.</a:t>
            </a:r>
          </a:p>
        </p:txBody>
      </p:sp>
      <p:sp>
        <p:nvSpPr>
          <p:cNvPr id="39976" name="TextBox 1"/>
          <p:cNvSpPr txBox="1">
            <a:spLocks noChangeArrowheads="1"/>
          </p:cNvSpPr>
          <p:nvPr/>
        </p:nvSpPr>
        <p:spPr bwMode="auto">
          <a:xfrm>
            <a:off x="1689100" y="3454400"/>
            <a:ext cx="5181600" cy="6350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2.</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Intact</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sensory</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channels</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(eg</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auditory).</a:t>
            </a:r>
          </a:p>
          <a:p>
            <a:pPr>
              <a:lnSpc>
                <a:spcPts val="2800"/>
              </a:lnSpc>
            </a:pPr>
            <a:r>
              <a:rPr lang="en-US" altLang="zh-CN" sz="2400" b="1">
                <a:solidFill>
                  <a:srgbClr val="000000"/>
                </a:solidFill>
                <a:latin typeface="Times New Roman" pitchFamily="18" charset="0"/>
                <a:cs typeface="Times New Roman" pitchFamily="18" charset="0"/>
              </a:rPr>
              <a:t>3.</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Normal</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psyche.</a:t>
            </a:r>
          </a:p>
        </p:txBody>
      </p:sp>
      <p:sp>
        <p:nvSpPr>
          <p:cNvPr id="39977" name="TextBox 1"/>
          <p:cNvSpPr txBox="1">
            <a:spLocks noChangeArrowheads="1"/>
          </p:cNvSpPr>
          <p:nvPr/>
        </p:nvSpPr>
        <p:spPr bwMode="auto">
          <a:xfrm>
            <a:off x="1689100" y="4178300"/>
            <a:ext cx="3632200" cy="2667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4.</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Stimulating</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environment.</a:t>
            </a:r>
          </a:p>
        </p:txBody>
      </p:sp>
      <p:sp>
        <p:nvSpPr>
          <p:cNvPr id="39978" name="TextBox 1"/>
          <p:cNvSpPr txBox="1">
            <a:spLocks noChangeArrowheads="1"/>
          </p:cNvSpPr>
          <p:nvPr/>
        </p:nvSpPr>
        <p:spPr bwMode="auto">
          <a:xfrm>
            <a:off x="165100" y="6451600"/>
            <a:ext cx="3403600" cy="292100"/>
          </a:xfrm>
          <a:prstGeom prst="rect">
            <a:avLst/>
          </a:prstGeom>
          <a:noFill/>
          <a:ln w="9525">
            <a:noFill/>
            <a:miter lim="800000"/>
            <a:headEnd/>
            <a:tailEnd/>
          </a:ln>
        </p:spPr>
        <p:txBody>
          <a:bodyPr wrap="none" lIns="0" tIns="0" rIns="0">
            <a:spAutoFit/>
          </a:bodyPr>
          <a:lstStyle/>
          <a:p>
            <a:pPr>
              <a:lnSpc>
                <a:spcPts val="2300"/>
              </a:lnSpc>
            </a:pPr>
            <a:r>
              <a:rPr lang="en-US" altLang="zh-CN" b="1">
                <a:solidFill>
                  <a:srgbClr val="000000"/>
                </a:solidFill>
                <a:latin typeface="Times New Roman" pitchFamily="18" charset="0"/>
                <a:cs typeface="Times New Roman" pitchFamily="18" charset="0"/>
              </a:rPr>
              <a:t>Khalid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H</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Al</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Malki,</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PhD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40997" name="Picture 3"/>
          <p:cNvPicPr>
            <a:picLocks noChangeAspect="1" noChangeArrowheads="1"/>
          </p:cNvPicPr>
          <p:nvPr/>
        </p:nvPicPr>
        <p:blipFill>
          <a:blip r:embed="rId2"/>
          <a:srcRect/>
          <a:stretch>
            <a:fillRect/>
          </a:stretch>
        </p:blipFill>
        <p:spPr bwMode="auto">
          <a:xfrm>
            <a:off x="8140700" y="0"/>
            <a:ext cx="1003300" cy="1003300"/>
          </a:xfrm>
          <a:prstGeom prst="rect">
            <a:avLst/>
          </a:prstGeom>
          <a:noFill/>
          <a:ln w="9525">
            <a:noFill/>
            <a:miter lim="800000"/>
            <a:headEnd/>
            <a:tailEnd/>
          </a:ln>
        </p:spPr>
      </p:pic>
      <p:sp>
        <p:nvSpPr>
          <p:cNvPr id="40998" name="TextBox 1"/>
          <p:cNvSpPr txBox="1">
            <a:spLocks noChangeArrowheads="1"/>
          </p:cNvSpPr>
          <p:nvPr/>
        </p:nvSpPr>
        <p:spPr bwMode="auto">
          <a:xfrm>
            <a:off x="1003300" y="1206500"/>
            <a:ext cx="2057400" cy="266700"/>
          </a:xfrm>
          <a:prstGeom prst="rect">
            <a:avLst/>
          </a:prstGeom>
          <a:noFill/>
          <a:ln w="9525">
            <a:noFill/>
            <a:miter lim="800000"/>
            <a:headEnd/>
            <a:tailEnd/>
          </a:ln>
        </p:spPr>
        <p:txBody>
          <a:bodyPr wrap="none" lIns="0" tIns="0" rIns="0">
            <a:spAutoFit/>
          </a:bodyPr>
          <a:lstStyle/>
          <a:p>
            <a:pPr>
              <a:lnSpc>
                <a:spcPts val="2100"/>
              </a:lnSpc>
            </a:pPr>
            <a:r>
              <a:rPr lang="en-US" altLang="zh-CN" sz="2400" b="1" u="sng">
                <a:solidFill>
                  <a:srgbClr val="000000"/>
                </a:solidFill>
                <a:latin typeface="Times New Roman" pitchFamily="18" charset="0"/>
                <a:cs typeface="Times New Roman" pitchFamily="18" charset="0"/>
              </a:rPr>
              <a:t>Causes of DLD:</a:t>
            </a:r>
          </a:p>
        </p:txBody>
      </p:sp>
      <p:sp>
        <p:nvSpPr>
          <p:cNvPr id="40999" name="TextBox 1"/>
          <p:cNvSpPr txBox="1">
            <a:spLocks noChangeArrowheads="1"/>
          </p:cNvSpPr>
          <p:nvPr/>
        </p:nvSpPr>
        <p:spPr bwMode="auto">
          <a:xfrm>
            <a:off x="1308100" y="1739900"/>
            <a:ext cx="2324100" cy="2667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A)</a:t>
            </a:r>
            <a:r>
              <a:rPr lang="en-US" altLang="zh-CN" sz="2400">
                <a:latin typeface="Times New Roman" pitchFamily="18" charset="0"/>
                <a:cs typeface="Times New Roman" pitchFamily="18" charset="0"/>
              </a:rPr>
              <a:t> </a:t>
            </a:r>
            <a:r>
              <a:rPr lang="en-US" altLang="zh-CN" sz="2400" b="1" u="sng">
                <a:solidFill>
                  <a:srgbClr val="000000"/>
                </a:solidFill>
                <a:latin typeface="Times New Roman" pitchFamily="18" charset="0"/>
                <a:cs typeface="Times New Roman" pitchFamily="18" charset="0"/>
              </a:rPr>
              <a:t>Brain damage</a:t>
            </a:r>
            <a:r>
              <a:rPr lang="en-US" altLang="zh-CN" sz="2400" b="1">
                <a:solidFill>
                  <a:srgbClr val="000000"/>
                </a:solidFill>
                <a:latin typeface="Times New Roman" pitchFamily="18" charset="0"/>
                <a:cs typeface="Times New Roman" pitchFamily="18" charset="0"/>
              </a:rPr>
              <a:t>:</a:t>
            </a:r>
          </a:p>
        </p:txBody>
      </p:sp>
      <p:sp>
        <p:nvSpPr>
          <p:cNvPr id="41000" name="TextBox 1"/>
          <p:cNvSpPr txBox="1">
            <a:spLocks noChangeArrowheads="1"/>
          </p:cNvSpPr>
          <p:nvPr/>
        </p:nvSpPr>
        <p:spPr bwMode="auto">
          <a:xfrm>
            <a:off x="1765300" y="2108200"/>
            <a:ext cx="3848100" cy="2667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Diffuse</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brain</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damage</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(MR).</a:t>
            </a:r>
          </a:p>
        </p:txBody>
      </p:sp>
      <p:sp>
        <p:nvSpPr>
          <p:cNvPr id="41001" name="TextBox 1"/>
          <p:cNvSpPr txBox="1">
            <a:spLocks noChangeArrowheads="1"/>
          </p:cNvSpPr>
          <p:nvPr/>
        </p:nvSpPr>
        <p:spPr bwMode="auto">
          <a:xfrm>
            <a:off x="1765300" y="2489200"/>
            <a:ext cx="6515100" cy="6350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Brain</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damaged</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motorly</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handicapped</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child</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(CP).</a:t>
            </a:r>
          </a:p>
          <a:p>
            <a:pPr>
              <a:lnSpc>
                <a:spcPts val="2800"/>
              </a:lnSpc>
            </a:pPr>
            <a:r>
              <a:rPr lang="en-US" altLang="zh-CN" sz="2400" b="1">
                <a:solidFill>
                  <a:srgbClr val="000000"/>
                </a:solidFill>
                <a:latin typeface="Times New Roman" pitchFamily="18" charset="0"/>
                <a:cs typeface="Times New Roman" pitchFamily="18" charset="0"/>
              </a:rPr>
              <a:t>-</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Minimal</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brain</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damage</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(ADHD).</a:t>
            </a:r>
          </a:p>
        </p:txBody>
      </p:sp>
      <p:sp>
        <p:nvSpPr>
          <p:cNvPr id="41002" name="TextBox 1"/>
          <p:cNvSpPr txBox="1">
            <a:spLocks noChangeArrowheads="1"/>
          </p:cNvSpPr>
          <p:nvPr/>
        </p:nvSpPr>
        <p:spPr bwMode="auto">
          <a:xfrm>
            <a:off x="1308100" y="3200400"/>
            <a:ext cx="3098800" cy="2667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B)</a:t>
            </a:r>
            <a:r>
              <a:rPr lang="en-US" altLang="zh-CN" sz="2400">
                <a:latin typeface="Times New Roman" pitchFamily="18" charset="0"/>
                <a:cs typeface="Times New Roman" pitchFamily="18" charset="0"/>
              </a:rPr>
              <a:t> </a:t>
            </a:r>
            <a:r>
              <a:rPr lang="en-US" altLang="zh-CN" sz="2400" b="1" u="sng">
                <a:solidFill>
                  <a:srgbClr val="000000"/>
                </a:solidFill>
                <a:latin typeface="Times New Roman" pitchFamily="18" charset="0"/>
                <a:cs typeface="Times New Roman" pitchFamily="18" charset="0"/>
              </a:rPr>
              <a:t>Sensory deprivation</a:t>
            </a:r>
            <a:r>
              <a:rPr lang="en-US" altLang="zh-CN" sz="2400" b="1">
                <a:solidFill>
                  <a:srgbClr val="000000"/>
                </a:solidFill>
                <a:latin typeface="Times New Roman" pitchFamily="18" charset="0"/>
                <a:cs typeface="Times New Roman" pitchFamily="18" charset="0"/>
              </a:rPr>
              <a:t>:</a:t>
            </a:r>
          </a:p>
        </p:txBody>
      </p:sp>
      <p:sp>
        <p:nvSpPr>
          <p:cNvPr id="41003" name="TextBox 1"/>
          <p:cNvSpPr txBox="1">
            <a:spLocks noChangeArrowheads="1"/>
          </p:cNvSpPr>
          <p:nvPr/>
        </p:nvSpPr>
        <p:spPr bwMode="auto">
          <a:xfrm>
            <a:off x="1917700" y="3568700"/>
            <a:ext cx="2755900" cy="2667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Hearing</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impairment.</a:t>
            </a:r>
          </a:p>
        </p:txBody>
      </p:sp>
      <p:sp>
        <p:nvSpPr>
          <p:cNvPr id="41004" name="TextBox 1"/>
          <p:cNvSpPr txBox="1">
            <a:spLocks noChangeArrowheads="1"/>
          </p:cNvSpPr>
          <p:nvPr/>
        </p:nvSpPr>
        <p:spPr bwMode="auto">
          <a:xfrm>
            <a:off x="1308100" y="3937000"/>
            <a:ext cx="3238500" cy="2667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C)</a:t>
            </a:r>
            <a:r>
              <a:rPr lang="en-US" altLang="zh-CN" sz="2400">
                <a:latin typeface="Times New Roman" pitchFamily="18" charset="0"/>
                <a:cs typeface="Times New Roman" pitchFamily="18" charset="0"/>
              </a:rPr>
              <a:t> </a:t>
            </a:r>
            <a:r>
              <a:rPr lang="en-US" altLang="zh-CN" sz="2400" b="1" u="sng">
                <a:solidFill>
                  <a:srgbClr val="000000"/>
                </a:solidFill>
                <a:latin typeface="Times New Roman" pitchFamily="18" charset="0"/>
                <a:cs typeface="Times New Roman" pitchFamily="18" charset="0"/>
              </a:rPr>
              <a:t>Psychiatric disorders</a:t>
            </a:r>
            <a:r>
              <a:rPr lang="en-US" altLang="zh-CN" sz="2400" b="1">
                <a:solidFill>
                  <a:srgbClr val="000000"/>
                </a:solidFill>
                <a:latin typeface="Times New Roman" pitchFamily="18" charset="0"/>
                <a:cs typeface="Times New Roman" pitchFamily="18" charset="0"/>
              </a:rPr>
              <a:t>:</a:t>
            </a:r>
          </a:p>
        </p:txBody>
      </p:sp>
      <p:sp>
        <p:nvSpPr>
          <p:cNvPr id="41005" name="TextBox 1"/>
          <p:cNvSpPr txBox="1">
            <a:spLocks noChangeArrowheads="1"/>
          </p:cNvSpPr>
          <p:nvPr/>
        </p:nvSpPr>
        <p:spPr bwMode="auto">
          <a:xfrm>
            <a:off x="1841500" y="4305300"/>
            <a:ext cx="1181100" cy="2667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-Autism.</a:t>
            </a:r>
          </a:p>
        </p:txBody>
      </p:sp>
      <p:sp>
        <p:nvSpPr>
          <p:cNvPr id="41006" name="TextBox 1"/>
          <p:cNvSpPr txBox="1">
            <a:spLocks noChangeArrowheads="1"/>
          </p:cNvSpPr>
          <p:nvPr/>
        </p:nvSpPr>
        <p:spPr bwMode="auto">
          <a:xfrm>
            <a:off x="1841500" y="4673600"/>
            <a:ext cx="3505200" cy="2667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Childhood</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schizophrenia.</a:t>
            </a:r>
          </a:p>
        </p:txBody>
      </p:sp>
      <p:sp>
        <p:nvSpPr>
          <p:cNvPr id="41007" name="TextBox 1"/>
          <p:cNvSpPr txBox="1">
            <a:spLocks noChangeArrowheads="1"/>
          </p:cNvSpPr>
          <p:nvPr/>
        </p:nvSpPr>
        <p:spPr bwMode="auto">
          <a:xfrm>
            <a:off x="1308100" y="5041900"/>
            <a:ext cx="4318000" cy="6350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D)</a:t>
            </a:r>
            <a:r>
              <a:rPr lang="en-US" altLang="zh-CN" sz="2400">
                <a:latin typeface="Times New Roman" pitchFamily="18" charset="0"/>
                <a:cs typeface="Times New Roman" pitchFamily="18" charset="0"/>
              </a:rPr>
              <a:t> </a:t>
            </a:r>
            <a:r>
              <a:rPr lang="en-US" altLang="zh-CN" sz="2400" b="1" u="sng">
                <a:solidFill>
                  <a:srgbClr val="000000"/>
                </a:solidFill>
                <a:latin typeface="Times New Roman" pitchFamily="18" charset="0"/>
                <a:cs typeface="Times New Roman" pitchFamily="18" charset="0"/>
              </a:rPr>
              <a:t>Non - stimulating environment</a:t>
            </a:r>
            <a:r>
              <a:rPr lang="en-US" altLang="zh-CN" sz="2400" b="1">
                <a:solidFill>
                  <a:srgbClr val="000000"/>
                </a:solidFill>
                <a:latin typeface="Times New Roman" pitchFamily="18" charset="0"/>
                <a:cs typeface="Times New Roman" pitchFamily="18" charset="0"/>
              </a:rPr>
              <a:t>.</a:t>
            </a:r>
          </a:p>
          <a:p>
            <a:pPr>
              <a:lnSpc>
                <a:spcPts val="2800"/>
              </a:lnSpc>
            </a:pPr>
            <a:r>
              <a:rPr lang="en-US" altLang="zh-CN" sz="2400" b="1">
                <a:solidFill>
                  <a:srgbClr val="000000"/>
                </a:solidFill>
                <a:latin typeface="Times New Roman" pitchFamily="18" charset="0"/>
                <a:cs typeface="Times New Roman" pitchFamily="18" charset="0"/>
              </a:rPr>
              <a:t>E)</a:t>
            </a:r>
            <a:r>
              <a:rPr lang="en-US" altLang="zh-CN" sz="2400">
                <a:latin typeface="Times New Roman" pitchFamily="18" charset="0"/>
                <a:cs typeface="Times New Roman" pitchFamily="18" charset="0"/>
              </a:rPr>
              <a:t> </a:t>
            </a:r>
            <a:r>
              <a:rPr lang="en-US" altLang="zh-CN" sz="2400" b="1" u="sng">
                <a:solidFill>
                  <a:srgbClr val="000000"/>
                </a:solidFill>
                <a:latin typeface="Times New Roman" pitchFamily="18" charset="0"/>
                <a:cs typeface="Times New Roman" pitchFamily="18" charset="0"/>
              </a:rPr>
              <a:t>Idiopathic</a:t>
            </a:r>
            <a:r>
              <a:rPr lang="en-US" altLang="zh-CN" sz="2400" b="1">
                <a:solidFill>
                  <a:srgbClr val="000000"/>
                </a:solidFill>
                <a:latin typeface="Times New Roman" pitchFamily="18" charset="0"/>
                <a:cs typeface="Times New Roman" pitchFamily="18" charset="0"/>
              </a:rPr>
              <a:t>.</a:t>
            </a:r>
          </a:p>
        </p:txBody>
      </p:sp>
      <p:sp>
        <p:nvSpPr>
          <p:cNvPr id="41008" name="TextBox 1"/>
          <p:cNvSpPr txBox="1">
            <a:spLocks noChangeArrowheads="1"/>
          </p:cNvSpPr>
          <p:nvPr/>
        </p:nvSpPr>
        <p:spPr bwMode="auto">
          <a:xfrm>
            <a:off x="165100" y="6451600"/>
            <a:ext cx="3403600" cy="292100"/>
          </a:xfrm>
          <a:prstGeom prst="rect">
            <a:avLst/>
          </a:prstGeom>
          <a:noFill/>
          <a:ln w="9525">
            <a:noFill/>
            <a:miter lim="800000"/>
            <a:headEnd/>
            <a:tailEnd/>
          </a:ln>
        </p:spPr>
        <p:txBody>
          <a:bodyPr wrap="none" lIns="0" tIns="0" rIns="0">
            <a:spAutoFit/>
          </a:bodyPr>
          <a:lstStyle/>
          <a:p>
            <a:pPr>
              <a:lnSpc>
                <a:spcPts val="2300"/>
              </a:lnSpc>
            </a:pPr>
            <a:r>
              <a:rPr lang="en-US" altLang="zh-CN" b="1">
                <a:solidFill>
                  <a:srgbClr val="000000"/>
                </a:solidFill>
                <a:latin typeface="Times New Roman" pitchFamily="18" charset="0"/>
                <a:cs typeface="Times New Roman" pitchFamily="18" charset="0"/>
              </a:rPr>
              <a:t>Khalid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H</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Al</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Malki,</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PhD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42021" name="Picture 3"/>
          <p:cNvPicPr>
            <a:picLocks noChangeAspect="1" noChangeArrowheads="1"/>
          </p:cNvPicPr>
          <p:nvPr/>
        </p:nvPicPr>
        <p:blipFill>
          <a:blip r:embed="rId2"/>
          <a:srcRect/>
          <a:stretch>
            <a:fillRect/>
          </a:stretch>
        </p:blipFill>
        <p:spPr bwMode="auto">
          <a:xfrm>
            <a:off x="8140700" y="0"/>
            <a:ext cx="1003300" cy="1003300"/>
          </a:xfrm>
          <a:prstGeom prst="rect">
            <a:avLst/>
          </a:prstGeom>
          <a:noFill/>
          <a:ln w="9525">
            <a:noFill/>
            <a:miter lim="800000"/>
            <a:headEnd/>
            <a:tailEnd/>
          </a:ln>
        </p:spPr>
      </p:pic>
      <p:sp>
        <p:nvSpPr>
          <p:cNvPr id="42022" name="TextBox 1"/>
          <p:cNvSpPr txBox="1">
            <a:spLocks noChangeArrowheads="1"/>
          </p:cNvSpPr>
          <p:nvPr/>
        </p:nvSpPr>
        <p:spPr bwMode="auto">
          <a:xfrm>
            <a:off x="1231900" y="1968500"/>
            <a:ext cx="4076700" cy="266700"/>
          </a:xfrm>
          <a:prstGeom prst="rect">
            <a:avLst/>
          </a:prstGeom>
          <a:noFill/>
          <a:ln w="9525">
            <a:noFill/>
            <a:miter lim="800000"/>
            <a:headEnd/>
            <a:tailEnd/>
          </a:ln>
        </p:spPr>
        <p:txBody>
          <a:bodyPr wrap="none" lIns="0" tIns="0" rIns="0">
            <a:spAutoFit/>
          </a:bodyPr>
          <a:lstStyle/>
          <a:p>
            <a:pPr>
              <a:lnSpc>
                <a:spcPts val="2100"/>
              </a:lnSpc>
            </a:pPr>
            <a:r>
              <a:rPr lang="en-US" altLang="zh-CN" sz="2400" b="1" u="sng">
                <a:solidFill>
                  <a:srgbClr val="000000"/>
                </a:solidFill>
                <a:latin typeface="Times New Roman" pitchFamily="18" charset="0"/>
                <a:cs typeface="Times New Roman" pitchFamily="18" charset="0"/>
              </a:rPr>
              <a:t>Diagnosis of the Cause of DLD:</a:t>
            </a:r>
          </a:p>
        </p:txBody>
      </p:sp>
      <p:sp>
        <p:nvSpPr>
          <p:cNvPr id="42023" name="TextBox 1"/>
          <p:cNvSpPr txBox="1">
            <a:spLocks noChangeArrowheads="1"/>
          </p:cNvSpPr>
          <p:nvPr/>
        </p:nvSpPr>
        <p:spPr bwMode="auto">
          <a:xfrm>
            <a:off x="1612900" y="2806700"/>
            <a:ext cx="190500" cy="2667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I.</a:t>
            </a:r>
          </a:p>
        </p:txBody>
      </p:sp>
      <p:sp>
        <p:nvSpPr>
          <p:cNvPr id="42024" name="TextBox 1"/>
          <p:cNvSpPr txBox="1">
            <a:spLocks noChangeArrowheads="1"/>
          </p:cNvSpPr>
          <p:nvPr/>
        </p:nvSpPr>
        <p:spPr bwMode="auto">
          <a:xfrm>
            <a:off x="2222500" y="2806700"/>
            <a:ext cx="1955800" cy="2667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History</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taking.</a:t>
            </a:r>
          </a:p>
        </p:txBody>
      </p:sp>
      <p:sp>
        <p:nvSpPr>
          <p:cNvPr id="42025" name="TextBox 1"/>
          <p:cNvSpPr txBox="1">
            <a:spLocks noChangeArrowheads="1"/>
          </p:cNvSpPr>
          <p:nvPr/>
        </p:nvSpPr>
        <p:spPr bwMode="auto">
          <a:xfrm>
            <a:off x="165100" y="3467100"/>
            <a:ext cx="7137400" cy="3390900"/>
          </a:xfrm>
          <a:prstGeom prst="rect">
            <a:avLst/>
          </a:prstGeom>
          <a:noFill/>
          <a:ln w="9525">
            <a:noFill/>
            <a:miter lim="800000"/>
            <a:headEnd/>
            <a:tailEnd/>
          </a:ln>
        </p:spPr>
        <p:txBody>
          <a:bodyPr wrap="none" lIns="0" tIns="0" rIns="0">
            <a:spAutoFit/>
          </a:bodyPr>
          <a:lstStyle/>
          <a:p>
            <a:pPr>
              <a:lnSpc>
                <a:spcPts val="2100"/>
              </a:lnSpc>
              <a:tabLst>
                <a:tab pos="1447800" algn="l"/>
                <a:tab pos="2057400" algn="l"/>
                <a:tab pos="5715000" algn="l"/>
              </a:tabLst>
            </a:pPr>
            <a:r>
              <a:rPr lang="en-US" altLang="zh-CN">
                <a:latin typeface="Calibri" pitchFamily="34" charset="0"/>
              </a:rPr>
              <a:t>	</a:t>
            </a:r>
            <a:r>
              <a:rPr lang="en-US" altLang="zh-CN" sz="2400" b="1">
                <a:solidFill>
                  <a:srgbClr val="000000"/>
                </a:solidFill>
                <a:latin typeface="Times New Roman" pitchFamily="18" charset="0"/>
                <a:cs typeface="Times New Roman" pitchFamily="18" charset="0"/>
              </a:rPr>
              <a:t>II.</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Physical</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examination.</a:t>
            </a:r>
          </a:p>
          <a:p>
            <a:pPr>
              <a:lnSpc>
                <a:spcPts val="1000"/>
              </a:lnSpc>
              <a:tabLst>
                <a:tab pos="1447800" algn="l"/>
                <a:tab pos="2057400" algn="l"/>
                <a:tab pos="5715000" algn="l"/>
              </a:tabLst>
            </a:pPr>
            <a:endParaRPr lang="en-US" altLang="zh-CN">
              <a:latin typeface="Calibri" pitchFamily="34" charset="0"/>
            </a:endParaRPr>
          </a:p>
          <a:p>
            <a:pPr>
              <a:lnSpc>
                <a:spcPts val="1000"/>
              </a:lnSpc>
              <a:tabLst>
                <a:tab pos="1447800" algn="l"/>
                <a:tab pos="2057400" algn="l"/>
                <a:tab pos="5715000" algn="l"/>
              </a:tabLst>
            </a:pPr>
            <a:endParaRPr lang="en-US" altLang="zh-CN">
              <a:latin typeface="Calibri" pitchFamily="34" charset="0"/>
            </a:endParaRPr>
          </a:p>
          <a:p>
            <a:pPr>
              <a:lnSpc>
                <a:spcPts val="2300"/>
              </a:lnSpc>
              <a:tabLst>
                <a:tab pos="1447800" algn="l"/>
                <a:tab pos="2057400" algn="l"/>
                <a:tab pos="5715000" algn="l"/>
              </a:tabLst>
            </a:pPr>
            <a:r>
              <a:rPr lang="en-US" altLang="zh-CN">
                <a:latin typeface="Calibri" pitchFamily="34" charset="0"/>
              </a:rPr>
              <a:t>	</a:t>
            </a:r>
            <a:r>
              <a:rPr lang="en-US" altLang="zh-CN" sz="2400" b="1">
                <a:solidFill>
                  <a:srgbClr val="000000"/>
                </a:solidFill>
                <a:latin typeface="Times New Roman" pitchFamily="18" charset="0"/>
              </a:rPr>
              <a:t>III.</a:t>
            </a:r>
            <a:r>
              <a:rPr lang="en-US" altLang="zh-CN" sz="2400">
                <a:latin typeface="Times New Roman" pitchFamily="18" charset="0"/>
              </a:rPr>
              <a:t>  </a:t>
            </a:r>
            <a:r>
              <a:rPr lang="en-US" altLang="zh-CN" sz="2400" b="1">
                <a:solidFill>
                  <a:srgbClr val="000000"/>
                </a:solidFill>
                <a:latin typeface="Times New Roman" pitchFamily="18" charset="0"/>
              </a:rPr>
              <a:t>Investigations:</a:t>
            </a:r>
          </a:p>
          <a:p>
            <a:pPr>
              <a:lnSpc>
                <a:spcPts val="2800"/>
              </a:lnSpc>
              <a:tabLst>
                <a:tab pos="1447800" algn="l"/>
                <a:tab pos="2057400" algn="l"/>
                <a:tab pos="5715000" algn="l"/>
              </a:tabLst>
            </a:pPr>
            <a:r>
              <a:rPr lang="en-US" altLang="zh-CN">
                <a:latin typeface="Calibri" pitchFamily="34" charset="0"/>
              </a:rPr>
              <a:t>		</a:t>
            </a:r>
            <a:r>
              <a:rPr lang="en-US" altLang="zh-CN" sz="2400" b="1">
                <a:solidFill>
                  <a:srgbClr val="000000"/>
                </a:solidFill>
                <a:latin typeface="Times New Roman" pitchFamily="18" charset="0"/>
              </a:rPr>
              <a:t>-</a:t>
            </a:r>
            <a:r>
              <a:rPr lang="en-US" altLang="zh-CN" sz="2400">
                <a:latin typeface="Times New Roman" pitchFamily="18" charset="0"/>
              </a:rPr>
              <a:t> </a:t>
            </a:r>
            <a:r>
              <a:rPr lang="en-US" altLang="zh-CN" sz="2400" b="1">
                <a:solidFill>
                  <a:srgbClr val="000000"/>
                </a:solidFill>
                <a:latin typeface="Times New Roman" pitchFamily="18" charset="0"/>
              </a:rPr>
              <a:t>Psychometry</a:t>
            </a:r>
            <a:r>
              <a:rPr lang="en-US" altLang="zh-CN" sz="2400">
                <a:latin typeface="Times New Roman" pitchFamily="18" charset="0"/>
              </a:rPr>
              <a:t> </a:t>
            </a:r>
            <a:r>
              <a:rPr lang="en-US" altLang="zh-CN" sz="2400" b="1">
                <a:solidFill>
                  <a:srgbClr val="000000"/>
                </a:solidFill>
                <a:latin typeface="Times New Roman" pitchFamily="18" charset="0"/>
              </a:rPr>
              <a:t>(IQ).</a:t>
            </a:r>
          </a:p>
          <a:p>
            <a:pPr>
              <a:lnSpc>
                <a:spcPts val="2800"/>
              </a:lnSpc>
              <a:tabLst>
                <a:tab pos="1447800" algn="l"/>
                <a:tab pos="2057400" algn="l"/>
                <a:tab pos="5715000" algn="l"/>
              </a:tabLst>
            </a:pPr>
            <a:r>
              <a:rPr lang="en-US" altLang="zh-CN">
                <a:latin typeface="Calibri" pitchFamily="34" charset="0"/>
              </a:rPr>
              <a:t>		</a:t>
            </a:r>
            <a:r>
              <a:rPr lang="en-US" altLang="zh-CN" sz="2400" b="1">
                <a:solidFill>
                  <a:srgbClr val="000000"/>
                </a:solidFill>
                <a:latin typeface="Times New Roman" pitchFamily="18" charset="0"/>
              </a:rPr>
              <a:t>-Audiometry.</a:t>
            </a:r>
          </a:p>
          <a:p>
            <a:pPr>
              <a:lnSpc>
                <a:spcPts val="1000"/>
              </a:lnSpc>
              <a:tabLst>
                <a:tab pos="1447800" algn="l"/>
                <a:tab pos="2057400" algn="l"/>
                <a:tab pos="5715000" algn="l"/>
              </a:tabLst>
            </a:pPr>
            <a:endParaRPr lang="en-US" altLang="zh-CN">
              <a:latin typeface="Calibri" pitchFamily="34" charset="0"/>
            </a:endParaRPr>
          </a:p>
          <a:p>
            <a:pPr>
              <a:lnSpc>
                <a:spcPts val="1000"/>
              </a:lnSpc>
              <a:tabLst>
                <a:tab pos="1447800" algn="l"/>
                <a:tab pos="2057400" algn="l"/>
                <a:tab pos="5715000" algn="l"/>
              </a:tabLst>
            </a:pPr>
            <a:endParaRPr lang="en-US" altLang="zh-CN">
              <a:latin typeface="Calibri" pitchFamily="34" charset="0"/>
            </a:endParaRPr>
          </a:p>
          <a:p>
            <a:pPr>
              <a:lnSpc>
                <a:spcPts val="2300"/>
              </a:lnSpc>
              <a:tabLst>
                <a:tab pos="1447800" algn="l"/>
                <a:tab pos="2057400" algn="l"/>
                <a:tab pos="5715000" algn="l"/>
              </a:tabLst>
            </a:pPr>
            <a:r>
              <a:rPr lang="en-US" altLang="zh-CN">
                <a:latin typeface="Calibri" pitchFamily="34" charset="0"/>
              </a:rPr>
              <a:t>			</a:t>
            </a:r>
            <a:r>
              <a:rPr lang="en-US" altLang="zh-CN" sz="2400" b="1" u="sng">
                <a:solidFill>
                  <a:srgbClr val="CC99FF"/>
                </a:solidFill>
                <a:latin typeface="Times New Roman" pitchFamily="18" charset="0"/>
              </a:rPr>
              <a:t>DLD Sheet</a:t>
            </a:r>
          </a:p>
          <a:p>
            <a:pPr>
              <a:lnSpc>
                <a:spcPts val="1000"/>
              </a:lnSpc>
              <a:tabLst>
                <a:tab pos="1447800" algn="l"/>
                <a:tab pos="2057400" algn="l"/>
                <a:tab pos="5715000" algn="l"/>
              </a:tabLst>
            </a:pPr>
            <a:endParaRPr lang="en-US" altLang="zh-CN">
              <a:latin typeface="Calibri" pitchFamily="34" charset="0"/>
            </a:endParaRPr>
          </a:p>
          <a:p>
            <a:pPr>
              <a:lnSpc>
                <a:spcPts val="1000"/>
              </a:lnSpc>
              <a:tabLst>
                <a:tab pos="1447800" algn="l"/>
                <a:tab pos="2057400" algn="l"/>
                <a:tab pos="5715000" algn="l"/>
              </a:tabLst>
            </a:pPr>
            <a:endParaRPr lang="en-US" altLang="zh-CN">
              <a:latin typeface="Calibri" pitchFamily="34" charset="0"/>
            </a:endParaRPr>
          </a:p>
          <a:p>
            <a:pPr>
              <a:lnSpc>
                <a:spcPts val="1000"/>
              </a:lnSpc>
              <a:tabLst>
                <a:tab pos="1447800" algn="l"/>
                <a:tab pos="2057400" algn="l"/>
                <a:tab pos="5715000" algn="l"/>
              </a:tabLst>
            </a:pPr>
            <a:endParaRPr lang="en-US" altLang="zh-CN">
              <a:latin typeface="Calibri" pitchFamily="34" charset="0"/>
            </a:endParaRPr>
          </a:p>
          <a:p>
            <a:pPr>
              <a:lnSpc>
                <a:spcPts val="1000"/>
              </a:lnSpc>
              <a:tabLst>
                <a:tab pos="1447800" algn="l"/>
                <a:tab pos="2057400" algn="l"/>
                <a:tab pos="5715000" algn="l"/>
              </a:tabLst>
            </a:pPr>
            <a:endParaRPr lang="en-US" altLang="zh-CN">
              <a:latin typeface="Calibri" pitchFamily="34" charset="0"/>
            </a:endParaRPr>
          </a:p>
          <a:p>
            <a:pPr>
              <a:lnSpc>
                <a:spcPts val="1000"/>
              </a:lnSpc>
              <a:tabLst>
                <a:tab pos="1447800" algn="l"/>
                <a:tab pos="2057400" algn="l"/>
                <a:tab pos="5715000" algn="l"/>
              </a:tabLst>
            </a:pPr>
            <a:endParaRPr lang="en-US" altLang="zh-CN">
              <a:latin typeface="Calibri" pitchFamily="34" charset="0"/>
            </a:endParaRPr>
          </a:p>
          <a:p>
            <a:pPr>
              <a:lnSpc>
                <a:spcPts val="1000"/>
              </a:lnSpc>
              <a:tabLst>
                <a:tab pos="1447800" algn="l"/>
                <a:tab pos="2057400" algn="l"/>
                <a:tab pos="5715000" algn="l"/>
              </a:tabLst>
            </a:pPr>
            <a:endParaRPr lang="en-US" altLang="zh-CN">
              <a:latin typeface="Calibri" pitchFamily="34" charset="0"/>
            </a:endParaRPr>
          </a:p>
          <a:p>
            <a:pPr>
              <a:lnSpc>
                <a:spcPts val="1000"/>
              </a:lnSpc>
              <a:tabLst>
                <a:tab pos="1447800" algn="l"/>
                <a:tab pos="2057400" algn="l"/>
                <a:tab pos="5715000" algn="l"/>
              </a:tabLst>
            </a:pPr>
            <a:endParaRPr lang="en-US" altLang="zh-CN">
              <a:latin typeface="Calibri" pitchFamily="34" charset="0"/>
            </a:endParaRPr>
          </a:p>
          <a:p>
            <a:pPr>
              <a:lnSpc>
                <a:spcPts val="3200"/>
              </a:lnSpc>
              <a:tabLst>
                <a:tab pos="1447800" algn="l"/>
                <a:tab pos="2057400" algn="l"/>
                <a:tab pos="5715000" algn="l"/>
              </a:tabLst>
            </a:pPr>
            <a:r>
              <a:rPr lang="en-US" altLang="zh-CN" b="1">
                <a:solidFill>
                  <a:srgbClr val="000000"/>
                </a:solidFill>
                <a:latin typeface="Times New Roman" pitchFamily="18" charset="0"/>
              </a:rPr>
              <a:t>Khalid</a:t>
            </a:r>
            <a:r>
              <a:rPr lang="en-US" altLang="zh-CN">
                <a:latin typeface="Times New Roman" pitchFamily="18" charset="0"/>
              </a:rPr>
              <a:t> </a:t>
            </a:r>
            <a:r>
              <a:rPr lang="en-US" altLang="zh-CN" b="1">
                <a:solidFill>
                  <a:srgbClr val="000000"/>
                </a:solidFill>
                <a:latin typeface="Times New Roman" pitchFamily="18" charset="0"/>
              </a:rPr>
              <a:t>H</a:t>
            </a:r>
            <a:r>
              <a:rPr lang="en-US" altLang="zh-CN">
                <a:latin typeface="Times New Roman" pitchFamily="18" charset="0"/>
              </a:rPr>
              <a:t> </a:t>
            </a:r>
            <a:r>
              <a:rPr lang="en-US" altLang="zh-CN" b="1">
                <a:solidFill>
                  <a:srgbClr val="000000"/>
                </a:solidFill>
                <a:latin typeface="Times New Roman" pitchFamily="18" charset="0"/>
              </a:rPr>
              <a:t>Al</a:t>
            </a:r>
            <a:r>
              <a:rPr lang="en-US" altLang="zh-CN">
                <a:latin typeface="Times New Roman" pitchFamily="18" charset="0"/>
              </a:rPr>
              <a:t> </a:t>
            </a:r>
            <a:r>
              <a:rPr lang="en-US" altLang="zh-CN" b="1">
                <a:solidFill>
                  <a:srgbClr val="000000"/>
                </a:solidFill>
                <a:latin typeface="Times New Roman" pitchFamily="18" charset="0"/>
              </a:rPr>
              <a:t>Malki,</a:t>
            </a:r>
            <a:r>
              <a:rPr lang="en-US" altLang="zh-CN">
                <a:latin typeface="Times New Roman" pitchFamily="18" charset="0"/>
              </a:rPr>
              <a:t> </a:t>
            </a:r>
            <a:r>
              <a:rPr lang="en-US" altLang="zh-CN" b="1">
                <a:solidFill>
                  <a:srgbClr val="000000"/>
                </a:solidFill>
                <a:latin typeface="Times New Roman" pitchFamily="18" charset="0"/>
              </a:rPr>
              <a:t>MD,</a:t>
            </a:r>
            <a:r>
              <a:rPr lang="en-US" altLang="zh-CN">
                <a:latin typeface="Times New Roman" pitchFamily="18" charset="0"/>
              </a:rPr>
              <a:t> </a:t>
            </a:r>
            <a:r>
              <a:rPr lang="en-US" altLang="zh-CN" b="1">
                <a:solidFill>
                  <a:srgbClr val="000000"/>
                </a:solidFill>
                <a:latin typeface="Times New Roman" pitchFamily="18" charset="0"/>
              </a:rPr>
              <a:t>PhD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43045" name="Picture 3"/>
          <p:cNvPicPr>
            <a:picLocks noChangeAspect="1" noChangeArrowheads="1"/>
          </p:cNvPicPr>
          <p:nvPr/>
        </p:nvPicPr>
        <p:blipFill>
          <a:blip r:embed="rId2"/>
          <a:srcRect/>
          <a:stretch>
            <a:fillRect/>
          </a:stretch>
        </p:blipFill>
        <p:spPr bwMode="auto">
          <a:xfrm>
            <a:off x="1752600" y="2781300"/>
            <a:ext cx="228600" cy="241300"/>
          </a:xfrm>
          <a:prstGeom prst="rect">
            <a:avLst/>
          </a:prstGeom>
          <a:noFill/>
          <a:ln w="9525">
            <a:noFill/>
            <a:miter lim="800000"/>
            <a:headEnd/>
            <a:tailEnd/>
          </a:ln>
        </p:spPr>
      </p:pic>
      <p:pic>
        <p:nvPicPr>
          <p:cNvPr id="43046" name="Picture 3"/>
          <p:cNvPicPr>
            <a:picLocks noChangeAspect="1" noChangeArrowheads="1"/>
          </p:cNvPicPr>
          <p:nvPr/>
        </p:nvPicPr>
        <p:blipFill>
          <a:blip r:embed="rId3"/>
          <a:srcRect/>
          <a:stretch>
            <a:fillRect/>
          </a:stretch>
        </p:blipFill>
        <p:spPr bwMode="auto">
          <a:xfrm>
            <a:off x="1752600" y="3327400"/>
            <a:ext cx="228600" cy="241300"/>
          </a:xfrm>
          <a:prstGeom prst="rect">
            <a:avLst/>
          </a:prstGeom>
          <a:noFill/>
          <a:ln w="9525">
            <a:noFill/>
            <a:miter lim="800000"/>
            <a:headEnd/>
            <a:tailEnd/>
          </a:ln>
        </p:spPr>
      </p:pic>
      <p:pic>
        <p:nvPicPr>
          <p:cNvPr id="43047" name="Picture 3"/>
          <p:cNvPicPr>
            <a:picLocks noChangeAspect="1" noChangeArrowheads="1"/>
          </p:cNvPicPr>
          <p:nvPr/>
        </p:nvPicPr>
        <p:blipFill>
          <a:blip r:embed="rId4"/>
          <a:srcRect/>
          <a:stretch>
            <a:fillRect/>
          </a:stretch>
        </p:blipFill>
        <p:spPr bwMode="auto">
          <a:xfrm>
            <a:off x="1752600" y="3886200"/>
            <a:ext cx="228600" cy="228600"/>
          </a:xfrm>
          <a:prstGeom prst="rect">
            <a:avLst/>
          </a:prstGeom>
          <a:noFill/>
          <a:ln w="9525">
            <a:noFill/>
            <a:miter lim="800000"/>
            <a:headEnd/>
            <a:tailEnd/>
          </a:ln>
        </p:spPr>
      </p:pic>
      <p:pic>
        <p:nvPicPr>
          <p:cNvPr id="43048" name="Picture 3"/>
          <p:cNvPicPr>
            <a:picLocks noChangeAspect="1" noChangeArrowheads="1"/>
          </p:cNvPicPr>
          <p:nvPr/>
        </p:nvPicPr>
        <p:blipFill>
          <a:blip r:embed="rId5"/>
          <a:srcRect/>
          <a:stretch>
            <a:fillRect/>
          </a:stretch>
        </p:blipFill>
        <p:spPr bwMode="auto">
          <a:xfrm>
            <a:off x="1752600" y="4432300"/>
            <a:ext cx="228600" cy="228600"/>
          </a:xfrm>
          <a:prstGeom prst="rect">
            <a:avLst/>
          </a:prstGeom>
          <a:noFill/>
          <a:ln w="9525">
            <a:noFill/>
            <a:miter lim="800000"/>
            <a:headEnd/>
            <a:tailEnd/>
          </a:ln>
        </p:spPr>
      </p:pic>
      <p:pic>
        <p:nvPicPr>
          <p:cNvPr id="43049" name="Picture 3"/>
          <p:cNvPicPr>
            <a:picLocks noChangeAspect="1" noChangeArrowheads="1"/>
          </p:cNvPicPr>
          <p:nvPr/>
        </p:nvPicPr>
        <p:blipFill>
          <a:blip r:embed="rId6"/>
          <a:srcRect/>
          <a:stretch>
            <a:fillRect/>
          </a:stretch>
        </p:blipFill>
        <p:spPr bwMode="auto">
          <a:xfrm>
            <a:off x="8140700" y="0"/>
            <a:ext cx="1003300" cy="1003300"/>
          </a:xfrm>
          <a:prstGeom prst="rect">
            <a:avLst/>
          </a:prstGeom>
          <a:noFill/>
          <a:ln w="9525">
            <a:noFill/>
            <a:miter lim="800000"/>
            <a:headEnd/>
            <a:tailEnd/>
          </a:ln>
        </p:spPr>
      </p:pic>
      <p:sp>
        <p:nvSpPr>
          <p:cNvPr id="43050" name="TextBox 1"/>
          <p:cNvSpPr txBox="1">
            <a:spLocks noChangeArrowheads="1"/>
          </p:cNvSpPr>
          <p:nvPr/>
        </p:nvSpPr>
        <p:spPr bwMode="auto">
          <a:xfrm>
            <a:off x="1384300" y="1968500"/>
            <a:ext cx="2857500" cy="266700"/>
          </a:xfrm>
          <a:prstGeom prst="rect">
            <a:avLst/>
          </a:prstGeom>
          <a:noFill/>
          <a:ln w="9525">
            <a:noFill/>
            <a:miter lim="800000"/>
            <a:headEnd/>
            <a:tailEnd/>
          </a:ln>
        </p:spPr>
        <p:txBody>
          <a:bodyPr wrap="none" lIns="0" tIns="0" rIns="0">
            <a:spAutoFit/>
          </a:bodyPr>
          <a:lstStyle/>
          <a:p>
            <a:pPr>
              <a:lnSpc>
                <a:spcPts val="2100"/>
              </a:lnSpc>
            </a:pPr>
            <a:r>
              <a:rPr lang="en-US" altLang="zh-CN" sz="2400" b="1" u="sng">
                <a:solidFill>
                  <a:srgbClr val="000000"/>
                </a:solidFill>
                <a:latin typeface="Times New Roman" pitchFamily="18" charset="0"/>
                <a:cs typeface="Times New Roman" pitchFamily="18" charset="0"/>
              </a:rPr>
              <a:t>Management of DLD:</a:t>
            </a:r>
          </a:p>
        </p:txBody>
      </p:sp>
      <p:sp>
        <p:nvSpPr>
          <p:cNvPr id="43051" name="TextBox 1"/>
          <p:cNvSpPr txBox="1">
            <a:spLocks noChangeArrowheads="1"/>
          </p:cNvSpPr>
          <p:nvPr/>
        </p:nvSpPr>
        <p:spPr bwMode="auto">
          <a:xfrm>
            <a:off x="2120900" y="2806700"/>
            <a:ext cx="2057400" cy="2667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Early</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detection.</a:t>
            </a:r>
          </a:p>
        </p:txBody>
      </p:sp>
      <p:sp>
        <p:nvSpPr>
          <p:cNvPr id="43052" name="TextBox 1"/>
          <p:cNvSpPr txBox="1">
            <a:spLocks noChangeArrowheads="1"/>
          </p:cNvSpPr>
          <p:nvPr/>
        </p:nvSpPr>
        <p:spPr bwMode="auto">
          <a:xfrm>
            <a:off x="2120900" y="3352800"/>
            <a:ext cx="4902200" cy="2667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Providing</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the</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suitable</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aid</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(HAor</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CI).</a:t>
            </a:r>
          </a:p>
        </p:txBody>
      </p:sp>
      <p:sp>
        <p:nvSpPr>
          <p:cNvPr id="43053" name="TextBox 1"/>
          <p:cNvSpPr txBox="1">
            <a:spLocks noChangeArrowheads="1"/>
          </p:cNvSpPr>
          <p:nvPr/>
        </p:nvSpPr>
        <p:spPr bwMode="auto">
          <a:xfrm>
            <a:off x="2120900" y="3924300"/>
            <a:ext cx="2438400" cy="8128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Family</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counseling.</a:t>
            </a:r>
          </a:p>
          <a:p>
            <a:pPr>
              <a:lnSpc>
                <a:spcPts val="1000"/>
              </a:lnSpc>
            </a:pPr>
            <a:endParaRPr lang="en-US" altLang="zh-CN">
              <a:latin typeface="Calibri" pitchFamily="34" charset="0"/>
              <a:cs typeface="Times New Roman" pitchFamily="18" charset="0"/>
            </a:endParaRPr>
          </a:p>
          <a:p>
            <a:pPr>
              <a:lnSpc>
                <a:spcPts val="1000"/>
              </a:lnSpc>
            </a:pPr>
            <a:endParaRPr lang="en-US" altLang="zh-CN">
              <a:latin typeface="Calibri" pitchFamily="34" charset="0"/>
              <a:cs typeface="Times New Roman" pitchFamily="18" charset="0"/>
            </a:endParaRPr>
          </a:p>
          <a:p>
            <a:pPr>
              <a:lnSpc>
                <a:spcPts val="2300"/>
              </a:lnSpc>
            </a:pPr>
            <a:r>
              <a:rPr lang="en-US" altLang="zh-CN" sz="2400" b="1">
                <a:solidFill>
                  <a:srgbClr val="000000"/>
                </a:solidFill>
                <a:latin typeface="Times New Roman" pitchFamily="18" charset="0"/>
                <a:cs typeface="Times New Roman" pitchFamily="18" charset="0"/>
              </a:rPr>
              <a:t>Language</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therapy.</a:t>
            </a:r>
          </a:p>
        </p:txBody>
      </p:sp>
      <p:sp>
        <p:nvSpPr>
          <p:cNvPr id="43054" name="TextBox 1"/>
          <p:cNvSpPr txBox="1">
            <a:spLocks noChangeArrowheads="1"/>
          </p:cNvSpPr>
          <p:nvPr/>
        </p:nvSpPr>
        <p:spPr bwMode="auto">
          <a:xfrm>
            <a:off x="165100" y="6451600"/>
            <a:ext cx="3403600" cy="292100"/>
          </a:xfrm>
          <a:prstGeom prst="rect">
            <a:avLst/>
          </a:prstGeom>
          <a:noFill/>
          <a:ln w="9525">
            <a:noFill/>
            <a:miter lim="800000"/>
            <a:headEnd/>
            <a:tailEnd/>
          </a:ln>
        </p:spPr>
        <p:txBody>
          <a:bodyPr wrap="none" lIns="0" tIns="0" rIns="0">
            <a:spAutoFit/>
          </a:bodyPr>
          <a:lstStyle/>
          <a:p>
            <a:pPr>
              <a:lnSpc>
                <a:spcPts val="2300"/>
              </a:lnSpc>
            </a:pPr>
            <a:r>
              <a:rPr lang="en-US" altLang="zh-CN" b="1">
                <a:solidFill>
                  <a:srgbClr val="000000"/>
                </a:solidFill>
                <a:latin typeface="Times New Roman" pitchFamily="18" charset="0"/>
                <a:cs typeface="Times New Roman" pitchFamily="18" charset="0"/>
              </a:rPr>
              <a:t>Khalid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H</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Al</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Malki,</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PhD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2" name="Freeform 3"/>
          <p:cNvSpPr/>
          <p:nvPr/>
        </p:nvSpPr>
        <p:spPr>
          <a:xfrm>
            <a:off x="1511300" y="2128838"/>
            <a:ext cx="3733800" cy="19050"/>
          </a:xfrm>
          <a:custGeom>
            <a:avLst/>
            <a:gdLst>
              <a:gd name="connsiteX0" fmla="*/ 0 w 3733800"/>
              <a:gd name="connsiteY0" fmla="*/ 9144 h 18288"/>
              <a:gd name="connsiteX1" fmla="*/ 3733800 w 3733800"/>
              <a:gd name="connsiteY1" fmla="*/ 9144 h 18288"/>
            </a:gdLst>
            <a:ahLst/>
            <a:cxnLst>
              <a:cxn ang="0">
                <a:pos x="connsiteX0" y="connsiteY0"/>
              </a:cxn>
              <a:cxn ang="1">
                <a:pos x="connsiteX1" y="connsiteY1"/>
              </a:cxn>
            </a:cxnLst>
            <a:rect l="l" t="t" r="r" b="b"/>
            <a:pathLst>
              <a:path w="3733800" h="18288">
                <a:moveTo>
                  <a:pt x="0" y="9144"/>
                </a:moveTo>
                <a:lnTo>
                  <a:pt x="3733800" y="9144"/>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pic>
        <p:nvPicPr>
          <p:cNvPr id="44070" name="Picture 3"/>
          <p:cNvPicPr>
            <a:picLocks noChangeAspect="1" noChangeArrowheads="1"/>
          </p:cNvPicPr>
          <p:nvPr/>
        </p:nvPicPr>
        <p:blipFill>
          <a:blip r:embed="rId2"/>
          <a:srcRect/>
          <a:stretch>
            <a:fillRect/>
          </a:stretch>
        </p:blipFill>
        <p:spPr bwMode="auto">
          <a:xfrm>
            <a:off x="8140700" y="0"/>
            <a:ext cx="1003300" cy="1003300"/>
          </a:xfrm>
          <a:prstGeom prst="rect">
            <a:avLst/>
          </a:prstGeom>
          <a:noFill/>
          <a:ln w="9525">
            <a:noFill/>
            <a:miter lim="800000"/>
            <a:headEnd/>
            <a:tailEnd/>
          </a:ln>
        </p:spPr>
      </p:pic>
      <p:sp>
        <p:nvSpPr>
          <p:cNvPr id="2" name="TextBox 1"/>
          <p:cNvSpPr txBox="1"/>
          <p:nvPr/>
        </p:nvSpPr>
        <p:spPr>
          <a:xfrm>
            <a:off x="1155700" y="1727200"/>
            <a:ext cx="4076700" cy="431800"/>
          </a:xfrm>
          <a:prstGeom prst="rect">
            <a:avLst/>
          </a:prstGeom>
          <a:noFill/>
        </p:spPr>
        <p:txBody>
          <a:bodyPr wrap="none" lIns="0" tIns="0" rIns="0">
            <a:spAutoFit/>
          </a:bodyPr>
          <a:lstStyle/>
          <a:p>
            <a:pPr fontAlgn="auto">
              <a:lnSpc>
                <a:spcPts val="3400"/>
              </a:lnSpc>
              <a:spcBef>
                <a:spcPts val="0"/>
              </a:spcBef>
              <a:spcAft>
                <a:spcPts val="0"/>
              </a:spcAft>
              <a:defRPr/>
            </a:pPr>
            <a:r>
              <a:rPr lang="en-US" altLang="zh-CN" sz="2795" b="1" i="1" dirty="0">
                <a:solidFill>
                  <a:srgbClr val="000000"/>
                </a:solidFill>
                <a:latin typeface="Segoe UI" pitchFamily="18" charset="0"/>
                <a:cs typeface="Segoe UI" pitchFamily="18" charset="0"/>
              </a:rPr>
              <a:t>I.Language</a:t>
            </a:r>
            <a:r>
              <a:rPr lang="en-US" altLang="zh-CN" sz="2795" dirty="0">
                <a:latin typeface="Times New Roman" pitchFamily="18" charset="0"/>
                <a:cs typeface="Times New Roman" pitchFamily="18" charset="0"/>
              </a:rPr>
              <a:t> </a:t>
            </a:r>
            <a:r>
              <a:rPr lang="en-US" altLang="zh-CN" sz="2795" b="1" i="1" dirty="0">
                <a:solidFill>
                  <a:srgbClr val="000000"/>
                </a:solidFill>
                <a:latin typeface="Segoe UI" pitchFamily="18" charset="0"/>
                <a:cs typeface="Segoe UI" pitchFamily="18" charset="0"/>
              </a:rPr>
              <a:t>disorders:</a:t>
            </a:r>
          </a:p>
        </p:txBody>
      </p:sp>
      <p:sp>
        <p:nvSpPr>
          <p:cNvPr id="44072" name="TextBox 1"/>
          <p:cNvSpPr txBox="1">
            <a:spLocks noChangeArrowheads="1"/>
          </p:cNvSpPr>
          <p:nvPr/>
        </p:nvSpPr>
        <p:spPr bwMode="auto">
          <a:xfrm>
            <a:off x="1485900" y="2336800"/>
            <a:ext cx="2222500" cy="368300"/>
          </a:xfrm>
          <a:prstGeom prst="rect">
            <a:avLst/>
          </a:prstGeom>
          <a:noFill/>
          <a:ln w="9525">
            <a:noFill/>
            <a:miter lim="800000"/>
            <a:headEnd/>
            <a:tailEnd/>
          </a:ln>
        </p:spPr>
        <p:txBody>
          <a:bodyPr wrap="none" lIns="0" tIns="0" rIns="0">
            <a:spAutoFit/>
          </a:bodyPr>
          <a:lstStyle/>
          <a:p>
            <a:pPr>
              <a:lnSpc>
                <a:spcPts val="2900"/>
              </a:lnSpc>
            </a:pPr>
            <a:r>
              <a:rPr lang="en-US" altLang="zh-CN" sz="2400" b="1" i="1">
                <a:solidFill>
                  <a:srgbClr val="000000"/>
                </a:solidFill>
                <a:latin typeface="Segoe UI" pitchFamily="34" charset="0"/>
                <a:cs typeface="Segoe UI" pitchFamily="34" charset="0"/>
              </a:rPr>
              <a:t>[2]</a:t>
            </a:r>
            <a:r>
              <a:rPr lang="en-US" altLang="zh-CN" sz="2400">
                <a:latin typeface="Times New Roman" pitchFamily="18" charset="0"/>
                <a:cs typeface="Times New Roman" pitchFamily="18" charset="0"/>
              </a:rPr>
              <a:t> </a:t>
            </a:r>
            <a:r>
              <a:rPr lang="en-US" altLang="zh-CN" sz="2400" b="1" i="1">
                <a:solidFill>
                  <a:srgbClr val="000000"/>
                </a:solidFill>
                <a:latin typeface="Segoe UI" pitchFamily="34" charset="0"/>
                <a:cs typeface="Segoe UI" pitchFamily="34" charset="0"/>
              </a:rPr>
              <a:t>Dysphasia:</a:t>
            </a:r>
          </a:p>
        </p:txBody>
      </p:sp>
      <p:sp>
        <p:nvSpPr>
          <p:cNvPr id="44073" name="TextBox 1"/>
          <p:cNvSpPr txBox="1">
            <a:spLocks noChangeArrowheads="1"/>
          </p:cNvSpPr>
          <p:nvPr/>
        </p:nvSpPr>
        <p:spPr bwMode="auto">
          <a:xfrm>
            <a:off x="1689100" y="3340100"/>
            <a:ext cx="1397000" cy="266700"/>
          </a:xfrm>
          <a:prstGeom prst="rect">
            <a:avLst/>
          </a:prstGeom>
          <a:noFill/>
          <a:ln w="9525">
            <a:noFill/>
            <a:miter lim="800000"/>
            <a:headEnd/>
            <a:tailEnd/>
          </a:ln>
        </p:spPr>
        <p:txBody>
          <a:bodyPr wrap="none" lIns="0" tIns="0" rIns="0">
            <a:spAutoFit/>
          </a:bodyPr>
          <a:lstStyle/>
          <a:p>
            <a:pPr>
              <a:lnSpc>
                <a:spcPts val="2100"/>
              </a:lnSpc>
            </a:pPr>
            <a:r>
              <a:rPr lang="en-US" altLang="zh-CN" sz="2400" b="1" u="sng">
                <a:solidFill>
                  <a:srgbClr val="000000"/>
                </a:solidFill>
                <a:latin typeface="Times New Roman" pitchFamily="18" charset="0"/>
                <a:cs typeface="Times New Roman" pitchFamily="18" charset="0"/>
              </a:rPr>
              <a:t>Definition:</a:t>
            </a:r>
          </a:p>
        </p:txBody>
      </p:sp>
      <p:sp>
        <p:nvSpPr>
          <p:cNvPr id="44074" name="TextBox 1"/>
          <p:cNvSpPr txBox="1">
            <a:spLocks noChangeArrowheads="1"/>
          </p:cNvSpPr>
          <p:nvPr/>
        </p:nvSpPr>
        <p:spPr bwMode="auto">
          <a:xfrm>
            <a:off x="1689100" y="3721100"/>
            <a:ext cx="6438900" cy="10033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Language</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deterioration</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after</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its</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full</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development</a:t>
            </a:r>
          </a:p>
          <a:p>
            <a:pPr>
              <a:lnSpc>
                <a:spcPts val="2800"/>
              </a:lnSpc>
            </a:pPr>
            <a:r>
              <a:rPr lang="en-US" altLang="zh-CN" sz="2400" b="1">
                <a:solidFill>
                  <a:srgbClr val="000000"/>
                </a:solidFill>
                <a:latin typeface="Times New Roman" pitchFamily="18" charset="0"/>
                <a:cs typeface="Times New Roman" pitchFamily="18" charset="0"/>
              </a:rPr>
              <a:t>due</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to</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brain</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insult:</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infarction,</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hemorrhage,</a:t>
            </a:r>
          </a:p>
          <a:p>
            <a:pPr>
              <a:lnSpc>
                <a:spcPts val="2800"/>
              </a:lnSpc>
            </a:pPr>
            <a:r>
              <a:rPr lang="en-US" altLang="zh-CN" sz="2400" b="1">
                <a:solidFill>
                  <a:srgbClr val="000000"/>
                </a:solidFill>
                <a:latin typeface="Times New Roman" pitchFamily="18" charset="0"/>
                <a:cs typeface="Times New Roman" pitchFamily="18" charset="0"/>
              </a:rPr>
              <a:t>atrophy,</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etc</a:t>
            </a:r>
          </a:p>
        </p:txBody>
      </p:sp>
      <p:sp>
        <p:nvSpPr>
          <p:cNvPr id="44075" name="TextBox 1"/>
          <p:cNvSpPr txBox="1">
            <a:spLocks noChangeArrowheads="1"/>
          </p:cNvSpPr>
          <p:nvPr/>
        </p:nvSpPr>
        <p:spPr bwMode="auto">
          <a:xfrm>
            <a:off x="165100" y="6451600"/>
            <a:ext cx="3403600" cy="292100"/>
          </a:xfrm>
          <a:prstGeom prst="rect">
            <a:avLst/>
          </a:prstGeom>
          <a:noFill/>
          <a:ln w="9525">
            <a:noFill/>
            <a:miter lim="800000"/>
            <a:headEnd/>
            <a:tailEnd/>
          </a:ln>
        </p:spPr>
        <p:txBody>
          <a:bodyPr wrap="none" lIns="0" tIns="0" rIns="0">
            <a:spAutoFit/>
          </a:bodyPr>
          <a:lstStyle/>
          <a:p>
            <a:pPr>
              <a:lnSpc>
                <a:spcPts val="2300"/>
              </a:lnSpc>
            </a:pPr>
            <a:r>
              <a:rPr lang="en-US" altLang="zh-CN" b="1">
                <a:solidFill>
                  <a:srgbClr val="000000"/>
                </a:solidFill>
                <a:latin typeface="Times New Roman" pitchFamily="18" charset="0"/>
                <a:cs typeface="Times New Roman" pitchFamily="18" charset="0"/>
              </a:rPr>
              <a:t>Khalid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H</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Al</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Malki,</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PhD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6421" name="Picture 3"/>
          <p:cNvPicPr>
            <a:picLocks noChangeAspect="1" noChangeArrowheads="1"/>
          </p:cNvPicPr>
          <p:nvPr/>
        </p:nvPicPr>
        <p:blipFill>
          <a:blip r:embed="rId2"/>
          <a:srcRect/>
          <a:stretch>
            <a:fillRect/>
          </a:stretch>
        </p:blipFill>
        <p:spPr bwMode="auto">
          <a:xfrm>
            <a:off x="7200900" y="0"/>
            <a:ext cx="1943100" cy="1943100"/>
          </a:xfrm>
          <a:prstGeom prst="rect">
            <a:avLst/>
          </a:prstGeom>
          <a:noFill/>
          <a:ln w="9525">
            <a:noFill/>
            <a:miter lim="800000"/>
            <a:headEnd/>
            <a:tailEnd/>
          </a:ln>
        </p:spPr>
      </p:pic>
      <p:pic>
        <p:nvPicPr>
          <p:cNvPr id="16422" name="Picture 3"/>
          <p:cNvPicPr>
            <a:picLocks noChangeAspect="1" noChangeArrowheads="1"/>
          </p:cNvPicPr>
          <p:nvPr/>
        </p:nvPicPr>
        <p:blipFill>
          <a:blip r:embed="rId3"/>
          <a:srcRect/>
          <a:stretch>
            <a:fillRect/>
          </a:stretch>
        </p:blipFill>
        <p:spPr bwMode="auto">
          <a:xfrm>
            <a:off x="1549400" y="2006600"/>
            <a:ext cx="6019800" cy="3733800"/>
          </a:xfrm>
          <a:prstGeom prst="rect">
            <a:avLst/>
          </a:prstGeom>
          <a:noFill/>
          <a:ln w="9525">
            <a:noFill/>
            <a:miter lim="800000"/>
            <a:headEnd/>
            <a:tailEnd/>
          </a:ln>
        </p:spPr>
      </p:pic>
      <p:pic>
        <p:nvPicPr>
          <p:cNvPr id="16423" name="Picture 3"/>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2" name="Freeform 3"/>
          <p:cNvSpPr/>
          <p:nvPr/>
        </p:nvSpPr>
        <p:spPr>
          <a:xfrm>
            <a:off x="603250" y="527050"/>
            <a:ext cx="7937500" cy="5803900"/>
          </a:xfrm>
          <a:custGeom>
            <a:avLst/>
            <a:gdLst>
              <a:gd name="connsiteX0" fmla="*/ 6350 w 7937500"/>
              <a:gd name="connsiteY0" fmla="*/ 6350 h 5803900"/>
              <a:gd name="connsiteX1" fmla="*/ 7931150 w 7937500"/>
              <a:gd name="connsiteY1" fmla="*/ 6350 h 5803900"/>
              <a:gd name="connsiteX2" fmla="*/ 7931150 w 7937500"/>
              <a:gd name="connsiteY2" fmla="*/ 5797550 h 5803900"/>
              <a:gd name="connsiteX3" fmla="*/ 6350 w 7937500"/>
              <a:gd name="connsiteY3" fmla="*/ 5797550 h 5803900"/>
              <a:gd name="connsiteX4" fmla="*/ 6350 w 7937500"/>
              <a:gd name="connsiteY4" fmla="*/ 6350 h 58039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937500" h="5803900">
                <a:moveTo>
                  <a:pt x="6350" y="6350"/>
                </a:moveTo>
                <a:lnTo>
                  <a:pt x="7931150" y="6350"/>
                </a:lnTo>
                <a:lnTo>
                  <a:pt x="7931150" y="5797550"/>
                </a:lnTo>
                <a:lnTo>
                  <a:pt x="6350" y="5797550"/>
                </a:lnTo>
                <a:lnTo>
                  <a:pt x="6350" y="6350"/>
                </a:lnTo>
              </a:path>
            </a:pathLst>
          </a:custGeom>
          <a:solidFill>
            <a:srgbClr val="000000">
              <a:alpha val="0"/>
            </a:srgbClr>
          </a:solidFill>
          <a:ln w="12700">
            <a:solidFill>
              <a:srgbClr val="00FFFF">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45094" name="Picture 3"/>
          <p:cNvPicPr>
            <a:picLocks noChangeAspect="1" noChangeArrowheads="1"/>
          </p:cNvPicPr>
          <p:nvPr/>
        </p:nvPicPr>
        <p:blipFill>
          <a:blip r:embed="rId2"/>
          <a:srcRect/>
          <a:stretch>
            <a:fillRect/>
          </a:stretch>
        </p:blipFill>
        <p:spPr bwMode="auto">
          <a:xfrm>
            <a:off x="673100" y="0"/>
            <a:ext cx="8470900" cy="6261100"/>
          </a:xfrm>
          <a:prstGeom prst="rect">
            <a:avLst/>
          </a:prstGeom>
          <a:noFill/>
          <a:ln w="9525">
            <a:noFill/>
            <a:miter lim="800000"/>
            <a:headEnd/>
            <a:tailEnd/>
          </a:ln>
        </p:spPr>
      </p:pic>
      <p:pic>
        <p:nvPicPr>
          <p:cNvPr id="45095" name="Picture 3"/>
          <p:cNvPicPr>
            <a:picLocks noChangeAspect="1" noChangeArrowheads="1"/>
          </p:cNvPicPr>
          <p:nvPr/>
        </p:nvPicPr>
        <p:blipFill>
          <a:blip r:embed="rId3"/>
          <a:srcRect/>
          <a:stretch>
            <a:fillRect/>
          </a:stretch>
        </p:blipFill>
        <p:spPr bwMode="auto">
          <a:xfrm>
            <a:off x="596900" y="520700"/>
            <a:ext cx="7950200" cy="5816600"/>
          </a:xfrm>
          <a:prstGeom prst="rect">
            <a:avLst/>
          </a:prstGeom>
          <a:noFill/>
          <a:ln w="9525">
            <a:noFill/>
            <a:miter lim="800000"/>
            <a:headEnd/>
            <a:tailEnd/>
          </a:ln>
        </p:spPr>
      </p:pic>
      <p:sp>
        <p:nvSpPr>
          <p:cNvPr id="45096" name="TextBox 1"/>
          <p:cNvSpPr txBox="1">
            <a:spLocks noChangeArrowheads="1"/>
          </p:cNvSpPr>
          <p:nvPr/>
        </p:nvSpPr>
        <p:spPr bwMode="auto">
          <a:xfrm>
            <a:off x="165100" y="6451600"/>
            <a:ext cx="3403600" cy="292100"/>
          </a:xfrm>
          <a:prstGeom prst="rect">
            <a:avLst/>
          </a:prstGeom>
          <a:noFill/>
          <a:ln w="9525">
            <a:noFill/>
            <a:miter lim="800000"/>
            <a:headEnd/>
            <a:tailEnd/>
          </a:ln>
        </p:spPr>
        <p:txBody>
          <a:bodyPr wrap="none" lIns="0" tIns="0" rIns="0">
            <a:spAutoFit/>
          </a:bodyPr>
          <a:lstStyle/>
          <a:p>
            <a:pPr>
              <a:lnSpc>
                <a:spcPts val="2300"/>
              </a:lnSpc>
            </a:pPr>
            <a:r>
              <a:rPr lang="en-US" altLang="zh-CN" b="1">
                <a:solidFill>
                  <a:srgbClr val="000000"/>
                </a:solidFill>
                <a:latin typeface="Times New Roman" pitchFamily="18" charset="0"/>
                <a:cs typeface="Times New Roman" pitchFamily="18" charset="0"/>
              </a:rPr>
              <a:t>Khalid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H</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Al</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Malki,</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PhD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46117" name="Picture 3"/>
          <p:cNvPicPr>
            <a:picLocks noChangeAspect="1" noChangeArrowheads="1"/>
          </p:cNvPicPr>
          <p:nvPr/>
        </p:nvPicPr>
        <p:blipFill>
          <a:blip r:embed="rId2"/>
          <a:srcRect/>
          <a:stretch>
            <a:fillRect/>
          </a:stretch>
        </p:blipFill>
        <p:spPr bwMode="auto">
          <a:xfrm>
            <a:off x="8140700" y="0"/>
            <a:ext cx="1003300" cy="1003300"/>
          </a:xfrm>
          <a:prstGeom prst="rect">
            <a:avLst/>
          </a:prstGeom>
          <a:noFill/>
          <a:ln w="9525">
            <a:noFill/>
            <a:miter lim="800000"/>
            <a:headEnd/>
            <a:tailEnd/>
          </a:ln>
        </p:spPr>
      </p:pic>
      <p:sp>
        <p:nvSpPr>
          <p:cNvPr id="46118" name="TextBox 1"/>
          <p:cNvSpPr txBox="1">
            <a:spLocks noChangeArrowheads="1"/>
          </p:cNvSpPr>
          <p:nvPr/>
        </p:nvSpPr>
        <p:spPr bwMode="auto">
          <a:xfrm>
            <a:off x="2032000" y="1803400"/>
            <a:ext cx="3378200" cy="393700"/>
          </a:xfrm>
          <a:prstGeom prst="rect">
            <a:avLst/>
          </a:prstGeom>
          <a:noFill/>
          <a:ln w="9525">
            <a:noFill/>
            <a:miter lim="800000"/>
            <a:headEnd/>
            <a:tailEnd/>
          </a:ln>
        </p:spPr>
        <p:txBody>
          <a:bodyPr wrap="none" lIns="0" tIns="0" rIns="0">
            <a:spAutoFit/>
          </a:bodyPr>
          <a:lstStyle/>
          <a:p>
            <a:pPr>
              <a:lnSpc>
                <a:spcPts val="3100"/>
              </a:lnSpc>
            </a:pPr>
            <a:r>
              <a:rPr lang="en-US" altLang="zh-CN" sz="2400" b="1" u="sng">
                <a:solidFill>
                  <a:srgbClr val="000000"/>
                </a:solidFill>
                <a:latin typeface="Times New Roman" pitchFamily="18" charset="0"/>
                <a:cs typeface="Times New Roman" pitchFamily="18" charset="0"/>
              </a:rPr>
              <a:t>Types of dysphasia:</a:t>
            </a:r>
          </a:p>
        </p:txBody>
      </p:sp>
      <p:sp>
        <p:nvSpPr>
          <p:cNvPr id="46119" name="TextBox 1"/>
          <p:cNvSpPr txBox="1">
            <a:spLocks noChangeArrowheads="1"/>
          </p:cNvSpPr>
          <p:nvPr/>
        </p:nvSpPr>
        <p:spPr bwMode="auto">
          <a:xfrm>
            <a:off x="2489200" y="2705100"/>
            <a:ext cx="1803400" cy="6350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1.</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Expressive.</a:t>
            </a:r>
          </a:p>
          <a:p>
            <a:pPr>
              <a:lnSpc>
                <a:spcPts val="2800"/>
              </a:lnSpc>
            </a:pPr>
            <a:r>
              <a:rPr lang="en-US" altLang="zh-CN" sz="2400" b="1">
                <a:solidFill>
                  <a:srgbClr val="000000"/>
                </a:solidFill>
                <a:latin typeface="Times New Roman" pitchFamily="18" charset="0"/>
                <a:cs typeface="Times New Roman" pitchFamily="18" charset="0"/>
              </a:rPr>
              <a:t>2.</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Receptive.</a:t>
            </a:r>
          </a:p>
        </p:txBody>
      </p:sp>
      <p:sp>
        <p:nvSpPr>
          <p:cNvPr id="46120" name="TextBox 1"/>
          <p:cNvSpPr txBox="1">
            <a:spLocks noChangeArrowheads="1"/>
          </p:cNvSpPr>
          <p:nvPr/>
        </p:nvSpPr>
        <p:spPr bwMode="auto">
          <a:xfrm>
            <a:off x="2489200" y="3454400"/>
            <a:ext cx="4610100" cy="10033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3.</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Mixed</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predominantly</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expressive.</a:t>
            </a:r>
          </a:p>
          <a:p>
            <a:pPr>
              <a:lnSpc>
                <a:spcPts val="2800"/>
              </a:lnSpc>
            </a:pPr>
            <a:r>
              <a:rPr lang="en-US" altLang="zh-CN" sz="2400" b="1">
                <a:solidFill>
                  <a:srgbClr val="000000"/>
                </a:solidFill>
                <a:latin typeface="Times New Roman" pitchFamily="18" charset="0"/>
                <a:cs typeface="Times New Roman" pitchFamily="18" charset="0"/>
              </a:rPr>
              <a:t>4.</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Mixed</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predominantly</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receptive.</a:t>
            </a:r>
          </a:p>
          <a:p>
            <a:pPr>
              <a:lnSpc>
                <a:spcPts val="2800"/>
              </a:lnSpc>
            </a:pPr>
            <a:r>
              <a:rPr lang="en-US" altLang="zh-CN" sz="2400" b="1">
                <a:solidFill>
                  <a:srgbClr val="000000"/>
                </a:solidFill>
                <a:latin typeface="Times New Roman" pitchFamily="18" charset="0"/>
                <a:cs typeface="Times New Roman" pitchFamily="18" charset="0"/>
              </a:rPr>
              <a:t>5.</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Global.</a:t>
            </a:r>
          </a:p>
        </p:txBody>
      </p:sp>
      <p:sp>
        <p:nvSpPr>
          <p:cNvPr id="46121" name="TextBox 1"/>
          <p:cNvSpPr txBox="1">
            <a:spLocks noChangeArrowheads="1"/>
          </p:cNvSpPr>
          <p:nvPr/>
        </p:nvSpPr>
        <p:spPr bwMode="auto">
          <a:xfrm>
            <a:off x="165100" y="6451600"/>
            <a:ext cx="3403600" cy="292100"/>
          </a:xfrm>
          <a:prstGeom prst="rect">
            <a:avLst/>
          </a:prstGeom>
          <a:noFill/>
          <a:ln w="9525">
            <a:noFill/>
            <a:miter lim="800000"/>
            <a:headEnd/>
            <a:tailEnd/>
          </a:ln>
        </p:spPr>
        <p:txBody>
          <a:bodyPr wrap="none" lIns="0" tIns="0" rIns="0">
            <a:spAutoFit/>
          </a:bodyPr>
          <a:lstStyle/>
          <a:p>
            <a:pPr>
              <a:lnSpc>
                <a:spcPts val="2300"/>
              </a:lnSpc>
            </a:pPr>
            <a:r>
              <a:rPr lang="en-US" altLang="zh-CN" b="1">
                <a:solidFill>
                  <a:srgbClr val="000000"/>
                </a:solidFill>
                <a:latin typeface="Times New Roman" pitchFamily="18" charset="0"/>
                <a:cs typeface="Times New Roman" pitchFamily="18" charset="0"/>
              </a:rPr>
              <a:t>Khalid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H</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Al</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Malki,</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PhD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47141" name="Picture 3"/>
          <p:cNvPicPr>
            <a:picLocks noChangeAspect="1" noChangeArrowheads="1"/>
          </p:cNvPicPr>
          <p:nvPr/>
        </p:nvPicPr>
        <p:blipFill>
          <a:blip r:embed="rId2"/>
          <a:srcRect/>
          <a:stretch>
            <a:fillRect/>
          </a:stretch>
        </p:blipFill>
        <p:spPr bwMode="auto">
          <a:xfrm>
            <a:off x="8140700" y="0"/>
            <a:ext cx="1003300" cy="1003300"/>
          </a:xfrm>
          <a:prstGeom prst="rect">
            <a:avLst/>
          </a:prstGeom>
          <a:noFill/>
          <a:ln w="9525">
            <a:noFill/>
            <a:miter lim="800000"/>
            <a:headEnd/>
            <a:tailEnd/>
          </a:ln>
        </p:spPr>
      </p:pic>
      <p:sp>
        <p:nvSpPr>
          <p:cNvPr id="47142" name="TextBox 1"/>
          <p:cNvSpPr txBox="1">
            <a:spLocks noChangeArrowheads="1"/>
          </p:cNvSpPr>
          <p:nvPr/>
        </p:nvSpPr>
        <p:spPr bwMode="auto">
          <a:xfrm>
            <a:off x="1689100" y="1587500"/>
            <a:ext cx="3048000" cy="266700"/>
          </a:xfrm>
          <a:prstGeom prst="rect">
            <a:avLst/>
          </a:prstGeom>
          <a:noFill/>
          <a:ln w="9525">
            <a:noFill/>
            <a:miter lim="800000"/>
            <a:headEnd/>
            <a:tailEnd/>
          </a:ln>
        </p:spPr>
        <p:txBody>
          <a:bodyPr wrap="none" lIns="0" tIns="0" rIns="0">
            <a:spAutoFit/>
          </a:bodyPr>
          <a:lstStyle/>
          <a:p>
            <a:pPr>
              <a:lnSpc>
                <a:spcPts val="2100"/>
              </a:lnSpc>
            </a:pPr>
            <a:r>
              <a:rPr lang="en-US" altLang="zh-CN" sz="2400" b="1" u="sng">
                <a:solidFill>
                  <a:srgbClr val="000000"/>
                </a:solidFill>
                <a:latin typeface="Times New Roman" pitchFamily="18" charset="0"/>
                <a:cs typeface="Times New Roman" pitchFamily="18" charset="0"/>
              </a:rPr>
              <a:t>Diagnosis of dysphasia:</a:t>
            </a:r>
          </a:p>
        </p:txBody>
      </p:sp>
      <p:sp>
        <p:nvSpPr>
          <p:cNvPr id="47143" name="TextBox 1"/>
          <p:cNvSpPr txBox="1">
            <a:spLocks noChangeArrowheads="1"/>
          </p:cNvSpPr>
          <p:nvPr/>
        </p:nvSpPr>
        <p:spPr bwMode="auto">
          <a:xfrm>
            <a:off x="2146300" y="2197100"/>
            <a:ext cx="190500" cy="2667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I.</a:t>
            </a:r>
          </a:p>
        </p:txBody>
      </p:sp>
      <p:sp>
        <p:nvSpPr>
          <p:cNvPr id="47144" name="TextBox 1"/>
          <p:cNvSpPr txBox="1">
            <a:spLocks noChangeArrowheads="1"/>
          </p:cNvSpPr>
          <p:nvPr/>
        </p:nvSpPr>
        <p:spPr bwMode="auto">
          <a:xfrm>
            <a:off x="2755900" y="2197100"/>
            <a:ext cx="1955800" cy="2667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History</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taking.</a:t>
            </a:r>
          </a:p>
        </p:txBody>
      </p:sp>
      <p:sp>
        <p:nvSpPr>
          <p:cNvPr id="47145" name="TextBox 1"/>
          <p:cNvSpPr txBox="1">
            <a:spLocks noChangeArrowheads="1"/>
          </p:cNvSpPr>
          <p:nvPr/>
        </p:nvSpPr>
        <p:spPr bwMode="auto">
          <a:xfrm>
            <a:off x="165100" y="2870200"/>
            <a:ext cx="8064500" cy="4000500"/>
          </a:xfrm>
          <a:prstGeom prst="rect">
            <a:avLst/>
          </a:prstGeom>
          <a:noFill/>
          <a:ln w="9525">
            <a:noFill/>
            <a:miter lim="800000"/>
            <a:headEnd/>
            <a:tailEnd/>
          </a:ln>
        </p:spPr>
        <p:txBody>
          <a:bodyPr wrap="none" lIns="0" tIns="0" rIns="0">
            <a:spAutoFit/>
          </a:bodyPr>
          <a:lstStyle/>
          <a:p>
            <a:pPr>
              <a:lnSpc>
                <a:spcPts val="2100"/>
              </a:lnSpc>
              <a:tabLst>
                <a:tab pos="1981200" algn="l"/>
                <a:tab pos="2590800" algn="l"/>
                <a:tab pos="5943600" algn="l"/>
              </a:tabLst>
            </a:pPr>
            <a:r>
              <a:rPr lang="en-US" altLang="zh-CN">
                <a:latin typeface="Calibri" pitchFamily="34" charset="0"/>
              </a:rPr>
              <a:t>	</a:t>
            </a:r>
            <a:r>
              <a:rPr lang="en-US" altLang="zh-CN" sz="2400" b="1">
                <a:solidFill>
                  <a:srgbClr val="000000"/>
                </a:solidFill>
                <a:latin typeface="Times New Roman" pitchFamily="18" charset="0"/>
                <a:cs typeface="Times New Roman" pitchFamily="18" charset="0"/>
              </a:rPr>
              <a:t>II.</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Physical</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examination:</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neurological</a:t>
            </a:r>
          </a:p>
          <a:p>
            <a:pPr>
              <a:lnSpc>
                <a:spcPts val="2800"/>
              </a:lnSpc>
              <a:tabLst>
                <a:tab pos="1981200" algn="l"/>
                <a:tab pos="2590800" algn="l"/>
                <a:tab pos="5943600" algn="l"/>
              </a:tabLst>
            </a:pPr>
            <a:r>
              <a:rPr lang="en-US" altLang="zh-CN">
                <a:latin typeface="Calibri" pitchFamily="34" charset="0"/>
              </a:rPr>
              <a:t>		</a:t>
            </a:r>
            <a:r>
              <a:rPr lang="en-US" altLang="zh-CN" sz="2400" b="1">
                <a:solidFill>
                  <a:srgbClr val="000000"/>
                </a:solidFill>
                <a:latin typeface="Times New Roman" pitchFamily="18" charset="0"/>
              </a:rPr>
              <a:t>exam.</a:t>
            </a:r>
          </a:p>
          <a:p>
            <a:pPr>
              <a:lnSpc>
                <a:spcPts val="1000"/>
              </a:lnSpc>
              <a:tabLst>
                <a:tab pos="1981200" algn="l"/>
                <a:tab pos="2590800" algn="l"/>
                <a:tab pos="5943600" algn="l"/>
              </a:tabLst>
            </a:pPr>
            <a:endParaRPr lang="en-US" altLang="zh-CN">
              <a:latin typeface="Calibri" pitchFamily="34" charset="0"/>
            </a:endParaRPr>
          </a:p>
          <a:p>
            <a:pPr>
              <a:lnSpc>
                <a:spcPts val="1000"/>
              </a:lnSpc>
              <a:tabLst>
                <a:tab pos="1981200" algn="l"/>
                <a:tab pos="2590800" algn="l"/>
                <a:tab pos="5943600" algn="l"/>
              </a:tabLst>
            </a:pPr>
            <a:endParaRPr lang="en-US" altLang="zh-CN">
              <a:latin typeface="Calibri" pitchFamily="34" charset="0"/>
            </a:endParaRPr>
          </a:p>
          <a:p>
            <a:pPr>
              <a:lnSpc>
                <a:spcPts val="2300"/>
              </a:lnSpc>
              <a:tabLst>
                <a:tab pos="1981200" algn="l"/>
                <a:tab pos="2590800" algn="l"/>
                <a:tab pos="5943600" algn="l"/>
              </a:tabLst>
            </a:pPr>
            <a:r>
              <a:rPr lang="en-US" altLang="zh-CN">
                <a:latin typeface="Calibri" pitchFamily="34" charset="0"/>
              </a:rPr>
              <a:t>	</a:t>
            </a:r>
            <a:r>
              <a:rPr lang="en-US" altLang="zh-CN" sz="2400" b="1">
                <a:solidFill>
                  <a:srgbClr val="000000"/>
                </a:solidFill>
                <a:latin typeface="Times New Roman" pitchFamily="18" charset="0"/>
              </a:rPr>
              <a:t>III.</a:t>
            </a:r>
            <a:r>
              <a:rPr lang="en-US" altLang="zh-CN" sz="2400">
                <a:latin typeface="Times New Roman" pitchFamily="18" charset="0"/>
              </a:rPr>
              <a:t>  </a:t>
            </a:r>
            <a:r>
              <a:rPr lang="en-US" altLang="zh-CN" sz="2400" b="1">
                <a:solidFill>
                  <a:srgbClr val="000000"/>
                </a:solidFill>
                <a:latin typeface="Times New Roman" pitchFamily="18" charset="0"/>
              </a:rPr>
              <a:t>Investigations:</a:t>
            </a:r>
          </a:p>
          <a:p>
            <a:pPr>
              <a:lnSpc>
                <a:spcPts val="2800"/>
              </a:lnSpc>
              <a:tabLst>
                <a:tab pos="1981200" algn="l"/>
                <a:tab pos="2590800" algn="l"/>
                <a:tab pos="5943600" algn="l"/>
              </a:tabLst>
            </a:pPr>
            <a:r>
              <a:rPr lang="en-US" altLang="zh-CN">
                <a:latin typeface="Calibri" pitchFamily="34" charset="0"/>
              </a:rPr>
              <a:t>		</a:t>
            </a:r>
            <a:r>
              <a:rPr lang="en-US" altLang="zh-CN" sz="2400" b="1">
                <a:solidFill>
                  <a:srgbClr val="000000"/>
                </a:solidFill>
                <a:latin typeface="Times New Roman" pitchFamily="18" charset="0"/>
              </a:rPr>
              <a:t>-</a:t>
            </a:r>
            <a:r>
              <a:rPr lang="en-US" altLang="zh-CN" sz="2400">
                <a:latin typeface="Times New Roman" pitchFamily="18" charset="0"/>
              </a:rPr>
              <a:t> </a:t>
            </a:r>
            <a:r>
              <a:rPr lang="en-US" altLang="zh-CN" sz="2400" b="1">
                <a:solidFill>
                  <a:srgbClr val="000000"/>
                </a:solidFill>
                <a:latin typeface="Times New Roman" pitchFamily="18" charset="0"/>
              </a:rPr>
              <a:t>CT</a:t>
            </a:r>
            <a:r>
              <a:rPr lang="en-US" altLang="zh-CN" sz="2400">
                <a:latin typeface="Times New Roman" pitchFamily="18" charset="0"/>
              </a:rPr>
              <a:t> </a:t>
            </a:r>
            <a:r>
              <a:rPr lang="en-US" altLang="zh-CN" sz="2400" b="1">
                <a:solidFill>
                  <a:srgbClr val="000000"/>
                </a:solidFill>
                <a:latin typeface="Times New Roman" pitchFamily="18" charset="0"/>
              </a:rPr>
              <a:t>/</a:t>
            </a:r>
            <a:r>
              <a:rPr lang="en-US" altLang="zh-CN" sz="2400">
                <a:latin typeface="Times New Roman" pitchFamily="18" charset="0"/>
              </a:rPr>
              <a:t> </a:t>
            </a:r>
            <a:r>
              <a:rPr lang="en-US" altLang="zh-CN" sz="2400" b="1">
                <a:solidFill>
                  <a:srgbClr val="000000"/>
                </a:solidFill>
                <a:latin typeface="Times New Roman" pitchFamily="18" charset="0"/>
              </a:rPr>
              <a:t>MRI</a:t>
            </a:r>
            <a:r>
              <a:rPr lang="en-US" altLang="zh-CN" sz="2400">
                <a:latin typeface="Times New Roman" pitchFamily="18" charset="0"/>
              </a:rPr>
              <a:t> </a:t>
            </a:r>
            <a:r>
              <a:rPr lang="en-US" altLang="zh-CN" sz="2400" b="1">
                <a:solidFill>
                  <a:srgbClr val="000000"/>
                </a:solidFill>
                <a:latin typeface="Times New Roman" pitchFamily="18" charset="0"/>
              </a:rPr>
              <a:t>brain.</a:t>
            </a:r>
          </a:p>
          <a:p>
            <a:pPr>
              <a:lnSpc>
                <a:spcPts val="2800"/>
              </a:lnSpc>
              <a:tabLst>
                <a:tab pos="1981200" algn="l"/>
                <a:tab pos="2590800" algn="l"/>
                <a:tab pos="5943600" algn="l"/>
              </a:tabLst>
            </a:pPr>
            <a:r>
              <a:rPr lang="en-US" altLang="zh-CN">
                <a:latin typeface="Calibri" pitchFamily="34" charset="0"/>
              </a:rPr>
              <a:t>		</a:t>
            </a:r>
            <a:r>
              <a:rPr lang="en-US" altLang="zh-CN" sz="2400" b="1">
                <a:solidFill>
                  <a:srgbClr val="000000"/>
                </a:solidFill>
                <a:latin typeface="Times New Roman" pitchFamily="18" charset="0"/>
              </a:rPr>
              <a:t>-</a:t>
            </a:r>
            <a:r>
              <a:rPr lang="en-US" altLang="zh-CN" sz="2400">
                <a:latin typeface="Times New Roman" pitchFamily="18" charset="0"/>
              </a:rPr>
              <a:t> </a:t>
            </a:r>
            <a:r>
              <a:rPr lang="en-US" altLang="zh-CN" sz="2400" b="1">
                <a:solidFill>
                  <a:srgbClr val="000000"/>
                </a:solidFill>
                <a:latin typeface="Times New Roman" pitchFamily="18" charset="0"/>
              </a:rPr>
              <a:t>Dysphasia</a:t>
            </a:r>
            <a:r>
              <a:rPr lang="en-US" altLang="zh-CN" sz="2400">
                <a:latin typeface="Times New Roman" pitchFamily="18" charset="0"/>
              </a:rPr>
              <a:t> </a:t>
            </a:r>
            <a:r>
              <a:rPr lang="en-US" altLang="zh-CN" sz="2400" b="1">
                <a:solidFill>
                  <a:srgbClr val="000000"/>
                </a:solidFill>
                <a:latin typeface="Times New Roman" pitchFamily="18" charset="0"/>
              </a:rPr>
              <a:t>test.</a:t>
            </a:r>
          </a:p>
          <a:p>
            <a:pPr>
              <a:lnSpc>
                <a:spcPts val="2800"/>
              </a:lnSpc>
              <a:tabLst>
                <a:tab pos="1981200" algn="l"/>
                <a:tab pos="2590800" algn="l"/>
                <a:tab pos="5943600" algn="l"/>
              </a:tabLst>
            </a:pPr>
            <a:r>
              <a:rPr lang="en-US" altLang="zh-CN">
                <a:latin typeface="Calibri" pitchFamily="34" charset="0"/>
              </a:rPr>
              <a:t>		</a:t>
            </a:r>
            <a:r>
              <a:rPr lang="en-US" altLang="zh-CN" sz="2400" b="1">
                <a:solidFill>
                  <a:srgbClr val="000000"/>
                </a:solidFill>
                <a:latin typeface="Times New Roman" pitchFamily="18" charset="0"/>
              </a:rPr>
              <a:t>-</a:t>
            </a:r>
            <a:r>
              <a:rPr lang="en-US" altLang="zh-CN" sz="2400">
                <a:latin typeface="Times New Roman" pitchFamily="18" charset="0"/>
              </a:rPr>
              <a:t> </a:t>
            </a:r>
            <a:r>
              <a:rPr lang="en-US" altLang="zh-CN" sz="2400" b="1">
                <a:solidFill>
                  <a:srgbClr val="000000"/>
                </a:solidFill>
                <a:latin typeface="Times New Roman" pitchFamily="18" charset="0"/>
              </a:rPr>
              <a:t>Psychometry</a:t>
            </a:r>
            <a:r>
              <a:rPr lang="en-US" altLang="zh-CN" sz="2400">
                <a:latin typeface="Times New Roman" pitchFamily="18" charset="0"/>
              </a:rPr>
              <a:t> </a:t>
            </a:r>
            <a:r>
              <a:rPr lang="en-US" altLang="zh-CN" sz="2400" b="1">
                <a:solidFill>
                  <a:srgbClr val="000000"/>
                </a:solidFill>
                <a:latin typeface="Times New Roman" pitchFamily="18" charset="0"/>
              </a:rPr>
              <a:t>(IQ).</a:t>
            </a:r>
          </a:p>
          <a:p>
            <a:pPr>
              <a:lnSpc>
                <a:spcPts val="2800"/>
              </a:lnSpc>
              <a:tabLst>
                <a:tab pos="1981200" algn="l"/>
                <a:tab pos="2590800" algn="l"/>
                <a:tab pos="5943600" algn="l"/>
              </a:tabLst>
            </a:pPr>
            <a:r>
              <a:rPr lang="en-US" altLang="zh-CN">
                <a:latin typeface="Calibri" pitchFamily="34" charset="0"/>
              </a:rPr>
              <a:t>		</a:t>
            </a:r>
            <a:r>
              <a:rPr lang="en-US" altLang="zh-CN" sz="2400" b="1">
                <a:solidFill>
                  <a:srgbClr val="000000"/>
                </a:solidFill>
                <a:latin typeface="Times New Roman" pitchFamily="18" charset="0"/>
              </a:rPr>
              <a:t>-Audiometry.</a:t>
            </a:r>
          </a:p>
          <a:p>
            <a:pPr>
              <a:lnSpc>
                <a:spcPts val="1000"/>
              </a:lnSpc>
              <a:tabLst>
                <a:tab pos="1981200" algn="l"/>
                <a:tab pos="2590800" algn="l"/>
                <a:tab pos="5943600" algn="l"/>
              </a:tabLst>
            </a:pPr>
            <a:endParaRPr lang="en-US" altLang="zh-CN">
              <a:latin typeface="Calibri" pitchFamily="34" charset="0"/>
            </a:endParaRPr>
          </a:p>
          <a:p>
            <a:pPr>
              <a:lnSpc>
                <a:spcPts val="1000"/>
              </a:lnSpc>
              <a:tabLst>
                <a:tab pos="1981200" algn="l"/>
                <a:tab pos="2590800" algn="l"/>
                <a:tab pos="5943600" algn="l"/>
              </a:tabLst>
            </a:pPr>
            <a:endParaRPr lang="en-US" altLang="zh-CN">
              <a:latin typeface="Calibri" pitchFamily="34" charset="0"/>
            </a:endParaRPr>
          </a:p>
          <a:p>
            <a:pPr>
              <a:lnSpc>
                <a:spcPts val="2300"/>
              </a:lnSpc>
              <a:tabLst>
                <a:tab pos="1981200" algn="l"/>
                <a:tab pos="2590800" algn="l"/>
                <a:tab pos="5943600" algn="l"/>
              </a:tabLst>
            </a:pPr>
            <a:r>
              <a:rPr lang="en-US" altLang="zh-CN">
                <a:latin typeface="Calibri" pitchFamily="34" charset="0"/>
              </a:rPr>
              <a:t>			</a:t>
            </a:r>
            <a:r>
              <a:rPr lang="en-US" altLang="zh-CN" sz="2400" b="1" u="sng">
                <a:solidFill>
                  <a:srgbClr val="CC99FF"/>
                </a:solidFill>
                <a:latin typeface="Times New Roman" pitchFamily="18" charset="0"/>
              </a:rPr>
              <a:t>Dysphasia Sheet</a:t>
            </a:r>
          </a:p>
          <a:p>
            <a:pPr>
              <a:lnSpc>
                <a:spcPts val="1000"/>
              </a:lnSpc>
              <a:tabLst>
                <a:tab pos="1981200" algn="l"/>
                <a:tab pos="2590800" algn="l"/>
                <a:tab pos="5943600" algn="l"/>
              </a:tabLst>
            </a:pPr>
            <a:endParaRPr lang="en-US" altLang="zh-CN">
              <a:latin typeface="Calibri" pitchFamily="34" charset="0"/>
            </a:endParaRPr>
          </a:p>
          <a:p>
            <a:pPr>
              <a:lnSpc>
                <a:spcPts val="1000"/>
              </a:lnSpc>
              <a:tabLst>
                <a:tab pos="1981200" algn="l"/>
                <a:tab pos="2590800" algn="l"/>
                <a:tab pos="5943600" algn="l"/>
              </a:tabLst>
            </a:pPr>
            <a:endParaRPr lang="en-US" altLang="zh-CN">
              <a:latin typeface="Calibri" pitchFamily="34" charset="0"/>
            </a:endParaRPr>
          </a:p>
          <a:p>
            <a:pPr>
              <a:lnSpc>
                <a:spcPts val="1000"/>
              </a:lnSpc>
              <a:tabLst>
                <a:tab pos="1981200" algn="l"/>
                <a:tab pos="2590800" algn="l"/>
                <a:tab pos="5943600" algn="l"/>
              </a:tabLst>
            </a:pPr>
            <a:endParaRPr lang="en-US" altLang="zh-CN">
              <a:latin typeface="Calibri" pitchFamily="34" charset="0"/>
            </a:endParaRPr>
          </a:p>
          <a:p>
            <a:pPr>
              <a:lnSpc>
                <a:spcPts val="1000"/>
              </a:lnSpc>
              <a:tabLst>
                <a:tab pos="1981200" algn="l"/>
                <a:tab pos="2590800" algn="l"/>
                <a:tab pos="5943600" algn="l"/>
              </a:tabLst>
            </a:pPr>
            <a:endParaRPr lang="en-US" altLang="zh-CN">
              <a:latin typeface="Calibri" pitchFamily="34" charset="0"/>
            </a:endParaRPr>
          </a:p>
          <a:p>
            <a:pPr>
              <a:lnSpc>
                <a:spcPts val="2300"/>
              </a:lnSpc>
              <a:tabLst>
                <a:tab pos="1981200" algn="l"/>
                <a:tab pos="2590800" algn="l"/>
                <a:tab pos="5943600" algn="l"/>
              </a:tabLst>
            </a:pPr>
            <a:r>
              <a:rPr lang="en-US" altLang="zh-CN" b="1">
                <a:solidFill>
                  <a:srgbClr val="000000"/>
                </a:solidFill>
                <a:latin typeface="Times New Roman" pitchFamily="18" charset="0"/>
              </a:rPr>
              <a:t>Khalid</a:t>
            </a:r>
            <a:r>
              <a:rPr lang="en-US" altLang="zh-CN">
                <a:latin typeface="Times New Roman" pitchFamily="18" charset="0"/>
              </a:rPr>
              <a:t> </a:t>
            </a:r>
            <a:r>
              <a:rPr lang="en-US" altLang="zh-CN" b="1">
                <a:solidFill>
                  <a:srgbClr val="000000"/>
                </a:solidFill>
                <a:latin typeface="Times New Roman" pitchFamily="18" charset="0"/>
              </a:rPr>
              <a:t>H</a:t>
            </a:r>
            <a:r>
              <a:rPr lang="en-US" altLang="zh-CN">
                <a:latin typeface="Times New Roman" pitchFamily="18" charset="0"/>
              </a:rPr>
              <a:t> </a:t>
            </a:r>
            <a:r>
              <a:rPr lang="en-US" altLang="zh-CN" b="1">
                <a:solidFill>
                  <a:srgbClr val="000000"/>
                </a:solidFill>
                <a:latin typeface="Times New Roman" pitchFamily="18" charset="0"/>
              </a:rPr>
              <a:t>Al</a:t>
            </a:r>
            <a:r>
              <a:rPr lang="en-US" altLang="zh-CN">
                <a:latin typeface="Times New Roman" pitchFamily="18" charset="0"/>
              </a:rPr>
              <a:t> </a:t>
            </a:r>
            <a:r>
              <a:rPr lang="en-US" altLang="zh-CN" b="1">
                <a:solidFill>
                  <a:srgbClr val="000000"/>
                </a:solidFill>
                <a:latin typeface="Times New Roman" pitchFamily="18" charset="0"/>
              </a:rPr>
              <a:t>Malki,</a:t>
            </a:r>
            <a:r>
              <a:rPr lang="en-US" altLang="zh-CN">
                <a:latin typeface="Times New Roman" pitchFamily="18" charset="0"/>
              </a:rPr>
              <a:t> </a:t>
            </a:r>
            <a:r>
              <a:rPr lang="en-US" altLang="zh-CN" b="1">
                <a:solidFill>
                  <a:srgbClr val="000000"/>
                </a:solidFill>
                <a:latin typeface="Times New Roman" pitchFamily="18" charset="0"/>
              </a:rPr>
              <a:t>MD,</a:t>
            </a:r>
            <a:r>
              <a:rPr lang="en-US" altLang="zh-CN">
                <a:latin typeface="Times New Roman" pitchFamily="18" charset="0"/>
              </a:rPr>
              <a:t> </a:t>
            </a:r>
            <a:r>
              <a:rPr lang="en-US" altLang="zh-CN" b="1">
                <a:solidFill>
                  <a:srgbClr val="000000"/>
                </a:solidFill>
                <a:latin typeface="Times New Roman" pitchFamily="18" charset="0"/>
              </a:rPr>
              <a:t>PhD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48165" name="Picture 3"/>
          <p:cNvPicPr>
            <a:picLocks noChangeAspect="1" noChangeArrowheads="1"/>
          </p:cNvPicPr>
          <p:nvPr/>
        </p:nvPicPr>
        <p:blipFill>
          <a:blip r:embed="rId2"/>
          <a:srcRect/>
          <a:stretch>
            <a:fillRect/>
          </a:stretch>
        </p:blipFill>
        <p:spPr bwMode="auto">
          <a:xfrm>
            <a:off x="2057400" y="2654300"/>
            <a:ext cx="228600" cy="228600"/>
          </a:xfrm>
          <a:prstGeom prst="rect">
            <a:avLst/>
          </a:prstGeom>
          <a:noFill/>
          <a:ln w="9525">
            <a:noFill/>
            <a:miter lim="800000"/>
            <a:headEnd/>
            <a:tailEnd/>
          </a:ln>
        </p:spPr>
      </p:pic>
      <p:pic>
        <p:nvPicPr>
          <p:cNvPr id="48166" name="Picture 3"/>
          <p:cNvPicPr>
            <a:picLocks noChangeAspect="1" noChangeArrowheads="1"/>
          </p:cNvPicPr>
          <p:nvPr/>
        </p:nvPicPr>
        <p:blipFill>
          <a:blip r:embed="rId2"/>
          <a:srcRect/>
          <a:stretch>
            <a:fillRect/>
          </a:stretch>
        </p:blipFill>
        <p:spPr bwMode="auto">
          <a:xfrm>
            <a:off x="2057400" y="3200400"/>
            <a:ext cx="228600" cy="241300"/>
          </a:xfrm>
          <a:prstGeom prst="rect">
            <a:avLst/>
          </a:prstGeom>
          <a:noFill/>
          <a:ln w="9525">
            <a:noFill/>
            <a:miter lim="800000"/>
            <a:headEnd/>
            <a:tailEnd/>
          </a:ln>
        </p:spPr>
      </p:pic>
      <p:pic>
        <p:nvPicPr>
          <p:cNvPr id="48167" name="Picture 3"/>
          <p:cNvPicPr>
            <a:picLocks noChangeAspect="1" noChangeArrowheads="1"/>
          </p:cNvPicPr>
          <p:nvPr/>
        </p:nvPicPr>
        <p:blipFill>
          <a:blip r:embed="rId3"/>
          <a:srcRect/>
          <a:stretch>
            <a:fillRect/>
          </a:stretch>
        </p:blipFill>
        <p:spPr bwMode="auto">
          <a:xfrm>
            <a:off x="2057400" y="3746500"/>
            <a:ext cx="228600" cy="241300"/>
          </a:xfrm>
          <a:prstGeom prst="rect">
            <a:avLst/>
          </a:prstGeom>
          <a:noFill/>
          <a:ln w="9525">
            <a:noFill/>
            <a:miter lim="800000"/>
            <a:headEnd/>
            <a:tailEnd/>
          </a:ln>
        </p:spPr>
      </p:pic>
      <p:pic>
        <p:nvPicPr>
          <p:cNvPr id="48168" name="Picture 3"/>
          <p:cNvPicPr>
            <a:picLocks noChangeAspect="1" noChangeArrowheads="1"/>
          </p:cNvPicPr>
          <p:nvPr/>
        </p:nvPicPr>
        <p:blipFill>
          <a:blip r:embed="rId4"/>
          <a:srcRect/>
          <a:stretch>
            <a:fillRect/>
          </a:stretch>
        </p:blipFill>
        <p:spPr bwMode="auto">
          <a:xfrm>
            <a:off x="2057400" y="4292600"/>
            <a:ext cx="228600" cy="241300"/>
          </a:xfrm>
          <a:prstGeom prst="rect">
            <a:avLst/>
          </a:prstGeom>
          <a:noFill/>
          <a:ln w="9525">
            <a:noFill/>
            <a:miter lim="800000"/>
            <a:headEnd/>
            <a:tailEnd/>
          </a:ln>
        </p:spPr>
      </p:pic>
      <p:pic>
        <p:nvPicPr>
          <p:cNvPr id="48169" name="Picture 3"/>
          <p:cNvPicPr>
            <a:picLocks noChangeAspect="1" noChangeArrowheads="1"/>
          </p:cNvPicPr>
          <p:nvPr/>
        </p:nvPicPr>
        <p:blipFill>
          <a:blip r:embed="rId5"/>
          <a:srcRect/>
          <a:stretch>
            <a:fillRect/>
          </a:stretch>
        </p:blipFill>
        <p:spPr bwMode="auto">
          <a:xfrm>
            <a:off x="2057400" y="4838700"/>
            <a:ext cx="228600" cy="241300"/>
          </a:xfrm>
          <a:prstGeom prst="rect">
            <a:avLst/>
          </a:prstGeom>
          <a:noFill/>
          <a:ln w="9525">
            <a:noFill/>
            <a:miter lim="800000"/>
            <a:headEnd/>
            <a:tailEnd/>
          </a:ln>
        </p:spPr>
      </p:pic>
      <p:pic>
        <p:nvPicPr>
          <p:cNvPr id="48170" name="Picture 3"/>
          <p:cNvPicPr>
            <a:picLocks noChangeAspect="1" noChangeArrowheads="1"/>
          </p:cNvPicPr>
          <p:nvPr/>
        </p:nvPicPr>
        <p:blipFill>
          <a:blip r:embed="rId6"/>
          <a:srcRect/>
          <a:stretch>
            <a:fillRect/>
          </a:stretch>
        </p:blipFill>
        <p:spPr bwMode="auto">
          <a:xfrm>
            <a:off x="8140700" y="0"/>
            <a:ext cx="1003300" cy="1003300"/>
          </a:xfrm>
          <a:prstGeom prst="rect">
            <a:avLst/>
          </a:prstGeom>
          <a:noFill/>
          <a:ln w="9525">
            <a:noFill/>
            <a:miter lim="800000"/>
            <a:headEnd/>
            <a:tailEnd/>
          </a:ln>
        </p:spPr>
      </p:pic>
      <p:sp>
        <p:nvSpPr>
          <p:cNvPr id="48171" name="TextBox 1"/>
          <p:cNvSpPr txBox="1">
            <a:spLocks noChangeArrowheads="1"/>
          </p:cNvSpPr>
          <p:nvPr/>
        </p:nvSpPr>
        <p:spPr bwMode="auto">
          <a:xfrm>
            <a:off x="1689100" y="1524000"/>
            <a:ext cx="3492500" cy="812800"/>
          </a:xfrm>
          <a:prstGeom prst="rect">
            <a:avLst/>
          </a:prstGeom>
          <a:noFill/>
          <a:ln w="9525">
            <a:noFill/>
            <a:miter lim="800000"/>
            <a:headEnd/>
            <a:tailEnd/>
          </a:ln>
        </p:spPr>
        <p:txBody>
          <a:bodyPr wrap="none" lIns="0" tIns="0" rIns="0">
            <a:spAutoFit/>
          </a:bodyPr>
          <a:lstStyle/>
          <a:p>
            <a:pPr>
              <a:lnSpc>
                <a:spcPts val="2100"/>
              </a:lnSpc>
            </a:pPr>
            <a:r>
              <a:rPr lang="en-US" altLang="zh-CN" sz="2400" b="1" u="sng">
                <a:solidFill>
                  <a:srgbClr val="000000"/>
                </a:solidFill>
                <a:latin typeface="Times New Roman" pitchFamily="18" charset="0"/>
                <a:cs typeface="Times New Roman" pitchFamily="18" charset="0"/>
              </a:rPr>
              <a:t>Management of dysphasia:</a:t>
            </a:r>
          </a:p>
          <a:p>
            <a:pPr>
              <a:lnSpc>
                <a:spcPts val="1000"/>
              </a:lnSpc>
            </a:pPr>
            <a:endParaRPr lang="en-US" altLang="zh-CN">
              <a:latin typeface="Calibri" pitchFamily="34" charset="0"/>
              <a:cs typeface="Times New Roman" pitchFamily="18" charset="0"/>
            </a:endParaRPr>
          </a:p>
          <a:p>
            <a:pPr>
              <a:lnSpc>
                <a:spcPts val="1000"/>
              </a:lnSpc>
            </a:pPr>
            <a:endParaRPr lang="en-US" altLang="zh-CN">
              <a:latin typeface="Calibri" pitchFamily="34" charset="0"/>
              <a:cs typeface="Times New Roman" pitchFamily="18" charset="0"/>
            </a:endParaRPr>
          </a:p>
          <a:p>
            <a:pPr>
              <a:lnSpc>
                <a:spcPts val="2300"/>
              </a:lnSpc>
            </a:pPr>
            <a:r>
              <a:rPr lang="en-US" altLang="zh-CN" sz="2400" b="1">
                <a:solidFill>
                  <a:srgbClr val="000000"/>
                </a:solidFill>
                <a:latin typeface="Times New Roman" pitchFamily="18" charset="0"/>
                <a:cs typeface="Times New Roman" pitchFamily="18" charset="0"/>
              </a:rPr>
              <a:t>Individualized:</a:t>
            </a:r>
          </a:p>
        </p:txBody>
      </p:sp>
      <p:sp>
        <p:nvSpPr>
          <p:cNvPr id="48172" name="TextBox 1"/>
          <p:cNvSpPr txBox="1">
            <a:spLocks noChangeArrowheads="1"/>
          </p:cNvSpPr>
          <p:nvPr/>
        </p:nvSpPr>
        <p:spPr bwMode="auto">
          <a:xfrm>
            <a:off x="2349500" y="2667000"/>
            <a:ext cx="3378200" cy="2667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Management</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of</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the</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cause.</a:t>
            </a:r>
          </a:p>
        </p:txBody>
      </p:sp>
      <p:sp>
        <p:nvSpPr>
          <p:cNvPr id="48173" name="TextBox 1"/>
          <p:cNvSpPr txBox="1">
            <a:spLocks noChangeArrowheads="1"/>
          </p:cNvSpPr>
          <p:nvPr/>
        </p:nvSpPr>
        <p:spPr bwMode="auto">
          <a:xfrm>
            <a:off x="2349500" y="3213100"/>
            <a:ext cx="5156200" cy="2667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Physical</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rehabilitation</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(Physiotherapy).</a:t>
            </a:r>
          </a:p>
        </p:txBody>
      </p:sp>
      <p:sp>
        <p:nvSpPr>
          <p:cNvPr id="48174" name="TextBox 1"/>
          <p:cNvSpPr txBox="1">
            <a:spLocks noChangeArrowheads="1"/>
          </p:cNvSpPr>
          <p:nvPr/>
        </p:nvSpPr>
        <p:spPr bwMode="auto">
          <a:xfrm>
            <a:off x="2349500" y="3784600"/>
            <a:ext cx="2438400" cy="8128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Family</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counseling.</a:t>
            </a:r>
          </a:p>
          <a:p>
            <a:pPr>
              <a:lnSpc>
                <a:spcPts val="1000"/>
              </a:lnSpc>
            </a:pPr>
            <a:endParaRPr lang="en-US" altLang="zh-CN">
              <a:latin typeface="Calibri" pitchFamily="34" charset="0"/>
              <a:cs typeface="Times New Roman" pitchFamily="18" charset="0"/>
            </a:endParaRPr>
          </a:p>
          <a:p>
            <a:pPr>
              <a:lnSpc>
                <a:spcPts val="1000"/>
              </a:lnSpc>
            </a:pPr>
            <a:endParaRPr lang="en-US" altLang="zh-CN">
              <a:latin typeface="Calibri" pitchFamily="34" charset="0"/>
              <a:cs typeface="Times New Roman" pitchFamily="18" charset="0"/>
            </a:endParaRPr>
          </a:p>
          <a:p>
            <a:pPr>
              <a:lnSpc>
                <a:spcPts val="2300"/>
              </a:lnSpc>
            </a:pPr>
            <a:r>
              <a:rPr lang="en-US" altLang="zh-CN" sz="2400" b="1">
                <a:solidFill>
                  <a:srgbClr val="000000"/>
                </a:solidFill>
                <a:latin typeface="Times New Roman" pitchFamily="18" charset="0"/>
                <a:cs typeface="Times New Roman" pitchFamily="18" charset="0"/>
              </a:rPr>
              <a:t>Language</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therapy.</a:t>
            </a:r>
          </a:p>
        </p:txBody>
      </p:sp>
      <p:sp>
        <p:nvSpPr>
          <p:cNvPr id="48175" name="TextBox 1"/>
          <p:cNvSpPr txBox="1">
            <a:spLocks noChangeArrowheads="1"/>
          </p:cNvSpPr>
          <p:nvPr/>
        </p:nvSpPr>
        <p:spPr bwMode="auto">
          <a:xfrm>
            <a:off x="2336800" y="4864100"/>
            <a:ext cx="6045200" cy="2667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Alternative</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and</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augmentative</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communication.</a:t>
            </a:r>
          </a:p>
        </p:txBody>
      </p:sp>
      <p:sp>
        <p:nvSpPr>
          <p:cNvPr id="48176" name="TextBox 1"/>
          <p:cNvSpPr txBox="1">
            <a:spLocks noChangeArrowheads="1"/>
          </p:cNvSpPr>
          <p:nvPr/>
        </p:nvSpPr>
        <p:spPr bwMode="auto">
          <a:xfrm>
            <a:off x="165100" y="6451600"/>
            <a:ext cx="3403600" cy="292100"/>
          </a:xfrm>
          <a:prstGeom prst="rect">
            <a:avLst/>
          </a:prstGeom>
          <a:noFill/>
          <a:ln w="9525">
            <a:noFill/>
            <a:miter lim="800000"/>
            <a:headEnd/>
            <a:tailEnd/>
          </a:ln>
        </p:spPr>
        <p:txBody>
          <a:bodyPr wrap="none" lIns="0" tIns="0" rIns="0">
            <a:spAutoFit/>
          </a:bodyPr>
          <a:lstStyle/>
          <a:p>
            <a:pPr>
              <a:lnSpc>
                <a:spcPts val="2300"/>
              </a:lnSpc>
            </a:pPr>
            <a:r>
              <a:rPr lang="en-US" altLang="zh-CN" b="1">
                <a:solidFill>
                  <a:srgbClr val="000000"/>
                </a:solidFill>
                <a:latin typeface="Times New Roman" pitchFamily="18" charset="0"/>
                <a:cs typeface="Times New Roman" pitchFamily="18" charset="0"/>
              </a:rPr>
              <a:t>Khalid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H</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Al</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Malki,</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PhD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49189" name="Picture 3"/>
          <p:cNvPicPr>
            <a:picLocks noChangeAspect="1" noChangeArrowheads="1"/>
          </p:cNvPicPr>
          <p:nvPr/>
        </p:nvPicPr>
        <p:blipFill>
          <a:blip r:embed="rId2"/>
          <a:srcRect/>
          <a:stretch>
            <a:fillRect/>
          </a:stretch>
        </p:blipFill>
        <p:spPr bwMode="auto">
          <a:xfrm>
            <a:off x="8140700" y="0"/>
            <a:ext cx="1003300" cy="1003300"/>
          </a:xfrm>
          <a:prstGeom prst="rect">
            <a:avLst/>
          </a:prstGeom>
          <a:noFill/>
          <a:ln w="9525">
            <a:noFill/>
            <a:miter lim="800000"/>
            <a:headEnd/>
            <a:tailEnd/>
          </a:ln>
        </p:spPr>
      </p:pic>
      <p:sp>
        <p:nvSpPr>
          <p:cNvPr id="2" name="TextBox 1"/>
          <p:cNvSpPr txBox="1"/>
          <p:nvPr/>
        </p:nvSpPr>
        <p:spPr>
          <a:xfrm>
            <a:off x="3009900" y="2120900"/>
            <a:ext cx="3035300" cy="1358900"/>
          </a:xfrm>
          <a:prstGeom prst="rect">
            <a:avLst/>
          </a:prstGeom>
          <a:noFill/>
        </p:spPr>
        <p:txBody>
          <a:bodyPr wrap="none" lIns="0" tIns="0" rIns="0">
            <a:spAutoFit/>
          </a:bodyPr>
          <a:lstStyle/>
          <a:p>
            <a:pPr fontAlgn="auto">
              <a:lnSpc>
                <a:spcPts val="10700"/>
              </a:lnSpc>
              <a:spcBef>
                <a:spcPts val="0"/>
              </a:spcBef>
              <a:spcAft>
                <a:spcPts val="0"/>
              </a:spcAft>
              <a:defRPr/>
            </a:pPr>
            <a:r>
              <a:rPr lang="en-US" altLang="zh-CN" sz="8795" b="1" i="1" dirty="0">
                <a:solidFill>
                  <a:srgbClr val="000000"/>
                </a:solidFill>
                <a:latin typeface="Segoe UI" pitchFamily="18" charset="0"/>
                <a:cs typeface="Segoe UI" pitchFamily="18" charset="0"/>
              </a:rPr>
              <a:t>Voice</a:t>
            </a:r>
          </a:p>
        </p:txBody>
      </p:sp>
      <p:sp>
        <p:nvSpPr>
          <p:cNvPr id="1032" name="TextBox 1"/>
          <p:cNvSpPr txBox="1"/>
          <p:nvPr/>
        </p:nvSpPr>
        <p:spPr>
          <a:xfrm>
            <a:off x="1739900" y="3467100"/>
            <a:ext cx="5562600" cy="1358900"/>
          </a:xfrm>
          <a:prstGeom prst="rect">
            <a:avLst/>
          </a:prstGeom>
          <a:noFill/>
        </p:spPr>
        <p:txBody>
          <a:bodyPr wrap="none" lIns="0" tIns="0" rIns="0">
            <a:spAutoFit/>
          </a:bodyPr>
          <a:lstStyle/>
          <a:p>
            <a:pPr fontAlgn="auto">
              <a:lnSpc>
                <a:spcPts val="10700"/>
              </a:lnSpc>
              <a:spcBef>
                <a:spcPts val="0"/>
              </a:spcBef>
              <a:spcAft>
                <a:spcPts val="0"/>
              </a:spcAft>
              <a:defRPr/>
            </a:pPr>
            <a:r>
              <a:rPr lang="en-US" altLang="zh-CN" sz="8795" b="1" i="1" dirty="0">
                <a:solidFill>
                  <a:srgbClr val="000000"/>
                </a:solidFill>
                <a:latin typeface="Segoe UI" pitchFamily="18" charset="0"/>
                <a:cs typeface="Segoe UI" pitchFamily="18" charset="0"/>
              </a:rPr>
              <a:t>Disorders</a:t>
            </a:r>
          </a:p>
        </p:txBody>
      </p:sp>
      <p:sp>
        <p:nvSpPr>
          <p:cNvPr id="49192" name="TextBox 1"/>
          <p:cNvSpPr txBox="1">
            <a:spLocks noChangeArrowheads="1"/>
          </p:cNvSpPr>
          <p:nvPr/>
        </p:nvSpPr>
        <p:spPr bwMode="auto">
          <a:xfrm>
            <a:off x="165100" y="6451600"/>
            <a:ext cx="3403600" cy="292100"/>
          </a:xfrm>
          <a:prstGeom prst="rect">
            <a:avLst/>
          </a:prstGeom>
          <a:noFill/>
          <a:ln w="9525">
            <a:noFill/>
            <a:miter lim="800000"/>
            <a:headEnd/>
            <a:tailEnd/>
          </a:ln>
        </p:spPr>
        <p:txBody>
          <a:bodyPr wrap="none" lIns="0" tIns="0" rIns="0">
            <a:spAutoFit/>
          </a:bodyPr>
          <a:lstStyle/>
          <a:p>
            <a:pPr>
              <a:lnSpc>
                <a:spcPts val="2300"/>
              </a:lnSpc>
            </a:pPr>
            <a:r>
              <a:rPr lang="en-US" altLang="zh-CN" b="1">
                <a:solidFill>
                  <a:srgbClr val="000000"/>
                </a:solidFill>
                <a:latin typeface="Times New Roman" pitchFamily="18" charset="0"/>
                <a:cs typeface="Times New Roman" pitchFamily="18" charset="0"/>
              </a:rPr>
              <a:t>Khalid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H</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Al</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Malki,</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PhD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50213" name="Picture 3"/>
          <p:cNvPicPr>
            <a:picLocks noChangeAspect="1" noChangeArrowheads="1"/>
          </p:cNvPicPr>
          <p:nvPr/>
        </p:nvPicPr>
        <p:blipFill>
          <a:blip r:embed="rId2"/>
          <a:srcRect/>
          <a:stretch>
            <a:fillRect/>
          </a:stretch>
        </p:blipFill>
        <p:spPr bwMode="auto">
          <a:xfrm>
            <a:off x="2273300" y="1587500"/>
            <a:ext cx="4597400" cy="3606800"/>
          </a:xfrm>
          <a:prstGeom prst="rect">
            <a:avLst/>
          </a:prstGeom>
          <a:noFill/>
          <a:ln w="9525">
            <a:noFill/>
            <a:miter lim="800000"/>
            <a:headEnd/>
            <a:tailEnd/>
          </a:ln>
        </p:spPr>
      </p:pic>
      <p:pic>
        <p:nvPicPr>
          <p:cNvPr id="50214" name="Picture 3"/>
          <p:cNvPicPr>
            <a:picLocks noChangeAspect="1" noChangeArrowheads="1"/>
          </p:cNvPicPr>
          <p:nvPr/>
        </p:nvPicPr>
        <p:blipFill>
          <a:blip r:embed="rId3"/>
          <a:srcRect/>
          <a:stretch>
            <a:fillRect/>
          </a:stretch>
        </p:blipFill>
        <p:spPr bwMode="auto">
          <a:xfrm>
            <a:off x="8140700" y="0"/>
            <a:ext cx="1003300" cy="1003300"/>
          </a:xfrm>
          <a:prstGeom prst="rect">
            <a:avLst/>
          </a:prstGeom>
          <a:noFill/>
          <a:ln w="9525">
            <a:noFill/>
            <a:miter lim="800000"/>
            <a:headEnd/>
            <a:tailEnd/>
          </a:ln>
        </p:spPr>
      </p:pic>
      <p:sp>
        <p:nvSpPr>
          <p:cNvPr id="50215" name="TextBox 1"/>
          <p:cNvSpPr txBox="1">
            <a:spLocks noChangeArrowheads="1"/>
          </p:cNvSpPr>
          <p:nvPr/>
        </p:nvSpPr>
        <p:spPr bwMode="auto">
          <a:xfrm>
            <a:off x="165100" y="6451600"/>
            <a:ext cx="3403600" cy="292100"/>
          </a:xfrm>
          <a:prstGeom prst="rect">
            <a:avLst/>
          </a:prstGeom>
          <a:noFill/>
          <a:ln w="9525">
            <a:noFill/>
            <a:miter lim="800000"/>
            <a:headEnd/>
            <a:tailEnd/>
          </a:ln>
        </p:spPr>
        <p:txBody>
          <a:bodyPr wrap="none" lIns="0" tIns="0" rIns="0">
            <a:spAutoFit/>
          </a:bodyPr>
          <a:lstStyle/>
          <a:p>
            <a:pPr>
              <a:lnSpc>
                <a:spcPts val="2300"/>
              </a:lnSpc>
            </a:pPr>
            <a:r>
              <a:rPr lang="en-US" altLang="zh-CN" b="1">
                <a:solidFill>
                  <a:srgbClr val="000000"/>
                </a:solidFill>
                <a:latin typeface="Times New Roman" pitchFamily="18" charset="0"/>
                <a:cs typeface="Times New Roman" pitchFamily="18" charset="0"/>
              </a:rPr>
              <a:t>Khalid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H</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Al</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Malki,</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PhD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51237" name="Picture 3"/>
          <p:cNvPicPr>
            <a:picLocks noChangeAspect="1" noChangeArrowheads="1"/>
          </p:cNvPicPr>
          <p:nvPr/>
        </p:nvPicPr>
        <p:blipFill>
          <a:blip r:embed="rId2"/>
          <a:srcRect/>
          <a:stretch>
            <a:fillRect/>
          </a:stretch>
        </p:blipFill>
        <p:spPr bwMode="auto">
          <a:xfrm>
            <a:off x="2349500" y="1587500"/>
            <a:ext cx="4521200" cy="3606800"/>
          </a:xfrm>
          <a:prstGeom prst="rect">
            <a:avLst/>
          </a:prstGeom>
          <a:noFill/>
          <a:ln w="9525">
            <a:noFill/>
            <a:miter lim="800000"/>
            <a:headEnd/>
            <a:tailEnd/>
          </a:ln>
        </p:spPr>
      </p:pic>
      <p:pic>
        <p:nvPicPr>
          <p:cNvPr id="51238" name="Picture 3"/>
          <p:cNvPicPr>
            <a:picLocks noChangeAspect="1" noChangeArrowheads="1"/>
          </p:cNvPicPr>
          <p:nvPr/>
        </p:nvPicPr>
        <p:blipFill>
          <a:blip r:embed="rId3"/>
          <a:srcRect/>
          <a:stretch>
            <a:fillRect/>
          </a:stretch>
        </p:blipFill>
        <p:spPr bwMode="auto">
          <a:xfrm>
            <a:off x="8140700" y="0"/>
            <a:ext cx="1003300" cy="1003300"/>
          </a:xfrm>
          <a:prstGeom prst="rect">
            <a:avLst/>
          </a:prstGeom>
          <a:noFill/>
          <a:ln w="9525">
            <a:noFill/>
            <a:miter lim="800000"/>
            <a:headEnd/>
            <a:tailEnd/>
          </a:ln>
        </p:spPr>
      </p:pic>
      <p:sp>
        <p:nvSpPr>
          <p:cNvPr id="51239" name="TextBox 1"/>
          <p:cNvSpPr txBox="1">
            <a:spLocks noChangeArrowheads="1"/>
          </p:cNvSpPr>
          <p:nvPr/>
        </p:nvSpPr>
        <p:spPr bwMode="auto">
          <a:xfrm>
            <a:off x="165100" y="6451600"/>
            <a:ext cx="3403600" cy="292100"/>
          </a:xfrm>
          <a:prstGeom prst="rect">
            <a:avLst/>
          </a:prstGeom>
          <a:noFill/>
          <a:ln w="9525">
            <a:noFill/>
            <a:miter lim="800000"/>
            <a:headEnd/>
            <a:tailEnd/>
          </a:ln>
        </p:spPr>
        <p:txBody>
          <a:bodyPr wrap="none" lIns="0" tIns="0" rIns="0">
            <a:spAutoFit/>
          </a:bodyPr>
          <a:lstStyle/>
          <a:p>
            <a:pPr>
              <a:lnSpc>
                <a:spcPts val="2300"/>
              </a:lnSpc>
            </a:pPr>
            <a:r>
              <a:rPr lang="en-US" altLang="zh-CN" b="1">
                <a:solidFill>
                  <a:srgbClr val="000000"/>
                </a:solidFill>
                <a:latin typeface="Times New Roman" pitchFamily="18" charset="0"/>
                <a:cs typeface="Times New Roman" pitchFamily="18" charset="0"/>
              </a:rPr>
              <a:t>Khalid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H</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Al</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Malki,</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PhD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52261" name="Picture 3"/>
          <p:cNvPicPr>
            <a:picLocks noChangeAspect="1" noChangeArrowheads="1"/>
          </p:cNvPicPr>
          <p:nvPr/>
        </p:nvPicPr>
        <p:blipFill>
          <a:blip r:embed="rId2"/>
          <a:srcRect/>
          <a:stretch>
            <a:fillRect/>
          </a:stretch>
        </p:blipFill>
        <p:spPr bwMode="auto">
          <a:xfrm>
            <a:off x="2349500" y="1587500"/>
            <a:ext cx="4521200" cy="3606800"/>
          </a:xfrm>
          <a:prstGeom prst="rect">
            <a:avLst/>
          </a:prstGeom>
          <a:noFill/>
          <a:ln w="9525">
            <a:noFill/>
            <a:miter lim="800000"/>
            <a:headEnd/>
            <a:tailEnd/>
          </a:ln>
        </p:spPr>
      </p:pic>
      <p:pic>
        <p:nvPicPr>
          <p:cNvPr id="52262" name="Picture 3"/>
          <p:cNvPicPr>
            <a:picLocks noChangeAspect="1" noChangeArrowheads="1"/>
          </p:cNvPicPr>
          <p:nvPr/>
        </p:nvPicPr>
        <p:blipFill>
          <a:blip r:embed="rId3"/>
          <a:srcRect/>
          <a:stretch>
            <a:fillRect/>
          </a:stretch>
        </p:blipFill>
        <p:spPr bwMode="auto">
          <a:xfrm>
            <a:off x="8140700" y="0"/>
            <a:ext cx="1003300" cy="1003300"/>
          </a:xfrm>
          <a:prstGeom prst="rect">
            <a:avLst/>
          </a:prstGeom>
          <a:noFill/>
          <a:ln w="9525">
            <a:noFill/>
            <a:miter lim="800000"/>
            <a:headEnd/>
            <a:tailEnd/>
          </a:ln>
        </p:spPr>
      </p:pic>
      <p:sp>
        <p:nvSpPr>
          <p:cNvPr id="52263" name="TextBox 1"/>
          <p:cNvSpPr txBox="1">
            <a:spLocks noChangeArrowheads="1"/>
          </p:cNvSpPr>
          <p:nvPr/>
        </p:nvSpPr>
        <p:spPr bwMode="auto">
          <a:xfrm>
            <a:off x="165100" y="6451600"/>
            <a:ext cx="3403600" cy="292100"/>
          </a:xfrm>
          <a:prstGeom prst="rect">
            <a:avLst/>
          </a:prstGeom>
          <a:noFill/>
          <a:ln w="9525">
            <a:noFill/>
            <a:miter lim="800000"/>
            <a:headEnd/>
            <a:tailEnd/>
          </a:ln>
        </p:spPr>
        <p:txBody>
          <a:bodyPr wrap="none" lIns="0" tIns="0" rIns="0">
            <a:spAutoFit/>
          </a:bodyPr>
          <a:lstStyle/>
          <a:p>
            <a:pPr>
              <a:lnSpc>
                <a:spcPts val="2300"/>
              </a:lnSpc>
            </a:pPr>
            <a:r>
              <a:rPr lang="en-US" altLang="zh-CN" b="1">
                <a:solidFill>
                  <a:srgbClr val="000000"/>
                </a:solidFill>
                <a:latin typeface="Times New Roman" pitchFamily="18" charset="0"/>
                <a:cs typeface="Times New Roman" pitchFamily="18" charset="0"/>
              </a:rPr>
              <a:t>Khalid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H</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Al</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Malki,</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PhD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3"/>
          <p:cNvPicPr>
            <a:picLocks noChangeAspect="1" noChangeArrowheads="1"/>
          </p:cNvPicPr>
          <p:nvPr/>
        </p:nvPicPr>
        <p:blipFill>
          <a:blip r:embed="rId2"/>
          <a:srcRect/>
          <a:stretch>
            <a:fillRect/>
          </a:stretch>
        </p:blipFill>
        <p:spPr bwMode="auto">
          <a:xfrm>
            <a:off x="0" y="0"/>
            <a:ext cx="7442200" cy="6858000"/>
          </a:xfrm>
          <a:prstGeom prst="rect">
            <a:avLst/>
          </a:prstGeom>
          <a:noFill/>
          <a:ln w="9525">
            <a:noFill/>
            <a:miter lim="800000"/>
            <a:headEnd/>
            <a:tailEnd/>
          </a:ln>
        </p:spPr>
      </p:pic>
      <p:pic>
        <p:nvPicPr>
          <p:cNvPr id="53250" name="Picture 3"/>
          <p:cNvPicPr>
            <a:picLocks noChangeAspect="1" noChangeArrowheads="1"/>
          </p:cNvPicPr>
          <p:nvPr/>
        </p:nvPicPr>
        <p:blipFill>
          <a:blip r:embed="rId3"/>
          <a:srcRect/>
          <a:stretch>
            <a:fillRect/>
          </a:stretch>
        </p:blipFill>
        <p:spPr bwMode="auto">
          <a:xfrm>
            <a:off x="8140700" y="0"/>
            <a:ext cx="1003300" cy="1003300"/>
          </a:xfrm>
          <a:prstGeom prst="rect">
            <a:avLst/>
          </a:prstGeom>
          <a:noFill/>
          <a:ln w="9525">
            <a:noFill/>
            <a:miter lim="800000"/>
            <a:headEnd/>
            <a:tailEnd/>
          </a:ln>
        </p:spPr>
      </p:pic>
      <p:sp>
        <p:nvSpPr>
          <p:cNvPr id="53251" name="TextBox 1"/>
          <p:cNvSpPr txBox="1">
            <a:spLocks noChangeArrowheads="1"/>
          </p:cNvSpPr>
          <p:nvPr/>
        </p:nvSpPr>
        <p:spPr bwMode="auto">
          <a:xfrm>
            <a:off x="165100" y="6451600"/>
            <a:ext cx="3403600" cy="292100"/>
          </a:xfrm>
          <a:prstGeom prst="rect">
            <a:avLst/>
          </a:prstGeom>
          <a:noFill/>
          <a:ln w="9525">
            <a:noFill/>
            <a:miter lim="800000"/>
            <a:headEnd/>
            <a:tailEnd/>
          </a:ln>
        </p:spPr>
        <p:txBody>
          <a:bodyPr wrap="none" lIns="0" tIns="0" rIns="0">
            <a:spAutoFit/>
          </a:bodyPr>
          <a:lstStyle/>
          <a:p>
            <a:pPr>
              <a:lnSpc>
                <a:spcPts val="2300"/>
              </a:lnSpc>
            </a:pPr>
            <a:r>
              <a:rPr lang="en-US" altLang="zh-CN" b="1">
                <a:solidFill>
                  <a:srgbClr val="000000"/>
                </a:solidFill>
                <a:latin typeface="Times New Roman" pitchFamily="18" charset="0"/>
                <a:cs typeface="Times New Roman" pitchFamily="18" charset="0"/>
              </a:rPr>
              <a:t>Khalid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H</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Al</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Malki,</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PhD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54309" name="Picture 3"/>
          <p:cNvPicPr>
            <a:picLocks noChangeAspect="1" noChangeArrowheads="1"/>
          </p:cNvPicPr>
          <p:nvPr/>
        </p:nvPicPr>
        <p:blipFill>
          <a:blip r:embed="rId2"/>
          <a:srcRect/>
          <a:stretch>
            <a:fillRect/>
          </a:stretch>
        </p:blipFill>
        <p:spPr bwMode="auto">
          <a:xfrm>
            <a:off x="8140700" y="0"/>
            <a:ext cx="1003300" cy="1003300"/>
          </a:xfrm>
          <a:prstGeom prst="rect">
            <a:avLst/>
          </a:prstGeom>
          <a:noFill/>
          <a:ln w="9525">
            <a:noFill/>
            <a:miter lim="800000"/>
            <a:headEnd/>
            <a:tailEnd/>
          </a:ln>
        </p:spPr>
      </p:pic>
      <p:sp>
        <p:nvSpPr>
          <p:cNvPr id="2" name="TextBox 1"/>
          <p:cNvSpPr txBox="1"/>
          <p:nvPr/>
        </p:nvSpPr>
        <p:spPr>
          <a:xfrm>
            <a:off x="850900" y="1308100"/>
            <a:ext cx="6642100" cy="317500"/>
          </a:xfrm>
          <a:prstGeom prst="rect">
            <a:avLst/>
          </a:prstGeom>
          <a:noFill/>
        </p:spPr>
        <p:txBody>
          <a:bodyPr wrap="none" lIns="0" tIns="0" rIns="0">
            <a:spAutoFit/>
          </a:bodyPr>
          <a:lstStyle/>
          <a:p>
            <a:pPr fontAlgn="auto">
              <a:lnSpc>
                <a:spcPts val="2500"/>
              </a:lnSpc>
              <a:spcBef>
                <a:spcPts val="0"/>
              </a:spcBef>
              <a:spcAft>
                <a:spcPts val="0"/>
              </a:spcAft>
              <a:defRPr/>
            </a:pPr>
            <a:r>
              <a:rPr lang="en-US" altLang="zh-CN" sz="2795" b="1" u="sng" dirty="0">
                <a:solidFill>
                  <a:srgbClr val="000000"/>
                </a:solidFill>
                <a:latin typeface="Times New Roman" pitchFamily="18" charset="0"/>
                <a:cs typeface="Times New Roman" pitchFamily="18" charset="0"/>
              </a:rPr>
              <a:t>Prerequisites of “normal” voice production:</a:t>
            </a:r>
          </a:p>
        </p:txBody>
      </p:sp>
      <p:sp>
        <p:nvSpPr>
          <p:cNvPr id="54311" name="TextBox 1"/>
          <p:cNvSpPr txBox="1">
            <a:spLocks noChangeArrowheads="1"/>
          </p:cNvSpPr>
          <p:nvPr/>
        </p:nvSpPr>
        <p:spPr bwMode="auto">
          <a:xfrm>
            <a:off x="1079500" y="2082800"/>
            <a:ext cx="5867400" cy="15875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1.</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Normal</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range</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of</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movement</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of</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vocal</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folds.</a:t>
            </a:r>
          </a:p>
          <a:p>
            <a:pPr>
              <a:lnSpc>
                <a:spcPts val="1000"/>
              </a:lnSpc>
            </a:pPr>
            <a:endParaRPr lang="en-US" altLang="zh-CN">
              <a:latin typeface="Calibri" pitchFamily="34" charset="0"/>
              <a:cs typeface="Times New Roman" pitchFamily="18" charset="0"/>
            </a:endParaRPr>
          </a:p>
          <a:p>
            <a:pPr>
              <a:lnSpc>
                <a:spcPts val="2400"/>
              </a:lnSpc>
            </a:pPr>
            <a:r>
              <a:rPr lang="en-US" altLang="zh-CN" sz="2400" b="1">
                <a:solidFill>
                  <a:srgbClr val="000000"/>
                </a:solidFill>
                <a:latin typeface="Times New Roman" pitchFamily="18" charset="0"/>
                <a:cs typeface="Times New Roman" pitchFamily="18" charset="0"/>
              </a:rPr>
              <a:t>2.</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Normal</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mobility</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of</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mucosa</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on</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deep</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layers.</a:t>
            </a:r>
          </a:p>
          <a:p>
            <a:pPr>
              <a:lnSpc>
                <a:spcPts val="1000"/>
              </a:lnSpc>
            </a:pPr>
            <a:endParaRPr lang="en-US" altLang="zh-CN">
              <a:latin typeface="Calibri" pitchFamily="34" charset="0"/>
              <a:cs typeface="Times New Roman" pitchFamily="18" charset="0"/>
            </a:endParaRPr>
          </a:p>
          <a:p>
            <a:pPr>
              <a:lnSpc>
                <a:spcPts val="2400"/>
              </a:lnSpc>
            </a:pPr>
            <a:r>
              <a:rPr lang="en-US" altLang="zh-CN" sz="2400" b="1">
                <a:solidFill>
                  <a:srgbClr val="000000"/>
                </a:solidFill>
                <a:latin typeface="Times New Roman" pitchFamily="18" charset="0"/>
                <a:cs typeface="Times New Roman" pitchFamily="18" charset="0"/>
              </a:rPr>
              <a:t>3.</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Optimal</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coaptation</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of</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vocal</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folds’edges.</a:t>
            </a:r>
          </a:p>
          <a:p>
            <a:pPr>
              <a:lnSpc>
                <a:spcPts val="1000"/>
              </a:lnSpc>
            </a:pPr>
            <a:endParaRPr lang="en-US" altLang="zh-CN">
              <a:latin typeface="Calibri" pitchFamily="34" charset="0"/>
              <a:cs typeface="Times New Roman" pitchFamily="18" charset="0"/>
            </a:endParaRPr>
          </a:p>
          <a:p>
            <a:pPr>
              <a:lnSpc>
                <a:spcPts val="2400"/>
              </a:lnSpc>
            </a:pPr>
            <a:r>
              <a:rPr lang="en-US" altLang="zh-CN" sz="2400" b="1">
                <a:solidFill>
                  <a:srgbClr val="000000"/>
                </a:solidFill>
                <a:latin typeface="Times New Roman" pitchFamily="18" charset="0"/>
                <a:cs typeface="Times New Roman" pitchFamily="18" charset="0"/>
              </a:rPr>
              <a:t>4.</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Optimal</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motor</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force.</a:t>
            </a:r>
          </a:p>
        </p:txBody>
      </p:sp>
      <p:sp>
        <p:nvSpPr>
          <p:cNvPr id="54312" name="TextBox 1"/>
          <p:cNvSpPr txBox="1">
            <a:spLocks noChangeArrowheads="1"/>
          </p:cNvSpPr>
          <p:nvPr/>
        </p:nvSpPr>
        <p:spPr bwMode="auto">
          <a:xfrm>
            <a:off x="1079500" y="3797300"/>
            <a:ext cx="4064000" cy="2667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5.</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Optimal</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pulmonary</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support.</a:t>
            </a:r>
          </a:p>
        </p:txBody>
      </p:sp>
      <p:sp>
        <p:nvSpPr>
          <p:cNvPr id="54313" name="TextBox 1"/>
          <p:cNvSpPr txBox="1">
            <a:spLocks noChangeArrowheads="1"/>
          </p:cNvSpPr>
          <p:nvPr/>
        </p:nvSpPr>
        <p:spPr bwMode="auto">
          <a:xfrm>
            <a:off x="1079500" y="4229100"/>
            <a:ext cx="6350000" cy="2667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6.</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Optimal</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timing</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between</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vocal</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fold</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closure</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and</a:t>
            </a:r>
          </a:p>
        </p:txBody>
      </p:sp>
      <p:sp>
        <p:nvSpPr>
          <p:cNvPr id="54314" name="TextBox 1"/>
          <p:cNvSpPr txBox="1">
            <a:spLocks noChangeArrowheads="1"/>
          </p:cNvSpPr>
          <p:nvPr/>
        </p:nvSpPr>
        <p:spPr bwMode="auto">
          <a:xfrm>
            <a:off x="1384300" y="4673600"/>
            <a:ext cx="2946400" cy="2667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pulmonary</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exhalation.</a:t>
            </a:r>
          </a:p>
        </p:txBody>
      </p:sp>
      <p:sp>
        <p:nvSpPr>
          <p:cNvPr id="54315" name="TextBox 1"/>
          <p:cNvSpPr txBox="1">
            <a:spLocks noChangeArrowheads="1"/>
          </p:cNvSpPr>
          <p:nvPr/>
        </p:nvSpPr>
        <p:spPr bwMode="auto">
          <a:xfrm>
            <a:off x="1079500" y="5118100"/>
            <a:ext cx="6604000" cy="2667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7.</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Optimal</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tuning</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of</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vocal</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fold</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musculature</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(int.</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&amp;</a:t>
            </a:r>
          </a:p>
        </p:txBody>
      </p:sp>
      <p:sp>
        <p:nvSpPr>
          <p:cNvPr id="54316" name="TextBox 1"/>
          <p:cNvSpPr txBox="1">
            <a:spLocks noChangeArrowheads="1"/>
          </p:cNvSpPr>
          <p:nvPr/>
        </p:nvSpPr>
        <p:spPr bwMode="auto">
          <a:xfrm>
            <a:off x="1422400" y="5473700"/>
            <a:ext cx="635000" cy="2667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ext.).</a:t>
            </a:r>
          </a:p>
        </p:txBody>
      </p:sp>
      <p:sp>
        <p:nvSpPr>
          <p:cNvPr id="54317" name="TextBox 1"/>
          <p:cNvSpPr txBox="1">
            <a:spLocks noChangeArrowheads="1"/>
          </p:cNvSpPr>
          <p:nvPr/>
        </p:nvSpPr>
        <p:spPr bwMode="auto">
          <a:xfrm>
            <a:off x="165100" y="6451600"/>
            <a:ext cx="3403600" cy="292100"/>
          </a:xfrm>
          <a:prstGeom prst="rect">
            <a:avLst/>
          </a:prstGeom>
          <a:noFill/>
          <a:ln w="9525">
            <a:noFill/>
            <a:miter lim="800000"/>
            <a:headEnd/>
            <a:tailEnd/>
          </a:ln>
        </p:spPr>
        <p:txBody>
          <a:bodyPr wrap="none" lIns="0" tIns="0" rIns="0">
            <a:spAutoFit/>
          </a:bodyPr>
          <a:lstStyle/>
          <a:p>
            <a:pPr>
              <a:lnSpc>
                <a:spcPts val="2300"/>
              </a:lnSpc>
            </a:pPr>
            <a:r>
              <a:rPr lang="en-US" altLang="zh-CN" b="1">
                <a:solidFill>
                  <a:srgbClr val="000000"/>
                </a:solidFill>
                <a:latin typeface="Times New Roman" pitchFamily="18" charset="0"/>
                <a:cs typeface="Times New Roman" pitchFamily="18" charset="0"/>
              </a:rPr>
              <a:t>Khalid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H</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Al</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Malki,</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PhD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7445" name="Picture 3"/>
          <p:cNvPicPr>
            <a:picLocks noChangeAspect="1" noChangeArrowheads="1"/>
          </p:cNvPicPr>
          <p:nvPr/>
        </p:nvPicPr>
        <p:blipFill>
          <a:blip r:embed="rId2"/>
          <a:srcRect/>
          <a:stretch>
            <a:fillRect/>
          </a:stretch>
        </p:blipFill>
        <p:spPr bwMode="auto">
          <a:xfrm>
            <a:off x="2540000" y="1193800"/>
            <a:ext cx="3644900" cy="4305300"/>
          </a:xfrm>
          <a:prstGeom prst="rect">
            <a:avLst/>
          </a:prstGeom>
          <a:noFill/>
          <a:ln w="9525">
            <a:noFill/>
            <a:miter lim="800000"/>
            <a:headEnd/>
            <a:tailEnd/>
          </a:ln>
        </p:spPr>
      </p:pic>
      <p:pic>
        <p:nvPicPr>
          <p:cNvPr id="17446" name="Picture 3"/>
          <p:cNvPicPr>
            <a:picLocks noChangeAspect="1" noChangeArrowheads="1"/>
          </p:cNvPicPr>
          <p:nvPr/>
        </p:nvPicPr>
        <p:blipFill>
          <a:blip r:embed="rId3"/>
          <a:srcRect/>
          <a:stretch>
            <a:fillRect/>
          </a:stretch>
        </p:blipFill>
        <p:spPr bwMode="auto">
          <a:xfrm>
            <a:off x="7200900" y="0"/>
            <a:ext cx="1943100" cy="1943100"/>
          </a:xfrm>
          <a:prstGeom prst="rect">
            <a:avLst/>
          </a:prstGeom>
          <a:noFill/>
          <a:ln w="9525">
            <a:noFill/>
            <a:miter lim="800000"/>
            <a:headEnd/>
            <a:tailEnd/>
          </a:ln>
        </p:spPr>
      </p:pic>
      <p:pic>
        <p:nvPicPr>
          <p:cNvPr id="17447" name="Picture 3"/>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55333" name="Picture 3"/>
          <p:cNvPicPr>
            <a:picLocks noChangeAspect="1" noChangeArrowheads="1"/>
          </p:cNvPicPr>
          <p:nvPr/>
        </p:nvPicPr>
        <p:blipFill>
          <a:blip r:embed="rId2"/>
          <a:srcRect/>
          <a:stretch>
            <a:fillRect/>
          </a:stretch>
        </p:blipFill>
        <p:spPr bwMode="auto">
          <a:xfrm>
            <a:off x="8140700" y="0"/>
            <a:ext cx="1003300" cy="1003300"/>
          </a:xfrm>
          <a:prstGeom prst="rect">
            <a:avLst/>
          </a:prstGeom>
          <a:noFill/>
          <a:ln w="9525">
            <a:noFill/>
            <a:miter lim="800000"/>
            <a:headEnd/>
            <a:tailEnd/>
          </a:ln>
        </p:spPr>
      </p:pic>
      <p:sp>
        <p:nvSpPr>
          <p:cNvPr id="55334" name="TextBox 1"/>
          <p:cNvSpPr txBox="1">
            <a:spLocks noChangeArrowheads="1"/>
          </p:cNvSpPr>
          <p:nvPr/>
        </p:nvSpPr>
        <p:spPr bwMode="auto">
          <a:xfrm>
            <a:off x="1308100" y="2349500"/>
            <a:ext cx="3136900" cy="266700"/>
          </a:xfrm>
          <a:prstGeom prst="rect">
            <a:avLst/>
          </a:prstGeom>
          <a:noFill/>
          <a:ln w="9525">
            <a:noFill/>
            <a:miter lim="800000"/>
            <a:headEnd/>
            <a:tailEnd/>
          </a:ln>
        </p:spPr>
        <p:txBody>
          <a:bodyPr wrap="none" lIns="0" tIns="0" rIns="0">
            <a:spAutoFit/>
          </a:bodyPr>
          <a:lstStyle/>
          <a:p>
            <a:pPr>
              <a:lnSpc>
                <a:spcPts val="2100"/>
              </a:lnSpc>
            </a:pPr>
            <a:r>
              <a:rPr lang="en-US" altLang="zh-CN" sz="2400" b="1" u="sng">
                <a:solidFill>
                  <a:srgbClr val="000000"/>
                </a:solidFill>
                <a:latin typeface="Times New Roman" pitchFamily="18" charset="0"/>
                <a:cs typeface="Times New Roman" pitchFamily="18" charset="0"/>
              </a:rPr>
              <a:t>Definition of dysphonia:</a:t>
            </a:r>
          </a:p>
        </p:txBody>
      </p:sp>
      <p:sp>
        <p:nvSpPr>
          <p:cNvPr id="55335" name="TextBox 1"/>
          <p:cNvSpPr txBox="1">
            <a:spLocks noChangeArrowheads="1"/>
          </p:cNvSpPr>
          <p:nvPr/>
        </p:nvSpPr>
        <p:spPr bwMode="auto">
          <a:xfrm>
            <a:off x="1689100" y="3035300"/>
            <a:ext cx="3492500" cy="266700"/>
          </a:xfrm>
          <a:prstGeom prst="rect">
            <a:avLst/>
          </a:prstGeom>
          <a:noFill/>
          <a:ln w="9525">
            <a:noFill/>
            <a:miter lim="800000"/>
            <a:headEnd/>
            <a:tailEnd/>
          </a:ln>
        </p:spPr>
        <p:txBody>
          <a:bodyPr wrap="none" lIns="0" tIns="0" rIns="0">
            <a:spAutoFit/>
          </a:bodyPr>
          <a:lstStyle/>
          <a:p>
            <a:pPr>
              <a:lnSpc>
                <a:spcPts val="2100"/>
              </a:lnSpc>
            </a:pPr>
            <a:r>
              <a:rPr lang="en-US" altLang="zh-CN" sz="2400">
                <a:solidFill>
                  <a:srgbClr val="000000"/>
                </a:solidFill>
                <a:latin typeface="Times New Roman" pitchFamily="18" charset="0"/>
                <a:cs typeface="Times New Roman" pitchFamily="18" charset="0"/>
              </a:rPr>
              <a:t>-</a:t>
            </a:r>
            <a:r>
              <a:rPr lang="en-US" altLang="zh-CN" sz="2400">
                <a:latin typeface="Times New Roman" pitchFamily="18" charset="0"/>
                <a:cs typeface="Times New Roman" pitchFamily="18" charset="0"/>
              </a:rPr>
              <a:t> </a:t>
            </a:r>
            <a:r>
              <a:rPr lang="en-US" altLang="zh-CN" sz="2400">
                <a:solidFill>
                  <a:srgbClr val="000000"/>
                </a:solidFill>
                <a:latin typeface="Times New Roman" pitchFamily="18" charset="0"/>
                <a:cs typeface="Times New Roman" pitchFamily="18" charset="0"/>
              </a:rPr>
              <a:t>“</a:t>
            </a:r>
            <a:r>
              <a:rPr lang="en-US" altLang="zh-CN" sz="2400" b="1">
                <a:solidFill>
                  <a:srgbClr val="000000"/>
                </a:solidFill>
                <a:latin typeface="Times New Roman" pitchFamily="18" charset="0"/>
                <a:cs typeface="Times New Roman" pitchFamily="18" charset="0"/>
              </a:rPr>
              <a:t>Difficulty</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in</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phonation”.</a:t>
            </a:r>
          </a:p>
        </p:txBody>
      </p:sp>
      <p:sp>
        <p:nvSpPr>
          <p:cNvPr id="55336" name="TextBox 1"/>
          <p:cNvSpPr txBox="1">
            <a:spLocks noChangeArrowheads="1"/>
          </p:cNvSpPr>
          <p:nvPr/>
        </p:nvSpPr>
        <p:spPr bwMode="auto">
          <a:xfrm>
            <a:off x="1689100" y="3581400"/>
            <a:ext cx="5537200" cy="266700"/>
          </a:xfrm>
          <a:prstGeom prst="rect">
            <a:avLst/>
          </a:prstGeom>
          <a:noFill/>
          <a:ln w="9525">
            <a:noFill/>
            <a:miter lim="800000"/>
            <a:headEnd/>
            <a:tailEnd/>
          </a:ln>
        </p:spPr>
        <p:txBody>
          <a:bodyPr wrap="none" lIns="0" tIns="0" rIns="0">
            <a:spAutoFit/>
          </a:bodyPr>
          <a:lstStyle/>
          <a:p>
            <a:pPr>
              <a:lnSpc>
                <a:spcPts val="2100"/>
              </a:lnSpc>
            </a:pPr>
            <a:r>
              <a:rPr lang="en-US" altLang="zh-CN" sz="2400">
                <a:solidFill>
                  <a:srgbClr val="000000"/>
                </a:solidFill>
                <a:latin typeface="Times New Roman" pitchFamily="18" charset="0"/>
                <a:cs typeface="Times New Roman" pitchFamily="18" charset="0"/>
              </a:rPr>
              <a:t>-</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“Change</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of</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voice</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from</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his</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/her</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habitual”.</a:t>
            </a:r>
          </a:p>
        </p:txBody>
      </p:sp>
      <p:sp>
        <p:nvSpPr>
          <p:cNvPr id="55337" name="TextBox 1"/>
          <p:cNvSpPr txBox="1">
            <a:spLocks noChangeArrowheads="1"/>
          </p:cNvSpPr>
          <p:nvPr/>
        </p:nvSpPr>
        <p:spPr bwMode="auto">
          <a:xfrm>
            <a:off x="1689100" y="4127500"/>
            <a:ext cx="6426200" cy="266700"/>
          </a:xfrm>
          <a:prstGeom prst="rect">
            <a:avLst/>
          </a:prstGeom>
          <a:noFill/>
          <a:ln w="9525">
            <a:noFill/>
            <a:miter lim="800000"/>
            <a:headEnd/>
            <a:tailEnd/>
          </a:ln>
        </p:spPr>
        <p:txBody>
          <a:bodyPr wrap="none" lIns="0" tIns="0" rIns="0">
            <a:spAutoFit/>
          </a:bodyPr>
          <a:lstStyle/>
          <a:p>
            <a:pPr>
              <a:lnSpc>
                <a:spcPts val="2100"/>
              </a:lnSpc>
            </a:pPr>
            <a:r>
              <a:rPr lang="en-US" altLang="zh-CN" sz="2400">
                <a:solidFill>
                  <a:srgbClr val="000000"/>
                </a:solidFill>
                <a:latin typeface="Times New Roman" pitchFamily="18" charset="0"/>
                <a:cs typeface="Times New Roman" pitchFamily="18" charset="0"/>
              </a:rPr>
              <a:t>-</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“Hoarseness”</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roughness</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&amp;</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harshness</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of</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voice.</a:t>
            </a:r>
          </a:p>
        </p:txBody>
      </p:sp>
      <p:sp>
        <p:nvSpPr>
          <p:cNvPr id="55338" name="TextBox 1"/>
          <p:cNvSpPr txBox="1">
            <a:spLocks noChangeArrowheads="1"/>
          </p:cNvSpPr>
          <p:nvPr/>
        </p:nvSpPr>
        <p:spPr bwMode="auto">
          <a:xfrm>
            <a:off x="165100" y="6451600"/>
            <a:ext cx="3403600" cy="292100"/>
          </a:xfrm>
          <a:prstGeom prst="rect">
            <a:avLst/>
          </a:prstGeom>
          <a:noFill/>
          <a:ln w="9525">
            <a:noFill/>
            <a:miter lim="800000"/>
            <a:headEnd/>
            <a:tailEnd/>
          </a:ln>
        </p:spPr>
        <p:txBody>
          <a:bodyPr wrap="none" lIns="0" tIns="0" rIns="0">
            <a:spAutoFit/>
          </a:bodyPr>
          <a:lstStyle/>
          <a:p>
            <a:pPr>
              <a:lnSpc>
                <a:spcPts val="2300"/>
              </a:lnSpc>
            </a:pPr>
            <a:r>
              <a:rPr lang="en-US" altLang="zh-CN" b="1">
                <a:solidFill>
                  <a:srgbClr val="000000"/>
                </a:solidFill>
                <a:latin typeface="Times New Roman" pitchFamily="18" charset="0"/>
                <a:cs typeface="Times New Roman" pitchFamily="18" charset="0"/>
              </a:rPr>
              <a:t>Khalid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H</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Al</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Malki,</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PhD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6518275" y="346075"/>
            <a:ext cx="2252663" cy="2216150"/>
          </a:xfrm>
          <a:custGeom>
            <a:avLst/>
            <a:gdLst>
              <a:gd name="connsiteX0" fmla="*/ 2001494 w 2252585"/>
              <a:gd name="connsiteY0" fmla="*/ 1635518 h 2215883"/>
              <a:gd name="connsiteX1" fmla="*/ 2023935 w 2252585"/>
              <a:gd name="connsiteY1" fmla="*/ 1635950 h 2215883"/>
              <a:gd name="connsiteX2" fmla="*/ 2055837 w 2252585"/>
              <a:gd name="connsiteY2" fmla="*/ 1609699 h 2215883"/>
              <a:gd name="connsiteX3" fmla="*/ 2091676 w 2252585"/>
              <a:gd name="connsiteY3" fmla="*/ 1551051 h 2215883"/>
              <a:gd name="connsiteX4" fmla="*/ 2135580 w 2252585"/>
              <a:gd name="connsiteY4" fmla="*/ 1480223 h 2215883"/>
              <a:gd name="connsiteX5" fmla="*/ 2173198 w 2252585"/>
              <a:gd name="connsiteY5" fmla="*/ 1384655 h 2215883"/>
              <a:gd name="connsiteX6" fmla="*/ 2211006 w 2252585"/>
              <a:gd name="connsiteY6" fmla="*/ 1277874 h 2215883"/>
              <a:gd name="connsiteX7" fmla="*/ 2238984 w 2252585"/>
              <a:gd name="connsiteY7" fmla="*/ 1156360 h 2215883"/>
              <a:gd name="connsiteX8" fmla="*/ 2250210 w 2252585"/>
              <a:gd name="connsiteY8" fmla="*/ 1028903 h 2215883"/>
              <a:gd name="connsiteX9" fmla="*/ 2252585 w 2252585"/>
              <a:gd name="connsiteY9" fmla="*/ 894562 h 2215883"/>
              <a:gd name="connsiteX10" fmla="*/ 2227008 w 2252585"/>
              <a:gd name="connsiteY10" fmla="*/ 754075 h 2215883"/>
              <a:gd name="connsiteX11" fmla="*/ 2184488 w 2252585"/>
              <a:gd name="connsiteY11" fmla="*/ 618858 h 2215883"/>
              <a:gd name="connsiteX12" fmla="*/ 2111654 w 2252585"/>
              <a:gd name="connsiteY12" fmla="*/ 484162 h 2215883"/>
              <a:gd name="connsiteX13" fmla="*/ 2002789 w 2252585"/>
              <a:gd name="connsiteY13" fmla="*/ 355485 h 2215883"/>
              <a:gd name="connsiteX14" fmla="*/ 1863407 w 2252585"/>
              <a:gd name="connsiteY14" fmla="*/ 238544 h 2215883"/>
              <a:gd name="connsiteX15" fmla="*/ 1685632 w 2252585"/>
              <a:gd name="connsiteY15" fmla="*/ 134277 h 2215883"/>
              <a:gd name="connsiteX16" fmla="*/ 1463750 w 2252585"/>
              <a:gd name="connsiteY16" fmla="*/ 48196 h 2215883"/>
              <a:gd name="connsiteX17" fmla="*/ 1232217 w 2252585"/>
              <a:gd name="connsiteY17" fmla="*/ 0 h 2215883"/>
              <a:gd name="connsiteX18" fmla="*/ 1016431 w 2252585"/>
              <a:gd name="connsiteY18" fmla="*/ 13703 h 2215883"/>
              <a:gd name="connsiteX19" fmla="*/ 814425 w 2252585"/>
              <a:gd name="connsiteY19" fmla="*/ 73596 h 2215883"/>
              <a:gd name="connsiteX20" fmla="*/ 627379 w 2252585"/>
              <a:gd name="connsiteY20" fmla="*/ 176339 h 2215883"/>
              <a:gd name="connsiteX21" fmla="*/ 465530 w 2252585"/>
              <a:gd name="connsiteY21" fmla="*/ 314286 h 2215883"/>
              <a:gd name="connsiteX22" fmla="*/ 321208 w 2252585"/>
              <a:gd name="connsiteY22" fmla="*/ 477215 h 2215883"/>
              <a:gd name="connsiteX23" fmla="*/ 201091 w 2252585"/>
              <a:gd name="connsiteY23" fmla="*/ 667499 h 2215883"/>
              <a:gd name="connsiteX24" fmla="*/ 109905 w 2252585"/>
              <a:gd name="connsiteY24" fmla="*/ 871778 h 2215883"/>
              <a:gd name="connsiteX25" fmla="*/ 40004 w 2252585"/>
              <a:gd name="connsiteY25" fmla="*/ 1079842 h 2215883"/>
              <a:gd name="connsiteX26" fmla="*/ 2577 w 2252585"/>
              <a:gd name="connsiteY26" fmla="*/ 1291894 h 2215883"/>
              <a:gd name="connsiteX27" fmla="*/ 0 w 2252585"/>
              <a:gd name="connsiteY27" fmla="*/ 1501267 h 2215883"/>
              <a:gd name="connsiteX28" fmla="*/ 29120 w 2252585"/>
              <a:gd name="connsiteY28" fmla="*/ 1695576 h 2215883"/>
              <a:gd name="connsiteX29" fmla="*/ 91122 w 2252585"/>
              <a:gd name="connsiteY29" fmla="*/ 1871497 h 2215883"/>
              <a:gd name="connsiteX30" fmla="*/ 196239 w 2252585"/>
              <a:gd name="connsiteY30" fmla="*/ 2021370 h 2215883"/>
              <a:gd name="connsiteX31" fmla="*/ 335622 w 2252585"/>
              <a:gd name="connsiteY31" fmla="*/ 2138324 h 2215883"/>
              <a:gd name="connsiteX32" fmla="*/ 522845 w 2252585"/>
              <a:gd name="connsiteY32" fmla="*/ 2215883 h 2215883"/>
              <a:gd name="connsiteX33" fmla="*/ 434060 w 2252585"/>
              <a:gd name="connsiteY33" fmla="*/ 2158161 h 2215883"/>
              <a:gd name="connsiteX34" fmla="*/ 360438 w 2252585"/>
              <a:gd name="connsiteY34" fmla="*/ 2068245 h 2215883"/>
              <a:gd name="connsiteX35" fmla="*/ 309650 w 2252585"/>
              <a:gd name="connsiteY35" fmla="*/ 1956384 h 2215883"/>
              <a:gd name="connsiteX36" fmla="*/ 276186 w 2252585"/>
              <a:gd name="connsiteY36" fmla="*/ 1816874 h 2215883"/>
              <a:gd name="connsiteX37" fmla="*/ 258685 w 2252585"/>
              <a:gd name="connsiteY37" fmla="*/ 1664220 h 2215883"/>
              <a:gd name="connsiteX38" fmla="*/ 259282 w 2252585"/>
              <a:gd name="connsiteY38" fmla="*/ 1502968 h 2215883"/>
              <a:gd name="connsiteX39" fmla="*/ 274662 w 2252585"/>
              <a:gd name="connsiteY39" fmla="*/ 1331925 h 2215883"/>
              <a:gd name="connsiteX40" fmla="*/ 306971 w 2252585"/>
              <a:gd name="connsiteY40" fmla="*/ 1155611 h 2215883"/>
              <a:gd name="connsiteX41" fmla="*/ 354824 w 2252585"/>
              <a:gd name="connsiteY41" fmla="*/ 988555 h 2215883"/>
              <a:gd name="connsiteX42" fmla="*/ 417245 w 2252585"/>
              <a:gd name="connsiteY42" fmla="*/ 822909 h 2215883"/>
              <a:gd name="connsiteX43" fmla="*/ 489521 w 2252585"/>
              <a:gd name="connsiteY43" fmla="*/ 672007 h 2215883"/>
              <a:gd name="connsiteX44" fmla="*/ 582853 w 2252585"/>
              <a:gd name="connsiteY44" fmla="*/ 536079 h 2215883"/>
              <a:gd name="connsiteX45" fmla="*/ 685837 w 2252585"/>
              <a:gd name="connsiteY45" fmla="*/ 426097 h 2215883"/>
              <a:gd name="connsiteX46" fmla="*/ 804163 w 2252585"/>
              <a:gd name="connsiteY46" fmla="*/ 336575 h 2215883"/>
              <a:gd name="connsiteX47" fmla="*/ 933132 w 2252585"/>
              <a:gd name="connsiteY47" fmla="*/ 280860 h 2215883"/>
              <a:gd name="connsiteX48" fmla="*/ 1076070 w 2252585"/>
              <a:gd name="connsiteY48" fmla="*/ 260134 h 2215883"/>
              <a:gd name="connsiteX49" fmla="*/ 1284769 w 2252585"/>
              <a:gd name="connsiteY49" fmla="*/ 266445 h 2215883"/>
              <a:gd name="connsiteX50" fmla="*/ 1467268 w 2252585"/>
              <a:gd name="connsiteY50" fmla="*/ 293522 h 2215883"/>
              <a:gd name="connsiteX51" fmla="*/ 1619262 w 2252585"/>
              <a:gd name="connsiteY51" fmla="*/ 332333 h 2215883"/>
              <a:gd name="connsiteX52" fmla="*/ 1747430 w 2252585"/>
              <a:gd name="connsiteY52" fmla="*/ 385229 h 2215883"/>
              <a:gd name="connsiteX53" fmla="*/ 1848421 w 2252585"/>
              <a:gd name="connsiteY53" fmla="*/ 451027 h 2215883"/>
              <a:gd name="connsiteX54" fmla="*/ 1926780 w 2252585"/>
              <a:gd name="connsiteY54" fmla="*/ 527596 h 2215883"/>
              <a:gd name="connsiteX55" fmla="*/ 1990369 w 2252585"/>
              <a:gd name="connsiteY55" fmla="*/ 613943 h 2215883"/>
              <a:gd name="connsiteX56" fmla="*/ 2031300 w 2252585"/>
              <a:gd name="connsiteY56" fmla="*/ 711060 h 2215883"/>
              <a:gd name="connsiteX57" fmla="*/ 2057488 w 2252585"/>
              <a:gd name="connsiteY57" fmla="*/ 817956 h 2215883"/>
              <a:gd name="connsiteX58" fmla="*/ 2075789 w 2252585"/>
              <a:gd name="connsiteY58" fmla="*/ 925830 h 2215883"/>
              <a:gd name="connsiteX59" fmla="*/ 2080500 w 2252585"/>
              <a:gd name="connsiteY59" fmla="*/ 1040155 h 2215883"/>
              <a:gd name="connsiteX60" fmla="*/ 2071623 w 2252585"/>
              <a:gd name="connsiteY60" fmla="*/ 1160932 h 2215883"/>
              <a:gd name="connsiteX61" fmla="*/ 2059406 w 2252585"/>
              <a:gd name="connsiteY61" fmla="*/ 1280515 h 2215883"/>
              <a:gd name="connsiteX62" fmla="*/ 2043848 w 2252585"/>
              <a:gd name="connsiteY62" fmla="*/ 1398930 h 2215883"/>
              <a:gd name="connsiteX63" fmla="*/ 2020404 w 2252585"/>
              <a:gd name="connsiteY63" fmla="*/ 1518297 h 2215883"/>
              <a:gd name="connsiteX64" fmla="*/ 2001494 w 2252585"/>
              <a:gd name="connsiteY64" fmla="*/ 1635518 h 221588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2252585" h="2215883">
                <a:moveTo>
                  <a:pt x="2001494" y="1635518"/>
                </a:moveTo>
                <a:lnTo>
                  <a:pt x="2023935" y="1635950"/>
                </a:lnTo>
                <a:lnTo>
                  <a:pt x="2055837" y="1609699"/>
                </a:lnTo>
                <a:lnTo>
                  <a:pt x="2091676" y="1551051"/>
                </a:lnTo>
                <a:lnTo>
                  <a:pt x="2135580" y="1480223"/>
                </a:lnTo>
                <a:lnTo>
                  <a:pt x="2173198" y="1384655"/>
                </a:lnTo>
                <a:lnTo>
                  <a:pt x="2211006" y="1277874"/>
                </a:lnTo>
                <a:lnTo>
                  <a:pt x="2238984" y="1156360"/>
                </a:lnTo>
                <a:lnTo>
                  <a:pt x="2250210" y="1028903"/>
                </a:lnTo>
                <a:lnTo>
                  <a:pt x="2252585" y="894562"/>
                </a:lnTo>
                <a:lnTo>
                  <a:pt x="2227008" y="754075"/>
                </a:lnTo>
                <a:lnTo>
                  <a:pt x="2184488" y="618858"/>
                </a:lnTo>
                <a:lnTo>
                  <a:pt x="2111654" y="484162"/>
                </a:lnTo>
                <a:lnTo>
                  <a:pt x="2002789" y="355485"/>
                </a:lnTo>
                <a:lnTo>
                  <a:pt x="1863407" y="238544"/>
                </a:lnTo>
                <a:lnTo>
                  <a:pt x="1685632" y="134277"/>
                </a:lnTo>
                <a:lnTo>
                  <a:pt x="1463750" y="48196"/>
                </a:lnTo>
                <a:lnTo>
                  <a:pt x="1232217" y="0"/>
                </a:lnTo>
                <a:lnTo>
                  <a:pt x="1016431" y="13703"/>
                </a:lnTo>
                <a:lnTo>
                  <a:pt x="814425" y="73596"/>
                </a:lnTo>
                <a:lnTo>
                  <a:pt x="627379" y="176339"/>
                </a:lnTo>
                <a:lnTo>
                  <a:pt x="465530" y="314286"/>
                </a:lnTo>
                <a:lnTo>
                  <a:pt x="321208" y="477215"/>
                </a:lnTo>
                <a:lnTo>
                  <a:pt x="201091" y="667499"/>
                </a:lnTo>
                <a:lnTo>
                  <a:pt x="109905" y="871778"/>
                </a:lnTo>
                <a:lnTo>
                  <a:pt x="40004" y="1079842"/>
                </a:lnTo>
                <a:lnTo>
                  <a:pt x="2577" y="1291894"/>
                </a:lnTo>
                <a:lnTo>
                  <a:pt x="0" y="1501267"/>
                </a:lnTo>
                <a:lnTo>
                  <a:pt x="29120" y="1695576"/>
                </a:lnTo>
                <a:lnTo>
                  <a:pt x="91122" y="1871497"/>
                </a:lnTo>
                <a:lnTo>
                  <a:pt x="196239" y="2021370"/>
                </a:lnTo>
                <a:lnTo>
                  <a:pt x="335622" y="2138324"/>
                </a:lnTo>
                <a:lnTo>
                  <a:pt x="522845" y="2215883"/>
                </a:lnTo>
                <a:lnTo>
                  <a:pt x="434060" y="2158161"/>
                </a:lnTo>
                <a:lnTo>
                  <a:pt x="360438" y="2068245"/>
                </a:lnTo>
                <a:lnTo>
                  <a:pt x="309650" y="1956384"/>
                </a:lnTo>
                <a:lnTo>
                  <a:pt x="276186" y="1816874"/>
                </a:lnTo>
                <a:lnTo>
                  <a:pt x="258685" y="1664220"/>
                </a:lnTo>
                <a:lnTo>
                  <a:pt x="259282" y="1502968"/>
                </a:lnTo>
                <a:lnTo>
                  <a:pt x="274662" y="1331925"/>
                </a:lnTo>
                <a:lnTo>
                  <a:pt x="306971" y="1155611"/>
                </a:lnTo>
                <a:lnTo>
                  <a:pt x="354824" y="988555"/>
                </a:lnTo>
                <a:lnTo>
                  <a:pt x="417245" y="822909"/>
                </a:lnTo>
                <a:lnTo>
                  <a:pt x="489521" y="672007"/>
                </a:lnTo>
                <a:lnTo>
                  <a:pt x="582853" y="536079"/>
                </a:lnTo>
                <a:lnTo>
                  <a:pt x="685837" y="426097"/>
                </a:lnTo>
                <a:lnTo>
                  <a:pt x="804163" y="336575"/>
                </a:lnTo>
                <a:lnTo>
                  <a:pt x="933132" y="280860"/>
                </a:lnTo>
                <a:lnTo>
                  <a:pt x="1076070" y="260134"/>
                </a:lnTo>
                <a:lnTo>
                  <a:pt x="1284769" y="266445"/>
                </a:lnTo>
                <a:lnTo>
                  <a:pt x="1467268" y="293522"/>
                </a:lnTo>
                <a:lnTo>
                  <a:pt x="1619262" y="332333"/>
                </a:lnTo>
                <a:lnTo>
                  <a:pt x="1747430" y="385229"/>
                </a:lnTo>
                <a:lnTo>
                  <a:pt x="1848421" y="451027"/>
                </a:lnTo>
                <a:lnTo>
                  <a:pt x="1926780" y="527596"/>
                </a:lnTo>
                <a:lnTo>
                  <a:pt x="1990369" y="613943"/>
                </a:lnTo>
                <a:lnTo>
                  <a:pt x="2031300" y="711060"/>
                </a:lnTo>
                <a:lnTo>
                  <a:pt x="2057488" y="817956"/>
                </a:lnTo>
                <a:lnTo>
                  <a:pt x="2075789" y="925830"/>
                </a:lnTo>
                <a:lnTo>
                  <a:pt x="2080500" y="1040155"/>
                </a:lnTo>
                <a:lnTo>
                  <a:pt x="2071623" y="1160932"/>
                </a:lnTo>
                <a:lnTo>
                  <a:pt x="2059406" y="1280515"/>
                </a:lnTo>
                <a:lnTo>
                  <a:pt x="2043848" y="1398930"/>
                </a:lnTo>
                <a:lnTo>
                  <a:pt x="2020404" y="1518297"/>
                </a:lnTo>
                <a:lnTo>
                  <a:pt x="2001494" y="16355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7315200" y="2133600"/>
            <a:ext cx="1130300" cy="609600"/>
          </a:xfrm>
          <a:custGeom>
            <a:avLst/>
            <a:gdLst>
              <a:gd name="connsiteX0" fmla="*/ 1129918 w 1129918"/>
              <a:gd name="connsiteY0" fmla="*/ 0 h 610197"/>
              <a:gd name="connsiteX1" fmla="*/ 1100239 w 1129918"/>
              <a:gd name="connsiteY1" fmla="*/ 83820 h 610197"/>
              <a:gd name="connsiteX2" fmla="*/ 1060576 w 1129918"/>
              <a:gd name="connsiteY2" fmla="*/ 164109 h 610197"/>
              <a:gd name="connsiteX3" fmla="*/ 1020927 w 1129918"/>
              <a:gd name="connsiteY3" fmla="*/ 244398 h 610197"/>
              <a:gd name="connsiteX4" fmla="*/ 976985 w 1129918"/>
              <a:gd name="connsiteY4" fmla="*/ 315620 h 610197"/>
              <a:gd name="connsiteX5" fmla="*/ 928789 w 1129918"/>
              <a:gd name="connsiteY5" fmla="*/ 377786 h 610197"/>
              <a:gd name="connsiteX6" fmla="*/ 872743 w 1129918"/>
              <a:gd name="connsiteY6" fmla="*/ 440956 h 610197"/>
              <a:gd name="connsiteX7" fmla="*/ 812418 w 1129918"/>
              <a:gd name="connsiteY7" fmla="*/ 495058 h 610197"/>
              <a:gd name="connsiteX8" fmla="*/ 749020 w 1129918"/>
              <a:gd name="connsiteY8" fmla="*/ 536752 h 610197"/>
              <a:gd name="connsiteX9" fmla="*/ 676820 w 1129918"/>
              <a:gd name="connsiteY9" fmla="*/ 571550 h 610197"/>
              <a:gd name="connsiteX10" fmla="*/ 597026 w 1129918"/>
              <a:gd name="connsiteY10" fmla="*/ 596125 h 610197"/>
              <a:gd name="connsiteX11" fmla="*/ 517473 w 1129918"/>
              <a:gd name="connsiteY11" fmla="*/ 609460 h 610197"/>
              <a:gd name="connsiteX12" fmla="*/ 423671 w 1129918"/>
              <a:gd name="connsiteY12" fmla="*/ 610196 h 610197"/>
              <a:gd name="connsiteX13" fmla="*/ 326770 w 1129918"/>
              <a:gd name="connsiteY13" fmla="*/ 598525 h 610197"/>
              <a:gd name="connsiteX14" fmla="*/ 223468 w 1129918"/>
              <a:gd name="connsiteY14" fmla="*/ 573265 h 610197"/>
              <a:gd name="connsiteX15" fmla="*/ 118261 w 1129918"/>
              <a:gd name="connsiteY15" fmla="*/ 532231 h 610197"/>
              <a:gd name="connsiteX16" fmla="*/ 0 w 1129918"/>
              <a:gd name="connsiteY16" fmla="*/ 475259 h 610197"/>
              <a:gd name="connsiteX17" fmla="*/ 115645 w 1129918"/>
              <a:gd name="connsiteY17" fmla="*/ 497344 h 610197"/>
              <a:gd name="connsiteX18" fmla="*/ 220382 w 1129918"/>
              <a:gd name="connsiteY18" fmla="*/ 508025 h 610197"/>
              <a:gd name="connsiteX19" fmla="*/ 312990 w 1129918"/>
              <a:gd name="connsiteY19" fmla="*/ 510628 h 610197"/>
              <a:gd name="connsiteX20" fmla="*/ 395642 w 1129918"/>
              <a:gd name="connsiteY20" fmla="*/ 509714 h 610197"/>
              <a:gd name="connsiteX21" fmla="*/ 475195 w 1129918"/>
              <a:gd name="connsiteY21" fmla="*/ 496379 h 610197"/>
              <a:gd name="connsiteX22" fmla="*/ 541451 w 1129918"/>
              <a:gd name="connsiteY22" fmla="*/ 478332 h 610197"/>
              <a:gd name="connsiteX23" fmla="*/ 606755 w 1129918"/>
              <a:gd name="connsiteY23" fmla="*/ 452412 h 610197"/>
              <a:gd name="connsiteX24" fmla="*/ 666609 w 1129918"/>
              <a:gd name="connsiteY24" fmla="*/ 420776 h 610197"/>
              <a:gd name="connsiteX25" fmla="*/ 723124 w 1129918"/>
              <a:gd name="connsiteY25" fmla="*/ 387972 h 610197"/>
              <a:gd name="connsiteX26" fmla="*/ 778687 w 1129918"/>
              <a:gd name="connsiteY26" fmla="*/ 347281 h 610197"/>
              <a:gd name="connsiteX27" fmla="*/ 829982 w 1129918"/>
              <a:gd name="connsiteY27" fmla="*/ 297522 h 610197"/>
              <a:gd name="connsiteX28" fmla="*/ 882471 w 1129918"/>
              <a:gd name="connsiteY28" fmla="*/ 244411 h 610197"/>
              <a:gd name="connsiteX29" fmla="*/ 938275 w 1129918"/>
              <a:gd name="connsiteY29" fmla="*/ 192493 h 610197"/>
              <a:gd name="connsiteX30" fmla="*/ 997648 w 1129918"/>
              <a:gd name="connsiteY30" fmla="*/ 130505 h 610197"/>
              <a:gd name="connsiteX31" fmla="*/ 1061529 w 1129918"/>
              <a:gd name="connsiteY31" fmla="*/ 66332 h 610197"/>
              <a:gd name="connsiteX32" fmla="*/ 1129918 w 1129918"/>
              <a:gd name="connsiteY32" fmla="*/ 0 h 61019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1129918" h="610197">
                <a:moveTo>
                  <a:pt x="1129918" y="0"/>
                </a:moveTo>
                <a:lnTo>
                  <a:pt x="1100239" y="83820"/>
                </a:lnTo>
                <a:lnTo>
                  <a:pt x="1060576" y="164109"/>
                </a:lnTo>
                <a:lnTo>
                  <a:pt x="1020927" y="244398"/>
                </a:lnTo>
                <a:lnTo>
                  <a:pt x="976985" y="315620"/>
                </a:lnTo>
                <a:lnTo>
                  <a:pt x="928789" y="377786"/>
                </a:lnTo>
                <a:lnTo>
                  <a:pt x="872743" y="440956"/>
                </a:lnTo>
                <a:lnTo>
                  <a:pt x="812418" y="495058"/>
                </a:lnTo>
                <a:lnTo>
                  <a:pt x="749020" y="536752"/>
                </a:lnTo>
                <a:lnTo>
                  <a:pt x="676820" y="571550"/>
                </a:lnTo>
                <a:lnTo>
                  <a:pt x="597026" y="596125"/>
                </a:lnTo>
                <a:lnTo>
                  <a:pt x="517473" y="609460"/>
                </a:lnTo>
                <a:lnTo>
                  <a:pt x="423671" y="610196"/>
                </a:lnTo>
                <a:lnTo>
                  <a:pt x="326770" y="598525"/>
                </a:lnTo>
                <a:lnTo>
                  <a:pt x="223468" y="573265"/>
                </a:lnTo>
                <a:lnTo>
                  <a:pt x="118261" y="532231"/>
                </a:lnTo>
                <a:lnTo>
                  <a:pt x="0" y="475259"/>
                </a:lnTo>
                <a:lnTo>
                  <a:pt x="115645" y="497344"/>
                </a:lnTo>
                <a:lnTo>
                  <a:pt x="220382" y="508025"/>
                </a:lnTo>
                <a:lnTo>
                  <a:pt x="312990" y="510628"/>
                </a:lnTo>
                <a:lnTo>
                  <a:pt x="395642" y="509714"/>
                </a:lnTo>
                <a:lnTo>
                  <a:pt x="475195" y="496379"/>
                </a:lnTo>
                <a:lnTo>
                  <a:pt x="541451" y="478332"/>
                </a:lnTo>
                <a:lnTo>
                  <a:pt x="606755" y="452412"/>
                </a:lnTo>
                <a:lnTo>
                  <a:pt x="666609" y="420776"/>
                </a:lnTo>
                <a:lnTo>
                  <a:pt x="723124" y="387972"/>
                </a:lnTo>
                <a:lnTo>
                  <a:pt x="778687" y="347281"/>
                </a:lnTo>
                <a:lnTo>
                  <a:pt x="829982" y="297522"/>
                </a:lnTo>
                <a:lnTo>
                  <a:pt x="882471" y="244411"/>
                </a:lnTo>
                <a:lnTo>
                  <a:pt x="938275" y="192493"/>
                </a:lnTo>
                <a:lnTo>
                  <a:pt x="997648" y="130505"/>
                </a:lnTo>
                <a:lnTo>
                  <a:pt x="1061529" y="66332"/>
                </a:lnTo>
                <a:lnTo>
                  <a:pt x="1129918"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6775450" y="2584450"/>
            <a:ext cx="414338" cy="463550"/>
          </a:xfrm>
          <a:custGeom>
            <a:avLst/>
            <a:gdLst>
              <a:gd name="connsiteX0" fmla="*/ 286663 w 413130"/>
              <a:gd name="connsiteY0" fmla="*/ 0 h 463766"/>
              <a:gd name="connsiteX1" fmla="*/ 0 w 413130"/>
              <a:gd name="connsiteY1" fmla="*/ 310197 h 463766"/>
              <a:gd name="connsiteX2" fmla="*/ 14566 w 413130"/>
              <a:gd name="connsiteY2" fmla="*/ 311543 h 463766"/>
              <a:gd name="connsiteX3" fmla="*/ 60426 w 413130"/>
              <a:gd name="connsiteY3" fmla="*/ 320167 h 463766"/>
              <a:gd name="connsiteX4" fmla="*/ 125399 w 413130"/>
              <a:gd name="connsiteY4" fmla="*/ 327926 h 463766"/>
              <a:gd name="connsiteX5" fmla="*/ 197992 w 413130"/>
              <a:gd name="connsiteY5" fmla="*/ 346011 h 463766"/>
              <a:gd name="connsiteX6" fmla="*/ 277278 w 413130"/>
              <a:gd name="connsiteY6" fmla="*/ 366458 h 463766"/>
              <a:gd name="connsiteX7" fmla="*/ 342937 w 413130"/>
              <a:gd name="connsiteY7" fmla="*/ 393522 h 463766"/>
              <a:gd name="connsiteX8" fmla="*/ 391617 w 413130"/>
              <a:gd name="connsiteY8" fmla="*/ 426008 h 463766"/>
              <a:gd name="connsiteX9" fmla="*/ 412114 w 413130"/>
              <a:gd name="connsiteY9" fmla="*/ 463765 h 463766"/>
              <a:gd name="connsiteX10" fmla="*/ 413130 w 413130"/>
              <a:gd name="connsiteY10" fmla="*/ 418376 h 463766"/>
              <a:gd name="connsiteX11" fmla="*/ 410564 w 413130"/>
              <a:gd name="connsiteY11" fmla="*/ 383158 h 463766"/>
              <a:gd name="connsiteX12" fmla="*/ 392214 w 413130"/>
              <a:gd name="connsiteY12" fmla="*/ 349973 h 463766"/>
              <a:gd name="connsiteX13" fmla="*/ 369328 w 413130"/>
              <a:gd name="connsiteY13" fmla="*/ 318998 h 463766"/>
              <a:gd name="connsiteX14" fmla="*/ 337349 w 413130"/>
              <a:gd name="connsiteY14" fmla="*/ 292430 h 463766"/>
              <a:gd name="connsiteX15" fmla="*/ 301776 w 413130"/>
              <a:gd name="connsiteY15" fmla="*/ 276021 h 463766"/>
              <a:gd name="connsiteX16" fmla="*/ 261670 w 413130"/>
              <a:gd name="connsiteY16" fmla="*/ 261810 h 463766"/>
              <a:gd name="connsiteX17" fmla="*/ 214603 w 413130"/>
              <a:gd name="connsiteY17" fmla="*/ 256590 h 463766"/>
              <a:gd name="connsiteX18" fmla="*/ 214870 w 413130"/>
              <a:gd name="connsiteY18" fmla="*/ 245236 h 463766"/>
              <a:gd name="connsiteX19" fmla="*/ 242887 w 413130"/>
              <a:gd name="connsiteY19" fmla="*/ 197980 h 463766"/>
              <a:gd name="connsiteX20" fmla="*/ 274510 w 413130"/>
              <a:gd name="connsiteY20" fmla="*/ 140563 h 463766"/>
              <a:gd name="connsiteX21" fmla="*/ 290791 w 413130"/>
              <a:gd name="connsiteY21" fmla="*/ 115823 h 463766"/>
              <a:gd name="connsiteX22" fmla="*/ 297471 w 413130"/>
              <a:gd name="connsiteY22" fmla="*/ 118198 h 463766"/>
              <a:gd name="connsiteX23" fmla="*/ 305358 w 413130"/>
              <a:gd name="connsiteY23" fmla="*/ 117170 h 463766"/>
              <a:gd name="connsiteX24" fmla="*/ 315645 w 413130"/>
              <a:gd name="connsiteY24" fmla="*/ 109385 h 463766"/>
              <a:gd name="connsiteX25" fmla="*/ 325932 w 413130"/>
              <a:gd name="connsiteY25" fmla="*/ 101587 h 463766"/>
              <a:gd name="connsiteX26" fmla="*/ 330733 w 413130"/>
              <a:gd name="connsiteY26" fmla="*/ 88036 h 463766"/>
              <a:gd name="connsiteX27" fmla="*/ 330047 w 413130"/>
              <a:gd name="connsiteY27" fmla="*/ 68732 h 463766"/>
              <a:gd name="connsiteX28" fmla="*/ 313842 w 413130"/>
              <a:gd name="connsiteY28" fmla="*/ 40119 h 463766"/>
              <a:gd name="connsiteX29" fmla="*/ 286663 w 413130"/>
              <a:gd name="connsiteY29" fmla="*/ 0 h 4637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413130" h="463766">
                <a:moveTo>
                  <a:pt x="286663" y="0"/>
                </a:moveTo>
                <a:lnTo>
                  <a:pt x="0" y="310197"/>
                </a:lnTo>
                <a:lnTo>
                  <a:pt x="14566" y="311543"/>
                </a:lnTo>
                <a:lnTo>
                  <a:pt x="60426" y="320167"/>
                </a:lnTo>
                <a:lnTo>
                  <a:pt x="125399" y="327926"/>
                </a:lnTo>
                <a:lnTo>
                  <a:pt x="197992" y="346011"/>
                </a:lnTo>
                <a:lnTo>
                  <a:pt x="277278" y="366458"/>
                </a:lnTo>
                <a:lnTo>
                  <a:pt x="342937" y="393522"/>
                </a:lnTo>
                <a:lnTo>
                  <a:pt x="391617" y="426008"/>
                </a:lnTo>
                <a:lnTo>
                  <a:pt x="412114" y="463765"/>
                </a:lnTo>
                <a:lnTo>
                  <a:pt x="413130" y="418376"/>
                </a:lnTo>
                <a:lnTo>
                  <a:pt x="410564" y="383158"/>
                </a:lnTo>
                <a:lnTo>
                  <a:pt x="392214" y="349973"/>
                </a:lnTo>
                <a:lnTo>
                  <a:pt x="369328" y="318998"/>
                </a:lnTo>
                <a:lnTo>
                  <a:pt x="337349" y="292430"/>
                </a:lnTo>
                <a:lnTo>
                  <a:pt x="301776" y="276021"/>
                </a:lnTo>
                <a:lnTo>
                  <a:pt x="261670" y="261810"/>
                </a:lnTo>
                <a:lnTo>
                  <a:pt x="214603" y="256590"/>
                </a:lnTo>
                <a:lnTo>
                  <a:pt x="214870" y="245236"/>
                </a:lnTo>
                <a:lnTo>
                  <a:pt x="242887" y="197980"/>
                </a:lnTo>
                <a:lnTo>
                  <a:pt x="274510" y="140563"/>
                </a:lnTo>
                <a:lnTo>
                  <a:pt x="290791" y="115823"/>
                </a:lnTo>
                <a:lnTo>
                  <a:pt x="297471" y="118198"/>
                </a:lnTo>
                <a:lnTo>
                  <a:pt x="305358" y="117170"/>
                </a:lnTo>
                <a:lnTo>
                  <a:pt x="315645" y="109385"/>
                </a:lnTo>
                <a:lnTo>
                  <a:pt x="325932" y="101587"/>
                </a:lnTo>
                <a:lnTo>
                  <a:pt x="330733" y="88036"/>
                </a:lnTo>
                <a:lnTo>
                  <a:pt x="330047" y="68732"/>
                </a:lnTo>
                <a:lnTo>
                  <a:pt x="313842" y="40119"/>
                </a:lnTo>
                <a:lnTo>
                  <a:pt x="286663"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172325" y="749300"/>
            <a:ext cx="549275" cy="417513"/>
          </a:xfrm>
          <a:custGeom>
            <a:avLst/>
            <a:gdLst>
              <a:gd name="connsiteX0" fmla="*/ 550519 w 550519"/>
              <a:gd name="connsiteY0" fmla="*/ 4800 h 417601"/>
              <a:gd name="connsiteX1" fmla="*/ 532524 w 550519"/>
              <a:gd name="connsiteY1" fmla="*/ 2171 h 417601"/>
              <a:gd name="connsiteX2" fmla="*/ 484085 w 550519"/>
              <a:gd name="connsiteY2" fmla="*/ 0 h 417601"/>
              <a:gd name="connsiteX3" fmla="*/ 411924 w 550519"/>
              <a:gd name="connsiteY3" fmla="*/ 673 h 417601"/>
              <a:gd name="connsiteX4" fmla="*/ 327139 w 550519"/>
              <a:gd name="connsiteY4" fmla="*/ 15608 h 417601"/>
              <a:gd name="connsiteX5" fmla="*/ 236296 w 550519"/>
              <a:gd name="connsiteY5" fmla="*/ 58356 h 417601"/>
              <a:gd name="connsiteX6" fmla="*/ 143929 w 550519"/>
              <a:gd name="connsiteY6" fmla="*/ 126784 h 417601"/>
              <a:gd name="connsiteX7" fmla="*/ 63310 w 550519"/>
              <a:gd name="connsiteY7" fmla="*/ 236842 h 417601"/>
              <a:gd name="connsiteX8" fmla="*/ 0 w 550519"/>
              <a:gd name="connsiteY8" fmla="*/ 394233 h 417601"/>
              <a:gd name="connsiteX9" fmla="*/ 13461 w 550519"/>
              <a:gd name="connsiteY9" fmla="*/ 398995 h 417601"/>
              <a:gd name="connsiteX10" fmla="*/ 33642 w 550519"/>
              <a:gd name="connsiteY10" fmla="*/ 406145 h 417601"/>
              <a:gd name="connsiteX11" fmla="*/ 53823 w 550519"/>
              <a:gd name="connsiteY11" fmla="*/ 413296 h 417601"/>
              <a:gd name="connsiteX12" fmla="*/ 76365 w 550519"/>
              <a:gd name="connsiteY12" fmla="*/ 413778 h 417601"/>
              <a:gd name="connsiteX13" fmla="*/ 97726 w 550519"/>
              <a:gd name="connsiteY13" fmla="*/ 417601 h 417601"/>
              <a:gd name="connsiteX14" fmla="*/ 124803 w 550519"/>
              <a:gd name="connsiteY14" fmla="*/ 415950 h 417601"/>
              <a:gd name="connsiteX15" fmla="*/ 157607 w 550519"/>
              <a:gd name="connsiteY15" fmla="*/ 408838 h 417601"/>
              <a:gd name="connsiteX16" fmla="*/ 191592 w 550519"/>
              <a:gd name="connsiteY16" fmla="*/ 398398 h 417601"/>
              <a:gd name="connsiteX17" fmla="*/ 223723 w 550519"/>
              <a:gd name="connsiteY17" fmla="*/ 361073 h 417601"/>
              <a:gd name="connsiteX18" fmla="*/ 241414 w 550519"/>
              <a:gd name="connsiteY18" fmla="*/ 311149 h 417601"/>
              <a:gd name="connsiteX19" fmla="*/ 248996 w 550519"/>
              <a:gd name="connsiteY19" fmla="*/ 257644 h 417601"/>
              <a:gd name="connsiteX20" fmla="*/ 257771 w 550519"/>
              <a:gd name="connsiteY20" fmla="*/ 200812 h 417601"/>
              <a:gd name="connsiteX21" fmla="*/ 289077 w 550519"/>
              <a:gd name="connsiteY21" fmla="*/ 144475 h 417601"/>
              <a:gd name="connsiteX22" fmla="*/ 338379 w 550519"/>
              <a:gd name="connsiteY22" fmla="*/ 90754 h 417601"/>
              <a:gd name="connsiteX23" fmla="*/ 419138 w 550519"/>
              <a:gd name="connsiteY23" fmla="*/ 44437 h 417601"/>
              <a:gd name="connsiteX24" fmla="*/ 550519 w 550519"/>
              <a:gd name="connsiteY24" fmla="*/ 4800 h 41760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550519" h="417601">
                <a:moveTo>
                  <a:pt x="550519" y="4800"/>
                </a:moveTo>
                <a:lnTo>
                  <a:pt x="532524" y="2171"/>
                </a:lnTo>
                <a:lnTo>
                  <a:pt x="484085" y="0"/>
                </a:lnTo>
                <a:lnTo>
                  <a:pt x="411924" y="673"/>
                </a:lnTo>
                <a:lnTo>
                  <a:pt x="327139" y="15608"/>
                </a:lnTo>
                <a:lnTo>
                  <a:pt x="236296" y="58356"/>
                </a:lnTo>
                <a:lnTo>
                  <a:pt x="143929" y="126784"/>
                </a:lnTo>
                <a:lnTo>
                  <a:pt x="63310" y="236842"/>
                </a:lnTo>
                <a:lnTo>
                  <a:pt x="0" y="394233"/>
                </a:lnTo>
                <a:lnTo>
                  <a:pt x="13461" y="398995"/>
                </a:lnTo>
                <a:lnTo>
                  <a:pt x="33642" y="406145"/>
                </a:lnTo>
                <a:lnTo>
                  <a:pt x="53823" y="413296"/>
                </a:lnTo>
                <a:lnTo>
                  <a:pt x="76365" y="413778"/>
                </a:lnTo>
                <a:lnTo>
                  <a:pt x="97726" y="417601"/>
                </a:lnTo>
                <a:lnTo>
                  <a:pt x="124803" y="415950"/>
                </a:lnTo>
                <a:lnTo>
                  <a:pt x="157607" y="408838"/>
                </a:lnTo>
                <a:lnTo>
                  <a:pt x="191592" y="398398"/>
                </a:lnTo>
                <a:lnTo>
                  <a:pt x="223723" y="361073"/>
                </a:lnTo>
                <a:lnTo>
                  <a:pt x="241414" y="311149"/>
                </a:lnTo>
                <a:lnTo>
                  <a:pt x="248996" y="257644"/>
                </a:lnTo>
                <a:lnTo>
                  <a:pt x="257771" y="200812"/>
                </a:lnTo>
                <a:lnTo>
                  <a:pt x="289077" y="144475"/>
                </a:lnTo>
                <a:lnTo>
                  <a:pt x="338379" y="90754"/>
                </a:lnTo>
                <a:lnTo>
                  <a:pt x="419138" y="44437"/>
                </a:lnTo>
                <a:lnTo>
                  <a:pt x="550519" y="480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7167563" y="2644775"/>
            <a:ext cx="98425" cy="349250"/>
          </a:xfrm>
          <a:custGeom>
            <a:avLst/>
            <a:gdLst>
              <a:gd name="connsiteX0" fmla="*/ 98755 w 98755"/>
              <a:gd name="connsiteY0" fmla="*/ 0 h 349542"/>
              <a:gd name="connsiteX1" fmla="*/ 90842 w 98755"/>
              <a:gd name="connsiteY1" fmla="*/ 139484 h 349542"/>
              <a:gd name="connsiteX2" fmla="*/ 79311 w 98755"/>
              <a:gd name="connsiteY2" fmla="*/ 225272 h 349542"/>
              <a:gd name="connsiteX3" fmla="*/ 72694 w 98755"/>
              <a:gd name="connsiteY3" fmla="*/ 286575 h 349542"/>
              <a:gd name="connsiteX4" fmla="*/ 91871 w 98755"/>
              <a:gd name="connsiteY4" fmla="*/ 349542 h 349542"/>
              <a:gd name="connsiteX5" fmla="*/ 58737 w 98755"/>
              <a:gd name="connsiteY5" fmla="*/ 315341 h 349542"/>
              <a:gd name="connsiteX6" fmla="*/ 31305 w 98755"/>
              <a:gd name="connsiteY6" fmla="*/ 275666 h 349542"/>
              <a:gd name="connsiteX7" fmla="*/ 14109 w 98755"/>
              <a:gd name="connsiteY7" fmla="*/ 228384 h 349542"/>
              <a:gd name="connsiteX8" fmla="*/ 1434 w 98755"/>
              <a:gd name="connsiteY8" fmla="*/ 178968 h 349542"/>
              <a:gd name="connsiteX9" fmla="*/ 0 w 98755"/>
              <a:gd name="connsiteY9" fmla="*/ 129781 h 349542"/>
              <a:gd name="connsiteX10" fmla="*/ 13144 w 98755"/>
              <a:gd name="connsiteY10" fmla="*/ 82016 h 349542"/>
              <a:gd name="connsiteX11" fmla="*/ 44221 w 98755"/>
              <a:gd name="connsiteY11" fmla="*/ 36855 h 349542"/>
              <a:gd name="connsiteX12" fmla="*/ 98755 w 98755"/>
              <a:gd name="connsiteY12" fmla="*/ 0 h 349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98755" h="349542">
                <a:moveTo>
                  <a:pt x="98755" y="0"/>
                </a:moveTo>
                <a:lnTo>
                  <a:pt x="90842" y="139484"/>
                </a:lnTo>
                <a:lnTo>
                  <a:pt x="79311" y="225272"/>
                </a:lnTo>
                <a:lnTo>
                  <a:pt x="72694" y="286575"/>
                </a:lnTo>
                <a:lnTo>
                  <a:pt x="91871" y="349542"/>
                </a:lnTo>
                <a:lnTo>
                  <a:pt x="58737" y="315341"/>
                </a:lnTo>
                <a:lnTo>
                  <a:pt x="31305" y="275666"/>
                </a:lnTo>
                <a:lnTo>
                  <a:pt x="14109" y="228384"/>
                </a:lnTo>
                <a:lnTo>
                  <a:pt x="1434" y="178968"/>
                </a:lnTo>
                <a:lnTo>
                  <a:pt x="0" y="129781"/>
                </a:lnTo>
                <a:lnTo>
                  <a:pt x="13144" y="82016"/>
                </a:lnTo>
                <a:lnTo>
                  <a:pt x="44221" y="36855"/>
                </a:lnTo>
                <a:lnTo>
                  <a:pt x="987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7143750" y="1268413"/>
            <a:ext cx="206375" cy="107950"/>
          </a:xfrm>
          <a:custGeom>
            <a:avLst/>
            <a:gdLst>
              <a:gd name="connsiteX0" fmla="*/ 206057 w 206057"/>
              <a:gd name="connsiteY0" fmla="*/ 9715 h 108051"/>
              <a:gd name="connsiteX1" fmla="*/ 201535 w 206057"/>
              <a:gd name="connsiteY1" fmla="*/ 11899 h 108051"/>
              <a:gd name="connsiteX2" fmla="*/ 182524 w 206057"/>
              <a:gd name="connsiteY2" fmla="*/ 12750 h 108051"/>
              <a:gd name="connsiteX3" fmla="*/ 153289 w 206057"/>
              <a:gd name="connsiteY3" fmla="*/ 21336 h 108051"/>
              <a:gd name="connsiteX4" fmla="*/ 121919 w 206057"/>
              <a:gd name="connsiteY4" fmla="*/ 25387 h 108051"/>
              <a:gd name="connsiteX5" fmla="*/ 91731 w 206057"/>
              <a:gd name="connsiteY5" fmla="*/ 26073 h 108051"/>
              <a:gd name="connsiteX6" fmla="*/ 59423 w 206057"/>
              <a:gd name="connsiteY6" fmla="*/ 22199 h 108051"/>
              <a:gd name="connsiteX7" fmla="*/ 31622 w 206057"/>
              <a:gd name="connsiteY7" fmla="*/ 16154 h 108051"/>
              <a:gd name="connsiteX8" fmla="*/ 7404 w 206057"/>
              <a:gd name="connsiteY8" fmla="*/ 0 h 108051"/>
              <a:gd name="connsiteX9" fmla="*/ 0 w 206057"/>
              <a:gd name="connsiteY9" fmla="*/ 31470 h 108051"/>
              <a:gd name="connsiteX10" fmla="*/ 444 w 206057"/>
              <a:gd name="connsiteY10" fmla="*/ 61950 h 108051"/>
              <a:gd name="connsiteX11" fmla="*/ 14427 w 206057"/>
              <a:gd name="connsiteY11" fmla="*/ 85852 h 108051"/>
              <a:gd name="connsiteX12" fmla="*/ 35318 w 206057"/>
              <a:gd name="connsiteY12" fmla="*/ 100825 h 108051"/>
              <a:gd name="connsiteX13" fmla="*/ 66446 w 206057"/>
              <a:gd name="connsiteY13" fmla="*/ 108051 h 108051"/>
              <a:gd name="connsiteX14" fmla="*/ 104723 w 206057"/>
              <a:gd name="connsiteY14" fmla="*/ 95084 h 108051"/>
              <a:gd name="connsiteX15" fmla="*/ 148958 w 206057"/>
              <a:gd name="connsiteY15" fmla="*/ 65277 h 108051"/>
              <a:gd name="connsiteX16" fmla="*/ 206057 w 206057"/>
              <a:gd name="connsiteY16" fmla="*/ 9715 h 10805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206057" h="108051">
                <a:moveTo>
                  <a:pt x="206057" y="9715"/>
                </a:moveTo>
                <a:lnTo>
                  <a:pt x="201535" y="11899"/>
                </a:lnTo>
                <a:lnTo>
                  <a:pt x="182524" y="12750"/>
                </a:lnTo>
                <a:lnTo>
                  <a:pt x="153289" y="21336"/>
                </a:lnTo>
                <a:lnTo>
                  <a:pt x="121919" y="25387"/>
                </a:lnTo>
                <a:lnTo>
                  <a:pt x="91731" y="26073"/>
                </a:lnTo>
                <a:lnTo>
                  <a:pt x="59423" y="22199"/>
                </a:lnTo>
                <a:lnTo>
                  <a:pt x="31622" y="16154"/>
                </a:lnTo>
                <a:lnTo>
                  <a:pt x="7404" y="0"/>
                </a:lnTo>
                <a:lnTo>
                  <a:pt x="0" y="31470"/>
                </a:lnTo>
                <a:lnTo>
                  <a:pt x="444" y="61950"/>
                </a:lnTo>
                <a:lnTo>
                  <a:pt x="14427" y="85852"/>
                </a:lnTo>
                <a:lnTo>
                  <a:pt x="35318" y="100825"/>
                </a:lnTo>
                <a:lnTo>
                  <a:pt x="66446" y="108051"/>
                </a:lnTo>
                <a:lnTo>
                  <a:pt x="104723" y="95084"/>
                </a:lnTo>
                <a:lnTo>
                  <a:pt x="148958" y="65277"/>
                </a:lnTo>
                <a:lnTo>
                  <a:pt x="206057" y="9715"/>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5792788" y="3111500"/>
            <a:ext cx="1203325" cy="3065463"/>
          </a:xfrm>
          <a:custGeom>
            <a:avLst/>
            <a:gdLst>
              <a:gd name="connsiteX0" fmla="*/ 1202207 w 1202206"/>
              <a:gd name="connsiteY0" fmla="*/ 0 h 3064738"/>
              <a:gd name="connsiteX1" fmla="*/ 1173022 w 1202206"/>
              <a:gd name="connsiteY1" fmla="*/ 19215 h 3064738"/>
              <a:gd name="connsiteX2" fmla="*/ 1127480 w 1202206"/>
              <a:gd name="connsiteY2" fmla="*/ 42494 h 3064738"/>
              <a:gd name="connsiteX3" fmla="*/ 1072210 w 1202206"/>
              <a:gd name="connsiteY3" fmla="*/ 72174 h 3064738"/>
              <a:gd name="connsiteX4" fmla="*/ 1008976 w 1202206"/>
              <a:gd name="connsiteY4" fmla="*/ 113817 h 3064738"/>
              <a:gd name="connsiteX5" fmla="*/ 927836 w 1202206"/>
              <a:gd name="connsiteY5" fmla="*/ 163893 h 3064738"/>
              <a:gd name="connsiteX6" fmla="*/ 851776 w 1202206"/>
              <a:gd name="connsiteY6" fmla="*/ 220687 h 3064738"/>
              <a:gd name="connsiteX7" fmla="*/ 771068 w 1202206"/>
              <a:gd name="connsiteY7" fmla="*/ 290613 h 3064738"/>
              <a:gd name="connsiteX8" fmla="*/ 695642 w 1202206"/>
              <a:gd name="connsiteY8" fmla="*/ 377189 h 3064738"/>
              <a:gd name="connsiteX9" fmla="*/ 618680 w 1202206"/>
              <a:gd name="connsiteY9" fmla="*/ 468147 h 3064738"/>
              <a:gd name="connsiteX10" fmla="*/ 548766 w 1202206"/>
              <a:gd name="connsiteY10" fmla="*/ 581304 h 3064738"/>
              <a:gd name="connsiteX11" fmla="*/ 487464 w 1202206"/>
              <a:gd name="connsiteY11" fmla="*/ 712291 h 3064738"/>
              <a:gd name="connsiteX12" fmla="*/ 431241 w 1202206"/>
              <a:gd name="connsiteY12" fmla="*/ 849998 h 3064738"/>
              <a:gd name="connsiteX13" fmla="*/ 395325 w 1202206"/>
              <a:gd name="connsiteY13" fmla="*/ 1014602 h 3064738"/>
              <a:gd name="connsiteX14" fmla="*/ 372884 w 1202206"/>
              <a:gd name="connsiteY14" fmla="*/ 1193825 h 3064738"/>
              <a:gd name="connsiteX15" fmla="*/ 367233 w 1202206"/>
              <a:gd name="connsiteY15" fmla="*/ 1388846 h 3064738"/>
              <a:gd name="connsiteX16" fmla="*/ 381889 w 1202206"/>
              <a:gd name="connsiteY16" fmla="*/ 1610753 h 3064738"/>
              <a:gd name="connsiteX17" fmla="*/ 397205 w 1202206"/>
              <a:gd name="connsiteY17" fmla="*/ 1862455 h 3064738"/>
              <a:gd name="connsiteX18" fmla="*/ 385559 w 1202206"/>
              <a:gd name="connsiteY18" fmla="*/ 2084908 h 3064738"/>
              <a:gd name="connsiteX19" fmla="*/ 355371 w 1202206"/>
              <a:gd name="connsiteY19" fmla="*/ 2286012 h 3064738"/>
              <a:gd name="connsiteX20" fmla="*/ 305079 w 1202206"/>
              <a:gd name="connsiteY20" fmla="*/ 2470149 h 3064738"/>
              <a:gd name="connsiteX21" fmla="*/ 244640 w 1202206"/>
              <a:gd name="connsiteY21" fmla="*/ 2640837 h 3064738"/>
              <a:gd name="connsiteX22" fmla="*/ 182219 w 1202206"/>
              <a:gd name="connsiteY22" fmla="*/ 2796044 h 3064738"/>
              <a:gd name="connsiteX23" fmla="*/ 119354 w 1202206"/>
              <a:gd name="connsiteY23" fmla="*/ 2931413 h 3064738"/>
              <a:gd name="connsiteX24" fmla="*/ 64680 w 1202206"/>
              <a:gd name="connsiteY24" fmla="*/ 3064738 h 3064738"/>
              <a:gd name="connsiteX25" fmla="*/ 0 w 1202206"/>
              <a:gd name="connsiteY25" fmla="*/ 2963024 h 3064738"/>
              <a:gd name="connsiteX26" fmla="*/ 19024 w 1202206"/>
              <a:gd name="connsiteY26" fmla="*/ 2930359 h 3064738"/>
              <a:gd name="connsiteX27" fmla="*/ 64617 w 1202206"/>
              <a:gd name="connsiteY27" fmla="*/ 2833217 h 3064738"/>
              <a:gd name="connsiteX28" fmla="*/ 128803 w 1202206"/>
              <a:gd name="connsiteY28" fmla="*/ 2683548 h 3064738"/>
              <a:gd name="connsiteX29" fmla="*/ 195021 w 1202206"/>
              <a:gd name="connsiteY29" fmla="*/ 2475496 h 3064738"/>
              <a:gd name="connsiteX30" fmla="*/ 261924 w 1202206"/>
              <a:gd name="connsiteY30" fmla="*/ 2223363 h 3064738"/>
              <a:gd name="connsiteX31" fmla="*/ 304774 w 1202206"/>
              <a:gd name="connsiteY31" fmla="*/ 1923313 h 3064738"/>
              <a:gd name="connsiteX32" fmla="*/ 318922 w 1202206"/>
              <a:gd name="connsiteY32" fmla="*/ 1588452 h 3064738"/>
              <a:gd name="connsiteX33" fmla="*/ 289547 w 1202206"/>
              <a:gd name="connsiteY33" fmla="*/ 1218488 h 3064738"/>
              <a:gd name="connsiteX34" fmla="*/ 295846 w 1202206"/>
              <a:gd name="connsiteY34" fmla="*/ 1053249 h 3064738"/>
              <a:gd name="connsiteX35" fmla="*/ 344157 w 1202206"/>
              <a:gd name="connsiteY35" fmla="*/ 853643 h 3064738"/>
              <a:gd name="connsiteX36" fmla="*/ 439775 w 1202206"/>
              <a:gd name="connsiteY36" fmla="*/ 636295 h 3064738"/>
              <a:gd name="connsiteX37" fmla="*/ 560349 w 1202206"/>
              <a:gd name="connsiteY37" fmla="*/ 432726 h 3064738"/>
              <a:gd name="connsiteX38" fmla="*/ 709205 w 1202206"/>
              <a:gd name="connsiteY38" fmla="*/ 244081 h 3064738"/>
              <a:gd name="connsiteX39" fmla="*/ 865556 w 1202206"/>
              <a:gd name="connsiteY39" fmla="*/ 97510 h 3064738"/>
              <a:gd name="connsiteX40" fmla="*/ 1034681 w 1202206"/>
              <a:gd name="connsiteY40" fmla="*/ 9626 h 3064738"/>
              <a:gd name="connsiteX41" fmla="*/ 1202207 w 1202206"/>
              <a:gd name="connsiteY41" fmla="*/ 0 h 30647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Lst>
            <a:rect l="l" t="t" r="r" b="b"/>
            <a:pathLst>
              <a:path w="1202206" h="3064738">
                <a:moveTo>
                  <a:pt x="1202207" y="0"/>
                </a:moveTo>
                <a:lnTo>
                  <a:pt x="1173022" y="19215"/>
                </a:lnTo>
                <a:lnTo>
                  <a:pt x="1127480" y="42494"/>
                </a:lnTo>
                <a:lnTo>
                  <a:pt x="1072210" y="72174"/>
                </a:lnTo>
                <a:lnTo>
                  <a:pt x="1008976" y="113817"/>
                </a:lnTo>
                <a:lnTo>
                  <a:pt x="927836" y="163893"/>
                </a:lnTo>
                <a:lnTo>
                  <a:pt x="851776" y="220687"/>
                </a:lnTo>
                <a:lnTo>
                  <a:pt x="771068" y="290613"/>
                </a:lnTo>
                <a:lnTo>
                  <a:pt x="695642" y="377189"/>
                </a:lnTo>
                <a:lnTo>
                  <a:pt x="618680" y="468147"/>
                </a:lnTo>
                <a:lnTo>
                  <a:pt x="548766" y="581304"/>
                </a:lnTo>
                <a:lnTo>
                  <a:pt x="487464" y="712291"/>
                </a:lnTo>
                <a:lnTo>
                  <a:pt x="431241" y="849998"/>
                </a:lnTo>
                <a:lnTo>
                  <a:pt x="395325" y="1014602"/>
                </a:lnTo>
                <a:lnTo>
                  <a:pt x="372884" y="1193825"/>
                </a:lnTo>
                <a:lnTo>
                  <a:pt x="367233" y="1388846"/>
                </a:lnTo>
                <a:lnTo>
                  <a:pt x="381889" y="1610753"/>
                </a:lnTo>
                <a:lnTo>
                  <a:pt x="397205" y="1862455"/>
                </a:lnTo>
                <a:lnTo>
                  <a:pt x="385559" y="2084908"/>
                </a:lnTo>
                <a:lnTo>
                  <a:pt x="355371" y="2286012"/>
                </a:lnTo>
                <a:lnTo>
                  <a:pt x="305079" y="2470149"/>
                </a:lnTo>
                <a:lnTo>
                  <a:pt x="244640" y="2640837"/>
                </a:lnTo>
                <a:lnTo>
                  <a:pt x="182219" y="2796044"/>
                </a:lnTo>
                <a:lnTo>
                  <a:pt x="119354" y="2931413"/>
                </a:lnTo>
                <a:lnTo>
                  <a:pt x="64680" y="3064738"/>
                </a:lnTo>
                <a:lnTo>
                  <a:pt x="0" y="2963024"/>
                </a:lnTo>
                <a:lnTo>
                  <a:pt x="19024" y="2930359"/>
                </a:lnTo>
                <a:lnTo>
                  <a:pt x="64617" y="2833217"/>
                </a:lnTo>
                <a:lnTo>
                  <a:pt x="128803" y="2683548"/>
                </a:lnTo>
                <a:lnTo>
                  <a:pt x="195021" y="2475496"/>
                </a:lnTo>
                <a:lnTo>
                  <a:pt x="261924" y="2223363"/>
                </a:lnTo>
                <a:lnTo>
                  <a:pt x="304774" y="1923313"/>
                </a:lnTo>
                <a:lnTo>
                  <a:pt x="318922" y="1588452"/>
                </a:lnTo>
                <a:lnTo>
                  <a:pt x="289547" y="1218488"/>
                </a:lnTo>
                <a:lnTo>
                  <a:pt x="295846" y="1053249"/>
                </a:lnTo>
                <a:lnTo>
                  <a:pt x="344157" y="853643"/>
                </a:lnTo>
                <a:lnTo>
                  <a:pt x="439775" y="636295"/>
                </a:lnTo>
                <a:lnTo>
                  <a:pt x="560349" y="432726"/>
                </a:lnTo>
                <a:lnTo>
                  <a:pt x="709205" y="244081"/>
                </a:lnTo>
                <a:lnTo>
                  <a:pt x="865556" y="97510"/>
                </a:lnTo>
                <a:lnTo>
                  <a:pt x="1034681" y="9626"/>
                </a:lnTo>
                <a:lnTo>
                  <a:pt x="1202207"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9688" y="3097213"/>
            <a:ext cx="468312" cy="1038225"/>
          </a:xfrm>
          <a:custGeom>
            <a:avLst/>
            <a:gdLst>
              <a:gd name="connsiteX0" fmla="*/ 188544 w 468718"/>
              <a:gd name="connsiteY0" fmla="*/ 0 h 1038987"/>
              <a:gd name="connsiteX1" fmla="*/ 140106 w 468718"/>
              <a:gd name="connsiteY1" fmla="*/ 37706 h 1038987"/>
              <a:gd name="connsiteX2" fmla="*/ 91020 w 468718"/>
              <a:gd name="connsiteY2" fmla="*/ 118313 h 1038987"/>
              <a:gd name="connsiteX3" fmla="*/ 47320 w 468718"/>
              <a:gd name="connsiteY3" fmla="*/ 223405 h 1038987"/>
              <a:gd name="connsiteX4" fmla="*/ 13004 w 468718"/>
              <a:gd name="connsiteY4" fmla="*/ 353390 h 1038987"/>
              <a:gd name="connsiteX5" fmla="*/ 0 w 468718"/>
              <a:gd name="connsiteY5" fmla="*/ 509574 h 1038987"/>
              <a:gd name="connsiteX6" fmla="*/ 26314 w 468718"/>
              <a:gd name="connsiteY6" fmla="*/ 674840 h 1038987"/>
              <a:gd name="connsiteX7" fmla="*/ 95402 w 468718"/>
              <a:gd name="connsiteY7" fmla="*/ 854303 h 1038987"/>
              <a:gd name="connsiteX8" fmla="*/ 212280 w 468718"/>
              <a:gd name="connsiteY8" fmla="*/ 1038987 h 1038987"/>
              <a:gd name="connsiteX9" fmla="*/ 258140 w 468718"/>
              <a:gd name="connsiteY9" fmla="*/ 1024877 h 1038987"/>
              <a:gd name="connsiteX10" fmla="*/ 303491 w 468718"/>
              <a:gd name="connsiteY10" fmla="*/ 1015492 h 1038987"/>
              <a:gd name="connsiteX11" fmla="*/ 353847 w 468718"/>
              <a:gd name="connsiteY11" fmla="*/ 997102 h 1038987"/>
              <a:gd name="connsiteX12" fmla="*/ 395731 w 468718"/>
              <a:gd name="connsiteY12" fmla="*/ 982561 h 1038987"/>
              <a:gd name="connsiteX13" fmla="*/ 430161 w 468718"/>
              <a:gd name="connsiteY13" fmla="*/ 962444 h 1038987"/>
              <a:gd name="connsiteX14" fmla="*/ 457149 w 468718"/>
              <a:gd name="connsiteY14" fmla="*/ 936726 h 1038987"/>
              <a:gd name="connsiteX15" fmla="*/ 468718 w 468718"/>
              <a:gd name="connsiteY15" fmla="*/ 904557 h 1038987"/>
              <a:gd name="connsiteX16" fmla="*/ 467309 w 468718"/>
              <a:gd name="connsiteY16" fmla="*/ 880516 h 1038987"/>
              <a:gd name="connsiteX17" fmla="*/ 423125 w 468718"/>
              <a:gd name="connsiteY17" fmla="*/ 842276 h 1038987"/>
              <a:gd name="connsiteX18" fmla="*/ 364553 w 468718"/>
              <a:gd name="connsiteY18" fmla="*/ 788123 h 1038987"/>
              <a:gd name="connsiteX19" fmla="*/ 302513 w 468718"/>
              <a:gd name="connsiteY19" fmla="*/ 728827 h 1038987"/>
              <a:gd name="connsiteX20" fmla="*/ 243039 w 468718"/>
              <a:gd name="connsiteY20" fmla="*/ 645922 h 1038987"/>
              <a:gd name="connsiteX21" fmla="*/ 190639 w 468718"/>
              <a:gd name="connsiteY21" fmla="*/ 535140 h 1038987"/>
              <a:gd name="connsiteX22" fmla="*/ 157784 w 468718"/>
              <a:gd name="connsiteY22" fmla="*/ 393052 h 1038987"/>
              <a:gd name="connsiteX23" fmla="*/ 152920 w 468718"/>
              <a:gd name="connsiteY23" fmla="*/ 215811 h 1038987"/>
              <a:gd name="connsiteX24" fmla="*/ 188544 w 468718"/>
              <a:gd name="connsiteY24" fmla="*/ 0 h 10389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468718" h="1038987">
                <a:moveTo>
                  <a:pt x="188544" y="0"/>
                </a:moveTo>
                <a:lnTo>
                  <a:pt x="140106" y="37706"/>
                </a:lnTo>
                <a:lnTo>
                  <a:pt x="91020" y="118313"/>
                </a:lnTo>
                <a:lnTo>
                  <a:pt x="47320" y="223405"/>
                </a:lnTo>
                <a:lnTo>
                  <a:pt x="13004" y="353390"/>
                </a:lnTo>
                <a:lnTo>
                  <a:pt x="0" y="509574"/>
                </a:lnTo>
                <a:lnTo>
                  <a:pt x="26314" y="674840"/>
                </a:lnTo>
                <a:lnTo>
                  <a:pt x="95402" y="854303"/>
                </a:lnTo>
                <a:lnTo>
                  <a:pt x="212280" y="1038987"/>
                </a:lnTo>
                <a:lnTo>
                  <a:pt x="258140" y="1024877"/>
                </a:lnTo>
                <a:lnTo>
                  <a:pt x="303491" y="1015492"/>
                </a:lnTo>
                <a:lnTo>
                  <a:pt x="353847" y="997102"/>
                </a:lnTo>
                <a:lnTo>
                  <a:pt x="395731" y="982561"/>
                </a:lnTo>
                <a:lnTo>
                  <a:pt x="430161" y="962444"/>
                </a:lnTo>
                <a:lnTo>
                  <a:pt x="457149" y="936726"/>
                </a:lnTo>
                <a:lnTo>
                  <a:pt x="468718" y="904557"/>
                </a:lnTo>
                <a:lnTo>
                  <a:pt x="467309" y="880516"/>
                </a:lnTo>
                <a:lnTo>
                  <a:pt x="423125" y="842276"/>
                </a:lnTo>
                <a:lnTo>
                  <a:pt x="364553" y="788123"/>
                </a:lnTo>
                <a:lnTo>
                  <a:pt x="302513" y="728827"/>
                </a:lnTo>
                <a:lnTo>
                  <a:pt x="243039" y="645922"/>
                </a:lnTo>
                <a:lnTo>
                  <a:pt x="190639" y="535140"/>
                </a:lnTo>
                <a:lnTo>
                  <a:pt x="157784" y="393052"/>
                </a:lnTo>
                <a:lnTo>
                  <a:pt x="152920" y="215811"/>
                </a:lnTo>
                <a:lnTo>
                  <a:pt x="188544"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266700" y="2000250"/>
            <a:ext cx="1998663" cy="2432050"/>
          </a:xfrm>
          <a:custGeom>
            <a:avLst/>
            <a:gdLst>
              <a:gd name="connsiteX0" fmla="*/ 1414462 w 1998662"/>
              <a:gd name="connsiteY0" fmla="*/ 2432050 h 2432050"/>
              <a:gd name="connsiteX1" fmla="*/ 1514475 w 1998662"/>
              <a:gd name="connsiteY1" fmla="*/ 2305050 h 2432050"/>
              <a:gd name="connsiteX2" fmla="*/ 1638300 w 1998662"/>
              <a:gd name="connsiteY2" fmla="*/ 2124075 h 2432050"/>
              <a:gd name="connsiteX3" fmla="*/ 1770062 w 1998662"/>
              <a:gd name="connsiteY3" fmla="*/ 1885950 h 2432050"/>
              <a:gd name="connsiteX4" fmla="*/ 1895475 w 1998662"/>
              <a:gd name="connsiteY4" fmla="*/ 1624012 h 2432050"/>
              <a:gd name="connsiteX5" fmla="*/ 1974850 w 1998662"/>
              <a:gd name="connsiteY5" fmla="*/ 1335087 h 2432050"/>
              <a:gd name="connsiteX6" fmla="*/ 1998662 w 1998662"/>
              <a:gd name="connsiteY6" fmla="*/ 1027112 h 2432050"/>
              <a:gd name="connsiteX7" fmla="*/ 1952625 w 1998662"/>
              <a:gd name="connsiteY7" fmla="*/ 735012 h 2432050"/>
              <a:gd name="connsiteX8" fmla="*/ 1809750 w 1998662"/>
              <a:gd name="connsiteY8" fmla="*/ 466725 h 2432050"/>
              <a:gd name="connsiteX9" fmla="*/ 1655762 w 1998662"/>
              <a:gd name="connsiteY9" fmla="*/ 301625 h 2432050"/>
              <a:gd name="connsiteX10" fmla="*/ 1525587 w 1998662"/>
              <a:gd name="connsiteY10" fmla="*/ 173037 h 2432050"/>
              <a:gd name="connsiteX11" fmla="*/ 1419225 w 1998662"/>
              <a:gd name="connsiteY11" fmla="*/ 103187 h 2432050"/>
              <a:gd name="connsiteX12" fmla="*/ 1247775 w 1998662"/>
              <a:gd name="connsiteY12" fmla="*/ 28575 h 2432050"/>
              <a:gd name="connsiteX13" fmla="*/ 1019175 w 1998662"/>
              <a:gd name="connsiteY13" fmla="*/ 0 h 2432050"/>
              <a:gd name="connsiteX14" fmla="*/ 698500 w 1998662"/>
              <a:gd name="connsiteY14" fmla="*/ 36512 h 2432050"/>
              <a:gd name="connsiteX15" fmla="*/ 581025 w 1998662"/>
              <a:gd name="connsiteY15" fmla="*/ 69850 h 2432050"/>
              <a:gd name="connsiteX16" fmla="*/ 463550 w 1998662"/>
              <a:gd name="connsiteY16" fmla="*/ 92075 h 2432050"/>
              <a:gd name="connsiteX17" fmla="*/ 363537 w 1998662"/>
              <a:gd name="connsiteY17" fmla="*/ 125412 h 2432050"/>
              <a:gd name="connsiteX18" fmla="*/ 282575 w 1998662"/>
              <a:gd name="connsiteY18" fmla="*/ 163512 h 2432050"/>
              <a:gd name="connsiteX19" fmla="*/ 201612 w 1998662"/>
              <a:gd name="connsiteY19" fmla="*/ 201612 h 2432050"/>
              <a:gd name="connsiteX20" fmla="*/ 130175 w 1998662"/>
              <a:gd name="connsiteY20" fmla="*/ 250825 h 2432050"/>
              <a:gd name="connsiteX21" fmla="*/ 65087 w 1998662"/>
              <a:gd name="connsiteY21" fmla="*/ 312737 h 2432050"/>
              <a:gd name="connsiteX22" fmla="*/ 0 w 1998662"/>
              <a:gd name="connsiteY22" fmla="*/ 385762 h 2432050"/>
              <a:gd name="connsiteX23" fmla="*/ 120650 w 1998662"/>
              <a:gd name="connsiteY23" fmla="*/ 341312 h 2432050"/>
              <a:gd name="connsiteX24" fmla="*/ 228600 w 1998662"/>
              <a:gd name="connsiteY24" fmla="*/ 307975 h 2432050"/>
              <a:gd name="connsiteX25" fmla="*/ 336550 w 1998662"/>
              <a:gd name="connsiteY25" fmla="*/ 284162 h 2432050"/>
              <a:gd name="connsiteX26" fmla="*/ 444500 w 1998662"/>
              <a:gd name="connsiteY26" fmla="*/ 260350 h 2432050"/>
              <a:gd name="connsiteX27" fmla="*/ 533400 w 1998662"/>
              <a:gd name="connsiteY27" fmla="*/ 236537 h 2432050"/>
              <a:gd name="connsiteX28" fmla="*/ 630237 w 1998662"/>
              <a:gd name="connsiteY28" fmla="*/ 236537 h 2432050"/>
              <a:gd name="connsiteX29" fmla="*/ 727075 w 1998662"/>
              <a:gd name="connsiteY29" fmla="*/ 223837 h 2432050"/>
              <a:gd name="connsiteX30" fmla="*/ 811212 w 1998662"/>
              <a:gd name="connsiteY30" fmla="*/ 231775 h 2432050"/>
              <a:gd name="connsiteX31" fmla="*/ 896937 w 1998662"/>
              <a:gd name="connsiteY31" fmla="*/ 241300 h 2432050"/>
              <a:gd name="connsiteX32" fmla="*/ 981075 w 1998662"/>
              <a:gd name="connsiteY32" fmla="*/ 263525 h 2432050"/>
              <a:gd name="connsiteX33" fmla="*/ 1062037 w 1998662"/>
              <a:gd name="connsiteY33" fmla="*/ 295275 h 2432050"/>
              <a:gd name="connsiteX34" fmla="*/ 1135062 w 1998662"/>
              <a:gd name="connsiteY34" fmla="*/ 325437 h 2432050"/>
              <a:gd name="connsiteX35" fmla="*/ 1206500 w 1998662"/>
              <a:gd name="connsiteY35" fmla="*/ 379412 h 2432050"/>
              <a:gd name="connsiteX36" fmla="*/ 1287462 w 1998662"/>
              <a:gd name="connsiteY36" fmla="*/ 423862 h 2432050"/>
              <a:gd name="connsiteX37" fmla="*/ 1357312 w 1998662"/>
              <a:gd name="connsiteY37" fmla="*/ 487362 h 2432050"/>
              <a:gd name="connsiteX38" fmla="*/ 1427162 w 1998662"/>
              <a:gd name="connsiteY38" fmla="*/ 552450 h 2432050"/>
              <a:gd name="connsiteX39" fmla="*/ 1541462 w 1998662"/>
              <a:gd name="connsiteY39" fmla="*/ 736600 h 2432050"/>
              <a:gd name="connsiteX40" fmla="*/ 1612900 w 1998662"/>
              <a:gd name="connsiteY40" fmla="*/ 962025 h 2432050"/>
              <a:gd name="connsiteX41" fmla="*/ 1630362 w 1998662"/>
              <a:gd name="connsiteY41" fmla="*/ 1228725 h 2432050"/>
              <a:gd name="connsiteX42" fmla="*/ 1622425 w 1998662"/>
              <a:gd name="connsiteY42" fmla="*/ 1490662 h 2432050"/>
              <a:gd name="connsiteX43" fmla="*/ 1590675 w 1998662"/>
              <a:gd name="connsiteY43" fmla="*/ 1773237 h 2432050"/>
              <a:gd name="connsiteX44" fmla="*/ 1533525 w 1998662"/>
              <a:gd name="connsiteY44" fmla="*/ 2030412 h 2432050"/>
              <a:gd name="connsiteX45" fmla="*/ 1481137 w 1998662"/>
              <a:gd name="connsiteY45" fmla="*/ 2255837 h 2432050"/>
              <a:gd name="connsiteX46" fmla="*/ 1414462 w 1998662"/>
              <a:gd name="connsiteY46" fmla="*/ 2432050 h 24320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Lst>
            <a:rect l="l" t="t" r="r" b="b"/>
            <a:pathLst>
              <a:path w="1998662" h="2432050">
                <a:moveTo>
                  <a:pt x="1414462" y="2432050"/>
                </a:moveTo>
                <a:lnTo>
                  <a:pt x="1514475" y="2305050"/>
                </a:lnTo>
                <a:lnTo>
                  <a:pt x="1638300" y="2124075"/>
                </a:lnTo>
                <a:lnTo>
                  <a:pt x="1770062" y="1885950"/>
                </a:lnTo>
                <a:lnTo>
                  <a:pt x="1895475" y="1624012"/>
                </a:lnTo>
                <a:lnTo>
                  <a:pt x="1974850" y="1335087"/>
                </a:lnTo>
                <a:lnTo>
                  <a:pt x="1998662" y="1027112"/>
                </a:lnTo>
                <a:lnTo>
                  <a:pt x="1952625" y="735012"/>
                </a:lnTo>
                <a:lnTo>
                  <a:pt x="1809750" y="466725"/>
                </a:lnTo>
                <a:lnTo>
                  <a:pt x="1655762" y="301625"/>
                </a:lnTo>
                <a:lnTo>
                  <a:pt x="1525587" y="173037"/>
                </a:lnTo>
                <a:lnTo>
                  <a:pt x="1419225" y="103187"/>
                </a:lnTo>
                <a:lnTo>
                  <a:pt x="1247775" y="28575"/>
                </a:lnTo>
                <a:lnTo>
                  <a:pt x="1019175" y="0"/>
                </a:lnTo>
                <a:lnTo>
                  <a:pt x="698500" y="36512"/>
                </a:lnTo>
                <a:lnTo>
                  <a:pt x="581025" y="69850"/>
                </a:lnTo>
                <a:lnTo>
                  <a:pt x="463550" y="92075"/>
                </a:lnTo>
                <a:lnTo>
                  <a:pt x="363537" y="125412"/>
                </a:lnTo>
                <a:lnTo>
                  <a:pt x="282575" y="163512"/>
                </a:lnTo>
                <a:lnTo>
                  <a:pt x="201612" y="201612"/>
                </a:lnTo>
                <a:lnTo>
                  <a:pt x="130175" y="250825"/>
                </a:lnTo>
                <a:lnTo>
                  <a:pt x="65087" y="312737"/>
                </a:lnTo>
                <a:lnTo>
                  <a:pt x="0" y="385762"/>
                </a:lnTo>
                <a:lnTo>
                  <a:pt x="120650" y="341312"/>
                </a:lnTo>
                <a:lnTo>
                  <a:pt x="228600" y="307975"/>
                </a:lnTo>
                <a:lnTo>
                  <a:pt x="336550" y="284162"/>
                </a:lnTo>
                <a:lnTo>
                  <a:pt x="444500" y="260350"/>
                </a:lnTo>
                <a:lnTo>
                  <a:pt x="533400" y="236537"/>
                </a:lnTo>
                <a:lnTo>
                  <a:pt x="630237" y="236537"/>
                </a:lnTo>
                <a:lnTo>
                  <a:pt x="727075" y="223837"/>
                </a:lnTo>
                <a:lnTo>
                  <a:pt x="811212" y="231775"/>
                </a:lnTo>
                <a:lnTo>
                  <a:pt x="896937" y="241300"/>
                </a:lnTo>
                <a:lnTo>
                  <a:pt x="981075" y="263525"/>
                </a:lnTo>
                <a:lnTo>
                  <a:pt x="1062037" y="295275"/>
                </a:lnTo>
                <a:lnTo>
                  <a:pt x="1135062" y="325437"/>
                </a:lnTo>
                <a:lnTo>
                  <a:pt x="1206500" y="379412"/>
                </a:lnTo>
                <a:lnTo>
                  <a:pt x="1287462" y="423862"/>
                </a:lnTo>
                <a:lnTo>
                  <a:pt x="1357312" y="487362"/>
                </a:lnTo>
                <a:lnTo>
                  <a:pt x="1427162" y="552450"/>
                </a:lnTo>
                <a:lnTo>
                  <a:pt x="1541462" y="736600"/>
                </a:lnTo>
                <a:lnTo>
                  <a:pt x="1612900" y="962025"/>
                </a:lnTo>
                <a:lnTo>
                  <a:pt x="1630362" y="1228725"/>
                </a:lnTo>
                <a:lnTo>
                  <a:pt x="1622425" y="1490662"/>
                </a:lnTo>
                <a:lnTo>
                  <a:pt x="1590675" y="1773237"/>
                </a:lnTo>
                <a:lnTo>
                  <a:pt x="1533525" y="2030412"/>
                </a:lnTo>
                <a:lnTo>
                  <a:pt x="1481137" y="2255837"/>
                </a:lnTo>
                <a:lnTo>
                  <a:pt x="1414462" y="243205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0" y="4143375"/>
            <a:ext cx="1271588" cy="728663"/>
          </a:xfrm>
          <a:custGeom>
            <a:avLst/>
            <a:gdLst>
              <a:gd name="connsiteX0" fmla="*/ 0 w 1271587"/>
              <a:gd name="connsiteY0" fmla="*/ 466725 h 728662"/>
              <a:gd name="connsiteX1" fmla="*/ 95250 w 1271587"/>
              <a:gd name="connsiteY1" fmla="*/ 550862 h 728662"/>
              <a:gd name="connsiteX2" fmla="*/ 158750 w 1271587"/>
              <a:gd name="connsiteY2" fmla="*/ 592150 h 728662"/>
              <a:gd name="connsiteX3" fmla="*/ 230187 w 1271587"/>
              <a:gd name="connsiteY3" fmla="*/ 625475 h 728662"/>
              <a:gd name="connsiteX4" fmla="*/ 304800 w 1271587"/>
              <a:gd name="connsiteY4" fmla="*/ 658812 h 728662"/>
              <a:gd name="connsiteX5" fmla="*/ 387350 w 1271587"/>
              <a:gd name="connsiteY5" fmla="*/ 692162 h 728662"/>
              <a:gd name="connsiteX6" fmla="*/ 461962 w 1271587"/>
              <a:gd name="connsiteY6" fmla="*/ 714375 h 728662"/>
              <a:gd name="connsiteX7" fmla="*/ 555625 w 1271587"/>
              <a:gd name="connsiteY7" fmla="*/ 727075 h 728662"/>
              <a:gd name="connsiteX8" fmla="*/ 652462 w 1271587"/>
              <a:gd name="connsiteY8" fmla="*/ 727075 h 728662"/>
              <a:gd name="connsiteX9" fmla="*/ 747712 w 1271587"/>
              <a:gd name="connsiteY9" fmla="*/ 728662 h 728662"/>
              <a:gd name="connsiteX10" fmla="*/ 844550 w 1271587"/>
              <a:gd name="connsiteY10" fmla="*/ 706450 h 728662"/>
              <a:gd name="connsiteX11" fmla="*/ 942975 w 1271587"/>
              <a:gd name="connsiteY11" fmla="*/ 685800 h 728662"/>
              <a:gd name="connsiteX12" fmla="*/ 1050925 w 1271587"/>
              <a:gd name="connsiteY12" fmla="*/ 641350 h 728662"/>
              <a:gd name="connsiteX13" fmla="*/ 1160462 w 1271587"/>
              <a:gd name="connsiteY13" fmla="*/ 598487 h 728662"/>
              <a:gd name="connsiteX14" fmla="*/ 1271587 w 1271587"/>
              <a:gd name="connsiteY14" fmla="*/ 531812 h 728662"/>
              <a:gd name="connsiteX15" fmla="*/ 1152525 w 1271587"/>
              <a:gd name="connsiteY15" fmla="*/ 574675 h 728662"/>
              <a:gd name="connsiteX16" fmla="*/ 1025525 w 1271587"/>
              <a:gd name="connsiteY16" fmla="*/ 604850 h 728662"/>
              <a:gd name="connsiteX17" fmla="*/ 909637 w 1271587"/>
              <a:gd name="connsiteY17" fmla="*/ 622300 h 728662"/>
              <a:gd name="connsiteX18" fmla="*/ 795337 w 1271587"/>
              <a:gd name="connsiteY18" fmla="*/ 619137 h 728662"/>
              <a:gd name="connsiteX19" fmla="*/ 682625 w 1271587"/>
              <a:gd name="connsiteY19" fmla="*/ 604850 h 728662"/>
              <a:gd name="connsiteX20" fmla="*/ 579437 w 1271587"/>
              <a:gd name="connsiteY20" fmla="*/ 579437 h 728662"/>
              <a:gd name="connsiteX21" fmla="*/ 488950 w 1271587"/>
              <a:gd name="connsiteY21" fmla="*/ 533412 h 728662"/>
              <a:gd name="connsiteX22" fmla="*/ 396875 w 1271587"/>
              <a:gd name="connsiteY22" fmla="*/ 498475 h 728662"/>
              <a:gd name="connsiteX23" fmla="*/ 304800 w 1271587"/>
              <a:gd name="connsiteY23" fmla="*/ 441325 h 728662"/>
              <a:gd name="connsiteX24" fmla="*/ 236537 w 1271587"/>
              <a:gd name="connsiteY24" fmla="*/ 363550 h 728662"/>
              <a:gd name="connsiteX25" fmla="*/ 174625 w 1271587"/>
              <a:gd name="connsiteY25" fmla="*/ 298450 h 728662"/>
              <a:gd name="connsiteX26" fmla="*/ 107950 w 1271587"/>
              <a:gd name="connsiteY26" fmla="*/ 209550 h 728662"/>
              <a:gd name="connsiteX27" fmla="*/ 58737 w 1271587"/>
              <a:gd name="connsiteY27" fmla="*/ 109537 h 728662"/>
              <a:gd name="connsiteX28" fmla="*/ 0 w 1271587"/>
              <a:gd name="connsiteY28" fmla="*/ 0 h 728662"/>
              <a:gd name="connsiteX29" fmla="*/ 0 w 1271587"/>
              <a:gd name="connsiteY29" fmla="*/ 466725 h 72866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1271587" h="728662">
                <a:moveTo>
                  <a:pt x="0" y="466725"/>
                </a:moveTo>
                <a:lnTo>
                  <a:pt x="95250" y="550862"/>
                </a:lnTo>
                <a:lnTo>
                  <a:pt x="158750" y="592150"/>
                </a:lnTo>
                <a:lnTo>
                  <a:pt x="230187" y="625475"/>
                </a:lnTo>
                <a:lnTo>
                  <a:pt x="304800" y="658812"/>
                </a:lnTo>
                <a:lnTo>
                  <a:pt x="387350" y="692162"/>
                </a:lnTo>
                <a:lnTo>
                  <a:pt x="461962" y="714375"/>
                </a:lnTo>
                <a:lnTo>
                  <a:pt x="555625" y="727075"/>
                </a:lnTo>
                <a:lnTo>
                  <a:pt x="652462" y="727075"/>
                </a:lnTo>
                <a:lnTo>
                  <a:pt x="747712" y="728662"/>
                </a:lnTo>
                <a:lnTo>
                  <a:pt x="844550" y="706450"/>
                </a:lnTo>
                <a:lnTo>
                  <a:pt x="942975" y="685800"/>
                </a:lnTo>
                <a:lnTo>
                  <a:pt x="1050925" y="641350"/>
                </a:lnTo>
                <a:lnTo>
                  <a:pt x="1160462" y="598487"/>
                </a:lnTo>
                <a:lnTo>
                  <a:pt x="1271587" y="531812"/>
                </a:lnTo>
                <a:lnTo>
                  <a:pt x="1152525" y="574675"/>
                </a:lnTo>
                <a:lnTo>
                  <a:pt x="1025525" y="604850"/>
                </a:lnTo>
                <a:lnTo>
                  <a:pt x="909637" y="622300"/>
                </a:lnTo>
                <a:lnTo>
                  <a:pt x="795337" y="619137"/>
                </a:lnTo>
                <a:lnTo>
                  <a:pt x="682625" y="604850"/>
                </a:lnTo>
                <a:lnTo>
                  <a:pt x="579437" y="579437"/>
                </a:lnTo>
                <a:lnTo>
                  <a:pt x="488950" y="533412"/>
                </a:lnTo>
                <a:lnTo>
                  <a:pt x="396875" y="498475"/>
                </a:lnTo>
                <a:lnTo>
                  <a:pt x="304800" y="441325"/>
                </a:lnTo>
                <a:lnTo>
                  <a:pt x="236537" y="363550"/>
                </a:lnTo>
                <a:lnTo>
                  <a:pt x="174625" y="298450"/>
                </a:lnTo>
                <a:lnTo>
                  <a:pt x="107950" y="209550"/>
                </a:lnTo>
                <a:lnTo>
                  <a:pt x="58737" y="109537"/>
                </a:lnTo>
                <a:lnTo>
                  <a:pt x="0" y="0"/>
                </a:lnTo>
                <a:lnTo>
                  <a:pt x="0" y="466725"/>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392238" y="4525963"/>
            <a:ext cx="619125" cy="711200"/>
          </a:xfrm>
          <a:custGeom>
            <a:avLst/>
            <a:gdLst>
              <a:gd name="connsiteX0" fmla="*/ 275602 w 618604"/>
              <a:gd name="connsiteY0" fmla="*/ 0 h 710920"/>
              <a:gd name="connsiteX1" fmla="*/ 618604 w 618604"/>
              <a:gd name="connsiteY1" fmla="*/ 177736 h 710920"/>
              <a:gd name="connsiteX2" fmla="*/ 603669 w 618604"/>
              <a:gd name="connsiteY2" fmla="*/ 181711 h 710920"/>
              <a:gd name="connsiteX3" fmla="*/ 549338 w 618604"/>
              <a:gd name="connsiteY3" fmla="*/ 192633 h 710920"/>
              <a:gd name="connsiteX4" fmla="*/ 473481 w 618604"/>
              <a:gd name="connsiteY4" fmla="*/ 223659 h 710920"/>
              <a:gd name="connsiteX5" fmla="*/ 385648 w 618604"/>
              <a:gd name="connsiteY5" fmla="*/ 275831 h 710920"/>
              <a:gd name="connsiteX6" fmla="*/ 281076 w 618604"/>
              <a:gd name="connsiteY6" fmla="*/ 348627 h 710920"/>
              <a:gd name="connsiteX7" fmla="*/ 184238 w 618604"/>
              <a:gd name="connsiteY7" fmla="*/ 439115 h 710920"/>
              <a:gd name="connsiteX8" fmla="*/ 84378 w 618604"/>
              <a:gd name="connsiteY8" fmla="*/ 557326 h 710920"/>
              <a:gd name="connsiteX9" fmla="*/ 0 w 618604"/>
              <a:gd name="connsiteY9" fmla="*/ 710920 h 710920"/>
              <a:gd name="connsiteX10" fmla="*/ 2476 w 618604"/>
              <a:gd name="connsiteY10" fmla="*/ 643826 h 710920"/>
              <a:gd name="connsiteX11" fmla="*/ 19888 w 618604"/>
              <a:gd name="connsiteY11" fmla="*/ 572757 h 710920"/>
              <a:gd name="connsiteX12" fmla="*/ 63601 w 618604"/>
              <a:gd name="connsiteY12" fmla="*/ 482091 h 710920"/>
              <a:gd name="connsiteX13" fmla="*/ 116243 w 618604"/>
              <a:gd name="connsiteY13" fmla="*/ 398017 h 710920"/>
              <a:gd name="connsiteX14" fmla="*/ 173672 w 618604"/>
              <a:gd name="connsiteY14" fmla="*/ 314464 h 710920"/>
              <a:gd name="connsiteX15" fmla="*/ 234061 w 618604"/>
              <a:gd name="connsiteY15" fmla="*/ 248068 h 710920"/>
              <a:gd name="connsiteX16" fmla="*/ 292023 w 618604"/>
              <a:gd name="connsiteY16" fmla="*/ 203872 h 710920"/>
              <a:gd name="connsiteX17" fmla="*/ 337426 w 618604"/>
              <a:gd name="connsiteY17" fmla="*/ 186372 h 710920"/>
              <a:gd name="connsiteX18" fmla="*/ 286715 w 618604"/>
              <a:gd name="connsiteY18" fmla="*/ 163995 h 710920"/>
              <a:gd name="connsiteX19" fmla="*/ 239572 w 618604"/>
              <a:gd name="connsiteY19" fmla="*/ 153250 h 710920"/>
              <a:gd name="connsiteX20" fmla="*/ 193027 w 618604"/>
              <a:gd name="connsiteY20" fmla="*/ 136943 h 710920"/>
              <a:gd name="connsiteX21" fmla="*/ 150660 w 618604"/>
              <a:gd name="connsiteY21" fmla="*/ 126707 h 710920"/>
              <a:gd name="connsiteX22" fmla="*/ 117843 w 618604"/>
              <a:gd name="connsiteY22" fmla="*/ 117525 h 710920"/>
              <a:gd name="connsiteX23" fmla="*/ 99948 w 618604"/>
              <a:gd name="connsiteY23" fmla="*/ 104343 h 710920"/>
              <a:gd name="connsiteX24" fmla="*/ 81457 w 618604"/>
              <a:gd name="connsiteY24" fmla="*/ 96710 h 710920"/>
              <a:gd name="connsiteX25" fmla="*/ 76682 w 618604"/>
              <a:gd name="connsiteY25" fmla="*/ 96189 h 710920"/>
              <a:gd name="connsiteX26" fmla="*/ 275602 w 618604"/>
              <a:gd name="connsiteY26" fmla="*/ 0 h 71092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618604" h="710920">
                <a:moveTo>
                  <a:pt x="275602" y="0"/>
                </a:moveTo>
                <a:lnTo>
                  <a:pt x="618604" y="177736"/>
                </a:lnTo>
                <a:lnTo>
                  <a:pt x="603669" y="181711"/>
                </a:lnTo>
                <a:lnTo>
                  <a:pt x="549338" y="192633"/>
                </a:lnTo>
                <a:lnTo>
                  <a:pt x="473481" y="223659"/>
                </a:lnTo>
                <a:lnTo>
                  <a:pt x="385648" y="275831"/>
                </a:lnTo>
                <a:lnTo>
                  <a:pt x="281076" y="348627"/>
                </a:lnTo>
                <a:lnTo>
                  <a:pt x="184238" y="439115"/>
                </a:lnTo>
                <a:lnTo>
                  <a:pt x="84378" y="557326"/>
                </a:lnTo>
                <a:lnTo>
                  <a:pt x="0" y="710920"/>
                </a:lnTo>
                <a:lnTo>
                  <a:pt x="2476" y="643826"/>
                </a:lnTo>
                <a:lnTo>
                  <a:pt x="19888" y="572757"/>
                </a:lnTo>
                <a:lnTo>
                  <a:pt x="63601" y="482091"/>
                </a:lnTo>
                <a:lnTo>
                  <a:pt x="116243" y="398017"/>
                </a:lnTo>
                <a:lnTo>
                  <a:pt x="173672" y="314464"/>
                </a:lnTo>
                <a:lnTo>
                  <a:pt x="234061" y="248068"/>
                </a:lnTo>
                <a:lnTo>
                  <a:pt x="292023" y="203872"/>
                </a:lnTo>
                <a:lnTo>
                  <a:pt x="337426" y="186372"/>
                </a:lnTo>
                <a:lnTo>
                  <a:pt x="286715" y="163995"/>
                </a:lnTo>
                <a:lnTo>
                  <a:pt x="239572" y="153250"/>
                </a:lnTo>
                <a:lnTo>
                  <a:pt x="193027" y="136943"/>
                </a:lnTo>
                <a:lnTo>
                  <a:pt x="150660" y="126707"/>
                </a:lnTo>
                <a:lnTo>
                  <a:pt x="117843" y="117525"/>
                </a:lnTo>
                <a:lnTo>
                  <a:pt x="99948" y="104343"/>
                </a:lnTo>
                <a:lnTo>
                  <a:pt x="81457" y="96710"/>
                </a:lnTo>
                <a:lnTo>
                  <a:pt x="76682" y="96189"/>
                </a:lnTo>
                <a:lnTo>
                  <a:pt x="27560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1292225" y="4722813"/>
            <a:ext cx="114300" cy="441325"/>
          </a:xfrm>
          <a:custGeom>
            <a:avLst/>
            <a:gdLst>
              <a:gd name="connsiteX0" fmla="*/ 0 w 114198"/>
              <a:gd name="connsiteY0" fmla="*/ 0 h 441705"/>
              <a:gd name="connsiteX1" fmla="*/ 28409 w 114198"/>
              <a:gd name="connsiteY1" fmla="*/ 3099 h 441705"/>
              <a:gd name="connsiteX2" fmla="*/ 59093 w 114198"/>
              <a:gd name="connsiteY2" fmla="*/ 29171 h 441705"/>
              <a:gd name="connsiteX3" fmla="*/ 89179 w 114198"/>
              <a:gd name="connsiteY3" fmla="*/ 60871 h 441705"/>
              <a:gd name="connsiteX4" fmla="*/ 106730 w 114198"/>
              <a:gd name="connsiteY4" fmla="*/ 119608 h 441705"/>
              <a:gd name="connsiteX5" fmla="*/ 114198 w 114198"/>
              <a:gd name="connsiteY5" fmla="*/ 182930 h 441705"/>
              <a:gd name="connsiteX6" fmla="*/ 110363 w 114198"/>
              <a:gd name="connsiteY6" fmla="*/ 262064 h 441705"/>
              <a:gd name="connsiteX7" fmla="*/ 86360 w 114198"/>
              <a:gd name="connsiteY7" fmla="*/ 350367 h 441705"/>
              <a:gd name="connsiteX8" fmla="*/ 38074 w 114198"/>
              <a:gd name="connsiteY8" fmla="*/ 441705 h 441705"/>
              <a:gd name="connsiteX9" fmla="*/ 33832 w 114198"/>
              <a:gd name="connsiteY9" fmla="*/ 304863 h 441705"/>
              <a:gd name="connsiteX10" fmla="*/ 24688 w 114198"/>
              <a:gd name="connsiteY10" fmla="*/ 212940 h 441705"/>
              <a:gd name="connsiteX11" fmla="*/ 14935 w 114198"/>
              <a:gd name="connsiteY11" fmla="*/ 126644 h 441705"/>
              <a:gd name="connsiteX12" fmla="*/ 0 w 114198"/>
              <a:gd name="connsiteY12" fmla="*/ 0 h 44170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14198" h="441705">
                <a:moveTo>
                  <a:pt x="0" y="0"/>
                </a:moveTo>
                <a:lnTo>
                  <a:pt x="28409" y="3099"/>
                </a:lnTo>
                <a:lnTo>
                  <a:pt x="59093" y="29171"/>
                </a:lnTo>
                <a:lnTo>
                  <a:pt x="89179" y="60871"/>
                </a:lnTo>
                <a:lnTo>
                  <a:pt x="106730" y="119608"/>
                </a:lnTo>
                <a:lnTo>
                  <a:pt x="114198" y="182930"/>
                </a:lnTo>
                <a:lnTo>
                  <a:pt x="110363" y="262064"/>
                </a:lnTo>
                <a:lnTo>
                  <a:pt x="86360" y="350367"/>
                </a:lnTo>
                <a:lnTo>
                  <a:pt x="38074" y="441705"/>
                </a:lnTo>
                <a:lnTo>
                  <a:pt x="33832" y="304863"/>
                </a:lnTo>
                <a:lnTo>
                  <a:pt x="24688" y="212940"/>
                </a:lnTo>
                <a:lnTo>
                  <a:pt x="14935" y="12664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1889125" y="5195888"/>
            <a:ext cx="1758950" cy="1662112"/>
          </a:xfrm>
          <a:custGeom>
            <a:avLst/>
            <a:gdLst>
              <a:gd name="connsiteX0" fmla="*/ 33324 w 1758950"/>
              <a:gd name="connsiteY0" fmla="*/ 160337 h 1662112"/>
              <a:gd name="connsiteX1" fmla="*/ 103187 w 1758950"/>
              <a:gd name="connsiteY1" fmla="*/ 334962 h 1662112"/>
              <a:gd name="connsiteX2" fmla="*/ 193662 w 1758950"/>
              <a:gd name="connsiteY2" fmla="*/ 515937 h 1662112"/>
              <a:gd name="connsiteX3" fmla="*/ 298437 w 1758950"/>
              <a:gd name="connsiteY3" fmla="*/ 709612 h 1662112"/>
              <a:gd name="connsiteX4" fmla="*/ 422262 w 1758950"/>
              <a:gd name="connsiteY4" fmla="*/ 893762 h 1662112"/>
              <a:gd name="connsiteX5" fmla="*/ 555612 w 1758950"/>
              <a:gd name="connsiteY5" fmla="*/ 1074737 h 1662112"/>
              <a:gd name="connsiteX6" fmla="*/ 685800 w 1758950"/>
              <a:gd name="connsiteY6" fmla="*/ 1231900 h 1662112"/>
              <a:gd name="connsiteX7" fmla="*/ 820724 w 1758950"/>
              <a:gd name="connsiteY7" fmla="*/ 1366837 h 1662112"/>
              <a:gd name="connsiteX8" fmla="*/ 963599 w 1758950"/>
              <a:gd name="connsiteY8" fmla="*/ 1500187 h 1662112"/>
              <a:gd name="connsiteX9" fmla="*/ 1098537 w 1758950"/>
              <a:gd name="connsiteY9" fmla="*/ 1604962 h 1662112"/>
              <a:gd name="connsiteX10" fmla="*/ 1244600 w 1758950"/>
              <a:gd name="connsiteY10" fmla="*/ 1662112 h 1662112"/>
              <a:gd name="connsiteX11" fmla="*/ 1758950 w 1758950"/>
              <a:gd name="connsiteY11" fmla="*/ 1662112 h 1662112"/>
              <a:gd name="connsiteX12" fmla="*/ 1468424 w 1758950"/>
              <a:gd name="connsiteY12" fmla="*/ 1550987 h 1662112"/>
              <a:gd name="connsiteX13" fmla="*/ 1196962 w 1758950"/>
              <a:gd name="connsiteY13" fmla="*/ 1427175 h 1662112"/>
              <a:gd name="connsiteX14" fmla="*/ 984237 w 1758950"/>
              <a:gd name="connsiteY14" fmla="*/ 1271587 h 1662112"/>
              <a:gd name="connsiteX15" fmla="*/ 895337 w 1758950"/>
              <a:gd name="connsiteY15" fmla="*/ 1196987 h 1662112"/>
              <a:gd name="connsiteX16" fmla="*/ 803275 w 1758950"/>
              <a:gd name="connsiteY16" fmla="*/ 1131887 h 1662112"/>
              <a:gd name="connsiteX17" fmla="*/ 700087 w 1758950"/>
              <a:gd name="connsiteY17" fmla="*/ 1049337 h 1662112"/>
              <a:gd name="connsiteX18" fmla="*/ 592124 w 1758950"/>
              <a:gd name="connsiteY18" fmla="*/ 936625 h 1662112"/>
              <a:gd name="connsiteX19" fmla="*/ 466712 w 1758950"/>
              <a:gd name="connsiteY19" fmla="*/ 793750 h 1662112"/>
              <a:gd name="connsiteX20" fmla="*/ 331787 w 1758950"/>
              <a:gd name="connsiteY20" fmla="*/ 600075 h 1662112"/>
              <a:gd name="connsiteX21" fmla="*/ 173037 w 1758950"/>
              <a:gd name="connsiteY21" fmla="*/ 344487 h 1662112"/>
              <a:gd name="connsiteX22" fmla="*/ 0 w 1758950"/>
              <a:gd name="connsiteY22" fmla="*/ 0 h 1662112"/>
              <a:gd name="connsiteX23" fmla="*/ 33324 w 1758950"/>
              <a:gd name="connsiteY23" fmla="*/ 160337 h 166211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Lst>
            <a:rect l="l" t="t" r="r" b="b"/>
            <a:pathLst>
              <a:path w="1758950" h="1662112">
                <a:moveTo>
                  <a:pt x="33324" y="160337"/>
                </a:moveTo>
                <a:lnTo>
                  <a:pt x="103187" y="334962"/>
                </a:lnTo>
                <a:lnTo>
                  <a:pt x="193662" y="515937"/>
                </a:lnTo>
                <a:lnTo>
                  <a:pt x="298437" y="709612"/>
                </a:lnTo>
                <a:lnTo>
                  <a:pt x="422262" y="893762"/>
                </a:lnTo>
                <a:lnTo>
                  <a:pt x="555612" y="1074737"/>
                </a:lnTo>
                <a:lnTo>
                  <a:pt x="685800" y="1231900"/>
                </a:lnTo>
                <a:lnTo>
                  <a:pt x="820724" y="1366837"/>
                </a:lnTo>
                <a:lnTo>
                  <a:pt x="963599" y="1500187"/>
                </a:lnTo>
                <a:lnTo>
                  <a:pt x="1098537" y="1604962"/>
                </a:lnTo>
                <a:lnTo>
                  <a:pt x="1244600" y="1662112"/>
                </a:lnTo>
                <a:lnTo>
                  <a:pt x="1758950" y="1662112"/>
                </a:lnTo>
                <a:lnTo>
                  <a:pt x="1468424" y="1550987"/>
                </a:lnTo>
                <a:lnTo>
                  <a:pt x="1196962" y="1427175"/>
                </a:lnTo>
                <a:lnTo>
                  <a:pt x="984237" y="1271587"/>
                </a:lnTo>
                <a:lnTo>
                  <a:pt x="895337" y="1196987"/>
                </a:lnTo>
                <a:lnTo>
                  <a:pt x="803275" y="1131887"/>
                </a:lnTo>
                <a:lnTo>
                  <a:pt x="700087" y="1049337"/>
                </a:lnTo>
                <a:lnTo>
                  <a:pt x="592124" y="936625"/>
                </a:lnTo>
                <a:lnTo>
                  <a:pt x="466712" y="793750"/>
                </a:lnTo>
                <a:lnTo>
                  <a:pt x="331787" y="600075"/>
                </a:lnTo>
                <a:lnTo>
                  <a:pt x="173037" y="344487"/>
                </a:lnTo>
                <a:lnTo>
                  <a:pt x="0" y="0"/>
                </a:lnTo>
                <a:lnTo>
                  <a:pt x="33324" y="1603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4470400" y="1109663"/>
            <a:ext cx="401638" cy="209550"/>
          </a:xfrm>
          <a:custGeom>
            <a:avLst/>
            <a:gdLst>
              <a:gd name="connsiteX0" fmla="*/ 402602 w 402602"/>
              <a:gd name="connsiteY0" fmla="*/ 209842 h 209842"/>
              <a:gd name="connsiteX1" fmla="*/ 360997 w 402602"/>
              <a:gd name="connsiteY1" fmla="*/ 0 h 209842"/>
              <a:gd name="connsiteX2" fmla="*/ 0 w 402602"/>
              <a:gd name="connsiteY2" fmla="*/ 149555 h 209842"/>
              <a:gd name="connsiteX3" fmla="*/ 402602 w 402602"/>
              <a:gd name="connsiteY3" fmla="*/ 209842 h 209842"/>
            </a:gdLst>
            <a:ahLst/>
            <a:cxnLst>
              <a:cxn ang="0">
                <a:pos x="connsiteX0" y="connsiteY0"/>
              </a:cxn>
              <a:cxn ang="1">
                <a:pos x="connsiteX1" y="connsiteY1"/>
              </a:cxn>
              <a:cxn ang="2">
                <a:pos x="connsiteX2" y="connsiteY2"/>
              </a:cxn>
              <a:cxn ang="3">
                <a:pos x="connsiteX3" y="connsiteY3"/>
              </a:cxn>
            </a:cxnLst>
            <a:rect l="l" t="t" r="r" b="b"/>
            <a:pathLst>
              <a:path w="402602" h="209842">
                <a:moveTo>
                  <a:pt x="402602" y="209842"/>
                </a:moveTo>
                <a:lnTo>
                  <a:pt x="360997" y="0"/>
                </a:lnTo>
                <a:lnTo>
                  <a:pt x="0" y="149555"/>
                </a:lnTo>
                <a:lnTo>
                  <a:pt x="402602" y="20984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4621213" y="1660525"/>
            <a:ext cx="498475" cy="301625"/>
          </a:xfrm>
          <a:custGeom>
            <a:avLst/>
            <a:gdLst>
              <a:gd name="connsiteX0" fmla="*/ 0 w 498627"/>
              <a:gd name="connsiteY0" fmla="*/ 0 h 301523"/>
              <a:gd name="connsiteX1" fmla="*/ 498627 w 498627"/>
              <a:gd name="connsiteY1" fmla="*/ 146126 h 301523"/>
              <a:gd name="connsiteX2" fmla="*/ 417334 w 498627"/>
              <a:gd name="connsiteY2" fmla="*/ 301523 h 301523"/>
              <a:gd name="connsiteX3" fmla="*/ 0 w 498627"/>
              <a:gd name="connsiteY3" fmla="*/ 0 h 301523"/>
            </a:gdLst>
            <a:ahLst/>
            <a:cxnLst>
              <a:cxn ang="0">
                <a:pos x="connsiteX0" y="connsiteY0"/>
              </a:cxn>
              <a:cxn ang="1">
                <a:pos x="connsiteX1" y="connsiteY1"/>
              </a:cxn>
              <a:cxn ang="2">
                <a:pos x="connsiteX2" y="connsiteY2"/>
              </a:cxn>
              <a:cxn ang="3">
                <a:pos x="connsiteX3" y="connsiteY3"/>
              </a:cxn>
            </a:cxnLst>
            <a:rect l="l" t="t" r="r" b="b"/>
            <a:pathLst>
              <a:path w="498627" h="301523">
                <a:moveTo>
                  <a:pt x="0" y="0"/>
                </a:moveTo>
                <a:lnTo>
                  <a:pt x="498627" y="146126"/>
                </a:lnTo>
                <a:lnTo>
                  <a:pt x="417334" y="301523"/>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259263" y="1804988"/>
            <a:ext cx="322262" cy="452437"/>
          </a:xfrm>
          <a:custGeom>
            <a:avLst/>
            <a:gdLst>
              <a:gd name="connsiteX0" fmla="*/ 0 w 321348"/>
              <a:gd name="connsiteY0" fmla="*/ 0 h 453682"/>
              <a:gd name="connsiteX1" fmla="*/ 321348 w 321348"/>
              <a:gd name="connsiteY1" fmla="*/ 398183 h 453682"/>
              <a:gd name="connsiteX2" fmla="*/ 162598 w 321348"/>
              <a:gd name="connsiteY2" fmla="*/ 453682 h 453682"/>
              <a:gd name="connsiteX3" fmla="*/ 0 w 321348"/>
              <a:gd name="connsiteY3" fmla="*/ 0 h 453682"/>
            </a:gdLst>
            <a:ahLst/>
            <a:cxnLst>
              <a:cxn ang="0">
                <a:pos x="connsiteX0" y="connsiteY0"/>
              </a:cxn>
              <a:cxn ang="1">
                <a:pos x="connsiteX1" y="connsiteY1"/>
              </a:cxn>
              <a:cxn ang="2">
                <a:pos x="connsiteX2" y="connsiteY2"/>
              </a:cxn>
              <a:cxn ang="3">
                <a:pos x="connsiteX3" y="connsiteY3"/>
              </a:cxn>
            </a:cxnLst>
            <a:rect l="l" t="t" r="r" b="b"/>
            <a:pathLst>
              <a:path w="321348" h="453682">
                <a:moveTo>
                  <a:pt x="0" y="0"/>
                </a:moveTo>
                <a:lnTo>
                  <a:pt x="321348" y="398183"/>
                </a:lnTo>
                <a:lnTo>
                  <a:pt x="162598" y="453682"/>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5695950" y="922338"/>
            <a:ext cx="358775" cy="144462"/>
          </a:xfrm>
          <a:custGeom>
            <a:avLst/>
            <a:gdLst>
              <a:gd name="connsiteX0" fmla="*/ 36296 w 358863"/>
              <a:gd name="connsiteY0" fmla="*/ 0 h 144589"/>
              <a:gd name="connsiteX1" fmla="*/ 0 w 358863"/>
              <a:gd name="connsiteY1" fmla="*/ 144589 h 144589"/>
              <a:gd name="connsiteX2" fmla="*/ 358863 w 358863"/>
              <a:gd name="connsiteY2" fmla="*/ 65887 h 144589"/>
              <a:gd name="connsiteX3" fmla="*/ 36296 w 358863"/>
              <a:gd name="connsiteY3" fmla="*/ 0 h 144589"/>
            </a:gdLst>
            <a:ahLst/>
            <a:cxnLst>
              <a:cxn ang="0">
                <a:pos x="connsiteX0" y="connsiteY0"/>
              </a:cxn>
              <a:cxn ang="1">
                <a:pos x="connsiteX1" y="connsiteY1"/>
              </a:cxn>
              <a:cxn ang="2">
                <a:pos x="connsiteX2" y="connsiteY2"/>
              </a:cxn>
              <a:cxn ang="3">
                <a:pos x="connsiteX3" y="connsiteY3"/>
              </a:cxn>
            </a:cxnLst>
            <a:rect l="l" t="t" r="r" b="b"/>
            <a:pathLst>
              <a:path w="358863" h="144589">
                <a:moveTo>
                  <a:pt x="36296" y="0"/>
                </a:moveTo>
                <a:lnTo>
                  <a:pt x="0" y="144589"/>
                </a:lnTo>
                <a:lnTo>
                  <a:pt x="358863" y="65887"/>
                </a:lnTo>
                <a:lnTo>
                  <a:pt x="36296"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5688013" y="476250"/>
            <a:ext cx="374650" cy="230188"/>
          </a:xfrm>
          <a:custGeom>
            <a:avLst/>
            <a:gdLst>
              <a:gd name="connsiteX0" fmla="*/ 375056 w 375056"/>
              <a:gd name="connsiteY0" fmla="*/ 230035 h 230035"/>
              <a:gd name="connsiteX1" fmla="*/ 0 w 375056"/>
              <a:gd name="connsiteY1" fmla="*/ 100088 h 230035"/>
              <a:gd name="connsiteX2" fmla="*/ 122440 w 375056"/>
              <a:gd name="connsiteY2" fmla="*/ 0 h 230035"/>
              <a:gd name="connsiteX3" fmla="*/ 375056 w 375056"/>
              <a:gd name="connsiteY3" fmla="*/ 230035 h 230035"/>
            </a:gdLst>
            <a:ahLst/>
            <a:cxnLst>
              <a:cxn ang="0">
                <a:pos x="connsiteX0" y="connsiteY0"/>
              </a:cxn>
              <a:cxn ang="1">
                <a:pos x="connsiteX1" y="connsiteY1"/>
              </a:cxn>
              <a:cxn ang="2">
                <a:pos x="connsiteX2" y="connsiteY2"/>
              </a:cxn>
              <a:cxn ang="3">
                <a:pos x="connsiteX3" y="connsiteY3"/>
              </a:cxn>
            </a:cxnLst>
            <a:rect l="l" t="t" r="r" b="b"/>
            <a:pathLst>
              <a:path w="375056" h="230035">
                <a:moveTo>
                  <a:pt x="375056" y="230035"/>
                </a:moveTo>
                <a:lnTo>
                  <a:pt x="0" y="100088"/>
                </a:lnTo>
                <a:lnTo>
                  <a:pt x="122440" y="0"/>
                </a:lnTo>
                <a:lnTo>
                  <a:pt x="375056" y="230035"/>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6286500" y="322263"/>
            <a:ext cx="153988" cy="317500"/>
          </a:xfrm>
          <a:custGeom>
            <a:avLst/>
            <a:gdLst>
              <a:gd name="connsiteX0" fmla="*/ 137743 w 154304"/>
              <a:gd name="connsiteY0" fmla="*/ 317118 h 317118"/>
              <a:gd name="connsiteX1" fmla="*/ 0 w 154304"/>
              <a:gd name="connsiteY1" fmla="*/ 27660 h 317118"/>
              <a:gd name="connsiteX2" fmla="*/ 154304 w 154304"/>
              <a:gd name="connsiteY2" fmla="*/ 0 h 317118"/>
              <a:gd name="connsiteX3" fmla="*/ 137743 w 154304"/>
              <a:gd name="connsiteY3" fmla="*/ 317118 h 317118"/>
            </a:gdLst>
            <a:ahLst/>
            <a:cxnLst>
              <a:cxn ang="0">
                <a:pos x="connsiteX0" y="connsiteY0"/>
              </a:cxn>
              <a:cxn ang="1">
                <a:pos x="connsiteX1" y="connsiteY1"/>
              </a:cxn>
              <a:cxn ang="2">
                <a:pos x="connsiteX2" y="connsiteY2"/>
              </a:cxn>
              <a:cxn ang="3">
                <a:pos x="connsiteX3" y="connsiteY3"/>
              </a:cxn>
            </a:cxnLst>
            <a:rect l="l" t="t" r="r" b="b"/>
            <a:pathLst>
              <a:path w="154304" h="317118">
                <a:moveTo>
                  <a:pt x="137743" y="317118"/>
                </a:moveTo>
                <a:lnTo>
                  <a:pt x="0" y="27660"/>
                </a:lnTo>
                <a:lnTo>
                  <a:pt x="154304" y="0"/>
                </a:lnTo>
                <a:lnTo>
                  <a:pt x="137743" y="31711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784350" y="5476875"/>
            <a:ext cx="177800" cy="336550"/>
          </a:xfrm>
          <a:custGeom>
            <a:avLst/>
            <a:gdLst>
              <a:gd name="connsiteX0" fmla="*/ 0 w 178422"/>
              <a:gd name="connsiteY0" fmla="*/ 335178 h 335178"/>
              <a:gd name="connsiteX1" fmla="*/ 178422 w 178422"/>
              <a:gd name="connsiteY1" fmla="*/ 287248 h 335178"/>
              <a:gd name="connsiteX2" fmla="*/ 58673 w 178422"/>
              <a:gd name="connsiteY2" fmla="*/ 0 h 335178"/>
              <a:gd name="connsiteX3" fmla="*/ 0 w 178422"/>
              <a:gd name="connsiteY3" fmla="*/ 335178 h 335178"/>
            </a:gdLst>
            <a:ahLst/>
            <a:cxnLst>
              <a:cxn ang="0">
                <a:pos x="connsiteX0" y="connsiteY0"/>
              </a:cxn>
              <a:cxn ang="1">
                <a:pos x="connsiteX1" y="connsiteY1"/>
              </a:cxn>
              <a:cxn ang="2">
                <a:pos x="connsiteX2" y="connsiteY2"/>
              </a:cxn>
              <a:cxn ang="3">
                <a:pos x="connsiteX3" y="connsiteY3"/>
              </a:cxn>
            </a:cxnLst>
            <a:rect l="l" t="t" r="r" b="b"/>
            <a:pathLst>
              <a:path w="178422" h="335178">
                <a:moveTo>
                  <a:pt x="0" y="335178"/>
                </a:moveTo>
                <a:lnTo>
                  <a:pt x="178422" y="287248"/>
                </a:lnTo>
                <a:lnTo>
                  <a:pt x="58673" y="0"/>
                </a:lnTo>
                <a:lnTo>
                  <a:pt x="0" y="33517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236663" y="5627688"/>
            <a:ext cx="263525" cy="420687"/>
          </a:xfrm>
          <a:custGeom>
            <a:avLst/>
            <a:gdLst>
              <a:gd name="connsiteX0" fmla="*/ 263169 w 263169"/>
              <a:gd name="connsiteY0" fmla="*/ 0 h 419785"/>
              <a:gd name="connsiteX1" fmla="*/ 129997 w 263169"/>
              <a:gd name="connsiteY1" fmla="*/ 419786 h 419785"/>
              <a:gd name="connsiteX2" fmla="*/ 0 w 263169"/>
              <a:gd name="connsiteY2" fmla="*/ 363042 h 419785"/>
              <a:gd name="connsiteX3" fmla="*/ 263169 w 263169"/>
              <a:gd name="connsiteY3" fmla="*/ 0 h 419785"/>
            </a:gdLst>
            <a:ahLst/>
            <a:cxnLst>
              <a:cxn ang="0">
                <a:pos x="connsiteX0" y="connsiteY0"/>
              </a:cxn>
              <a:cxn ang="1">
                <a:pos x="connsiteX1" y="connsiteY1"/>
              </a:cxn>
              <a:cxn ang="2">
                <a:pos x="connsiteX2" y="connsiteY2"/>
              </a:cxn>
              <a:cxn ang="3">
                <a:pos x="connsiteX3" y="connsiteY3"/>
              </a:cxn>
            </a:cxnLst>
            <a:rect l="l" t="t" r="r" b="b"/>
            <a:pathLst>
              <a:path w="263169" h="419785">
                <a:moveTo>
                  <a:pt x="263169" y="0"/>
                </a:moveTo>
                <a:lnTo>
                  <a:pt x="129997" y="419786"/>
                </a:lnTo>
                <a:lnTo>
                  <a:pt x="0" y="363042"/>
                </a:lnTo>
                <a:lnTo>
                  <a:pt x="263169"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000125" y="5345113"/>
            <a:ext cx="387350" cy="288925"/>
          </a:xfrm>
          <a:custGeom>
            <a:avLst/>
            <a:gdLst>
              <a:gd name="connsiteX0" fmla="*/ 387134 w 387134"/>
              <a:gd name="connsiteY0" fmla="*/ 0 h 290372"/>
              <a:gd name="connsiteX1" fmla="*/ 43954 w 387134"/>
              <a:gd name="connsiteY1" fmla="*/ 290372 h 290372"/>
              <a:gd name="connsiteX2" fmla="*/ 0 w 387134"/>
              <a:gd name="connsiteY2" fmla="*/ 163372 h 290372"/>
              <a:gd name="connsiteX3" fmla="*/ 387134 w 387134"/>
              <a:gd name="connsiteY3" fmla="*/ 0 h 290372"/>
            </a:gdLst>
            <a:ahLst/>
            <a:cxnLst>
              <a:cxn ang="0">
                <a:pos x="connsiteX0" y="connsiteY0"/>
              </a:cxn>
              <a:cxn ang="1">
                <a:pos x="connsiteX1" y="connsiteY1"/>
              </a:cxn>
              <a:cxn ang="2">
                <a:pos x="connsiteX2" y="connsiteY2"/>
              </a:cxn>
              <a:cxn ang="3">
                <a:pos x="connsiteX3" y="connsiteY3"/>
              </a:cxn>
            </a:cxnLst>
            <a:rect l="l" t="t" r="r" b="b"/>
            <a:pathLst>
              <a:path w="387134" h="290372">
                <a:moveTo>
                  <a:pt x="387134" y="0"/>
                </a:moveTo>
                <a:lnTo>
                  <a:pt x="43954" y="290372"/>
                </a:lnTo>
                <a:lnTo>
                  <a:pt x="0" y="163372"/>
                </a:lnTo>
                <a:lnTo>
                  <a:pt x="387134"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573213" y="1111250"/>
            <a:ext cx="452437" cy="481013"/>
          </a:xfrm>
          <a:custGeom>
            <a:avLst/>
            <a:gdLst>
              <a:gd name="connsiteX0" fmla="*/ 244792 w 451662"/>
              <a:gd name="connsiteY0" fmla="*/ 0 h 480809"/>
              <a:gd name="connsiteX1" fmla="*/ 451662 w 451662"/>
              <a:gd name="connsiteY1" fmla="*/ 177406 h 480809"/>
              <a:gd name="connsiteX2" fmla="*/ 0 w 451662"/>
              <a:gd name="connsiteY2" fmla="*/ 480809 h 480809"/>
              <a:gd name="connsiteX3" fmla="*/ 244792 w 451662"/>
              <a:gd name="connsiteY3" fmla="*/ 0 h 480809"/>
            </a:gdLst>
            <a:ahLst/>
            <a:cxnLst>
              <a:cxn ang="0">
                <a:pos x="connsiteX0" y="connsiteY0"/>
              </a:cxn>
              <a:cxn ang="1">
                <a:pos x="connsiteX1" y="connsiteY1"/>
              </a:cxn>
              <a:cxn ang="2">
                <a:pos x="connsiteX2" y="connsiteY2"/>
              </a:cxn>
              <a:cxn ang="3">
                <a:pos x="connsiteX3" y="connsiteY3"/>
              </a:cxn>
            </a:cxnLst>
            <a:rect l="l" t="t" r="r" b="b"/>
            <a:pathLst>
              <a:path w="451662" h="480809">
                <a:moveTo>
                  <a:pt x="244792" y="0"/>
                </a:moveTo>
                <a:lnTo>
                  <a:pt x="451662" y="177406"/>
                </a:lnTo>
                <a:lnTo>
                  <a:pt x="0" y="480809"/>
                </a:lnTo>
                <a:lnTo>
                  <a:pt x="244792"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1214438" y="525463"/>
            <a:ext cx="241300" cy="647700"/>
          </a:xfrm>
          <a:custGeom>
            <a:avLst/>
            <a:gdLst>
              <a:gd name="connsiteX0" fmla="*/ 18821 w 240499"/>
              <a:gd name="connsiteY0" fmla="*/ 648335 h 648335"/>
              <a:gd name="connsiteX1" fmla="*/ 240499 w 240499"/>
              <a:gd name="connsiteY1" fmla="*/ 8026 h 648335"/>
              <a:gd name="connsiteX2" fmla="*/ 0 w 240499"/>
              <a:gd name="connsiteY2" fmla="*/ 0 h 648335"/>
              <a:gd name="connsiteX3" fmla="*/ 18821 w 240499"/>
              <a:gd name="connsiteY3" fmla="*/ 648335 h 648335"/>
            </a:gdLst>
            <a:ahLst/>
            <a:cxnLst>
              <a:cxn ang="0">
                <a:pos x="connsiteX0" y="connsiteY0"/>
              </a:cxn>
              <a:cxn ang="1">
                <a:pos x="connsiteX1" y="connsiteY1"/>
              </a:cxn>
              <a:cxn ang="2">
                <a:pos x="connsiteX2" y="connsiteY2"/>
              </a:cxn>
              <a:cxn ang="3">
                <a:pos x="connsiteX3" y="connsiteY3"/>
              </a:cxn>
            </a:cxnLst>
            <a:rect l="l" t="t" r="r" b="b"/>
            <a:pathLst>
              <a:path w="240499" h="648335">
                <a:moveTo>
                  <a:pt x="18821" y="648335"/>
                </a:moveTo>
                <a:lnTo>
                  <a:pt x="240499" y="8026"/>
                </a:lnTo>
                <a:lnTo>
                  <a:pt x="0" y="0"/>
                </a:lnTo>
                <a:lnTo>
                  <a:pt x="18821" y="648335"/>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396875" y="877888"/>
            <a:ext cx="390525" cy="603250"/>
          </a:xfrm>
          <a:custGeom>
            <a:avLst/>
            <a:gdLst>
              <a:gd name="connsiteX0" fmla="*/ 390702 w 390702"/>
              <a:gd name="connsiteY0" fmla="*/ 603364 h 603364"/>
              <a:gd name="connsiteX1" fmla="*/ 186905 w 390702"/>
              <a:gd name="connsiteY1" fmla="*/ 0 h 603364"/>
              <a:gd name="connsiteX2" fmla="*/ 0 w 390702"/>
              <a:gd name="connsiteY2" fmla="*/ 139877 h 603364"/>
              <a:gd name="connsiteX3" fmla="*/ 390702 w 390702"/>
              <a:gd name="connsiteY3" fmla="*/ 603364 h 603364"/>
            </a:gdLst>
            <a:ahLst/>
            <a:cxnLst>
              <a:cxn ang="0">
                <a:pos x="connsiteX0" y="connsiteY0"/>
              </a:cxn>
              <a:cxn ang="1">
                <a:pos x="connsiteX1" y="connsiteY1"/>
              </a:cxn>
              <a:cxn ang="2">
                <a:pos x="connsiteX2" y="connsiteY2"/>
              </a:cxn>
              <a:cxn ang="3">
                <a:pos x="connsiteX3" y="connsiteY3"/>
              </a:cxn>
            </a:cxnLst>
            <a:rect l="l" t="t" r="r" b="b"/>
            <a:pathLst>
              <a:path w="390702" h="603364">
                <a:moveTo>
                  <a:pt x="390702" y="603364"/>
                </a:moveTo>
                <a:lnTo>
                  <a:pt x="186905" y="0"/>
                </a:lnTo>
                <a:lnTo>
                  <a:pt x="0" y="139877"/>
                </a:lnTo>
                <a:lnTo>
                  <a:pt x="390702" y="603364"/>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7383463" y="4802188"/>
            <a:ext cx="439737" cy="492125"/>
          </a:xfrm>
          <a:custGeom>
            <a:avLst/>
            <a:gdLst>
              <a:gd name="connsiteX0" fmla="*/ 439457 w 439458"/>
              <a:gd name="connsiteY0" fmla="*/ 313016 h 491464"/>
              <a:gd name="connsiteX1" fmla="*/ 233476 w 439458"/>
              <a:gd name="connsiteY1" fmla="*/ 491464 h 491464"/>
              <a:gd name="connsiteX2" fmla="*/ 0 w 439458"/>
              <a:gd name="connsiteY2" fmla="*/ 0 h 491464"/>
              <a:gd name="connsiteX3" fmla="*/ 439457 w 439458"/>
              <a:gd name="connsiteY3" fmla="*/ 313016 h 491464"/>
            </a:gdLst>
            <a:ahLst/>
            <a:cxnLst>
              <a:cxn ang="0">
                <a:pos x="connsiteX0" y="connsiteY0"/>
              </a:cxn>
              <a:cxn ang="1">
                <a:pos x="connsiteX1" y="connsiteY1"/>
              </a:cxn>
              <a:cxn ang="2">
                <a:pos x="connsiteX2" y="connsiteY2"/>
              </a:cxn>
              <a:cxn ang="3">
                <a:pos x="connsiteX3" y="connsiteY3"/>
              </a:cxn>
            </a:cxnLst>
            <a:rect l="l" t="t" r="r" b="b"/>
            <a:pathLst>
              <a:path w="439458" h="491464">
                <a:moveTo>
                  <a:pt x="439457" y="313016"/>
                </a:moveTo>
                <a:lnTo>
                  <a:pt x="233476" y="491464"/>
                </a:lnTo>
                <a:lnTo>
                  <a:pt x="0" y="0"/>
                </a:lnTo>
                <a:lnTo>
                  <a:pt x="439457" y="313016"/>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7848600" y="4529138"/>
            <a:ext cx="642938" cy="312737"/>
          </a:xfrm>
          <a:custGeom>
            <a:avLst/>
            <a:gdLst>
              <a:gd name="connsiteX0" fmla="*/ 0 w 644017"/>
              <a:gd name="connsiteY0" fmla="*/ 0 h 313690"/>
              <a:gd name="connsiteX1" fmla="*/ 600608 w 644017"/>
              <a:gd name="connsiteY1" fmla="*/ 313689 h 313690"/>
              <a:gd name="connsiteX2" fmla="*/ 644016 w 644017"/>
              <a:gd name="connsiteY2" fmla="*/ 76999 h 313690"/>
              <a:gd name="connsiteX3" fmla="*/ 0 w 644017"/>
              <a:gd name="connsiteY3" fmla="*/ 0 h 313690"/>
            </a:gdLst>
            <a:ahLst/>
            <a:cxnLst>
              <a:cxn ang="0">
                <a:pos x="connsiteX0" y="connsiteY0"/>
              </a:cxn>
              <a:cxn ang="1">
                <a:pos x="connsiteX1" y="connsiteY1"/>
              </a:cxn>
              <a:cxn ang="2">
                <a:pos x="connsiteX2" y="connsiteY2"/>
              </a:cxn>
              <a:cxn ang="3">
                <a:pos x="connsiteX3" y="connsiteY3"/>
              </a:cxn>
            </a:cxnLst>
            <a:rect l="l" t="t" r="r" b="b"/>
            <a:pathLst>
              <a:path w="644017" h="313690">
                <a:moveTo>
                  <a:pt x="0" y="0"/>
                </a:moveTo>
                <a:lnTo>
                  <a:pt x="600608" y="313689"/>
                </a:lnTo>
                <a:lnTo>
                  <a:pt x="644016" y="76999"/>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7608888" y="3724275"/>
            <a:ext cx="627062" cy="317500"/>
          </a:xfrm>
          <a:custGeom>
            <a:avLst/>
            <a:gdLst>
              <a:gd name="connsiteX0" fmla="*/ 0 w 626821"/>
              <a:gd name="connsiteY0" fmla="*/ 318071 h 318071"/>
              <a:gd name="connsiteX1" fmla="*/ 626821 w 626821"/>
              <a:gd name="connsiteY1" fmla="*/ 205498 h 318071"/>
              <a:gd name="connsiteX2" fmla="*/ 516039 w 626821"/>
              <a:gd name="connsiteY2" fmla="*/ 0 h 318071"/>
              <a:gd name="connsiteX3" fmla="*/ 0 w 626821"/>
              <a:gd name="connsiteY3" fmla="*/ 318071 h 318071"/>
            </a:gdLst>
            <a:ahLst/>
            <a:cxnLst>
              <a:cxn ang="0">
                <a:pos x="connsiteX0" y="connsiteY0"/>
              </a:cxn>
              <a:cxn ang="1">
                <a:pos x="connsiteX1" y="connsiteY1"/>
              </a:cxn>
              <a:cxn ang="2">
                <a:pos x="connsiteX2" y="connsiteY2"/>
              </a:cxn>
              <a:cxn ang="3">
                <a:pos x="connsiteX3" y="connsiteY3"/>
              </a:cxn>
            </a:cxnLst>
            <a:rect l="l" t="t" r="r" b="b"/>
            <a:pathLst>
              <a:path w="626821" h="318071">
                <a:moveTo>
                  <a:pt x="0" y="318071"/>
                </a:moveTo>
                <a:lnTo>
                  <a:pt x="626821" y="205498"/>
                </a:lnTo>
                <a:lnTo>
                  <a:pt x="516039" y="0"/>
                </a:lnTo>
                <a:lnTo>
                  <a:pt x="0" y="318071"/>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1931988" y="3175"/>
            <a:ext cx="1368425" cy="1406525"/>
          </a:xfrm>
          <a:custGeom>
            <a:avLst/>
            <a:gdLst>
              <a:gd name="connsiteX0" fmla="*/ 0 w 1368425"/>
              <a:gd name="connsiteY0" fmla="*/ 0 h 1406525"/>
              <a:gd name="connsiteX1" fmla="*/ 9525 w 1368425"/>
              <a:gd name="connsiteY1" fmla="*/ 169862 h 1406525"/>
              <a:gd name="connsiteX2" fmla="*/ 58737 w 1368425"/>
              <a:gd name="connsiteY2" fmla="*/ 415925 h 1406525"/>
              <a:gd name="connsiteX3" fmla="*/ 131762 w 1368425"/>
              <a:gd name="connsiteY3" fmla="*/ 650875 h 1406525"/>
              <a:gd name="connsiteX4" fmla="*/ 236537 w 1368425"/>
              <a:gd name="connsiteY4" fmla="*/ 866775 h 1406525"/>
              <a:gd name="connsiteX5" fmla="*/ 376237 w 1368425"/>
              <a:gd name="connsiteY5" fmla="*/ 1057275 h 1406525"/>
              <a:gd name="connsiteX6" fmla="*/ 536575 w 1368425"/>
              <a:gd name="connsiteY6" fmla="*/ 1212850 h 1406525"/>
              <a:gd name="connsiteX7" fmla="*/ 714375 w 1368425"/>
              <a:gd name="connsiteY7" fmla="*/ 1330325 h 1406525"/>
              <a:gd name="connsiteX8" fmla="*/ 919162 w 1368425"/>
              <a:gd name="connsiteY8" fmla="*/ 1395412 h 1406525"/>
              <a:gd name="connsiteX9" fmla="*/ 1133475 w 1368425"/>
              <a:gd name="connsiteY9" fmla="*/ 1406525 h 1406525"/>
              <a:gd name="connsiteX10" fmla="*/ 1368425 w 1368425"/>
              <a:gd name="connsiteY10" fmla="*/ 1350962 h 1406525"/>
              <a:gd name="connsiteX11" fmla="*/ 1244600 w 1368425"/>
              <a:gd name="connsiteY11" fmla="*/ 1358900 h 1406525"/>
              <a:gd name="connsiteX12" fmla="*/ 1111250 w 1368425"/>
              <a:gd name="connsiteY12" fmla="*/ 1325562 h 1406525"/>
              <a:gd name="connsiteX13" fmla="*/ 985837 w 1368425"/>
              <a:gd name="connsiteY13" fmla="*/ 1260475 h 1406525"/>
              <a:gd name="connsiteX14" fmla="*/ 860425 w 1368425"/>
              <a:gd name="connsiteY14" fmla="*/ 1155700 h 1406525"/>
              <a:gd name="connsiteX15" fmla="*/ 739775 w 1368425"/>
              <a:gd name="connsiteY15" fmla="*/ 1030287 h 1406525"/>
              <a:gd name="connsiteX16" fmla="*/ 630237 w 1368425"/>
              <a:gd name="connsiteY16" fmla="*/ 884237 h 1406525"/>
              <a:gd name="connsiteX17" fmla="*/ 530225 w 1368425"/>
              <a:gd name="connsiteY17" fmla="*/ 720725 h 1406525"/>
              <a:gd name="connsiteX18" fmla="*/ 442912 w 1368425"/>
              <a:gd name="connsiteY18" fmla="*/ 538162 h 1406525"/>
              <a:gd name="connsiteX19" fmla="*/ 377825 w 1368425"/>
              <a:gd name="connsiteY19" fmla="*/ 357187 h 1406525"/>
              <a:gd name="connsiteX20" fmla="*/ 325437 w 1368425"/>
              <a:gd name="connsiteY20" fmla="*/ 166687 h 1406525"/>
              <a:gd name="connsiteX21" fmla="*/ 292100 w 1368425"/>
              <a:gd name="connsiteY21" fmla="*/ 4762 h 1406525"/>
              <a:gd name="connsiteX22" fmla="*/ 0 w 1368425"/>
              <a:gd name="connsiteY22" fmla="*/ 0 h 140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Lst>
            <a:rect l="l" t="t" r="r" b="b"/>
            <a:pathLst>
              <a:path w="1368425" h="1406525">
                <a:moveTo>
                  <a:pt x="0" y="0"/>
                </a:moveTo>
                <a:lnTo>
                  <a:pt x="9525" y="169862"/>
                </a:lnTo>
                <a:lnTo>
                  <a:pt x="58737" y="415925"/>
                </a:lnTo>
                <a:lnTo>
                  <a:pt x="131762" y="650875"/>
                </a:lnTo>
                <a:lnTo>
                  <a:pt x="236537" y="866775"/>
                </a:lnTo>
                <a:lnTo>
                  <a:pt x="376237" y="1057275"/>
                </a:lnTo>
                <a:lnTo>
                  <a:pt x="536575" y="1212850"/>
                </a:lnTo>
                <a:lnTo>
                  <a:pt x="714375" y="1330325"/>
                </a:lnTo>
                <a:lnTo>
                  <a:pt x="919162" y="1395412"/>
                </a:lnTo>
                <a:lnTo>
                  <a:pt x="1133475" y="1406525"/>
                </a:lnTo>
                <a:lnTo>
                  <a:pt x="1368425" y="1350962"/>
                </a:lnTo>
                <a:lnTo>
                  <a:pt x="1244600" y="1358900"/>
                </a:lnTo>
                <a:lnTo>
                  <a:pt x="1111250" y="1325562"/>
                </a:lnTo>
                <a:lnTo>
                  <a:pt x="985837" y="1260475"/>
                </a:lnTo>
                <a:lnTo>
                  <a:pt x="860425" y="1155700"/>
                </a:lnTo>
                <a:lnTo>
                  <a:pt x="739775" y="1030287"/>
                </a:lnTo>
                <a:lnTo>
                  <a:pt x="630237" y="884237"/>
                </a:lnTo>
                <a:lnTo>
                  <a:pt x="530225" y="720725"/>
                </a:lnTo>
                <a:lnTo>
                  <a:pt x="442912" y="538162"/>
                </a:lnTo>
                <a:lnTo>
                  <a:pt x="377825" y="357187"/>
                </a:lnTo>
                <a:lnTo>
                  <a:pt x="325437" y="166687"/>
                </a:lnTo>
                <a:lnTo>
                  <a:pt x="292100" y="4762"/>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3571875" y="30163"/>
            <a:ext cx="846138" cy="1185862"/>
          </a:xfrm>
          <a:custGeom>
            <a:avLst/>
            <a:gdLst>
              <a:gd name="connsiteX0" fmla="*/ 782625 w 846277"/>
              <a:gd name="connsiteY0" fmla="*/ 0 h 1185519"/>
              <a:gd name="connsiteX1" fmla="*/ 810209 w 846277"/>
              <a:gd name="connsiteY1" fmla="*/ 95389 h 1185519"/>
              <a:gd name="connsiteX2" fmla="*/ 825665 w 846277"/>
              <a:gd name="connsiteY2" fmla="*/ 194297 h 1185519"/>
              <a:gd name="connsiteX3" fmla="*/ 841121 w 846277"/>
              <a:gd name="connsiteY3" fmla="*/ 293192 h 1185519"/>
              <a:gd name="connsiteX4" fmla="*/ 846277 w 846277"/>
              <a:gd name="connsiteY4" fmla="*/ 386803 h 1185519"/>
              <a:gd name="connsiteX5" fmla="*/ 841159 w 846277"/>
              <a:gd name="connsiteY5" fmla="*/ 475119 h 1185519"/>
              <a:gd name="connsiteX6" fmla="*/ 829055 w 846277"/>
              <a:gd name="connsiteY6" fmla="*/ 569582 h 1185519"/>
              <a:gd name="connsiteX7" fmla="*/ 806666 w 846277"/>
              <a:gd name="connsiteY7" fmla="*/ 658749 h 1185519"/>
              <a:gd name="connsiteX8" fmla="*/ 772896 w 846277"/>
              <a:gd name="connsiteY8" fmla="*/ 738797 h 1185519"/>
              <a:gd name="connsiteX9" fmla="*/ 725881 w 846277"/>
              <a:gd name="connsiteY9" fmla="*/ 818553 h 1185519"/>
              <a:gd name="connsiteX10" fmla="*/ 664553 w 846277"/>
              <a:gd name="connsiteY10" fmla="*/ 894168 h 1185519"/>
              <a:gd name="connsiteX11" fmla="*/ 595858 w 846277"/>
              <a:gd name="connsiteY11" fmla="*/ 959510 h 1185519"/>
              <a:gd name="connsiteX12" fmla="*/ 504761 w 846277"/>
              <a:gd name="connsiteY12" fmla="*/ 1023061 h 1185519"/>
              <a:gd name="connsiteX13" fmla="*/ 402272 w 846277"/>
              <a:gd name="connsiteY13" fmla="*/ 1077493 h 1185519"/>
              <a:gd name="connsiteX14" fmla="*/ 284353 w 846277"/>
              <a:gd name="connsiteY14" fmla="*/ 1123988 h 1185519"/>
              <a:gd name="connsiteX15" fmla="*/ 153936 w 846277"/>
              <a:gd name="connsiteY15" fmla="*/ 1157554 h 1185519"/>
              <a:gd name="connsiteX16" fmla="*/ 0 w 846277"/>
              <a:gd name="connsiteY16" fmla="*/ 1185519 h 1185519"/>
              <a:gd name="connsiteX17" fmla="*/ 127838 w 846277"/>
              <a:gd name="connsiteY17" fmla="*/ 1127887 h 1185519"/>
              <a:gd name="connsiteX18" fmla="*/ 237312 w 846277"/>
              <a:gd name="connsiteY18" fmla="*/ 1067295 h 1185519"/>
              <a:gd name="connsiteX19" fmla="*/ 329514 w 846277"/>
              <a:gd name="connsiteY19" fmla="*/ 1007567 h 1185519"/>
              <a:gd name="connsiteX20" fmla="*/ 409587 w 846277"/>
              <a:gd name="connsiteY20" fmla="*/ 951331 h 1185519"/>
              <a:gd name="connsiteX21" fmla="*/ 478269 w 846277"/>
              <a:gd name="connsiteY21" fmla="*/ 885990 h 1185519"/>
              <a:gd name="connsiteX22" fmla="*/ 530796 w 846277"/>
              <a:gd name="connsiteY22" fmla="*/ 825334 h 1185519"/>
              <a:gd name="connsiteX23" fmla="*/ 577075 w 846277"/>
              <a:gd name="connsiteY23" fmla="*/ 758202 h 1185519"/>
              <a:gd name="connsiteX24" fmla="*/ 614159 w 846277"/>
              <a:gd name="connsiteY24" fmla="*/ 689584 h 1185519"/>
              <a:gd name="connsiteX25" fmla="*/ 647217 w 846277"/>
              <a:gd name="connsiteY25" fmla="*/ 622147 h 1185519"/>
              <a:gd name="connsiteX26" fmla="*/ 674014 w 846277"/>
              <a:gd name="connsiteY26" fmla="*/ 548246 h 1185519"/>
              <a:gd name="connsiteX27" fmla="*/ 690524 w 846277"/>
              <a:gd name="connsiteY27" fmla="*/ 469049 h 1185519"/>
              <a:gd name="connsiteX28" fmla="*/ 705942 w 846277"/>
              <a:gd name="connsiteY28" fmla="*/ 386029 h 1185519"/>
              <a:gd name="connsiteX29" fmla="*/ 725385 w 846277"/>
              <a:gd name="connsiteY29" fmla="*/ 301840 h 1185519"/>
              <a:gd name="connsiteX30" fmla="*/ 741527 w 846277"/>
              <a:gd name="connsiteY30" fmla="*/ 206209 h 1185519"/>
              <a:gd name="connsiteX31" fmla="*/ 760603 w 846277"/>
              <a:gd name="connsiteY31" fmla="*/ 105600 h 1185519"/>
              <a:gd name="connsiteX32" fmla="*/ 782625 w 846277"/>
              <a:gd name="connsiteY32" fmla="*/ 0 h 11855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846277" h="1185519">
                <a:moveTo>
                  <a:pt x="782625" y="0"/>
                </a:moveTo>
                <a:lnTo>
                  <a:pt x="810209" y="95389"/>
                </a:lnTo>
                <a:lnTo>
                  <a:pt x="825665" y="194297"/>
                </a:lnTo>
                <a:lnTo>
                  <a:pt x="841121" y="293192"/>
                </a:lnTo>
                <a:lnTo>
                  <a:pt x="846277" y="386803"/>
                </a:lnTo>
                <a:lnTo>
                  <a:pt x="841159" y="475119"/>
                </a:lnTo>
                <a:lnTo>
                  <a:pt x="829055" y="569582"/>
                </a:lnTo>
                <a:lnTo>
                  <a:pt x="806666" y="658749"/>
                </a:lnTo>
                <a:lnTo>
                  <a:pt x="772896" y="738797"/>
                </a:lnTo>
                <a:lnTo>
                  <a:pt x="725881" y="818553"/>
                </a:lnTo>
                <a:lnTo>
                  <a:pt x="664553" y="894168"/>
                </a:lnTo>
                <a:lnTo>
                  <a:pt x="595858" y="959510"/>
                </a:lnTo>
                <a:lnTo>
                  <a:pt x="504761" y="1023061"/>
                </a:lnTo>
                <a:lnTo>
                  <a:pt x="402272" y="1077493"/>
                </a:lnTo>
                <a:lnTo>
                  <a:pt x="284353" y="1123988"/>
                </a:lnTo>
                <a:lnTo>
                  <a:pt x="153936" y="1157554"/>
                </a:lnTo>
                <a:lnTo>
                  <a:pt x="0" y="1185519"/>
                </a:lnTo>
                <a:lnTo>
                  <a:pt x="127838" y="1127887"/>
                </a:lnTo>
                <a:lnTo>
                  <a:pt x="237312" y="1067295"/>
                </a:lnTo>
                <a:lnTo>
                  <a:pt x="329514" y="1007567"/>
                </a:lnTo>
                <a:lnTo>
                  <a:pt x="409587" y="951331"/>
                </a:lnTo>
                <a:lnTo>
                  <a:pt x="478269" y="885990"/>
                </a:lnTo>
                <a:lnTo>
                  <a:pt x="530796" y="825334"/>
                </a:lnTo>
                <a:lnTo>
                  <a:pt x="577075" y="758202"/>
                </a:lnTo>
                <a:lnTo>
                  <a:pt x="614159" y="689584"/>
                </a:lnTo>
                <a:lnTo>
                  <a:pt x="647217" y="622147"/>
                </a:lnTo>
                <a:lnTo>
                  <a:pt x="674014" y="548246"/>
                </a:lnTo>
                <a:lnTo>
                  <a:pt x="690524" y="469049"/>
                </a:lnTo>
                <a:lnTo>
                  <a:pt x="705942" y="386029"/>
                </a:lnTo>
                <a:lnTo>
                  <a:pt x="725385" y="301840"/>
                </a:lnTo>
                <a:lnTo>
                  <a:pt x="741527" y="206209"/>
                </a:lnTo>
                <a:lnTo>
                  <a:pt x="760603" y="105600"/>
                </a:lnTo>
                <a:lnTo>
                  <a:pt x="782625"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240088" y="1389063"/>
            <a:ext cx="504825" cy="469900"/>
          </a:xfrm>
          <a:custGeom>
            <a:avLst/>
            <a:gdLst>
              <a:gd name="connsiteX0" fmla="*/ 70408 w 505485"/>
              <a:gd name="connsiteY0" fmla="*/ 0 h 471398"/>
              <a:gd name="connsiteX1" fmla="*/ 0 w 505485"/>
              <a:gd name="connsiteY1" fmla="*/ 471398 h 471398"/>
              <a:gd name="connsiteX2" fmla="*/ 15113 w 505485"/>
              <a:gd name="connsiteY2" fmla="*/ 462851 h 471398"/>
              <a:gd name="connsiteX3" fmla="*/ 65646 w 505485"/>
              <a:gd name="connsiteY3" fmla="*/ 439890 h 471398"/>
              <a:gd name="connsiteX4" fmla="*/ 134239 w 505485"/>
              <a:gd name="connsiteY4" fmla="*/ 403352 h 471398"/>
              <a:gd name="connsiteX5" fmla="*/ 217246 w 505485"/>
              <a:gd name="connsiteY5" fmla="*/ 371005 h 471398"/>
              <a:gd name="connsiteX6" fmla="*/ 308368 w 505485"/>
              <a:gd name="connsiteY6" fmla="*/ 336308 h 471398"/>
              <a:gd name="connsiteX7" fmla="*/ 390651 w 505485"/>
              <a:gd name="connsiteY7" fmla="*/ 316699 h 471398"/>
              <a:gd name="connsiteX8" fmla="*/ 460044 w 505485"/>
              <a:gd name="connsiteY8" fmla="*/ 313347 h 471398"/>
              <a:gd name="connsiteX9" fmla="*/ 505485 w 505485"/>
              <a:gd name="connsiteY9" fmla="*/ 333616 h 471398"/>
              <a:gd name="connsiteX10" fmla="*/ 475881 w 505485"/>
              <a:gd name="connsiteY10" fmla="*/ 292062 h 471398"/>
              <a:gd name="connsiteX11" fmla="*/ 449617 w 505485"/>
              <a:gd name="connsiteY11" fmla="*/ 262064 h 471398"/>
              <a:gd name="connsiteX12" fmla="*/ 409346 w 505485"/>
              <a:gd name="connsiteY12" fmla="*/ 244475 h 471398"/>
              <a:gd name="connsiteX13" fmla="*/ 366140 w 505485"/>
              <a:gd name="connsiteY13" fmla="*/ 231902 h 471398"/>
              <a:gd name="connsiteX14" fmla="*/ 317042 w 505485"/>
              <a:gd name="connsiteY14" fmla="*/ 229400 h 471398"/>
              <a:gd name="connsiteX15" fmla="*/ 271271 w 505485"/>
              <a:gd name="connsiteY15" fmla="*/ 238455 h 471398"/>
              <a:gd name="connsiteX16" fmla="*/ 222580 w 505485"/>
              <a:gd name="connsiteY16" fmla="*/ 252526 h 471398"/>
              <a:gd name="connsiteX17" fmla="*/ 173151 w 505485"/>
              <a:gd name="connsiteY17" fmla="*/ 279349 h 471398"/>
              <a:gd name="connsiteX18" fmla="*/ 165760 w 505485"/>
              <a:gd name="connsiteY18" fmla="*/ 268960 h 471398"/>
              <a:gd name="connsiteX19" fmla="*/ 161213 w 505485"/>
              <a:gd name="connsiteY19" fmla="*/ 207619 h 471398"/>
              <a:gd name="connsiteX20" fmla="*/ 153339 w 505485"/>
              <a:gd name="connsiteY20" fmla="*/ 134721 h 471398"/>
              <a:gd name="connsiteX21" fmla="*/ 152539 w 505485"/>
              <a:gd name="connsiteY21" fmla="*/ 101549 h 471398"/>
              <a:gd name="connsiteX22" fmla="*/ 160654 w 505485"/>
              <a:gd name="connsiteY22" fmla="*/ 99199 h 471398"/>
              <a:gd name="connsiteX23" fmla="*/ 167665 w 505485"/>
              <a:gd name="connsiteY23" fmla="*/ 93002 h 471398"/>
              <a:gd name="connsiteX24" fmla="*/ 172427 w 505485"/>
              <a:gd name="connsiteY24" fmla="*/ 79095 h 471398"/>
              <a:gd name="connsiteX25" fmla="*/ 177203 w 505485"/>
              <a:gd name="connsiteY25" fmla="*/ 65176 h 471398"/>
              <a:gd name="connsiteX26" fmla="*/ 172745 w 505485"/>
              <a:gd name="connsiteY26" fmla="*/ 49758 h 471398"/>
              <a:gd name="connsiteX27" fmla="*/ 159067 w 505485"/>
              <a:gd name="connsiteY27" fmla="*/ 32842 h 471398"/>
              <a:gd name="connsiteX28" fmla="*/ 123964 w 505485"/>
              <a:gd name="connsiteY28" fmla="*/ 17932 h 471398"/>
              <a:gd name="connsiteX29" fmla="*/ 70408 w 505485"/>
              <a:gd name="connsiteY29" fmla="*/ 0 h 47139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505485" h="471398">
                <a:moveTo>
                  <a:pt x="70408" y="0"/>
                </a:moveTo>
                <a:lnTo>
                  <a:pt x="0" y="471398"/>
                </a:lnTo>
                <a:lnTo>
                  <a:pt x="15113" y="462851"/>
                </a:lnTo>
                <a:lnTo>
                  <a:pt x="65646" y="439890"/>
                </a:lnTo>
                <a:lnTo>
                  <a:pt x="134239" y="403352"/>
                </a:lnTo>
                <a:lnTo>
                  <a:pt x="217246" y="371005"/>
                </a:lnTo>
                <a:lnTo>
                  <a:pt x="308368" y="336308"/>
                </a:lnTo>
                <a:lnTo>
                  <a:pt x="390651" y="316699"/>
                </a:lnTo>
                <a:lnTo>
                  <a:pt x="460044" y="313347"/>
                </a:lnTo>
                <a:lnTo>
                  <a:pt x="505485" y="333616"/>
                </a:lnTo>
                <a:lnTo>
                  <a:pt x="475881" y="292062"/>
                </a:lnTo>
                <a:lnTo>
                  <a:pt x="449617" y="262064"/>
                </a:lnTo>
                <a:lnTo>
                  <a:pt x="409346" y="244475"/>
                </a:lnTo>
                <a:lnTo>
                  <a:pt x="366140" y="231902"/>
                </a:lnTo>
                <a:lnTo>
                  <a:pt x="317042" y="229400"/>
                </a:lnTo>
                <a:lnTo>
                  <a:pt x="271271" y="238455"/>
                </a:lnTo>
                <a:lnTo>
                  <a:pt x="222580" y="252526"/>
                </a:lnTo>
                <a:lnTo>
                  <a:pt x="173151" y="279349"/>
                </a:lnTo>
                <a:lnTo>
                  <a:pt x="165760" y="268960"/>
                </a:lnTo>
                <a:lnTo>
                  <a:pt x="161213" y="207619"/>
                </a:lnTo>
                <a:lnTo>
                  <a:pt x="153339" y="134721"/>
                </a:lnTo>
                <a:lnTo>
                  <a:pt x="152539" y="101549"/>
                </a:lnTo>
                <a:lnTo>
                  <a:pt x="160654" y="99199"/>
                </a:lnTo>
                <a:lnTo>
                  <a:pt x="167665" y="93002"/>
                </a:lnTo>
                <a:lnTo>
                  <a:pt x="172427" y="79095"/>
                </a:lnTo>
                <a:lnTo>
                  <a:pt x="177203" y="65176"/>
                </a:lnTo>
                <a:lnTo>
                  <a:pt x="172745" y="49758"/>
                </a:lnTo>
                <a:lnTo>
                  <a:pt x="159067" y="32842"/>
                </a:lnTo>
                <a:lnTo>
                  <a:pt x="123964" y="17932"/>
                </a:lnTo>
                <a:lnTo>
                  <a:pt x="7040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3516313" y="1300163"/>
            <a:ext cx="257175" cy="317500"/>
          </a:xfrm>
          <a:custGeom>
            <a:avLst/>
            <a:gdLst>
              <a:gd name="connsiteX0" fmla="*/ 28460 w 257606"/>
              <a:gd name="connsiteY0" fmla="*/ 0 h 318795"/>
              <a:gd name="connsiteX1" fmla="*/ 114846 w 257606"/>
              <a:gd name="connsiteY1" fmla="*/ 130683 h 318795"/>
              <a:gd name="connsiteX2" fmla="*/ 161467 w 257606"/>
              <a:gd name="connsiteY2" fmla="*/ 215506 h 318795"/>
              <a:gd name="connsiteX3" fmla="*/ 196354 w 257606"/>
              <a:gd name="connsiteY3" fmla="*/ 275056 h 318795"/>
              <a:gd name="connsiteX4" fmla="*/ 257606 w 257606"/>
              <a:gd name="connsiteY4" fmla="*/ 318795 h 318795"/>
              <a:gd name="connsiteX5" fmla="*/ 202107 w 257606"/>
              <a:gd name="connsiteY5" fmla="*/ 310261 h 318795"/>
              <a:gd name="connsiteX6" fmla="*/ 148513 w 257606"/>
              <a:gd name="connsiteY6" fmla="*/ 292988 h 318795"/>
              <a:gd name="connsiteX7" fmla="*/ 99783 w 257606"/>
              <a:gd name="connsiteY7" fmla="*/ 262013 h 318795"/>
              <a:gd name="connsiteX8" fmla="*/ 54050 w 257606"/>
              <a:gd name="connsiteY8" fmla="*/ 226085 h 318795"/>
              <a:gd name="connsiteX9" fmla="*/ 19456 w 257606"/>
              <a:gd name="connsiteY9" fmla="*/ 182829 h 318795"/>
              <a:gd name="connsiteX10" fmla="*/ 75 w 257606"/>
              <a:gd name="connsiteY10" fmla="*/ 131089 h 318795"/>
              <a:gd name="connsiteX11" fmla="*/ 0 w 257606"/>
              <a:gd name="connsiteY11" fmla="*/ 69672 h 318795"/>
              <a:gd name="connsiteX12" fmla="*/ 28460 w 257606"/>
              <a:gd name="connsiteY12" fmla="*/ 0 h 31879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257606" h="318795">
                <a:moveTo>
                  <a:pt x="28460" y="0"/>
                </a:moveTo>
                <a:lnTo>
                  <a:pt x="114846" y="130683"/>
                </a:lnTo>
                <a:lnTo>
                  <a:pt x="161467" y="215506"/>
                </a:lnTo>
                <a:lnTo>
                  <a:pt x="196354" y="275056"/>
                </a:lnTo>
                <a:lnTo>
                  <a:pt x="257606" y="318795"/>
                </a:lnTo>
                <a:lnTo>
                  <a:pt x="202107" y="310261"/>
                </a:lnTo>
                <a:lnTo>
                  <a:pt x="148513" y="292988"/>
                </a:lnTo>
                <a:lnTo>
                  <a:pt x="99783" y="262013"/>
                </a:lnTo>
                <a:lnTo>
                  <a:pt x="54050" y="226085"/>
                </a:lnTo>
                <a:lnTo>
                  <a:pt x="19456" y="182829"/>
                </a:lnTo>
                <a:lnTo>
                  <a:pt x="75" y="131089"/>
                </a:lnTo>
                <a:lnTo>
                  <a:pt x="0" y="69672"/>
                </a:lnTo>
                <a:lnTo>
                  <a:pt x="2846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2544763" y="0"/>
            <a:ext cx="196850" cy="192088"/>
          </a:xfrm>
          <a:custGeom>
            <a:avLst/>
            <a:gdLst>
              <a:gd name="connsiteX0" fmla="*/ 196850 w 196850"/>
              <a:gd name="connsiteY0" fmla="*/ 0 h 192087"/>
              <a:gd name="connsiteX1" fmla="*/ 179387 w 196850"/>
              <a:gd name="connsiteY1" fmla="*/ 14287 h 192087"/>
              <a:gd name="connsiteX2" fmla="*/ 157162 w 196850"/>
              <a:gd name="connsiteY2" fmla="*/ 39687 h 192087"/>
              <a:gd name="connsiteX3" fmla="*/ 128587 w 196850"/>
              <a:gd name="connsiteY3" fmla="*/ 65087 h 192087"/>
              <a:gd name="connsiteX4" fmla="*/ 100012 w 196850"/>
              <a:gd name="connsiteY4" fmla="*/ 85725 h 192087"/>
              <a:gd name="connsiteX5" fmla="*/ 65087 w 196850"/>
              <a:gd name="connsiteY5" fmla="*/ 104775 h 192087"/>
              <a:gd name="connsiteX6" fmla="*/ 34925 w 196850"/>
              <a:gd name="connsiteY6" fmla="*/ 117475 h 192087"/>
              <a:gd name="connsiteX7" fmla="*/ 0 w 196850"/>
              <a:gd name="connsiteY7" fmla="*/ 119062 h 192087"/>
              <a:gd name="connsiteX8" fmla="*/ 15875 w 196850"/>
              <a:gd name="connsiteY8" fmla="*/ 152400 h 192087"/>
              <a:gd name="connsiteX9" fmla="*/ 36512 w 196850"/>
              <a:gd name="connsiteY9" fmla="*/ 179387 h 192087"/>
              <a:gd name="connsiteX10" fmla="*/ 65087 w 196850"/>
              <a:gd name="connsiteY10" fmla="*/ 192087 h 192087"/>
              <a:gd name="connsiteX11" fmla="*/ 95250 w 196850"/>
              <a:gd name="connsiteY11" fmla="*/ 192087 h 192087"/>
              <a:gd name="connsiteX12" fmla="*/ 131762 w 196850"/>
              <a:gd name="connsiteY12" fmla="*/ 176212 h 192087"/>
              <a:gd name="connsiteX13" fmla="*/ 160337 w 196850"/>
              <a:gd name="connsiteY13" fmla="*/ 139700 h 192087"/>
              <a:gd name="connsiteX14" fmla="*/ 184150 w 196850"/>
              <a:gd name="connsiteY14" fmla="*/ 84137 h 192087"/>
              <a:gd name="connsiteX15" fmla="*/ 196850 w 196850"/>
              <a:gd name="connsiteY15" fmla="*/ 0 h 1920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196850" h="192087">
                <a:moveTo>
                  <a:pt x="196850" y="0"/>
                </a:moveTo>
                <a:lnTo>
                  <a:pt x="179387" y="14287"/>
                </a:lnTo>
                <a:lnTo>
                  <a:pt x="157162" y="39687"/>
                </a:lnTo>
                <a:lnTo>
                  <a:pt x="128587" y="65087"/>
                </a:lnTo>
                <a:lnTo>
                  <a:pt x="100012" y="85725"/>
                </a:lnTo>
                <a:lnTo>
                  <a:pt x="65087" y="104775"/>
                </a:lnTo>
                <a:lnTo>
                  <a:pt x="34925" y="117475"/>
                </a:lnTo>
                <a:lnTo>
                  <a:pt x="0" y="119062"/>
                </a:lnTo>
                <a:lnTo>
                  <a:pt x="15875" y="152400"/>
                </a:lnTo>
                <a:lnTo>
                  <a:pt x="36512" y="179387"/>
                </a:lnTo>
                <a:lnTo>
                  <a:pt x="65087" y="192087"/>
                </a:lnTo>
                <a:lnTo>
                  <a:pt x="95250" y="192087"/>
                </a:lnTo>
                <a:lnTo>
                  <a:pt x="131762" y="176212"/>
                </a:lnTo>
                <a:lnTo>
                  <a:pt x="160337" y="139700"/>
                </a:lnTo>
                <a:lnTo>
                  <a:pt x="184150" y="84137"/>
                </a:lnTo>
                <a:lnTo>
                  <a:pt x="19685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3221038" y="1951038"/>
            <a:ext cx="1290637" cy="3522662"/>
          </a:xfrm>
          <a:custGeom>
            <a:avLst/>
            <a:gdLst>
              <a:gd name="connsiteX0" fmla="*/ 333921 w 1291653"/>
              <a:gd name="connsiteY0" fmla="*/ 0 h 3523894"/>
              <a:gd name="connsiteX1" fmla="*/ 318427 w 1291653"/>
              <a:gd name="connsiteY1" fmla="*/ 36868 h 3523894"/>
              <a:gd name="connsiteX2" fmla="*/ 289725 w 1291653"/>
              <a:gd name="connsiteY2" fmla="*/ 88353 h 3523894"/>
              <a:gd name="connsiteX3" fmla="*/ 255866 w 1291653"/>
              <a:gd name="connsiteY3" fmla="*/ 152133 h 3523894"/>
              <a:gd name="connsiteX4" fmla="*/ 222300 w 1291653"/>
              <a:gd name="connsiteY4" fmla="*/ 232028 h 3523894"/>
              <a:gd name="connsiteX5" fmla="*/ 176961 w 1291653"/>
              <a:gd name="connsiteY5" fmla="*/ 331520 h 3523894"/>
              <a:gd name="connsiteX6" fmla="*/ 141109 w 1291653"/>
              <a:gd name="connsiteY6" fmla="*/ 433654 h 3523894"/>
              <a:gd name="connsiteX7" fmla="*/ 109588 w 1291653"/>
              <a:gd name="connsiteY7" fmla="*/ 550748 h 3523894"/>
              <a:gd name="connsiteX8" fmla="*/ 94437 w 1291653"/>
              <a:gd name="connsiteY8" fmla="*/ 679297 h 3523894"/>
              <a:gd name="connsiteX9" fmla="*/ 80746 w 1291653"/>
              <a:gd name="connsiteY9" fmla="*/ 812837 h 3523894"/>
              <a:gd name="connsiteX10" fmla="*/ 88900 w 1291653"/>
              <a:gd name="connsiteY10" fmla="*/ 961644 h 3523894"/>
              <a:gd name="connsiteX11" fmla="*/ 117462 w 1291653"/>
              <a:gd name="connsiteY11" fmla="*/ 1120749 h 3523894"/>
              <a:gd name="connsiteX12" fmla="*/ 155511 w 1291653"/>
              <a:gd name="connsiteY12" fmla="*/ 1282509 h 3523894"/>
              <a:gd name="connsiteX13" fmla="*/ 231495 w 1291653"/>
              <a:gd name="connsiteY13" fmla="*/ 1454899 h 3523894"/>
              <a:gd name="connsiteX14" fmla="*/ 330479 w 1291653"/>
              <a:gd name="connsiteY14" fmla="*/ 1631441 h 3523894"/>
              <a:gd name="connsiteX15" fmla="*/ 456476 w 1291653"/>
              <a:gd name="connsiteY15" fmla="*/ 1810969 h 3523894"/>
              <a:gd name="connsiteX16" fmla="*/ 620420 w 1291653"/>
              <a:gd name="connsiteY16" fmla="*/ 2001126 h 3523894"/>
              <a:gd name="connsiteX17" fmla="*/ 805065 w 1291653"/>
              <a:gd name="connsiteY17" fmla="*/ 2217673 h 3523894"/>
              <a:gd name="connsiteX18" fmla="*/ 943724 w 1291653"/>
              <a:gd name="connsiteY18" fmla="*/ 2425941 h 3523894"/>
              <a:gd name="connsiteX19" fmla="*/ 1049909 w 1291653"/>
              <a:gd name="connsiteY19" fmla="*/ 2627388 h 3523894"/>
              <a:gd name="connsiteX20" fmla="*/ 1125054 w 1291653"/>
              <a:gd name="connsiteY20" fmla="*/ 2827020 h 3523894"/>
              <a:gd name="connsiteX21" fmla="*/ 1181239 w 1291653"/>
              <a:gd name="connsiteY21" fmla="*/ 3021329 h 3523894"/>
              <a:gd name="connsiteX22" fmla="*/ 1225041 w 1291653"/>
              <a:gd name="connsiteY22" fmla="*/ 3203016 h 3523894"/>
              <a:gd name="connsiteX23" fmla="*/ 1255052 w 1291653"/>
              <a:gd name="connsiteY23" fmla="*/ 3367112 h 3523894"/>
              <a:gd name="connsiteX24" fmla="*/ 1291653 w 1291653"/>
              <a:gd name="connsiteY24" fmla="*/ 3523894 h 3523894"/>
              <a:gd name="connsiteX25" fmla="*/ 1160005 w 1291653"/>
              <a:gd name="connsiteY25" fmla="*/ 3475570 h 3523894"/>
              <a:gd name="connsiteX26" fmla="*/ 1156525 w 1291653"/>
              <a:gd name="connsiteY26" fmla="*/ 3433381 h 3523894"/>
              <a:gd name="connsiteX27" fmla="*/ 1135456 w 1291653"/>
              <a:gd name="connsiteY27" fmla="*/ 3315296 h 3523894"/>
              <a:gd name="connsiteX28" fmla="*/ 1097114 w 1291653"/>
              <a:gd name="connsiteY28" fmla="*/ 3137433 h 3523894"/>
              <a:gd name="connsiteX29" fmla="*/ 1021372 w 1291653"/>
              <a:gd name="connsiteY29" fmla="*/ 2905581 h 3523894"/>
              <a:gd name="connsiteX30" fmla="*/ 916571 w 1291653"/>
              <a:gd name="connsiteY30" fmla="*/ 2633548 h 3523894"/>
              <a:gd name="connsiteX31" fmla="*/ 756005 w 1291653"/>
              <a:gd name="connsiteY31" fmla="*/ 2334437 h 3523894"/>
              <a:gd name="connsiteX32" fmla="*/ 543991 w 1291653"/>
              <a:gd name="connsiteY32" fmla="*/ 2023211 h 3523894"/>
              <a:gd name="connsiteX33" fmla="*/ 265874 w 1291653"/>
              <a:gd name="connsiteY33" fmla="*/ 1709508 h 3523894"/>
              <a:gd name="connsiteX34" fmla="*/ 160591 w 1291653"/>
              <a:gd name="connsiteY34" fmla="*/ 1556384 h 3523894"/>
              <a:gd name="connsiteX35" fmla="*/ 73075 w 1291653"/>
              <a:gd name="connsiteY35" fmla="*/ 1344129 h 3523894"/>
              <a:gd name="connsiteX36" fmla="*/ 19723 w 1291653"/>
              <a:gd name="connsiteY36" fmla="*/ 1084211 h 3523894"/>
              <a:gd name="connsiteX37" fmla="*/ 0 w 1291653"/>
              <a:gd name="connsiteY37" fmla="*/ 819975 h 3523894"/>
              <a:gd name="connsiteX38" fmla="*/ 17907 w 1291653"/>
              <a:gd name="connsiteY38" fmla="*/ 550252 h 3523894"/>
              <a:gd name="connsiteX39" fmla="*/ 71475 w 1291653"/>
              <a:gd name="connsiteY39" fmla="*/ 313423 h 3523894"/>
              <a:gd name="connsiteX40" fmla="*/ 177101 w 1291653"/>
              <a:gd name="connsiteY40" fmla="*/ 120916 h 3523894"/>
              <a:gd name="connsiteX41" fmla="*/ 333921 w 1291653"/>
              <a:gd name="connsiteY41" fmla="*/ 0 h 35238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Lst>
            <a:rect l="l" t="t" r="r" b="b"/>
            <a:pathLst>
              <a:path w="1291653" h="3523894">
                <a:moveTo>
                  <a:pt x="333921" y="0"/>
                </a:moveTo>
                <a:lnTo>
                  <a:pt x="318427" y="36868"/>
                </a:lnTo>
                <a:lnTo>
                  <a:pt x="289725" y="88353"/>
                </a:lnTo>
                <a:lnTo>
                  <a:pt x="255866" y="152133"/>
                </a:lnTo>
                <a:lnTo>
                  <a:pt x="222300" y="232028"/>
                </a:lnTo>
                <a:lnTo>
                  <a:pt x="176961" y="331520"/>
                </a:lnTo>
                <a:lnTo>
                  <a:pt x="141109" y="433654"/>
                </a:lnTo>
                <a:lnTo>
                  <a:pt x="109588" y="550748"/>
                </a:lnTo>
                <a:lnTo>
                  <a:pt x="94437" y="679297"/>
                </a:lnTo>
                <a:lnTo>
                  <a:pt x="80746" y="812837"/>
                </a:lnTo>
                <a:lnTo>
                  <a:pt x="88900" y="961644"/>
                </a:lnTo>
                <a:lnTo>
                  <a:pt x="117462" y="1120749"/>
                </a:lnTo>
                <a:lnTo>
                  <a:pt x="155511" y="1282509"/>
                </a:lnTo>
                <a:lnTo>
                  <a:pt x="231495" y="1454899"/>
                </a:lnTo>
                <a:lnTo>
                  <a:pt x="330479" y="1631441"/>
                </a:lnTo>
                <a:lnTo>
                  <a:pt x="456476" y="1810969"/>
                </a:lnTo>
                <a:lnTo>
                  <a:pt x="620420" y="2001126"/>
                </a:lnTo>
                <a:lnTo>
                  <a:pt x="805065" y="2217673"/>
                </a:lnTo>
                <a:lnTo>
                  <a:pt x="943724" y="2425941"/>
                </a:lnTo>
                <a:lnTo>
                  <a:pt x="1049909" y="2627388"/>
                </a:lnTo>
                <a:lnTo>
                  <a:pt x="1125054" y="2827020"/>
                </a:lnTo>
                <a:lnTo>
                  <a:pt x="1181239" y="3021329"/>
                </a:lnTo>
                <a:lnTo>
                  <a:pt x="1225041" y="3203016"/>
                </a:lnTo>
                <a:lnTo>
                  <a:pt x="1255052" y="3367112"/>
                </a:lnTo>
                <a:lnTo>
                  <a:pt x="1291653" y="3523894"/>
                </a:lnTo>
                <a:lnTo>
                  <a:pt x="1160005" y="3475570"/>
                </a:lnTo>
                <a:lnTo>
                  <a:pt x="1156525" y="3433381"/>
                </a:lnTo>
                <a:lnTo>
                  <a:pt x="1135456" y="3315296"/>
                </a:lnTo>
                <a:lnTo>
                  <a:pt x="1097114" y="3137433"/>
                </a:lnTo>
                <a:lnTo>
                  <a:pt x="1021372" y="2905581"/>
                </a:lnTo>
                <a:lnTo>
                  <a:pt x="916571" y="2633548"/>
                </a:lnTo>
                <a:lnTo>
                  <a:pt x="756005" y="2334437"/>
                </a:lnTo>
                <a:lnTo>
                  <a:pt x="543991" y="2023211"/>
                </a:lnTo>
                <a:lnTo>
                  <a:pt x="265874" y="1709508"/>
                </a:lnTo>
                <a:lnTo>
                  <a:pt x="160591" y="1556384"/>
                </a:lnTo>
                <a:lnTo>
                  <a:pt x="73075" y="1344129"/>
                </a:lnTo>
                <a:lnTo>
                  <a:pt x="19723" y="1084211"/>
                </a:lnTo>
                <a:lnTo>
                  <a:pt x="0" y="819975"/>
                </a:lnTo>
                <a:lnTo>
                  <a:pt x="17907" y="550252"/>
                </a:lnTo>
                <a:lnTo>
                  <a:pt x="71475" y="313423"/>
                </a:lnTo>
                <a:lnTo>
                  <a:pt x="177101" y="120916"/>
                </a:lnTo>
                <a:lnTo>
                  <a:pt x="333921"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2933700"/>
            <a:ext cx="57150" cy="209550"/>
          </a:xfrm>
          <a:custGeom>
            <a:avLst/>
            <a:gdLst>
              <a:gd name="connsiteX0" fmla="*/ 0 w 57150"/>
              <a:gd name="connsiteY0" fmla="*/ 209550 h 209550"/>
              <a:gd name="connsiteX1" fmla="*/ 57150 w 57150"/>
              <a:gd name="connsiteY1" fmla="*/ 19050 h 209550"/>
              <a:gd name="connsiteX2" fmla="*/ 0 w 57150"/>
              <a:gd name="connsiteY2" fmla="*/ 0 h 209550"/>
              <a:gd name="connsiteX3" fmla="*/ 0 w 57150"/>
              <a:gd name="connsiteY3" fmla="*/ 209550 h 209550"/>
            </a:gdLst>
            <a:ahLst/>
            <a:cxnLst>
              <a:cxn ang="0">
                <a:pos x="connsiteX0" y="connsiteY0"/>
              </a:cxn>
              <a:cxn ang="1">
                <a:pos x="connsiteX1" y="connsiteY1"/>
              </a:cxn>
              <a:cxn ang="2">
                <a:pos x="connsiteX2" y="connsiteY2"/>
              </a:cxn>
              <a:cxn ang="3">
                <a:pos x="connsiteX3" y="connsiteY3"/>
              </a:cxn>
            </a:cxnLst>
            <a:rect l="l" t="t" r="r" b="b"/>
            <a:pathLst>
              <a:path w="57150" h="209550">
                <a:moveTo>
                  <a:pt x="0" y="209550"/>
                </a:moveTo>
                <a:lnTo>
                  <a:pt x="57150" y="19050"/>
                </a:lnTo>
                <a:lnTo>
                  <a:pt x="0" y="0"/>
                </a:lnTo>
                <a:lnTo>
                  <a:pt x="0" y="20955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984250" y="1822450"/>
            <a:ext cx="3060700" cy="3136900"/>
          </a:xfrm>
          <a:custGeom>
            <a:avLst/>
            <a:gdLst>
              <a:gd name="connsiteX0" fmla="*/ 6350 w 3060700"/>
              <a:gd name="connsiteY0" fmla="*/ 6350 h 3136900"/>
              <a:gd name="connsiteX1" fmla="*/ 3054350 w 3060700"/>
              <a:gd name="connsiteY1" fmla="*/ 6350 h 3136900"/>
              <a:gd name="connsiteX2" fmla="*/ 3054350 w 3060700"/>
              <a:gd name="connsiteY2" fmla="*/ 3130550 h 3136900"/>
              <a:gd name="connsiteX3" fmla="*/ 6350 w 3060700"/>
              <a:gd name="connsiteY3" fmla="*/ 3130550 h 3136900"/>
              <a:gd name="connsiteX4" fmla="*/ 6350 w 3060700"/>
              <a:gd name="connsiteY4" fmla="*/ 6350 h 31369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60700" h="3136900">
                <a:moveTo>
                  <a:pt x="6350" y="6350"/>
                </a:moveTo>
                <a:lnTo>
                  <a:pt x="3054350" y="6350"/>
                </a:lnTo>
                <a:lnTo>
                  <a:pt x="3054350" y="3130550"/>
                </a:lnTo>
                <a:lnTo>
                  <a:pt x="6350" y="3130550"/>
                </a:lnTo>
                <a:lnTo>
                  <a:pt x="6350" y="6350"/>
                </a:lnTo>
              </a:path>
            </a:pathLst>
          </a:custGeom>
          <a:solidFill>
            <a:srgbClr val="33CCCC">
              <a:alpha val="100000"/>
            </a:srgbClr>
          </a:solidFill>
          <a:ln w="12700">
            <a:solidFill>
              <a:srgbClr val="006699">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2" name="Freeform 3"/>
          <p:cNvSpPr/>
          <p:nvPr/>
        </p:nvSpPr>
        <p:spPr>
          <a:xfrm>
            <a:off x="4870450" y="1746250"/>
            <a:ext cx="3289300" cy="3136900"/>
          </a:xfrm>
          <a:custGeom>
            <a:avLst/>
            <a:gdLst>
              <a:gd name="connsiteX0" fmla="*/ 6350 w 3289300"/>
              <a:gd name="connsiteY0" fmla="*/ 6350 h 3136900"/>
              <a:gd name="connsiteX1" fmla="*/ 3282950 w 3289300"/>
              <a:gd name="connsiteY1" fmla="*/ 6350 h 3136900"/>
              <a:gd name="connsiteX2" fmla="*/ 3282950 w 3289300"/>
              <a:gd name="connsiteY2" fmla="*/ 3130550 h 3136900"/>
              <a:gd name="connsiteX3" fmla="*/ 6350 w 3289300"/>
              <a:gd name="connsiteY3" fmla="*/ 3130550 h 3136900"/>
              <a:gd name="connsiteX4" fmla="*/ 6350 w 3289300"/>
              <a:gd name="connsiteY4" fmla="*/ 6350 h 31369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89300" h="3136900">
                <a:moveTo>
                  <a:pt x="6350" y="6350"/>
                </a:moveTo>
                <a:lnTo>
                  <a:pt x="3282950" y="6350"/>
                </a:lnTo>
                <a:lnTo>
                  <a:pt x="3282950" y="3130550"/>
                </a:lnTo>
                <a:lnTo>
                  <a:pt x="6350" y="3130550"/>
                </a:lnTo>
                <a:lnTo>
                  <a:pt x="6350" y="6350"/>
                </a:lnTo>
              </a:path>
            </a:pathLst>
          </a:custGeom>
          <a:solidFill>
            <a:srgbClr val="33CCCC">
              <a:alpha val="100000"/>
            </a:srgbClr>
          </a:solidFill>
          <a:ln w="12700">
            <a:solidFill>
              <a:srgbClr val="006699">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3" name="Freeform 3"/>
          <p:cNvSpPr/>
          <p:nvPr/>
        </p:nvSpPr>
        <p:spPr>
          <a:xfrm>
            <a:off x="5843588" y="2584450"/>
            <a:ext cx="530225" cy="206375"/>
          </a:xfrm>
          <a:custGeom>
            <a:avLst/>
            <a:gdLst>
              <a:gd name="connsiteX0" fmla="*/ 523151 w 529501"/>
              <a:gd name="connsiteY0" fmla="*/ 6350 h 206324"/>
              <a:gd name="connsiteX1" fmla="*/ 6350 w 529501"/>
              <a:gd name="connsiteY1" fmla="*/ 199974 h 206324"/>
            </a:gdLst>
            <a:ahLst/>
            <a:cxnLst>
              <a:cxn ang="0">
                <a:pos x="connsiteX0" y="connsiteY0"/>
              </a:cxn>
              <a:cxn ang="1">
                <a:pos x="connsiteX1" y="connsiteY1"/>
              </a:cxn>
            </a:cxnLst>
            <a:rect l="l" t="t" r="r" b="b"/>
            <a:pathLst>
              <a:path w="529501" h="206324">
                <a:moveTo>
                  <a:pt x="523151" y="6350"/>
                </a:moveTo>
                <a:lnTo>
                  <a:pt x="6350" y="199974"/>
                </a:lnTo>
              </a:path>
            </a:pathLst>
          </a:custGeom>
          <a:ln w="127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034" name="Freeform 3"/>
          <p:cNvSpPr/>
          <p:nvPr/>
        </p:nvSpPr>
        <p:spPr>
          <a:xfrm>
            <a:off x="5791200" y="2744788"/>
            <a:ext cx="84138" cy="71437"/>
          </a:xfrm>
          <a:custGeom>
            <a:avLst/>
            <a:gdLst>
              <a:gd name="connsiteX0" fmla="*/ 84721 w 84721"/>
              <a:gd name="connsiteY0" fmla="*/ 71361 h 71361"/>
              <a:gd name="connsiteX1" fmla="*/ 0 w 84721"/>
              <a:gd name="connsiteY1" fmla="*/ 62420 h 71361"/>
              <a:gd name="connsiteX2" fmla="*/ 57987 w 84721"/>
              <a:gd name="connsiteY2" fmla="*/ 0 h 71361"/>
              <a:gd name="connsiteX3" fmla="*/ 84721 w 84721"/>
              <a:gd name="connsiteY3" fmla="*/ 71361 h 71361"/>
            </a:gdLst>
            <a:ahLst/>
            <a:cxnLst>
              <a:cxn ang="0">
                <a:pos x="connsiteX0" y="connsiteY0"/>
              </a:cxn>
              <a:cxn ang="1">
                <a:pos x="connsiteX1" y="connsiteY1"/>
              </a:cxn>
              <a:cxn ang="2">
                <a:pos x="connsiteX2" y="connsiteY2"/>
              </a:cxn>
              <a:cxn ang="3">
                <a:pos x="connsiteX3" y="connsiteY3"/>
              </a:cxn>
            </a:cxnLst>
            <a:rect l="l" t="t" r="r" b="b"/>
            <a:pathLst>
              <a:path w="84721" h="71361">
                <a:moveTo>
                  <a:pt x="84721" y="71361"/>
                </a:moveTo>
                <a:lnTo>
                  <a:pt x="0" y="62420"/>
                </a:lnTo>
                <a:lnTo>
                  <a:pt x="57987" y="0"/>
                </a:lnTo>
                <a:lnTo>
                  <a:pt x="84721" y="71361"/>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5" name="Freeform 3"/>
          <p:cNvSpPr/>
          <p:nvPr/>
        </p:nvSpPr>
        <p:spPr>
          <a:xfrm>
            <a:off x="6318250" y="2584450"/>
            <a:ext cx="458788" cy="203200"/>
          </a:xfrm>
          <a:custGeom>
            <a:avLst/>
            <a:gdLst>
              <a:gd name="connsiteX0" fmla="*/ 6350 w 459143"/>
              <a:gd name="connsiteY0" fmla="*/ 6350 h 203631"/>
              <a:gd name="connsiteX1" fmla="*/ 452793 w 459143"/>
              <a:gd name="connsiteY1" fmla="*/ 197281 h 203631"/>
            </a:gdLst>
            <a:ahLst/>
            <a:cxnLst>
              <a:cxn ang="0">
                <a:pos x="connsiteX0" y="connsiteY0"/>
              </a:cxn>
              <a:cxn ang="1">
                <a:pos x="connsiteX1" y="connsiteY1"/>
              </a:cxn>
            </a:cxnLst>
            <a:rect l="l" t="t" r="r" b="b"/>
            <a:pathLst>
              <a:path w="459143" h="203631">
                <a:moveTo>
                  <a:pt x="6350" y="6350"/>
                </a:moveTo>
                <a:lnTo>
                  <a:pt x="452793" y="197281"/>
                </a:lnTo>
              </a:path>
            </a:pathLst>
          </a:custGeom>
          <a:ln w="127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036" name="Freeform 3"/>
          <p:cNvSpPr/>
          <p:nvPr/>
        </p:nvSpPr>
        <p:spPr>
          <a:xfrm>
            <a:off x="6743700" y="2741613"/>
            <a:ext cx="85725" cy="69850"/>
          </a:xfrm>
          <a:custGeom>
            <a:avLst/>
            <a:gdLst>
              <a:gd name="connsiteX0" fmla="*/ 29971 w 85052"/>
              <a:gd name="connsiteY0" fmla="*/ 0 h 70066"/>
              <a:gd name="connsiteX1" fmla="*/ 85051 w 85052"/>
              <a:gd name="connsiteY1" fmla="*/ 64998 h 70066"/>
              <a:gd name="connsiteX2" fmla="*/ 0 w 85052"/>
              <a:gd name="connsiteY2" fmla="*/ 70065 h 70066"/>
              <a:gd name="connsiteX3" fmla="*/ 29971 w 85052"/>
              <a:gd name="connsiteY3" fmla="*/ 0 h 70066"/>
            </a:gdLst>
            <a:ahLst/>
            <a:cxnLst>
              <a:cxn ang="0">
                <a:pos x="connsiteX0" y="connsiteY0"/>
              </a:cxn>
              <a:cxn ang="1">
                <a:pos x="connsiteX1" y="connsiteY1"/>
              </a:cxn>
              <a:cxn ang="2">
                <a:pos x="connsiteX2" y="connsiteY2"/>
              </a:cxn>
              <a:cxn ang="3">
                <a:pos x="connsiteX3" y="connsiteY3"/>
              </a:cxn>
            </a:cxnLst>
            <a:rect l="l" t="t" r="r" b="b"/>
            <a:pathLst>
              <a:path w="85052" h="70066">
                <a:moveTo>
                  <a:pt x="29971" y="0"/>
                </a:moveTo>
                <a:lnTo>
                  <a:pt x="85051" y="64998"/>
                </a:lnTo>
                <a:lnTo>
                  <a:pt x="0" y="70065"/>
                </a:lnTo>
                <a:lnTo>
                  <a:pt x="29971"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7" name="Freeform 3"/>
          <p:cNvSpPr/>
          <p:nvPr/>
        </p:nvSpPr>
        <p:spPr>
          <a:xfrm>
            <a:off x="1289050" y="5099050"/>
            <a:ext cx="6642100" cy="1003300"/>
          </a:xfrm>
          <a:custGeom>
            <a:avLst/>
            <a:gdLst>
              <a:gd name="connsiteX0" fmla="*/ 6350 w 6642100"/>
              <a:gd name="connsiteY0" fmla="*/ 6350 h 1003300"/>
              <a:gd name="connsiteX1" fmla="*/ 6635750 w 6642100"/>
              <a:gd name="connsiteY1" fmla="*/ 6350 h 1003300"/>
              <a:gd name="connsiteX2" fmla="*/ 6635750 w 6642100"/>
              <a:gd name="connsiteY2" fmla="*/ 996950 h 1003300"/>
              <a:gd name="connsiteX3" fmla="*/ 6350 w 6642100"/>
              <a:gd name="connsiteY3" fmla="*/ 996950 h 1003300"/>
              <a:gd name="connsiteX4" fmla="*/ 6350 w 6642100"/>
              <a:gd name="connsiteY4" fmla="*/ 6350 h 10033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642100" h="1003300">
                <a:moveTo>
                  <a:pt x="6350" y="6350"/>
                </a:moveTo>
                <a:lnTo>
                  <a:pt x="6635750" y="6350"/>
                </a:lnTo>
                <a:lnTo>
                  <a:pt x="6635750" y="996950"/>
                </a:lnTo>
                <a:lnTo>
                  <a:pt x="6350" y="996950"/>
                </a:lnTo>
                <a:lnTo>
                  <a:pt x="6350" y="6350"/>
                </a:lnTo>
              </a:path>
            </a:pathLst>
          </a:custGeom>
          <a:solidFill>
            <a:srgbClr val="33CCCC">
              <a:alpha val="100000"/>
            </a:srgbClr>
          </a:solidFill>
          <a:ln w="12700">
            <a:solidFill>
              <a:srgbClr val="006699">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8" name="Freeform 3"/>
          <p:cNvSpPr/>
          <p:nvPr/>
        </p:nvSpPr>
        <p:spPr>
          <a:xfrm>
            <a:off x="2965450" y="3498850"/>
            <a:ext cx="3136900" cy="1231900"/>
          </a:xfrm>
          <a:custGeom>
            <a:avLst/>
            <a:gdLst>
              <a:gd name="connsiteX0" fmla="*/ 6350 w 3136900"/>
              <a:gd name="connsiteY0" fmla="*/ 6350 h 1231900"/>
              <a:gd name="connsiteX1" fmla="*/ 3130550 w 3136900"/>
              <a:gd name="connsiteY1" fmla="*/ 6350 h 1231900"/>
              <a:gd name="connsiteX2" fmla="*/ 3130550 w 3136900"/>
              <a:gd name="connsiteY2" fmla="*/ 1225550 h 1231900"/>
              <a:gd name="connsiteX3" fmla="*/ 6350 w 3136900"/>
              <a:gd name="connsiteY3" fmla="*/ 1225550 h 1231900"/>
              <a:gd name="connsiteX4" fmla="*/ 6350 w 3136900"/>
              <a:gd name="connsiteY4" fmla="*/ 6350 h 12319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36900" h="1231900">
                <a:moveTo>
                  <a:pt x="6350" y="6350"/>
                </a:moveTo>
                <a:lnTo>
                  <a:pt x="3130550" y="6350"/>
                </a:lnTo>
                <a:lnTo>
                  <a:pt x="3130550" y="1225550"/>
                </a:lnTo>
                <a:lnTo>
                  <a:pt x="6350" y="1225550"/>
                </a:lnTo>
                <a:lnTo>
                  <a:pt x="6350" y="6350"/>
                </a:lnTo>
              </a:path>
            </a:pathLst>
          </a:custGeom>
          <a:solidFill>
            <a:srgbClr val="003399">
              <a:alpha val="100000"/>
            </a:srgbClr>
          </a:solidFill>
          <a:ln w="12700">
            <a:solidFill>
              <a:srgbClr val="006699">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56364" name="Picture 3"/>
          <p:cNvPicPr>
            <a:picLocks noChangeAspect="1" noChangeArrowheads="1"/>
          </p:cNvPicPr>
          <p:nvPr/>
        </p:nvPicPr>
        <p:blipFill>
          <a:blip r:embed="rId2"/>
          <a:srcRect/>
          <a:stretch>
            <a:fillRect/>
          </a:stretch>
        </p:blipFill>
        <p:spPr bwMode="auto">
          <a:xfrm>
            <a:off x="8140700" y="0"/>
            <a:ext cx="1003300" cy="1003300"/>
          </a:xfrm>
          <a:prstGeom prst="rect">
            <a:avLst/>
          </a:prstGeom>
          <a:noFill/>
          <a:ln w="9525">
            <a:noFill/>
            <a:miter lim="800000"/>
            <a:headEnd/>
            <a:tailEnd/>
          </a:ln>
        </p:spPr>
      </p:pic>
      <p:sp>
        <p:nvSpPr>
          <p:cNvPr id="56365" name="TextBox 1"/>
          <p:cNvSpPr txBox="1">
            <a:spLocks noChangeArrowheads="1"/>
          </p:cNvSpPr>
          <p:nvPr/>
        </p:nvSpPr>
        <p:spPr bwMode="auto">
          <a:xfrm>
            <a:off x="546100" y="673100"/>
            <a:ext cx="4991100" cy="901700"/>
          </a:xfrm>
          <a:prstGeom prst="rect">
            <a:avLst/>
          </a:prstGeom>
          <a:noFill/>
          <a:ln w="9525">
            <a:noFill/>
            <a:miter lim="800000"/>
            <a:headEnd/>
            <a:tailEnd/>
          </a:ln>
        </p:spPr>
        <p:txBody>
          <a:bodyPr wrap="none" lIns="0" tIns="0" rIns="0">
            <a:spAutoFit/>
          </a:bodyPr>
          <a:lstStyle/>
          <a:p>
            <a:pPr>
              <a:lnSpc>
                <a:spcPts val="3900"/>
              </a:lnSpc>
            </a:pPr>
            <a:r>
              <a:rPr lang="en-US" altLang="zh-CN" sz="3000" u="sng">
                <a:solidFill>
                  <a:srgbClr val="000000"/>
                </a:solidFill>
                <a:latin typeface="Times New Roman" pitchFamily="18" charset="0"/>
                <a:cs typeface="Times New Roman" pitchFamily="18" charset="0"/>
              </a:rPr>
              <a:t>Etiological classification of</a:t>
            </a:r>
          </a:p>
          <a:p>
            <a:pPr>
              <a:lnSpc>
                <a:spcPts val="3200"/>
              </a:lnSpc>
            </a:pPr>
            <a:r>
              <a:rPr lang="en-US" altLang="zh-CN" sz="3000" u="sng">
                <a:solidFill>
                  <a:srgbClr val="000000"/>
                </a:solidFill>
                <a:latin typeface="Times New Roman" pitchFamily="18" charset="0"/>
                <a:cs typeface="Times New Roman" pitchFamily="18" charset="0"/>
              </a:rPr>
              <a:t>dysphonia:</a:t>
            </a:r>
          </a:p>
        </p:txBody>
      </p:sp>
      <p:sp>
        <p:nvSpPr>
          <p:cNvPr id="1039" name="TextBox 1"/>
          <p:cNvSpPr txBox="1"/>
          <p:nvPr/>
        </p:nvSpPr>
        <p:spPr>
          <a:xfrm>
            <a:off x="1244600" y="1943100"/>
            <a:ext cx="2828925" cy="1123950"/>
          </a:xfrm>
          <a:prstGeom prst="rect">
            <a:avLst/>
          </a:prstGeom>
          <a:noFill/>
        </p:spPr>
        <p:txBody>
          <a:bodyPr wrap="none" lIns="0" tIns="0" rIns="0">
            <a:spAutoFit/>
          </a:bodyPr>
          <a:lstStyle/>
          <a:p>
            <a:pPr marL="514350" indent="-514350" fontAlgn="auto">
              <a:lnSpc>
                <a:spcPts val="2800"/>
              </a:lnSpc>
              <a:spcBef>
                <a:spcPts val="0"/>
              </a:spcBef>
              <a:spcAft>
                <a:spcPts val="0"/>
              </a:spcAft>
              <a:buFontTx/>
              <a:buAutoNum type="romanUcPeriod"/>
              <a:defRPr/>
            </a:pPr>
            <a:r>
              <a:rPr lang="en-US" altLang="zh-CN" sz="2195" b="1" u="sng" dirty="0">
                <a:solidFill>
                  <a:srgbClr val="000000"/>
                </a:solidFill>
                <a:latin typeface="Tahoma" pitchFamily="18" charset="0"/>
                <a:cs typeface="Tahoma" pitchFamily="18" charset="0"/>
              </a:rPr>
              <a:t>Organic Causes</a:t>
            </a:r>
          </a:p>
          <a:p>
            <a:pPr marL="514350" indent="-514350" fontAlgn="auto">
              <a:lnSpc>
                <a:spcPts val="2800"/>
              </a:lnSpc>
              <a:spcBef>
                <a:spcPts val="0"/>
              </a:spcBef>
              <a:spcAft>
                <a:spcPts val="0"/>
              </a:spcAft>
              <a:defRPr/>
            </a:pPr>
            <a:r>
              <a:rPr lang="en-US" altLang="zh-CN" sz="2195" b="1" u="sng" dirty="0">
                <a:solidFill>
                  <a:srgbClr val="000000"/>
                </a:solidFill>
                <a:latin typeface="Tahoma" pitchFamily="18" charset="0"/>
                <a:cs typeface="Tahoma" pitchFamily="18" charset="0"/>
              </a:rPr>
              <a:t>Ex: </a:t>
            </a:r>
            <a:r>
              <a:rPr lang="en-US" altLang="zh-CN" sz="2195" b="1" dirty="0">
                <a:solidFill>
                  <a:schemeClr val="tx2">
                    <a:lumMod val="75000"/>
                  </a:schemeClr>
                </a:solidFill>
                <a:latin typeface="Tahoma" pitchFamily="18" charset="0"/>
                <a:cs typeface="Tahoma" pitchFamily="18" charset="0"/>
              </a:rPr>
              <a:t>paralysis of one </a:t>
            </a:r>
          </a:p>
          <a:p>
            <a:pPr marL="514350" indent="-514350" fontAlgn="auto">
              <a:lnSpc>
                <a:spcPts val="2800"/>
              </a:lnSpc>
              <a:spcBef>
                <a:spcPts val="0"/>
              </a:spcBef>
              <a:spcAft>
                <a:spcPts val="0"/>
              </a:spcAft>
              <a:defRPr/>
            </a:pPr>
            <a:r>
              <a:rPr lang="en-US" altLang="zh-CN" sz="2195" b="1" dirty="0">
                <a:solidFill>
                  <a:schemeClr val="tx2">
                    <a:lumMod val="75000"/>
                  </a:schemeClr>
                </a:solidFill>
                <a:latin typeface="Tahoma" pitchFamily="18" charset="0"/>
                <a:cs typeface="Tahoma" pitchFamily="18" charset="0"/>
              </a:rPr>
              <a:t>Vocal fold</a:t>
            </a:r>
          </a:p>
        </p:txBody>
      </p:sp>
      <p:sp>
        <p:nvSpPr>
          <p:cNvPr id="1040" name="TextBox 1"/>
          <p:cNvSpPr txBox="1"/>
          <p:nvPr/>
        </p:nvSpPr>
        <p:spPr>
          <a:xfrm>
            <a:off x="5016500" y="2019300"/>
            <a:ext cx="2971800" cy="317500"/>
          </a:xfrm>
          <a:prstGeom prst="rect">
            <a:avLst/>
          </a:prstGeom>
          <a:noFill/>
        </p:spPr>
        <p:txBody>
          <a:bodyPr wrap="none" lIns="0" tIns="0" rIns="0">
            <a:spAutoFit/>
          </a:bodyPr>
          <a:lstStyle/>
          <a:p>
            <a:pPr fontAlgn="auto">
              <a:lnSpc>
                <a:spcPts val="2500"/>
              </a:lnSpc>
              <a:spcBef>
                <a:spcPts val="0"/>
              </a:spcBef>
              <a:spcAft>
                <a:spcPts val="0"/>
              </a:spcAft>
              <a:defRPr/>
            </a:pPr>
            <a:r>
              <a:rPr lang="en-US" altLang="zh-CN" sz="2004" b="1" u="sng" dirty="0">
                <a:solidFill>
                  <a:srgbClr val="000000"/>
                </a:solidFill>
                <a:latin typeface="Tahoma" pitchFamily="18" charset="0"/>
                <a:cs typeface="Tahoma" pitchFamily="18" charset="0"/>
              </a:rPr>
              <a:t>II. Non-Organic Causes</a:t>
            </a:r>
          </a:p>
        </p:txBody>
      </p:sp>
      <p:sp>
        <p:nvSpPr>
          <p:cNvPr id="56368" name="TextBox 1"/>
          <p:cNvSpPr txBox="1">
            <a:spLocks noChangeArrowheads="1"/>
          </p:cNvSpPr>
          <p:nvPr/>
        </p:nvSpPr>
        <p:spPr bwMode="auto">
          <a:xfrm>
            <a:off x="4965700" y="2870200"/>
            <a:ext cx="965200" cy="292100"/>
          </a:xfrm>
          <a:prstGeom prst="rect">
            <a:avLst/>
          </a:prstGeom>
          <a:noFill/>
          <a:ln w="9525">
            <a:noFill/>
            <a:miter lim="800000"/>
            <a:headEnd/>
            <a:tailEnd/>
          </a:ln>
        </p:spPr>
        <p:txBody>
          <a:bodyPr wrap="none" lIns="0" tIns="0" rIns="0">
            <a:spAutoFit/>
          </a:bodyPr>
          <a:lstStyle/>
          <a:p>
            <a:pPr>
              <a:lnSpc>
                <a:spcPts val="2300"/>
              </a:lnSpc>
            </a:pPr>
            <a:r>
              <a:rPr lang="en-US" altLang="zh-CN" b="1">
                <a:solidFill>
                  <a:srgbClr val="000000"/>
                </a:solidFill>
                <a:latin typeface="Tahoma" pitchFamily="34" charset="0"/>
                <a:cs typeface="Tahoma" pitchFamily="34" charset="0"/>
              </a:rPr>
              <a:t>Habitual</a:t>
            </a:r>
          </a:p>
        </p:txBody>
      </p:sp>
      <p:sp>
        <p:nvSpPr>
          <p:cNvPr id="56369" name="TextBox 1"/>
          <p:cNvSpPr txBox="1">
            <a:spLocks noChangeArrowheads="1"/>
          </p:cNvSpPr>
          <p:nvPr/>
        </p:nvSpPr>
        <p:spPr bwMode="auto">
          <a:xfrm>
            <a:off x="6400800" y="2870200"/>
            <a:ext cx="1409700" cy="292100"/>
          </a:xfrm>
          <a:prstGeom prst="rect">
            <a:avLst/>
          </a:prstGeom>
          <a:noFill/>
          <a:ln w="9525">
            <a:noFill/>
            <a:miter lim="800000"/>
            <a:headEnd/>
            <a:tailEnd/>
          </a:ln>
        </p:spPr>
        <p:txBody>
          <a:bodyPr wrap="none" lIns="0" tIns="0" rIns="0">
            <a:spAutoFit/>
          </a:bodyPr>
          <a:lstStyle/>
          <a:p>
            <a:pPr>
              <a:lnSpc>
                <a:spcPts val="2300"/>
              </a:lnSpc>
            </a:pPr>
            <a:r>
              <a:rPr lang="en-US" altLang="zh-CN" b="1">
                <a:solidFill>
                  <a:srgbClr val="000000"/>
                </a:solidFill>
                <a:latin typeface="Tahoma" pitchFamily="34" charset="0"/>
                <a:cs typeface="Tahoma" pitchFamily="34" charset="0"/>
              </a:rPr>
              <a:t>Psychogenic</a:t>
            </a:r>
          </a:p>
        </p:txBody>
      </p:sp>
      <p:sp>
        <p:nvSpPr>
          <p:cNvPr id="1043" name="TextBox 1"/>
          <p:cNvSpPr txBox="1"/>
          <p:nvPr/>
        </p:nvSpPr>
        <p:spPr>
          <a:xfrm>
            <a:off x="165100" y="3784600"/>
            <a:ext cx="7581900" cy="3060700"/>
          </a:xfrm>
          <a:prstGeom prst="rect">
            <a:avLst/>
          </a:prstGeom>
          <a:noFill/>
        </p:spPr>
        <p:txBody>
          <a:bodyPr wrap="none" lIns="0" tIns="0" rIns="0">
            <a:spAutoFit/>
          </a:bodyPr>
          <a:lstStyle/>
          <a:p>
            <a:pPr fontAlgn="auto">
              <a:lnSpc>
                <a:spcPts val="2300"/>
              </a:lnSpc>
              <a:spcBef>
                <a:spcPts val="0"/>
              </a:spcBef>
              <a:spcAft>
                <a:spcPts val="0"/>
              </a:spcAft>
              <a:tabLst>
                <a:tab pos="1219200" algn="l"/>
                <a:tab pos="2984500" algn="l"/>
                <a:tab pos="3149600" algn="l"/>
                <a:tab pos="3835400" algn="l"/>
              </a:tabLst>
              <a:defRPr/>
            </a:pPr>
            <a:r>
              <a:rPr lang="en-US" altLang="zh-CN" dirty="0">
                <a:latin typeface="+mn-lt"/>
                <a:cs typeface="+mn-cs"/>
              </a:rPr>
              <a:t>		</a:t>
            </a:r>
            <a:r>
              <a:rPr lang="en-US" altLang="zh-CN" b="1" dirty="0">
                <a:solidFill>
                  <a:srgbClr val="000000"/>
                </a:solidFill>
                <a:latin typeface="Tahoma" pitchFamily="18" charset="0"/>
                <a:cs typeface="Tahoma" pitchFamily="18" charset="0"/>
              </a:rPr>
              <a:t>III.</a:t>
            </a:r>
            <a:r>
              <a:rPr lang="en-US" altLang="zh-CN" dirty="0">
                <a:latin typeface="Times New Roman" pitchFamily="18" charset="0"/>
                <a:cs typeface="Times New Roman" pitchFamily="18" charset="0"/>
              </a:rPr>
              <a:t> </a:t>
            </a:r>
            <a:r>
              <a:rPr lang="en-US" altLang="zh-CN" b="1" dirty="0">
                <a:solidFill>
                  <a:srgbClr val="000000"/>
                </a:solidFill>
                <a:latin typeface="Tahoma" pitchFamily="18" charset="0"/>
                <a:cs typeface="Tahoma" pitchFamily="18" charset="0"/>
              </a:rPr>
              <a:t>Minimal</a:t>
            </a:r>
            <a:r>
              <a:rPr lang="en-US" altLang="zh-CN" dirty="0">
                <a:latin typeface="Times New Roman" pitchFamily="18" charset="0"/>
                <a:cs typeface="Times New Roman" pitchFamily="18" charset="0"/>
              </a:rPr>
              <a:t> </a:t>
            </a:r>
            <a:r>
              <a:rPr lang="en-US" altLang="zh-CN" b="1" dirty="0">
                <a:solidFill>
                  <a:srgbClr val="000000"/>
                </a:solidFill>
                <a:latin typeface="Tahoma" pitchFamily="18" charset="0"/>
                <a:cs typeface="Tahoma" pitchFamily="18" charset="0"/>
              </a:rPr>
              <a:t>Associated</a:t>
            </a:r>
          </a:p>
          <a:p>
            <a:pPr fontAlgn="auto">
              <a:lnSpc>
                <a:spcPts val="2100"/>
              </a:lnSpc>
              <a:spcBef>
                <a:spcPts val="0"/>
              </a:spcBef>
              <a:spcAft>
                <a:spcPts val="0"/>
              </a:spcAft>
              <a:tabLst>
                <a:tab pos="1219200" algn="l"/>
                <a:tab pos="2984500" algn="l"/>
                <a:tab pos="3149600" algn="l"/>
                <a:tab pos="3835400" algn="l"/>
              </a:tabLst>
              <a:defRPr/>
            </a:pPr>
            <a:r>
              <a:rPr lang="en-US" altLang="zh-CN" dirty="0">
                <a:latin typeface="+mn-lt"/>
                <a:cs typeface="+mn-cs"/>
              </a:rPr>
              <a:t>			</a:t>
            </a:r>
            <a:r>
              <a:rPr lang="en-US" altLang="zh-CN" b="1" dirty="0">
                <a:solidFill>
                  <a:srgbClr val="000000"/>
                </a:solidFill>
                <a:latin typeface="Tahoma" pitchFamily="18" charset="0"/>
                <a:cs typeface="Tahoma" pitchFamily="18" charset="0"/>
              </a:rPr>
              <a:t>Pathological</a:t>
            </a:r>
            <a:r>
              <a:rPr lang="en-US" altLang="zh-CN" dirty="0">
                <a:latin typeface="Times New Roman" pitchFamily="18" charset="0"/>
                <a:cs typeface="Times New Roman" pitchFamily="18" charset="0"/>
              </a:rPr>
              <a:t> </a:t>
            </a:r>
            <a:r>
              <a:rPr lang="en-US" altLang="zh-CN" b="1" dirty="0">
                <a:solidFill>
                  <a:srgbClr val="000000"/>
                </a:solidFill>
                <a:latin typeface="Tahoma" pitchFamily="18" charset="0"/>
                <a:cs typeface="Tahoma" pitchFamily="18" charset="0"/>
              </a:rPr>
              <a:t>Lesions</a:t>
            </a:r>
          </a:p>
          <a:p>
            <a:pPr fontAlgn="auto">
              <a:lnSpc>
                <a:spcPts val="2100"/>
              </a:lnSpc>
              <a:spcBef>
                <a:spcPts val="0"/>
              </a:spcBef>
              <a:spcAft>
                <a:spcPts val="0"/>
              </a:spcAft>
              <a:tabLst>
                <a:tab pos="1219200" algn="l"/>
                <a:tab pos="2984500" algn="l"/>
                <a:tab pos="3149600" algn="l"/>
                <a:tab pos="3835400" algn="l"/>
              </a:tabLst>
              <a:defRPr/>
            </a:pPr>
            <a:r>
              <a:rPr lang="en-US" altLang="zh-CN" dirty="0">
                <a:latin typeface="+mn-lt"/>
                <a:cs typeface="+mn-cs"/>
              </a:rPr>
              <a:t>				</a:t>
            </a:r>
            <a:r>
              <a:rPr lang="en-US" altLang="zh-CN" b="1" dirty="0">
                <a:solidFill>
                  <a:srgbClr val="000000"/>
                </a:solidFill>
                <a:latin typeface="Tahoma" pitchFamily="18" charset="0"/>
                <a:cs typeface="Tahoma" pitchFamily="18" charset="0"/>
              </a:rPr>
              <a:t>(MAPLs)</a:t>
            </a: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2700"/>
              </a:lnSpc>
              <a:spcBef>
                <a:spcPts val="0"/>
              </a:spcBef>
              <a:spcAft>
                <a:spcPts val="0"/>
              </a:spcAft>
              <a:tabLst>
                <a:tab pos="1219200" algn="l"/>
                <a:tab pos="2984500" algn="l"/>
                <a:tab pos="3149600" algn="l"/>
                <a:tab pos="3835400" algn="l"/>
              </a:tabLst>
              <a:defRPr/>
            </a:pPr>
            <a:r>
              <a:rPr lang="en-US" altLang="zh-CN" dirty="0">
                <a:latin typeface="+mn-lt"/>
                <a:cs typeface="+mn-cs"/>
              </a:rPr>
              <a:t>	</a:t>
            </a:r>
            <a:r>
              <a:rPr lang="en-US" altLang="zh-CN" sz="2004" b="1" dirty="0">
                <a:solidFill>
                  <a:srgbClr val="000000"/>
                </a:solidFill>
                <a:latin typeface="Tahoma" pitchFamily="18" charset="0"/>
                <a:cs typeface="Tahoma" pitchFamily="18" charset="0"/>
              </a:rPr>
              <a:t>IV.</a:t>
            </a:r>
            <a:r>
              <a:rPr lang="en-US" altLang="zh-CN" sz="2004" dirty="0">
                <a:latin typeface="Times New Roman" pitchFamily="18" charset="0"/>
                <a:cs typeface="Times New Roman" pitchFamily="18" charset="0"/>
              </a:rPr>
              <a:t> </a:t>
            </a:r>
            <a:r>
              <a:rPr lang="en-US" altLang="zh-CN" sz="2004" b="1" dirty="0">
                <a:solidFill>
                  <a:srgbClr val="000000"/>
                </a:solidFill>
                <a:latin typeface="Tahoma" pitchFamily="18" charset="0"/>
                <a:cs typeface="Tahoma" pitchFamily="18" charset="0"/>
              </a:rPr>
              <a:t>Accompaniment</a:t>
            </a:r>
            <a:r>
              <a:rPr lang="en-US" altLang="zh-CN" sz="2004" dirty="0">
                <a:latin typeface="Times New Roman" pitchFamily="18" charset="0"/>
                <a:cs typeface="Times New Roman" pitchFamily="18" charset="0"/>
              </a:rPr>
              <a:t> </a:t>
            </a:r>
            <a:r>
              <a:rPr lang="en-US" altLang="zh-CN" sz="2004" b="1" dirty="0">
                <a:solidFill>
                  <a:srgbClr val="000000"/>
                </a:solidFill>
                <a:latin typeface="Tahoma" pitchFamily="18" charset="0"/>
                <a:cs typeface="Tahoma" pitchFamily="18" charset="0"/>
              </a:rPr>
              <a:t>of</a:t>
            </a:r>
            <a:r>
              <a:rPr lang="en-US" altLang="zh-CN" sz="2004" dirty="0">
                <a:latin typeface="Times New Roman" pitchFamily="18" charset="0"/>
                <a:cs typeface="Times New Roman" pitchFamily="18" charset="0"/>
              </a:rPr>
              <a:t> </a:t>
            </a:r>
            <a:r>
              <a:rPr lang="en-US" altLang="zh-CN" sz="2004" b="1" dirty="0">
                <a:solidFill>
                  <a:srgbClr val="000000"/>
                </a:solidFill>
                <a:latin typeface="Tahoma" pitchFamily="18" charset="0"/>
                <a:cs typeface="Tahoma" pitchFamily="18" charset="0"/>
              </a:rPr>
              <a:t>Neuro-psychiatric</a:t>
            </a:r>
            <a:r>
              <a:rPr lang="en-US" altLang="zh-CN" sz="2004" dirty="0">
                <a:latin typeface="Times New Roman" pitchFamily="18" charset="0"/>
                <a:cs typeface="Times New Roman" pitchFamily="18" charset="0"/>
              </a:rPr>
              <a:t> </a:t>
            </a:r>
            <a:r>
              <a:rPr lang="en-US" altLang="zh-CN" sz="2004" b="1" dirty="0">
                <a:solidFill>
                  <a:srgbClr val="000000"/>
                </a:solidFill>
                <a:latin typeface="Tahoma" pitchFamily="18" charset="0"/>
                <a:cs typeface="Tahoma" pitchFamily="18" charset="0"/>
              </a:rPr>
              <a:t>Ailments</a:t>
            </a: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2700"/>
              </a:lnSpc>
              <a:spcBef>
                <a:spcPts val="0"/>
              </a:spcBef>
              <a:spcAft>
                <a:spcPts val="0"/>
              </a:spcAft>
              <a:tabLst>
                <a:tab pos="1219200" algn="l"/>
                <a:tab pos="2984500" algn="l"/>
                <a:tab pos="3149600" algn="l"/>
                <a:tab pos="3835400" algn="l"/>
              </a:tabLst>
              <a:defRPr/>
            </a:pPr>
            <a:r>
              <a:rPr lang="en-US" altLang="zh-CN" b="1" dirty="0">
                <a:solidFill>
                  <a:srgbClr val="000000"/>
                </a:solidFill>
                <a:latin typeface="Times New Roman" pitchFamily="18" charset="0"/>
                <a:cs typeface="Times New Roman" pitchFamily="18" charset="0"/>
              </a:rPr>
              <a:t>Khalid</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H</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Al</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Malki,</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MD,</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PhD</a:t>
            </a:r>
          </a:p>
        </p:txBody>
      </p:sp>
      <p:sp>
        <p:nvSpPr>
          <p:cNvPr id="56371" name="TextBox 51"/>
          <p:cNvSpPr txBox="1">
            <a:spLocks noChangeArrowheads="1"/>
          </p:cNvSpPr>
          <p:nvPr/>
        </p:nvSpPr>
        <p:spPr bwMode="auto">
          <a:xfrm>
            <a:off x="6248400" y="3276600"/>
            <a:ext cx="1828800" cy="1477963"/>
          </a:xfrm>
          <a:prstGeom prst="rect">
            <a:avLst/>
          </a:prstGeom>
          <a:noFill/>
          <a:ln w="9525">
            <a:noFill/>
            <a:miter lim="800000"/>
            <a:headEnd/>
            <a:tailEnd/>
          </a:ln>
        </p:spPr>
        <p:txBody>
          <a:bodyPr>
            <a:spAutoFit/>
          </a:bodyPr>
          <a:lstStyle/>
          <a:p>
            <a:r>
              <a:rPr lang="en-US">
                <a:latin typeface="Calibri" pitchFamily="34" charset="0"/>
              </a:rPr>
              <a:t>Everything appears normal even endoscopy no pathology no foreign body</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endParaRPr lang="en-US" smtClean="0"/>
          </a:p>
        </p:txBody>
      </p:sp>
      <p:sp>
        <p:nvSpPr>
          <p:cNvPr id="57346" name="Content Placeholder 2"/>
          <p:cNvSpPr>
            <a:spLocks noGrp="1"/>
          </p:cNvSpPr>
          <p:nvPr>
            <p:ph idx="1"/>
          </p:nvPr>
        </p:nvSpPr>
        <p:spPr/>
        <p:txBody>
          <a:bodyPr/>
          <a:lstStyle/>
          <a:p>
            <a:r>
              <a:rPr lang="en-US" smtClean="0"/>
              <a:t>An example of inorganic causes:</a:t>
            </a:r>
          </a:p>
          <a:p>
            <a:pPr>
              <a:buFont typeface="Arial" charset="0"/>
              <a:buNone/>
            </a:pPr>
            <a:r>
              <a:rPr lang="en-US" smtClean="0"/>
              <a:t>	Person has no problem starting to talk but at the end of the day she / he is  exhausted and gets tried from talking with no underlying pathology. This is called phonasthenia (voice fatigue)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2" name="Freeform 3"/>
          <p:cNvSpPr/>
          <p:nvPr/>
        </p:nvSpPr>
        <p:spPr>
          <a:xfrm>
            <a:off x="2405063" y="1824038"/>
            <a:ext cx="2900362" cy="19050"/>
          </a:xfrm>
          <a:custGeom>
            <a:avLst/>
            <a:gdLst>
              <a:gd name="connsiteX0" fmla="*/ 0 w 2900172"/>
              <a:gd name="connsiteY0" fmla="*/ 9144 h 18288"/>
              <a:gd name="connsiteX1" fmla="*/ 2900172 w 2900172"/>
              <a:gd name="connsiteY1" fmla="*/ 9144 h 18288"/>
            </a:gdLst>
            <a:ahLst/>
            <a:cxnLst>
              <a:cxn ang="0">
                <a:pos x="connsiteX0" y="connsiteY0"/>
              </a:cxn>
              <a:cxn ang="1">
                <a:pos x="connsiteX1" y="connsiteY1"/>
              </a:cxn>
            </a:cxnLst>
            <a:rect l="l" t="t" r="r" b="b"/>
            <a:pathLst>
              <a:path w="2900172" h="18288">
                <a:moveTo>
                  <a:pt x="0" y="9144"/>
                </a:moveTo>
                <a:lnTo>
                  <a:pt x="2900172" y="9144"/>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pic>
        <p:nvPicPr>
          <p:cNvPr id="58406" name="Picture 3"/>
          <p:cNvPicPr>
            <a:picLocks noChangeAspect="1" noChangeArrowheads="1"/>
          </p:cNvPicPr>
          <p:nvPr/>
        </p:nvPicPr>
        <p:blipFill>
          <a:blip r:embed="rId2"/>
          <a:srcRect/>
          <a:stretch>
            <a:fillRect/>
          </a:stretch>
        </p:blipFill>
        <p:spPr bwMode="auto">
          <a:xfrm>
            <a:off x="8140700" y="0"/>
            <a:ext cx="1003300" cy="1003300"/>
          </a:xfrm>
          <a:prstGeom prst="rect">
            <a:avLst/>
          </a:prstGeom>
          <a:noFill/>
          <a:ln w="9525">
            <a:noFill/>
            <a:miter lim="800000"/>
            <a:headEnd/>
            <a:tailEnd/>
          </a:ln>
        </p:spPr>
      </p:pic>
      <p:sp>
        <p:nvSpPr>
          <p:cNvPr id="2" name="TextBox 1"/>
          <p:cNvSpPr txBox="1"/>
          <p:nvPr/>
        </p:nvSpPr>
        <p:spPr>
          <a:xfrm>
            <a:off x="1536700" y="1435100"/>
            <a:ext cx="4368800" cy="1054100"/>
          </a:xfrm>
          <a:prstGeom prst="rect">
            <a:avLst/>
          </a:prstGeom>
          <a:noFill/>
        </p:spPr>
        <p:txBody>
          <a:bodyPr wrap="none" lIns="0" tIns="0" rIns="0">
            <a:spAutoFit/>
          </a:bodyPr>
          <a:lstStyle/>
          <a:p>
            <a:pPr fontAlgn="auto">
              <a:lnSpc>
                <a:spcPts val="3400"/>
              </a:lnSpc>
              <a:spcBef>
                <a:spcPts val="0"/>
              </a:spcBef>
              <a:spcAft>
                <a:spcPts val="0"/>
              </a:spcAft>
              <a:tabLst>
                <a:tab pos="127000" algn="l"/>
              </a:tabLst>
              <a:defRPr/>
            </a:pPr>
            <a:r>
              <a:rPr lang="en-US" altLang="zh-CN" sz="2795" b="1" i="1" dirty="0">
                <a:solidFill>
                  <a:srgbClr val="000000"/>
                </a:solidFill>
                <a:latin typeface="Segoe UI" pitchFamily="18" charset="0"/>
                <a:cs typeface="Segoe UI" pitchFamily="18" charset="0"/>
              </a:rPr>
              <a:t>III.Voice</a:t>
            </a:r>
            <a:r>
              <a:rPr lang="en-US" altLang="zh-CN" sz="2795" dirty="0">
                <a:latin typeface="Times New Roman" pitchFamily="18" charset="0"/>
                <a:cs typeface="Times New Roman" pitchFamily="18" charset="0"/>
              </a:rPr>
              <a:t> </a:t>
            </a:r>
            <a:r>
              <a:rPr lang="en-US" altLang="zh-CN" sz="2795" b="1" i="1" dirty="0">
                <a:solidFill>
                  <a:srgbClr val="000000"/>
                </a:solidFill>
                <a:latin typeface="Segoe UI" pitchFamily="18" charset="0"/>
                <a:cs typeface="Segoe UI" pitchFamily="18" charset="0"/>
              </a:rPr>
              <a:t>disorders:</a:t>
            </a: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2900"/>
              </a:lnSpc>
              <a:spcBef>
                <a:spcPts val="0"/>
              </a:spcBef>
              <a:spcAft>
                <a:spcPts val="0"/>
              </a:spcAft>
              <a:tabLst>
                <a:tab pos="127000" algn="l"/>
              </a:tabLst>
              <a:defRPr/>
            </a:pPr>
            <a:r>
              <a:rPr lang="en-US" altLang="zh-CN" dirty="0">
                <a:latin typeface="+mn-lt"/>
                <a:cs typeface="+mn-cs"/>
              </a:rPr>
              <a:t>	</a:t>
            </a:r>
            <a:r>
              <a:rPr lang="en-US" altLang="zh-CN" sz="2400" b="1" i="1" dirty="0">
                <a:solidFill>
                  <a:srgbClr val="000000"/>
                </a:solidFill>
                <a:latin typeface="Segoe UI" pitchFamily="18" charset="0"/>
                <a:cs typeface="Segoe UI" pitchFamily="18" charset="0"/>
              </a:rPr>
              <a:t>A)</a:t>
            </a:r>
            <a:r>
              <a:rPr lang="en-US" altLang="zh-CN" sz="2400" dirty="0">
                <a:latin typeface="Times New Roman" pitchFamily="18" charset="0"/>
                <a:cs typeface="Times New Roman" pitchFamily="18" charset="0"/>
              </a:rPr>
              <a:t> </a:t>
            </a:r>
            <a:r>
              <a:rPr lang="en-US" altLang="zh-CN" sz="2400" b="1" i="1" dirty="0">
                <a:solidFill>
                  <a:srgbClr val="000000"/>
                </a:solidFill>
                <a:latin typeface="Segoe UI" pitchFamily="18" charset="0"/>
                <a:cs typeface="Segoe UI" pitchFamily="18" charset="0"/>
              </a:rPr>
              <a:t>Organic</a:t>
            </a:r>
            <a:r>
              <a:rPr lang="en-US" altLang="zh-CN" sz="2400" dirty="0">
                <a:latin typeface="Times New Roman" pitchFamily="18" charset="0"/>
                <a:cs typeface="Times New Roman" pitchFamily="18" charset="0"/>
              </a:rPr>
              <a:t> </a:t>
            </a:r>
            <a:r>
              <a:rPr lang="en-US" altLang="zh-CN" sz="2400" b="1" i="1" dirty="0">
                <a:solidFill>
                  <a:srgbClr val="000000"/>
                </a:solidFill>
                <a:latin typeface="Segoe UI" pitchFamily="18" charset="0"/>
                <a:cs typeface="Segoe UI" pitchFamily="18" charset="0"/>
              </a:rPr>
              <a:t>voice</a:t>
            </a:r>
            <a:r>
              <a:rPr lang="en-US" altLang="zh-CN" sz="2400" dirty="0">
                <a:latin typeface="Times New Roman" pitchFamily="18" charset="0"/>
                <a:cs typeface="Times New Roman" pitchFamily="18" charset="0"/>
              </a:rPr>
              <a:t> </a:t>
            </a:r>
            <a:r>
              <a:rPr lang="en-US" altLang="zh-CN" sz="2400" b="1" i="1" dirty="0">
                <a:solidFill>
                  <a:srgbClr val="000000"/>
                </a:solidFill>
                <a:latin typeface="Segoe UI" pitchFamily="18" charset="0"/>
                <a:cs typeface="Segoe UI" pitchFamily="18" charset="0"/>
              </a:rPr>
              <a:t>disorders:</a:t>
            </a:r>
          </a:p>
        </p:txBody>
      </p:sp>
      <p:sp>
        <p:nvSpPr>
          <p:cNvPr id="58408" name="TextBox 1"/>
          <p:cNvSpPr txBox="1">
            <a:spLocks noChangeArrowheads="1"/>
          </p:cNvSpPr>
          <p:nvPr/>
        </p:nvSpPr>
        <p:spPr bwMode="auto">
          <a:xfrm>
            <a:off x="2222500" y="2819400"/>
            <a:ext cx="76200" cy="24638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a:t>
            </a:r>
          </a:p>
          <a:p>
            <a:pPr>
              <a:lnSpc>
                <a:spcPts val="2800"/>
              </a:lnSpc>
            </a:pPr>
            <a:r>
              <a:rPr lang="en-US" altLang="zh-CN" sz="2400" b="1">
                <a:solidFill>
                  <a:srgbClr val="000000"/>
                </a:solidFill>
                <a:latin typeface="Times New Roman" pitchFamily="18" charset="0"/>
                <a:cs typeface="Times New Roman" pitchFamily="18" charset="0"/>
              </a:rPr>
              <a:t>.</a:t>
            </a:r>
          </a:p>
          <a:p>
            <a:pPr>
              <a:lnSpc>
                <a:spcPts val="2800"/>
              </a:lnSpc>
            </a:pPr>
            <a:r>
              <a:rPr lang="en-US" altLang="zh-CN" sz="2400" b="1">
                <a:solidFill>
                  <a:srgbClr val="000000"/>
                </a:solidFill>
                <a:latin typeface="Times New Roman" pitchFamily="18" charset="0"/>
                <a:cs typeface="Times New Roman" pitchFamily="18" charset="0"/>
              </a:rPr>
              <a:t>.</a:t>
            </a:r>
          </a:p>
          <a:p>
            <a:pPr>
              <a:lnSpc>
                <a:spcPts val="2800"/>
              </a:lnSpc>
            </a:pPr>
            <a:r>
              <a:rPr lang="en-US" altLang="zh-CN" sz="2400" b="1">
                <a:solidFill>
                  <a:srgbClr val="000000"/>
                </a:solidFill>
                <a:latin typeface="Times New Roman" pitchFamily="18" charset="0"/>
                <a:cs typeface="Times New Roman" pitchFamily="18" charset="0"/>
              </a:rPr>
              <a:t>.</a:t>
            </a:r>
          </a:p>
          <a:p>
            <a:pPr>
              <a:lnSpc>
                <a:spcPts val="2800"/>
              </a:lnSpc>
            </a:pPr>
            <a:r>
              <a:rPr lang="en-US" altLang="zh-CN" sz="2400" b="1">
                <a:solidFill>
                  <a:srgbClr val="000000"/>
                </a:solidFill>
                <a:latin typeface="Times New Roman" pitchFamily="18" charset="0"/>
                <a:cs typeface="Times New Roman" pitchFamily="18" charset="0"/>
              </a:rPr>
              <a:t>.</a:t>
            </a:r>
          </a:p>
          <a:p>
            <a:pPr>
              <a:lnSpc>
                <a:spcPts val="2800"/>
              </a:lnSpc>
            </a:pPr>
            <a:r>
              <a:rPr lang="en-US" altLang="zh-CN" sz="2400" b="1">
                <a:solidFill>
                  <a:srgbClr val="000000"/>
                </a:solidFill>
                <a:latin typeface="Times New Roman" pitchFamily="18" charset="0"/>
                <a:cs typeface="Times New Roman" pitchFamily="18" charset="0"/>
              </a:rPr>
              <a:t>.</a:t>
            </a:r>
          </a:p>
          <a:p>
            <a:pPr>
              <a:lnSpc>
                <a:spcPts val="2800"/>
              </a:lnSpc>
            </a:pPr>
            <a:r>
              <a:rPr lang="en-US" altLang="zh-CN" sz="2400" b="1">
                <a:solidFill>
                  <a:srgbClr val="000000"/>
                </a:solidFill>
                <a:latin typeface="Times New Roman" pitchFamily="18" charset="0"/>
                <a:cs typeface="Times New Roman" pitchFamily="18" charset="0"/>
              </a:rPr>
              <a:t>.</a:t>
            </a:r>
          </a:p>
        </p:txBody>
      </p:sp>
      <p:sp>
        <p:nvSpPr>
          <p:cNvPr id="58409" name="TextBox 1"/>
          <p:cNvSpPr txBox="1">
            <a:spLocks noChangeArrowheads="1"/>
          </p:cNvSpPr>
          <p:nvPr/>
        </p:nvSpPr>
        <p:spPr bwMode="auto">
          <a:xfrm>
            <a:off x="2438400" y="2819400"/>
            <a:ext cx="3378200" cy="24638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Congenital.</a:t>
            </a:r>
          </a:p>
          <a:p>
            <a:pPr>
              <a:lnSpc>
                <a:spcPts val="2800"/>
              </a:lnSpc>
            </a:pPr>
            <a:r>
              <a:rPr lang="en-US" altLang="zh-CN" sz="2400" b="1">
                <a:solidFill>
                  <a:srgbClr val="000000"/>
                </a:solidFill>
                <a:latin typeface="Times New Roman" pitchFamily="18" charset="0"/>
                <a:cs typeface="Times New Roman" pitchFamily="18" charset="0"/>
              </a:rPr>
              <a:t>Inflammatory.</a:t>
            </a:r>
          </a:p>
          <a:p>
            <a:pPr>
              <a:lnSpc>
                <a:spcPts val="2800"/>
              </a:lnSpc>
            </a:pPr>
            <a:r>
              <a:rPr lang="en-US" altLang="zh-CN" sz="2400" b="1">
                <a:solidFill>
                  <a:srgbClr val="000000"/>
                </a:solidFill>
                <a:latin typeface="Times New Roman" pitchFamily="18" charset="0"/>
                <a:cs typeface="Times New Roman" pitchFamily="18" charset="0"/>
              </a:rPr>
              <a:t>Traumatic.</a:t>
            </a:r>
          </a:p>
          <a:p>
            <a:pPr>
              <a:lnSpc>
                <a:spcPts val="2800"/>
              </a:lnSpc>
            </a:pPr>
            <a:r>
              <a:rPr lang="en-US" altLang="zh-CN" sz="2400" b="1">
                <a:solidFill>
                  <a:srgbClr val="000000"/>
                </a:solidFill>
                <a:latin typeface="Times New Roman" pitchFamily="18" charset="0"/>
                <a:cs typeface="Times New Roman" pitchFamily="18" charset="0"/>
              </a:rPr>
              <a:t>Neurological.</a:t>
            </a:r>
          </a:p>
          <a:p>
            <a:pPr>
              <a:lnSpc>
                <a:spcPts val="2800"/>
              </a:lnSpc>
            </a:pPr>
            <a:r>
              <a:rPr lang="en-US" altLang="zh-CN" sz="2400" b="1">
                <a:solidFill>
                  <a:srgbClr val="000000"/>
                </a:solidFill>
                <a:latin typeface="Times New Roman" pitchFamily="18" charset="0"/>
                <a:cs typeface="Times New Roman" pitchFamily="18" charset="0"/>
              </a:rPr>
              <a:t>Neoplastic.</a:t>
            </a:r>
          </a:p>
          <a:p>
            <a:pPr>
              <a:lnSpc>
                <a:spcPts val="2800"/>
              </a:lnSpc>
            </a:pPr>
            <a:r>
              <a:rPr lang="en-US" altLang="zh-CN" sz="2400" b="1">
                <a:solidFill>
                  <a:srgbClr val="000000"/>
                </a:solidFill>
                <a:latin typeface="Times New Roman" pitchFamily="18" charset="0"/>
                <a:cs typeface="Times New Roman" pitchFamily="18" charset="0"/>
              </a:rPr>
              <a:t>Hormonal.</a:t>
            </a:r>
          </a:p>
          <a:p>
            <a:pPr>
              <a:lnSpc>
                <a:spcPts val="2800"/>
              </a:lnSpc>
            </a:pPr>
            <a:r>
              <a:rPr lang="en-US" altLang="zh-CN" sz="2400" b="1">
                <a:solidFill>
                  <a:srgbClr val="000000"/>
                </a:solidFill>
                <a:latin typeface="Times New Roman" pitchFamily="18" charset="0"/>
                <a:cs typeface="Times New Roman" pitchFamily="18" charset="0"/>
              </a:rPr>
              <a:t>Status</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post-laryngectomy.</a:t>
            </a:r>
          </a:p>
        </p:txBody>
      </p:sp>
      <p:sp>
        <p:nvSpPr>
          <p:cNvPr id="58410" name="TextBox 1"/>
          <p:cNvSpPr txBox="1">
            <a:spLocks noChangeArrowheads="1"/>
          </p:cNvSpPr>
          <p:nvPr/>
        </p:nvSpPr>
        <p:spPr bwMode="auto">
          <a:xfrm>
            <a:off x="165100" y="6451600"/>
            <a:ext cx="3403600" cy="292100"/>
          </a:xfrm>
          <a:prstGeom prst="rect">
            <a:avLst/>
          </a:prstGeom>
          <a:noFill/>
          <a:ln w="9525">
            <a:noFill/>
            <a:miter lim="800000"/>
            <a:headEnd/>
            <a:tailEnd/>
          </a:ln>
        </p:spPr>
        <p:txBody>
          <a:bodyPr wrap="none" lIns="0" tIns="0" rIns="0">
            <a:spAutoFit/>
          </a:bodyPr>
          <a:lstStyle/>
          <a:p>
            <a:pPr>
              <a:lnSpc>
                <a:spcPts val="2300"/>
              </a:lnSpc>
            </a:pPr>
            <a:r>
              <a:rPr lang="en-US" altLang="zh-CN" b="1">
                <a:solidFill>
                  <a:srgbClr val="000000"/>
                </a:solidFill>
                <a:latin typeface="Times New Roman" pitchFamily="18" charset="0"/>
                <a:cs typeface="Times New Roman" pitchFamily="18" charset="0"/>
              </a:rPr>
              <a:t>Khalid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H</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Al</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Malki,</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PhD</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rtlCol="0">
            <a:normAutofit fontScale="70000" lnSpcReduction="20000"/>
          </a:bodyPr>
          <a:lstStyle/>
          <a:p>
            <a:pPr fontAlgn="auto">
              <a:spcAft>
                <a:spcPts val="0"/>
              </a:spcAft>
              <a:buFont typeface="Arial" pitchFamily="34" charset="0"/>
              <a:buChar char="•"/>
              <a:defRPr/>
            </a:pPr>
            <a:r>
              <a:rPr lang="en-US" dirty="0" smtClean="0"/>
              <a:t>To produce a word, sentence, letter, etc we need energy (our energy source is breathing/air) because any voice needs power. Air enters into the lung then trachea then to larynx particularly between vocal fold (which adduct in phonation) and little air passes through the adducted folds to produce phonation. </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Sound to be clarified passes through resonators (over resonance is </a:t>
            </a:r>
            <a:r>
              <a:rPr lang="en-US" dirty="0" err="1" smtClean="0"/>
              <a:t>hypernasality</a:t>
            </a:r>
            <a:r>
              <a:rPr lang="en-US" dirty="0" smtClean="0"/>
              <a:t>; nasal contamination of sound)</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Finally the resonating sound passes through articulators (lip, soft, hard palate, tongue, lips) which modulates the primary laryngeal sound. </a:t>
            </a:r>
            <a:r>
              <a:rPr lang="en-US" dirty="0" smtClean="0">
                <a:solidFill>
                  <a:srgbClr val="FF0000"/>
                </a:solidFill>
              </a:rPr>
              <a:t>Dr. said pharynx and lung but I thinks these are resonators correct me if I am wrong</a:t>
            </a:r>
            <a:r>
              <a:rPr lang="en-US" dirty="0" smtClean="0"/>
              <a:t>.</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All these functions are controlled by centers</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smtClean="0"/>
              <a:t>Function of the larynx </a:t>
            </a:r>
          </a:p>
        </p:txBody>
      </p:sp>
      <p:sp>
        <p:nvSpPr>
          <p:cNvPr id="3" name="Content Placeholder 2"/>
          <p:cNvSpPr>
            <a:spLocks noGrp="1"/>
          </p:cNvSpPr>
          <p:nvPr>
            <p:ph idx="1"/>
          </p:nvPr>
        </p:nvSpPr>
        <p:spPr/>
        <p:txBody>
          <a:bodyPr rtlCol="0">
            <a:normAutofit fontScale="85000" lnSpcReduction="10000"/>
          </a:bodyPr>
          <a:lstStyle/>
          <a:p>
            <a:pPr fontAlgn="auto">
              <a:spcAft>
                <a:spcPts val="0"/>
              </a:spcAft>
              <a:buFont typeface="Arial" pitchFamily="34" charset="0"/>
              <a:buChar char="•"/>
              <a:defRPr/>
            </a:pPr>
            <a:r>
              <a:rPr lang="en-US" dirty="0" smtClean="0"/>
              <a:t>Respiration </a:t>
            </a:r>
          </a:p>
          <a:p>
            <a:pPr fontAlgn="auto">
              <a:spcAft>
                <a:spcPts val="0"/>
              </a:spcAft>
              <a:buFont typeface="Arial" pitchFamily="34" charset="0"/>
              <a:buChar char="•"/>
              <a:defRPr/>
            </a:pPr>
            <a:r>
              <a:rPr lang="en-US" dirty="0" smtClean="0"/>
              <a:t>Phonation not the most important function of the larynx. Close the vocal folds </a:t>
            </a:r>
          </a:p>
          <a:p>
            <a:pPr fontAlgn="auto">
              <a:spcAft>
                <a:spcPts val="0"/>
              </a:spcAft>
              <a:buFont typeface="Arial" pitchFamily="34" charset="0"/>
              <a:buChar char="•"/>
              <a:defRPr/>
            </a:pPr>
            <a:r>
              <a:rPr lang="en-US" dirty="0" smtClean="0"/>
              <a:t>Protection </a:t>
            </a:r>
          </a:p>
          <a:p>
            <a:pPr fontAlgn="auto">
              <a:spcAft>
                <a:spcPts val="0"/>
              </a:spcAft>
              <a:buFont typeface="Arial" pitchFamily="34" charset="0"/>
              <a:buChar char="•"/>
              <a:defRPr/>
            </a:pPr>
            <a:r>
              <a:rPr lang="en-US" dirty="0" err="1" smtClean="0"/>
              <a:t>Valsalva</a:t>
            </a:r>
            <a:r>
              <a:rPr lang="en-US" dirty="0" smtClean="0"/>
              <a:t>  the vocal folds must close in order to do effort as a result of an increase in the </a:t>
            </a:r>
            <a:r>
              <a:rPr lang="en-US" dirty="0" err="1" smtClean="0"/>
              <a:t>intrathoracic</a:t>
            </a:r>
            <a:r>
              <a:rPr lang="en-US" dirty="0" smtClean="0"/>
              <a:t> pressure </a:t>
            </a:r>
          </a:p>
          <a:p>
            <a:pPr fontAlgn="auto">
              <a:spcAft>
                <a:spcPts val="0"/>
              </a:spcAft>
              <a:buFont typeface="Arial" pitchFamily="34" charset="0"/>
              <a:buChar char="•"/>
              <a:defRPr/>
            </a:pPr>
            <a:r>
              <a:rPr lang="en-US" dirty="0" smtClean="0"/>
              <a:t>Swallowing also closes the vocal folds or else will result in aspiration</a:t>
            </a:r>
          </a:p>
          <a:p>
            <a:pPr fontAlgn="auto">
              <a:spcAft>
                <a:spcPts val="0"/>
              </a:spcAft>
              <a:buFont typeface="Arial" pitchFamily="34" charset="0"/>
              <a:buChar char="•"/>
              <a:defRPr/>
            </a:pPr>
            <a:r>
              <a:rPr lang="en-US" dirty="0" smtClean="0"/>
              <a:t>The most important functions of the larynx are both respiration and protection </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1477" name="Picture 3"/>
          <p:cNvPicPr>
            <a:picLocks noChangeAspect="1" noChangeArrowheads="1"/>
          </p:cNvPicPr>
          <p:nvPr/>
        </p:nvPicPr>
        <p:blipFill>
          <a:blip r:embed="rId2"/>
          <a:srcRect/>
          <a:stretch>
            <a:fillRect/>
          </a:stretch>
        </p:blipFill>
        <p:spPr bwMode="auto">
          <a:xfrm>
            <a:off x="2273300" y="2120900"/>
            <a:ext cx="4483100" cy="3492500"/>
          </a:xfrm>
          <a:prstGeom prst="rect">
            <a:avLst/>
          </a:prstGeom>
          <a:noFill/>
          <a:ln w="9525">
            <a:noFill/>
            <a:miter lim="800000"/>
            <a:headEnd/>
            <a:tailEnd/>
          </a:ln>
        </p:spPr>
      </p:pic>
      <p:pic>
        <p:nvPicPr>
          <p:cNvPr id="61478" name="Picture 3"/>
          <p:cNvPicPr>
            <a:picLocks noChangeAspect="1" noChangeArrowheads="1"/>
          </p:cNvPicPr>
          <p:nvPr/>
        </p:nvPicPr>
        <p:blipFill>
          <a:blip r:embed="rId3"/>
          <a:srcRect/>
          <a:stretch>
            <a:fillRect/>
          </a:stretch>
        </p:blipFill>
        <p:spPr bwMode="auto">
          <a:xfrm>
            <a:off x="8140700" y="0"/>
            <a:ext cx="1003300" cy="1003300"/>
          </a:xfrm>
          <a:prstGeom prst="rect">
            <a:avLst/>
          </a:prstGeom>
          <a:noFill/>
          <a:ln w="9525">
            <a:noFill/>
            <a:miter lim="800000"/>
            <a:headEnd/>
            <a:tailEnd/>
          </a:ln>
        </p:spPr>
      </p:pic>
      <p:sp>
        <p:nvSpPr>
          <p:cNvPr id="2" name="TextBox 1"/>
          <p:cNvSpPr txBox="1"/>
          <p:nvPr/>
        </p:nvSpPr>
        <p:spPr>
          <a:xfrm>
            <a:off x="3289300" y="977900"/>
            <a:ext cx="2489200" cy="431800"/>
          </a:xfrm>
          <a:prstGeom prst="rect">
            <a:avLst/>
          </a:prstGeom>
          <a:noFill/>
        </p:spPr>
        <p:txBody>
          <a:bodyPr wrap="none" lIns="0" tIns="0" rIns="0">
            <a:spAutoFit/>
          </a:bodyPr>
          <a:lstStyle/>
          <a:p>
            <a:pPr fontAlgn="auto">
              <a:lnSpc>
                <a:spcPts val="3400"/>
              </a:lnSpc>
              <a:spcBef>
                <a:spcPts val="0"/>
              </a:spcBef>
              <a:spcAft>
                <a:spcPts val="0"/>
              </a:spcAft>
              <a:defRPr/>
            </a:pPr>
            <a:r>
              <a:rPr lang="en-US" altLang="zh-CN" sz="2795" b="1" i="1" dirty="0">
                <a:solidFill>
                  <a:srgbClr val="000000"/>
                </a:solidFill>
                <a:latin typeface="Segoe UI" pitchFamily="18" charset="0"/>
                <a:cs typeface="Segoe UI" pitchFamily="18" charset="0"/>
              </a:rPr>
              <a:t>Sulcus</a:t>
            </a:r>
            <a:r>
              <a:rPr lang="en-US" altLang="zh-CN" sz="2795" dirty="0">
                <a:latin typeface="Times New Roman" pitchFamily="18" charset="0"/>
                <a:cs typeface="Times New Roman" pitchFamily="18" charset="0"/>
              </a:rPr>
              <a:t> </a:t>
            </a:r>
            <a:r>
              <a:rPr lang="en-US" altLang="zh-CN" sz="2795" b="1" i="1" dirty="0">
                <a:solidFill>
                  <a:srgbClr val="000000"/>
                </a:solidFill>
                <a:latin typeface="Segoe UI" pitchFamily="18" charset="0"/>
                <a:cs typeface="Segoe UI" pitchFamily="18" charset="0"/>
              </a:rPr>
              <a:t>vocalis</a:t>
            </a:r>
          </a:p>
        </p:txBody>
      </p:sp>
      <p:sp>
        <p:nvSpPr>
          <p:cNvPr id="61480" name="TextBox 1"/>
          <p:cNvSpPr txBox="1">
            <a:spLocks noChangeArrowheads="1"/>
          </p:cNvSpPr>
          <p:nvPr/>
        </p:nvSpPr>
        <p:spPr bwMode="auto">
          <a:xfrm>
            <a:off x="165100" y="6451600"/>
            <a:ext cx="3403600" cy="292100"/>
          </a:xfrm>
          <a:prstGeom prst="rect">
            <a:avLst/>
          </a:prstGeom>
          <a:noFill/>
          <a:ln w="9525">
            <a:noFill/>
            <a:miter lim="800000"/>
            <a:headEnd/>
            <a:tailEnd/>
          </a:ln>
        </p:spPr>
        <p:txBody>
          <a:bodyPr wrap="none" lIns="0" tIns="0" rIns="0">
            <a:spAutoFit/>
          </a:bodyPr>
          <a:lstStyle/>
          <a:p>
            <a:pPr>
              <a:lnSpc>
                <a:spcPts val="2300"/>
              </a:lnSpc>
            </a:pPr>
            <a:r>
              <a:rPr lang="en-US" altLang="zh-CN" b="1">
                <a:solidFill>
                  <a:srgbClr val="000000"/>
                </a:solidFill>
                <a:latin typeface="Times New Roman" pitchFamily="18" charset="0"/>
                <a:cs typeface="Times New Roman" pitchFamily="18" charset="0"/>
              </a:rPr>
              <a:t>Khalid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H</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Al</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Malki,</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PhD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2501" name="Picture 3"/>
          <p:cNvPicPr>
            <a:picLocks noChangeAspect="1" noChangeArrowheads="1"/>
          </p:cNvPicPr>
          <p:nvPr/>
        </p:nvPicPr>
        <p:blipFill>
          <a:blip r:embed="rId2"/>
          <a:srcRect/>
          <a:stretch>
            <a:fillRect/>
          </a:stretch>
        </p:blipFill>
        <p:spPr bwMode="auto">
          <a:xfrm>
            <a:off x="444500" y="2044700"/>
            <a:ext cx="3746500" cy="3568700"/>
          </a:xfrm>
          <a:prstGeom prst="rect">
            <a:avLst/>
          </a:prstGeom>
          <a:noFill/>
          <a:ln w="9525">
            <a:noFill/>
            <a:miter lim="800000"/>
            <a:headEnd/>
            <a:tailEnd/>
          </a:ln>
        </p:spPr>
      </p:pic>
      <p:pic>
        <p:nvPicPr>
          <p:cNvPr id="62502" name="Picture 3"/>
          <p:cNvPicPr>
            <a:picLocks noChangeAspect="1" noChangeArrowheads="1"/>
          </p:cNvPicPr>
          <p:nvPr/>
        </p:nvPicPr>
        <p:blipFill>
          <a:blip r:embed="rId3"/>
          <a:srcRect/>
          <a:stretch>
            <a:fillRect/>
          </a:stretch>
        </p:blipFill>
        <p:spPr bwMode="auto">
          <a:xfrm>
            <a:off x="8140700" y="0"/>
            <a:ext cx="1003300" cy="1003300"/>
          </a:xfrm>
          <a:prstGeom prst="rect">
            <a:avLst/>
          </a:prstGeom>
          <a:noFill/>
          <a:ln w="9525">
            <a:noFill/>
            <a:miter lim="800000"/>
            <a:headEnd/>
            <a:tailEnd/>
          </a:ln>
        </p:spPr>
      </p:pic>
      <p:pic>
        <p:nvPicPr>
          <p:cNvPr id="62503" name="Picture 3"/>
          <p:cNvPicPr>
            <a:picLocks noChangeAspect="1" noChangeArrowheads="1"/>
          </p:cNvPicPr>
          <p:nvPr/>
        </p:nvPicPr>
        <p:blipFill>
          <a:blip r:embed="rId4"/>
          <a:srcRect/>
          <a:stretch>
            <a:fillRect/>
          </a:stretch>
        </p:blipFill>
        <p:spPr bwMode="auto">
          <a:xfrm>
            <a:off x="4787900" y="2044700"/>
            <a:ext cx="3746500" cy="3568700"/>
          </a:xfrm>
          <a:prstGeom prst="rect">
            <a:avLst/>
          </a:prstGeom>
          <a:noFill/>
          <a:ln w="9525">
            <a:noFill/>
            <a:miter lim="800000"/>
            <a:headEnd/>
            <a:tailEnd/>
          </a:ln>
        </p:spPr>
      </p:pic>
      <p:sp>
        <p:nvSpPr>
          <p:cNvPr id="2" name="TextBox 1"/>
          <p:cNvSpPr txBox="1"/>
          <p:nvPr/>
        </p:nvSpPr>
        <p:spPr>
          <a:xfrm>
            <a:off x="5842000" y="5740400"/>
            <a:ext cx="1549400" cy="482600"/>
          </a:xfrm>
          <a:prstGeom prst="rect">
            <a:avLst/>
          </a:prstGeom>
          <a:noFill/>
        </p:spPr>
        <p:txBody>
          <a:bodyPr wrap="none" lIns="0" tIns="0" rIns="0">
            <a:spAutoFit/>
          </a:bodyPr>
          <a:lstStyle/>
          <a:p>
            <a:pPr fontAlgn="auto">
              <a:lnSpc>
                <a:spcPts val="3800"/>
              </a:lnSpc>
              <a:spcBef>
                <a:spcPts val="0"/>
              </a:spcBef>
              <a:spcAft>
                <a:spcPts val="0"/>
              </a:spcAft>
              <a:defRPr/>
            </a:pPr>
            <a:r>
              <a:rPr lang="en-US" altLang="zh-CN" sz="2795" b="1" dirty="0">
                <a:solidFill>
                  <a:srgbClr val="000000"/>
                </a:solidFill>
                <a:latin typeface="Garamond" pitchFamily="18" charset="0"/>
                <a:cs typeface="Garamond" pitchFamily="18" charset="0"/>
              </a:rPr>
              <a:t>Phonation</a:t>
            </a:r>
          </a:p>
        </p:txBody>
      </p:sp>
      <p:sp>
        <p:nvSpPr>
          <p:cNvPr id="1034" name="TextBox 1"/>
          <p:cNvSpPr txBox="1"/>
          <p:nvPr/>
        </p:nvSpPr>
        <p:spPr>
          <a:xfrm>
            <a:off x="2641600" y="977900"/>
            <a:ext cx="3835400" cy="431800"/>
          </a:xfrm>
          <a:prstGeom prst="rect">
            <a:avLst/>
          </a:prstGeom>
          <a:noFill/>
        </p:spPr>
        <p:txBody>
          <a:bodyPr wrap="none" lIns="0" tIns="0" rIns="0">
            <a:spAutoFit/>
          </a:bodyPr>
          <a:lstStyle/>
          <a:p>
            <a:pPr fontAlgn="auto">
              <a:lnSpc>
                <a:spcPts val="3400"/>
              </a:lnSpc>
              <a:spcBef>
                <a:spcPts val="0"/>
              </a:spcBef>
              <a:spcAft>
                <a:spcPts val="0"/>
              </a:spcAft>
              <a:defRPr/>
            </a:pPr>
            <a:r>
              <a:rPr lang="en-US" altLang="zh-CN" sz="2795" b="1" i="1" dirty="0">
                <a:solidFill>
                  <a:srgbClr val="000000"/>
                </a:solidFill>
                <a:latin typeface="Segoe UI" pitchFamily="18" charset="0"/>
                <a:cs typeface="Segoe UI" pitchFamily="18" charset="0"/>
              </a:rPr>
              <a:t>Laryngeal</a:t>
            </a:r>
            <a:r>
              <a:rPr lang="en-US" altLang="zh-CN" sz="2795" dirty="0">
                <a:latin typeface="Times New Roman" pitchFamily="18" charset="0"/>
                <a:cs typeface="Times New Roman" pitchFamily="18" charset="0"/>
              </a:rPr>
              <a:t> </a:t>
            </a:r>
            <a:r>
              <a:rPr lang="en-US" altLang="zh-CN" sz="2795" b="1" i="1" dirty="0">
                <a:solidFill>
                  <a:srgbClr val="000000"/>
                </a:solidFill>
                <a:latin typeface="Segoe UI" pitchFamily="18" charset="0"/>
                <a:cs typeface="Segoe UI" pitchFamily="18" charset="0"/>
              </a:rPr>
              <a:t>carcinoma</a:t>
            </a:r>
          </a:p>
        </p:txBody>
      </p:sp>
      <p:sp>
        <p:nvSpPr>
          <p:cNvPr id="1035" name="TextBox 1"/>
          <p:cNvSpPr txBox="1"/>
          <p:nvPr/>
        </p:nvSpPr>
        <p:spPr>
          <a:xfrm>
            <a:off x="165100" y="5842000"/>
            <a:ext cx="3403600" cy="927100"/>
          </a:xfrm>
          <a:prstGeom prst="rect">
            <a:avLst/>
          </a:prstGeom>
          <a:noFill/>
        </p:spPr>
        <p:txBody>
          <a:bodyPr wrap="none" lIns="0" tIns="0" rIns="0">
            <a:spAutoFit/>
          </a:bodyPr>
          <a:lstStyle/>
          <a:p>
            <a:pPr fontAlgn="auto">
              <a:lnSpc>
                <a:spcPts val="3800"/>
              </a:lnSpc>
              <a:spcBef>
                <a:spcPts val="0"/>
              </a:spcBef>
              <a:spcAft>
                <a:spcPts val="0"/>
              </a:spcAft>
              <a:tabLst>
                <a:tab pos="1193800" algn="l"/>
              </a:tabLst>
              <a:defRPr/>
            </a:pPr>
            <a:r>
              <a:rPr lang="en-US" altLang="zh-CN" dirty="0">
                <a:latin typeface="+mn-lt"/>
                <a:cs typeface="+mn-cs"/>
              </a:rPr>
              <a:t>	</a:t>
            </a:r>
            <a:r>
              <a:rPr lang="en-US" altLang="zh-CN" sz="2795" b="1" dirty="0">
                <a:solidFill>
                  <a:srgbClr val="000000"/>
                </a:solidFill>
                <a:latin typeface="Garamond" pitchFamily="18" charset="0"/>
                <a:cs typeface="Garamond" pitchFamily="18" charset="0"/>
              </a:rPr>
              <a:t>Respiration</a:t>
            </a:r>
          </a:p>
          <a:p>
            <a:pPr fontAlgn="auto">
              <a:lnSpc>
                <a:spcPts val="1000"/>
              </a:lnSpc>
              <a:spcBef>
                <a:spcPts val="0"/>
              </a:spcBef>
              <a:spcAft>
                <a:spcPts val="0"/>
              </a:spcAft>
              <a:defRPr/>
            </a:pPr>
            <a:endParaRPr lang="en-US" altLang="zh-CN" dirty="0">
              <a:latin typeface="+mn-lt"/>
              <a:cs typeface="+mn-cs"/>
            </a:endParaRPr>
          </a:p>
          <a:p>
            <a:pPr fontAlgn="auto">
              <a:lnSpc>
                <a:spcPts val="2500"/>
              </a:lnSpc>
              <a:spcBef>
                <a:spcPts val="0"/>
              </a:spcBef>
              <a:spcAft>
                <a:spcPts val="0"/>
              </a:spcAft>
              <a:tabLst>
                <a:tab pos="1193800" algn="l"/>
              </a:tabLst>
              <a:defRPr/>
            </a:pPr>
            <a:r>
              <a:rPr lang="en-US" altLang="zh-CN" b="1" dirty="0">
                <a:solidFill>
                  <a:srgbClr val="000000"/>
                </a:solidFill>
                <a:latin typeface="Times New Roman" pitchFamily="18" charset="0"/>
                <a:cs typeface="Times New Roman" pitchFamily="18" charset="0"/>
              </a:rPr>
              <a:t>Khalid</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H</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Al</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Malki,</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MD,</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PhD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a:xfrm>
            <a:off x="152400" y="1600200"/>
            <a:ext cx="8839200" cy="5257800"/>
          </a:xfrm>
        </p:spPr>
        <p:txBody>
          <a:bodyPr rtlCol="0">
            <a:normAutofit fontScale="70000" lnSpcReduction="20000"/>
          </a:bodyPr>
          <a:lstStyle/>
          <a:p>
            <a:pPr fontAlgn="auto">
              <a:spcAft>
                <a:spcPts val="0"/>
              </a:spcAft>
              <a:buFont typeface="Arial" pitchFamily="34" charset="0"/>
              <a:buChar char="•"/>
              <a:defRPr/>
            </a:pPr>
            <a:r>
              <a:rPr lang="en-US" dirty="0" smtClean="0"/>
              <a:t>Approach to patient with </a:t>
            </a:r>
            <a:r>
              <a:rPr lang="en-US" dirty="0" err="1" smtClean="0"/>
              <a:t>dysphonia</a:t>
            </a:r>
            <a:r>
              <a:rPr lang="en-US" dirty="0" smtClean="0"/>
              <a:t>: </a:t>
            </a:r>
          </a:p>
          <a:p>
            <a:pPr lvl="1" fontAlgn="auto">
              <a:spcAft>
                <a:spcPts val="0"/>
              </a:spcAft>
              <a:buFont typeface="Arial" pitchFamily="34" charset="0"/>
              <a:buChar char="–"/>
              <a:defRPr/>
            </a:pPr>
            <a:r>
              <a:rPr lang="en-US" dirty="0" smtClean="0"/>
              <a:t>History and examination </a:t>
            </a:r>
          </a:p>
          <a:p>
            <a:pPr lvl="1" fontAlgn="auto">
              <a:spcAft>
                <a:spcPts val="0"/>
              </a:spcAft>
              <a:buFont typeface="Arial" pitchFamily="34" charset="0"/>
              <a:buChar char="–"/>
              <a:defRPr/>
            </a:pPr>
            <a:r>
              <a:rPr lang="en-US" dirty="0" smtClean="0"/>
              <a:t>Investigation </a:t>
            </a:r>
          </a:p>
          <a:p>
            <a:pPr lvl="2" fontAlgn="auto">
              <a:spcAft>
                <a:spcPts val="0"/>
              </a:spcAft>
              <a:buFont typeface="Arial" pitchFamily="34" charset="0"/>
              <a:buChar char="•"/>
              <a:defRPr/>
            </a:pPr>
            <a:r>
              <a:rPr lang="en-US" dirty="0" smtClean="0"/>
              <a:t>Endoscopy </a:t>
            </a:r>
          </a:p>
          <a:p>
            <a:pPr lvl="2" fontAlgn="auto">
              <a:spcAft>
                <a:spcPts val="0"/>
              </a:spcAft>
              <a:buFont typeface="Arial" pitchFamily="34" charset="0"/>
              <a:buChar char="•"/>
              <a:defRPr/>
            </a:pPr>
            <a:r>
              <a:rPr lang="en-US" dirty="0" smtClean="0"/>
              <a:t>Laryngeal </a:t>
            </a:r>
            <a:r>
              <a:rPr lang="en-US" dirty="0" err="1" smtClean="0"/>
              <a:t>stroboscopy</a:t>
            </a:r>
            <a:r>
              <a:rPr lang="en-US" dirty="0" smtClean="0"/>
              <a:t> is a special method used to visualize the vocal folds vibration. It uses a synchronized, flashing light passed through a flexible or rigid telescope. The flashes of light from the stroboscope are synchronized to the vocal fold vibration at a slightly slower speed, allowing the examiner to observe vocal fold vibration during sound production in what appears to be slow motion.  A telescope is inserted per oral/ per-nasal. Per-oral is better and per-nasal is used in a hyper-gagging child). A microphone is put at the neck of the patient and a recording is made. Voice = folds have to adduct. Air builds up below </a:t>
            </a:r>
            <a:r>
              <a:rPr lang="en-US" dirty="0" err="1" smtClean="0"/>
              <a:t>subglottis</a:t>
            </a:r>
            <a:r>
              <a:rPr lang="en-US" dirty="0" smtClean="0"/>
              <a:t> increases </a:t>
            </a:r>
            <a:r>
              <a:rPr lang="en-US" dirty="0" err="1" smtClean="0"/>
              <a:t>subglottic</a:t>
            </a:r>
            <a:r>
              <a:rPr lang="en-US" dirty="0" smtClean="0"/>
              <a:t> pressure. Lower lip opens then upper lip opens by </a:t>
            </a:r>
            <a:r>
              <a:rPr lang="en-US" dirty="0" err="1" smtClean="0"/>
              <a:t>bernoulli’s</a:t>
            </a:r>
            <a:r>
              <a:rPr lang="en-US" dirty="0" smtClean="0"/>
              <a:t> effect. The movement of vocal folds is normally not seen by the naked eye because the frequency is high (female= 220 cycles/sec; male=110).  Frequency of flash = frequency of vibration; allowing us to visualize the movement in slow motion (mucosal wave is important in phonation). </a:t>
            </a:r>
          </a:p>
          <a:p>
            <a:pPr lvl="2" fontAlgn="auto">
              <a:spcAft>
                <a:spcPts val="0"/>
              </a:spcAft>
              <a:buFont typeface="Arial" pitchFamily="34" charset="0"/>
              <a:buChar char="•"/>
              <a:defRPr/>
            </a:pPr>
            <a:r>
              <a:rPr lang="en-US" dirty="0" smtClean="0"/>
              <a:t>High speed camera no sampling (takes a picture of everything and shows it in true slow motion) 2000 frames/sec.</a:t>
            </a:r>
          </a:p>
          <a:p>
            <a:pPr lvl="2" fontAlgn="auto">
              <a:spcAft>
                <a:spcPts val="0"/>
              </a:spcAft>
              <a:buFont typeface="Arial" pitchFamily="34" charset="0"/>
              <a:buChar char="•"/>
              <a:defRPr/>
            </a:pPr>
            <a:r>
              <a:rPr lang="en-US" dirty="0" smtClean="0"/>
              <a:t>Acoustic analysis “say </a:t>
            </a:r>
            <a:r>
              <a:rPr lang="en-US" dirty="0" err="1" smtClean="0"/>
              <a:t>Ahh</a:t>
            </a:r>
            <a:r>
              <a:rPr lang="en-US" dirty="0" smtClean="0"/>
              <a:t>” and gives a certain analysis </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4549" name="Picture 3"/>
          <p:cNvPicPr>
            <a:picLocks noChangeAspect="1" noChangeArrowheads="1"/>
          </p:cNvPicPr>
          <p:nvPr/>
        </p:nvPicPr>
        <p:blipFill>
          <a:blip r:embed="rId2"/>
          <a:srcRect/>
          <a:stretch>
            <a:fillRect/>
          </a:stretch>
        </p:blipFill>
        <p:spPr bwMode="auto">
          <a:xfrm>
            <a:off x="444500" y="2044700"/>
            <a:ext cx="3746500" cy="3568700"/>
          </a:xfrm>
          <a:prstGeom prst="rect">
            <a:avLst/>
          </a:prstGeom>
          <a:noFill/>
          <a:ln w="9525">
            <a:noFill/>
            <a:miter lim="800000"/>
            <a:headEnd/>
            <a:tailEnd/>
          </a:ln>
        </p:spPr>
      </p:pic>
      <p:pic>
        <p:nvPicPr>
          <p:cNvPr id="64550" name="Picture 3"/>
          <p:cNvPicPr>
            <a:picLocks noChangeAspect="1" noChangeArrowheads="1"/>
          </p:cNvPicPr>
          <p:nvPr/>
        </p:nvPicPr>
        <p:blipFill>
          <a:blip r:embed="rId3"/>
          <a:srcRect/>
          <a:stretch>
            <a:fillRect/>
          </a:stretch>
        </p:blipFill>
        <p:spPr bwMode="auto">
          <a:xfrm>
            <a:off x="8140700" y="0"/>
            <a:ext cx="1003300" cy="1003300"/>
          </a:xfrm>
          <a:prstGeom prst="rect">
            <a:avLst/>
          </a:prstGeom>
          <a:noFill/>
          <a:ln w="9525">
            <a:noFill/>
            <a:miter lim="800000"/>
            <a:headEnd/>
            <a:tailEnd/>
          </a:ln>
        </p:spPr>
      </p:pic>
      <p:pic>
        <p:nvPicPr>
          <p:cNvPr id="64551" name="Picture 3"/>
          <p:cNvPicPr>
            <a:picLocks noChangeAspect="1" noChangeArrowheads="1"/>
          </p:cNvPicPr>
          <p:nvPr/>
        </p:nvPicPr>
        <p:blipFill>
          <a:blip r:embed="rId4"/>
          <a:srcRect/>
          <a:stretch>
            <a:fillRect/>
          </a:stretch>
        </p:blipFill>
        <p:spPr bwMode="auto">
          <a:xfrm>
            <a:off x="4864100" y="2044700"/>
            <a:ext cx="3898900" cy="3568700"/>
          </a:xfrm>
          <a:prstGeom prst="rect">
            <a:avLst/>
          </a:prstGeom>
          <a:noFill/>
          <a:ln w="9525">
            <a:noFill/>
            <a:miter lim="800000"/>
            <a:headEnd/>
            <a:tailEnd/>
          </a:ln>
        </p:spPr>
      </p:pic>
      <p:sp>
        <p:nvSpPr>
          <p:cNvPr id="2" name="TextBox 1"/>
          <p:cNvSpPr txBox="1"/>
          <p:nvPr/>
        </p:nvSpPr>
        <p:spPr>
          <a:xfrm>
            <a:off x="6019800" y="5740400"/>
            <a:ext cx="1549400" cy="482600"/>
          </a:xfrm>
          <a:prstGeom prst="rect">
            <a:avLst/>
          </a:prstGeom>
          <a:noFill/>
        </p:spPr>
        <p:txBody>
          <a:bodyPr wrap="none" lIns="0" tIns="0" rIns="0">
            <a:spAutoFit/>
          </a:bodyPr>
          <a:lstStyle/>
          <a:p>
            <a:pPr fontAlgn="auto">
              <a:lnSpc>
                <a:spcPts val="3800"/>
              </a:lnSpc>
              <a:spcBef>
                <a:spcPts val="0"/>
              </a:spcBef>
              <a:spcAft>
                <a:spcPts val="0"/>
              </a:spcAft>
              <a:defRPr/>
            </a:pPr>
            <a:r>
              <a:rPr lang="en-US" altLang="zh-CN" sz="2795" b="1" dirty="0">
                <a:solidFill>
                  <a:srgbClr val="000000"/>
                </a:solidFill>
                <a:latin typeface="Garamond" pitchFamily="18" charset="0"/>
                <a:cs typeface="Garamond" pitchFamily="18" charset="0"/>
              </a:rPr>
              <a:t>Phonation</a:t>
            </a:r>
          </a:p>
        </p:txBody>
      </p:sp>
      <p:sp>
        <p:nvSpPr>
          <p:cNvPr id="1034" name="TextBox 1"/>
          <p:cNvSpPr txBox="1"/>
          <p:nvPr/>
        </p:nvSpPr>
        <p:spPr>
          <a:xfrm>
            <a:off x="1841500" y="1143000"/>
            <a:ext cx="4940300" cy="3390900"/>
          </a:xfrm>
          <a:prstGeom prst="rect">
            <a:avLst/>
          </a:prstGeom>
          <a:noFill/>
        </p:spPr>
        <p:txBody>
          <a:bodyPr wrap="none" lIns="0" tIns="0" rIns="0">
            <a:spAutoFit/>
          </a:bodyPr>
          <a:lstStyle/>
          <a:p>
            <a:pPr fontAlgn="auto">
              <a:lnSpc>
                <a:spcPts val="3400"/>
              </a:lnSpc>
              <a:spcBef>
                <a:spcPts val="0"/>
              </a:spcBef>
              <a:spcAft>
                <a:spcPts val="0"/>
              </a:spcAft>
              <a:tabLst>
                <a:tab pos="508000" algn="l"/>
                <a:tab pos="4724400" algn="l"/>
              </a:tabLst>
              <a:defRPr/>
            </a:pPr>
            <a:r>
              <a:rPr lang="en-US" altLang="zh-CN" dirty="0">
                <a:latin typeface="+mn-lt"/>
                <a:cs typeface="+mn-cs"/>
              </a:rPr>
              <a:t>	</a:t>
            </a:r>
            <a:r>
              <a:rPr lang="en-US" altLang="zh-CN" sz="2795" b="1" i="1" dirty="0">
                <a:solidFill>
                  <a:srgbClr val="000000"/>
                </a:solidFill>
                <a:latin typeface="Segoe UI" pitchFamily="18" charset="0"/>
                <a:cs typeface="Segoe UI" pitchFamily="18" charset="0"/>
              </a:rPr>
              <a:t>Left</a:t>
            </a:r>
            <a:r>
              <a:rPr lang="en-US" altLang="zh-CN" sz="2795" dirty="0">
                <a:latin typeface="Times New Roman" pitchFamily="18" charset="0"/>
                <a:cs typeface="Times New Roman" pitchFamily="18" charset="0"/>
              </a:rPr>
              <a:t> </a:t>
            </a:r>
            <a:r>
              <a:rPr lang="en-US" altLang="zh-CN" sz="2795" b="1" i="1" dirty="0">
                <a:solidFill>
                  <a:srgbClr val="000000"/>
                </a:solidFill>
                <a:latin typeface="Segoe UI" pitchFamily="18" charset="0"/>
                <a:cs typeface="Segoe UI" pitchFamily="18" charset="0"/>
              </a:rPr>
              <a:t>vocal</a:t>
            </a:r>
            <a:r>
              <a:rPr lang="en-US" altLang="zh-CN" sz="2795" dirty="0">
                <a:latin typeface="Times New Roman" pitchFamily="18" charset="0"/>
                <a:cs typeface="Times New Roman" pitchFamily="18" charset="0"/>
              </a:rPr>
              <a:t> </a:t>
            </a:r>
            <a:r>
              <a:rPr lang="en-US" altLang="zh-CN" sz="2795" b="1" i="1" dirty="0">
                <a:solidFill>
                  <a:srgbClr val="000000"/>
                </a:solidFill>
                <a:latin typeface="Segoe UI" pitchFamily="18" charset="0"/>
                <a:cs typeface="Segoe UI" pitchFamily="18" charset="0"/>
              </a:rPr>
              <a:t>fold</a:t>
            </a:r>
            <a:r>
              <a:rPr lang="en-US" altLang="zh-CN" sz="2795" dirty="0">
                <a:latin typeface="Times New Roman" pitchFamily="18" charset="0"/>
                <a:cs typeface="Times New Roman" pitchFamily="18" charset="0"/>
              </a:rPr>
              <a:t> </a:t>
            </a:r>
            <a:r>
              <a:rPr lang="en-US" altLang="zh-CN" sz="2795" b="1" i="1" dirty="0">
                <a:solidFill>
                  <a:srgbClr val="000000"/>
                </a:solidFill>
                <a:latin typeface="Segoe UI" pitchFamily="18" charset="0"/>
                <a:cs typeface="Segoe UI" pitchFamily="18" charset="0"/>
              </a:rPr>
              <a:t>paralysis</a:t>
            </a: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3100"/>
              </a:lnSpc>
              <a:spcBef>
                <a:spcPts val="0"/>
              </a:spcBef>
              <a:spcAft>
                <a:spcPts val="0"/>
              </a:spcAft>
              <a:tabLst>
                <a:tab pos="508000" algn="l"/>
                <a:tab pos="4724400" algn="l"/>
              </a:tabLst>
              <a:defRPr/>
            </a:pPr>
            <a:r>
              <a:rPr lang="en-US" altLang="zh-CN" dirty="0">
                <a:latin typeface="+mn-lt"/>
                <a:cs typeface="+mn-cs"/>
              </a:rPr>
              <a:t>		</a:t>
            </a:r>
            <a:r>
              <a:rPr lang="en-US" altLang="zh-CN" sz="2795" dirty="0">
                <a:solidFill>
                  <a:srgbClr val="FFFF00"/>
                </a:solidFill>
                <a:latin typeface="Times New Roman" pitchFamily="18" charset="0"/>
                <a:cs typeface="Times New Roman" pitchFamily="18" charset="0"/>
              </a:rPr>
              <a:t>*</a:t>
            </a: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3100"/>
              </a:lnSpc>
              <a:spcBef>
                <a:spcPts val="0"/>
              </a:spcBef>
              <a:spcAft>
                <a:spcPts val="0"/>
              </a:spcAft>
              <a:tabLst>
                <a:tab pos="508000" algn="l"/>
                <a:tab pos="4724400" algn="l"/>
              </a:tabLst>
              <a:defRPr/>
            </a:pPr>
            <a:r>
              <a:rPr lang="en-US" altLang="zh-CN" sz="2795" dirty="0">
                <a:solidFill>
                  <a:srgbClr val="FFFF00"/>
                </a:solidFill>
                <a:latin typeface="Times New Roman" pitchFamily="18" charset="0"/>
                <a:cs typeface="Times New Roman" pitchFamily="18" charset="0"/>
              </a:rPr>
              <a:t>*</a:t>
            </a:r>
          </a:p>
        </p:txBody>
      </p:sp>
      <p:sp>
        <p:nvSpPr>
          <p:cNvPr id="1035" name="TextBox 1"/>
          <p:cNvSpPr txBox="1"/>
          <p:nvPr/>
        </p:nvSpPr>
        <p:spPr>
          <a:xfrm>
            <a:off x="165100" y="5765800"/>
            <a:ext cx="3403600" cy="1003300"/>
          </a:xfrm>
          <a:prstGeom prst="rect">
            <a:avLst/>
          </a:prstGeom>
          <a:noFill/>
        </p:spPr>
        <p:txBody>
          <a:bodyPr wrap="none" lIns="0" tIns="0" rIns="0">
            <a:spAutoFit/>
          </a:bodyPr>
          <a:lstStyle/>
          <a:p>
            <a:pPr fontAlgn="auto">
              <a:lnSpc>
                <a:spcPts val="3800"/>
              </a:lnSpc>
              <a:spcBef>
                <a:spcPts val="0"/>
              </a:spcBef>
              <a:spcAft>
                <a:spcPts val="0"/>
              </a:spcAft>
              <a:tabLst>
                <a:tab pos="1193800" algn="l"/>
              </a:tabLst>
              <a:defRPr/>
            </a:pPr>
            <a:r>
              <a:rPr lang="en-US" altLang="zh-CN" dirty="0">
                <a:latin typeface="+mn-lt"/>
                <a:cs typeface="+mn-cs"/>
              </a:rPr>
              <a:t>	</a:t>
            </a:r>
            <a:r>
              <a:rPr lang="en-US" altLang="zh-CN" sz="2795" b="1" dirty="0">
                <a:solidFill>
                  <a:srgbClr val="000000"/>
                </a:solidFill>
                <a:latin typeface="Garamond" pitchFamily="18" charset="0"/>
                <a:cs typeface="Garamond" pitchFamily="18" charset="0"/>
              </a:rPr>
              <a:t>Respiration</a:t>
            </a:r>
          </a:p>
          <a:p>
            <a:pPr fontAlgn="auto">
              <a:lnSpc>
                <a:spcPts val="1000"/>
              </a:lnSpc>
              <a:spcBef>
                <a:spcPts val="0"/>
              </a:spcBef>
              <a:spcAft>
                <a:spcPts val="0"/>
              </a:spcAft>
              <a:defRPr/>
            </a:pPr>
            <a:endParaRPr lang="en-US" altLang="zh-CN" dirty="0">
              <a:latin typeface="+mn-lt"/>
              <a:cs typeface="+mn-cs"/>
            </a:endParaRPr>
          </a:p>
          <a:p>
            <a:pPr fontAlgn="auto">
              <a:lnSpc>
                <a:spcPts val="3100"/>
              </a:lnSpc>
              <a:spcBef>
                <a:spcPts val="0"/>
              </a:spcBef>
              <a:spcAft>
                <a:spcPts val="0"/>
              </a:spcAft>
              <a:tabLst>
                <a:tab pos="1193800" algn="l"/>
              </a:tabLst>
              <a:defRPr/>
            </a:pPr>
            <a:r>
              <a:rPr lang="en-US" altLang="zh-CN" b="1" dirty="0">
                <a:solidFill>
                  <a:srgbClr val="000000"/>
                </a:solidFill>
                <a:latin typeface="Times New Roman" pitchFamily="18" charset="0"/>
                <a:cs typeface="Times New Roman" pitchFamily="18" charset="0"/>
              </a:rPr>
              <a:t>Khalid</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H</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Al</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Malki,</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MD,</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PhD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8469" name="Picture 3"/>
          <p:cNvPicPr>
            <a:picLocks noChangeAspect="1" noChangeArrowheads="1"/>
          </p:cNvPicPr>
          <p:nvPr/>
        </p:nvPicPr>
        <p:blipFill>
          <a:blip r:embed="rId2"/>
          <a:srcRect/>
          <a:stretch>
            <a:fillRect/>
          </a:stretch>
        </p:blipFill>
        <p:spPr bwMode="auto">
          <a:xfrm>
            <a:off x="63500" y="63500"/>
            <a:ext cx="1701800" cy="1854200"/>
          </a:xfrm>
          <a:prstGeom prst="rect">
            <a:avLst/>
          </a:prstGeom>
          <a:noFill/>
          <a:ln w="9525">
            <a:noFill/>
            <a:miter lim="800000"/>
            <a:headEnd/>
            <a:tailEnd/>
          </a:ln>
        </p:spPr>
      </p:pic>
      <p:pic>
        <p:nvPicPr>
          <p:cNvPr id="18470" name="Picture 3"/>
          <p:cNvPicPr>
            <a:picLocks noChangeAspect="1" noChangeArrowheads="1"/>
          </p:cNvPicPr>
          <p:nvPr/>
        </p:nvPicPr>
        <p:blipFill>
          <a:blip r:embed="rId3"/>
          <a:srcRect/>
          <a:stretch>
            <a:fillRect/>
          </a:stretch>
        </p:blipFill>
        <p:spPr bwMode="auto">
          <a:xfrm>
            <a:off x="7200900" y="0"/>
            <a:ext cx="1943100" cy="1943100"/>
          </a:xfrm>
          <a:prstGeom prst="rect">
            <a:avLst/>
          </a:prstGeom>
          <a:noFill/>
          <a:ln w="9525">
            <a:noFill/>
            <a:miter lim="800000"/>
            <a:headEnd/>
            <a:tailEnd/>
          </a:ln>
        </p:spPr>
      </p:pic>
      <p:pic>
        <p:nvPicPr>
          <p:cNvPr id="18471" name="Picture 3"/>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2" name="TextBox 1"/>
          <p:cNvSpPr txBox="1"/>
          <p:nvPr/>
        </p:nvSpPr>
        <p:spPr>
          <a:xfrm>
            <a:off x="2590800" y="2552700"/>
            <a:ext cx="4025900" cy="736600"/>
          </a:xfrm>
          <a:prstGeom prst="rect">
            <a:avLst/>
          </a:prstGeom>
          <a:noFill/>
        </p:spPr>
        <p:txBody>
          <a:bodyPr wrap="none" lIns="0" tIns="0" rIns="0">
            <a:spAutoFit/>
          </a:bodyPr>
          <a:lstStyle/>
          <a:p>
            <a:pPr fontAlgn="auto">
              <a:lnSpc>
                <a:spcPts val="5800"/>
              </a:lnSpc>
              <a:spcBef>
                <a:spcPts val="0"/>
              </a:spcBef>
              <a:spcAft>
                <a:spcPts val="0"/>
              </a:spcAft>
              <a:defRPr/>
            </a:pPr>
            <a:r>
              <a:rPr lang="en-US" altLang="zh-CN" sz="4404" b="1" dirty="0">
                <a:solidFill>
                  <a:srgbClr val="000000"/>
                </a:solidFill>
                <a:latin typeface="Times New Roman" pitchFamily="18" charset="0"/>
                <a:cs typeface="Times New Roman" pitchFamily="18" charset="0"/>
              </a:rPr>
              <a:t>Internet</a:t>
            </a:r>
            <a:r>
              <a:rPr lang="en-US" altLang="zh-CN" sz="4404" dirty="0">
                <a:latin typeface="Times New Roman" pitchFamily="18" charset="0"/>
                <a:cs typeface="Times New Roman" pitchFamily="18" charset="0"/>
              </a:rPr>
              <a:t> </a:t>
            </a:r>
            <a:r>
              <a:rPr lang="en-US" altLang="zh-CN" sz="4404" b="1" dirty="0">
                <a:solidFill>
                  <a:srgbClr val="000000"/>
                </a:solidFill>
                <a:latin typeface="Times New Roman" pitchFamily="18" charset="0"/>
                <a:cs typeface="Times New Roman" pitchFamily="18" charset="0"/>
              </a:rPr>
              <a:t>Site</a:t>
            </a:r>
          </a:p>
        </p:txBody>
      </p:sp>
      <p:sp>
        <p:nvSpPr>
          <p:cNvPr id="18473" name="TextBox 1"/>
          <p:cNvSpPr txBox="1">
            <a:spLocks noChangeArrowheads="1"/>
          </p:cNvSpPr>
          <p:nvPr/>
        </p:nvSpPr>
        <p:spPr bwMode="auto">
          <a:xfrm>
            <a:off x="1244600" y="3721100"/>
            <a:ext cx="6642100" cy="787400"/>
          </a:xfrm>
          <a:prstGeom prst="rect">
            <a:avLst/>
          </a:prstGeom>
          <a:noFill/>
          <a:ln w="9525">
            <a:noFill/>
            <a:miter lim="800000"/>
            <a:headEnd/>
            <a:tailEnd/>
          </a:ln>
        </p:spPr>
        <p:txBody>
          <a:bodyPr wrap="none" lIns="0" tIns="0" rIns="0">
            <a:spAutoFit/>
          </a:bodyPr>
          <a:lstStyle/>
          <a:p>
            <a:pPr>
              <a:lnSpc>
                <a:spcPts val="6200"/>
              </a:lnSpc>
            </a:pPr>
            <a:r>
              <a:rPr lang="en-US" altLang="zh-CN" sz="4800">
                <a:solidFill>
                  <a:srgbClr val="0000CC"/>
                </a:solidFill>
                <a:latin typeface="Times New Roman" pitchFamily="18" charset="0"/>
                <a:cs typeface="Times New Roman" pitchFamily="18" charset="0"/>
              </a:rPr>
              <a:t>http://vas.ksu.edu.sa</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2" name="Freeform 3"/>
          <p:cNvSpPr/>
          <p:nvPr/>
        </p:nvSpPr>
        <p:spPr>
          <a:xfrm>
            <a:off x="1947863" y="1884363"/>
            <a:ext cx="2900362" cy="19050"/>
          </a:xfrm>
          <a:custGeom>
            <a:avLst/>
            <a:gdLst>
              <a:gd name="connsiteX0" fmla="*/ 0 w 2900172"/>
              <a:gd name="connsiteY0" fmla="*/ 9144 h 18288"/>
              <a:gd name="connsiteX1" fmla="*/ 2900172 w 2900172"/>
              <a:gd name="connsiteY1" fmla="*/ 9144 h 18288"/>
            </a:gdLst>
            <a:ahLst/>
            <a:cxnLst>
              <a:cxn ang="0">
                <a:pos x="connsiteX0" y="connsiteY0"/>
              </a:cxn>
              <a:cxn ang="1">
                <a:pos x="connsiteX1" y="connsiteY1"/>
              </a:cxn>
            </a:cxnLst>
            <a:rect l="l" t="t" r="r" b="b"/>
            <a:pathLst>
              <a:path w="2900172" h="18288">
                <a:moveTo>
                  <a:pt x="0" y="9144"/>
                </a:moveTo>
                <a:lnTo>
                  <a:pt x="2900172" y="9144"/>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pic>
        <p:nvPicPr>
          <p:cNvPr id="65574" name="Picture 3"/>
          <p:cNvPicPr>
            <a:picLocks noChangeAspect="1" noChangeArrowheads="1"/>
          </p:cNvPicPr>
          <p:nvPr/>
        </p:nvPicPr>
        <p:blipFill>
          <a:blip r:embed="rId2"/>
          <a:srcRect/>
          <a:stretch>
            <a:fillRect/>
          </a:stretch>
        </p:blipFill>
        <p:spPr bwMode="auto">
          <a:xfrm>
            <a:off x="8140700" y="0"/>
            <a:ext cx="1003300" cy="1003300"/>
          </a:xfrm>
          <a:prstGeom prst="rect">
            <a:avLst/>
          </a:prstGeom>
          <a:noFill/>
          <a:ln w="9525">
            <a:noFill/>
            <a:miter lim="800000"/>
            <a:headEnd/>
            <a:tailEnd/>
          </a:ln>
        </p:spPr>
      </p:pic>
      <p:sp>
        <p:nvSpPr>
          <p:cNvPr id="65575" name="TextBox 1"/>
          <p:cNvSpPr txBox="1">
            <a:spLocks noChangeArrowheads="1"/>
          </p:cNvSpPr>
          <p:nvPr/>
        </p:nvSpPr>
        <p:spPr bwMode="auto">
          <a:xfrm>
            <a:off x="2298700" y="3048000"/>
            <a:ext cx="5295900" cy="6350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1.</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Hyperfunctional</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childhood</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dysphonia.</a:t>
            </a:r>
          </a:p>
          <a:p>
            <a:pPr>
              <a:lnSpc>
                <a:spcPts val="2800"/>
              </a:lnSpc>
            </a:pPr>
            <a:r>
              <a:rPr lang="en-US" altLang="zh-CN" sz="2400" b="1">
                <a:solidFill>
                  <a:srgbClr val="000000"/>
                </a:solidFill>
                <a:latin typeface="Times New Roman" pitchFamily="18" charset="0"/>
                <a:cs typeface="Times New Roman" pitchFamily="18" charset="0"/>
              </a:rPr>
              <a:t>2.</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Incomplete</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mutation.</a:t>
            </a:r>
          </a:p>
        </p:txBody>
      </p:sp>
      <p:sp>
        <p:nvSpPr>
          <p:cNvPr id="65576" name="TextBox 1"/>
          <p:cNvSpPr txBox="1">
            <a:spLocks noChangeArrowheads="1"/>
          </p:cNvSpPr>
          <p:nvPr/>
        </p:nvSpPr>
        <p:spPr bwMode="auto">
          <a:xfrm>
            <a:off x="2298700" y="3797300"/>
            <a:ext cx="4089400" cy="13716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3.</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Phonasthenia</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(Voice</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fatigue).</a:t>
            </a:r>
          </a:p>
          <a:p>
            <a:pPr>
              <a:lnSpc>
                <a:spcPts val="2800"/>
              </a:lnSpc>
            </a:pPr>
            <a:r>
              <a:rPr lang="en-US" altLang="zh-CN" sz="2400" b="1">
                <a:solidFill>
                  <a:srgbClr val="000000"/>
                </a:solidFill>
                <a:latin typeface="Times New Roman" pitchFamily="18" charset="0"/>
                <a:cs typeface="Times New Roman" pitchFamily="18" charset="0"/>
              </a:rPr>
              <a:t>4.</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Hyperfunctional</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dysphonia.</a:t>
            </a:r>
          </a:p>
          <a:p>
            <a:pPr>
              <a:lnSpc>
                <a:spcPts val="2800"/>
              </a:lnSpc>
            </a:pPr>
            <a:r>
              <a:rPr lang="en-US" altLang="zh-CN" sz="2400" b="1">
                <a:solidFill>
                  <a:srgbClr val="000000"/>
                </a:solidFill>
                <a:latin typeface="Times New Roman" pitchFamily="18" charset="0"/>
                <a:cs typeface="Times New Roman" pitchFamily="18" charset="0"/>
              </a:rPr>
              <a:t>5.</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Hypofunctional</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dysphonia.</a:t>
            </a:r>
          </a:p>
          <a:p>
            <a:pPr>
              <a:lnSpc>
                <a:spcPts val="2800"/>
              </a:lnSpc>
            </a:pPr>
            <a:r>
              <a:rPr lang="en-US" altLang="zh-CN" sz="2400" b="1">
                <a:solidFill>
                  <a:srgbClr val="000000"/>
                </a:solidFill>
                <a:latin typeface="Times New Roman" pitchFamily="18" charset="0"/>
                <a:cs typeface="Times New Roman" pitchFamily="18" charset="0"/>
              </a:rPr>
              <a:t>6.</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Ventricular</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dysphonia.</a:t>
            </a:r>
          </a:p>
        </p:txBody>
      </p:sp>
      <p:sp>
        <p:nvSpPr>
          <p:cNvPr id="1034" name="TextBox 1"/>
          <p:cNvSpPr txBox="1"/>
          <p:nvPr/>
        </p:nvSpPr>
        <p:spPr>
          <a:xfrm>
            <a:off x="1079500" y="1473200"/>
            <a:ext cx="3759200" cy="431800"/>
          </a:xfrm>
          <a:prstGeom prst="rect">
            <a:avLst/>
          </a:prstGeom>
          <a:noFill/>
        </p:spPr>
        <p:txBody>
          <a:bodyPr wrap="none" lIns="0" tIns="0" rIns="0">
            <a:spAutoFit/>
          </a:bodyPr>
          <a:lstStyle/>
          <a:p>
            <a:pPr fontAlgn="auto">
              <a:lnSpc>
                <a:spcPts val="3400"/>
              </a:lnSpc>
              <a:spcBef>
                <a:spcPts val="0"/>
              </a:spcBef>
              <a:spcAft>
                <a:spcPts val="0"/>
              </a:spcAft>
              <a:defRPr/>
            </a:pPr>
            <a:r>
              <a:rPr lang="en-US" altLang="zh-CN" sz="2795" b="1" i="1" dirty="0">
                <a:solidFill>
                  <a:srgbClr val="000000"/>
                </a:solidFill>
                <a:latin typeface="Segoe UI" pitchFamily="18" charset="0"/>
                <a:cs typeface="Segoe UI" pitchFamily="18" charset="0"/>
              </a:rPr>
              <a:t>III.Voice</a:t>
            </a:r>
            <a:r>
              <a:rPr lang="en-US" altLang="zh-CN" sz="2795" dirty="0">
                <a:latin typeface="Times New Roman" pitchFamily="18" charset="0"/>
                <a:cs typeface="Times New Roman" pitchFamily="18" charset="0"/>
              </a:rPr>
              <a:t> </a:t>
            </a:r>
            <a:r>
              <a:rPr lang="en-US" altLang="zh-CN" sz="2795" b="1" i="1" dirty="0">
                <a:solidFill>
                  <a:srgbClr val="000000"/>
                </a:solidFill>
                <a:latin typeface="Segoe UI" pitchFamily="18" charset="0"/>
                <a:cs typeface="Segoe UI" pitchFamily="18" charset="0"/>
              </a:rPr>
              <a:t>disorders:</a:t>
            </a:r>
          </a:p>
        </p:txBody>
      </p:sp>
      <p:sp>
        <p:nvSpPr>
          <p:cNvPr id="65578" name="TextBox 1"/>
          <p:cNvSpPr txBox="1">
            <a:spLocks noChangeArrowheads="1"/>
          </p:cNvSpPr>
          <p:nvPr/>
        </p:nvSpPr>
        <p:spPr bwMode="auto">
          <a:xfrm>
            <a:off x="1333500" y="1955800"/>
            <a:ext cx="4902200" cy="368300"/>
          </a:xfrm>
          <a:prstGeom prst="rect">
            <a:avLst/>
          </a:prstGeom>
          <a:noFill/>
          <a:ln w="9525">
            <a:noFill/>
            <a:miter lim="800000"/>
            <a:headEnd/>
            <a:tailEnd/>
          </a:ln>
        </p:spPr>
        <p:txBody>
          <a:bodyPr wrap="none" lIns="0" tIns="0" rIns="0">
            <a:spAutoFit/>
          </a:bodyPr>
          <a:lstStyle/>
          <a:p>
            <a:pPr>
              <a:lnSpc>
                <a:spcPts val="2900"/>
              </a:lnSpc>
            </a:pPr>
            <a:r>
              <a:rPr lang="en-US" altLang="zh-CN" sz="2400" b="1" i="1">
                <a:solidFill>
                  <a:srgbClr val="000000"/>
                </a:solidFill>
                <a:latin typeface="Segoe UI" pitchFamily="34" charset="0"/>
                <a:cs typeface="Segoe UI" pitchFamily="34" charset="0"/>
              </a:rPr>
              <a:t>B)</a:t>
            </a:r>
            <a:r>
              <a:rPr lang="en-US" altLang="zh-CN" sz="2400">
                <a:latin typeface="Times New Roman" pitchFamily="18" charset="0"/>
                <a:cs typeface="Times New Roman" pitchFamily="18" charset="0"/>
              </a:rPr>
              <a:t> </a:t>
            </a:r>
            <a:r>
              <a:rPr lang="en-US" altLang="zh-CN" sz="2400" b="1" i="1">
                <a:solidFill>
                  <a:srgbClr val="000000"/>
                </a:solidFill>
                <a:latin typeface="Segoe UI" pitchFamily="34" charset="0"/>
                <a:cs typeface="Segoe UI" pitchFamily="34" charset="0"/>
              </a:rPr>
              <a:t>Non-organic</a:t>
            </a:r>
            <a:r>
              <a:rPr lang="en-US" altLang="zh-CN" sz="2400">
                <a:latin typeface="Times New Roman" pitchFamily="18" charset="0"/>
                <a:cs typeface="Times New Roman" pitchFamily="18" charset="0"/>
              </a:rPr>
              <a:t> </a:t>
            </a:r>
            <a:r>
              <a:rPr lang="en-US" altLang="zh-CN" sz="2400" b="1" i="1">
                <a:solidFill>
                  <a:srgbClr val="000000"/>
                </a:solidFill>
                <a:latin typeface="Segoe UI" pitchFamily="34" charset="0"/>
                <a:cs typeface="Segoe UI" pitchFamily="34" charset="0"/>
              </a:rPr>
              <a:t>voice</a:t>
            </a:r>
            <a:r>
              <a:rPr lang="en-US" altLang="zh-CN" sz="2400">
                <a:latin typeface="Times New Roman" pitchFamily="18" charset="0"/>
                <a:cs typeface="Times New Roman" pitchFamily="18" charset="0"/>
              </a:rPr>
              <a:t> </a:t>
            </a:r>
            <a:r>
              <a:rPr lang="en-US" altLang="zh-CN" sz="2400" b="1" i="1">
                <a:solidFill>
                  <a:srgbClr val="000000"/>
                </a:solidFill>
                <a:latin typeface="Segoe UI" pitchFamily="34" charset="0"/>
                <a:cs typeface="Segoe UI" pitchFamily="34" charset="0"/>
              </a:rPr>
              <a:t>disorders:</a:t>
            </a:r>
          </a:p>
        </p:txBody>
      </p:sp>
      <p:sp>
        <p:nvSpPr>
          <p:cNvPr id="65579" name="TextBox 1"/>
          <p:cNvSpPr txBox="1">
            <a:spLocks noChangeArrowheads="1"/>
          </p:cNvSpPr>
          <p:nvPr/>
        </p:nvSpPr>
        <p:spPr bwMode="auto">
          <a:xfrm>
            <a:off x="1917700" y="2425700"/>
            <a:ext cx="1485900" cy="2667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i.</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Habitual:</a:t>
            </a:r>
          </a:p>
        </p:txBody>
      </p:sp>
      <p:sp>
        <p:nvSpPr>
          <p:cNvPr id="65580" name="TextBox 1"/>
          <p:cNvSpPr txBox="1">
            <a:spLocks noChangeArrowheads="1"/>
          </p:cNvSpPr>
          <p:nvPr/>
        </p:nvSpPr>
        <p:spPr bwMode="auto">
          <a:xfrm>
            <a:off x="165100" y="6451600"/>
            <a:ext cx="3403600" cy="292100"/>
          </a:xfrm>
          <a:prstGeom prst="rect">
            <a:avLst/>
          </a:prstGeom>
          <a:noFill/>
          <a:ln w="9525">
            <a:noFill/>
            <a:miter lim="800000"/>
            <a:headEnd/>
            <a:tailEnd/>
          </a:ln>
        </p:spPr>
        <p:txBody>
          <a:bodyPr wrap="none" lIns="0" tIns="0" rIns="0">
            <a:spAutoFit/>
          </a:bodyPr>
          <a:lstStyle/>
          <a:p>
            <a:pPr>
              <a:lnSpc>
                <a:spcPts val="2300"/>
              </a:lnSpc>
            </a:pPr>
            <a:r>
              <a:rPr lang="en-US" altLang="zh-CN" b="1">
                <a:solidFill>
                  <a:srgbClr val="000000"/>
                </a:solidFill>
                <a:latin typeface="Times New Roman" pitchFamily="18" charset="0"/>
                <a:cs typeface="Times New Roman" pitchFamily="18" charset="0"/>
              </a:rPr>
              <a:t>Khalid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H</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Al</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Malki,</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PhD</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6597" name="Picture 3"/>
          <p:cNvPicPr>
            <a:picLocks noChangeAspect="1" noChangeArrowheads="1"/>
          </p:cNvPicPr>
          <p:nvPr/>
        </p:nvPicPr>
        <p:blipFill>
          <a:blip r:embed="rId2"/>
          <a:srcRect/>
          <a:stretch>
            <a:fillRect/>
          </a:stretch>
        </p:blipFill>
        <p:spPr bwMode="auto">
          <a:xfrm>
            <a:off x="444500" y="2044700"/>
            <a:ext cx="3886200" cy="3556000"/>
          </a:xfrm>
          <a:prstGeom prst="rect">
            <a:avLst/>
          </a:prstGeom>
          <a:noFill/>
          <a:ln w="9525">
            <a:noFill/>
            <a:miter lim="800000"/>
            <a:headEnd/>
            <a:tailEnd/>
          </a:ln>
        </p:spPr>
      </p:pic>
      <p:pic>
        <p:nvPicPr>
          <p:cNvPr id="66598" name="Picture 3"/>
          <p:cNvPicPr>
            <a:picLocks noChangeAspect="1" noChangeArrowheads="1"/>
          </p:cNvPicPr>
          <p:nvPr/>
        </p:nvPicPr>
        <p:blipFill>
          <a:blip r:embed="rId3"/>
          <a:srcRect/>
          <a:stretch>
            <a:fillRect/>
          </a:stretch>
        </p:blipFill>
        <p:spPr bwMode="auto">
          <a:xfrm>
            <a:off x="8140700" y="0"/>
            <a:ext cx="1003300" cy="1003300"/>
          </a:xfrm>
          <a:prstGeom prst="rect">
            <a:avLst/>
          </a:prstGeom>
          <a:noFill/>
          <a:ln w="9525">
            <a:noFill/>
            <a:miter lim="800000"/>
            <a:headEnd/>
            <a:tailEnd/>
          </a:ln>
        </p:spPr>
      </p:pic>
      <p:pic>
        <p:nvPicPr>
          <p:cNvPr id="66599" name="Picture 3"/>
          <p:cNvPicPr>
            <a:picLocks noChangeAspect="1" noChangeArrowheads="1"/>
          </p:cNvPicPr>
          <p:nvPr/>
        </p:nvPicPr>
        <p:blipFill>
          <a:blip r:embed="rId4"/>
          <a:srcRect/>
          <a:stretch>
            <a:fillRect/>
          </a:stretch>
        </p:blipFill>
        <p:spPr bwMode="auto">
          <a:xfrm>
            <a:off x="4864100" y="2044700"/>
            <a:ext cx="3746500" cy="3556000"/>
          </a:xfrm>
          <a:prstGeom prst="rect">
            <a:avLst/>
          </a:prstGeom>
          <a:noFill/>
          <a:ln w="9525">
            <a:noFill/>
            <a:miter lim="800000"/>
            <a:headEnd/>
            <a:tailEnd/>
          </a:ln>
        </p:spPr>
      </p:pic>
      <p:sp>
        <p:nvSpPr>
          <p:cNvPr id="2" name="TextBox 1"/>
          <p:cNvSpPr txBox="1"/>
          <p:nvPr/>
        </p:nvSpPr>
        <p:spPr>
          <a:xfrm>
            <a:off x="6007100" y="5765800"/>
            <a:ext cx="1549400" cy="482600"/>
          </a:xfrm>
          <a:prstGeom prst="rect">
            <a:avLst/>
          </a:prstGeom>
          <a:noFill/>
        </p:spPr>
        <p:txBody>
          <a:bodyPr wrap="none" lIns="0" tIns="0" rIns="0">
            <a:spAutoFit/>
          </a:bodyPr>
          <a:lstStyle/>
          <a:p>
            <a:pPr fontAlgn="auto">
              <a:lnSpc>
                <a:spcPts val="3800"/>
              </a:lnSpc>
              <a:spcBef>
                <a:spcPts val="0"/>
              </a:spcBef>
              <a:spcAft>
                <a:spcPts val="0"/>
              </a:spcAft>
              <a:defRPr/>
            </a:pPr>
            <a:r>
              <a:rPr lang="en-US" altLang="zh-CN" sz="2795" b="1" dirty="0">
                <a:solidFill>
                  <a:srgbClr val="000000"/>
                </a:solidFill>
                <a:latin typeface="Garamond" pitchFamily="18" charset="0"/>
                <a:cs typeface="Garamond" pitchFamily="18" charset="0"/>
              </a:rPr>
              <a:t>Phonation</a:t>
            </a:r>
          </a:p>
        </p:txBody>
      </p:sp>
      <p:sp>
        <p:nvSpPr>
          <p:cNvPr id="1034" name="TextBox 1"/>
          <p:cNvSpPr txBox="1"/>
          <p:nvPr/>
        </p:nvSpPr>
        <p:spPr>
          <a:xfrm>
            <a:off x="2082800" y="977900"/>
            <a:ext cx="4953000" cy="431800"/>
          </a:xfrm>
          <a:prstGeom prst="rect">
            <a:avLst/>
          </a:prstGeom>
          <a:noFill/>
        </p:spPr>
        <p:txBody>
          <a:bodyPr wrap="none" lIns="0" tIns="0" rIns="0">
            <a:spAutoFit/>
          </a:bodyPr>
          <a:lstStyle/>
          <a:p>
            <a:pPr fontAlgn="auto">
              <a:lnSpc>
                <a:spcPts val="3400"/>
              </a:lnSpc>
              <a:spcBef>
                <a:spcPts val="0"/>
              </a:spcBef>
              <a:spcAft>
                <a:spcPts val="0"/>
              </a:spcAft>
              <a:defRPr/>
            </a:pPr>
            <a:r>
              <a:rPr lang="en-US" altLang="zh-CN" sz="2795" b="1" i="1" dirty="0">
                <a:solidFill>
                  <a:srgbClr val="000000"/>
                </a:solidFill>
                <a:latin typeface="Segoe UI" pitchFamily="18" charset="0"/>
                <a:cs typeface="Segoe UI" pitchFamily="18" charset="0"/>
              </a:rPr>
              <a:t>Hyperfunctional</a:t>
            </a:r>
            <a:r>
              <a:rPr lang="en-US" altLang="zh-CN" sz="2795" dirty="0">
                <a:latin typeface="Times New Roman" pitchFamily="18" charset="0"/>
                <a:cs typeface="Times New Roman" pitchFamily="18" charset="0"/>
              </a:rPr>
              <a:t> </a:t>
            </a:r>
            <a:r>
              <a:rPr lang="en-US" altLang="zh-CN" sz="2795" b="1" i="1" dirty="0">
                <a:solidFill>
                  <a:srgbClr val="000000"/>
                </a:solidFill>
                <a:latin typeface="Segoe UI" pitchFamily="18" charset="0"/>
                <a:cs typeface="Segoe UI" pitchFamily="18" charset="0"/>
              </a:rPr>
              <a:t>dysphonia</a:t>
            </a:r>
          </a:p>
        </p:txBody>
      </p:sp>
      <p:sp>
        <p:nvSpPr>
          <p:cNvPr id="1035" name="TextBox 1"/>
          <p:cNvSpPr txBox="1"/>
          <p:nvPr/>
        </p:nvSpPr>
        <p:spPr>
          <a:xfrm>
            <a:off x="165100" y="5778500"/>
            <a:ext cx="3403600" cy="990600"/>
          </a:xfrm>
          <a:prstGeom prst="rect">
            <a:avLst/>
          </a:prstGeom>
          <a:noFill/>
        </p:spPr>
        <p:txBody>
          <a:bodyPr wrap="none" lIns="0" tIns="0" rIns="0">
            <a:spAutoFit/>
          </a:bodyPr>
          <a:lstStyle/>
          <a:p>
            <a:pPr fontAlgn="auto">
              <a:lnSpc>
                <a:spcPts val="3800"/>
              </a:lnSpc>
              <a:spcBef>
                <a:spcPts val="0"/>
              </a:spcBef>
              <a:spcAft>
                <a:spcPts val="0"/>
              </a:spcAft>
              <a:tabLst>
                <a:tab pos="1295400" algn="l"/>
              </a:tabLst>
              <a:defRPr/>
            </a:pPr>
            <a:r>
              <a:rPr lang="en-US" altLang="zh-CN" dirty="0">
                <a:latin typeface="+mn-lt"/>
                <a:cs typeface="+mn-cs"/>
              </a:rPr>
              <a:t>	</a:t>
            </a:r>
            <a:r>
              <a:rPr lang="en-US" altLang="zh-CN" sz="2795" b="1" dirty="0">
                <a:solidFill>
                  <a:srgbClr val="000000"/>
                </a:solidFill>
                <a:latin typeface="Garamond" pitchFamily="18" charset="0"/>
                <a:cs typeface="Garamond" pitchFamily="18" charset="0"/>
              </a:rPr>
              <a:t>Respiration</a:t>
            </a:r>
          </a:p>
          <a:p>
            <a:pPr fontAlgn="auto">
              <a:lnSpc>
                <a:spcPts val="1000"/>
              </a:lnSpc>
              <a:spcBef>
                <a:spcPts val="0"/>
              </a:spcBef>
              <a:spcAft>
                <a:spcPts val="0"/>
              </a:spcAft>
              <a:defRPr/>
            </a:pPr>
            <a:endParaRPr lang="en-US" altLang="zh-CN" dirty="0">
              <a:latin typeface="+mn-lt"/>
              <a:cs typeface="+mn-cs"/>
            </a:endParaRPr>
          </a:p>
          <a:p>
            <a:pPr fontAlgn="auto">
              <a:lnSpc>
                <a:spcPts val="3000"/>
              </a:lnSpc>
              <a:spcBef>
                <a:spcPts val="0"/>
              </a:spcBef>
              <a:spcAft>
                <a:spcPts val="0"/>
              </a:spcAft>
              <a:tabLst>
                <a:tab pos="1295400" algn="l"/>
              </a:tabLst>
              <a:defRPr/>
            </a:pPr>
            <a:r>
              <a:rPr lang="en-US" altLang="zh-CN" b="1" dirty="0">
                <a:solidFill>
                  <a:srgbClr val="000000"/>
                </a:solidFill>
                <a:latin typeface="Times New Roman" pitchFamily="18" charset="0"/>
                <a:cs typeface="Times New Roman" pitchFamily="18" charset="0"/>
              </a:rPr>
              <a:t>Khalid</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H</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Al</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Malki,</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MD,</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PhD</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7621" name="Picture 3"/>
          <p:cNvPicPr>
            <a:picLocks noChangeAspect="1" noChangeArrowheads="1"/>
          </p:cNvPicPr>
          <p:nvPr/>
        </p:nvPicPr>
        <p:blipFill>
          <a:blip r:embed="rId2"/>
          <a:srcRect/>
          <a:stretch>
            <a:fillRect/>
          </a:stretch>
        </p:blipFill>
        <p:spPr bwMode="auto">
          <a:xfrm>
            <a:off x="520700" y="2044700"/>
            <a:ext cx="3810000" cy="3556000"/>
          </a:xfrm>
          <a:prstGeom prst="rect">
            <a:avLst/>
          </a:prstGeom>
          <a:noFill/>
          <a:ln w="9525">
            <a:noFill/>
            <a:miter lim="800000"/>
            <a:headEnd/>
            <a:tailEnd/>
          </a:ln>
        </p:spPr>
      </p:pic>
      <p:pic>
        <p:nvPicPr>
          <p:cNvPr id="67622" name="Picture 3"/>
          <p:cNvPicPr>
            <a:picLocks noChangeAspect="1" noChangeArrowheads="1"/>
          </p:cNvPicPr>
          <p:nvPr/>
        </p:nvPicPr>
        <p:blipFill>
          <a:blip r:embed="rId3"/>
          <a:srcRect/>
          <a:stretch>
            <a:fillRect/>
          </a:stretch>
        </p:blipFill>
        <p:spPr bwMode="auto">
          <a:xfrm>
            <a:off x="8140700" y="0"/>
            <a:ext cx="1003300" cy="1003300"/>
          </a:xfrm>
          <a:prstGeom prst="rect">
            <a:avLst/>
          </a:prstGeom>
          <a:noFill/>
          <a:ln w="9525">
            <a:noFill/>
            <a:miter lim="800000"/>
            <a:headEnd/>
            <a:tailEnd/>
          </a:ln>
        </p:spPr>
      </p:pic>
      <p:pic>
        <p:nvPicPr>
          <p:cNvPr id="67623" name="Picture 3"/>
          <p:cNvPicPr>
            <a:picLocks noChangeAspect="1" noChangeArrowheads="1"/>
          </p:cNvPicPr>
          <p:nvPr/>
        </p:nvPicPr>
        <p:blipFill>
          <a:blip r:embed="rId4"/>
          <a:srcRect/>
          <a:stretch>
            <a:fillRect/>
          </a:stretch>
        </p:blipFill>
        <p:spPr bwMode="auto">
          <a:xfrm>
            <a:off x="4940300" y="2044700"/>
            <a:ext cx="3810000" cy="3556000"/>
          </a:xfrm>
          <a:prstGeom prst="rect">
            <a:avLst/>
          </a:prstGeom>
          <a:noFill/>
          <a:ln w="9525">
            <a:noFill/>
            <a:miter lim="800000"/>
            <a:headEnd/>
            <a:tailEnd/>
          </a:ln>
        </p:spPr>
      </p:pic>
      <p:sp>
        <p:nvSpPr>
          <p:cNvPr id="2" name="TextBox 1"/>
          <p:cNvSpPr txBox="1"/>
          <p:nvPr/>
        </p:nvSpPr>
        <p:spPr>
          <a:xfrm>
            <a:off x="6032500" y="5740400"/>
            <a:ext cx="1549400" cy="482600"/>
          </a:xfrm>
          <a:prstGeom prst="rect">
            <a:avLst/>
          </a:prstGeom>
          <a:noFill/>
        </p:spPr>
        <p:txBody>
          <a:bodyPr wrap="none" lIns="0" tIns="0" rIns="0">
            <a:spAutoFit/>
          </a:bodyPr>
          <a:lstStyle/>
          <a:p>
            <a:pPr fontAlgn="auto">
              <a:lnSpc>
                <a:spcPts val="3800"/>
              </a:lnSpc>
              <a:spcBef>
                <a:spcPts val="0"/>
              </a:spcBef>
              <a:spcAft>
                <a:spcPts val="0"/>
              </a:spcAft>
              <a:defRPr/>
            </a:pPr>
            <a:r>
              <a:rPr lang="en-US" altLang="zh-CN" sz="2795" b="1" dirty="0">
                <a:solidFill>
                  <a:srgbClr val="000000"/>
                </a:solidFill>
                <a:latin typeface="Garamond" pitchFamily="18" charset="0"/>
                <a:cs typeface="Garamond" pitchFamily="18" charset="0"/>
              </a:rPr>
              <a:t>Phonation</a:t>
            </a:r>
          </a:p>
        </p:txBody>
      </p:sp>
      <p:sp>
        <p:nvSpPr>
          <p:cNvPr id="1034" name="TextBox 1"/>
          <p:cNvSpPr txBox="1"/>
          <p:nvPr/>
        </p:nvSpPr>
        <p:spPr>
          <a:xfrm>
            <a:off x="3302000" y="977900"/>
            <a:ext cx="2527300" cy="431800"/>
          </a:xfrm>
          <a:prstGeom prst="rect">
            <a:avLst/>
          </a:prstGeom>
          <a:noFill/>
        </p:spPr>
        <p:txBody>
          <a:bodyPr wrap="none" lIns="0" tIns="0" rIns="0">
            <a:spAutoFit/>
          </a:bodyPr>
          <a:lstStyle/>
          <a:p>
            <a:pPr fontAlgn="auto">
              <a:lnSpc>
                <a:spcPts val="3400"/>
              </a:lnSpc>
              <a:spcBef>
                <a:spcPts val="0"/>
              </a:spcBef>
              <a:spcAft>
                <a:spcPts val="0"/>
              </a:spcAft>
              <a:defRPr/>
            </a:pPr>
            <a:r>
              <a:rPr lang="en-US" altLang="zh-CN" sz="2795" b="1" i="1" dirty="0">
                <a:solidFill>
                  <a:srgbClr val="000000"/>
                </a:solidFill>
                <a:latin typeface="Segoe UI" pitchFamily="18" charset="0"/>
                <a:cs typeface="Segoe UI" pitchFamily="18" charset="0"/>
              </a:rPr>
              <a:t>Phonasthenia</a:t>
            </a:r>
          </a:p>
        </p:txBody>
      </p:sp>
      <p:sp>
        <p:nvSpPr>
          <p:cNvPr id="1035" name="TextBox 1"/>
          <p:cNvSpPr txBox="1"/>
          <p:nvPr/>
        </p:nvSpPr>
        <p:spPr>
          <a:xfrm>
            <a:off x="165100" y="5765800"/>
            <a:ext cx="3403600" cy="1003300"/>
          </a:xfrm>
          <a:prstGeom prst="rect">
            <a:avLst/>
          </a:prstGeom>
          <a:noFill/>
        </p:spPr>
        <p:txBody>
          <a:bodyPr wrap="none" lIns="0" tIns="0" rIns="0">
            <a:spAutoFit/>
          </a:bodyPr>
          <a:lstStyle/>
          <a:p>
            <a:pPr fontAlgn="auto">
              <a:lnSpc>
                <a:spcPts val="3800"/>
              </a:lnSpc>
              <a:spcBef>
                <a:spcPts val="0"/>
              </a:spcBef>
              <a:spcAft>
                <a:spcPts val="0"/>
              </a:spcAft>
              <a:tabLst>
                <a:tab pos="1295400" algn="l"/>
              </a:tabLst>
              <a:defRPr/>
            </a:pPr>
            <a:r>
              <a:rPr lang="en-US" altLang="zh-CN" dirty="0">
                <a:latin typeface="+mn-lt"/>
                <a:cs typeface="+mn-cs"/>
              </a:rPr>
              <a:t>	</a:t>
            </a:r>
            <a:r>
              <a:rPr lang="en-US" altLang="zh-CN" sz="2795" b="1" dirty="0">
                <a:solidFill>
                  <a:srgbClr val="000000"/>
                </a:solidFill>
                <a:latin typeface="Garamond" pitchFamily="18" charset="0"/>
                <a:cs typeface="Garamond" pitchFamily="18" charset="0"/>
              </a:rPr>
              <a:t>Respiration</a:t>
            </a:r>
          </a:p>
          <a:p>
            <a:pPr fontAlgn="auto">
              <a:lnSpc>
                <a:spcPts val="1000"/>
              </a:lnSpc>
              <a:spcBef>
                <a:spcPts val="0"/>
              </a:spcBef>
              <a:spcAft>
                <a:spcPts val="0"/>
              </a:spcAft>
              <a:defRPr/>
            </a:pPr>
            <a:endParaRPr lang="en-US" altLang="zh-CN" dirty="0">
              <a:latin typeface="+mn-lt"/>
              <a:cs typeface="+mn-cs"/>
            </a:endParaRPr>
          </a:p>
          <a:p>
            <a:pPr fontAlgn="auto">
              <a:lnSpc>
                <a:spcPts val="3100"/>
              </a:lnSpc>
              <a:spcBef>
                <a:spcPts val="0"/>
              </a:spcBef>
              <a:spcAft>
                <a:spcPts val="0"/>
              </a:spcAft>
              <a:tabLst>
                <a:tab pos="1295400" algn="l"/>
              </a:tabLst>
              <a:defRPr/>
            </a:pPr>
            <a:r>
              <a:rPr lang="en-US" altLang="zh-CN" b="1" dirty="0">
                <a:solidFill>
                  <a:srgbClr val="000000"/>
                </a:solidFill>
                <a:latin typeface="Times New Roman" pitchFamily="18" charset="0"/>
                <a:cs typeface="Times New Roman" pitchFamily="18" charset="0"/>
              </a:rPr>
              <a:t>Khalid</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H</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Al</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Malki,</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MD,</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PhD</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8645" name="Picture 3"/>
          <p:cNvPicPr>
            <a:picLocks noChangeAspect="1" noChangeArrowheads="1"/>
          </p:cNvPicPr>
          <p:nvPr/>
        </p:nvPicPr>
        <p:blipFill>
          <a:blip r:embed="rId2"/>
          <a:srcRect/>
          <a:stretch>
            <a:fillRect/>
          </a:stretch>
        </p:blipFill>
        <p:spPr bwMode="auto">
          <a:xfrm>
            <a:off x="8140700" y="0"/>
            <a:ext cx="1003300" cy="1003300"/>
          </a:xfrm>
          <a:prstGeom prst="rect">
            <a:avLst/>
          </a:prstGeom>
          <a:noFill/>
          <a:ln w="9525">
            <a:noFill/>
            <a:miter lim="800000"/>
            <a:headEnd/>
            <a:tailEnd/>
          </a:ln>
        </p:spPr>
      </p:pic>
      <p:sp>
        <p:nvSpPr>
          <p:cNvPr id="68646" name="TextBox 1"/>
          <p:cNvSpPr txBox="1">
            <a:spLocks noChangeArrowheads="1"/>
          </p:cNvSpPr>
          <p:nvPr/>
        </p:nvSpPr>
        <p:spPr bwMode="auto">
          <a:xfrm>
            <a:off x="2070100" y="3429000"/>
            <a:ext cx="3403600" cy="6350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1-</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Psychogenic</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dysphonia.</a:t>
            </a:r>
          </a:p>
          <a:p>
            <a:pPr>
              <a:lnSpc>
                <a:spcPts val="2800"/>
              </a:lnSpc>
            </a:pPr>
            <a:r>
              <a:rPr lang="en-US" altLang="zh-CN" sz="2400" b="1">
                <a:solidFill>
                  <a:srgbClr val="000000"/>
                </a:solidFill>
                <a:latin typeface="Times New Roman" pitchFamily="18" charset="0"/>
                <a:cs typeface="Times New Roman" pitchFamily="18" charset="0"/>
              </a:rPr>
              <a:t>2-</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Psychogenic</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aphonia.</a:t>
            </a:r>
          </a:p>
        </p:txBody>
      </p:sp>
      <p:sp>
        <p:nvSpPr>
          <p:cNvPr id="68647" name="TextBox 1"/>
          <p:cNvSpPr txBox="1">
            <a:spLocks noChangeArrowheads="1"/>
          </p:cNvSpPr>
          <p:nvPr/>
        </p:nvSpPr>
        <p:spPr bwMode="auto">
          <a:xfrm>
            <a:off x="1079500" y="2413000"/>
            <a:ext cx="5969000" cy="368300"/>
          </a:xfrm>
          <a:prstGeom prst="rect">
            <a:avLst/>
          </a:prstGeom>
          <a:noFill/>
          <a:ln w="9525">
            <a:noFill/>
            <a:miter lim="800000"/>
            <a:headEnd/>
            <a:tailEnd/>
          </a:ln>
        </p:spPr>
        <p:txBody>
          <a:bodyPr wrap="none" lIns="0" tIns="0" rIns="0">
            <a:spAutoFit/>
          </a:bodyPr>
          <a:lstStyle/>
          <a:p>
            <a:pPr>
              <a:lnSpc>
                <a:spcPts val="2900"/>
              </a:lnSpc>
            </a:pPr>
            <a:r>
              <a:rPr lang="en-US" altLang="zh-CN" sz="2400" b="1" i="1">
                <a:solidFill>
                  <a:srgbClr val="000000"/>
                </a:solidFill>
                <a:latin typeface="Segoe UI" pitchFamily="34" charset="0"/>
                <a:cs typeface="Segoe UI" pitchFamily="34" charset="0"/>
              </a:rPr>
              <a:t>B)</a:t>
            </a:r>
            <a:r>
              <a:rPr lang="en-US" altLang="zh-CN" sz="2400">
                <a:latin typeface="Times New Roman" pitchFamily="18" charset="0"/>
                <a:cs typeface="Times New Roman" pitchFamily="18" charset="0"/>
              </a:rPr>
              <a:t> </a:t>
            </a:r>
            <a:r>
              <a:rPr lang="en-US" altLang="zh-CN" sz="2400" b="1" i="1">
                <a:solidFill>
                  <a:srgbClr val="000000"/>
                </a:solidFill>
                <a:latin typeface="Segoe UI" pitchFamily="34" charset="0"/>
                <a:cs typeface="Segoe UI" pitchFamily="34" charset="0"/>
              </a:rPr>
              <a:t>Non-organic</a:t>
            </a:r>
            <a:r>
              <a:rPr lang="en-US" altLang="zh-CN" sz="2400">
                <a:latin typeface="Times New Roman" pitchFamily="18" charset="0"/>
                <a:cs typeface="Times New Roman" pitchFamily="18" charset="0"/>
              </a:rPr>
              <a:t> </a:t>
            </a:r>
            <a:r>
              <a:rPr lang="en-US" altLang="zh-CN" sz="2400" b="1" i="1">
                <a:solidFill>
                  <a:srgbClr val="000000"/>
                </a:solidFill>
                <a:latin typeface="Segoe UI" pitchFamily="34" charset="0"/>
                <a:cs typeface="Segoe UI" pitchFamily="34" charset="0"/>
              </a:rPr>
              <a:t>voice</a:t>
            </a:r>
            <a:r>
              <a:rPr lang="en-US" altLang="zh-CN" sz="2400">
                <a:latin typeface="Times New Roman" pitchFamily="18" charset="0"/>
                <a:cs typeface="Times New Roman" pitchFamily="18" charset="0"/>
              </a:rPr>
              <a:t> </a:t>
            </a:r>
            <a:r>
              <a:rPr lang="en-US" altLang="zh-CN" sz="2400" b="1" i="1">
                <a:solidFill>
                  <a:srgbClr val="000000"/>
                </a:solidFill>
                <a:latin typeface="Segoe UI" pitchFamily="34" charset="0"/>
                <a:cs typeface="Segoe UI" pitchFamily="34" charset="0"/>
              </a:rPr>
              <a:t>disorders</a:t>
            </a:r>
            <a:r>
              <a:rPr lang="en-US" altLang="zh-CN" sz="2400">
                <a:latin typeface="Times New Roman" pitchFamily="18" charset="0"/>
                <a:cs typeface="Times New Roman" pitchFamily="18" charset="0"/>
              </a:rPr>
              <a:t> </a:t>
            </a:r>
            <a:r>
              <a:rPr lang="en-US" altLang="zh-CN" sz="2400" b="1" i="1">
                <a:solidFill>
                  <a:srgbClr val="000000"/>
                </a:solidFill>
                <a:latin typeface="Segoe UI" pitchFamily="34" charset="0"/>
                <a:cs typeface="Segoe UI" pitchFamily="34" charset="0"/>
              </a:rPr>
              <a:t>(cont.):</a:t>
            </a:r>
          </a:p>
        </p:txBody>
      </p:sp>
      <p:sp>
        <p:nvSpPr>
          <p:cNvPr id="68648" name="TextBox 1"/>
          <p:cNvSpPr txBox="1">
            <a:spLocks noChangeArrowheads="1"/>
          </p:cNvSpPr>
          <p:nvPr/>
        </p:nvSpPr>
        <p:spPr bwMode="auto">
          <a:xfrm>
            <a:off x="1689100" y="2857500"/>
            <a:ext cx="2006600" cy="2667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ii.</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Psychogenic:</a:t>
            </a:r>
          </a:p>
        </p:txBody>
      </p:sp>
      <p:sp>
        <p:nvSpPr>
          <p:cNvPr id="68649" name="TextBox 1"/>
          <p:cNvSpPr txBox="1">
            <a:spLocks noChangeArrowheads="1"/>
          </p:cNvSpPr>
          <p:nvPr/>
        </p:nvSpPr>
        <p:spPr bwMode="auto">
          <a:xfrm>
            <a:off x="165100" y="6451600"/>
            <a:ext cx="3403600" cy="292100"/>
          </a:xfrm>
          <a:prstGeom prst="rect">
            <a:avLst/>
          </a:prstGeom>
          <a:noFill/>
          <a:ln w="9525">
            <a:noFill/>
            <a:miter lim="800000"/>
            <a:headEnd/>
            <a:tailEnd/>
          </a:ln>
        </p:spPr>
        <p:txBody>
          <a:bodyPr wrap="none" lIns="0" tIns="0" rIns="0">
            <a:spAutoFit/>
          </a:bodyPr>
          <a:lstStyle/>
          <a:p>
            <a:pPr>
              <a:lnSpc>
                <a:spcPts val="2300"/>
              </a:lnSpc>
            </a:pPr>
            <a:r>
              <a:rPr lang="en-US" altLang="zh-CN" b="1">
                <a:solidFill>
                  <a:srgbClr val="000000"/>
                </a:solidFill>
                <a:latin typeface="Times New Roman" pitchFamily="18" charset="0"/>
                <a:cs typeface="Times New Roman" pitchFamily="18" charset="0"/>
              </a:rPr>
              <a:t>Khalid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H</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Al</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Malki,</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PhD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rtlCol="0">
            <a:normAutofit fontScale="77500" lnSpcReduction="20000"/>
          </a:bodyPr>
          <a:lstStyle/>
          <a:p>
            <a:pPr fontAlgn="auto">
              <a:spcAft>
                <a:spcPts val="0"/>
              </a:spcAft>
              <a:buFont typeface="Arial" pitchFamily="34" charset="0"/>
              <a:buChar char="•"/>
              <a:defRPr/>
            </a:pPr>
            <a:r>
              <a:rPr lang="en-US" dirty="0" smtClean="0"/>
              <a:t>Voice can be affected by technology</a:t>
            </a:r>
          </a:p>
          <a:p>
            <a:pPr fontAlgn="auto">
              <a:spcAft>
                <a:spcPts val="0"/>
              </a:spcAft>
              <a:buFont typeface="Arial" pitchFamily="34" charset="0"/>
              <a:buChar char="•"/>
              <a:defRPr/>
            </a:pPr>
            <a:r>
              <a:rPr lang="en-US" dirty="0" smtClean="0"/>
              <a:t>Mothers yell a lot and therefore affect their voice and children end up talking to each other loudly. </a:t>
            </a:r>
          </a:p>
          <a:p>
            <a:pPr fontAlgn="auto">
              <a:spcAft>
                <a:spcPts val="0"/>
              </a:spcAft>
              <a:buFont typeface="Arial" pitchFamily="34" charset="0"/>
              <a:buChar char="•"/>
              <a:defRPr/>
            </a:pPr>
            <a:r>
              <a:rPr lang="en-US" dirty="0" smtClean="0"/>
              <a:t>Pharynx: </a:t>
            </a:r>
          </a:p>
          <a:p>
            <a:pPr lvl="1" fontAlgn="auto">
              <a:spcAft>
                <a:spcPts val="0"/>
              </a:spcAft>
              <a:buFont typeface="Arial" pitchFamily="34" charset="0"/>
              <a:buChar char="–"/>
              <a:defRPr/>
            </a:pPr>
            <a:r>
              <a:rPr lang="en-US" dirty="0" smtClean="0"/>
              <a:t>True vocal cords which is the source of voice and opens during breathing. It is a multilayered structure any part that is effected as a result of scar, edema, mass will cause </a:t>
            </a:r>
            <a:r>
              <a:rPr lang="en-US" dirty="0" err="1" smtClean="0"/>
              <a:t>dysphonia</a:t>
            </a:r>
            <a:r>
              <a:rPr lang="en-US" dirty="0" smtClean="0"/>
              <a:t>. Diagnose always by endoscopy. These folds for waves that contain muscles giving it a multilayered </a:t>
            </a:r>
            <a:r>
              <a:rPr lang="en-US" dirty="0" err="1" smtClean="0"/>
              <a:t>apperance</a:t>
            </a:r>
            <a:r>
              <a:rPr lang="en-US" dirty="0" smtClean="0"/>
              <a:t>.</a:t>
            </a:r>
          </a:p>
          <a:p>
            <a:pPr lvl="1" fontAlgn="auto">
              <a:spcAft>
                <a:spcPts val="0"/>
              </a:spcAft>
              <a:buFont typeface="Arial" pitchFamily="34" charset="0"/>
              <a:buChar char="–"/>
              <a:defRPr/>
            </a:pPr>
            <a:r>
              <a:rPr lang="en-US" dirty="0" smtClean="0"/>
              <a:t>False vocal folds: nothing to do with voice if he uses them he will have a deep resonating voice. If the true vocal folds are not being used he has to phonate one way or the other so he uses his ventricular folds and which results in deep phonation. It is a very trouble some condition</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2" name="Freeform 3"/>
          <p:cNvSpPr/>
          <p:nvPr/>
        </p:nvSpPr>
        <p:spPr>
          <a:xfrm>
            <a:off x="1871663" y="2052638"/>
            <a:ext cx="2900362" cy="19050"/>
          </a:xfrm>
          <a:custGeom>
            <a:avLst/>
            <a:gdLst>
              <a:gd name="connsiteX0" fmla="*/ 0 w 2900172"/>
              <a:gd name="connsiteY0" fmla="*/ 9144 h 18288"/>
              <a:gd name="connsiteX1" fmla="*/ 2900172 w 2900172"/>
              <a:gd name="connsiteY1" fmla="*/ 9144 h 18288"/>
            </a:gdLst>
            <a:ahLst/>
            <a:cxnLst>
              <a:cxn ang="0">
                <a:pos x="connsiteX0" y="connsiteY0"/>
              </a:cxn>
              <a:cxn ang="1">
                <a:pos x="connsiteX1" y="connsiteY1"/>
              </a:cxn>
            </a:cxnLst>
            <a:rect l="l" t="t" r="r" b="b"/>
            <a:pathLst>
              <a:path w="2900172" h="18288">
                <a:moveTo>
                  <a:pt x="0" y="9144"/>
                </a:moveTo>
                <a:lnTo>
                  <a:pt x="2900172" y="9144"/>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pic>
        <p:nvPicPr>
          <p:cNvPr id="70694" name="Picture 3"/>
          <p:cNvPicPr>
            <a:picLocks noChangeAspect="1" noChangeArrowheads="1"/>
          </p:cNvPicPr>
          <p:nvPr/>
        </p:nvPicPr>
        <p:blipFill>
          <a:blip r:embed="rId2"/>
          <a:srcRect/>
          <a:stretch>
            <a:fillRect/>
          </a:stretch>
        </p:blipFill>
        <p:spPr bwMode="auto">
          <a:xfrm>
            <a:off x="8140700" y="0"/>
            <a:ext cx="1003300" cy="1003300"/>
          </a:xfrm>
          <a:prstGeom prst="rect">
            <a:avLst/>
          </a:prstGeom>
          <a:noFill/>
          <a:ln w="9525">
            <a:noFill/>
            <a:miter lim="800000"/>
            <a:headEnd/>
            <a:tailEnd/>
          </a:ln>
        </p:spPr>
      </p:pic>
      <p:sp>
        <p:nvSpPr>
          <p:cNvPr id="2" name="TextBox 1"/>
          <p:cNvSpPr txBox="1"/>
          <p:nvPr/>
        </p:nvSpPr>
        <p:spPr>
          <a:xfrm>
            <a:off x="1003300" y="1651000"/>
            <a:ext cx="3759200" cy="431800"/>
          </a:xfrm>
          <a:prstGeom prst="rect">
            <a:avLst/>
          </a:prstGeom>
          <a:noFill/>
        </p:spPr>
        <p:txBody>
          <a:bodyPr wrap="none" lIns="0" tIns="0" rIns="0">
            <a:spAutoFit/>
          </a:bodyPr>
          <a:lstStyle/>
          <a:p>
            <a:pPr fontAlgn="auto">
              <a:lnSpc>
                <a:spcPts val="3400"/>
              </a:lnSpc>
              <a:spcBef>
                <a:spcPts val="0"/>
              </a:spcBef>
              <a:spcAft>
                <a:spcPts val="0"/>
              </a:spcAft>
              <a:defRPr/>
            </a:pPr>
            <a:r>
              <a:rPr lang="en-US" altLang="zh-CN" sz="2795" b="1" i="1" dirty="0">
                <a:solidFill>
                  <a:srgbClr val="000000"/>
                </a:solidFill>
                <a:latin typeface="Segoe UI" pitchFamily="18" charset="0"/>
                <a:cs typeface="Segoe UI" pitchFamily="18" charset="0"/>
              </a:rPr>
              <a:t>III.Voice</a:t>
            </a:r>
            <a:r>
              <a:rPr lang="en-US" altLang="zh-CN" sz="2795" dirty="0">
                <a:latin typeface="Times New Roman" pitchFamily="18" charset="0"/>
                <a:cs typeface="Times New Roman" pitchFamily="18" charset="0"/>
              </a:rPr>
              <a:t> </a:t>
            </a:r>
            <a:r>
              <a:rPr lang="en-US" altLang="zh-CN" sz="2795" b="1" i="1" dirty="0">
                <a:solidFill>
                  <a:srgbClr val="000000"/>
                </a:solidFill>
                <a:latin typeface="Segoe UI" pitchFamily="18" charset="0"/>
                <a:cs typeface="Segoe UI" pitchFamily="18" charset="0"/>
              </a:rPr>
              <a:t>disorders:</a:t>
            </a:r>
          </a:p>
        </p:txBody>
      </p:sp>
      <p:sp>
        <p:nvSpPr>
          <p:cNvPr id="70696" name="TextBox 1"/>
          <p:cNvSpPr txBox="1">
            <a:spLocks noChangeArrowheads="1"/>
          </p:cNvSpPr>
          <p:nvPr/>
        </p:nvSpPr>
        <p:spPr bwMode="auto">
          <a:xfrm>
            <a:off x="1003300" y="2273300"/>
            <a:ext cx="6667500" cy="736600"/>
          </a:xfrm>
          <a:prstGeom prst="rect">
            <a:avLst/>
          </a:prstGeom>
          <a:noFill/>
          <a:ln w="9525">
            <a:noFill/>
            <a:miter lim="800000"/>
            <a:headEnd/>
            <a:tailEnd/>
          </a:ln>
        </p:spPr>
        <p:txBody>
          <a:bodyPr wrap="none" lIns="0" tIns="0" rIns="0">
            <a:spAutoFit/>
          </a:bodyPr>
          <a:lstStyle/>
          <a:p>
            <a:pPr>
              <a:lnSpc>
                <a:spcPts val="2900"/>
              </a:lnSpc>
            </a:pPr>
            <a:r>
              <a:rPr lang="en-US" altLang="zh-CN" sz="2400" b="1" i="1">
                <a:solidFill>
                  <a:srgbClr val="000000"/>
                </a:solidFill>
                <a:latin typeface="Segoe UI" pitchFamily="34" charset="0"/>
                <a:cs typeface="Segoe UI" pitchFamily="34" charset="0"/>
              </a:rPr>
              <a:t>C)</a:t>
            </a:r>
            <a:r>
              <a:rPr lang="en-US" altLang="zh-CN" sz="2400">
                <a:latin typeface="Times New Roman" pitchFamily="18" charset="0"/>
                <a:cs typeface="Times New Roman" pitchFamily="18" charset="0"/>
              </a:rPr>
              <a:t> </a:t>
            </a:r>
            <a:r>
              <a:rPr lang="en-US" altLang="zh-CN" sz="2400" b="1" i="1">
                <a:solidFill>
                  <a:srgbClr val="000000"/>
                </a:solidFill>
                <a:latin typeface="Segoe UI" pitchFamily="34" charset="0"/>
                <a:cs typeface="Segoe UI" pitchFamily="34" charset="0"/>
              </a:rPr>
              <a:t>Minimal</a:t>
            </a:r>
            <a:r>
              <a:rPr lang="en-US" altLang="zh-CN" sz="2400">
                <a:latin typeface="Times New Roman" pitchFamily="18" charset="0"/>
                <a:cs typeface="Times New Roman" pitchFamily="18" charset="0"/>
              </a:rPr>
              <a:t> </a:t>
            </a:r>
            <a:r>
              <a:rPr lang="en-US" altLang="zh-CN" sz="2400" b="1" i="1">
                <a:solidFill>
                  <a:srgbClr val="000000"/>
                </a:solidFill>
                <a:latin typeface="Segoe UI" pitchFamily="34" charset="0"/>
                <a:cs typeface="Segoe UI" pitchFamily="34" charset="0"/>
              </a:rPr>
              <a:t>associated</a:t>
            </a:r>
            <a:r>
              <a:rPr lang="en-US" altLang="zh-CN" sz="2400">
                <a:latin typeface="Times New Roman" pitchFamily="18" charset="0"/>
                <a:cs typeface="Times New Roman" pitchFamily="18" charset="0"/>
              </a:rPr>
              <a:t> </a:t>
            </a:r>
            <a:r>
              <a:rPr lang="en-US" altLang="zh-CN" sz="2400" b="1" i="1">
                <a:solidFill>
                  <a:srgbClr val="000000"/>
                </a:solidFill>
                <a:latin typeface="Segoe UI" pitchFamily="34" charset="0"/>
                <a:cs typeface="Segoe UI" pitchFamily="34" charset="0"/>
              </a:rPr>
              <a:t>pathological</a:t>
            </a:r>
            <a:r>
              <a:rPr lang="en-US" altLang="zh-CN" sz="2400">
                <a:latin typeface="Times New Roman" pitchFamily="18" charset="0"/>
                <a:cs typeface="Times New Roman" pitchFamily="18" charset="0"/>
              </a:rPr>
              <a:t> </a:t>
            </a:r>
            <a:r>
              <a:rPr lang="en-US" altLang="zh-CN" sz="2400" b="1" i="1">
                <a:solidFill>
                  <a:srgbClr val="000000"/>
                </a:solidFill>
                <a:latin typeface="Segoe UI" pitchFamily="34" charset="0"/>
                <a:cs typeface="Segoe UI" pitchFamily="34" charset="0"/>
              </a:rPr>
              <a:t>lesions</a:t>
            </a:r>
          </a:p>
          <a:p>
            <a:pPr>
              <a:lnSpc>
                <a:spcPts val="2800"/>
              </a:lnSpc>
            </a:pPr>
            <a:r>
              <a:rPr lang="en-US" altLang="zh-CN" sz="2400" b="1" i="1">
                <a:solidFill>
                  <a:srgbClr val="000000"/>
                </a:solidFill>
                <a:latin typeface="Segoe UI" pitchFamily="34" charset="0"/>
                <a:cs typeface="Segoe UI" pitchFamily="34" charset="0"/>
              </a:rPr>
              <a:t>(MAPLs)</a:t>
            </a:r>
            <a:r>
              <a:rPr lang="en-US" altLang="zh-CN" sz="2400">
                <a:latin typeface="Times New Roman" pitchFamily="18" charset="0"/>
                <a:cs typeface="Times New Roman" pitchFamily="18" charset="0"/>
              </a:rPr>
              <a:t> </a:t>
            </a:r>
            <a:r>
              <a:rPr lang="en-US" altLang="zh-CN" sz="2400" b="1" i="1">
                <a:solidFill>
                  <a:srgbClr val="000000"/>
                </a:solidFill>
                <a:latin typeface="Segoe UI" pitchFamily="34" charset="0"/>
                <a:cs typeface="Segoe UI" pitchFamily="34" charset="0"/>
              </a:rPr>
              <a:t>:</a:t>
            </a:r>
          </a:p>
        </p:txBody>
      </p:sp>
      <p:sp>
        <p:nvSpPr>
          <p:cNvPr id="70697" name="TextBox 1"/>
          <p:cNvSpPr txBox="1">
            <a:spLocks noChangeArrowheads="1"/>
          </p:cNvSpPr>
          <p:nvPr/>
        </p:nvSpPr>
        <p:spPr bwMode="auto">
          <a:xfrm>
            <a:off x="1689100" y="3365500"/>
            <a:ext cx="2743200" cy="13716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1.</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Vocal</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fold</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nodules.</a:t>
            </a:r>
          </a:p>
          <a:p>
            <a:pPr>
              <a:lnSpc>
                <a:spcPts val="2800"/>
              </a:lnSpc>
            </a:pPr>
            <a:r>
              <a:rPr lang="en-US" altLang="zh-CN" sz="2400" b="1">
                <a:solidFill>
                  <a:srgbClr val="000000"/>
                </a:solidFill>
                <a:latin typeface="Times New Roman" pitchFamily="18" charset="0"/>
                <a:cs typeface="Times New Roman" pitchFamily="18" charset="0"/>
              </a:rPr>
              <a:t>2.</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Vocal</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fold</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polyps.</a:t>
            </a:r>
          </a:p>
          <a:p>
            <a:pPr>
              <a:lnSpc>
                <a:spcPts val="2800"/>
              </a:lnSpc>
            </a:pPr>
            <a:r>
              <a:rPr lang="en-US" altLang="zh-CN" sz="2400" b="1">
                <a:solidFill>
                  <a:srgbClr val="000000"/>
                </a:solidFill>
                <a:latin typeface="Times New Roman" pitchFamily="18" charset="0"/>
                <a:cs typeface="Times New Roman" pitchFamily="18" charset="0"/>
              </a:rPr>
              <a:t>3.</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Vocal</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fold</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cysts.</a:t>
            </a:r>
          </a:p>
          <a:p>
            <a:pPr>
              <a:lnSpc>
                <a:spcPts val="2800"/>
              </a:lnSpc>
            </a:pPr>
            <a:r>
              <a:rPr lang="en-US" altLang="zh-CN" sz="2400" b="1">
                <a:solidFill>
                  <a:srgbClr val="000000"/>
                </a:solidFill>
                <a:latin typeface="Times New Roman" pitchFamily="18" charset="0"/>
                <a:cs typeface="Times New Roman" pitchFamily="18" charset="0"/>
              </a:rPr>
              <a:t>4.</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Reinke’s</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edema.</a:t>
            </a:r>
          </a:p>
        </p:txBody>
      </p:sp>
      <p:sp>
        <p:nvSpPr>
          <p:cNvPr id="70698" name="TextBox 1"/>
          <p:cNvSpPr txBox="1">
            <a:spLocks noChangeArrowheads="1"/>
          </p:cNvSpPr>
          <p:nvPr/>
        </p:nvSpPr>
        <p:spPr bwMode="auto">
          <a:xfrm>
            <a:off x="1689100" y="4787900"/>
            <a:ext cx="2908300" cy="2667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5.</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Contact</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granuloma.</a:t>
            </a:r>
          </a:p>
        </p:txBody>
      </p:sp>
      <p:sp>
        <p:nvSpPr>
          <p:cNvPr id="70699" name="TextBox 1"/>
          <p:cNvSpPr txBox="1">
            <a:spLocks noChangeArrowheads="1"/>
          </p:cNvSpPr>
          <p:nvPr/>
        </p:nvSpPr>
        <p:spPr bwMode="auto">
          <a:xfrm>
            <a:off x="165100" y="6451600"/>
            <a:ext cx="3403600" cy="292100"/>
          </a:xfrm>
          <a:prstGeom prst="rect">
            <a:avLst/>
          </a:prstGeom>
          <a:noFill/>
          <a:ln w="9525">
            <a:noFill/>
            <a:miter lim="800000"/>
            <a:headEnd/>
            <a:tailEnd/>
          </a:ln>
        </p:spPr>
        <p:txBody>
          <a:bodyPr wrap="none" lIns="0" tIns="0" rIns="0">
            <a:spAutoFit/>
          </a:bodyPr>
          <a:lstStyle/>
          <a:p>
            <a:pPr>
              <a:lnSpc>
                <a:spcPts val="2300"/>
              </a:lnSpc>
            </a:pPr>
            <a:r>
              <a:rPr lang="en-US" altLang="zh-CN" b="1">
                <a:solidFill>
                  <a:srgbClr val="000000"/>
                </a:solidFill>
                <a:latin typeface="Times New Roman" pitchFamily="18" charset="0"/>
                <a:cs typeface="Times New Roman" pitchFamily="18" charset="0"/>
              </a:rPr>
              <a:t>Khalid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H</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Al</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Malki,</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PhD</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71717" name="Picture 3"/>
          <p:cNvPicPr>
            <a:picLocks noChangeAspect="1" noChangeArrowheads="1"/>
          </p:cNvPicPr>
          <p:nvPr/>
        </p:nvPicPr>
        <p:blipFill>
          <a:blip r:embed="rId2"/>
          <a:srcRect/>
          <a:stretch>
            <a:fillRect/>
          </a:stretch>
        </p:blipFill>
        <p:spPr bwMode="auto">
          <a:xfrm>
            <a:off x="749300" y="2044700"/>
            <a:ext cx="3594100" cy="3568700"/>
          </a:xfrm>
          <a:prstGeom prst="rect">
            <a:avLst/>
          </a:prstGeom>
          <a:noFill/>
          <a:ln w="9525">
            <a:noFill/>
            <a:miter lim="800000"/>
            <a:headEnd/>
            <a:tailEnd/>
          </a:ln>
        </p:spPr>
      </p:pic>
      <p:pic>
        <p:nvPicPr>
          <p:cNvPr id="71718" name="Picture 3"/>
          <p:cNvPicPr>
            <a:picLocks noChangeAspect="1" noChangeArrowheads="1"/>
          </p:cNvPicPr>
          <p:nvPr/>
        </p:nvPicPr>
        <p:blipFill>
          <a:blip r:embed="rId3"/>
          <a:srcRect/>
          <a:stretch>
            <a:fillRect/>
          </a:stretch>
        </p:blipFill>
        <p:spPr bwMode="auto">
          <a:xfrm>
            <a:off x="8140700" y="0"/>
            <a:ext cx="1003300" cy="1003300"/>
          </a:xfrm>
          <a:prstGeom prst="rect">
            <a:avLst/>
          </a:prstGeom>
          <a:noFill/>
          <a:ln w="9525">
            <a:noFill/>
            <a:miter lim="800000"/>
            <a:headEnd/>
            <a:tailEnd/>
          </a:ln>
        </p:spPr>
      </p:pic>
      <p:pic>
        <p:nvPicPr>
          <p:cNvPr id="71719" name="Picture 3"/>
          <p:cNvPicPr>
            <a:picLocks noChangeAspect="1" noChangeArrowheads="1"/>
          </p:cNvPicPr>
          <p:nvPr/>
        </p:nvPicPr>
        <p:blipFill>
          <a:blip r:embed="rId4"/>
          <a:srcRect/>
          <a:stretch>
            <a:fillRect/>
          </a:stretch>
        </p:blipFill>
        <p:spPr bwMode="auto">
          <a:xfrm>
            <a:off x="4927600" y="2044700"/>
            <a:ext cx="3530600" cy="3556000"/>
          </a:xfrm>
          <a:prstGeom prst="rect">
            <a:avLst/>
          </a:prstGeom>
          <a:noFill/>
          <a:ln w="9525">
            <a:noFill/>
            <a:miter lim="800000"/>
            <a:headEnd/>
            <a:tailEnd/>
          </a:ln>
        </p:spPr>
      </p:pic>
      <p:sp>
        <p:nvSpPr>
          <p:cNvPr id="2" name="TextBox 1"/>
          <p:cNvSpPr txBox="1"/>
          <p:nvPr/>
        </p:nvSpPr>
        <p:spPr>
          <a:xfrm>
            <a:off x="1612900" y="1041400"/>
            <a:ext cx="5829300" cy="431800"/>
          </a:xfrm>
          <a:prstGeom prst="rect">
            <a:avLst/>
          </a:prstGeom>
          <a:noFill/>
        </p:spPr>
        <p:txBody>
          <a:bodyPr wrap="none" lIns="0" tIns="0" rIns="0">
            <a:spAutoFit/>
          </a:bodyPr>
          <a:lstStyle/>
          <a:p>
            <a:pPr fontAlgn="auto">
              <a:lnSpc>
                <a:spcPts val="3400"/>
              </a:lnSpc>
              <a:spcBef>
                <a:spcPts val="0"/>
              </a:spcBef>
              <a:spcAft>
                <a:spcPts val="0"/>
              </a:spcAft>
              <a:defRPr/>
            </a:pPr>
            <a:r>
              <a:rPr lang="en-US" altLang="zh-CN" sz="2795" b="1" i="1" dirty="0">
                <a:solidFill>
                  <a:srgbClr val="000000"/>
                </a:solidFill>
                <a:latin typeface="Segoe UI" pitchFamily="18" charset="0"/>
                <a:cs typeface="Segoe UI" pitchFamily="18" charset="0"/>
              </a:rPr>
              <a:t>Vocal</a:t>
            </a:r>
            <a:r>
              <a:rPr lang="en-US" altLang="zh-CN" sz="2795" dirty="0">
                <a:latin typeface="Times New Roman" pitchFamily="18" charset="0"/>
                <a:cs typeface="Times New Roman" pitchFamily="18" charset="0"/>
              </a:rPr>
              <a:t> </a:t>
            </a:r>
            <a:r>
              <a:rPr lang="en-US" altLang="zh-CN" sz="2795" b="1" i="1" dirty="0">
                <a:solidFill>
                  <a:srgbClr val="000000"/>
                </a:solidFill>
                <a:latin typeface="Segoe UI" pitchFamily="18" charset="0"/>
                <a:cs typeface="Segoe UI" pitchFamily="18" charset="0"/>
              </a:rPr>
              <a:t>Fold</a:t>
            </a:r>
            <a:r>
              <a:rPr lang="en-US" altLang="zh-CN" sz="2795" dirty="0">
                <a:latin typeface="Times New Roman" pitchFamily="18" charset="0"/>
                <a:cs typeface="Times New Roman" pitchFamily="18" charset="0"/>
              </a:rPr>
              <a:t> </a:t>
            </a:r>
            <a:r>
              <a:rPr lang="en-US" altLang="zh-CN" sz="2795" b="1" i="1" dirty="0">
                <a:solidFill>
                  <a:srgbClr val="000000"/>
                </a:solidFill>
                <a:latin typeface="Segoe UI" pitchFamily="18" charset="0"/>
                <a:cs typeface="Segoe UI" pitchFamily="18" charset="0"/>
              </a:rPr>
              <a:t>Nodules:</a:t>
            </a:r>
            <a:r>
              <a:rPr lang="en-US" altLang="zh-CN" sz="2795" dirty="0">
                <a:latin typeface="Times New Roman" pitchFamily="18" charset="0"/>
                <a:cs typeface="Times New Roman" pitchFamily="18" charset="0"/>
              </a:rPr>
              <a:t> </a:t>
            </a:r>
            <a:r>
              <a:rPr lang="en-US" altLang="zh-CN" sz="2795" b="1" i="1" dirty="0">
                <a:solidFill>
                  <a:srgbClr val="000000"/>
                </a:solidFill>
                <a:latin typeface="Segoe UI" pitchFamily="18" charset="0"/>
                <a:cs typeface="Segoe UI" pitchFamily="18" charset="0"/>
              </a:rPr>
              <a:t>Adult</a:t>
            </a:r>
            <a:r>
              <a:rPr lang="en-US" altLang="zh-CN" sz="2795" dirty="0">
                <a:latin typeface="Times New Roman" pitchFamily="18" charset="0"/>
                <a:cs typeface="Times New Roman" pitchFamily="18" charset="0"/>
              </a:rPr>
              <a:t> </a:t>
            </a:r>
            <a:r>
              <a:rPr lang="en-US" altLang="zh-CN" sz="2795" b="1" i="1" dirty="0">
                <a:solidFill>
                  <a:srgbClr val="000000"/>
                </a:solidFill>
                <a:latin typeface="Segoe UI" pitchFamily="18" charset="0"/>
                <a:cs typeface="Segoe UI" pitchFamily="18" charset="0"/>
              </a:rPr>
              <a:t>Type</a:t>
            </a:r>
          </a:p>
        </p:txBody>
      </p:sp>
      <p:sp>
        <p:nvSpPr>
          <p:cNvPr id="1034" name="TextBox 1"/>
          <p:cNvSpPr txBox="1"/>
          <p:nvPr/>
        </p:nvSpPr>
        <p:spPr>
          <a:xfrm>
            <a:off x="5880100" y="5486400"/>
            <a:ext cx="1816100" cy="533400"/>
          </a:xfrm>
          <a:prstGeom prst="rect">
            <a:avLst/>
          </a:prstGeom>
          <a:noFill/>
        </p:spPr>
        <p:txBody>
          <a:bodyPr lIns="0" tIns="0" rIns="0">
            <a:spAutoFit/>
          </a:bodyPr>
          <a:lstStyle/>
          <a:p>
            <a:pPr fontAlgn="auto">
              <a:lnSpc>
                <a:spcPts val="3800"/>
              </a:lnSpc>
              <a:spcBef>
                <a:spcPts val="0"/>
              </a:spcBef>
              <a:spcAft>
                <a:spcPts val="0"/>
              </a:spcAft>
              <a:defRPr/>
            </a:pPr>
            <a:r>
              <a:rPr lang="en-US" altLang="zh-CN" sz="2795" b="1" dirty="0">
                <a:solidFill>
                  <a:srgbClr val="000000"/>
                </a:solidFill>
                <a:latin typeface="Garamond" pitchFamily="18" charset="0"/>
                <a:cs typeface="Garamond" pitchFamily="18" charset="0"/>
              </a:rPr>
              <a:t>Phonation</a:t>
            </a:r>
          </a:p>
        </p:txBody>
      </p:sp>
      <p:sp>
        <p:nvSpPr>
          <p:cNvPr id="1035" name="TextBox 1"/>
          <p:cNvSpPr txBox="1"/>
          <p:nvPr/>
        </p:nvSpPr>
        <p:spPr>
          <a:xfrm>
            <a:off x="0" y="5486400"/>
            <a:ext cx="3568700" cy="1058863"/>
          </a:xfrm>
          <a:prstGeom prst="rect">
            <a:avLst/>
          </a:prstGeom>
          <a:noFill/>
        </p:spPr>
        <p:txBody>
          <a:bodyPr lIns="0" tIns="0" rIns="0">
            <a:spAutoFit/>
          </a:bodyPr>
          <a:lstStyle/>
          <a:p>
            <a:pPr fontAlgn="auto">
              <a:lnSpc>
                <a:spcPts val="3800"/>
              </a:lnSpc>
              <a:spcBef>
                <a:spcPts val="0"/>
              </a:spcBef>
              <a:spcAft>
                <a:spcPts val="0"/>
              </a:spcAft>
              <a:tabLst>
                <a:tab pos="1498600" algn="l"/>
              </a:tabLst>
              <a:defRPr/>
            </a:pPr>
            <a:r>
              <a:rPr lang="en-US" altLang="zh-CN" dirty="0">
                <a:latin typeface="+mn-lt"/>
                <a:cs typeface="+mn-cs"/>
              </a:rPr>
              <a:t>	</a:t>
            </a:r>
            <a:r>
              <a:rPr lang="en-US" altLang="zh-CN" sz="2795" b="1" dirty="0">
                <a:solidFill>
                  <a:srgbClr val="000000"/>
                </a:solidFill>
                <a:latin typeface="Garamond" pitchFamily="18" charset="0"/>
                <a:cs typeface="Garamond" pitchFamily="18" charset="0"/>
              </a:rPr>
              <a:t>Respiration</a:t>
            </a:r>
          </a:p>
          <a:p>
            <a:pPr fontAlgn="auto">
              <a:lnSpc>
                <a:spcPts val="1000"/>
              </a:lnSpc>
              <a:spcBef>
                <a:spcPts val="0"/>
              </a:spcBef>
              <a:spcAft>
                <a:spcPts val="0"/>
              </a:spcAft>
              <a:defRPr/>
            </a:pPr>
            <a:endParaRPr lang="en-US" altLang="zh-CN" dirty="0">
              <a:latin typeface="+mn-lt"/>
              <a:cs typeface="+mn-cs"/>
            </a:endParaRPr>
          </a:p>
          <a:p>
            <a:pPr fontAlgn="auto">
              <a:lnSpc>
                <a:spcPts val="3100"/>
              </a:lnSpc>
              <a:spcBef>
                <a:spcPts val="0"/>
              </a:spcBef>
              <a:spcAft>
                <a:spcPts val="0"/>
              </a:spcAft>
              <a:tabLst>
                <a:tab pos="1498600" algn="l"/>
              </a:tabLst>
              <a:defRPr/>
            </a:pPr>
            <a:r>
              <a:rPr lang="en-US" altLang="zh-CN" b="1" dirty="0">
                <a:solidFill>
                  <a:srgbClr val="000000"/>
                </a:solidFill>
                <a:latin typeface="Times New Roman" pitchFamily="18" charset="0"/>
                <a:cs typeface="Times New Roman" pitchFamily="18" charset="0"/>
              </a:rPr>
              <a:t>Khalid</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H</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Al</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Malki,</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MD,</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PhD</a:t>
            </a:r>
          </a:p>
        </p:txBody>
      </p:sp>
      <p:cxnSp>
        <p:nvCxnSpPr>
          <p:cNvPr id="45" name="Straight Arrow Connector 44"/>
          <p:cNvCxnSpPr/>
          <p:nvPr/>
        </p:nvCxnSpPr>
        <p:spPr>
          <a:xfrm flipV="1">
            <a:off x="3200400" y="1828800"/>
            <a:ext cx="12954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24" name="TextBox 45"/>
          <p:cNvSpPr txBox="1">
            <a:spLocks noChangeArrowheads="1"/>
          </p:cNvSpPr>
          <p:nvPr/>
        </p:nvSpPr>
        <p:spPr bwMode="auto">
          <a:xfrm>
            <a:off x="4572000" y="1447800"/>
            <a:ext cx="2133600" cy="1200150"/>
          </a:xfrm>
          <a:prstGeom prst="rect">
            <a:avLst/>
          </a:prstGeom>
          <a:noFill/>
          <a:ln w="9525">
            <a:noFill/>
            <a:miter lim="800000"/>
            <a:headEnd/>
            <a:tailEnd/>
          </a:ln>
        </p:spPr>
        <p:txBody>
          <a:bodyPr>
            <a:spAutoFit/>
          </a:bodyPr>
          <a:lstStyle/>
          <a:p>
            <a:r>
              <a:rPr lang="en-US" b="1">
                <a:latin typeface="Calibri" pitchFamily="34" charset="0"/>
              </a:rPr>
              <a:t>Anterior commisure; found anteriorly with epiglottis </a:t>
            </a:r>
          </a:p>
        </p:txBody>
      </p:sp>
      <p:sp>
        <p:nvSpPr>
          <p:cNvPr id="71725" name="TextBox 46"/>
          <p:cNvSpPr txBox="1">
            <a:spLocks noChangeArrowheads="1"/>
          </p:cNvSpPr>
          <p:nvPr/>
        </p:nvSpPr>
        <p:spPr bwMode="auto">
          <a:xfrm>
            <a:off x="3200400" y="5943600"/>
            <a:ext cx="5715000" cy="923925"/>
          </a:xfrm>
          <a:prstGeom prst="rect">
            <a:avLst/>
          </a:prstGeom>
          <a:noFill/>
          <a:ln w="9525">
            <a:noFill/>
            <a:miter lim="800000"/>
            <a:headEnd/>
            <a:tailEnd/>
          </a:ln>
        </p:spPr>
        <p:txBody>
          <a:bodyPr>
            <a:spAutoFit/>
          </a:bodyPr>
          <a:lstStyle/>
          <a:p>
            <a:r>
              <a:rPr lang="en-US" b="1">
                <a:latin typeface="Calibri" pitchFamily="34" charset="0"/>
              </a:rPr>
              <a:t>The vocal folds meet anteriorly hence the anterior commisure but they don’t meet posteriorly so we don’t have a posterior commisure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72741" name="Picture 3"/>
          <p:cNvPicPr>
            <a:picLocks noChangeAspect="1" noChangeArrowheads="1"/>
          </p:cNvPicPr>
          <p:nvPr/>
        </p:nvPicPr>
        <p:blipFill>
          <a:blip r:embed="rId2"/>
          <a:srcRect/>
          <a:stretch>
            <a:fillRect/>
          </a:stretch>
        </p:blipFill>
        <p:spPr bwMode="auto">
          <a:xfrm>
            <a:off x="749300" y="2044700"/>
            <a:ext cx="3517900" cy="3556000"/>
          </a:xfrm>
          <a:prstGeom prst="rect">
            <a:avLst/>
          </a:prstGeom>
          <a:noFill/>
          <a:ln w="9525">
            <a:noFill/>
            <a:miter lim="800000"/>
            <a:headEnd/>
            <a:tailEnd/>
          </a:ln>
        </p:spPr>
      </p:pic>
      <p:pic>
        <p:nvPicPr>
          <p:cNvPr id="72742" name="Picture 3"/>
          <p:cNvPicPr>
            <a:picLocks noChangeAspect="1" noChangeArrowheads="1"/>
          </p:cNvPicPr>
          <p:nvPr/>
        </p:nvPicPr>
        <p:blipFill>
          <a:blip r:embed="rId3"/>
          <a:srcRect/>
          <a:stretch>
            <a:fillRect/>
          </a:stretch>
        </p:blipFill>
        <p:spPr bwMode="auto">
          <a:xfrm>
            <a:off x="8140700" y="0"/>
            <a:ext cx="1003300" cy="1003300"/>
          </a:xfrm>
          <a:prstGeom prst="rect">
            <a:avLst/>
          </a:prstGeom>
          <a:noFill/>
          <a:ln w="9525">
            <a:noFill/>
            <a:miter lim="800000"/>
            <a:headEnd/>
            <a:tailEnd/>
          </a:ln>
        </p:spPr>
      </p:pic>
      <p:pic>
        <p:nvPicPr>
          <p:cNvPr id="72743" name="Picture 3"/>
          <p:cNvPicPr>
            <a:picLocks noChangeAspect="1" noChangeArrowheads="1"/>
          </p:cNvPicPr>
          <p:nvPr/>
        </p:nvPicPr>
        <p:blipFill>
          <a:blip r:embed="rId4"/>
          <a:srcRect/>
          <a:stretch>
            <a:fillRect/>
          </a:stretch>
        </p:blipFill>
        <p:spPr bwMode="auto">
          <a:xfrm>
            <a:off x="4864100" y="2044700"/>
            <a:ext cx="3517900" cy="3556000"/>
          </a:xfrm>
          <a:prstGeom prst="rect">
            <a:avLst/>
          </a:prstGeom>
          <a:noFill/>
          <a:ln w="9525">
            <a:noFill/>
            <a:miter lim="800000"/>
            <a:headEnd/>
            <a:tailEnd/>
          </a:ln>
        </p:spPr>
      </p:pic>
      <p:sp>
        <p:nvSpPr>
          <p:cNvPr id="2" name="TextBox 1"/>
          <p:cNvSpPr txBox="1"/>
          <p:nvPr/>
        </p:nvSpPr>
        <p:spPr>
          <a:xfrm>
            <a:off x="1346200" y="1041400"/>
            <a:ext cx="6438900" cy="431800"/>
          </a:xfrm>
          <a:prstGeom prst="rect">
            <a:avLst/>
          </a:prstGeom>
          <a:noFill/>
        </p:spPr>
        <p:txBody>
          <a:bodyPr wrap="none" lIns="0" tIns="0" rIns="0">
            <a:spAutoFit/>
          </a:bodyPr>
          <a:lstStyle/>
          <a:p>
            <a:pPr fontAlgn="auto">
              <a:lnSpc>
                <a:spcPts val="3400"/>
              </a:lnSpc>
              <a:spcBef>
                <a:spcPts val="0"/>
              </a:spcBef>
              <a:spcAft>
                <a:spcPts val="0"/>
              </a:spcAft>
              <a:defRPr/>
            </a:pPr>
            <a:r>
              <a:rPr lang="en-US" altLang="zh-CN" sz="2795" b="1" i="1" dirty="0">
                <a:solidFill>
                  <a:srgbClr val="000000"/>
                </a:solidFill>
                <a:latin typeface="Segoe UI" pitchFamily="18" charset="0"/>
                <a:cs typeface="Segoe UI" pitchFamily="18" charset="0"/>
              </a:rPr>
              <a:t>Vocal</a:t>
            </a:r>
            <a:r>
              <a:rPr lang="en-US" altLang="zh-CN" sz="2795" dirty="0">
                <a:latin typeface="Times New Roman" pitchFamily="18" charset="0"/>
                <a:cs typeface="Times New Roman" pitchFamily="18" charset="0"/>
              </a:rPr>
              <a:t> </a:t>
            </a:r>
            <a:r>
              <a:rPr lang="en-US" altLang="zh-CN" sz="2795" b="1" i="1" dirty="0">
                <a:solidFill>
                  <a:srgbClr val="000000"/>
                </a:solidFill>
                <a:latin typeface="Segoe UI" pitchFamily="18" charset="0"/>
                <a:cs typeface="Segoe UI" pitchFamily="18" charset="0"/>
              </a:rPr>
              <a:t>Fold</a:t>
            </a:r>
            <a:r>
              <a:rPr lang="en-US" altLang="zh-CN" sz="2795" dirty="0">
                <a:latin typeface="Times New Roman" pitchFamily="18" charset="0"/>
                <a:cs typeface="Times New Roman" pitchFamily="18" charset="0"/>
              </a:rPr>
              <a:t> </a:t>
            </a:r>
            <a:r>
              <a:rPr lang="en-US" altLang="zh-CN" sz="2795" b="1" i="1" dirty="0">
                <a:solidFill>
                  <a:srgbClr val="000000"/>
                </a:solidFill>
                <a:latin typeface="Segoe UI" pitchFamily="18" charset="0"/>
                <a:cs typeface="Segoe UI" pitchFamily="18" charset="0"/>
              </a:rPr>
              <a:t>Nodules:</a:t>
            </a:r>
            <a:r>
              <a:rPr lang="en-US" altLang="zh-CN" sz="2795" dirty="0">
                <a:latin typeface="Times New Roman" pitchFamily="18" charset="0"/>
                <a:cs typeface="Times New Roman" pitchFamily="18" charset="0"/>
              </a:rPr>
              <a:t>   </a:t>
            </a:r>
            <a:r>
              <a:rPr lang="en-US" altLang="zh-CN" sz="2795" b="1" i="1" dirty="0">
                <a:solidFill>
                  <a:srgbClr val="000000"/>
                </a:solidFill>
                <a:latin typeface="Segoe UI" pitchFamily="18" charset="0"/>
                <a:cs typeface="Segoe UI" pitchFamily="18" charset="0"/>
              </a:rPr>
              <a:t>Juvenile</a:t>
            </a:r>
            <a:r>
              <a:rPr lang="en-US" altLang="zh-CN" sz="2795" dirty="0">
                <a:latin typeface="Times New Roman" pitchFamily="18" charset="0"/>
                <a:cs typeface="Times New Roman" pitchFamily="18" charset="0"/>
              </a:rPr>
              <a:t> </a:t>
            </a:r>
            <a:r>
              <a:rPr lang="en-US" altLang="zh-CN" sz="2795" b="1" i="1" dirty="0">
                <a:solidFill>
                  <a:srgbClr val="000000"/>
                </a:solidFill>
                <a:latin typeface="Segoe UI" pitchFamily="18" charset="0"/>
                <a:cs typeface="Segoe UI" pitchFamily="18" charset="0"/>
              </a:rPr>
              <a:t>Type</a:t>
            </a:r>
          </a:p>
        </p:txBody>
      </p:sp>
      <p:sp>
        <p:nvSpPr>
          <p:cNvPr id="1034" name="TextBox 1"/>
          <p:cNvSpPr txBox="1"/>
          <p:nvPr/>
        </p:nvSpPr>
        <p:spPr>
          <a:xfrm>
            <a:off x="5943600" y="5740400"/>
            <a:ext cx="1549400" cy="482600"/>
          </a:xfrm>
          <a:prstGeom prst="rect">
            <a:avLst/>
          </a:prstGeom>
          <a:noFill/>
        </p:spPr>
        <p:txBody>
          <a:bodyPr wrap="none" lIns="0" tIns="0" rIns="0">
            <a:spAutoFit/>
          </a:bodyPr>
          <a:lstStyle/>
          <a:p>
            <a:pPr fontAlgn="auto">
              <a:lnSpc>
                <a:spcPts val="3800"/>
              </a:lnSpc>
              <a:spcBef>
                <a:spcPts val="0"/>
              </a:spcBef>
              <a:spcAft>
                <a:spcPts val="0"/>
              </a:spcAft>
              <a:defRPr/>
            </a:pPr>
            <a:r>
              <a:rPr lang="en-US" altLang="zh-CN" sz="2795" b="1" dirty="0">
                <a:solidFill>
                  <a:srgbClr val="000000"/>
                </a:solidFill>
                <a:latin typeface="Garamond" pitchFamily="18" charset="0"/>
                <a:cs typeface="Garamond" pitchFamily="18" charset="0"/>
              </a:rPr>
              <a:t>Phonation</a:t>
            </a:r>
          </a:p>
        </p:txBody>
      </p:sp>
      <p:sp>
        <p:nvSpPr>
          <p:cNvPr id="1035" name="TextBox 1"/>
          <p:cNvSpPr txBox="1"/>
          <p:nvPr/>
        </p:nvSpPr>
        <p:spPr>
          <a:xfrm>
            <a:off x="165100" y="5765800"/>
            <a:ext cx="3403600" cy="1003300"/>
          </a:xfrm>
          <a:prstGeom prst="rect">
            <a:avLst/>
          </a:prstGeom>
          <a:noFill/>
        </p:spPr>
        <p:txBody>
          <a:bodyPr wrap="none" lIns="0" tIns="0" rIns="0">
            <a:spAutoFit/>
          </a:bodyPr>
          <a:lstStyle/>
          <a:p>
            <a:pPr fontAlgn="auto">
              <a:lnSpc>
                <a:spcPts val="3800"/>
              </a:lnSpc>
              <a:spcBef>
                <a:spcPts val="0"/>
              </a:spcBef>
              <a:spcAft>
                <a:spcPts val="0"/>
              </a:spcAft>
              <a:tabLst>
                <a:tab pos="1270000" algn="l"/>
              </a:tabLst>
              <a:defRPr/>
            </a:pPr>
            <a:r>
              <a:rPr lang="en-US" altLang="zh-CN" dirty="0">
                <a:latin typeface="+mn-lt"/>
                <a:cs typeface="+mn-cs"/>
              </a:rPr>
              <a:t>	</a:t>
            </a:r>
            <a:r>
              <a:rPr lang="en-US" altLang="zh-CN" sz="2795" b="1" dirty="0">
                <a:solidFill>
                  <a:srgbClr val="000000"/>
                </a:solidFill>
                <a:latin typeface="Garamond" pitchFamily="18" charset="0"/>
                <a:cs typeface="Garamond" pitchFamily="18" charset="0"/>
              </a:rPr>
              <a:t>Respiration</a:t>
            </a:r>
          </a:p>
          <a:p>
            <a:pPr fontAlgn="auto">
              <a:lnSpc>
                <a:spcPts val="1000"/>
              </a:lnSpc>
              <a:spcBef>
                <a:spcPts val="0"/>
              </a:spcBef>
              <a:spcAft>
                <a:spcPts val="0"/>
              </a:spcAft>
              <a:defRPr/>
            </a:pPr>
            <a:endParaRPr lang="en-US" altLang="zh-CN" dirty="0">
              <a:latin typeface="+mn-lt"/>
              <a:cs typeface="+mn-cs"/>
            </a:endParaRPr>
          </a:p>
          <a:p>
            <a:pPr fontAlgn="auto">
              <a:lnSpc>
                <a:spcPts val="3100"/>
              </a:lnSpc>
              <a:spcBef>
                <a:spcPts val="0"/>
              </a:spcBef>
              <a:spcAft>
                <a:spcPts val="0"/>
              </a:spcAft>
              <a:tabLst>
                <a:tab pos="1270000" algn="l"/>
              </a:tabLst>
              <a:defRPr/>
            </a:pPr>
            <a:r>
              <a:rPr lang="en-US" altLang="zh-CN" b="1" dirty="0">
                <a:solidFill>
                  <a:srgbClr val="000000"/>
                </a:solidFill>
                <a:latin typeface="Times New Roman" pitchFamily="18" charset="0"/>
                <a:cs typeface="Times New Roman" pitchFamily="18" charset="0"/>
              </a:rPr>
              <a:t>Khalid</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H</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Al</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Malki,</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MD,</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PhD</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73765" name="Picture 3"/>
          <p:cNvPicPr>
            <a:picLocks noChangeAspect="1" noChangeArrowheads="1"/>
          </p:cNvPicPr>
          <p:nvPr/>
        </p:nvPicPr>
        <p:blipFill>
          <a:blip r:embed="rId2"/>
          <a:srcRect/>
          <a:stretch>
            <a:fillRect/>
          </a:stretch>
        </p:blipFill>
        <p:spPr bwMode="auto">
          <a:xfrm>
            <a:off x="2273300" y="2044700"/>
            <a:ext cx="4597400" cy="3606800"/>
          </a:xfrm>
          <a:prstGeom prst="rect">
            <a:avLst/>
          </a:prstGeom>
          <a:noFill/>
          <a:ln w="9525">
            <a:noFill/>
            <a:miter lim="800000"/>
            <a:headEnd/>
            <a:tailEnd/>
          </a:ln>
        </p:spPr>
      </p:pic>
      <p:pic>
        <p:nvPicPr>
          <p:cNvPr id="73766" name="Picture 3"/>
          <p:cNvPicPr>
            <a:picLocks noChangeAspect="1" noChangeArrowheads="1"/>
          </p:cNvPicPr>
          <p:nvPr/>
        </p:nvPicPr>
        <p:blipFill>
          <a:blip r:embed="rId3"/>
          <a:srcRect/>
          <a:stretch>
            <a:fillRect/>
          </a:stretch>
        </p:blipFill>
        <p:spPr bwMode="auto">
          <a:xfrm>
            <a:off x="8140700" y="0"/>
            <a:ext cx="1003300" cy="1003300"/>
          </a:xfrm>
          <a:prstGeom prst="rect">
            <a:avLst/>
          </a:prstGeom>
          <a:noFill/>
          <a:ln w="9525">
            <a:noFill/>
            <a:miter lim="800000"/>
            <a:headEnd/>
            <a:tailEnd/>
          </a:ln>
        </p:spPr>
      </p:pic>
      <p:sp>
        <p:nvSpPr>
          <p:cNvPr id="73767" name="TextBox 1"/>
          <p:cNvSpPr txBox="1">
            <a:spLocks noChangeArrowheads="1"/>
          </p:cNvSpPr>
          <p:nvPr/>
        </p:nvSpPr>
        <p:spPr bwMode="auto">
          <a:xfrm>
            <a:off x="165100" y="6451600"/>
            <a:ext cx="3403600" cy="292100"/>
          </a:xfrm>
          <a:prstGeom prst="rect">
            <a:avLst/>
          </a:prstGeom>
          <a:noFill/>
          <a:ln w="9525">
            <a:noFill/>
            <a:miter lim="800000"/>
            <a:headEnd/>
            <a:tailEnd/>
          </a:ln>
        </p:spPr>
        <p:txBody>
          <a:bodyPr wrap="none" lIns="0" tIns="0" rIns="0">
            <a:spAutoFit/>
          </a:bodyPr>
          <a:lstStyle/>
          <a:p>
            <a:pPr>
              <a:lnSpc>
                <a:spcPts val="2300"/>
              </a:lnSpc>
            </a:pPr>
            <a:r>
              <a:rPr lang="en-US" altLang="zh-CN" b="1">
                <a:solidFill>
                  <a:srgbClr val="000000"/>
                </a:solidFill>
                <a:latin typeface="Times New Roman" pitchFamily="18" charset="0"/>
                <a:cs typeface="Times New Roman" pitchFamily="18" charset="0"/>
              </a:rPr>
              <a:t>Khalid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H</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Al</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Malki,</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PhD</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74789" name="Picture 3"/>
          <p:cNvPicPr>
            <a:picLocks noChangeAspect="1" noChangeArrowheads="1"/>
          </p:cNvPicPr>
          <p:nvPr/>
        </p:nvPicPr>
        <p:blipFill>
          <a:blip r:embed="rId2"/>
          <a:srcRect/>
          <a:stretch>
            <a:fillRect/>
          </a:stretch>
        </p:blipFill>
        <p:spPr bwMode="auto">
          <a:xfrm>
            <a:off x="2273300" y="2044700"/>
            <a:ext cx="4597400" cy="3606800"/>
          </a:xfrm>
          <a:prstGeom prst="rect">
            <a:avLst/>
          </a:prstGeom>
          <a:noFill/>
          <a:ln w="9525">
            <a:noFill/>
            <a:miter lim="800000"/>
            <a:headEnd/>
            <a:tailEnd/>
          </a:ln>
        </p:spPr>
      </p:pic>
      <p:pic>
        <p:nvPicPr>
          <p:cNvPr id="74790" name="Picture 3"/>
          <p:cNvPicPr>
            <a:picLocks noChangeAspect="1" noChangeArrowheads="1"/>
          </p:cNvPicPr>
          <p:nvPr/>
        </p:nvPicPr>
        <p:blipFill>
          <a:blip r:embed="rId3"/>
          <a:srcRect/>
          <a:stretch>
            <a:fillRect/>
          </a:stretch>
        </p:blipFill>
        <p:spPr bwMode="auto">
          <a:xfrm>
            <a:off x="8140700" y="0"/>
            <a:ext cx="1003300" cy="1003300"/>
          </a:xfrm>
          <a:prstGeom prst="rect">
            <a:avLst/>
          </a:prstGeom>
          <a:noFill/>
          <a:ln w="9525">
            <a:noFill/>
            <a:miter lim="800000"/>
            <a:headEnd/>
            <a:tailEnd/>
          </a:ln>
        </p:spPr>
      </p:pic>
      <p:sp>
        <p:nvSpPr>
          <p:cNvPr id="74791" name="TextBox 1"/>
          <p:cNvSpPr txBox="1">
            <a:spLocks noChangeArrowheads="1"/>
          </p:cNvSpPr>
          <p:nvPr/>
        </p:nvSpPr>
        <p:spPr bwMode="auto">
          <a:xfrm>
            <a:off x="165100" y="6451600"/>
            <a:ext cx="3403600" cy="292100"/>
          </a:xfrm>
          <a:prstGeom prst="rect">
            <a:avLst/>
          </a:prstGeom>
          <a:noFill/>
          <a:ln w="9525">
            <a:noFill/>
            <a:miter lim="800000"/>
            <a:headEnd/>
            <a:tailEnd/>
          </a:ln>
        </p:spPr>
        <p:txBody>
          <a:bodyPr wrap="none" lIns="0" tIns="0" rIns="0">
            <a:spAutoFit/>
          </a:bodyPr>
          <a:lstStyle/>
          <a:p>
            <a:pPr>
              <a:lnSpc>
                <a:spcPts val="2300"/>
              </a:lnSpc>
            </a:pPr>
            <a:r>
              <a:rPr lang="en-US" altLang="zh-CN" b="1">
                <a:solidFill>
                  <a:srgbClr val="000000"/>
                </a:solidFill>
                <a:latin typeface="Times New Roman" pitchFamily="18" charset="0"/>
                <a:cs typeface="Times New Roman" pitchFamily="18" charset="0"/>
              </a:rPr>
              <a:t>Khalid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H</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Al</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Malki,</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PhD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2"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3"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4"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5"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6"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7"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8"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493" name="TextBox 1"/>
          <p:cNvSpPr txBox="1">
            <a:spLocks noChangeArrowheads="1"/>
          </p:cNvSpPr>
          <p:nvPr/>
        </p:nvSpPr>
        <p:spPr bwMode="auto">
          <a:xfrm>
            <a:off x="889000" y="1854200"/>
            <a:ext cx="7216775" cy="2265363"/>
          </a:xfrm>
          <a:prstGeom prst="rect">
            <a:avLst/>
          </a:prstGeom>
          <a:noFill/>
          <a:ln w="9525">
            <a:noFill/>
            <a:miter lim="800000"/>
            <a:headEnd/>
            <a:tailEnd/>
          </a:ln>
        </p:spPr>
        <p:txBody>
          <a:bodyPr wrap="none" lIns="0" tIns="0" rIns="0">
            <a:spAutoFit/>
          </a:bodyPr>
          <a:lstStyle/>
          <a:p>
            <a:pPr>
              <a:lnSpc>
                <a:spcPts val="8700"/>
              </a:lnSpc>
              <a:tabLst>
                <a:tab pos="76200" algn="l"/>
              </a:tabLst>
            </a:pPr>
            <a:r>
              <a:rPr lang="en-US" altLang="zh-CN">
                <a:latin typeface="Calibri" pitchFamily="34" charset="0"/>
              </a:rPr>
              <a:t>	</a:t>
            </a:r>
            <a:r>
              <a:rPr lang="en-US" altLang="zh-CN" sz="7200" b="1" i="1">
                <a:solidFill>
                  <a:srgbClr val="000000"/>
                </a:solidFill>
                <a:latin typeface="Segoe UI" pitchFamily="34" charset="0"/>
                <a:cs typeface="Segoe UI" pitchFamily="34" charset="0"/>
              </a:rPr>
              <a:t>Communication</a:t>
            </a:r>
          </a:p>
          <a:p>
            <a:pPr>
              <a:lnSpc>
                <a:spcPts val="8600"/>
              </a:lnSpc>
              <a:tabLst>
                <a:tab pos="76200" algn="l"/>
              </a:tabLst>
            </a:pPr>
            <a:r>
              <a:rPr lang="en-US" altLang="zh-CN" sz="7200" b="1" i="1">
                <a:solidFill>
                  <a:srgbClr val="000000"/>
                </a:solidFill>
                <a:latin typeface="Segoe UI" pitchFamily="34" charset="0"/>
                <a:cs typeface="Segoe UI" pitchFamily="34" charset="0"/>
              </a:rPr>
              <a:t>and</a:t>
            </a:r>
            <a:r>
              <a:rPr lang="en-US" altLang="zh-CN" sz="7200">
                <a:latin typeface="Times New Roman" pitchFamily="18" charset="0"/>
                <a:cs typeface="Times New Roman" pitchFamily="18" charset="0"/>
              </a:rPr>
              <a:t> </a:t>
            </a:r>
            <a:r>
              <a:rPr lang="en-US" altLang="zh-CN" sz="7200" b="1" i="1">
                <a:solidFill>
                  <a:srgbClr val="000000"/>
                </a:solidFill>
                <a:latin typeface="Segoe UI" pitchFamily="34" charset="0"/>
                <a:cs typeface="Segoe UI" pitchFamily="34" charset="0"/>
              </a:rPr>
              <a:t>Swallowing</a:t>
            </a:r>
          </a:p>
        </p:txBody>
      </p:sp>
      <p:sp>
        <p:nvSpPr>
          <p:cNvPr id="19494" name="TextBox 1"/>
          <p:cNvSpPr txBox="1">
            <a:spLocks noChangeArrowheads="1"/>
          </p:cNvSpPr>
          <p:nvPr/>
        </p:nvSpPr>
        <p:spPr bwMode="auto">
          <a:xfrm>
            <a:off x="2324100" y="4000500"/>
            <a:ext cx="4559300" cy="1104900"/>
          </a:xfrm>
          <a:prstGeom prst="rect">
            <a:avLst/>
          </a:prstGeom>
          <a:noFill/>
          <a:ln w="9525">
            <a:noFill/>
            <a:miter lim="800000"/>
            <a:headEnd/>
            <a:tailEnd/>
          </a:ln>
        </p:spPr>
        <p:txBody>
          <a:bodyPr wrap="none" lIns="0" tIns="0" rIns="0">
            <a:spAutoFit/>
          </a:bodyPr>
          <a:lstStyle/>
          <a:p>
            <a:pPr>
              <a:lnSpc>
                <a:spcPts val="8700"/>
              </a:lnSpc>
            </a:pPr>
            <a:r>
              <a:rPr lang="en-US" altLang="zh-CN" sz="7200" b="1" i="1">
                <a:solidFill>
                  <a:srgbClr val="000000"/>
                </a:solidFill>
                <a:latin typeface="Segoe UI" pitchFamily="34" charset="0"/>
                <a:cs typeface="Segoe UI" pitchFamily="34" charset="0"/>
              </a:rPr>
              <a:t>Disorders</a:t>
            </a:r>
          </a:p>
        </p:txBody>
      </p:sp>
      <p:sp>
        <p:nvSpPr>
          <p:cNvPr id="19495" name="TextBox 1"/>
          <p:cNvSpPr txBox="1">
            <a:spLocks noChangeArrowheads="1"/>
          </p:cNvSpPr>
          <p:nvPr/>
        </p:nvSpPr>
        <p:spPr bwMode="auto">
          <a:xfrm>
            <a:off x="165100" y="6451600"/>
            <a:ext cx="3403600" cy="292100"/>
          </a:xfrm>
          <a:prstGeom prst="rect">
            <a:avLst/>
          </a:prstGeom>
          <a:noFill/>
          <a:ln w="9525">
            <a:noFill/>
            <a:miter lim="800000"/>
            <a:headEnd/>
            <a:tailEnd/>
          </a:ln>
        </p:spPr>
        <p:txBody>
          <a:bodyPr wrap="none" lIns="0" tIns="0" rIns="0">
            <a:spAutoFit/>
          </a:bodyPr>
          <a:lstStyle/>
          <a:p>
            <a:pPr>
              <a:lnSpc>
                <a:spcPts val="2300"/>
              </a:lnSpc>
            </a:pPr>
            <a:r>
              <a:rPr lang="en-US" altLang="zh-CN" b="1">
                <a:solidFill>
                  <a:srgbClr val="000000"/>
                </a:solidFill>
                <a:latin typeface="Times New Roman" pitchFamily="18" charset="0"/>
                <a:cs typeface="Times New Roman" pitchFamily="18" charset="0"/>
              </a:rPr>
              <a:t>Khalid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H</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Al</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Malki,</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PhD</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75813" name="Picture 3"/>
          <p:cNvPicPr>
            <a:picLocks noChangeAspect="1" noChangeArrowheads="1"/>
          </p:cNvPicPr>
          <p:nvPr/>
        </p:nvPicPr>
        <p:blipFill>
          <a:blip r:embed="rId2"/>
          <a:srcRect/>
          <a:stretch>
            <a:fillRect/>
          </a:stretch>
        </p:blipFill>
        <p:spPr bwMode="auto">
          <a:xfrm>
            <a:off x="546100" y="2044700"/>
            <a:ext cx="3784600" cy="3568700"/>
          </a:xfrm>
          <a:prstGeom prst="rect">
            <a:avLst/>
          </a:prstGeom>
          <a:noFill/>
          <a:ln w="9525">
            <a:noFill/>
            <a:miter lim="800000"/>
            <a:headEnd/>
            <a:tailEnd/>
          </a:ln>
        </p:spPr>
      </p:pic>
      <p:pic>
        <p:nvPicPr>
          <p:cNvPr id="75814" name="Picture 3"/>
          <p:cNvPicPr>
            <a:picLocks noChangeAspect="1" noChangeArrowheads="1"/>
          </p:cNvPicPr>
          <p:nvPr/>
        </p:nvPicPr>
        <p:blipFill>
          <a:blip r:embed="rId3"/>
          <a:srcRect/>
          <a:stretch>
            <a:fillRect/>
          </a:stretch>
        </p:blipFill>
        <p:spPr bwMode="auto">
          <a:xfrm>
            <a:off x="8140700" y="0"/>
            <a:ext cx="1003300" cy="1003300"/>
          </a:xfrm>
          <a:prstGeom prst="rect">
            <a:avLst/>
          </a:prstGeom>
          <a:noFill/>
          <a:ln w="9525">
            <a:noFill/>
            <a:miter lim="800000"/>
            <a:headEnd/>
            <a:tailEnd/>
          </a:ln>
        </p:spPr>
      </p:pic>
      <p:pic>
        <p:nvPicPr>
          <p:cNvPr id="75815" name="Picture 3"/>
          <p:cNvPicPr>
            <a:picLocks noChangeAspect="1" noChangeArrowheads="1"/>
          </p:cNvPicPr>
          <p:nvPr/>
        </p:nvPicPr>
        <p:blipFill>
          <a:blip r:embed="rId4"/>
          <a:srcRect/>
          <a:stretch>
            <a:fillRect/>
          </a:stretch>
        </p:blipFill>
        <p:spPr bwMode="auto">
          <a:xfrm>
            <a:off x="5003800" y="2044700"/>
            <a:ext cx="3606800" cy="3556000"/>
          </a:xfrm>
          <a:prstGeom prst="rect">
            <a:avLst/>
          </a:prstGeom>
          <a:noFill/>
          <a:ln w="9525">
            <a:noFill/>
            <a:miter lim="800000"/>
            <a:headEnd/>
            <a:tailEnd/>
          </a:ln>
        </p:spPr>
      </p:pic>
      <p:sp>
        <p:nvSpPr>
          <p:cNvPr id="2" name="TextBox 1"/>
          <p:cNvSpPr txBox="1"/>
          <p:nvPr/>
        </p:nvSpPr>
        <p:spPr>
          <a:xfrm>
            <a:off x="927100" y="965200"/>
            <a:ext cx="7073900" cy="431800"/>
          </a:xfrm>
          <a:prstGeom prst="rect">
            <a:avLst/>
          </a:prstGeom>
          <a:noFill/>
        </p:spPr>
        <p:txBody>
          <a:bodyPr wrap="none" lIns="0" tIns="0" rIns="0">
            <a:spAutoFit/>
          </a:bodyPr>
          <a:lstStyle/>
          <a:p>
            <a:pPr fontAlgn="auto">
              <a:lnSpc>
                <a:spcPts val="3400"/>
              </a:lnSpc>
              <a:spcBef>
                <a:spcPts val="0"/>
              </a:spcBef>
              <a:spcAft>
                <a:spcPts val="0"/>
              </a:spcAft>
              <a:defRPr/>
            </a:pPr>
            <a:r>
              <a:rPr lang="en-US" altLang="zh-CN" sz="2795" b="1" i="1" dirty="0">
                <a:solidFill>
                  <a:srgbClr val="000000"/>
                </a:solidFill>
                <a:latin typeface="Segoe UI" pitchFamily="18" charset="0"/>
                <a:cs typeface="Segoe UI" pitchFamily="18" charset="0"/>
              </a:rPr>
              <a:t>Left</a:t>
            </a:r>
            <a:r>
              <a:rPr lang="en-US" altLang="zh-CN" sz="2795" dirty="0">
                <a:latin typeface="Times New Roman" pitchFamily="18" charset="0"/>
                <a:cs typeface="Times New Roman" pitchFamily="18" charset="0"/>
              </a:rPr>
              <a:t> </a:t>
            </a:r>
            <a:r>
              <a:rPr lang="en-US" altLang="zh-CN" sz="2795" b="1" i="1" dirty="0">
                <a:solidFill>
                  <a:srgbClr val="000000"/>
                </a:solidFill>
                <a:latin typeface="Segoe UI" pitchFamily="18" charset="0"/>
                <a:cs typeface="Segoe UI" pitchFamily="18" charset="0"/>
              </a:rPr>
              <a:t>Vocal</a:t>
            </a:r>
            <a:r>
              <a:rPr lang="en-US" altLang="zh-CN" sz="2795" dirty="0">
                <a:latin typeface="Times New Roman" pitchFamily="18" charset="0"/>
                <a:cs typeface="Times New Roman" pitchFamily="18" charset="0"/>
              </a:rPr>
              <a:t> </a:t>
            </a:r>
            <a:r>
              <a:rPr lang="en-US" altLang="zh-CN" sz="2795" b="1" i="1" dirty="0">
                <a:solidFill>
                  <a:srgbClr val="000000"/>
                </a:solidFill>
                <a:latin typeface="Segoe UI" pitchFamily="18" charset="0"/>
                <a:cs typeface="Segoe UI" pitchFamily="18" charset="0"/>
              </a:rPr>
              <a:t>Fold</a:t>
            </a:r>
            <a:r>
              <a:rPr lang="en-US" altLang="zh-CN" sz="2795" dirty="0">
                <a:latin typeface="Times New Roman" pitchFamily="18" charset="0"/>
                <a:cs typeface="Times New Roman" pitchFamily="18" charset="0"/>
              </a:rPr>
              <a:t> </a:t>
            </a:r>
            <a:r>
              <a:rPr lang="en-US" altLang="zh-CN" sz="2795" b="1" i="1" dirty="0">
                <a:solidFill>
                  <a:srgbClr val="000000"/>
                </a:solidFill>
                <a:latin typeface="Segoe UI" pitchFamily="18" charset="0"/>
                <a:cs typeface="Segoe UI" pitchFamily="18" charset="0"/>
              </a:rPr>
              <a:t>Polyp</a:t>
            </a:r>
            <a:r>
              <a:rPr lang="en-US" altLang="zh-CN" sz="2795" dirty="0">
                <a:latin typeface="Times New Roman" pitchFamily="18" charset="0"/>
                <a:cs typeface="Times New Roman" pitchFamily="18" charset="0"/>
              </a:rPr>
              <a:t> </a:t>
            </a:r>
            <a:r>
              <a:rPr lang="en-US" altLang="zh-CN" sz="2795" b="1" i="1" dirty="0">
                <a:solidFill>
                  <a:srgbClr val="000000"/>
                </a:solidFill>
                <a:latin typeface="Segoe UI" pitchFamily="18" charset="0"/>
                <a:cs typeface="Segoe UI" pitchFamily="18" charset="0"/>
              </a:rPr>
              <a:t>with</a:t>
            </a:r>
            <a:r>
              <a:rPr lang="en-US" altLang="zh-CN" sz="2795" dirty="0">
                <a:latin typeface="Times New Roman" pitchFamily="18" charset="0"/>
                <a:cs typeface="Times New Roman" pitchFamily="18" charset="0"/>
              </a:rPr>
              <a:t> </a:t>
            </a:r>
            <a:r>
              <a:rPr lang="en-US" altLang="zh-CN" sz="2795" b="1" i="1" dirty="0">
                <a:solidFill>
                  <a:srgbClr val="000000"/>
                </a:solidFill>
                <a:latin typeface="Segoe UI" pitchFamily="18" charset="0"/>
                <a:cs typeface="Segoe UI" pitchFamily="18" charset="0"/>
              </a:rPr>
              <a:t>a</a:t>
            </a:r>
            <a:r>
              <a:rPr lang="en-US" altLang="zh-CN" sz="2795" dirty="0">
                <a:latin typeface="Times New Roman" pitchFamily="18" charset="0"/>
                <a:cs typeface="Times New Roman" pitchFamily="18" charset="0"/>
              </a:rPr>
              <a:t> </a:t>
            </a:r>
            <a:r>
              <a:rPr lang="en-US" altLang="zh-CN" sz="2795" b="1" i="1" dirty="0">
                <a:solidFill>
                  <a:srgbClr val="000000"/>
                </a:solidFill>
                <a:latin typeface="Segoe UI" pitchFamily="18" charset="0"/>
                <a:cs typeface="Segoe UI" pitchFamily="18" charset="0"/>
              </a:rPr>
              <a:t>Reaction</a:t>
            </a:r>
          </a:p>
        </p:txBody>
      </p:sp>
      <p:sp>
        <p:nvSpPr>
          <p:cNvPr id="1034" name="TextBox 1"/>
          <p:cNvSpPr txBox="1"/>
          <p:nvPr/>
        </p:nvSpPr>
        <p:spPr>
          <a:xfrm>
            <a:off x="6045200" y="5740400"/>
            <a:ext cx="1549400" cy="482600"/>
          </a:xfrm>
          <a:prstGeom prst="rect">
            <a:avLst/>
          </a:prstGeom>
          <a:noFill/>
        </p:spPr>
        <p:txBody>
          <a:bodyPr wrap="none" lIns="0" tIns="0" rIns="0">
            <a:spAutoFit/>
          </a:bodyPr>
          <a:lstStyle/>
          <a:p>
            <a:pPr fontAlgn="auto">
              <a:lnSpc>
                <a:spcPts val="3800"/>
              </a:lnSpc>
              <a:spcBef>
                <a:spcPts val="0"/>
              </a:spcBef>
              <a:spcAft>
                <a:spcPts val="0"/>
              </a:spcAft>
              <a:defRPr/>
            </a:pPr>
            <a:r>
              <a:rPr lang="en-US" altLang="zh-CN" sz="2795" b="1" dirty="0">
                <a:solidFill>
                  <a:srgbClr val="000000"/>
                </a:solidFill>
                <a:latin typeface="Garamond" pitchFamily="18" charset="0"/>
                <a:cs typeface="Garamond" pitchFamily="18" charset="0"/>
              </a:rPr>
              <a:t>Phonation</a:t>
            </a:r>
          </a:p>
        </p:txBody>
      </p:sp>
      <p:sp>
        <p:nvSpPr>
          <p:cNvPr id="1035" name="TextBox 1"/>
          <p:cNvSpPr txBox="1"/>
          <p:nvPr/>
        </p:nvSpPr>
        <p:spPr>
          <a:xfrm>
            <a:off x="165100" y="5765800"/>
            <a:ext cx="3403600" cy="1003300"/>
          </a:xfrm>
          <a:prstGeom prst="rect">
            <a:avLst/>
          </a:prstGeom>
          <a:noFill/>
        </p:spPr>
        <p:txBody>
          <a:bodyPr wrap="none" lIns="0" tIns="0" rIns="0">
            <a:spAutoFit/>
          </a:bodyPr>
          <a:lstStyle/>
          <a:p>
            <a:pPr fontAlgn="auto">
              <a:lnSpc>
                <a:spcPts val="3800"/>
              </a:lnSpc>
              <a:spcBef>
                <a:spcPts val="0"/>
              </a:spcBef>
              <a:spcAft>
                <a:spcPts val="0"/>
              </a:spcAft>
              <a:tabLst>
                <a:tab pos="1270000" algn="l"/>
              </a:tabLst>
              <a:defRPr/>
            </a:pPr>
            <a:r>
              <a:rPr lang="en-US" altLang="zh-CN" dirty="0">
                <a:latin typeface="+mn-lt"/>
                <a:cs typeface="+mn-cs"/>
              </a:rPr>
              <a:t>	</a:t>
            </a:r>
            <a:r>
              <a:rPr lang="en-US" altLang="zh-CN" sz="2795" b="1" dirty="0">
                <a:solidFill>
                  <a:srgbClr val="000000"/>
                </a:solidFill>
                <a:latin typeface="Garamond" pitchFamily="18" charset="0"/>
                <a:cs typeface="Garamond" pitchFamily="18" charset="0"/>
              </a:rPr>
              <a:t>Respiration</a:t>
            </a:r>
          </a:p>
          <a:p>
            <a:pPr fontAlgn="auto">
              <a:lnSpc>
                <a:spcPts val="1000"/>
              </a:lnSpc>
              <a:spcBef>
                <a:spcPts val="0"/>
              </a:spcBef>
              <a:spcAft>
                <a:spcPts val="0"/>
              </a:spcAft>
              <a:defRPr/>
            </a:pPr>
            <a:endParaRPr lang="en-US" altLang="zh-CN" dirty="0">
              <a:latin typeface="+mn-lt"/>
              <a:cs typeface="+mn-cs"/>
            </a:endParaRPr>
          </a:p>
          <a:p>
            <a:pPr fontAlgn="auto">
              <a:lnSpc>
                <a:spcPts val="3100"/>
              </a:lnSpc>
              <a:spcBef>
                <a:spcPts val="0"/>
              </a:spcBef>
              <a:spcAft>
                <a:spcPts val="0"/>
              </a:spcAft>
              <a:tabLst>
                <a:tab pos="1270000" algn="l"/>
              </a:tabLst>
              <a:defRPr/>
            </a:pPr>
            <a:r>
              <a:rPr lang="en-US" altLang="zh-CN" b="1" dirty="0">
                <a:solidFill>
                  <a:srgbClr val="000000"/>
                </a:solidFill>
                <a:latin typeface="Times New Roman" pitchFamily="18" charset="0"/>
                <a:cs typeface="Times New Roman" pitchFamily="18" charset="0"/>
              </a:rPr>
              <a:t>Khalid</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H</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Al</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Malki,</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MD,</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PhD</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76837" name="Picture 3"/>
          <p:cNvPicPr>
            <a:picLocks noChangeAspect="1" noChangeArrowheads="1"/>
          </p:cNvPicPr>
          <p:nvPr/>
        </p:nvPicPr>
        <p:blipFill>
          <a:blip r:embed="rId2"/>
          <a:srcRect/>
          <a:stretch>
            <a:fillRect/>
          </a:stretch>
        </p:blipFill>
        <p:spPr bwMode="auto">
          <a:xfrm>
            <a:off x="317500" y="2044700"/>
            <a:ext cx="4076700" cy="3556000"/>
          </a:xfrm>
          <a:prstGeom prst="rect">
            <a:avLst/>
          </a:prstGeom>
          <a:noFill/>
          <a:ln w="9525">
            <a:noFill/>
            <a:miter lim="800000"/>
            <a:headEnd/>
            <a:tailEnd/>
          </a:ln>
        </p:spPr>
      </p:pic>
      <p:pic>
        <p:nvPicPr>
          <p:cNvPr id="76838" name="Picture 3"/>
          <p:cNvPicPr>
            <a:picLocks noChangeAspect="1" noChangeArrowheads="1"/>
          </p:cNvPicPr>
          <p:nvPr/>
        </p:nvPicPr>
        <p:blipFill>
          <a:blip r:embed="rId3"/>
          <a:srcRect/>
          <a:stretch>
            <a:fillRect/>
          </a:stretch>
        </p:blipFill>
        <p:spPr bwMode="auto">
          <a:xfrm>
            <a:off x="8140700" y="0"/>
            <a:ext cx="1003300" cy="1003300"/>
          </a:xfrm>
          <a:prstGeom prst="rect">
            <a:avLst/>
          </a:prstGeom>
          <a:noFill/>
          <a:ln w="9525">
            <a:noFill/>
            <a:miter lim="800000"/>
            <a:headEnd/>
            <a:tailEnd/>
          </a:ln>
        </p:spPr>
      </p:pic>
      <p:pic>
        <p:nvPicPr>
          <p:cNvPr id="76839" name="Picture 3"/>
          <p:cNvPicPr>
            <a:picLocks noChangeAspect="1" noChangeArrowheads="1"/>
          </p:cNvPicPr>
          <p:nvPr/>
        </p:nvPicPr>
        <p:blipFill>
          <a:blip r:embed="rId4"/>
          <a:srcRect/>
          <a:stretch>
            <a:fillRect/>
          </a:stretch>
        </p:blipFill>
        <p:spPr bwMode="auto">
          <a:xfrm>
            <a:off x="4940300" y="2044700"/>
            <a:ext cx="3975100" cy="3556000"/>
          </a:xfrm>
          <a:prstGeom prst="rect">
            <a:avLst/>
          </a:prstGeom>
          <a:noFill/>
          <a:ln w="9525">
            <a:noFill/>
            <a:miter lim="800000"/>
            <a:headEnd/>
            <a:tailEnd/>
          </a:ln>
        </p:spPr>
      </p:pic>
      <p:sp>
        <p:nvSpPr>
          <p:cNvPr id="2" name="TextBox 1"/>
          <p:cNvSpPr txBox="1"/>
          <p:nvPr/>
        </p:nvSpPr>
        <p:spPr>
          <a:xfrm>
            <a:off x="6159500" y="5740400"/>
            <a:ext cx="1549400" cy="482600"/>
          </a:xfrm>
          <a:prstGeom prst="rect">
            <a:avLst/>
          </a:prstGeom>
          <a:noFill/>
        </p:spPr>
        <p:txBody>
          <a:bodyPr wrap="none" lIns="0" tIns="0" rIns="0">
            <a:spAutoFit/>
          </a:bodyPr>
          <a:lstStyle/>
          <a:p>
            <a:pPr fontAlgn="auto">
              <a:lnSpc>
                <a:spcPts val="3800"/>
              </a:lnSpc>
              <a:spcBef>
                <a:spcPts val="0"/>
              </a:spcBef>
              <a:spcAft>
                <a:spcPts val="0"/>
              </a:spcAft>
              <a:defRPr/>
            </a:pPr>
            <a:r>
              <a:rPr lang="en-US" altLang="zh-CN" sz="2795" b="1" dirty="0">
                <a:solidFill>
                  <a:srgbClr val="000000"/>
                </a:solidFill>
                <a:latin typeface="Garamond" pitchFamily="18" charset="0"/>
                <a:cs typeface="Garamond" pitchFamily="18" charset="0"/>
              </a:rPr>
              <a:t>Phonation</a:t>
            </a:r>
          </a:p>
        </p:txBody>
      </p:sp>
      <p:sp>
        <p:nvSpPr>
          <p:cNvPr id="1034" name="TextBox 1"/>
          <p:cNvSpPr txBox="1"/>
          <p:nvPr/>
        </p:nvSpPr>
        <p:spPr>
          <a:xfrm>
            <a:off x="165100" y="5765800"/>
            <a:ext cx="3403600" cy="1003300"/>
          </a:xfrm>
          <a:prstGeom prst="rect">
            <a:avLst/>
          </a:prstGeom>
          <a:noFill/>
        </p:spPr>
        <p:txBody>
          <a:bodyPr wrap="none" lIns="0" tIns="0" rIns="0">
            <a:spAutoFit/>
          </a:bodyPr>
          <a:lstStyle/>
          <a:p>
            <a:pPr fontAlgn="auto">
              <a:lnSpc>
                <a:spcPts val="3800"/>
              </a:lnSpc>
              <a:spcBef>
                <a:spcPts val="0"/>
              </a:spcBef>
              <a:spcAft>
                <a:spcPts val="0"/>
              </a:spcAft>
              <a:tabLst>
                <a:tab pos="1346200" algn="l"/>
              </a:tabLst>
              <a:defRPr/>
            </a:pPr>
            <a:r>
              <a:rPr lang="en-US" altLang="zh-CN" dirty="0">
                <a:latin typeface="+mn-lt"/>
                <a:cs typeface="+mn-cs"/>
              </a:rPr>
              <a:t>	</a:t>
            </a:r>
            <a:r>
              <a:rPr lang="en-US" altLang="zh-CN" sz="2795" b="1" dirty="0">
                <a:solidFill>
                  <a:srgbClr val="000000"/>
                </a:solidFill>
                <a:latin typeface="Garamond" pitchFamily="18" charset="0"/>
                <a:cs typeface="Garamond" pitchFamily="18" charset="0"/>
              </a:rPr>
              <a:t>Respiration</a:t>
            </a:r>
          </a:p>
          <a:p>
            <a:pPr fontAlgn="auto">
              <a:lnSpc>
                <a:spcPts val="1000"/>
              </a:lnSpc>
              <a:spcBef>
                <a:spcPts val="0"/>
              </a:spcBef>
              <a:spcAft>
                <a:spcPts val="0"/>
              </a:spcAft>
              <a:defRPr/>
            </a:pPr>
            <a:endParaRPr lang="en-US" altLang="zh-CN" dirty="0">
              <a:latin typeface="+mn-lt"/>
              <a:cs typeface="+mn-cs"/>
            </a:endParaRPr>
          </a:p>
          <a:p>
            <a:pPr fontAlgn="auto">
              <a:lnSpc>
                <a:spcPts val="3100"/>
              </a:lnSpc>
              <a:spcBef>
                <a:spcPts val="0"/>
              </a:spcBef>
              <a:spcAft>
                <a:spcPts val="0"/>
              </a:spcAft>
              <a:tabLst>
                <a:tab pos="1346200" algn="l"/>
              </a:tabLst>
              <a:defRPr/>
            </a:pPr>
            <a:r>
              <a:rPr lang="en-US" altLang="zh-CN" b="1" dirty="0">
                <a:solidFill>
                  <a:srgbClr val="000000"/>
                </a:solidFill>
                <a:latin typeface="Times New Roman" pitchFamily="18" charset="0"/>
                <a:cs typeface="Times New Roman" pitchFamily="18" charset="0"/>
              </a:rPr>
              <a:t>Khalid</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H</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Al</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Malki,</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MD,</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PhD</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77861" name="Picture 3"/>
          <p:cNvPicPr>
            <a:picLocks noChangeAspect="1" noChangeArrowheads="1"/>
          </p:cNvPicPr>
          <p:nvPr/>
        </p:nvPicPr>
        <p:blipFill>
          <a:blip r:embed="rId2"/>
          <a:srcRect/>
          <a:stretch>
            <a:fillRect/>
          </a:stretch>
        </p:blipFill>
        <p:spPr bwMode="auto">
          <a:xfrm>
            <a:off x="317500" y="2044700"/>
            <a:ext cx="3848100" cy="3568700"/>
          </a:xfrm>
          <a:prstGeom prst="rect">
            <a:avLst/>
          </a:prstGeom>
          <a:noFill/>
          <a:ln w="9525">
            <a:noFill/>
            <a:miter lim="800000"/>
            <a:headEnd/>
            <a:tailEnd/>
          </a:ln>
        </p:spPr>
      </p:pic>
      <p:pic>
        <p:nvPicPr>
          <p:cNvPr id="77862" name="Picture 3"/>
          <p:cNvPicPr>
            <a:picLocks noChangeAspect="1" noChangeArrowheads="1"/>
          </p:cNvPicPr>
          <p:nvPr/>
        </p:nvPicPr>
        <p:blipFill>
          <a:blip r:embed="rId3"/>
          <a:srcRect/>
          <a:stretch>
            <a:fillRect/>
          </a:stretch>
        </p:blipFill>
        <p:spPr bwMode="auto">
          <a:xfrm>
            <a:off x="8140700" y="0"/>
            <a:ext cx="1003300" cy="1003300"/>
          </a:xfrm>
          <a:prstGeom prst="rect">
            <a:avLst/>
          </a:prstGeom>
          <a:noFill/>
          <a:ln w="9525">
            <a:noFill/>
            <a:miter lim="800000"/>
            <a:headEnd/>
            <a:tailEnd/>
          </a:ln>
        </p:spPr>
      </p:pic>
      <p:pic>
        <p:nvPicPr>
          <p:cNvPr id="77863" name="Picture 3"/>
          <p:cNvPicPr>
            <a:picLocks noChangeAspect="1" noChangeArrowheads="1"/>
          </p:cNvPicPr>
          <p:nvPr/>
        </p:nvPicPr>
        <p:blipFill>
          <a:blip r:embed="rId4"/>
          <a:srcRect/>
          <a:stretch>
            <a:fillRect/>
          </a:stretch>
        </p:blipFill>
        <p:spPr bwMode="auto">
          <a:xfrm>
            <a:off x="4940300" y="2044700"/>
            <a:ext cx="3962400" cy="3568700"/>
          </a:xfrm>
          <a:prstGeom prst="rect">
            <a:avLst/>
          </a:prstGeom>
          <a:noFill/>
          <a:ln w="9525">
            <a:noFill/>
            <a:miter lim="800000"/>
            <a:headEnd/>
            <a:tailEnd/>
          </a:ln>
        </p:spPr>
      </p:pic>
      <p:sp>
        <p:nvSpPr>
          <p:cNvPr id="2" name="TextBox 1"/>
          <p:cNvSpPr txBox="1"/>
          <p:nvPr/>
        </p:nvSpPr>
        <p:spPr>
          <a:xfrm>
            <a:off x="6007100" y="5892800"/>
            <a:ext cx="1549400" cy="482600"/>
          </a:xfrm>
          <a:prstGeom prst="rect">
            <a:avLst/>
          </a:prstGeom>
          <a:noFill/>
        </p:spPr>
        <p:txBody>
          <a:bodyPr wrap="none" lIns="0" tIns="0" rIns="0">
            <a:spAutoFit/>
          </a:bodyPr>
          <a:lstStyle/>
          <a:p>
            <a:pPr fontAlgn="auto">
              <a:lnSpc>
                <a:spcPts val="3800"/>
              </a:lnSpc>
              <a:spcBef>
                <a:spcPts val="0"/>
              </a:spcBef>
              <a:spcAft>
                <a:spcPts val="0"/>
              </a:spcAft>
              <a:defRPr/>
            </a:pPr>
            <a:r>
              <a:rPr lang="en-US" altLang="zh-CN" sz="2795" b="1" dirty="0">
                <a:solidFill>
                  <a:srgbClr val="000000"/>
                </a:solidFill>
                <a:latin typeface="Garamond" pitchFamily="18" charset="0"/>
                <a:cs typeface="Garamond" pitchFamily="18" charset="0"/>
              </a:rPr>
              <a:t>Phonation</a:t>
            </a:r>
          </a:p>
        </p:txBody>
      </p:sp>
      <p:sp>
        <p:nvSpPr>
          <p:cNvPr id="1034" name="TextBox 1"/>
          <p:cNvSpPr txBox="1"/>
          <p:nvPr/>
        </p:nvSpPr>
        <p:spPr>
          <a:xfrm>
            <a:off x="165100" y="5842000"/>
            <a:ext cx="3403600" cy="927100"/>
          </a:xfrm>
          <a:prstGeom prst="rect">
            <a:avLst/>
          </a:prstGeom>
          <a:noFill/>
        </p:spPr>
        <p:txBody>
          <a:bodyPr wrap="none" lIns="0" tIns="0" rIns="0">
            <a:spAutoFit/>
          </a:bodyPr>
          <a:lstStyle/>
          <a:p>
            <a:pPr fontAlgn="auto">
              <a:lnSpc>
                <a:spcPts val="3800"/>
              </a:lnSpc>
              <a:spcBef>
                <a:spcPts val="0"/>
              </a:spcBef>
              <a:spcAft>
                <a:spcPts val="0"/>
              </a:spcAft>
              <a:tabLst>
                <a:tab pos="1270000" algn="l"/>
              </a:tabLst>
              <a:defRPr/>
            </a:pPr>
            <a:r>
              <a:rPr lang="en-US" altLang="zh-CN" dirty="0">
                <a:latin typeface="+mn-lt"/>
                <a:cs typeface="+mn-cs"/>
              </a:rPr>
              <a:t>	</a:t>
            </a:r>
            <a:r>
              <a:rPr lang="en-US" altLang="zh-CN" sz="2795" b="1" dirty="0">
                <a:solidFill>
                  <a:srgbClr val="000000"/>
                </a:solidFill>
                <a:latin typeface="Garamond" pitchFamily="18" charset="0"/>
                <a:cs typeface="Garamond" pitchFamily="18" charset="0"/>
              </a:rPr>
              <a:t>Respiration</a:t>
            </a:r>
          </a:p>
          <a:p>
            <a:pPr fontAlgn="auto">
              <a:lnSpc>
                <a:spcPts val="1000"/>
              </a:lnSpc>
              <a:spcBef>
                <a:spcPts val="0"/>
              </a:spcBef>
              <a:spcAft>
                <a:spcPts val="0"/>
              </a:spcAft>
              <a:defRPr/>
            </a:pPr>
            <a:endParaRPr lang="en-US" altLang="zh-CN" dirty="0">
              <a:latin typeface="+mn-lt"/>
              <a:cs typeface="+mn-cs"/>
            </a:endParaRPr>
          </a:p>
          <a:p>
            <a:pPr fontAlgn="auto">
              <a:lnSpc>
                <a:spcPts val="2500"/>
              </a:lnSpc>
              <a:spcBef>
                <a:spcPts val="0"/>
              </a:spcBef>
              <a:spcAft>
                <a:spcPts val="0"/>
              </a:spcAft>
              <a:tabLst>
                <a:tab pos="1270000" algn="l"/>
              </a:tabLst>
              <a:defRPr/>
            </a:pPr>
            <a:r>
              <a:rPr lang="en-US" altLang="zh-CN" b="1" dirty="0">
                <a:solidFill>
                  <a:srgbClr val="000000"/>
                </a:solidFill>
                <a:latin typeface="Times New Roman" pitchFamily="18" charset="0"/>
                <a:cs typeface="Times New Roman" pitchFamily="18" charset="0"/>
              </a:rPr>
              <a:t>Khalid</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H</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Al</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Malki,</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MD,</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PhD</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78885" name="Picture 3"/>
          <p:cNvPicPr>
            <a:picLocks noChangeAspect="1" noChangeArrowheads="1"/>
          </p:cNvPicPr>
          <p:nvPr/>
        </p:nvPicPr>
        <p:blipFill>
          <a:blip r:embed="rId2"/>
          <a:srcRect/>
          <a:stretch>
            <a:fillRect/>
          </a:stretch>
        </p:blipFill>
        <p:spPr bwMode="auto">
          <a:xfrm>
            <a:off x="673100" y="2044700"/>
            <a:ext cx="3517900" cy="3568700"/>
          </a:xfrm>
          <a:prstGeom prst="rect">
            <a:avLst/>
          </a:prstGeom>
          <a:noFill/>
          <a:ln w="9525">
            <a:noFill/>
            <a:miter lim="800000"/>
            <a:headEnd/>
            <a:tailEnd/>
          </a:ln>
        </p:spPr>
      </p:pic>
      <p:pic>
        <p:nvPicPr>
          <p:cNvPr id="78886" name="Picture 3"/>
          <p:cNvPicPr>
            <a:picLocks noChangeAspect="1" noChangeArrowheads="1"/>
          </p:cNvPicPr>
          <p:nvPr/>
        </p:nvPicPr>
        <p:blipFill>
          <a:blip r:embed="rId3"/>
          <a:srcRect/>
          <a:stretch>
            <a:fillRect/>
          </a:stretch>
        </p:blipFill>
        <p:spPr bwMode="auto">
          <a:xfrm>
            <a:off x="8140700" y="0"/>
            <a:ext cx="1003300" cy="1003300"/>
          </a:xfrm>
          <a:prstGeom prst="rect">
            <a:avLst/>
          </a:prstGeom>
          <a:noFill/>
          <a:ln w="9525">
            <a:noFill/>
            <a:miter lim="800000"/>
            <a:headEnd/>
            <a:tailEnd/>
          </a:ln>
        </p:spPr>
      </p:pic>
      <p:pic>
        <p:nvPicPr>
          <p:cNvPr id="78887" name="Picture 3"/>
          <p:cNvPicPr>
            <a:picLocks noChangeAspect="1" noChangeArrowheads="1"/>
          </p:cNvPicPr>
          <p:nvPr/>
        </p:nvPicPr>
        <p:blipFill>
          <a:blip r:embed="rId4"/>
          <a:srcRect/>
          <a:stretch>
            <a:fillRect/>
          </a:stretch>
        </p:blipFill>
        <p:spPr bwMode="auto">
          <a:xfrm>
            <a:off x="4940300" y="2044700"/>
            <a:ext cx="3517900" cy="3556000"/>
          </a:xfrm>
          <a:prstGeom prst="rect">
            <a:avLst/>
          </a:prstGeom>
          <a:noFill/>
          <a:ln w="9525">
            <a:noFill/>
            <a:miter lim="800000"/>
            <a:headEnd/>
            <a:tailEnd/>
          </a:ln>
        </p:spPr>
      </p:pic>
      <p:sp>
        <p:nvSpPr>
          <p:cNvPr id="2" name="TextBox 1"/>
          <p:cNvSpPr txBox="1"/>
          <p:nvPr/>
        </p:nvSpPr>
        <p:spPr>
          <a:xfrm>
            <a:off x="2628900" y="965200"/>
            <a:ext cx="3797300" cy="431800"/>
          </a:xfrm>
          <a:prstGeom prst="rect">
            <a:avLst/>
          </a:prstGeom>
          <a:noFill/>
        </p:spPr>
        <p:txBody>
          <a:bodyPr wrap="none" lIns="0" tIns="0" rIns="0">
            <a:spAutoFit/>
          </a:bodyPr>
          <a:lstStyle/>
          <a:p>
            <a:pPr fontAlgn="auto">
              <a:lnSpc>
                <a:spcPts val="3400"/>
              </a:lnSpc>
              <a:spcBef>
                <a:spcPts val="0"/>
              </a:spcBef>
              <a:spcAft>
                <a:spcPts val="0"/>
              </a:spcAft>
              <a:defRPr/>
            </a:pPr>
            <a:r>
              <a:rPr lang="en-US" altLang="zh-CN" sz="2795" b="1" i="1" dirty="0">
                <a:solidFill>
                  <a:srgbClr val="000000"/>
                </a:solidFill>
                <a:latin typeface="Segoe UI" pitchFamily="18" charset="0"/>
                <a:cs typeface="Segoe UI" pitchFamily="18" charset="0"/>
              </a:rPr>
              <a:t>Left</a:t>
            </a:r>
            <a:r>
              <a:rPr lang="en-US" altLang="zh-CN" sz="2795" dirty="0">
                <a:latin typeface="Times New Roman" pitchFamily="18" charset="0"/>
                <a:cs typeface="Times New Roman" pitchFamily="18" charset="0"/>
              </a:rPr>
              <a:t> </a:t>
            </a:r>
            <a:r>
              <a:rPr lang="en-US" altLang="zh-CN" sz="2795" b="1" i="1" dirty="0">
                <a:solidFill>
                  <a:srgbClr val="000000"/>
                </a:solidFill>
                <a:latin typeface="Segoe UI" pitchFamily="18" charset="0"/>
                <a:cs typeface="Segoe UI" pitchFamily="18" charset="0"/>
              </a:rPr>
              <a:t>Vocal</a:t>
            </a:r>
            <a:r>
              <a:rPr lang="en-US" altLang="zh-CN" sz="2795" dirty="0">
                <a:latin typeface="Times New Roman" pitchFamily="18" charset="0"/>
                <a:cs typeface="Times New Roman" pitchFamily="18" charset="0"/>
              </a:rPr>
              <a:t> </a:t>
            </a:r>
            <a:r>
              <a:rPr lang="en-US" altLang="zh-CN" sz="2795" b="1" i="1" dirty="0">
                <a:solidFill>
                  <a:srgbClr val="000000"/>
                </a:solidFill>
                <a:latin typeface="Segoe UI" pitchFamily="18" charset="0"/>
                <a:cs typeface="Segoe UI" pitchFamily="18" charset="0"/>
              </a:rPr>
              <a:t>Fold</a:t>
            </a:r>
            <a:r>
              <a:rPr lang="en-US" altLang="zh-CN" sz="2795" dirty="0">
                <a:latin typeface="Times New Roman" pitchFamily="18" charset="0"/>
                <a:cs typeface="Times New Roman" pitchFamily="18" charset="0"/>
              </a:rPr>
              <a:t> </a:t>
            </a:r>
            <a:r>
              <a:rPr lang="en-US" altLang="zh-CN" sz="2795" b="1" i="1" dirty="0">
                <a:solidFill>
                  <a:srgbClr val="000000"/>
                </a:solidFill>
                <a:latin typeface="Segoe UI" pitchFamily="18" charset="0"/>
                <a:cs typeface="Segoe UI" pitchFamily="18" charset="0"/>
              </a:rPr>
              <a:t>Cyst</a:t>
            </a:r>
          </a:p>
        </p:txBody>
      </p:sp>
      <p:sp>
        <p:nvSpPr>
          <p:cNvPr id="1034" name="TextBox 1"/>
          <p:cNvSpPr txBox="1"/>
          <p:nvPr/>
        </p:nvSpPr>
        <p:spPr>
          <a:xfrm>
            <a:off x="5943600" y="5664200"/>
            <a:ext cx="1549400" cy="482600"/>
          </a:xfrm>
          <a:prstGeom prst="rect">
            <a:avLst/>
          </a:prstGeom>
          <a:noFill/>
        </p:spPr>
        <p:txBody>
          <a:bodyPr wrap="none" lIns="0" tIns="0" rIns="0">
            <a:spAutoFit/>
          </a:bodyPr>
          <a:lstStyle/>
          <a:p>
            <a:pPr fontAlgn="auto">
              <a:lnSpc>
                <a:spcPts val="3800"/>
              </a:lnSpc>
              <a:spcBef>
                <a:spcPts val="0"/>
              </a:spcBef>
              <a:spcAft>
                <a:spcPts val="0"/>
              </a:spcAft>
              <a:defRPr/>
            </a:pPr>
            <a:r>
              <a:rPr lang="en-US" altLang="zh-CN" sz="2795" b="1" dirty="0">
                <a:solidFill>
                  <a:srgbClr val="000000"/>
                </a:solidFill>
                <a:latin typeface="Garamond" pitchFamily="18" charset="0"/>
                <a:cs typeface="Garamond" pitchFamily="18" charset="0"/>
              </a:rPr>
              <a:t>Phonation</a:t>
            </a:r>
          </a:p>
        </p:txBody>
      </p:sp>
      <p:sp>
        <p:nvSpPr>
          <p:cNvPr id="1035" name="TextBox 1"/>
          <p:cNvSpPr txBox="1"/>
          <p:nvPr/>
        </p:nvSpPr>
        <p:spPr>
          <a:xfrm>
            <a:off x="165100" y="5689600"/>
            <a:ext cx="3403600" cy="1079500"/>
          </a:xfrm>
          <a:prstGeom prst="rect">
            <a:avLst/>
          </a:prstGeom>
          <a:noFill/>
        </p:spPr>
        <p:txBody>
          <a:bodyPr wrap="none" lIns="0" tIns="0" rIns="0">
            <a:spAutoFit/>
          </a:bodyPr>
          <a:lstStyle/>
          <a:p>
            <a:pPr fontAlgn="auto">
              <a:lnSpc>
                <a:spcPts val="3800"/>
              </a:lnSpc>
              <a:spcBef>
                <a:spcPts val="0"/>
              </a:spcBef>
              <a:spcAft>
                <a:spcPts val="0"/>
              </a:spcAft>
              <a:tabLst>
                <a:tab pos="1270000" algn="l"/>
              </a:tabLst>
              <a:defRPr/>
            </a:pPr>
            <a:r>
              <a:rPr lang="en-US" altLang="zh-CN" dirty="0">
                <a:latin typeface="+mn-lt"/>
                <a:cs typeface="+mn-cs"/>
              </a:rPr>
              <a:t>	</a:t>
            </a:r>
            <a:r>
              <a:rPr lang="en-US" altLang="zh-CN" sz="2795" b="1" dirty="0">
                <a:solidFill>
                  <a:srgbClr val="000000"/>
                </a:solidFill>
                <a:latin typeface="Garamond" pitchFamily="18" charset="0"/>
                <a:cs typeface="Garamond" pitchFamily="18" charset="0"/>
              </a:rPr>
              <a:t>Respiration</a:t>
            </a: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2700"/>
              </a:lnSpc>
              <a:spcBef>
                <a:spcPts val="0"/>
              </a:spcBef>
              <a:spcAft>
                <a:spcPts val="0"/>
              </a:spcAft>
              <a:tabLst>
                <a:tab pos="1270000" algn="l"/>
              </a:tabLst>
              <a:defRPr/>
            </a:pPr>
            <a:r>
              <a:rPr lang="en-US" altLang="zh-CN" b="1" dirty="0">
                <a:solidFill>
                  <a:srgbClr val="000000"/>
                </a:solidFill>
                <a:latin typeface="Times New Roman" pitchFamily="18" charset="0"/>
                <a:cs typeface="Times New Roman" pitchFamily="18" charset="0"/>
              </a:rPr>
              <a:t>Khalid</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H</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Al</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Malki,</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MD,</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PhD</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79909" name="Picture 3"/>
          <p:cNvPicPr>
            <a:picLocks noChangeAspect="1" noChangeArrowheads="1"/>
          </p:cNvPicPr>
          <p:nvPr/>
        </p:nvPicPr>
        <p:blipFill>
          <a:blip r:embed="rId2"/>
          <a:srcRect/>
          <a:stretch>
            <a:fillRect/>
          </a:stretch>
        </p:blipFill>
        <p:spPr bwMode="auto">
          <a:xfrm>
            <a:off x="2273300" y="2044700"/>
            <a:ext cx="4597400" cy="3606800"/>
          </a:xfrm>
          <a:prstGeom prst="rect">
            <a:avLst/>
          </a:prstGeom>
          <a:noFill/>
          <a:ln w="9525">
            <a:noFill/>
            <a:miter lim="800000"/>
            <a:headEnd/>
            <a:tailEnd/>
          </a:ln>
        </p:spPr>
      </p:pic>
      <p:pic>
        <p:nvPicPr>
          <p:cNvPr id="79910" name="Picture 3"/>
          <p:cNvPicPr>
            <a:picLocks noChangeAspect="1" noChangeArrowheads="1"/>
          </p:cNvPicPr>
          <p:nvPr/>
        </p:nvPicPr>
        <p:blipFill>
          <a:blip r:embed="rId3"/>
          <a:srcRect/>
          <a:stretch>
            <a:fillRect/>
          </a:stretch>
        </p:blipFill>
        <p:spPr bwMode="auto">
          <a:xfrm>
            <a:off x="8140700" y="0"/>
            <a:ext cx="1003300" cy="1003300"/>
          </a:xfrm>
          <a:prstGeom prst="rect">
            <a:avLst/>
          </a:prstGeom>
          <a:noFill/>
          <a:ln w="9525">
            <a:noFill/>
            <a:miter lim="800000"/>
            <a:headEnd/>
            <a:tailEnd/>
          </a:ln>
        </p:spPr>
      </p:pic>
      <p:sp>
        <p:nvSpPr>
          <p:cNvPr id="79911" name="TextBox 1"/>
          <p:cNvSpPr txBox="1">
            <a:spLocks noChangeArrowheads="1"/>
          </p:cNvSpPr>
          <p:nvPr/>
        </p:nvSpPr>
        <p:spPr bwMode="auto">
          <a:xfrm>
            <a:off x="165100" y="6451600"/>
            <a:ext cx="3403600" cy="292100"/>
          </a:xfrm>
          <a:prstGeom prst="rect">
            <a:avLst/>
          </a:prstGeom>
          <a:noFill/>
          <a:ln w="9525">
            <a:noFill/>
            <a:miter lim="800000"/>
            <a:headEnd/>
            <a:tailEnd/>
          </a:ln>
        </p:spPr>
        <p:txBody>
          <a:bodyPr wrap="none" lIns="0" tIns="0" rIns="0">
            <a:spAutoFit/>
          </a:bodyPr>
          <a:lstStyle/>
          <a:p>
            <a:pPr>
              <a:lnSpc>
                <a:spcPts val="2300"/>
              </a:lnSpc>
            </a:pPr>
            <a:r>
              <a:rPr lang="en-US" altLang="zh-CN" b="1">
                <a:solidFill>
                  <a:srgbClr val="000000"/>
                </a:solidFill>
                <a:latin typeface="Times New Roman" pitchFamily="18" charset="0"/>
                <a:cs typeface="Times New Roman" pitchFamily="18" charset="0"/>
              </a:rPr>
              <a:t>Khalid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H</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Al</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Malki,</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PhD</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80933" name="Picture 3"/>
          <p:cNvPicPr>
            <a:picLocks noChangeAspect="1" noChangeArrowheads="1"/>
          </p:cNvPicPr>
          <p:nvPr/>
        </p:nvPicPr>
        <p:blipFill>
          <a:blip r:embed="rId2"/>
          <a:srcRect/>
          <a:stretch>
            <a:fillRect/>
          </a:stretch>
        </p:blipFill>
        <p:spPr bwMode="auto">
          <a:xfrm>
            <a:off x="546100" y="2044700"/>
            <a:ext cx="3568700" cy="3568700"/>
          </a:xfrm>
          <a:prstGeom prst="rect">
            <a:avLst/>
          </a:prstGeom>
          <a:noFill/>
          <a:ln w="9525">
            <a:noFill/>
            <a:miter lim="800000"/>
            <a:headEnd/>
            <a:tailEnd/>
          </a:ln>
        </p:spPr>
      </p:pic>
      <p:pic>
        <p:nvPicPr>
          <p:cNvPr id="80934" name="Picture 3"/>
          <p:cNvPicPr>
            <a:picLocks noChangeAspect="1" noChangeArrowheads="1"/>
          </p:cNvPicPr>
          <p:nvPr/>
        </p:nvPicPr>
        <p:blipFill>
          <a:blip r:embed="rId3"/>
          <a:srcRect/>
          <a:stretch>
            <a:fillRect/>
          </a:stretch>
        </p:blipFill>
        <p:spPr bwMode="auto">
          <a:xfrm>
            <a:off x="8140700" y="0"/>
            <a:ext cx="1003300" cy="1003300"/>
          </a:xfrm>
          <a:prstGeom prst="rect">
            <a:avLst/>
          </a:prstGeom>
          <a:noFill/>
          <a:ln w="9525">
            <a:noFill/>
            <a:miter lim="800000"/>
            <a:headEnd/>
            <a:tailEnd/>
          </a:ln>
        </p:spPr>
      </p:pic>
      <p:pic>
        <p:nvPicPr>
          <p:cNvPr id="80935" name="Picture 3"/>
          <p:cNvPicPr>
            <a:picLocks noChangeAspect="1" noChangeArrowheads="1"/>
          </p:cNvPicPr>
          <p:nvPr/>
        </p:nvPicPr>
        <p:blipFill>
          <a:blip r:embed="rId4"/>
          <a:srcRect/>
          <a:stretch>
            <a:fillRect/>
          </a:stretch>
        </p:blipFill>
        <p:spPr bwMode="auto">
          <a:xfrm>
            <a:off x="4940300" y="2044700"/>
            <a:ext cx="3657600" cy="3568700"/>
          </a:xfrm>
          <a:prstGeom prst="rect">
            <a:avLst/>
          </a:prstGeom>
          <a:noFill/>
          <a:ln w="9525">
            <a:noFill/>
            <a:miter lim="800000"/>
            <a:headEnd/>
            <a:tailEnd/>
          </a:ln>
        </p:spPr>
      </p:pic>
      <p:sp>
        <p:nvSpPr>
          <p:cNvPr id="2" name="TextBox 1"/>
          <p:cNvSpPr txBox="1"/>
          <p:nvPr/>
        </p:nvSpPr>
        <p:spPr>
          <a:xfrm>
            <a:off x="2184400" y="965200"/>
            <a:ext cx="5156200" cy="431800"/>
          </a:xfrm>
          <a:prstGeom prst="rect">
            <a:avLst/>
          </a:prstGeom>
          <a:noFill/>
        </p:spPr>
        <p:txBody>
          <a:bodyPr wrap="none" lIns="0" tIns="0" rIns="0">
            <a:spAutoFit/>
          </a:bodyPr>
          <a:lstStyle/>
          <a:p>
            <a:pPr fontAlgn="auto">
              <a:lnSpc>
                <a:spcPts val="3400"/>
              </a:lnSpc>
              <a:spcBef>
                <a:spcPts val="0"/>
              </a:spcBef>
              <a:spcAft>
                <a:spcPts val="0"/>
              </a:spcAft>
              <a:defRPr/>
            </a:pPr>
            <a:r>
              <a:rPr lang="en-US" altLang="zh-CN" sz="2795" b="1" i="1" dirty="0">
                <a:solidFill>
                  <a:srgbClr val="000000"/>
                </a:solidFill>
                <a:latin typeface="Segoe UI" pitchFamily="18" charset="0"/>
                <a:cs typeface="Segoe UI" pitchFamily="18" charset="0"/>
              </a:rPr>
              <a:t>Right-sided</a:t>
            </a:r>
            <a:r>
              <a:rPr lang="en-US" altLang="zh-CN" sz="2795" dirty="0">
                <a:latin typeface="Times New Roman" pitchFamily="18" charset="0"/>
                <a:cs typeface="Times New Roman" pitchFamily="18" charset="0"/>
              </a:rPr>
              <a:t> </a:t>
            </a:r>
            <a:r>
              <a:rPr lang="en-US" altLang="zh-CN" sz="2795" b="1" i="1" dirty="0">
                <a:solidFill>
                  <a:srgbClr val="000000"/>
                </a:solidFill>
                <a:latin typeface="Segoe UI" pitchFamily="18" charset="0"/>
                <a:cs typeface="Segoe UI" pitchFamily="18" charset="0"/>
              </a:rPr>
              <a:t>Reinke’s</a:t>
            </a:r>
            <a:r>
              <a:rPr lang="en-US" altLang="zh-CN" sz="2795" dirty="0">
                <a:latin typeface="Times New Roman" pitchFamily="18" charset="0"/>
                <a:cs typeface="Times New Roman" pitchFamily="18" charset="0"/>
              </a:rPr>
              <a:t> </a:t>
            </a:r>
            <a:r>
              <a:rPr lang="en-US" altLang="zh-CN" sz="2795" b="1" i="1" dirty="0">
                <a:solidFill>
                  <a:srgbClr val="000000"/>
                </a:solidFill>
                <a:latin typeface="Segoe UI" pitchFamily="18" charset="0"/>
                <a:cs typeface="Segoe UI" pitchFamily="18" charset="0"/>
              </a:rPr>
              <a:t>Edema</a:t>
            </a:r>
          </a:p>
        </p:txBody>
      </p:sp>
      <p:sp>
        <p:nvSpPr>
          <p:cNvPr id="1034" name="TextBox 1"/>
          <p:cNvSpPr txBox="1"/>
          <p:nvPr/>
        </p:nvSpPr>
        <p:spPr>
          <a:xfrm>
            <a:off x="6007100" y="5664200"/>
            <a:ext cx="1549400" cy="482600"/>
          </a:xfrm>
          <a:prstGeom prst="rect">
            <a:avLst/>
          </a:prstGeom>
          <a:noFill/>
        </p:spPr>
        <p:txBody>
          <a:bodyPr wrap="none" lIns="0" tIns="0" rIns="0">
            <a:spAutoFit/>
          </a:bodyPr>
          <a:lstStyle/>
          <a:p>
            <a:pPr fontAlgn="auto">
              <a:lnSpc>
                <a:spcPts val="3800"/>
              </a:lnSpc>
              <a:spcBef>
                <a:spcPts val="0"/>
              </a:spcBef>
              <a:spcAft>
                <a:spcPts val="0"/>
              </a:spcAft>
              <a:defRPr/>
            </a:pPr>
            <a:r>
              <a:rPr lang="en-US" altLang="zh-CN" sz="2795" b="1" dirty="0">
                <a:solidFill>
                  <a:srgbClr val="000000"/>
                </a:solidFill>
                <a:latin typeface="Garamond" pitchFamily="18" charset="0"/>
                <a:cs typeface="Garamond" pitchFamily="18" charset="0"/>
              </a:rPr>
              <a:t>Phonation</a:t>
            </a:r>
          </a:p>
        </p:txBody>
      </p:sp>
      <p:sp>
        <p:nvSpPr>
          <p:cNvPr id="1035" name="TextBox 1"/>
          <p:cNvSpPr txBox="1"/>
          <p:nvPr/>
        </p:nvSpPr>
        <p:spPr>
          <a:xfrm>
            <a:off x="165100" y="5689600"/>
            <a:ext cx="3403600" cy="1079500"/>
          </a:xfrm>
          <a:prstGeom prst="rect">
            <a:avLst/>
          </a:prstGeom>
          <a:noFill/>
        </p:spPr>
        <p:txBody>
          <a:bodyPr wrap="none" lIns="0" tIns="0" rIns="0">
            <a:spAutoFit/>
          </a:bodyPr>
          <a:lstStyle/>
          <a:p>
            <a:pPr fontAlgn="auto">
              <a:lnSpc>
                <a:spcPts val="3800"/>
              </a:lnSpc>
              <a:spcBef>
                <a:spcPts val="0"/>
              </a:spcBef>
              <a:spcAft>
                <a:spcPts val="0"/>
              </a:spcAft>
              <a:tabLst>
                <a:tab pos="1346200" algn="l"/>
              </a:tabLst>
              <a:defRPr/>
            </a:pPr>
            <a:r>
              <a:rPr lang="en-US" altLang="zh-CN" dirty="0">
                <a:latin typeface="+mn-lt"/>
                <a:cs typeface="+mn-cs"/>
              </a:rPr>
              <a:t>	</a:t>
            </a:r>
            <a:r>
              <a:rPr lang="en-US" altLang="zh-CN" sz="2795" b="1" dirty="0">
                <a:solidFill>
                  <a:srgbClr val="000000"/>
                </a:solidFill>
                <a:latin typeface="Garamond" pitchFamily="18" charset="0"/>
                <a:cs typeface="Garamond" pitchFamily="18" charset="0"/>
              </a:rPr>
              <a:t>Respiration</a:t>
            </a: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2700"/>
              </a:lnSpc>
              <a:spcBef>
                <a:spcPts val="0"/>
              </a:spcBef>
              <a:spcAft>
                <a:spcPts val="0"/>
              </a:spcAft>
              <a:tabLst>
                <a:tab pos="1346200" algn="l"/>
              </a:tabLst>
              <a:defRPr/>
            </a:pPr>
            <a:r>
              <a:rPr lang="en-US" altLang="zh-CN" b="1" dirty="0">
                <a:solidFill>
                  <a:srgbClr val="000000"/>
                </a:solidFill>
                <a:latin typeface="Times New Roman" pitchFamily="18" charset="0"/>
                <a:cs typeface="Times New Roman" pitchFamily="18" charset="0"/>
              </a:rPr>
              <a:t>Khalid</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H</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Al</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Malki,</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MD,</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PhD</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81957" name="Picture 3"/>
          <p:cNvPicPr>
            <a:picLocks noChangeAspect="1" noChangeArrowheads="1"/>
          </p:cNvPicPr>
          <p:nvPr/>
        </p:nvPicPr>
        <p:blipFill>
          <a:blip r:embed="rId2"/>
          <a:srcRect/>
          <a:stretch>
            <a:fillRect/>
          </a:stretch>
        </p:blipFill>
        <p:spPr bwMode="auto">
          <a:xfrm>
            <a:off x="2273300" y="2044700"/>
            <a:ext cx="4597400" cy="3683000"/>
          </a:xfrm>
          <a:prstGeom prst="rect">
            <a:avLst/>
          </a:prstGeom>
          <a:noFill/>
          <a:ln w="9525">
            <a:noFill/>
            <a:miter lim="800000"/>
            <a:headEnd/>
            <a:tailEnd/>
          </a:ln>
        </p:spPr>
      </p:pic>
      <p:pic>
        <p:nvPicPr>
          <p:cNvPr id="81958" name="Picture 3"/>
          <p:cNvPicPr>
            <a:picLocks noChangeAspect="1" noChangeArrowheads="1"/>
          </p:cNvPicPr>
          <p:nvPr/>
        </p:nvPicPr>
        <p:blipFill>
          <a:blip r:embed="rId3"/>
          <a:srcRect/>
          <a:stretch>
            <a:fillRect/>
          </a:stretch>
        </p:blipFill>
        <p:spPr bwMode="auto">
          <a:xfrm>
            <a:off x="8140700" y="0"/>
            <a:ext cx="1003300" cy="1003300"/>
          </a:xfrm>
          <a:prstGeom prst="rect">
            <a:avLst/>
          </a:prstGeom>
          <a:noFill/>
          <a:ln w="9525">
            <a:noFill/>
            <a:miter lim="800000"/>
            <a:headEnd/>
            <a:tailEnd/>
          </a:ln>
        </p:spPr>
      </p:pic>
      <p:sp>
        <p:nvSpPr>
          <p:cNvPr id="81959" name="TextBox 1"/>
          <p:cNvSpPr txBox="1">
            <a:spLocks noChangeArrowheads="1"/>
          </p:cNvSpPr>
          <p:nvPr/>
        </p:nvSpPr>
        <p:spPr bwMode="auto">
          <a:xfrm>
            <a:off x="165100" y="6451600"/>
            <a:ext cx="3403600" cy="292100"/>
          </a:xfrm>
          <a:prstGeom prst="rect">
            <a:avLst/>
          </a:prstGeom>
          <a:noFill/>
          <a:ln w="9525">
            <a:noFill/>
            <a:miter lim="800000"/>
            <a:headEnd/>
            <a:tailEnd/>
          </a:ln>
        </p:spPr>
        <p:txBody>
          <a:bodyPr wrap="none" lIns="0" tIns="0" rIns="0">
            <a:spAutoFit/>
          </a:bodyPr>
          <a:lstStyle/>
          <a:p>
            <a:pPr>
              <a:lnSpc>
                <a:spcPts val="2300"/>
              </a:lnSpc>
            </a:pPr>
            <a:r>
              <a:rPr lang="en-US" altLang="zh-CN" b="1">
                <a:solidFill>
                  <a:srgbClr val="000000"/>
                </a:solidFill>
                <a:latin typeface="Times New Roman" pitchFamily="18" charset="0"/>
                <a:cs typeface="Times New Roman" pitchFamily="18" charset="0"/>
              </a:rPr>
              <a:t>Khalid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H</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Al</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Malki,</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PhD</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82981" name="Picture 3"/>
          <p:cNvPicPr>
            <a:picLocks noChangeAspect="1" noChangeArrowheads="1"/>
          </p:cNvPicPr>
          <p:nvPr/>
        </p:nvPicPr>
        <p:blipFill>
          <a:blip r:embed="rId2"/>
          <a:srcRect/>
          <a:stretch>
            <a:fillRect/>
          </a:stretch>
        </p:blipFill>
        <p:spPr bwMode="auto">
          <a:xfrm>
            <a:off x="596900" y="2044700"/>
            <a:ext cx="3784600" cy="3556000"/>
          </a:xfrm>
          <a:prstGeom prst="rect">
            <a:avLst/>
          </a:prstGeom>
          <a:noFill/>
          <a:ln w="9525">
            <a:noFill/>
            <a:miter lim="800000"/>
            <a:headEnd/>
            <a:tailEnd/>
          </a:ln>
        </p:spPr>
      </p:pic>
      <p:pic>
        <p:nvPicPr>
          <p:cNvPr id="82982" name="Picture 3"/>
          <p:cNvPicPr>
            <a:picLocks noChangeAspect="1" noChangeArrowheads="1"/>
          </p:cNvPicPr>
          <p:nvPr/>
        </p:nvPicPr>
        <p:blipFill>
          <a:blip r:embed="rId3"/>
          <a:srcRect/>
          <a:stretch>
            <a:fillRect/>
          </a:stretch>
        </p:blipFill>
        <p:spPr bwMode="auto">
          <a:xfrm>
            <a:off x="8140700" y="0"/>
            <a:ext cx="1003300" cy="1003300"/>
          </a:xfrm>
          <a:prstGeom prst="rect">
            <a:avLst/>
          </a:prstGeom>
          <a:noFill/>
          <a:ln w="9525">
            <a:noFill/>
            <a:miter lim="800000"/>
            <a:headEnd/>
            <a:tailEnd/>
          </a:ln>
        </p:spPr>
      </p:pic>
      <p:pic>
        <p:nvPicPr>
          <p:cNvPr id="82983" name="Picture 3"/>
          <p:cNvPicPr>
            <a:picLocks noChangeAspect="1" noChangeArrowheads="1"/>
          </p:cNvPicPr>
          <p:nvPr/>
        </p:nvPicPr>
        <p:blipFill>
          <a:blip r:embed="rId4"/>
          <a:srcRect/>
          <a:stretch>
            <a:fillRect/>
          </a:stretch>
        </p:blipFill>
        <p:spPr bwMode="auto">
          <a:xfrm>
            <a:off x="4940300" y="2044700"/>
            <a:ext cx="3810000" cy="3568700"/>
          </a:xfrm>
          <a:prstGeom prst="rect">
            <a:avLst/>
          </a:prstGeom>
          <a:noFill/>
          <a:ln w="9525">
            <a:noFill/>
            <a:miter lim="800000"/>
            <a:headEnd/>
            <a:tailEnd/>
          </a:ln>
        </p:spPr>
      </p:pic>
      <p:sp>
        <p:nvSpPr>
          <p:cNvPr id="2" name="TextBox 1"/>
          <p:cNvSpPr txBox="1"/>
          <p:nvPr/>
        </p:nvSpPr>
        <p:spPr>
          <a:xfrm>
            <a:off x="1701800" y="914400"/>
            <a:ext cx="5867400" cy="431800"/>
          </a:xfrm>
          <a:prstGeom prst="rect">
            <a:avLst/>
          </a:prstGeom>
          <a:noFill/>
        </p:spPr>
        <p:txBody>
          <a:bodyPr wrap="none" lIns="0" tIns="0" rIns="0">
            <a:spAutoFit/>
          </a:bodyPr>
          <a:lstStyle/>
          <a:p>
            <a:pPr fontAlgn="auto">
              <a:lnSpc>
                <a:spcPts val="3400"/>
              </a:lnSpc>
              <a:spcBef>
                <a:spcPts val="0"/>
              </a:spcBef>
              <a:spcAft>
                <a:spcPts val="0"/>
              </a:spcAft>
              <a:defRPr/>
            </a:pPr>
            <a:r>
              <a:rPr lang="en-US" altLang="zh-CN" sz="2795" b="1" i="1" dirty="0">
                <a:solidFill>
                  <a:srgbClr val="000000"/>
                </a:solidFill>
                <a:latin typeface="Segoe UI" pitchFamily="18" charset="0"/>
                <a:cs typeface="Segoe UI" pitchFamily="18" charset="0"/>
              </a:rPr>
              <a:t>Right-sided</a:t>
            </a:r>
            <a:r>
              <a:rPr lang="en-US" altLang="zh-CN" sz="2795" dirty="0">
                <a:latin typeface="Times New Roman" pitchFamily="18" charset="0"/>
                <a:cs typeface="Times New Roman" pitchFamily="18" charset="0"/>
              </a:rPr>
              <a:t> </a:t>
            </a:r>
            <a:r>
              <a:rPr lang="en-US" altLang="zh-CN" sz="2795" b="1" i="1" dirty="0">
                <a:solidFill>
                  <a:srgbClr val="000000"/>
                </a:solidFill>
                <a:latin typeface="Segoe UI" pitchFamily="18" charset="0"/>
                <a:cs typeface="Segoe UI" pitchFamily="18" charset="0"/>
              </a:rPr>
              <a:t>Contact</a:t>
            </a:r>
            <a:r>
              <a:rPr lang="en-US" altLang="zh-CN" sz="2795" dirty="0">
                <a:latin typeface="Times New Roman" pitchFamily="18" charset="0"/>
                <a:cs typeface="Times New Roman" pitchFamily="18" charset="0"/>
              </a:rPr>
              <a:t> </a:t>
            </a:r>
            <a:r>
              <a:rPr lang="en-US" altLang="zh-CN" sz="2795" b="1" i="1" dirty="0">
                <a:solidFill>
                  <a:srgbClr val="000000"/>
                </a:solidFill>
                <a:latin typeface="Segoe UI" pitchFamily="18" charset="0"/>
                <a:cs typeface="Segoe UI" pitchFamily="18" charset="0"/>
              </a:rPr>
              <a:t>Granuloma</a:t>
            </a:r>
          </a:p>
        </p:txBody>
      </p:sp>
      <p:sp>
        <p:nvSpPr>
          <p:cNvPr id="1034" name="TextBox 1"/>
          <p:cNvSpPr txBox="1"/>
          <p:nvPr/>
        </p:nvSpPr>
        <p:spPr>
          <a:xfrm>
            <a:off x="6083300" y="5664200"/>
            <a:ext cx="1549400" cy="482600"/>
          </a:xfrm>
          <a:prstGeom prst="rect">
            <a:avLst/>
          </a:prstGeom>
          <a:noFill/>
        </p:spPr>
        <p:txBody>
          <a:bodyPr wrap="none" lIns="0" tIns="0" rIns="0">
            <a:spAutoFit/>
          </a:bodyPr>
          <a:lstStyle/>
          <a:p>
            <a:pPr fontAlgn="auto">
              <a:lnSpc>
                <a:spcPts val="3800"/>
              </a:lnSpc>
              <a:spcBef>
                <a:spcPts val="0"/>
              </a:spcBef>
              <a:spcAft>
                <a:spcPts val="0"/>
              </a:spcAft>
              <a:defRPr/>
            </a:pPr>
            <a:r>
              <a:rPr lang="en-US" altLang="zh-CN" sz="2795" b="1" dirty="0">
                <a:solidFill>
                  <a:srgbClr val="000000"/>
                </a:solidFill>
                <a:latin typeface="Garamond" pitchFamily="18" charset="0"/>
                <a:cs typeface="Garamond" pitchFamily="18" charset="0"/>
              </a:rPr>
              <a:t>Phonation</a:t>
            </a:r>
          </a:p>
        </p:txBody>
      </p:sp>
      <p:sp>
        <p:nvSpPr>
          <p:cNvPr id="1035" name="TextBox 1"/>
          <p:cNvSpPr txBox="1"/>
          <p:nvPr/>
        </p:nvSpPr>
        <p:spPr>
          <a:xfrm>
            <a:off x="165100" y="5689600"/>
            <a:ext cx="3403600" cy="1079500"/>
          </a:xfrm>
          <a:prstGeom prst="rect">
            <a:avLst/>
          </a:prstGeom>
          <a:noFill/>
        </p:spPr>
        <p:txBody>
          <a:bodyPr wrap="none" lIns="0" tIns="0" rIns="0">
            <a:spAutoFit/>
          </a:bodyPr>
          <a:lstStyle/>
          <a:p>
            <a:pPr fontAlgn="auto">
              <a:lnSpc>
                <a:spcPts val="3800"/>
              </a:lnSpc>
              <a:spcBef>
                <a:spcPts val="0"/>
              </a:spcBef>
              <a:spcAft>
                <a:spcPts val="0"/>
              </a:spcAft>
              <a:tabLst>
                <a:tab pos="1422400" algn="l"/>
              </a:tabLst>
              <a:defRPr/>
            </a:pPr>
            <a:r>
              <a:rPr lang="en-US" altLang="zh-CN" dirty="0">
                <a:latin typeface="+mn-lt"/>
                <a:cs typeface="+mn-cs"/>
              </a:rPr>
              <a:t>	</a:t>
            </a:r>
            <a:r>
              <a:rPr lang="en-US" altLang="zh-CN" sz="2795" b="1" dirty="0">
                <a:solidFill>
                  <a:srgbClr val="000000"/>
                </a:solidFill>
                <a:latin typeface="Garamond" pitchFamily="18" charset="0"/>
                <a:cs typeface="Garamond" pitchFamily="18" charset="0"/>
              </a:rPr>
              <a:t>Respiration</a:t>
            </a:r>
          </a:p>
          <a:p>
            <a:pPr fontAlgn="auto">
              <a:lnSpc>
                <a:spcPts val="1000"/>
              </a:lnSpc>
              <a:spcBef>
                <a:spcPts val="0"/>
              </a:spcBef>
              <a:spcAft>
                <a:spcPts val="0"/>
              </a:spcAft>
              <a:defRPr/>
            </a:pPr>
            <a:endParaRPr lang="en-US" altLang="zh-CN" dirty="0">
              <a:latin typeface="+mn-lt"/>
              <a:cs typeface="+mn-cs"/>
            </a:endParaRPr>
          </a:p>
          <a:p>
            <a:pPr fontAlgn="auto">
              <a:lnSpc>
                <a:spcPts val="1000"/>
              </a:lnSpc>
              <a:spcBef>
                <a:spcPts val="0"/>
              </a:spcBef>
              <a:spcAft>
                <a:spcPts val="0"/>
              </a:spcAft>
              <a:defRPr/>
            </a:pPr>
            <a:endParaRPr lang="en-US" altLang="zh-CN" dirty="0">
              <a:latin typeface="+mn-lt"/>
              <a:cs typeface="+mn-cs"/>
            </a:endParaRPr>
          </a:p>
          <a:p>
            <a:pPr fontAlgn="auto">
              <a:lnSpc>
                <a:spcPts val="2700"/>
              </a:lnSpc>
              <a:spcBef>
                <a:spcPts val="0"/>
              </a:spcBef>
              <a:spcAft>
                <a:spcPts val="0"/>
              </a:spcAft>
              <a:tabLst>
                <a:tab pos="1422400" algn="l"/>
              </a:tabLst>
              <a:defRPr/>
            </a:pPr>
            <a:r>
              <a:rPr lang="en-US" altLang="zh-CN" b="1" dirty="0">
                <a:solidFill>
                  <a:srgbClr val="000000"/>
                </a:solidFill>
                <a:latin typeface="Times New Roman" pitchFamily="18" charset="0"/>
                <a:cs typeface="Times New Roman" pitchFamily="18" charset="0"/>
              </a:rPr>
              <a:t>Khalid</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H</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Al</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Malki,</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MD,</a:t>
            </a:r>
            <a:r>
              <a:rPr lang="en-US" altLang="zh-CN" dirty="0">
                <a:latin typeface="Times New Roman" pitchFamily="18" charset="0"/>
                <a:cs typeface="Times New Roman" pitchFamily="18" charset="0"/>
              </a:rPr>
              <a:t> </a:t>
            </a:r>
            <a:r>
              <a:rPr lang="en-US" altLang="zh-CN" b="1" dirty="0">
                <a:solidFill>
                  <a:srgbClr val="000000"/>
                </a:solidFill>
                <a:latin typeface="Times New Roman" pitchFamily="18" charset="0"/>
                <a:cs typeface="Times New Roman" pitchFamily="18" charset="0"/>
              </a:rPr>
              <a:t>PhD</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84005" name="Picture 3"/>
          <p:cNvPicPr>
            <a:picLocks noChangeAspect="1" noChangeArrowheads="1"/>
          </p:cNvPicPr>
          <p:nvPr/>
        </p:nvPicPr>
        <p:blipFill>
          <a:blip r:embed="rId2"/>
          <a:srcRect/>
          <a:stretch>
            <a:fillRect/>
          </a:stretch>
        </p:blipFill>
        <p:spPr bwMode="auto">
          <a:xfrm>
            <a:off x="2273300" y="2044700"/>
            <a:ext cx="4597400" cy="3683000"/>
          </a:xfrm>
          <a:prstGeom prst="rect">
            <a:avLst/>
          </a:prstGeom>
          <a:noFill/>
          <a:ln w="9525">
            <a:noFill/>
            <a:miter lim="800000"/>
            <a:headEnd/>
            <a:tailEnd/>
          </a:ln>
        </p:spPr>
      </p:pic>
      <p:pic>
        <p:nvPicPr>
          <p:cNvPr id="84006" name="Picture 3"/>
          <p:cNvPicPr>
            <a:picLocks noChangeAspect="1" noChangeArrowheads="1"/>
          </p:cNvPicPr>
          <p:nvPr/>
        </p:nvPicPr>
        <p:blipFill>
          <a:blip r:embed="rId3"/>
          <a:srcRect/>
          <a:stretch>
            <a:fillRect/>
          </a:stretch>
        </p:blipFill>
        <p:spPr bwMode="auto">
          <a:xfrm>
            <a:off x="8140700" y="0"/>
            <a:ext cx="1003300" cy="1003300"/>
          </a:xfrm>
          <a:prstGeom prst="rect">
            <a:avLst/>
          </a:prstGeom>
          <a:noFill/>
          <a:ln w="9525">
            <a:noFill/>
            <a:miter lim="800000"/>
            <a:headEnd/>
            <a:tailEnd/>
          </a:ln>
        </p:spPr>
      </p:pic>
      <p:sp>
        <p:nvSpPr>
          <p:cNvPr id="84007" name="TextBox 1"/>
          <p:cNvSpPr txBox="1">
            <a:spLocks noChangeArrowheads="1"/>
          </p:cNvSpPr>
          <p:nvPr/>
        </p:nvSpPr>
        <p:spPr bwMode="auto">
          <a:xfrm>
            <a:off x="165100" y="6451600"/>
            <a:ext cx="3403600" cy="292100"/>
          </a:xfrm>
          <a:prstGeom prst="rect">
            <a:avLst/>
          </a:prstGeom>
          <a:noFill/>
          <a:ln w="9525">
            <a:noFill/>
            <a:miter lim="800000"/>
            <a:headEnd/>
            <a:tailEnd/>
          </a:ln>
        </p:spPr>
        <p:txBody>
          <a:bodyPr wrap="none" lIns="0" tIns="0" rIns="0">
            <a:spAutoFit/>
          </a:bodyPr>
          <a:lstStyle/>
          <a:p>
            <a:pPr>
              <a:lnSpc>
                <a:spcPts val="2300"/>
              </a:lnSpc>
            </a:pPr>
            <a:r>
              <a:rPr lang="en-US" altLang="zh-CN" b="1">
                <a:solidFill>
                  <a:srgbClr val="000000"/>
                </a:solidFill>
                <a:latin typeface="Times New Roman" pitchFamily="18" charset="0"/>
                <a:cs typeface="Times New Roman" pitchFamily="18" charset="0"/>
              </a:rPr>
              <a:t>Khalid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H</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Al</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Malki,</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PhD</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rtlCol="0">
            <a:normAutofit fontScale="77500" lnSpcReduction="20000"/>
          </a:bodyPr>
          <a:lstStyle/>
          <a:p>
            <a:pPr fontAlgn="auto">
              <a:spcAft>
                <a:spcPts val="0"/>
              </a:spcAft>
              <a:buFont typeface="Arial" pitchFamily="34" charset="0"/>
              <a:buChar char="•"/>
              <a:defRPr/>
            </a:pPr>
            <a:r>
              <a:rPr lang="en-US" dirty="0" smtClean="0"/>
              <a:t>Vocal fold nodules: </a:t>
            </a:r>
          </a:p>
          <a:p>
            <a:pPr lvl="1" fontAlgn="auto">
              <a:spcAft>
                <a:spcPts val="0"/>
              </a:spcAft>
              <a:buFont typeface="Arial" pitchFamily="34" charset="0"/>
              <a:buChar char="–"/>
              <a:defRPr/>
            </a:pPr>
            <a:r>
              <a:rPr lang="en-US" dirty="0" err="1" smtClean="0"/>
              <a:t>Tx</a:t>
            </a:r>
            <a:r>
              <a:rPr lang="en-US" dirty="0" smtClean="0"/>
              <a:t>: voice therapy, vocal hygiene advice. Surgery indicated in advanced stage and grossly asymmetrical. </a:t>
            </a:r>
          </a:p>
          <a:p>
            <a:pPr lvl="1" fontAlgn="auto">
              <a:spcAft>
                <a:spcPts val="0"/>
              </a:spcAft>
              <a:buFont typeface="Arial" pitchFamily="34" charset="0"/>
              <a:buChar char="–"/>
              <a:defRPr/>
            </a:pPr>
            <a:endParaRPr lang="en-US" dirty="0" smtClean="0"/>
          </a:p>
          <a:p>
            <a:pPr lvl="1" fontAlgn="auto">
              <a:spcAft>
                <a:spcPts val="0"/>
              </a:spcAft>
              <a:buFont typeface="Wingdings" pitchFamily="2" charset="2"/>
              <a:buChar char="§"/>
              <a:defRPr/>
            </a:pPr>
            <a:r>
              <a:rPr lang="en-US" dirty="0" smtClean="0"/>
              <a:t>Polyps surgery is primary and others secondary.</a:t>
            </a:r>
          </a:p>
          <a:p>
            <a:pPr lvl="1" fontAlgn="auto">
              <a:spcAft>
                <a:spcPts val="0"/>
              </a:spcAft>
              <a:buFont typeface="Wingdings" pitchFamily="2" charset="2"/>
              <a:buChar char="§"/>
              <a:defRPr/>
            </a:pPr>
            <a:r>
              <a:rPr lang="en-US" dirty="0" smtClean="0"/>
              <a:t>Polyp and contralateral reaction may be confused with nodules; the more symmetrical goes with nodules. </a:t>
            </a:r>
          </a:p>
          <a:p>
            <a:pPr lvl="1" fontAlgn="auto">
              <a:spcAft>
                <a:spcPts val="0"/>
              </a:spcAft>
              <a:buFont typeface="Wingdings" pitchFamily="2" charset="2"/>
              <a:buChar char="§"/>
              <a:defRPr/>
            </a:pPr>
            <a:r>
              <a:rPr lang="en-US" dirty="0" smtClean="0"/>
              <a:t>Cyst is surgical </a:t>
            </a:r>
            <a:r>
              <a:rPr lang="en-US" dirty="0" err="1" smtClean="0"/>
              <a:t>marsuplization</a:t>
            </a:r>
            <a:r>
              <a:rPr lang="en-US" dirty="0" smtClean="0"/>
              <a:t> to avoid </a:t>
            </a:r>
            <a:r>
              <a:rPr lang="en-US" dirty="0" err="1" smtClean="0"/>
              <a:t>recurrance</a:t>
            </a:r>
            <a:r>
              <a:rPr lang="en-US" dirty="0" smtClean="0"/>
              <a:t>. </a:t>
            </a:r>
          </a:p>
          <a:p>
            <a:pPr lvl="1" fontAlgn="auto">
              <a:spcAft>
                <a:spcPts val="0"/>
              </a:spcAft>
              <a:buFont typeface="Wingdings" pitchFamily="2" charset="2"/>
              <a:buChar char="§"/>
              <a:defRPr/>
            </a:pPr>
            <a:r>
              <a:rPr lang="en-US" dirty="0" smtClean="0"/>
              <a:t>Edema of the whole vocal fold: </a:t>
            </a:r>
            <a:r>
              <a:rPr lang="en-US" dirty="0" err="1" smtClean="0"/>
              <a:t>Renikies</a:t>
            </a:r>
            <a:r>
              <a:rPr lang="en-US" dirty="0" smtClean="0"/>
              <a:t> edema (vocal fold swollen unilateral or </a:t>
            </a:r>
            <a:r>
              <a:rPr lang="en-US" dirty="0" err="1" smtClean="0"/>
              <a:t>bilteral</a:t>
            </a:r>
            <a:r>
              <a:rPr lang="en-US" dirty="0" smtClean="0"/>
              <a:t>:</a:t>
            </a:r>
          </a:p>
          <a:p>
            <a:pPr lvl="3" fontAlgn="auto">
              <a:spcAft>
                <a:spcPts val="0"/>
              </a:spcAft>
              <a:buFont typeface="Wingdings" pitchFamily="2" charset="2"/>
              <a:buChar char="§"/>
              <a:defRPr/>
            </a:pPr>
            <a:r>
              <a:rPr lang="en-US" dirty="0" smtClean="0"/>
              <a:t>Smoking </a:t>
            </a:r>
          </a:p>
          <a:p>
            <a:pPr lvl="3" fontAlgn="auto">
              <a:spcAft>
                <a:spcPts val="0"/>
              </a:spcAft>
              <a:buFont typeface="Wingdings" pitchFamily="2" charset="2"/>
              <a:buChar char="§"/>
              <a:defRPr/>
            </a:pPr>
            <a:r>
              <a:rPr lang="en-US" dirty="0" smtClean="0"/>
              <a:t>Laryngeal pharyngeal  </a:t>
            </a:r>
            <a:r>
              <a:rPr lang="en-US" dirty="0" err="1" smtClean="0"/>
              <a:t>refulx</a:t>
            </a:r>
            <a:r>
              <a:rPr lang="en-US" dirty="0" smtClean="0"/>
              <a:t> </a:t>
            </a:r>
          </a:p>
          <a:p>
            <a:pPr lvl="3" fontAlgn="auto">
              <a:spcAft>
                <a:spcPts val="0"/>
              </a:spcAft>
              <a:buFont typeface="Wingdings" pitchFamily="2" charset="2"/>
              <a:buChar char="§"/>
              <a:defRPr/>
            </a:pPr>
            <a:r>
              <a:rPr lang="en-US" dirty="0" err="1" smtClean="0"/>
              <a:t>Tx</a:t>
            </a:r>
            <a:r>
              <a:rPr lang="en-US" dirty="0" smtClean="0"/>
              <a:t>: surgery (incision + suction)</a:t>
            </a:r>
          </a:p>
          <a:p>
            <a:pPr lvl="3" fontAlgn="auto">
              <a:spcAft>
                <a:spcPts val="0"/>
              </a:spcAft>
              <a:buFont typeface="Wingdings" pitchFamily="2" charset="2"/>
              <a:buChar char="§"/>
              <a:defRPr/>
            </a:pPr>
            <a:r>
              <a:rPr lang="en-US" dirty="0" smtClean="0"/>
              <a:t>Before start treat tell patient to stop smoking coz end up in carcinoma </a:t>
            </a:r>
          </a:p>
          <a:p>
            <a:pPr lvl="3" fontAlgn="auto">
              <a:spcAft>
                <a:spcPts val="0"/>
              </a:spcAft>
              <a:buFont typeface="Wingdings" pitchFamily="2" charset="2"/>
              <a:buChar char="§"/>
              <a:defRPr/>
            </a:pPr>
            <a:endParaRPr lang="en-US" dirty="0" smtClean="0"/>
          </a:p>
          <a:p>
            <a:pPr lvl="3" fontAlgn="auto">
              <a:spcAft>
                <a:spcPts val="0"/>
              </a:spcAft>
              <a:buFont typeface="Wingdings" pitchFamily="2" charset="2"/>
              <a:buChar char="§"/>
              <a:defRPr/>
            </a:pPr>
            <a:endParaRPr lang="en-US" dirty="0" smtClean="0"/>
          </a:p>
          <a:p>
            <a:pPr lvl="3" fontAlgn="auto">
              <a:spcAft>
                <a:spcPts val="0"/>
              </a:spcAft>
              <a:buFont typeface="Arial" pitchFamily="34" charset="0"/>
              <a:buNone/>
              <a:defRPr/>
            </a:pPr>
            <a:endParaRPr 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21541" name="Picture 3"/>
          <p:cNvPicPr>
            <a:picLocks noChangeAspect="1" noChangeArrowheads="1"/>
          </p:cNvPicPr>
          <p:nvPr/>
        </p:nvPicPr>
        <p:blipFill>
          <a:blip r:embed="rId2"/>
          <a:srcRect/>
          <a:stretch>
            <a:fillRect/>
          </a:stretch>
        </p:blipFill>
        <p:spPr bwMode="auto">
          <a:xfrm>
            <a:off x="8140700" y="0"/>
            <a:ext cx="1003300" cy="1003300"/>
          </a:xfrm>
          <a:prstGeom prst="rect">
            <a:avLst/>
          </a:prstGeom>
          <a:noFill/>
          <a:ln w="9525">
            <a:noFill/>
            <a:miter lim="800000"/>
            <a:headEnd/>
            <a:tailEnd/>
          </a:ln>
        </p:spPr>
      </p:pic>
      <p:sp>
        <p:nvSpPr>
          <p:cNvPr id="2" name="TextBox 1"/>
          <p:cNvSpPr txBox="1"/>
          <p:nvPr/>
        </p:nvSpPr>
        <p:spPr>
          <a:xfrm>
            <a:off x="1155700" y="2286000"/>
            <a:ext cx="5245100" cy="482600"/>
          </a:xfrm>
          <a:prstGeom prst="rect">
            <a:avLst/>
          </a:prstGeom>
          <a:noFill/>
        </p:spPr>
        <p:txBody>
          <a:bodyPr wrap="none" lIns="0" tIns="0" rIns="0">
            <a:spAutoFit/>
          </a:bodyPr>
          <a:lstStyle/>
          <a:p>
            <a:pPr fontAlgn="auto">
              <a:lnSpc>
                <a:spcPts val="3800"/>
              </a:lnSpc>
              <a:spcBef>
                <a:spcPts val="0"/>
              </a:spcBef>
              <a:spcAft>
                <a:spcPts val="0"/>
              </a:spcAft>
              <a:defRPr/>
            </a:pPr>
            <a:r>
              <a:rPr lang="en-US" altLang="zh-CN" sz="3204" b="1" i="1" dirty="0">
                <a:solidFill>
                  <a:srgbClr val="000000"/>
                </a:solidFill>
                <a:latin typeface="Segoe UI" pitchFamily="18" charset="0"/>
                <a:cs typeface="Segoe UI" pitchFamily="18" charset="0"/>
              </a:rPr>
              <a:t>Aim</a:t>
            </a:r>
            <a:r>
              <a:rPr lang="en-US" altLang="zh-CN" sz="3204" dirty="0">
                <a:latin typeface="Times New Roman" pitchFamily="18" charset="0"/>
                <a:cs typeface="Times New Roman" pitchFamily="18" charset="0"/>
              </a:rPr>
              <a:t> </a:t>
            </a:r>
            <a:r>
              <a:rPr lang="en-US" altLang="zh-CN" sz="3204" b="1" i="1" dirty="0">
                <a:solidFill>
                  <a:srgbClr val="000000"/>
                </a:solidFill>
                <a:latin typeface="Segoe UI" pitchFamily="18" charset="0"/>
                <a:cs typeface="Segoe UI" pitchFamily="18" charset="0"/>
              </a:rPr>
              <a:t>of</a:t>
            </a:r>
            <a:r>
              <a:rPr lang="en-US" altLang="zh-CN" sz="3204" dirty="0">
                <a:latin typeface="Times New Roman" pitchFamily="18" charset="0"/>
                <a:cs typeface="Times New Roman" pitchFamily="18" charset="0"/>
              </a:rPr>
              <a:t> </a:t>
            </a:r>
            <a:r>
              <a:rPr lang="en-US" altLang="zh-CN" sz="3204" b="1" i="1" dirty="0">
                <a:solidFill>
                  <a:srgbClr val="000000"/>
                </a:solidFill>
                <a:latin typeface="Segoe UI" pitchFamily="18" charset="0"/>
                <a:cs typeface="Segoe UI" pitchFamily="18" charset="0"/>
              </a:rPr>
              <a:t>this</a:t>
            </a:r>
            <a:r>
              <a:rPr lang="en-US" altLang="zh-CN" sz="3204" dirty="0">
                <a:latin typeface="Times New Roman" pitchFamily="18" charset="0"/>
                <a:cs typeface="Times New Roman" pitchFamily="18" charset="0"/>
              </a:rPr>
              <a:t> </a:t>
            </a:r>
            <a:r>
              <a:rPr lang="en-US" altLang="zh-CN" sz="3204" b="1" i="1" dirty="0">
                <a:solidFill>
                  <a:srgbClr val="000000"/>
                </a:solidFill>
                <a:latin typeface="Segoe UI" pitchFamily="18" charset="0"/>
                <a:cs typeface="Segoe UI" pitchFamily="18" charset="0"/>
              </a:rPr>
              <a:t>presentation:</a:t>
            </a:r>
          </a:p>
        </p:txBody>
      </p:sp>
      <p:sp>
        <p:nvSpPr>
          <p:cNvPr id="21543" name="TextBox 1"/>
          <p:cNvSpPr txBox="1">
            <a:spLocks noChangeArrowheads="1"/>
          </p:cNvSpPr>
          <p:nvPr/>
        </p:nvSpPr>
        <p:spPr bwMode="auto">
          <a:xfrm>
            <a:off x="1689100" y="3238500"/>
            <a:ext cx="6210300" cy="10033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Introduce</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Communication</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and</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Swallowing</a:t>
            </a:r>
          </a:p>
          <a:p>
            <a:pPr>
              <a:lnSpc>
                <a:spcPts val="2800"/>
              </a:lnSpc>
            </a:pPr>
            <a:r>
              <a:rPr lang="en-US" altLang="zh-CN" sz="2400" b="1">
                <a:solidFill>
                  <a:srgbClr val="000000"/>
                </a:solidFill>
                <a:latin typeface="Times New Roman" pitchFamily="18" charset="0"/>
                <a:cs typeface="Times New Roman" pitchFamily="18" charset="0"/>
              </a:rPr>
              <a:t>Disorders</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and</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how</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they</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are</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managed</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generally,</a:t>
            </a:r>
          </a:p>
          <a:p>
            <a:pPr>
              <a:lnSpc>
                <a:spcPts val="2800"/>
              </a:lnSpc>
            </a:pPr>
            <a:r>
              <a:rPr lang="en-US" altLang="zh-CN" sz="2400" b="1">
                <a:solidFill>
                  <a:srgbClr val="000000"/>
                </a:solidFill>
                <a:latin typeface="Times New Roman" pitchFamily="18" charset="0"/>
                <a:cs typeface="Times New Roman" pitchFamily="18" charset="0"/>
              </a:rPr>
              <a:t>and</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NOT</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to</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cover</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all</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disorders</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in</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details.</a:t>
            </a:r>
          </a:p>
        </p:txBody>
      </p:sp>
      <p:sp>
        <p:nvSpPr>
          <p:cNvPr id="21544" name="TextBox 1"/>
          <p:cNvSpPr txBox="1">
            <a:spLocks noChangeArrowheads="1"/>
          </p:cNvSpPr>
          <p:nvPr/>
        </p:nvSpPr>
        <p:spPr bwMode="auto">
          <a:xfrm>
            <a:off x="165100" y="6451600"/>
            <a:ext cx="3403600" cy="292100"/>
          </a:xfrm>
          <a:prstGeom prst="rect">
            <a:avLst/>
          </a:prstGeom>
          <a:noFill/>
          <a:ln w="9525">
            <a:noFill/>
            <a:miter lim="800000"/>
            <a:headEnd/>
            <a:tailEnd/>
          </a:ln>
        </p:spPr>
        <p:txBody>
          <a:bodyPr wrap="none" lIns="0" tIns="0" rIns="0">
            <a:spAutoFit/>
          </a:bodyPr>
          <a:lstStyle/>
          <a:p>
            <a:pPr>
              <a:lnSpc>
                <a:spcPts val="2300"/>
              </a:lnSpc>
            </a:pPr>
            <a:r>
              <a:rPr lang="en-US" altLang="zh-CN" b="1">
                <a:solidFill>
                  <a:srgbClr val="000000"/>
                </a:solidFill>
                <a:latin typeface="Times New Roman" pitchFamily="18" charset="0"/>
                <a:cs typeface="Times New Roman" pitchFamily="18" charset="0"/>
              </a:rPr>
              <a:t>Khalid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H</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Al</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Malki,</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PhD</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r>
              <a:rPr lang="en-US" dirty="0" smtClean="0"/>
              <a:t>Anything posterior on the vocal fold: </a:t>
            </a:r>
            <a:r>
              <a:rPr lang="en-US" dirty="0" err="1" smtClean="0"/>
              <a:t>granuloma</a:t>
            </a:r>
            <a:r>
              <a:rPr lang="en-US" dirty="0" smtClean="0"/>
              <a:t> </a:t>
            </a:r>
          </a:p>
          <a:p>
            <a:pPr lvl="1" fontAlgn="auto">
              <a:spcAft>
                <a:spcPts val="0"/>
              </a:spcAft>
              <a:buFont typeface="Arial" pitchFamily="34" charset="0"/>
              <a:buChar char="–"/>
              <a:defRPr/>
            </a:pPr>
            <a:r>
              <a:rPr lang="en-US" dirty="0" smtClean="0"/>
              <a:t>Reflux </a:t>
            </a:r>
          </a:p>
          <a:p>
            <a:pPr lvl="1" fontAlgn="auto">
              <a:spcAft>
                <a:spcPts val="0"/>
              </a:spcAft>
              <a:buFont typeface="Arial" pitchFamily="34" charset="0"/>
              <a:buChar char="–"/>
              <a:defRPr/>
            </a:pPr>
            <a:r>
              <a:rPr lang="en-US" dirty="0" smtClean="0"/>
              <a:t>Intubation </a:t>
            </a:r>
            <a:r>
              <a:rPr lang="en-US" dirty="0" err="1" smtClean="0"/>
              <a:t>granuloma</a:t>
            </a:r>
            <a:r>
              <a:rPr lang="en-US" dirty="0" smtClean="0"/>
              <a:t> </a:t>
            </a:r>
          </a:p>
          <a:p>
            <a:pPr lvl="1" fontAlgn="auto">
              <a:spcAft>
                <a:spcPts val="0"/>
              </a:spcAft>
              <a:buFont typeface="Arial" pitchFamily="34" charset="0"/>
              <a:buChar char="–"/>
              <a:defRPr/>
            </a:pPr>
            <a:r>
              <a:rPr lang="en-US" dirty="0" err="1" smtClean="0"/>
              <a:t>Tx</a:t>
            </a:r>
            <a:r>
              <a:rPr lang="en-US" dirty="0" smtClean="0"/>
              <a:t>: treat the cause which is usually reflux. </a:t>
            </a:r>
          </a:p>
          <a:p>
            <a:pPr lvl="1" fontAlgn="auto">
              <a:spcAft>
                <a:spcPts val="0"/>
              </a:spcAft>
              <a:buFont typeface="Arial" pitchFamily="34" charset="0"/>
              <a:buChar char="–"/>
              <a:defRPr/>
            </a:pPr>
            <a:r>
              <a:rPr lang="en-US" dirty="0" smtClean="0"/>
              <a:t>Surgery last option due to </a:t>
            </a:r>
            <a:r>
              <a:rPr lang="en-US" dirty="0" err="1" smtClean="0"/>
              <a:t>recurrance</a:t>
            </a:r>
            <a:r>
              <a:rPr lang="en-US" dirty="0" smtClean="0"/>
              <a:t> </a:t>
            </a:r>
          </a:p>
          <a:p>
            <a:pPr lvl="1" fontAlgn="auto">
              <a:spcAft>
                <a:spcPts val="0"/>
              </a:spcAft>
              <a:buFont typeface="Arial" pitchFamily="34" charset="0"/>
              <a:buChar char="–"/>
              <a:defRPr/>
            </a:pPr>
            <a:endParaRPr lang="en-US" dirty="0" smtClean="0"/>
          </a:p>
          <a:p>
            <a:pPr lvl="1" fontAlgn="auto">
              <a:spcAft>
                <a:spcPts val="0"/>
              </a:spcAft>
              <a:buFont typeface="Arial" pitchFamily="34" charset="0"/>
              <a:buChar char="–"/>
              <a:defRPr/>
            </a:pPr>
            <a:r>
              <a:rPr lang="en-US" dirty="0" smtClean="0"/>
              <a:t>Generally </a:t>
            </a:r>
            <a:r>
              <a:rPr lang="en-US" dirty="0" err="1" smtClean="0"/>
              <a:t>tx</a:t>
            </a:r>
            <a:r>
              <a:rPr lang="en-US" dirty="0" smtClean="0"/>
              <a:t> of voice disorders (mostly due to reflux)</a:t>
            </a:r>
          </a:p>
          <a:p>
            <a:pPr lvl="2" fontAlgn="auto">
              <a:spcAft>
                <a:spcPts val="0"/>
              </a:spcAft>
              <a:buFont typeface="Arial" pitchFamily="34" charset="0"/>
              <a:buChar char="•"/>
              <a:defRPr/>
            </a:pPr>
            <a:r>
              <a:rPr lang="en-US" dirty="0" smtClean="0"/>
              <a:t>Medication: management of reflux Proton pump inhibitors (</a:t>
            </a:r>
            <a:r>
              <a:rPr lang="en-US" dirty="0" err="1" smtClean="0"/>
              <a:t>omperazole</a:t>
            </a:r>
            <a:r>
              <a:rPr lang="en-US" dirty="0" smtClean="0"/>
              <a:t>)</a:t>
            </a:r>
          </a:p>
          <a:p>
            <a:pPr lvl="2" fontAlgn="auto">
              <a:spcAft>
                <a:spcPts val="0"/>
              </a:spcAft>
              <a:buFont typeface="Arial" pitchFamily="34" charset="0"/>
              <a:buChar char="•"/>
              <a:defRPr/>
            </a:pPr>
            <a:r>
              <a:rPr lang="en-US" dirty="0" err="1" smtClean="0"/>
              <a:t>Phonosurgery</a:t>
            </a:r>
            <a:r>
              <a:rPr lang="en-US" dirty="0" smtClean="0"/>
              <a:t>: polyps, cyst, </a:t>
            </a:r>
            <a:r>
              <a:rPr lang="en-US" dirty="0" err="1" smtClean="0"/>
              <a:t>renkis</a:t>
            </a:r>
            <a:r>
              <a:rPr lang="en-US" dirty="0" smtClean="0"/>
              <a:t> edema</a:t>
            </a:r>
          </a:p>
          <a:p>
            <a:pPr lvl="2" fontAlgn="auto">
              <a:spcAft>
                <a:spcPts val="0"/>
              </a:spcAft>
              <a:buFont typeface="Arial" pitchFamily="34" charset="0"/>
              <a:buChar char="•"/>
              <a:defRPr/>
            </a:pPr>
            <a:r>
              <a:rPr lang="en-US" dirty="0" smtClean="0"/>
              <a:t>Technical air device. </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rtlCol="0">
            <a:normAutofit fontScale="77500" lnSpcReduction="20000"/>
          </a:bodyPr>
          <a:lstStyle/>
          <a:p>
            <a:pPr fontAlgn="auto">
              <a:spcAft>
                <a:spcPts val="0"/>
              </a:spcAft>
              <a:buFont typeface="Arial" pitchFamily="34" charset="0"/>
              <a:buChar char="•"/>
              <a:defRPr/>
            </a:pPr>
            <a:r>
              <a:rPr lang="en-US" dirty="0" smtClean="0"/>
              <a:t>After </a:t>
            </a:r>
            <a:r>
              <a:rPr lang="en-US" dirty="0" err="1" smtClean="0"/>
              <a:t>laryngectomy</a:t>
            </a:r>
            <a:r>
              <a:rPr lang="en-US" dirty="0" smtClean="0"/>
              <a:t> (</a:t>
            </a:r>
            <a:r>
              <a:rPr lang="en-US" dirty="0" err="1" smtClean="0"/>
              <a:t>servox</a:t>
            </a:r>
            <a:r>
              <a:rPr lang="en-US" dirty="0" smtClean="0"/>
              <a:t>): voice produced by membrane probe not vocal fold. But the voice produced very mechanical. </a:t>
            </a:r>
          </a:p>
          <a:p>
            <a:pPr fontAlgn="auto">
              <a:spcAft>
                <a:spcPts val="0"/>
              </a:spcAft>
              <a:buFont typeface="Arial" pitchFamily="34" charset="0"/>
              <a:buChar char="•"/>
              <a:defRPr/>
            </a:pPr>
            <a:r>
              <a:rPr lang="en-US" dirty="0" smtClean="0"/>
              <a:t>Reflux: </a:t>
            </a:r>
          </a:p>
          <a:p>
            <a:pPr lvl="1" fontAlgn="auto">
              <a:spcAft>
                <a:spcPts val="0"/>
              </a:spcAft>
              <a:buFont typeface="Arial" pitchFamily="34" charset="0"/>
              <a:buChar char="–"/>
              <a:defRPr/>
            </a:pPr>
            <a:r>
              <a:rPr lang="en-US" dirty="0" smtClean="0"/>
              <a:t>50% of patients having </a:t>
            </a:r>
            <a:r>
              <a:rPr lang="en-US" dirty="0" err="1" smtClean="0"/>
              <a:t>dyspena</a:t>
            </a:r>
            <a:r>
              <a:rPr lang="en-US" dirty="0" smtClean="0"/>
              <a:t> is due to reflux. 	</a:t>
            </a:r>
          </a:p>
          <a:p>
            <a:pPr lvl="1" fontAlgn="auto">
              <a:spcAft>
                <a:spcPts val="0"/>
              </a:spcAft>
              <a:buFont typeface="Arial" pitchFamily="34" charset="0"/>
              <a:buChar char="–"/>
              <a:defRPr/>
            </a:pPr>
            <a:r>
              <a:rPr lang="en-US" dirty="0" smtClean="0"/>
              <a:t>10% of ENT patients that come to clinic is due to reflux  </a:t>
            </a:r>
          </a:p>
          <a:p>
            <a:pPr lvl="1" fontAlgn="auto">
              <a:spcAft>
                <a:spcPts val="0"/>
              </a:spcAft>
              <a:buFont typeface="Arial" pitchFamily="34" charset="0"/>
              <a:buChar char="–"/>
              <a:defRPr/>
            </a:pPr>
            <a:r>
              <a:rPr lang="en-US" dirty="0" err="1" smtClean="0"/>
              <a:t>Laryngopharygeal</a:t>
            </a:r>
            <a:r>
              <a:rPr lang="en-US" dirty="0" smtClean="0"/>
              <a:t> reflux is more resistant to treatment and more sensitive to acid. </a:t>
            </a:r>
          </a:p>
          <a:p>
            <a:pPr lvl="1" fontAlgn="auto">
              <a:spcAft>
                <a:spcPts val="0"/>
              </a:spcAft>
              <a:buFont typeface="Arial" pitchFamily="34" charset="0"/>
              <a:buChar char="–"/>
              <a:defRPr/>
            </a:pPr>
            <a:r>
              <a:rPr lang="en-US" dirty="0" err="1" smtClean="0"/>
              <a:t>Gastroesophageal</a:t>
            </a:r>
            <a:r>
              <a:rPr lang="en-US" dirty="0" smtClean="0"/>
              <a:t> reflux (GERD) </a:t>
            </a:r>
          </a:p>
          <a:p>
            <a:pPr lvl="1" fontAlgn="auto">
              <a:spcAft>
                <a:spcPts val="0"/>
              </a:spcAft>
              <a:buFont typeface="Arial" pitchFamily="34" charset="0"/>
              <a:buChar char="–"/>
              <a:defRPr/>
            </a:pPr>
            <a:r>
              <a:rPr lang="en-US" dirty="0" smtClean="0"/>
              <a:t>Diagnosis is made by history and examination and pH </a:t>
            </a:r>
            <a:r>
              <a:rPr lang="en-US" dirty="0" err="1" smtClean="0"/>
              <a:t>metry</a:t>
            </a:r>
            <a:r>
              <a:rPr lang="en-US" dirty="0" smtClean="0"/>
              <a:t> (device is inserted from the nose to the esophagus which stays for 24hrs to read the pH using a sensor)</a:t>
            </a:r>
          </a:p>
          <a:p>
            <a:pPr lvl="1" fontAlgn="auto">
              <a:spcAft>
                <a:spcPts val="0"/>
              </a:spcAft>
              <a:buFont typeface="Arial" pitchFamily="34" charset="0"/>
              <a:buChar char="–"/>
              <a:defRPr/>
            </a:pPr>
            <a:r>
              <a:rPr lang="en-US" dirty="0" err="1" smtClean="0"/>
              <a:t>Tx</a:t>
            </a:r>
            <a:r>
              <a:rPr lang="en-US" dirty="0" smtClean="0"/>
              <a:t>: is Proton pump inhibitors with dietary modification (avoid fried food, tea, coffee, spicy food, mint, soda etc</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88101" name="Picture 3"/>
          <p:cNvPicPr>
            <a:picLocks noChangeAspect="1" noChangeArrowheads="1"/>
          </p:cNvPicPr>
          <p:nvPr/>
        </p:nvPicPr>
        <p:blipFill>
          <a:blip r:embed="rId2"/>
          <a:srcRect/>
          <a:stretch>
            <a:fillRect/>
          </a:stretch>
        </p:blipFill>
        <p:spPr bwMode="auto">
          <a:xfrm>
            <a:off x="8140700" y="0"/>
            <a:ext cx="1003300" cy="1003300"/>
          </a:xfrm>
          <a:prstGeom prst="rect">
            <a:avLst/>
          </a:prstGeom>
          <a:noFill/>
          <a:ln w="9525">
            <a:noFill/>
            <a:miter lim="800000"/>
            <a:headEnd/>
            <a:tailEnd/>
          </a:ln>
        </p:spPr>
      </p:pic>
      <p:sp>
        <p:nvSpPr>
          <p:cNvPr id="88102" name="TextBox 1"/>
          <p:cNvSpPr txBox="1">
            <a:spLocks noChangeArrowheads="1"/>
          </p:cNvSpPr>
          <p:nvPr/>
        </p:nvSpPr>
        <p:spPr bwMode="auto">
          <a:xfrm>
            <a:off x="1308100" y="1054100"/>
            <a:ext cx="3098800" cy="266700"/>
          </a:xfrm>
          <a:prstGeom prst="rect">
            <a:avLst/>
          </a:prstGeom>
          <a:noFill/>
          <a:ln w="9525">
            <a:noFill/>
            <a:miter lim="800000"/>
            <a:headEnd/>
            <a:tailEnd/>
          </a:ln>
        </p:spPr>
        <p:txBody>
          <a:bodyPr wrap="none" lIns="0" tIns="0" rIns="0">
            <a:spAutoFit/>
          </a:bodyPr>
          <a:lstStyle/>
          <a:p>
            <a:pPr>
              <a:lnSpc>
                <a:spcPts val="2100"/>
              </a:lnSpc>
            </a:pPr>
            <a:r>
              <a:rPr lang="en-US" altLang="zh-CN" sz="2400" b="1" u="sng">
                <a:solidFill>
                  <a:srgbClr val="000000"/>
                </a:solidFill>
                <a:latin typeface="Times New Roman" pitchFamily="18" charset="0"/>
                <a:cs typeface="Times New Roman" pitchFamily="18" charset="0"/>
              </a:rPr>
              <a:t>Diagnosis of dysphonia:</a:t>
            </a:r>
          </a:p>
        </p:txBody>
      </p:sp>
      <p:sp>
        <p:nvSpPr>
          <p:cNvPr id="88103" name="TextBox 1"/>
          <p:cNvSpPr txBox="1">
            <a:spLocks noChangeArrowheads="1"/>
          </p:cNvSpPr>
          <p:nvPr/>
        </p:nvSpPr>
        <p:spPr bwMode="auto">
          <a:xfrm>
            <a:off x="1689100" y="1663700"/>
            <a:ext cx="190500" cy="2667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I.</a:t>
            </a:r>
          </a:p>
        </p:txBody>
      </p:sp>
      <p:sp>
        <p:nvSpPr>
          <p:cNvPr id="88104" name="TextBox 1"/>
          <p:cNvSpPr txBox="1">
            <a:spLocks noChangeArrowheads="1"/>
          </p:cNvSpPr>
          <p:nvPr/>
        </p:nvSpPr>
        <p:spPr bwMode="auto">
          <a:xfrm>
            <a:off x="2298700" y="1663700"/>
            <a:ext cx="1955800" cy="2667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History</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taking.</a:t>
            </a:r>
          </a:p>
        </p:txBody>
      </p:sp>
      <p:sp>
        <p:nvSpPr>
          <p:cNvPr id="88105" name="TextBox 1"/>
          <p:cNvSpPr txBox="1">
            <a:spLocks noChangeArrowheads="1"/>
          </p:cNvSpPr>
          <p:nvPr/>
        </p:nvSpPr>
        <p:spPr bwMode="auto">
          <a:xfrm>
            <a:off x="165100" y="2362200"/>
            <a:ext cx="7874000" cy="4533900"/>
          </a:xfrm>
          <a:prstGeom prst="rect">
            <a:avLst/>
          </a:prstGeom>
          <a:noFill/>
          <a:ln w="9525">
            <a:noFill/>
            <a:miter lim="800000"/>
            <a:headEnd/>
            <a:tailEnd/>
          </a:ln>
        </p:spPr>
        <p:txBody>
          <a:bodyPr wrap="none" lIns="0" tIns="0" rIns="0">
            <a:spAutoFit/>
          </a:bodyPr>
          <a:lstStyle/>
          <a:p>
            <a:pPr>
              <a:lnSpc>
                <a:spcPts val="2100"/>
              </a:lnSpc>
              <a:tabLst>
                <a:tab pos="1524000" algn="l"/>
                <a:tab pos="2133600" algn="l"/>
                <a:tab pos="6248400" algn="l"/>
              </a:tabLst>
            </a:pPr>
            <a:r>
              <a:rPr lang="en-US" altLang="zh-CN">
                <a:latin typeface="Calibri" pitchFamily="34" charset="0"/>
              </a:rPr>
              <a:t>	</a:t>
            </a:r>
            <a:r>
              <a:rPr lang="en-US" altLang="zh-CN" sz="2400" b="1">
                <a:solidFill>
                  <a:srgbClr val="000000"/>
                </a:solidFill>
                <a:latin typeface="Times New Roman" pitchFamily="18" charset="0"/>
                <a:cs typeface="Times New Roman" pitchFamily="18" charset="0"/>
              </a:rPr>
              <a:t>II.</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Physical</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examination:APA</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neck</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a:t>
            </a:r>
          </a:p>
          <a:p>
            <a:pPr>
              <a:lnSpc>
                <a:spcPts val="1000"/>
              </a:lnSpc>
              <a:tabLst>
                <a:tab pos="1524000" algn="l"/>
                <a:tab pos="2133600" algn="l"/>
                <a:tab pos="6248400" algn="l"/>
              </a:tabLst>
            </a:pPr>
            <a:endParaRPr lang="en-US" altLang="zh-CN">
              <a:latin typeface="Calibri" pitchFamily="34" charset="0"/>
            </a:endParaRPr>
          </a:p>
          <a:p>
            <a:pPr>
              <a:lnSpc>
                <a:spcPts val="1000"/>
              </a:lnSpc>
              <a:tabLst>
                <a:tab pos="1524000" algn="l"/>
                <a:tab pos="2133600" algn="l"/>
                <a:tab pos="6248400" algn="l"/>
              </a:tabLst>
            </a:pPr>
            <a:endParaRPr lang="en-US" altLang="zh-CN">
              <a:latin typeface="Calibri" pitchFamily="34" charset="0"/>
            </a:endParaRPr>
          </a:p>
          <a:p>
            <a:pPr>
              <a:lnSpc>
                <a:spcPts val="2300"/>
              </a:lnSpc>
              <a:tabLst>
                <a:tab pos="1524000" algn="l"/>
                <a:tab pos="2133600" algn="l"/>
                <a:tab pos="6248400" algn="l"/>
              </a:tabLst>
            </a:pPr>
            <a:r>
              <a:rPr lang="en-US" altLang="zh-CN">
                <a:latin typeface="Calibri" pitchFamily="34" charset="0"/>
              </a:rPr>
              <a:t>	</a:t>
            </a:r>
            <a:r>
              <a:rPr lang="en-US" altLang="zh-CN" sz="2400" b="1">
                <a:solidFill>
                  <a:srgbClr val="000000"/>
                </a:solidFill>
                <a:latin typeface="Times New Roman" pitchFamily="18" charset="0"/>
              </a:rPr>
              <a:t>III.</a:t>
            </a:r>
            <a:r>
              <a:rPr lang="en-US" altLang="zh-CN" sz="2400">
                <a:latin typeface="Times New Roman" pitchFamily="18" charset="0"/>
              </a:rPr>
              <a:t>  </a:t>
            </a:r>
            <a:r>
              <a:rPr lang="en-US" altLang="zh-CN" sz="2400" b="1">
                <a:solidFill>
                  <a:srgbClr val="000000"/>
                </a:solidFill>
                <a:latin typeface="Times New Roman" pitchFamily="18" charset="0"/>
              </a:rPr>
              <a:t>Investigations:</a:t>
            </a:r>
          </a:p>
          <a:p>
            <a:pPr>
              <a:lnSpc>
                <a:spcPts val="2800"/>
              </a:lnSpc>
              <a:tabLst>
                <a:tab pos="1524000" algn="l"/>
                <a:tab pos="2133600" algn="l"/>
                <a:tab pos="6248400" algn="l"/>
              </a:tabLst>
            </a:pPr>
            <a:r>
              <a:rPr lang="en-US" altLang="zh-CN">
                <a:latin typeface="Calibri" pitchFamily="34" charset="0"/>
              </a:rPr>
              <a:t>		</a:t>
            </a:r>
            <a:r>
              <a:rPr lang="en-US" altLang="zh-CN" sz="2400" b="1">
                <a:solidFill>
                  <a:srgbClr val="000000"/>
                </a:solidFill>
                <a:latin typeface="Times New Roman" pitchFamily="18" charset="0"/>
              </a:rPr>
              <a:t>-Audio</a:t>
            </a:r>
            <a:r>
              <a:rPr lang="en-US" altLang="zh-CN" sz="2400">
                <a:latin typeface="Times New Roman" pitchFamily="18" charset="0"/>
              </a:rPr>
              <a:t> </a:t>
            </a:r>
            <a:r>
              <a:rPr lang="en-US" altLang="zh-CN" sz="2400" b="1">
                <a:solidFill>
                  <a:srgbClr val="000000"/>
                </a:solidFill>
                <a:latin typeface="Times New Roman" pitchFamily="18" charset="0"/>
              </a:rPr>
              <a:t>recording.</a:t>
            </a:r>
          </a:p>
          <a:p>
            <a:pPr>
              <a:lnSpc>
                <a:spcPts val="2800"/>
              </a:lnSpc>
              <a:tabLst>
                <a:tab pos="1524000" algn="l"/>
                <a:tab pos="2133600" algn="l"/>
                <a:tab pos="6248400" algn="l"/>
              </a:tabLst>
            </a:pPr>
            <a:r>
              <a:rPr lang="en-US" altLang="zh-CN">
                <a:latin typeface="Calibri" pitchFamily="34" charset="0"/>
              </a:rPr>
              <a:t>		</a:t>
            </a:r>
            <a:r>
              <a:rPr lang="en-US" altLang="zh-CN" sz="2400" b="1">
                <a:solidFill>
                  <a:srgbClr val="000000"/>
                </a:solidFill>
                <a:latin typeface="Times New Roman" pitchFamily="18" charset="0"/>
              </a:rPr>
              <a:t>-</a:t>
            </a:r>
            <a:r>
              <a:rPr lang="en-US" altLang="zh-CN" sz="2400">
                <a:latin typeface="Times New Roman" pitchFamily="18" charset="0"/>
              </a:rPr>
              <a:t> </a:t>
            </a:r>
            <a:r>
              <a:rPr lang="en-US" altLang="zh-CN" sz="2400" b="1">
                <a:solidFill>
                  <a:srgbClr val="000000"/>
                </a:solidFill>
                <a:latin typeface="Times New Roman" pitchFamily="18" charset="0"/>
              </a:rPr>
              <a:t>Digital</a:t>
            </a:r>
            <a:r>
              <a:rPr lang="en-US" altLang="zh-CN" sz="2400">
                <a:latin typeface="Times New Roman" pitchFamily="18" charset="0"/>
              </a:rPr>
              <a:t> </a:t>
            </a:r>
            <a:r>
              <a:rPr lang="en-US" altLang="zh-CN" sz="2400" b="1">
                <a:solidFill>
                  <a:srgbClr val="000000"/>
                </a:solidFill>
                <a:latin typeface="Times New Roman" pitchFamily="18" charset="0"/>
              </a:rPr>
              <a:t>laryngostroboscopy.</a:t>
            </a:r>
          </a:p>
          <a:p>
            <a:pPr>
              <a:lnSpc>
                <a:spcPts val="2800"/>
              </a:lnSpc>
              <a:tabLst>
                <a:tab pos="1524000" algn="l"/>
                <a:tab pos="2133600" algn="l"/>
                <a:tab pos="6248400" algn="l"/>
              </a:tabLst>
            </a:pPr>
            <a:r>
              <a:rPr lang="en-US" altLang="zh-CN">
                <a:latin typeface="Calibri" pitchFamily="34" charset="0"/>
              </a:rPr>
              <a:t>		</a:t>
            </a:r>
            <a:r>
              <a:rPr lang="en-US" altLang="zh-CN" sz="2400" b="1">
                <a:solidFill>
                  <a:srgbClr val="000000"/>
                </a:solidFill>
                <a:latin typeface="Times New Roman" pitchFamily="18" charset="0"/>
              </a:rPr>
              <a:t>-</a:t>
            </a:r>
            <a:r>
              <a:rPr lang="en-US" altLang="zh-CN" sz="2400">
                <a:latin typeface="Times New Roman" pitchFamily="18" charset="0"/>
              </a:rPr>
              <a:t> </a:t>
            </a:r>
            <a:r>
              <a:rPr lang="en-US" altLang="zh-CN" sz="2400" b="1">
                <a:solidFill>
                  <a:srgbClr val="000000"/>
                </a:solidFill>
                <a:latin typeface="Times New Roman" pitchFamily="18" charset="0"/>
              </a:rPr>
              <a:t>Digital</a:t>
            </a:r>
            <a:r>
              <a:rPr lang="en-US" altLang="zh-CN" sz="2400">
                <a:latin typeface="Times New Roman" pitchFamily="18" charset="0"/>
              </a:rPr>
              <a:t> </a:t>
            </a:r>
            <a:r>
              <a:rPr lang="en-US" altLang="zh-CN" sz="2400" b="1">
                <a:solidFill>
                  <a:srgbClr val="000000"/>
                </a:solidFill>
                <a:latin typeface="Times New Roman" pitchFamily="18" charset="0"/>
              </a:rPr>
              <a:t>laryngokymography.</a:t>
            </a:r>
          </a:p>
          <a:p>
            <a:pPr>
              <a:lnSpc>
                <a:spcPts val="2800"/>
              </a:lnSpc>
              <a:tabLst>
                <a:tab pos="1524000" algn="l"/>
                <a:tab pos="2133600" algn="l"/>
                <a:tab pos="6248400" algn="l"/>
              </a:tabLst>
            </a:pPr>
            <a:r>
              <a:rPr lang="en-US" altLang="zh-CN">
                <a:latin typeface="Calibri" pitchFamily="34" charset="0"/>
              </a:rPr>
              <a:t>		</a:t>
            </a:r>
            <a:r>
              <a:rPr lang="en-US" altLang="zh-CN" sz="2400" b="1">
                <a:solidFill>
                  <a:srgbClr val="000000"/>
                </a:solidFill>
                <a:latin typeface="Times New Roman" pitchFamily="18" charset="0"/>
              </a:rPr>
              <a:t>-Acoustic</a:t>
            </a:r>
            <a:r>
              <a:rPr lang="en-US" altLang="zh-CN" sz="2400">
                <a:latin typeface="Times New Roman" pitchFamily="18" charset="0"/>
              </a:rPr>
              <a:t> </a:t>
            </a:r>
            <a:r>
              <a:rPr lang="en-US" altLang="zh-CN" sz="2400" b="1">
                <a:solidFill>
                  <a:srgbClr val="000000"/>
                </a:solidFill>
                <a:latin typeface="Times New Roman" pitchFamily="18" charset="0"/>
              </a:rPr>
              <a:t>analysis</a:t>
            </a:r>
            <a:r>
              <a:rPr lang="en-US" altLang="zh-CN" sz="2400">
                <a:latin typeface="Times New Roman" pitchFamily="18" charset="0"/>
              </a:rPr>
              <a:t> </a:t>
            </a:r>
            <a:r>
              <a:rPr lang="en-US" altLang="zh-CN" sz="2400" b="1">
                <a:solidFill>
                  <a:srgbClr val="000000"/>
                </a:solidFill>
                <a:latin typeface="Times New Roman" pitchFamily="18" charset="0"/>
              </a:rPr>
              <a:t>(MDVP).</a:t>
            </a:r>
          </a:p>
          <a:p>
            <a:pPr>
              <a:lnSpc>
                <a:spcPts val="2800"/>
              </a:lnSpc>
              <a:tabLst>
                <a:tab pos="1524000" algn="l"/>
                <a:tab pos="2133600" algn="l"/>
                <a:tab pos="6248400" algn="l"/>
              </a:tabLst>
            </a:pPr>
            <a:r>
              <a:rPr lang="en-US" altLang="zh-CN">
                <a:latin typeface="Calibri" pitchFamily="34" charset="0"/>
              </a:rPr>
              <a:t>		</a:t>
            </a:r>
            <a:r>
              <a:rPr lang="en-US" altLang="zh-CN" sz="2400" b="1">
                <a:solidFill>
                  <a:srgbClr val="000000"/>
                </a:solidFill>
                <a:latin typeface="Times New Roman" pitchFamily="18" charset="0"/>
              </a:rPr>
              <a:t>-Aerodynamic</a:t>
            </a:r>
            <a:r>
              <a:rPr lang="en-US" altLang="zh-CN" sz="2400">
                <a:latin typeface="Times New Roman" pitchFamily="18" charset="0"/>
              </a:rPr>
              <a:t> </a:t>
            </a:r>
            <a:r>
              <a:rPr lang="en-US" altLang="zh-CN" sz="2400" b="1">
                <a:solidFill>
                  <a:srgbClr val="000000"/>
                </a:solidFill>
                <a:latin typeface="Times New Roman" pitchFamily="18" charset="0"/>
              </a:rPr>
              <a:t>analysis</a:t>
            </a:r>
            <a:r>
              <a:rPr lang="en-US" altLang="zh-CN" sz="2400">
                <a:latin typeface="Times New Roman" pitchFamily="18" charset="0"/>
              </a:rPr>
              <a:t> </a:t>
            </a:r>
            <a:r>
              <a:rPr lang="en-US" altLang="zh-CN" sz="2400" b="1">
                <a:solidFill>
                  <a:srgbClr val="000000"/>
                </a:solidFill>
                <a:latin typeface="Times New Roman" pitchFamily="18" charset="0"/>
              </a:rPr>
              <a:t>(Aerophone</a:t>
            </a:r>
            <a:r>
              <a:rPr lang="en-US" altLang="zh-CN" sz="2400">
                <a:latin typeface="Times New Roman" pitchFamily="18" charset="0"/>
              </a:rPr>
              <a:t> </a:t>
            </a:r>
            <a:r>
              <a:rPr lang="en-US" altLang="zh-CN" sz="2400" b="1">
                <a:solidFill>
                  <a:srgbClr val="000000"/>
                </a:solidFill>
                <a:latin typeface="Times New Roman" pitchFamily="18" charset="0"/>
              </a:rPr>
              <a:t>II).</a:t>
            </a:r>
          </a:p>
          <a:p>
            <a:pPr>
              <a:lnSpc>
                <a:spcPts val="2800"/>
              </a:lnSpc>
              <a:tabLst>
                <a:tab pos="1524000" algn="l"/>
                <a:tab pos="2133600" algn="l"/>
                <a:tab pos="6248400" algn="l"/>
              </a:tabLst>
            </a:pPr>
            <a:r>
              <a:rPr lang="en-US" altLang="zh-CN">
                <a:latin typeface="Calibri" pitchFamily="34" charset="0"/>
              </a:rPr>
              <a:t>		</a:t>
            </a:r>
            <a:r>
              <a:rPr lang="en-US" altLang="zh-CN" sz="2400" b="1">
                <a:solidFill>
                  <a:srgbClr val="000000"/>
                </a:solidFill>
                <a:latin typeface="Times New Roman" pitchFamily="18" charset="0"/>
              </a:rPr>
              <a:t>-</a:t>
            </a:r>
            <a:r>
              <a:rPr lang="en-US" altLang="zh-CN" sz="2400">
                <a:latin typeface="Times New Roman" pitchFamily="18" charset="0"/>
              </a:rPr>
              <a:t> </a:t>
            </a:r>
            <a:r>
              <a:rPr lang="en-US" altLang="zh-CN" sz="2400" b="1">
                <a:solidFill>
                  <a:srgbClr val="000000"/>
                </a:solidFill>
                <a:latin typeface="Times New Roman" pitchFamily="18" charset="0"/>
              </a:rPr>
              <a:t>GERD</a:t>
            </a:r>
            <a:r>
              <a:rPr lang="en-US" altLang="zh-CN" sz="2400">
                <a:latin typeface="Times New Roman" pitchFamily="18" charset="0"/>
              </a:rPr>
              <a:t> </a:t>
            </a:r>
            <a:r>
              <a:rPr lang="en-US" altLang="zh-CN" sz="2400" b="1">
                <a:solidFill>
                  <a:srgbClr val="000000"/>
                </a:solidFill>
                <a:latin typeface="Times New Roman" pitchFamily="18" charset="0"/>
              </a:rPr>
              <a:t>(LPR)</a:t>
            </a:r>
            <a:r>
              <a:rPr lang="en-US" altLang="zh-CN" sz="2400">
                <a:latin typeface="Times New Roman" pitchFamily="18" charset="0"/>
              </a:rPr>
              <a:t> </a:t>
            </a:r>
            <a:r>
              <a:rPr lang="en-US" altLang="zh-CN" sz="2400" b="1">
                <a:solidFill>
                  <a:srgbClr val="000000"/>
                </a:solidFill>
                <a:latin typeface="Times New Roman" pitchFamily="18" charset="0"/>
              </a:rPr>
              <a:t>work-up.</a:t>
            </a:r>
          </a:p>
          <a:p>
            <a:pPr>
              <a:lnSpc>
                <a:spcPts val="2800"/>
              </a:lnSpc>
              <a:tabLst>
                <a:tab pos="1524000" algn="l"/>
                <a:tab pos="2133600" algn="l"/>
                <a:tab pos="6248400" algn="l"/>
              </a:tabLst>
            </a:pPr>
            <a:r>
              <a:rPr lang="en-US" altLang="zh-CN">
                <a:latin typeface="Calibri" pitchFamily="34" charset="0"/>
              </a:rPr>
              <a:t>		</a:t>
            </a:r>
            <a:r>
              <a:rPr lang="en-US" altLang="zh-CN" sz="2400" b="1">
                <a:solidFill>
                  <a:srgbClr val="000000"/>
                </a:solidFill>
                <a:latin typeface="Times New Roman" pitchFamily="18" charset="0"/>
              </a:rPr>
              <a:t>-</a:t>
            </a:r>
            <a:r>
              <a:rPr lang="en-US" altLang="zh-CN" sz="2400">
                <a:latin typeface="Times New Roman" pitchFamily="18" charset="0"/>
              </a:rPr>
              <a:t> </a:t>
            </a:r>
            <a:r>
              <a:rPr lang="en-US" altLang="zh-CN" sz="2400" b="1">
                <a:solidFill>
                  <a:srgbClr val="000000"/>
                </a:solidFill>
                <a:latin typeface="Times New Roman" pitchFamily="18" charset="0"/>
              </a:rPr>
              <a:t>CT</a:t>
            </a:r>
            <a:r>
              <a:rPr lang="en-US" altLang="zh-CN" sz="2400">
                <a:latin typeface="Times New Roman" pitchFamily="18" charset="0"/>
              </a:rPr>
              <a:t> </a:t>
            </a:r>
            <a:r>
              <a:rPr lang="en-US" altLang="zh-CN" sz="2400" b="1">
                <a:solidFill>
                  <a:srgbClr val="000000"/>
                </a:solidFill>
                <a:latin typeface="Times New Roman" pitchFamily="18" charset="0"/>
              </a:rPr>
              <a:t>neck.</a:t>
            </a:r>
          </a:p>
          <a:p>
            <a:pPr>
              <a:lnSpc>
                <a:spcPts val="1000"/>
              </a:lnSpc>
              <a:tabLst>
                <a:tab pos="1524000" algn="l"/>
                <a:tab pos="2133600" algn="l"/>
                <a:tab pos="6248400" algn="l"/>
              </a:tabLst>
            </a:pPr>
            <a:endParaRPr lang="en-US" altLang="zh-CN">
              <a:latin typeface="Calibri" pitchFamily="34" charset="0"/>
            </a:endParaRPr>
          </a:p>
          <a:p>
            <a:pPr>
              <a:lnSpc>
                <a:spcPts val="1000"/>
              </a:lnSpc>
              <a:tabLst>
                <a:tab pos="1524000" algn="l"/>
                <a:tab pos="2133600" algn="l"/>
                <a:tab pos="6248400" algn="l"/>
              </a:tabLst>
            </a:pPr>
            <a:endParaRPr lang="en-US" altLang="zh-CN">
              <a:latin typeface="Calibri" pitchFamily="34" charset="0"/>
            </a:endParaRPr>
          </a:p>
          <a:p>
            <a:pPr>
              <a:lnSpc>
                <a:spcPts val="2300"/>
              </a:lnSpc>
              <a:tabLst>
                <a:tab pos="1524000" algn="l"/>
                <a:tab pos="2133600" algn="l"/>
                <a:tab pos="6248400" algn="l"/>
              </a:tabLst>
            </a:pPr>
            <a:r>
              <a:rPr lang="en-US" altLang="zh-CN">
                <a:latin typeface="Calibri" pitchFamily="34" charset="0"/>
              </a:rPr>
              <a:t>			</a:t>
            </a:r>
            <a:r>
              <a:rPr lang="en-US" altLang="zh-CN" sz="2400" b="1">
                <a:solidFill>
                  <a:srgbClr val="000000"/>
                </a:solidFill>
                <a:latin typeface="Times New Roman" pitchFamily="18" charset="0"/>
              </a:rPr>
              <a:t>*</a:t>
            </a:r>
            <a:r>
              <a:rPr lang="en-US" altLang="zh-CN" sz="2400" b="1" u="sng">
                <a:solidFill>
                  <a:srgbClr val="CC99FF"/>
                </a:solidFill>
                <a:latin typeface="Times New Roman" pitchFamily="18" charset="0"/>
              </a:rPr>
              <a:t>Voice Sheet</a:t>
            </a:r>
          </a:p>
          <a:p>
            <a:pPr>
              <a:lnSpc>
                <a:spcPts val="1000"/>
              </a:lnSpc>
              <a:tabLst>
                <a:tab pos="1524000" algn="l"/>
                <a:tab pos="2133600" algn="l"/>
                <a:tab pos="6248400" algn="l"/>
              </a:tabLst>
            </a:pPr>
            <a:endParaRPr lang="en-US" altLang="zh-CN">
              <a:latin typeface="Calibri" pitchFamily="34" charset="0"/>
            </a:endParaRPr>
          </a:p>
          <a:p>
            <a:pPr>
              <a:lnSpc>
                <a:spcPts val="1000"/>
              </a:lnSpc>
              <a:tabLst>
                <a:tab pos="1524000" algn="l"/>
                <a:tab pos="2133600" algn="l"/>
                <a:tab pos="6248400" algn="l"/>
              </a:tabLst>
            </a:pPr>
            <a:endParaRPr lang="en-US" altLang="zh-CN">
              <a:latin typeface="Calibri" pitchFamily="34" charset="0"/>
            </a:endParaRPr>
          </a:p>
          <a:p>
            <a:pPr>
              <a:lnSpc>
                <a:spcPts val="2800"/>
              </a:lnSpc>
              <a:tabLst>
                <a:tab pos="1524000" algn="l"/>
                <a:tab pos="2133600" algn="l"/>
                <a:tab pos="6248400" algn="l"/>
              </a:tabLst>
            </a:pPr>
            <a:r>
              <a:rPr lang="en-US" altLang="zh-CN" b="1">
                <a:solidFill>
                  <a:srgbClr val="000000"/>
                </a:solidFill>
                <a:latin typeface="Times New Roman" pitchFamily="18" charset="0"/>
              </a:rPr>
              <a:t>Khalid</a:t>
            </a:r>
            <a:r>
              <a:rPr lang="en-US" altLang="zh-CN">
                <a:latin typeface="Times New Roman" pitchFamily="18" charset="0"/>
              </a:rPr>
              <a:t> </a:t>
            </a:r>
            <a:r>
              <a:rPr lang="en-US" altLang="zh-CN" b="1">
                <a:solidFill>
                  <a:srgbClr val="000000"/>
                </a:solidFill>
                <a:latin typeface="Times New Roman" pitchFamily="18" charset="0"/>
              </a:rPr>
              <a:t>H</a:t>
            </a:r>
            <a:r>
              <a:rPr lang="en-US" altLang="zh-CN">
                <a:latin typeface="Times New Roman" pitchFamily="18" charset="0"/>
              </a:rPr>
              <a:t> </a:t>
            </a:r>
            <a:r>
              <a:rPr lang="en-US" altLang="zh-CN" b="1">
                <a:solidFill>
                  <a:srgbClr val="000000"/>
                </a:solidFill>
                <a:latin typeface="Times New Roman" pitchFamily="18" charset="0"/>
              </a:rPr>
              <a:t>Al</a:t>
            </a:r>
            <a:r>
              <a:rPr lang="en-US" altLang="zh-CN">
                <a:latin typeface="Times New Roman" pitchFamily="18" charset="0"/>
              </a:rPr>
              <a:t> </a:t>
            </a:r>
            <a:r>
              <a:rPr lang="en-US" altLang="zh-CN" b="1">
                <a:solidFill>
                  <a:srgbClr val="000000"/>
                </a:solidFill>
                <a:latin typeface="Times New Roman" pitchFamily="18" charset="0"/>
              </a:rPr>
              <a:t>Malki,</a:t>
            </a:r>
            <a:r>
              <a:rPr lang="en-US" altLang="zh-CN">
                <a:latin typeface="Times New Roman" pitchFamily="18" charset="0"/>
              </a:rPr>
              <a:t> </a:t>
            </a:r>
            <a:r>
              <a:rPr lang="en-US" altLang="zh-CN" b="1">
                <a:solidFill>
                  <a:srgbClr val="000000"/>
                </a:solidFill>
                <a:latin typeface="Times New Roman" pitchFamily="18" charset="0"/>
              </a:rPr>
              <a:t>MD,</a:t>
            </a:r>
            <a:r>
              <a:rPr lang="en-US" altLang="zh-CN">
                <a:latin typeface="Times New Roman" pitchFamily="18" charset="0"/>
              </a:rPr>
              <a:t> </a:t>
            </a:r>
            <a:r>
              <a:rPr lang="en-US" altLang="zh-CN" b="1">
                <a:solidFill>
                  <a:srgbClr val="000000"/>
                </a:solidFill>
                <a:latin typeface="Times New Roman" pitchFamily="18" charset="0"/>
              </a:rPr>
              <a:t>PhD</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2" name="Freeform 3"/>
          <p:cNvSpPr/>
          <p:nvPr/>
        </p:nvSpPr>
        <p:spPr>
          <a:xfrm>
            <a:off x="1779588" y="1751013"/>
            <a:ext cx="1501775" cy="23812"/>
          </a:xfrm>
          <a:custGeom>
            <a:avLst/>
            <a:gdLst>
              <a:gd name="connsiteX0" fmla="*/ 0 w 1501139"/>
              <a:gd name="connsiteY0" fmla="*/ 12192 h 24383"/>
              <a:gd name="connsiteX1" fmla="*/ 1501139 w 1501139"/>
              <a:gd name="connsiteY1" fmla="*/ 12192 h 24383"/>
            </a:gdLst>
            <a:ahLst/>
            <a:cxnLst>
              <a:cxn ang="0">
                <a:pos x="connsiteX0" y="connsiteY0"/>
              </a:cxn>
              <a:cxn ang="1">
                <a:pos x="connsiteX1" y="connsiteY1"/>
              </a:cxn>
            </a:cxnLst>
            <a:rect l="l" t="t" r="r" b="b"/>
            <a:pathLst>
              <a:path w="1501139" h="24383">
                <a:moveTo>
                  <a:pt x="0" y="12192"/>
                </a:moveTo>
                <a:lnTo>
                  <a:pt x="1501139" y="12192"/>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033" name="Freeform 3"/>
          <p:cNvSpPr/>
          <p:nvPr/>
        </p:nvSpPr>
        <p:spPr>
          <a:xfrm>
            <a:off x="1779588" y="2970213"/>
            <a:ext cx="565150" cy="23812"/>
          </a:xfrm>
          <a:custGeom>
            <a:avLst/>
            <a:gdLst>
              <a:gd name="connsiteX0" fmla="*/ 0 w 565404"/>
              <a:gd name="connsiteY0" fmla="*/ 12192 h 24383"/>
              <a:gd name="connsiteX1" fmla="*/ 565404 w 565404"/>
              <a:gd name="connsiteY1" fmla="*/ 12192 h 24383"/>
            </a:gdLst>
            <a:ahLst/>
            <a:cxnLst>
              <a:cxn ang="0">
                <a:pos x="connsiteX0" y="connsiteY0"/>
              </a:cxn>
              <a:cxn ang="1">
                <a:pos x="connsiteX1" y="connsiteY1"/>
              </a:cxn>
            </a:cxnLst>
            <a:rect l="l" t="t" r="r" b="b"/>
            <a:pathLst>
              <a:path w="565404" h="24383">
                <a:moveTo>
                  <a:pt x="0" y="12192"/>
                </a:moveTo>
                <a:lnTo>
                  <a:pt x="565404" y="12192"/>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034" name="Freeform 3"/>
          <p:cNvSpPr/>
          <p:nvPr/>
        </p:nvSpPr>
        <p:spPr>
          <a:xfrm>
            <a:off x="1779588" y="3579813"/>
            <a:ext cx="906462" cy="23812"/>
          </a:xfrm>
          <a:custGeom>
            <a:avLst/>
            <a:gdLst>
              <a:gd name="connsiteX0" fmla="*/ 0 w 905255"/>
              <a:gd name="connsiteY0" fmla="*/ 12191 h 24384"/>
              <a:gd name="connsiteX1" fmla="*/ 905255 w 905255"/>
              <a:gd name="connsiteY1" fmla="*/ 12191 h 24384"/>
            </a:gdLst>
            <a:ahLst/>
            <a:cxnLst>
              <a:cxn ang="0">
                <a:pos x="connsiteX0" y="connsiteY0"/>
              </a:cxn>
              <a:cxn ang="1">
                <a:pos x="connsiteX1" y="connsiteY1"/>
              </a:cxn>
            </a:cxnLst>
            <a:rect l="l" t="t" r="r" b="b"/>
            <a:pathLst>
              <a:path w="905255" h="24384">
                <a:moveTo>
                  <a:pt x="0" y="12191"/>
                </a:moveTo>
                <a:lnTo>
                  <a:pt x="905255" y="12191"/>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035" name="Freeform 3"/>
          <p:cNvSpPr/>
          <p:nvPr/>
        </p:nvSpPr>
        <p:spPr>
          <a:xfrm>
            <a:off x="1779588" y="4799013"/>
            <a:ext cx="1033462" cy="23812"/>
          </a:xfrm>
          <a:custGeom>
            <a:avLst/>
            <a:gdLst>
              <a:gd name="connsiteX0" fmla="*/ 0 w 1033272"/>
              <a:gd name="connsiteY0" fmla="*/ 12191 h 24384"/>
              <a:gd name="connsiteX1" fmla="*/ 1033272 w 1033272"/>
              <a:gd name="connsiteY1" fmla="*/ 12191 h 24384"/>
            </a:gdLst>
            <a:ahLst/>
            <a:cxnLst>
              <a:cxn ang="0">
                <a:pos x="connsiteX0" y="connsiteY0"/>
              </a:cxn>
              <a:cxn ang="1">
                <a:pos x="connsiteX1" y="connsiteY1"/>
              </a:cxn>
            </a:cxnLst>
            <a:rect l="l" t="t" r="r" b="b"/>
            <a:pathLst>
              <a:path w="1033272" h="24384">
                <a:moveTo>
                  <a:pt x="0" y="12191"/>
                </a:moveTo>
                <a:lnTo>
                  <a:pt x="1033272" y="12191"/>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036" name="Freeform 3"/>
          <p:cNvSpPr/>
          <p:nvPr/>
        </p:nvSpPr>
        <p:spPr>
          <a:xfrm>
            <a:off x="1779588" y="5408613"/>
            <a:ext cx="1503362" cy="23812"/>
          </a:xfrm>
          <a:custGeom>
            <a:avLst/>
            <a:gdLst>
              <a:gd name="connsiteX0" fmla="*/ 0 w 1502664"/>
              <a:gd name="connsiteY0" fmla="*/ 12191 h 24384"/>
              <a:gd name="connsiteX1" fmla="*/ 1502664 w 1502664"/>
              <a:gd name="connsiteY1" fmla="*/ 12191 h 24384"/>
            </a:gdLst>
            <a:ahLst/>
            <a:cxnLst>
              <a:cxn ang="0">
                <a:pos x="connsiteX0" y="connsiteY0"/>
              </a:cxn>
              <a:cxn ang="1">
                <a:pos x="connsiteX1" y="connsiteY1"/>
              </a:cxn>
            </a:cxnLst>
            <a:rect l="l" t="t" r="r" b="b"/>
            <a:pathLst>
              <a:path w="1502664" h="24384">
                <a:moveTo>
                  <a:pt x="0" y="12191"/>
                </a:moveTo>
                <a:lnTo>
                  <a:pt x="1502664" y="12191"/>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pic>
        <p:nvPicPr>
          <p:cNvPr id="89130" name="Picture 3"/>
          <p:cNvPicPr>
            <a:picLocks noChangeAspect="1" noChangeArrowheads="1"/>
          </p:cNvPicPr>
          <p:nvPr/>
        </p:nvPicPr>
        <p:blipFill>
          <a:blip r:embed="rId2"/>
          <a:srcRect/>
          <a:stretch>
            <a:fillRect/>
          </a:stretch>
        </p:blipFill>
        <p:spPr bwMode="auto">
          <a:xfrm>
            <a:off x="8140700" y="0"/>
            <a:ext cx="1003300" cy="1003300"/>
          </a:xfrm>
          <a:prstGeom prst="rect">
            <a:avLst/>
          </a:prstGeom>
          <a:noFill/>
          <a:ln w="9525">
            <a:noFill/>
            <a:miter lim="800000"/>
            <a:headEnd/>
            <a:tailEnd/>
          </a:ln>
        </p:spPr>
      </p:pic>
      <p:sp>
        <p:nvSpPr>
          <p:cNvPr id="89131" name="TextBox 1"/>
          <p:cNvSpPr txBox="1">
            <a:spLocks noChangeArrowheads="1"/>
          </p:cNvSpPr>
          <p:nvPr/>
        </p:nvSpPr>
        <p:spPr bwMode="auto">
          <a:xfrm>
            <a:off x="1003300" y="901700"/>
            <a:ext cx="4800600" cy="266700"/>
          </a:xfrm>
          <a:prstGeom prst="rect">
            <a:avLst/>
          </a:prstGeom>
          <a:noFill/>
          <a:ln w="9525">
            <a:noFill/>
            <a:miter lim="800000"/>
            <a:headEnd/>
            <a:tailEnd/>
          </a:ln>
        </p:spPr>
        <p:txBody>
          <a:bodyPr wrap="none" lIns="0" tIns="0" rIns="0">
            <a:spAutoFit/>
          </a:bodyPr>
          <a:lstStyle/>
          <a:p>
            <a:pPr>
              <a:lnSpc>
                <a:spcPts val="2100"/>
              </a:lnSpc>
            </a:pPr>
            <a:r>
              <a:rPr lang="en-US" altLang="zh-CN" sz="2400" b="1" u="sng">
                <a:solidFill>
                  <a:srgbClr val="000000"/>
                </a:solidFill>
                <a:latin typeface="Times New Roman" pitchFamily="18" charset="0"/>
                <a:cs typeface="Times New Roman" pitchFamily="18" charset="0"/>
              </a:rPr>
              <a:t>Auditory Perceptual Analysis (APA):</a:t>
            </a:r>
          </a:p>
        </p:txBody>
      </p:sp>
      <p:sp>
        <p:nvSpPr>
          <p:cNvPr id="1037" name="TextBox 1"/>
          <p:cNvSpPr txBox="1"/>
          <p:nvPr/>
        </p:nvSpPr>
        <p:spPr>
          <a:xfrm>
            <a:off x="1460500" y="1549400"/>
            <a:ext cx="5486400" cy="228600"/>
          </a:xfrm>
          <a:prstGeom prst="rect">
            <a:avLst/>
          </a:prstGeom>
          <a:noFill/>
        </p:spPr>
        <p:txBody>
          <a:bodyPr wrap="none" lIns="0" tIns="0" rIns="0">
            <a:spAutoFit/>
          </a:bodyPr>
          <a:lstStyle/>
          <a:p>
            <a:pPr fontAlgn="auto">
              <a:lnSpc>
                <a:spcPts val="1800"/>
              </a:lnSpc>
              <a:spcBef>
                <a:spcPts val="0"/>
              </a:spcBef>
              <a:spcAft>
                <a:spcPts val="0"/>
              </a:spcAft>
              <a:defRPr/>
            </a:pPr>
            <a:r>
              <a:rPr lang="en-US" altLang="zh-CN" sz="2004" b="1" dirty="0">
                <a:solidFill>
                  <a:srgbClr val="000000"/>
                </a:solidFill>
                <a:latin typeface="Times New Roman" pitchFamily="18" charset="0"/>
                <a:cs typeface="Times New Roman" pitchFamily="18" charset="0"/>
              </a:rPr>
              <a:t>1.</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Overall</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grade:</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normal,</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slight,</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moderate,</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severe.</a:t>
            </a:r>
          </a:p>
        </p:txBody>
      </p:sp>
      <p:sp>
        <p:nvSpPr>
          <p:cNvPr id="1038" name="TextBox 1"/>
          <p:cNvSpPr txBox="1"/>
          <p:nvPr/>
        </p:nvSpPr>
        <p:spPr>
          <a:xfrm>
            <a:off x="1460500" y="2159000"/>
            <a:ext cx="5930900" cy="228600"/>
          </a:xfrm>
          <a:prstGeom prst="rect">
            <a:avLst/>
          </a:prstGeom>
          <a:noFill/>
        </p:spPr>
        <p:txBody>
          <a:bodyPr wrap="none" lIns="0" tIns="0" rIns="0">
            <a:spAutoFit/>
          </a:bodyPr>
          <a:lstStyle/>
          <a:p>
            <a:pPr fontAlgn="auto">
              <a:lnSpc>
                <a:spcPts val="1800"/>
              </a:lnSpc>
              <a:spcBef>
                <a:spcPts val="0"/>
              </a:spcBef>
              <a:spcAft>
                <a:spcPts val="0"/>
              </a:spcAft>
              <a:defRPr/>
            </a:pPr>
            <a:r>
              <a:rPr lang="en-US" altLang="zh-CN" sz="2004" b="1" dirty="0">
                <a:solidFill>
                  <a:srgbClr val="000000"/>
                </a:solidFill>
                <a:latin typeface="Times New Roman" pitchFamily="18" charset="0"/>
                <a:cs typeface="Times New Roman" pitchFamily="18" charset="0"/>
              </a:rPr>
              <a:t>2.</a:t>
            </a:r>
            <a:r>
              <a:rPr lang="en-US" altLang="zh-CN" sz="2004" dirty="0">
                <a:latin typeface="Times New Roman" pitchFamily="18" charset="0"/>
                <a:cs typeface="Times New Roman" pitchFamily="18" charset="0"/>
              </a:rPr>
              <a:t>  </a:t>
            </a:r>
            <a:r>
              <a:rPr lang="en-US" altLang="zh-CN" sz="2004" b="1" u="sng" dirty="0">
                <a:solidFill>
                  <a:srgbClr val="000000"/>
                </a:solidFill>
                <a:latin typeface="Times New Roman" pitchFamily="18" charset="0"/>
                <a:cs typeface="Times New Roman" pitchFamily="18" charset="0"/>
              </a:rPr>
              <a:t>Character (quality):</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strained,</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leaky,</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breathy,</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rough.</a:t>
            </a:r>
          </a:p>
        </p:txBody>
      </p:sp>
      <p:sp>
        <p:nvSpPr>
          <p:cNvPr id="1039" name="TextBox 1"/>
          <p:cNvSpPr txBox="1"/>
          <p:nvPr/>
        </p:nvSpPr>
        <p:spPr>
          <a:xfrm>
            <a:off x="1460500" y="2768600"/>
            <a:ext cx="6515100" cy="228600"/>
          </a:xfrm>
          <a:prstGeom prst="rect">
            <a:avLst/>
          </a:prstGeom>
          <a:noFill/>
        </p:spPr>
        <p:txBody>
          <a:bodyPr wrap="none" lIns="0" tIns="0" rIns="0">
            <a:spAutoFit/>
          </a:bodyPr>
          <a:lstStyle/>
          <a:p>
            <a:pPr fontAlgn="auto">
              <a:lnSpc>
                <a:spcPts val="1800"/>
              </a:lnSpc>
              <a:spcBef>
                <a:spcPts val="0"/>
              </a:spcBef>
              <a:spcAft>
                <a:spcPts val="0"/>
              </a:spcAft>
              <a:defRPr/>
            </a:pPr>
            <a:r>
              <a:rPr lang="en-US" altLang="zh-CN" sz="2004" b="1" dirty="0">
                <a:solidFill>
                  <a:srgbClr val="000000"/>
                </a:solidFill>
                <a:latin typeface="Times New Roman" pitchFamily="18" charset="0"/>
                <a:cs typeface="Times New Roman" pitchFamily="18" charset="0"/>
              </a:rPr>
              <a:t>3.</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Pitch:</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increased,</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decreased,</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diplophonia,</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normal</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for</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age.</a:t>
            </a:r>
          </a:p>
        </p:txBody>
      </p:sp>
      <p:sp>
        <p:nvSpPr>
          <p:cNvPr id="1040" name="TextBox 1"/>
          <p:cNvSpPr txBox="1"/>
          <p:nvPr/>
        </p:nvSpPr>
        <p:spPr>
          <a:xfrm>
            <a:off x="1460500" y="3378200"/>
            <a:ext cx="1295400" cy="228600"/>
          </a:xfrm>
          <a:prstGeom prst="rect">
            <a:avLst/>
          </a:prstGeom>
          <a:noFill/>
        </p:spPr>
        <p:txBody>
          <a:bodyPr wrap="none" lIns="0" tIns="0" rIns="0">
            <a:spAutoFit/>
          </a:bodyPr>
          <a:lstStyle/>
          <a:p>
            <a:pPr fontAlgn="auto">
              <a:lnSpc>
                <a:spcPts val="1800"/>
              </a:lnSpc>
              <a:spcBef>
                <a:spcPts val="0"/>
              </a:spcBef>
              <a:spcAft>
                <a:spcPts val="0"/>
              </a:spcAft>
              <a:defRPr/>
            </a:pPr>
            <a:r>
              <a:rPr lang="en-US" altLang="zh-CN" sz="2004" b="1" dirty="0">
                <a:solidFill>
                  <a:srgbClr val="000000"/>
                </a:solidFill>
                <a:latin typeface="Times New Roman" pitchFamily="18" charset="0"/>
                <a:cs typeface="Times New Roman" pitchFamily="18" charset="0"/>
              </a:rPr>
              <a:t>4.</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Register:</a:t>
            </a:r>
          </a:p>
        </p:txBody>
      </p:sp>
      <p:sp>
        <p:nvSpPr>
          <p:cNvPr id="1041" name="TextBox 1"/>
          <p:cNvSpPr txBox="1"/>
          <p:nvPr/>
        </p:nvSpPr>
        <p:spPr>
          <a:xfrm>
            <a:off x="1968500" y="3695700"/>
            <a:ext cx="4800600" cy="533400"/>
          </a:xfrm>
          <a:prstGeom prst="rect">
            <a:avLst/>
          </a:prstGeom>
          <a:noFill/>
        </p:spPr>
        <p:txBody>
          <a:bodyPr wrap="none" lIns="0" tIns="0" rIns="0">
            <a:spAutoFit/>
          </a:bodyPr>
          <a:lstStyle/>
          <a:p>
            <a:pPr fontAlgn="auto">
              <a:lnSpc>
                <a:spcPts val="1800"/>
              </a:lnSpc>
              <a:spcBef>
                <a:spcPts val="0"/>
              </a:spcBef>
              <a:spcAft>
                <a:spcPts val="0"/>
              </a:spcAft>
              <a:defRPr/>
            </a:pPr>
            <a:r>
              <a:rPr lang="en-US" altLang="zh-CN" sz="2004" b="1" dirty="0">
                <a:solidFill>
                  <a:srgbClr val="000000"/>
                </a:solidFill>
                <a:latin typeface="Times New Roman" pitchFamily="18" charset="0"/>
                <a:cs typeface="Times New Roman" pitchFamily="18" charset="0"/>
              </a:rPr>
              <a:t>-</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habitual</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register:</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modal,</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falsetto,</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vocal</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fry.</a:t>
            </a:r>
          </a:p>
          <a:p>
            <a:pPr fontAlgn="auto">
              <a:lnSpc>
                <a:spcPts val="2400"/>
              </a:lnSpc>
              <a:spcBef>
                <a:spcPts val="0"/>
              </a:spcBef>
              <a:spcAft>
                <a:spcPts val="0"/>
              </a:spcAft>
              <a:defRPr/>
            </a:pPr>
            <a:r>
              <a:rPr lang="en-US" altLang="zh-CN" sz="2004" b="1" dirty="0">
                <a:solidFill>
                  <a:srgbClr val="000000"/>
                </a:solidFill>
                <a:latin typeface="Times New Roman" pitchFamily="18" charset="0"/>
                <a:cs typeface="Times New Roman" pitchFamily="18" charset="0"/>
              </a:rPr>
              <a:t>-</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register</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break.</a:t>
            </a:r>
          </a:p>
        </p:txBody>
      </p:sp>
      <p:sp>
        <p:nvSpPr>
          <p:cNvPr id="1042" name="TextBox 1"/>
          <p:cNvSpPr txBox="1"/>
          <p:nvPr/>
        </p:nvSpPr>
        <p:spPr>
          <a:xfrm>
            <a:off x="1460500" y="4597400"/>
            <a:ext cx="4775200" cy="228600"/>
          </a:xfrm>
          <a:prstGeom prst="rect">
            <a:avLst/>
          </a:prstGeom>
          <a:noFill/>
        </p:spPr>
        <p:txBody>
          <a:bodyPr wrap="none" lIns="0" tIns="0" rIns="0">
            <a:spAutoFit/>
          </a:bodyPr>
          <a:lstStyle/>
          <a:p>
            <a:pPr fontAlgn="auto">
              <a:lnSpc>
                <a:spcPts val="1800"/>
              </a:lnSpc>
              <a:spcBef>
                <a:spcPts val="0"/>
              </a:spcBef>
              <a:spcAft>
                <a:spcPts val="0"/>
              </a:spcAft>
              <a:defRPr/>
            </a:pPr>
            <a:r>
              <a:rPr lang="en-US" altLang="zh-CN" sz="2004" b="1" dirty="0">
                <a:solidFill>
                  <a:srgbClr val="000000"/>
                </a:solidFill>
                <a:latin typeface="Times New Roman" pitchFamily="18" charset="0"/>
                <a:cs typeface="Times New Roman" pitchFamily="18" charset="0"/>
              </a:rPr>
              <a:t>5.</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Loudness:</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loud,</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soft,</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fluctuation,</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normal.</a:t>
            </a:r>
          </a:p>
        </p:txBody>
      </p:sp>
      <p:sp>
        <p:nvSpPr>
          <p:cNvPr id="1043" name="TextBox 1"/>
          <p:cNvSpPr txBox="1"/>
          <p:nvPr/>
        </p:nvSpPr>
        <p:spPr>
          <a:xfrm>
            <a:off x="1460500" y="5207000"/>
            <a:ext cx="3975100" cy="228600"/>
          </a:xfrm>
          <a:prstGeom prst="rect">
            <a:avLst/>
          </a:prstGeom>
          <a:noFill/>
        </p:spPr>
        <p:txBody>
          <a:bodyPr wrap="none" lIns="0" tIns="0" rIns="0">
            <a:spAutoFit/>
          </a:bodyPr>
          <a:lstStyle/>
          <a:p>
            <a:pPr fontAlgn="auto">
              <a:lnSpc>
                <a:spcPts val="1800"/>
              </a:lnSpc>
              <a:spcBef>
                <a:spcPts val="0"/>
              </a:spcBef>
              <a:spcAft>
                <a:spcPts val="0"/>
              </a:spcAft>
              <a:defRPr/>
            </a:pPr>
            <a:r>
              <a:rPr lang="en-US" altLang="zh-CN" sz="2004" b="1" dirty="0">
                <a:solidFill>
                  <a:srgbClr val="000000"/>
                </a:solidFill>
                <a:latin typeface="Times New Roman" pitchFamily="18" charset="0"/>
                <a:cs typeface="Times New Roman" pitchFamily="18" charset="0"/>
              </a:rPr>
              <a:t>6.</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Glottal</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attack:</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hard,</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soft,</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normal.</a:t>
            </a:r>
          </a:p>
        </p:txBody>
      </p:sp>
      <p:sp>
        <p:nvSpPr>
          <p:cNvPr id="1044" name="TextBox 1"/>
          <p:cNvSpPr txBox="1"/>
          <p:nvPr/>
        </p:nvSpPr>
        <p:spPr>
          <a:xfrm>
            <a:off x="1460500" y="5816600"/>
            <a:ext cx="6438900" cy="228600"/>
          </a:xfrm>
          <a:prstGeom prst="rect">
            <a:avLst/>
          </a:prstGeom>
          <a:noFill/>
        </p:spPr>
        <p:txBody>
          <a:bodyPr wrap="none" lIns="0" tIns="0" rIns="0">
            <a:spAutoFit/>
          </a:bodyPr>
          <a:lstStyle/>
          <a:p>
            <a:pPr fontAlgn="auto">
              <a:lnSpc>
                <a:spcPts val="1800"/>
              </a:lnSpc>
              <a:spcBef>
                <a:spcPts val="0"/>
              </a:spcBef>
              <a:spcAft>
                <a:spcPts val="0"/>
              </a:spcAft>
              <a:defRPr/>
            </a:pPr>
            <a:r>
              <a:rPr lang="en-US" altLang="zh-CN" sz="2004" b="1" dirty="0">
                <a:solidFill>
                  <a:srgbClr val="000000"/>
                </a:solidFill>
                <a:latin typeface="Times New Roman" pitchFamily="18" charset="0"/>
                <a:cs typeface="Times New Roman" pitchFamily="18" charset="0"/>
              </a:rPr>
              <a:t>7.</a:t>
            </a:r>
            <a:r>
              <a:rPr lang="en-US" altLang="zh-CN" sz="2004" dirty="0">
                <a:latin typeface="Times New Roman" pitchFamily="18" charset="0"/>
                <a:cs typeface="Times New Roman" pitchFamily="18" charset="0"/>
              </a:rPr>
              <a:t>  </a:t>
            </a:r>
            <a:r>
              <a:rPr lang="en-US" altLang="zh-CN" sz="2004" b="1" u="sng" dirty="0">
                <a:solidFill>
                  <a:srgbClr val="000000"/>
                </a:solidFill>
                <a:latin typeface="Times New Roman" pitchFamily="18" charset="0"/>
                <a:cs typeface="Times New Roman" pitchFamily="18" charset="0"/>
              </a:rPr>
              <a:t>Associated laryngeal functions</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cough,</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whisper,</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laughter.</a:t>
            </a:r>
          </a:p>
        </p:txBody>
      </p:sp>
      <p:sp>
        <p:nvSpPr>
          <p:cNvPr id="89140" name="TextBox 1"/>
          <p:cNvSpPr txBox="1">
            <a:spLocks noChangeArrowheads="1"/>
          </p:cNvSpPr>
          <p:nvPr/>
        </p:nvSpPr>
        <p:spPr bwMode="auto">
          <a:xfrm>
            <a:off x="165100" y="6451600"/>
            <a:ext cx="3403600" cy="292100"/>
          </a:xfrm>
          <a:prstGeom prst="rect">
            <a:avLst/>
          </a:prstGeom>
          <a:noFill/>
          <a:ln w="9525">
            <a:noFill/>
            <a:miter lim="800000"/>
            <a:headEnd/>
            <a:tailEnd/>
          </a:ln>
        </p:spPr>
        <p:txBody>
          <a:bodyPr wrap="none" lIns="0" tIns="0" rIns="0">
            <a:spAutoFit/>
          </a:bodyPr>
          <a:lstStyle/>
          <a:p>
            <a:pPr>
              <a:lnSpc>
                <a:spcPts val="2300"/>
              </a:lnSpc>
            </a:pPr>
            <a:r>
              <a:rPr lang="en-US" altLang="zh-CN" b="1">
                <a:solidFill>
                  <a:srgbClr val="000000"/>
                </a:solidFill>
                <a:latin typeface="Times New Roman" pitchFamily="18" charset="0"/>
                <a:cs typeface="Times New Roman" pitchFamily="18" charset="0"/>
              </a:rPr>
              <a:t>Khalid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H</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Al</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Malki,</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PhD</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90149" name="Picture 3"/>
          <p:cNvPicPr>
            <a:picLocks noChangeAspect="1" noChangeArrowheads="1"/>
          </p:cNvPicPr>
          <p:nvPr/>
        </p:nvPicPr>
        <p:blipFill>
          <a:blip r:embed="rId2"/>
          <a:srcRect/>
          <a:stretch>
            <a:fillRect/>
          </a:stretch>
        </p:blipFill>
        <p:spPr bwMode="auto">
          <a:xfrm>
            <a:off x="1816100" y="0"/>
            <a:ext cx="5435600" cy="6858000"/>
          </a:xfrm>
          <a:prstGeom prst="rect">
            <a:avLst/>
          </a:prstGeom>
          <a:noFill/>
          <a:ln w="9525">
            <a:noFill/>
            <a:miter lim="800000"/>
            <a:headEnd/>
            <a:tailEnd/>
          </a:ln>
        </p:spPr>
      </p:pic>
      <p:pic>
        <p:nvPicPr>
          <p:cNvPr id="90150" name="Picture 3"/>
          <p:cNvPicPr>
            <a:picLocks noChangeAspect="1" noChangeArrowheads="1"/>
          </p:cNvPicPr>
          <p:nvPr/>
        </p:nvPicPr>
        <p:blipFill>
          <a:blip r:embed="rId3"/>
          <a:srcRect/>
          <a:stretch>
            <a:fillRect/>
          </a:stretch>
        </p:blipFill>
        <p:spPr bwMode="auto">
          <a:xfrm>
            <a:off x="8140700" y="0"/>
            <a:ext cx="1003300" cy="1003300"/>
          </a:xfrm>
          <a:prstGeom prst="rect">
            <a:avLst/>
          </a:prstGeom>
          <a:noFill/>
          <a:ln w="9525">
            <a:noFill/>
            <a:miter lim="800000"/>
            <a:headEnd/>
            <a:tailEnd/>
          </a:ln>
        </p:spPr>
      </p:pic>
      <p:sp>
        <p:nvSpPr>
          <p:cNvPr id="90151" name="TextBox 1"/>
          <p:cNvSpPr txBox="1">
            <a:spLocks noChangeArrowheads="1"/>
          </p:cNvSpPr>
          <p:nvPr/>
        </p:nvSpPr>
        <p:spPr bwMode="auto">
          <a:xfrm>
            <a:off x="165100" y="6451600"/>
            <a:ext cx="3403600" cy="292100"/>
          </a:xfrm>
          <a:prstGeom prst="rect">
            <a:avLst/>
          </a:prstGeom>
          <a:noFill/>
          <a:ln w="9525">
            <a:noFill/>
            <a:miter lim="800000"/>
            <a:headEnd/>
            <a:tailEnd/>
          </a:ln>
        </p:spPr>
        <p:txBody>
          <a:bodyPr wrap="none" lIns="0" tIns="0" rIns="0">
            <a:spAutoFit/>
          </a:bodyPr>
          <a:lstStyle/>
          <a:p>
            <a:pPr>
              <a:lnSpc>
                <a:spcPts val="2300"/>
              </a:lnSpc>
            </a:pPr>
            <a:r>
              <a:rPr lang="en-US" altLang="zh-CN" b="1">
                <a:solidFill>
                  <a:srgbClr val="000000"/>
                </a:solidFill>
                <a:latin typeface="Times New Roman" pitchFamily="18" charset="0"/>
                <a:cs typeface="Times New Roman" pitchFamily="18" charset="0"/>
              </a:rPr>
              <a:t>Khalid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H</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Al</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Malki,</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PhD</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2" name="Freeform 3"/>
          <p:cNvSpPr/>
          <p:nvPr/>
        </p:nvSpPr>
        <p:spPr>
          <a:xfrm>
            <a:off x="1343025" y="1751013"/>
            <a:ext cx="1579563" cy="23812"/>
          </a:xfrm>
          <a:custGeom>
            <a:avLst/>
            <a:gdLst>
              <a:gd name="connsiteX0" fmla="*/ 0 w 1580388"/>
              <a:gd name="connsiteY0" fmla="*/ 12192 h 24383"/>
              <a:gd name="connsiteX1" fmla="*/ 1580388 w 1580388"/>
              <a:gd name="connsiteY1" fmla="*/ 12192 h 24383"/>
            </a:gdLst>
            <a:ahLst/>
            <a:cxnLst>
              <a:cxn ang="0">
                <a:pos x="connsiteX0" y="connsiteY0"/>
              </a:cxn>
              <a:cxn ang="1">
                <a:pos x="connsiteX1" y="connsiteY1"/>
              </a:cxn>
            </a:cxnLst>
            <a:rect l="l" t="t" r="r" b="b"/>
            <a:pathLst>
              <a:path w="1580388" h="24383">
                <a:moveTo>
                  <a:pt x="0" y="12192"/>
                </a:moveTo>
                <a:lnTo>
                  <a:pt x="1580388" y="12192"/>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033" name="Freeform 3"/>
          <p:cNvSpPr/>
          <p:nvPr/>
        </p:nvSpPr>
        <p:spPr>
          <a:xfrm>
            <a:off x="1006475" y="2027238"/>
            <a:ext cx="82550" cy="304800"/>
          </a:xfrm>
          <a:custGeom>
            <a:avLst/>
            <a:gdLst>
              <a:gd name="connsiteX0" fmla="*/ 0 w 83820"/>
              <a:gd name="connsiteY0" fmla="*/ 0 h 304800"/>
              <a:gd name="connsiteX1" fmla="*/ 83820 w 83820"/>
              <a:gd name="connsiteY1" fmla="*/ 0 h 304800"/>
              <a:gd name="connsiteX2" fmla="*/ 83820 w 83820"/>
              <a:gd name="connsiteY2" fmla="*/ 304800 h 304800"/>
              <a:gd name="connsiteX3" fmla="*/ 0 w 83820"/>
              <a:gd name="connsiteY3" fmla="*/ 304800 h 304800"/>
              <a:gd name="connsiteX4" fmla="*/ 0 w 83820"/>
              <a:gd name="connsiteY4" fmla="*/ 0 h 304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3820" h="304800">
                <a:moveTo>
                  <a:pt x="0" y="0"/>
                </a:moveTo>
                <a:lnTo>
                  <a:pt x="83820" y="0"/>
                </a:lnTo>
                <a:lnTo>
                  <a:pt x="83820" y="304800"/>
                </a:lnTo>
                <a:lnTo>
                  <a:pt x="0" y="30480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4" name="Freeform 3"/>
          <p:cNvSpPr/>
          <p:nvPr/>
        </p:nvSpPr>
        <p:spPr>
          <a:xfrm>
            <a:off x="1343025" y="2360613"/>
            <a:ext cx="1204913" cy="23812"/>
          </a:xfrm>
          <a:custGeom>
            <a:avLst/>
            <a:gdLst>
              <a:gd name="connsiteX0" fmla="*/ 0 w 1205483"/>
              <a:gd name="connsiteY0" fmla="*/ 12192 h 24383"/>
              <a:gd name="connsiteX1" fmla="*/ 1205483 w 1205483"/>
              <a:gd name="connsiteY1" fmla="*/ 12192 h 24383"/>
            </a:gdLst>
            <a:ahLst/>
            <a:cxnLst>
              <a:cxn ang="0">
                <a:pos x="connsiteX0" y="connsiteY0"/>
              </a:cxn>
              <a:cxn ang="1">
                <a:pos x="connsiteX1" y="connsiteY1"/>
              </a:cxn>
            </a:cxnLst>
            <a:rect l="l" t="t" r="r" b="b"/>
            <a:pathLst>
              <a:path w="1205483" h="24383">
                <a:moveTo>
                  <a:pt x="0" y="12192"/>
                </a:moveTo>
                <a:lnTo>
                  <a:pt x="1205483" y="12192"/>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035" name="Freeform 3"/>
          <p:cNvSpPr/>
          <p:nvPr/>
        </p:nvSpPr>
        <p:spPr>
          <a:xfrm>
            <a:off x="1006475" y="2636838"/>
            <a:ext cx="82550" cy="304800"/>
          </a:xfrm>
          <a:custGeom>
            <a:avLst/>
            <a:gdLst>
              <a:gd name="connsiteX0" fmla="*/ 0 w 83820"/>
              <a:gd name="connsiteY0" fmla="*/ 0 h 304800"/>
              <a:gd name="connsiteX1" fmla="*/ 83820 w 83820"/>
              <a:gd name="connsiteY1" fmla="*/ 0 h 304800"/>
              <a:gd name="connsiteX2" fmla="*/ 83820 w 83820"/>
              <a:gd name="connsiteY2" fmla="*/ 304800 h 304800"/>
              <a:gd name="connsiteX3" fmla="*/ 0 w 83820"/>
              <a:gd name="connsiteY3" fmla="*/ 304800 h 304800"/>
              <a:gd name="connsiteX4" fmla="*/ 0 w 83820"/>
              <a:gd name="connsiteY4" fmla="*/ 0 h 304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3820" h="304800">
                <a:moveTo>
                  <a:pt x="0" y="0"/>
                </a:moveTo>
                <a:lnTo>
                  <a:pt x="83820" y="0"/>
                </a:lnTo>
                <a:lnTo>
                  <a:pt x="83820" y="304800"/>
                </a:lnTo>
                <a:lnTo>
                  <a:pt x="0" y="30480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6" name="Freeform 3"/>
          <p:cNvSpPr/>
          <p:nvPr/>
        </p:nvSpPr>
        <p:spPr>
          <a:xfrm>
            <a:off x="1343025" y="2970213"/>
            <a:ext cx="1358900" cy="23812"/>
          </a:xfrm>
          <a:custGeom>
            <a:avLst/>
            <a:gdLst>
              <a:gd name="connsiteX0" fmla="*/ 0 w 1359408"/>
              <a:gd name="connsiteY0" fmla="*/ 12192 h 24383"/>
              <a:gd name="connsiteX1" fmla="*/ 1359408 w 1359408"/>
              <a:gd name="connsiteY1" fmla="*/ 12192 h 24383"/>
            </a:gdLst>
            <a:ahLst/>
            <a:cxnLst>
              <a:cxn ang="0">
                <a:pos x="connsiteX0" y="connsiteY0"/>
              </a:cxn>
              <a:cxn ang="1">
                <a:pos x="connsiteX1" y="connsiteY1"/>
              </a:cxn>
            </a:cxnLst>
            <a:rect l="l" t="t" r="r" b="b"/>
            <a:pathLst>
              <a:path w="1359408" h="24383">
                <a:moveTo>
                  <a:pt x="0" y="12192"/>
                </a:moveTo>
                <a:lnTo>
                  <a:pt x="1359408" y="12192"/>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037" name="Freeform 3"/>
          <p:cNvSpPr/>
          <p:nvPr/>
        </p:nvSpPr>
        <p:spPr>
          <a:xfrm>
            <a:off x="1006475" y="3246438"/>
            <a:ext cx="82550" cy="304800"/>
          </a:xfrm>
          <a:custGeom>
            <a:avLst/>
            <a:gdLst>
              <a:gd name="connsiteX0" fmla="*/ 0 w 83820"/>
              <a:gd name="connsiteY0" fmla="*/ 0 h 304800"/>
              <a:gd name="connsiteX1" fmla="*/ 83820 w 83820"/>
              <a:gd name="connsiteY1" fmla="*/ 0 h 304800"/>
              <a:gd name="connsiteX2" fmla="*/ 83820 w 83820"/>
              <a:gd name="connsiteY2" fmla="*/ 304800 h 304800"/>
              <a:gd name="connsiteX3" fmla="*/ 0 w 83820"/>
              <a:gd name="connsiteY3" fmla="*/ 304800 h 304800"/>
              <a:gd name="connsiteX4" fmla="*/ 0 w 83820"/>
              <a:gd name="connsiteY4" fmla="*/ 0 h 304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3820" h="304800">
                <a:moveTo>
                  <a:pt x="0" y="0"/>
                </a:moveTo>
                <a:lnTo>
                  <a:pt x="83820" y="0"/>
                </a:lnTo>
                <a:lnTo>
                  <a:pt x="83820" y="304800"/>
                </a:lnTo>
                <a:lnTo>
                  <a:pt x="0" y="30480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8" name="Freeform 3"/>
          <p:cNvSpPr/>
          <p:nvPr/>
        </p:nvSpPr>
        <p:spPr>
          <a:xfrm>
            <a:off x="1328738" y="3579813"/>
            <a:ext cx="1160462" cy="23812"/>
          </a:xfrm>
          <a:custGeom>
            <a:avLst/>
            <a:gdLst>
              <a:gd name="connsiteX0" fmla="*/ 0 w 1159764"/>
              <a:gd name="connsiteY0" fmla="*/ 12191 h 24384"/>
              <a:gd name="connsiteX1" fmla="*/ 1159764 w 1159764"/>
              <a:gd name="connsiteY1" fmla="*/ 12191 h 24384"/>
            </a:gdLst>
            <a:ahLst/>
            <a:cxnLst>
              <a:cxn ang="0">
                <a:pos x="connsiteX0" y="connsiteY0"/>
              </a:cxn>
              <a:cxn ang="1">
                <a:pos x="connsiteX1" y="connsiteY1"/>
              </a:cxn>
            </a:cxnLst>
            <a:rect l="l" t="t" r="r" b="b"/>
            <a:pathLst>
              <a:path w="1159764" h="24384">
                <a:moveTo>
                  <a:pt x="0" y="12191"/>
                </a:moveTo>
                <a:lnTo>
                  <a:pt x="1159764" y="12191"/>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039" name="Freeform 3"/>
          <p:cNvSpPr/>
          <p:nvPr/>
        </p:nvSpPr>
        <p:spPr>
          <a:xfrm>
            <a:off x="1343025" y="4189413"/>
            <a:ext cx="1131888" cy="23812"/>
          </a:xfrm>
          <a:custGeom>
            <a:avLst/>
            <a:gdLst>
              <a:gd name="connsiteX0" fmla="*/ 0 w 1132332"/>
              <a:gd name="connsiteY0" fmla="*/ 12191 h 24384"/>
              <a:gd name="connsiteX1" fmla="*/ 1132332 w 1132332"/>
              <a:gd name="connsiteY1" fmla="*/ 12191 h 24384"/>
            </a:gdLst>
            <a:ahLst/>
            <a:cxnLst>
              <a:cxn ang="0">
                <a:pos x="connsiteX0" y="connsiteY0"/>
              </a:cxn>
              <a:cxn ang="1">
                <a:pos x="connsiteX1" y="connsiteY1"/>
              </a:cxn>
            </a:cxnLst>
            <a:rect l="l" t="t" r="r" b="b"/>
            <a:pathLst>
              <a:path w="1132332" h="24384">
                <a:moveTo>
                  <a:pt x="0" y="12191"/>
                </a:moveTo>
                <a:lnTo>
                  <a:pt x="1132332" y="12191"/>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040" name="Freeform 3"/>
          <p:cNvSpPr/>
          <p:nvPr/>
        </p:nvSpPr>
        <p:spPr>
          <a:xfrm>
            <a:off x="1006475" y="4465638"/>
            <a:ext cx="82550" cy="304800"/>
          </a:xfrm>
          <a:custGeom>
            <a:avLst/>
            <a:gdLst>
              <a:gd name="connsiteX0" fmla="*/ 0 w 83820"/>
              <a:gd name="connsiteY0" fmla="*/ 0 h 304800"/>
              <a:gd name="connsiteX1" fmla="*/ 83820 w 83820"/>
              <a:gd name="connsiteY1" fmla="*/ 0 h 304800"/>
              <a:gd name="connsiteX2" fmla="*/ 83820 w 83820"/>
              <a:gd name="connsiteY2" fmla="*/ 304800 h 304800"/>
              <a:gd name="connsiteX3" fmla="*/ 0 w 83820"/>
              <a:gd name="connsiteY3" fmla="*/ 304800 h 304800"/>
              <a:gd name="connsiteX4" fmla="*/ 0 w 83820"/>
              <a:gd name="connsiteY4" fmla="*/ 0 h 304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3820" h="304800">
                <a:moveTo>
                  <a:pt x="0" y="0"/>
                </a:moveTo>
                <a:lnTo>
                  <a:pt x="83820" y="0"/>
                </a:lnTo>
                <a:lnTo>
                  <a:pt x="83820" y="304800"/>
                </a:lnTo>
                <a:lnTo>
                  <a:pt x="0" y="30480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41" name="Freeform 3"/>
          <p:cNvSpPr/>
          <p:nvPr/>
        </p:nvSpPr>
        <p:spPr>
          <a:xfrm>
            <a:off x="1343025" y="4799013"/>
            <a:ext cx="1470025" cy="23812"/>
          </a:xfrm>
          <a:custGeom>
            <a:avLst/>
            <a:gdLst>
              <a:gd name="connsiteX0" fmla="*/ 0 w 1470660"/>
              <a:gd name="connsiteY0" fmla="*/ 12191 h 24384"/>
              <a:gd name="connsiteX1" fmla="*/ 1470660 w 1470660"/>
              <a:gd name="connsiteY1" fmla="*/ 12191 h 24384"/>
            </a:gdLst>
            <a:ahLst/>
            <a:cxnLst>
              <a:cxn ang="0">
                <a:pos x="connsiteX0" y="connsiteY0"/>
              </a:cxn>
              <a:cxn ang="1">
                <a:pos x="connsiteX1" y="connsiteY1"/>
              </a:cxn>
            </a:cxnLst>
            <a:rect l="l" t="t" r="r" b="b"/>
            <a:pathLst>
              <a:path w="1470660" h="24384">
                <a:moveTo>
                  <a:pt x="0" y="12191"/>
                </a:moveTo>
                <a:lnTo>
                  <a:pt x="1470660" y="12191"/>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042" name="Freeform 3"/>
          <p:cNvSpPr/>
          <p:nvPr/>
        </p:nvSpPr>
        <p:spPr>
          <a:xfrm>
            <a:off x="1006475" y="5075238"/>
            <a:ext cx="82550" cy="304800"/>
          </a:xfrm>
          <a:custGeom>
            <a:avLst/>
            <a:gdLst>
              <a:gd name="connsiteX0" fmla="*/ 0 w 83820"/>
              <a:gd name="connsiteY0" fmla="*/ 0 h 304800"/>
              <a:gd name="connsiteX1" fmla="*/ 83820 w 83820"/>
              <a:gd name="connsiteY1" fmla="*/ 0 h 304800"/>
              <a:gd name="connsiteX2" fmla="*/ 83820 w 83820"/>
              <a:gd name="connsiteY2" fmla="*/ 304800 h 304800"/>
              <a:gd name="connsiteX3" fmla="*/ 0 w 83820"/>
              <a:gd name="connsiteY3" fmla="*/ 304800 h 304800"/>
              <a:gd name="connsiteX4" fmla="*/ 0 w 83820"/>
              <a:gd name="connsiteY4" fmla="*/ 0 h 304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3820" h="304800">
                <a:moveTo>
                  <a:pt x="0" y="0"/>
                </a:moveTo>
                <a:lnTo>
                  <a:pt x="83820" y="0"/>
                </a:lnTo>
                <a:lnTo>
                  <a:pt x="83820" y="304800"/>
                </a:lnTo>
                <a:lnTo>
                  <a:pt x="0" y="30480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43" name="Freeform 3"/>
          <p:cNvSpPr/>
          <p:nvPr/>
        </p:nvSpPr>
        <p:spPr>
          <a:xfrm>
            <a:off x="1006475" y="5684838"/>
            <a:ext cx="82550" cy="304800"/>
          </a:xfrm>
          <a:custGeom>
            <a:avLst/>
            <a:gdLst>
              <a:gd name="connsiteX0" fmla="*/ 0 w 83820"/>
              <a:gd name="connsiteY0" fmla="*/ 0 h 304800"/>
              <a:gd name="connsiteX1" fmla="*/ 83820 w 83820"/>
              <a:gd name="connsiteY1" fmla="*/ 0 h 304800"/>
              <a:gd name="connsiteX2" fmla="*/ 83820 w 83820"/>
              <a:gd name="connsiteY2" fmla="*/ 304800 h 304800"/>
              <a:gd name="connsiteX3" fmla="*/ 0 w 83820"/>
              <a:gd name="connsiteY3" fmla="*/ 304800 h 304800"/>
              <a:gd name="connsiteX4" fmla="*/ 0 w 83820"/>
              <a:gd name="connsiteY4" fmla="*/ 0 h 304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3820" h="304800">
                <a:moveTo>
                  <a:pt x="0" y="0"/>
                </a:moveTo>
                <a:lnTo>
                  <a:pt x="83820" y="0"/>
                </a:lnTo>
                <a:lnTo>
                  <a:pt x="83820" y="304800"/>
                </a:lnTo>
                <a:lnTo>
                  <a:pt x="0" y="30480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91185" name="Picture 3"/>
          <p:cNvPicPr>
            <a:picLocks noChangeAspect="1" noChangeArrowheads="1"/>
          </p:cNvPicPr>
          <p:nvPr/>
        </p:nvPicPr>
        <p:blipFill>
          <a:blip r:embed="rId2"/>
          <a:srcRect/>
          <a:stretch>
            <a:fillRect/>
          </a:stretch>
        </p:blipFill>
        <p:spPr bwMode="auto">
          <a:xfrm>
            <a:off x="8140700" y="0"/>
            <a:ext cx="1003300" cy="1003300"/>
          </a:xfrm>
          <a:prstGeom prst="rect">
            <a:avLst/>
          </a:prstGeom>
          <a:noFill/>
          <a:ln w="9525">
            <a:noFill/>
            <a:miter lim="800000"/>
            <a:headEnd/>
            <a:tailEnd/>
          </a:ln>
        </p:spPr>
      </p:pic>
      <p:sp>
        <p:nvSpPr>
          <p:cNvPr id="91186" name="TextBox 1"/>
          <p:cNvSpPr txBox="1">
            <a:spLocks noChangeArrowheads="1"/>
          </p:cNvSpPr>
          <p:nvPr/>
        </p:nvSpPr>
        <p:spPr bwMode="auto">
          <a:xfrm>
            <a:off x="774700" y="901700"/>
            <a:ext cx="3454400" cy="266700"/>
          </a:xfrm>
          <a:prstGeom prst="rect">
            <a:avLst/>
          </a:prstGeom>
          <a:noFill/>
          <a:ln w="9525">
            <a:noFill/>
            <a:miter lim="800000"/>
            <a:headEnd/>
            <a:tailEnd/>
          </a:ln>
        </p:spPr>
        <p:txBody>
          <a:bodyPr wrap="none" lIns="0" tIns="0" rIns="0">
            <a:spAutoFit/>
          </a:bodyPr>
          <a:lstStyle/>
          <a:p>
            <a:pPr>
              <a:lnSpc>
                <a:spcPts val="2100"/>
              </a:lnSpc>
            </a:pPr>
            <a:r>
              <a:rPr lang="en-US" altLang="zh-CN" sz="2400" b="1" u="sng">
                <a:solidFill>
                  <a:srgbClr val="000000"/>
                </a:solidFill>
                <a:latin typeface="Times New Roman" pitchFamily="18" charset="0"/>
                <a:cs typeface="Times New Roman" pitchFamily="18" charset="0"/>
              </a:rPr>
              <a:t>Stroboscopic examination:</a:t>
            </a:r>
          </a:p>
        </p:txBody>
      </p:sp>
      <p:sp>
        <p:nvSpPr>
          <p:cNvPr id="1044" name="TextBox 1"/>
          <p:cNvSpPr txBox="1"/>
          <p:nvPr/>
        </p:nvSpPr>
        <p:spPr>
          <a:xfrm>
            <a:off x="1003300" y="1549400"/>
            <a:ext cx="5257800" cy="228600"/>
          </a:xfrm>
          <a:prstGeom prst="rect">
            <a:avLst/>
          </a:prstGeom>
          <a:noFill/>
        </p:spPr>
        <p:txBody>
          <a:bodyPr wrap="none" lIns="0" tIns="0" rIns="0">
            <a:spAutoFit/>
          </a:bodyPr>
          <a:lstStyle/>
          <a:p>
            <a:pPr fontAlgn="auto">
              <a:lnSpc>
                <a:spcPts val="1800"/>
              </a:lnSpc>
              <a:spcBef>
                <a:spcPts val="0"/>
              </a:spcBef>
              <a:spcAft>
                <a:spcPts val="0"/>
              </a:spcAft>
              <a:defRPr/>
            </a:pPr>
            <a:r>
              <a:rPr lang="en-US" altLang="zh-CN" sz="2004" b="1" dirty="0">
                <a:solidFill>
                  <a:srgbClr val="000000"/>
                </a:solidFill>
                <a:latin typeface="Times New Roman" pitchFamily="18" charset="0"/>
                <a:cs typeface="Times New Roman" pitchFamily="18" charset="0"/>
              </a:rPr>
              <a:t>1-</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Glottic</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closure:</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complete,</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incomplete</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(shape).</a:t>
            </a:r>
          </a:p>
        </p:txBody>
      </p:sp>
      <p:sp>
        <p:nvSpPr>
          <p:cNvPr id="1045" name="TextBox 1"/>
          <p:cNvSpPr txBox="1"/>
          <p:nvPr/>
        </p:nvSpPr>
        <p:spPr>
          <a:xfrm>
            <a:off x="1003300" y="2159000"/>
            <a:ext cx="2692400" cy="228600"/>
          </a:xfrm>
          <a:prstGeom prst="rect">
            <a:avLst/>
          </a:prstGeom>
          <a:noFill/>
        </p:spPr>
        <p:txBody>
          <a:bodyPr wrap="none" lIns="0" tIns="0" rIns="0">
            <a:spAutoFit/>
          </a:bodyPr>
          <a:lstStyle/>
          <a:p>
            <a:pPr fontAlgn="auto">
              <a:lnSpc>
                <a:spcPts val="1800"/>
              </a:lnSpc>
              <a:spcBef>
                <a:spcPts val="0"/>
              </a:spcBef>
              <a:spcAft>
                <a:spcPts val="0"/>
              </a:spcAft>
              <a:defRPr/>
            </a:pPr>
            <a:r>
              <a:rPr lang="en-US" altLang="zh-CN" sz="2004" b="1" dirty="0">
                <a:solidFill>
                  <a:srgbClr val="000000"/>
                </a:solidFill>
                <a:latin typeface="Times New Roman" pitchFamily="18" charset="0"/>
                <a:cs typeface="Times New Roman" pitchFamily="18" charset="0"/>
              </a:rPr>
              <a:t>2-</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Glottic</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gap:</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site,</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size.</a:t>
            </a:r>
          </a:p>
        </p:txBody>
      </p:sp>
      <p:sp>
        <p:nvSpPr>
          <p:cNvPr id="1046" name="TextBox 1"/>
          <p:cNvSpPr txBox="1"/>
          <p:nvPr/>
        </p:nvSpPr>
        <p:spPr>
          <a:xfrm>
            <a:off x="1003300" y="2768600"/>
            <a:ext cx="4914900" cy="228600"/>
          </a:xfrm>
          <a:prstGeom prst="rect">
            <a:avLst/>
          </a:prstGeom>
          <a:noFill/>
        </p:spPr>
        <p:txBody>
          <a:bodyPr wrap="none" lIns="0" tIns="0" rIns="0">
            <a:spAutoFit/>
          </a:bodyPr>
          <a:lstStyle/>
          <a:p>
            <a:pPr fontAlgn="auto">
              <a:lnSpc>
                <a:spcPts val="1800"/>
              </a:lnSpc>
              <a:spcBef>
                <a:spcPts val="0"/>
              </a:spcBef>
              <a:spcAft>
                <a:spcPts val="0"/>
              </a:spcAft>
              <a:defRPr/>
            </a:pPr>
            <a:r>
              <a:rPr lang="en-US" altLang="zh-CN" sz="2004" b="1" dirty="0">
                <a:solidFill>
                  <a:srgbClr val="000000"/>
                </a:solidFill>
                <a:latin typeface="Times New Roman" pitchFamily="18" charset="0"/>
                <a:cs typeface="Times New Roman" pitchFamily="18" charset="0"/>
              </a:rPr>
              <a:t>3-</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Glottic</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wave:</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great,</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normal,</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small,</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absent.</a:t>
            </a:r>
          </a:p>
        </p:txBody>
      </p:sp>
      <p:sp>
        <p:nvSpPr>
          <p:cNvPr id="1047" name="TextBox 1"/>
          <p:cNvSpPr txBox="1"/>
          <p:nvPr/>
        </p:nvSpPr>
        <p:spPr>
          <a:xfrm>
            <a:off x="1003300" y="3378200"/>
            <a:ext cx="4445000" cy="228600"/>
          </a:xfrm>
          <a:prstGeom prst="rect">
            <a:avLst/>
          </a:prstGeom>
          <a:noFill/>
        </p:spPr>
        <p:txBody>
          <a:bodyPr wrap="none" lIns="0" tIns="0" rIns="0">
            <a:spAutoFit/>
          </a:bodyPr>
          <a:lstStyle/>
          <a:p>
            <a:pPr fontAlgn="auto">
              <a:lnSpc>
                <a:spcPts val="1800"/>
              </a:lnSpc>
              <a:spcBef>
                <a:spcPts val="0"/>
              </a:spcBef>
              <a:spcAft>
                <a:spcPts val="0"/>
              </a:spcAft>
              <a:defRPr/>
            </a:pPr>
            <a:r>
              <a:rPr lang="en-US" altLang="zh-CN" sz="2004" b="1" dirty="0">
                <a:solidFill>
                  <a:srgbClr val="000000"/>
                </a:solidFill>
                <a:latin typeface="Times New Roman" pitchFamily="18" charset="0"/>
                <a:cs typeface="Times New Roman" pitchFamily="18" charset="0"/>
              </a:rPr>
              <a:t>4-</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Amplitude:</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great,</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normal,</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small,</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zero.</a:t>
            </a:r>
          </a:p>
        </p:txBody>
      </p:sp>
      <p:sp>
        <p:nvSpPr>
          <p:cNvPr id="1048" name="TextBox 1"/>
          <p:cNvSpPr txBox="1"/>
          <p:nvPr/>
        </p:nvSpPr>
        <p:spPr>
          <a:xfrm>
            <a:off x="1003300" y="3987800"/>
            <a:ext cx="4064000" cy="228600"/>
          </a:xfrm>
          <a:prstGeom prst="rect">
            <a:avLst/>
          </a:prstGeom>
          <a:noFill/>
        </p:spPr>
        <p:txBody>
          <a:bodyPr wrap="none" lIns="0" tIns="0" rIns="0">
            <a:spAutoFit/>
          </a:bodyPr>
          <a:lstStyle/>
          <a:p>
            <a:pPr fontAlgn="auto">
              <a:lnSpc>
                <a:spcPts val="1800"/>
              </a:lnSpc>
              <a:spcBef>
                <a:spcPts val="0"/>
              </a:spcBef>
              <a:spcAft>
                <a:spcPts val="0"/>
              </a:spcAft>
              <a:defRPr/>
            </a:pPr>
            <a:r>
              <a:rPr lang="en-US" altLang="zh-CN" sz="2004" b="1" dirty="0">
                <a:solidFill>
                  <a:srgbClr val="000000"/>
                </a:solidFill>
                <a:latin typeface="Times New Roman" pitchFamily="18" charset="0"/>
                <a:cs typeface="Times New Roman" pitchFamily="18" charset="0"/>
              </a:rPr>
              <a:t>5-</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Symmetry:</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in</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phase,</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in</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amplitude.</a:t>
            </a:r>
          </a:p>
        </p:txBody>
      </p:sp>
      <p:sp>
        <p:nvSpPr>
          <p:cNvPr id="1049" name="TextBox 1"/>
          <p:cNvSpPr txBox="1"/>
          <p:nvPr/>
        </p:nvSpPr>
        <p:spPr>
          <a:xfrm>
            <a:off x="1003300" y="4597400"/>
            <a:ext cx="7429500" cy="228600"/>
          </a:xfrm>
          <a:prstGeom prst="rect">
            <a:avLst/>
          </a:prstGeom>
          <a:noFill/>
        </p:spPr>
        <p:txBody>
          <a:bodyPr wrap="none" lIns="0" tIns="0" rIns="0">
            <a:spAutoFit/>
          </a:bodyPr>
          <a:lstStyle/>
          <a:p>
            <a:pPr fontAlgn="auto">
              <a:lnSpc>
                <a:spcPts val="1800"/>
              </a:lnSpc>
              <a:spcBef>
                <a:spcPts val="0"/>
              </a:spcBef>
              <a:spcAft>
                <a:spcPts val="0"/>
              </a:spcAft>
              <a:defRPr/>
            </a:pPr>
            <a:r>
              <a:rPr lang="en-US" altLang="zh-CN" sz="2004" b="1" dirty="0">
                <a:solidFill>
                  <a:srgbClr val="000000"/>
                </a:solidFill>
                <a:latin typeface="Times New Roman" pitchFamily="18" charset="0"/>
                <a:cs typeface="Times New Roman" pitchFamily="18" charset="0"/>
              </a:rPr>
              <a:t>6-</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Phase</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closure:</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open</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phase</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predominate,</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close</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phase</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predominate.</a:t>
            </a:r>
          </a:p>
        </p:txBody>
      </p:sp>
      <p:sp>
        <p:nvSpPr>
          <p:cNvPr id="1050" name="TextBox 1"/>
          <p:cNvSpPr txBox="1"/>
          <p:nvPr/>
        </p:nvSpPr>
        <p:spPr>
          <a:xfrm>
            <a:off x="1003300" y="5207000"/>
            <a:ext cx="2679700" cy="228600"/>
          </a:xfrm>
          <a:prstGeom prst="rect">
            <a:avLst/>
          </a:prstGeom>
          <a:noFill/>
        </p:spPr>
        <p:txBody>
          <a:bodyPr wrap="none" lIns="0" tIns="0" rIns="0">
            <a:spAutoFit/>
          </a:bodyPr>
          <a:lstStyle/>
          <a:p>
            <a:pPr fontAlgn="auto">
              <a:lnSpc>
                <a:spcPts val="1800"/>
              </a:lnSpc>
              <a:spcBef>
                <a:spcPts val="0"/>
              </a:spcBef>
              <a:spcAft>
                <a:spcPts val="0"/>
              </a:spcAft>
              <a:defRPr/>
            </a:pPr>
            <a:r>
              <a:rPr lang="en-US" altLang="zh-CN" sz="2004" b="1" dirty="0">
                <a:solidFill>
                  <a:srgbClr val="000000"/>
                </a:solidFill>
                <a:latin typeface="Times New Roman" pitchFamily="18" charset="0"/>
                <a:cs typeface="Times New Roman" pitchFamily="18" charset="0"/>
              </a:rPr>
              <a:t>7-</a:t>
            </a:r>
            <a:r>
              <a:rPr lang="en-US" altLang="zh-CN" sz="2004" dirty="0">
                <a:latin typeface="Times New Roman" pitchFamily="18" charset="0"/>
                <a:cs typeface="Times New Roman" pitchFamily="18" charset="0"/>
              </a:rPr>
              <a:t>  </a:t>
            </a:r>
            <a:r>
              <a:rPr lang="en-US" altLang="zh-CN" sz="2004" b="1" u="sng" dirty="0">
                <a:solidFill>
                  <a:srgbClr val="000000"/>
                </a:solidFill>
                <a:latin typeface="Times New Roman" pitchFamily="18" charset="0"/>
                <a:cs typeface="Times New Roman" pitchFamily="18" charset="0"/>
              </a:rPr>
              <a:t>Stroboscopic fixation</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a:t>
            </a:r>
          </a:p>
        </p:txBody>
      </p:sp>
      <p:sp>
        <p:nvSpPr>
          <p:cNvPr id="1051" name="TextBox 1"/>
          <p:cNvSpPr txBox="1"/>
          <p:nvPr/>
        </p:nvSpPr>
        <p:spPr>
          <a:xfrm>
            <a:off x="1003300" y="5816600"/>
            <a:ext cx="4102100" cy="228600"/>
          </a:xfrm>
          <a:prstGeom prst="rect">
            <a:avLst/>
          </a:prstGeom>
          <a:noFill/>
        </p:spPr>
        <p:txBody>
          <a:bodyPr wrap="none" lIns="0" tIns="0" rIns="0">
            <a:spAutoFit/>
          </a:bodyPr>
          <a:lstStyle/>
          <a:p>
            <a:pPr fontAlgn="auto">
              <a:lnSpc>
                <a:spcPts val="1800"/>
              </a:lnSpc>
              <a:spcBef>
                <a:spcPts val="0"/>
              </a:spcBef>
              <a:spcAft>
                <a:spcPts val="0"/>
              </a:spcAft>
              <a:defRPr/>
            </a:pPr>
            <a:r>
              <a:rPr lang="en-US" altLang="zh-CN" sz="2004" b="1" dirty="0">
                <a:solidFill>
                  <a:srgbClr val="000000"/>
                </a:solidFill>
                <a:latin typeface="Times New Roman" pitchFamily="18" charset="0"/>
                <a:cs typeface="Times New Roman" pitchFamily="18" charset="0"/>
              </a:rPr>
              <a:t>8-</a:t>
            </a:r>
            <a:r>
              <a:rPr lang="en-US" altLang="zh-CN" sz="2004" dirty="0">
                <a:latin typeface="Times New Roman" pitchFamily="18" charset="0"/>
                <a:cs typeface="Times New Roman" pitchFamily="18" charset="0"/>
              </a:rPr>
              <a:t>  </a:t>
            </a:r>
            <a:r>
              <a:rPr lang="en-US" altLang="zh-CN" sz="2004" b="1" u="sng" dirty="0">
                <a:solidFill>
                  <a:srgbClr val="000000"/>
                </a:solidFill>
                <a:latin typeface="Times New Roman" pitchFamily="18" charset="0"/>
                <a:cs typeface="Times New Roman" pitchFamily="18" charset="0"/>
              </a:rPr>
              <a:t>Additional morphological findings</a:t>
            </a:r>
            <a:r>
              <a:rPr lang="en-US" altLang="zh-CN" sz="2004" dirty="0">
                <a:latin typeface="Times New Roman" pitchFamily="18" charset="0"/>
                <a:cs typeface="Times New Roman" pitchFamily="18" charset="0"/>
              </a:rPr>
              <a:t>               </a:t>
            </a:r>
            <a:r>
              <a:rPr lang="en-US" altLang="zh-CN" sz="2004" b="1" dirty="0">
                <a:solidFill>
                  <a:srgbClr val="000000"/>
                </a:solidFill>
                <a:latin typeface="Times New Roman" pitchFamily="18" charset="0"/>
                <a:cs typeface="Times New Roman" pitchFamily="18" charset="0"/>
              </a:rPr>
              <a:t>.</a:t>
            </a:r>
          </a:p>
        </p:txBody>
      </p:sp>
      <p:sp>
        <p:nvSpPr>
          <p:cNvPr id="91195" name="TextBox 1"/>
          <p:cNvSpPr txBox="1">
            <a:spLocks noChangeArrowheads="1"/>
          </p:cNvSpPr>
          <p:nvPr/>
        </p:nvSpPr>
        <p:spPr bwMode="auto">
          <a:xfrm>
            <a:off x="165100" y="6451600"/>
            <a:ext cx="3403600" cy="292100"/>
          </a:xfrm>
          <a:prstGeom prst="rect">
            <a:avLst/>
          </a:prstGeom>
          <a:noFill/>
          <a:ln w="9525">
            <a:noFill/>
            <a:miter lim="800000"/>
            <a:headEnd/>
            <a:tailEnd/>
          </a:ln>
        </p:spPr>
        <p:txBody>
          <a:bodyPr wrap="none" lIns="0" tIns="0" rIns="0">
            <a:spAutoFit/>
          </a:bodyPr>
          <a:lstStyle/>
          <a:p>
            <a:pPr>
              <a:lnSpc>
                <a:spcPts val="2300"/>
              </a:lnSpc>
            </a:pPr>
            <a:r>
              <a:rPr lang="en-US" altLang="zh-CN" b="1">
                <a:solidFill>
                  <a:srgbClr val="000000"/>
                </a:solidFill>
                <a:latin typeface="Times New Roman" pitchFamily="18" charset="0"/>
                <a:cs typeface="Times New Roman" pitchFamily="18" charset="0"/>
              </a:rPr>
              <a:t>Khalid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H</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Al</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Malki,</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PhD</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92197" name="Picture 3"/>
          <p:cNvPicPr>
            <a:picLocks noChangeAspect="1" noChangeArrowheads="1"/>
          </p:cNvPicPr>
          <p:nvPr/>
        </p:nvPicPr>
        <p:blipFill>
          <a:blip r:embed="rId2"/>
          <a:srcRect/>
          <a:stretch>
            <a:fillRect/>
          </a:stretch>
        </p:blipFill>
        <p:spPr bwMode="auto">
          <a:xfrm>
            <a:off x="1054100" y="901700"/>
            <a:ext cx="6959600" cy="4978400"/>
          </a:xfrm>
          <a:prstGeom prst="rect">
            <a:avLst/>
          </a:prstGeom>
          <a:noFill/>
          <a:ln w="9525">
            <a:noFill/>
            <a:miter lim="800000"/>
            <a:headEnd/>
            <a:tailEnd/>
          </a:ln>
        </p:spPr>
      </p:pic>
      <p:pic>
        <p:nvPicPr>
          <p:cNvPr id="92198" name="Picture 3"/>
          <p:cNvPicPr>
            <a:picLocks noChangeAspect="1" noChangeArrowheads="1"/>
          </p:cNvPicPr>
          <p:nvPr/>
        </p:nvPicPr>
        <p:blipFill>
          <a:blip r:embed="rId3"/>
          <a:srcRect/>
          <a:stretch>
            <a:fillRect/>
          </a:stretch>
        </p:blipFill>
        <p:spPr bwMode="auto">
          <a:xfrm>
            <a:off x="8140700" y="0"/>
            <a:ext cx="1003300" cy="1003300"/>
          </a:xfrm>
          <a:prstGeom prst="rect">
            <a:avLst/>
          </a:prstGeom>
          <a:noFill/>
          <a:ln w="9525">
            <a:noFill/>
            <a:miter lim="800000"/>
            <a:headEnd/>
            <a:tailEnd/>
          </a:ln>
        </p:spPr>
      </p:pic>
      <p:sp>
        <p:nvSpPr>
          <p:cNvPr id="92199" name="TextBox 1"/>
          <p:cNvSpPr txBox="1">
            <a:spLocks noChangeArrowheads="1"/>
          </p:cNvSpPr>
          <p:nvPr/>
        </p:nvSpPr>
        <p:spPr bwMode="auto">
          <a:xfrm>
            <a:off x="165100" y="6451600"/>
            <a:ext cx="3403600" cy="292100"/>
          </a:xfrm>
          <a:prstGeom prst="rect">
            <a:avLst/>
          </a:prstGeom>
          <a:noFill/>
          <a:ln w="9525">
            <a:noFill/>
            <a:miter lim="800000"/>
            <a:headEnd/>
            <a:tailEnd/>
          </a:ln>
        </p:spPr>
        <p:txBody>
          <a:bodyPr wrap="none" lIns="0" tIns="0" rIns="0">
            <a:spAutoFit/>
          </a:bodyPr>
          <a:lstStyle/>
          <a:p>
            <a:pPr>
              <a:lnSpc>
                <a:spcPts val="2300"/>
              </a:lnSpc>
            </a:pPr>
            <a:r>
              <a:rPr lang="en-US" altLang="zh-CN" b="1">
                <a:solidFill>
                  <a:srgbClr val="000000"/>
                </a:solidFill>
                <a:latin typeface="Times New Roman" pitchFamily="18" charset="0"/>
                <a:cs typeface="Times New Roman" pitchFamily="18" charset="0"/>
              </a:rPr>
              <a:t>Khalid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H</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Al</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Malki,</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PhD</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93186" name="TextBox 1"/>
          <p:cNvSpPr txBox="1">
            <a:spLocks noChangeArrowheads="1"/>
          </p:cNvSpPr>
          <p:nvPr/>
        </p:nvSpPr>
        <p:spPr bwMode="auto">
          <a:xfrm>
            <a:off x="1422400" y="5613400"/>
            <a:ext cx="6121400" cy="596900"/>
          </a:xfrm>
          <a:prstGeom prst="rect">
            <a:avLst/>
          </a:prstGeom>
          <a:noFill/>
          <a:ln w="9525">
            <a:noFill/>
            <a:miter lim="800000"/>
            <a:headEnd/>
            <a:tailEnd/>
          </a:ln>
        </p:spPr>
        <p:txBody>
          <a:bodyPr wrap="none" lIns="0" tIns="0" rIns="0">
            <a:spAutoFit/>
          </a:bodyPr>
          <a:lstStyle/>
          <a:p>
            <a:pPr>
              <a:lnSpc>
                <a:spcPts val="4700"/>
              </a:lnSpc>
            </a:pPr>
            <a:r>
              <a:rPr lang="en-US" altLang="zh-CN" sz="3600" b="1">
                <a:solidFill>
                  <a:srgbClr val="000000"/>
                </a:solidFill>
                <a:latin typeface="Times New Roman" pitchFamily="18" charset="0"/>
                <a:cs typeface="Times New Roman" pitchFamily="18" charset="0"/>
              </a:rPr>
              <a:t>Videolaryngokymogram</a:t>
            </a:r>
          </a:p>
        </p:txBody>
      </p:sp>
      <p:sp>
        <p:nvSpPr>
          <p:cNvPr id="93187" name="TextBox 1"/>
          <p:cNvSpPr txBox="1">
            <a:spLocks noChangeArrowheads="1"/>
          </p:cNvSpPr>
          <p:nvPr/>
        </p:nvSpPr>
        <p:spPr bwMode="auto">
          <a:xfrm>
            <a:off x="165100" y="6451600"/>
            <a:ext cx="3403600" cy="292100"/>
          </a:xfrm>
          <a:prstGeom prst="rect">
            <a:avLst/>
          </a:prstGeom>
          <a:noFill/>
          <a:ln w="9525">
            <a:noFill/>
            <a:miter lim="800000"/>
            <a:headEnd/>
            <a:tailEnd/>
          </a:ln>
        </p:spPr>
        <p:txBody>
          <a:bodyPr wrap="none" lIns="0" tIns="0" rIns="0">
            <a:spAutoFit/>
          </a:bodyPr>
          <a:lstStyle/>
          <a:p>
            <a:pPr>
              <a:lnSpc>
                <a:spcPts val="2300"/>
              </a:lnSpc>
            </a:pPr>
            <a:r>
              <a:rPr lang="en-US" altLang="zh-CN" b="1">
                <a:solidFill>
                  <a:srgbClr val="000000"/>
                </a:solidFill>
                <a:latin typeface="Times New Roman" pitchFamily="18" charset="0"/>
                <a:cs typeface="Times New Roman" pitchFamily="18" charset="0"/>
              </a:rPr>
              <a:t>Khalid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H</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Al</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Malki,</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PhD</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94245" name="Picture 3"/>
          <p:cNvPicPr>
            <a:picLocks noChangeAspect="1" noChangeArrowheads="1"/>
          </p:cNvPicPr>
          <p:nvPr/>
        </p:nvPicPr>
        <p:blipFill>
          <a:blip r:embed="rId2"/>
          <a:srcRect/>
          <a:stretch>
            <a:fillRect/>
          </a:stretch>
        </p:blipFill>
        <p:spPr bwMode="auto">
          <a:xfrm>
            <a:off x="8140700" y="0"/>
            <a:ext cx="1003300" cy="1003300"/>
          </a:xfrm>
          <a:prstGeom prst="rect">
            <a:avLst/>
          </a:prstGeom>
          <a:noFill/>
          <a:ln w="9525">
            <a:noFill/>
            <a:miter lim="800000"/>
            <a:headEnd/>
            <a:tailEnd/>
          </a:ln>
        </p:spPr>
      </p:pic>
      <p:sp>
        <p:nvSpPr>
          <p:cNvPr id="94246" name="TextBox 1"/>
          <p:cNvSpPr txBox="1">
            <a:spLocks noChangeArrowheads="1"/>
          </p:cNvSpPr>
          <p:nvPr/>
        </p:nvSpPr>
        <p:spPr bwMode="auto">
          <a:xfrm>
            <a:off x="927100" y="2197100"/>
            <a:ext cx="3505200" cy="266700"/>
          </a:xfrm>
          <a:prstGeom prst="rect">
            <a:avLst/>
          </a:prstGeom>
          <a:noFill/>
          <a:ln w="9525">
            <a:noFill/>
            <a:miter lim="800000"/>
            <a:headEnd/>
            <a:tailEnd/>
          </a:ln>
        </p:spPr>
        <p:txBody>
          <a:bodyPr wrap="none" lIns="0" tIns="0" rIns="0">
            <a:spAutoFit/>
          </a:bodyPr>
          <a:lstStyle/>
          <a:p>
            <a:pPr>
              <a:lnSpc>
                <a:spcPts val="2100"/>
              </a:lnSpc>
            </a:pPr>
            <a:r>
              <a:rPr lang="en-US" altLang="zh-CN" sz="2400" b="1" u="sng">
                <a:solidFill>
                  <a:srgbClr val="000000"/>
                </a:solidFill>
                <a:latin typeface="Times New Roman" pitchFamily="18" charset="0"/>
                <a:cs typeface="Times New Roman" pitchFamily="18" charset="0"/>
              </a:rPr>
              <a:t>Videolaryngokymography:</a:t>
            </a:r>
          </a:p>
        </p:txBody>
      </p:sp>
      <p:sp>
        <p:nvSpPr>
          <p:cNvPr id="94247" name="TextBox 1"/>
          <p:cNvSpPr txBox="1">
            <a:spLocks noChangeArrowheads="1"/>
          </p:cNvSpPr>
          <p:nvPr/>
        </p:nvSpPr>
        <p:spPr bwMode="auto">
          <a:xfrm>
            <a:off x="1689100" y="2552700"/>
            <a:ext cx="5359400" cy="266700"/>
          </a:xfrm>
          <a:prstGeom prst="rect">
            <a:avLst/>
          </a:prstGeom>
          <a:noFill/>
          <a:ln w="9525">
            <a:noFill/>
            <a:miter lim="800000"/>
            <a:headEnd/>
            <a:tailEnd/>
          </a:ln>
        </p:spPr>
        <p:txBody>
          <a:bodyPr wrap="none" lIns="0" tIns="0" rIns="0">
            <a:spAutoFit/>
          </a:bodyPr>
          <a:lstStyle/>
          <a:p>
            <a:pPr>
              <a:lnSpc>
                <a:spcPts val="2100"/>
              </a:lnSpc>
            </a:pPr>
            <a:r>
              <a:rPr lang="en-US" altLang="zh-CN" sz="2400">
                <a:solidFill>
                  <a:srgbClr val="000000"/>
                </a:solidFill>
                <a:latin typeface="Times New Roman" pitchFamily="18" charset="0"/>
                <a:cs typeface="Times New Roman" pitchFamily="18" charset="0"/>
              </a:rPr>
              <a:t>-</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Symmetry</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(both</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sides)</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in:</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#Amplitude.</a:t>
            </a:r>
          </a:p>
        </p:txBody>
      </p:sp>
      <p:sp>
        <p:nvSpPr>
          <p:cNvPr id="94248" name="TextBox 1"/>
          <p:cNvSpPr txBox="1">
            <a:spLocks noChangeArrowheads="1"/>
          </p:cNvSpPr>
          <p:nvPr/>
        </p:nvSpPr>
        <p:spPr bwMode="auto">
          <a:xfrm>
            <a:off x="5346700" y="2933700"/>
            <a:ext cx="2133600" cy="6350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Mucosal</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wave.</a:t>
            </a:r>
          </a:p>
          <a:p>
            <a:pPr>
              <a:lnSpc>
                <a:spcPts val="2800"/>
              </a:lnSpc>
            </a:pPr>
            <a:r>
              <a:rPr lang="en-US" altLang="zh-CN" sz="2400" b="1">
                <a:solidFill>
                  <a:srgbClr val="000000"/>
                </a:solidFill>
                <a:latin typeface="Times New Roman" pitchFamily="18" charset="0"/>
                <a:cs typeface="Times New Roman" pitchFamily="18" charset="0"/>
              </a:rPr>
              <a:t>#</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Phase.</a:t>
            </a:r>
          </a:p>
        </p:txBody>
      </p:sp>
      <p:sp>
        <p:nvSpPr>
          <p:cNvPr id="94249" name="TextBox 1"/>
          <p:cNvSpPr txBox="1">
            <a:spLocks noChangeArrowheads="1"/>
          </p:cNvSpPr>
          <p:nvPr/>
        </p:nvSpPr>
        <p:spPr bwMode="auto">
          <a:xfrm>
            <a:off x="1689100" y="3657600"/>
            <a:ext cx="5295900" cy="2667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Periodicity</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(same</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side)</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in:</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Amplitude.</a:t>
            </a:r>
          </a:p>
        </p:txBody>
      </p:sp>
      <p:sp>
        <p:nvSpPr>
          <p:cNvPr id="94250" name="TextBox 1"/>
          <p:cNvSpPr txBox="1">
            <a:spLocks noChangeArrowheads="1"/>
          </p:cNvSpPr>
          <p:nvPr/>
        </p:nvSpPr>
        <p:spPr bwMode="auto">
          <a:xfrm>
            <a:off x="5422900" y="4025900"/>
            <a:ext cx="2781300" cy="2667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Glottal</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cycle</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timing.</a:t>
            </a:r>
          </a:p>
        </p:txBody>
      </p:sp>
      <p:sp>
        <p:nvSpPr>
          <p:cNvPr id="94251" name="TextBox 1"/>
          <p:cNvSpPr txBox="1">
            <a:spLocks noChangeArrowheads="1"/>
          </p:cNvSpPr>
          <p:nvPr/>
        </p:nvSpPr>
        <p:spPr bwMode="auto">
          <a:xfrm>
            <a:off x="1689100" y="4381500"/>
            <a:ext cx="1955800" cy="2667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Closed</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phase.</a:t>
            </a:r>
          </a:p>
        </p:txBody>
      </p:sp>
      <p:sp>
        <p:nvSpPr>
          <p:cNvPr id="94252" name="TextBox 1"/>
          <p:cNvSpPr txBox="1">
            <a:spLocks noChangeArrowheads="1"/>
          </p:cNvSpPr>
          <p:nvPr/>
        </p:nvSpPr>
        <p:spPr bwMode="auto">
          <a:xfrm>
            <a:off x="165100" y="6451600"/>
            <a:ext cx="3403600" cy="292100"/>
          </a:xfrm>
          <a:prstGeom prst="rect">
            <a:avLst/>
          </a:prstGeom>
          <a:noFill/>
          <a:ln w="9525">
            <a:noFill/>
            <a:miter lim="800000"/>
            <a:headEnd/>
            <a:tailEnd/>
          </a:ln>
        </p:spPr>
        <p:txBody>
          <a:bodyPr wrap="none" lIns="0" tIns="0" rIns="0">
            <a:spAutoFit/>
          </a:bodyPr>
          <a:lstStyle/>
          <a:p>
            <a:pPr>
              <a:lnSpc>
                <a:spcPts val="2300"/>
              </a:lnSpc>
            </a:pPr>
            <a:r>
              <a:rPr lang="en-US" altLang="zh-CN" b="1">
                <a:solidFill>
                  <a:srgbClr val="000000"/>
                </a:solidFill>
                <a:latin typeface="Times New Roman" pitchFamily="18" charset="0"/>
                <a:cs typeface="Times New Roman" pitchFamily="18" charset="0"/>
              </a:rPr>
              <a:t>Khalid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H</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Al</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Malki,</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PhD</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2" name="Freeform 3"/>
          <p:cNvSpPr/>
          <p:nvPr/>
        </p:nvSpPr>
        <p:spPr>
          <a:xfrm>
            <a:off x="603250" y="527050"/>
            <a:ext cx="7937500" cy="5803900"/>
          </a:xfrm>
          <a:custGeom>
            <a:avLst/>
            <a:gdLst>
              <a:gd name="connsiteX0" fmla="*/ 6350 w 7937500"/>
              <a:gd name="connsiteY0" fmla="*/ 6350 h 5803900"/>
              <a:gd name="connsiteX1" fmla="*/ 7931150 w 7937500"/>
              <a:gd name="connsiteY1" fmla="*/ 6350 h 5803900"/>
              <a:gd name="connsiteX2" fmla="*/ 7931150 w 7937500"/>
              <a:gd name="connsiteY2" fmla="*/ 5797550 h 5803900"/>
              <a:gd name="connsiteX3" fmla="*/ 6350 w 7937500"/>
              <a:gd name="connsiteY3" fmla="*/ 5797550 h 5803900"/>
              <a:gd name="connsiteX4" fmla="*/ 6350 w 7937500"/>
              <a:gd name="connsiteY4" fmla="*/ 6350 h 58039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937500" h="5803900">
                <a:moveTo>
                  <a:pt x="6350" y="6350"/>
                </a:moveTo>
                <a:lnTo>
                  <a:pt x="7931150" y="6350"/>
                </a:lnTo>
                <a:lnTo>
                  <a:pt x="7931150" y="5797550"/>
                </a:lnTo>
                <a:lnTo>
                  <a:pt x="6350" y="5797550"/>
                </a:lnTo>
                <a:lnTo>
                  <a:pt x="6350" y="6350"/>
                </a:lnTo>
              </a:path>
            </a:pathLst>
          </a:custGeom>
          <a:solidFill>
            <a:srgbClr val="000000">
              <a:alpha val="0"/>
            </a:srgbClr>
          </a:solidFill>
          <a:ln w="12700">
            <a:solidFill>
              <a:srgbClr val="00FFFF">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95270" name="Picture 3"/>
          <p:cNvPicPr>
            <a:picLocks noChangeAspect="1" noChangeArrowheads="1"/>
          </p:cNvPicPr>
          <p:nvPr/>
        </p:nvPicPr>
        <p:blipFill>
          <a:blip r:embed="rId2"/>
          <a:srcRect/>
          <a:stretch>
            <a:fillRect/>
          </a:stretch>
        </p:blipFill>
        <p:spPr bwMode="auto">
          <a:xfrm>
            <a:off x="8140700" y="0"/>
            <a:ext cx="1003300" cy="1003300"/>
          </a:xfrm>
          <a:prstGeom prst="rect">
            <a:avLst/>
          </a:prstGeom>
          <a:noFill/>
          <a:ln w="9525">
            <a:noFill/>
            <a:miter lim="800000"/>
            <a:headEnd/>
            <a:tailEnd/>
          </a:ln>
        </p:spPr>
      </p:pic>
      <p:pic>
        <p:nvPicPr>
          <p:cNvPr id="95271" name="Picture 3"/>
          <p:cNvPicPr>
            <a:picLocks noChangeAspect="1" noChangeArrowheads="1"/>
          </p:cNvPicPr>
          <p:nvPr/>
        </p:nvPicPr>
        <p:blipFill>
          <a:blip r:embed="rId3"/>
          <a:srcRect/>
          <a:stretch>
            <a:fillRect/>
          </a:stretch>
        </p:blipFill>
        <p:spPr bwMode="auto">
          <a:xfrm>
            <a:off x="596900" y="520700"/>
            <a:ext cx="7950200" cy="5816600"/>
          </a:xfrm>
          <a:prstGeom prst="rect">
            <a:avLst/>
          </a:prstGeom>
          <a:noFill/>
          <a:ln w="9525">
            <a:noFill/>
            <a:miter lim="800000"/>
            <a:headEnd/>
            <a:tailEnd/>
          </a:ln>
        </p:spPr>
      </p:pic>
      <p:pic>
        <p:nvPicPr>
          <p:cNvPr id="95272" name="Picture 3"/>
          <p:cNvPicPr>
            <a:picLocks noChangeAspect="1" noChangeArrowheads="1"/>
          </p:cNvPicPr>
          <p:nvPr/>
        </p:nvPicPr>
        <p:blipFill>
          <a:blip r:embed="rId3"/>
          <a:srcRect/>
          <a:stretch>
            <a:fillRect/>
          </a:stretch>
        </p:blipFill>
        <p:spPr bwMode="auto">
          <a:xfrm>
            <a:off x="596900" y="520700"/>
            <a:ext cx="7950200" cy="5816600"/>
          </a:xfrm>
          <a:prstGeom prst="rect">
            <a:avLst/>
          </a:prstGeom>
          <a:noFill/>
          <a:ln w="9525">
            <a:noFill/>
            <a:miter lim="800000"/>
            <a:headEnd/>
            <a:tailEnd/>
          </a:ln>
        </p:spPr>
      </p:pic>
      <p:sp>
        <p:nvSpPr>
          <p:cNvPr id="2" name="TextBox 1"/>
          <p:cNvSpPr txBox="1"/>
          <p:nvPr/>
        </p:nvSpPr>
        <p:spPr>
          <a:xfrm>
            <a:off x="5854700" y="838200"/>
            <a:ext cx="2057400" cy="317500"/>
          </a:xfrm>
          <a:prstGeom prst="rect">
            <a:avLst/>
          </a:prstGeom>
          <a:noFill/>
        </p:spPr>
        <p:txBody>
          <a:bodyPr wrap="none" lIns="0" tIns="0" rIns="0">
            <a:spAutoFit/>
          </a:bodyPr>
          <a:lstStyle/>
          <a:p>
            <a:pPr fontAlgn="auto">
              <a:lnSpc>
                <a:spcPts val="2500"/>
              </a:lnSpc>
              <a:spcBef>
                <a:spcPts val="0"/>
              </a:spcBef>
              <a:spcAft>
                <a:spcPts val="0"/>
              </a:spcAft>
              <a:defRPr/>
            </a:pPr>
            <a:r>
              <a:rPr lang="en-US" altLang="zh-CN" sz="2795" b="1" dirty="0">
                <a:solidFill>
                  <a:srgbClr val="FFFF00"/>
                </a:solidFill>
                <a:latin typeface="Times New Roman" pitchFamily="18" charset="0"/>
                <a:cs typeface="Times New Roman" pitchFamily="18" charset="0"/>
              </a:rPr>
              <a:t>CSL(MDVP)</a:t>
            </a:r>
          </a:p>
        </p:txBody>
      </p:sp>
      <p:sp>
        <p:nvSpPr>
          <p:cNvPr id="95274" name="TextBox 1"/>
          <p:cNvSpPr txBox="1">
            <a:spLocks noChangeArrowheads="1"/>
          </p:cNvSpPr>
          <p:nvPr/>
        </p:nvSpPr>
        <p:spPr bwMode="auto">
          <a:xfrm>
            <a:off x="165100" y="6451600"/>
            <a:ext cx="3403600" cy="292100"/>
          </a:xfrm>
          <a:prstGeom prst="rect">
            <a:avLst/>
          </a:prstGeom>
          <a:noFill/>
          <a:ln w="9525">
            <a:noFill/>
            <a:miter lim="800000"/>
            <a:headEnd/>
            <a:tailEnd/>
          </a:ln>
        </p:spPr>
        <p:txBody>
          <a:bodyPr wrap="none" lIns="0" tIns="0" rIns="0">
            <a:spAutoFit/>
          </a:bodyPr>
          <a:lstStyle/>
          <a:p>
            <a:pPr>
              <a:lnSpc>
                <a:spcPts val="2300"/>
              </a:lnSpc>
            </a:pPr>
            <a:r>
              <a:rPr lang="en-US" altLang="zh-CN" b="1">
                <a:solidFill>
                  <a:srgbClr val="000000"/>
                </a:solidFill>
                <a:latin typeface="Times New Roman" pitchFamily="18" charset="0"/>
                <a:cs typeface="Times New Roman" pitchFamily="18" charset="0"/>
              </a:rPr>
              <a:t>Khalid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H</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Al</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Malki,</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PhD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22565" name="Picture 3"/>
          <p:cNvPicPr>
            <a:picLocks noChangeAspect="1" noChangeArrowheads="1"/>
          </p:cNvPicPr>
          <p:nvPr/>
        </p:nvPicPr>
        <p:blipFill>
          <a:blip r:embed="rId2"/>
          <a:srcRect/>
          <a:stretch>
            <a:fillRect/>
          </a:stretch>
        </p:blipFill>
        <p:spPr bwMode="auto">
          <a:xfrm>
            <a:off x="2235200" y="2552700"/>
            <a:ext cx="228600" cy="241300"/>
          </a:xfrm>
          <a:prstGeom prst="rect">
            <a:avLst/>
          </a:prstGeom>
          <a:noFill/>
          <a:ln w="9525">
            <a:noFill/>
            <a:miter lim="800000"/>
            <a:headEnd/>
            <a:tailEnd/>
          </a:ln>
        </p:spPr>
      </p:pic>
      <p:pic>
        <p:nvPicPr>
          <p:cNvPr id="22566" name="Picture 3"/>
          <p:cNvPicPr>
            <a:picLocks noChangeAspect="1" noChangeArrowheads="1"/>
          </p:cNvPicPr>
          <p:nvPr/>
        </p:nvPicPr>
        <p:blipFill>
          <a:blip r:embed="rId3"/>
          <a:srcRect/>
          <a:stretch>
            <a:fillRect/>
          </a:stretch>
        </p:blipFill>
        <p:spPr bwMode="auto">
          <a:xfrm>
            <a:off x="2235200" y="3098800"/>
            <a:ext cx="228600" cy="241300"/>
          </a:xfrm>
          <a:prstGeom prst="rect">
            <a:avLst/>
          </a:prstGeom>
          <a:noFill/>
          <a:ln w="9525">
            <a:noFill/>
            <a:miter lim="800000"/>
            <a:headEnd/>
            <a:tailEnd/>
          </a:ln>
        </p:spPr>
      </p:pic>
      <p:pic>
        <p:nvPicPr>
          <p:cNvPr id="22567" name="Picture 3"/>
          <p:cNvPicPr>
            <a:picLocks noChangeAspect="1" noChangeArrowheads="1"/>
          </p:cNvPicPr>
          <p:nvPr/>
        </p:nvPicPr>
        <p:blipFill>
          <a:blip r:embed="rId4"/>
          <a:srcRect/>
          <a:stretch>
            <a:fillRect/>
          </a:stretch>
        </p:blipFill>
        <p:spPr bwMode="auto">
          <a:xfrm>
            <a:off x="2235200" y="3657600"/>
            <a:ext cx="228600" cy="228600"/>
          </a:xfrm>
          <a:prstGeom prst="rect">
            <a:avLst/>
          </a:prstGeom>
          <a:noFill/>
          <a:ln w="9525">
            <a:noFill/>
            <a:miter lim="800000"/>
            <a:headEnd/>
            <a:tailEnd/>
          </a:ln>
        </p:spPr>
      </p:pic>
      <p:pic>
        <p:nvPicPr>
          <p:cNvPr id="22568" name="Picture 3"/>
          <p:cNvPicPr>
            <a:picLocks noChangeAspect="1" noChangeArrowheads="1"/>
          </p:cNvPicPr>
          <p:nvPr/>
        </p:nvPicPr>
        <p:blipFill>
          <a:blip r:embed="rId5"/>
          <a:srcRect/>
          <a:stretch>
            <a:fillRect/>
          </a:stretch>
        </p:blipFill>
        <p:spPr bwMode="auto">
          <a:xfrm>
            <a:off x="2235200" y="4203700"/>
            <a:ext cx="228600" cy="228600"/>
          </a:xfrm>
          <a:prstGeom prst="rect">
            <a:avLst/>
          </a:prstGeom>
          <a:noFill/>
          <a:ln w="9525">
            <a:noFill/>
            <a:miter lim="800000"/>
            <a:headEnd/>
            <a:tailEnd/>
          </a:ln>
        </p:spPr>
      </p:pic>
      <p:pic>
        <p:nvPicPr>
          <p:cNvPr id="22569" name="Picture 3"/>
          <p:cNvPicPr>
            <a:picLocks noChangeAspect="1" noChangeArrowheads="1"/>
          </p:cNvPicPr>
          <p:nvPr/>
        </p:nvPicPr>
        <p:blipFill>
          <a:blip r:embed="rId6"/>
          <a:srcRect/>
          <a:stretch>
            <a:fillRect/>
          </a:stretch>
        </p:blipFill>
        <p:spPr bwMode="auto">
          <a:xfrm>
            <a:off x="2235200" y="4749800"/>
            <a:ext cx="228600" cy="241300"/>
          </a:xfrm>
          <a:prstGeom prst="rect">
            <a:avLst/>
          </a:prstGeom>
          <a:noFill/>
          <a:ln w="9525">
            <a:noFill/>
            <a:miter lim="800000"/>
            <a:headEnd/>
            <a:tailEnd/>
          </a:ln>
        </p:spPr>
      </p:pic>
      <p:pic>
        <p:nvPicPr>
          <p:cNvPr id="22570" name="Picture 3"/>
          <p:cNvPicPr>
            <a:picLocks noChangeAspect="1" noChangeArrowheads="1"/>
          </p:cNvPicPr>
          <p:nvPr/>
        </p:nvPicPr>
        <p:blipFill>
          <a:blip r:embed="rId2"/>
          <a:srcRect/>
          <a:stretch>
            <a:fillRect/>
          </a:stretch>
        </p:blipFill>
        <p:spPr bwMode="auto">
          <a:xfrm>
            <a:off x="2235200" y="5295900"/>
            <a:ext cx="228600" cy="241300"/>
          </a:xfrm>
          <a:prstGeom prst="rect">
            <a:avLst/>
          </a:prstGeom>
          <a:noFill/>
          <a:ln w="9525">
            <a:noFill/>
            <a:miter lim="800000"/>
            <a:headEnd/>
            <a:tailEnd/>
          </a:ln>
        </p:spPr>
      </p:pic>
      <p:pic>
        <p:nvPicPr>
          <p:cNvPr id="22571" name="Picture 3"/>
          <p:cNvPicPr>
            <a:picLocks noChangeAspect="1" noChangeArrowheads="1"/>
          </p:cNvPicPr>
          <p:nvPr/>
        </p:nvPicPr>
        <p:blipFill>
          <a:blip r:embed="rId3"/>
          <a:srcRect/>
          <a:stretch>
            <a:fillRect/>
          </a:stretch>
        </p:blipFill>
        <p:spPr bwMode="auto">
          <a:xfrm>
            <a:off x="2209800" y="6172200"/>
            <a:ext cx="228600" cy="241300"/>
          </a:xfrm>
          <a:prstGeom prst="rect">
            <a:avLst/>
          </a:prstGeom>
          <a:noFill/>
          <a:ln w="9525">
            <a:noFill/>
            <a:miter lim="800000"/>
            <a:headEnd/>
            <a:tailEnd/>
          </a:ln>
        </p:spPr>
      </p:pic>
      <p:pic>
        <p:nvPicPr>
          <p:cNvPr id="22572" name="Picture 3"/>
          <p:cNvPicPr>
            <a:picLocks noChangeAspect="1" noChangeArrowheads="1"/>
          </p:cNvPicPr>
          <p:nvPr/>
        </p:nvPicPr>
        <p:blipFill>
          <a:blip r:embed="rId7"/>
          <a:srcRect/>
          <a:stretch>
            <a:fillRect/>
          </a:stretch>
        </p:blipFill>
        <p:spPr bwMode="auto">
          <a:xfrm>
            <a:off x="8140700" y="0"/>
            <a:ext cx="1003300" cy="1003300"/>
          </a:xfrm>
          <a:prstGeom prst="rect">
            <a:avLst/>
          </a:prstGeom>
          <a:noFill/>
          <a:ln w="9525">
            <a:noFill/>
            <a:miter lim="800000"/>
            <a:headEnd/>
            <a:tailEnd/>
          </a:ln>
        </p:spPr>
      </p:pic>
      <p:sp>
        <p:nvSpPr>
          <p:cNvPr id="2" name="TextBox 1"/>
          <p:cNvSpPr txBox="1"/>
          <p:nvPr/>
        </p:nvSpPr>
        <p:spPr>
          <a:xfrm>
            <a:off x="1155700" y="889000"/>
            <a:ext cx="5410200" cy="482600"/>
          </a:xfrm>
          <a:prstGeom prst="rect">
            <a:avLst/>
          </a:prstGeom>
          <a:noFill/>
        </p:spPr>
        <p:txBody>
          <a:bodyPr wrap="none" lIns="0" tIns="0" rIns="0">
            <a:spAutoFit/>
          </a:bodyPr>
          <a:lstStyle/>
          <a:p>
            <a:pPr fontAlgn="auto">
              <a:lnSpc>
                <a:spcPts val="3800"/>
              </a:lnSpc>
              <a:spcBef>
                <a:spcPts val="0"/>
              </a:spcBef>
              <a:spcAft>
                <a:spcPts val="0"/>
              </a:spcAft>
              <a:defRPr/>
            </a:pPr>
            <a:r>
              <a:rPr lang="en-US" altLang="zh-CN" sz="3204" b="1" i="1" dirty="0">
                <a:solidFill>
                  <a:srgbClr val="000000"/>
                </a:solidFill>
                <a:latin typeface="Segoe UI" pitchFamily="18" charset="0"/>
                <a:cs typeface="Segoe UI" pitchFamily="18" charset="0"/>
              </a:rPr>
              <a:t>Communication</a:t>
            </a:r>
            <a:r>
              <a:rPr lang="en-US" altLang="zh-CN" sz="3204" dirty="0">
                <a:latin typeface="Times New Roman" pitchFamily="18" charset="0"/>
                <a:cs typeface="Times New Roman" pitchFamily="18" charset="0"/>
              </a:rPr>
              <a:t> </a:t>
            </a:r>
            <a:r>
              <a:rPr lang="en-US" altLang="zh-CN" sz="3204" b="1" i="1" dirty="0">
                <a:solidFill>
                  <a:srgbClr val="000000"/>
                </a:solidFill>
                <a:latin typeface="Segoe UI" pitchFamily="18" charset="0"/>
                <a:cs typeface="Segoe UI" pitchFamily="18" charset="0"/>
              </a:rPr>
              <a:t>Disorders</a:t>
            </a:r>
          </a:p>
        </p:txBody>
      </p:sp>
      <p:sp>
        <p:nvSpPr>
          <p:cNvPr id="22574" name="TextBox 1"/>
          <p:cNvSpPr txBox="1">
            <a:spLocks noChangeArrowheads="1"/>
          </p:cNvSpPr>
          <p:nvPr/>
        </p:nvSpPr>
        <p:spPr bwMode="auto">
          <a:xfrm>
            <a:off x="1676400" y="1676400"/>
            <a:ext cx="6375400" cy="6350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Communication</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difficulties</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have</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an</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impact</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on</a:t>
            </a:r>
          </a:p>
          <a:p>
            <a:pPr>
              <a:lnSpc>
                <a:spcPts val="2800"/>
              </a:lnSpc>
            </a:pPr>
            <a:r>
              <a:rPr lang="en-US" altLang="zh-CN" sz="2400" b="1">
                <a:solidFill>
                  <a:srgbClr val="000000"/>
                </a:solidFill>
                <a:latin typeface="Times New Roman" pitchFamily="18" charset="0"/>
                <a:cs typeface="Times New Roman" pitchFamily="18" charset="0"/>
              </a:rPr>
              <a:t>the</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following</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aspects:</a:t>
            </a:r>
          </a:p>
        </p:txBody>
      </p:sp>
      <p:sp>
        <p:nvSpPr>
          <p:cNvPr id="22575" name="TextBox 1"/>
          <p:cNvSpPr txBox="1">
            <a:spLocks noChangeArrowheads="1"/>
          </p:cNvSpPr>
          <p:nvPr/>
        </p:nvSpPr>
        <p:spPr bwMode="auto">
          <a:xfrm>
            <a:off x="2514600" y="2578100"/>
            <a:ext cx="5016500" cy="320675"/>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Academic (misarticualtion, stuttering)</a:t>
            </a:r>
          </a:p>
        </p:txBody>
      </p:sp>
      <p:sp>
        <p:nvSpPr>
          <p:cNvPr id="22576" name="TextBox 1"/>
          <p:cNvSpPr txBox="1">
            <a:spLocks noChangeArrowheads="1"/>
          </p:cNvSpPr>
          <p:nvPr/>
        </p:nvSpPr>
        <p:spPr bwMode="auto">
          <a:xfrm>
            <a:off x="2527300" y="3124200"/>
            <a:ext cx="850900" cy="2667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Social,</a:t>
            </a:r>
          </a:p>
        </p:txBody>
      </p:sp>
      <p:sp>
        <p:nvSpPr>
          <p:cNvPr id="22577" name="TextBox 1"/>
          <p:cNvSpPr txBox="1">
            <a:spLocks noChangeArrowheads="1"/>
          </p:cNvSpPr>
          <p:nvPr/>
        </p:nvSpPr>
        <p:spPr bwMode="auto">
          <a:xfrm>
            <a:off x="2527300" y="3695700"/>
            <a:ext cx="4606925" cy="866775"/>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Psychological,</a:t>
            </a:r>
          </a:p>
          <a:p>
            <a:pPr>
              <a:lnSpc>
                <a:spcPts val="1000"/>
              </a:lnSpc>
            </a:pPr>
            <a:endParaRPr lang="en-US" altLang="zh-CN">
              <a:latin typeface="Calibri" pitchFamily="34" charset="0"/>
              <a:cs typeface="Times New Roman" pitchFamily="18" charset="0"/>
            </a:endParaRPr>
          </a:p>
          <a:p>
            <a:pPr>
              <a:lnSpc>
                <a:spcPts val="1000"/>
              </a:lnSpc>
            </a:pPr>
            <a:endParaRPr lang="en-US" altLang="zh-CN">
              <a:latin typeface="Calibri" pitchFamily="34" charset="0"/>
              <a:cs typeface="Times New Roman" pitchFamily="18" charset="0"/>
            </a:endParaRPr>
          </a:p>
          <a:p>
            <a:pPr>
              <a:lnSpc>
                <a:spcPts val="2300"/>
              </a:lnSpc>
            </a:pPr>
            <a:r>
              <a:rPr lang="en-US" altLang="zh-CN" sz="2400" b="1">
                <a:solidFill>
                  <a:srgbClr val="000000"/>
                </a:solidFill>
                <a:latin typeface="Times New Roman" pitchFamily="18" charset="0"/>
                <a:cs typeface="Times New Roman" pitchFamily="18" charset="0"/>
              </a:rPr>
              <a:t>Employment (part of qulaification)</a:t>
            </a:r>
          </a:p>
        </p:txBody>
      </p:sp>
      <p:sp>
        <p:nvSpPr>
          <p:cNvPr id="22578" name="TextBox 1"/>
          <p:cNvSpPr txBox="1">
            <a:spLocks noChangeArrowheads="1"/>
          </p:cNvSpPr>
          <p:nvPr/>
        </p:nvSpPr>
        <p:spPr bwMode="auto">
          <a:xfrm>
            <a:off x="2527300" y="4762500"/>
            <a:ext cx="6424613" cy="588963"/>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Professional (singer, actor, teacher, doctor, imam </a:t>
            </a:r>
          </a:p>
          <a:p>
            <a:pPr>
              <a:lnSpc>
                <a:spcPts val="2100"/>
              </a:lnSpc>
            </a:pPr>
            <a:r>
              <a:rPr lang="en-US" altLang="zh-CN" sz="2400" b="1">
                <a:solidFill>
                  <a:srgbClr val="000000"/>
                </a:solidFill>
                <a:latin typeface="Times New Roman" pitchFamily="18" charset="0"/>
                <a:cs typeface="Times New Roman" pitchFamily="18" charset="0"/>
              </a:rPr>
              <a:t>Of masjd, public speaker</a:t>
            </a:r>
          </a:p>
        </p:txBody>
      </p:sp>
      <p:sp>
        <p:nvSpPr>
          <p:cNvPr id="22579" name="TextBox 1"/>
          <p:cNvSpPr txBox="1">
            <a:spLocks noChangeArrowheads="1"/>
          </p:cNvSpPr>
          <p:nvPr/>
        </p:nvSpPr>
        <p:spPr bwMode="auto">
          <a:xfrm>
            <a:off x="2527300" y="5321300"/>
            <a:ext cx="6654800" cy="858838"/>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Financial: very expensive to treat these disorders</a:t>
            </a:r>
          </a:p>
          <a:p>
            <a:pPr>
              <a:lnSpc>
                <a:spcPts val="2100"/>
              </a:lnSpc>
            </a:pPr>
            <a:r>
              <a:rPr lang="en-US" altLang="zh-CN" sz="2400" b="1">
                <a:solidFill>
                  <a:srgbClr val="000000"/>
                </a:solidFill>
                <a:latin typeface="Times New Roman" pitchFamily="18" charset="0"/>
                <a:cs typeface="Times New Roman" pitchFamily="18" charset="0"/>
              </a:rPr>
              <a:t>Ex: 50,000 sr are the fees per year for on child who</a:t>
            </a:r>
          </a:p>
          <a:p>
            <a:pPr>
              <a:lnSpc>
                <a:spcPts val="2100"/>
              </a:lnSpc>
            </a:pPr>
            <a:r>
              <a:rPr lang="en-US" altLang="zh-CN" sz="2400" b="1">
                <a:solidFill>
                  <a:srgbClr val="000000"/>
                </a:solidFill>
                <a:latin typeface="Times New Roman" pitchFamily="18" charset="0"/>
                <a:cs typeface="Times New Roman" pitchFamily="18" charset="0"/>
              </a:rPr>
              <a:t>has autism</a:t>
            </a:r>
          </a:p>
        </p:txBody>
      </p:sp>
      <p:sp>
        <p:nvSpPr>
          <p:cNvPr id="22580" name="TextBox 1"/>
          <p:cNvSpPr txBox="1">
            <a:spLocks noChangeArrowheads="1"/>
          </p:cNvSpPr>
          <p:nvPr/>
        </p:nvSpPr>
        <p:spPr bwMode="auto">
          <a:xfrm>
            <a:off x="2527300" y="6172200"/>
            <a:ext cx="2184400" cy="315913"/>
          </a:xfrm>
          <a:prstGeom prst="rect">
            <a:avLst/>
          </a:prstGeom>
          <a:noFill/>
          <a:ln w="9525">
            <a:noFill/>
            <a:miter lim="800000"/>
            <a:headEnd/>
            <a:tailEnd/>
          </a:ln>
        </p:spPr>
        <p:txBody>
          <a:bodyPr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Family</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relations.</a:t>
            </a:r>
          </a:p>
        </p:txBody>
      </p:sp>
      <p:sp>
        <p:nvSpPr>
          <p:cNvPr id="22581" name="TextBox 1"/>
          <p:cNvSpPr txBox="1">
            <a:spLocks noChangeArrowheads="1"/>
          </p:cNvSpPr>
          <p:nvPr/>
        </p:nvSpPr>
        <p:spPr bwMode="auto">
          <a:xfrm>
            <a:off x="165100" y="6451600"/>
            <a:ext cx="3403600" cy="292100"/>
          </a:xfrm>
          <a:prstGeom prst="rect">
            <a:avLst/>
          </a:prstGeom>
          <a:noFill/>
          <a:ln w="9525">
            <a:noFill/>
            <a:miter lim="800000"/>
            <a:headEnd/>
            <a:tailEnd/>
          </a:ln>
        </p:spPr>
        <p:txBody>
          <a:bodyPr wrap="none" lIns="0" tIns="0" rIns="0">
            <a:spAutoFit/>
          </a:bodyPr>
          <a:lstStyle/>
          <a:p>
            <a:pPr>
              <a:lnSpc>
                <a:spcPts val="2300"/>
              </a:lnSpc>
            </a:pPr>
            <a:r>
              <a:rPr lang="en-US" altLang="zh-CN" b="1">
                <a:solidFill>
                  <a:srgbClr val="000000"/>
                </a:solidFill>
                <a:latin typeface="Times New Roman" pitchFamily="18" charset="0"/>
                <a:cs typeface="Times New Roman" pitchFamily="18" charset="0"/>
              </a:rPr>
              <a:t>Khalid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H</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Al</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Malki,</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PhD</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2" name="Freeform 3"/>
          <p:cNvSpPr/>
          <p:nvPr/>
        </p:nvSpPr>
        <p:spPr>
          <a:xfrm>
            <a:off x="603250" y="527050"/>
            <a:ext cx="7937500" cy="5803900"/>
          </a:xfrm>
          <a:custGeom>
            <a:avLst/>
            <a:gdLst>
              <a:gd name="connsiteX0" fmla="*/ 6350 w 7937500"/>
              <a:gd name="connsiteY0" fmla="*/ 6350 h 5803900"/>
              <a:gd name="connsiteX1" fmla="*/ 7931150 w 7937500"/>
              <a:gd name="connsiteY1" fmla="*/ 6350 h 5803900"/>
              <a:gd name="connsiteX2" fmla="*/ 7931150 w 7937500"/>
              <a:gd name="connsiteY2" fmla="*/ 5797550 h 5803900"/>
              <a:gd name="connsiteX3" fmla="*/ 6350 w 7937500"/>
              <a:gd name="connsiteY3" fmla="*/ 5797550 h 5803900"/>
              <a:gd name="connsiteX4" fmla="*/ 6350 w 7937500"/>
              <a:gd name="connsiteY4" fmla="*/ 6350 h 58039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937500" h="5803900">
                <a:moveTo>
                  <a:pt x="6350" y="6350"/>
                </a:moveTo>
                <a:lnTo>
                  <a:pt x="7931150" y="6350"/>
                </a:lnTo>
                <a:lnTo>
                  <a:pt x="7931150" y="5797550"/>
                </a:lnTo>
                <a:lnTo>
                  <a:pt x="6350" y="5797550"/>
                </a:lnTo>
                <a:lnTo>
                  <a:pt x="6350" y="6350"/>
                </a:lnTo>
              </a:path>
            </a:pathLst>
          </a:custGeom>
          <a:solidFill>
            <a:srgbClr val="000000">
              <a:alpha val="0"/>
            </a:srgbClr>
          </a:solidFill>
          <a:ln w="12700">
            <a:solidFill>
              <a:srgbClr val="00FFFF">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96294" name="Picture 3"/>
          <p:cNvPicPr>
            <a:picLocks noChangeAspect="1" noChangeArrowheads="1"/>
          </p:cNvPicPr>
          <p:nvPr/>
        </p:nvPicPr>
        <p:blipFill>
          <a:blip r:embed="rId2"/>
          <a:srcRect/>
          <a:stretch>
            <a:fillRect/>
          </a:stretch>
        </p:blipFill>
        <p:spPr bwMode="auto">
          <a:xfrm>
            <a:off x="8140700" y="0"/>
            <a:ext cx="1003300" cy="1003300"/>
          </a:xfrm>
          <a:prstGeom prst="rect">
            <a:avLst/>
          </a:prstGeom>
          <a:noFill/>
          <a:ln w="9525">
            <a:noFill/>
            <a:miter lim="800000"/>
            <a:headEnd/>
            <a:tailEnd/>
          </a:ln>
        </p:spPr>
      </p:pic>
      <p:pic>
        <p:nvPicPr>
          <p:cNvPr id="96295" name="Picture 3"/>
          <p:cNvPicPr>
            <a:picLocks noChangeAspect="1" noChangeArrowheads="1"/>
          </p:cNvPicPr>
          <p:nvPr/>
        </p:nvPicPr>
        <p:blipFill>
          <a:blip r:embed="rId3"/>
          <a:srcRect/>
          <a:stretch>
            <a:fillRect/>
          </a:stretch>
        </p:blipFill>
        <p:spPr bwMode="auto">
          <a:xfrm>
            <a:off x="596900" y="520700"/>
            <a:ext cx="7950200" cy="5816600"/>
          </a:xfrm>
          <a:prstGeom prst="rect">
            <a:avLst/>
          </a:prstGeom>
          <a:noFill/>
          <a:ln w="9525">
            <a:noFill/>
            <a:miter lim="800000"/>
            <a:headEnd/>
            <a:tailEnd/>
          </a:ln>
        </p:spPr>
      </p:pic>
      <p:pic>
        <p:nvPicPr>
          <p:cNvPr id="96296" name="Picture 3"/>
          <p:cNvPicPr>
            <a:picLocks noChangeAspect="1" noChangeArrowheads="1"/>
          </p:cNvPicPr>
          <p:nvPr/>
        </p:nvPicPr>
        <p:blipFill>
          <a:blip r:embed="rId3"/>
          <a:srcRect/>
          <a:stretch>
            <a:fillRect/>
          </a:stretch>
        </p:blipFill>
        <p:spPr bwMode="auto">
          <a:xfrm>
            <a:off x="596900" y="520700"/>
            <a:ext cx="7950200" cy="5816600"/>
          </a:xfrm>
          <a:prstGeom prst="rect">
            <a:avLst/>
          </a:prstGeom>
          <a:noFill/>
          <a:ln w="9525">
            <a:noFill/>
            <a:miter lim="800000"/>
            <a:headEnd/>
            <a:tailEnd/>
          </a:ln>
        </p:spPr>
      </p:pic>
      <p:sp>
        <p:nvSpPr>
          <p:cNvPr id="2" name="TextBox 1"/>
          <p:cNvSpPr txBox="1"/>
          <p:nvPr/>
        </p:nvSpPr>
        <p:spPr>
          <a:xfrm>
            <a:off x="5943600" y="838200"/>
            <a:ext cx="2032000" cy="317500"/>
          </a:xfrm>
          <a:prstGeom prst="rect">
            <a:avLst/>
          </a:prstGeom>
          <a:noFill/>
        </p:spPr>
        <p:txBody>
          <a:bodyPr wrap="none" lIns="0" tIns="0" rIns="0">
            <a:spAutoFit/>
          </a:bodyPr>
          <a:lstStyle/>
          <a:p>
            <a:pPr fontAlgn="auto">
              <a:lnSpc>
                <a:spcPts val="2500"/>
              </a:lnSpc>
              <a:spcBef>
                <a:spcPts val="0"/>
              </a:spcBef>
              <a:spcAft>
                <a:spcPts val="0"/>
              </a:spcAft>
              <a:defRPr/>
            </a:pPr>
            <a:r>
              <a:rPr lang="en-US" altLang="zh-CN" sz="2795" b="1" dirty="0">
                <a:solidFill>
                  <a:srgbClr val="FFFF00"/>
                </a:solidFill>
                <a:latin typeface="Times New Roman" pitchFamily="18" charset="0"/>
                <a:cs typeface="Times New Roman" pitchFamily="18" charset="0"/>
              </a:rPr>
              <a:t>Aerophone</a:t>
            </a:r>
            <a:r>
              <a:rPr lang="en-US" altLang="zh-CN" sz="2795" dirty="0">
                <a:latin typeface="Times New Roman" pitchFamily="18" charset="0"/>
                <a:cs typeface="Times New Roman" pitchFamily="18" charset="0"/>
              </a:rPr>
              <a:t> </a:t>
            </a:r>
            <a:r>
              <a:rPr lang="en-US" altLang="zh-CN" sz="2795" b="1" dirty="0">
                <a:solidFill>
                  <a:srgbClr val="FFFF00"/>
                </a:solidFill>
                <a:latin typeface="Times New Roman" pitchFamily="18" charset="0"/>
                <a:cs typeface="Times New Roman" pitchFamily="18" charset="0"/>
              </a:rPr>
              <a:t>II</a:t>
            </a:r>
          </a:p>
        </p:txBody>
      </p:sp>
      <p:sp>
        <p:nvSpPr>
          <p:cNvPr id="96298" name="TextBox 1"/>
          <p:cNvSpPr txBox="1">
            <a:spLocks noChangeArrowheads="1"/>
          </p:cNvSpPr>
          <p:nvPr/>
        </p:nvSpPr>
        <p:spPr bwMode="auto">
          <a:xfrm>
            <a:off x="165100" y="6451600"/>
            <a:ext cx="3403600" cy="292100"/>
          </a:xfrm>
          <a:prstGeom prst="rect">
            <a:avLst/>
          </a:prstGeom>
          <a:noFill/>
          <a:ln w="9525">
            <a:noFill/>
            <a:miter lim="800000"/>
            <a:headEnd/>
            <a:tailEnd/>
          </a:ln>
        </p:spPr>
        <p:txBody>
          <a:bodyPr wrap="none" lIns="0" tIns="0" rIns="0">
            <a:spAutoFit/>
          </a:bodyPr>
          <a:lstStyle/>
          <a:p>
            <a:pPr>
              <a:lnSpc>
                <a:spcPts val="2300"/>
              </a:lnSpc>
            </a:pPr>
            <a:r>
              <a:rPr lang="en-US" altLang="zh-CN" b="1">
                <a:solidFill>
                  <a:srgbClr val="000000"/>
                </a:solidFill>
                <a:latin typeface="Times New Roman" pitchFamily="18" charset="0"/>
                <a:cs typeface="Times New Roman" pitchFamily="18" charset="0"/>
              </a:rPr>
              <a:t>Khalid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H</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Al</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Malki,</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PhD</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97317" name="Picture 3"/>
          <p:cNvPicPr>
            <a:picLocks noChangeAspect="1" noChangeArrowheads="1"/>
          </p:cNvPicPr>
          <p:nvPr/>
        </p:nvPicPr>
        <p:blipFill>
          <a:blip r:embed="rId2"/>
          <a:srcRect/>
          <a:stretch>
            <a:fillRect/>
          </a:stretch>
        </p:blipFill>
        <p:spPr bwMode="auto">
          <a:xfrm>
            <a:off x="8140700" y="0"/>
            <a:ext cx="1003300" cy="1003300"/>
          </a:xfrm>
          <a:prstGeom prst="rect">
            <a:avLst/>
          </a:prstGeom>
          <a:noFill/>
          <a:ln w="9525">
            <a:noFill/>
            <a:miter lim="800000"/>
            <a:headEnd/>
            <a:tailEnd/>
          </a:ln>
        </p:spPr>
      </p:pic>
      <p:pic>
        <p:nvPicPr>
          <p:cNvPr id="97318" name="Picture 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97319" name="TextBox 1"/>
          <p:cNvSpPr txBox="1">
            <a:spLocks noChangeArrowheads="1"/>
          </p:cNvSpPr>
          <p:nvPr/>
        </p:nvSpPr>
        <p:spPr bwMode="auto">
          <a:xfrm>
            <a:off x="165100" y="6451600"/>
            <a:ext cx="3403600" cy="292100"/>
          </a:xfrm>
          <a:prstGeom prst="rect">
            <a:avLst/>
          </a:prstGeom>
          <a:noFill/>
          <a:ln w="9525">
            <a:noFill/>
            <a:miter lim="800000"/>
            <a:headEnd/>
            <a:tailEnd/>
          </a:ln>
        </p:spPr>
        <p:txBody>
          <a:bodyPr wrap="none" lIns="0" tIns="0" rIns="0">
            <a:spAutoFit/>
          </a:bodyPr>
          <a:lstStyle/>
          <a:p>
            <a:pPr>
              <a:lnSpc>
                <a:spcPts val="2300"/>
              </a:lnSpc>
            </a:pPr>
            <a:r>
              <a:rPr lang="en-US" altLang="zh-CN" b="1">
                <a:solidFill>
                  <a:srgbClr val="000000"/>
                </a:solidFill>
                <a:latin typeface="Times New Roman" pitchFamily="18" charset="0"/>
                <a:cs typeface="Times New Roman" pitchFamily="18" charset="0"/>
              </a:rPr>
              <a:t>Khalid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H</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Al</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Malki,</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PhD</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98341" name="Picture 3"/>
          <p:cNvPicPr>
            <a:picLocks noChangeAspect="1" noChangeArrowheads="1"/>
          </p:cNvPicPr>
          <p:nvPr/>
        </p:nvPicPr>
        <p:blipFill>
          <a:blip r:embed="rId2"/>
          <a:srcRect/>
          <a:stretch>
            <a:fillRect/>
          </a:stretch>
        </p:blipFill>
        <p:spPr bwMode="auto">
          <a:xfrm>
            <a:off x="8140700" y="0"/>
            <a:ext cx="1003300" cy="1003300"/>
          </a:xfrm>
          <a:prstGeom prst="rect">
            <a:avLst/>
          </a:prstGeom>
          <a:noFill/>
          <a:ln w="9525">
            <a:noFill/>
            <a:miter lim="800000"/>
            <a:headEnd/>
            <a:tailEnd/>
          </a:ln>
        </p:spPr>
      </p:pic>
      <p:pic>
        <p:nvPicPr>
          <p:cNvPr id="98342" name="Picture 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98343" name="TextBox 1"/>
          <p:cNvSpPr txBox="1">
            <a:spLocks noChangeArrowheads="1"/>
          </p:cNvSpPr>
          <p:nvPr/>
        </p:nvSpPr>
        <p:spPr bwMode="auto">
          <a:xfrm>
            <a:off x="165100" y="6451600"/>
            <a:ext cx="3403600" cy="292100"/>
          </a:xfrm>
          <a:prstGeom prst="rect">
            <a:avLst/>
          </a:prstGeom>
          <a:noFill/>
          <a:ln w="9525">
            <a:noFill/>
            <a:miter lim="800000"/>
            <a:headEnd/>
            <a:tailEnd/>
          </a:ln>
        </p:spPr>
        <p:txBody>
          <a:bodyPr wrap="none" lIns="0" tIns="0" rIns="0">
            <a:spAutoFit/>
          </a:bodyPr>
          <a:lstStyle/>
          <a:p>
            <a:pPr>
              <a:lnSpc>
                <a:spcPts val="2300"/>
              </a:lnSpc>
            </a:pPr>
            <a:r>
              <a:rPr lang="en-US" altLang="zh-CN" b="1">
                <a:solidFill>
                  <a:srgbClr val="000000"/>
                </a:solidFill>
                <a:latin typeface="Times New Roman" pitchFamily="18" charset="0"/>
                <a:cs typeface="Times New Roman" pitchFamily="18" charset="0"/>
              </a:rPr>
              <a:t>Khalid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H</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Al</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Malki,</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PhD</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99365" name="Picture 3"/>
          <p:cNvPicPr>
            <a:picLocks noChangeAspect="1" noChangeArrowheads="1"/>
          </p:cNvPicPr>
          <p:nvPr/>
        </p:nvPicPr>
        <p:blipFill>
          <a:blip r:embed="rId2"/>
          <a:srcRect/>
          <a:stretch>
            <a:fillRect/>
          </a:stretch>
        </p:blipFill>
        <p:spPr bwMode="auto">
          <a:xfrm>
            <a:off x="8140700" y="0"/>
            <a:ext cx="1003300" cy="1003300"/>
          </a:xfrm>
          <a:prstGeom prst="rect">
            <a:avLst/>
          </a:prstGeom>
          <a:noFill/>
          <a:ln w="9525">
            <a:noFill/>
            <a:miter lim="800000"/>
            <a:headEnd/>
            <a:tailEnd/>
          </a:ln>
        </p:spPr>
      </p:pic>
      <p:pic>
        <p:nvPicPr>
          <p:cNvPr id="99366" name="Picture 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99367" name="TextBox 1"/>
          <p:cNvSpPr txBox="1">
            <a:spLocks noChangeArrowheads="1"/>
          </p:cNvSpPr>
          <p:nvPr/>
        </p:nvSpPr>
        <p:spPr bwMode="auto">
          <a:xfrm>
            <a:off x="165100" y="6451600"/>
            <a:ext cx="3403600" cy="292100"/>
          </a:xfrm>
          <a:prstGeom prst="rect">
            <a:avLst/>
          </a:prstGeom>
          <a:noFill/>
          <a:ln w="9525">
            <a:noFill/>
            <a:miter lim="800000"/>
            <a:headEnd/>
            <a:tailEnd/>
          </a:ln>
        </p:spPr>
        <p:txBody>
          <a:bodyPr wrap="none" lIns="0" tIns="0" rIns="0">
            <a:spAutoFit/>
          </a:bodyPr>
          <a:lstStyle/>
          <a:p>
            <a:pPr>
              <a:lnSpc>
                <a:spcPts val="2300"/>
              </a:lnSpc>
            </a:pPr>
            <a:r>
              <a:rPr lang="en-US" altLang="zh-CN" b="1">
                <a:solidFill>
                  <a:srgbClr val="000000"/>
                </a:solidFill>
                <a:latin typeface="Times New Roman" pitchFamily="18" charset="0"/>
                <a:cs typeface="Times New Roman" pitchFamily="18" charset="0"/>
              </a:rPr>
              <a:t>Khalid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H</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Al</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Malki,</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PhD</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00389" name="Picture 3"/>
          <p:cNvPicPr>
            <a:picLocks noChangeAspect="1" noChangeArrowheads="1"/>
          </p:cNvPicPr>
          <p:nvPr/>
        </p:nvPicPr>
        <p:blipFill>
          <a:blip r:embed="rId2"/>
          <a:srcRect/>
          <a:stretch>
            <a:fillRect/>
          </a:stretch>
        </p:blipFill>
        <p:spPr bwMode="auto">
          <a:xfrm>
            <a:off x="2057400" y="2540000"/>
            <a:ext cx="228600" cy="241300"/>
          </a:xfrm>
          <a:prstGeom prst="rect">
            <a:avLst/>
          </a:prstGeom>
          <a:noFill/>
          <a:ln w="9525">
            <a:noFill/>
            <a:miter lim="800000"/>
            <a:headEnd/>
            <a:tailEnd/>
          </a:ln>
        </p:spPr>
      </p:pic>
      <p:pic>
        <p:nvPicPr>
          <p:cNvPr id="100390" name="Picture 3"/>
          <p:cNvPicPr>
            <a:picLocks noChangeAspect="1" noChangeArrowheads="1"/>
          </p:cNvPicPr>
          <p:nvPr/>
        </p:nvPicPr>
        <p:blipFill>
          <a:blip r:embed="rId3"/>
          <a:srcRect/>
          <a:stretch>
            <a:fillRect/>
          </a:stretch>
        </p:blipFill>
        <p:spPr bwMode="auto">
          <a:xfrm>
            <a:off x="2057400" y="3276600"/>
            <a:ext cx="228600" cy="228600"/>
          </a:xfrm>
          <a:prstGeom prst="rect">
            <a:avLst/>
          </a:prstGeom>
          <a:noFill/>
          <a:ln w="9525">
            <a:noFill/>
            <a:miter lim="800000"/>
            <a:headEnd/>
            <a:tailEnd/>
          </a:ln>
        </p:spPr>
      </p:pic>
      <p:pic>
        <p:nvPicPr>
          <p:cNvPr id="100391" name="Picture 3"/>
          <p:cNvPicPr>
            <a:picLocks noChangeAspect="1" noChangeArrowheads="1"/>
          </p:cNvPicPr>
          <p:nvPr/>
        </p:nvPicPr>
        <p:blipFill>
          <a:blip r:embed="rId4"/>
          <a:srcRect/>
          <a:stretch>
            <a:fillRect/>
          </a:stretch>
        </p:blipFill>
        <p:spPr bwMode="auto">
          <a:xfrm>
            <a:off x="2057400" y="4000500"/>
            <a:ext cx="228600" cy="241300"/>
          </a:xfrm>
          <a:prstGeom prst="rect">
            <a:avLst/>
          </a:prstGeom>
          <a:noFill/>
          <a:ln w="9525">
            <a:noFill/>
            <a:miter lim="800000"/>
            <a:headEnd/>
            <a:tailEnd/>
          </a:ln>
        </p:spPr>
      </p:pic>
      <p:pic>
        <p:nvPicPr>
          <p:cNvPr id="100392" name="Picture 3"/>
          <p:cNvPicPr>
            <a:picLocks noChangeAspect="1" noChangeArrowheads="1"/>
          </p:cNvPicPr>
          <p:nvPr/>
        </p:nvPicPr>
        <p:blipFill>
          <a:blip r:embed="rId5"/>
          <a:srcRect/>
          <a:stretch>
            <a:fillRect/>
          </a:stretch>
        </p:blipFill>
        <p:spPr bwMode="auto">
          <a:xfrm>
            <a:off x="2057400" y="4737100"/>
            <a:ext cx="228600" cy="241300"/>
          </a:xfrm>
          <a:prstGeom prst="rect">
            <a:avLst/>
          </a:prstGeom>
          <a:noFill/>
          <a:ln w="9525">
            <a:noFill/>
            <a:miter lim="800000"/>
            <a:headEnd/>
            <a:tailEnd/>
          </a:ln>
        </p:spPr>
      </p:pic>
      <p:pic>
        <p:nvPicPr>
          <p:cNvPr id="100393" name="Picture 3"/>
          <p:cNvPicPr>
            <a:picLocks noChangeAspect="1" noChangeArrowheads="1"/>
          </p:cNvPicPr>
          <p:nvPr/>
        </p:nvPicPr>
        <p:blipFill>
          <a:blip r:embed="rId6"/>
          <a:srcRect/>
          <a:stretch>
            <a:fillRect/>
          </a:stretch>
        </p:blipFill>
        <p:spPr bwMode="auto">
          <a:xfrm>
            <a:off x="8140700" y="0"/>
            <a:ext cx="1003300" cy="1003300"/>
          </a:xfrm>
          <a:prstGeom prst="rect">
            <a:avLst/>
          </a:prstGeom>
          <a:noFill/>
          <a:ln w="9525">
            <a:noFill/>
            <a:miter lim="800000"/>
            <a:headEnd/>
            <a:tailEnd/>
          </a:ln>
        </p:spPr>
      </p:pic>
      <p:sp>
        <p:nvSpPr>
          <p:cNvPr id="100394" name="TextBox 1"/>
          <p:cNvSpPr txBox="1">
            <a:spLocks noChangeArrowheads="1"/>
          </p:cNvSpPr>
          <p:nvPr/>
        </p:nvSpPr>
        <p:spPr bwMode="auto">
          <a:xfrm>
            <a:off x="1612900" y="1968500"/>
            <a:ext cx="4165600" cy="266700"/>
          </a:xfrm>
          <a:prstGeom prst="rect">
            <a:avLst/>
          </a:prstGeom>
          <a:noFill/>
          <a:ln w="9525">
            <a:noFill/>
            <a:miter lim="800000"/>
            <a:headEnd/>
            <a:tailEnd/>
          </a:ln>
        </p:spPr>
        <p:txBody>
          <a:bodyPr wrap="none" lIns="0" tIns="0" rIns="0">
            <a:spAutoFit/>
          </a:bodyPr>
          <a:lstStyle/>
          <a:p>
            <a:pPr>
              <a:lnSpc>
                <a:spcPts val="2100"/>
              </a:lnSpc>
            </a:pPr>
            <a:r>
              <a:rPr lang="en-US" altLang="zh-CN" sz="2400" b="1" u="sng">
                <a:solidFill>
                  <a:srgbClr val="000000"/>
                </a:solidFill>
                <a:latin typeface="Times New Roman" pitchFamily="18" charset="0"/>
                <a:cs typeface="Times New Roman" pitchFamily="18" charset="0"/>
              </a:rPr>
              <a:t>Management of voice disorders:</a:t>
            </a:r>
          </a:p>
        </p:txBody>
      </p:sp>
      <p:sp>
        <p:nvSpPr>
          <p:cNvPr id="100395" name="TextBox 1"/>
          <p:cNvSpPr txBox="1">
            <a:spLocks noChangeArrowheads="1"/>
          </p:cNvSpPr>
          <p:nvPr/>
        </p:nvSpPr>
        <p:spPr bwMode="auto">
          <a:xfrm>
            <a:off x="2603500" y="2552700"/>
            <a:ext cx="3162300" cy="2667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Pharmacological</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agents.</a:t>
            </a:r>
          </a:p>
        </p:txBody>
      </p:sp>
      <p:sp>
        <p:nvSpPr>
          <p:cNvPr id="100396" name="TextBox 1"/>
          <p:cNvSpPr txBox="1">
            <a:spLocks noChangeArrowheads="1"/>
          </p:cNvSpPr>
          <p:nvPr/>
        </p:nvSpPr>
        <p:spPr bwMode="auto">
          <a:xfrm>
            <a:off x="2527300" y="3289300"/>
            <a:ext cx="4775200" cy="2667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Surgical</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procedures</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(Phonosurgery).</a:t>
            </a:r>
          </a:p>
        </p:txBody>
      </p:sp>
      <p:sp>
        <p:nvSpPr>
          <p:cNvPr id="100397" name="TextBox 1"/>
          <p:cNvSpPr txBox="1">
            <a:spLocks noChangeArrowheads="1"/>
          </p:cNvSpPr>
          <p:nvPr/>
        </p:nvSpPr>
        <p:spPr bwMode="auto">
          <a:xfrm>
            <a:off x="2527300" y="4025900"/>
            <a:ext cx="2806700" cy="2667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Technical</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aid</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devices.</a:t>
            </a:r>
          </a:p>
        </p:txBody>
      </p:sp>
      <p:sp>
        <p:nvSpPr>
          <p:cNvPr id="100398" name="TextBox 1"/>
          <p:cNvSpPr txBox="1">
            <a:spLocks noChangeArrowheads="1"/>
          </p:cNvSpPr>
          <p:nvPr/>
        </p:nvSpPr>
        <p:spPr bwMode="auto">
          <a:xfrm>
            <a:off x="2527300" y="4749800"/>
            <a:ext cx="1841500" cy="266700"/>
          </a:xfrm>
          <a:prstGeom prst="rect">
            <a:avLst/>
          </a:prstGeom>
          <a:noFill/>
          <a:ln w="9525">
            <a:noFill/>
            <a:miter lim="800000"/>
            <a:headEnd/>
            <a:tailEnd/>
          </a:ln>
        </p:spPr>
        <p:txBody>
          <a:bodyPr wrap="none" lIns="0" tIns="0" rIns="0">
            <a:spAutoFit/>
          </a:bodyPr>
          <a:lstStyle/>
          <a:p>
            <a:pPr>
              <a:lnSpc>
                <a:spcPts val="2100"/>
              </a:lnSpc>
            </a:pPr>
            <a:r>
              <a:rPr lang="en-US" altLang="zh-CN" sz="2400" b="1">
                <a:solidFill>
                  <a:srgbClr val="000000"/>
                </a:solidFill>
                <a:latin typeface="Times New Roman" pitchFamily="18" charset="0"/>
                <a:cs typeface="Times New Roman" pitchFamily="18" charset="0"/>
              </a:rPr>
              <a:t>Voice</a:t>
            </a:r>
            <a:r>
              <a:rPr lang="en-US" altLang="zh-CN" sz="2400">
                <a:latin typeface="Times New Roman" pitchFamily="18" charset="0"/>
                <a:cs typeface="Times New Roman" pitchFamily="18" charset="0"/>
              </a:rPr>
              <a:t> </a:t>
            </a:r>
            <a:r>
              <a:rPr lang="en-US" altLang="zh-CN" sz="2400" b="1">
                <a:solidFill>
                  <a:srgbClr val="000000"/>
                </a:solidFill>
                <a:latin typeface="Times New Roman" pitchFamily="18" charset="0"/>
                <a:cs typeface="Times New Roman" pitchFamily="18" charset="0"/>
              </a:rPr>
              <a:t>therapy.</a:t>
            </a:r>
          </a:p>
        </p:txBody>
      </p:sp>
      <p:sp>
        <p:nvSpPr>
          <p:cNvPr id="100399" name="TextBox 1"/>
          <p:cNvSpPr txBox="1">
            <a:spLocks noChangeArrowheads="1"/>
          </p:cNvSpPr>
          <p:nvPr/>
        </p:nvSpPr>
        <p:spPr bwMode="auto">
          <a:xfrm>
            <a:off x="165100" y="6451600"/>
            <a:ext cx="3403600" cy="292100"/>
          </a:xfrm>
          <a:prstGeom prst="rect">
            <a:avLst/>
          </a:prstGeom>
          <a:noFill/>
          <a:ln w="9525">
            <a:noFill/>
            <a:miter lim="800000"/>
            <a:headEnd/>
            <a:tailEnd/>
          </a:ln>
        </p:spPr>
        <p:txBody>
          <a:bodyPr wrap="none" lIns="0" tIns="0" rIns="0">
            <a:spAutoFit/>
          </a:bodyPr>
          <a:lstStyle/>
          <a:p>
            <a:pPr>
              <a:lnSpc>
                <a:spcPts val="2300"/>
              </a:lnSpc>
            </a:pPr>
            <a:r>
              <a:rPr lang="en-US" altLang="zh-CN" b="1">
                <a:solidFill>
                  <a:srgbClr val="000000"/>
                </a:solidFill>
                <a:latin typeface="Times New Roman" pitchFamily="18" charset="0"/>
                <a:cs typeface="Times New Roman" pitchFamily="18" charset="0"/>
              </a:rPr>
              <a:t>Khalid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H</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Al</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Malki,</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PhD</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75" y="5200650"/>
            <a:ext cx="700088" cy="1250950"/>
          </a:xfrm>
          <a:custGeom>
            <a:avLst/>
            <a:gdLst>
              <a:gd name="connsiteX0" fmla="*/ 2579 w 698896"/>
              <a:gd name="connsiteY0" fmla="*/ 29170 h 1251545"/>
              <a:gd name="connsiteX1" fmla="*/ 294679 w 698896"/>
              <a:gd name="connsiteY1" fmla="*/ 19645 h 1251545"/>
              <a:gd name="connsiteX2" fmla="*/ 485179 w 698896"/>
              <a:gd name="connsiteY2" fmla="*/ 83145 h 1251545"/>
              <a:gd name="connsiteX3" fmla="*/ 561379 w 698896"/>
              <a:gd name="connsiteY3" fmla="*/ 133945 h 1251545"/>
              <a:gd name="connsiteX4" fmla="*/ 650279 w 698896"/>
              <a:gd name="connsiteY4" fmla="*/ 235545 h 1251545"/>
              <a:gd name="connsiteX5" fmla="*/ 688379 w 698896"/>
              <a:gd name="connsiteY5" fmla="*/ 375245 h 1251545"/>
              <a:gd name="connsiteX6" fmla="*/ 624879 w 698896"/>
              <a:gd name="connsiteY6" fmla="*/ 819745 h 1251545"/>
              <a:gd name="connsiteX7" fmla="*/ 535979 w 698896"/>
              <a:gd name="connsiteY7" fmla="*/ 984845 h 1251545"/>
              <a:gd name="connsiteX8" fmla="*/ 269279 w 698896"/>
              <a:gd name="connsiteY8" fmla="*/ 1111845 h 1251545"/>
              <a:gd name="connsiteX9" fmla="*/ 116879 w 698896"/>
              <a:gd name="connsiteY9" fmla="*/ 1137245 h 1251545"/>
              <a:gd name="connsiteX10" fmla="*/ 104179 w 698896"/>
              <a:gd name="connsiteY10" fmla="*/ 1251545 h 1251545"/>
              <a:gd name="connsiteX11" fmla="*/ 5754 w 698896"/>
              <a:gd name="connsiteY11" fmla="*/ 1229320 h 1251545"/>
              <a:gd name="connsiteX12" fmla="*/ 2579 w 698896"/>
              <a:gd name="connsiteY12" fmla="*/ 1170582 h 1251545"/>
              <a:gd name="connsiteX13" fmla="*/ 53379 w 698896"/>
              <a:gd name="connsiteY13" fmla="*/ 1124545 h 1251545"/>
              <a:gd name="connsiteX14" fmla="*/ 2579 w 698896"/>
              <a:gd name="connsiteY14" fmla="*/ 1041995 h 1251545"/>
              <a:gd name="connsiteX15" fmla="*/ 2579 w 698896"/>
              <a:gd name="connsiteY15" fmla="*/ 29170 h 125154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698896" h="1251545">
                <a:moveTo>
                  <a:pt x="2579" y="29170"/>
                </a:moveTo>
                <a:cubicBezTo>
                  <a:pt x="154979" y="-21629"/>
                  <a:pt x="26392" y="5357"/>
                  <a:pt x="294679" y="19645"/>
                </a:cubicBezTo>
                <a:cubicBezTo>
                  <a:pt x="345479" y="37107"/>
                  <a:pt x="439142" y="52982"/>
                  <a:pt x="485179" y="83145"/>
                </a:cubicBezTo>
                <a:cubicBezTo>
                  <a:pt x="510579" y="100607"/>
                  <a:pt x="561379" y="133945"/>
                  <a:pt x="561379" y="133945"/>
                </a:cubicBezTo>
                <a:cubicBezTo>
                  <a:pt x="620117" y="222845"/>
                  <a:pt x="586779" y="192682"/>
                  <a:pt x="650279" y="235545"/>
                </a:cubicBezTo>
                <a:cubicBezTo>
                  <a:pt x="682029" y="332382"/>
                  <a:pt x="670917" y="284757"/>
                  <a:pt x="688379" y="375245"/>
                </a:cubicBezTo>
                <a:cubicBezTo>
                  <a:pt x="682029" y="565745"/>
                  <a:pt x="743942" y="700682"/>
                  <a:pt x="624879" y="819745"/>
                </a:cubicBezTo>
                <a:cubicBezTo>
                  <a:pt x="605829" y="878482"/>
                  <a:pt x="578842" y="941982"/>
                  <a:pt x="535979" y="984845"/>
                </a:cubicBezTo>
                <a:cubicBezTo>
                  <a:pt x="501054" y="1091207"/>
                  <a:pt x="364529" y="1100732"/>
                  <a:pt x="269279" y="1111845"/>
                </a:cubicBezTo>
                <a:cubicBezTo>
                  <a:pt x="220067" y="1127720"/>
                  <a:pt x="153392" y="1100732"/>
                  <a:pt x="116879" y="1137245"/>
                </a:cubicBezTo>
                <a:cubicBezTo>
                  <a:pt x="89892" y="1164232"/>
                  <a:pt x="108942" y="1213445"/>
                  <a:pt x="104179" y="1251545"/>
                </a:cubicBezTo>
                <a:cubicBezTo>
                  <a:pt x="78779" y="1246782"/>
                  <a:pt x="31154" y="1235670"/>
                  <a:pt x="5754" y="1229320"/>
                </a:cubicBezTo>
                <a:cubicBezTo>
                  <a:pt x="2579" y="1229320"/>
                  <a:pt x="-5357" y="1188045"/>
                  <a:pt x="2579" y="1170582"/>
                </a:cubicBezTo>
                <a:cubicBezTo>
                  <a:pt x="10517" y="1153120"/>
                  <a:pt x="53379" y="1145182"/>
                  <a:pt x="53379" y="1124545"/>
                </a:cubicBezTo>
                <a:cubicBezTo>
                  <a:pt x="35917" y="1061045"/>
                  <a:pt x="29567" y="1065807"/>
                  <a:pt x="2579" y="1041995"/>
                </a:cubicBezTo>
                <a:lnTo>
                  <a:pt x="2579" y="29170"/>
                </a:lnTo>
              </a:path>
            </a:pathLst>
          </a:custGeom>
          <a:solidFill>
            <a:srgbClr val="F8EF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93663" y="3922713"/>
            <a:ext cx="222250" cy="284162"/>
          </a:xfrm>
          <a:custGeom>
            <a:avLst/>
            <a:gdLst>
              <a:gd name="connsiteX0" fmla="*/ 113449 w 221894"/>
              <a:gd name="connsiteY0" fmla="*/ 284340 h 284340"/>
              <a:gd name="connsiteX1" fmla="*/ 0 w 221894"/>
              <a:gd name="connsiteY1" fmla="*/ 162585 h 284340"/>
              <a:gd name="connsiteX2" fmla="*/ 221894 w 221894"/>
              <a:gd name="connsiteY2" fmla="*/ 0 h 284340"/>
              <a:gd name="connsiteX3" fmla="*/ 113449 w 221894"/>
              <a:gd name="connsiteY3" fmla="*/ 284340 h 284340"/>
            </a:gdLst>
            <a:ahLst/>
            <a:cxnLst>
              <a:cxn ang="0">
                <a:pos x="connsiteX0" y="connsiteY0"/>
              </a:cxn>
              <a:cxn ang="1">
                <a:pos x="connsiteX1" y="connsiteY1"/>
              </a:cxn>
              <a:cxn ang="2">
                <a:pos x="connsiteX2" y="connsiteY2"/>
              </a:cxn>
              <a:cxn ang="3">
                <a:pos x="connsiteX3" y="connsiteY3"/>
              </a:cxn>
            </a:cxnLst>
            <a:rect l="l" t="t" r="r" b="b"/>
            <a:pathLst>
              <a:path w="221894" h="284340">
                <a:moveTo>
                  <a:pt x="113449" y="284340"/>
                </a:moveTo>
                <a:lnTo>
                  <a:pt x="0" y="162585"/>
                </a:lnTo>
                <a:lnTo>
                  <a:pt x="221894" y="0"/>
                </a:lnTo>
                <a:lnTo>
                  <a:pt x="113449" y="28434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15925" y="4200525"/>
            <a:ext cx="125413" cy="403225"/>
          </a:xfrm>
          <a:custGeom>
            <a:avLst/>
            <a:gdLst>
              <a:gd name="connsiteX0" fmla="*/ 90551 w 124485"/>
              <a:gd name="connsiteY0" fmla="*/ 0 h 403174"/>
              <a:gd name="connsiteX1" fmla="*/ 0 w 124485"/>
              <a:gd name="connsiteY1" fmla="*/ 384568 h 403174"/>
              <a:gd name="connsiteX2" fmla="*/ 124485 w 124485"/>
              <a:gd name="connsiteY2" fmla="*/ 403174 h 403174"/>
              <a:gd name="connsiteX3" fmla="*/ 90551 w 124485"/>
              <a:gd name="connsiteY3" fmla="*/ 0 h 403174"/>
            </a:gdLst>
            <a:ahLst/>
            <a:cxnLst>
              <a:cxn ang="0">
                <a:pos x="connsiteX0" y="connsiteY0"/>
              </a:cxn>
              <a:cxn ang="1">
                <a:pos x="connsiteX1" y="connsiteY1"/>
              </a:cxn>
              <a:cxn ang="2">
                <a:pos x="connsiteX2" y="connsiteY2"/>
              </a:cxn>
              <a:cxn ang="3">
                <a:pos x="connsiteX3" y="connsiteY3"/>
              </a:cxn>
            </a:cxnLst>
            <a:rect l="l" t="t" r="r" b="b"/>
            <a:pathLst>
              <a:path w="124485" h="403174">
                <a:moveTo>
                  <a:pt x="90551" y="0"/>
                </a:moveTo>
                <a:lnTo>
                  <a:pt x="0" y="384568"/>
                </a:lnTo>
                <a:lnTo>
                  <a:pt x="124485" y="403174"/>
                </a:lnTo>
                <a:lnTo>
                  <a:pt x="90551"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725488" y="4035425"/>
            <a:ext cx="219075" cy="385763"/>
          </a:xfrm>
          <a:custGeom>
            <a:avLst/>
            <a:gdLst>
              <a:gd name="connsiteX0" fmla="*/ 0 w 219036"/>
              <a:gd name="connsiteY0" fmla="*/ 0 h 385762"/>
              <a:gd name="connsiteX1" fmla="*/ 127762 w 219036"/>
              <a:gd name="connsiteY1" fmla="*/ 385762 h 385762"/>
              <a:gd name="connsiteX2" fmla="*/ 219036 w 219036"/>
              <a:gd name="connsiteY2" fmla="*/ 309600 h 385762"/>
              <a:gd name="connsiteX3" fmla="*/ 0 w 219036"/>
              <a:gd name="connsiteY3" fmla="*/ 0 h 385762"/>
            </a:gdLst>
            <a:ahLst/>
            <a:cxnLst>
              <a:cxn ang="0">
                <a:pos x="connsiteX0" y="connsiteY0"/>
              </a:cxn>
              <a:cxn ang="1">
                <a:pos x="connsiteX1" y="connsiteY1"/>
              </a:cxn>
              <a:cxn ang="2">
                <a:pos x="connsiteX2" y="connsiteY2"/>
              </a:cxn>
              <a:cxn ang="3">
                <a:pos x="connsiteX3" y="connsiteY3"/>
              </a:cxn>
            </a:cxnLst>
            <a:rect l="l" t="t" r="r" b="b"/>
            <a:pathLst>
              <a:path w="219036" h="385762">
                <a:moveTo>
                  <a:pt x="0" y="0"/>
                </a:moveTo>
                <a:lnTo>
                  <a:pt x="127762" y="385762"/>
                </a:lnTo>
                <a:lnTo>
                  <a:pt x="219036" y="30960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52400" y="2755900"/>
            <a:ext cx="1117600" cy="1219200"/>
          </a:xfrm>
          <a:custGeom>
            <a:avLst/>
            <a:gdLst>
              <a:gd name="connsiteX0" fmla="*/ 13096 w 1117996"/>
              <a:gd name="connsiteY0" fmla="*/ 660400 h 1219200"/>
              <a:gd name="connsiteX1" fmla="*/ 13096 w 1117996"/>
              <a:gd name="connsiteY1" fmla="*/ 431800 h 1219200"/>
              <a:gd name="connsiteX2" fmla="*/ 152796 w 1117996"/>
              <a:gd name="connsiteY2" fmla="*/ 228600 h 1219200"/>
              <a:gd name="connsiteX3" fmla="*/ 228996 w 1117996"/>
              <a:gd name="connsiteY3" fmla="*/ 152400 h 1219200"/>
              <a:gd name="connsiteX4" fmla="*/ 305196 w 1117996"/>
              <a:gd name="connsiteY4" fmla="*/ 101600 h 1219200"/>
              <a:gd name="connsiteX5" fmla="*/ 546496 w 1117996"/>
              <a:gd name="connsiteY5" fmla="*/ 0 h 1219200"/>
              <a:gd name="connsiteX6" fmla="*/ 838596 w 1117996"/>
              <a:gd name="connsiteY6" fmla="*/ 12700 h 1219200"/>
              <a:gd name="connsiteX7" fmla="*/ 1041796 w 1117996"/>
              <a:gd name="connsiteY7" fmla="*/ 152400 h 1219200"/>
              <a:gd name="connsiteX8" fmla="*/ 1117996 w 1117996"/>
              <a:gd name="connsiteY8" fmla="*/ 317500 h 1219200"/>
              <a:gd name="connsiteX9" fmla="*/ 1105296 w 1117996"/>
              <a:gd name="connsiteY9" fmla="*/ 635000 h 1219200"/>
              <a:gd name="connsiteX10" fmla="*/ 1067196 w 1117996"/>
              <a:gd name="connsiteY10" fmla="*/ 711200 h 1219200"/>
              <a:gd name="connsiteX11" fmla="*/ 863996 w 1117996"/>
              <a:gd name="connsiteY11" fmla="*/ 1003300 h 1219200"/>
              <a:gd name="connsiteX12" fmla="*/ 813196 w 1117996"/>
              <a:gd name="connsiteY12" fmla="*/ 1041400 h 1219200"/>
              <a:gd name="connsiteX13" fmla="*/ 736996 w 1117996"/>
              <a:gd name="connsiteY13" fmla="*/ 1054100 h 1219200"/>
              <a:gd name="connsiteX14" fmla="*/ 813196 w 1117996"/>
              <a:gd name="connsiteY14" fmla="*/ 1079500 h 1219200"/>
              <a:gd name="connsiteX15" fmla="*/ 889396 w 1117996"/>
              <a:gd name="connsiteY15" fmla="*/ 1104900 h 1219200"/>
              <a:gd name="connsiteX16" fmla="*/ 902096 w 1117996"/>
              <a:gd name="connsiteY16" fmla="*/ 1143000 h 1219200"/>
              <a:gd name="connsiteX17" fmla="*/ 825896 w 1117996"/>
              <a:gd name="connsiteY17" fmla="*/ 1168400 h 1219200"/>
              <a:gd name="connsiteX18" fmla="*/ 787796 w 1117996"/>
              <a:gd name="connsiteY18" fmla="*/ 1193800 h 1219200"/>
              <a:gd name="connsiteX19" fmla="*/ 711596 w 1117996"/>
              <a:gd name="connsiteY19" fmla="*/ 1219200 h 1219200"/>
              <a:gd name="connsiteX20" fmla="*/ 686196 w 1117996"/>
              <a:gd name="connsiteY20" fmla="*/ 1130300 h 1219200"/>
              <a:gd name="connsiteX21" fmla="*/ 381396 w 1117996"/>
              <a:gd name="connsiteY21" fmla="*/ 1092200 h 1219200"/>
              <a:gd name="connsiteX22" fmla="*/ 203596 w 1117996"/>
              <a:gd name="connsiteY22" fmla="*/ 1028700 h 1219200"/>
              <a:gd name="connsiteX23" fmla="*/ 165496 w 1117996"/>
              <a:gd name="connsiteY23" fmla="*/ 990600 h 1219200"/>
              <a:gd name="connsiteX24" fmla="*/ 114696 w 1117996"/>
              <a:gd name="connsiteY24" fmla="*/ 914400 h 1219200"/>
              <a:gd name="connsiteX25" fmla="*/ 76596 w 1117996"/>
              <a:gd name="connsiteY25" fmla="*/ 736600 h 1219200"/>
              <a:gd name="connsiteX26" fmla="*/ 38496 w 1117996"/>
              <a:gd name="connsiteY26" fmla="*/ 647700 h 1219200"/>
              <a:gd name="connsiteX27" fmla="*/ 25796 w 1117996"/>
              <a:gd name="connsiteY27" fmla="*/ 609600 h 1219200"/>
              <a:gd name="connsiteX28" fmla="*/ 13096 w 1117996"/>
              <a:gd name="connsiteY28" fmla="*/ 660400 h 1219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1117996" h="1219200">
                <a:moveTo>
                  <a:pt x="13096" y="660400"/>
                </a:moveTo>
                <a:cubicBezTo>
                  <a:pt x="396" y="560387"/>
                  <a:pt x="-9128" y="538162"/>
                  <a:pt x="13096" y="431800"/>
                </a:cubicBezTo>
                <a:cubicBezTo>
                  <a:pt x="28971" y="360362"/>
                  <a:pt x="105171" y="282575"/>
                  <a:pt x="152796" y="228600"/>
                </a:cubicBezTo>
                <a:cubicBezTo>
                  <a:pt x="176609" y="201612"/>
                  <a:pt x="203596" y="177800"/>
                  <a:pt x="228996" y="152400"/>
                </a:cubicBezTo>
                <a:cubicBezTo>
                  <a:pt x="251221" y="130175"/>
                  <a:pt x="305196" y="101600"/>
                  <a:pt x="305196" y="101600"/>
                </a:cubicBezTo>
                <a:cubicBezTo>
                  <a:pt x="357584" y="22225"/>
                  <a:pt x="457596" y="11112"/>
                  <a:pt x="546496" y="0"/>
                </a:cubicBezTo>
                <a:cubicBezTo>
                  <a:pt x="643334" y="4762"/>
                  <a:pt x="741759" y="1587"/>
                  <a:pt x="838596" y="12700"/>
                </a:cubicBezTo>
                <a:cubicBezTo>
                  <a:pt x="914796" y="20637"/>
                  <a:pt x="981471" y="112712"/>
                  <a:pt x="1041796" y="152400"/>
                </a:cubicBezTo>
                <a:cubicBezTo>
                  <a:pt x="1087834" y="222250"/>
                  <a:pt x="1098946" y="239712"/>
                  <a:pt x="1117996" y="317500"/>
                </a:cubicBezTo>
                <a:cubicBezTo>
                  <a:pt x="1113234" y="423862"/>
                  <a:pt x="1113234" y="528637"/>
                  <a:pt x="1105296" y="635000"/>
                </a:cubicBezTo>
                <a:cubicBezTo>
                  <a:pt x="1102121" y="671512"/>
                  <a:pt x="1083071" y="679450"/>
                  <a:pt x="1067196" y="711200"/>
                </a:cubicBezTo>
                <a:cubicBezTo>
                  <a:pt x="1016396" y="812800"/>
                  <a:pt x="984646" y="963612"/>
                  <a:pt x="863996" y="1003300"/>
                </a:cubicBezTo>
                <a:cubicBezTo>
                  <a:pt x="846534" y="1016000"/>
                  <a:pt x="832246" y="1033462"/>
                  <a:pt x="813196" y="1041400"/>
                </a:cubicBezTo>
                <a:cubicBezTo>
                  <a:pt x="789384" y="1050925"/>
                  <a:pt x="736996" y="1028700"/>
                  <a:pt x="736996" y="1054100"/>
                </a:cubicBezTo>
                <a:cubicBezTo>
                  <a:pt x="736996" y="1081087"/>
                  <a:pt x="787796" y="1071562"/>
                  <a:pt x="813196" y="1079500"/>
                </a:cubicBezTo>
                <a:cubicBezTo>
                  <a:pt x="838596" y="1087437"/>
                  <a:pt x="889396" y="1104900"/>
                  <a:pt x="889396" y="1104900"/>
                </a:cubicBezTo>
                <a:cubicBezTo>
                  <a:pt x="894159" y="1117600"/>
                  <a:pt x="911621" y="1133475"/>
                  <a:pt x="902096" y="1143000"/>
                </a:cubicBezTo>
                <a:cubicBezTo>
                  <a:pt x="883046" y="1162050"/>
                  <a:pt x="851296" y="1160462"/>
                  <a:pt x="825896" y="1168400"/>
                </a:cubicBezTo>
                <a:cubicBezTo>
                  <a:pt x="811609" y="1173162"/>
                  <a:pt x="802084" y="1187450"/>
                  <a:pt x="787796" y="1193800"/>
                </a:cubicBezTo>
                <a:cubicBezTo>
                  <a:pt x="763984" y="1204912"/>
                  <a:pt x="711596" y="1219200"/>
                  <a:pt x="711596" y="1219200"/>
                </a:cubicBezTo>
                <a:cubicBezTo>
                  <a:pt x="702071" y="1190625"/>
                  <a:pt x="710009" y="1150937"/>
                  <a:pt x="686196" y="1130300"/>
                </a:cubicBezTo>
                <a:cubicBezTo>
                  <a:pt x="636984" y="1087437"/>
                  <a:pt x="397271" y="1093787"/>
                  <a:pt x="381396" y="1092200"/>
                </a:cubicBezTo>
                <a:cubicBezTo>
                  <a:pt x="319484" y="1079500"/>
                  <a:pt x="254396" y="1069975"/>
                  <a:pt x="203596" y="1028700"/>
                </a:cubicBezTo>
                <a:cubicBezTo>
                  <a:pt x="189309" y="1017587"/>
                  <a:pt x="176609" y="1004887"/>
                  <a:pt x="165496" y="990600"/>
                </a:cubicBezTo>
                <a:cubicBezTo>
                  <a:pt x="146446" y="966787"/>
                  <a:pt x="114696" y="914400"/>
                  <a:pt x="114696" y="914400"/>
                </a:cubicBezTo>
                <a:cubicBezTo>
                  <a:pt x="95646" y="803275"/>
                  <a:pt x="108346" y="863600"/>
                  <a:pt x="76596" y="736600"/>
                </a:cubicBezTo>
                <a:cubicBezTo>
                  <a:pt x="49609" y="630237"/>
                  <a:pt x="82946" y="735012"/>
                  <a:pt x="38496" y="647700"/>
                </a:cubicBezTo>
                <a:cubicBezTo>
                  <a:pt x="32146" y="635000"/>
                  <a:pt x="38496" y="603250"/>
                  <a:pt x="25796" y="609600"/>
                </a:cubicBezTo>
                <a:cubicBezTo>
                  <a:pt x="9921" y="617537"/>
                  <a:pt x="17859" y="642937"/>
                  <a:pt x="13096" y="660400"/>
                </a:cubicBezTo>
              </a:path>
            </a:pathLst>
          </a:custGeom>
          <a:solidFill>
            <a:srgbClr val="F5FB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465138" y="2708275"/>
            <a:ext cx="904875" cy="1046163"/>
          </a:xfrm>
          <a:custGeom>
            <a:avLst/>
            <a:gdLst>
              <a:gd name="connsiteX0" fmla="*/ 568769 w 905281"/>
              <a:gd name="connsiteY0" fmla="*/ 1046048 h 1046048"/>
              <a:gd name="connsiteX1" fmla="*/ 621245 w 905281"/>
              <a:gd name="connsiteY1" fmla="*/ 999324 h 1046048"/>
              <a:gd name="connsiteX2" fmla="*/ 687933 w 905281"/>
              <a:gd name="connsiteY2" fmla="*/ 931329 h 1046048"/>
              <a:gd name="connsiteX3" fmla="*/ 760069 w 905281"/>
              <a:gd name="connsiteY3" fmla="*/ 840041 h 1046048"/>
              <a:gd name="connsiteX4" fmla="*/ 829995 w 905281"/>
              <a:gd name="connsiteY4" fmla="*/ 738390 h 1046048"/>
              <a:gd name="connsiteX5" fmla="*/ 880224 w 905281"/>
              <a:gd name="connsiteY5" fmla="*/ 622312 h 1046048"/>
              <a:gd name="connsiteX6" fmla="*/ 905281 w 905281"/>
              <a:gd name="connsiteY6" fmla="*/ 495426 h 1046048"/>
              <a:gd name="connsiteX7" fmla="*/ 897496 w 905281"/>
              <a:gd name="connsiteY7" fmla="*/ 370700 h 1046048"/>
              <a:gd name="connsiteX8" fmla="*/ 842683 w 905281"/>
              <a:gd name="connsiteY8" fmla="*/ 249720 h 1046048"/>
              <a:gd name="connsiteX9" fmla="*/ 778052 w 905281"/>
              <a:gd name="connsiteY9" fmla="*/ 170688 h 1046048"/>
              <a:gd name="connsiteX10" fmla="*/ 723277 w 905281"/>
              <a:gd name="connsiteY10" fmla="*/ 108724 h 1046048"/>
              <a:gd name="connsiteX11" fmla="*/ 676198 w 905281"/>
              <a:gd name="connsiteY11" fmla="*/ 73139 h 1046048"/>
              <a:gd name="connsiteX12" fmla="*/ 638975 w 905281"/>
              <a:gd name="connsiteY12" fmla="*/ 54597 h 1046048"/>
              <a:gd name="connsiteX13" fmla="*/ 608330 w 905281"/>
              <a:gd name="connsiteY13" fmla="*/ 47434 h 1046048"/>
              <a:gd name="connsiteX14" fmla="*/ 543737 w 905281"/>
              <a:gd name="connsiteY14" fmla="*/ 7747 h 1046048"/>
              <a:gd name="connsiteX15" fmla="*/ 342391 w 905281"/>
              <a:gd name="connsiteY15" fmla="*/ 0 h 1046048"/>
              <a:gd name="connsiteX16" fmla="*/ 285508 w 905281"/>
              <a:gd name="connsiteY16" fmla="*/ 6375 h 1046048"/>
              <a:gd name="connsiteX17" fmla="*/ 229704 w 905281"/>
              <a:gd name="connsiteY17" fmla="*/ 8077 h 1046048"/>
              <a:gd name="connsiteX18" fmla="*/ 181559 w 905281"/>
              <a:gd name="connsiteY18" fmla="*/ 16484 h 1046048"/>
              <a:gd name="connsiteX19" fmla="*/ 142176 w 905281"/>
              <a:gd name="connsiteY19" fmla="*/ 26936 h 1046048"/>
              <a:gd name="connsiteX20" fmla="*/ 102793 w 905281"/>
              <a:gd name="connsiteY20" fmla="*/ 37401 h 1046048"/>
              <a:gd name="connsiteX21" fmla="*/ 66700 w 905281"/>
              <a:gd name="connsiteY21" fmla="*/ 53543 h 1046048"/>
              <a:gd name="connsiteX22" fmla="*/ 33896 w 905281"/>
              <a:gd name="connsiteY22" fmla="*/ 75374 h 1046048"/>
              <a:gd name="connsiteX23" fmla="*/ 0 w 905281"/>
              <a:gd name="connsiteY23" fmla="*/ 101866 h 1046048"/>
              <a:gd name="connsiteX24" fmla="*/ 57988 w 905281"/>
              <a:gd name="connsiteY24" fmla="*/ 90830 h 1046048"/>
              <a:gd name="connsiteX25" fmla="*/ 110502 w 905281"/>
              <a:gd name="connsiteY25" fmla="*/ 83451 h 1046048"/>
              <a:gd name="connsiteX26" fmla="*/ 161925 w 905281"/>
              <a:gd name="connsiteY26" fmla="*/ 80721 h 1046048"/>
              <a:gd name="connsiteX27" fmla="*/ 213347 w 905281"/>
              <a:gd name="connsiteY27" fmla="*/ 77990 h 1046048"/>
              <a:gd name="connsiteX28" fmla="*/ 256019 w 905281"/>
              <a:gd name="connsiteY28" fmla="*/ 73228 h 1046048"/>
              <a:gd name="connsiteX29" fmla="*/ 300888 w 905281"/>
              <a:gd name="connsiteY29" fmla="*/ 78803 h 1046048"/>
              <a:gd name="connsiteX30" fmla="*/ 346849 w 905281"/>
              <a:gd name="connsiteY30" fmla="*/ 79705 h 1046048"/>
              <a:gd name="connsiteX31" fmla="*/ 386245 w 905281"/>
              <a:gd name="connsiteY31" fmla="*/ 88925 h 1046048"/>
              <a:gd name="connsiteX32" fmla="*/ 425640 w 905281"/>
              <a:gd name="connsiteY32" fmla="*/ 98132 h 1046048"/>
              <a:gd name="connsiteX33" fmla="*/ 463956 w 905281"/>
              <a:gd name="connsiteY33" fmla="*/ 112001 h 1046048"/>
              <a:gd name="connsiteX34" fmla="*/ 501180 w 905281"/>
              <a:gd name="connsiteY34" fmla="*/ 130543 h 1046048"/>
              <a:gd name="connsiteX35" fmla="*/ 534022 w 905281"/>
              <a:gd name="connsiteY35" fmla="*/ 148056 h 1046048"/>
              <a:gd name="connsiteX36" fmla="*/ 564680 w 905281"/>
              <a:gd name="connsiteY36" fmla="*/ 174891 h 1046048"/>
              <a:gd name="connsiteX37" fmla="*/ 600811 w 905281"/>
              <a:gd name="connsiteY37" fmla="*/ 198081 h 1046048"/>
              <a:gd name="connsiteX38" fmla="*/ 630389 w 905281"/>
              <a:gd name="connsiteY38" fmla="*/ 229577 h 1046048"/>
              <a:gd name="connsiteX39" fmla="*/ 659955 w 905281"/>
              <a:gd name="connsiteY39" fmla="*/ 261073 h 1046048"/>
              <a:gd name="connsiteX40" fmla="*/ 704900 w 905281"/>
              <a:gd name="connsiteY40" fmla="*/ 345325 h 1046048"/>
              <a:gd name="connsiteX41" fmla="*/ 727963 w 905281"/>
              <a:gd name="connsiteY41" fmla="*/ 444131 h 1046048"/>
              <a:gd name="connsiteX42" fmla="*/ 724788 w 905281"/>
              <a:gd name="connsiteY42" fmla="*/ 556475 h 1046048"/>
              <a:gd name="connsiteX43" fmla="*/ 708482 w 905281"/>
              <a:gd name="connsiteY43" fmla="*/ 665733 h 1046048"/>
              <a:gd name="connsiteX44" fmla="*/ 681227 w 905281"/>
              <a:gd name="connsiteY44" fmla="*/ 782269 h 1046048"/>
              <a:gd name="connsiteX45" fmla="*/ 643026 w 905281"/>
              <a:gd name="connsiteY45" fmla="*/ 886422 h 1046048"/>
              <a:gd name="connsiteX46" fmla="*/ 608101 w 905281"/>
              <a:gd name="connsiteY46" fmla="*/ 976579 h 1046048"/>
              <a:gd name="connsiteX47" fmla="*/ 568769 w 905281"/>
              <a:gd name="connsiteY47" fmla="*/ 1046048 h 104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905281" h="1046048">
                <a:moveTo>
                  <a:pt x="568769" y="1046048"/>
                </a:moveTo>
                <a:lnTo>
                  <a:pt x="621245" y="999324"/>
                </a:lnTo>
                <a:lnTo>
                  <a:pt x="687933" y="931329"/>
                </a:lnTo>
                <a:lnTo>
                  <a:pt x="760069" y="840041"/>
                </a:lnTo>
                <a:lnTo>
                  <a:pt x="829995" y="738390"/>
                </a:lnTo>
                <a:lnTo>
                  <a:pt x="880224" y="622312"/>
                </a:lnTo>
                <a:lnTo>
                  <a:pt x="905281" y="495426"/>
                </a:lnTo>
                <a:lnTo>
                  <a:pt x="897496" y="370700"/>
                </a:lnTo>
                <a:lnTo>
                  <a:pt x="842683" y="249720"/>
                </a:lnTo>
                <a:lnTo>
                  <a:pt x="778052" y="170688"/>
                </a:lnTo>
                <a:lnTo>
                  <a:pt x="723277" y="108724"/>
                </a:lnTo>
                <a:lnTo>
                  <a:pt x="676198" y="73139"/>
                </a:lnTo>
                <a:lnTo>
                  <a:pt x="638975" y="54597"/>
                </a:lnTo>
                <a:lnTo>
                  <a:pt x="608330" y="47434"/>
                </a:lnTo>
                <a:lnTo>
                  <a:pt x="543737" y="7747"/>
                </a:lnTo>
                <a:lnTo>
                  <a:pt x="342391" y="0"/>
                </a:lnTo>
                <a:lnTo>
                  <a:pt x="285508" y="6375"/>
                </a:lnTo>
                <a:lnTo>
                  <a:pt x="229704" y="8077"/>
                </a:lnTo>
                <a:lnTo>
                  <a:pt x="181559" y="16484"/>
                </a:lnTo>
                <a:lnTo>
                  <a:pt x="142176" y="26936"/>
                </a:lnTo>
                <a:lnTo>
                  <a:pt x="102793" y="37401"/>
                </a:lnTo>
                <a:lnTo>
                  <a:pt x="66700" y="53543"/>
                </a:lnTo>
                <a:lnTo>
                  <a:pt x="33896" y="75374"/>
                </a:lnTo>
                <a:lnTo>
                  <a:pt x="0" y="101866"/>
                </a:lnTo>
                <a:lnTo>
                  <a:pt x="57988" y="90830"/>
                </a:lnTo>
                <a:lnTo>
                  <a:pt x="110502" y="83451"/>
                </a:lnTo>
                <a:lnTo>
                  <a:pt x="161925" y="80721"/>
                </a:lnTo>
                <a:lnTo>
                  <a:pt x="213347" y="77990"/>
                </a:lnTo>
                <a:lnTo>
                  <a:pt x="256019" y="73228"/>
                </a:lnTo>
                <a:lnTo>
                  <a:pt x="300888" y="78803"/>
                </a:lnTo>
                <a:lnTo>
                  <a:pt x="346849" y="79705"/>
                </a:lnTo>
                <a:lnTo>
                  <a:pt x="386245" y="88925"/>
                </a:lnTo>
                <a:lnTo>
                  <a:pt x="425640" y="98132"/>
                </a:lnTo>
                <a:lnTo>
                  <a:pt x="463956" y="112001"/>
                </a:lnTo>
                <a:lnTo>
                  <a:pt x="501180" y="130543"/>
                </a:lnTo>
                <a:lnTo>
                  <a:pt x="534022" y="148056"/>
                </a:lnTo>
                <a:lnTo>
                  <a:pt x="564680" y="174891"/>
                </a:lnTo>
                <a:lnTo>
                  <a:pt x="600811" y="198081"/>
                </a:lnTo>
                <a:lnTo>
                  <a:pt x="630389" y="229577"/>
                </a:lnTo>
                <a:lnTo>
                  <a:pt x="659955" y="261073"/>
                </a:lnTo>
                <a:lnTo>
                  <a:pt x="704900" y="345325"/>
                </a:lnTo>
                <a:lnTo>
                  <a:pt x="727963" y="444131"/>
                </a:lnTo>
                <a:lnTo>
                  <a:pt x="724788" y="556475"/>
                </a:lnTo>
                <a:lnTo>
                  <a:pt x="708482" y="665733"/>
                </a:lnTo>
                <a:lnTo>
                  <a:pt x="681227" y="782269"/>
                </a:lnTo>
                <a:lnTo>
                  <a:pt x="643026" y="886422"/>
                </a:lnTo>
                <a:lnTo>
                  <a:pt x="608101" y="976579"/>
                </a:lnTo>
                <a:lnTo>
                  <a:pt x="568769" y="104604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00013" y="2836863"/>
            <a:ext cx="720725" cy="1042987"/>
          </a:xfrm>
          <a:custGeom>
            <a:avLst/>
            <a:gdLst>
              <a:gd name="connsiteX0" fmla="*/ 450024 w 720915"/>
              <a:gd name="connsiteY0" fmla="*/ 0 h 1042949"/>
              <a:gd name="connsiteX1" fmla="*/ 434733 w 720915"/>
              <a:gd name="connsiteY1" fmla="*/ 6273 h 1042949"/>
              <a:gd name="connsiteX2" fmla="*/ 401967 w 720915"/>
              <a:gd name="connsiteY2" fmla="*/ 28181 h 1042949"/>
              <a:gd name="connsiteX3" fmla="*/ 351713 w 720915"/>
              <a:gd name="connsiteY3" fmla="*/ 65709 h 1042949"/>
              <a:gd name="connsiteX4" fmla="*/ 291642 w 720915"/>
              <a:gd name="connsiteY4" fmla="*/ 125564 h 1042949"/>
              <a:gd name="connsiteX5" fmla="*/ 235940 w 720915"/>
              <a:gd name="connsiteY5" fmla="*/ 206159 h 1042949"/>
              <a:gd name="connsiteX6" fmla="*/ 187871 w 720915"/>
              <a:gd name="connsiteY6" fmla="*/ 313169 h 1042949"/>
              <a:gd name="connsiteX7" fmla="*/ 156197 w 720915"/>
              <a:gd name="connsiteY7" fmla="*/ 448653 h 1042949"/>
              <a:gd name="connsiteX8" fmla="*/ 145275 w 720915"/>
              <a:gd name="connsiteY8" fmla="*/ 613625 h 1042949"/>
              <a:gd name="connsiteX9" fmla="*/ 151828 w 720915"/>
              <a:gd name="connsiteY9" fmla="*/ 664425 h 1042949"/>
              <a:gd name="connsiteX10" fmla="*/ 160566 w 720915"/>
              <a:gd name="connsiteY10" fmla="*/ 705891 h 1042949"/>
              <a:gd name="connsiteX11" fmla="*/ 173672 w 720915"/>
              <a:gd name="connsiteY11" fmla="*/ 748372 h 1042949"/>
              <a:gd name="connsiteX12" fmla="*/ 191147 w 720915"/>
              <a:gd name="connsiteY12" fmla="*/ 791870 h 1042949"/>
              <a:gd name="connsiteX13" fmla="*/ 218465 w 720915"/>
              <a:gd name="connsiteY13" fmla="*/ 832751 h 1042949"/>
              <a:gd name="connsiteX14" fmla="*/ 243586 w 720915"/>
              <a:gd name="connsiteY14" fmla="*/ 863257 h 1042949"/>
              <a:gd name="connsiteX15" fmla="*/ 271983 w 720915"/>
              <a:gd name="connsiteY15" fmla="*/ 899464 h 1042949"/>
              <a:gd name="connsiteX16" fmla="*/ 311302 w 720915"/>
              <a:gd name="connsiteY16" fmla="*/ 928357 h 1042949"/>
              <a:gd name="connsiteX17" fmla="*/ 352818 w 720915"/>
              <a:gd name="connsiteY17" fmla="*/ 947915 h 1042949"/>
              <a:gd name="connsiteX18" fmla="*/ 393230 w 720915"/>
              <a:gd name="connsiteY18" fmla="*/ 972146 h 1042949"/>
              <a:gd name="connsiteX19" fmla="*/ 440194 w 720915"/>
              <a:gd name="connsiteY19" fmla="*/ 988060 h 1042949"/>
              <a:gd name="connsiteX20" fmla="*/ 492620 w 720915"/>
              <a:gd name="connsiteY20" fmla="*/ 1000315 h 1042949"/>
              <a:gd name="connsiteX21" fmla="*/ 546150 w 720915"/>
              <a:gd name="connsiteY21" fmla="*/ 1007909 h 1042949"/>
              <a:gd name="connsiteX22" fmla="*/ 601852 w 720915"/>
              <a:gd name="connsiteY22" fmla="*/ 1006144 h 1042949"/>
              <a:gd name="connsiteX23" fmla="*/ 663028 w 720915"/>
              <a:gd name="connsiteY23" fmla="*/ 1000734 h 1042949"/>
              <a:gd name="connsiteX24" fmla="*/ 720915 w 720915"/>
              <a:gd name="connsiteY24" fmla="*/ 989634 h 1042949"/>
              <a:gd name="connsiteX25" fmla="*/ 665213 w 720915"/>
              <a:gd name="connsiteY25" fmla="*/ 1011110 h 1042949"/>
              <a:gd name="connsiteX26" fmla="*/ 611682 w 720915"/>
              <a:gd name="connsiteY26" fmla="*/ 1023226 h 1042949"/>
              <a:gd name="connsiteX27" fmla="*/ 558165 w 720915"/>
              <a:gd name="connsiteY27" fmla="*/ 1035354 h 1042949"/>
              <a:gd name="connsiteX28" fmla="*/ 511200 w 720915"/>
              <a:gd name="connsiteY28" fmla="*/ 1039151 h 1042949"/>
              <a:gd name="connsiteX29" fmla="*/ 464223 w 720915"/>
              <a:gd name="connsiteY29" fmla="*/ 1042949 h 1042949"/>
              <a:gd name="connsiteX30" fmla="*/ 419442 w 720915"/>
              <a:gd name="connsiteY30" fmla="*/ 1037399 h 1042949"/>
              <a:gd name="connsiteX31" fmla="*/ 374662 w 720915"/>
              <a:gd name="connsiteY31" fmla="*/ 1031862 h 1042949"/>
              <a:gd name="connsiteX32" fmla="*/ 330962 w 720915"/>
              <a:gd name="connsiteY32" fmla="*/ 1021651 h 1042949"/>
              <a:gd name="connsiteX33" fmla="*/ 297103 w 720915"/>
              <a:gd name="connsiteY33" fmla="*/ 1008799 h 1042949"/>
              <a:gd name="connsiteX34" fmla="*/ 259968 w 720915"/>
              <a:gd name="connsiteY34" fmla="*/ 990269 h 1042949"/>
              <a:gd name="connsiteX35" fmla="*/ 227202 w 720915"/>
              <a:gd name="connsiteY35" fmla="*/ 972743 h 1042949"/>
              <a:gd name="connsiteX36" fmla="*/ 194436 w 720915"/>
              <a:gd name="connsiteY36" fmla="*/ 955230 h 1042949"/>
              <a:gd name="connsiteX37" fmla="*/ 167119 w 720915"/>
              <a:gd name="connsiteY37" fmla="*/ 934072 h 1042949"/>
              <a:gd name="connsiteX38" fmla="*/ 140906 w 720915"/>
              <a:gd name="connsiteY38" fmla="*/ 908227 h 1042949"/>
              <a:gd name="connsiteX39" fmla="*/ 119062 w 720915"/>
              <a:gd name="connsiteY39" fmla="*/ 883411 h 1042949"/>
              <a:gd name="connsiteX40" fmla="*/ 97218 w 720915"/>
              <a:gd name="connsiteY40" fmla="*/ 858596 h 1042949"/>
              <a:gd name="connsiteX41" fmla="*/ 43700 w 720915"/>
              <a:gd name="connsiteY41" fmla="*/ 772172 h 1042949"/>
              <a:gd name="connsiteX42" fmla="*/ 12014 w 720915"/>
              <a:gd name="connsiteY42" fmla="*/ 690867 h 1042949"/>
              <a:gd name="connsiteX43" fmla="*/ 0 w 720915"/>
              <a:gd name="connsiteY43" fmla="*/ 604291 h 1042949"/>
              <a:gd name="connsiteX44" fmla="*/ 4368 w 720915"/>
              <a:gd name="connsiteY44" fmla="*/ 526478 h 1042949"/>
              <a:gd name="connsiteX45" fmla="*/ 14198 w 720915"/>
              <a:gd name="connsiteY45" fmla="*/ 445020 h 1042949"/>
              <a:gd name="connsiteX46" fmla="*/ 31673 w 720915"/>
              <a:gd name="connsiteY46" fmla="*/ 370268 h 1042949"/>
              <a:gd name="connsiteX47" fmla="*/ 44780 w 720915"/>
              <a:gd name="connsiteY47" fmla="*/ 294500 h 1042949"/>
              <a:gd name="connsiteX48" fmla="*/ 120154 w 720915"/>
              <a:gd name="connsiteY48" fmla="*/ 149529 h 1042949"/>
              <a:gd name="connsiteX49" fmla="*/ 221741 w 720915"/>
              <a:gd name="connsiteY49" fmla="*/ 50101 h 1042949"/>
              <a:gd name="connsiteX50" fmla="*/ 246862 w 720915"/>
              <a:gd name="connsiteY50" fmla="*/ 41186 h 1042949"/>
              <a:gd name="connsiteX51" fmla="*/ 267614 w 720915"/>
              <a:gd name="connsiteY51" fmla="*/ 31254 h 1042949"/>
              <a:gd name="connsiteX52" fmla="*/ 291642 w 720915"/>
              <a:gd name="connsiteY52" fmla="*/ 27025 h 1042949"/>
              <a:gd name="connsiteX53" fmla="*/ 311302 w 720915"/>
              <a:gd name="connsiteY53" fmla="*/ 21767 h 1042949"/>
              <a:gd name="connsiteX54" fmla="*/ 339699 w 720915"/>
              <a:gd name="connsiteY54" fmla="*/ 18554 h 1042949"/>
              <a:gd name="connsiteX55" fmla="*/ 369189 w 720915"/>
              <a:gd name="connsiteY55" fmla="*/ 10667 h 1042949"/>
              <a:gd name="connsiteX56" fmla="*/ 403059 w 720915"/>
              <a:gd name="connsiteY56" fmla="*/ 3797 h 1042949"/>
              <a:gd name="connsiteX57" fmla="*/ 450024 w 720915"/>
              <a:gd name="connsiteY57" fmla="*/ 0 h 10429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720915" h="1042949">
                <a:moveTo>
                  <a:pt x="450024" y="0"/>
                </a:moveTo>
                <a:lnTo>
                  <a:pt x="434733" y="6273"/>
                </a:lnTo>
                <a:lnTo>
                  <a:pt x="401967" y="28181"/>
                </a:lnTo>
                <a:lnTo>
                  <a:pt x="351713" y="65709"/>
                </a:lnTo>
                <a:lnTo>
                  <a:pt x="291642" y="125564"/>
                </a:lnTo>
                <a:lnTo>
                  <a:pt x="235940" y="206159"/>
                </a:lnTo>
                <a:lnTo>
                  <a:pt x="187871" y="313169"/>
                </a:lnTo>
                <a:lnTo>
                  <a:pt x="156197" y="448653"/>
                </a:lnTo>
                <a:lnTo>
                  <a:pt x="145275" y="613625"/>
                </a:lnTo>
                <a:lnTo>
                  <a:pt x="151828" y="664425"/>
                </a:lnTo>
                <a:lnTo>
                  <a:pt x="160566" y="705891"/>
                </a:lnTo>
                <a:lnTo>
                  <a:pt x="173672" y="748372"/>
                </a:lnTo>
                <a:lnTo>
                  <a:pt x="191147" y="791870"/>
                </a:lnTo>
                <a:lnTo>
                  <a:pt x="218465" y="832751"/>
                </a:lnTo>
                <a:lnTo>
                  <a:pt x="243586" y="863257"/>
                </a:lnTo>
                <a:lnTo>
                  <a:pt x="271983" y="899464"/>
                </a:lnTo>
                <a:lnTo>
                  <a:pt x="311302" y="928357"/>
                </a:lnTo>
                <a:lnTo>
                  <a:pt x="352818" y="947915"/>
                </a:lnTo>
                <a:lnTo>
                  <a:pt x="393230" y="972146"/>
                </a:lnTo>
                <a:lnTo>
                  <a:pt x="440194" y="988060"/>
                </a:lnTo>
                <a:lnTo>
                  <a:pt x="492620" y="1000315"/>
                </a:lnTo>
                <a:lnTo>
                  <a:pt x="546150" y="1007909"/>
                </a:lnTo>
                <a:lnTo>
                  <a:pt x="601852" y="1006144"/>
                </a:lnTo>
                <a:lnTo>
                  <a:pt x="663028" y="1000734"/>
                </a:lnTo>
                <a:lnTo>
                  <a:pt x="720915" y="989634"/>
                </a:lnTo>
                <a:lnTo>
                  <a:pt x="665213" y="1011110"/>
                </a:lnTo>
                <a:lnTo>
                  <a:pt x="611682" y="1023226"/>
                </a:lnTo>
                <a:lnTo>
                  <a:pt x="558165" y="1035354"/>
                </a:lnTo>
                <a:lnTo>
                  <a:pt x="511200" y="1039151"/>
                </a:lnTo>
                <a:lnTo>
                  <a:pt x="464223" y="1042949"/>
                </a:lnTo>
                <a:lnTo>
                  <a:pt x="419442" y="1037399"/>
                </a:lnTo>
                <a:lnTo>
                  <a:pt x="374662" y="1031862"/>
                </a:lnTo>
                <a:lnTo>
                  <a:pt x="330962" y="1021651"/>
                </a:lnTo>
                <a:lnTo>
                  <a:pt x="297103" y="1008799"/>
                </a:lnTo>
                <a:lnTo>
                  <a:pt x="259968" y="990269"/>
                </a:lnTo>
                <a:lnTo>
                  <a:pt x="227202" y="972743"/>
                </a:lnTo>
                <a:lnTo>
                  <a:pt x="194436" y="955230"/>
                </a:lnTo>
                <a:lnTo>
                  <a:pt x="167119" y="934072"/>
                </a:lnTo>
                <a:lnTo>
                  <a:pt x="140906" y="908227"/>
                </a:lnTo>
                <a:lnTo>
                  <a:pt x="119062" y="883411"/>
                </a:lnTo>
                <a:lnTo>
                  <a:pt x="97218" y="858596"/>
                </a:lnTo>
                <a:lnTo>
                  <a:pt x="43700" y="772172"/>
                </a:lnTo>
                <a:lnTo>
                  <a:pt x="12014" y="690867"/>
                </a:lnTo>
                <a:lnTo>
                  <a:pt x="0" y="604291"/>
                </a:lnTo>
                <a:lnTo>
                  <a:pt x="4368" y="526478"/>
                </a:lnTo>
                <a:lnTo>
                  <a:pt x="14198" y="445020"/>
                </a:lnTo>
                <a:lnTo>
                  <a:pt x="31673" y="370268"/>
                </a:lnTo>
                <a:lnTo>
                  <a:pt x="44780" y="294500"/>
                </a:lnTo>
                <a:lnTo>
                  <a:pt x="120154" y="149529"/>
                </a:lnTo>
                <a:lnTo>
                  <a:pt x="221741" y="50101"/>
                </a:lnTo>
                <a:lnTo>
                  <a:pt x="246862" y="41186"/>
                </a:lnTo>
                <a:lnTo>
                  <a:pt x="267614" y="31254"/>
                </a:lnTo>
                <a:lnTo>
                  <a:pt x="291642" y="27025"/>
                </a:lnTo>
                <a:lnTo>
                  <a:pt x="311302" y="21767"/>
                </a:lnTo>
                <a:lnTo>
                  <a:pt x="339699" y="18554"/>
                </a:lnTo>
                <a:lnTo>
                  <a:pt x="369189" y="10667"/>
                </a:lnTo>
                <a:lnTo>
                  <a:pt x="403059" y="3797"/>
                </a:lnTo>
                <a:lnTo>
                  <a:pt x="450024"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363538" y="3044825"/>
            <a:ext cx="241300" cy="520700"/>
          </a:xfrm>
          <a:custGeom>
            <a:avLst/>
            <a:gdLst>
              <a:gd name="connsiteX0" fmla="*/ 133045 w 241465"/>
              <a:gd name="connsiteY0" fmla="*/ 0 h 521538"/>
              <a:gd name="connsiteX1" fmla="*/ 103898 w 241465"/>
              <a:gd name="connsiteY1" fmla="*/ 15227 h 521538"/>
              <a:gd name="connsiteX2" fmla="*/ 72072 w 241465"/>
              <a:gd name="connsiteY2" fmla="*/ 51879 h 521538"/>
              <a:gd name="connsiteX3" fmla="*/ 41948 w 241465"/>
              <a:gd name="connsiteY3" fmla="*/ 101181 h 521538"/>
              <a:gd name="connsiteX4" fmla="*/ 15709 w 241465"/>
              <a:gd name="connsiteY4" fmla="*/ 163639 h 521538"/>
              <a:gd name="connsiteX5" fmla="*/ 0 w 241465"/>
              <a:gd name="connsiteY5" fmla="*/ 240792 h 521538"/>
              <a:gd name="connsiteX6" fmla="*/ 5791 w 241465"/>
              <a:gd name="connsiteY6" fmla="*/ 325437 h 521538"/>
              <a:gd name="connsiteX7" fmla="*/ 34759 w 241465"/>
              <a:gd name="connsiteY7" fmla="*/ 420395 h 521538"/>
              <a:gd name="connsiteX8" fmla="*/ 90182 w 241465"/>
              <a:gd name="connsiteY8" fmla="*/ 521538 h 521538"/>
              <a:gd name="connsiteX9" fmla="*/ 116611 w 241465"/>
              <a:gd name="connsiteY9" fmla="*/ 517918 h 521538"/>
              <a:gd name="connsiteX10" fmla="*/ 142493 w 241465"/>
              <a:gd name="connsiteY10" fmla="*/ 516623 h 521538"/>
              <a:gd name="connsiteX11" fmla="*/ 171678 w 241465"/>
              <a:gd name="connsiteY11" fmla="*/ 511187 h 521538"/>
              <a:gd name="connsiteX12" fmla="*/ 195897 w 241465"/>
              <a:gd name="connsiteY12" fmla="*/ 507060 h 521538"/>
              <a:gd name="connsiteX13" fmla="*/ 216255 w 241465"/>
              <a:gd name="connsiteY13" fmla="*/ 499567 h 521538"/>
              <a:gd name="connsiteX14" fmla="*/ 232740 w 241465"/>
              <a:gd name="connsiteY14" fmla="*/ 488734 h 521538"/>
              <a:gd name="connsiteX15" fmla="*/ 240957 w 241465"/>
              <a:gd name="connsiteY15" fmla="*/ 473506 h 521538"/>
              <a:gd name="connsiteX16" fmla="*/ 241465 w 241465"/>
              <a:gd name="connsiteY16" fmla="*/ 461378 h 521538"/>
              <a:gd name="connsiteX17" fmla="*/ 218808 w 241465"/>
              <a:gd name="connsiteY17" fmla="*/ 438924 h 521538"/>
              <a:gd name="connsiteX18" fmla="*/ 188950 w 241465"/>
              <a:gd name="connsiteY18" fmla="*/ 407454 h 521538"/>
              <a:gd name="connsiteX19" fmla="*/ 157441 w 241465"/>
              <a:gd name="connsiteY19" fmla="*/ 373138 h 521538"/>
              <a:gd name="connsiteX20" fmla="*/ 128638 w 241465"/>
              <a:gd name="connsiteY20" fmla="*/ 327215 h 521538"/>
              <a:gd name="connsiteX21" fmla="*/ 105308 w 241465"/>
              <a:gd name="connsiteY21" fmla="*/ 267868 h 521538"/>
              <a:gd name="connsiteX22" fmla="*/ 94589 w 241465"/>
              <a:gd name="connsiteY22" fmla="*/ 194322 h 521538"/>
              <a:gd name="connsiteX23" fmla="*/ 101447 w 241465"/>
              <a:gd name="connsiteY23" fmla="*/ 105295 h 521538"/>
              <a:gd name="connsiteX24" fmla="*/ 133045 w 241465"/>
              <a:gd name="connsiteY24" fmla="*/ 0 h 5215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241465" h="521538">
                <a:moveTo>
                  <a:pt x="133045" y="0"/>
                </a:moveTo>
                <a:lnTo>
                  <a:pt x="103898" y="15227"/>
                </a:lnTo>
                <a:lnTo>
                  <a:pt x="72072" y="51879"/>
                </a:lnTo>
                <a:lnTo>
                  <a:pt x="41948" y="101181"/>
                </a:lnTo>
                <a:lnTo>
                  <a:pt x="15709" y="163639"/>
                </a:lnTo>
                <a:lnTo>
                  <a:pt x="0" y="240792"/>
                </a:lnTo>
                <a:lnTo>
                  <a:pt x="5791" y="325437"/>
                </a:lnTo>
                <a:lnTo>
                  <a:pt x="34759" y="420395"/>
                </a:lnTo>
                <a:lnTo>
                  <a:pt x="90182" y="521538"/>
                </a:lnTo>
                <a:lnTo>
                  <a:pt x="116611" y="517918"/>
                </a:lnTo>
                <a:lnTo>
                  <a:pt x="142493" y="516623"/>
                </a:lnTo>
                <a:lnTo>
                  <a:pt x="171678" y="511187"/>
                </a:lnTo>
                <a:lnTo>
                  <a:pt x="195897" y="507060"/>
                </a:lnTo>
                <a:lnTo>
                  <a:pt x="216255" y="499567"/>
                </a:lnTo>
                <a:lnTo>
                  <a:pt x="232740" y="488734"/>
                </a:lnTo>
                <a:lnTo>
                  <a:pt x="240957" y="473506"/>
                </a:lnTo>
                <a:lnTo>
                  <a:pt x="241465" y="461378"/>
                </a:lnTo>
                <a:lnTo>
                  <a:pt x="218808" y="438924"/>
                </a:lnTo>
                <a:lnTo>
                  <a:pt x="188950" y="407454"/>
                </a:lnTo>
                <a:lnTo>
                  <a:pt x="157441" y="373138"/>
                </a:lnTo>
                <a:lnTo>
                  <a:pt x="128638" y="327215"/>
                </a:lnTo>
                <a:lnTo>
                  <a:pt x="105308" y="267868"/>
                </a:lnTo>
                <a:lnTo>
                  <a:pt x="94589" y="194322"/>
                </a:lnTo>
                <a:lnTo>
                  <a:pt x="101447" y="105295"/>
                </a:lnTo>
                <a:lnTo>
                  <a:pt x="13304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854075" y="3789363"/>
            <a:ext cx="312738" cy="279400"/>
          </a:xfrm>
          <a:custGeom>
            <a:avLst/>
            <a:gdLst>
              <a:gd name="connsiteX0" fmla="*/ 160655 w 312724"/>
              <a:gd name="connsiteY0" fmla="*/ 0 h 279324"/>
              <a:gd name="connsiteX1" fmla="*/ 312724 w 312724"/>
              <a:gd name="connsiteY1" fmla="*/ 95567 h 279324"/>
              <a:gd name="connsiteX2" fmla="*/ 305574 w 312724"/>
              <a:gd name="connsiteY2" fmla="*/ 96304 h 279324"/>
              <a:gd name="connsiteX3" fmla="*/ 279730 w 312724"/>
              <a:gd name="connsiteY3" fmla="*/ 97459 h 279324"/>
              <a:gd name="connsiteX4" fmla="*/ 242925 w 312724"/>
              <a:gd name="connsiteY4" fmla="*/ 105664 h 279324"/>
              <a:gd name="connsiteX5" fmla="*/ 199580 w 312724"/>
              <a:gd name="connsiteY5" fmla="*/ 121932 h 279324"/>
              <a:gd name="connsiteX6" fmla="*/ 147497 w 312724"/>
              <a:gd name="connsiteY6" fmla="*/ 145770 h 279324"/>
              <a:gd name="connsiteX7" fmla="*/ 98234 w 312724"/>
              <a:gd name="connsiteY7" fmla="*/ 177456 h 279324"/>
              <a:gd name="connsiteX8" fmla="*/ 46304 w 312724"/>
              <a:gd name="connsiteY8" fmla="*/ 220535 h 279324"/>
              <a:gd name="connsiteX9" fmla="*/ 0 w 312724"/>
              <a:gd name="connsiteY9" fmla="*/ 279323 h 279324"/>
              <a:gd name="connsiteX10" fmla="*/ 4178 w 312724"/>
              <a:gd name="connsiteY10" fmla="*/ 251498 h 279324"/>
              <a:gd name="connsiteX11" fmla="*/ 15506 w 312724"/>
              <a:gd name="connsiteY11" fmla="*/ 222935 h 279324"/>
              <a:gd name="connsiteX12" fmla="*/ 39992 w 312724"/>
              <a:gd name="connsiteY12" fmla="*/ 187845 h 279324"/>
              <a:gd name="connsiteX13" fmla="*/ 68351 w 312724"/>
              <a:gd name="connsiteY13" fmla="*/ 156070 h 279324"/>
              <a:gd name="connsiteX14" fmla="*/ 98920 w 312724"/>
              <a:gd name="connsiteY14" fmla="*/ 124802 h 279324"/>
              <a:gd name="connsiteX15" fmla="*/ 130086 w 312724"/>
              <a:gd name="connsiteY15" fmla="*/ 100888 h 279324"/>
              <a:gd name="connsiteX16" fmla="*/ 159130 w 312724"/>
              <a:gd name="connsiteY16" fmla="*/ 86068 h 279324"/>
              <a:gd name="connsiteX17" fmla="*/ 181114 w 312724"/>
              <a:gd name="connsiteY17" fmla="*/ 81610 h 279324"/>
              <a:gd name="connsiteX18" fmla="*/ 158445 w 312724"/>
              <a:gd name="connsiteY18" fmla="*/ 69100 h 279324"/>
              <a:gd name="connsiteX19" fmla="*/ 136931 w 312724"/>
              <a:gd name="connsiteY19" fmla="*/ 61671 h 279324"/>
              <a:gd name="connsiteX20" fmla="*/ 115950 w 312724"/>
              <a:gd name="connsiteY20" fmla="*/ 51968 h 279324"/>
              <a:gd name="connsiteX21" fmla="*/ 96634 w 312724"/>
              <a:gd name="connsiteY21" fmla="*/ 45046 h 279324"/>
              <a:gd name="connsiteX22" fmla="*/ 81737 w 312724"/>
              <a:gd name="connsiteY22" fmla="*/ 39166 h 279324"/>
              <a:gd name="connsiteX23" fmla="*/ 73977 w 312724"/>
              <a:gd name="connsiteY23" fmla="*/ 32549 h 279324"/>
              <a:gd name="connsiteX24" fmla="*/ 65684 w 312724"/>
              <a:gd name="connsiteY24" fmla="*/ 28206 h 279324"/>
              <a:gd name="connsiteX25" fmla="*/ 63487 w 312724"/>
              <a:gd name="connsiteY25" fmla="*/ 27698 h 279324"/>
              <a:gd name="connsiteX26" fmla="*/ 160655 w 312724"/>
              <a:gd name="connsiteY26" fmla="*/ 0 h 279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Lst>
            <a:rect l="l" t="t" r="r" b="b"/>
            <a:pathLst>
              <a:path w="312724" h="279324">
                <a:moveTo>
                  <a:pt x="160655" y="0"/>
                </a:moveTo>
                <a:lnTo>
                  <a:pt x="312724" y="95567"/>
                </a:lnTo>
                <a:lnTo>
                  <a:pt x="305574" y="96304"/>
                </a:lnTo>
                <a:lnTo>
                  <a:pt x="279730" y="97459"/>
                </a:lnTo>
                <a:lnTo>
                  <a:pt x="242925" y="105664"/>
                </a:lnTo>
                <a:lnTo>
                  <a:pt x="199580" y="121932"/>
                </a:lnTo>
                <a:lnTo>
                  <a:pt x="147497" y="145770"/>
                </a:lnTo>
                <a:lnTo>
                  <a:pt x="98234" y="177456"/>
                </a:lnTo>
                <a:lnTo>
                  <a:pt x="46304" y="220535"/>
                </a:lnTo>
                <a:lnTo>
                  <a:pt x="0" y="279323"/>
                </a:lnTo>
                <a:lnTo>
                  <a:pt x="4178" y="251498"/>
                </a:lnTo>
                <a:lnTo>
                  <a:pt x="15506" y="222935"/>
                </a:lnTo>
                <a:lnTo>
                  <a:pt x="39992" y="187845"/>
                </a:lnTo>
                <a:lnTo>
                  <a:pt x="68351" y="156070"/>
                </a:lnTo>
                <a:lnTo>
                  <a:pt x="98920" y="124802"/>
                </a:lnTo>
                <a:lnTo>
                  <a:pt x="130086" y="100888"/>
                </a:lnTo>
                <a:lnTo>
                  <a:pt x="159130" y="86068"/>
                </a:lnTo>
                <a:lnTo>
                  <a:pt x="181114" y="81610"/>
                </a:lnTo>
                <a:lnTo>
                  <a:pt x="158445" y="69100"/>
                </a:lnTo>
                <a:lnTo>
                  <a:pt x="136931" y="61671"/>
                </a:lnTo>
                <a:lnTo>
                  <a:pt x="115950" y="51968"/>
                </a:lnTo>
                <a:lnTo>
                  <a:pt x="96634" y="45046"/>
                </a:lnTo>
                <a:lnTo>
                  <a:pt x="81737" y="39166"/>
                </a:lnTo>
                <a:lnTo>
                  <a:pt x="73977" y="32549"/>
                </a:lnTo>
                <a:lnTo>
                  <a:pt x="65684" y="28206"/>
                </a:lnTo>
                <a:lnTo>
                  <a:pt x="63487" y="27698"/>
                </a:lnTo>
                <a:lnTo>
                  <a:pt x="160655"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828675" y="3843338"/>
            <a:ext cx="47625" cy="187325"/>
          </a:xfrm>
          <a:custGeom>
            <a:avLst/>
            <a:gdLst>
              <a:gd name="connsiteX0" fmla="*/ 1981 w 47332"/>
              <a:gd name="connsiteY0" fmla="*/ 0 h 186944"/>
              <a:gd name="connsiteX1" fmla="*/ 15163 w 47332"/>
              <a:gd name="connsiteY1" fmla="*/ 3086 h 186944"/>
              <a:gd name="connsiteX2" fmla="*/ 28397 w 47332"/>
              <a:gd name="connsiteY2" fmla="*/ 15912 h 186944"/>
              <a:gd name="connsiteX3" fmla="*/ 41084 w 47332"/>
              <a:gd name="connsiteY3" fmla="*/ 31051 h 186944"/>
              <a:gd name="connsiteX4" fmla="*/ 46672 w 47332"/>
              <a:gd name="connsiteY4" fmla="*/ 56692 h 186944"/>
              <a:gd name="connsiteX5" fmla="*/ 47332 w 47332"/>
              <a:gd name="connsiteY5" fmla="*/ 83616 h 186944"/>
              <a:gd name="connsiteX6" fmla="*/ 41973 w 47332"/>
              <a:gd name="connsiteY6" fmla="*/ 116446 h 186944"/>
              <a:gd name="connsiteX7" fmla="*/ 26746 w 47332"/>
              <a:gd name="connsiteY7" fmla="*/ 151828 h 186944"/>
              <a:gd name="connsiteX8" fmla="*/ 0 w 47332"/>
              <a:gd name="connsiteY8" fmla="*/ 186944 h 186944"/>
              <a:gd name="connsiteX9" fmla="*/ 4152 w 47332"/>
              <a:gd name="connsiteY9" fmla="*/ 129501 h 186944"/>
              <a:gd name="connsiteX10" fmla="*/ 4000 w 47332"/>
              <a:gd name="connsiteY10" fmla="*/ 90525 h 186944"/>
              <a:gd name="connsiteX11" fmla="*/ 3302 w 47332"/>
              <a:gd name="connsiteY11" fmla="*/ 53847 h 186944"/>
              <a:gd name="connsiteX12" fmla="*/ 1981 w 47332"/>
              <a:gd name="connsiteY12" fmla="*/ 0 h 1869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332" h="186944">
                <a:moveTo>
                  <a:pt x="1981" y="0"/>
                </a:moveTo>
                <a:lnTo>
                  <a:pt x="15163" y="3086"/>
                </a:lnTo>
                <a:lnTo>
                  <a:pt x="28397" y="15912"/>
                </a:lnTo>
                <a:lnTo>
                  <a:pt x="41084" y="31051"/>
                </a:lnTo>
                <a:lnTo>
                  <a:pt x="46672" y="56692"/>
                </a:lnTo>
                <a:lnTo>
                  <a:pt x="47332" y="83616"/>
                </a:lnTo>
                <a:lnTo>
                  <a:pt x="41973" y="116446"/>
                </a:lnTo>
                <a:lnTo>
                  <a:pt x="26746" y="151828"/>
                </a:lnTo>
                <a:lnTo>
                  <a:pt x="0" y="186944"/>
                </a:lnTo>
                <a:lnTo>
                  <a:pt x="4152" y="129501"/>
                </a:lnTo>
                <a:lnTo>
                  <a:pt x="4000" y="90525"/>
                </a:lnTo>
                <a:lnTo>
                  <a:pt x="3302" y="53847"/>
                </a:lnTo>
                <a:lnTo>
                  <a:pt x="1981"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1076325" y="4052888"/>
            <a:ext cx="898525" cy="925512"/>
          </a:xfrm>
          <a:custGeom>
            <a:avLst/>
            <a:gdLst>
              <a:gd name="connsiteX0" fmla="*/ 773671 w 898499"/>
              <a:gd name="connsiteY0" fmla="*/ 925918 h 925918"/>
              <a:gd name="connsiteX1" fmla="*/ 714031 w 898499"/>
              <a:gd name="connsiteY1" fmla="*/ 909332 h 925918"/>
              <a:gd name="connsiteX2" fmla="*/ 659574 w 898499"/>
              <a:gd name="connsiteY2" fmla="*/ 887729 h 925918"/>
              <a:gd name="connsiteX3" fmla="*/ 606996 w 898499"/>
              <a:gd name="connsiteY3" fmla="*/ 867143 h 925918"/>
              <a:gd name="connsiteX4" fmla="*/ 557695 w 898499"/>
              <a:gd name="connsiteY4" fmla="*/ 840511 h 925918"/>
              <a:gd name="connsiteX5" fmla="*/ 505967 w 898499"/>
              <a:gd name="connsiteY5" fmla="*/ 804760 h 925918"/>
              <a:gd name="connsiteX6" fmla="*/ 451535 w 898499"/>
              <a:gd name="connsiteY6" fmla="*/ 764933 h 925918"/>
              <a:gd name="connsiteX7" fmla="*/ 393077 w 898499"/>
              <a:gd name="connsiteY7" fmla="*/ 709904 h 925918"/>
              <a:gd name="connsiteX8" fmla="*/ 331381 w 898499"/>
              <a:gd name="connsiteY8" fmla="*/ 642721 h 925918"/>
              <a:gd name="connsiteX9" fmla="*/ 274573 w 898499"/>
              <a:gd name="connsiteY9" fmla="*/ 575564 h 925918"/>
              <a:gd name="connsiteX10" fmla="*/ 220217 w 898499"/>
              <a:gd name="connsiteY10" fmla="*/ 499312 h 925918"/>
              <a:gd name="connsiteX11" fmla="*/ 164541 w 898499"/>
              <a:gd name="connsiteY11" fmla="*/ 411924 h 925918"/>
              <a:gd name="connsiteX12" fmla="*/ 113741 w 898499"/>
              <a:gd name="connsiteY12" fmla="*/ 324561 h 925918"/>
              <a:gd name="connsiteX13" fmla="*/ 71894 w 898499"/>
              <a:gd name="connsiteY13" fmla="*/ 234226 h 925918"/>
              <a:gd name="connsiteX14" fmla="*/ 36550 w 898499"/>
              <a:gd name="connsiteY14" fmla="*/ 150012 h 925918"/>
              <a:gd name="connsiteX15" fmla="*/ 10693 w 898499"/>
              <a:gd name="connsiteY15" fmla="*/ 70904 h 925918"/>
              <a:gd name="connsiteX16" fmla="*/ 0 w 898499"/>
              <a:gd name="connsiteY16" fmla="*/ 0 h 925918"/>
              <a:gd name="connsiteX17" fmla="*/ 68262 w 898499"/>
              <a:gd name="connsiteY17" fmla="*/ 159321 h 925918"/>
              <a:gd name="connsiteX18" fmla="*/ 132829 w 898499"/>
              <a:gd name="connsiteY18" fmla="*/ 280161 h 925918"/>
              <a:gd name="connsiteX19" fmla="*/ 188226 w 898499"/>
              <a:gd name="connsiteY19" fmla="*/ 372605 h 925918"/>
              <a:gd name="connsiteX20" fmla="*/ 240957 w 898499"/>
              <a:gd name="connsiteY20" fmla="*/ 442772 h 925918"/>
              <a:gd name="connsiteX21" fmla="*/ 286677 w 898499"/>
              <a:gd name="connsiteY21" fmla="*/ 498728 h 925918"/>
              <a:gd name="connsiteX22" fmla="*/ 332143 w 898499"/>
              <a:gd name="connsiteY22" fmla="*/ 541527 h 925918"/>
              <a:gd name="connsiteX23" fmla="*/ 372211 w 898499"/>
              <a:gd name="connsiteY23" fmla="*/ 576198 h 925918"/>
              <a:gd name="connsiteX24" fmla="*/ 410095 w 898499"/>
              <a:gd name="connsiteY24" fmla="*/ 614895 h 925918"/>
              <a:gd name="connsiteX25" fmla="*/ 503224 w 898499"/>
              <a:gd name="connsiteY25" fmla="*/ 696467 h 925918"/>
              <a:gd name="connsiteX26" fmla="*/ 623214 w 898499"/>
              <a:gd name="connsiteY26" fmla="*/ 769099 h 925918"/>
              <a:gd name="connsiteX27" fmla="*/ 761923 w 898499"/>
              <a:gd name="connsiteY27" fmla="*/ 838822 h 925918"/>
              <a:gd name="connsiteX28" fmla="*/ 898499 w 898499"/>
              <a:gd name="connsiteY28" fmla="*/ 894359 h 925918"/>
              <a:gd name="connsiteX29" fmla="*/ 773671 w 898499"/>
              <a:gd name="connsiteY29" fmla="*/ 925918 h 925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898499" h="925918">
                <a:moveTo>
                  <a:pt x="773671" y="925918"/>
                </a:moveTo>
                <a:lnTo>
                  <a:pt x="714031" y="909332"/>
                </a:lnTo>
                <a:lnTo>
                  <a:pt x="659574" y="887729"/>
                </a:lnTo>
                <a:lnTo>
                  <a:pt x="606996" y="867143"/>
                </a:lnTo>
                <a:lnTo>
                  <a:pt x="557695" y="840511"/>
                </a:lnTo>
                <a:lnTo>
                  <a:pt x="505967" y="804760"/>
                </a:lnTo>
                <a:lnTo>
                  <a:pt x="451535" y="764933"/>
                </a:lnTo>
                <a:lnTo>
                  <a:pt x="393077" y="709904"/>
                </a:lnTo>
                <a:lnTo>
                  <a:pt x="331381" y="642721"/>
                </a:lnTo>
                <a:lnTo>
                  <a:pt x="274573" y="575564"/>
                </a:lnTo>
                <a:lnTo>
                  <a:pt x="220217" y="499312"/>
                </a:lnTo>
                <a:lnTo>
                  <a:pt x="164541" y="411924"/>
                </a:lnTo>
                <a:lnTo>
                  <a:pt x="113741" y="324561"/>
                </a:lnTo>
                <a:lnTo>
                  <a:pt x="71894" y="234226"/>
                </a:lnTo>
                <a:lnTo>
                  <a:pt x="36550" y="150012"/>
                </a:lnTo>
                <a:lnTo>
                  <a:pt x="10693" y="70904"/>
                </a:lnTo>
                <a:lnTo>
                  <a:pt x="0" y="0"/>
                </a:lnTo>
                <a:lnTo>
                  <a:pt x="68262" y="159321"/>
                </a:lnTo>
                <a:lnTo>
                  <a:pt x="132829" y="280161"/>
                </a:lnTo>
                <a:lnTo>
                  <a:pt x="188226" y="372605"/>
                </a:lnTo>
                <a:lnTo>
                  <a:pt x="240957" y="442772"/>
                </a:lnTo>
                <a:lnTo>
                  <a:pt x="286677" y="498728"/>
                </a:lnTo>
                <a:lnTo>
                  <a:pt x="332143" y="541527"/>
                </a:lnTo>
                <a:lnTo>
                  <a:pt x="372211" y="576198"/>
                </a:lnTo>
                <a:lnTo>
                  <a:pt x="410095" y="614895"/>
                </a:lnTo>
                <a:lnTo>
                  <a:pt x="503224" y="696467"/>
                </a:lnTo>
                <a:lnTo>
                  <a:pt x="623214" y="769099"/>
                </a:lnTo>
                <a:lnTo>
                  <a:pt x="761923" y="838822"/>
                </a:lnTo>
                <a:lnTo>
                  <a:pt x="898499" y="894359"/>
                </a:lnTo>
                <a:lnTo>
                  <a:pt x="773671" y="925918"/>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2159000" y="5073650"/>
            <a:ext cx="431800" cy="295275"/>
          </a:xfrm>
          <a:custGeom>
            <a:avLst/>
            <a:gdLst>
              <a:gd name="connsiteX0" fmla="*/ 381812 w 432142"/>
              <a:gd name="connsiteY0" fmla="*/ 294513 h 294513"/>
              <a:gd name="connsiteX1" fmla="*/ 329221 w 432142"/>
              <a:gd name="connsiteY1" fmla="*/ 229044 h 294513"/>
              <a:gd name="connsiteX2" fmla="*/ 251078 w 432142"/>
              <a:gd name="connsiteY2" fmla="*/ 165646 h 294513"/>
              <a:gd name="connsiteX3" fmla="*/ 143598 w 432142"/>
              <a:gd name="connsiteY3" fmla="*/ 102285 h 294513"/>
              <a:gd name="connsiteX4" fmla="*/ 0 w 432142"/>
              <a:gd name="connsiteY4" fmla="*/ 37960 h 294513"/>
              <a:gd name="connsiteX5" fmla="*/ 57162 w 432142"/>
              <a:gd name="connsiteY5" fmla="*/ 0 h 294513"/>
              <a:gd name="connsiteX6" fmla="*/ 133133 w 432142"/>
              <a:gd name="connsiteY6" fmla="*/ 35737 h 294513"/>
              <a:gd name="connsiteX7" fmla="*/ 205003 w 432142"/>
              <a:gd name="connsiteY7" fmla="*/ 74561 h 294513"/>
              <a:gd name="connsiteX8" fmla="*/ 272770 w 432142"/>
              <a:gd name="connsiteY8" fmla="*/ 116458 h 294513"/>
              <a:gd name="connsiteX9" fmla="*/ 328853 w 432142"/>
              <a:gd name="connsiteY9" fmla="*/ 157352 h 294513"/>
              <a:gd name="connsiteX10" fmla="*/ 359257 w 432142"/>
              <a:gd name="connsiteY10" fmla="*/ 187007 h 294513"/>
              <a:gd name="connsiteX11" fmla="*/ 385546 w 432142"/>
              <a:gd name="connsiteY11" fmla="*/ 219747 h 294513"/>
              <a:gd name="connsiteX12" fmla="*/ 409955 w 432142"/>
              <a:gd name="connsiteY12" fmla="*/ 251459 h 294513"/>
              <a:gd name="connsiteX13" fmla="*/ 432142 w 432142"/>
              <a:gd name="connsiteY13" fmla="*/ 287273 h 294513"/>
              <a:gd name="connsiteX14" fmla="*/ 381812 w 432142"/>
              <a:gd name="connsiteY14" fmla="*/ 294513 h 294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432142" h="294513">
                <a:moveTo>
                  <a:pt x="381812" y="294513"/>
                </a:moveTo>
                <a:lnTo>
                  <a:pt x="329221" y="229044"/>
                </a:lnTo>
                <a:lnTo>
                  <a:pt x="251078" y="165646"/>
                </a:lnTo>
                <a:lnTo>
                  <a:pt x="143598" y="102285"/>
                </a:lnTo>
                <a:lnTo>
                  <a:pt x="0" y="37960"/>
                </a:lnTo>
                <a:lnTo>
                  <a:pt x="57162" y="0"/>
                </a:lnTo>
                <a:lnTo>
                  <a:pt x="133133" y="35737"/>
                </a:lnTo>
                <a:lnTo>
                  <a:pt x="205003" y="74561"/>
                </a:lnTo>
                <a:lnTo>
                  <a:pt x="272770" y="116458"/>
                </a:lnTo>
                <a:lnTo>
                  <a:pt x="328853" y="157352"/>
                </a:lnTo>
                <a:lnTo>
                  <a:pt x="359257" y="187007"/>
                </a:lnTo>
                <a:lnTo>
                  <a:pt x="385546" y="219747"/>
                </a:lnTo>
                <a:lnTo>
                  <a:pt x="409955" y="251459"/>
                </a:lnTo>
                <a:lnTo>
                  <a:pt x="432142" y="287273"/>
                </a:lnTo>
                <a:lnTo>
                  <a:pt x="381812" y="294513"/>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2581275" y="5519738"/>
            <a:ext cx="57150" cy="195262"/>
          </a:xfrm>
          <a:custGeom>
            <a:avLst/>
            <a:gdLst>
              <a:gd name="connsiteX0" fmla="*/ 58470 w 58470"/>
              <a:gd name="connsiteY0" fmla="*/ 0 h 195148"/>
              <a:gd name="connsiteX1" fmla="*/ 56845 w 58470"/>
              <a:gd name="connsiteY1" fmla="*/ 25133 h 195148"/>
              <a:gd name="connsiteX2" fmla="*/ 56324 w 58470"/>
              <a:gd name="connsiteY2" fmla="*/ 48247 h 195148"/>
              <a:gd name="connsiteX3" fmla="*/ 54698 w 58470"/>
              <a:gd name="connsiteY3" fmla="*/ 73380 h 195148"/>
              <a:gd name="connsiteX4" fmla="*/ 46443 w 58470"/>
              <a:gd name="connsiteY4" fmla="*/ 97535 h 195148"/>
              <a:gd name="connsiteX5" fmla="*/ 39268 w 58470"/>
              <a:gd name="connsiteY5" fmla="*/ 119659 h 195148"/>
              <a:gd name="connsiteX6" fmla="*/ 29159 w 58470"/>
              <a:gd name="connsiteY6" fmla="*/ 142811 h 195148"/>
              <a:gd name="connsiteX7" fmla="*/ 18719 w 58470"/>
              <a:gd name="connsiteY7" fmla="*/ 170979 h 195148"/>
              <a:gd name="connsiteX8" fmla="*/ 876 w 58470"/>
              <a:gd name="connsiteY8" fmla="*/ 195148 h 195148"/>
              <a:gd name="connsiteX9" fmla="*/ 0 w 58470"/>
              <a:gd name="connsiteY9" fmla="*/ 179069 h 195148"/>
              <a:gd name="connsiteX10" fmla="*/ 1295 w 58470"/>
              <a:gd name="connsiteY10" fmla="*/ 158965 h 195148"/>
              <a:gd name="connsiteX11" fmla="*/ 2590 w 58470"/>
              <a:gd name="connsiteY11" fmla="*/ 138861 h 195148"/>
              <a:gd name="connsiteX12" fmla="*/ 7150 w 58470"/>
              <a:gd name="connsiteY12" fmla="*/ 112712 h 195148"/>
              <a:gd name="connsiteX13" fmla="*/ 9537 w 58470"/>
              <a:gd name="connsiteY13" fmla="*/ 90601 h 195148"/>
              <a:gd name="connsiteX14" fmla="*/ 11150 w 58470"/>
              <a:gd name="connsiteY14" fmla="*/ 65468 h 195148"/>
              <a:gd name="connsiteX15" fmla="*/ 13093 w 58470"/>
              <a:gd name="connsiteY15" fmla="*/ 35305 h 195148"/>
              <a:gd name="connsiteX16" fmla="*/ 11010 w 58470"/>
              <a:gd name="connsiteY16" fmla="*/ 8178 h 195148"/>
              <a:gd name="connsiteX17" fmla="*/ 58470 w 58470"/>
              <a:gd name="connsiteY17" fmla="*/ 0 h 19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58470" h="195148">
                <a:moveTo>
                  <a:pt x="58470" y="0"/>
                </a:moveTo>
                <a:lnTo>
                  <a:pt x="56845" y="25133"/>
                </a:lnTo>
                <a:lnTo>
                  <a:pt x="56324" y="48247"/>
                </a:lnTo>
                <a:lnTo>
                  <a:pt x="54698" y="73380"/>
                </a:lnTo>
                <a:lnTo>
                  <a:pt x="46443" y="97535"/>
                </a:lnTo>
                <a:lnTo>
                  <a:pt x="39268" y="119659"/>
                </a:lnTo>
                <a:lnTo>
                  <a:pt x="29159" y="142811"/>
                </a:lnTo>
                <a:lnTo>
                  <a:pt x="18719" y="170979"/>
                </a:lnTo>
                <a:lnTo>
                  <a:pt x="876" y="195148"/>
                </a:lnTo>
                <a:lnTo>
                  <a:pt x="0" y="179069"/>
                </a:lnTo>
                <a:lnTo>
                  <a:pt x="1295" y="158965"/>
                </a:lnTo>
                <a:lnTo>
                  <a:pt x="2590" y="138861"/>
                </a:lnTo>
                <a:lnTo>
                  <a:pt x="7150" y="112712"/>
                </a:lnTo>
                <a:lnTo>
                  <a:pt x="9537" y="90601"/>
                </a:lnTo>
                <a:lnTo>
                  <a:pt x="11150" y="65468"/>
                </a:lnTo>
                <a:lnTo>
                  <a:pt x="13093" y="35305"/>
                </a:lnTo>
                <a:lnTo>
                  <a:pt x="11010" y="8178"/>
                </a:lnTo>
                <a:lnTo>
                  <a:pt x="58470" y="0"/>
                </a:lnTo>
              </a:path>
            </a:pathLst>
          </a:custGeom>
          <a:solidFill>
            <a:srgbClr val="ECF8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1004888" y="6170613"/>
            <a:ext cx="228600" cy="239712"/>
          </a:xfrm>
          <a:custGeom>
            <a:avLst/>
            <a:gdLst>
              <a:gd name="connsiteX0" fmla="*/ 138252 w 229552"/>
              <a:gd name="connsiteY0" fmla="*/ 238798 h 238798"/>
              <a:gd name="connsiteX1" fmla="*/ 229552 w 229552"/>
              <a:gd name="connsiteY1" fmla="*/ 124193 h 238798"/>
              <a:gd name="connsiteX2" fmla="*/ 0 w 229552"/>
              <a:gd name="connsiteY2" fmla="*/ 0 h 238798"/>
              <a:gd name="connsiteX3" fmla="*/ 138252 w 229552"/>
              <a:gd name="connsiteY3" fmla="*/ 238798 h 238798"/>
            </a:gdLst>
            <a:ahLst/>
            <a:cxnLst>
              <a:cxn ang="0">
                <a:pos x="connsiteX0" y="connsiteY0"/>
              </a:cxn>
              <a:cxn ang="1">
                <a:pos x="connsiteX1" y="connsiteY1"/>
              </a:cxn>
              <a:cxn ang="2">
                <a:pos x="connsiteX2" y="connsiteY2"/>
              </a:cxn>
              <a:cxn ang="3">
                <a:pos x="connsiteX3" y="connsiteY3"/>
              </a:cxn>
            </a:cxnLst>
            <a:rect l="l" t="t" r="r" b="b"/>
            <a:pathLst>
              <a:path w="229552" h="238798">
                <a:moveTo>
                  <a:pt x="138252" y="238798"/>
                </a:moveTo>
                <a:lnTo>
                  <a:pt x="229552" y="124193"/>
                </a:lnTo>
                <a:lnTo>
                  <a:pt x="0" y="0"/>
                </a:lnTo>
                <a:lnTo>
                  <a:pt x="138252" y="23879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860425" y="6427788"/>
            <a:ext cx="133350" cy="354012"/>
          </a:xfrm>
          <a:custGeom>
            <a:avLst/>
            <a:gdLst>
              <a:gd name="connsiteX0" fmla="*/ 0 w 134162"/>
              <a:gd name="connsiteY0" fmla="*/ 0 h 353110"/>
              <a:gd name="connsiteX1" fmla="*/ 134162 w 134162"/>
              <a:gd name="connsiteY1" fmla="*/ 327316 h 353110"/>
              <a:gd name="connsiteX2" fmla="*/ 19342 w 134162"/>
              <a:gd name="connsiteY2" fmla="*/ 353110 h 353110"/>
              <a:gd name="connsiteX3" fmla="*/ 0 w 134162"/>
              <a:gd name="connsiteY3" fmla="*/ 0 h 353110"/>
            </a:gdLst>
            <a:ahLst/>
            <a:cxnLst>
              <a:cxn ang="0">
                <a:pos x="connsiteX0" y="connsiteY0"/>
              </a:cxn>
              <a:cxn ang="1">
                <a:pos x="connsiteX1" y="connsiteY1"/>
              </a:cxn>
              <a:cxn ang="2">
                <a:pos x="connsiteX2" y="connsiteY2"/>
              </a:cxn>
              <a:cxn ang="3">
                <a:pos x="connsiteX3" y="connsiteY3"/>
              </a:cxn>
            </a:cxnLst>
            <a:rect l="l" t="t" r="r" b="b"/>
            <a:pathLst>
              <a:path w="134162" h="353110">
                <a:moveTo>
                  <a:pt x="0" y="0"/>
                </a:moveTo>
                <a:lnTo>
                  <a:pt x="134162" y="327316"/>
                </a:lnTo>
                <a:lnTo>
                  <a:pt x="19342" y="353110"/>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474663" y="6303963"/>
            <a:ext cx="166687" cy="344487"/>
          </a:xfrm>
          <a:custGeom>
            <a:avLst/>
            <a:gdLst>
              <a:gd name="connsiteX0" fmla="*/ 166827 w 166827"/>
              <a:gd name="connsiteY0" fmla="*/ 0 h 345223"/>
              <a:gd name="connsiteX1" fmla="*/ 95630 w 166827"/>
              <a:gd name="connsiteY1" fmla="*/ 345223 h 345223"/>
              <a:gd name="connsiteX2" fmla="*/ 0 w 166827"/>
              <a:gd name="connsiteY2" fmla="*/ 286067 h 345223"/>
              <a:gd name="connsiteX3" fmla="*/ 166827 w 166827"/>
              <a:gd name="connsiteY3" fmla="*/ 0 h 345223"/>
            </a:gdLst>
            <a:ahLst/>
            <a:cxnLst>
              <a:cxn ang="0">
                <a:pos x="connsiteX0" y="connsiteY0"/>
              </a:cxn>
              <a:cxn ang="1">
                <a:pos x="connsiteX1" y="connsiteY1"/>
              </a:cxn>
              <a:cxn ang="2">
                <a:pos x="connsiteX2" y="connsiteY2"/>
              </a:cxn>
              <a:cxn ang="3">
                <a:pos x="connsiteX3" y="connsiteY3"/>
              </a:cxn>
            </a:cxnLst>
            <a:rect l="l" t="t" r="r" b="b"/>
            <a:pathLst>
              <a:path w="166827" h="345223">
                <a:moveTo>
                  <a:pt x="166827" y="0"/>
                </a:moveTo>
                <a:lnTo>
                  <a:pt x="95630" y="345223"/>
                </a:lnTo>
                <a:lnTo>
                  <a:pt x="0" y="286067"/>
                </a:lnTo>
                <a:lnTo>
                  <a:pt x="166827"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782638" y="1809750"/>
            <a:ext cx="304800" cy="180975"/>
          </a:xfrm>
          <a:custGeom>
            <a:avLst/>
            <a:gdLst>
              <a:gd name="connsiteX0" fmla="*/ 249339 w 304088"/>
              <a:gd name="connsiteY0" fmla="*/ 180352 h 180352"/>
              <a:gd name="connsiteX1" fmla="*/ 304088 w 304088"/>
              <a:gd name="connsiteY1" fmla="*/ 32816 h 180352"/>
              <a:gd name="connsiteX2" fmla="*/ 0 w 304088"/>
              <a:gd name="connsiteY2" fmla="*/ 0 h 180352"/>
              <a:gd name="connsiteX3" fmla="*/ 249339 w 304088"/>
              <a:gd name="connsiteY3" fmla="*/ 180352 h 180352"/>
            </a:gdLst>
            <a:ahLst/>
            <a:cxnLst>
              <a:cxn ang="0">
                <a:pos x="connsiteX0" y="connsiteY0"/>
              </a:cxn>
              <a:cxn ang="1">
                <a:pos x="connsiteX1" y="connsiteY1"/>
              </a:cxn>
              <a:cxn ang="2">
                <a:pos x="connsiteX2" y="connsiteY2"/>
              </a:cxn>
              <a:cxn ang="3">
                <a:pos x="connsiteX3" y="connsiteY3"/>
              </a:cxn>
            </a:cxnLst>
            <a:rect l="l" t="t" r="r" b="b"/>
            <a:pathLst>
              <a:path w="304088" h="180352">
                <a:moveTo>
                  <a:pt x="249339" y="180352"/>
                </a:moveTo>
                <a:lnTo>
                  <a:pt x="304088" y="32816"/>
                </a:lnTo>
                <a:lnTo>
                  <a:pt x="0" y="0"/>
                </a:lnTo>
                <a:lnTo>
                  <a:pt x="249339" y="180352"/>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727075" y="2117725"/>
            <a:ext cx="279400" cy="338138"/>
          </a:xfrm>
          <a:custGeom>
            <a:avLst/>
            <a:gdLst>
              <a:gd name="connsiteX0" fmla="*/ 0 w 280543"/>
              <a:gd name="connsiteY0" fmla="*/ 0 h 338277"/>
              <a:gd name="connsiteX1" fmla="*/ 280543 w 280543"/>
              <a:gd name="connsiteY1" fmla="*/ 268617 h 338277"/>
              <a:gd name="connsiteX2" fmla="*/ 163918 w 280543"/>
              <a:gd name="connsiteY2" fmla="*/ 338277 h 338277"/>
              <a:gd name="connsiteX3" fmla="*/ 0 w 280543"/>
              <a:gd name="connsiteY3" fmla="*/ 0 h 338277"/>
            </a:gdLst>
            <a:ahLst/>
            <a:cxnLst>
              <a:cxn ang="0">
                <a:pos x="connsiteX0" y="connsiteY0"/>
              </a:cxn>
              <a:cxn ang="1">
                <a:pos x="connsiteX1" y="connsiteY1"/>
              </a:cxn>
              <a:cxn ang="2">
                <a:pos x="connsiteX2" y="connsiteY2"/>
              </a:cxn>
              <a:cxn ang="3">
                <a:pos x="connsiteX3" y="connsiteY3"/>
              </a:cxn>
            </a:cxnLst>
            <a:rect l="l" t="t" r="r" b="b"/>
            <a:pathLst>
              <a:path w="280543" h="338277">
                <a:moveTo>
                  <a:pt x="0" y="0"/>
                </a:moveTo>
                <a:lnTo>
                  <a:pt x="280543" y="268617"/>
                </a:lnTo>
                <a:lnTo>
                  <a:pt x="163918" y="338277"/>
                </a:lnTo>
                <a:lnTo>
                  <a:pt x="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355600" y="2081213"/>
            <a:ext cx="128588" cy="365125"/>
          </a:xfrm>
          <a:custGeom>
            <a:avLst/>
            <a:gdLst>
              <a:gd name="connsiteX0" fmla="*/ 69100 w 129667"/>
              <a:gd name="connsiteY0" fmla="*/ 0 h 365582"/>
              <a:gd name="connsiteX1" fmla="*/ 129667 w 129667"/>
              <a:gd name="connsiteY1" fmla="*/ 365582 h 365582"/>
              <a:gd name="connsiteX2" fmla="*/ 0 w 129667"/>
              <a:gd name="connsiteY2" fmla="*/ 344639 h 365582"/>
              <a:gd name="connsiteX3" fmla="*/ 69100 w 129667"/>
              <a:gd name="connsiteY3" fmla="*/ 0 h 365582"/>
            </a:gdLst>
            <a:ahLst/>
            <a:cxnLst>
              <a:cxn ang="0">
                <a:pos x="connsiteX0" y="connsiteY0"/>
              </a:cxn>
              <a:cxn ang="1">
                <a:pos x="connsiteX1" y="connsiteY1"/>
              </a:cxn>
              <a:cxn ang="2">
                <a:pos x="connsiteX2" y="connsiteY2"/>
              </a:cxn>
              <a:cxn ang="3">
                <a:pos x="connsiteX3" y="connsiteY3"/>
              </a:cxn>
            </a:cxnLst>
            <a:rect l="l" t="t" r="r" b="b"/>
            <a:pathLst>
              <a:path w="129667" h="365582">
                <a:moveTo>
                  <a:pt x="69100" y="0"/>
                </a:moveTo>
                <a:lnTo>
                  <a:pt x="129667" y="365582"/>
                </a:lnTo>
                <a:lnTo>
                  <a:pt x="0" y="344639"/>
                </a:lnTo>
                <a:lnTo>
                  <a:pt x="69100" y="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293813" y="0"/>
            <a:ext cx="174625" cy="219075"/>
          </a:xfrm>
          <a:custGeom>
            <a:avLst/>
            <a:gdLst>
              <a:gd name="connsiteX0" fmla="*/ 174066 w 174066"/>
              <a:gd name="connsiteY0" fmla="*/ 52400 h 218947"/>
              <a:gd name="connsiteX1" fmla="*/ 56616 w 174066"/>
              <a:gd name="connsiteY1" fmla="*/ 0 h 218947"/>
              <a:gd name="connsiteX2" fmla="*/ 0 w 174066"/>
              <a:gd name="connsiteY2" fmla="*/ 218948 h 218947"/>
              <a:gd name="connsiteX3" fmla="*/ 174066 w 174066"/>
              <a:gd name="connsiteY3" fmla="*/ 52400 h 218947"/>
            </a:gdLst>
            <a:ahLst/>
            <a:cxnLst>
              <a:cxn ang="0">
                <a:pos x="connsiteX0" y="connsiteY0"/>
              </a:cxn>
              <a:cxn ang="1">
                <a:pos x="connsiteX1" y="connsiteY1"/>
              </a:cxn>
              <a:cxn ang="2">
                <a:pos x="connsiteX2" y="connsiteY2"/>
              </a:cxn>
              <a:cxn ang="3">
                <a:pos x="connsiteX3" y="connsiteY3"/>
              </a:cxn>
            </a:cxnLst>
            <a:rect l="l" t="t" r="r" b="b"/>
            <a:pathLst>
              <a:path w="174066" h="218947">
                <a:moveTo>
                  <a:pt x="174066" y="52400"/>
                </a:moveTo>
                <a:lnTo>
                  <a:pt x="56616" y="0"/>
                </a:lnTo>
                <a:lnTo>
                  <a:pt x="0" y="218948"/>
                </a:lnTo>
                <a:lnTo>
                  <a:pt x="174066" y="52400"/>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544638" y="103188"/>
            <a:ext cx="296862" cy="182562"/>
          </a:xfrm>
          <a:custGeom>
            <a:avLst/>
            <a:gdLst>
              <a:gd name="connsiteX0" fmla="*/ 0 w 297192"/>
              <a:gd name="connsiteY0" fmla="*/ 181838 h 181838"/>
              <a:gd name="connsiteX1" fmla="*/ 250494 w 297192"/>
              <a:gd name="connsiteY1" fmla="*/ 0 h 181838"/>
              <a:gd name="connsiteX2" fmla="*/ 297192 w 297192"/>
              <a:gd name="connsiteY2" fmla="*/ 90919 h 181838"/>
              <a:gd name="connsiteX3" fmla="*/ 0 w 297192"/>
              <a:gd name="connsiteY3" fmla="*/ 181838 h 181838"/>
            </a:gdLst>
            <a:ahLst/>
            <a:cxnLst>
              <a:cxn ang="0">
                <a:pos x="connsiteX0" y="connsiteY0"/>
              </a:cxn>
              <a:cxn ang="1">
                <a:pos x="connsiteX1" y="connsiteY1"/>
              </a:cxn>
              <a:cxn ang="2">
                <a:pos x="connsiteX2" y="connsiteY2"/>
              </a:cxn>
              <a:cxn ang="3">
                <a:pos x="connsiteX3" y="connsiteY3"/>
              </a:cxn>
            </a:cxnLst>
            <a:rect l="l" t="t" r="r" b="b"/>
            <a:pathLst>
              <a:path w="297192" h="181838">
                <a:moveTo>
                  <a:pt x="0" y="181838"/>
                </a:moveTo>
                <a:lnTo>
                  <a:pt x="250494" y="0"/>
                </a:lnTo>
                <a:lnTo>
                  <a:pt x="297192" y="90919"/>
                </a:lnTo>
                <a:lnTo>
                  <a:pt x="0" y="18183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484313" y="490538"/>
            <a:ext cx="311150" cy="92075"/>
          </a:xfrm>
          <a:custGeom>
            <a:avLst/>
            <a:gdLst>
              <a:gd name="connsiteX0" fmla="*/ 0 w 309930"/>
              <a:gd name="connsiteY0" fmla="*/ 13258 h 92773"/>
              <a:gd name="connsiteX1" fmla="*/ 309930 w 309930"/>
              <a:gd name="connsiteY1" fmla="*/ 0 h 92773"/>
              <a:gd name="connsiteX2" fmla="*/ 280009 w 309930"/>
              <a:gd name="connsiteY2" fmla="*/ 92773 h 92773"/>
              <a:gd name="connsiteX3" fmla="*/ 0 w 309930"/>
              <a:gd name="connsiteY3" fmla="*/ 13258 h 92773"/>
            </a:gdLst>
            <a:ahLst/>
            <a:cxnLst>
              <a:cxn ang="0">
                <a:pos x="connsiteX0" y="connsiteY0"/>
              </a:cxn>
              <a:cxn ang="1">
                <a:pos x="connsiteX1" y="connsiteY1"/>
              </a:cxn>
              <a:cxn ang="2">
                <a:pos x="connsiteX2" y="connsiteY2"/>
              </a:cxn>
              <a:cxn ang="3">
                <a:pos x="connsiteX3" y="connsiteY3"/>
              </a:cxn>
            </a:cxnLst>
            <a:rect l="l" t="t" r="r" b="b"/>
            <a:pathLst>
              <a:path w="309930" h="92773">
                <a:moveTo>
                  <a:pt x="0" y="13258"/>
                </a:moveTo>
                <a:lnTo>
                  <a:pt x="309930" y="0"/>
                </a:lnTo>
                <a:lnTo>
                  <a:pt x="280009" y="92773"/>
                </a:lnTo>
                <a:lnTo>
                  <a:pt x="0" y="13258"/>
                </a:lnTo>
              </a:path>
            </a:pathLst>
          </a:custGeom>
          <a:solidFill>
            <a:srgbClr val="FFFF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139700" y="149225"/>
            <a:ext cx="1101725" cy="1200150"/>
          </a:xfrm>
          <a:custGeom>
            <a:avLst/>
            <a:gdLst>
              <a:gd name="connsiteX0" fmla="*/ 0 w 1102196"/>
              <a:gd name="connsiteY0" fmla="*/ 622300 h 1200150"/>
              <a:gd name="connsiteX1" fmla="*/ 3175 w 1102196"/>
              <a:gd name="connsiteY1" fmla="*/ 400050 h 1200150"/>
              <a:gd name="connsiteX2" fmla="*/ 31750 w 1102196"/>
              <a:gd name="connsiteY2" fmla="*/ 333375 h 1200150"/>
              <a:gd name="connsiteX3" fmla="*/ 44450 w 1102196"/>
              <a:gd name="connsiteY3" fmla="*/ 288925 h 1200150"/>
              <a:gd name="connsiteX4" fmla="*/ 60325 w 1102196"/>
              <a:gd name="connsiteY4" fmla="*/ 244475 h 1200150"/>
              <a:gd name="connsiteX5" fmla="*/ 79375 w 1102196"/>
              <a:gd name="connsiteY5" fmla="*/ 219075 h 1200150"/>
              <a:gd name="connsiteX6" fmla="*/ 174625 w 1102196"/>
              <a:gd name="connsiteY6" fmla="*/ 117475 h 1200150"/>
              <a:gd name="connsiteX7" fmla="*/ 266700 w 1102196"/>
              <a:gd name="connsiteY7" fmla="*/ 47625 h 1200150"/>
              <a:gd name="connsiteX8" fmla="*/ 355600 w 1102196"/>
              <a:gd name="connsiteY8" fmla="*/ 15875 h 1200150"/>
              <a:gd name="connsiteX9" fmla="*/ 393700 w 1102196"/>
              <a:gd name="connsiteY9" fmla="*/ 6350 h 1200150"/>
              <a:gd name="connsiteX10" fmla="*/ 419100 w 1102196"/>
              <a:gd name="connsiteY10" fmla="*/ 0 h 1200150"/>
              <a:gd name="connsiteX11" fmla="*/ 565150 w 1102196"/>
              <a:gd name="connsiteY11" fmla="*/ 3175 h 1200150"/>
              <a:gd name="connsiteX12" fmla="*/ 609600 w 1102196"/>
              <a:gd name="connsiteY12" fmla="*/ 9525 h 1200150"/>
              <a:gd name="connsiteX13" fmla="*/ 774700 w 1102196"/>
              <a:gd name="connsiteY13" fmla="*/ 63500 h 1200150"/>
              <a:gd name="connsiteX14" fmla="*/ 981075 w 1102196"/>
              <a:gd name="connsiteY14" fmla="*/ 203200 h 1200150"/>
              <a:gd name="connsiteX15" fmla="*/ 1035050 w 1102196"/>
              <a:gd name="connsiteY15" fmla="*/ 282575 h 1200150"/>
              <a:gd name="connsiteX16" fmla="*/ 1098550 w 1102196"/>
              <a:gd name="connsiteY16" fmla="*/ 511175 h 1200150"/>
              <a:gd name="connsiteX17" fmla="*/ 1089025 w 1102196"/>
              <a:gd name="connsiteY17" fmla="*/ 688975 h 1200150"/>
              <a:gd name="connsiteX18" fmla="*/ 1054100 w 1102196"/>
              <a:gd name="connsiteY18" fmla="*/ 854075 h 1200150"/>
              <a:gd name="connsiteX19" fmla="*/ 1012825 w 1102196"/>
              <a:gd name="connsiteY19" fmla="*/ 895350 h 1200150"/>
              <a:gd name="connsiteX20" fmla="*/ 1000125 w 1102196"/>
              <a:gd name="connsiteY20" fmla="*/ 920750 h 1200150"/>
              <a:gd name="connsiteX21" fmla="*/ 962025 w 1102196"/>
              <a:gd name="connsiteY21" fmla="*/ 933450 h 1200150"/>
              <a:gd name="connsiteX22" fmla="*/ 749300 w 1102196"/>
              <a:gd name="connsiteY22" fmla="*/ 1054100 h 1200150"/>
              <a:gd name="connsiteX23" fmla="*/ 711200 w 1102196"/>
              <a:gd name="connsiteY23" fmla="*/ 1076325 h 1200150"/>
              <a:gd name="connsiteX24" fmla="*/ 641350 w 1102196"/>
              <a:gd name="connsiteY24" fmla="*/ 1085850 h 1200150"/>
              <a:gd name="connsiteX25" fmla="*/ 593725 w 1102196"/>
              <a:gd name="connsiteY25" fmla="*/ 1095375 h 1200150"/>
              <a:gd name="connsiteX26" fmla="*/ 422275 w 1102196"/>
              <a:gd name="connsiteY26" fmla="*/ 1085850 h 1200150"/>
              <a:gd name="connsiteX27" fmla="*/ 409575 w 1102196"/>
              <a:gd name="connsiteY27" fmla="*/ 1146175 h 1200150"/>
              <a:gd name="connsiteX28" fmla="*/ 381000 w 1102196"/>
              <a:gd name="connsiteY28" fmla="*/ 1200150 h 1200150"/>
              <a:gd name="connsiteX29" fmla="*/ 292100 w 1102196"/>
              <a:gd name="connsiteY29" fmla="*/ 1155700 h 1200150"/>
              <a:gd name="connsiteX30" fmla="*/ 257175 w 1102196"/>
              <a:gd name="connsiteY30" fmla="*/ 1143000 h 1200150"/>
              <a:gd name="connsiteX31" fmla="*/ 238125 w 1102196"/>
              <a:gd name="connsiteY31" fmla="*/ 1136650 h 1200150"/>
              <a:gd name="connsiteX32" fmla="*/ 307975 w 1102196"/>
              <a:gd name="connsiteY32" fmla="*/ 1069975 h 1200150"/>
              <a:gd name="connsiteX33" fmla="*/ 333375 w 1102196"/>
              <a:gd name="connsiteY33" fmla="*/ 1022350 h 1200150"/>
              <a:gd name="connsiteX34" fmla="*/ 330200 w 1102196"/>
              <a:gd name="connsiteY34" fmla="*/ 993775 h 1200150"/>
              <a:gd name="connsiteX35" fmla="*/ 307975 w 1102196"/>
              <a:gd name="connsiteY35" fmla="*/ 984250 h 1200150"/>
              <a:gd name="connsiteX36" fmla="*/ 260350 w 1102196"/>
              <a:gd name="connsiteY36" fmla="*/ 946150 h 1200150"/>
              <a:gd name="connsiteX37" fmla="*/ 155575 w 1102196"/>
              <a:gd name="connsiteY37" fmla="*/ 847725 h 1200150"/>
              <a:gd name="connsiteX38" fmla="*/ 95250 w 1102196"/>
              <a:gd name="connsiteY38" fmla="*/ 803275 h 1200150"/>
              <a:gd name="connsiteX39" fmla="*/ 34925 w 1102196"/>
              <a:gd name="connsiteY39" fmla="*/ 746125 h 1200150"/>
              <a:gd name="connsiteX40" fmla="*/ 9525 w 1102196"/>
              <a:gd name="connsiteY40" fmla="*/ 688975 h 1200150"/>
              <a:gd name="connsiteX41" fmla="*/ 6350 w 1102196"/>
              <a:gd name="connsiteY41" fmla="*/ 628650 h 1200150"/>
              <a:gd name="connsiteX42" fmla="*/ 0 w 1102196"/>
              <a:gd name="connsiteY42" fmla="*/ 622300 h 12001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Lst>
            <a:rect l="l" t="t" r="r" b="b"/>
            <a:pathLst>
              <a:path w="1102196" h="1200150">
                <a:moveTo>
                  <a:pt x="0" y="622300"/>
                </a:moveTo>
                <a:cubicBezTo>
                  <a:pt x="1587" y="547687"/>
                  <a:pt x="1587" y="474662"/>
                  <a:pt x="3175" y="400050"/>
                </a:cubicBezTo>
                <a:cubicBezTo>
                  <a:pt x="3175" y="377825"/>
                  <a:pt x="23812" y="355600"/>
                  <a:pt x="31750" y="333375"/>
                </a:cubicBezTo>
                <a:cubicBezTo>
                  <a:pt x="36512" y="320675"/>
                  <a:pt x="44450" y="288925"/>
                  <a:pt x="44450" y="288925"/>
                </a:cubicBezTo>
                <a:cubicBezTo>
                  <a:pt x="49212" y="274637"/>
                  <a:pt x="52387" y="258762"/>
                  <a:pt x="60325" y="244475"/>
                </a:cubicBezTo>
                <a:cubicBezTo>
                  <a:pt x="65087" y="234950"/>
                  <a:pt x="79375" y="219075"/>
                  <a:pt x="79375" y="219075"/>
                </a:cubicBezTo>
                <a:cubicBezTo>
                  <a:pt x="90487" y="184150"/>
                  <a:pt x="138112" y="130175"/>
                  <a:pt x="174625" y="117475"/>
                </a:cubicBezTo>
                <a:cubicBezTo>
                  <a:pt x="201612" y="96837"/>
                  <a:pt x="234950" y="58737"/>
                  <a:pt x="266700" y="47625"/>
                </a:cubicBezTo>
                <a:cubicBezTo>
                  <a:pt x="287337" y="26987"/>
                  <a:pt x="327025" y="23812"/>
                  <a:pt x="355600" y="15875"/>
                </a:cubicBezTo>
                <a:cubicBezTo>
                  <a:pt x="368300" y="12700"/>
                  <a:pt x="381000" y="9525"/>
                  <a:pt x="393700" y="6350"/>
                </a:cubicBezTo>
                <a:cubicBezTo>
                  <a:pt x="401637" y="4762"/>
                  <a:pt x="419100" y="0"/>
                  <a:pt x="419100" y="0"/>
                </a:cubicBezTo>
                <a:cubicBezTo>
                  <a:pt x="468312" y="1587"/>
                  <a:pt x="515937" y="0"/>
                  <a:pt x="565150" y="3175"/>
                </a:cubicBezTo>
                <a:cubicBezTo>
                  <a:pt x="579437" y="3175"/>
                  <a:pt x="609600" y="9525"/>
                  <a:pt x="609600" y="9525"/>
                </a:cubicBezTo>
                <a:cubicBezTo>
                  <a:pt x="660400" y="26987"/>
                  <a:pt x="733425" y="22225"/>
                  <a:pt x="774700" y="63500"/>
                </a:cubicBezTo>
                <a:cubicBezTo>
                  <a:pt x="836612" y="95250"/>
                  <a:pt x="938212" y="166687"/>
                  <a:pt x="981075" y="203200"/>
                </a:cubicBezTo>
                <a:cubicBezTo>
                  <a:pt x="1006475" y="212725"/>
                  <a:pt x="1019175" y="260350"/>
                  <a:pt x="1035050" y="282575"/>
                </a:cubicBezTo>
                <a:cubicBezTo>
                  <a:pt x="1057275" y="371475"/>
                  <a:pt x="1089025" y="420687"/>
                  <a:pt x="1098550" y="511175"/>
                </a:cubicBezTo>
                <a:cubicBezTo>
                  <a:pt x="1108075" y="579437"/>
                  <a:pt x="1096962" y="631825"/>
                  <a:pt x="1089025" y="688975"/>
                </a:cubicBezTo>
                <a:cubicBezTo>
                  <a:pt x="1087437" y="744537"/>
                  <a:pt x="1095375" y="809625"/>
                  <a:pt x="1054100" y="854075"/>
                </a:cubicBezTo>
                <a:cubicBezTo>
                  <a:pt x="1041400" y="868362"/>
                  <a:pt x="1020762" y="877887"/>
                  <a:pt x="1012825" y="895350"/>
                </a:cubicBezTo>
                <a:cubicBezTo>
                  <a:pt x="1008062" y="903287"/>
                  <a:pt x="1008062" y="914400"/>
                  <a:pt x="1000125" y="920750"/>
                </a:cubicBezTo>
                <a:cubicBezTo>
                  <a:pt x="989012" y="928687"/>
                  <a:pt x="962025" y="933450"/>
                  <a:pt x="962025" y="933450"/>
                </a:cubicBezTo>
                <a:cubicBezTo>
                  <a:pt x="920750" y="955675"/>
                  <a:pt x="790575" y="1030287"/>
                  <a:pt x="749300" y="1054100"/>
                </a:cubicBezTo>
                <a:cubicBezTo>
                  <a:pt x="736600" y="1057275"/>
                  <a:pt x="711200" y="1076325"/>
                  <a:pt x="711200" y="1076325"/>
                </a:cubicBezTo>
                <a:cubicBezTo>
                  <a:pt x="693737" y="1087437"/>
                  <a:pt x="660400" y="1077912"/>
                  <a:pt x="641350" y="1085850"/>
                </a:cubicBezTo>
                <a:cubicBezTo>
                  <a:pt x="627062" y="1090612"/>
                  <a:pt x="609600" y="1092200"/>
                  <a:pt x="593725" y="1095375"/>
                </a:cubicBezTo>
                <a:cubicBezTo>
                  <a:pt x="519112" y="1093787"/>
                  <a:pt x="485775" y="1090612"/>
                  <a:pt x="422275" y="1085850"/>
                </a:cubicBezTo>
                <a:cubicBezTo>
                  <a:pt x="393700" y="1095375"/>
                  <a:pt x="417512" y="1084262"/>
                  <a:pt x="409575" y="1146175"/>
                </a:cubicBezTo>
                <a:cubicBezTo>
                  <a:pt x="407987" y="1163637"/>
                  <a:pt x="395287" y="1190625"/>
                  <a:pt x="381000" y="1200150"/>
                </a:cubicBezTo>
                <a:cubicBezTo>
                  <a:pt x="344487" y="1193800"/>
                  <a:pt x="327025" y="1166812"/>
                  <a:pt x="292100" y="1155700"/>
                </a:cubicBezTo>
                <a:cubicBezTo>
                  <a:pt x="277812" y="1150937"/>
                  <a:pt x="269875" y="1149350"/>
                  <a:pt x="257175" y="1143000"/>
                </a:cubicBezTo>
                <a:cubicBezTo>
                  <a:pt x="250825" y="1139825"/>
                  <a:pt x="238125" y="1136650"/>
                  <a:pt x="238125" y="1136650"/>
                </a:cubicBezTo>
                <a:cubicBezTo>
                  <a:pt x="247650" y="1103312"/>
                  <a:pt x="284162" y="1093787"/>
                  <a:pt x="307975" y="1069975"/>
                </a:cubicBezTo>
                <a:cubicBezTo>
                  <a:pt x="312737" y="1055687"/>
                  <a:pt x="323850" y="1035050"/>
                  <a:pt x="333375" y="1022350"/>
                </a:cubicBezTo>
                <a:cubicBezTo>
                  <a:pt x="331787" y="1012825"/>
                  <a:pt x="334962" y="1001712"/>
                  <a:pt x="330200" y="993775"/>
                </a:cubicBezTo>
                <a:cubicBezTo>
                  <a:pt x="327025" y="985837"/>
                  <a:pt x="314325" y="989012"/>
                  <a:pt x="307975" y="984250"/>
                </a:cubicBezTo>
                <a:cubicBezTo>
                  <a:pt x="292100" y="971550"/>
                  <a:pt x="273050" y="962025"/>
                  <a:pt x="260350" y="946150"/>
                </a:cubicBezTo>
                <a:cubicBezTo>
                  <a:pt x="230187" y="909637"/>
                  <a:pt x="193675" y="876300"/>
                  <a:pt x="155575" y="847725"/>
                </a:cubicBezTo>
                <a:cubicBezTo>
                  <a:pt x="136525" y="833437"/>
                  <a:pt x="112712" y="820737"/>
                  <a:pt x="95250" y="803275"/>
                </a:cubicBezTo>
                <a:cubicBezTo>
                  <a:pt x="76200" y="784225"/>
                  <a:pt x="57150" y="762000"/>
                  <a:pt x="34925" y="746125"/>
                </a:cubicBezTo>
                <a:cubicBezTo>
                  <a:pt x="19050" y="723900"/>
                  <a:pt x="14287" y="715962"/>
                  <a:pt x="9525" y="688975"/>
                </a:cubicBezTo>
                <a:cubicBezTo>
                  <a:pt x="7937" y="668337"/>
                  <a:pt x="9525" y="647700"/>
                  <a:pt x="6350" y="628650"/>
                </a:cubicBezTo>
                <a:cubicBezTo>
                  <a:pt x="6350" y="625475"/>
                  <a:pt x="-1587" y="620712"/>
                  <a:pt x="0" y="622300"/>
                </a:cubicBezTo>
              </a:path>
            </a:pathLst>
          </a:custGeom>
          <a:solidFill>
            <a:srgbClr val="F5FCE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419100" y="5383213"/>
            <a:ext cx="155575" cy="306387"/>
          </a:xfrm>
          <a:custGeom>
            <a:avLst/>
            <a:gdLst>
              <a:gd name="connsiteX0" fmla="*/ 0 w 155943"/>
              <a:gd name="connsiteY0" fmla="*/ 0 h 307466"/>
              <a:gd name="connsiteX1" fmla="*/ 8928 w 155943"/>
              <a:gd name="connsiteY1" fmla="*/ 3949 h 307466"/>
              <a:gd name="connsiteX2" fmla="*/ 31572 w 155943"/>
              <a:gd name="connsiteY2" fmla="*/ 16509 h 307466"/>
              <a:gd name="connsiteX3" fmla="*/ 64211 w 155943"/>
              <a:gd name="connsiteY3" fmla="*/ 36779 h 307466"/>
              <a:gd name="connsiteX4" fmla="*/ 98539 w 155943"/>
              <a:gd name="connsiteY4" fmla="*/ 66230 h 307466"/>
              <a:gd name="connsiteX5" fmla="*/ 127761 w 155943"/>
              <a:gd name="connsiteY5" fmla="*/ 108406 h 307466"/>
              <a:gd name="connsiteX6" fmla="*/ 150418 w 155943"/>
              <a:gd name="connsiteY6" fmla="*/ 161226 h 307466"/>
              <a:gd name="connsiteX7" fmla="*/ 155943 w 155943"/>
              <a:gd name="connsiteY7" fmla="*/ 227342 h 307466"/>
              <a:gd name="connsiteX8" fmla="*/ 140207 w 155943"/>
              <a:gd name="connsiteY8" fmla="*/ 307466 h 307466"/>
              <a:gd name="connsiteX9" fmla="*/ 132740 w 155943"/>
              <a:gd name="connsiteY9" fmla="*/ 305637 h 307466"/>
              <a:gd name="connsiteX10" fmla="*/ 121538 w 155943"/>
              <a:gd name="connsiteY10" fmla="*/ 302882 h 307466"/>
              <a:gd name="connsiteX11" fmla="*/ 110337 w 155943"/>
              <a:gd name="connsiteY11" fmla="*/ 300126 h 307466"/>
              <a:gd name="connsiteX12" fmla="*/ 99948 w 155943"/>
              <a:gd name="connsiteY12" fmla="*/ 294081 h 307466"/>
              <a:gd name="connsiteX13" fmla="*/ 89153 w 155943"/>
              <a:gd name="connsiteY13" fmla="*/ 289674 h 307466"/>
              <a:gd name="connsiteX14" fmla="*/ 77292 w 155943"/>
              <a:gd name="connsiteY14" fmla="*/ 281508 h 307466"/>
              <a:gd name="connsiteX15" fmla="*/ 64388 w 155943"/>
              <a:gd name="connsiteY15" fmla="*/ 269582 h 307466"/>
              <a:gd name="connsiteX16" fmla="*/ 51892 w 155943"/>
              <a:gd name="connsiteY16" fmla="*/ 256006 h 307466"/>
              <a:gd name="connsiteX17" fmla="*/ 47828 w 155943"/>
              <a:gd name="connsiteY17" fmla="*/ 232257 h 307466"/>
              <a:gd name="connsiteX18" fmla="*/ 53911 w 155943"/>
              <a:gd name="connsiteY18" fmla="*/ 207505 h 307466"/>
              <a:gd name="connsiteX19" fmla="*/ 65595 w 155943"/>
              <a:gd name="connsiteY19" fmla="*/ 184124 h 307466"/>
              <a:gd name="connsiteX20" fmla="*/ 77685 w 155943"/>
              <a:gd name="connsiteY20" fmla="*/ 159105 h 307466"/>
              <a:gd name="connsiteX21" fmla="*/ 79387 w 155943"/>
              <a:gd name="connsiteY21" fmla="*/ 128015 h 307466"/>
              <a:gd name="connsiteX22" fmla="*/ 72161 w 155943"/>
              <a:gd name="connsiteY22" fmla="*/ 92989 h 307466"/>
              <a:gd name="connsiteX23" fmla="*/ 48539 w 155943"/>
              <a:gd name="connsiteY23" fmla="*/ 52184 h 307466"/>
              <a:gd name="connsiteX24" fmla="*/ 0 w 155943"/>
              <a:gd name="connsiteY24" fmla="*/ 0 h 3074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55943" h="307466">
                <a:moveTo>
                  <a:pt x="0" y="0"/>
                </a:moveTo>
                <a:lnTo>
                  <a:pt x="8928" y="3949"/>
                </a:lnTo>
                <a:lnTo>
                  <a:pt x="31572" y="16509"/>
                </a:lnTo>
                <a:lnTo>
                  <a:pt x="64211" y="36779"/>
                </a:lnTo>
                <a:lnTo>
                  <a:pt x="98539" y="66230"/>
                </a:lnTo>
                <a:lnTo>
                  <a:pt x="127761" y="108406"/>
                </a:lnTo>
                <a:lnTo>
                  <a:pt x="150418" y="161226"/>
                </a:lnTo>
                <a:lnTo>
                  <a:pt x="155943" y="227342"/>
                </a:lnTo>
                <a:lnTo>
                  <a:pt x="140207" y="307466"/>
                </a:lnTo>
                <a:lnTo>
                  <a:pt x="132740" y="305637"/>
                </a:lnTo>
                <a:lnTo>
                  <a:pt x="121538" y="302882"/>
                </a:lnTo>
                <a:lnTo>
                  <a:pt x="110337" y="300126"/>
                </a:lnTo>
                <a:lnTo>
                  <a:pt x="99948" y="294081"/>
                </a:lnTo>
                <a:lnTo>
                  <a:pt x="89153" y="289674"/>
                </a:lnTo>
                <a:lnTo>
                  <a:pt x="77292" y="281508"/>
                </a:lnTo>
                <a:lnTo>
                  <a:pt x="64388" y="269582"/>
                </a:lnTo>
                <a:lnTo>
                  <a:pt x="51892" y="256006"/>
                </a:lnTo>
                <a:lnTo>
                  <a:pt x="47828" y="232257"/>
                </a:lnTo>
                <a:lnTo>
                  <a:pt x="53911" y="207505"/>
                </a:lnTo>
                <a:lnTo>
                  <a:pt x="65595" y="184124"/>
                </a:lnTo>
                <a:lnTo>
                  <a:pt x="77685" y="159105"/>
                </a:lnTo>
                <a:lnTo>
                  <a:pt x="79387" y="128015"/>
                </a:lnTo>
                <a:lnTo>
                  <a:pt x="72161" y="92989"/>
                </a:lnTo>
                <a:lnTo>
                  <a:pt x="48539" y="52184"/>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431800" y="5691188"/>
            <a:ext cx="95250" cy="82550"/>
          </a:xfrm>
          <a:custGeom>
            <a:avLst/>
            <a:gdLst>
              <a:gd name="connsiteX0" fmla="*/ 0 w 95224"/>
              <a:gd name="connsiteY0" fmla="*/ 0 h 83426"/>
              <a:gd name="connsiteX1" fmla="*/ 1473 w 95224"/>
              <a:gd name="connsiteY1" fmla="*/ 2121 h 83426"/>
              <a:gd name="connsiteX2" fmla="*/ 10083 w 95224"/>
              <a:gd name="connsiteY2" fmla="*/ 7747 h 83426"/>
              <a:gd name="connsiteX3" fmla="*/ 21234 w 95224"/>
              <a:gd name="connsiteY3" fmla="*/ 19278 h 83426"/>
              <a:gd name="connsiteX4" fmla="*/ 34683 w 95224"/>
              <a:gd name="connsiteY4" fmla="*/ 29616 h 83426"/>
              <a:gd name="connsiteX5" fmla="*/ 48526 w 95224"/>
              <a:gd name="connsiteY5" fmla="*/ 38290 h 83426"/>
              <a:gd name="connsiteX6" fmla="*/ 64668 w 95224"/>
              <a:gd name="connsiteY6" fmla="*/ 45770 h 83426"/>
              <a:gd name="connsiteX7" fmla="*/ 79336 w 95224"/>
              <a:gd name="connsiteY7" fmla="*/ 51143 h 83426"/>
              <a:gd name="connsiteX8" fmla="*/ 95224 w 95224"/>
              <a:gd name="connsiteY8" fmla="*/ 51523 h 83426"/>
              <a:gd name="connsiteX9" fmla="*/ 89674 w 95224"/>
              <a:gd name="connsiteY9" fmla="*/ 65976 h 83426"/>
              <a:gd name="connsiteX10" fmla="*/ 80759 w 95224"/>
              <a:gd name="connsiteY10" fmla="*/ 77851 h 83426"/>
              <a:gd name="connsiteX11" fmla="*/ 67424 w 95224"/>
              <a:gd name="connsiteY11" fmla="*/ 83350 h 83426"/>
              <a:gd name="connsiteX12" fmla="*/ 53416 w 95224"/>
              <a:gd name="connsiteY12" fmla="*/ 83426 h 83426"/>
              <a:gd name="connsiteX13" fmla="*/ 36868 w 95224"/>
              <a:gd name="connsiteY13" fmla="*/ 77597 h 83426"/>
              <a:gd name="connsiteX14" fmla="*/ 22758 w 95224"/>
              <a:gd name="connsiteY14" fmla="*/ 61836 h 83426"/>
              <a:gd name="connsiteX15" fmla="*/ 10693 w 95224"/>
              <a:gd name="connsiteY15" fmla="*/ 37782 h 83426"/>
              <a:gd name="connsiteX16" fmla="*/ 0 w 95224"/>
              <a:gd name="connsiteY16" fmla="*/ 0 h 83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5224" h="83426">
                <a:moveTo>
                  <a:pt x="0" y="0"/>
                </a:moveTo>
                <a:lnTo>
                  <a:pt x="1473" y="2121"/>
                </a:lnTo>
                <a:lnTo>
                  <a:pt x="10083" y="7747"/>
                </a:lnTo>
                <a:lnTo>
                  <a:pt x="21234" y="19278"/>
                </a:lnTo>
                <a:lnTo>
                  <a:pt x="34683" y="29616"/>
                </a:lnTo>
                <a:lnTo>
                  <a:pt x="48526" y="38290"/>
                </a:lnTo>
                <a:lnTo>
                  <a:pt x="64668" y="45770"/>
                </a:lnTo>
                <a:lnTo>
                  <a:pt x="79336" y="51143"/>
                </a:lnTo>
                <a:lnTo>
                  <a:pt x="95224" y="51523"/>
                </a:lnTo>
                <a:lnTo>
                  <a:pt x="89674" y="65976"/>
                </a:lnTo>
                <a:lnTo>
                  <a:pt x="80759" y="77851"/>
                </a:lnTo>
                <a:lnTo>
                  <a:pt x="67424" y="83350"/>
                </a:lnTo>
                <a:lnTo>
                  <a:pt x="53416" y="83426"/>
                </a:lnTo>
                <a:lnTo>
                  <a:pt x="36868" y="77597"/>
                </a:lnTo>
                <a:lnTo>
                  <a:pt x="22758" y="61836"/>
                </a:lnTo>
                <a:lnTo>
                  <a:pt x="10693" y="3778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17463" y="6524625"/>
            <a:ext cx="187325" cy="331788"/>
          </a:xfrm>
          <a:custGeom>
            <a:avLst/>
            <a:gdLst>
              <a:gd name="connsiteX0" fmla="*/ 0 w 187325"/>
              <a:gd name="connsiteY0" fmla="*/ 0 h 331787"/>
              <a:gd name="connsiteX1" fmla="*/ 9525 w 187325"/>
              <a:gd name="connsiteY1" fmla="*/ 12700 h 331787"/>
              <a:gd name="connsiteX2" fmla="*/ 23812 w 187325"/>
              <a:gd name="connsiteY2" fmla="*/ 30162 h 331787"/>
              <a:gd name="connsiteX3" fmla="*/ 41275 w 187325"/>
              <a:gd name="connsiteY3" fmla="*/ 52387 h 331787"/>
              <a:gd name="connsiteX4" fmla="*/ 60325 w 187325"/>
              <a:gd name="connsiteY4" fmla="*/ 80962 h 331787"/>
              <a:gd name="connsiteX5" fmla="*/ 85725 w 187325"/>
              <a:gd name="connsiteY5" fmla="*/ 114300 h 331787"/>
              <a:gd name="connsiteX6" fmla="*/ 106362 w 187325"/>
              <a:gd name="connsiteY6" fmla="*/ 149225 h 331787"/>
              <a:gd name="connsiteX7" fmla="*/ 125412 w 187325"/>
              <a:gd name="connsiteY7" fmla="*/ 188912 h 331787"/>
              <a:gd name="connsiteX8" fmla="*/ 138112 w 187325"/>
              <a:gd name="connsiteY8" fmla="*/ 231775 h 331787"/>
              <a:gd name="connsiteX9" fmla="*/ 149225 w 187325"/>
              <a:gd name="connsiteY9" fmla="*/ 277812 h 331787"/>
              <a:gd name="connsiteX10" fmla="*/ 144462 w 187325"/>
              <a:gd name="connsiteY10" fmla="*/ 331787 h 331787"/>
              <a:gd name="connsiteX11" fmla="*/ 187325 w 187325"/>
              <a:gd name="connsiteY11" fmla="*/ 331787 h 331787"/>
              <a:gd name="connsiteX12" fmla="*/ 185737 w 187325"/>
              <a:gd name="connsiteY12" fmla="*/ 280987 h 331787"/>
              <a:gd name="connsiteX13" fmla="*/ 165100 w 187325"/>
              <a:gd name="connsiteY13" fmla="*/ 188912 h 331787"/>
              <a:gd name="connsiteX14" fmla="*/ 130175 w 187325"/>
              <a:gd name="connsiteY14" fmla="*/ 109537 h 331787"/>
              <a:gd name="connsiteX15" fmla="*/ 74612 w 187325"/>
              <a:gd name="connsiteY15" fmla="*/ 42862 h 331787"/>
              <a:gd name="connsiteX16" fmla="*/ 0 w 187325"/>
              <a:gd name="connsiteY16" fmla="*/ 0 h 3317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87325" h="331787">
                <a:moveTo>
                  <a:pt x="0" y="0"/>
                </a:moveTo>
                <a:lnTo>
                  <a:pt x="9525" y="12700"/>
                </a:lnTo>
                <a:lnTo>
                  <a:pt x="23812" y="30162"/>
                </a:lnTo>
                <a:lnTo>
                  <a:pt x="41275" y="52387"/>
                </a:lnTo>
                <a:lnTo>
                  <a:pt x="60325" y="80962"/>
                </a:lnTo>
                <a:lnTo>
                  <a:pt x="85725" y="114300"/>
                </a:lnTo>
                <a:lnTo>
                  <a:pt x="106362" y="149225"/>
                </a:lnTo>
                <a:lnTo>
                  <a:pt x="125412" y="188912"/>
                </a:lnTo>
                <a:lnTo>
                  <a:pt x="138112" y="231775"/>
                </a:lnTo>
                <a:lnTo>
                  <a:pt x="149225" y="277812"/>
                </a:lnTo>
                <a:lnTo>
                  <a:pt x="144462" y="331787"/>
                </a:lnTo>
                <a:lnTo>
                  <a:pt x="187325" y="331787"/>
                </a:lnTo>
                <a:lnTo>
                  <a:pt x="185737" y="280987"/>
                </a:lnTo>
                <a:lnTo>
                  <a:pt x="165100" y="188912"/>
                </a:lnTo>
                <a:lnTo>
                  <a:pt x="130175" y="109537"/>
                </a:lnTo>
                <a:lnTo>
                  <a:pt x="74612" y="42862"/>
                </a:lnTo>
                <a:lnTo>
                  <a:pt x="0"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0" y="6299200"/>
            <a:ext cx="206375" cy="203200"/>
          </a:xfrm>
          <a:custGeom>
            <a:avLst/>
            <a:gdLst>
              <a:gd name="connsiteX0" fmla="*/ 163512 w 206375"/>
              <a:gd name="connsiteY0" fmla="*/ 0 h 203200"/>
              <a:gd name="connsiteX1" fmla="*/ 206375 w 206375"/>
              <a:gd name="connsiteY1" fmla="*/ 203200 h 203200"/>
              <a:gd name="connsiteX2" fmla="*/ 198437 w 206375"/>
              <a:gd name="connsiteY2" fmla="*/ 200025 h 203200"/>
              <a:gd name="connsiteX3" fmla="*/ 176212 w 206375"/>
              <a:gd name="connsiteY3" fmla="*/ 192087 h 203200"/>
              <a:gd name="connsiteX4" fmla="*/ 146050 w 206375"/>
              <a:gd name="connsiteY4" fmla="*/ 176212 h 203200"/>
              <a:gd name="connsiteX5" fmla="*/ 107950 w 206375"/>
              <a:gd name="connsiteY5" fmla="*/ 163512 h 203200"/>
              <a:gd name="connsiteX6" fmla="*/ 65087 w 206375"/>
              <a:gd name="connsiteY6" fmla="*/ 149225 h 203200"/>
              <a:gd name="connsiteX7" fmla="*/ 30162 w 206375"/>
              <a:gd name="connsiteY7" fmla="*/ 142875 h 203200"/>
              <a:gd name="connsiteX8" fmla="*/ 0 w 206375"/>
              <a:gd name="connsiteY8" fmla="*/ 147637 h 203200"/>
              <a:gd name="connsiteX9" fmla="*/ 0 w 206375"/>
              <a:gd name="connsiteY9" fmla="*/ 114300 h 203200"/>
              <a:gd name="connsiteX10" fmla="*/ 19050 w 206375"/>
              <a:gd name="connsiteY10" fmla="*/ 111125 h 203200"/>
              <a:gd name="connsiteX11" fmla="*/ 38100 w 206375"/>
              <a:gd name="connsiteY11" fmla="*/ 104775 h 203200"/>
              <a:gd name="connsiteX12" fmla="*/ 60325 w 206375"/>
              <a:gd name="connsiteY12" fmla="*/ 104775 h 203200"/>
              <a:gd name="connsiteX13" fmla="*/ 80962 w 206375"/>
              <a:gd name="connsiteY13" fmla="*/ 106362 h 203200"/>
              <a:gd name="connsiteX14" fmla="*/ 103187 w 206375"/>
              <a:gd name="connsiteY14" fmla="*/ 111125 h 203200"/>
              <a:gd name="connsiteX15" fmla="*/ 123825 w 206375"/>
              <a:gd name="connsiteY15" fmla="*/ 123825 h 203200"/>
              <a:gd name="connsiteX16" fmla="*/ 128587 w 206375"/>
              <a:gd name="connsiteY16" fmla="*/ 117475 h 203200"/>
              <a:gd name="connsiteX17" fmla="*/ 128587 w 206375"/>
              <a:gd name="connsiteY17" fmla="*/ 92075 h 203200"/>
              <a:gd name="connsiteX18" fmla="*/ 130175 w 206375"/>
              <a:gd name="connsiteY18" fmla="*/ 58737 h 203200"/>
              <a:gd name="connsiteX19" fmla="*/ 130175 w 206375"/>
              <a:gd name="connsiteY19" fmla="*/ 46037 h 203200"/>
              <a:gd name="connsiteX20" fmla="*/ 127000 w 206375"/>
              <a:gd name="connsiteY20" fmla="*/ 46037 h 203200"/>
              <a:gd name="connsiteX21" fmla="*/ 122237 w 206375"/>
              <a:gd name="connsiteY21" fmla="*/ 42862 h 203200"/>
              <a:gd name="connsiteX22" fmla="*/ 120650 w 206375"/>
              <a:gd name="connsiteY22" fmla="*/ 34925 h 203200"/>
              <a:gd name="connsiteX23" fmla="*/ 119062 w 206375"/>
              <a:gd name="connsiteY23" fmla="*/ 30162 h 203200"/>
              <a:gd name="connsiteX24" fmla="*/ 120650 w 206375"/>
              <a:gd name="connsiteY24" fmla="*/ 23812 h 203200"/>
              <a:gd name="connsiteX25" fmla="*/ 125412 w 206375"/>
              <a:gd name="connsiteY25" fmla="*/ 15875 h 203200"/>
              <a:gd name="connsiteX26" fmla="*/ 141287 w 206375"/>
              <a:gd name="connsiteY26" fmla="*/ 9525 h 203200"/>
              <a:gd name="connsiteX27" fmla="*/ 163512 w 206375"/>
              <a:gd name="connsiteY27" fmla="*/ 0 h 20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206375" h="203200">
                <a:moveTo>
                  <a:pt x="163512" y="0"/>
                </a:moveTo>
                <a:lnTo>
                  <a:pt x="206375" y="203200"/>
                </a:lnTo>
                <a:lnTo>
                  <a:pt x="198437" y="200025"/>
                </a:lnTo>
                <a:lnTo>
                  <a:pt x="176212" y="192087"/>
                </a:lnTo>
                <a:lnTo>
                  <a:pt x="146050" y="176212"/>
                </a:lnTo>
                <a:lnTo>
                  <a:pt x="107950" y="163512"/>
                </a:lnTo>
                <a:lnTo>
                  <a:pt x="65087" y="149225"/>
                </a:lnTo>
                <a:lnTo>
                  <a:pt x="30162" y="142875"/>
                </a:lnTo>
                <a:lnTo>
                  <a:pt x="0" y="147637"/>
                </a:lnTo>
                <a:lnTo>
                  <a:pt x="0" y="114300"/>
                </a:lnTo>
                <a:lnTo>
                  <a:pt x="19050" y="111125"/>
                </a:lnTo>
                <a:lnTo>
                  <a:pt x="38100" y="104775"/>
                </a:lnTo>
                <a:lnTo>
                  <a:pt x="60325" y="104775"/>
                </a:lnTo>
                <a:lnTo>
                  <a:pt x="80962" y="106362"/>
                </a:lnTo>
                <a:lnTo>
                  <a:pt x="103187" y="111125"/>
                </a:lnTo>
                <a:lnTo>
                  <a:pt x="123825" y="123825"/>
                </a:lnTo>
                <a:lnTo>
                  <a:pt x="128587" y="117475"/>
                </a:lnTo>
                <a:lnTo>
                  <a:pt x="128587" y="92075"/>
                </a:lnTo>
                <a:lnTo>
                  <a:pt x="130175" y="58737"/>
                </a:lnTo>
                <a:lnTo>
                  <a:pt x="130175" y="46037"/>
                </a:lnTo>
                <a:lnTo>
                  <a:pt x="127000" y="46037"/>
                </a:lnTo>
                <a:lnTo>
                  <a:pt x="122237" y="42862"/>
                </a:lnTo>
                <a:lnTo>
                  <a:pt x="120650" y="34925"/>
                </a:lnTo>
                <a:lnTo>
                  <a:pt x="119062" y="30162"/>
                </a:lnTo>
                <a:lnTo>
                  <a:pt x="120650" y="23812"/>
                </a:lnTo>
                <a:lnTo>
                  <a:pt x="125412" y="15875"/>
                </a:lnTo>
                <a:lnTo>
                  <a:pt x="141287" y="9525"/>
                </a:lnTo>
                <a:lnTo>
                  <a:pt x="163512"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0" y="6269038"/>
            <a:ext cx="74613" cy="136525"/>
          </a:xfrm>
          <a:custGeom>
            <a:avLst/>
            <a:gdLst>
              <a:gd name="connsiteX0" fmla="*/ 58737 w 74612"/>
              <a:gd name="connsiteY0" fmla="*/ 0 h 136525"/>
              <a:gd name="connsiteX1" fmla="*/ 23812 w 74612"/>
              <a:gd name="connsiteY1" fmla="*/ 58737 h 136525"/>
              <a:gd name="connsiteX2" fmla="*/ 0 w 74612"/>
              <a:gd name="connsiteY2" fmla="*/ 93662 h 136525"/>
              <a:gd name="connsiteX3" fmla="*/ 0 w 74612"/>
              <a:gd name="connsiteY3" fmla="*/ 136525 h 136525"/>
              <a:gd name="connsiteX4" fmla="*/ 12700 w 74612"/>
              <a:gd name="connsiteY4" fmla="*/ 130175 h 136525"/>
              <a:gd name="connsiteX5" fmla="*/ 31750 w 74612"/>
              <a:gd name="connsiteY5" fmla="*/ 115887 h 136525"/>
              <a:gd name="connsiteX6" fmla="*/ 52387 w 74612"/>
              <a:gd name="connsiteY6" fmla="*/ 100012 h 136525"/>
              <a:gd name="connsiteX7" fmla="*/ 66675 w 74612"/>
              <a:gd name="connsiteY7" fmla="*/ 80962 h 136525"/>
              <a:gd name="connsiteX8" fmla="*/ 74612 w 74612"/>
              <a:gd name="connsiteY8" fmla="*/ 57150 h 136525"/>
              <a:gd name="connsiteX9" fmla="*/ 73025 w 74612"/>
              <a:gd name="connsiteY9" fmla="*/ 30162 h 136525"/>
              <a:gd name="connsiteX10" fmla="*/ 58737 w 74612"/>
              <a:gd name="connsiteY10" fmla="*/ 0 h 1365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612" h="136525">
                <a:moveTo>
                  <a:pt x="58737" y="0"/>
                </a:moveTo>
                <a:lnTo>
                  <a:pt x="23812" y="58737"/>
                </a:lnTo>
                <a:lnTo>
                  <a:pt x="0" y="93662"/>
                </a:lnTo>
                <a:lnTo>
                  <a:pt x="0" y="136525"/>
                </a:lnTo>
                <a:lnTo>
                  <a:pt x="12700" y="130175"/>
                </a:lnTo>
                <a:lnTo>
                  <a:pt x="31750" y="115887"/>
                </a:lnTo>
                <a:lnTo>
                  <a:pt x="52387" y="100012"/>
                </a:lnTo>
                <a:lnTo>
                  <a:pt x="66675" y="80962"/>
                </a:lnTo>
                <a:lnTo>
                  <a:pt x="74612" y="57150"/>
                </a:lnTo>
                <a:lnTo>
                  <a:pt x="73025" y="30162"/>
                </a:lnTo>
                <a:lnTo>
                  <a:pt x="58737" y="0"/>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0" y="5141913"/>
            <a:ext cx="788988" cy="1174750"/>
          </a:xfrm>
          <a:custGeom>
            <a:avLst/>
            <a:gdLst>
              <a:gd name="connsiteX0" fmla="*/ 0 w 788987"/>
              <a:gd name="connsiteY0" fmla="*/ 20637 h 1174750"/>
              <a:gd name="connsiteX1" fmla="*/ 65087 w 788987"/>
              <a:gd name="connsiteY1" fmla="*/ 6350 h 1174750"/>
              <a:gd name="connsiteX2" fmla="*/ 160337 w 788987"/>
              <a:gd name="connsiteY2" fmla="*/ 0 h 1174750"/>
              <a:gd name="connsiteX3" fmla="*/ 269875 w 788987"/>
              <a:gd name="connsiteY3" fmla="*/ 6350 h 1174750"/>
              <a:gd name="connsiteX4" fmla="*/ 393700 w 788987"/>
              <a:gd name="connsiteY4" fmla="*/ 33337 h 1174750"/>
              <a:gd name="connsiteX5" fmla="*/ 512762 w 788987"/>
              <a:gd name="connsiteY5" fmla="*/ 79375 h 1174750"/>
              <a:gd name="connsiteX6" fmla="*/ 606425 w 788987"/>
              <a:gd name="connsiteY6" fmla="*/ 142875 h 1174750"/>
              <a:gd name="connsiteX7" fmla="*/ 679450 w 788987"/>
              <a:gd name="connsiteY7" fmla="*/ 223837 h 1174750"/>
              <a:gd name="connsiteX8" fmla="*/ 735012 w 788987"/>
              <a:gd name="connsiteY8" fmla="*/ 315912 h 1174750"/>
              <a:gd name="connsiteX9" fmla="*/ 769937 w 788987"/>
              <a:gd name="connsiteY9" fmla="*/ 415925 h 1174750"/>
              <a:gd name="connsiteX10" fmla="*/ 787400 w 788987"/>
              <a:gd name="connsiteY10" fmla="*/ 519112 h 1174750"/>
              <a:gd name="connsiteX11" fmla="*/ 788987 w 788987"/>
              <a:gd name="connsiteY11" fmla="*/ 628650 h 1174750"/>
              <a:gd name="connsiteX12" fmla="*/ 773112 w 788987"/>
              <a:gd name="connsiteY12" fmla="*/ 733425 h 1174750"/>
              <a:gd name="connsiteX13" fmla="*/ 746125 w 788987"/>
              <a:gd name="connsiteY13" fmla="*/ 836612 h 1174750"/>
              <a:gd name="connsiteX14" fmla="*/ 703262 w 788987"/>
              <a:gd name="connsiteY14" fmla="*/ 930275 h 1174750"/>
              <a:gd name="connsiteX15" fmla="*/ 644525 w 788987"/>
              <a:gd name="connsiteY15" fmla="*/ 1014412 h 1174750"/>
              <a:gd name="connsiteX16" fmla="*/ 577850 w 788987"/>
              <a:gd name="connsiteY16" fmla="*/ 1084262 h 1174750"/>
              <a:gd name="connsiteX17" fmla="*/ 500062 w 788987"/>
              <a:gd name="connsiteY17" fmla="*/ 1135062 h 1174750"/>
              <a:gd name="connsiteX18" fmla="*/ 411162 w 788987"/>
              <a:gd name="connsiteY18" fmla="*/ 1168400 h 1174750"/>
              <a:gd name="connsiteX19" fmla="*/ 314325 w 788987"/>
              <a:gd name="connsiteY19" fmla="*/ 1174750 h 1174750"/>
              <a:gd name="connsiteX20" fmla="*/ 207962 w 788987"/>
              <a:gd name="connsiteY20" fmla="*/ 1154112 h 1174750"/>
              <a:gd name="connsiteX21" fmla="*/ 265112 w 788987"/>
              <a:gd name="connsiteY21" fmla="*/ 1155700 h 1174750"/>
              <a:gd name="connsiteX22" fmla="*/ 323850 w 788987"/>
              <a:gd name="connsiteY22" fmla="*/ 1139825 h 1174750"/>
              <a:gd name="connsiteX23" fmla="*/ 377825 w 788987"/>
              <a:gd name="connsiteY23" fmla="*/ 1111250 h 1174750"/>
              <a:gd name="connsiteX24" fmla="*/ 431800 w 788987"/>
              <a:gd name="connsiteY24" fmla="*/ 1063625 h 1174750"/>
              <a:gd name="connsiteX25" fmla="*/ 482600 w 788987"/>
              <a:gd name="connsiteY25" fmla="*/ 1008062 h 1174750"/>
              <a:gd name="connsiteX26" fmla="*/ 528637 w 788987"/>
              <a:gd name="connsiteY26" fmla="*/ 942975 h 1174750"/>
              <a:gd name="connsiteX27" fmla="*/ 568325 w 788987"/>
              <a:gd name="connsiteY27" fmla="*/ 871537 h 1174750"/>
              <a:gd name="connsiteX28" fmla="*/ 604837 w 788987"/>
              <a:gd name="connsiteY28" fmla="*/ 793750 h 1174750"/>
              <a:gd name="connsiteX29" fmla="*/ 628650 w 788987"/>
              <a:gd name="connsiteY29" fmla="*/ 712787 h 1174750"/>
              <a:gd name="connsiteX30" fmla="*/ 647700 w 788987"/>
              <a:gd name="connsiteY30" fmla="*/ 630237 h 1174750"/>
              <a:gd name="connsiteX31" fmla="*/ 657225 w 788987"/>
              <a:gd name="connsiteY31" fmla="*/ 549275 h 1174750"/>
              <a:gd name="connsiteX32" fmla="*/ 654050 w 788987"/>
              <a:gd name="connsiteY32" fmla="*/ 469900 h 1174750"/>
              <a:gd name="connsiteX33" fmla="*/ 638175 w 788987"/>
              <a:gd name="connsiteY33" fmla="*/ 398462 h 1174750"/>
              <a:gd name="connsiteX34" fmla="*/ 609600 w 788987"/>
              <a:gd name="connsiteY34" fmla="*/ 330200 h 1174750"/>
              <a:gd name="connsiteX35" fmla="*/ 566737 w 788987"/>
              <a:gd name="connsiteY35" fmla="*/ 273050 h 1174750"/>
              <a:gd name="connsiteX36" fmla="*/ 508000 w 788987"/>
              <a:gd name="connsiteY36" fmla="*/ 225425 h 1174750"/>
              <a:gd name="connsiteX37" fmla="*/ 412750 w 788987"/>
              <a:gd name="connsiteY37" fmla="*/ 169862 h 1174750"/>
              <a:gd name="connsiteX38" fmla="*/ 322262 w 788987"/>
              <a:gd name="connsiteY38" fmla="*/ 130175 h 1174750"/>
              <a:gd name="connsiteX39" fmla="*/ 244475 w 788987"/>
              <a:gd name="connsiteY39" fmla="*/ 103187 h 1174750"/>
              <a:gd name="connsiteX40" fmla="*/ 171450 w 788987"/>
              <a:gd name="connsiteY40" fmla="*/ 88900 h 1174750"/>
              <a:gd name="connsiteX41" fmla="*/ 107950 w 788987"/>
              <a:gd name="connsiteY41" fmla="*/ 87312 h 1174750"/>
              <a:gd name="connsiteX42" fmla="*/ 50800 w 788987"/>
              <a:gd name="connsiteY42" fmla="*/ 96837 h 1174750"/>
              <a:gd name="connsiteX43" fmla="*/ 0 w 788987"/>
              <a:gd name="connsiteY43" fmla="*/ 111125 h 1174750"/>
              <a:gd name="connsiteX44" fmla="*/ 0 w 788987"/>
              <a:gd name="connsiteY44" fmla="*/ 20637 h 117475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788987" h="1174750">
                <a:moveTo>
                  <a:pt x="0" y="20637"/>
                </a:moveTo>
                <a:lnTo>
                  <a:pt x="65087" y="6350"/>
                </a:lnTo>
                <a:lnTo>
                  <a:pt x="160337" y="0"/>
                </a:lnTo>
                <a:lnTo>
                  <a:pt x="269875" y="6350"/>
                </a:lnTo>
                <a:lnTo>
                  <a:pt x="393700" y="33337"/>
                </a:lnTo>
                <a:lnTo>
                  <a:pt x="512762" y="79375"/>
                </a:lnTo>
                <a:lnTo>
                  <a:pt x="606425" y="142875"/>
                </a:lnTo>
                <a:lnTo>
                  <a:pt x="679450" y="223837"/>
                </a:lnTo>
                <a:lnTo>
                  <a:pt x="735012" y="315912"/>
                </a:lnTo>
                <a:lnTo>
                  <a:pt x="769937" y="415925"/>
                </a:lnTo>
                <a:lnTo>
                  <a:pt x="787400" y="519112"/>
                </a:lnTo>
                <a:lnTo>
                  <a:pt x="788987" y="628650"/>
                </a:lnTo>
                <a:lnTo>
                  <a:pt x="773112" y="733425"/>
                </a:lnTo>
                <a:lnTo>
                  <a:pt x="746125" y="836612"/>
                </a:lnTo>
                <a:lnTo>
                  <a:pt x="703262" y="930275"/>
                </a:lnTo>
                <a:lnTo>
                  <a:pt x="644525" y="1014412"/>
                </a:lnTo>
                <a:lnTo>
                  <a:pt x="577850" y="1084262"/>
                </a:lnTo>
                <a:lnTo>
                  <a:pt x="500062" y="1135062"/>
                </a:lnTo>
                <a:lnTo>
                  <a:pt x="411162" y="1168400"/>
                </a:lnTo>
                <a:lnTo>
                  <a:pt x="314325" y="1174750"/>
                </a:lnTo>
                <a:lnTo>
                  <a:pt x="207962" y="1154112"/>
                </a:lnTo>
                <a:lnTo>
                  <a:pt x="265112" y="1155700"/>
                </a:lnTo>
                <a:lnTo>
                  <a:pt x="323850" y="1139825"/>
                </a:lnTo>
                <a:lnTo>
                  <a:pt x="377825" y="1111250"/>
                </a:lnTo>
                <a:lnTo>
                  <a:pt x="431800" y="1063625"/>
                </a:lnTo>
                <a:lnTo>
                  <a:pt x="482600" y="1008062"/>
                </a:lnTo>
                <a:lnTo>
                  <a:pt x="528637" y="942975"/>
                </a:lnTo>
                <a:lnTo>
                  <a:pt x="568325" y="871537"/>
                </a:lnTo>
                <a:lnTo>
                  <a:pt x="604837" y="793750"/>
                </a:lnTo>
                <a:lnTo>
                  <a:pt x="628650" y="712787"/>
                </a:lnTo>
                <a:lnTo>
                  <a:pt x="647700" y="630237"/>
                </a:lnTo>
                <a:lnTo>
                  <a:pt x="657225" y="549275"/>
                </a:lnTo>
                <a:lnTo>
                  <a:pt x="654050" y="469900"/>
                </a:lnTo>
                <a:lnTo>
                  <a:pt x="638175" y="398462"/>
                </a:lnTo>
                <a:lnTo>
                  <a:pt x="609600" y="330200"/>
                </a:lnTo>
                <a:lnTo>
                  <a:pt x="566737" y="273050"/>
                </a:lnTo>
                <a:lnTo>
                  <a:pt x="508000" y="225425"/>
                </a:lnTo>
                <a:lnTo>
                  <a:pt x="412750" y="169862"/>
                </a:lnTo>
                <a:lnTo>
                  <a:pt x="322262" y="130175"/>
                </a:lnTo>
                <a:lnTo>
                  <a:pt x="244475" y="103187"/>
                </a:lnTo>
                <a:lnTo>
                  <a:pt x="171450" y="88900"/>
                </a:lnTo>
                <a:lnTo>
                  <a:pt x="107950" y="87312"/>
                </a:lnTo>
                <a:lnTo>
                  <a:pt x="50800" y="96837"/>
                </a:lnTo>
                <a:lnTo>
                  <a:pt x="0" y="111125"/>
                </a:lnTo>
                <a:lnTo>
                  <a:pt x="0" y="20637"/>
                </a:lnTo>
              </a:path>
            </a:pathLst>
          </a:custGeom>
          <a:solidFill>
            <a:srgbClr val="F2E0F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93663" y="549275"/>
            <a:ext cx="373062" cy="584200"/>
          </a:xfrm>
          <a:custGeom>
            <a:avLst/>
            <a:gdLst>
              <a:gd name="connsiteX0" fmla="*/ 52577 w 372414"/>
              <a:gd name="connsiteY0" fmla="*/ 0 h 583857"/>
              <a:gd name="connsiteX1" fmla="*/ 34328 w 372414"/>
              <a:gd name="connsiteY1" fmla="*/ 36753 h 583857"/>
              <a:gd name="connsiteX2" fmla="*/ 21805 w 372414"/>
              <a:gd name="connsiteY2" fmla="*/ 76326 h 583857"/>
              <a:gd name="connsiteX3" fmla="*/ 9271 w 372414"/>
              <a:gd name="connsiteY3" fmla="*/ 115912 h 583857"/>
              <a:gd name="connsiteX4" fmla="*/ 1993 w 372414"/>
              <a:gd name="connsiteY4" fmla="*/ 154444 h 583857"/>
              <a:gd name="connsiteX5" fmla="*/ 0 w 372414"/>
              <a:gd name="connsiteY5" fmla="*/ 191922 h 583857"/>
              <a:gd name="connsiteX6" fmla="*/ 1066 w 372414"/>
              <a:gd name="connsiteY6" fmla="*/ 232765 h 583857"/>
              <a:gd name="connsiteX7" fmla="*/ 7416 w 372414"/>
              <a:gd name="connsiteY7" fmla="*/ 272567 h 583857"/>
              <a:gd name="connsiteX8" fmla="*/ 19748 w 372414"/>
              <a:gd name="connsiteY8" fmla="*/ 309829 h 583857"/>
              <a:gd name="connsiteX9" fmla="*/ 38519 w 372414"/>
              <a:gd name="connsiteY9" fmla="*/ 348475 h 583857"/>
              <a:gd name="connsiteX10" fmla="*/ 64465 w 372414"/>
              <a:gd name="connsiteY10" fmla="*/ 387007 h 583857"/>
              <a:gd name="connsiteX11" fmla="*/ 94513 w 372414"/>
              <a:gd name="connsiteY11" fmla="*/ 422071 h 583857"/>
              <a:gd name="connsiteX12" fmla="*/ 135521 w 372414"/>
              <a:gd name="connsiteY12" fmla="*/ 458914 h 583857"/>
              <a:gd name="connsiteX13" fmla="*/ 182537 w 372414"/>
              <a:gd name="connsiteY13" fmla="*/ 493255 h 583857"/>
              <a:gd name="connsiteX14" fmla="*/ 237439 w 372414"/>
              <a:gd name="connsiteY14" fmla="*/ 526008 h 583857"/>
              <a:gd name="connsiteX15" fmla="*/ 299072 w 372414"/>
              <a:gd name="connsiteY15" fmla="*/ 554774 h 583857"/>
              <a:gd name="connsiteX16" fmla="*/ 372414 w 372414"/>
              <a:gd name="connsiteY16" fmla="*/ 583857 h 583857"/>
              <a:gd name="connsiteX17" fmla="*/ 313258 w 372414"/>
              <a:gd name="connsiteY17" fmla="*/ 545325 h 583857"/>
              <a:gd name="connsiteX18" fmla="*/ 263169 w 372414"/>
              <a:gd name="connsiteY18" fmla="*/ 507631 h 583857"/>
              <a:gd name="connsiteX19" fmla="*/ 221424 w 372414"/>
              <a:gd name="connsiteY19" fmla="*/ 472249 h 583857"/>
              <a:gd name="connsiteX20" fmla="*/ 185394 w 372414"/>
              <a:gd name="connsiteY20" fmla="*/ 439699 h 583857"/>
              <a:gd name="connsiteX21" fmla="*/ 155359 w 372414"/>
              <a:gd name="connsiteY21" fmla="*/ 404634 h 583857"/>
              <a:gd name="connsiteX22" fmla="*/ 132930 w 372414"/>
              <a:gd name="connsiteY22" fmla="*/ 373354 h 583857"/>
              <a:gd name="connsiteX23" fmla="*/ 113868 w 372414"/>
              <a:gd name="connsiteY23" fmla="*/ 340067 h 583857"/>
              <a:gd name="connsiteX24" fmla="*/ 99339 w 372414"/>
              <a:gd name="connsiteY24" fmla="*/ 307212 h 583857"/>
              <a:gd name="connsiteX25" fmla="*/ 86715 w 372414"/>
              <a:gd name="connsiteY25" fmla="*/ 275285 h 583857"/>
              <a:gd name="connsiteX26" fmla="*/ 77457 w 372414"/>
              <a:gd name="connsiteY26" fmla="*/ 241376 h 583857"/>
              <a:gd name="connsiteX27" fmla="*/ 73469 w 372414"/>
              <a:gd name="connsiteY27" fmla="*/ 206413 h 583857"/>
              <a:gd name="connsiteX28" fmla="*/ 70205 w 372414"/>
              <a:gd name="connsiteY28" fmla="*/ 169976 h 583857"/>
              <a:gd name="connsiteX29" fmla="*/ 65036 w 372414"/>
              <a:gd name="connsiteY29" fmla="*/ 132600 h 583857"/>
              <a:gd name="connsiteX30" fmla="*/ 62052 w 372414"/>
              <a:gd name="connsiteY30" fmla="*/ 90817 h 583857"/>
              <a:gd name="connsiteX31" fmla="*/ 57899 w 372414"/>
              <a:gd name="connsiteY31" fmla="*/ 46621 h 583857"/>
              <a:gd name="connsiteX32" fmla="*/ 52577 w 372414"/>
              <a:gd name="connsiteY32" fmla="*/ 0 h 5838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72414" h="583857">
                <a:moveTo>
                  <a:pt x="52577" y="0"/>
                </a:moveTo>
                <a:lnTo>
                  <a:pt x="34328" y="36753"/>
                </a:lnTo>
                <a:lnTo>
                  <a:pt x="21805" y="76326"/>
                </a:lnTo>
                <a:lnTo>
                  <a:pt x="9271" y="115912"/>
                </a:lnTo>
                <a:lnTo>
                  <a:pt x="1993" y="154444"/>
                </a:lnTo>
                <a:lnTo>
                  <a:pt x="0" y="191922"/>
                </a:lnTo>
                <a:lnTo>
                  <a:pt x="1066" y="232765"/>
                </a:lnTo>
                <a:lnTo>
                  <a:pt x="7416" y="272567"/>
                </a:lnTo>
                <a:lnTo>
                  <a:pt x="19748" y="309829"/>
                </a:lnTo>
                <a:lnTo>
                  <a:pt x="38519" y="348475"/>
                </a:lnTo>
                <a:lnTo>
                  <a:pt x="64465" y="387007"/>
                </a:lnTo>
                <a:lnTo>
                  <a:pt x="94513" y="422071"/>
                </a:lnTo>
                <a:lnTo>
                  <a:pt x="135521" y="458914"/>
                </a:lnTo>
                <a:lnTo>
                  <a:pt x="182537" y="493255"/>
                </a:lnTo>
                <a:lnTo>
                  <a:pt x="237439" y="526008"/>
                </a:lnTo>
                <a:lnTo>
                  <a:pt x="299072" y="554774"/>
                </a:lnTo>
                <a:lnTo>
                  <a:pt x="372414" y="583857"/>
                </a:lnTo>
                <a:lnTo>
                  <a:pt x="313258" y="545325"/>
                </a:lnTo>
                <a:lnTo>
                  <a:pt x="263169" y="507631"/>
                </a:lnTo>
                <a:lnTo>
                  <a:pt x="221424" y="472249"/>
                </a:lnTo>
                <a:lnTo>
                  <a:pt x="185394" y="439699"/>
                </a:lnTo>
                <a:lnTo>
                  <a:pt x="155359" y="404634"/>
                </a:lnTo>
                <a:lnTo>
                  <a:pt x="132930" y="373354"/>
                </a:lnTo>
                <a:lnTo>
                  <a:pt x="113868" y="340067"/>
                </a:lnTo>
                <a:lnTo>
                  <a:pt x="99339" y="307212"/>
                </a:lnTo>
                <a:lnTo>
                  <a:pt x="86715" y="275285"/>
                </a:lnTo>
                <a:lnTo>
                  <a:pt x="77457" y="241376"/>
                </a:lnTo>
                <a:lnTo>
                  <a:pt x="73469" y="206413"/>
                </a:lnTo>
                <a:lnTo>
                  <a:pt x="70205" y="169976"/>
                </a:lnTo>
                <a:lnTo>
                  <a:pt x="65036" y="132600"/>
                </a:lnTo>
                <a:lnTo>
                  <a:pt x="62052" y="90817"/>
                </a:lnTo>
                <a:lnTo>
                  <a:pt x="57899" y="46621"/>
                </a:lnTo>
                <a:lnTo>
                  <a:pt x="52577"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357188" y="1223963"/>
            <a:ext cx="239712" cy="204787"/>
          </a:xfrm>
          <a:custGeom>
            <a:avLst/>
            <a:gdLst>
              <a:gd name="connsiteX0" fmla="*/ 228638 w 238937"/>
              <a:gd name="connsiteY0" fmla="*/ 0 h 205232"/>
              <a:gd name="connsiteX1" fmla="*/ 238937 w 238937"/>
              <a:gd name="connsiteY1" fmla="*/ 205232 h 205232"/>
              <a:gd name="connsiteX2" fmla="*/ 232016 w 238937"/>
              <a:gd name="connsiteY2" fmla="*/ 199936 h 205232"/>
              <a:gd name="connsiteX3" fmla="*/ 208597 w 238937"/>
              <a:gd name="connsiteY3" fmla="*/ 184607 h 205232"/>
              <a:gd name="connsiteX4" fmla="*/ 177076 w 238937"/>
              <a:gd name="connsiteY4" fmla="*/ 161544 h 205232"/>
              <a:gd name="connsiteX5" fmla="*/ 138341 w 238937"/>
              <a:gd name="connsiteY5" fmla="*/ 138607 h 205232"/>
              <a:gd name="connsiteX6" fmla="*/ 95770 w 238937"/>
              <a:gd name="connsiteY6" fmla="*/ 113766 h 205232"/>
              <a:gd name="connsiteX7" fmla="*/ 56730 w 238937"/>
              <a:gd name="connsiteY7" fmla="*/ 96240 h 205232"/>
              <a:gd name="connsiteX8" fmla="*/ 23139 w 238937"/>
              <a:gd name="connsiteY8" fmla="*/ 86982 h 205232"/>
              <a:gd name="connsiteX9" fmla="*/ 0 w 238937"/>
              <a:gd name="connsiteY9" fmla="*/ 90309 h 205232"/>
              <a:gd name="connsiteX10" fmla="*/ 16522 w 238937"/>
              <a:gd name="connsiteY10" fmla="*/ 76276 h 205232"/>
              <a:gd name="connsiteX11" fmla="*/ 30822 w 238937"/>
              <a:gd name="connsiteY11" fmla="*/ 66700 h 205232"/>
              <a:gd name="connsiteX12" fmla="*/ 51307 w 238937"/>
              <a:gd name="connsiteY12" fmla="*/ 63906 h 205232"/>
              <a:gd name="connsiteX13" fmla="*/ 72974 w 238937"/>
              <a:gd name="connsiteY13" fmla="*/ 63538 h 205232"/>
              <a:gd name="connsiteX14" fmla="*/ 96989 w 238937"/>
              <a:gd name="connsiteY14" fmla="*/ 68046 h 205232"/>
              <a:gd name="connsiteX15" fmla="*/ 118783 w 238937"/>
              <a:gd name="connsiteY15" fmla="*/ 77025 h 205232"/>
              <a:gd name="connsiteX16" fmla="*/ 141770 w 238937"/>
              <a:gd name="connsiteY16" fmla="*/ 88430 h 205232"/>
              <a:gd name="connsiteX17" fmla="*/ 164452 w 238937"/>
              <a:gd name="connsiteY17" fmla="*/ 105244 h 205232"/>
              <a:gd name="connsiteX18" fmla="*/ 168579 w 238937"/>
              <a:gd name="connsiteY18" fmla="*/ 101739 h 205232"/>
              <a:gd name="connsiteX19" fmla="*/ 173901 w 238937"/>
              <a:gd name="connsiteY19" fmla="*/ 76593 h 205232"/>
              <a:gd name="connsiteX20" fmla="*/ 181444 w 238937"/>
              <a:gd name="connsiteY20" fmla="*/ 46977 h 205232"/>
              <a:gd name="connsiteX21" fmla="*/ 183514 w 238937"/>
              <a:gd name="connsiteY21" fmla="*/ 33185 h 205232"/>
              <a:gd name="connsiteX22" fmla="*/ 179692 w 238937"/>
              <a:gd name="connsiteY22" fmla="*/ 31292 h 205232"/>
              <a:gd name="connsiteX23" fmla="*/ 176593 w 238937"/>
              <a:gd name="connsiteY23" fmla="*/ 27901 h 205232"/>
              <a:gd name="connsiteX24" fmla="*/ 174980 w 238937"/>
              <a:gd name="connsiteY24" fmla="*/ 21539 h 205232"/>
              <a:gd name="connsiteX25" fmla="*/ 173367 w 238937"/>
              <a:gd name="connsiteY25" fmla="*/ 15176 h 205232"/>
              <a:gd name="connsiteX26" fmla="*/ 176314 w 238937"/>
              <a:gd name="connsiteY26" fmla="*/ 9232 h 205232"/>
              <a:gd name="connsiteX27" fmla="*/ 183832 w 238937"/>
              <a:gd name="connsiteY27" fmla="*/ 3695 h 205232"/>
              <a:gd name="connsiteX28" fmla="*/ 201663 w 238937"/>
              <a:gd name="connsiteY28" fmla="*/ 1435 h 205232"/>
              <a:gd name="connsiteX29" fmla="*/ 228638 w 238937"/>
              <a:gd name="connsiteY29" fmla="*/ 0 h 205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l="l" t="t" r="r" b="b"/>
            <a:pathLst>
              <a:path w="238937" h="205232">
                <a:moveTo>
                  <a:pt x="228638" y="0"/>
                </a:moveTo>
                <a:lnTo>
                  <a:pt x="238937" y="205232"/>
                </a:lnTo>
                <a:lnTo>
                  <a:pt x="232016" y="199936"/>
                </a:lnTo>
                <a:lnTo>
                  <a:pt x="208597" y="184607"/>
                </a:lnTo>
                <a:lnTo>
                  <a:pt x="177076" y="161544"/>
                </a:lnTo>
                <a:lnTo>
                  <a:pt x="138341" y="138607"/>
                </a:lnTo>
                <a:lnTo>
                  <a:pt x="95770" y="113766"/>
                </a:lnTo>
                <a:lnTo>
                  <a:pt x="56730" y="96240"/>
                </a:lnTo>
                <a:lnTo>
                  <a:pt x="23139" y="86982"/>
                </a:lnTo>
                <a:lnTo>
                  <a:pt x="0" y="90309"/>
                </a:lnTo>
                <a:lnTo>
                  <a:pt x="16522" y="76276"/>
                </a:lnTo>
                <a:lnTo>
                  <a:pt x="30822" y="66700"/>
                </a:lnTo>
                <a:lnTo>
                  <a:pt x="51307" y="63906"/>
                </a:lnTo>
                <a:lnTo>
                  <a:pt x="72974" y="63538"/>
                </a:lnTo>
                <a:lnTo>
                  <a:pt x="96989" y="68046"/>
                </a:lnTo>
                <a:lnTo>
                  <a:pt x="118783" y="77025"/>
                </a:lnTo>
                <a:lnTo>
                  <a:pt x="141770" y="88430"/>
                </a:lnTo>
                <a:lnTo>
                  <a:pt x="164452" y="105244"/>
                </a:lnTo>
                <a:lnTo>
                  <a:pt x="168579" y="101739"/>
                </a:lnTo>
                <a:lnTo>
                  <a:pt x="173901" y="76593"/>
                </a:lnTo>
                <a:lnTo>
                  <a:pt x="181444" y="46977"/>
                </a:lnTo>
                <a:lnTo>
                  <a:pt x="183514" y="33185"/>
                </a:lnTo>
                <a:lnTo>
                  <a:pt x="179692" y="31292"/>
                </a:lnTo>
                <a:lnTo>
                  <a:pt x="176593" y="27901"/>
                </a:lnTo>
                <a:lnTo>
                  <a:pt x="174980" y="21539"/>
                </a:lnTo>
                <a:lnTo>
                  <a:pt x="173367" y="15176"/>
                </a:lnTo>
                <a:lnTo>
                  <a:pt x="176314" y="9232"/>
                </a:lnTo>
                <a:lnTo>
                  <a:pt x="183832" y="3695"/>
                </a:lnTo>
                <a:lnTo>
                  <a:pt x="201663" y="1435"/>
                </a:lnTo>
                <a:lnTo>
                  <a:pt x="22863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979488" y="415925"/>
            <a:ext cx="133350" cy="330200"/>
          </a:xfrm>
          <a:custGeom>
            <a:avLst/>
            <a:gdLst>
              <a:gd name="connsiteX0" fmla="*/ 0 w 132689"/>
              <a:gd name="connsiteY0" fmla="*/ 0 h 331279"/>
              <a:gd name="connsiteX1" fmla="*/ 8864 w 132689"/>
              <a:gd name="connsiteY1" fmla="*/ 6223 h 331279"/>
              <a:gd name="connsiteX2" fmla="*/ 30899 w 132689"/>
              <a:gd name="connsiteY2" fmla="*/ 24422 h 331279"/>
              <a:gd name="connsiteX3" fmla="*/ 62268 w 132689"/>
              <a:gd name="connsiteY3" fmla="*/ 52730 h 331279"/>
              <a:gd name="connsiteX4" fmla="*/ 93840 w 132689"/>
              <a:gd name="connsiteY4" fmla="*/ 90220 h 331279"/>
              <a:gd name="connsiteX5" fmla="*/ 117716 w 132689"/>
              <a:gd name="connsiteY5" fmla="*/ 138430 h 331279"/>
              <a:gd name="connsiteX6" fmla="*/ 132689 w 132689"/>
              <a:gd name="connsiteY6" fmla="*/ 194944 h 331279"/>
              <a:gd name="connsiteX7" fmla="*/ 126987 w 132689"/>
              <a:gd name="connsiteY7" fmla="*/ 259372 h 331279"/>
              <a:gd name="connsiteX8" fmla="*/ 96075 w 132689"/>
              <a:gd name="connsiteY8" fmla="*/ 331279 h 331279"/>
              <a:gd name="connsiteX9" fmla="*/ 88404 w 132689"/>
              <a:gd name="connsiteY9" fmla="*/ 327469 h 331279"/>
              <a:gd name="connsiteX10" fmla="*/ 76898 w 132689"/>
              <a:gd name="connsiteY10" fmla="*/ 321754 h 331279"/>
              <a:gd name="connsiteX11" fmla="*/ 65392 w 132689"/>
              <a:gd name="connsiteY11" fmla="*/ 316039 h 331279"/>
              <a:gd name="connsiteX12" fmla="*/ 55333 w 132689"/>
              <a:gd name="connsiteY12" fmla="*/ 307416 h 331279"/>
              <a:gd name="connsiteX13" fmla="*/ 44551 w 132689"/>
              <a:gd name="connsiteY13" fmla="*/ 300240 h 331279"/>
              <a:gd name="connsiteX14" fmla="*/ 33299 w 132689"/>
              <a:gd name="connsiteY14" fmla="*/ 289204 h 331279"/>
              <a:gd name="connsiteX15" fmla="*/ 21577 w 132689"/>
              <a:gd name="connsiteY15" fmla="*/ 274294 h 331279"/>
              <a:gd name="connsiteX16" fmla="*/ 10579 w 132689"/>
              <a:gd name="connsiteY16" fmla="*/ 257937 h 331279"/>
              <a:gd name="connsiteX17" fmla="*/ 10401 w 132689"/>
              <a:gd name="connsiteY17" fmla="*/ 234213 h 331279"/>
              <a:gd name="connsiteX18" fmla="*/ 21272 w 132689"/>
              <a:gd name="connsiteY18" fmla="*/ 212331 h 331279"/>
              <a:gd name="connsiteX19" fmla="*/ 37884 w 132689"/>
              <a:gd name="connsiteY19" fmla="*/ 193319 h 331279"/>
              <a:gd name="connsiteX20" fmla="*/ 55219 w 132689"/>
              <a:gd name="connsiteY20" fmla="*/ 172834 h 331279"/>
              <a:gd name="connsiteX21" fmla="*/ 62496 w 132689"/>
              <a:gd name="connsiteY21" fmla="*/ 143738 h 331279"/>
              <a:gd name="connsiteX22" fmla="*/ 60909 w 132689"/>
              <a:gd name="connsiteY22" fmla="*/ 108407 h 331279"/>
              <a:gd name="connsiteX23" fmla="*/ 42799 w 132689"/>
              <a:gd name="connsiteY23" fmla="*/ 63055 h 331279"/>
              <a:gd name="connsiteX24" fmla="*/ 0 w 132689"/>
              <a:gd name="connsiteY24" fmla="*/ 0 h 331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132689" h="331279">
                <a:moveTo>
                  <a:pt x="0" y="0"/>
                </a:moveTo>
                <a:lnTo>
                  <a:pt x="8864" y="6223"/>
                </a:lnTo>
                <a:lnTo>
                  <a:pt x="30899" y="24422"/>
                </a:lnTo>
                <a:lnTo>
                  <a:pt x="62268" y="52730"/>
                </a:lnTo>
                <a:lnTo>
                  <a:pt x="93840" y="90220"/>
                </a:lnTo>
                <a:lnTo>
                  <a:pt x="117716" y="138430"/>
                </a:lnTo>
                <a:lnTo>
                  <a:pt x="132689" y="194944"/>
                </a:lnTo>
                <a:lnTo>
                  <a:pt x="126987" y="259372"/>
                </a:lnTo>
                <a:lnTo>
                  <a:pt x="96075" y="331279"/>
                </a:lnTo>
                <a:lnTo>
                  <a:pt x="88404" y="327469"/>
                </a:lnTo>
                <a:lnTo>
                  <a:pt x="76898" y="321754"/>
                </a:lnTo>
                <a:lnTo>
                  <a:pt x="65392" y="316039"/>
                </a:lnTo>
                <a:lnTo>
                  <a:pt x="55333" y="307416"/>
                </a:lnTo>
                <a:lnTo>
                  <a:pt x="44551" y="300240"/>
                </a:lnTo>
                <a:lnTo>
                  <a:pt x="33299" y="289204"/>
                </a:lnTo>
                <a:lnTo>
                  <a:pt x="21577" y="274294"/>
                </a:lnTo>
                <a:lnTo>
                  <a:pt x="10579" y="257937"/>
                </a:lnTo>
                <a:lnTo>
                  <a:pt x="10401" y="234213"/>
                </a:lnTo>
                <a:lnTo>
                  <a:pt x="21272" y="212331"/>
                </a:lnTo>
                <a:lnTo>
                  <a:pt x="37884" y="193319"/>
                </a:lnTo>
                <a:lnTo>
                  <a:pt x="55219" y="172834"/>
                </a:lnTo>
                <a:lnTo>
                  <a:pt x="62496" y="143738"/>
                </a:lnTo>
                <a:lnTo>
                  <a:pt x="60909" y="108407"/>
                </a:lnTo>
                <a:lnTo>
                  <a:pt x="42799" y="63055"/>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346075" y="1160463"/>
            <a:ext cx="138113" cy="111125"/>
          </a:xfrm>
          <a:custGeom>
            <a:avLst/>
            <a:gdLst>
              <a:gd name="connsiteX0" fmla="*/ 127888 w 138048"/>
              <a:gd name="connsiteY0" fmla="*/ 0 h 111048"/>
              <a:gd name="connsiteX1" fmla="*/ 79120 w 138048"/>
              <a:gd name="connsiteY1" fmla="*/ 45288 h 111048"/>
              <a:gd name="connsiteX2" fmla="*/ 52057 w 138048"/>
              <a:gd name="connsiteY2" fmla="*/ 75742 h 111048"/>
              <a:gd name="connsiteX3" fmla="*/ 32016 w 138048"/>
              <a:gd name="connsiteY3" fmla="*/ 96888 h 111048"/>
              <a:gd name="connsiteX4" fmla="*/ 0 w 138048"/>
              <a:gd name="connsiteY4" fmla="*/ 108432 h 111048"/>
              <a:gd name="connsiteX5" fmla="*/ 27368 w 138048"/>
              <a:gd name="connsiteY5" fmla="*/ 111048 h 111048"/>
              <a:gd name="connsiteX6" fmla="*/ 54279 w 138048"/>
              <a:gd name="connsiteY6" fmla="*/ 109766 h 111048"/>
              <a:gd name="connsiteX7" fmla="*/ 79540 w 138048"/>
              <a:gd name="connsiteY7" fmla="*/ 102196 h 111048"/>
              <a:gd name="connsiteX8" fmla="*/ 103619 w 138048"/>
              <a:gd name="connsiteY8" fmla="*/ 92202 h 111048"/>
              <a:gd name="connsiteX9" fmla="*/ 122669 w 138048"/>
              <a:gd name="connsiteY9" fmla="*/ 77876 h 111048"/>
              <a:gd name="connsiteX10" fmla="*/ 134785 w 138048"/>
              <a:gd name="connsiteY10" fmla="*/ 58293 h 111048"/>
              <a:gd name="connsiteX11" fmla="*/ 138048 w 138048"/>
              <a:gd name="connsiteY11" fmla="*/ 32473 h 111048"/>
              <a:gd name="connsiteX12" fmla="*/ 127888 w 138048"/>
              <a:gd name="connsiteY12" fmla="*/ 0 h 111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8048" h="111048">
                <a:moveTo>
                  <a:pt x="127888" y="0"/>
                </a:moveTo>
                <a:lnTo>
                  <a:pt x="79120" y="45288"/>
                </a:lnTo>
                <a:lnTo>
                  <a:pt x="52057" y="75742"/>
                </a:lnTo>
                <a:lnTo>
                  <a:pt x="32016" y="96888"/>
                </a:lnTo>
                <a:lnTo>
                  <a:pt x="0" y="108432"/>
                </a:lnTo>
                <a:lnTo>
                  <a:pt x="27368" y="111048"/>
                </a:lnTo>
                <a:lnTo>
                  <a:pt x="54279" y="109766"/>
                </a:lnTo>
                <a:lnTo>
                  <a:pt x="79540" y="102196"/>
                </a:lnTo>
                <a:lnTo>
                  <a:pt x="103619" y="92202"/>
                </a:lnTo>
                <a:lnTo>
                  <a:pt x="122669" y="77876"/>
                </a:lnTo>
                <a:lnTo>
                  <a:pt x="134785" y="58293"/>
                </a:lnTo>
                <a:lnTo>
                  <a:pt x="138048" y="32473"/>
                </a:lnTo>
                <a:lnTo>
                  <a:pt x="127888"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949325" y="717550"/>
            <a:ext cx="90488" cy="96838"/>
          </a:xfrm>
          <a:custGeom>
            <a:avLst/>
            <a:gdLst>
              <a:gd name="connsiteX0" fmla="*/ 0 w 90805"/>
              <a:gd name="connsiteY0" fmla="*/ 0 h 96799"/>
              <a:gd name="connsiteX1" fmla="*/ 1168 w 90805"/>
              <a:gd name="connsiteY1" fmla="*/ 2400 h 96799"/>
              <a:gd name="connsiteX2" fmla="*/ 9207 w 90805"/>
              <a:gd name="connsiteY2" fmla="*/ 10020 h 96799"/>
              <a:gd name="connsiteX3" fmla="*/ 18859 w 90805"/>
              <a:gd name="connsiteY3" fmla="*/ 23901 h 96799"/>
              <a:gd name="connsiteX4" fmla="*/ 31127 w 90805"/>
              <a:gd name="connsiteY4" fmla="*/ 37261 h 96799"/>
              <a:gd name="connsiteX5" fmla="*/ 44132 w 90805"/>
              <a:gd name="connsiteY5" fmla="*/ 49161 h 96799"/>
              <a:gd name="connsiteX6" fmla="*/ 59740 w 90805"/>
              <a:gd name="connsiteY6" fmla="*/ 60540 h 96799"/>
              <a:gd name="connsiteX7" fmla="*/ 74180 w 90805"/>
              <a:gd name="connsiteY7" fmla="*/ 69532 h 96799"/>
              <a:gd name="connsiteX8" fmla="*/ 90804 w 90805"/>
              <a:gd name="connsiteY8" fmla="*/ 74142 h 96799"/>
              <a:gd name="connsiteX9" fmla="*/ 82397 w 90805"/>
              <a:gd name="connsiteY9" fmla="*/ 86321 h 96799"/>
              <a:gd name="connsiteX10" fmla="*/ 70916 w 90805"/>
              <a:gd name="connsiteY10" fmla="*/ 95161 h 96799"/>
              <a:gd name="connsiteX11" fmla="*/ 55918 w 90805"/>
              <a:gd name="connsiteY11" fmla="*/ 96799 h 96799"/>
              <a:gd name="connsiteX12" fmla="*/ 41198 w 90805"/>
              <a:gd name="connsiteY12" fmla="*/ 93129 h 96799"/>
              <a:gd name="connsiteX13" fmla="*/ 24866 w 90805"/>
              <a:gd name="connsiteY13" fmla="*/ 83197 h 96799"/>
              <a:gd name="connsiteX14" fmla="*/ 12865 w 90805"/>
              <a:gd name="connsiteY14" fmla="*/ 64515 h 96799"/>
              <a:gd name="connsiteX15" fmla="*/ 4483 w 90805"/>
              <a:gd name="connsiteY15" fmla="*/ 38557 h 96799"/>
              <a:gd name="connsiteX16" fmla="*/ 0 w 90805"/>
              <a:gd name="connsiteY16" fmla="*/ 0 h 967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90805" h="96799">
                <a:moveTo>
                  <a:pt x="0" y="0"/>
                </a:moveTo>
                <a:lnTo>
                  <a:pt x="1168" y="2400"/>
                </a:lnTo>
                <a:lnTo>
                  <a:pt x="9207" y="10020"/>
                </a:lnTo>
                <a:lnTo>
                  <a:pt x="18859" y="23901"/>
                </a:lnTo>
                <a:lnTo>
                  <a:pt x="31127" y="37261"/>
                </a:lnTo>
                <a:lnTo>
                  <a:pt x="44132" y="49161"/>
                </a:lnTo>
                <a:lnTo>
                  <a:pt x="59740" y="60540"/>
                </a:lnTo>
                <a:lnTo>
                  <a:pt x="74180" y="69532"/>
                </a:lnTo>
                <a:lnTo>
                  <a:pt x="90804" y="74142"/>
                </a:lnTo>
                <a:lnTo>
                  <a:pt x="82397" y="86321"/>
                </a:lnTo>
                <a:lnTo>
                  <a:pt x="70916" y="95161"/>
                </a:lnTo>
                <a:lnTo>
                  <a:pt x="55918" y="96799"/>
                </a:lnTo>
                <a:lnTo>
                  <a:pt x="41198" y="93129"/>
                </a:lnTo>
                <a:lnTo>
                  <a:pt x="24866" y="83197"/>
                </a:lnTo>
                <a:lnTo>
                  <a:pt x="12865" y="64515"/>
                </a:lnTo>
                <a:lnTo>
                  <a:pt x="4483" y="38557"/>
                </a:lnTo>
                <a:lnTo>
                  <a:pt x="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0" y="1406525"/>
            <a:ext cx="571500" cy="1031875"/>
          </a:xfrm>
          <a:custGeom>
            <a:avLst/>
            <a:gdLst>
              <a:gd name="connsiteX0" fmla="*/ 419100 w 571500"/>
              <a:gd name="connsiteY0" fmla="*/ 0 h 1031875"/>
              <a:gd name="connsiteX1" fmla="*/ 427037 w 571500"/>
              <a:gd name="connsiteY1" fmla="*/ 14287 h 1031875"/>
              <a:gd name="connsiteX2" fmla="*/ 439737 w 571500"/>
              <a:gd name="connsiteY2" fmla="*/ 34925 h 1031875"/>
              <a:gd name="connsiteX3" fmla="*/ 454025 w 571500"/>
              <a:gd name="connsiteY3" fmla="*/ 61912 h 1031875"/>
              <a:gd name="connsiteX4" fmla="*/ 471487 w 571500"/>
              <a:gd name="connsiteY4" fmla="*/ 92075 h 1031875"/>
              <a:gd name="connsiteX5" fmla="*/ 490537 w 571500"/>
              <a:gd name="connsiteY5" fmla="*/ 131762 h 1031875"/>
              <a:gd name="connsiteX6" fmla="*/ 506412 w 571500"/>
              <a:gd name="connsiteY6" fmla="*/ 171450 h 1031875"/>
              <a:gd name="connsiteX7" fmla="*/ 522287 w 571500"/>
              <a:gd name="connsiteY7" fmla="*/ 215900 h 1031875"/>
              <a:gd name="connsiteX8" fmla="*/ 528637 w 571500"/>
              <a:gd name="connsiteY8" fmla="*/ 258762 h 1031875"/>
              <a:gd name="connsiteX9" fmla="*/ 533400 w 571500"/>
              <a:gd name="connsiteY9" fmla="*/ 306387 h 1031875"/>
              <a:gd name="connsiteX10" fmla="*/ 527050 w 571500"/>
              <a:gd name="connsiteY10" fmla="*/ 354012 h 1031875"/>
              <a:gd name="connsiteX11" fmla="*/ 512762 w 571500"/>
              <a:gd name="connsiteY11" fmla="*/ 404812 h 1031875"/>
              <a:gd name="connsiteX12" fmla="*/ 492125 w 571500"/>
              <a:gd name="connsiteY12" fmla="*/ 452437 h 1031875"/>
              <a:gd name="connsiteX13" fmla="*/ 455612 w 571500"/>
              <a:gd name="connsiteY13" fmla="*/ 500062 h 1031875"/>
              <a:gd name="connsiteX14" fmla="*/ 407987 w 571500"/>
              <a:gd name="connsiteY14" fmla="*/ 544512 h 1031875"/>
              <a:gd name="connsiteX15" fmla="*/ 346075 w 571500"/>
              <a:gd name="connsiteY15" fmla="*/ 587375 h 1031875"/>
              <a:gd name="connsiteX16" fmla="*/ 265112 w 571500"/>
              <a:gd name="connsiteY16" fmla="*/ 628650 h 1031875"/>
              <a:gd name="connsiteX17" fmla="*/ 176212 w 571500"/>
              <a:gd name="connsiteY17" fmla="*/ 674687 h 1031875"/>
              <a:gd name="connsiteX18" fmla="*/ 109537 w 571500"/>
              <a:gd name="connsiteY18" fmla="*/ 725487 h 1031875"/>
              <a:gd name="connsiteX19" fmla="*/ 55562 w 571500"/>
              <a:gd name="connsiteY19" fmla="*/ 777875 h 1031875"/>
              <a:gd name="connsiteX20" fmla="*/ 19050 w 571500"/>
              <a:gd name="connsiteY20" fmla="*/ 835025 h 1031875"/>
              <a:gd name="connsiteX21" fmla="*/ 0 w 571500"/>
              <a:gd name="connsiteY21" fmla="*/ 877887 h 1031875"/>
              <a:gd name="connsiteX22" fmla="*/ 0 w 571500"/>
              <a:gd name="connsiteY22" fmla="*/ 1031875 h 1031875"/>
              <a:gd name="connsiteX23" fmla="*/ 9525 w 571500"/>
              <a:gd name="connsiteY23" fmla="*/ 996950 h 1031875"/>
              <a:gd name="connsiteX24" fmla="*/ 30162 w 571500"/>
              <a:gd name="connsiteY24" fmla="*/ 942975 h 1031875"/>
              <a:gd name="connsiteX25" fmla="*/ 68262 w 571500"/>
              <a:gd name="connsiteY25" fmla="*/ 874712 h 1031875"/>
              <a:gd name="connsiteX26" fmla="*/ 120650 w 571500"/>
              <a:gd name="connsiteY26" fmla="*/ 798512 h 1031875"/>
              <a:gd name="connsiteX27" fmla="*/ 198437 w 571500"/>
              <a:gd name="connsiteY27" fmla="*/ 720725 h 1031875"/>
              <a:gd name="connsiteX28" fmla="*/ 301625 w 571500"/>
              <a:gd name="connsiteY28" fmla="*/ 647700 h 1031875"/>
              <a:gd name="connsiteX29" fmla="*/ 436562 w 571500"/>
              <a:gd name="connsiteY29" fmla="*/ 579437 h 1031875"/>
              <a:gd name="connsiteX30" fmla="*/ 488950 w 571500"/>
              <a:gd name="connsiteY30" fmla="*/ 542925 h 1031875"/>
              <a:gd name="connsiteX31" fmla="*/ 531812 w 571500"/>
              <a:gd name="connsiteY31" fmla="*/ 484187 h 1031875"/>
              <a:gd name="connsiteX32" fmla="*/ 558800 w 571500"/>
              <a:gd name="connsiteY32" fmla="*/ 404812 h 1031875"/>
              <a:gd name="connsiteX33" fmla="*/ 571500 w 571500"/>
              <a:gd name="connsiteY33" fmla="*/ 319087 h 1031875"/>
              <a:gd name="connsiteX34" fmla="*/ 565150 w 571500"/>
              <a:gd name="connsiteY34" fmla="*/ 228600 h 1031875"/>
              <a:gd name="connsiteX35" fmla="*/ 541337 w 571500"/>
              <a:gd name="connsiteY35" fmla="*/ 139700 h 1031875"/>
              <a:gd name="connsiteX36" fmla="*/ 493712 w 571500"/>
              <a:gd name="connsiteY36" fmla="*/ 61912 h 1031875"/>
              <a:gd name="connsiteX37" fmla="*/ 419100 w 571500"/>
              <a:gd name="connsiteY37" fmla="*/ 0 h 1031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Lst>
            <a:rect l="l" t="t" r="r" b="b"/>
            <a:pathLst>
              <a:path w="571500" h="1031875">
                <a:moveTo>
                  <a:pt x="419100" y="0"/>
                </a:moveTo>
                <a:lnTo>
                  <a:pt x="427037" y="14287"/>
                </a:lnTo>
                <a:lnTo>
                  <a:pt x="439737" y="34925"/>
                </a:lnTo>
                <a:lnTo>
                  <a:pt x="454025" y="61912"/>
                </a:lnTo>
                <a:lnTo>
                  <a:pt x="471487" y="92075"/>
                </a:lnTo>
                <a:lnTo>
                  <a:pt x="490537" y="131762"/>
                </a:lnTo>
                <a:lnTo>
                  <a:pt x="506412" y="171450"/>
                </a:lnTo>
                <a:lnTo>
                  <a:pt x="522287" y="215900"/>
                </a:lnTo>
                <a:lnTo>
                  <a:pt x="528637" y="258762"/>
                </a:lnTo>
                <a:lnTo>
                  <a:pt x="533400" y="306387"/>
                </a:lnTo>
                <a:lnTo>
                  <a:pt x="527050" y="354012"/>
                </a:lnTo>
                <a:lnTo>
                  <a:pt x="512762" y="404812"/>
                </a:lnTo>
                <a:lnTo>
                  <a:pt x="492125" y="452437"/>
                </a:lnTo>
                <a:lnTo>
                  <a:pt x="455612" y="500062"/>
                </a:lnTo>
                <a:lnTo>
                  <a:pt x="407987" y="544512"/>
                </a:lnTo>
                <a:lnTo>
                  <a:pt x="346075" y="587375"/>
                </a:lnTo>
                <a:lnTo>
                  <a:pt x="265112" y="628650"/>
                </a:lnTo>
                <a:lnTo>
                  <a:pt x="176212" y="674687"/>
                </a:lnTo>
                <a:lnTo>
                  <a:pt x="109537" y="725487"/>
                </a:lnTo>
                <a:lnTo>
                  <a:pt x="55562" y="777875"/>
                </a:lnTo>
                <a:lnTo>
                  <a:pt x="19050" y="835025"/>
                </a:lnTo>
                <a:lnTo>
                  <a:pt x="0" y="877887"/>
                </a:lnTo>
                <a:lnTo>
                  <a:pt x="0" y="1031875"/>
                </a:lnTo>
                <a:lnTo>
                  <a:pt x="9525" y="996950"/>
                </a:lnTo>
                <a:lnTo>
                  <a:pt x="30162" y="942975"/>
                </a:lnTo>
                <a:lnTo>
                  <a:pt x="68262" y="874712"/>
                </a:lnTo>
                <a:lnTo>
                  <a:pt x="120650" y="798512"/>
                </a:lnTo>
                <a:lnTo>
                  <a:pt x="198437" y="720725"/>
                </a:lnTo>
                <a:lnTo>
                  <a:pt x="301625" y="647700"/>
                </a:lnTo>
                <a:lnTo>
                  <a:pt x="436562" y="579437"/>
                </a:lnTo>
                <a:lnTo>
                  <a:pt x="488950" y="542925"/>
                </a:lnTo>
                <a:lnTo>
                  <a:pt x="531812" y="484187"/>
                </a:lnTo>
                <a:lnTo>
                  <a:pt x="558800" y="404812"/>
                </a:lnTo>
                <a:lnTo>
                  <a:pt x="571500" y="319087"/>
                </a:lnTo>
                <a:lnTo>
                  <a:pt x="565150" y="228600"/>
                </a:lnTo>
                <a:lnTo>
                  <a:pt x="541337" y="139700"/>
                </a:lnTo>
                <a:lnTo>
                  <a:pt x="493712" y="61912"/>
                </a:lnTo>
                <a:lnTo>
                  <a:pt x="419100" y="0"/>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155575" y="82550"/>
            <a:ext cx="1187450" cy="1211263"/>
          </a:xfrm>
          <a:custGeom>
            <a:avLst/>
            <a:gdLst>
              <a:gd name="connsiteX0" fmla="*/ 14287 w 1187932"/>
              <a:gd name="connsiteY0" fmla="*/ 389051 h 1210754"/>
              <a:gd name="connsiteX1" fmla="*/ 4229 w 1187932"/>
              <a:gd name="connsiteY1" fmla="*/ 380403 h 1210754"/>
              <a:gd name="connsiteX2" fmla="*/ 0 w 1187932"/>
              <a:gd name="connsiteY2" fmla="*/ 360044 h 1210754"/>
              <a:gd name="connsiteX3" fmla="*/ 6134 w 1187932"/>
              <a:gd name="connsiteY3" fmla="*/ 328409 h 1210754"/>
              <a:gd name="connsiteX4" fmla="*/ 13271 w 1187932"/>
              <a:gd name="connsiteY4" fmla="*/ 289966 h 1210754"/>
              <a:gd name="connsiteX5" fmla="*/ 32435 w 1187932"/>
              <a:gd name="connsiteY5" fmla="*/ 246532 h 1210754"/>
              <a:gd name="connsiteX6" fmla="*/ 55702 w 1187932"/>
              <a:gd name="connsiteY6" fmla="*/ 199669 h 1210754"/>
              <a:gd name="connsiteX7" fmla="*/ 88823 w 1187932"/>
              <a:gd name="connsiteY7" fmla="*/ 152222 h 1210754"/>
              <a:gd name="connsiteX8" fmla="*/ 131546 w 1187932"/>
              <a:gd name="connsiteY8" fmla="*/ 109524 h 1210754"/>
              <a:gd name="connsiteX9" fmla="*/ 180733 w 1187932"/>
              <a:gd name="connsiteY9" fmla="*/ 68224 h 1210754"/>
              <a:gd name="connsiteX10" fmla="*/ 244551 w 1187932"/>
              <a:gd name="connsiteY10" fmla="*/ 36017 h 1210754"/>
              <a:gd name="connsiteX11" fmla="*/ 313855 w 1187932"/>
              <a:gd name="connsiteY11" fmla="*/ 12001 h 1210754"/>
              <a:gd name="connsiteX12" fmla="*/ 396316 w 1187932"/>
              <a:gd name="connsiteY12" fmla="*/ 0 h 1210754"/>
              <a:gd name="connsiteX13" fmla="*/ 492417 w 1187932"/>
              <a:gd name="connsiteY13" fmla="*/ 3898 h 1210754"/>
              <a:gd name="connsiteX14" fmla="*/ 597573 w 1187932"/>
              <a:gd name="connsiteY14" fmla="*/ 23240 h 1210754"/>
              <a:gd name="connsiteX15" fmla="*/ 714908 w 1187932"/>
              <a:gd name="connsiteY15" fmla="*/ 61404 h 1210754"/>
              <a:gd name="connsiteX16" fmla="*/ 844880 w 1187932"/>
              <a:gd name="connsiteY16" fmla="*/ 122288 h 1210754"/>
              <a:gd name="connsiteX17" fmla="*/ 964933 w 1187932"/>
              <a:gd name="connsiteY17" fmla="*/ 198310 h 1210754"/>
              <a:gd name="connsiteX18" fmla="*/ 1054900 w 1187932"/>
              <a:gd name="connsiteY18" fmla="*/ 286791 h 1210754"/>
              <a:gd name="connsiteX19" fmla="*/ 1121511 w 1187932"/>
              <a:gd name="connsiteY19" fmla="*/ 383768 h 1210754"/>
              <a:gd name="connsiteX20" fmla="*/ 1165517 w 1187932"/>
              <a:gd name="connsiteY20" fmla="*/ 487768 h 1210754"/>
              <a:gd name="connsiteX21" fmla="*/ 1185252 w 1187932"/>
              <a:gd name="connsiteY21" fmla="*/ 592493 h 1210754"/>
              <a:gd name="connsiteX22" fmla="*/ 1187932 w 1187932"/>
              <a:gd name="connsiteY22" fmla="*/ 697877 h 1210754"/>
              <a:gd name="connsiteX23" fmla="*/ 1169695 w 1187932"/>
              <a:gd name="connsiteY23" fmla="*/ 802017 h 1210754"/>
              <a:gd name="connsiteX24" fmla="*/ 1133487 w 1187932"/>
              <a:gd name="connsiteY24" fmla="*/ 899045 h 1210754"/>
              <a:gd name="connsiteX25" fmla="*/ 1086485 w 1187932"/>
              <a:gd name="connsiteY25" fmla="*/ 988898 h 1210754"/>
              <a:gd name="connsiteX26" fmla="*/ 1023670 w 1187932"/>
              <a:gd name="connsiteY26" fmla="*/ 1067257 h 1210754"/>
              <a:gd name="connsiteX27" fmla="*/ 946505 w 1187932"/>
              <a:gd name="connsiteY27" fmla="*/ 1131176 h 1210754"/>
              <a:gd name="connsiteX28" fmla="*/ 861009 w 1187932"/>
              <a:gd name="connsiteY28" fmla="*/ 1178191 h 1210754"/>
              <a:gd name="connsiteX29" fmla="*/ 767905 w 1187932"/>
              <a:gd name="connsiteY29" fmla="*/ 1206804 h 1210754"/>
              <a:gd name="connsiteX30" fmla="*/ 665518 w 1187932"/>
              <a:gd name="connsiteY30" fmla="*/ 1210754 h 1210754"/>
              <a:gd name="connsiteX31" fmla="*/ 560362 w 1187932"/>
              <a:gd name="connsiteY31" fmla="*/ 1191399 h 1210754"/>
              <a:gd name="connsiteX32" fmla="*/ 448843 w 1187932"/>
              <a:gd name="connsiteY32" fmla="*/ 1141514 h 1210754"/>
              <a:gd name="connsiteX33" fmla="*/ 509562 w 1187932"/>
              <a:gd name="connsiteY33" fmla="*/ 1158887 h 1210754"/>
              <a:gd name="connsiteX34" fmla="*/ 575627 w 1187932"/>
              <a:gd name="connsiteY34" fmla="*/ 1160652 h 1210754"/>
              <a:gd name="connsiteX35" fmla="*/ 639851 w 1187932"/>
              <a:gd name="connsiteY35" fmla="*/ 1146886 h 1210754"/>
              <a:gd name="connsiteX36" fmla="*/ 706767 w 1187932"/>
              <a:gd name="connsiteY36" fmla="*/ 1118044 h 1210754"/>
              <a:gd name="connsiteX37" fmla="*/ 771575 w 1187932"/>
              <a:gd name="connsiteY37" fmla="*/ 1079017 h 1210754"/>
              <a:gd name="connsiteX38" fmla="*/ 831608 w 1187932"/>
              <a:gd name="connsiteY38" fmla="*/ 1030325 h 1210754"/>
              <a:gd name="connsiteX39" fmla="*/ 888796 w 1187932"/>
              <a:gd name="connsiteY39" fmla="*/ 972908 h 1210754"/>
              <a:gd name="connsiteX40" fmla="*/ 940498 w 1187932"/>
              <a:gd name="connsiteY40" fmla="*/ 907300 h 1210754"/>
              <a:gd name="connsiteX41" fmla="*/ 981887 w 1187932"/>
              <a:gd name="connsiteY41" fmla="*/ 838390 h 1210754"/>
              <a:gd name="connsiteX42" fmla="*/ 1016330 w 1187932"/>
              <a:gd name="connsiteY42" fmla="*/ 764209 h 1210754"/>
              <a:gd name="connsiteX43" fmla="*/ 1040904 w 1187932"/>
              <a:gd name="connsiteY43" fmla="*/ 690613 h 1210754"/>
              <a:gd name="connsiteX44" fmla="*/ 1050607 w 1187932"/>
              <a:gd name="connsiteY44" fmla="*/ 613270 h 1210754"/>
              <a:gd name="connsiteX45" fmla="*/ 1046365 w 1187932"/>
              <a:gd name="connsiteY45" fmla="*/ 539965 h 1210754"/>
              <a:gd name="connsiteX46" fmla="*/ 1027696 w 1187932"/>
              <a:gd name="connsiteY46" fmla="*/ 466801 h 1210754"/>
              <a:gd name="connsiteX47" fmla="*/ 991692 w 1187932"/>
              <a:gd name="connsiteY47" fmla="*/ 399643 h 1210754"/>
              <a:gd name="connsiteX48" fmla="*/ 936459 w 1187932"/>
              <a:gd name="connsiteY48" fmla="*/ 337527 h 1210754"/>
              <a:gd name="connsiteX49" fmla="*/ 842137 w 1187932"/>
              <a:gd name="connsiteY49" fmla="*/ 257835 h 1210754"/>
              <a:gd name="connsiteX50" fmla="*/ 751573 w 1187932"/>
              <a:gd name="connsiteY50" fmla="*/ 194627 h 1210754"/>
              <a:gd name="connsiteX51" fmla="*/ 670090 w 1187932"/>
              <a:gd name="connsiteY51" fmla="*/ 146875 h 1210754"/>
              <a:gd name="connsiteX52" fmla="*/ 593826 w 1187932"/>
              <a:gd name="connsiteY52" fmla="*/ 112661 h 1210754"/>
              <a:gd name="connsiteX53" fmla="*/ 524713 w 1187932"/>
              <a:gd name="connsiteY53" fmla="*/ 92951 h 1210754"/>
              <a:gd name="connsiteX54" fmla="*/ 461543 w 1187932"/>
              <a:gd name="connsiteY54" fmla="*/ 85331 h 1210754"/>
              <a:gd name="connsiteX55" fmla="*/ 401231 w 1187932"/>
              <a:gd name="connsiteY55" fmla="*/ 86423 h 1210754"/>
              <a:gd name="connsiteX56" fmla="*/ 346875 w 1187932"/>
              <a:gd name="connsiteY56" fmla="*/ 99593 h 1210754"/>
              <a:gd name="connsiteX57" fmla="*/ 295363 w 1187932"/>
              <a:gd name="connsiteY57" fmla="*/ 121488 h 1210754"/>
              <a:gd name="connsiteX58" fmla="*/ 246951 w 1187932"/>
              <a:gd name="connsiteY58" fmla="*/ 146748 h 1210754"/>
              <a:gd name="connsiteX59" fmla="*/ 202120 w 1187932"/>
              <a:gd name="connsiteY59" fmla="*/ 179260 h 1210754"/>
              <a:gd name="connsiteX60" fmla="*/ 160870 w 1187932"/>
              <a:gd name="connsiteY60" fmla="*/ 219011 h 1210754"/>
              <a:gd name="connsiteX61" fmla="*/ 121526 w 1187932"/>
              <a:gd name="connsiteY61" fmla="*/ 259727 h 1210754"/>
              <a:gd name="connsiteX62" fmla="*/ 84099 w 1187932"/>
              <a:gd name="connsiteY62" fmla="*/ 301396 h 1210754"/>
              <a:gd name="connsiteX63" fmla="*/ 49796 w 1187932"/>
              <a:gd name="connsiteY63" fmla="*/ 346430 h 1210754"/>
              <a:gd name="connsiteX64" fmla="*/ 14287 w 1187932"/>
              <a:gd name="connsiteY64" fmla="*/ 389051 h 12107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Lst>
            <a:rect l="l" t="t" r="r" b="b"/>
            <a:pathLst>
              <a:path w="1187932" h="1210754">
                <a:moveTo>
                  <a:pt x="14287" y="389051"/>
                </a:moveTo>
                <a:lnTo>
                  <a:pt x="4229" y="380403"/>
                </a:lnTo>
                <a:lnTo>
                  <a:pt x="0" y="360044"/>
                </a:lnTo>
                <a:lnTo>
                  <a:pt x="6134" y="328409"/>
                </a:lnTo>
                <a:lnTo>
                  <a:pt x="13271" y="289966"/>
                </a:lnTo>
                <a:lnTo>
                  <a:pt x="32435" y="246532"/>
                </a:lnTo>
                <a:lnTo>
                  <a:pt x="55702" y="199669"/>
                </a:lnTo>
                <a:lnTo>
                  <a:pt x="88823" y="152222"/>
                </a:lnTo>
                <a:lnTo>
                  <a:pt x="131546" y="109524"/>
                </a:lnTo>
                <a:lnTo>
                  <a:pt x="180733" y="68224"/>
                </a:lnTo>
                <a:lnTo>
                  <a:pt x="244551" y="36017"/>
                </a:lnTo>
                <a:lnTo>
                  <a:pt x="313855" y="12001"/>
                </a:lnTo>
                <a:lnTo>
                  <a:pt x="396316" y="0"/>
                </a:lnTo>
                <a:lnTo>
                  <a:pt x="492417" y="3898"/>
                </a:lnTo>
                <a:lnTo>
                  <a:pt x="597573" y="23240"/>
                </a:lnTo>
                <a:lnTo>
                  <a:pt x="714908" y="61404"/>
                </a:lnTo>
                <a:lnTo>
                  <a:pt x="844880" y="122288"/>
                </a:lnTo>
                <a:lnTo>
                  <a:pt x="964933" y="198310"/>
                </a:lnTo>
                <a:lnTo>
                  <a:pt x="1054900" y="286791"/>
                </a:lnTo>
                <a:lnTo>
                  <a:pt x="1121511" y="383768"/>
                </a:lnTo>
                <a:lnTo>
                  <a:pt x="1165517" y="487768"/>
                </a:lnTo>
                <a:lnTo>
                  <a:pt x="1185252" y="592493"/>
                </a:lnTo>
                <a:lnTo>
                  <a:pt x="1187932" y="697877"/>
                </a:lnTo>
                <a:lnTo>
                  <a:pt x="1169695" y="802017"/>
                </a:lnTo>
                <a:lnTo>
                  <a:pt x="1133487" y="899045"/>
                </a:lnTo>
                <a:lnTo>
                  <a:pt x="1086485" y="988898"/>
                </a:lnTo>
                <a:lnTo>
                  <a:pt x="1023670" y="1067257"/>
                </a:lnTo>
                <a:lnTo>
                  <a:pt x="946505" y="1131176"/>
                </a:lnTo>
                <a:lnTo>
                  <a:pt x="861009" y="1178191"/>
                </a:lnTo>
                <a:lnTo>
                  <a:pt x="767905" y="1206804"/>
                </a:lnTo>
                <a:lnTo>
                  <a:pt x="665518" y="1210754"/>
                </a:lnTo>
                <a:lnTo>
                  <a:pt x="560362" y="1191399"/>
                </a:lnTo>
                <a:lnTo>
                  <a:pt x="448843" y="1141514"/>
                </a:lnTo>
                <a:lnTo>
                  <a:pt x="509562" y="1158887"/>
                </a:lnTo>
                <a:lnTo>
                  <a:pt x="575627" y="1160652"/>
                </a:lnTo>
                <a:lnTo>
                  <a:pt x="639851" y="1146886"/>
                </a:lnTo>
                <a:lnTo>
                  <a:pt x="706767" y="1118044"/>
                </a:lnTo>
                <a:lnTo>
                  <a:pt x="771575" y="1079017"/>
                </a:lnTo>
                <a:lnTo>
                  <a:pt x="831608" y="1030325"/>
                </a:lnTo>
                <a:lnTo>
                  <a:pt x="888796" y="972908"/>
                </a:lnTo>
                <a:lnTo>
                  <a:pt x="940498" y="907300"/>
                </a:lnTo>
                <a:lnTo>
                  <a:pt x="981887" y="838390"/>
                </a:lnTo>
                <a:lnTo>
                  <a:pt x="1016330" y="764209"/>
                </a:lnTo>
                <a:lnTo>
                  <a:pt x="1040904" y="690613"/>
                </a:lnTo>
                <a:lnTo>
                  <a:pt x="1050607" y="613270"/>
                </a:lnTo>
                <a:lnTo>
                  <a:pt x="1046365" y="539965"/>
                </a:lnTo>
                <a:lnTo>
                  <a:pt x="1027696" y="466801"/>
                </a:lnTo>
                <a:lnTo>
                  <a:pt x="991692" y="399643"/>
                </a:lnTo>
                <a:lnTo>
                  <a:pt x="936459" y="337527"/>
                </a:lnTo>
                <a:lnTo>
                  <a:pt x="842137" y="257835"/>
                </a:lnTo>
                <a:lnTo>
                  <a:pt x="751573" y="194627"/>
                </a:lnTo>
                <a:lnTo>
                  <a:pt x="670090" y="146875"/>
                </a:lnTo>
                <a:lnTo>
                  <a:pt x="593826" y="112661"/>
                </a:lnTo>
                <a:lnTo>
                  <a:pt x="524713" y="92951"/>
                </a:lnTo>
                <a:lnTo>
                  <a:pt x="461543" y="85331"/>
                </a:lnTo>
                <a:lnTo>
                  <a:pt x="401231" y="86423"/>
                </a:lnTo>
                <a:lnTo>
                  <a:pt x="346875" y="99593"/>
                </a:lnTo>
                <a:lnTo>
                  <a:pt x="295363" y="121488"/>
                </a:lnTo>
                <a:lnTo>
                  <a:pt x="246951" y="146748"/>
                </a:lnTo>
                <a:lnTo>
                  <a:pt x="202120" y="179260"/>
                </a:lnTo>
                <a:lnTo>
                  <a:pt x="160870" y="219011"/>
                </a:lnTo>
                <a:lnTo>
                  <a:pt x="121526" y="259727"/>
                </a:lnTo>
                <a:lnTo>
                  <a:pt x="84099" y="301396"/>
                </a:lnTo>
                <a:lnTo>
                  <a:pt x="49796" y="346430"/>
                </a:lnTo>
                <a:lnTo>
                  <a:pt x="14287" y="389051"/>
                </a:lnTo>
              </a:path>
            </a:pathLst>
          </a:custGeom>
          <a:solidFill>
            <a:srgbClr val="EDFA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01413" name="Picture 3"/>
          <p:cNvPicPr>
            <a:picLocks noChangeAspect="1" noChangeArrowheads="1"/>
          </p:cNvPicPr>
          <p:nvPr/>
        </p:nvPicPr>
        <p:blipFill>
          <a:blip r:embed="rId2"/>
          <a:srcRect/>
          <a:stretch>
            <a:fillRect/>
          </a:stretch>
        </p:blipFill>
        <p:spPr bwMode="auto">
          <a:xfrm>
            <a:off x="1816100" y="520700"/>
            <a:ext cx="5511800" cy="5816600"/>
          </a:xfrm>
          <a:prstGeom prst="rect">
            <a:avLst/>
          </a:prstGeom>
          <a:noFill/>
          <a:ln w="9525">
            <a:noFill/>
            <a:miter lim="800000"/>
            <a:headEnd/>
            <a:tailEnd/>
          </a:ln>
        </p:spPr>
      </p:pic>
      <p:pic>
        <p:nvPicPr>
          <p:cNvPr id="101414" name="Picture 3"/>
          <p:cNvPicPr>
            <a:picLocks noChangeAspect="1" noChangeArrowheads="1"/>
          </p:cNvPicPr>
          <p:nvPr/>
        </p:nvPicPr>
        <p:blipFill>
          <a:blip r:embed="rId3"/>
          <a:srcRect/>
          <a:stretch>
            <a:fillRect/>
          </a:stretch>
        </p:blipFill>
        <p:spPr bwMode="auto">
          <a:xfrm>
            <a:off x="8140700" y="0"/>
            <a:ext cx="1003300" cy="1003300"/>
          </a:xfrm>
          <a:prstGeom prst="rect">
            <a:avLst/>
          </a:prstGeom>
          <a:noFill/>
          <a:ln w="9525">
            <a:noFill/>
            <a:miter lim="800000"/>
            <a:headEnd/>
            <a:tailEnd/>
          </a:ln>
        </p:spPr>
      </p:pic>
      <p:sp>
        <p:nvSpPr>
          <p:cNvPr id="101415" name="TextBox 1"/>
          <p:cNvSpPr txBox="1">
            <a:spLocks noChangeArrowheads="1"/>
          </p:cNvSpPr>
          <p:nvPr/>
        </p:nvSpPr>
        <p:spPr bwMode="auto">
          <a:xfrm>
            <a:off x="165100" y="6451600"/>
            <a:ext cx="3403600" cy="292100"/>
          </a:xfrm>
          <a:prstGeom prst="rect">
            <a:avLst/>
          </a:prstGeom>
          <a:noFill/>
          <a:ln w="9525">
            <a:noFill/>
            <a:miter lim="800000"/>
            <a:headEnd/>
            <a:tailEnd/>
          </a:ln>
        </p:spPr>
        <p:txBody>
          <a:bodyPr wrap="none" lIns="0" tIns="0" rIns="0">
            <a:spAutoFit/>
          </a:bodyPr>
          <a:lstStyle/>
          <a:p>
            <a:pPr>
              <a:lnSpc>
                <a:spcPts val="2300"/>
              </a:lnSpc>
            </a:pPr>
            <a:r>
              <a:rPr lang="en-US" altLang="zh-CN" b="1">
                <a:solidFill>
                  <a:srgbClr val="000000"/>
                </a:solidFill>
                <a:latin typeface="Times New Roman" pitchFamily="18" charset="0"/>
                <a:cs typeface="Times New Roman" pitchFamily="18" charset="0"/>
              </a:rPr>
              <a:t>Khalid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H</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Al</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Malki,</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MD,</a:t>
            </a:r>
            <a:r>
              <a:rPr lang="en-US" altLang="zh-CN">
                <a:latin typeface="Times New Roman" pitchFamily="18" charset="0"/>
                <a:cs typeface="Times New Roman" pitchFamily="18" charset="0"/>
              </a:rPr>
              <a:t> </a:t>
            </a:r>
            <a:r>
              <a:rPr lang="en-US" altLang="zh-CN" b="1">
                <a:solidFill>
                  <a:srgbClr val="000000"/>
                </a:solidFill>
                <a:latin typeface="Times New Roman" pitchFamily="18" charset="0"/>
                <a:cs typeface="Times New Roman" pitchFamily="18" charset="0"/>
              </a:rPr>
              <a:t>PhD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mtClean="0"/>
              <a:t>Things he mention in intro</a:t>
            </a:r>
          </a:p>
        </p:txBody>
      </p:sp>
      <p:sp>
        <p:nvSpPr>
          <p:cNvPr id="3" name="Content Placeholder 2"/>
          <p:cNvSpPr>
            <a:spLocks noGrp="1"/>
          </p:cNvSpPr>
          <p:nvPr>
            <p:ph idx="1"/>
          </p:nvPr>
        </p:nvSpPr>
        <p:spPr/>
        <p:txBody>
          <a:bodyPr rtlCol="0">
            <a:normAutofit lnSpcReduction="10000"/>
          </a:bodyPr>
          <a:lstStyle/>
          <a:p>
            <a:pPr algn="r" fontAlgn="auto">
              <a:spcAft>
                <a:spcPts val="0"/>
              </a:spcAft>
              <a:buFont typeface="Arial" pitchFamily="34" charset="0"/>
              <a:buChar char="•"/>
              <a:defRPr/>
            </a:pPr>
            <a:r>
              <a:rPr lang="ar-AE" dirty="0" smtClean="0"/>
              <a:t>امراض التخاطب</a:t>
            </a:r>
            <a:r>
              <a:rPr lang="en-US" dirty="0" smtClean="0"/>
              <a:t>:</a:t>
            </a:r>
          </a:p>
          <a:p>
            <a:pPr lvl="1" algn="r" fontAlgn="auto">
              <a:spcAft>
                <a:spcPts val="0"/>
              </a:spcAft>
              <a:buFont typeface="Arial" pitchFamily="34" charset="0"/>
              <a:buNone/>
              <a:defRPr/>
            </a:pPr>
            <a:r>
              <a:rPr lang="ar-AE" dirty="0" smtClean="0"/>
              <a:t>الكلاو, الصوت, النطق</a:t>
            </a:r>
            <a:r>
              <a:rPr lang="en-US" dirty="0" smtClean="0"/>
              <a:t>	</a:t>
            </a:r>
          </a:p>
          <a:p>
            <a:pPr lvl="1" fontAlgn="auto">
              <a:spcAft>
                <a:spcPts val="0"/>
              </a:spcAft>
              <a:buFont typeface="Arial" pitchFamily="34" charset="0"/>
              <a:buNone/>
              <a:defRPr/>
            </a:pPr>
            <a:r>
              <a:rPr lang="en-US" dirty="0" smtClean="0"/>
              <a:t>A child was delayed in language development; is it important to treat him? And if it is who treats him?</a:t>
            </a:r>
          </a:p>
          <a:p>
            <a:pPr lvl="1" fontAlgn="auto">
              <a:spcAft>
                <a:spcPts val="0"/>
              </a:spcAft>
              <a:buFont typeface="Arial" pitchFamily="34" charset="0"/>
              <a:buChar char="•"/>
              <a:defRPr/>
            </a:pPr>
            <a:r>
              <a:rPr lang="en-US" dirty="0" smtClean="0"/>
              <a:t>When does a baby says his first word?</a:t>
            </a:r>
          </a:p>
          <a:p>
            <a:pPr lvl="1" fontAlgn="auto">
              <a:spcAft>
                <a:spcPts val="0"/>
              </a:spcAft>
              <a:buFont typeface="Arial" pitchFamily="34" charset="0"/>
              <a:buChar char="•"/>
              <a:defRPr/>
            </a:pPr>
            <a:r>
              <a:rPr lang="en-US" dirty="0" smtClean="0"/>
              <a:t>Is stuttering (</a:t>
            </a:r>
            <a:r>
              <a:rPr lang="ar-AE" dirty="0" smtClean="0"/>
              <a:t>تلعثم</a:t>
            </a:r>
            <a:r>
              <a:rPr lang="en-US" dirty="0" smtClean="0"/>
              <a:t> )a psychiatric problem?</a:t>
            </a:r>
          </a:p>
          <a:p>
            <a:pPr lvl="1" fontAlgn="auto">
              <a:spcAft>
                <a:spcPts val="0"/>
              </a:spcAft>
              <a:buFont typeface="Arial" pitchFamily="34" charset="0"/>
              <a:buChar char="•"/>
              <a:defRPr/>
            </a:pPr>
            <a:r>
              <a:rPr lang="en-US" dirty="0" smtClean="0"/>
              <a:t>Does nasality </a:t>
            </a:r>
            <a:r>
              <a:rPr lang="ar-AE" dirty="0" smtClean="0"/>
              <a:t>الخنة</a:t>
            </a:r>
            <a:r>
              <a:rPr lang="en-US" dirty="0" smtClean="0"/>
              <a:t>indicate a problem and how many types are there (hypo-hyper nasality). </a:t>
            </a:r>
          </a:p>
          <a:p>
            <a:pPr lvl="1" algn="r" fontAlgn="auto">
              <a:spcAft>
                <a:spcPts val="0"/>
              </a:spcAft>
              <a:buFont typeface="Arial" pitchFamily="34" charset="0"/>
              <a:buNone/>
              <a:defRPr/>
            </a:pPr>
            <a:r>
              <a:rPr lang="en-US" dirty="0" smtClean="0"/>
              <a:t> </a:t>
            </a:r>
            <a:r>
              <a:rPr lang="ar-AE" dirty="0" smtClean="0"/>
              <a:t>(م,ن)</a:t>
            </a:r>
            <a:r>
              <a:rPr lang="en-US" dirty="0" smtClean="0"/>
              <a:t> </a:t>
            </a:r>
            <a:r>
              <a:rPr lang="ar-AE" dirty="0" smtClean="0"/>
              <a:t>الخنة الطبيعية</a:t>
            </a:r>
            <a:endParaRPr lang="en-US" dirty="0" smtClean="0"/>
          </a:p>
          <a:p>
            <a:pPr lvl="1" fontAlgn="auto">
              <a:spcAft>
                <a:spcPts val="0"/>
              </a:spcAft>
              <a:buFont typeface="Arial" pitchFamily="34" charset="0"/>
              <a:buChar char="•"/>
              <a:defRPr/>
            </a:pPr>
            <a:endParaRPr lang="en-US" dirty="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1500</TotalTime>
  <Words>2469</Words>
  <Application>Microsoft Office PowerPoint</Application>
  <PresentationFormat>On-screen Show (4:3)</PresentationFormat>
  <Paragraphs>688</Paragraphs>
  <Slides>85</Slides>
  <Notes>1</Notes>
  <HiddenSlides>0</HiddenSlides>
  <MMClips>0</MMClips>
  <ScaleCrop>false</ScaleCrop>
  <HeadingPairs>
    <vt:vector size="6" baseType="variant">
      <vt:variant>
        <vt:lpstr>Fonts Used</vt:lpstr>
      </vt:variant>
      <vt:variant>
        <vt:i4>9</vt:i4>
      </vt:variant>
      <vt:variant>
        <vt:lpstr>Design Template</vt:lpstr>
      </vt:variant>
      <vt:variant>
        <vt:i4>1</vt:i4>
      </vt:variant>
      <vt:variant>
        <vt:lpstr>Slide Titles</vt:lpstr>
      </vt:variant>
      <vt:variant>
        <vt:i4>85</vt:i4>
      </vt:variant>
    </vt:vector>
  </HeadingPairs>
  <TitlesOfParts>
    <vt:vector size="95" baseType="lpstr">
      <vt:lpstr>Calibri</vt:lpstr>
      <vt:lpstr>Arial</vt:lpstr>
      <vt:lpstr>Segoe UI</vt:lpstr>
      <vt:lpstr>宋体</vt:lpstr>
      <vt:lpstr>Times New Roman</vt:lpstr>
      <vt:lpstr>Trajan Pro</vt:lpstr>
      <vt:lpstr>Wingdings</vt:lpstr>
      <vt:lpstr>Tahoma</vt:lpstr>
      <vt:lpstr>Garamond</vt:lpstr>
      <vt:lpstr>Office Theme</vt:lpstr>
      <vt:lpstr>Slide 1</vt:lpstr>
      <vt:lpstr>Slide 2</vt:lpstr>
      <vt:lpstr>Slide 3</vt:lpstr>
      <vt:lpstr>Slide 4</vt:lpstr>
      <vt:lpstr>Slide 5</vt:lpstr>
      <vt:lpstr>Slide 6</vt:lpstr>
      <vt:lpstr>Slide 7</vt:lpstr>
      <vt:lpstr>Slide 8</vt:lpstr>
      <vt:lpstr>Things he mention in intro</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Function of the larynx </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Azooz</dc:creator>
  <cp:lastModifiedBy>admin</cp:lastModifiedBy>
  <cp:revision>8</cp:revision>
  <dcterms:created xsi:type="dcterms:W3CDTF">2006-08-16T00:00:00Z</dcterms:created>
  <dcterms:modified xsi:type="dcterms:W3CDTF">2012-02-28T18:23:52Z</dcterms:modified>
</cp:coreProperties>
</file>