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60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77D89-A5A4-4179-B91D-E19FDA9ED4E1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C5C41-792B-4304-8F72-7EAC5CE0E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C5C41-792B-4304-8F72-7EAC5CE0E09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527583-8ABF-4689-9179-70E98D524A77}" type="slidenum">
              <a:rPr lang="ar-SA"/>
              <a:pPr/>
              <a:t>11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1EC6-0FD0-4191-8E27-0C36B5B0AC67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493A-41C4-401B-A106-2BCA79978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1EC6-0FD0-4191-8E27-0C36B5B0AC67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493A-41C4-401B-A106-2BCA79978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1EC6-0FD0-4191-8E27-0C36B5B0AC67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493A-41C4-401B-A106-2BCA79978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12875"/>
            <a:ext cx="4038600" cy="4454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454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2C664BC-BF60-4B62-BF34-0323D5871861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1EC6-0FD0-4191-8E27-0C36B5B0AC67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493A-41C4-401B-A106-2BCA79978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1EC6-0FD0-4191-8E27-0C36B5B0AC67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493A-41C4-401B-A106-2BCA79978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1EC6-0FD0-4191-8E27-0C36B5B0AC67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493A-41C4-401B-A106-2BCA79978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1EC6-0FD0-4191-8E27-0C36B5B0AC67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493A-41C4-401B-A106-2BCA79978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1EC6-0FD0-4191-8E27-0C36B5B0AC67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493A-41C4-401B-A106-2BCA79978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1EC6-0FD0-4191-8E27-0C36B5B0AC67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493A-41C4-401B-A106-2BCA79978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1EC6-0FD0-4191-8E27-0C36B5B0AC67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493A-41C4-401B-A106-2BCA79978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1EC6-0FD0-4191-8E27-0C36B5B0AC67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2D493A-41C4-401B-A106-2BCA799783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671EC6-0FD0-4191-8E27-0C36B5B0AC67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2D493A-41C4-401B-A106-2BCA7997836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382000" cy="4038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Introduction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History taking in Ob-</a:t>
            </a:r>
            <a:r>
              <a:rPr lang="en-US" b="1" dirty="0" err="1" smtClean="0">
                <a:solidFill>
                  <a:srgbClr val="FFFF00"/>
                </a:solidFill>
              </a:rPr>
              <a:t>Gyne</a:t>
            </a: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Course  481 – </a:t>
            </a:r>
            <a:r>
              <a:rPr lang="en-US" sz="4000" b="1" dirty="0" smtClean="0">
                <a:solidFill>
                  <a:srgbClr val="FF0066"/>
                </a:solidFill>
              </a:rPr>
              <a:t>1</a:t>
            </a:r>
            <a:r>
              <a:rPr lang="en-US" sz="4000" b="1" baseline="30000" dirty="0" smtClean="0">
                <a:solidFill>
                  <a:srgbClr val="FF0066"/>
                </a:solidFill>
              </a:rPr>
              <a:t>ST</a:t>
            </a:r>
            <a:r>
              <a:rPr lang="en-US" sz="4000" b="1" dirty="0" smtClean="0">
                <a:solidFill>
                  <a:srgbClr val="FF0066"/>
                </a:solidFill>
              </a:rPr>
              <a:t> Semester – </a:t>
            </a:r>
            <a:r>
              <a:rPr lang="en-US" sz="4000" dirty="0" smtClean="0">
                <a:solidFill>
                  <a:srgbClr val="FF0066"/>
                </a:solidFill>
              </a:rPr>
              <a:t>Female</a:t>
            </a:r>
            <a:br>
              <a:rPr lang="en-US" sz="4000" dirty="0" smtClean="0">
                <a:solidFill>
                  <a:srgbClr val="FF0066"/>
                </a:solidFill>
              </a:rPr>
            </a:br>
            <a:r>
              <a:rPr lang="en-US" sz="4000" dirty="0" smtClean="0">
                <a:solidFill>
                  <a:srgbClr val="FF0066"/>
                </a:solidFill>
              </a:rPr>
              <a:t/>
            </a:r>
            <a:br>
              <a:rPr lang="en-US" sz="4000" dirty="0" smtClean="0">
                <a:solidFill>
                  <a:srgbClr val="FF0066"/>
                </a:solidFill>
              </a:rPr>
            </a:br>
            <a:r>
              <a:rPr lang="en-US" sz="3600" dirty="0" smtClean="0">
                <a:solidFill>
                  <a:srgbClr val="FF0066"/>
                </a:solidFill>
              </a:rPr>
              <a:t>Start :   12 Shawwal 1432 (10 September 2011)</a:t>
            </a:r>
            <a:br>
              <a:rPr lang="en-US" sz="3600" dirty="0" smtClean="0">
                <a:solidFill>
                  <a:srgbClr val="FF0066"/>
                </a:solidFill>
              </a:rPr>
            </a:br>
            <a:r>
              <a:rPr lang="en-US" sz="3600" dirty="0" smtClean="0">
                <a:solidFill>
                  <a:srgbClr val="FF0066"/>
                </a:solidFill>
              </a:rPr>
              <a:t>End :  19 Muharram 1433 (14 December 2011)</a:t>
            </a:r>
            <a:br>
              <a:rPr lang="en-US" sz="3600" dirty="0" smtClean="0">
                <a:solidFill>
                  <a:srgbClr val="FF0066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(Total of 12 weeks rotation)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0"/>
            <a:ext cx="7854696" cy="16002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Script MT Bold" pitchFamily="66" charset="0"/>
              </a:rPr>
              <a:t>Dr. </a:t>
            </a:r>
            <a:r>
              <a:rPr lang="en-US" sz="4800" b="1" dirty="0" err="1" smtClean="0">
                <a:solidFill>
                  <a:srgbClr val="FFFF00"/>
                </a:solidFill>
                <a:latin typeface="Script MT Bold" pitchFamily="66" charset="0"/>
              </a:rPr>
              <a:t>Iqbal</a:t>
            </a:r>
            <a:r>
              <a:rPr lang="en-US" sz="4800" b="1" dirty="0" smtClean="0">
                <a:solidFill>
                  <a:srgbClr val="FFFF00"/>
                </a:solidFill>
                <a:latin typeface="Script MT Bold" pitchFamily="66" charset="0"/>
              </a:rPr>
              <a:t>  </a:t>
            </a:r>
            <a:r>
              <a:rPr lang="en-US" sz="4800" b="1" dirty="0" err="1" smtClean="0">
                <a:solidFill>
                  <a:srgbClr val="FFFF00"/>
                </a:solidFill>
                <a:latin typeface="Script MT Bold" pitchFamily="66" charset="0"/>
              </a:rPr>
              <a:t>Turkistani</a:t>
            </a:r>
            <a:endParaRPr lang="en-US" sz="4800" b="1" dirty="0" smtClean="0">
              <a:solidFill>
                <a:srgbClr val="FFFF00"/>
              </a:solidFill>
              <a:latin typeface="Script MT Bold" pitchFamily="66" charset="0"/>
            </a:endParaRPr>
          </a:p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Script MT Bold" pitchFamily="66" charset="0"/>
              </a:rPr>
              <a:t>Asst. Professor &amp; Consultant</a:t>
            </a:r>
            <a:endParaRPr lang="en-US" sz="4800" b="1" dirty="0">
              <a:solidFill>
                <a:srgbClr val="FFFF00"/>
              </a:solidFill>
              <a:latin typeface="Script MT Bold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FF"/>
                </a:solidFill>
              </a:rPr>
              <a:t>Drug Hx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0000FF"/>
                </a:solidFill>
              </a:rPr>
              <a:t>Family Hx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   - Hereditary illness → DM., Hpt., thalassemia, sickle cell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   disease, hemophilia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    -Congenital defects eg. neural tube defects, Down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    syndrome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   -Twins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0000FF"/>
                </a:solidFill>
              </a:rPr>
              <a:t>Social Hx</a:t>
            </a:r>
            <a:r>
              <a:rPr lang="en-US" sz="2000" b="1">
                <a:solidFill>
                  <a:srgbClr val="0000FF"/>
                </a:solidFill>
              </a:rPr>
              <a:t> </a:t>
            </a:r>
            <a:r>
              <a:rPr lang="en-US" sz="2000"/>
              <a:t>→ Cigarette smoking, illegal drug use, domestic violence</a:t>
            </a:r>
            <a:endParaRPr lang="en-US" sz="2000" b="1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0000FF"/>
                </a:solidFill>
              </a:rPr>
              <a:t>Summary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1"/>
            <a:ext cx="8229600" cy="5454650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General exam</a:t>
            </a:r>
          </a:p>
          <a:p>
            <a:pPr>
              <a:buFontTx/>
              <a:buNone/>
            </a:pPr>
            <a:r>
              <a:rPr lang="en-US" dirty="0"/>
              <a:t>-</a:t>
            </a:r>
            <a:r>
              <a:rPr lang="en-US" sz="2000" dirty="0"/>
              <a:t>Ht. Wt. ,BMI </a:t>
            </a:r>
            <a:r>
              <a:rPr lang="en-US" sz="2000" dirty="0">
                <a:sym typeface="Wingdings 3" pitchFamily="18" charset="2"/>
              </a:rPr>
              <a:t>Wt kg /</a:t>
            </a:r>
            <a:r>
              <a:rPr lang="en-US" sz="2000" dirty="0" smtClean="0">
                <a:sym typeface="Wingdings 3" pitchFamily="18" charset="2"/>
              </a:rPr>
              <a:t>Ht m2</a:t>
            </a:r>
            <a:endParaRPr lang="en-US" sz="2000" dirty="0">
              <a:sym typeface="Wingdings 3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sz="2000" dirty="0">
                <a:sym typeface="Wingdings 3" pitchFamily="18" charset="2"/>
              </a:rPr>
              <a:t>-BP  in 2nd  trimester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sym typeface="Wingdings 3" pitchFamily="18" charset="2"/>
              </a:rPr>
              <a:t>-Pulse 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sym typeface="Wingdings 3" pitchFamily="18" charset="2"/>
              </a:rPr>
              <a:t>-Head, eyes, ears, nose &amp; throat no changes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sym typeface="Wingdings 3" pitchFamily="18" charset="2"/>
              </a:rPr>
              <a:t>-Thyroid diffuse enlargement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sym typeface="Wingdings 3" pitchFamily="18" charset="2"/>
              </a:rPr>
              <a:t>-Skin pigmentation of the face (</a:t>
            </a:r>
            <a:r>
              <a:rPr lang="en-US" sz="2000" dirty="0" err="1">
                <a:sym typeface="Wingdings 3" pitchFamily="18" charset="2"/>
              </a:rPr>
              <a:t>chloasma</a:t>
            </a:r>
            <a:r>
              <a:rPr lang="en-US" sz="2000" dirty="0">
                <a:sym typeface="Wingdings 3" pitchFamily="18" charset="2"/>
              </a:rPr>
              <a:t>), abdomen (</a:t>
            </a:r>
            <a:r>
              <a:rPr lang="en-US" sz="2000" dirty="0" err="1">
                <a:sym typeface="Wingdings 3" pitchFamily="18" charset="2"/>
              </a:rPr>
              <a:t>linea</a:t>
            </a:r>
            <a:r>
              <a:rPr lang="en-US" sz="2000" dirty="0">
                <a:sym typeface="Wingdings 3" pitchFamily="18" charset="2"/>
              </a:rPr>
              <a:t> </a:t>
            </a:r>
            <a:r>
              <a:rPr lang="en-US" sz="2000" dirty="0" err="1">
                <a:sym typeface="Wingdings 3" pitchFamily="18" charset="2"/>
              </a:rPr>
              <a:t>nigra</a:t>
            </a:r>
            <a:r>
              <a:rPr lang="en-US" sz="2000" dirty="0">
                <a:sym typeface="Wingdings 3" pitchFamily="18" charset="2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sym typeface="Wingdings 3" pitchFamily="18" charset="2"/>
              </a:rPr>
              <a:t>                and vulva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sym typeface="Wingdings 3" pitchFamily="18" charset="2"/>
              </a:rPr>
              <a:t>         Stretch marks on the abdomen, thighs &amp; breasts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0000FF"/>
                </a:solidFill>
              </a:rPr>
              <a:t>General exam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ym typeface="Wingdings 3" pitchFamily="18" charset="2"/>
              </a:rPr>
              <a:t>-Breast  nodularity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ym typeface="Wingdings 3" pitchFamily="18" charset="2"/>
              </a:rPr>
              <a:t>-CVS HR 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ym typeface="Wingdings 3" pitchFamily="18" charset="2"/>
              </a:rPr>
              <a:t>              COP Soft systolic murmer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ym typeface="Wingdings 3" pitchFamily="18" charset="2"/>
              </a:rPr>
              <a:t>              S2  loud 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ym typeface="Wingdings 3" pitchFamily="18" charset="2"/>
              </a:rPr>
              <a:t>-Lungs Elevation of the diaphragm  total lung capacity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ym typeface="Wingdings 3" pitchFamily="18" charset="2"/>
              </a:rPr>
              <a:t>            tidal volume 40% at term (hyperventilation)PCO2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ym typeface="Wingdings 3" pitchFamily="18" charset="2"/>
              </a:rPr>
              <a:t>           expiratory reserve volume (vital capacity unchanged)</a:t>
            </a:r>
          </a:p>
          <a:p>
            <a:pPr>
              <a:buFont typeface="Wingdings" pitchFamily="2" charset="2"/>
              <a:buNone/>
            </a:pPr>
            <a:endParaRPr lang="en-US" sz="2000">
              <a:sym typeface="Wingdings 3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sz="2000">
                <a:sym typeface="Wingdings 3" pitchFamily="18" charset="2"/>
              </a:rPr>
              <a:t>-Ophthalmoscopy hypertensive /diabetic women</a:t>
            </a:r>
          </a:p>
          <a:p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077200" cy="1143000"/>
          </a:xfrm>
        </p:spPr>
        <p:txBody>
          <a:bodyPr/>
          <a:lstStyle/>
          <a:p>
            <a:r>
              <a:rPr lang="en-US" sz="3600" b="1" dirty="0">
                <a:sym typeface="Wingdings 3" pitchFamily="18" charset="2"/>
              </a:rPr>
              <a:t>Abdominal exam</a:t>
            </a:r>
            <a:r>
              <a:rPr lang="en-US" sz="2400" dirty="0">
                <a:sym typeface="Wingdings 3" pitchFamily="18" charset="2"/>
              </a:rPr>
              <a:t/>
            </a:r>
            <a:br>
              <a:rPr lang="en-US" sz="2400" dirty="0">
                <a:sym typeface="Wingdings 3" pitchFamily="18" charset="2"/>
              </a:rPr>
            </a:br>
            <a:endParaRPr lang="en-US" sz="2400" dirty="0">
              <a:sym typeface="Wingdings 3" pitchFamily="18" charset="2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0000FF"/>
                </a:solidFill>
                <a:sym typeface="Wingdings 3" pitchFamily="18" charset="2"/>
              </a:rPr>
              <a:t>1-Inspection</a:t>
            </a:r>
            <a:r>
              <a:rPr lang="en-US">
                <a:sym typeface="Wingdings 3" pitchFamily="18" charset="2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>
                <a:sym typeface="Wingdings 3" pitchFamily="18" charset="2"/>
              </a:rPr>
              <a:t>                   shape &amp; size </a:t>
            </a:r>
          </a:p>
          <a:p>
            <a:pPr>
              <a:buFont typeface="Wingdings" pitchFamily="2" charset="2"/>
              <a:buNone/>
            </a:pPr>
            <a:r>
              <a:rPr lang="en-US">
                <a:sym typeface="Wingdings 3" pitchFamily="18" charset="2"/>
              </a:rPr>
              <a:t>                    asymmetry</a:t>
            </a:r>
          </a:p>
          <a:p>
            <a:pPr>
              <a:buFont typeface="Wingdings" pitchFamily="2" charset="2"/>
              <a:buNone/>
            </a:pPr>
            <a:r>
              <a:rPr lang="en-US">
                <a:sym typeface="Wingdings 3" pitchFamily="18" charset="2"/>
              </a:rPr>
              <a:t>                    fetal movement</a:t>
            </a:r>
          </a:p>
          <a:p>
            <a:pPr>
              <a:buFont typeface="Wingdings" pitchFamily="2" charset="2"/>
              <a:buNone/>
            </a:pPr>
            <a:r>
              <a:rPr lang="en-US">
                <a:sym typeface="Wingdings 3" pitchFamily="18" charset="2"/>
              </a:rPr>
              <a:t>                   surgical scars (pfannensteil incision)</a:t>
            </a:r>
          </a:p>
          <a:p>
            <a:pPr>
              <a:buFont typeface="Wingdings" pitchFamily="2" charset="2"/>
              <a:buNone/>
            </a:pPr>
            <a:r>
              <a:rPr lang="en-US">
                <a:sym typeface="Wingdings 3" pitchFamily="18" charset="2"/>
              </a:rPr>
              <a:t>                   cutaneous signs of pregnancy linea nigra, striae gravidarum, striae albicans, umbilicus flat or everted, superficial veins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ym typeface="Wingdings 3" pitchFamily="18" charset="2"/>
              </a:rPr>
              <a:t>Abdominal exam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0000FF"/>
                </a:solidFill>
              </a:rPr>
              <a:t>2-Palpation</a:t>
            </a:r>
          </a:p>
          <a:p>
            <a:r>
              <a:rPr lang="en-US" sz="2000"/>
              <a:t>Uterine size </a:t>
            </a:r>
            <a:r>
              <a:rPr lang="en-US" sz="2000">
                <a:sym typeface="Wingdings 3" pitchFamily="18" charset="2"/>
              </a:rPr>
              <a:t>symphysis fundal Ht in cm = GA in wks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ym typeface="Wingdings 3" pitchFamily="18" charset="2"/>
              </a:rPr>
              <a:t>    -at 13-14 wks just palpable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ym typeface="Wingdings 3" pitchFamily="18" charset="2"/>
              </a:rPr>
              <a:t>    -22 wks at the umbilicus</a:t>
            </a:r>
          </a:p>
          <a:p>
            <a:r>
              <a:rPr lang="en-US" sz="2000">
                <a:sym typeface="Wingdings 3" pitchFamily="18" charset="2"/>
              </a:rPr>
              <a:t>No of fetuses</a:t>
            </a:r>
          </a:p>
          <a:p>
            <a:r>
              <a:rPr lang="en-US" sz="2000">
                <a:sym typeface="Wingdings 3" pitchFamily="18" charset="2"/>
              </a:rPr>
              <a:t>Presentation the part of the fetus that overlays the pelvic brim</a:t>
            </a:r>
          </a:p>
          <a:p>
            <a:r>
              <a:rPr lang="en-US" sz="2000">
                <a:sym typeface="Wingdings 3" pitchFamily="18" charset="2"/>
              </a:rPr>
              <a:t>Cephalic presentation  no of fifths palpable</a:t>
            </a:r>
          </a:p>
          <a:p>
            <a:r>
              <a:rPr lang="en-US" sz="2000">
                <a:sym typeface="Wingdings 3" pitchFamily="18" charset="2"/>
              </a:rPr>
              <a:t>Lie of the fetus longitudinal axis of the uterus to the longitudinal axis of the fetus</a:t>
            </a:r>
          </a:p>
          <a:p>
            <a:r>
              <a:rPr lang="en-US" sz="2000">
                <a:sym typeface="Wingdings 3" pitchFamily="18" charset="2"/>
              </a:rPr>
              <a:t>EFWt</a:t>
            </a:r>
          </a:p>
          <a:p>
            <a:pPr>
              <a:buFont typeface="Wingdings" pitchFamily="2" charset="2"/>
              <a:buNone/>
            </a:pPr>
            <a:r>
              <a:rPr lang="en-US" sz="2000" b="1">
                <a:solidFill>
                  <a:srgbClr val="0000FF"/>
                </a:solidFill>
                <a:sym typeface="Wingdings 3" pitchFamily="18" charset="2"/>
              </a:rPr>
              <a:t>LEOPOLD maneuvers</a:t>
            </a:r>
            <a:r>
              <a:rPr lang="en-US" sz="2000">
                <a:sym typeface="Wingdings 3" pitchFamily="18" charset="2"/>
              </a:rPr>
              <a:t>    4 grips</a:t>
            </a:r>
          </a:p>
          <a:p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229600" cy="52562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3-Ascultation </a:t>
            </a:r>
            <a:r>
              <a:rPr lang="en-US" dirty="0">
                <a:sym typeface="Wingdings 3" pitchFamily="18" charset="2"/>
              </a:rPr>
              <a:t></a:t>
            </a:r>
            <a:r>
              <a:rPr lang="en-US" sz="2000" dirty="0">
                <a:sym typeface="Wingdings 3" pitchFamily="18" charset="2"/>
              </a:rPr>
              <a:t>fetal heart at 13-14 wks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ym typeface="Wingdings 3" pitchFamily="18" charset="2"/>
              </a:rPr>
              <a:t>4-Percussion </a:t>
            </a:r>
            <a:r>
              <a:rPr lang="en-US" sz="2000" dirty="0" err="1">
                <a:sym typeface="Wingdings 3" pitchFamily="18" charset="2"/>
              </a:rPr>
              <a:t>polyhydramnious</a:t>
            </a:r>
            <a:r>
              <a:rPr lang="en-US" sz="2000" dirty="0">
                <a:sym typeface="Wingdings 3" pitchFamily="18" charset="2"/>
              </a:rPr>
              <a:t> </a:t>
            </a:r>
            <a:r>
              <a:rPr lang="en-US" sz="2000" dirty="0" err="1">
                <a:sym typeface="Wingdings 3" pitchFamily="18" charset="2"/>
              </a:rPr>
              <a:t>ballotment</a:t>
            </a:r>
            <a:r>
              <a:rPr lang="en-US" sz="2000" dirty="0">
                <a:sym typeface="Wingdings 3" pitchFamily="18" charset="2"/>
              </a:rPr>
              <a:t> &amp; fluid thrill</a:t>
            </a:r>
          </a:p>
          <a:p>
            <a:pPr>
              <a:buFont typeface="Wingdings" pitchFamily="2" charset="2"/>
              <a:buNone/>
            </a:pPr>
            <a:endParaRPr lang="en-US" sz="2000" dirty="0">
              <a:sym typeface="Wingdings 3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b="1" dirty="0" err="1">
                <a:solidFill>
                  <a:srgbClr val="0000FF"/>
                </a:solidFill>
                <a:sym typeface="Wingdings 3" pitchFamily="18" charset="2"/>
              </a:rPr>
              <a:t>Vulval</a:t>
            </a:r>
            <a:r>
              <a:rPr lang="en-US" b="1" dirty="0">
                <a:solidFill>
                  <a:srgbClr val="0000FF"/>
                </a:solidFill>
                <a:sym typeface="Wingdings 3" pitchFamily="18" charset="2"/>
              </a:rPr>
              <a:t> &amp;Vaginal exam</a:t>
            </a:r>
            <a:r>
              <a:rPr lang="en-US" dirty="0">
                <a:sym typeface="Wingdings 3" pitchFamily="18" charset="2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ym typeface="Wingdings 3" pitchFamily="18" charset="2"/>
              </a:rPr>
              <a:t>                       </a:t>
            </a:r>
            <a:r>
              <a:rPr lang="en-US" sz="2000" dirty="0">
                <a:sym typeface="Wingdings 3" pitchFamily="18" charset="2"/>
              </a:rPr>
              <a:t>not routinely performed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sym typeface="Wingdings 3" pitchFamily="18" charset="2"/>
              </a:rPr>
              <a:t>                           -Hyper pigmentation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sym typeface="Wingdings 3" pitchFamily="18" charset="2"/>
              </a:rPr>
              <a:t>                           -Look for abnormalities  Varicose veins/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sym typeface="Wingdings 3" pitchFamily="18" charset="2"/>
              </a:rPr>
              <a:t>                              </a:t>
            </a:r>
            <a:r>
              <a:rPr lang="en-US" sz="2000" dirty="0" err="1">
                <a:sym typeface="Wingdings 3" pitchFamily="18" charset="2"/>
              </a:rPr>
              <a:t>hemorrhoids,Warts</a:t>
            </a:r>
            <a:r>
              <a:rPr lang="en-US" sz="2000" dirty="0">
                <a:sym typeface="Wingdings 3" pitchFamily="18" charset="2"/>
              </a:rPr>
              <a:t> or herpes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sym typeface="Wingdings 3" pitchFamily="18" charset="2"/>
              </a:rPr>
              <a:t>                           - vaginal secretions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sym typeface="Wingdings 3" pitchFamily="18" charset="2"/>
              </a:rPr>
              <a:t>                           -</a:t>
            </a:r>
            <a:r>
              <a:rPr lang="en-US" sz="2000" dirty="0" err="1">
                <a:sym typeface="Wingdings 3" pitchFamily="18" charset="2"/>
              </a:rPr>
              <a:t>Cx</a:t>
            </a:r>
            <a:r>
              <a:rPr lang="en-US" sz="2000" dirty="0">
                <a:sym typeface="Wingdings 3" pitchFamily="18" charset="2"/>
              </a:rPr>
              <a:t> Softer, pigmented with  thick , yellowish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sym typeface="Wingdings 3" pitchFamily="18" charset="2"/>
              </a:rPr>
              <a:t>                                       mucous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sym typeface="Wingdings 3" pitchFamily="18" charset="2"/>
              </a:rPr>
              <a:t>                           -Uterus enlarged  </a:t>
            </a:r>
          </a:p>
          <a:p>
            <a:pPr>
              <a:buFont typeface="Wingdings" pitchFamily="2" charset="2"/>
              <a:buNone/>
            </a:pPr>
            <a:endParaRPr lang="en-US" sz="2000" dirty="0">
              <a:sym typeface="Wingdings 3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>
                <a:solidFill>
                  <a:srgbClr val="0000FF"/>
                </a:solidFill>
                <a:sym typeface="Wingdings 3" pitchFamily="18" charset="2"/>
              </a:rPr>
              <a:t>Pelvic assessment</a:t>
            </a:r>
            <a:r>
              <a:rPr lang="en-US" sz="2400" b="0">
                <a:solidFill>
                  <a:srgbClr val="0000FF"/>
                </a:solidFill>
                <a:sym typeface="Wingdings 3" pitchFamily="18" charset="2"/>
              </a:rPr>
              <a:t/>
            </a:r>
            <a:br>
              <a:rPr lang="en-US" sz="2400" b="0">
                <a:solidFill>
                  <a:srgbClr val="0000FF"/>
                </a:solidFill>
                <a:sym typeface="Wingdings 3" pitchFamily="18" charset="2"/>
              </a:rPr>
            </a:br>
            <a:endParaRPr lang="en-US" sz="2400" b="0">
              <a:solidFill>
                <a:srgbClr val="0000FF"/>
              </a:solidFill>
              <a:sym typeface="Wingdings 3" pitchFamily="18" charset="2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Check ischial  spines if prominent or not</a:t>
            </a:r>
          </a:p>
          <a:p>
            <a:endParaRPr lang="en-US"/>
          </a:p>
          <a:p>
            <a:r>
              <a:rPr lang="en-US"/>
              <a:t>Diagonal conjugate </a:t>
            </a:r>
            <a:r>
              <a:rPr lang="en-US">
                <a:sym typeface="Wingdings 3" pitchFamily="18" charset="2"/>
              </a:rPr>
              <a:t>distance from lower border of the symphysis pubis to the sacral promontery (pelvic inlet)</a:t>
            </a:r>
          </a:p>
          <a:p>
            <a:endParaRPr lang="en-US">
              <a:sym typeface="Wingdings 3" pitchFamily="18" charset="2"/>
            </a:endParaRPr>
          </a:p>
          <a:p>
            <a:r>
              <a:rPr lang="en-US"/>
              <a:t>Shape of the sacrum</a:t>
            </a:r>
          </a:p>
          <a:p>
            <a:endParaRPr lang="en-US"/>
          </a:p>
          <a:p>
            <a:r>
              <a:rPr lang="en-US"/>
              <a:t>Side walls of the pelvis</a:t>
            </a:r>
          </a:p>
          <a:p>
            <a:endParaRPr lang="en-US"/>
          </a:p>
          <a:p>
            <a:r>
              <a:rPr lang="en-US"/>
              <a:t>Distance between the two sacral promonteries  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GYNECOLOGIC HISTORY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229600" cy="4968875"/>
          </a:xfrm>
        </p:spPr>
        <p:txBody>
          <a:bodyPr>
            <a:normAutofit lnSpcReduction="10000"/>
          </a:bodyPr>
          <a:lstStyle/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dirty="0" smtClean="0"/>
              <a:t>    </a:t>
            </a:r>
            <a:r>
              <a:rPr lang="en-US" dirty="0"/>
              <a:t>Name, age &amp; parity</a:t>
            </a:r>
          </a:p>
          <a:p>
            <a:r>
              <a:rPr lang="en-US" b="1" dirty="0">
                <a:solidFill>
                  <a:srgbClr val="0000FF"/>
                </a:solidFill>
              </a:rPr>
              <a:t>2-Present complaint</a:t>
            </a:r>
          </a:p>
          <a:p>
            <a:r>
              <a:rPr lang="en-US" b="1" dirty="0">
                <a:solidFill>
                  <a:srgbClr val="0000FF"/>
                </a:solidFill>
              </a:rPr>
              <a:t>3-Hx of present complaint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Ask relevant questions </a:t>
            </a:r>
            <a:r>
              <a:rPr lang="en-US" dirty="0">
                <a:sym typeface="Wingdings 3" pitchFamily="18" charset="2"/>
              </a:rPr>
              <a:t>e</a:t>
            </a:r>
            <a:r>
              <a:rPr lang="en-US" dirty="0"/>
              <a:t>xamples: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</a:t>
            </a:r>
            <a:r>
              <a:rPr lang="en-US" dirty="0">
                <a:solidFill>
                  <a:srgbClr val="FF0000"/>
                </a:solidFill>
              </a:rPr>
              <a:t>Abnormal menstrual loss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  </a:t>
            </a:r>
            <a:r>
              <a:rPr lang="en-US" dirty="0">
                <a:sym typeface="Wingdings 3" pitchFamily="18" charset="2"/>
              </a:rPr>
              <a:t>regular or irregular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ym typeface="Wingdings 3" pitchFamily="18" charset="2"/>
              </a:rPr>
              <a:t>       Amount of blood loss no. of pads, presence of clots, flooding, absence from school or work due to associated pain, weakness or flooding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GYNECOLOGIC HISTORY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 sz="1800">
                <a:sym typeface="Wingdings" pitchFamily="2" charset="2"/>
              </a:rPr>
              <a:t></a:t>
            </a:r>
            <a:r>
              <a:rPr lang="en-US" sz="2000"/>
              <a:t> </a:t>
            </a:r>
            <a:r>
              <a:rPr lang="en-US" sz="2000">
                <a:solidFill>
                  <a:srgbClr val="FF0000"/>
                </a:solidFill>
              </a:rPr>
              <a:t>Vaginal discharge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z="2000"/>
              <a:t>         </a:t>
            </a:r>
            <a:r>
              <a:rPr lang="en-US" sz="2000">
                <a:sym typeface="Wingdings 3" pitchFamily="18" charset="2"/>
              </a:rPr>
              <a:t>odour, color, consistency, amount &amp; presence of blood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z="2000">
                <a:sym typeface="Wingdings 3" pitchFamily="18" charset="2"/>
              </a:rPr>
              <a:t>         relation to the period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z="2000">
                <a:sym typeface="Wingdings 3" pitchFamily="18" charset="2"/>
              </a:rPr>
              <a:t>         associated itching or irritation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</a:t>
            </a:r>
            <a:r>
              <a:rPr lang="en-US" sz="2000">
                <a:solidFill>
                  <a:srgbClr val="FF0000"/>
                </a:solidFill>
                <a:sym typeface="Wingdings" pitchFamily="2" charset="2"/>
              </a:rPr>
              <a:t>Pelvic pain 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z="2000">
                <a:sym typeface="Wingdings 3" pitchFamily="18" charset="2"/>
              </a:rPr>
              <a:t>       duration, nature &amp; site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z="2000">
                <a:sym typeface="Wingdings 3" pitchFamily="18" charset="2"/>
              </a:rPr>
              <a:t>      relation to the menstrual cycle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z="2000">
                <a:sym typeface="Wingdings 3" pitchFamily="18" charset="2"/>
              </a:rPr>
              <a:t>      aggrevating or relieving factors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z="2000">
                <a:sym typeface="Wingdings 3" pitchFamily="18" charset="2"/>
              </a:rPr>
              <a:t>      radiation &amp; associated symptoms eg. Vomitting, fever, dysurea</a:t>
            </a:r>
            <a:r>
              <a:rPr lang="en-US" sz="2000"/>
              <a:t>  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z="2000">
                <a:sym typeface="Wingdings 3" pitchFamily="18" charset="2"/>
              </a:rPr>
              <a:t>      dysparunea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534400" cy="1143000"/>
          </a:xfrm>
        </p:spPr>
        <p:txBody>
          <a:bodyPr/>
          <a:lstStyle/>
          <a:p>
            <a:r>
              <a:rPr lang="en-US"/>
              <a:t>GYNECOLOGIC HISTORY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68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 smtClean="0"/>
              <a:t>PCB</a:t>
            </a:r>
            <a:endParaRPr lang="en-US" sz="2000" dirty="0"/>
          </a:p>
          <a:p>
            <a:pPr>
              <a:buFont typeface="Wingdings" pitchFamily="2" charset="2"/>
              <a:buNone/>
            </a:pPr>
            <a:r>
              <a:rPr lang="en-US" sz="2000" dirty="0"/>
              <a:t>   -Volume of blood loss</a:t>
            </a:r>
          </a:p>
          <a:p>
            <a:pPr>
              <a:buFont typeface="Wingdings" pitchFamily="2" charset="2"/>
              <a:buNone/>
            </a:pPr>
            <a:r>
              <a:rPr lang="en-US" sz="2000" dirty="0"/>
              <a:t>   -Menstrual </a:t>
            </a:r>
            <a:r>
              <a:rPr lang="en-US" sz="2000" dirty="0" err="1"/>
              <a:t>molimina</a:t>
            </a:r>
            <a:r>
              <a:rPr lang="en-US" sz="2000" dirty="0"/>
              <a:t> </a:t>
            </a:r>
            <a:r>
              <a:rPr lang="en-US" sz="2000" dirty="0">
                <a:sym typeface="Wingdings 3" pitchFamily="18" charset="2"/>
              </a:rPr>
              <a:t>Discomfort, irritability, depression, pelvic pain</a:t>
            </a:r>
            <a:r>
              <a:rPr lang="en-US" sz="2000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000" dirty="0"/>
              <a:t>   -Menopause/ HRT</a:t>
            </a:r>
          </a:p>
          <a:p>
            <a:pPr>
              <a:buFont typeface="Wingdings" pitchFamily="2" charset="2"/>
              <a:buNone/>
            </a:pPr>
            <a:r>
              <a:rPr lang="en-US" sz="2000" dirty="0"/>
              <a:t>   - Past Gynecologic </a:t>
            </a:r>
            <a:r>
              <a:rPr lang="en-US" sz="2000" dirty="0" err="1"/>
              <a:t>Hx</a:t>
            </a:r>
            <a:endParaRPr lang="en-US" sz="2000" dirty="0"/>
          </a:p>
          <a:p>
            <a:pPr>
              <a:buFont typeface="Wingdings" pitchFamily="2" charset="2"/>
              <a:buNone/>
            </a:pPr>
            <a:r>
              <a:rPr lang="en-US" sz="2000" dirty="0"/>
              <a:t>      </a:t>
            </a:r>
            <a:r>
              <a:rPr lang="en-US" sz="2000" dirty="0" err="1"/>
              <a:t>previouse</a:t>
            </a:r>
            <a:r>
              <a:rPr lang="en-US" sz="2000" dirty="0"/>
              <a:t> gynecologic problems </a:t>
            </a:r>
            <a:r>
              <a:rPr lang="en-US" sz="2000" dirty="0" err="1"/>
              <a:t>eg</a:t>
            </a:r>
            <a:r>
              <a:rPr lang="en-US" sz="2000" dirty="0"/>
              <a:t> PID, endometriosis</a:t>
            </a:r>
          </a:p>
          <a:p>
            <a:pPr>
              <a:buFont typeface="Wingdings" pitchFamily="2" charset="2"/>
              <a:buNone/>
            </a:pPr>
            <a:r>
              <a:rPr lang="en-US" sz="2000" dirty="0"/>
              <a:t>      </a:t>
            </a:r>
            <a:r>
              <a:rPr lang="en-US" sz="2000" dirty="0" err="1"/>
              <a:t>cx</a:t>
            </a:r>
            <a:r>
              <a:rPr lang="en-US" sz="2000" dirty="0"/>
              <a:t>.  smears</a:t>
            </a:r>
          </a:p>
          <a:p>
            <a:pPr>
              <a:buFont typeface="Wingdings" pitchFamily="2" charset="2"/>
              <a:buNone/>
            </a:pPr>
            <a:r>
              <a:rPr lang="en-US" sz="2000" dirty="0"/>
              <a:t>    - Surgery</a:t>
            </a:r>
          </a:p>
          <a:p>
            <a:pPr>
              <a:buFont typeface="Wingdings" pitchFamily="2" charset="2"/>
              <a:buNone/>
            </a:pPr>
            <a:r>
              <a:rPr lang="en-US" sz="2000" dirty="0"/>
              <a:t>    - Contraceptive </a:t>
            </a:r>
            <a:r>
              <a:rPr lang="en-US" sz="2000" dirty="0" smtClean="0"/>
              <a:t>Hx</a:t>
            </a:r>
            <a:r>
              <a:rPr lang="en-US" sz="2000" b="1" dirty="0" smtClean="0">
                <a:solidFill>
                  <a:srgbClr val="0000FF"/>
                </a:solidFill>
              </a:rPr>
              <a:t>4-MENSTRUAL HX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   - Menarche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   -Cycle, duration of the period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   - LMP, IMB, 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sym typeface="Wingdings"/>
              </a:rPr>
              <a:t></a:t>
            </a:r>
            <a:r>
              <a:rPr lang="en-US" dirty="0" smtClean="0">
                <a:sym typeface="Wingdings"/>
              </a:rPr>
              <a:t> </a:t>
            </a:r>
            <a:r>
              <a:rPr lang="en-US" b="1" i="1" u="sng" dirty="0" smtClean="0">
                <a:solidFill>
                  <a:srgbClr val="FF0066"/>
                </a:solidFill>
              </a:rPr>
              <a:t>Lectures :</a:t>
            </a:r>
            <a:r>
              <a:rPr lang="en-US" b="1" dirty="0" smtClean="0"/>
              <a:t>   </a:t>
            </a:r>
            <a:r>
              <a:rPr lang="en-US" b="1" dirty="0" smtClean="0">
                <a:solidFill>
                  <a:srgbClr val="0070C0"/>
                </a:solidFill>
              </a:rPr>
              <a:t>Saturday : 12.10.1432 (10.09.2011) until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                       Sunday : 27.10.1432 (25.09.2011)</a:t>
            </a:r>
          </a:p>
          <a:p>
            <a:pPr>
              <a:buNone/>
            </a:pPr>
            <a:r>
              <a:rPr lang="en-US" b="1" dirty="0" smtClean="0"/>
              <a:t>			</a:t>
            </a:r>
            <a:r>
              <a:rPr lang="en-US" b="1" dirty="0" smtClean="0">
                <a:solidFill>
                  <a:srgbClr val="0070C0"/>
                </a:solidFill>
              </a:rPr>
              <a:t>   Time:  8:00 – 12:00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                       Room:  2  -   New Bldg. Level -3 </a:t>
            </a:r>
          </a:p>
          <a:p>
            <a:pPr>
              <a:buNone/>
            </a:pPr>
            <a:r>
              <a:rPr lang="en-US" b="1" dirty="0" smtClean="0"/>
              <a:t>			</a:t>
            </a:r>
            <a:r>
              <a:rPr lang="en-US" b="1" dirty="0" smtClean="0">
                <a:solidFill>
                  <a:srgbClr val="FF0000"/>
                </a:solidFill>
              </a:rPr>
              <a:t>24</a:t>
            </a:r>
            <a:r>
              <a:rPr lang="en-US" b="1" baseline="30000" dirty="0" smtClean="0">
                <a:solidFill>
                  <a:srgbClr val="FF0000"/>
                </a:solidFill>
              </a:rPr>
              <a:t>th</a:t>
            </a:r>
            <a:r>
              <a:rPr lang="en-US" b="1" dirty="0" smtClean="0">
                <a:solidFill>
                  <a:srgbClr val="FF0000"/>
                </a:solidFill>
              </a:rPr>
              <a:t> Sept. National Holiday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sym typeface="Wingdings"/>
              </a:rPr>
              <a:t>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i="1" u="sng" dirty="0" smtClean="0">
                <a:solidFill>
                  <a:srgbClr val="FF0066"/>
                </a:solidFill>
                <a:sym typeface="Wingdings"/>
              </a:rPr>
              <a:t>Skill Lab</a:t>
            </a:r>
            <a:r>
              <a:rPr lang="en-US" b="1" dirty="0" smtClean="0">
                <a:sym typeface="Wingdings"/>
              </a:rPr>
              <a:t>.  </a:t>
            </a:r>
            <a:r>
              <a:rPr lang="en-US" b="1" dirty="0" smtClean="0">
                <a:solidFill>
                  <a:srgbClr val="0070C0"/>
                </a:solidFill>
                <a:sym typeface="Wingdings"/>
              </a:rPr>
              <a:t>2</a:t>
            </a:r>
            <a:r>
              <a:rPr lang="en-US" b="1" baseline="30000" dirty="0" smtClean="0">
                <a:solidFill>
                  <a:srgbClr val="0070C0"/>
                </a:solidFill>
                <a:sym typeface="Wingdings"/>
              </a:rPr>
              <a:t>nd</a:t>
            </a:r>
            <a:r>
              <a:rPr lang="en-US" b="1" dirty="0" smtClean="0">
                <a:solidFill>
                  <a:srgbClr val="0070C0"/>
                </a:solidFill>
                <a:sym typeface="Wingdings"/>
              </a:rPr>
              <a:t> Week :  Sat : 19.10.1432 (17.09.2011) 			until  Sat. 26.10.1432 (24.09.2011)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sym typeface="Wingdings"/>
              </a:rPr>
              <a:t>			Time:  1:00 – 2:30 Pm 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sym typeface="Wingdings"/>
              </a:rPr>
              <a:t>			(Ob-</a:t>
            </a:r>
            <a:r>
              <a:rPr lang="en-US" b="1" dirty="0" err="1" smtClean="0">
                <a:solidFill>
                  <a:srgbClr val="0070C0"/>
                </a:solidFill>
                <a:sym typeface="Wingdings"/>
              </a:rPr>
              <a:t>Gyn</a:t>
            </a:r>
            <a:r>
              <a:rPr lang="en-US" b="1" dirty="0" smtClean="0">
                <a:solidFill>
                  <a:srgbClr val="0070C0"/>
                </a:solidFill>
                <a:sym typeface="Wingdings"/>
              </a:rPr>
              <a:t> Conference Room)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sym typeface="Wingdings"/>
              </a:rPr>
              <a:t>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i="1" u="sng" dirty="0" smtClean="0">
                <a:solidFill>
                  <a:srgbClr val="FF0066"/>
                </a:solidFill>
                <a:sym typeface="Wingdings"/>
              </a:rPr>
              <a:t>Tutorials:</a:t>
            </a:r>
            <a:r>
              <a:rPr lang="en-US" b="1" i="1" u="sng" dirty="0" smtClean="0">
                <a:sym typeface="Wingdings"/>
              </a:rPr>
              <a:t>  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sym typeface="Wingdings"/>
              </a:rPr>
              <a:t>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u="sng" dirty="0" smtClean="0">
                <a:solidFill>
                  <a:srgbClr val="FF0066"/>
                </a:solidFill>
                <a:sym typeface="Wingdings"/>
              </a:rPr>
              <a:t>Morning rounds, Clinics, Theater, A/E, L/D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GYNECOLOGIC HISTORY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0000FF"/>
                </a:solidFill>
              </a:rPr>
              <a:t>5-PAST OB HX</a:t>
            </a:r>
          </a:p>
          <a:p>
            <a:pPr>
              <a:buFont typeface="Wingdings" pitchFamily="2" charset="2"/>
              <a:buNone/>
            </a:pPr>
            <a:r>
              <a:rPr lang="en-US"/>
              <a:t>    Outcome &amp; details of previous pregnancies </a:t>
            </a:r>
            <a:r>
              <a:rPr lang="en-US">
                <a:sym typeface="Wingdings 3" pitchFamily="18" charset="2"/>
              </a:rPr>
              <a:t>if many summarize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FF"/>
                </a:solidFill>
              </a:rPr>
              <a:t>6-Past medical &amp; surgical Hx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FF"/>
                </a:solidFill>
              </a:rPr>
              <a:t>7-Medications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FF"/>
                </a:solidFill>
              </a:rPr>
              <a:t>8-Allergies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FF"/>
                </a:solidFill>
              </a:rPr>
              <a:t>9-Social Hx</a:t>
            </a:r>
            <a:r>
              <a:rPr lang="en-US"/>
              <a:t> </a:t>
            </a:r>
            <a:r>
              <a:rPr lang="en-US">
                <a:sym typeface="Wingdings 3" pitchFamily="18" charset="2"/>
              </a:rPr>
              <a:t>impact of the current problem on social life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FF"/>
                </a:solidFill>
              </a:rPr>
              <a:t>Summary   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GYNECOLOGIC PHYSICAL EXAMINATION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General exam , CVS, Respiratory</a:t>
            </a:r>
          </a:p>
          <a:p>
            <a:pPr>
              <a:lnSpc>
                <a:spcPct val="90000"/>
              </a:lnSpc>
            </a:pPr>
            <a:r>
              <a:rPr lang="en-US"/>
              <a:t>Abdominal exam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1-Inspection </a:t>
            </a:r>
            <a:r>
              <a:rPr lang="en-US">
                <a:sym typeface="Wingdings 3" pitchFamily="18" charset="2"/>
              </a:rPr>
              <a:t>distension  masses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ingdings 3" pitchFamily="18" charset="2"/>
              </a:rPr>
              <a:t>                    surgical scars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ingdings 3" pitchFamily="18" charset="2"/>
              </a:rPr>
              <a:t>2-Palpation guarding , tenderness, masses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ingdings 3" pitchFamily="18" charset="2"/>
              </a:rPr>
              <a:t>3-Percussion /ascultation to distiguish solid masses from bowel, ascites</a:t>
            </a:r>
          </a:p>
          <a:p>
            <a:pPr>
              <a:lnSpc>
                <a:spcPct val="90000"/>
              </a:lnSpc>
            </a:pPr>
            <a:r>
              <a:rPr lang="en-US">
                <a:sym typeface="Wingdings 3" pitchFamily="18" charset="2"/>
              </a:rPr>
              <a:t>Pelvic exam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1-Inspection of the external genitalia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2-Speculum exam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3-Digital exam</a:t>
            </a:r>
            <a:endParaRPr lang="en-US">
              <a:sym typeface="Wingdings 3" pitchFamily="18" charset="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Water lilies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LMP and EDD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429000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Dr. </a:t>
            </a:r>
            <a:r>
              <a:rPr lang="en-US" dirty="0" err="1" smtClean="0"/>
              <a:t>Iqbal</a:t>
            </a:r>
            <a:r>
              <a:rPr lang="en-US" dirty="0" smtClean="0"/>
              <a:t> </a:t>
            </a:r>
            <a:r>
              <a:rPr lang="en-US" dirty="0" err="1" smtClean="0"/>
              <a:t>Turkistani</a:t>
            </a:r>
            <a:endParaRPr lang="en-US" dirty="0" smtClean="0"/>
          </a:p>
          <a:p>
            <a:pPr algn="l"/>
            <a:r>
              <a:rPr lang="en-US" i="1" dirty="0" smtClean="0"/>
              <a:t>Assistant Prof.</a:t>
            </a:r>
          </a:p>
          <a:p>
            <a:pPr algn="l"/>
            <a:r>
              <a:rPr lang="en-US" i="1" dirty="0" smtClean="0"/>
              <a:t>OB/GYN Dept.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Accurate </a:t>
            </a:r>
            <a:r>
              <a:rPr lang="en-US" sz="3600" dirty="0" smtClean="0">
                <a:solidFill>
                  <a:srgbClr val="00B050"/>
                </a:solidFill>
              </a:rPr>
              <a:t>history</a:t>
            </a:r>
            <a:r>
              <a:rPr lang="en-US" sz="3600" dirty="0" smtClean="0">
                <a:solidFill>
                  <a:srgbClr val="002060"/>
                </a:solidFill>
              </a:rPr>
              <a:t>-taking is an integral part of the antenatal booking assessment. </a:t>
            </a:r>
          </a:p>
          <a:p>
            <a:pPr>
              <a:buNone/>
            </a:pPr>
            <a:endParaRPr lang="en-US" sz="3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One aspect of this is to determine the woman’s </a:t>
            </a:r>
            <a:r>
              <a:rPr lang="en-US" sz="3600" dirty="0" smtClean="0">
                <a:solidFill>
                  <a:srgbClr val="00B050"/>
                </a:solidFill>
              </a:rPr>
              <a:t>menstrual history </a:t>
            </a:r>
            <a:r>
              <a:rPr lang="en-US" sz="3600" dirty="0" smtClean="0">
                <a:solidFill>
                  <a:srgbClr val="002060"/>
                </a:solidFill>
              </a:rPr>
              <a:t>and the date of her last menstrual period </a:t>
            </a:r>
            <a:r>
              <a:rPr lang="en-US" sz="3600" dirty="0" smtClean="0">
                <a:solidFill>
                  <a:srgbClr val="FF0000"/>
                </a:solidFill>
              </a:rPr>
              <a:t>(LMP)</a:t>
            </a:r>
            <a:r>
              <a:rPr lang="en-US" sz="36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This is to enable calculation of the expected date of the delivery</a:t>
            </a:r>
            <a:r>
              <a:rPr lang="en-US" sz="3600" dirty="0" smtClean="0">
                <a:solidFill>
                  <a:srgbClr val="FF0000"/>
                </a:solidFill>
              </a:rPr>
              <a:t>(EDD)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382000" cy="3733800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By predicting accurately the estimated date of delivery </a:t>
            </a:r>
            <a:r>
              <a:rPr lang="en-US" sz="3600" dirty="0" smtClean="0">
                <a:solidFill>
                  <a:srgbClr val="FF0000"/>
                </a:solidFill>
              </a:rPr>
              <a:t>(EDD)</a:t>
            </a:r>
            <a:r>
              <a:rPr lang="en-US" sz="3600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    -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evaluation of fetal growth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   - and unnecessary early induction of  </a:t>
            </a:r>
            <a:r>
              <a:rPr lang="en-US" sz="3600" dirty="0" err="1" smtClean="0">
                <a:solidFill>
                  <a:srgbClr val="002060"/>
                </a:solidFill>
              </a:rPr>
              <a:t>labour</a:t>
            </a:r>
            <a:r>
              <a:rPr lang="en-US" sz="3600" dirty="0" smtClean="0">
                <a:solidFill>
                  <a:srgbClr val="002060"/>
                </a:solidFill>
              </a:rPr>
              <a:t>  can be monitored.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3600" dirty="0" smtClean="0">
                <a:solidFill>
                  <a:srgbClr val="002060"/>
                </a:solidFill>
              </a:rPr>
              <a:t>The length of pregnancy is calculated at 280 days from the first day of the </a:t>
            </a:r>
            <a:r>
              <a:rPr lang="en-US" sz="3600" dirty="0" smtClean="0">
                <a:solidFill>
                  <a:srgbClr val="FF0000"/>
                </a:solidFill>
              </a:rPr>
              <a:t>LMP</a:t>
            </a:r>
            <a:r>
              <a:rPr lang="en-US" sz="3600" dirty="0" smtClean="0">
                <a:solidFill>
                  <a:srgbClr val="002060"/>
                </a:solidFill>
              </a:rPr>
              <a:t>.. (obstetric age)</a:t>
            </a:r>
          </a:p>
          <a:p>
            <a:endParaRPr lang="en-US" sz="3600" dirty="0" smtClean="0">
              <a:solidFill>
                <a:srgbClr val="002060"/>
              </a:solidFill>
            </a:endParaRPr>
          </a:p>
          <a:p>
            <a:r>
              <a:rPr lang="en-US" sz="3600" dirty="0" smtClean="0">
                <a:solidFill>
                  <a:srgbClr val="002060"/>
                </a:solidFill>
              </a:rPr>
              <a:t>Or 266 from the date of ovulation .. (</a:t>
            </a:r>
            <a:r>
              <a:rPr lang="en-US" sz="3600" dirty="0" err="1" smtClean="0">
                <a:solidFill>
                  <a:srgbClr val="002060"/>
                </a:solidFill>
              </a:rPr>
              <a:t>embriologic</a:t>
            </a:r>
            <a:r>
              <a:rPr lang="en-US" sz="3600" dirty="0" smtClean="0">
                <a:solidFill>
                  <a:srgbClr val="002060"/>
                </a:solidFill>
              </a:rPr>
              <a:t> age)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9900"/>
                </a:solidFill>
              </a:rPr>
              <a:t>Factors that will affect the length of pregnancy and the calculation of the </a:t>
            </a:r>
            <a:r>
              <a:rPr lang="en-US" sz="3600" dirty="0" smtClean="0">
                <a:solidFill>
                  <a:srgbClr val="FF0000"/>
                </a:solidFill>
              </a:rPr>
              <a:t>EDD</a:t>
            </a:r>
            <a:r>
              <a:rPr lang="en-US" sz="3600" dirty="0" smtClean="0">
                <a:solidFill>
                  <a:srgbClr val="009900"/>
                </a:solidFill>
              </a:rPr>
              <a:t>:</a:t>
            </a:r>
            <a:endParaRPr lang="en-US" sz="3600" dirty="0">
              <a:solidFill>
                <a:srgbClr val="00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The length of the menstrual cycle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Conception within three months of discontinuing the contraceptive pill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Conception while taking the contraceptive pill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Conception when an intrauterine device is in situ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When the last bleed is calculated as a menstrual period when it is an implantation bleed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 vitro </a:t>
            </a:r>
            <a:r>
              <a:rPr lang="en-US" dirty="0" err="1" smtClean="0">
                <a:solidFill>
                  <a:srgbClr val="002060"/>
                </a:solidFill>
              </a:rPr>
              <a:t>fertilisation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when the date of conception is </a:t>
            </a:r>
            <a:r>
              <a:rPr lang="en-US" sz="3500" dirty="0" smtClean="0">
                <a:solidFill>
                  <a:srgbClr val="002060"/>
                </a:solidFill>
              </a:rPr>
              <a:t>known</a:t>
            </a:r>
            <a:endParaRPr lang="en-US" sz="35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9900"/>
                </a:solidFill>
              </a:rPr>
              <a:t>Questions that should be asked when taking details of a woman’s menstrual cycle:</a:t>
            </a:r>
            <a:endParaRPr lang="en-US" sz="3600" dirty="0">
              <a:solidFill>
                <a:srgbClr val="00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Age when menstruation started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Regularity of menstrual bleeds 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Frequency of menstrual bleeds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Length of menstrual bleeds, especially the last one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err="1" smtClean="0">
                <a:solidFill>
                  <a:srgbClr val="009900"/>
                </a:solidFill>
              </a:rPr>
              <a:t>Naegele’s</a:t>
            </a:r>
            <a:r>
              <a:rPr lang="en-US" sz="4000" dirty="0" smtClean="0">
                <a:solidFill>
                  <a:srgbClr val="009900"/>
                </a:solidFill>
              </a:rPr>
              <a:t> rule:</a:t>
            </a:r>
            <a:endParaRPr lang="en-US" sz="4000" dirty="0">
              <a:solidFill>
                <a:srgbClr val="00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According to this rule, count forward </a:t>
            </a:r>
            <a:r>
              <a:rPr lang="en-US" dirty="0" smtClean="0">
                <a:solidFill>
                  <a:srgbClr val="00B050"/>
                </a:solidFill>
              </a:rPr>
              <a:t>nine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months </a:t>
            </a:r>
            <a:r>
              <a:rPr lang="en-US" dirty="0" smtClean="0">
                <a:solidFill>
                  <a:srgbClr val="002060"/>
                </a:solidFill>
              </a:rPr>
              <a:t>and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add seven days </a:t>
            </a:r>
            <a:r>
              <a:rPr lang="en-US" b="1" dirty="0" smtClean="0">
                <a:solidFill>
                  <a:srgbClr val="002060"/>
                </a:solidFill>
              </a:rPr>
              <a:t>from the first day of the </a:t>
            </a:r>
            <a:r>
              <a:rPr lang="en-US" b="1" dirty="0" smtClean="0">
                <a:solidFill>
                  <a:srgbClr val="FF0000"/>
                </a:solidFill>
              </a:rPr>
              <a:t>LMP</a:t>
            </a:r>
            <a:r>
              <a:rPr lang="en-US" b="1" dirty="0" smtClean="0">
                <a:solidFill>
                  <a:srgbClr val="002060"/>
                </a:solidFill>
              </a:rPr>
              <a:t>, or </a:t>
            </a:r>
            <a:r>
              <a:rPr lang="en-US" b="1" dirty="0" smtClean="0">
                <a:solidFill>
                  <a:srgbClr val="00B050"/>
                </a:solidFill>
              </a:rPr>
              <a:t>add a year </a:t>
            </a:r>
            <a:r>
              <a:rPr lang="en-US" b="1" dirty="0" smtClean="0">
                <a:solidFill>
                  <a:srgbClr val="002060"/>
                </a:solidFill>
              </a:rPr>
              <a:t>counting backward by </a:t>
            </a:r>
            <a:r>
              <a:rPr lang="en-US" b="1" dirty="0" smtClean="0">
                <a:solidFill>
                  <a:srgbClr val="00B050"/>
                </a:solidFill>
              </a:rPr>
              <a:t>three months</a:t>
            </a:r>
            <a:r>
              <a:rPr lang="en-US" b="1" dirty="0" smtClean="0">
                <a:solidFill>
                  <a:srgbClr val="002060"/>
                </a:solidFill>
              </a:rPr>
              <a:t> and </a:t>
            </a:r>
            <a:r>
              <a:rPr lang="en-US" b="1" dirty="0" smtClean="0">
                <a:solidFill>
                  <a:srgbClr val="00B050"/>
                </a:solidFill>
              </a:rPr>
              <a:t>adding seven </a:t>
            </a:r>
            <a:r>
              <a:rPr lang="en-US" dirty="0" smtClean="0">
                <a:solidFill>
                  <a:srgbClr val="00B050"/>
                </a:solidFill>
              </a:rPr>
              <a:t>days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r>
              <a:rPr lang="en-US" i="1" dirty="0" smtClean="0">
                <a:solidFill>
                  <a:srgbClr val="002060"/>
                </a:solidFill>
              </a:rPr>
              <a:t>This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i="1" dirty="0" smtClean="0">
                <a:solidFill>
                  <a:srgbClr val="002060"/>
                </a:solidFill>
              </a:rPr>
              <a:t>calculation is based on a 28-day cycle.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For a 33-day cycle, the calculation is to add nine months, then seven days then five days.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334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600" u="sng" dirty="0" smtClean="0">
                <a:solidFill>
                  <a:srgbClr val="FF0066"/>
                </a:solidFill>
                <a:latin typeface="Script MT Bold" pitchFamily="66" charset="0"/>
                <a:sym typeface="Wingdings"/>
              </a:rPr>
              <a:t>Examination Week:</a:t>
            </a:r>
          </a:p>
          <a:p>
            <a:pPr lvl="1"/>
            <a:r>
              <a:rPr lang="en-US" sz="1900" b="1" i="1" dirty="0" smtClean="0"/>
              <a:t> </a:t>
            </a:r>
            <a:r>
              <a:rPr lang="en-US" sz="2600" b="1" i="1" dirty="0" smtClean="0">
                <a:solidFill>
                  <a:srgbClr val="0070C0"/>
                </a:solidFill>
              </a:rPr>
              <a:t>CONTINOUS WRITTEN EXAM </a:t>
            </a:r>
            <a:r>
              <a:rPr lang="en-US" sz="2600" b="1" i="1" dirty="0" smtClean="0"/>
              <a:t>=   Monday,  18.12.32 (14.11.2011)</a:t>
            </a:r>
            <a:endParaRPr lang="en-US" sz="2600" dirty="0" smtClean="0"/>
          </a:p>
          <a:p>
            <a:pPr lvl="1"/>
            <a:r>
              <a:rPr lang="en-US" sz="2600" b="1" i="1" dirty="0" smtClean="0">
                <a:solidFill>
                  <a:srgbClr val="0070C0"/>
                </a:solidFill>
              </a:rPr>
              <a:t>CONTINOUS CLINICAL OSCE </a:t>
            </a:r>
            <a:r>
              <a:rPr lang="en-US" sz="2600" b="1" i="1" dirty="0" smtClean="0"/>
              <a:t>=   Wednesday, 20.12.1432 (16.11.2011)</a:t>
            </a:r>
          </a:p>
          <a:p>
            <a:pPr lvl="1">
              <a:buNone/>
            </a:pPr>
            <a:endParaRPr lang="en-US" sz="2600" b="1" i="1" dirty="0" smtClean="0"/>
          </a:p>
          <a:p>
            <a:pPr lvl="1"/>
            <a:r>
              <a:rPr lang="en-US" sz="2600" b="1" i="1" dirty="0" smtClean="0">
                <a:solidFill>
                  <a:srgbClr val="0070C0"/>
                </a:solidFill>
              </a:rPr>
              <a:t>FINAL WRITTEN  EXAM </a:t>
            </a:r>
            <a:r>
              <a:rPr lang="en-US" sz="2600" b="1" i="1" dirty="0" smtClean="0"/>
              <a:t>=   Saturday, 15.01.1433 (10.12.2011)</a:t>
            </a:r>
            <a:endParaRPr lang="en-US" sz="2600" dirty="0" smtClean="0"/>
          </a:p>
          <a:p>
            <a:pPr lvl="1"/>
            <a:r>
              <a:rPr lang="en-US" sz="2600" b="1" i="1" dirty="0" smtClean="0">
                <a:solidFill>
                  <a:srgbClr val="0070C0"/>
                </a:solidFill>
              </a:rPr>
              <a:t>FINAL CLINICAL  OSCE EXAM </a:t>
            </a:r>
            <a:r>
              <a:rPr lang="en-US" sz="2600" b="1" i="1" dirty="0" smtClean="0"/>
              <a:t>=  Monday, 17.01.1433 (12.12.2011)</a:t>
            </a:r>
          </a:p>
          <a:p>
            <a:pPr>
              <a:buNone/>
            </a:pPr>
            <a:r>
              <a:rPr lang="en-US" sz="5100" i="1" u="sng" dirty="0" smtClean="0">
                <a:solidFill>
                  <a:srgbClr val="FF0066"/>
                </a:solidFill>
                <a:latin typeface="Script MT Bold" pitchFamily="66" charset="0"/>
                <a:sym typeface="Wingdings"/>
              </a:rPr>
              <a:t>Marks:</a:t>
            </a:r>
            <a:r>
              <a:rPr lang="en-US" dirty="0" smtClean="0">
                <a:sym typeface="Wingdings"/>
              </a:rPr>
              <a:t>	</a:t>
            </a:r>
          </a:p>
          <a:p>
            <a:pPr>
              <a:buNone/>
            </a:pPr>
            <a:r>
              <a:rPr lang="en-US" sz="2900" b="1" dirty="0" smtClean="0">
                <a:sym typeface="Wingdings"/>
              </a:rPr>
              <a:t>	30 % Continuous Exam</a:t>
            </a:r>
          </a:p>
          <a:p>
            <a:pPr>
              <a:buNone/>
            </a:pPr>
            <a:r>
              <a:rPr lang="en-US" sz="2900" b="1" dirty="0" smtClean="0">
                <a:sym typeface="Wingdings"/>
              </a:rPr>
              <a:t>	60%  Final Exam</a:t>
            </a:r>
          </a:p>
          <a:p>
            <a:pPr>
              <a:buNone/>
            </a:pPr>
            <a:r>
              <a:rPr lang="en-US" sz="2900" b="1" dirty="0" smtClean="0">
                <a:sym typeface="Wingdings"/>
              </a:rPr>
              <a:t>	10 %  Attendance &amp; Punctuality </a:t>
            </a:r>
          </a:p>
          <a:p>
            <a:pPr>
              <a:buNone/>
            </a:pPr>
            <a:r>
              <a:rPr lang="en-US" sz="2900" b="1" dirty="0" smtClean="0">
                <a:sym typeface="Wingdings"/>
              </a:rPr>
              <a:t>               Participation &amp; Effort=</a:t>
            </a:r>
            <a:r>
              <a:rPr lang="en-US" sz="3600" b="1" i="1" dirty="0" smtClean="0">
                <a:sym typeface="Wingdings"/>
              </a:rPr>
              <a:t>  </a:t>
            </a:r>
            <a:r>
              <a:rPr lang="en-US" i="1" dirty="0" smtClean="0">
                <a:sym typeface="Wingdings"/>
              </a:rPr>
              <a:t>Presentations (History taking) in               Tutorials, Clinics, Theater, etc.</a:t>
            </a:r>
          </a:p>
          <a:p>
            <a:pPr>
              <a:buNone/>
            </a:pPr>
            <a:r>
              <a:rPr lang="en-US" sz="3100" b="1" u="sng" dirty="0" smtClean="0">
                <a:sym typeface="Wingdings"/>
              </a:rPr>
              <a:t>              Respect &amp; Attitude)</a:t>
            </a:r>
          </a:p>
          <a:p>
            <a:pPr>
              <a:buNone/>
            </a:pPr>
            <a:r>
              <a:rPr lang="en-US" sz="4100" b="1" dirty="0" smtClean="0">
                <a:sym typeface="Wingdings"/>
              </a:rPr>
              <a:t>	100%</a:t>
            </a:r>
            <a:endParaRPr lang="en-US" sz="3100" b="1" dirty="0" smtClean="0">
              <a:sym typeface="Wingdings"/>
            </a:endParaRPr>
          </a:p>
          <a:p>
            <a:pPr>
              <a:buNone/>
            </a:pPr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9900"/>
                </a:solidFill>
              </a:rPr>
              <a:t>National Institute for health and clinic Excellence (NICE) guidelines recommend that:</a:t>
            </a:r>
            <a:endParaRPr lang="en-US" sz="3600" dirty="0">
              <a:solidFill>
                <a:srgbClr val="00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All pregnant women be offered an </a:t>
            </a:r>
            <a:r>
              <a:rPr lang="en-US" i="1" dirty="0" smtClean="0">
                <a:solidFill>
                  <a:srgbClr val="002060"/>
                </a:solidFill>
              </a:rPr>
              <a:t>early ultrasound scan</a:t>
            </a: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-  To determine gestational age.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-  To detect multiple pregnancies.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This will ensure:</a:t>
            </a: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-  consistency of gestational age assessments.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-  Improve the performance of mid-trimester serum screening for Down’s syndrome.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-  Reduce the need for induction of </a:t>
            </a:r>
            <a:r>
              <a:rPr lang="en-US" dirty="0" err="1" smtClean="0">
                <a:solidFill>
                  <a:srgbClr val="002060"/>
                </a:solidFill>
              </a:rPr>
              <a:t>labour</a:t>
            </a:r>
            <a:r>
              <a:rPr lang="en-US" dirty="0" smtClean="0">
                <a:solidFill>
                  <a:srgbClr val="002060"/>
                </a:solidFill>
              </a:rPr>
              <a:t> after 41 weeks.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The use </a:t>
            </a:r>
            <a:r>
              <a:rPr lang="en-US" i="1" dirty="0" smtClean="0">
                <a:solidFill>
                  <a:srgbClr val="002060"/>
                </a:solidFill>
              </a:rPr>
              <a:t>of ultrasound scan </a:t>
            </a:r>
            <a:r>
              <a:rPr lang="en-US" dirty="0" smtClean="0">
                <a:solidFill>
                  <a:srgbClr val="002060"/>
                </a:solidFill>
              </a:rPr>
              <a:t>combined with </a:t>
            </a:r>
            <a:r>
              <a:rPr lang="en-US" i="1" dirty="0" smtClean="0">
                <a:solidFill>
                  <a:srgbClr val="002060"/>
                </a:solidFill>
              </a:rPr>
              <a:t>accurate date of </a:t>
            </a:r>
            <a:r>
              <a:rPr lang="en-US" i="1" dirty="0" smtClean="0">
                <a:solidFill>
                  <a:srgbClr val="FF0000"/>
                </a:solidFill>
              </a:rPr>
              <a:t>LMP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has been shown to lead a 70% reduction in the number of pregnancies  considered post-term (</a:t>
            </a:r>
            <a:r>
              <a:rPr lang="en-US" dirty="0" err="1" smtClean="0">
                <a:solidFill>
                  <a:srgbClr val="002060"/>
                </a:solidFill>
              </a:rPr>
              <a:t>Gardosi</a:t>
            </a:r>
            <a:r>
              <a:rPr lang="en-US" dirty="0" smtClean="0">
                <a:solidFill>
                  <a:srgbClr val="002060"/>
                </a:solidFill>
              </a:rPr>
              <a:t> et al, 1997).</a:t>
            </a: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&gt; The calculation is achieved by measuring the </a:t>
            </a:r>
            <a:r>
              <a:rPr lang="en-US" dirty="0" smtClean="0">
                <a:solidFill>
                  <a:srgbClr val="00B050"/>
                </a:solidFill>
              </a:rPr>
              <a:t>crown-rump length (CRL) in the first trimester of pregnancy </a:t>
            </a:r>
          </a:p>
          <a:p>
            <a:pPr>
              <a:buFont typeface="Wingdings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And </a:t>
            </a:r>
            <a:r>
              <a:rPr lang="en-US" dirty="0" smtClean="0">
                <a:solidFill>
                  <a:srgbClr val="00B050"/>
                </a:solidFill>
              </a:rPr>
              <a:t>CRL and </a:t>
            </a:r>
            <a:r>
              <a:rPr lang="en-US" dirty="0" err="1" smtClean="0">
                <a:solidFill>
                  <a:srgbClr val="00B050"/>
                </a:solidFill>
              </a:rPr>
              <a:t>biparietal</a:t>
            </a:r>
            <a:r>
              <a:rPr lang="en-US" dirty="0" smtClean="0">
                <a:solidFill>
                  <a:srgbClr val="00B050"/>
                </a:solidFill>
              </a:rPr>
              <a:t> diameter in the second trimester. </a:t>
            </a:r>
          </a:p>
          <a:p>
            <a:pPr>
              <a:buFont typeface="Wingdings"/>
              <a:buChar char="Ø"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The measurement of the CRL in the first trimester is seen as the most accurate calculation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Many women are unreliable when disclosing menstrual history and date of </a:t>
            </a:r>
            <a:r>
              <a:rPr lang="en-US" sz="4000" dirty="0" smtClean="0">
                <a:solidFill>
                  <a:srgbClr val="FF0000"/>
                </a:solidFill>
              </a:rPr>
              <a:t>LMP</a:t>
            </a:r>
            <a:r>
              <a:rPr lang="en-US" sz="4000" dirty="0" smtClean="0">
                <a:solidFill>
                  <a:srgbClr val="002060"/>
                </a:solidFill>
              </a:rPr>
              <a:t>, so the use </a:t>
            </a:r>
            <a:r>
              <a:rPr lang="en-US" sz="4000" b="1" dirty="0" smtClean="0">
                <a:solidFill>
                  <a:srgbClr val="002060"/>
                </a:solidFill>
              </a:rPr>
              <a:t>of </a:t>
            </a:r>
            <a:r>
              <a:rPr lang="en-US" sz="4000" b="1" i="1" dirty="0" smtClean="0">
                <a:solidFill>
                  <a:srgbClr val="002060"/>
                </a:solidFill>
              </a:rPr>
              <a:t>both ultrasound scan and </a:t>
            </a:r>
            <a:r>
              <a:rPr lang="en-US" sz="4000" b="1" i="1" dirty="0" smtClean="0">
                <a:solidFill>
                  <a:srgbClr val="FF0000"/>
                </a:solidFill>
              </a:rPr>
              <a:t>LMP </a:t>
            </a:r>
            <a:r>
              <a:rPr lang="en-US" sz="4000" b="1" i="1" dirty="0" smtClean="0">
                <a:solidFill>
                  <a:srgbClr val="002060"/>
                </a:solidFill>
              </a:rPr>
              <a:t>is much more accurate predictor.</a:t>
            </a: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ter lilies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HISTORY TAKING &amp; PHYSICAL EXAMINATION OBGYN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256213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1-General information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Name, age , gravidity, parity, LMP, EDD (</a:t>
            </a:r>
            <a:r>
              <a:rPr lang="en-US" dirty="0" err="1"/>
              <a:t>Naegele’s</a:t>
            </a:r>
            <a:r>
              <a:rPr lang="en-US" dirty="0"/>
              <a:t> rule)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Gravidity</a:t>
            </a:r>
            <a:r>
              <a:rPr lang="en-US" dirty="0"/>
              <a:t> </a:t>
            </a:r>
            <a:r>
              <a:rPr lang="en-US" dirty="0">
                <a:sym typeface="Wingdings 3" pitchFamily="18" charset="2"/>
              </a:rPr>
              <a:t>no. of pregnancies including current pregnancy (regardless of the outcome N or abortion)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</a:t>
            </a:r>
            <a:r>
              <a:rPr lang="en-US" dirty="0">
                <a:solidFill>
                  <a:srgbClr val="FF0000"/>
                </a:solidFill>
              </a:rPr>
              <a:t> Parity</a:t>
            </a:r>
            <a:r>
              <a:rPr lang="en-US" dirty="0"/>
              <a:t> </a:t>
            </a:r>
            <a:r>
              <a:rPr lang="en-US" dirty="0">
                <a:sym typeface="Wingdings 3" pitchFamily="18" charset="2"/>
              </a:rPr>
              <a:t>no. of births beyond 24 wk gestation</a:t>
            </a:r>
            <a:r>
              <a:rPr lang="en-US" dirty="0"/>
              <a:t> </a:t>
            </a:r>
          </a:p>
          <a:p>
            <a:r>
              <a:rPr lang="en-US" b="1" dirty="0">
                <a:solidFill>
                  <a:srgbClr val="0000FF"/>
                </a:solidFill>
              </a:rPr>
              <a:t>2-Current  problem/ complaint</a:t>
            </a:r>
          </a:p>
          <a:p>
            <a:r>
              <a:rPr lang="en-US" b="1" dirty="0">
                <a:solidFill>
                  <a:srgbClr val="0000FF"/>
                </a:solidFill>
              </a:rPr>
              <a:t>3-History of current complaint</a:t>
            </a:r>
          </a:p>
          <a:p>
            <a:r>
              <a:rPr lang="en-US" b="1" dirty="0">
                <a:solidFill>
                  <a:srgbClr val="0000FF"/>
                </a:solidFill>
              </a:rPr>
              <a:t>4-History of current pregnancy 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ym typeface="Wingdings 3" pitchFamily="18" charset="2"/>
              </a:rPr>
              <a:t>        details of the 1</a:t>
            </a:r>
            <a:r>
              <a:rPr lang="en-US" baseline="30000" dirty="0">
                <a:sym typeface="Wingdings 3" pitchFamily="18" charset="2"/>
              </a:rPr>
              <a:t>st</a:t>
            </a:r>
            <a:r>
              <a:rPr lang="en-US" dirty="0">
                <a:sym typeface="Wingdings 3" pitchFamily="18" charset="2"/>
              </a:rPr>
              <a:t> ,2</a:t>
            </a:r>
            <a:r>
              <a:rPr lang="en-US" baseline="30000" dirty="0">
                <a:sym typeface="Wingdings 3" pitchFamily="18" charset="2"/>
              </a:rPr>
              <a:t>nd</a:t>
            </a:r>
            <a:r>
              <a:rPr lang="en-US" dirty="0">
                <a:sym typeface="Wingdings 3" pitchFamily="18" charset="2"/>
              </a:rPr>
              <a:t> &amp; 3</a:t>
            </a:r>
            <a:r>
              <a:rPr lang="en-US" baseline="30000" dirty="0">
                <a:sym typeface="Wingdings 3" pitchFamily="18" charset="2"/>
              </a:rPr>
              <a:t>rd</a:t>
            </a:r>
            <a:r>
              <a:rPr lang="en-US" dirty="0">
                <a:sym typeface="Wingdings 3" pitchFamily="18" charset="2"/>
              </a:rPr>
              <a:t> trimester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ym typeface="Wingdings 3" pitchFamily="18" charset="2"/>
              </a:rPr>
              <a:t>       lab tests &amp; U/S </a:t>
            </a:r>
            <a:r>
              <a:rPr lang="en-US" dirty="0" err="1">
                <a:sym typeface="Wingdings 3" pitchFamily="18" charset="2"/>
              </a:rPr>
              <a:t>scanspattern</a:t>
            </a:r>
            <a:endParaRPr lang="en-US" dirty="0">
              <a:sym typeface="Wingdings 3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sym typeface="Wingdings 3" pitchFamily="18" charset="2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OBSTETRIC HISTORY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800">
                <a:solidFill>
                  <a:srgbClr val="0000FF"/>
                </a:solidFill>
                <a:sym typeface="Wingdings 3" pitchFamily="18" charset="2"/>
              </a:rPr>
              <a:t>5-Menstrual &amp; gynecological history</a:t>
            </a:r>
          </a:p>
          <a:p>
            <a:r>
              <a:rPr lang="en-US">
                <a:sym typeface="Wingdings 3" pitchFamily="18" charset="2"/>
              </a:rPr>
              <a:t>LMP details ( was it conform to the usual in terms of timing, volume, and appearance)</a:t>
            </a:r>
          </a:p>
          <a:p>
            <a:r>
              <a:rPr lang="en-US">
                <a:sym typeface="Wingdings 3" pitchFamily="18" charset="2"/>
              </a:rPr>
              <a:t>Regular or irregular cycles</a:t>
            </a:r>
          </a:p>
          <a:p>
            <a:r>
              <a:rPr lang="en-US">
                <a:sym typeface="Wingdings 3" pitchFamily="18" charset="2"/>
              </a:rPr>
              <a:t>Length of the cycle</a:t>
            </a:r>
          </a:p>
          <a:p>
            <a:r>
              <a:rPr lang="en-US">
                <a:sym typeface="Wingdings 3" pitchFamily="18" charset="2"/>
              </a:rPr>
              <a:t>OCP</a:t>
            </a:r>
          </a:p>
          <a:p>
            <a:r>
              <a:rPr lang="en-US"/>
              <a:t>Surgical procedures</a:t>
            </a:r>
          </a:p>
          <a:p>
            <a:r>
              <a:rPr lang="en-US"/>
              <a:t>Hx of infertility</a:t>
            </a:r>
          </a:p>
          <a:p>
            <a:r>
              <a:rPr lang="en-US"/>
              <a:t>Sexually transmitted diseases</a:t>
            </a:r>
          </a:p>
          <a:p>
            <a:r>
              <a:rPr lang="en-US"/>
              <a:t>Uterine anomalies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95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>
                <a:solidFill>
                  <a:srgbClr val="0000FF"/>
                </a:solidFill>
              </a:rPr>
              <a:t>6-Past obstetric history</a:t>
            </a:r>
          </a:p>
          <a:p>
            <a:r>
              <a:rPr lang="en-US" dirty="0"/>
              <a:t> Outcome of previous pregnancies in details including the abortions  </a:t>
            </a:r>
          </a:p>
          <a:p>
            <a:r>
              <a:rPr lang="en-US" dirty="0"/>
              <a:t> Any significant antenatal, </a:t>
            </a:r>
            <a:r>
              <a:rPr lang="en-US" dirty="0" err="1"/>
              <a:t>intrapartum</a:t>
            </a:r>
            <a:r>
              <a:rPr lang="en-US" dirty="0"/>
              <a:t> or postpartum events</a:t>
            </a:r>
          </a:p>
          <a:p>
            <a:r>
              <a:rPr lang="en-US" dirty="0"/>
              <a:t>Previous maternal complications</a:t>
            </a:r>
          </a:p>
          <a:p>
            <a:r>
              <a:rPr lang="en-US" dirty="0"/>
              <a:t>Mode of delivery</a:t>
            </a:r>
          </a:p>
          <a:p>
            <a:r>
              <a:rPr lang="en-US" dirty="0"/>
              <a:t>B Wt</a:t>
            </a:r>
          </a:p>
          <a:p>
            <a:r>
              <a:rPr lang="en-US" dirty="0"/>
              <a:t>Life &amp; health of the baby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81075"/>
            <a:ext cx="8229600" cy="2160588"/>
          </a:xfrm>
        </p:spPr>
        <p:txBody>
          <a:bodyPr>
            <a:normAutofit fontScale="90000"/>
          </a:bodyPr>
          <a:lstStyle/>
          <a:p>
            <a:r>
              <a:rPr lang="en-US" sz="2400"/>
              <a:t>OBSTETRIC HISTORY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400">
                <a:solidFill>
                  <a:srgbClr val="0000FF"/>
                </a:solidFill>
              </a:rPr>
              <a:t>7-Past medical/ surgical Hx</a:t>
            </a:r>
            <a:r>
              <a:rPr lang="en-US" sz="2400" b="0">
                <a:solidFill>
                  <a:srgbClr val="0000FF"/>
                </a:solidFill>
              </a:rPr>
              <a:t/>
            </a:r>
            <a:br>
              <a:rPr lang="en-US" sz="2400" b="0">
                <a:solidFill>
                  <a:srgbClr val="0000FF"/>
                </a:solidFill>
              </a:rPr>
            </a:br>
            <a:r>
              <a:rPr lang="en-US" sz="2000"/>
              <a:t>Some medical conditions may have impact on the course of the pregnancy  or the pregnancy may have an impact on the medical condition examples: </a:t>
            </a:r>
            <a:br>
              <a:rPr lang="en-US" sz="2000"/>
            </a:br>
            <a:r>
              <a:rPr lang="en-US" sz="2400"/>
              <a:t>    </a:t>
            </a:r>
            <a:br>
              <a:rPr lang="en-US" sz="2400"/>
            </a:br>
            <a:endParaRPr lang="en-US" sz="24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3284538"/>
            <a:ext cx="4038600" cy="3735387"/>
          </a:xfrm>
        </p:spPr>
        <p:txBody>
          <a:bodyPr>
            <a:normAutofit/>
          </a:bodyPr>
          <a:lstStyle/>
          <a:p>
            <a:r>
              <a:rPr lang="en-US" sz="2000"/>
              <a:t>Heart disease</a:t>
            </a:r>
          </a:p>
          <a:p>
            <a:r>
              <a:rPr lang="en-US" sz="2000"/>
              <a:t> Hypertension</a:t>
            </a:r>
          </a:p>
          <a:p>
            <a:r>
              <a:rPr lang="en-US" sz="2000"/>
              <a:t> Dm</a:t>
            </a:r>
          </a:p>
          <a:p>
            <a:r>
              <a:rPr lang="en-US" sz="2000"/>
              <a:t> Epilepsy</a:t>
            </a:r>
          </a:p>
          <a:p>
            <a:r>
              <a:rPr lang="en-US" sz="2000"/>
              <a:t>Thyroid disease</a:t>
            </a:r>
          </a:p>
          <a:p>
            <a:r>
              <a:rPr lang="en-US" sz="2000"/>
              <a:t> B asthma</a:t>
            </a:r>
          </a:p>
          <a:p>
            <a:r>
              <a:rPr lang="en-US" sz="2000"/>
              <a:t>Any previous surgery.         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     </a:t>
            </a:r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307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3357563"/>
            <a:ext cx="4038600" cy="2509837"/>
          </a:xfrm>
        </p:spPr>
        <p:txBody>
          <a:bodyPr>
            <a:normAutofit lnSpcReduction="10000"/>
          </a:bodyPr>
          <a:lstStyle/>
          <a:p>
            <a:r>
              <a:rPr lang="en-US" sz="2000"/>
              <a:t>Kidney disease</a:t>
            </a:r>
          </a:p>
          <a:p>
            <a:r>
              <a:rPr lang="en-US" sz="2000"/>
              <a:t> UTI</a:t>
            </a:r>
          </a:p>
          <a:p>
            <a:r>
              <a:rPr lang="en-US" sz="2000"/>
              <a:t>Autoimmune disease </a:t>
            </a:r>
          </a:p>
          <a:p>
            <a:r>
              <a:rPr lang="en-US" sz="2000"/>
              <a:t>Psychiatric disorders </a:t>
            </a:r>
          </a:p>
          <a:p>
            <a:r>
              <a:rPr lang="en-US" sz="2000"/>
              <a:t>Hepatitis</a:t>
            </a:r>
          </a:p>
          <a:p>
            <a:r>
              <a:rPr lang="en-US" sz="2000"/>
              <a:t> Venereal diseases </a:t>
            </a:r>
          </a:p>
          <a:p>
            <a:r>
              <a:rPr lang="en-US" sz="2000"/>
              <a:t>Blood transfusion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1452</Words>
  <Application>Microsoft Office PowerPoint</Application>
  <PresentationFormat>On-screen Show (4:3)</PresentationFormat>
  <Paragraphs>245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    Introduction History taking in Ob-Gyne Course  481 – 1ST Semester – Female  Start :   12 Shawwal 1432 (10 September 2011) End :  19 Muharram 1433 (14 December 2011) (Total of 12 weeks rotation)</vt:lpstr>
      <vt:lpstr>Slide 2</vt:lpstr>
      <vt:lpstr>Slide 3</vt:lpstr>
      <vt:lpstr>Slide 4</vt:lpstr>
      <vt:lpstr>HISTORY TAKING &amp; PHYSICAL EXAMINATION OBGYN</vt:lpstr>
      <vt:lpstr>Slide 6</vt:lpstr>
      <vt:lpstr>OBSTETRIC HISTORY</vt:lpstr>
      <vt:lpstr>Slide 8</vt:lpstr>
      <vt:lpstr>OBSTETRIC HISTORY  7-Past medical/ surgical Hx Some medical conditions may have impact on the course of the pregnancy  or the pregnancy may have an impact on the medical condition examples:       </vt:lpstr>
      <vt:lpstr>Slide 10</vt:lpstr>
      <vt:lpstr>Slide 11</vt:lpstr>
      <vt:lpstr>Slide 12</vt:lpstr>
      <vt:lpstr>Abdominal exam </vt:lpstr>
      <vt:lpstr>Abdominal exam</vt:lpstr>
      <vt:lpstr>Slide 15</vt:lpstr>
      <vt:lpstr>Pelvic assessment </vt:lpstr>
      <vt:lpstr>GYNECOLOGIC HISTORY</vt:lpstr>
      <vt:lpstr>GYNECOLOGIC HISTORY</vt:lpstr>
      <vt:lpstr>GYNECOLOGIC HISTORY</vt:lpstr>
      <vt:lpstr>GYNECOLOGIC HISTORY</vt:lpstr>
      <vt:lpstr>GYNECOLOGIC PHYSICAL EXAMINATION</vt:lpstr>
      <vt:lpstr>Slide 22</vt:lpstr>
      <vt:lpstr>LMP and EDD</vt:lpstr>
      <vt:lpstr>Slide 24</vt:lpstr>
      <vt:lpstr>Slide 25</vt:lpstr>
      <vt:lpstr>Slide 26</vt:lpstr>
      <vt:lpstr>Factors that will affect the length of pregnancy and the calculation of the EDD:</vt:lpstr>
      <vt:lpstr>Questions that should be asked when taking details of a woman’s menstrual cycle:</vt:lpstr>
      <vt:lpstr>Naegele’s rule:</vt:lpstr>
      <vt:lpstr>National Institute for health and clinic Excellence (NICE) guidelines recommend that:</vt:lpstr>
      <vt:lpstr>Slide 31</vt:lpstr>
      <vt:lpstr>Slide 32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Introduction History taking in Ob-Gyne Course  481 – 1ST Semester – Female  Start :   12 Shawwal 1432 (10 September 2011) End :  19 Muharram 1433 (14 December 2011)</dc:title>
  <dc:creator>denden</dc:creator>
  <cp:lastModifiedBy>User_2</cp:lastModifiedBy>
  <cp:revision>29</cp:revision>
  <dcterms:created xsi:type="dcterms:W3CDTF">2011-09-06T11:37:21Z</dcterms:created>
  <dcterms:modified xsi:type="dcterms:W3CDTF">2011-09-09T18:26:42Z</dcterms:modified>
</cp:coreProperties>
</file>