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16"/>
  </p:notesMasterIdLst>
  <p:sldIdLst>
    <p:sldId id="256" r:id="rId2"/>
    <p:sldId id="259" r:id="rId3"/>
    <p:sldId id="266" r:id="rId4"/>
    <p:sldId id="265" r:id="rId5"/>
    <p:sldId id="267" r:id="rId6"/>
    <p:sldId id="269" r:id="rId7"/>
    <p:sldId id="272" r:id="rId8"/>
    <p:sldId id="277" r:id="rId9"/>
    <p:sldId id="279" r:id="rId10"/>
    <p:sldId id="282" r:id="rId11"/>
    <p:sldId id="289" r:id="rId12"/>
    <p:sldId id="293" r:id="rId13"/>
    <p:sldId id="295" r:id="rId14"/>
    <p:sldId id="297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380"/>
    <p:restoredTop sz="89789" autoAdjust="0"/>
  </p:normalViewPr>
  <p:slideViewPr>
    <p:cSldViewPr>
      <p:cViewPr varScale="1">
        <p:scale>
          <a:sx n="88" d="100"/>
          <a:sy n="88" d="100"/>
        </p:scale>
        <p:origin x="-3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0D6A2CB-783A-4329-925E-C11AF57FB618}" type="datetimeFigureOut">
              <a:rPr lang="ar-SA" smtClean="0"/>
              <a:pPr/>
              <a:t>21/10/1432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CC4B6F6-A1B2-4295-87F2-CD1D4C18ECD5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21/10/1432</a:t>
            </a:fld>
            <a:endParaRPr lang="ar-SA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21/10/1432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21/10/1432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909A1-F7EF-49E0-BCB6-1F2286BC618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21/10/1432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S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21/10/1432</a:t>
            </a:fld>
            <a:endParaRPr lang="ar-S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21/10/1432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21/10/1432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21/10/1432</a:t>
            </a:fld>
            <a:endParaRPr lang="ar-S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21/10/1432</a:t>
            </a:fld>
            <a:endParaRPr lang="ar-SA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21/10/1432</a:t>
            </a:fld>
            <a:endParaRPr lang="ar-SA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54C8-A10B-4B78-A1E7-9F71C160D782}" type="datetimeFigureOut">
              <a:rPr lang="ar-SA" smtClean="0"/>
              <a:pPr/>
              <a:t>21/10/1432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65954C8-A10B-4B78-A1E7-9F71C160D782}" type="datetimeFigureOut">
              <a:rPr lang="ar-SA" smtClean="0"/>
              <a:pPr/>
              <a:t>21/10/1432</a:t>
            </a:fld>
            <a:endParaRPr lang="ar-S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26C424E-646E-4EAE-B892-A924AA87455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1196752"/>
            <a:ext cx="8458200" cy="1222375"/>
          </a:xfrm>
        </p:spPr>
        <p:txBody>
          <a:bodyPr>
            <a:normAutofit/>
          </a:bodyPr>
          <a:lstStyle/>
          <a:p>
            <a:pPr rtl="0"/>
            <a:r>
              <a:rPr lang="en-US" sz="5400" b="1" dirty="0" smtClean="0">
                <a:solidFill>
                  <a:srgbClr val="002060"/>
                </a:solidFill>
              </a:rPr>
              <a:t>Fetal  assessment</a:t>
            </a:r>
            <a:endParaRPr lang="ar-SA" sz="54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780928"/>
            <a:ext cx="8458200" cy="18002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err="1" smtClean="0">
                <a:effectLst>
                  <a:outerShdw blurRad="38100" dist="38100" dir="2700000" algn="tl">
                    <a:srgbClr val="4D4D4D"/>
                  </a:outerShdw>
                </a:effectLst>
              </a:rPr>
              <a:t>Lateefa</a:t>
            </a:r>
            <a:r>
              <a:rPr lang="en-US" dirty="0" smtClean="0">
                <a:effectLst>
                  <a:outerShdw blurRad="38100" dist="38100" dir="2700000" algn="tl">
                    <a:srgbClr val="4D4D4D"/>
                  </a:outerShdw>
                </a:effectLst>
              </a:rPr>
              <a:t> Al </a:t>
            </a:r>
            <a:r>
              <a:rPr lang="en-US" dirty="0" err="1" smtClean="0">
                <a:effectLst>
                  <a:outerShdw blurRad="38100" dist="38100" dir="2700000" algn="tl">
                    <a:srgbClr val="4D4D4D"/>
                  </a:outerShdw>
                </a:effectLst>
              </a:rPr>
              <a:t>Dakhyel</a:t>
            </a:r>
            <a:r>
              <a:rPr lang="en-US" dirty="0" smtClean="0">
                <a:effectLst>
                  <a:outerShdw blurRad="38100" dist="38100" dir="2700000" algn="tl">
                    <a:srgbClr val="4D4D4D"/>
                  </a:outerShdw>
                </a:effectLst>
              </a:rPr>
              <a:t>   FRCSC, FACOG</a:t>
            </a:r>
          </a:p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4D4D4D"/>
                  </a:outerShdw>
                </a:effectLst>
              </a:rPr>
              <a:t>Assistant professor &amp; consultant</a:t>
            </a:r>
          </a:p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4D4D4D"/>
                  </a:outerShdw>
                </a:effectLst>
              </a:rPr>
              <a:t>Obstetric &amp; gynecology department</a:t>
            </a:r>
          </a:p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4D4D4D"/>
                  </a:outerShdw>
                </a:effectLst>
              </a:rPr>
              <a:t>Collage of medicine</a:t>
            </a:r>
          </a:p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4D4D4D"/>
                  </a:outerShdw>
                </a:effectLst>
              </a:rPr>
              <a:t>King Saud University</a:t>
            </a:r>
            <a:endParaRPr lang="en-US" dirty="0" smtClean="0">
              <a:latin typeface="Arial" charset="0"/>
              <a:cs typeface="Arial" charset="0"/>
            </a:endParaRPr>
          </a:p>
          <a:p>
            <a:endParaRPr lang="ar-SA" dirty="0"/>
          </a:p>
        </p:txBody>
      </p:sp>
      <p:pic>
        <p:nvPicPr>
          <p:cNvPr id="1026" name="Picture 2" descr="C:\Documents and Settings\Dr.Lateefa\My Documents\My Pictures\homepage-bab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780928"/>
            <a:ext cx="2867025" cy="3714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1530896" cy="45152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BPP</a:t>
            </a:r>
            <a:endParaRPr lang="ar-SA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9"/>
            <a:ext cx="8686800" cy="1944216"/>
          </a:xfrm>
        </p:spPr>
        <p:txBody>
          <a:bodyPr>
            <a:normAutofit/>
          </a:bodyPr>
          <a:lstStyle/>
          <a:p>
            <a:pPr algn="l" rtl="0"/>
            <a:r>
              <a:rPr lang="en-US" sz="2000" dirty="0" smtClean="0">
                <a:solidFill>
                  <a:schemeClr val="tx1"/>
                </a:solidFill>
              </a:rPr>
              <a:t>The risk of fetal death within 1 week if BPP is normal~ 1/1300</a:t>
            </a:r>
          </a:p>
          <a:p>
            <a:pPr algn="l" rtl="0"/>
            <a:r>
              <a:rPr lang="en-US" sz="2000" dirty="0" smtClean="0">
                <a:solidFill>
                  <a:srgbClr val="FF0000"/>
                </a:solidFill>
              </a:rPr>
              <a:t>Modified BPP (</a:t>
            </a:r>
            <a:r>
              <a:rPr lang="en-US" sz="2000" dirty="0" err="1" smtClean="0">
                <a:solidFill>
                  <a:srgbClr val="FF0000"/>
                </a:solidFill>
              </a:rPr>
              <a:t>mBPP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</a:p>
          <a:p>
            <a:pPr algn="l" rtl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-NST &amp; AFI</a:t>
            </a:r>
          </a:p>
          <a:p>
            <a:pPr algn="l" rtl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-low false negative  0.8/1000</a:t>
            </a:r>
          </a:p>
          <a:p>
            <a:pPr algn="l" rtl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-high false positives ~60%</a:t>
            </a:r>
            <a:endParaRPr lang="ar-SA" sz="20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2924944"/>
            <a:ext cx="4483224" cy="595536"/>
          </a:xfrm>
          <a:prstGeom prst="rect">
            <a:avLst/>
          </a:prstGeom>
        </p:spPr>
        <p:txBody>
          <a:bodyPr vert="horz" anchor="ctr">
            <a:normAutofit fontScale="90000"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all" spc="0" normalizeH="0" baseline="0" noProof="0" smtClean="0">
                <a:ln>
                  <a:noFill/>
                </a:ln>
                <a:solidFill>
                  <a:srgbClr val="0070C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Doppler velocimetry</a:t>
            </a:r>
            <a:endParaRPr kumimoji="0" lang="ar-SA" sz="3600" b="0" i="0" u="none" strike="noStrike" kern="1200" cap="all" spc="0" normalizeH="0" baseline="0" noProof="0" dirty="0">
              <a:ln>
                <a:noFill/>
              </a:ln>
              <a:solidFill>
                <a:srgbClr val="0070C0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1520" y="3861048"/>
            <a:ext cx="8686800" cy="216287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Measurement of blood flow velocities in maternal &amp; fetal vessels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Reflect fetoplacental circulation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Doppler indices from UA, Uterine A &amp; MCA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Doppler studies is mostly valuable IUGR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IUGR  absent or reversed EDF (end diastolic flow)  associated with fetal hypoxia</a:t>
            </a:r>
            <a:endParaRPr kumimoji="0" lang="ar-SA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0"/>
            <a:ext cx="7056784" cy="9765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1178768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Amniocentesis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5171405"/>
          </a:xfrm>
        </p:spPr>
        <p:txBody>
          <a:bodyPr>
            <a:normAutofit/>
          </a:bodyPr>
          <a:lstStyle/>
          <a:p>
            <a:pPr marL="342900" lvl="2" indent="-342900" algn="l" rtl="0"/>
            <a:r>
              <a:rPr lang="it-IT" sz="2800" b="1" dirty="0" smtClean="0">
                <a:solidFill>
                  <a:schemeClr val="tx1"/>
                </a:solidFill>
              </a:rPr>
              <a:t>Obtaining a sample of amniotic flui during pregnancy.</a:t>
            </a:r>
          </a:p>
          <a:p>
            <a:pPr marL="342900" lvl="2" indent="-342900" algn="l" rtl="0"/>
            <a:r>
              <a:rPr lang="it-IT" sz="2800" b="1" dirty="0" smtClean="0">
                <a:solidFill>
                  <a:schemeClr val="tx1"/>
                </a:solidFill>
              </a:rPr>
              <a:t>Usullay done after 15w (can be done after 11w)</a:t>
            </a:r>
          </a:p>
          <a:p>
            <a:pPr algn="l" rtl="0"/>
            <a:r>
              <a:rPr lang="it-IT" sz="2800" b="1" dirty="0" smtClean="0">
                <a:solidFill>
                  <a:schemeClr val="tx1"/>
                </a:solidFill>
              </a:rPr>
              <a:t>Indication</a:t>
            </a:r>
          </a:p>
          <a:p>
            <a:pPr algn="l" rtl="0">
              <a:buNone/>
            </a:pPr>
            <a:r>
              <a:rPr lang="it-IT" sz="2800" dirty="0" smtClean="0">
                <a:solidFill>
                  <a:schemeClr val="tx1"/>
                </a:solidFill>
              </a:rPr>
              <a:t>   -</a:t>
            </a:r>
            <a:r>
              <a:rPr lang="it-IT" sz="2800" b="1" dirty="0" smtClean="0">
                <a:solidFill>
                  <a:schemeClr val="tx1"/>
                </a:solidFill>
              </a:rPr>
              <a:t>genitic (karyotype)</a:t>
            </a:r>
          </a:p>
          <a:p>
            <a:pPr algn="l" rtl="0">
              <a:buNone/>
            </a:pPr>
            <a:r>
              <a:rPr lang="it-IT" sz="2800" b="1" dirty="0" smtClean="0"/>
              <a:t>   -</a:t>
            </a:r>
            <a:r>
              <a:rPr lang="it-IT" sz="2800" b="1" dirty="0" smtClean="0">
                <a:solidFill>
                  <a:schemeClr val="tx1"/>
                </a:solidFill>
              </a:rPr>
              <a:t>billirubine level (RH-isimunisation)</a:t>
            </a:r>
          </a:p>
          <a:p>
            <a:pPr algn="l" rtl="0">
              <a:buNone/>
            </a:pPr>
            <a:r>
              <a:rPr lang="it-IT" sz="2800" b="1" dirty="0" smtClean="0">
                <a:solidFill>
                  <a:schemeClr val="tx1"/>
                </a:solidFill>
              </a:rPr>
              <a:t>   -fetal lung maturity (L/S)</a:t>
            </a:r>
          </a:p>
          <a:p>
            <a:pPr algn="l" rtl="0">
              <a:buNone/>
            </a:pPr>
            <a:r>
              <a:rPr lang="it-IT" sz="2800" b="1" dirty="0" smtClean="0">
                <a:solidFill>
                  <a:schemeClr val="tx1"/>
                </a:solidFill>
              </a:rPr>
              <a:t>   -therputic in polyhydranios</a:t>
            </a:r>
          </a:p>
          <a:p>
            <a:pPr algn="l" rtl="0"/>
            <a:r>
              <a:rPr lang="it-IT" sz="2800" b="1" i="1" dirty="0" smtClean="0">
                <a:solidFill>
                  <a:schemeClr val="tx1"/>
                </a:solidFill>
              </a:rPr>
              <a:t>Risks:  ROM ~1%, abortion 0.5%, infection 1/1000</a:t>
            </a:r>
          </a:p>
          <a:p>
            <a:pPr algn="l" rtl="0">
              <a:buNone/>
            </a:pPr>
            <a:r>
              <a:rPr lang="it-IT" sz="2800" b="1" i="1" dirty="0" smtClean="0">
                <a:solidFill>
                  <a:schemeClr val="tx1"/>
                </a:solidFill>
              </a:rPr>
              <a:t>                        </a:t>
            </a:r>
          </a:p>
          <a:p>
            <a:pPr algn="l" rtl="0">
              <a:buNone/>
            </a:pPr>
            <a:endParaRPr lang="it-IT" sz="2800" b="1" i="1" dirty="0" smtClean="0">
              <a:solidFill>
                <a:schemeClr val="tx1"/>
              </a:solidFill>
            </a:endParaRPr>
          </a:p>
          <a:p>
            <a:pPr algn="l" rtl="0">
              <a:buNone/>
            </a:pPr>
            <a:endParaRPr lang="it-IT" sz="2800" b="1" i="1" dirty="0" smtClean="0">
              <a:solidFill>
                <a:schemeClr val="tx1"/>
              </a:solidFill>
            </a:endParaRPr>
          </a:p>
          <a:p>
            <a:pPr algn="l" rtl="0">
              <a:buNone/>
            </a:pPr>
            <a:endParaRPr lang="it-IT" sz="2800" b="1" i="1" dirty="0" smtClean="0">
              <a:solidFill>
                <a:schemeClr val="tx1"/>
              </a:solidFill>
            </a:endParaRPr>
          </a:p>
          <a:p>
            <a:pPr algn="l" rtl="0"/>
            <a:endParaRPr lang="it-IT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86800" cy="838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CVS       chorionic </a:t>
            </a:r>
            <a:r>
              <a:rPr lang="en-US" sz="3200" dirty="0" err="1" smtClean="0">
                <a:solidFill>
                  <a:srgbClr val="FF0000"/>
                </a:solidFill>
              </a:rPr>
              <a:t>villus</a:t>
            </a:r>
            <a:r>
              <a:rPr lang="en-US" sz="3200" dirty="0" smtClean="0">
                <a:solidFill>
                  <a:srgbClr val="FF0000"/>
                </a:solidFill>
              </a:rPr>
              <a:t> sampling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2800" dirty="0" smtClean="0"/>
              <a:t>Usually done after 10w </a:t>
            </a:r>
          </a:p>
          <a:p>
            <a:pPr algn="l" rtl="0"/>
            <a:r>
              <a:rPr lang="en-US" sz="2800" dirty="0" smtClean="0"/>
              <a:t>It  is the procedure of choice for first trimester prenatal diagnosis of genetic disorders </a:t>
            </a:r>
          </a:p>
          <a:p>
            <a:pPr algn="l" rtl="0"/>
            <a:r>
              <a:rPr lang="en-US" sz="2800" dirty="0" smtClean="0"/>
              <a:t>Complication: fetal loss </a:t>
            </a:r>
            <a:r>
              <a:rPr lang="en-US" sz="2400" dirty="0" smtClean="0"/>
              <a:t>(</a:t>
            </a:r>
            <a:r>
              <a:rPr lang="en-US" sz="2400" b="1" dirty="0" smtClean="0"/>
              <a:t>0.7 percent within 14 days of a TA</a:t>
            </a:r>
            <a:r>
              <a:rPr lang="en-US" sz="2400" dirty="0" smtClean="0"/>
              <a:t> </a:t>
            </a:r>
            <a:r>
              <a:rPr lang="en-US" sz="2400" b="1" dirty="0" smtClean="0"/>
              <a:t>CVS procedure and 1.3 percent within 30 days)</a:t>
            </a:r>
            <a:r>
              <a:rPr lang="en-US" sz="3000" b="1" dirty="0" smtClean="0"/>
              <a:t>, </a:t>
            </a:r>
            <a:r>
              <a:rPr lang="en-US" sz="2800" dirty="0" smtClean="0"/>
              <a:t>Procedure-induced limb defects</a:t>
            </a:r>
          </a:p>
          <a:p>
            <a:pPr algn="l" rtl="0"/>
            <a:r>
              <a:rPr lang="en-US" sz="2800" dirty="0" smtClean="0"/>
              <a:t>Second trimester amniocentesis is associated with the lowest risk of pregnancy loss; chorionic </a:t>
            </a:r>
            <a:r>
              <a:rPr lang="en-US" sz="2800" dirty="0" err="1" smtClean="0"/>
              <a:t>villus</a:t>
            </a:r>
            <a:r>
              <a:rPr lang="en-US" sz="2800" dirty="0" smtClean="0"/>
              <a:t> samplings safer than early (</a:t>
            </a:r>
            <a:r>
              <a:rPr lang="en-US" sz="2800" dirty="0" err="1" smtClean="0"/>
              <a:t>ie</a:t>
            </a:r>
            <a:r>
              <a:rPr lang="en-US" sz="2800" dirty="0" smtClean="0"/>
              <a:t>, before 15 weeks) amniocentesis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. </a:t>
            </a:r>
          </a:p>
          <a:p>
            <a:pPr algn="l" rtl="0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cordocentesis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>
                <a:solidFill>
                  <a:schemeClr val="tx1"/>
                </a:solidFill>
              </a:rPr>
              <a:t>Indication:  - rapid karyotyping 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              -diagnosis of inherited disorders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              -fetal HB assessment 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              -fetal </a:t>
            </a:r>
            <a:r>
              <a:rPr lang="en-US" dirty="0" err="1" smtClean="0">
                <a:solidFill>
                  <a:schemeClr val="tx1"/>
                </a:solidFill>
              </a:rPr>
              <a:t>plt</a:t>
            </a:r>
            <a:r>
              <a:rPr lang="en-US" dirty="0" smtClean="0">
                <a:solidFill>
                  <a:schemeClr val="tx1"/>
                </a:solidFill>
              </a:rPr>
              <a:t> level</a:t>
            </a:r>
          </a:p>
          <a:p>
            <a:pPr algn="l" rtl="0"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              -fetal blood transfusion</a:t>
            </a:r>
          </a:p>
          <a:p>
            <a:pPr algn="l" rtl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Complication:  bleeding, </a:t>
            </a:r>
            <a:r>
              <a:rPr lang="en-US" dirty="0" err="1" smtClean="0">
                <a:solidFill>
                  <a:schemeClr val="tx1"/>
                </a:solidFill>
              </a:rPr>
              <a:t>bradycardia</a:t>
            </a:r>
            <a:r>
              <a:rPr lang="en-US" dirty="0" smtClean="0">
                <a:solidFill>
                  <a:schemeClr val="tx1"/>
                </a:solidFill>
              </a:rPr>
              <a:t>, infection….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235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Early pregnancy assessment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686800" cy="4739357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Fetal heart activity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Fetal movement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Fetal growth</a:t>
            </a:r>
          </a:p>
          <a:p>
            <a:pPr algn="l" rtl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ar-S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1520" y="270892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Late pregnancy assessment</a:t>
            </a:r>
            <a:endParaRPr kumimoji="0" lang="ar-SA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1520" y="3501008"/>
            <a:ext cx="8686800" cy="30989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Fetal movement counting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kick chart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Contraction stress test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CST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ar-S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 stress test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NST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Doppler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Velocimetry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UAV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amniotic fluid index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AFI</a:t>
            </a:r>
            <a:endParaRPr kumimoji="0" lang="ar-SA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54000"/>
            <a:ext cx="5941392" cy="660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304800" y="0"/>
            <a:ext cx="8686800" cy="1124743"/>
          </a:xfrm>
        </p:spPr>
        <p:txBody>
          <a:bodyPr>
            <a:normAutofit/>
          </a:bodyPr>
          <a:lstStyle/>
          <a:p>
            <a:pPr rtl="0"/>
            <a:r>
              <a:rPr lang="en-US" b="1" dirty="0" smtClean="0">
                <a:solidFill>
                  <a:srgbClr val="0070C0"/>
                </a:solidFill>
              </a:rPr>
              <a:t>fetal movement counting</a:t>
            </a:r>
            <a:endParaRPr lang="ar-SA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328592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 smtClean="0">
                <a:solidFill>
                  <a:schemeClr val="tx1"/>
                </a:solidFill>
              </a:rPr>
              <a:t>It should be started ~28w in normal pregnancy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&amp;~24w in high risk pregnancy</a:t>
            </a:r>
          </a:p>
          <a:p>
            <a:pPr algn="l" rtl="0"/>
            <a:r>
              <a:rPr lang="en-US" sz="2800" b="1" dirty="0" smtClean="0">
                <a:solidFill>
                  <a:schemeClr val="tx1"/>
                </a:solidFill>
              </a:rPr>
              <a:t>It can reduce  avoidable stillbirth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CARDIFF TECHNIQUE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-10 movement in 12 hours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-If abnormal  patient should  get  further assessment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SADOVSKY TECHNIQUE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-4 movement /hour if not felt another hour 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If not patient need more assessment</a:t>
            </a:r>
          </a:p>
          <a:p>
            <a:pPr algn="l" rtl="0">
              <a:buNone/>
            </a:pP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Contraction stress test (CST)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739357"/>
          </a:xfrm>
        </p:spPr>
        <p:txBody>
          <a:bodyPr/>
          <a:lstStyle/>
          <a:p>
            <a:pPr algn="l" rtl="0"/>
            <a:r>
              <a:rPr lang="en-US" dirty="0" smtClean="0">
                <a:solidFill>
                  <a:schemeClr val="tx1"/>
                </a:solidFill>
              </a:rPr>
              <a:t>Causing uterine contraction over 20minutes 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At least 2 uterine contractions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Uterine contraction restrict O2 delivery to the fetus 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Normal fetus will tolerate contraction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Hypoxic fetus will have late deceleration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High false positive rate ~50%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100% true negative rate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5131296" cy="57606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Non stress test (NST)</a:t>
            </a:r>
            <a:endParaRPr lang="ar-SA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614792" cy="5616624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 smtClean="0">
                <a:solidFill>
                  <a:schemeClr val="tx1"/>
                </a:solidFill>
              </a:rPr>
              <a:t>Maine advantage over CST is no need for contraction</a:t>
            </a:r>
          </a:p>
          <a:p>
            <a:pPr algn="l" rtl="0"/>
            <a:r>
              <a:rPr lang="en-US" sz="2800" dirty="0" smtClean="0">
                <a:solidFill>
                  <a:schemeClr val="tx1"/>
                </a:solidFill>
              </a:rPr>
              <a:t>False +</a:t>
            </a:r>
            <a:r>
              <a:rPr lang="en-US" sz="2800" dirty="0" err="1" smtClean="0">
                <a:solidFill>
                  <a:schemeClr val="tx1"/>
                </a:solidFill>
              </a:rPr>
              <a:t>ve</a:t>
            </a:r>
            <a:r>
              <a:rPr lang="en-US" sz="2800" dirty="0" smtClean="0">
                <a:solidFill>
                  <a:schemeClr val="tx1"/>
                </a:solidFill>
              </a:rPr>
              <a:t> &amp; false –</a:t>
            </a:r>
            <a:r>
              <a:rPr lang="en-US" sz="2800" dirty="0" err="1" smtClean="0">
                <a:solidFill>
                  <a:schemeClr val="tx1"/>
                </a:solidFill>
              </a:rPr>
              <a:t>ve</a:t>
            </a:r>
            <a:r>
              <a:rPr lang="en-US" sz="2800" dirty="0" smtClean="0">
                <a:solidFill>
                  <a:schemeClr val="tx1"/>
                </a:solidFill>
              </a:rPr>
              <a:t>  higher than CST</a:t>
            </a:r>
          </a:p>
          <a:p>
            <a:pPr algn="l" rtl="0"/>
            <a:r>
              <a:rPr lang="en-US" sz="2800" dirty="0" smtClean="0">
                <a:solidFill>
                  <a:schemeClr val="tx1"/>
                </a:solidFill>
              </a:rPr>
              <a:t>done</a:t>
            </a:r>
          </a:p>
          <a:p>
            <a:pPr algn="l" rtl="0"/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95536" y="2564904"/>
            <a:ext cx="4051176" cy="74672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Non stress test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23528" y="3284984"/>
            <a:ext cx="8686800" cy="25922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base line 120-160 beats/minute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 criteria in fetuses &lt;32w</a:t>
            </a:r>
          </a:p>
          <a:p>
            <a:pPr marL="342900" marR="0" lvl="0" indent="-342900" algn="l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Reactive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 least two accelerations from base line of 15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bpm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at least 15 sec within 20 minutes</a:t>
            </a:r>
          </a:p>
          <a:p>
            <a:pPr marL="342900" marR="0" lvl="0" indent="-342900" algn="l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 reactive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acceleration after 20 minutes- proceed for another 20 minutes</a:t>
            </a:r>
          </a:p>
          <a:p>
            <a:pPr marL="342900" marR="0" lvl="0" indent="-342900" algn="l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5635352" cy="667544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Non stress test (NST)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686800" cy="2088232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 smtClean="0">
                <a:solidFill>
                  <a:schemeClr val="tx1"/>
                </a:solidFill>
              </a:rPr>
              <a:t>If non reactive in 40 minutes---proceed for contraction stress test or biophysical profile</a:t>
            </a:r>
          </a:p>
          <a:p>
            <a:pPr algn="l" rtl="0"/>
            <a:r>
              <a:rPr lang="en-US" sz="2800" dirty="0" smtClean="0">
                <a:solidFill>
                  <a:schemeClr val="tx1"/>
                </a:solidFill>
              </a:rPr>
              <a:t>The </a:t>
            </a:r>
            <a:r>
              <a:rPr lang="en-US" sz="2800" dirty="0" smtClean="0">
                <a:solidFill>
                  <a:schemeClr val="tx1"/>
                </a:solidFill>
              </a:rPr>
              <a:t>positive predictive value of NST to predict fetal acidosis at birth is 55%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3528" y="2924944"/>
            <a:ext cx="6139408" cy="523528"/>
          </a:xfrm>
          <a:prstGeom prst="rect">
            <a:avLst/>
          </a:prstGeom>
        </p:spPr>
        <p:txBody>
          <a:bodyPr vert="horz" anchor="ctr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all" spc="0" normalizeH="0" baseline="0" noProof="0" smtClean="0">
                <a:ln>
                  <a:noFill/>
                </a:ln>
                <a:solidFill>
                  <a:srgbClr val="0070C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Amniotic fluid volume ~AFI</a:t>
            </a:r>
            <a:endParaRPr kumimoji="0" lang="ar-SA" sz="3600" b="0" i="0" u="none" strike="noStrike" kern="1200" cap="all" spc="0" normalizeH="0" baseline="0" noProof="0" dirty="0">
              <a:ln>
                <a:noFill/>
              </a:ln>
              <a:solidFill>
                <a:srgbClr val="0070C0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23528" y="3429000"/>
            <a:ext cx="8542784" cy="324035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Amniotic fluid index AFI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-the sum of the maximum vertical fluid pocket diameter in four quarters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-the normal value 5-25cm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-&lt;5~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oligohydraminous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-&gt;24cm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polyhydraminous</a:t>
            </a:r>
            <a:endParaRPr kumimoji="0" lang="ar-SA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Biophysical profile (BPP) </a:t>
            </a:r>
            <a:endParaRPr lang="ar-SA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solidFill>
                  <a:schemeClr val="tx1"/>
                </a:solidFill>
              </a:rPr>
              <a:t>Combines </a:t>
            </a:r>
            <a:r>
              <a:rPr lang="en-US" dirty="0" smtClean="0">
                <a:solidFill>
                  <a:srgbClr val="FF0000"/>
                </a:solidFill>
              </a:rPr>
              <a:t>NST </a:t>
            </a:r>
            <a:r>
              <a:rPr lang="en-US" dirty="0" smtClean="0">
                <a:solidFill>
                  <a:schemeClr val="tx1"/>
                </a:solidFill>
              </a:rPr>
              <a:t> with USS estimation </a:t>
            </a:r>
            <a:r>
              <a:rPr lang="en-US" dirty="0" smtClean="0">
                <a:solidFill>
                  <a:srgbClr val="FF0000"/>
                </a:solidFill>
              </a:rPr>
              <a:t>AFV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fetal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breathing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body movement  </a:t>
            </a:r>
            <a:r>
              <a:rPr lang="en-US" dirty="0" smtClean="0">
                <a:solidFill>
                  <a:schemeClr val="tx1"/>
                </a:solidFill>
              </a:rPr>
              <a:t>&amp; </a:t>
            </a:r>
            <a:r>
              <a:rPr lang="en-US" dirty="0" smtClean="0">
                <a:solidFill>
                  <a:srgbClr val="FF0000"/>
                </a:solidFill>
              </a:rPr>
              <a:t>reflex/tone/extension-flexion movement .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it is a scoring system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it is done over 30minute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</a:rPr>
              <a:t>It measure </a:t>
            </a:r>
            <a:r>
              <a:rPr lang="en-US" dirty="0" smtClean="0">
                <a:solidFill>
                  <a:srgbClr val="FF0000"/>
                </a:solidFill>
              </a:rPr>
              <a:t>acute</a:t>
            </a:r>
            <a:r>
              <a:rPr lang="en-US" dirty="0" smtClean="0">
                <a:solidFill>
                  <a:schemeClr val="tx1"/>
                </a:solidFill>
              </a:rPr>
              <a:t> hypoxia(NST, body </a:t>
            </a:r>
            <a:r>
              <a:rPr lang="en-US" dirty="0" err="1" smtClean="0">
                <a:solidFill>
                  <a:schemeClr val="tx1"/>
                </a:solidFill>
              </a:rPr>
              <a:t>mov</a:t>
            </a:r>
            <a:r>
              <a:rPr lang="en-US" dirty="0" smtClean="0">
                <a:solidFill>
                  <a:schemeClr val="tx1"/>
                </a:solidFill>
              </a:rPr>
              <a:t>. &amp;breathing) &amp; </a:t>
            </a:r>
            <a:r>
              <a:rPr lang="en-US" dirty="0" smtClean="0">
                <a:solidFill>
                  <a:srgbClr val="FF0000"/>
                </a:solidFill>
              </a:rPr>
              <a:t>chronic</a:t>
            </a:r>
            <a:r>
              <a:rPr lang="en-US" dirty="0" smtClean="0">
                <a:solidFill>
                  <a:schemeClr val="tx1"/>
                </a:solidFill>
              </a:rPr>
              <a:t> hypoxia (AFI)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836712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000" dirty="0" smtClean="0">
                <a:solidFill>
                  <a:srgbClr val="0070C0"/>
                </a:solidFill>
              </a:rPr>
              <a:t>Fetal Biophysical profile/</a:t>
            </a:r>
            <a:r>
              <a:rPr lang="en-US" sz="4000" dirty="0" smtClean="0">
                <a:solidFill>
                  <a:srgbClr val="FF0000"/>
                </a:solidFill>
              </a:rPr>
              <a:t>NST</a:t>
            </a:r>
            <a:r>
              <a:rPr lang="en-US" sz="4000" dirty="0" smtClean="0"/>
              <a:t>+</a:t>
            </a:r>
          </a:p>
        </p:txBody>
      </p:sp>
      <p:graphicFrame>
        <p:nvGraphicFramePr>
          <p:cNvPr id="62540" name="Group 76"/>
          <p:cNvGraphicFramePr>
            <a:graphicFrameLocks noGrp="1"/>
          </p:cNvGraphicFramePr>
          <p:nvPr>
            <p:ph idx="1"/>
          </p:nvPr>
        </p:nvGraphicFramePr>
        <p:xfrm>
          <a:off x="0" y="764704"/>
          <a:ext cx="9036621" cy="5672138"/>
        </p:xfrm>
        <a:graphic>
          <a:graphicData uri="http://schemas.openxmlformats.org/drawingml/2006/table">
            <a:tbl>
              <a:tblPr rtl="1"/>
              <a:tblGrid>
                <a:gridCol w="2492375"/>
                <a:gridCol w="4559300"/>
                <a:gridCol w="1984946"/>
              </a:tblGrid>
              <a:tr h="658813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Abnormal (score= 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Normal (score=2)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Biophysical Variable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5025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Absent FBM or no episode &gt;30 s in 30 min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episode FBM of at least 30 s duration in 30 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Fetal breathing movements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or fewer body/limb movements in 30 min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discrete body/limb movements in 30 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Fetal movements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Either slow extension with return to partial flexion or movement of limb in full extension Absent fetal movement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episode of active extension with return to flexion of fetal limb(s) or trunk. Opening and closing of the hand considered normal tone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Fetal tone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4800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Either no AF pockets or a pocket&lt;2 cm in 2 perpendicular planes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pocket of AF that measures at least 2 cm in 2 perpendicular planes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Amniotic fluid volume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425</TotalTime>
  <Words>736</Words>
  <Application>Microsoft Office PowerPoint</Application>
  <PresentationFormat>On-screen Show (4:3)</PresentationFormat>
  <Paragraphs>116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Trek</vt:lpstr>
      <vt:lpstr>Fetal  assessment</vt:lpstr>
      <vt:lpstr>Early pregnancy assessment</vt:lpstr>
      <vt:lpstr>Slide 3</vt:lpstr>
      <vt:lpstr>fetal movement counting</vt:lpstr>
      <vt:lpstr>Contraction stress test (CST)</vt:lpstr>
      <vt:lpstr>Non stress test (NST)</vt:lpstr>
      <vt:lpstr>Non stress test (NST)</vt:lpstr>
      <vt:lpstr>Biophysical profile (BPP) </vt:lpstr>
      <vt:lpstr>Fetal Biophysical profile/NST+</vt:lpstr>
      <vt:lpstr>BPP</vt:lpstr>
      <vt:lpstr>Slide 11</vt:lpstr>
      <vt:lpstr>  Amniocentesis  </vt:lpstr>
      <vt:lpstr>CVS       chorionic villus sampling</vt:lpstr>
      <vt:lpstr>cordocentesis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Fetal  assessment</dc:title>
  <dc:creator>saleh</dc:creator>
  <cp:lastModifiedBy>denden</cp:lastModifiedBy>
  <cp:revision>19</cp:revision>
  <dcterms:created xsi:type="dcterms:W3CDTF">2011-09-18T15:37:19Z</dcterms:created>
  <dcterms:modified xsi:type="dcterms:W3CDTF">2011-09-19T11:47:41Z</dcterms:modified>
</cp:coreProperties>
</file>