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5D4366-134B-460E-A922-0B8172BB0934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3581400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Script MT Bold" pitchFamily="66" charset="0"/>
              </a:rPr>
              <a:t>Dr. </a:t>
            </a:r>
            <a:r>
              <a:rPr lang="en-US" sz="3600" b="1" dirty="0" err="1" smtClean="0">
                <a:solidFill>
                  <a:srgbClr val="FFFF00"/>
                </a:solidFill>
                <a:latin typeface="Script MT Bold" pitchFamily="66" charset="0"/>
              </a:rPr>
              <a:t>Amel</a:t>
            </a:r>
            <a:r>
              <a:rPr lang="en-US" sz="3600" b="1" dirty="0" smtClean="0">
                <a:solidFill>
                  <a:srgbClr val="FFFF00"/>
                </a:solidFill>
                <a:latin typeface="Script MT Bold" pitchFamily="66" charset="0"/>
              </a:rPr>
              <a:t> F. Al-</a:t>
            </a:r>
            <a:r>
              <a:rPr lang="en-US" sz="3600" b="1" dirty="0" err="1" smtClean="0">
                <a:solidFill>
                  <a:srgbClr val="FFFF00"/>
                </a:solidFill>
                <a:latin typeface="Script MT Bold" pitchFamily="66" charset="0"/>
              </a:rPr>
              <a:t>Sayed</a:t>
            </a:r>
            <a:endParaRPr lang="en-US" sz="3600" b="1" dirty="0" smtClean="0">
              <a:solidFill>
                <a:srgbClr val="FFFF00"/>
              </a:solidFill>
              <a:latin typeface="Script MT Bold" pitchFamily="66" charset="0"/>
            </a:endParaRPr>
          </a:p>
          <a:p>
            <a:pPr algn="ctr"/>
            <a:r>
              <a:rPr lang="en-US" sz="3600" b="1" dirty="0" smtClean="0">
                <a:latin typeface="Script MT Bold" pitchFamily="66" charset="0"/>
              </a:rPr>
              <a:t>Asst. Prof. &amp; Consultant</a:t>
            </a:r>
          </a:p>
          <a:p>
            <a:pPr algn="ctr"/>
            <a:r>
              <a:rPr lang="en-US" sz="3600" b="1" dirty="0" smtClean="0">
                <a:latin typeface="Script MT Bold" pitchFamily="66" charset="0"/>
              </a:rPr>
              <a:t>Department of Obstetrics &amp; Gynecology</a:t>
            </a:r>
            <a:endParaRPr lang="en-US" sz="3600" b="1" dirty="0">
              <a:latin typeface="Script MT Bold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8928" y="762000"/>
            <a:ext cx="7655072" cy="1754326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Segoe UI" pitchFamily="34" charset="0"/>
                <a:cs typeface="Segoe UI" pitchFamily="34" charset="0"/>
              </a:rPr>
              <a:t>Diabetes in pregnancy</a:t>
            </a:r>
            <a:endParaRPr 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7772400" cy="5791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It is to be noted that congenital anomalies and abortion are not a risks with gestational diabetes.</a:t>
            </a:r>
          </a:p>
          <a:p>
            <a:pPr>
              <a:buFont typeface="Arial" charset="0"/>
              <a:buChar char="•"/>
            </a:pPr>
            <a:endParaRPr lang="en-US" sz="800" dirty="0" smtClean="0"/>
          </a:p>
          <a:p>
            <a:r>
              <a:rPr lang="en-US" sz="3600" b="1" u="sng" dirty="0" smtClean="0">
                <a:solidFill>
                  <a:srgbClr val="FF0000"/>
                </a:solidFill>
                <a:latin typeface="Script MT Bold" pitchFamily="66" charset="0"/>
              </a:rPr>
              <a:t>Management of Diabetes in Pregnancy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rgbClr val="FFFF00"/>
                </a:solidFill>
              </a:rPr>
              <a:t>If newly diagnosed</a:t>
            </a:r>
          </a:p>
          <a:p>
            <a:pPr>
              <a:buFontTx/>
              <a:buChar char="-"/>
            </a:pPr>
            <a:r>
              <a:rPr lang="en-US" b="1" dirty="0" smtClean="0"/>
              <a:t>Put patient on diet x 3 days</a:t>
            </a:r>
          </a:p>
          <a:p>
            <a:pPr>
              <a:buFontTx/>
              <a:buChar char="-"/>
            </a:pPr>
            <a:r>
              <a:rPr lang="en-US" b="1" dirty="0" smtClean="0"/>
              <a:t>30-35 kcal /kg of ideal body wt.</a:t>
            </a:r>
          </a:p>
          <a:p>
            <a:r>
              <a:rPr lang="en-US" b="1" dirty="0" smtClean="0"/>
              <a:t>	</a:t>
            </a:r>
            <a:r>
              <a:rPr lang="en-US" sz="2000" b="1" dirty="0" smtClean="0"/>
              <a:t>40 – 50 % </a:t>
            </a:r>
            <a:r>
              <a:rPr lang="en-US" sz="2000" b="1" dirty="0" err="1" smtClean="0"/>
              <a:t>carbs</a:t>
            </a:r>
            <a:endParaRPr lang="en-US" sz="2000" b="1" dirty="0" smtClean="0"/>
          </a:p>
          <a:p>
            <a:pPr lvl="2"/>
            <a:r>
              <a:rPr lang="en-US" sz="2000" b="1" dirty="0" smtClean="0"/>
              <a:t>	12 – 20 % proteins</a:t>
            </a:r>
          </a:p>
          <a:p>
            <a:pPr lvl="3"/>
            <a:r>
              <a:rPr lang="en-US" sz="2000" b="1" dirty="0" smtClean="0"/>
              <a:t>30 – 35 % Fat</a:t>
            </a:r>
          </a:p>
          <a:p>
            <a:r>
              <a:rPr lang="en-US" b="1" dirty="0" smtClean="0"/>
              <a:t>Do BSS   if controlled continue with monitoring if not </a:t>
            </a:r>
            <a:r>
              <a:rPr lang="en-US" b="1" dirty="0" smtClean="0">
                <a:sym typeface="Wingdings"/>
              </a:rPr>
              <a:t> start insulin</a:t>
            </a:r>
          </a:p>
          <a:p>
            <a:r>
              <a:rPr lang="en-US" b="1" dirty="0" smtClean="0">
                <a:sym typeface="Wingdings"/>
              </a:rPr>
              <a:t>	2/3 am 		    2/3  NPH, 1/3 Reg.</a:t>
            </a:r>
          </a:p>
          <a:p>
            <a:r>
              <a:rPr lang="en-US" b="1" dirty="0" smtClean="0">
                <a:sym typeface="Wingdings"/>
              </a:rPr>
              <a:t>	1/3  pm 	   ½ NPH, ½ Reg.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14400"/>
            <a:ext cx="7772400" cy="4724400"/>
          </a:xfrm>
        </p:spPr>
        <p:txBody>
          <a:bodyPr/>
          <a:lstStyle/>
          <a:p>
            <a:r>
              <a:rPr lang="en-US" b="1" dirty="0" smtClean="0"/>
              <a:t>N.B  Oral </a:t>
            </a:r>
            <a:r>
              <a:rPr lang="en-US" b="1" dirty="0" err="1" smtClean="0"/>
              <a:t>hypoglycemics</a:t>
            </a:r>
            <a:r>
              <a:rPr lang="en-US" b="1" dirty="0" smtClean="0"/>
              <a:t> are contraindicated in pregnancy</a:t>
            </a:r>
          </a:p>
          <a:p>
            <a:pPr>
              <a:buFontTx/>
              <a:buChar char="-"/>
            </a:pPr>
            <a:r>
              <a:rPr lang="en-US" b="1" dirty="0" smtClean="0"/>
              <a:t>Frequent U/S scanning to assess growth + A.F.V. as well as fetal well being and to look for anomalies in cases of </a:t>
            </a:r>
            <a:r>
              <a:rPr lang="en-US" b="1" dirty="0" err="1" smtClean="0"/>
              <a:t>evert</a:t>
            </a:r>
            <a:r>
              <a:rPr lang="en-US" b="1" dirty="0" smtClean="0"/>
              <a:t> diabetes.</a:t>
            </a:r>
          </a:p>
          <a:p>
            <a:endParaRPr lang="en-US" dirty="0" smtClean="0"/>
          </a:p>
          <a:p>
            <a:r>
              <a:rPr lang="en-US" sz="3200" u="sng" dirty="0" smtClean="0">
                <a:solidFill>
                  <a:srgbClr val="FF0000"/>
                </a:solidFill>
                <a:latin typeface="Script MT Bold" pitchFamily="66" charset="0"/>
              </a:rPr>
              <a:t>Timing and Mode of Delivery: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IOL at completed 38 weeks for diabetics on insulin</a:t>
            </a:r>
          </a:p>
          <a:p>
            <a:pPr>
              <a:buFontTx/>
              <a:buChar char="-"/>
            </a:pPr>
            <a:r>
              <a:rPr lang="en-US" b="1" dirty="0" smtClean="0"/>
              <a:t>IOL at term for diabetics on diet.  Provided sugar is well controlled.</a:t>
            </a:r>
          </a:p>
          <a:p>
            <a:pPr>
              <a:buFontTx/>
              <a:buChar char="-"/>
            </a:pPr>
            <a:r>
              <a:rPr lang="en-US" b="1" dirty="0" smtClean="0"/>
              <a:t>C/S for obstetric indications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7772400" cy="5486400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0000"/>
                </a:solidFill>
                <a:latin typeface="Script MT Bold" pitchFamily="66" charset="0"/>
              </a:rPr>
              <a:t>Management before conception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 3"/>
              </a:rPr>
              <a:t>  </a:t>
            </a:r>
            <a:r>
              <a:rPr lang="en-US" b="1" dirty="0" smtClean="0"/>
              <a:t>Pre conceptual counseling  </a:t>
            </a:r>
            <a:r>
              <a:rPr lang="en-US" b="1" dirty="0" smtClean="0">
                <a:sym typeface="Wingdings"/>
              </a:rPr>
              <a:t>   Weight</a:t>
            </a:r>
          </a:p>
          <a:p>
            <a:r>
              <a:rPr lang="en-US" b="1" dirty="0" smtClean="0">
                <a:sym typeface="Wingdings"/>
              </a:rPr>
              <a:t>			            Exercise</a:t>
            </a:r>
          </a:p>
          <a:p>
            <a:endParaRPr lang="en-US" b="1" dirty="0" smtClean="0">
              <a:sym typeface="Wingdings"/>
            </a:endParaRP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Blood sugar control</a:t>
            </a: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HA1C</a:t>
            </a: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Early dating and FU of the pregnancy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838200"/>
            <a:ext cx="7772400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Samira\Desktop\Copy of am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00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4419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Script MT Bold" pitchFamily="66" charset="0"/>
              </a:rPr>
              <a:t>Types of Diabetes:</a:t>
            </a:r>
          </a:p>
          <a:p>
            <a:endParaRPr lang="en-US" b="1" dirty="0" smtClean="0"/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Type I Diabetes:  	</a:t>
            </a:r>
            <a:r>
              <a:rPr lang="en-US" sz="2800" b="1" dirty="0" smtClean="0"/>
              <a:t>Early onset insulin dependent</a:t>
            </a:r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Type II Diabetes:</a:t>
            </a:r>
            <a:r>
              <a:rPr lang="en-US" sz="2800" b="1" dirty="0" smtClean="0"/>
              <a:t>	Late onset insulin non dependent</a:t>
            </a:r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Gestational Diabetes:  </a:t>
            </a:r>
            <a:r>
              <a:rPr lang="en-US" sz="2800" b="1" dirty="0" smtClean="0"/>
              <a:t>Carbohydrate intolerance that occurs in pregnancy after the 24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week of gestation</a:t>
            </a:r>
          </a:p>
          <a:p>
            <a:pPr marL="457200" indent="-457200"/>
            <a:endParaRPr lang="en-US" sz="2800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762000"/>
            <a:ext cx="8229600" cy="5486400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/>
            <a:r>
              <a:rPr lang="en-US" sz="4000" b="1" dirty="0" smtClean="0">
                <a:solidFill>
                  <a:srgbClr val="FF0000"/>
                </a:solidFill>
                <a:latin typeface="Script MT Bold" pitchFamily="66" charset="0"/>
              </a:rPr>
              <a:t>Carbohydrate Metabolism in Pregnancy</a:t>
            </a: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Pregnancy is potentially </a:t>
            </a:r>
            <a:r>
              <a:rPr lang="en-US" sz="2800" b="1" dirty="0" err="1" smtClean="0">
                <a:sym typeface="Wingdings"/>
              </a:rPr>
              <a:t>diabetogenic</a:t>
            </a:r>
            <a:endParaRPr lang="en-US" sz="2800" b="1" dirty="0" smtClean="0">
              <a:sym typeface="Wingdings"/>
            </a:endParaRP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Diabetes maybe aggravated by pregnancy</a:t>
            </a: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Normal pregnancy is characterized by:</a:t>
            </a:r>
          </a:p>
          <a:p>
            <a:pPr marL="1097280" lvl="1" indent="-457200"/>
            <a:r>
              <a:rPr lang="en-US" sz="2800" b="1" dirty="0" smtClean="0">
                <a:sym typeface="Wingdings"/>
              </a:rPr>
              <a:t>1.   Mild fasting hypoglycemia , insulin level</a:t>
            </a:r>
          </a:p>
          <a:p>
            <a:pPr marL="1097280" lvl="1" indent="-457200"/>
            <a:r>
              <a:rPr lang="en-US" sz="2800" b="1" dirty="0" smtClean="0">
                <a:sym typeface="Wingdings"/>
              </a:rPr>
              <a:t>2.	Post  </a:t>
            </a:r>
            <a:r>
              <a:rPr lang="en-US" sz="2800" b="1" dirty="0" err="1" smtClean="0">
                <a:sym typeface="Wingdings"/>
              </a:rPr>
              <a:t>Prandial</a:t>
            </a:r>
            <a:r>
              <a:rPr lang="en-US" sz="2800" b="1" dirty="0" smtClean="0">
                <a:sym typeface="Wingdings"/>
              </a:rPr>
              <a:t> hyperglycemia</a:t>
            </a:r>
          </a:p>
          <a:p>
            <a:pPr marL="1097280" lvl="1" indent="-457200"/>
            <a:r>
              <a:rPr lang="en-US" sz="2800" b="1" dirty="0" smtClean="0"/>
              <a:t>3.	Hyper  </a:t>
            </a:r>
            <a:r>
              <a:rPr lang="en-US" sz="2800" b="1" dirty="0" err="1" smtClean="0"/>
              <a:t>insulinemia</a:t>
            </a:r>
            <a:endParaRPr lang="en-US" sz="2800" b="1" dirty="0" smtClean="0"/>
          </a:p>
          <a:p>
            <a:pPr marL="1097280" lvl="1" indent="-457200"/>
            <a:r>
              <a:rPr lang="en-US" sz="2800" b="1" dirty="0" smtClean="0"/>
              <a:t>4.	Suppression of </a:t>
            </a:r>
            <a:r>
              <a:rPr lang="en-US" sz="2800" b="1" dirty="0" err="1" smtClean="0"/>
              <a:t>glucogon</a:t>
            </a:r>
            <a:r>
              <a:rPr lang="en-US" sz="2800" b="1" dirty="0" smtClean="0"/>
              <a:t> (role of </a:t>
            </a:r>
            <a:r>
              <a:rPr lang="en-US" sz="2800" b="1" dirty="0" err="1" smtClean="0"/>
              <a:t>glucogon</a:t>
            </a:r>
            <a:r>
              <a:rPr lang="en-US" sz="2800" b="1" dirty="0" smtClean="0"/>
              <a:t> in pregnancy is not fully understood)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685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dirty="0" smtClean="0">
                <a:solidFill>
                  <a:srgbClr val="FF0000"/>
                </a:solidFill>
                <a:latin typeface="Script MT Bold" pitchFamily="66" charset="0"/>
              </a:rPr>
              <a:t>Diagnoses  During Pregnancy</a:t>
            </a:r>
          </a:p>
          <a:p>
            <a:endParaRPr lang="en-US" sz="1100" b="1" dirty="0" smtClean="0"/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Diabetes  can be diagnosed for the 1</a:t>
            </a:r>
            <a:r>
              <a:rPr lang="en-US" sz="2600" b="1" baseline="30000" dirty="0" smtClean="0">
                <a:sym typeface="Wingdings 3"/>
              </a:rPr>
              <a:t>st</a:t>
            </a:r>
            <a:r>
              <a:rPr lang="en-US" sz="2600" b="1" dirty="0" smtClean="0">
                <a:sym typeface="Wingdings 3"/>
              </a:rPr>
              <a:t> time during </a:t>
            </a:r>
          </a:p>
          <a:p>
            <a:r>
              <a:rPr lang="en-US" sz="2600" b="1" dirty="0" smtClean="0">
                <a:sym typeface="Wingdings 3"/>
              </a:rPr>
              <a:t>      pregnancy</a:t>
            </a:r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If diagnoses is prior to 24 weeks of gestation, this is </a:t>
            </a:r>
          </a:p>
          <a:p>
            <a:r>
              <a:rPr lang="en-US" sz="2600" b="1" dirty="0" smtClean="0">
                <a:sym typeface="Wingdings 3"/>
              </a:rPr>
              <a:t>      overt  diabetes  and not gestational.</a:t>
            </a:r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Patients presenting with:</a:t>
            </a:r>
          </a:p>
          <a:p>
            <a:pPr marL="736092" lvl="1" indent="-342900"/>
            <a:r>
              <a:rPr lang="en-US" sz="2600" b="1" dirty="0" smtClean="0">
                <a:sym typeface="Wingdings 3"/>
              </a:rPr>
              <a:t>a.	Hyperglycemia</a:t>
            </a:r>
          </a:p>
          <a:p>
            <a:pPr marL="736092" lvl="1" indent="-342900"/>
            <a:r>
              <a:rPr lang="en-US" sz="2600" b="1" dirty="0" smtClean="0">
                <a:sym typeface="Wingdings 3"/>
              </a:rPr>
              <a:t>b.	</a:t>
            </a:r>
            <a:r>
              <a:rPr lang="en-US" sz="2600" b="1" dirty="0" err="1" smtClean="0">
                <a:sym typeface="Wingdings 3"/>
              </a:rPr>
              <a:t>Glucosuria</a:t>
            </a:r>
            <a:endParaRPr lang="en-US" sz="2600" b="1" dirty="0" smtClean="0">
              <a:sym typeface="Wingdings 3"/>
            </a:endParaRPr>
          </a:p>
          <a:p>
            <a:pPr marL="736092" lvl="1" indent="-342900"/>
            <a:r>
              <a:rPr lang="en-US" sz="2600" b="1" dirty="0" smtClean="0">
                <a:sym typeface="Wingdings 3"/>
              </a:rPr>
              <a:t>c.	</a:t>
            </a:r>
            <a:r>
              <a:rPr lang="en-US" sz="2600" b="1" dirty="0" err="1" smtClean="0">
                <a:sym typeface="Wingdings 3"/>
              </a:rPr>
              <a:t>Ketoacidosis</a:t>
            </a:r>
            <a:endParaRPr lang="en-US" sz="2600" b="1" dirty="0" smtClean="0">
              <a:sym typeface="Wingdings 3"/>
            </a:endParaRPr>
          </a:p>
          <a:p>
            <a:pPr marL="736092" lvl="1" indent="-342900"/>
            <a:r>
              <a:rPr lang="en-US" sz="2600" b="1" dirty="0" smtClean="0">
                <a:sym typeface="Wingdings 3"/>
              </a:rPr>
              <a:t>	are easy to diagnose</a:t>
            </a:r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Patients with mild carbohydrate metabolic </a:t>
            </a:r>
          </a:p>
          <a:p>
            <a:r>
              <a:rPr lang="en-US" sz="2600" b="1" dirty="0" smtClean="0">
                <a:sym typeface="Wingdings 3"/>
              </a:rPr>
              <a:t>     disturbance need to be screened early based on the </a:t>
            </a:r>
          </a:p>
          <a:p>
            <a:r>
              <a:rPr lang="en-US" sz="2600" b="1" dirty="0" smtClean="0">
                <a:sym typeface="Wingdings 3"/>
              </a:rPr>
              <a:t>     following risk factors:</a:t>
            </a:r>
          </a:p>
          <a:p>
            <a:r>
              <a:rPr lang="en-US" sz="2600" b="1" dirty="0" smtClean="0">
                <a:sym typeface="Wingdings 3"/>
              </a:rPr>
              <a:t>	1.   Strong family history of diabetes</a:t>
            </a:r>
          </a:p>
          <a:p>
            <a:pPr lvl="1">
              <a:buFont typeface="Wingdings 3"/>
              <a:buChar char="c"/>
            </a:pPr>
            <a:endParaRPr lang="en-US" b="1" dirty="0" smtClean="0">
              <a:sym typeface="Wingdings 3"/>
            </a:endParaRPr>
          </a:p>
          <a:p>
            <a:pPr>
              <a:buFont typeface="Wingdings 3"/>
              <a:buChar char="c"/>
            </a:pPr>
            <a:endParaRPr lang="en-US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04800"/>
            <a:ext cx="8077200" cy="6019800"/>
          </a:xfrm>
        </p:spPr>
        <p:txBody>
          <a:bodyPr>
            <a:norm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Script MT Bold" pitchFamily="66" charset="0"/>
              </a:rPr>
              <a:t>Con’t</a:t>
            </a:r>
            <a:r>
              <a:rPr lang="en-US" sz="2400" b="1" i="1" dirty="0" smtClean="0">
                <a:solidFill>
                  <a:srgbClr val="FF0000"/>
                </a:solidFill>
                <a:latin typeface="Script MT Bold" pitchFamily="66" charset="0"/>
              </a:rPr>
              <a:t>.</a:t>
            </a:r>
          </a:p>
          <a:p>
            <a:pPr marL="457200" indent="-457200"/>
            <a:r>
              <a:rPr lang="en-US" sz="2400" b="1" dirty="0" smtClean="0"/>
              <a:t>2.	</a:t>
            </a:r>
            <a:r>
              <a:rPr lang="en-US" b="1" dirty="0" smtClean="0"/>
              <a:t>History of giving birth to large infants</a:t>
            </a:r>
          </a:p>
          <a:p>
            <a:pPr marL="457200" indent="-457200">
              <a:buAutoNum type="arabicPeriod" startAt="3"/>
            </a:pPr>
            <a:r>
              <a:rPr lang="en-US" b="1" dirty="0" smtClean="0"/>
              <a:t>Obesity</a:t>
            </a:r>
          </a:p>
          <a:p>
            <a:pPr marL="457200" indent="-457200">
              <a:buAutoNum type="arabicPeriod" startAt="3"/>
            </a:pPr>
            <a:r>
              <a:rPr lang="en-US" b="1" dirty="0" smtClean="0"/>
              <a:t>Unexplained fetal loss</a:t>
            </a:r>
          </a:p>
          <a:p>
            <a:pPr marL="457200" indent="-457200">
              <a:buAutoNum type="arabicPeriod" startAt="3"/>
            </a:pPr>
            <a:r>
              <a:rPr lang="en-US" b="1" dirty="0" err="1" smtClean="0"/>
              <a:t>Glucosuria</a:t>
            </a:r>
            <a:r>
              <a:rPr lang="en-US" b="1" dirty="0" smtClean="0"/>
              <a:t> which does not always indicate impaired glucose tolerance, but rather </a:t>
            </a:r>
            <a:r>
              <a:rPr lang="en-US" b="1" dirty="0" smtClean="0">
                <a:sym typeface="Wingdings"/>
              </a:rPr>
              <a:t> </a:t>
            </a:r>
            <a:r>
              <a:rPr lang="en-US" b="1" dirty="0" err="1" smtClean="0">
                <a:sym typeface="Wingdings"/>
              </a:rPr>
              <a:t>glumurlar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fitration</a:t>
            </a:r>
            <a:r>
              <a:rPr lang="en-US" b="1" dirty="0" smtClean="0">
                <a:sym typeface="Wingdings"/>
              </a:rPr>
              <a:t> rate, nonetheless the detection of </a:t>
            </a:r>
            <a:r>
              <a:rPr lang="en-US" b="1" dirty="0" err="1" smtClean="0">
                <a:sym typeface="Wingdings"/>
              </a:rPr>
              <a:t>glucosuria</a:t>
            </a:r>
            <a:r>
              <a:rPr lang="en-US" b="1" dirty="0" smtClean="0">
                <a:sym typeface="Wingdings"/>
              </a:rPr>
              <a:t> in pregnancy mandates further </a:t>
            </a:r>
            <a:r>
              <a:rPr lang="en-US" b="1" dirty="0" err="1" smtClean="0">
                <a:sym typeface="Wingdings"/>
              </a:rPr>
              <a:t>invetigations</a:t>
            </a:r>
            <a:r>
              <a:rPr lang="en-US" b="1" dirty="0" smtClean="0">
                <a:sym typeface="Wingdings"/>
              </a:rPr>
              <a:t>.</a:t>
            </a:r>
          </a:p>
          <a:p>
            <a:pPr marL="457200" indent="-457200">
              <a:buAutoNum type="arabicPeriod" startAt="3"/>
            </a:pPr>
            <a:r>
              <a:rPr lang="en-US" b="1" dirty="0" smtClean="0">
                <a:sym typeface="Wingdings"/>
              </a:rPr>
              <a:t>Age:</a:t>
            </a:r>
          </a:p>
          <a:p>
            <a:pPr marL="457200" indent="-457200">
              <a:buAutoNum type="arabicPeriod" startAt="3"/>
            </a:pPr>
            <a:r>
              <a:rPr lang="en-US" b="1" dirty="0" smtClean="0">
                <a:sym typeface="Wingdings"/>
              </a:rPr>
              <a:t>Previous history of GDM</a:t>
            </a:r>
            <a:endParaRPr lang="en-US" b="1" dirty="0" smtClean="0"/>
          </a:p>
          <a:p>
            <a:r>
              <a:rPr lang="en-US" sz="3200" b="1" u="sng" dirty="0" smtClean="0">
                <a:solidFill>
                  <a:srgbClr val="FF0000"/>
                </a:solidFill>
                <a:latin typeface="Script MT Bold" pitchFamily="66" charset="0"/>
              </a:rPr>
              <a:t>Screening for Gestational Diabetes </a:t>
            </a:r>
          </a:p>
          <a:p>
            <a:pPr>
              <a:buFont typeface="Wingdings"/>
              <a:buChar char="S"/>
            </a:pPr>
            <a:r>
              <a:rPr lang="en-US" b="1" dirty="0" smtClean="0"/>
              <a:t>    50 gm glucose challenge test between 24-28 weeks and a 	Plasma value of &gt;7.8 or 140mg/Dl</a:t>
            </a:r>
          </a:p>
          <a:p>
            <a:pPr>
              <a:buFont typeface="Wingdings"/>
              <a:buChar char="S"/>
            </a:pPr>
            <a:r>
              <a:rPr lang="en-US" b="1" dirty="0" smtClean="0">
                <a:sym typeface="Wingdings"/>
              </a:rPr>
              <a:t>    Diagnostic test for Gestational diabetes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7772400" cy="541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cript MT Bold" pitchFamily="66" charset="0"/>
              </a:rPr>
              <a:t>The 3 hr  100 gm Oral Glucose Tolerance test after 8 hrs of fasting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sz="2400" b="1" dirty="0" smtClean="0"/>
              <a:t>FBS	5.8</a:t>
            </a:r>
          </a:p>
          <a:p>
            <a:r>
              <a:rPr lang="en-US" sz="2400" b="1" dirty="0" smtClean="0"/>
              <a:t>	1  hr	10.6</a:t>
            </a:r>
          </a:p>
          <a:p>
            <a:r>
              <a:rPr lang="en-US" sz="2400" b="1" dirty="0" smtClean="0"/>
              <a:t>	2  hr	9.2</a:t>
            </a:r>
          </a:p>
          <a:p>
            <a:r>
              <a:rPr lang="en-US" sz="2400" b="1" dirty="0" smtClean="0"/>
              <a:t>	3  hr	8.1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At least 2 values have to be abnormal regardless of which ones they are.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153400" cy="5638800"/>
          </a:xfrm>
        </p:spPr>
        <p:txBody>
          <a:bodyPr/>
          <a:lstStyle/>
          <a:p>
            <a:pPr>
              <a:buFont typeface="Wingdings"/>
              <a:buChar char="|"/>
            </a:pPr>
            <a:r>
              <a:rPr lang="en-US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Screening Post Partum is done with 75 gm glucose at 6 weeks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        after delivery.</a:t>
            </a:r>
          </a:p>
          <a:p>
            <a:pPr>
              <a:buFont typeface="Wingdings"/>
              <a:buChar char="|"/>
            </a:pPr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    What are the effects of Pregnancy on diabetes:</a:t>
            </a:r>
          </a:p>
          <a:p>
            <a:pPr lvl="1"/>
            <a:r>
              <a:rPr lang="en-US" dirty="0" smtClean="0"/>
              <a:t>  1.   Insulin antagonism happens in pregnancy due to the action of PHL  produced by the placenta as well as estrogen and Progesterone </a:t>
            </a:r>
            <a:r>
              <a:rPr lang="en-US" dirty="0" smtClean="0">
                <a:sym typeface="Wingdings"/>
              </a:rPr>
              <a:t> difficulty in controlling diabetes.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  2.    Infection rate </a:t>
            </a:r>
          </a:p>
          <a:p>
            <a:pPr marL="736092" lvl="1" indent="-342900"/>
            <a:endParaRPr lang="en-US" dirty="0" smtClean="0">
              <a:sym typeface="Wingdings"/>
            </a:endParaRPr>
          </a:p>
          <a:p>
            <a:pPr marL="736092" lvl="1" indent="-342900"/>
            <a:r>
              <a:rPr lang="en-US" sz="2400" b="1" dirty="0" smtClean="0">
                <a:solidFill>
                  <a:srgbClr val="FFFF00"/>
                </a:solidFill>
                <a:latin typeface="Script MT Bold" pitchFamily="66" charset="0"/>
                <a:sym typeface="Wingdings"/>
              </a:rPr>
              <a:t>A.	Maternal Effects: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	1.	 Pre-</a:t>
            </a:r>
            <a:r>
              <a:rPr lang="en-US" dirty="0" err="1" smtClean="0">
                <a:sym typeface="Wingdings"/>
              </a:rPr>
              <a:t>eclampsia</a:t>
            </a:r>
            <a:r>
              <a:rPr lang="en-US" dirty="0" smtClean="0">
                <a:sym typeface="Wingdings"/>
              </a:rPr>
              <a:t> / </a:t>
            </a:r>
            <a:r>
              <a:rPr lang="en-US" dirty="0" err="1" smtClean="0">
                <a:sym typeface="Wingdings"/>
              </a:rPr>
              <a:t>eclampsia</a:t>
            </a:r>
            <a:endParaRPr lang="en-US" dirty="0" smtClean="0">
              <a:sym typeface="Wingdings"/>
            </a:endParaRPr>
          </a:p>
          <a:p>
            <a:pPr marL="736092" lvl="1" indent="-342900"/>
            <a:r>
              <a:rPr lang="en-US" dirty="0" smtClean="0">
                <a:sym typeface="Wingdings"/>
              </a:rPr>
              <a:t>			  4 folds, even in the absence of vascular disease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	2.  Infections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	3.	  Injury to the birth canal 2</a:t>
            </a:r>
            <a:r>
              <a:rPr lang="en-US" baseline="30000" dirty="0" smtClean="0">
                <a:sym typeface="Wingdings"/>
              </a:rPr>
              <a:t>0</a:t>
            </a:r>
            <a:r>
              <a:rPr lang="en-US" dirty="0" smtClean="0">
                <a:sym typeface="Wingdings"/>
              </a:rPr>
              <a:t> to </a:t>
            </a:r>
            <a:r>
              <a:rPr lang="en-US" dirty="0" err="1" smtClean="0">
                <a:sym typeface="Wingdings"/>
              </a:rPr>
              <a:t>macrosomia</a:t>
            </a:r>
            <a:endParaRPr lang="en-US" dirty="0" smtClean="0">
              <a:sym typeface="Wingdings"/>
            </a:endParaRPr>
          </a:p>
          <a:p>
            <a:pPr marL="736092" lvl="1" indent="-342900"/>
            <a:r>
              <a:rPr lang="en-US" dirty="0" smtClean="0">
                <a:sym typeface="Wingdings"/>
              </a:rPr>
              <a:t>      4.   Incidence of C/S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 	5.  </a:t>
            </a:r>
            <a:r>
              <a:rPr lang="en-US" dirty="0" err="1" smtClean="0">
                <a:sym typeface="Wingdings"/>
              </a:rPr>
              <a:t>Hydramnios</a:t>
            </a:r>
            <a:r>
              <a:rPr lang="en-US" dirty="0" smtClean="0">
                <a:sym typeface="Wingdings"/>
              </a:rPr>
              <a:t>  leading to cardio respiratory symptoms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	6.    Maternal Mortality</a:t>
            </a:r>
          </a:p>
          <a:p>
            <a:pPr marL="736092" lvl="1" indent="-342900"/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7772400" cy="5638800"/>
          </a:xfrm>
        </p:spPr>
        <p:txBody>
          <a:bodyPr>
            <a:normAutofit/>
          </a:bodyPr>
          <a:lstStyle/>
          <a:p>
            <a:pPr marL="457200" indent="-457200">
              <a:buAutoNum type="alphaUcPeriod" startAt="2"/>
            </a:pPr>
            <a:r>
              <a:rPr lang="en-US" sz="3600" dirty="0" smtClean="0">
                <a:solidFill>
                  <a:srgbClr val="FFFF00"/>
                </a:solidFill>
                <a:latin typeface="Script MT Bold" pitchFamily="66" charset="0"/>
              </a:rPr>
              <a:t>  Fetal and Neonatal Effects:</a:t>
            </a:r>
          </a:p>
          <a:p>
            <a:pPr marL="457200" indent="-457200"/>
            <a:r>
              <a:rPr lang="en-US" dirty="0" smtClean="0"/>
              <a:t>	1.   </a:t>
            </a:r>
            <a:r>
              <a:rPr lang="en-US" dirty="0" smtClean="0">
                <a:sym typeface="Wingdings"/>
              </a:rPr>
              <a:t> risk of congenital anomalies especially cardiac and </a:t>
            </a:r>
          </a:p>
          <a:p>
            <a:pPr marL="457200" indent="-457200"/>
            <a:r>
              <a:rPr lang="en-US" dirty="0" smtClean="0">
                <a:sym typeface="Wingdings"/>
              </a:rPr>
              <a:t>             CNS</a:t>
            </a:r>
          </a:p>
          <a:p>
            <a:pPr marL="457200" indent="-457200"/>
            <a:r>
              <a:rPr lang="en-US" dirty="0" smtClean="0">
                <a:sym typeface="Wingdings"/>
              </a:rPr>
              <a:t>	2.	  risk of abortion</a:t>
            </a:r>
          </a:p>
          <a:p>
            <a:pPr marL="457200" indent="-457200"/>
            <a:r>
              <a:rPr lang="en-US" dirty="0" smtClean="0">
                <a:sym typeface="Wingdings"/>
              </a:rPr>
              <a:t>	3.	   risk of </a:t>
            </a:r>
            <a:r>
              <a:rPr lang="en-US" dirty="0" err="1" smtClean="0">
                <a:sym typeface="Wingdings"/>
              </a:rPr>
              <a:t>perinatal</a:t>
            </a:r>
            <a:r>
              <a:rPr lang="en-US" dirty="0" smtClean="0">
                <a:sym typeface="Wingdings"/>
              </a:rPr>
              <a:t> death</a:t>
            </a:r>
          </a:p>
          <a:p>
            <a:pPr marL="457200" indent="-457200"/>
            <a:r>
              <a:rPr lang="en-US" dirty="0" smtClean="0">
                <a:sym typeface="Wingdings"/>
              </a:rPr>
              <a:t>	4.  	   risk of pre term labor</a:t>
            </a:r>
          </a:p>
          <a:p>
            <a:pPr marL="457200" indent="-457200"/>
            <a:r>
              <a:rPr lang="en-US" dirty="0" smtClean="0">
                <a:sym typeface="Wingdings"/>
              </a:rPr>
              <a:t>	5.	   neonatal morbidity e.g.</a:t>
            </a:r>
          </a:p>
          <a:p>
            <a:pPr marL="457200" indent="-457200"/>
            <a:r>
              <a:rPr lang="en-US" dirty="0" smtClean="0">
                <a:sym typeface="Wingdings"/>
              </a:rPr>
              <a:t>		</a:t>
            </a:r>
            <a:r>
              <a:rPr lang="en-US" dirty="0" smtClean="0">
                <a:sym typeface="Wingdings 3"/>
              </a:rPr>
              <a:t>  birth injury – shoulder </a:t>
            </a:r>
            <a:r>
              <a:rPr lang="en-US" dirty="0" err="1" smtClean="0">
                <a:sym typeface="Wingdings 3"/>
              </a:rPr>
              <a:t>dystocia</a:t>
            </a:r>
            <a:endParaRPr lang="en-US" dirty="0" smtClean="0">
              <a:sym typeface="Wingdings 3"/>
            </a:endParaRPr>
          </a:p>
          <a:p>
            <a:pPr marL="457200" indent="-457200"/>
            <a:r>
              <a:rPr lang="en-US" dirty="0" smtClean="0">
                <a:sym typeface="Wingdings 3"/>
              </a:rPr>
              <a:t>		   R D S</a:t>
            </a:r>
          </a:p>
          <a:p>
            <a:pPr marL="457200" indent="-457200"/>
            <a:r>
              <a:rPr lang="en-US" dirty="0" smtClean="0">
                <a:sym typeface="Wingdings 3"/>
              </a:rPr>
              <a:t>		   Metabolic such as hypoglycemia</a:t>
            </a:r>
          </a:p>
          <a:p>
            <a:pPr marL="457200" indent="-457200"/>
            <a:r>
              <a:rPr lang="en-US" dirty="0" smtClean="0">
                <a:sym typeface="Wingdings 3"/>
              </a:rPr>
              <a:t>	6.	Inheritance of diabetes or its predisposition</a:t>
            </a:r>
            <a:endParaRPr lang="en-US" dirty="0" smtClean="0">
              <a:sym typeface="Wingdings"/>
            </a:endParaRPr>
          </a:p>
          <a:p>
            <a:pPr marL="457200" indent="-457200"/>
            <a:r>
              <a:rPr lang="en-US" dirty="0" smtClean="0">
                <a:sym typeface="Wingdings"/>
              </a:rPr>
              <a:t>  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308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Samira</cp:lastModifiedBy>
  <cp:revision>34</cp:revision>
  <dcterms:created xsi:type="dcterms:W3CDTF">2010-09-29T07:41:33Z</dcterms:created>
  <dcterms:modified xsi:type="dcterms:W3CDTF">2010-10-02T08:15:39Z</dcterms:modified>
</cp:coreProperties>
</file>