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theme/themeOverride3.xml" ContentType="application/vnd.openxmlformats-officedocument.themeOverr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46"/>
  </p:notesMasterIdLst>
  <p:sldIdLst>
    <p:sldId id="256" r:id="rId5"/>
    <p:sldId id="257" r:id="rId6"/>
    <p:sldId id="259" r:id="rId7"/>
    <p:sldId id="260" r:id="rId8"/>
    <p:sldId id="261" r:id="rId9"/>
    <p:sldId id="263" r:id="rId10"/>
    <p:sldId id="323" r:id="rId11"/>
    <p:sldId id="264" r:id="rId12"/>
    <p:sldId id="265" r:id="rId13"/>
    <p:sldId id="266" r:id="rId14"/>
    <p:sldId id="267" r:id="rId15"/>
    <p:sldId id="268" r:id="rId16"/>
    <p:sldId id="299" r:id="rId17"/>
    <p:sldId id="270" r:id="rId18"/>
    <p:sldId id="271" r:id="rId19"/>
    <p:sldId id="272" r:id="rId20"/>
    <p:sldId id="273" r:id="rId21"/>
    <p:sldId id="274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6" r:id="rId38"/>
    <p:sldId id="293" r:id="rId39"/>
    <p:sldId id="297" r:id="rId40"/>
    <p:sldId id="298" r:id="rId41"/>
    <p:sldId id="284" r:id="rId42"/>
    <p:sldId id="285" r:id="rId43"/>
    <p:sldId id="275" r:id="rId44"/>
    <p:sldId id="322" r:id="rId4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7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8B3EF83-8E74-416D-8A59-C3DE87881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BED372-0B48-48C1-87C3-24D6AA544CA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FA5603-AC36-4676-B640-AF949FA207F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8F6387-B46C-45ED-BD47-8EEA32EDDC1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3AB904-E4A2-4C05-865D-36201834F6F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74DABE-6F1D-4A52-906F-80CACCAD0DB1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FBFFC-A50F-47DC-937C-3611ECB61017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29CF30-04E8-4491-8484-59360BF9EB61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EAB279-638F-4279-B7BB-2F6D9B9ED674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1F54A4-094E-401C-8E77-50334F8A979D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3A0A3A-38B4-43D2-8EC0-626CED8F3D67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F48254-601B-4565-BE97-22761A005805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4B30A-DE31-4E95-828B-2340103EECF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A2144F-F2C6-4F97-9463-23E85F82BC49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C9F214-F667-404A-A59B-9561294E84EA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911191-AE95-48BC-8B26-A9BB32FBA5B1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1F2428-4EB2-4D60-BC3C-A3202709814E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5290B1-BFD2-4F8E-A3E6-E6588E611047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64AAC6-C50E-4759-B82A-3D2579536D8A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168CCB-021E-4074-9EA1-FAE8EB9551F7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453ECE-AEE6-4D1C-B089-6D2C3985EA88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9D1070-4EA2-4F3E-8B93-A616D58FBD96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A2EFCA-FDC5-4F48-AD3B-0061E3519CF0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91C210-B2F2-4B3E-9C35-D8D92752E5B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4C3540-2FB8-43D9-BC52-42434CCF8E92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53981D-AE83-4C38-9957-37872D1CF226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039E17-2B5C-4ED0-8D84-BD4BBFF1D726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8FC7FB-728F-4875-8803-26A4DB0F82EF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BD575D-597A-46E8-A389-10BF8C5101B4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2DA3B4-8822-4C9C-8D7D-14E5A56120F4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0821E7-F6D8-4434-BA52-1605F9B4C33A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1BEEE5-8AFE-4858-A6E6-6A7B584A15B6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1CE954-5162-42B6-92C2-2F75987DD4C1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C7E9D1-D457-44C2-BF23-0A24E9E1C703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35D80E-E6ED-480B-82E2-1EE59A86E22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985711-8BC7-4C8F-9776-BFA7450527BF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51D202-A7F3-4F98-ADE0-00E4D445755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69F0BB-7CC9-4ECA-AFE7-BDCE6670645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F7DC3F-1864-400F-AFF3-65A16932359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2A3DC7-E1CE-4BE5-A83B-FA0D90CF860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04B0D4-185B-48EF-8048-E3E288109CB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C01C2A3-4656-41DA-BD13-1BE24F840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A170A-BDFA-451B-B5D2-623FDA8A3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B80C1-5A07-4032-92C8-8EF4ED543F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2ADBF-133F-4288-AECE-DBC455BAF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A6FCA5-F3D5-45EB-95A1-88B54A4AE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956144-4CF8-4FF2-80EE-3EA7CDA29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5C7798-A703-43D2-B20F-13F3BDE5B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DAF02A-E4B3-4FB0-B661-5D8FF1F6DB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4FDA5-A9FF-4CC8-AC83-6186BE737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AB4A45-12B8-4576-9CD8-950C85F9E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003FA55-CC5F-499B-A05F-CA848162D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E74D313-BFA4-4478-93BF-E5A54239C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9" r:id="rId2"/>
    <p:sldLayoutId id="2147483744" r:id="rId3"/>
    <p:sldLayoutId id="2147483745" r:id="rId4"/>
    <p:sldLayoutId id="2147483746" r:id="rId5"/>
    <p:sldLayoutId id="2147483747" r:id="rId6"/>
    <p:sldLayoutId id="2147483740" r:id="rId7"/>
    <p:sldLayoutId id="2147483748" r:id="rId8"/>
    <p:sldLayoutId id="2147483749" r:id="rId9"/>
    <p:sldLayoutId id="2147483741" r:id="rId10"/>
    <p:sldLayoutId id="214748374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447800"/>
            <a:ext cx="7772400" cy="2209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FF0000"/>
                </a:solidFill>
                <a:latin typeface="Forte" pitchFamily="66" charset="0"/>
              </a:rPr>
              <a:t>Antepartum</a:t>
            </a:r>
            <a:r>
              <a:rPr lang="en-US" dirty="0" smtClean="0">
                <a:solidFill>
                  <a:srgbClr val="FF0000"/>
                </a:solidFill>
                <a:latin typeface="Forte" pitchFamily="66" charset="0"/>
              </a:rPr>
              <a:t> </a:t>
            </a:r>
            <a:br>
              <a:rPr lang="en-US" dirty="0" smtClean="0">
                <a:solidFill>
                  <a:srgbClr val="FF0000"/>
                </a:solidFill>
                <a:latin typeface="Forte" pitchFamily="66" charset="0"/>
              </a:rPr>
            </a:br>
            <a:r>
              <a:rPr lang="en-US" dirty="0" smtClean="0">
                <a:solidFill>
                  <a:srgbClr val="FF0000"/>
                </a:solidFill>
                <a:latin typeface="Forte" pitchFamily="66" charset="0"/>
              </a:rPr>
              <a:t>Hemorrhage (APH)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77000" cy="2209800"/>
          </a:xfrm>
        </p:spPr>
        <p:txBody>
          <a:bodyPr/>
          <a:lstStyle/>
          <a:p>
            <a:pPr marR="0">
              <a:lnSpc>
                <a:spcPct val="80000"/>
              </a:lnSpc>
            </a:pPr>
            <a:r>
              <a:rPr lang="en-US" sz="2200" b="1" smtClean="0"/>
              <a:t>Saeed Mahmoud,</a:t>
            </a:r>
            <a:r>
              <a:rPr lang="en-US" sz="1400" b="1" smtClean="0"/>
              <a:t>MRCOG,MRCPI,MIOG,MBSCCP</a:t>
            </a:r>
            <a:endParaRPr lang="en-US" sz="1400" i="1" smtClean="0"/>
          </a:p>
          <a:p>
            <a:pPr marR="0">
              <a:lnSpc>
                <a:spcPct val="80000"/>
              </a:lnSpc>
            </a:pPr>
            <a:r>
              <a:rPr lang="en-US" sz="2000" smtClean="0"/>
              <a:t>Assistant Professor &amp; Consultant</a:t>
            </a:r>
          </a:p>
          <a:p>
            <a:pPr marR="0">
              <a:lnSpc>
                <a:spcPct val="80000"/>
              </a:lnSpc>
            </a:pPr>
            <a:r>
              <a:rPr lang="en-US" sz="2000" smtClean="0"/>
              <a:t>Department of Obstetrics &amp; Gynecology</a:t>
            </a:r>
          </a:p>
          <a:p>
            <a:pPr marR="0">
              <a:lnSpc>
                <a:spcPct val="80000"/>
              </a:lnSpc>
            </a:pPr>
            <a:r>
              <a:rPr lang="en-US" sz="2000" smtClean="0"/>
              <a:t>College of Medicine</a:t>
            </a:r>
          </a:p>
          <a:p>
            <a:pPr marR="0">
              <a:lnSpc>
                <a:spcPct val="80000"/>
              </a:lnSpc>
            </a:pPr>
            <a:r>
              <a:rPr lang="en-US" sz="2000" smtClean="0"/>
              <a:t>King Saud University</a:t>
            </a:r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smtClean="0"/>
              <a:t>Etiology</a:t>
            </a:r>
            <a:r>
              <a:rPr lang="en-US" smtClean="0"/>
              <a:t>  &amp; Risks</a:t>
            </a:r>
          </a:p>
          <a:p>
            <a:endParaRPr lang="en-US" smtClean="0"/>
          </a:p>
          <a:p>
            <a:pPr lvl="1"/>
            <a:r>
              <a:rPr lang="en-US" smtClean="0"/>
              <a:t>Advancing </a:t>
            </a:r>
            <a:r>
              <a:rPr lang="en-US" i="1" smtClean="0"/>
              <a:t>maternal age</a:t>
            </a:r>
            <a:endParaRPr lang="en-US" smtClean="0"/>
          </a:p>
          <a:p>
            <a:pPr lvl="1"/>
            <a:r>
              <a:rPr lang="en-US" i="1" smtClean="0"/>
              <a:t>Multiparity</a:t>
            </a:r>
            <a:endParaRPr lang="en-US" smtClean="0"/>
          </a:p>
          <a:p>
            <a:pPr lvl="1"/>
            <a:r>
              <a:rPr lang="en-US" i="1" smtClean="0"/>
              <a:t>Multifetal gestations</a:t>
            </a:r>
            <a:endParaRPr lang="en-US" smtClean="0"/>
          </a:p>
          <a:p>
            <a:pPr lvl="1"/>
            <a:r>
              <a:rPr lang="en-US" i="1" smtClean="0"/>
              <a:t>Prior cesarean delivery</a:t>
            </a:r>
            <a:endParaRPr lang="en-US" smtClean="0"/>
          </a:p>
          <a:p>
            <a:pPr lvl="1"/>
            <a:r>
              <a:rPr lang="en-US" i="1" smtClean="0"/>
              <a:t>Smoking</a:t>
            </a:r>
            <a:endParaRPr lang="en-US" smtClean="0"/>
          </a:p>
          <a:p>
            <a:pPr lvl="1"/>
            <a:r>
              <a:rPr lang="en-US" smtClean="0"/>
              <a:t>Prior placenta previa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Placenta </a:t>
            </a:r>
            <a:r>
              <a:rPr lang="en-US" dirty="0" err="1" smtClean="0">
                <a:solidFill>
                  <a:srgbClr val="FF0000"/>
                </a:solidFill>
              </a:rPr>
              <a:t>Previa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The most characteristic event in placenta previa is recurrent </a:t>
            </a:r>
            <a:r>
              <a:rPr lang="en-US" smtClean="0">
                <a:solidFill>
                  <a:srgbClr val="FF0000"/>
                </a:solidFill>
              </a:rPr>
              <a:t>painless hemorrhage</a:t>
            </a:r>
            <a:r>
              <a:rPr lang="en-US" smtClean="0"/>
              <a:t>.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This usually occurs near the end of or after the second trimester.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The initial bleeding is rarely so profuse as to prove fatal.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It usually ceases spontaneously, only to recur. 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Placenta </a:t>
            </a:r>
            <a:r>
              <a:rPr lang="en-US" dirty="0" err="1" smtClean="0">
                <a:solidFill>
                  <a:srgbClr val="FF0000"/>
                </a:solidFill>
              </a:rPr>
              <a:t>Previa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Placenta previa may be associated with </a:t>
            </a:r>
            <a:r>
              <a:rPr lang="en-US" i="1" smtClean="0"/>
              <a:t>placenta accreta</a:t>
            </a:r>
            <a:r>
              <a:rPr lang="en-US" smtClean="0"/>
              <a:t>, </a:t>
            </a:r>
            <a:r>
              <a:rPr lang="en-US" i="1" smtClean="0"/>
              <a:t>placenta increta</a:t>
            </a:r>
            <a:r>
              <a:rPr lang="en-US" smtClean="0"/>
              <a:t> or </a:t>
            </a:r>
            <a:r>
              <a:rPr lang="en-US" i="1" smtClean="0"/>
              <a:t>percreta.</a:t>
            </a:r>
          </a:p>
          <a:p>
            <a:endParaRPr lang="en-US" smtClean="0"/>
          </a:p>
          <a:p>
            <a:pPr lvl="1"/>
            <a:r>
              <a:rPr lang="en-US" b="1" smtClean="0"/>
              <a:t>Accreta  = adherent to </a:t>
            </a:r>
            <a:r>
              <a:rPr lang="en-US" b="1" smtClean="0">
                <a:solidFill>
                  <a:srgbClr val="FF0000"/>
                </a:solidFill>
              </a:rPr>
              <a:t>endometrial</a:t>
            </a:r>
            <a:r>
              <a:rPr lang="en-US" b="1" smtClean="0"/>
              <a:t> cavity</a:t>
            </a:r>
          </a:p>
          <a:p>
            <a:pPr lvl="1"/>
            <a:r>
              <a:rPr lang="en-US" b="1" smtClean="0"/>
              <a:t>Increta   = placental tissue invades </a:t>
            </a:r>
            <a:r>
              <a:rPr lang="en-US" b="1" smtClean="0">
                <a:solidFill>
                  <a:srgbClr val="FF0000"/>
                </a:solidFill>
              </a:rPr>
              <a:t>myometrium</a:t>
            </a:r>
          </a:p>
          <a:p>
            <a:pPr lvl="1"/>
            <a:r>
              <a:rPr lang="en-US" b="1" smtClean="0"/>
              <a:t>Percreta = placental tissue grows through </a:t>
            </a:r>
            <a:r>
              <a:rPr lang="en-US" b="1" smtClean="0">
                <a:solidFill>
                  <a:srgbClr val="FF0000"/>
                </a:solidFill>
              </a:rPr>
              <a:t>uterine wall</a:t>
            </a:r>
          </a:p>
          <a:p>
            <a:pPr>
              <a:buFont typeface="Wingdings 3" pitchFamily="18" charset="2"/>
              <a:buNone/>
            </a:pPr>
            <a:endParaRPr lang="en-US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Placenta </a:t>
            </a:r>
            <a:r>
              <a:rPr lang="en-US" dirty="0" err="1" smtClean="0">
                <a:solidFill>
                  <a:srgbClr val="FF0000"/>
                </a:solidFill>
              </a:rPr>
              <a:t>Previa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placenta accre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57200"/>
            <a:ext cx="7772400" cy="600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err="1" smtClean="0"/>
              <a:t>Coagulopathy</a:t>
            </a:r>
            <a:r>
              <a:rPr lang="en-US" sz="2400" dirty="0" smtClean="0"/>
              <a:t> is rare with placenta </a:t>
            </a:r>
            <a:r>
              <a:rPr lang="en-US" sz="2400" dirty="0" err="1" smtClean="0"/>
              <a:t>previa</a:t>
            </a:r>
            <a:r>
              <a:rPr lang="en-US" sz="2400" dirty="0" smtClean="0"/>
              <a:t>.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None/>
              <a:defRPr/>
            </a:pPr>
            <a:endParaRPr lang="en-US" sz="2400" dirty="0" smtClean="0"/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/>
              <a:t>The simplest and safest method of placental localization is provided by </a:t>
            </a:r>
            <a:r>
              <a:rPr lang="en-US" sz="2400" i="1" dirty="0" err="1" smtClean="0"/>
              <a:t>transabdominal</a:t>
            </a:r>
            <a:r>
              <a:rPr lang="en-US" sz="2400" i="1" dirty="0" smtClean="0"/>
              <a:t> sonography.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US" sz="2400" i="1" dirty="0" smtClean="0"/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i="1" dirty="0" err="1" smtClean="0"/>
              <a:t>Transvaginal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ultrasonography</a:t>
            </a:r>
            <a:r>
              <a:rPr lang="en-US" sz="2400" dirty="0" smtClean="0"/>
              <a:t> has substantively improved diagnostic accuracy of placenta </a:t>
            </a:r>
            <a:r>
              <a:rPr lang="en-US" sz="2400" dirty="0" err="1" smtClean="0"/>
              <a:t>previa</a:t>
            </a:r>
            <a:r>
              <a:rPr lang="en-US" sz="2400" dirty="0" smtClean="0"/>
              <a:t>.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US" sz="2400" dirty="0" smtClean="0"/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/>
              <a:t>MRI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US" sz="2400" dirty="0" smtClean="0"/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/>
              <a:t>At 18 weeks, 5-10% of placentas are low lying. Most ‘migrate’ with development of the lower uterine segment.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Placenta </a:t>
            </a:r>
            <a:r>
              <a:rPr lang="en-US" dirty="0" err="1" smtClean="0">
                <a:solidFill>
                  <a:srgbClr val="FF0000"/>
                </a:solidFill>
              </a:rPr>
              <a:t>Previa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indent="-4114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/>
          </a:p>
          <a:p>
            <a:pPr marL="548640" indent="-4114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Admit to hospital</a:t>
            </a:r>
          </a:p>
          <a:p>
            <a:pPr marL="548640" indent="-4114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/>
          </a:p>
          <a:p>
            <a:pPr marL="548640" indent="-4114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 VAGINAL EXAMINATION</a:t>
            </a:r>
          </a:p>
          <a:p>
            <a:pPr marL="548640" indent="-4114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/>
          </a:p>
          <a:p>
            <a:pPr marL="548640" indent="-4114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IV access</a:t>
            </a:r>
          </a:p>
          <a:p>
            <a:pPr marL="548640" indent="-4114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/>
          </a:p>
          <a:p>
            <a:pPr marL="548640" indent="-4114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Placental localization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FF0000"/>
                </a:solidFill>
              </a:rPr>
              <a:t>Placenta </a:t>
            </a:r>
            <a:r>
              <a:rPr lang="en-US" sz="4000" dirty="0" err="1" smtClean="0">
                <a:solidFill>
                  <a:srgbClr val="FF0000"/>
                </a:solidFill>
              </a:rPr>
              <a:t>Previa</a:t>
            </a:r>
            <a:r>
              <a:rPr lang="en-US" sz="4000" dirty="0" smtClean="0">
                <a:solidFill>
                  <a:srgbClr val="FF0000"/>
                </a:solidFill>
              </a:rPr>
              <a:t/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rgbClr val="FF0000"/>
                </a:solidFill>
              </a:rPr>
              <a:t>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FF0000"/>
                </a:solidFill>
              </a:rPr>
              <a:t>Placenta </a:t>
            </a:r>
            <a:r>
              <a:rPr lang="en-US" sz="4000" dirty="0" err="1" smtClean="0">
                <a:solidFill>
                  <a:srgbClr val="FF0000"/>
                </a:solidFill>
              </a:rPr>
              <a:t>Previa</a:t>
            </a:r>
            <a:r>
              <a:rPr lang="en-US" sz="4000" dirty="0" smtClean="0">
                <a:solidFill>
                  <a:srgbClr val="FF0000"/>
                </a:solidFill>
              </a:rPr>
              <a:t/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rgbClr val="FF0000"/>
                </a:solidFill>
              </a:rPr>
              <a:t>Management</a:t>
            </a:r>
          </a:p>
        </p:txBody>
      </p:sp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762000" y="1676400"/>
            <a:ext cx="1885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Severe bleeding</a:t>
            </a:r>
          </a:p>
        </p:txBody>
      </p:sp>
      <p:sp>
        <p:nvSpPr>
          <p:cNvPr id="24580" name="Line 6"/>
          <p:cNvSpPr>
            <a:spLocks noChangeShapeType="1"/>
          </p:cNvSpPr>
          <p:nvPr/>
        </p:nvSpPr>
        <p:spPr bwMode="auto">
          <a:xfrm flipV="1">
            <a:off x="2359025" y="2085975"/>
            <a:ext cx="135255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7"/>
          <p:cNvSpPr>
            <a:spLocks noChangeArrowheads="1"/>
          </p:cNvSpPr>
          <p:nvPr/>
        </p:nvSpPr>
        <p:spPr bwMode="auto">
          <a:xfrm>
            <a:off x="6559550" y="1676400"/>
            <a:ext cx="1920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10000"/>
              </a:spcBef>
            </a:pPr>
            <a:r>
              <a:rPr lang="en-US" sz="2400"/>
              <a:t>Caesarean section</a:t>
            </a:r>
          </a:p>
        </p:txBody>
      </p:sp>
      <p:sp>
        <p:nvSpPr>
          <p:cNvPr id="24582" name="Rectangle 8"/>
          <p:cNvSpPr>
            <a:spLocks noChangeArrowheads="1"/>
          </p:cNvSpPr>
          <p:nvPr/>
        </p:nvSpPr>
        <p:spPr bwMode="auto">
          <a:xfrm>
            <a:off x="735013" y="2808288"/>
            <a:ext cx="19399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Moderate bleeding</a:t>
            </a:r>
          </a:p>
        </p:txBody>
      </p:sp>
      <p:sp>
        <p:nvSpPr>
          <p:cNvPr id="24583" name="Line 9"/>
          <p:cNvSpPr>
            <a:spLocks noChangeShapeType="1"/>
          </p:cNvSpPr>
          <p:nvPr/>
        </p:nvSpPr>
        <p:spPr bwMode="auto">
          <a:xfrm>
            <a:off x="2376488" y="3219450"/>
            <a:ext cx="606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Rectangle 10"/>
          <p:cNvSpPr>
            <a:spLocks noChangeArrowheads="1"/>
          </p:cNvSpPr>
          <p:nvPr/>
        </p:nvSpPr>
        <p:spPr bwMode="auto">
          <a:xfrm>
            <a:off x="2924175" y="2990850"/>
            <a:ext cx="1679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Gestation</a:t>
            </a:r>
          </a:p>
        </p:txBody>
      </p:sp>
      <p:sp>
        <p:nvSpPr>
          <p:cNvPr id="24585" name="Line 11"/>
          <p:cNvSpPr>
            <a:spLocks noChangeShapeType="1"/>
          </p:cNvSpPr>
          <p:nvPr/>
        </p:nvSpPr>
        <p:spPr bwMode="auto">
          <a:xfrm flipV="1">
            <a:off x="4619625" y="2808288"/>
            <a:ext cx="455613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Rectangle 12"/>
          <p:cNvSpPr>
            <a:spLocks noChangeArrowheads="1"/>
          </p:cNvSpPr>
          <p:nvPr/>
        </p:nvSpPr>
        <p:spPr bwMode="auto">
          <a:xfrm>
            <a:off x="4992688" y="2590800"/>
            <a:ext cx="135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&gt;34/52</a:t>
            </a:r>
          </a:p>
        </p:txBody>
      </p:sp>
      <p:sp>
        <p:nvSpPr>
          <p:cNvPr id="24587" name="Line 13"/>
          <p:cNvSpPr>
            <a:spLocks noChangeShapeType="1"/>
          </p:cNvSpPr>
          <p:nvPr/>
        </p:nvSpPr>
        <p:spPr bwMode="auto">
          <a:xfrm>
            <a:off x="4619625" y="3265488"/>
            <a:ext cx="490538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Rectangle 14"/>
          <p:cNvSpPr>
            <a:spLocks noChangeArrowheads="1"/>
          </p:cNvSpPr>
          <p:nvPr/>
        </p:nvSpPr>
        <p:spPr bwMode="auto">
          <a:xfrm>
            <a:off x="4992688" y="3349625"/>
            <a:ext cx="135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&lt;34/52</a:t>
            </a:r>
          </a:p>
        </p:txBody>
      </p:sp>
      <p:sp>
        <p:nvSpPr>
          <p:cNvPr id="24589" name="Line 15"/>
          <p:cNvSpPr>
            <a:spLocks noChangeShapeType="1"/>
          </p:cNvSpPr>
          <p:nvPr/>
        </p:nvSpPr>
        <p:spPr bwMode="auto">
          <a:xfrm flipV="1">
            <a:off x="6270625" y="2198688"/>
            <a:ext cx="4953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Line 16"/>
          <p:cNvSpPr>
            <a:spLocks noChangeShapeType="1"/>
          </p:cNvSpPr>
          <p:nvPr/>
        </p:nvSpPr>
        <p:spPr bwMode="auto">
          <a:xfrm>
            <a:off x="5692775" y="372268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Rectangle 17"/>
          <p:cNvSpPr>
            <a:spLocks noChangeArrowheads="1"/>
          </p:cNvSpPr>
          <p:nvPr/>
        </p:nvSpPr>
        <p:spPr bwMode="auto">
          <a:xfrm>
            <a:off x="4702175" y="4103688"/>
            <a:ext cx="1981200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lnSpc>
                <a:spcPct val="20000"/>
              </a:lnSpc>
              <a:spcBef>
                <a:spcPct val="50000"/>
              </a:spcBef>
            </a:pPr>
            <a:r>
              <a:rPr lang="en-US" sz="2400"/>
              <a:t>Resuscitate</a:t>
            </a:r>
          </a:p>
          <a:p>
            <a:pPr algn="ctr" eaLnBrk="0" hangingPunct="0">
              <a:lnSpc>
                <a:spcPct val="20000"/>
              </a:lnSpc>
              <a:spcBef>
                <a:spcPct val="50000"/>
              </a:spcBef>
            </a:pPr>
            <a:r>
              <a:rPr lang="en-US" sz="2400"/>
              <a:t>Steroids</a:t>
            </a:r>
          </a:p>
        </p:txBody>
      </p:sp>
      <p:sp>
        <p:nvSpPr>
          <p:cNvPr id="24592" name="Line 18"/>
          <p:cNvSpPr>
            <a:spLocks noChangeShapeType="1"/>
          </p:cNvSpPr>
          <p:nvPr/>
        </p:nvSpPr>
        <p:spPr bwMode="auto">
          <a:xfrm>
            <a:off x="6600825" y="4313238"/>
            <a:ext cx="49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Rectangle 19"/>
          <p:cNvSpPr>
            <a:spLocks noChangeArrowheads="1"/>
          </p:cNvSpPr>
          <p:nvPr/>
        </p:nvSpPr>
        <p:spPr bwMode="auto">
          <a:xfrm>
            <a:off x="7013575" y="4084638"/>
            <a:ext cx="1568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Unstable</a:t>
            </a:r>
          </a:p>
        </p:txBody>
      </p:sp>
      <p:sp>
        <p:nvSpPr>
          <p:cNvPr id="24594" name="Line 20"/>
          <p:cNvSpPr>
            <a:spLocks noChangeShapeType="1"/>
          </p:cNvSpPr>
          <p:nvPr/>
        </p:nvSpPr>
        <p:spPr bwMode="auto">
          <a:xfrm flipV="1">
            <a:off x="7756525" y="2427288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Line 21"/>
          <p:cNvSpPr>
            <a:spLocks noChangeShapeType="1"/>
          </p:cNvSpPr>
          <p:nvPr/>
        </p:nvSpPr>
        <p:spPr bwMode="auto">
          <a:xfrm>
            <a:off x="6583363" y="4329113"/>
            <a:ext cx="598487" cy="546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Rectangle 22"/>
          <p:cNvSpPr>
            <a:spLocks noChangeArrowheads="1"/>
          </p:cNvSpPr>
          <p:nvPr/>
        </p:nvSpPr>
        <p:spPr bwMode="auto">
          <a:xfrm>
            <a:off x="6475413" y="4899025"/>
            <a:ext cx="16510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2400"/>
              <a:t>Stable</a:t>
            </a:r>
          </a:p>
        </p:txBody>
      </p:sp>
      <p:sp>
        <p:nvSpPr>
          <p:cNvPr id="24597" name="Rectangle 23"/>
          <p:cNvSpPr>
            <a:spLocks noChangeArrowheads="1"/>
          </p:cNvSpPr>
          <p:nvPr/>
        </p:nvSpPr>
        <p:spPr bwMode="auto">
          <a:xfrm>
            <a:off x="3711575" y="1858963"/>
            <a:ext cx="2074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Resuscitate</a:t>
            </a:r>
          </a:p>
        </p:txBody>
      </p:sp>
      <p:sp>
        <p:nvSpPr>
          <p:cNvPr id="24598" name="Line 24"/>
          <p:cNvSpPr>
            <a:spLocks noChangeShapeType="1"/>
          </p:cNvSpPr>
          <p:nvPr/>
        </p:nvSpPr>
        <p:spPr bwMode="auto">
          <a:xfrm>
            <a:off x="5589588" y="2087563"/>
            <a:ext cx="1073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Rectangle 25"/>
          <p:cNvSpPr>
            <a:spLocks noChangeArrowheads="1"/>
          </p:cNvSpPr>
          <p:nvPr/>
        </p:nvSpPr>
        <p:spPr bwMode="auto">
          <a:xfrm>
            <a:off x="457200" y="5105400"/>
            <a:ext cx="19843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2400"/>
              <a:t>Mild</a:t>
            </a:r>
          </a:p>
          <a:p>
            <a:pPr algn="ctr"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2400"/>
              <a:t>bleeding</a:t>
            </a:r>
          </a:p>
        </p:txBody>
      </p:sp>
      <p:sp>
        <p:nvSpPr>
          <p:cNvPr id="24600" name="Line 26"/>
          <p:cNvSpPr>
            <a:spLocks noChangeShapeType="1"/>
          </p:cNvSpPr>
          <p:nvPr/>
        </p:nvSpPr>
        <p:spPr bwMode="auto">
          <a:xfrm>
            <a:off x="2274888" y="5634038"/>
            <a:ext cx="606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Rectangle 27"/>
          <p:cNvSpPr>
            <a:spLocks noChangeArrowheads="1"/>
          </p:cNvSpPr>
          <p:nvPr/>
        </p:nvSpPr>
        <p:spPr bwMode="auto">
          <a:xfrm>
            <a:off x="2822575" y="5405438"/>
            <a:ext cx="1679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Gestation</a:t>
            </a:r>
          </a:p>
        </p:txBody>
      </p:sp>
      <p:sp>
        <p:nvSpPr>
          <p:cNvPr id="24602" name="Line 28"/>
          <p:cNvSpPr>
            <a:spLocks noChangeShapeType="1"/>
          </p:cNvSpPr>
          <p:nvPr/>
        </p:nvSpPr>
        <p:spPr bwMode="auto">
          <a:xfrm flipV="1">
            <a:off x="4456113" y="5394325"/>
            <a:ext cx="569912" cy="260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Line 29"/>
          <p:cNvSpPr>
            <a:spLocks noChangeShapeType="1"/>
          </p:cNvSpPr>
          <p:nvPr/>
        </p:nvSpPr>
        <p:spPr bwMode="auto">
          <a:xfrm>
            <a:off x="4456113" y="5654675"/>
            <a:ext cx="552450" cy="3889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Rectangle 30"/>
          <p:cNvSpPr>
            <a:spLocks noChangeArrowheads="1"/>
          </p:cNvSpPr>
          <p:nvPr/>
        </p:nvSpPr>
        <p:spPr bwMode="auto">
          <a:xfrm>
            <a:off x="4967288" y="5181600"/>
            <a:ext cx="1350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&lt;36/52</a:t>
            </a:r>
          </a:p>
        </p:txBody>
      </p:sp>
      <p:sp>
        <p:nvSpPr>
          <p:cNvPr id="24605" name="Line 31"/>
          <p:cNvSpPr>
            <a:spLocks noChangeShapeType="1"/>
          </p:cNvSpPr>
          <p:nvPr/>
        </p:nvSpPr>
        <p:spPr bwMode="auto">
          <a:xfrm>
            <a:off x="6196013" y="5380038"/>
            <a:ext cx="392112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6" name="Rectangle 32"/>
          <p:cNvSpPr>
            <a:spLocks noChangeArrowheads="1"/>
          </p:cNvSpPr>
          <p:nvPr/>
        </p:nvSpPr>
        <p:spPr bwMode="auto">
          <a:xfrm>
            <a:off x="6275388" y="5522913"/>
            <a:ext cx="238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2400"/>
              <a:t>Conservative care</a:t>
            </a:r>
          </a:p>
        </p:txBody>
      </p:sp>
      <p:sp>
        <p:nvSpPr>
          <p:cNvPr id="24607" name="Line 33"/>
          <p:cNvSpPr>
            <a:spLocks noChangeShapeType="1"/>
          </p:cNvSpPr>
          <p:nvPr/>
        </p:nvSpPr>
        <p:spPr bwMode="auto">
          <a:xfrm>
            <a:off x="7292975" y="5192713"/>
            <a:ext cx="0" cy="346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8" name="Rectangle 34"/>
          <p:cNvSpPr>
            <a:spLocks noChangeArrowheads="1"/>
          </p:cNvSpPr>
          <p:nvPr/>
        </p:nvSpPr>
        <p:spPr bwMode="auto">
          <a:xfrm>
            <a:off x="4967288" y="5853113"/>
            <a:ext cx="1350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&gt;36/52</a:t>
            </a:r>
          </a:p>
        </p:txBody>
      </p:sp>
      <p:sp>
        <p:nvSpPr>
          <p:cNvPr id="24609" name="Line 35"/>
          <p:cNvSpPr>
            <a:spLocks noChangeShapeType="1"/>
          </p:cNvSpPr>
          <p:nvPr/>
        </p:nvSpPr>
        <p:spPr bwMode="auto">
          <a:xfrm>
            <a:off x="6275388" y="6100763"/>
            <a:ext cx="2298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0" name="Line 36"/>
          <p:cNvSpPr>
            <a:spLocks noChangeShapeType="1"/>
          </p:cNvSpPr>
          <p:nvPr/>
        </p:nvSpPr>
        <p:spPr bwMode="auto">
          <a:xfrm flipV="1">
            <a:off x="8588375" y="2090738"/>
            <a:ext cx="0" cy="401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1" name="Line 37"/>
          <p:cNvSpPr>
            <a:spLocks noChangeShapeType="1"/>
          </p:cNvSpPr>
          <p:nvPr/>
        </p:nvSpPr>
        <p:spPr bwMode="auto">
          <a:xfrm flipH="1">
            <a:off x="8313738" y="2085975"/>
            <a:ext cx="274637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2" name="Oval 38"/>
          <p:cNvSpPr>
            <a:spLocks noChangeArrowheads="1"/>
          </p:cNvSpPr>
          <p:nvPr/>
        </p:nvSpPr>
        <p:spPr bwMode="auto">
          <a:xfrm>
            <a:off x="6240463" y="6067425"/>
            <a:ext cx="69850" cy="68263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smtClean="0"/>
              <a:t>Delivery is by Caesarean section</a:t>
            </a:r>
          </a:p>
          <a:p>
            <a:endParaRPr lang="en-US" smtClean="0"/>
          </a:p>
          <a:p>
            <a:r>
              <a:rPr lang="en-US" smtClean="0"/>
              <a:t>Occasionally Caesarean hysterectomy necessary.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FF0000"/>
                </a:solidFill>
              </a:rPr>
              <a:t>Placenta </a:t>
            </a:r>
            <a:r>
              <a:rPr lang="en-US" sz="4000" dirty="0" err="1" smtClean="0">
                <a:solidFill>
                  <a:srgbClr val="FF0000"/>
                </a:solidFill>
              </a:rPr>
              <a:t>Previa</a:t>
            </a:r>
            <a:r>
              <a:rPr lang="en-US" sz="4000" dirty="0" smtClean="0">
                <a:solidFill>
                  <a:srgbClr val="FF0000"/>
                </a:solidFill>
              </a:rPr>
              <a:t/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rgbClr val="FF0000"/>
                </a:solidFill>
              </a:rPr>
              <a:t>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Defined as the premature separation of the normally implanted placenta.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en-US" smtClean="0"/>
          </a:p>
          <a:p>
            <a:pPr>
              <a:lnSpc>
                <a:spcPct val="80000"/>
              </a:lnSpc>
            </a:pPr>
            <a:r>
              <a:rPr lang="en-US" smtClean="0"/>
              <a:t>Occurs in 1-2% of all pregnancies</a:t>
            </a:r>
          </a:p>
          <a:p>
            <a:pPr>
              <a:lnSpc>
                <a:spcPct val="80000"/>
              </a:lnSpc>
            </a:pPr>
            <a:endParaRPr lang="en-US" smtClean="0"/>
          </a:p>
          <a:p>
            <a:pPr>
              <a:lnSpc>
                <a:spcPct val="80000"/>
              </a:lnSpc>
            </a:pPr>
            <a:r>
              <a:rPr lang="en-US" smtClean="0"/>
              <a:t>Perinatal mortality rate associated with placental abruption was 119 per 1000 births compared with 8.2 per 1000 for all others. 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Placental Abruption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i="1" smtClean="0"/>
              <a:t>external hemorrhage</a:t>
            </a:r>
          </a:p>
          <a:p>
            <a:r>
              <a:rPr lang="en-US" i="1" smtClean="0"/>
              <a:t>concealed hemorrhage</a:t>
            </a:r>
            <a:endParaRPr lang="en-US" smtClean="0"/>
          </a:p>
          <a:p>
            <a:r>
              <a:rPr lang="en-US" i="1" smtClean="0"/>
              <a:t>Total</a:t>
            </a:r>
            <a:endParaRPr lang="en-US" smtClean="0"/>
          </a:p>
          <a:p>
            <a:r>
              <a:rPr lang="en-US" i="1" smtClean="0"/>
              <a:t>Partial</a:t>
            </a:r>
            <a:endParaRPr lang="en-US" smtClean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Placental Abruption</a:t>
            </a: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2743200"/>
            <a:ext cx="5257800" cy="387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Obstetrics is "bloody business." </a:t>
            </a:r>
          </a:p>
          <a:p>
            <a:endParaRPr lang="en-US" smtClean="0"/>
          </a:p>
          <a:p>
            <a:r>
              <a:rPr lang="en-US" smtClean="0"/>
              <a:t>Death from hemorrhage still remains a leading cause of maternal mortality.</a:t>
            </a:r>
          </a:p>
          <a:p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endParaRPr lang="en-US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err="1" smtClean="0"/>
              <a:t>Antepartum</a:t>
            </a:r>
            <a:r>
              <a:rPr lang="en-US" sz="3600" dirty="0" smtClean="0"/>
              <a:t> Hemorrhage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are the risk factors for placental abruption?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Placental Abruption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9"/>
          <p:cNvSpPr>
            <a:spLocks noGrp="1" noChangeArrowheads="1"/>
          </p:cNvSpPr>
          <p:nvPr>
            <p:ph sz="half" idx="1"/>
          </p:nvPr>
        </p:nvSpPr>
        <p:spPr>
          <a:xfrm>
            <a:off x="457200" y="2438400"/>
            <a:ext cx="4038600" cy="39624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400" smtClean="0"/>
              <a:t>Increased age and parity</a:t>
            </a:r>
          </a:p>
          <a:p>
            <a:pPr>
              <a:lnSpc>
                <a:spcPct val="110000"/>
              </a:lnSpc>
            </a:pPr>
            <a:r>
              <a:rPr lang="en-US" sz="2400" smtClean="0"/>
              <a:t>Preeclampsia</a:t>
            </a:r>
          </a:p>
          <a:p>
            <a:pPr>
              <a:lnSpc>
                <a:spcPct val="110000"/>
              </a:lnSpc>
            </a:pPr>
            <a:r>
              <a:rPr lang="en-US" sz="2400" smtClean="0"/>
              <a:t>Chronic hypertension</a:t>
            </a:r>
          </a:p>
          <a:p>
            <a:pPr>
              <a:lnSpc>
                <a:spcPct val="110000"/>
              </a:lnSpc>
            </a:pPr>
            <a:r>
              <a:rPr lang="en-US" sz="2400" smtClean="0"/>
              <a:t>Preterm ruptured membranes</a:t>
            </a:r>
          </a:p>
          <a:p>
            <a:pPr>
              <a:lnSpc>
                <a:spcPct val="110000"/>
              </a:lnSpc>
            </a:pPr>
            <a:r>
              <a:rPr lang="en-US" sz="2400" smtClean="0"/>
              <a:t>Multifetal gestation</a:t>
            </a:r>
          </a:p>
          <a:p>
            <a:pPr>
              <a:lnSpc>
                <a:spcPct val="110000"/>
              </a:lnSpc>
            </a:pPr>
            <a:r>
              <a:rPr lang="en-US" sz="2400" smtClean="0"/>
              <a:t>Hydramnios</a:t>
            </a:r>
          </a:p>
        </p:txBody>
      </p:sp>
      <p:sp>
        <p:nvSpPr>
          <p:cNvPr id="29699" name="Rectangle 10"/>
          <p:cNvSpPr>
            <a:spLocks noGrp="1" noChangeArrowheads="1"/>
          </p:cNvSpPr>
          <p:nvPr>
            <p:ph sz="half" idx="2"/>
          </p:nvPr>
        </p:nvSpPr>
        <p:spPr>
          <a:xfrm>
            <a:off x="4648200" y="2438400"/>
            <a:ext cx="4038600" cy="39624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400" smtClean="0"/>
              <a:t>Cigarette smoking</a:t>
            </a:r>
          </a:p>
          <a:p>
            <a:pPr>
              <a:lnSpc>
                <a:spcPct val="110000"/>
              </a:lnSpc>
            </a:pPr>
            <a:r>
              <a:rPr lang="en-US" sz="2400" smtClean="0"/>
              <a:t>Thrombophilias</a:t>
            </a:r>
          </a:p>
          <a:p>
            <a:pPr>
              <a:lnSpc>
                <a:spcPct val="110000"/>
              </a:lnSpc>
            </a:pPr>
            <a:r>
              <a:rPr lang="en-US" sz="2400" smtClean="0"/>
              <a:t>Cocaine use</a:t>
            </a:r>
          </a:p>
          <a:p>
            <a:pPr>
              <a:lnSpc>
                <a:spcPct val="110000"/>
              </a:lnSpc>
            </a:pPr>
            <a:r>
              <a:rPr lang="en-US" sz="2400" smtClean="0"/>
              <a:t>Prior abruption</a:t>
            </a:r>
          </a:p>
          <a:p>
            <a:pPr>
              <a:lnSpc>
                <a:spcPct val="110000"/>
              </a:lnSpc>
            </a:pPr>
            <a:r>
              <a:rPr lang="en-US" sz="2400" smtClean="0"/>
              <a:t>Uterine leiomyoma</a:t>
            </a:r>
          </a:p>
          <a:p>
            <a:pPr>
              <a:lnSpc>
                <a:spcPct val="110000"/>
              </a:lnSpc>
            </a:pPr>
            <a:r>
              <a:rPr lang="en-US" sz="2400" smtClean="0"/>
              <a:t>External trauma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Placental Abruption</a:t>
            </a:r>
          </a:p>
        </p:txBody>
      </p:sp>
      <p:sp>
        <p:nvSpPr>
          <p:cNvPr id="29701" name="Rectangle 6"/>
          <p:cNvSpPr>
            <a:spLocks noChangeArrowheads="1"/>
          </p:cNvSpPr>
          <p:nvPr/>
        </p:nvSpPr>
        <p:spPr bwMode="auto">
          <a:xfrm>
            <a:off x="457200" y="1371600"/>
            <a:ext cx="80708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/>
              <a:t>The primary cause of placental abruption is unknown, but there are several associated conditions.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i="1" smtClean="0"/>
              <a:t>Pathology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 lvl="1">
              <a:lnSpc>
                <a:spcPct val="90000"/>
              </a:lnSpc>
            </a:pPr>
            <a:r>
              <a:rPr lang="en-US" smtClean="0"/>
              <a:t>Placental abruption is initiated by hemorrhage into the decidua basalis.</a:t>
            </a:r>
          </a:p>
          <a:p>
            <a:pPr lvl="1">
              <a:lnSpc>
                <a:spcPct val="90000"/>
              </a:lnSpc>
            </a:pPr>
            <a:endParaRPr lang="en-US" smtClean="0"/>
          </a:p>
          <a:p>
            <a:pPr lvl="1">
              <a:lnSpc>
                <a:spcPct val="90000"/>
              </a:lnSpc>
            </a:pPr>
            <a:r>
              <a:rPr lang="en-US" smtClean="0"/>
              <a:t> The decidua then splits, leaving a thin layer adherent to the myometrium.</a:t>
            </a:r>
          </a:p>
          <a:p>
            <a:pPr lvl="1">
              <a:lnSpc>
                <a:spcPct val="90000"/>
              </a:lnSpc>
            </a:pPr>
            <a:endParaRPr lang="en-US" smtClean="0"/>
          </a:p>
          <a:p>
            <a:pPr lvl="1">
              <a:lnSpc>
                <a:spcPct val="90000"/>
              </a:lnSpc>
            </a:pPr>
            <a:r>
              <a:rPr lang="en-US" smtClean="0"/>
              <a:t>development of a decidual hematoma that leads to separation, compression, and the ultimate destruction of the placenta adjacent to it.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Placental Abruption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Bleeding with placental abruption is almost always </a:t>
            </a:r>
            <a:r>
              <a:rPr lang="en-US" smtClean="0">
                <a:solidFill>
                  <a:srgbClr val="FF0000"/>
                </a:solidFill>
              </a:rPr>
              <a:t>maternal.</a:t>
            </a:r>
          </a:p>
          <a:p>
            <a:endParaRPr lang="en-US" smtClean="0"/>
          </a:p>
          <a:p>
            <a:r>
              <a:rPr lang="en-US" smtClean="0"/>
              <a:t>Significant fetal bleeding is more likely to be seen with traumatic abruption.</a:t>
            </a:r>
          </a:p>
          <a:p>
            <a:endParaRPr lang="en-US" smtClean="0"/>
          </a:p>
          <a:p>
            <a:r>
              <a:rPr lang="en-US" smtClean="0"/>
              <a:t>In this circumstance, fetal bleeding results from a tear or fracture in the placenta rather than from the placental separation itself. 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Placental Abruption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/>
              <a:t>The hallmark symptom of placental abruption is </a:t>
            </a:r>
            <a:r>
              <a:rPr lang="en-US" sz="2400" dirty="0" smtClean="0">
                <a:solidFill>
                  <a:srgbClr val="FF0000"/>
                </a:solidFill>
              </a:rPr>
              <a:t>pain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which can vary from mild cramping to severe pain.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US" sz="2400" dirty="0" smtClean="0"/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/>
              <a:t>A firm, tender uterus and a possible sudden increase in </a:t>
            </a:r>
            <a:r>
              <a:rPr lang="en-US" sz="2400" dirty="0" err="1" smtClean="0"/>
              <a:t>fundal</a:t>
            </a:r>
            <a:r>
              <a:rPr lang="en-US" sz="2400" dirty="0" smtClean="0"/>
              <a:t> height on exam.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US" sz="2400" dirty="0" smtClean="0"/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/>
              <a:t>The amount of external bleeding may not accurately reflect the amount of blood loss.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US" sz="2400" dirty="0" smtClean="0"/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b="1" dirty="0" smtClean="0"/>
              <a:t>Importantly, negative findings with ultrasound examination do not exclude placental abruption. </a:t>
            </a:r>
            <a:r>
              <a:rPr lang="en-US" sz="2400" b="1" dirty="0" smtClean="0">
                <a:solidFill>
                  <a:srgbClr val="FF0000"/>
                </a:solidFill>
              </a:rPr>
              <a:t>Ultrasound only shows 25% of abruptions.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Placental Abruption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i="1" smtClean="0"/>
              <a:t>Shock</a:t>
            </a: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b="1" i="1" smtClean="0"/>
              <a:t>Consumptive Coagulopathy</a:t>
            </a:r>
            <a:r>
              <a:rPr lang="en-US" smtClean="0"/>
              <a:t> 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b="1" i="1" smtClean="0"/>
              <a:t>Renal Failure</a:t>
            </a:r>
            <a:r>
              <a:rPr lang="en-US" smtClean="0"/>
              <a:t> 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b="1" i="1" smtClean="0"/>
              <a:t>Fetal Death</a:t>
            </a:r>
          </a:p>
          <a:p>
            <a:pPr>
              <a:lnSpc>
                <a:spcPct val="90000"/>
              </a:lnSpc>
            </a:pPr>
            <a:endParaRPr lang="en-US" b="1" i="1" smtClean="0"/>
          </a:p>
          <a:p>
            <a:pPr>
              <a:lnSpc>
                <a:spcPct val="90000"/>
              </a:lnSpc>
            </a:pPr>
            <a:r>
              <a:rPr lang="en-US" b="1" i="1" smtClean="0"/>
              <a:t>Couvelaire Uterus</a:t>
            </a:r>
            <a:r>
              <a:rPr lang="en-US" smtClean="0"/>
              <a:t> 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Placental Abruption</a:t>
            </a:r>
          </a:p>
        </p:txBody>
      </p:sp>
      <p:pic>
        <p:nvPicPr>
          <p:cNvPr id="3379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3657600"/>
            <a:ext cx="306705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b="1" i="1" dirty="0" smtClean="0"/>
              <a:t>Management: </a:t>
            </a:r>
            <a:r>
              <a:rPr lang="en-US" sz="2400" dirty="0" smtClean="0"/>
              <a:t>Treatment for placental abruption varies depending on gestational age and the status of the mother and fetus.</a:t>
            </a:r>
            <a:r>
              <a:rPr lang="en-US" dirty="0" smtClean="0"/>
              <a:t> </a:t>
            </a:r>
          </a:p>
          <a:p>
            <a:pPr marL="868680" lvl="1" indent="-283464" fontAlgn="auto">
              <a:lnSpc>
                <a:spcPct val="110000"/>
              </a:lnSpc>
              <a:spcBef>
                <a:spcPts val="324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Admit</a:t>
            </a:r>
          </a:p>
          <a:p>
            <a:pPr marL="868680" lvl="1" indent="-283464" fontAlgn="auto">
              <a:lnSpc>
                <a:spcPct val="110000"/>
              </a:lnSpc>
              <a:spcBef>
                <a:spcPts val="324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History &amp; examination</a:t>
            </a:r>
          </a:p>
          <a:p>
            <a:pPr marL="868680" lvl="1" indent="-283464" fontAlgn="auto">
              <a:lnSpc>
                <a:spcPct val="110000"/>
              </a:lnSpc>
              <a:spcBef>
                <a:spcPts val="324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Assess blood loss</a:t>
            </a:r>
          </a:p>
          <a:p>
            <a:pPr marL="1133856" lvl="2" fontAlgn="auto">
              <a:lnSpc>
                <a:spcPct val="11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en-US" sz="2000" dirty="0" smtClean="0"/>
              <a:t>Nearly always more than revealed</a:t>
            </a:r>
          </a:p>
          <a:p>
            <a:pPr marL="868680" lvl="1" indent="-283464" fontAlgn="auto">
              <a:lnSpc>
                <a:spcPct val="110000"/>
              </a:lnSpc>
              <a:spcBef>
                <a:spcPts val="324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IV access, X match, DIC screen</a:t>
            </a:r>
          </a:p>
          <a:p>
            <a:pPr marL="868680" lvl="1" indent="-283464" fontAlgn="auto">
              <a:lnSpc>
                <a:spcPct val="110000"/>
              </a:lnSpc>
              <a:spcBef>
                <a:spcPts val="324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Assess fetal well-being</a:t>
            </a:r>
          </a:p>
          <a:p>
            <a:pPr marL="868680" lvl="1" indent="-283464" fontAlgn="auto">
              <a:lnSpc>
                <a:spcPct val="110000"/>
              </a:lnSpc>
              <a:spcBef>
                <a:spcPts val="324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Placental localization</a:t>
            </a:r>
          </a:p>
          <a:p>
            <a:pPr marL="868680" lvl="1" indent="-283464" fontAlgn="auto">
              <a:lnSpc>
                <a:spcPct val="110000"/>
              </a:lnSpc>
              <a:spcBef>
                <a:spcPts val="324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Delivery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Placental Abruption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smtClean="0"/>
              <a:t>Reported in 0.03-0.08% of all delivering women, but 0.3-1.7% among women with a history of a uterine scar (from a C/S for example)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US" sz="2600" smtClean="0"/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smtClean="0"/>
              <a:t>13% of all uterine ruptures occur outside the hospital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US" sz="2600" smtClean="0"/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smtClean="0"/>
              <a:t>The most common maternal morbidity is hemorrhage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US" sz="2600" smtClean="0"/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smtClean="0"/>
              <a:t>Fetal morbidity is more common with extrusion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Uterine Rupture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Classic presentation includes vaginal bleeding, pain, cessation of contractions, absence/ deterioration of fetal heart rate, loss of station of the fetal head from the birth canal, easily palpable fetal parts, and profound maternal tachycardia and hypotension.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Patients with a prior uterine scar should be advised to come to the hospital for evaluation of new onset contractions, abdominal pain, or vaginal bleeding.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Uterine Rupture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90600" y="2209800"/>
            <a:ext cx="7315200" cy="1752600"/>
          </a:xfrm>
        </p:spPr>
        <p:txBody>
          <a:bodyPr/>
          <a:lstStyle/>
          <a:p>
            <a:pPr marR="0"/>
            <a:r>
              <a:rPr lang="en-US" sz="3600" smtClean="0"/>
              <a:t>What are the risk factors associated with uterine rupture?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APH is blood loss Per vagina after 20 weeks’ gestation.</a:t>
            </a:r>
          </a:p>
          <a:p>
            <a:endParaRPr lang="en-US" smtClean="0"/>
          </a:p>
          <a:p>
            <a:r>
              <a:rPr lang="en-US" smtClean="0"/>
              <a:t>Complicates close to 4% of all pregnancies and is a </a:t>
            </a:r>
            <a:r>
              <a:rPr lang="en-US" smtClean="0">
                <a:solidFill>
                  <a:srgbClr val="FF3300"/>
                </a:solidFill>
              </a:rPr>
              <a:t>MEDICAL EMERGENCY</a:t>
            </a:r>
            <a:r>
              <a:rPr lang="en-US" smtClean="0"/>
              <a:t>!</a:t>
            </a:r>
          </a:p>
          <a:p>
            <a:endParaRPr lang="en-US" smtClean="0"/>
          </a:p>
          <a:p>
            <a:r>
              <a:rPr lang="en-US" smtClean="0"/>
              <a:t>Is one of the leading causes of antepartum hospitalization, maternal morbidity, and operative intervention.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smtClean="0"/>
              <a:t>ANTEPARTUM HEMORRHAGE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481138"/>
            <a:ext cx="4038600" cy="4525962"/>
          </a:xfrm>
        </p:spPr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dirty="0" smtClean="0"/>
              <a:t>Excessive uterine stimulation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3"/>
              <a:buNone/>
              <a:defRPr/>
            </a:pPr>
            <a:endParaRPr lang="en-US" sz="24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dirty="0" err="1" smtClean="0"/>
              <a:t>Hx</a:t>
            </a:r>
            <a:r>
              <a:rPr lang="en-US" sz="2400" dirty="0" smtClean="0"/>
              <a:t> of previous C/S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sz="24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dirty="0" smtClean="0"/>
              <a:t>Trauma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sz="24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dirty="0" smtClean="0"/>
              <a:t>Prior rupture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sz="24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dirty="0" smtClean="0"/>
              <a:t>Previous uterine surgery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481138"/>
            <a:ext cx="4038600" cy="4525962"/>
          </a:xfrm>
        </p:spPr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smtClean="0"/>
              <a:t>Multiparity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sz="240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smtClean="0"/>
              <a:t>Non-vertex fetal presentation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sz="240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smtClean="0"/>
              <a:t>Shoulder dystocia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sz="240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smtClean="0"/>
              <a:t>Forceps delivery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Uterine Rupture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Management: Emergency laparotomy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Uterine Rupture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Rarely reported condition in which the fetal vessels from the placenta cross the entrance to the birth canal.</a:t>
            </a:r>
          </a:p>
          <a:p>
            <a:pPr>
              <a:lnSpc>
                <a:spcPct val="80000"/>
              </a:lnSpc>
            </a:pPr>
            <a:endParaRPr lang="en-US" smtClean="0"/>
          </a:p>
          <a:p>
            <a:pPr>
              <a:lnSpc>
                <a:spcPct val="80000"/>
              </a:lnSpc>
            </a:pPr>
            <a:r>
              <a:rPr lang="en-US" smtClean="0"/>
              <a:t>Incidence varies, but most resources note occurrence in 1:3000 pregnancies.</a:t>
            </a:r>
          </a:p>
          <a:p>
            <a:pPr>
              <a:lnSpc>
                <a:spcPct val="80000"/>
              </a:lnSpc>
            </a:pPr>
            <a:endParaRPr lang="en-US" smtClean="0"/>
          </a:p>
          <a:p>
            <a:pPr>
              <a:lnSpc>
                <a:spcPct val="80000"/>
              </a:lnSpc>
            </a:pPr>
            <a:r>
              <a:rPr lang="en-US" smtClean="0"/>
              <a:t>Associated with a high fetal mortality rate (50-95%) which can be attributed to rapid fetal exsanguination resulting from the vessels tearing during labor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Vasa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Previa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smtClean="0"/>
              <a:t>There are three causes typically noted for vasa previa:</a:t>
            </a:r>
          </a:p>
          <a:p>
            <a:pPr marL="609600" indent="-609600"/>
            <a:endParaRPr lang="en-US" smtClean="0"/>
          </a:p>
          <a:p>
            <a:pPr marL="1371600" lvl="2" indent="-457200">
              <a:buFontTx/>
              <a:buAutoNum type="arabicPeriod"/>
            </a:pPr>
            <a:r>
              <a:rPr lang="en-US" smtClean="0"/>
              <a:t>Bi-lobed placenta</a:t>
            </a:r>
          </a:p>
          <a:p>
            <a:pPr marL="1371600" lvl="2" indent="-457200">
              <a:buFontTx/>
              <a:buAutoNum type="arabicPeriod"/>
            </a:pPr>
            <a:r>
              <a:rPr lang="en-US" smtClean="0"/>
              <a:t>Velamentous insertion of the umbilical cord</a:t>
            </a:r>
          </a:p>
          <a:p>
            <a:pPr marL="1371600" lvl="2" indent="-457200">
              <a:buFontTx/>
              <a:buAutoNum type="arabicPeriod"/>
            </a:pPr>
            <a:r>
              <a:rPr lang="en-US" smtClean="0"/>
              <a:t>Succenturiate (Accessory) lobe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Vasa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Previa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Vasa Previa</a:t>
            </a:r>
          </a:p>
        </p:txBody>
      </p:sp>
      <p:pic>
        <p:nvPicPr>
          <p:cNvPr id="43011" name="Picture 4" descr="velamentous inser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752600"/>
            <a:ext cx="6781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Vasa Previa</a:t>
            </a:r>
          </a:p>
        </p:txBody>
      </p:sp>
      <p:pic>
        <p:nvPicPr>
          <p:cNvPr id="4403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981200"/>
            <a:ext cx="4724400" cy="368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mtClean="0"/>
              <a:t>Risk Factors:</a:t>
            </a:r>
          </a:p>
          <a:p>
            <a:pPr lvl="1">
              <a:lnSpc>
                <a:spcPct val="120000"/>
              </a:lnSpc>
            </a:pPr>
            <a:r>
              <a:rPr lang="en-US" smtClean="0"/>
              <a:t>Bilobed and succenturiate placentas</a:t>
            </a:r>
          </a:p>
          <a:p>
            <a:pPr lvl="1">
              <a:lnSpc>
                <a:spcPct val="120000"/>
              </a:lnSpc>
            </a:pPr>
            <a:r>
              <a:rPr lang="en-US" smtClean="0"/>
              <a:t>Velamentous insertion of the cord</a:t>
            </a:r>
          </a:p>
          <a:p>
            <a:pPr lvl="1">
              <a:lnSpc>
                <a:spcPct val="120000"/>
              </a:lnSpc>
            </a:pPr>
            <a:r>
              <a:rPr lang="en-US" smtClean="0"/>
              <a:t>Low-lying placenta</a:t>
            </a:r>
          </a:p>
          <a:p>
            <a:pPr lvl="1">
              <a:lnSpc>
                <a:spcPct val="120000"/>
              </a:lnSpc>
            </a:pPr>
            <a:r>
              <a:rPr lang="en-US" smtClean="0"/>
              <a:t>Multiple gestation</a:t>
            </a:r>
          </a:p>
          <a:p>
            <a:pPr lvl="1">
              <a:lnSpc>
                <a:spcPct val="120000"/>
              </a:lnSpc>
            </a:pPr>
            <a:r>
              <a:rPr lang="en-US" smtClean="0"/>
              <a:t>Pregnancies resulting from in vitro fertilization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Vasa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Previa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Management:</a:t>
            </a:r>
          </a:p>
          <a:p>
            <a:pPr lvl="1">
              <a:lnSpc>
                <a:spcPct val="150000"/>
              </a:lnSpc>
            </a:pPr>
            <a:r>
              <a:rPr lang="en-US" smtClean="0"/>
              <a:t>When vasa previa is detected prior to labor, the baby has a much greater chance of surviving.</a:t>
            </a:r>
          </a:p>
          <a:p>
            <a:pPr lvl="1">
              <a:lnSpc>
                <a:spcPct val="150000"/>
              </a:lnSpc>
            </a:pPr>
            <a:r>
              <a:rPr lang="en-US" smtClean="0"/>
              <a:t>It can be detected during pregnancy with use of transvaginal sonography.</a:t>
            </a:r>
          </a:p>
          <a:p>
            <a:pPr lvl="1">
              <a:lnSpc>
                <a:spcPct val="150000"/>
              </a:lnSpc>
            </a:pPr>
            <a:r>
              <a:rPr lang="en-US" smtClean="0"/>
              <a:t>When vasa previa is diagnosed prior to labor, elective caesarian is the delivery method of choice.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Vasa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Previa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Is a blood test used to measure the amount of fetal hemoglobin transferred from a fetus to the mother's bloodstream.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Used to determine the required dose of Rh immune globulin.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Used for detecting fetal-maternal hemorrhage.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Kleihauer-Betke 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The test allows the clinician to determine whether the blood originates from the infant or from the mother. </a:t>
            </a:r>
          </a:p>
          <a:p>
            <a:pPr lvl="1">
              <a:lnSpc>
                <a:spcPct val="130000"/>
              </a:lnSpc>
            </a:pPr>
            <a:r>
              <a:rPr lang="en-US" sz="2000" smtClean="0"/>
              <a:t>Place 5 mL water in each of 2 test tubes</a:t>
            </a:r>
          </a:p>
          <a:p>
            <a:pPr lvl="1">
              <a:lnSpc>
                <a:spcPct val="130000"/>
              </a:lnSpc>
            </a:pPr>
            <a:r>
              <a:rPr lang="en-US" sz="2000" smtClean="0"/>
              <a:t>To 1 test tube add 5 drops of vaginal blood</a:t>
            </a:r>
          </a:p>
          <a:p>
            <a:pPr lvl="1">
              <a:lnSpc>
                <a:spcPct val="130000"/>
              </a:lnSpc>
            </a:pPr>
            <a:r>
              <a:rPr lang="en-US" sz="2000" smtClean="0"/>
              <a:t>To other add 5 drops of maternal (adult) blood</a:t>
            </a:r>
          </a:p>
          <a:p>
            <a:pPr lvl="1">
              <a:lnSpc>
                <a:spcPct val="130000"/>
              </a:lnSpc>
            </a:pPr>
            <a:r>
              <a:rPr lang="en-US" sz="2000" smtClean="0"/>
              <a:t>Add 6 drops 10% NaOH to each tube</a:t>
            </a:r>
          </a:p>
          <a:p>
            <a:pPr lvl="1">
              <a:lnSpc>
                <a:spcPct val="130000"/>
              </a:lnSpc>
            </a:pPr>
            <a:r>
              <a:rPr lang="en-US" sz="2000" smtClean="0"/>
              <a:t>Observe for 2 minutes</a:t>
            </a:r>
          </a:p>
          <a:p>
            <a:pPr lvl="1">
              <a:lnSpc>
                <a:spcPct val="130000"/>
              </a:lnSpc>
            </a:pPr>
            <a:r>
              <a:rPr lang="en-US" sz="2000" smtClean="0"/>
              <a:t>Maternal (adult) blood turns </a:t>
            </a:r>
            <a:r>
              <a:rPr lang="en-US" sz="2000" smtClean="0">
                <a:solidFill>
                  <a:srgbClr val="808000"/>
                </a:solidFill>
              </a:rPr>
              <a:t>yellow-green-brown; </a:t>
            </a:r>
            <a:r>
              <a:rPr lang="en-US" sz="2000" smtClean="0"/>
              <a:t>fetal blood stays </a:t>
            </a:r>
            <a:r>
              <a:rPr lang="en-US" sz="2000" smtClean="0">
                <a:solidFill>
                  <a:srgbClr val="FF0000"/>
                </a:solidFill>
              </a:rPr>
              <a:t>pink.</a:t>
            </a:r>
          </a:p>
          <a:p>
            <a:pPr lvl="1">
              <a:lnSpc>
                <a:spcPct val="130000"/>
              </a:lnSpc>
            </a:pPr>
            <a:r>
              <a:rPr lang="en-US" sz="2000" smtClean="0"/>
              <a:t>If fetal blood, deliver STAT.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Apt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600200"/>
            <a:ext cx="8229600" cy="3200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smtClean="0"/>
              <a:t>What are the most common causes of Antepartum Hemorrhage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57200" y="1481138"/>
            <a:ext cx="4038600" cy="4525962"/>
          </a:xfrm>
        </p:spPr>
        <p:txBody>
          <a:bodyPr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Admit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History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Examination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i="1" dirty="0" smtClean="0">
                <a:solidFill>
                  <a:srgbClr val="FF0000"/>
                </a:solidFill>
              </a:rPr>
              <a:t>NO PV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Nurse on side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IV access/ resuscitate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Clotting screen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Cross match</a:t>
            </a:r>
          </a:p>
        </p:txBody>
      </p:sp>
      <p:sp>
        <p:nvSpPr>
          <p:cNvPr id="44036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8200" y="1600200"/>
            <a:ext cx="4267200" cy="4525963"/>
          </a:xfrm>
        </p:spPr>
        <p:txBody>
          <a:bodyPr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Kleihauer-Betke</a:t>
            </a:r>
            <a:r>
              <a:rPr lang="en-US" dirty="0" smtClean="0"/>
              <a:t>  test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Apt test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CTG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Observation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Placental localization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Speculum examination when placenta </a:t>
            </a:r>
            <a:r>
              <a:rPr lang="en-US" dirty="0" err="1" smtClean="0"/>
              <a:t>previa</a:t>
            </a:r>
            <a:r>
              <a:rPr lang="en-US" dirty="0" smtClean="0"/>
              <a:t> excluded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Anti-D if Rh-negative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Initial management of APH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5"/>
          <p:cNvSpPr>
            <a:spLocks noGrp="1" noChangeArrowheads="1"/>
          </p:cNvSpPr>
          <p:nvPr>
            <p:ph type="title"/>
          </p:nvPr>
        </p:nvSpPr>
        <p:spPr>
          <a:xfrm>
            <a:off x="1295400" y="2438400"/>
            <a:ext cx="7315200" cy="2133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Thank you.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mtClean="0">
                <a:solidFill>
                  <a:srgbClr val="FF0000"/>
                </a:solidFill>
              </a:rPr>
              <a:t>Placental Abruption</a:t>
            </a:r>
          </a:p>
          <a:p>
            <a:pPr>
              <a:lnSpc>
                <a:spcPct val="80000"/>
              </a:lnSpc>
            </a:pPr>
            <a:r>
              <a:rPr lang="en-US" smtClean="0">
                <a:solidFill>
                  <a:srgbClr val="FF0000"/>
                </a:solidFill>
              </a:rPr>
              <a:t>Placenta Previa</a:t>
            </a:r>
          </a:p>
          <a:p>
            <a:pPr>
              <a:lnSpc>
                <a:spcPct val="80000"/>
              </a:lnSpc>
            </a:pPr>
            <a:r>
              <a:rPr lang="en-US" smtClean="0">
                <a:solidFill>
                  <a:srgbClr val="FF0000"/>
                </a:solidFill>
              </a:rPr>
              <a:t>Uterine Rupture</a:t>
            </a:r>
          </a:p>
          <a:p>
            <a:pPr>
              <a:lnSpc>
                <a:spcPct val="80000"/>
              </a:lnSpc>
            </a:pPr>
            <a:r>
              <a:rPr lang="en-US" smtClean="0">
                <a:solidFill>
                  <a:srgbClr val="FF0000"/>
                </a:solidFill>
              </a:rPr>
              <a:t>Vasa Previa</a:t>
            </a:r>
          </a:p>
          <a:p>
            <a:pPr>
              <a:lnSpc>
                <a:spcPct val="80000"/>
              </a:lnSpc>
            </a:pPr>
            <a:r>
              <a:rPr lang="en-US" smtClean="0"/>
              <a:t>Bloody Show</a:t>
            </a:r>
          </a:p>
          <a:p>
            <a:pPr>
              <a:lnSpc>
                <a:spcPct val="80000"/>
              </a:lnSpc>
            </a:pPr>
            <a:r>
              <a:rPr lang="en-US" smtClean="0"/>
              <a:t>Coagulation Disorder</a:t>
            </a:r>
          </a:p>
          <a:p>
            <a:pPr>
              <a:lnSpc>
                <a:spcPct val="80000"/>
              </a:lnSpc>
            </a:pPr>
            <a:r>
              <a:rPr lang="en-US" smtClean="0"/>
              <a:t>Hemorrhoids</a:t>
            </a:r>
          </a:p>
          <a:p>
            <a:pPr>
              <a:lnSpc>
                <a:spcPct val="80000"/>
              </a:lnSpc>
            </a:pPr>
            <a:r>
              <a:rPr lang="en-US" smtClean="0"/>
              <a:t>Vaginal Lesion/Injury</a:t>
            </a:r>
          </a:p>
          <a:p>
            <a:pPr>
              <a:lnSpc>
                <a:spcPct val="80000"/>
              </a:lnSpc>
            </a:pPr>
            <a:r>
              <a:rPr lang="en-US" smtClean="0"/>
              <a:t>Cervical Lesion/Injury</a:t>
            </a:r>
          </a:p>
          <a:p>
            <a:pPr>
              <a:lnSpc>
                <a:spcPct val="80000"/>
              </a:lnSpc>
            </a:pPr>
            <a:r>
              <a:rPr lang="en-US" smtClean="0"/>
              <a:t>Neoplasia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COMMON CAUSES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457200" indent="-457200">
              <a:lnSpc>
                <a:spcPct val="80000"/>
              </a:lnSpc>
            </a:pPr>
            <a:r>
              <a:rPr lang="en-US" sz="2400" smtClean="0"/>
              <a:t>Defined as a placenta implanted in the lower segment of the uterus, presenting ahead of the leading pole of the fetus.</a:t>
            </a:r>
          </a:p>
          <a:p>
            <a:pPr marL="457200" indent="-457200">
              <a:lnSpc>
                <a:spcPct val="80000"/>
              </a:lnSpc>
            </a:pPr>
            <a:endParaRPr lang="en-US" sz="2400" smtClean="0"/>
          </a:p>
          <a:p>
            <a:pPr marL="838200" lvl="1" indent="-381000">
              <a:lnSpc>
                <a:spcPct val="80000"/>
              </a:lnSpc>
              <a:buFontTx/>
              <a:buAutoNum type="arabicPeriod"/>
            </a:pPr>
            <a:r>
              <a:rPr lang="en-US" sz="2000" i="1" smtClean="0"/>
              <a:t>Total placenta previa</a:t>
            </a:r>
            <a:r>
              <a:rPr lang="en-US" sz="2000" smtClean="0"/>
              <a:t>. The internal cervical os is covered completely by placenta.</a:t>
            </a:r>
          </a:p>
          <a:p>
            <a:pPr marL="838200" lvl="1" indent="-381000">
              <a:lnSpc>
                <a:spcPct val="80000"/>
              </a:lnSpc>
              <a:buFontTx/>
              <a:buAutoNum type="arabicPeriod"/>
            </a:pPr>
            <a:endParaRPr lang="en-US" sz="2000" smtClean="0"/>
          </a:p>
          <a:p>
            <a:pPr marL="838200" lvl="1" indent="-381000">
              <a:lnSpc>
                <a:spcPct val="80000"/>
              </a:lnSpc>
              <a:buFontTx/>
              <a:buAutoNum type="arabicPeriod"/>
            </a:pPr>
            <a:r>
              <a:rPr lang="en-US" sz="2000" i="1" smtClean="0"/>
              <a:t>Partial placenta previa</a:t>
            </a:r>
            <a:r>
              <a:rPr lang="en-US" sz="2000" smtClean="0"/>
              <a:t>. The internal os is partially covered by placenta.</a:t>
            </a:r>
          </a:p>
          <a:p>
            <a:pPr marL="838200" lvl="1" indent="-381000">
              <a:lnSpc>
                <a:spcPct val="80000"/>
              </a:lnSpc>
              <a:buFontTx/>
              <a:buAutoNum type="arabicPeriod"/>
            </a:pPr>
            <a:endParaRPr lang="en-US" sz="2000" smtClean="0"/>
          </a:p>
          <a:p>
            <a:pPr marL="838200" lvl="1" indent="-381000">
              <a:lnSpc>
                <a:spcPct val="80000"/>
              </a:lnSpc>
              <a:buFontTx/>
              <a:buAutoNum type="arabicPeriod"/>
            </a:pPr>
            <a:r>
              <a:rPr lang="en-US" sz="2000" i="1" smtClean="0"/>
              <a:t>Marginal placenta previa</a:t>
            </a:r>
            <a:r>
              <a:rPr lang="en-US" sz="2000" smtClean="0"/>
              <a:t>. The edge of the placenta is at the margin of the internal os.</a:t>
            </a:r>
          </a:p>
          <a:p>
            <a:pPr marL="838200" lvl="1" indent="-381000">
              <a:lnSpc>
                <a:spcPct val="80000"/>
              </a:lnSpc>
              <a:buFontTx/>
              <a:buAutoNum type="arabicPeriod"/>
            </a:pPr>
            <a:endParaRPr lang="en-US" sz="2000" smtClean="0"/>
          </a:p>
          <a:p>
            <a:pPr marL="838200" lvl="1" indent="-381000">
              <a:lnSpc>
                <a:spcPct val="80000"/>
              </a:lnSpc>
              <a:buFontTx/>
              <a:buAutoNum type="arabicPeriod"/>
            </a:pPr>
            <a:r>
              <a:rPr lang="en-US" sz="2000" i="1" smtClean="0"/>
              <a:t>Low-lying placenta</a:t>
            </a:r>
            <a:r>
              <a:rPr lang="en-US" sz="2000" smtClean="0"/>
              <a:t>. The placenta is implanted in the lower uterine segment such that the placenta edge actually does not reach the internal os but is in close proximity to it.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Placenta </a:t>
            </a:r>
            <a:r>
              <a:rPr lang="en-US" dirty="0" err="1" smtClean="0">
                <a:solidFill>
                  <a:srgbClr val="FF0000"/>
                </a:solidFill>
              </a:rPr>
              <a:t>Previa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Placenta </a:t>
            </a:r>
            <a:r>
              <a:rPr lang="en-US" dirty="0" err="1" smtClean="0">
                <a:solidFill>
                  <a:srgbClr val="FF0000"/>
                </a:solidFill>
              </a:rPr>
              <a:t>Previa</a:t>
            </a:r>
            <a:endParaRPr lang="en-US" dirty="0"/>
          </a:p>
        </p:txBody>
      </p:sp>
      <p:pic>
        <p:nvPicPr>
          <p:cNvPr id="1536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05000" y="1573213"/>
            <a:ext cx="4800600" cy="29987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idx="1"/>
          </p:nvPr>
        </p:nvSpPr>
        <p:spPr>
          <a:xfrm>
            <a:off x="3581400" y="2590800"/>
            <a:ext cx="5257800" cy="2514600"/>
          </a:xfrm>
        </p:spPr>
        <p:txBody>
          <a:bodyPr/>
          <a:lstStyle/>
          <a:p>
            <a:r>
              <a:rPr lang="en-US" sz="2400" smtClean="0"/>
              <a:t>Bleeding results from small disruptions in the placental attachment during normal development and thinning of the lower uterine segment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Placenta </a:t>
            </a:r>
            <a:r>
              <a:rPr lang="en-US" dirty="0" err="1" smtClean="0">
                <a:solidFill>
                  <a:srgbClr val="FF0000"/>
                </a:solidFill>
              </a:rPr>
              <a:t>Previa</a:t>
            </a:r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16388" name="Picture 6" descr="complete placenta prev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524000"/>
            <a:ext cx="2743200" cy="243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7" descr="partial placenta previ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4038600"/>
            <a:ext cx="2743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i="1" smtClean="0"/>
              <a:t>Incidence</a:t>
            </a:r>
            <a:r>
              <a:rPr lang="en-US" smtClean="0"/>
              <a:t> about 1 in 300</a:t>
            </a:r>
          </a:p>
          <a:p>
            <a:endParaRPr lang="en-US" smtClean="0"/>
          </a:p>
          <a:p>
            <a:r>
              <a:rPr lang="en-US" i="1" smtClean="0"/>
              <a:t>Perinatal morbidity and mortality are primarily related to the complications of prematurity, because the hemorrhage is maternal.</a:t>
            </a:r>
          </a:p>
          <a:p>
            <a:endParaRPr lang="en-US" i="1" smtClean="0"/>
          </a:p>
          <a:p>
            <a:endParaRPr lang="en-US" i="1" smtClean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Placenta </a:t>
            </a:r>
            <a:r>
              <a:rPr lang="en-US" dirty="0" err="1" smtClean="0">
                <a:solidFill>
                  <a:srgbClr val="FF0000"/>
                </a:solidFill>
              </a:rPr>
              <a:t>Previa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1A2B2B40D98A428E992559D1F2036E" ma:contentTypeVersion="0" ma:contentTypeDescription="Create a new document." ma:contentTypeScope="" ma:versionID="371a06b269f93be1520c7c81b6635e27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AD7B1EE-5881-4A6F-BD83-00EA7FBC9C72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DD840B9-7E26-4D05-A07B-D80D142EA6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C2735227-21EA-4C7D-9B1F-F2A9C8384A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587</TotalTime>
  <Words>1344</Words>
  <Application>Microsoft Office PowerPoint</Application>
  <PresentationFormat>On-screen Show (4:3)</PresentationFormat>
  <Paragraphs>309</Paragraphs>
  <Slides>41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Concourse</vt:lpstr>
      <vt:lpstr>Antepartum  Hemorrhage (APH)</vt:lpstr>
      <vt:lpstr>Antepartum Hemorrhage</vt:lpstr>
      <vt:lpstr>ANTEPARTUM HEMORRHAGE </vt:lpstr>
      <vt:lpstr>What are the most common causes of Antepartum Hemorrhage ?</vt:lpstr>
      <vt:lpstr>COMMON CAUSES</vt:lpstr>
      <vt:lpstr>Placenta Previa</vt:lpstr>
      <vt:lpstr>Placenta Previa</vt:lpstr>
      <vt:lpstr>Placenta Previa</vt:lpstr>
      <vt:lpstr>Placenta Previa</vt:lpstr>
      <vt:lpstr>Placenta Previa</vt:lpstr>
      <vt:lpstr>Placenta Previa</vt:lpstr>
      <vt:lpstr>Placenta Previa</vt:lpstr>
      <vt:lpstr>Slide 13</vt:lpstr>
      <vt:lpstr>Placenta Previa</vt:lpstr>
      <vt:lpstr>Placenta Previa Management</vt:lpstr>
      <vt:lpstr>Placenta Previa Management</vt:lpstr>
      <vt:lpstr>Placenta Previa Management</vt:lpstr>
      <vt:lpstr>Placental Abruption</vt:lpstr>
      <vt:lpstr>Placental Abruption</vt:lpstr>
      <vt:lpstr>Placental Abruption</vt:lpstr>
      <vt:lpstr>Placental Abruption</vt:lpstr>
      <vt:lpstr>Placental Abruption</vt:lpstr>
      <vt:lpstr>Placental Abruption</vt:lpstr>
      <vt:lpstr>Placental Abruption</vt:lpstr>
      <vt:lpstr>Placental Abruption</vt:lpstr>
      <vt:lpstr>Placental Abruption</vt:lpstr>
      <vt:lpstr>Uterine Rupture</vt:lpstr>
      <vt:lpstr>Uterine Rupture</vt:lpstr>
      <vt:lpstr>Slide 29</vt:lpstr>
      <vt:lpstr>Uterine Rupture</vt:lpstr>
      <vt:lpstr>Uterine Rupture</vt:lpstr>
      <vt:lpstr>Vasa Previa</vt:lpstr>
      <vt:lpstr>Vasa Previa</vt:lpstr>
      <vt:lpstr>Vasa Previa</vt:lpstr>
      <vt:lpstr>Vasa Previa</vt:lpstr>
      <vt:lpstr>Vasa Previa</vt:lpstr>
      <vt:lpstr>Vasa Previa</vt:lpstr>
      <vt:lpstr>Kleihauer-Betke  Test</vt:lpstr>
      <vt:lpstr>Apt test</vt:lpstr>
      <vt:lpstr>Initial management of APH</vt:lpstr>
      <vt:lpstr>Thank you.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Basim Abu Rafea</dc:creator>
  <cp:lastModifiedBy>ksupy</cp:lastModifiedBy>
  <cp:revision>36</cp:revision>
  <dcterms:created xsi:type="dcterms:W3CDTF">2007-01-07T16:34:43Z</dcterms:created>
  <dcterms:modified xsi:type="dcterms:W3CDTF">2012-03-21T08:07:01Z</dcterms:modified>
</cp:coreProperties>
</file>