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50"/>
  </p:notesMasterIdLst>
  <p:sldIdLst>
    <p:sldId id="256" r:id="rId2"/>
    <p:sldId id="278" r:id="rId3"/>
    <p:sldId id="279" r:id="rId4"/>
    <p:sldId id="280" r:id="rId5"/>
    <p:sldId id="281" r:id="rId6"/>
    <p:sldId id="257" r:id="rId7"/>
    <p:sldId id="258" r:id="rId8"/>
    <p:sldId id="260" r:id="rId9"/>
    <p:sldId id="262" r:id="rId10"/>
    <p:sldId id="263" r:id="rId11"/>
    <p:sldId id="264" r:id="rId12"/>
    <p:sldId id="265" r:id="rId13"/>
    <p:sldId id="267" r:id="rId14"/>
    <p:sldId id="268" r:id="rId15"/>
    <p:sldId id="266" r:id="rId16"/>
    <p:sldId id="269" r:id="rId17"/>
    <p:sldId id="270" r:id="rId18"/>
    <p:sldId id="271" r:id="rId19"/>
    <p:sldId id="302" r:id="rId20"/>
    <p:sldId id="272" r:id="rId21"/>
    <p:sldId id="273" r:id="rId22"/>
    <p:sldId id="274" r:id="rId23"/>
    <p:sldId id="301" r:id="rId24"/>
    <p:sldId id="276" r:id="rId25"/>
    <p:sldId id="299" r:id="rId26"/>
    <p:sldId id="303" r:id="rId27"/>
    <p:sldId id="298" r:id="rId28"/>
    <p:sldId id="277" r:id="rId29"/>
    <p:sldId id="304" r:id="rId30"/>
    <p:sldId id="305" r:id="rId31"/>
    <p:sldId id="306" r:id="rId32"/>
    <p:sldId id="307" r:id="rId33"/>
    <p:sldId id="308" r:id="rId34"/>
    <p:sldId id="282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C55B818E-024B-4F7B-B9A6-268AB2F70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E4402-73D6-4239-AD57-75400BE4C31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551670-4B06-454C-AD3D-B093AAA3EA8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8B1E4-B3C8-4C7A-9129-126D2CA81E3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48F6F6-1EAA-4EEB-8677-F1EA73C0EDB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CDD67-4F09-459E-B9EE-B923668A3C4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E77704-EA70-47D1-B7C3-6D8027D836D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66FFBA-3B01-4F68-AA48-5CD39BDF13A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0BD64-BC36-4EBC-903E-5211EDDCD93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A4672A-628B-40B3-BD5F-B0B70EFDDF2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6EE9D-5334-451B-82A0-BFE91CBA875A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A2D90-2ED4-4659-866C-308D57A5460A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DF0562-8FDB-4B1C-8001-FD72A2CCBE2B}" type="slidenum">
              <a:rPr kumimoji="0" lang="en-US" sz="1200">
                <a:latin typeface="Arial" charset="0"/>
              </a:rPr>
              <a:pPr algn="r"/>
              <a:t>2</a:t>
            </a:fld>
            <a:endParaRPr kumimoji="0" lang="en-US" sz="120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DEE9A8-1266-4734-BD97-5364C2ADC9B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36A64-BE3D-4FD0-BD2C-E449C2BF1718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595AA-AE84-4FE5-A138-D067C445CA5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97EA4-D018-4E41-B037-777DCFD87745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340318-50C2-4B02-96A8-7406B477328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73212-6CD5-4BED-8FC7-DB1DB5E0A33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D7893-43E5-4C04-B0B3-EAA42FA640E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70324C-312C-47AB-A811-DF29541A2A5F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D76C4-F474-44EB-8D30-99F3C8A67DC5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C6E9F-0B71-400F-9F3D-A02F341F464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42AAE-3EA7-45B2-9BEF-35638ECAE8A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F94AE-446D-42D8-BE32-4E4BE7448A5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B0AA1E-7100-4719-A99C-2AD75F57105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52EF5-DF7A-4529-91EA-6CC734EBF75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94A35-F88E-4FE5-8986-D82D6654A66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E86F5-9362-4210-A2E0-25E5EDD7BBA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680B8-309E-4D13-83FD-5EB05C76C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9B662-6285-4F8E-ACE7-2BE9D86BE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29677-C7A7-4D68-9E9C-B1AC8A871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C156C-F8A0-47B8-BE10-1B5417A58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3D5A2-99E7-4B56-A196-FD65C12EC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1310F-89C9-4E0C-B507-7DA3C0178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6C4E6-6CDA-4933-9618-DBDA88473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FBFE5-2576-458F-A50D-FACDA58C9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038B2-9163-4E76-A866-45382BDB3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0426E-299E-42BC-9E81-20781324B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D89C9-98AC-44B0-BCB9-4CD3383D4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1ECD7-4C5C-4ABB-845F-E0AAA7E0E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5B7C7-9613-4C71-B653-01646FD0F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E0F04-67C5-4425-9338-39E3EA168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56837371-0644-41B9-957E-3459FE88F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5888"/>
            <a:ext cx="8458200" cy="2665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5400" dirty="0" smtClean="0"/>
              <a:t>Postpartum </a:t>
            </a:r>
            <a:r>
              <a:rPr lang="en-US" sz="5400" dirty="0" smtClean="0"/>
              <a:t>Hemorrhage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                       </a:t>
            </a:r>
            <a:r>
              <a:rPr lang="en-US" sz="2400" dirty="0" smtClean="0"/>
              <a:t>Dr</a:t>
            </a:r>
            <a:r>
              <a:rPr lang="en-US" sz="2400" dirty="0" smtClean="0"/>
              <a:t>. </a:t>
            </a:r>
            <a:r>
              <a:rPr lang="en-US" sz="2400" dirty="0" err="1" smtClean="0"/>
              <a:t>Saeed</a:t>
            </a:r>
            <a:r>
              <a:rPr lang="en-US" sz="2400" dirty="0" smtClean="0"/>
              <a:t> </a:t>
            </a:r>
            <a:r>
              <a:rPr lang="en-US" sz="2400" dirty="0" smtClean="0"/>
              <a:t>Mahmoud</a:t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</a:t>
            </a:r>
            <a:r>
              <a:rPr lang="en-US" sz="1800" dirty="0" smtClean="0"/>
              <a:t>MBBS, MRCOG, MRCPI, MIOG,MBSCCP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5400" dirty="0" smtClean="0"/>
          </a:p>
        </p:txBody>
      </p:sp>
      <p:pic>
        <p:nvPicPr>
          <p:cNvPr id="3075" name="Picture 5" descr="MCj041602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3357563"/>
            <a:ext cx="2592387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Remember!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6910388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Blood loss is often underestimated</a:t>
            </a:r>
          </a:p>
          <a:p>
            <a:pPr eaLnBrk="1" hangingPunct="1"/>
            <a:r>
              <a:rPr lang="en-US" sz="2800" smtClean="0"/>
              <a:t>Ongoing trickling can lead to significant blood loss </a:t>
            </a:r>
          </a:p>
          <a:p>
            <a:pPr eaLnBrk="1" hangingPunct="1"/>
            <a:r>
              <a:rPr lang="en-US" sz="2800" smtClean="0"/>
              <a:t>Blood loss is generally well tolerated to a point </a:t>
            </a:r>
          </a:p>
        </p:txBody>
      </p:sp>
      <p:pic>
        <p:nvPicPr>
          <p:cNvPr id="13316" name="Picture 4" descr="MCj0437557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79838" y="692150"/>
            <a:ext cx="1296987" cy="11858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Management-</a:t>
            </a:r>
          </a:p>
        </p:txBody>
      </p:sp>
      <p:pic>
        <p:nvPicPr>
          <p:cNvPr id="14339" name="Picture 12" descr="MCj0351773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95738" y="692150"/>
            <a:ext cx="1046162" cy="1223963"/>
          </a:xfrm>
          <a:noFill/>
        </p:spPr>
      </p:pic>
      <p:sp>
        <p:nvSpPr>
          <p:cNvPr id="14340" name="Rectangle 15"/>
          <p:cNvSpPr>
            <a:spLocks noChangeArrowheads="1"/>
          </p:cNvSpPr>
          <p:nvPr/>
        </p:nvSpPr>
        <p:spPr bwMode="auto">
          <a:xfrm>
            <a:off x="685800" y="1981200"/>
            <a:ext cx="69103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0" lang="en-US" sz="2800" b="1">
                <a:latin typeface="Arial" charset="0"/>
              </a:rPr>
              <a:t>talk to and assess patient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0" lang="en-US" sz="2800" b="1">
                <a:latin typeface="Arial" charset="0"/>
              </a:rPr>
              <a:t>Get HELP!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0" lang="en-US" sz="2800" b="1">
                <a:latin typeface="Arial" charset="0"/>
              </a:rPr>
              <a:t>Large bore IV access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0" lang="en-US" sz="2800" b="1">
                <a:latin typeface="Arial" charset="0"/>
              </a:rPr>
              <a:t>Crystalloid-lots!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0" lang="en-US" sz="2800" b="1">
                <a:latin typeface="Arial" charset="0"/>
              </a:rPr>
              <a:t>CBC/cross-match and type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0" lang="en-US" sz="2800" b="1">
                <a:latin typeface="Arial" charset="0"/>
              </a:rPr>
              <a:t>Foley catheter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Diagnosis 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2420938"/>
            <a:ext cx="7847012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Assess in the fundus</a:t>
            </a:r>
          </a:p>
          <a:p>
            <a:pPr eaLnBrk="1" hangingPunct="1"/>
            <a:r>
              <a:rPr lang="en-US" sz="2800" smtClean="0"/>
              <a:t>Inspect the lower genital tract</a:t>
            </a:r>
          </a:p>
          <a:p>
            <a:pPr eaLnBrk="1" hangingPunct="1"/>
            <a:r>
              <a:rPr lang="en-US" sz="2800" smtClean="0"/>
              <a:t>Explore the uterus</a:t>
            </a:r>
          </a:p>
          <a:p>
            <a:pPr lvl="1" eaLnBrk="1" hangingPunct="1"/>
            <a:r>
              <a:rPr lang="en-US" sz="2400" smtClean="0"/>
              <a:t>Retained placental fragments</a:t>
            </a:r>
          </a:p>
          <a:p>
            <a:pPr lvl="1" eaLnBrk="1" hangingPunct="1"/>
            <a:r>
              <a:rPr lang="en-US" sz="2400" smtClean="0"/>
              <a:t>Uterine rupture</a:t>
            </a:r>
          </a:p>
          <a:p>
            <a:pPr lvl="1" eaLnBrk="1" hangingPunct="1"/>
            <a:r>
              <a:rPr lang="en-US" sz="2400" smtClean="0"/>
              <a:t>Uterine inversion</a:t>
            </a:r>
          </a:p>
          <a:p>
            <a:pPr eaLnBrk="1" hangingPunct="1"/>
            <a:r>
              <a:rPr lang="en-US" sz="2800" smtClean="0"/>
              <a:t>Assess coagulation 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15364" name="Picture 4" descr="MCBD06639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59563" y="2420938"/>
            <a:ext cx="1841500" cy="1841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Management- Assess the fundus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Simultaneous with ABC’s </a:t>
            </a:r>
          </a:p>
          <a:p>
            <a:pPr eaLnBrk="1" hangingPunct="1"/>
            <a:r>
              <a:rPr lang="en-US" sz="2800" smtClean="0"/>
              <a:t>Atony is the leading case of PPH</a:t>
            </a:r>
          </a:p>
          <a:p>
            <a:pPr eaLnBrk="1" hangingPunct="1"/>
            <a:r>
              <a:rPr lang="en-US" sz="2800" smtClean="0"/>
              <a:t>Bimanual massage</a:t>
            </a:r>
          </a:p>
          <a:p>
            <a:pPr eaLnBrk="1" hangingPunct="1"/>
            <a:r>
              <a:rPr lang="en-US" sz="2800" smtClean="0"/>
              <a:t>Rules out uterine inversion</a:t>
            </a:r>
          </a:p>
          <a:p>
            <a:pPr eaLnBrk="1" hangingPunct="1"/>
            <a:r>
              <a:rPr lang="en-US" sz="2800" smtClean="0"/>
              <a:t>May feel lower tract injury</a:t>
            </a:r>
          </a:p>
          <a:p>
            <a:pPr eaLnBrk="1" hangingPunct="1"/>
            <a:r>
              <a:rPr lang="en-US" sz="2800" smtClean="0"/>
              <a:t>Evacuate clot from vagina and/ or cervix </a:t>
            </a:r>
          </a:p>
          <a:p>
            <a:pPr eaLnBrk="1" hangingPunct="1"/>
            <a:r>
              <a:rPr lang="en-US" sz="2800" smtClean="0"/>
              <a:t>May consider manual exploration at this time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Management- Bimanual Massage </a:t>
            </a:r>
          </a:p>
        </p:txBody>
      </p:sp>
      <p:pic>
        <p:nvPicPr>
          <p:cNvPr id="17411" name="Picture 5" descr="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11413" y="1844675"/>
            <a:ext cx="4094162" cy="4378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Management- Manual Exploration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Manual exploration will:</a:t>
            </a:r>
          </a:p>
          <a:p>
            <a:pPr lvl="1" eaLnBrk="1" hangingPunct="1"/>
            <a:r>
              <a:rPr lang="en-US" smtClean="0"/>
              <a:t>Rule out the uterine inversion </a:t>
            </a:r>
          </a:p>
          <a:p>
            <a:pPr lvl="1" eaLnBrk="1" hangingPunct="1"/>
            <a:r>
              <a:rPr lang="en-US" smtClean="0"/>
              <a:t>Palpate cervical injury</a:t>
            </a:r>
          </a:p>
          <a:p>
            <a:pPr lvl="1" eaLnBrk="1" hangingPunct="1"/>
            <a:r>
              <a:rPr lang="en-US" smtClean="0"/>
              <a:t>Remove retained placenta or clot from uterus</a:t>
            </a:r>
          </a:p>
          <a:p>
            <a:pPr lvl="1" eaLnBrk="1" hangingPunct="1"/>
            <a:r>
              <a:rPr lang="en-US" smtClean="0"/>
              <a:t>Rule out uterine rupture or dehiscence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Replacement of Inverted Uterus </a:t>
            </a:r>
          </a:p>
        </p:txBody>
      </p:sp>
      <p:pic>
        <p:nvPicPr>
          <p:cNvPr id="19459" name="Picture 5" descr="image0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84438" y="2420938"/>
            <a:ext cx="3986212" cy="33480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Management- Oxytocin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 units IV bolus </a:t>
            </a:r>
          </a:p>
          <a:p>
            <a:pPr eaLnBrk="1" hangingPunct="1"/>
            <a:r>
              <a:rPr lang="en-US" smtClean="0"/>
              <a:t>20 units per L N/S IV wide open</a:t>
            </a:r>
          </a:p>
          <a:p>
            <a:pPr eaLnBrk="1" hangingPunct="1"/>
            <a:r>
              <a:rPr lang="en-US" smtClean="0"/>
              <a:t>10 units intramyometrial given transabdominally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Replacement of Inverted Uterus</a:t>
            </a:r>
          </a:p>
        </p:txBody>
      </p:sp>
      <p:pic>
        <p:nvPicPr>
          <p:cNvPr id="21507" name="Picture 5" descr="untitle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90838" y="2876550"/>
            <a:ext cx="3362325" cy="23241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752600"/>
            <a:ext cx="43434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1928813" y="428625"/>
            <a:ext cx="571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Replacement of Inverted Uterus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Definition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Any blood loss that has potential to produce or produces hemodynamic instability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About 5% of all deliveries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55650" y="3429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0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Management- Additional Uterotonics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Ergometrine (caution in hypertension)</a:t>
            </a:r>
          </a:p>
          <a:p>
            <a:pPr lvl="1" eaLnBrk="1" hangingPunct="1"/>
            <a:r>
              <a:rPr lang="en-US" sz="2400" smtClean="0"/>
              <a:t>.25 mg IM 0r .125 mg IV</a:t>
            </a:r>
          </a:p>
          <a:p>
            <a:pPr lvl="1" eaLnBrk="1" hangingPunct="1"/>
            <a:r>
              <a:rPr lang="en-US" sz="2400" smtClean="0"/>
              <a:t>Maximum dose 1.25 mg </a:t>
            </a:r>
          </a:p>
          <a:p>
            <a:pPr eaLnBrk="1" hangingPunct="1"/>
            <a:r>
              <a:rPr lang="en-US" sz="2800" smtClean="0"/>
              <a:t>Hemabate  (asthma is a relative contraindication)</a:t>
            </a:r>
          </a:p>
          <a:p>
            <a:pPr lvl="1" eaLnBrk="1" hangingPunct="1"/>
            <a:r>
              <a:rPr lang="en-US" sz="2400" smtClean="0"/>
              <a:t>15 methyl-prostaglandin F2 alfa</a:t>
            </a:r>
          </a:p>
          <a:p>
            <a:pPr lvl="1" eaLnBrk="1" hangingPunct="1"/>
            <a:r>
              <a:rPr lang="en-US" sz="2400" smtClean="0"/>
              <a:t>O.25mg IM or intramyometrial</a:t>
            </a:r>
          </a:p>
          <a:p>
            <a:pPr lvl="1" eaLnBrk="1" hangingPunct="1"/>
            <a:r>
              <a:rPr lang="en-US" sz="2400" smtClean="0"/>
              <a:t>Maximum dose 2 mg (Q 15 min- total 8 doses)</a:t>
            </a:r>
          </a:p>
          <a:p>
            <a:pPr eaLnBrk="1" hangingPunct="1"/>
            <a:r>
              <a:rPr lang="en-US" sz="2800" smtClean="0"/>
              <a:t>Cytotec (misoprostol) PG E1</a:t>
            </a:r>
          </a:p>
          <a:p>
            <a:pPr lvl="1" eaLnBrk="1" hangingPunct="1"/>
            <a:r>
              <a:rPr lang="en-US" sz="2400" smtClean="0"/>
              <a:t>800-1000 mcg pr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Management- Bleeding with Firm Uterus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Explore the lower genital tract </a:t>
            </a:r>
          </a:p>
          <a:p>
            <a:pPr eaLnBrk="1" hangingPunct="1"/>
            <a:r>
              <a:rPr lang="en-US" smtClean="0"/>
              <a:t>Requirements </a:t>
            </a:r>
          </a:p>
          <a:p>
            <a:pPr lvl="2" eaLnBrk="1" hangingPunct="1"/>
            <a:r>
              <a:rPr lang="en-US" smtClean="0"/>
              <a:t>Appropriate analgesia </a:t>
            </a:r>
          </a:p>
          <a:p>
            <a:pPr lvl="2" eaLnBrk="1" hangingPunct="1"/>
            <a:r>
              <a:rPr lang="en-US" smtClean="0"/>
              <a:t>Good exposure and lighting </a:t>
            </a:r>
          </a:p>
          <a:p>
            <a:pPr eaLnBrk="1" hangingPunct="1"/>
            <a:r>
              <a:rPr lang="en-US" smtClean="0"/>
              <a:t>Appropriate surgical repair</a:t>
            </a:r>
          </a:p>
          <a:p>
            <a:pPr lvl="2" eaLnBrk="1" hangingPunct="1"/>
            <a:r>
              <a:rPr lang="en-US" smtClean="0"/>
              <a:t>May temporize with packing </a:t>
            </a:r>
          </a:p>
          <a:p>
            <a:pPr lvl="2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Management – ABC’s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000" u="sng" smtClean="0">
                <a:solidFill>
                  <a:schemeClr val="hlink"/>
                </a:solidFill>
              </a:rPr>
              <a:t>ENSURE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/>
              <a:t>THAT YOU ARE ALWAYS AHEAD WITH YOUR RESUSCITATION!!!!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Consider need for Foley catheter, CVP, arterial line, etc.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Consider need for more expert help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MANAGEMENT OF PPH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81200"/>
            <a:ext cx="67056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19200" y="4343400"/>
            <a:ext cx="10668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Management- Continued Uterine Bleeding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coagulopathy </a:t>
            </a:r>
          </a:p>
          <a:p>
            <a:pPr eaLnBrk="1" hangingPunct="1"/>
            <a:r>
              <a:rPr lang="en-US" smtClean="0"/>
              <a:t>Correct coagulopathy</a:t>
            </a:r>
          </a:p>
          <a:p>
            <a:pPr lvl="1" eaLnBrk="1" hangingPunct="1"/>
            <a:r>
              <a:rPr lang="en-US" smtClean="0"/>
              <a:t>FFP, cryoprecipitate, platelets</a:t>
            </a:r>
          </a:p>
          <a:p>
            <a:pPr eaLnBrk="1" hangingPunct="1"/>
            <a:r>
              <a:rPr lang="en-US" smtClean="0"/>
              <a:t>If coagulation is normal</a:t>
            </a:r>
          </a:p>
          <a:p>
            <a:pPr lvl="1" eaLnBrk="1" hangingPunct="1"/>
            <a:r>
              <a:rPr lang="en-US" smtClean="0"/>
              <a:t>Consider embolization</a:t>
            </a:r>
          </a:p>
          <a:p>
            <a:pPr lvl="1" eaLnBrk="1" hangingPunct="1"/>
            <a:r>
              <a:rPr lang="en-US" smtClean="0"/>
              <a:t>Prepare for O.R.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Surgical Aproches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Uterine vessel ligation</a:t>
            </a:r>
          </a:p>
          <a:p>
            <a:r>
              <a:rPr lang="en-US" smtClean="0"/>
              <a:t>Internal iliac vessel ligation</a:t>
            </a:r>
          </a:p>
          <a:p>
            <a:r>
              <a:rPr lang="en-US" smtClean="0"/>
              <a:t>Hysterectomy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d-lyn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219200"/>
            <a:ext cx="48006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en-US" smtClean="0">
              <a:effectLst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325" y="1209675"/>
            <a:ext cx="4705350" cy="4438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Conclusions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Be prepared</a:t>
            </a:r>
          </a:p>
          <a:p>
            <a:pPr eaLnBrk="1" hangingPunct="1"/>
            <a:r>
              <a:rPr lang="en-US" sz="2800" smtClean="0"/>
              <a:t>Practice prevention </a:t>
            </a:r>
          </a:p>
          <a:p>
            <a:pPr eaLnBrk="1" hangingPunct="1"/>
            <a:r>
              <a:rPr lang="en-US" sz="2800" smtClean="0"/>
              <a:t>Assess the loss</a:t>
            </a:r>
          </a:p>
          <a:p>
            <a:pPr eaLnBrk="1" hangingPunct="1"/>
            <a:r>
              <a:rPr lang="en-US" sz="2800" smtClean="0"/>
              <a:t>Assess the maternal status</a:t>
            </a:r>
          </a:p>
          <a:p>
            <a:pPr eaLnBrk="1" hangingPunct="1"/>
            <a:r>
              <a:rPr lang="en-US" sz="2800" smtClean="0"/>
              <a:t>Resuscitate vigorously and appropriately </a:t>
            </a:r>
          </a:p>
          <a:p>
            <a:pPr eaLnBrk="1" hangingPunct="1"/>
            <a:r>
              <a:rPr lang="en-US" sz="2800" smtClean="0"/>
              <a:t>Diagnose the cause </a:t>
            </a:r>
          </a:p>
          <a:p>
            <a:pPr eaLnBrk="1" hangingPunct="1"/>
            <a:r>
              <a:rPr lang="en-US" sz="2800" smtClean="0"/>
              <a:t>Treat the cause </a:t>
            </a:r>
          </a:p>
        </p:txBody>
      </p:sp>
      <p:pic>
        <p:nvPicPr>
          <p:cNvPr id="33796" name="Picture 4" descr="MCj007877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476250"/>
            <a:ext cx="2879725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Summary: Remember 4 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391400" cy="4525963"/>
          </a:xfrm>
        </p:spPr>
        <p:txBody>
          <a:bodyPr/>
          <a:lstStyle/>
          <a:p>
            <a:pPr eaLnBrk="1" hangingPunct="1"/>
            <a:r>
              <a:rPr lang="en-US" smtClean="0"/>
              <a:t>Tone</a:t>
            </a:r>
          </a:p>
          <a:p>
            <a:pPr eaLnBrk="1" hangingPunct="1"/>
            <a:r>
              <a:rPr lang="en-US" smtClean="0"/>
              <a:t>Tissue</a:t>
            </a:r>
          </a:p>
          <a:p>
            <a:pPr eaLnBrk="1" hangingPunct="1"/>
            <a:r>
              <a:rPr lang="en-US" smtClean="0"/>
              <a:t>Trauma</a:t>
            </a:r>
          </a:p>
          <a:p>
            <a:pPr eaLnBrk="1" hangingPunct="1"/>
            <a:r>
              <a:rPr lang="en-US" smtClean="0"/>
              <a:t>Thrombin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Definition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&gt;500ml after completion of the third stage, 5% women loose &gt;1000ml at vag delivery</a:t>
            </a:r>
          </a:p>
          <a:p>
            <a:r>
              <a:rPr lang="en-US" smtClean="0"/>
              <a:t>&gt;1000ml after C/S</a:t>
            </a:r>
          </a:p>
          <a:p>
            <a:r>
              <a:rPr lang="en-US" smtClean="0"/>
              <a:t>&gt;1400ml for elective Cesarean-hyst</a:t>
            </a:r>
          </a:p>
          <a:p>
            <a:r>
              <a:rPr lang="en-US" smtClean="0"/>
              <a:t>&gt;3000-3500ml for emergent Cesarean-hyst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Summary: remember 4 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/>
            <a:r>
              <a:rPr lang="en-US" smtClean="0"/>
              <a:t>“TONE”</a:t>
            </a:r>
          </a:p>
          <a:p>
            <a:pPr eaLnBrk="1" hangingPunct="1"/>
            <a:r>
              <a:rPr lang="en-US" smtClean="0"/>
              <a:t>Rule out Uterine Atony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/>
            <a:r>
              <a:rPr lang="en-US" smtClean="0"/>
              <a:t>Palpate fundus.</a:t>
            </a:r>
          </a:p>
          <a:p>
            <a:pPr eaLnBrk="1" hangingPunct="1"/>
            <a:r>
              <a:rPr lang="en-US" smtClean="0"/>
              <a:t>Massage uterus.</a:t>
            </a:r>
          </a:p>
          <a:p>
            <a:pPr eaLnBrk="1" hangingPunct="1"/>
            <a:r>
              <a:rPr lang="en-US" smtClean="0"/>
              <a:t>Oxytocin</a:t>
            </a:r>
          </a:p>
          <a:p>
            <a:pPr eaLnBrk="1" hangingPunct="1"/>
            <a:r>
              <a:rPr lang="en-US" smtClean="0"/>
              <a:t>Methergine</a:t>
            </a:r>
          </a:p>
          <a:p>
            <a:pPr eaLnBrk="1" hangingPunct="1"/>
            <a:r>
              <a:rPr lang="en-US" smtClean="0"/>
              <a:t>Hemabate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Summary: remember 4 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/>
            <a:r>
              <a:rPr lang="en-US" smtClean="0"/>
              <a:t>“Tissue”</a:t>
            </a:r>
          </a:p>
          <a:p>
            <a:pPr eaLnBrk="1" hangingPunct="1"/>
            <a:r>
              <a:rPr lang="en-US" smtClean="0"/>
              <a:t>R/O retained placenta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/>
            <a:r>
              <a:rPr lang="en-US" smtClean="0"/>
              <a:t>Inspect placenta for missing cotyledons.</a:t>
            </a:r>
          </a:p>
          <a:p>
            <a:pPr eaLnBrk="1" hangingPunct="1"/>
            <a:r>
              <a:rPr lang="en-US" smtClean="0"/>
              <a:t>Explore uterus.</a:t>
            </a:r>
          </a:p>
          <a:p>
            <a:pPr eaLnBrk="1" hangingPunct="1"/>
            <a:r>
              <a:rPr lang="en-US" smtClean="0"/>
              <a:t>Treat abnormal implantation.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Summary: remember 4 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/>
            <a:r>
              <a:rPr lang="en-US" smtClean="0"/>
              <a:t>“TRAUMA”</a:t>
            </a:r>
          </a:p>
          <a:p>
            <a:pPr eaLnBrk="1" hangingPunct="1"/>
            <a:r>
              <a:rPr lang="en-US" smtClean="0"/>
              <a:t>R/O cervical or vaginal lacerations.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/>
            <a:r>
              <a:rPr lang="en-US" smtClean="0"/>
              <a:t>Obtain good exposure.</a:t>
            </a:r>
          </a:p>
          <a:p>
            <a:pPr eaLnBrk="1" hangingPunct="1"/>
            <a:r>
              <a:rPr lang="en-US" smtClean="0"/>
              <a:t>Inspect cervix and vagina.</a:t>
            </a:r>
          </a:p>
          <a:p>
            <a:pPr eaLnBrk="1" hangingPunct="1"/>
            <a:r>
              <a:rPr lang="en-US" smtClean="0"/>
              <a:t>Worry about slow bleeders.</a:t>
            </a:r>
          </a:p>
          <a:p>
            <a:pPr eaLnBrk="1" hangingPunct="1"/>
            <a:r>
              <a:rPr lang="en-US" smtClean="0"/>
              <a:t>Treat hematomas.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Summary: remember 4 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/>
            <a:r>
              <a:rPr lang="en-US" smtClean="0"/>
              <a:t>“THROMBIN”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/>
            <a:r>
              <a:rPr lang="en-US" smtClean="0"/>
              <a:t>Check labs if suspicious.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smtClean="0">
                <a:effectLst/>
              </a:rPr>
              <a:t>CONSUPMTIVE COAGULOPATHY (DIC)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complication of an identifiable, underlying pathological process against which treatment must be directed to the cause</a:t>
            </a:r>
            <a:endParaRPr lang="en-US" smtClean="0">
              <a:solidFill>
                <a:schemeClr val="hlink"/>
              </a:solidFill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smtClean="0">
                <a:effectLst/>
              </a:rPr>
              <a:t>Pregnancy Hypercoagulability</a:t>
            </a:r>
            <a:r>
              <a:rPr lang="en-US" sz="4000" smtClean="0">
                <a:effectLst/>
                <a:sym typeface="Symbol" pitchFamily="18" charset="2"/>
              </a:rPr>
              <a:t/>
            </a:r>
            <a:br>
              <a:rPr lang="en-US" sz="4000" smtClean="0">
                <a:effectLst/>
                <a:sym typeface="Symbol" pitchFamily="18" charset="2"/>
              </a:rPr>
            </a:br>
            <a:endParaRPr lang="en-US" sz="4000" smtClean="0">
              <a:effectLst/>
              <a:sym typeface="Symbol" pitchFamily="18" charset="2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ym typeface="Symbol" pitchFamily="18" charset="2"/>
              </a:rPr>
              <a:t></a:t>
            </a:r>
            <a:r>
              <a:rPr lang="en-US" smtClean="0"/>
              <a:t> coagulation factors I (fibrinogen), VII, IX, X</a:t>
            </a:r>
            <a:endParaRPr lang="en-US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</a:t>
            </a:r>
            <a:r>
              <a:rPr lang="en-US" smtClean="0"/>
              <a:t> plasminogen; </a:t>
            </a:r>
            <a:r>
              <a:rPr lang="en-US" smtClean="0">
                <a:sym typeface="Symbol" pitchFamily="18" charset="2"/>
              </a:rPr>
              <a:t></a:t>
            </a:r>
            <a:r>
              <a:rPr lang="en-US" smtClean="0"/>
              <a:t> plasmin activity</a:t>
            </a:r>
            <a:endParaRPr lang="en-US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</a:t>
            </a:r>
            <a:r>
              <a:rPr lang="en-US" smtClean="0"/>
              <a:t> fibrinopeptide A, b-thromboglobulin, platelet factor 4, fibrinogen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smtClean="0">
                <a:effectLst/>
              </a:rPr>
              <a:t>Pathological Activation of Coagulation mechanisms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Extrinsic pathway activation by thromboplastin from tissue destruction</a:t>
            </a:r>
          </a:p>
          <a:p>
            <a:r>
              <a:rPr lang="en-US" sz="2800" smtClean="0"/>
              <a:t>Intrinsic pathway activation by collagen and other tissue components</a:t>
            </a:r>
          </a:p>
          <a:p>
            <a:r>
              <a:rPr lang="en-US" sz="2800" smtClean="0"/>
              <a:t>Direct activation of  factor X by proteases</a:t>
            </a:r>
          </a:p>
          <a:p>
            <a:r>
              <a:rPr lang="en-US" sz="2800" smtClean="0"/>
              <a:t>Induction of procoagulant activity in lymphocytes, neutrophils or platelets by stimulation with bacterial toxins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en-US" smtClean="0">
              <a:effectLst/>
            </a:endParaRPr>
          </a:p>
        </p:txBody>
      </p:sp>
      <p:pic>
        <p:nvPicPr>
          <p:cNvPr id="4301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260350"/>
            <a:ext cx="7848600" cy="6481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smtClean="0">
                <a:effectLst/>
              </a:rPr>
              <a:t>Significance of Consumptive Coagulopathy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Bleeding</a:t>
            </a:r>
          </a:p>
          <a:p>
            <a:r>
              <a:rPr lang="en-US" smtClean="0"/>
              <a:t>Circulatory obstruction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organ hypoperfusion and ischemic tissue damage</a:t>
            </a:r>
          </a:p>
          <a:p>
            <a:r>
              <a:rPr lang="en-US" smtClean="0"/>
              <a:t>Renal failure, ARDS</a:t>
            </a:r>
          </a:p>
          <a:p>
            <a:r>
              <a:rPr lang="en-US" smtClean="0"/>
              <a:t>Microangiopathic hemolysis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Causes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Abruptio placentae (most common cause in obstetrics) </a:t>
            </a:r>
          </a:p>
          <a:p>
            <a:r>
              <a:rPr lang="en-US" smtClean="0"/>
              <a:t>Sever</a:t>
            </a:r>
            <a:r>
              <a:rPr lang="en-US" i="1" smtClean="0"/>
              <a:t> </a:t>
            </a:r>
            <a:r>
              <a:rPr lang="en-US" smtClean="0"/>
              <a:t>Hemorrhage (Postpartum hge)</a:t>
            </a:r>
          </a:p>
          <a:p>
            <a:r>
              <a:rPr lang="en-US" smtClean="0"/>
              <a:t>Fetal Death and Delayed Delivery &gt;2wks</a:t>
            </a:r>
          </a:p>
          <a:p>
            <a:r>
              <a:rPr lang="en-US" smtClean="0"/>
              <a:t>Amniotic Fluid Embolus</a:t>
            </a:r>
          </a:p>
          <a:p>
            <a:r>
              <a:rPr lang="en-US" smtClean="0"/>
              <a:t>Septicemia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endParaRPr lang="en-US" smtClean="0">
              <a:effectLst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woman with normal pregnancy-induced </a:t>
            </a:r>
            <a:r>
              <a:rPr lang="en-US" dirty="0" err="1" smtClean="0"/>
              <a:t>hypervolemia</a:t>
            </a:r>
            <a:r>
              <a:rPr lang="en-US" dirty="0" smtClean="0"/>
              <a:t> increases blood-volume by 30-60% = 1-2L</a:t>
            </a:r>
          </a:p>
          <a:p>
            <a:r>
              <a:rPr lang="en-US" dirty="0" err="1" smtClean="0"/>
              <a:t>therfore</a:t>
            </a:r>
            <a:r>
              <a:rPr lang="en-US" dirty="0" smtClean="0"/>
              <a:t>, tolerates similar amount of blood loss at delivery</a:t>
            </a:r>
          </a:p>
          <a:p>
            <a:r>
              <a:rPr lang="en-US" dirty="0" smtClean="0"/>
              <a:t>hemorrhage after 24hrs = </a:t>
            </a:r>
            <a:r>
              <a:rPr lang="en-US" dirty="0" err="1" smtClean="0"/>
              <a:t>Secondry</a:t>
            </a:r>
            <a:r>
              <a:rPr lang="en-US" dirty="0" smtClean="0"/>
              <a:t> PPH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Treatment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Identify and treat source of coagulopathy</a:t>
            </a:r>
          </a:p>
          <a:p>
            <a:pPr eaLnBrk="1" hangingPunct="1"/>
            <a:r>
              <a:rPr lang="en-US" smtClean="0"/>
              <a:t>Correct coagulopathy</a:t>
            </a:r>
          </a:p>
          <a:p>
            <a:pPr lvl="1" eaLnBrk="1" hangingPunct="1"/>
            <a:r>
              <a:rPr lang="en-US" smtClean="0"/>
              <a:t>FFP, cryoprecipitate, platelets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smtClean="0">
                <a:effectLst/>
              </a:rPr>
              <a:t>Fetal Death and Delayed Delivery</a:t>
            </a:r>
            <a:br>
              <a:rPr lang="en-US" sz="4000" smtClean="0">
                <a:effectLst/>
              </a:rPr>
            </a:br>
            <a:endParaRPr lang="en-US" sz="4000" smtClean="0">
              <a:effectLst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Spontaneous labour usually in 2 weeks post fetal death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Maternal coagulation problems &lt; 1 month post fetal death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If retained longer, 25% develop coagulopathy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Consumptive coagulopathy mediated by thromboplastin from dead fetus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tx: correct coagulation defects and delivery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Amniotic Fluid Embolus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Complex condition characterized by abrupt onset of hypotension, hypoxia and consumptive coagulopathy</a:t>
            </a:r>
          </a:p>
          <a:p>
            <a:r>
              <a:rPr lang="en-US" smtClean="0"/>
              <a:t>1 in 8000 to 1 in 30 000 pregnancies</a:t>
            </a:r>
          </a:p>
          <a:p>
            <a:r>
              <a:rPr lang="en-US" smtClean="0"/>
              <a:t>“anaphylactoid syndrome of pregnancy”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Amniotic Fluid Embolus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Pathophysiology: brief pulmonary and systemic hypertension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transient, profound oxygen desaturation (neurological injury in survivors)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secondary phase: lung injury and coagulopathy</a:t>
            </a:r>
          </a:p>
          <a:p>
            <a:r>
              <a:rPr lang="en-US" smtClean="0"/>
              <a:t>Diagnosis is clinical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Amniotic Fluid Embolus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Management: supportive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Amniotic Fluid Embolus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Prognosis:</a:t>
            </a:r>
          </a:p>
          <a:p>
            <a:r>
              <a:rPr lang="en-US" sz="2800" smtClean="0"/>
              <a:t>60% maternal mortality; profound neurological impairment is the rule in survivors</a:t>
            </a:r>
          </a:p>
          <a:p>
            <a:r>
              <a:rPr lang="en-US" sz="2800" smtClean="0"/>
              <a:t>fetal: outcome poor; related to arrest-to-delivery time interval; 70% neonatal survival; with half of survivors having neurological impairment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Septicemia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Due to septic abortion, antepartum pyelonephritis, puerperal infection</a:t>
            </a:r>
          </a:p>
          <a:p>
            <a:r>
              <a:rPr lang="en-US" smtClean="0"/>
              <a:t>Endotoxin activates extrinsic clotting mechanism through TNF (tumor necrosis factor)</a:t>
            </a:r>
          </a:p>
          <a:p>
            <a:r>
              <a:rPr lang="en-US" smtClean="0"/>
              <a:t>Treat cause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smtClean="0">
                <a:effectLst/>
              </a:rPr>
              <a:t>Abortion</a:t>
            </a:r>
            <a:br>
              <a:rPr lang="en-US" sz="4000" smtClean="0">
                <a:effectLst/>
              </a:rPr>
            </a:br>
            <a:endParaRPr lang="en-US" sz="4000" smtClean="0">
              <a:effectLst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Coagulation defects from:</a:t>
            </a:r>
          </a:p>
          <a:p>
            <a:pPr>
              <a:lnSpc>
                <a:spcPct val="90000"/>
              </a:lnSpc>
            </a:pPr>
            <a:r>
              <a:rPr lang="en-US" smtClean="0"/>
              <a:t>Sepsis (</a:t>
            </a:r>
            <a:r>
              <a:rPr lang="en-US" i="1" smtClean="0"/>
              <a:t>Clostridium perfringens</a:t>
            </a:r>
            <a:r>
              <a:rPr lang="en-US" smtClean="0"/>
              <a:t> highest at Parkland) during instrumental termination of pregnancy</a:t>
            </a:r>
          </a:p>
          <a:p>
            <a:pPr>
              <a:lnSpc>
                <a:spcPct val="90000"/>
              </a:lnSpc>
            </a:pPr>
            <a:r>
              <a:rPr lang="en-US" smtClean="0"/>
              <a:t>Thromboplastin released from placenta, fetus, decidua or all three (prolonged retention of dead fetus)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en-US" smtClean="0">
              <a:effectLst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Thank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i="1" smtClean="0">
                <a:effectLst/>
              </a:rPr>
              <a:t>Hemostasis at placental site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At term, 600ml/min of blood flows through intervillous space</a:t>
            </a:r>
          </a:p>
          <a:p>
            <a:r>
              <a:rPr lang="en-US" sz="2800" smtClean="0"/>
              <a:t>Most important factor for control of bleeding from placenta site = contraction and retraction of myometrium to compress the vessels severed with placental separation</a:t>
            </a:r>
          </a:p>
          <a:p>
            <a:r>
              <a:rPr lang="en-US" sz="2800" smtClean="0"/>
              <a:t>Incomplete separation will prevent appropriate contraction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34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Etiology of Postpartum Haemorrhage</a:t>
            </a:r>
          </a:p>
        </p:txBody>
      </p:sp>
      <p:graphicFrame>
        <p:nvGraphicFramePr>
          <p:cNvPr id="4117" name="Group 21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2503488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Uterine atony 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 tissue/clots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Trauma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laceration, rupture, inversion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Thrombin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coagulopathy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Predisposing factors- Intrapartum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Operative delivery</a:t>
            </a:r>
          </a:p>
          <a:p>
            <a:pPr eaLnBrk="1" hangingPunct="1"/>
            <a:r>
              <a:rPr lang="en-US" smtClean="0"/>
              <a:t>Prolonged or rapid labour</a:t>
            </a:r>
          </a:p>
          <a:p>
            <a:pPr eaLnBrk="1" hangingPunct="1"/>
            <a:r>
              <a:rPr lang="en-US" smtClean="0"/>
              <a:t>Induction or agumentation</a:t>
            </a:r>
          </a:p>
          <a:p>
            <a:pPr eaLnBrk="1" hangingPunct="1"/>
            <a:r>
              <a:rPr lang="en-US" smtClean="0"/>
              <a:t>Choriomnionitis</a:t>
            </a:r>
          </a:p>
          <a:p>
            <a:pPr eaLnBrk="1" hangingPunct="1"/>
            <a:r>
              <a:rPr lang="en-US" smtClean="0"/>
              <a:t>Shoulder dystocia</a:t>
            </a:r>
          </a:p>
          <a:p>
            <a:pPr eaLnBrk="1" hangingPunct="1"/>
            <a:r>
              <a:rPr lang="en-US" smtClean="0"/>
              <a:t>Internal podalic version</a:t>
            </a:r>
          </a:p>
          <a:p>
            <a:pPr eaLnBrk="1" hangingPunct="1"/>
            <a:r>
              <a:rPr lang="en-US" smtClean="0"/>
              <a:t>coagulopathy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Predisposing Factors- Antepartum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Previous PPH or manual removal</a:t>
            </a:r>
          </a:p>
          <a:p>
            <a:pPr eaLnBrk="1" hangingPunct="1"/>
            <a:r>
              <a:rPr lang="en-US" smtClean="0"/>
              <a:t>Abruption/previa</a:t>
            </a:r>
          </a:p>
          <a:p>
            <a:pPr eaLnBrk="1" hangingPunct="1"/>
            <a:r>
              <a:rPr lang="en-US" smtClean="0"/>
              <a:t>Fetal demise</a:t>
            </a:r>
          </a:p>
          <a:p>
            <a:pPr eaLnBrk="1" hangingPunct="1"/>
            <a:r>
              <a:rPr lang="en-US" smtClean="0"/>
              <a:t>Gestational hypertension</a:t>
            </a:r>
          </a:p>
          <a:p>
            <a:pPr eaLnBrk="1" hangingPunct="1"/>
            <a:r>
              <a:rPr lang="en-US" smtClean="0"/>
              <a:t>Over distended uterus </a:t>
            </a:r>
          </a:p>
          <a:p>
            <a:pPr eaLnBrk="1" hangingPunct="1"/>
            <a:r>
              <a:rPr lang="en-US" smtClean="0"/>
              <a:t>Bleeding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Prevention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Be prepared</a:t>
            </a:r>
          </a:p>
          <a:p>
            <a:pPr eaLnBrk="1" hangingPunct="1"/>
            <a:r>
              <a:rPr lang="en-US" sz="2800" smtClean="0"/>
              <a:t>Active management of third stage</a:t>
            </a:r>
          </a:p>
          <a:p>
            <a:pPr lvl="1" eaLnBrk="1" hangingPunct="1"/>
            <a:r>
              <a:rPr lang="en-US" sz="2400" smtClean="0"/>
              <a:t>Prophylactic oxytocin</a:t>
            </a:r>
          </a:p>
          <a:p>
            <a:pPr lvl="1" eaLnBrk="1" hangingPunct="1"/>
            <a:r>
              <a:rPr lang="en-US" sz="2400" smtClean="0"/>
              <a:t>10 U IM</a:t>
            </a:r>
          </a:p>
          <a:p>
            <a:pPr lvl="1" eaLnBrk="1" hangingPunct="1"/>
            <a:r>
              <a:rPr lang="en-US" sz="2400" smtClean="0"/>
              <a:t>5 U IV bolus</a:t>
            </a:r>
          </a:p>
          <a:p>
            <a:pPr lvl="1" eaLnBrk="1" hangingPunct="1"/>
            <a:r>
              <a:rPr lang="en-US" sz="2400" smtClean="0"/>
              <a:t>10-20 U/L N/S IV @ 100-150 ml/hr </a:t>
            </a:r>
          </a:p>
          <a:p>
            <a:pPr lvl="1" eaLnBrk="1" hangingPunct="1"/>
            <a:r>
              <a:rPr lang="en-US" sz="2400" smtClean="0"/>
              <a:t>Early cord clamping and cutting</a:t>
            </a:r>
          </a:p>
          <a:p>
            <a:pPr lvl="1" eaLnBrk="1" hangingPunct="1"/>
            <a:r>
              <a:rPr lang="en-US" sz="2400" smtClean="0"/>
              <a:t>Gentle cord traction with surapubic countertraction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180</TotalTime>
  <Words>1067</Words>
  <Application>Microsoft Office PowerPoint</Application>
  <PresentationFormat>On-screen Show (4:3)</PresentationFormat>
  <Paragraphs>247</Paragraphs>
  <Slides>48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Project Overview</vt:lpstr>
      <vt:lpstr>Postpartum Hemorrhage                        Dr. Saeed Mahmoud                                                     MBBS, MRCOG, MRCPI, MIOG,MBSCCP </vt:lpstr>
      <vt:lpstr>Definition</vt:lpstr>
      <vt:lpstr>Definition</vt:lpstr>
      <vt:lpstr>Slide 4</vt:lpstr>
      <vt:lpstr>Hemostasis at placental site</vt:lpstr>
      <vt:lpstr>Etiology of Postpartum Haemorrhage</vt:lpstr>
      <vt:lpstr>Predisposing factors- Intrapartum</vt:lpstr>
      <vt:lpstr>Predisposing Factors- Antepartum</vt:lpstr>
      <vt:lpstr>Prevention</vt:lpstr>
      <vt:lpstr>Remember!</vt:lpstr>
      <vt:lpstr>Management-</vt:lpstr>
      <vt:lpstr>Diagnosis ?</vt:lpstr>
      <vt:lpstr>Management- Assess the fundus</vt:lpstr>
      <vt:lpstr>Management- Bimanual Massage </vt:lpstr>
      <vt:lpstr>Management- Manual Exploration</vt:lpstr>
      <vt:lpstr>Replacement of Inverted Uterus </vt:lpstr>
      <vt:lpstr>Management- Oxytocin</vt:lpstr>
      <vt:lpstr>Replacement of Inverted Uterus</vt:lpstr>
      <vt:lpstr>Slide 19</vt:lpstr>
      <vt:lpstr>Management- Additional Uterotonics</vt:lpstr>
      <vt:lpstr>Management- Bleeding with Firm Uterus </vt:lpstr>
      <vt:lpstr>Management – ABC’s</vt:lpstr>
      <vt:lpstr>MANAGEMENT OF PPH</vt:lpstr>
      <vt:lpstr>Management- Continued Uterine Bleeding </vt:lpstr>
      <vt:lpstr>Surgical Aproches</vt:lpstr>
      <vt:lpstr>Slide 26</vt:lpstr>
      <vt:lpstr>Slide 27</vt:lpstr>
      <vt:lpstr>Conclusions </vt:lpstr>
      <vt:lpstr>Summary: Remember 4 Ts</vt:lpstr>
      <vt:lpstr>Summary: remember 4 Ts</vt:lpstr>
      <vt:lpstr>Summary: remember 4 Ts</vt:lpstr>
      <vt:lpstr>Summary: remember 4 Ts</vt:lpstr>
      <vt:lpstr>Summary: remember 4 Ts</vt:lpstr>
      <vt:lpstr>CONSUPMTIVE COAGULOPATHY (DIC)</vt:lpstr>
      <vt:lpstr>Pregnancy Hypercoagulability </vt:lpstr>
      <vt:lpstr>Pathological Activation of Coagulation mechanisms</vt:lpstr>
      <vt:lpstr>Slide 37</vt:lpstr>
      <vt:lpstr>Significance of Consumptive Coagulopathy</vt:lpstr>
      <vt:lpstr>Causes</vt:lpstr>
      <vt:lpstr>Treatment</vt:lpstr>
      <vt:lpstr>Fetal Death and Delayed Delivery </vt:lpstr>
      <vt:lpstr>Amniotic Fluid Embolus</vt:lpstr>
      <vt:lpstr>Amniotic Fluid Embolus</vt:lpstr>
      <vt:lpstr>Amniotic Fluid Embolus</vt:lpstr>
      <vt:lpstr>Amniotic Fluid Embolus</vt:lpstr>
      <vt:lpstr>Septicemia</vt:lpstr>
      <vt:lpstr>Abortion </vt:lpstr>
      <vt:lpstr>Slide 48</vt:lpstr>
    </vt:vector>
  </TitlesOfParts>
  <Company>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Postpartum Haemorrhage</dc:title>
  <dc:creator>**</dc:creator>
  <cp:lastModifiedBy>Saeed Mahmoud</cp:lastModifiedBy>
  <cp:revision>61</cp:revision>
  <dcterms:created xsi:type="dcterms:W3CDTF">2008-10-09T12:26:09Z</dcterms:created>
  <dcterms:modified xsi:type="dcterms:W3CDTF">2012-03-18T06:33:35Z</dcterms:modified>
</cp:coreProperties>
</file>