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1" r:id="rId2"/>
  </p:sldMasterIdLst>
  <p:notesMasterIdLst>
    <p:notesMasterId r:id="rId26"/>
  </p:notesMasterIdLst>
  <p:sldIdLst>
    <p:sldId id="294" r:id="rId3"/>
    <p:sldId id="309" r:id="rId4"/>
    <p:sldId id="302" r:id="rId5"/>
    <p:sldId id="310" r:id="rId6"/>
    <p:sldId id="323" r:id="rId7"/>
    <p:sldId id="327" r:id="rId8"/>
    <p:sldId id="288" r:id="rId9"/>
    <p:sldId id="273" r:id="rId10"/>
    <p:sldId id="311" r:id="rId11"/>
    <p:sldId id="313" r:id="rId12"/>
    <p:sldId id="318" r:id="rId13"/>
    <p:sldId id="325" r:id="rId14"/>
    <p:sldId id="314" r:id="rId15"/>
    <p:sldId id="319" r:id="rId16"/>
    <p:sldId id="300" r:id="rId17"/>
    <p:sldId id="304" r:id="rId18"/>
    <p:sldId id="316" r:id="rId19"/>
    <p:sldId id="306" r:id="rId20"/>
    <p:sldId id="322" r:id="rId21"/>
    <p:sldId id="326" r:id="rId22"/>
    <p:sldId id="324" r:id="rId23"/>
    <p:sldId id="317" r:id="rId24"/>
    <p:sldId id="293" r:id="rId2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  <a:srgbClr val="FFFF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9" autoAdjust="0"/>
    <p:restoredTop sz="94672" autoAdjust="0"/>
  </p:normalViewPr>
  <p:slideViewPr>
    <p:cSldViewPr>
      <p:cViewPr>
        <p:scale>
          <a:sx n="75" d="100"/>
          <a:sy n="75" d="100"/>
        </p:scale>
        <p:origin x="-129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91EFD53-DBB8-4969-929C-84A946C49E44}" type="datetimeFigureOut">
              <a:rPr lang="en-US"/>
              <a:pPr>
                <a:defRPr/>
              </a:pPr>
              <a:t>12/19/2011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6DDDFFC-EF04-4881-93B6-5358DE795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4C97CC-6ED0-492A-AA95-DFBEA6A51425}" type="slidenum">
              <a:rPr lang="en-US"/>
              <a:pPr/>
              <a:t>13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7F1E1D-54B9-46FB-93BD-F12C4E9E0C0D}" type="slidenum">
              <a:rPr lang="en-US"/>
              <a:pPr/>
              <a:t>18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C4BEC-40F9-494D-8DEA-0D62D42E8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A0C4-F9D9-4EE3-B8D0-FAFF7F3BF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80469-9E0A-42D5-9C59-E37E82A5F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C4BEC-40F9-494D-8DEA-0D62D42E88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F881C-B6F9-41E9-AAAD-6963FC27D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77411-E09A-4E6A-838F-9148E96C60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B121B-C5F0-45D3-87C8-1495BE28DA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EE67F-FE6F-42B7-94BF-42C9A44A0A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00E26-2B4C-41BC-8587-02233BF26A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34725-6C26-4419-9948-FDBF2EE352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A1FBD-C83C-4503-908A-C3F5635D8D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F881C-B6F9-41E9-AAAD-6963FC27D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AD870E5-8EAD-472D-AC28-9C882E9ADD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CA0C4-F9D9-4EE3-B8D0-FAFF7F3BFC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80469-9E0A-42D5-9C59-E37E82A5F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77411-E09A-4E6A-838F-9148E96C6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B121B-C5F0-45D3-87C8-1495BE28D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E67F-FE6F-42B7-94BF-42C9A44A0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00E26-2B4C-41BC-8587-02233BF26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4725-6C26-4419-9948-FDBF2EE35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A1FBD-C83C-4503-908A-C3F5635D8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870E5-8EAD-472D-AC28-9C882E9AD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+mn-lt"/>
              </a:defRPr>
            </a:lvl1pPr>
          </a:lstStyle>
          <a:p>
            <a:pPr>
              <a:defRPr/>
            </a:pPr>
            <a:fld id="{6D782CE9-9FF4-4B1E-A0FF-2091736F5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01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01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D782CE9-9FF4-4B1E-A0FF-2091736F54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9144000" cy="3124199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Preterm </a:t>
            </a:r>
            <a:r>
              <a:rPr lang="en-US" sz="4800" dirty="0" err="1" smtClean="0"/>
              <a:t>Labour</a:t>
            </a:r>
            <a:r>
              <a:rPr lang="en-US" sz="4800" dirty="0" smtClean="0"/>
              <a:t>(PTL)</a:t>
            </a:r>
            <a:br>
              <a:rPr lang="en-US" sz="4800" dirty="0" smtClean="0"/>
            </a:br>
            <a:r>
              <a:rPr lang="en-US" sz="4800" dirty="0" smtClean="0"/>
              <a:t>&amp;</a:t>
            </a:r>
            <a:br>
              <a:rPr lang="en-US" sz="4800" dirty="0" smtClean="0"/>
            </a:br>
            <a:r>
              <a:rPr lang="en-US" sz="4800" dirty="0" err="1" smtClean="0"/>
              <a:t>Prelabour</a:t>
            </a:r>
            <a:r>
              <a:rPr lang="en-US" sz="4800" dirty="0" smtClean="0"/>
              <a:t> Rupture of Membrane (PROM)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Dr.Saeed</a:t>
            </a:r>
            <a:r>
              <a:rPr lang="en-US" sz="2800" dirty="0" smtClean="0"/>
              <a:t> </a:t>
            </a:r>
            <a:r>
              <a:rPr lang="en-US" sz="2800" dirty="0" err="1" smtClean="0"/>
              <a:t>Mahmoud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                                </a:t>
            </a:r>
            <a:r>
              <a:rPr lang="en-US" sz="1200" dirty="0" smtClean="0"/>
              <a:t>MBBS, MRCOG, MRCPI, MIOG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Complications of Premature ,IUGR or SGA Infants</a:t>
            </a:r>
            <a:r>
              <a:rPr lang="en-US" sz="4000" b="1" dirty="0" smtClean="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RDS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IVH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NEC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Infection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Anemia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PDA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 Apnea</a:t>
            </a:r>
          </a:p>
        </p:txBody>
      </p:sp>
      <p:pic>
        <p:nvPicPr>
          <p:cNvPr id="4" name="Picture 7" descr="preemiev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517775"/>
            <a:ext cx="35052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Complications of Premature ,IUGR or SGA Infants</a:t>
            </a:r>
            <a:r>
              <a:rPr lang="en-US" sz="4000" dirty="0" smtClean="0"/>
              <a:t> </a:t>
            </a:r>
            <a:endParaRPr lang="en-US" sz="3600" b="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3352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Metabolic disorders: Hypoglycemia, </a:t>
            </a:r>
            <a:r>
              <a:rPr lang="en-US" sz="2800" dirty="0" err="1" smtClean="0"/>
              <a:t>hypocalcemia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Hypothermia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Hematologic disorders: </a:t>
            </a:r>
            <a:r>
              <a:rPr lang="en-US" sz="2800" dirty="0" err="1" smtClean="0"/>
              <a:t>polycytemia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Hypoxia: birth asphyxia, </a:t>
            </a:r>
            <a:r>
              <a:rPr lang="en-US" sz="2800" dirty="0" err="1" smtClean="0"/>
              <a:t>meconium</a:t>
            </a:r>
            <a:r>
              <a:rPr lang="en-US" sz="2800" dirty="0" smtClean="0"/>
              <a:t> aspiration,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Associated </a:t>
            </a:r>
            <a:r>
              <a:rPr lang="en-US" sz="2800" dirty="0" err="1" smtClean="0"/>
              <a:t>withCongenital</a:t>
            </a:r>
            <a:r>
              <a:rPr lang="en-US" sz="2800" dirty="0" smtClean="0"/>
              <a:t> malformation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838200" y="3200400"/>
            <a:ext cx="792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400" b="0">
              <a:latin typeface="Times New Roman" pitchFamily="18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876800" y="6324600"/>
            <a:ext cx="426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" charset="0"/>
                <a:cs typeface="Arial" charset="0"/>
              </a:rPr>
              <a:t>  Ref: Utpala G et al: Pediatr Clin N Am 2004;51: 639-654.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Survival in Premature Infants</a:t>
            </a:r>
            <a:endParaRPr lang="en-GB" dirty="0"/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4419600" y="1828800"/>
            <a:ext cx="4572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3200"/>
              <a:t>26 wks – 80%</a:t>
            </a:r>
          </a:p>
          <a:p>
            <a:pPr algn="just" eaLnBrk="1" hangingPunct="1"/>
            <a:r>
              <a:rPr lang="en-US" sz="3200"/>
              <a:t>27 wks – 90%</a:t>
            </a:r>
          </a:p>
          <a:p>
            <a:pPr algn="just" eaLnBrk="1" hangingPunct="1"/>
            <a:r>
              <a:rPr lang="en-US" sz="3200"/>
              <a:t>28-31 wks – 90 to 95%</a:t>
            </a:r>
          </a:p>
          <a:p>
            <a:pPr algn="just" eaLnBrk="1" hangingPunct="1"/>
            <a:r>
              <a:rPr lang="en-US" sz="3200"/>
              <a:t>32-33 wks – 95%</a:t>
            </a:r>
          </a:p>
          <a:p>
            <a:pPr algn="just" eaLnBrk="1" hangingPunct="1"/>
            <a:r>
              <a:rPr lang="en-US" sz="3200"/>
              <a:t>34-36 wks – approaches term survival rates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Prevention of PTB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229600" cy="38100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Reduce/eliminate risk factors, if possible</a:t>
            </a:r>
          </a:p>
          <a:p>
            <a:pPr eaLnBrk="1" hangingPunct="1">
              <a:defRPr/>
            </a:pPr>
            <a:r>
              <a:rPr lang="en-US" dirty="0" smtClean="0"/>
              <a:t>Not proven to be effective: </a:t>
            </a:r>
            <a:r>
              <a:rPr lang="en-US" dirty="0" err="1" smtClean="0"/>
              <a:t>bedrest</a:t>
            </a:r>
            <a:r>
              <a:rPr lang="en-US" dirty="0" smtClean="0"/>
              <a:t>, home uterine monitoring, prophylactic </a:t>
            </a:r>
            <a:r>
              <a:rPr lang="en-US" dirty="0" err="1" smtClean="0"/>
              <a:t>tocolytics</a:t>
            </a:r>
            <a:r>
              <a:rPr lang="en-US" dirty="0" smtClean="0"/>
              <a:t>, prophylactic antibiotics, abstinence</a:t>
            </a:r>
          </a:p>
          <a:p>
            <a:pPr eaLnBrk="1" hangingPunct="1">
              <a:defRPr/>
            </a:pPr>
            <a:r>
              <a:rPr lang="en-US" dirty="0" smtClean="0"/>
              <a:t>Supplemental progesterone</a:t>
            </a:r>
          </a:p>
          <a:p>
            <a:pPr lvl="1" eaLnBrk="1" hangingPunct="1">
              <a:defRPr/>
            </a:pPr>
            <a:r>
              <a:rPr lang="en-US" dirty="0" smtClean="0"/>
              <a:t>Women with previous spontaneous preterm delivery at less than 34 weeks gestation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PTB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Cervical </a:t>
            </a:r>
            <a:r>
              <a:rPr lang="en-US" b="1" dirty="0" err="1" smtClean="0"/>
              <a:t>cerclage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err="1" smtClean="0"/>
              <a:t>Shirodkar</a:t>
            </a:r>
            <a:r>
              <a:rPr lang="en-US" dirty="0" smtClean="0"/>
              <a:t> / Mc Donald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dirty="0" err="1" smtClean="0"/>
              <a:t>Amnio</a:t>
            </a:r>
            <a:r>
              <a:rPr lang="en-US" dirty="0" smtClean="0"/>
              <a:t>-reduction in Polyhydramnios</a:t>
            </a:r>
          </a:p>
          <a:p>
            <a:endParaRPr lang="en-US" dirty="0" smtClean="0"/>
          </a:p>
          <a:p>
            <a:r>
              <a:rPr lang="en-US" dirty="0" smtClean="0"/>
              <a:t>Early treatment of UTI or </a:t>
            </a:r>
            <a:r>
              <a:rPr lang="en-US" dirty="0" err="1" smtClean="0"/>
              <a:t>Bacteriuria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Embryo reductions in IVF 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/>
              <a:t>Prediction / Detection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en-US" i="1" dirty="0" smtClean="0">
                <a:solidFill>
                  <a:srgbClr val="006600"/>
                </a:solidFill>
              </a:rPr>
              <a:t>Assessment of risk factors 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i="1" dirty="0" smtClean="0"/>
              <a:t>Vaginal examination to assess the cervical status 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i="1" dirty="0" smtClean="0">
                <a:solidFill>
                  <a:srgbClr val="006600"/>
                </a:solidFill>
              </a:rPr>
              <a:t>Ultrasound visualization of cervical length and dilatation 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i="1" dirty="0" smtClean="0">
                <a:solidFill>
                  <a:srgbClr val="006600"/>
                </a:solidFill>
              </a:rPr>
              <a:t>Detection of </a:t>
            </a:r>
            <a:r>
              <a:rPr lang="en-US" i="1" dirty="0" err="1" smtClean="0">
                <a:solidFill>
                  <a:srgbClr val="006600"/>
                </a:solidFill>
              </a:rPr>
              <a:t>foetal</a:t>
            </a:r>
            <a:r>
              <a:rPr lang="en-US" i="1" dirty="0" smtClean="0">
                <a:solidFill>
                  <a:srgbClr val="006600"/>
                </a:solidFill>
              </a:rPr>
              <a:t>  </a:t>
            </a:r>
            <a:r>
              <a:rPr lang="en-US" i="1" dirty="0" err="1" smtClean="0">
                <a:solidFill>
                  <a:srgbClr val="006600"/>
                </a:solidFill>
              </a:rPr>
              <a:t>fibronectin</a:t>
            </a:r>
            <a:r>
              <a:rPr lang="en-US" i="1" dirty="0" smtClean="0">
                <a:solidFill>
                  <a:srgbClr val="006600"/>
                </a:solidFill>
              </a:rPr>
              <a:t> in </a:t>
            </a:r>
            <a:r>
              <a:rPr lang="en-US" i="1" dirty="0" err="1" smtClean="0">
                <a:solidFill>
                  <a:srgbClr val="006600"/>
                </a:solidFill>
              </a:rPr>
              <a:t>cervicovaginal</a:t>
            </a:r>
            <a:r>
              <a:rPr lang="en-US" i="1" dirty="0" smtClean="0">
                <a:solidFill>
                  <a:srgbClr val="006600"/>
                </a:solidFill>
              </a:rPr>
              <a:t> secretions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Sonographic</a:t>
            </a:r>
            <a:r>
              <a:rPr lang="en-US" dirty="0" smtClean="0"/>
              <a:t> Cervical Length</a:t>
            </a:r>
            <a:endParaRPr lang="en-GB" dirty="0"/>
          </a:p>
        </p:txBody>
      </p:sp>
      <p:pic>
        <p:nvPicPr>
          <p:cNvPr id="9219" name="Picture 7" descr="cervical shortern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438400"/>
            <a:ext cx="3641725" cy="2725738"/>
          </a:xfrm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667000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Font typeface="Arial" charset="0"/>
              <a:buChar char="•"/>
            </a:pPr>
            <a:endParaRPr lang="en-US" sz="3200" dirty="0" smtClean="0"/>
          </a:p>
          <a:p>
            <a:pPr algn="just" eaLnBrk="1" hangingPunct="1">
              <a:buFont typeface="Arial" charset="0"/>
              <a:buChar char="•"/>
            </a:pPr>
            <a:r>
              <a:rPr lang="en-US" sz="3200" dirty="0" smtClean="0"/>
              <a:t>More than3.5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z="3200" dirty="0" smtClean="0"/>
              <a:t>No funneling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/>
              <a:t>Management :</a:t>
            </a:r>
            <a:br>
              <a:rPr lang="en-US" sz="3600" b="1" dirty="0" smtClean="0"/>
            </a:br>
            <a:r>
              <a:rPr lang="en-US" sz="3600" b="1" dirty="0" smtClean="0"/>
              <a:t>Antenatal Steroids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Indicated in the delivery of a fetus at 24-34 weeks’ gestation in the absence of clinical infection. </a:t>
            </a:r>
          </a:p>
          <a:p>
            <a:pPr eaLnBrk="1" hangingPunct="1">
              <a:defRPr/>
            </a:pPr>
            <a:r>
              <a:rPr lang="en-US" sz="2800" dirty="0" smtClean="0"/>
              <a:t>Why?</a:t>
            </a:r>
          </a:p>
          <a:p>
            <a:pPr eaLnBrk="1" hangingPunct="1">
              <a:defRPr/>
            </a:pPr>
            <a:r>
              <a:rPr lang="en-US" sz="2800" dirty="0" smtClean="0"/>
              <a:t>Reduces the incidence of RDS, IVH and NEC.</a:t>
            </a:r>
          </a:p>
          <a:p>
            <a:pPr>
              <a:defRPr/>
            </a:pPr>
            <a:r>
              <a:rPr lang="en-US" sz="2800" dirty="0" smtClean="0"/>
              <a:t> Delay of delivery- A minimum of 24 hours.</a:t>
            </a:r>
          </a:p>
          <a:p>
            <a:pPr>
              <a:defRPr/>
            </a:pPr>
            <a:r>
              <a:rPr lang="en-US" sz="2800" dirty="0" err="1" smtClean="0"/>
              <a:t>Betamethasone</a:t>
            </a:r>
            <a:r>
              <a:rPr lang="en-US" sz="2800" dirty="0" smtClean="0"/>
              <a:t> or </a:t>
            </a:r>
            <a:r>
              <a:rPr lang="en-US" sz="2800" dirty="0" err="1" smtClean="0"/>
              <a:t>Dexamethasone</a:t>
            </a:r>
            <a:r>
              <a:rPr lang="en-US" sz="2800" dirty="0" smtClean="0"/>
              <a:t> &amp; How</a:t>
            </a:r>
          </a:p>
          <a:p>
            <a:pPr eaLnBrk="1" hangingPunct="1">
              <a:defRPr/>
            </a:pPr>
            <a:r>
              <a:rPr lang="en-US" sz="2800" dirty="0" smtClean="0"/>
              <a:t>Single /multiple courses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Tocolysis</a:t>
            </a:r>
            <a:r>
              <a:rPr lang="en-US" b="1" dirty="0" smtClean="0"/>
              <a:t>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Beta agonists </a:t>
            </a:r>
            <a:r>
              <a:rPr lang="en-US" sz="2400" dirty="0" smtClean="0"/>
              <a:t>(</a:t>
            </a:r>
            <a:r>
              <a:rPr lang="en-US" sz="2400" dirty="0" err="1" smtClean="0"/>
              <a:t>ritodrine</a:t>
            </a:r>
            <a:r>
              <a:rPr lang="en-US" sz="2400" dirty="0" smtClean="0"/>
              <a:t>, </a:t>
            </a:r>
            <a:r>
              <a:rPr lang="en-US" sz="2400" dirty="0" err="1" smtClean="0"/>
              <a:t>terbutaline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Were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drugs of choice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S/E  Tachycardia, hypotension, tremor, palpitations, chest discomfort, </a:t>
            </a:r>
            <a:r>
              <a:rPr lang="en-US" sz="2000" dirty="0" err="1" smtClean="0"/>
              <a:t>hypokalemia</a:t>
            </a:r>
            <a:r>
              <a:rPr lang="en-US" sz="2000" dirty="0" smtClean="0"/>
              <a:t>, hyperglycemia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Magnesium sulfate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      esp. with severe PET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Nausea, flushing, fatigue, respiratory depression, cardiac arrest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/>
              <a:t>Indomethacin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      Esp. with </a:t>
            </a:r>
            <a:r>
              <a:rPr lang="en-US" sz="2400" dirty="0" err="1" smtClean="0"/>
              <a:t>Polyhydramnois</a:t>
            </a: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None/>
              <a:defRPr/>
            </a:pPr>
            <a:r>
              <a:rPr lang="en-US" sz="2000" dirty="0" smtClean="0"/>
              <a:t>        Maternal GI /se ,premature closure of </a:t>
            </a:r>
            <a:r>
              <a:rPr lang="en-US" sz="2000" dirty="0" err="1" smtClean="0"/>
              <a:t>ductus</a:t>
            </a:r>
            <a:r>
              <a:rPr lang="en-US" sz="2000" dirty="0" smtClean="0"/>
              <a:t> &amp; </a:t>
            </a:r>
            <a:r>
              <a:rPr lang="en-US" sz="2000" dirty="0" err="1" smtClean="0"/>
              <a:t>oligohydramnios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Tocolysis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/>
              <a:t>Nifidipine</a:t>
            </a:r>
            <a:r>
              <a:rPr lang="en-US" sz="2400" dirty="0" smtClean="0"/>
              <a:t> 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   Cheap,   with high BP / PET (calcium channel blocker)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err="1" smtClean="0"/>
              <a:t>Atosiban</a:t>
            </a:r>
            <a:endParaRPr lang="en-US" sz="24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The most  used one now 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Oxytocin</a:t>
            </a:r>
            <a:r>
              <a:rPr lang="en-US" sz="2000" dirty="0" smtClean="0"/>
              <a:t>  receptor antagonist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Tractocile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Pregnancy dating</a:t>
            </a:r>
          </a:p>
          <a:p>
            <a:r>
              <a:rPr lang="en-US" dirty="0" smtClean="0"/>
              <a:t>Term / Gestational period </a:t>
            </a:r>
          </a:p>
          <a:p>
            <a:r>
              <a:rPr lang="en-US" dirty="0" smtClean="0"/>
              <a:t>Different  species 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  True/False</a:t>
            </a:r>
          </a:p>
          <a:p>
            <a:r>
              <a:rPr lang="en-US" dirty="0" smtClean="0"/>
              <a:t>Effacement / Dilatation /Descend</a:t>
            </a:r>
          </a:p>
          <a:p>
            <a:r>
              <a:rPr lang="en-US" dirty="0" smtClean="0"/>
              <a:t>ROM    /     PROM  /  PPROM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</a:t>
            </a:r>
            <a:r>
              <a:rPr lang="en-GB" b="1" dirty="0" smtClean="0"/>
              <a:t>PROM/PPROM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200" b="1" dirty="0" smtClean="0"/>
              <a:t>Risks:</a:t>
            </a:r>
          </a:p>
          <a:p>
            <a:pPr>
              <a:buNone/>
            </a:pPr>
            <a:r>
              <a:rPr lang="en-GB" sz="3200" dirty="0" smtClean="0"/>
              <a:t>Cord </a:t>
            </a:r>
            <a:r>
              <a:rPr lang="en-GB" sz="3200" dirty="0" err="1" smtClean="0"/>
              <a:t>prolapse</a:t>
            </a:r>
            <a:endParaRPr lang="en-GB" sz="3200" dirty="0" smtClean="0"/>
          </a:p>
          <a:p>
            <a:pPr>
              <a:buNone/>
            </a:pPr>
            <a:r>
              <a:rPr lang="en-GB" sz="3200" dirty="0" smtClean="0"/>
              <a:t>PTL</a:t>
            </a:r>
          </a:p>
          <a:p>
            <a:pPr>
              <a:buNone/>
            </a:pPr>
            <a:r>
              <a:rPr lang="en-GB" sz="3200" dirty="0" smtClean="0"/>
              <a:t>Infection</a:t>
            </a:r>
          </a:p>
          <a:p>
            <a:pPr>
              <a:buNone/>
            </a:pPr>
            <a:r>
              <a:rPr lang="en-GB" sz="3200" dirty="0" smtClean="0"/>
              <a:t>Pulmonary </a:t>
            </a:r>
            <a:r>
              <a:rPr lang="en-GB" sz="3200" dirty="0" err="1" smtClean="0"/>
              <a:t>hypoplasia</a:t>
            </a:r>
            <a:r>
              <a:rPr lang="en-GB" sz="3200" dirty="0" smtClean="0"/>
              <a:t>, Skeletal deformities.</a:t>
            </a:r>
            <a:endParaRPr lang="en-GB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r>
              <a:rPr lang="en-GB" b="0" dirty="0" smtClean="0"/>
              <a:t> </a:t>
            </a:r>
            <a:br>
              <a:rPr lang="en-GB" b="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management of P/PROM </a:t>
            </a:r>
            <a:r>
              <a:rPr lang="en-GB" u="sng" dirty="0" smtClean="0"/>
              <a:t/>
            </a:r>
            <a:br>
              <a:rPr lang="en-GB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dirty="0" smtClean="0"/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Diagnosis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Expectant </a:t>
            </a:r>
            <a:r>
              <a:rPr lang="en-GB" dirty="0" smtClean="0"/>
              <a:t>management versus intervention 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Maternal / Foetal surveillance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Hospital/ Home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Steroids.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Antibiotics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Timing of delivery.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/>
              <a:t>Management of Premature Infants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Delivery room management</a:t>
            </a:r>
          </a:p>
          <a:p>
            <a:pPr eaLnBrk="1" hangingPunct="1">
              <a:defRPr/>
            </a:pPr>
            <a:r>
              <a:rPr lang="en-US" dirty="0" smtClean="0"/>
              <a:t>Temperature and humidity control</a:t>
            </a:r>
          </a:p>
          <a:p>
            <a:pPr eaLnBrk="1" hangingPunct="1">
              <a:defRPr/>
            </a:pPr>
            <a:r>
              <a:rPr lang="en-US" dirty="0" smtClean="0"/>
              <a:t>Fluids and electrolytes</a:t>
            </a:r>
          </a:p>
          <a:p>
            <a:pPr eaLnBrk="1" hangingPunct="1">
              <a:defRPr/>
            </a:pPr>
            <a:r>
              <a:rPr lang="en-US" dirty="0" smtClean="0"/>
              <a:t>Blood glucose</a:t>
            </a:r>
          </a:p>
          <a:p>
            <a:pPr eaLnBrk="1" hangingPunct="1">
              <a:defRPr/>
            </a:pPr>
            <a:r>
              <a:rPr lang="en-US" dirty="0" smtClean="0"/>
              <a:t>Calcium</a:t>
            </a:r>
          </a:p>
          <a:p>
            <a:pPr eaLnBrk="1" hangingPunct="1">
              <a:defRPr/>
            </a:pPr>
            <a:r>
              <a:rPr lang="en-US" dirty="0" smtClean="0"/>
              <a:t>Nutrition</a:t>
            </a:r>
            <a:endParaRPr lang="en-US" sz="2400" b="0" dirty="0" smtClean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Respiratory support</a:t>
            </a:r>
          </a:p>
          <a:p>
            <a:pPr eaLnBrk="1" hangingPunct="1">
              <a:defRPr/>
            </a:pPr>
            <a:r>
              <a:rPr lang="en-US" dirty="0" smtClean="0"/>
              <a:t>Surfactant</a:t>
            </a:r>
          </a:p>
          <a:p>
            <a:pPr eaLnBrk="1" hangingPunct="1">
              <a:defRPr/>
            </a:pPr>
            <a:r>
              <a:rPr lang="en-US" dirty="0" smtClean="0"/>
              <a:t>PDA</a:t>
            </a:r>
          </a:p>
          <a:p>
            <a:pPr eaLnBrk="1" hangingPunct="1">
              <a:defRPr/>
            </a:pPr>
            <a:r>
              <a:rPr lang="en-US" dirty="0" smtClean="0"/>
              <a:t>Transfusion</a:t>
            </a:r>
          </a:p>
          <a:p>
            <a:pPr eaLnBrk="1" hangingPunct="1">
              <a:defRPr/>
            </a:pPr>
            <a:r>
              <a:rPr lang="en-US" dirty="0" smtClean="0"/>
              <a:t>Skin care</a:t>
            </a:r>
          </a:p>
          <a:p>
            <a:pPr eaLnBrk="1" hangingPunct="1">
              <a:defRPr/>
            </a:pPr>
            <a:r>
              <a:rPr lang="en-US" dirty="0" smtClean="0"/>
              <a:t>Other special considerations</a:t>
            </a:r>
            <a:r>
              <a:rPr lang="en-US" b="0" dirty="0" smtClean="0"/>
              <a:t> </a:t>
            </a:r>
          </a:p>
          <a:p>
            <a:pPr eaLnBrk="1" hangingPunct="1">
              <a:defRPr/>
            </a:pPr>
            <a:endParaRPr lang="en-US" b="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b="0" dirty="0" smtClean="0"/>
              <a:t>THANK YOU</a:t>
            </a:r>
            <a:br>
              <a:rPr lang="en-US" sz="7200" b="0" dirty="0" smtClean="0"/>
            </a:br>
            <a:r>
              <a:rPr lang="en-US" sz="7200" b="0" dirty="0" smtClean="0"/>
              <a:t>Any Question</a:t>
            </a:r>
            <a:br>
              <a:rPr lang="en-US" sz="7200" b="0" dirty="0" smtClean="0"/>
            </a:br>
            <a:endParaRPr lang="en-US" sz="7200" b="0" dirty="0" smtClean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endParaRPr lang="en-US" sz="2800" b="0" dirty="0" smtClean="0"/>
          </a:p>
        </p:txBody>
      </p:sp>
      <p:pic>
        <p:nvPicPr>
          <p:cNvPr id="4" name="Picture 7" descr="prematur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981200"/>
            <a:ext cx="3617912" cy="31432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Effacement &amp; dilatation</a:t>
            </a:r>
            <a:endParaRPr lang="en-GB" dirty="0"/>
          </a:p>
        </p:txBody>
      </p:sp>
      <p:pic>
        <p:nvPicPr>
          <p:cNvPr id="5123" name="Picture 4" descr="cervix_closedandope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514600"/>
            <a:ext cx="4953000" cy="32004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Preterm </a:t>
            </a:r>
            <a:r>
              <a:rPr lang="en-US" sz="3600" b="1" dirty="0" err="1" smtClean="0"/>
              <a:t>Labour</a:t>
            </a:r>
            <a:endParaRPr lang="en-US" sz="3600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6600"/>
                </a:solidFill>
              </a:rPr>
              <a:t>Preterm </a:t>
            </a:r>
            <a:r>
              <a:rPr lang="en-US" sz="2800" dirty="0" err="1" smtClean="0">
                <a:solidFill>
                  <a:srgbClr val="006600"/>
                </a:solidFill>
              </a:rPr>
              <a:t>labour</a:t>
            </a:r>
            <a:r>
              <a:rPr lang="en-US" sz="2800" dirty="0" smtClean="0">
                <a:solidFill>
                  <a:srgbClr val="006600"/>
                </a:solidFill>
              </a:rPr>
              <a:t> (PTL): </a:t>
            </a:r>
            <a:r>
              <a:rPr lang="en-US" sz="2800" dirty="0" smtClean="0"/>
              <a:t>Presence of contractions which cause progressive effacement and dilatation of the cervix between 24 and 37 weeks’ gestation.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Extreme  24-28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Very  28- 32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Preterm  32-37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6600"/>
                </a:solidFill>
              </a:rPr>
              <a:t>Preterm birth (PB): </a:t>
            </a:r>
            <a:r>
              <a:rPr lang="en-US" sz="2800" dirty="0" smtClean="0"/>
              <a:t>Occurs in 6-10% of pregnancies.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200" b="0" dirty="0" smtClean="0"/>
              <a:t>			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200" b="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b="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Premature rupture of membranes (PROM)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PROM  membrane rupture before the onset of uterine contractions; 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PPROM  preterm PROM (is the term used when the pregnancy is less than 37 completed weeks of gestation.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PPROM    3% and associated with, approximately one-third of </a:t>
            </a:r>
            <a:r>
              <a:rPr lang="en-GB" sz="2000" dirty="0" smtClean="0"/>
              <a:t> PTL 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dirty="0" smtClean="0"/>
              <a:t>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Prematurity/    Low birth weight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385638"/>
            <a:ext cx="4572000" cy="36504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2400" dirty="0"/>
              <a:t>Premature infant: An infant born before 37 weeks of estimated GA.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dirty="0"/>
              <a:t>Low birth weight (LBW): BW&lt;2,500 g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dirty="0"/>
              <a:t>Very low birth weight (VLBW): BW&lt;1,500 g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dirty="0"/>
              <a:t>Extremely low birth weight (ELBW): 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/>
              <a:t>BW&lt;1,000 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229600" cy="60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smtClean="0"/>
              <a:t>Terms Related to Prematurity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077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b="0" dirty="0" smtClean="0"/>
              <a:t>																																			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en-US" sz="2800" dirty="0">
                <a:solidFill>
                  <a:srgbClr val="FF0000"/>
                </a:solidFill>
              </a:rPr>
              <a:t>SGA: </a:t>
            </a:r>
            <a:r>
              <a:rPr lang="en-US" sz="2800" dirty="0"/>
              <a:t>Birth weight below the 10</a:t>
            </a:r>
            <a:r>
              <a:rPr lang="en-US" sz="2800" baseline="30000" dirty="0"/>
              <a:t>th</a:t>
            </a:r>
            <a:r>
              <a:rPr lang="en-US" sz="2800" dirty="0"/>
              <a:t> percentile for GA or &gt; 2 </a:t>
            </a:r>
            <a:r>
              <a:rPr lang="en-US" sz="2800" dirty="0" err="1"/>
              <a:t>standart</a:t>
            </a:r>
            <a:r>
              <a:rPr lang="en-US" sz="2800" dirty="0"/>
              <a:t> deviations below the mean for GA.</a:t>
            </a:r>
          </a:p>
          <a:p>
            <a:pPr algn="l" eaLnBrk="1" hangingPunct="1">
              <a:defRPr/>
            </a:pPr>
            <a:r>
              <a:rPr lang="en-US" sz="2800" dirty="0">
                <a:solidFill>
                  <a:srgbClr val="FF0000"/>
                </a:solidFill>
              </a:rPr>
              <a:t>IUGR: </a:t>
            </a:r>
            <a:r>
              <a:rPr lang="en-US" sz="2800" dirty="0"/>
              <a:t>A process that causes a reduction in an expected pattern of fetal growth. 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/>
              <a:t>	1. </a:t>
            </a:r>
            <a:r>
              <a:rPr lang="en-US" sz="2800" dirty="0" smtClean="0"/>
              <a:t>Symmetric </a:t>
            </a:r>
            <a:r>
              <a:rPr lang="en-US" sz="2800" dirty="0"/>
              <a:t>IUGR 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/>
              <a:t>	2. Asymmetric IUGR (head-sparing IUGR):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Etiology of Preterm </a:t>
            </a:r>
            <a:r>
              <a:rPr lang="en-US" sz="3600" b="1" dirty="0" err="1" smtClean="0"/>
              <a:t>Labour</a:t>
            </a:r>
            <a:r>
              <a:rPr lang="en-US" sz="3600" b="1" dirty="0" smtClean="0"/>
              <a:t> </a:t>
            </a:r>
            <a:endParaRPr lang="en-US" sz="360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Spontaneous: </a:t>
            </a:r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	a. Idiopathic </a:t>
            </a:r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	b. (PPROM) </a:t>
            </a:r>
          </a:p>
          <a:p>
            <a:pPr marL="812800" indent="-812800">
              <a:lnSpc>
                <a:spcPct val="90000"/>
              </a:lnSpc>
              <a:buNone/>
              <a:defRPr/>
            </a:pPr>
            <a:r>
              <a:rPr lang="en-US" sz="2800" dirty="0" smtClean="0"/>
              <a:t>         c. UTI , Asymptomatic </a:t>
            </a:r>
            <a:r>
              <a:rPr lang="en-US" sz="2800" dirty="0" err="1" smtClean="0"/>
              <a:t>bacteriuria</a:t>
            </a:r>
            <a:r>
              <a:rPr lang="en-US" sz="2800" dirty="0" smtClean="0"/>
              <a:t> </a:t>
            </a:r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        d. Infection  Bacterial </a:t>
            </a:r>
            <a:r>
              <a:rPr lang="en-US" sz="2800" dirty="0" err="1" smtClean="0"/>
              <a:t>vaginosis</a:t>
            </a:r>
            <a:endParaRPr lang="en-US" sz="2800" dirty="0" smtClean="0"/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        e. Multiple pregnancy</a:t>
            </a:r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        f. Polyhydramnios </a:t>
            </a:r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        g. Uterine congenital anomalies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743200" y="6096000"/>
            <a:ext cx="6400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  <a:latin typeface="Times New Roman" pitchFamily="18" charset="0"/>
              </a:rPr>
              <a:t>					        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  <a:latin typeface="Times New Roman" pitchFamily="18" charset="0"/>
              </a:rPr>
              <a:t>		</a:t>
            </a:r>
            <a:endParaRPr lang="en-US" sz="1200" b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90000"/>
              </a:lnSpc>
              <a:defRPr/>
            </a:pPr>
            <a:r>
              <a:rPr lang="en-US" b="1" dirty="0" smtClean="0"/>
              <a:t>Iatrogenic:</a:t>
            </a:r>
          </a:p>
          <a:p>
            <a:pPr marL="812800" indent="-812800" eaLnBrk="1" hangingPunct="1">
              <a:lnSpc>
                <a:spcPct val="90000"/>
              </a:lnSpc>
              <a:defRPr/>
            </a:pPr>
            <a:r>
              <a:rPr lang="en-US" dirty="0" smtClean="0"/>
              <a:t>a. Pre-</a:t>
            </a:r>
            <a:r>
              <a:rPr lang="en-US" dirty="0" err="1" smtClean="0"/>
              <a:t>eclampsia</a:t>
            </a:r>
            <a:r>
              <a:rPr lang="en-US" dirty="0" smtClean="0"/>
              <a:t> 40%</a:t>
            </a:r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	b. Fetal distress 30%</a:t>
            </a:r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	c. IUGR 10%</a:t>
            </a:r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	d. APH  ,,  Abruption placenta or  </a:t>
            </a:r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            placenta </a:t>
            </a:r>
            <a:r>
              <a:rPr lang="en-US" dirty="0" err="1" smtClean="0"/>
              <a:t>previa</a:t>
            </a:r>
            <a:r>
              <a:rPr lang="en-US" dirty="0" smtClean="0"/>
              <a:t> 10%</a:t>
            </a:r>
          </a:p>
          <a:p>
            <a:pPr marL="812800" indent="-81280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	e. Fetal death 5% 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1653</TotalTime>
  <Words>629</Words>
  <Application>Microsoft Office PowerPoint</Application>
  <PresentationFormat>On-screen Show (4:3)</PresentationFormat>
  <Paragraphs>172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Stream</vt:lpstr>
      <vt:lpstr>Flow</vt:lpstr>
      <vt:lpstr>Preterm Labour(PTL) &amp; Prelabour Rupture of Membrane (PROM)</vt:lpstr>
      <vt:lpstr>Definitions</vt:lpstr>
      <vt:lpstr>Effacement &amp; dilatation</vt:lpstr>
      <vt:lpstr>Preterm Labour</vt:lpstr>
      <vt:lpstr>Premature rupture of membranes (PROM)</vt:lpstr>
      <vt:lpstr>Slide 6</vt:lpstr>
      <vt:lpstr>Terms Related to Prematurity</vt:lpstr>
      <vt:lpstr>Etiology of Preterm Labour </vt:lpstr>
      <vt:lpstr>Slide 9</vt:lpstr>
      <vt:lpstr>    Complications of Premature ,IUGR or SGA Infants </vt:lpstr>
      <vt:lpstr>Complications of Premature ,IUGR or SGA Infants </vt:lpstr>
      <vt:lpstr>Survival in Premature Infants</vt:lpstr>
      <vt:lpstr>Prevention of PTB</vt:lpstr>
      <vt:lpstr>Prevention of PTB</vt:lpstr>
      <vt:lpstr>Prediction / Detection</vt:lpstr>
      <vt:lpstr>Sonographic Cervical Length</vt:lpstr>
      <vt:lpstr>Management : Antenatal Steroids</vt:lpstr>
      <vt:lpstr>Tocolysis:</vt:lpstr>
      <vt:lpstr>Tocolysis:</vt:lpstr>
      <vt:lpstr>             PROM/PPROM</vt:lpstr>
      <vt:lpstr>    management of P/PROM  </vt:lpstr>
      <vt:lpstr>Management of Premature Infants</vt:lpstr>
      <vt:lpstr>THANK YOU Any Question </vt:lpstr>
    </vt:vector>
  </TitlesOfParts>
  <Company>Thomason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Thomason</dc:creator>
  <cp:lastModifiedBy>Rayan The Star</cp:lastModifiedBy>
  <cp:revision>68</cp:revision>
  <dcterms:created xsi:type="dcterms:W3CDTF">2005-12-08T01:22:54Z</dcterms:created>
  <dcterms:modified xsi:type="dcterms:W3CDTF">2011-12-19T17:51:31Z</dcterms:modified>
</cp:coreProperties>
</file>