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1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5" r:id="rId10"/>
    <p:sldId id="269" r:id="rId11"/>
    <p:sldId id="271" r:id="rId12"/>
    <p:sldId id="272" r:id="rId13"/>
    <p:sldId id="274" r:id="rId14"/>
    <p:sldId id="267" r:id="rId15"/>
    <p:sldId id="275" r:id="rId16"/>
    <p:sldId id="276" r:id="rId17"/>
    <p:sldId id="277" r:id="rId18"/>
    <p:sldId id="279" r:id="rId19"/>
    <p:sldId id="282" r:id="rId20"/>
    <p:sldId id="283" r:id="rId21"/>
    <p:sldId id="285" r:id="rId22"/>
    <p:sldId id="286" r:id="rId23"/>
    <p:sldId id="287" r:id="rId24"/>
    <p:sldId id="263" r:id="rId25"/>
    <p:sldId id="293" r:id="rId26"/>
    <p:sldId id="264" r:id="rId27"/>
    <p:sldId id="295" r:id="rId28"/>
    <p:sldId id="296" r:id="rId29"/>
    <p:sldId id="297" r:id="rId30"/>
    <p:sldId id="291" r:id="rId3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89789" autoAdjust="0"/>
  </p:normalViewPr>
  <p:slideViewPr>
    <p:cSldViewPr>
      <p:cViewPr varScale="1">
        <p:scale>
          <a:sx n="88" d="100"/>
          <a:sy n="88" d="100"/>
        </p:scale>
        <p:origin x="-12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0D6A2CB-783A-4329-925E-C11AF57FB618}" type="datetimeFigureOut">
              <a:rPr lang="ar-SA" smtClean="0"/>
              <a:pPr/>
              <a:t>05/02/1433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CC4B6F6-A1B2-4295-87F2-CD1D4C18ECD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4B6F6-A1B2-4295-87F2-CD1D4C18ECD5}" type="slidenum">
              <a:rPr lang="ar-SA" smtClean="0"/>
              <a:pPr/>
              <a:t>30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05/02/1433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05/02/1433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05/02/1433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909A1-F7EF-49E0-BCB6-1F2286BC618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05/02/1433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05/02/1433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05/02/1433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05/02/1433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05/02/1433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05/02/1433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05/02/1433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05/02/1433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5954C8-A10B-4B78-A1E7-9F71C160D782}" type="datetimeFigureOut">
              <a:rPr lang="ar-SA" smtClean="0"/>
              <a:pPr/>
              <a:t>05/02/1433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458200" cy="1222375"/>
          </a:xfrm>
        </p:spPr>
        <p:txBody>
          <a:bodyPr>
            <a:normAutofit/>
          </a:bodyPr>
          <a:lstStyle/>
          <a:p>
            <a:pPr rtl="0"/>
            <a:r>
              <a:rPr lang="en-US" sz="5400" b="1" dirty="0" smtClean="0">
                <a:solidFill>
                  <a:srgbClr val="002060"/>
                </a:solidFill>
              </a:rPr>
              <a:t>Fetal  assessment</a:t>
            </a:r>
            <a:endParaRPr lang="ar-SA" sz="54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492896"/>
            <a:ext cx="8458200" cy="2088232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endParaRPr lang="en-US" dirty="0" smtClean="0">
              <a:effectLst>
                <a:outerShdw blurRad="38100" dist="38100" dir="2700000" algn="tl">
                  <a:srgbClr val="4D4D4D"/>
                </a:outerShdw>
              </a:effectLst>
            </a:endParaRPr>
          </a:p>
          <a:p>
            <a:pPr>
              <a:defRPr/>
            </a:pPr>
            <a:endParaRPr lang="en-US" dirty="0" smtClean="0">
              <a:effectLst>
                <a:outerShdw blurRad="38100" dist="38100" dir="2700000" algn="tl">
                  <a:srgbClr val="4D4D4D"/>
                </a:outerShdw>
              </a:effectLst>
            </a:endParaRP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4D4D4D"/>
                  </a:outerShdw>
                </a:effectLst>
              </a:rPr>
              <a:t>Dr. Saeed Mahmoud </a:t>
            </a:r>
            <a:r>
              <a:rPr lang="en-US" sz="1500" b="1" dirty="0" smtClean="0">
                <a:effectLst>
                  <a:outerShdw blurRad="38100" dist="38100" dir="2700000" algn="tl">
                    <a:srgbClr val="4D4D4D"/>
                  </a:outerShdw>
                </a:effectLst>
              </a:rPr>
              <a:t>MRCOG,MRCPI,MIOG,MBSSCP</a:t>
            </a:r>
            <a:endParaRPr lang="en-US" sz="1500" b="1" dirty="0" smtClean="0">
              <a:effectLst>
                <a:outerShdw blurRad="38100" dist="38100" dir="2700000" algn="tl">
                  <a:srgbClr val="4D4D4D"/>
                </a:outerShdw>
              </a:effectLst>
            </a:endParaRP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4D4D4D"/>
                  </a:outerShdw>
                </a:effectLst>
              </a:rPr>
              <a:t>Assistant </a:t>
            </a:r>
            <a:r>
              <a:rPr lang="en-US" dirty="0" smtClean="0">
                <a:effectLst>
                  <a:outerShdw blurRad="38100" dist="38100" dir="2700000" algn="tl">
                    <a:srgbClr val="4D4D4D"/>
                  </a:outerShdw>
                </a:effectLst>
              </a:rPr>
              <a:t>professor &amp; consultant</a:t>
            </a: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4D4D4D"/>
                  </a:outerShdw>
                </a:effectLst>
              </a:rPr>
              <a:t>Obstetric &amp; gynecology department</a:t>
            </a: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4D4D4D"/>
                  </a:outerShdw>
                </a:effectLst>
              </a:rPr>
              <a:t>Collage of medicine</a:t>
            </a: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4D4D4D"/>
                  </a:outerShdw>
                </a:effectLst>
              </a:rPr>
              <a:t>King Saud University</a:t>
            </a:r>
            <a:endParaRPr lang="en-US" dirty="0" smtClean="0">
              <a:latin typeface="Arial" charset="0"/>
              <a:cs typeface="Arial" charset="0"/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</a:rPr>
              <a:t>Non stress test (NST)</a:t>
            </a:r>
            <a:endParaRPr lang="ar-SA" b="1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16832"/>
            <a:ext cx="8686800" cy="4739357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chemeClr val="tx1"/>
                </a:solidFill>
              </a:rPr>
              <a:t>Main </a:t>
            </a:r>
            <a:r>
              <a:rPr lang="en-US" dirty="0" smtClean="0">
                <a:solidFill>
                  <a:schemeClr val="tx1"/>
                </a:solidFill>
              </a:rPr>
              <a:t>advantage over CST is no need for contraction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False +</a:t>
            </a:r>
            <a:r>
              <a:rPr lang="en-US" dirty="0" err="1" smtClean="0">
                <a:solidFill>
                  <a:schemeClr val="tx1"/>
                </a:solidFill>
              </a:rPr>
              <a:t>ve</a:t>
            </a:r>
            <a:r>
              <a:rPr lang="en-US" dirty="0" smtClean="0">
                <a:solidFill>
                  <a:schemeClr val="tx1"/>
                </a:solidFill>
              </a:rPr>
              <a:t> &amp; false –</a:t>
            </a:r>
            <a:r>
              <a:rPr lang="en-US" dirty="0" err="1" smtClean="0">
                <a:solidFill>
                  <a:schemeClr val="tx1"/>
                </a:solidFill>
              </a:rPr>
              <a:t>ve</a:t>
            </a:r>
            <a:r>
              <a:rPr lang="en-US" dirty="0" smtClean="0">
                <a:solidFill>
                  <a:schemeClr val="tx1"/>
                </a:solidFill>
              </a:rPr>
              <a:t>  higher than CST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done</a:t>
            </a:r>
          </a:p>
          <a:p>
            <a:pPr algn="l" rtl="0"/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Non stress test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chemeClr val="tx1"/>
                </a:solidFill>
              </a:rPr>
              <a:t>The base line 120-160 beats/minute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Different criteria in fetuses &lt;32w</a:t>
            </a:r>
          </a:p>
          <a:p>
            <a:pPr algn="l" eaLnBrk="1" hangingPunct="1"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Reactive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l" eaLnBrk="1" hangingPunct="1"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At least two accelerations from base line of 15 </a:t>
            </a:r>
            <a:r>
              <a:rPr lang="en-US" dirty="0" err="1" smtClean="0">
                <a:solidFill>
                  <a:schemeClr val="tx1"/>
                </a:solidFill>
              </a:rPr>
              <a:t>bpm</a:t>
            </a:r>
            <a:r>
              <a:rPr lang="en-US" dirty="0" smtClean="0">
                <a:solidFill>
                  <a:schemeClr val="tx1"/>
                </a:solidFill>
              </a:rPr>
              <a:t> for at least 15 sec within 20 minutes</a:t>
            </a:r>
          </a:p>
          <a:p>
            <a:pPr algn="l" eaLnBrk="1" hangingPunct="1"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Non reactive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algn="l" eaLnBrk="1" hangingPunct="1"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No acceleration after 20 minutes- proceed for another 20 minutes</a:t>
            </a:r>
          </a:p>
          <a:p>
            <a:pPr algn="l"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Non stress test (NST)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chemeClr val="tx1"/>
                </a:solidFill>
              </a:rPr>
              <a:t>If non reactive in 40 minutes---proceed for contraction stress test or biophysical profile</a:t>
            </a:r>
          </a:p>
          <a:p>
            <a:pPr algn="l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The positive predictive value of NST to predict fetal acidosis at birth is </a:t>
            </a:r>
            <a:r>
              <a:rPr lang="en-US" dirty="0" smtClean="0"/>
              <a:t>44</a:t>
            </a:r>
            <a:r>
              <a:rPr lang="en-US" dirty="0" smtClean="0">
                <a:solidFill>
                  <a:schemeClr val="tx1"/>
                </a:solidFill>
              </a:rPr>
              <a:t>%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NST</a:t>
            </a:r>
          </a:p>
        </p:txBody>
      </p:sp>
      <p:pic>
        <p:nvPicPr>
          <p:cNvPr id="14340" name="Picture 4" descr="reacti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04865"/>
            <a:ext cx="36004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hebarayanshahad\Desktop\KSU lectures hanan cv\image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365104"/>
            <a:ext cx="3672408" cy="1800200"/>
          </a:xfrm>
          <a:prstGeom prst="rect">
            <a:avLst/>
          </a:prstGeom>
          <a:noFill/>
        </p:spPr>
      </p:pic>
      <p:pic>
        <p:nvPicPr>
          <p:cNvPr id="1029" name="Picture 5" descr="C:\Users\hebarayanshahad\Desktop\KSU lectures hanan cv\imag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4437112"/>
            <a:ext cx="3600400" cy="1656184"/>
          </a:xfrm>
          <a:prstGeom prst="rect">
            <a:avLst/>
          </a:prstGeom>
          <a:noFill/>
        </p:spPr>
      </p:pic>
      <p:pic>
        <p:nvPicPr>
          <p:cNvPr id="1030" name="Picture 6" descr="C:\Users\hebarayanshahad\Desktop\KSU lectures hanan cv\imagesCABFXGI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2348881"/>
            <a:ext cx="3168352" cy="16561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70C0"/>
                </a:solidFill>
              </a:rPr>
              <a:t>Contraction stress test (CST)</a:t>
            </a:r>
            <a:endParaRPr lang="ar-SA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686800" cy="4739357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chemeClr val="tx1"/>
                </a:solidFill>
              </a:rPr>
              <a:t>Causing uterine contraction over 20minutes 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At least 2 uterine contractions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Uterine contraction restrict O2 delivery to the fetus 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Normal fetus will tolerate contraction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Hypoxic fetus will have late deceleration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High false positive rate ~50%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100% true negative rate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sz="4000" b="1" i="1" dirty="0" smtClean="0">
                <a:solidFill>
                  <a:srgbClr val="0070C0"/>
                </a:solidFill>
              </a:rPr>
              <a:t>Amniotic fluid volume </a:t>
            </a:r>
            <a:r>
              <a:rPr lang="en-US" sz="4000" b="1" i="1" dirty="0" smtClean="0">
                <a:solidFill>
                  <a:srgbClr val="0070C0"/>
                </a:solidFill>
              </a:rPr>
              <a:t>Or </a:t>
            </a:r>
            <a:r>
              <a:rPr lang="en-US" sz="4000" b="1" i="1" dirty="0" err="1" smtClean="0">
                <a:solidFill>
                  <a:srgbClr val="0070C0"/>
                </a:solidFill>
              </a:rPr>
              <a:t>Liqour</a:t>
            </a:r>
            <a:r>
              <a:rPr lang="en-US" sz="4000" b="1" i="1" dirty="0" smtClean="0">
                <a:solidFill>
                  <a:srgbClr val="0070C0"/>
                </a:solidFill>
              </a:rPr>
              <a:t> volume</a:t>
            </a:r>
            <a:endParaRPr lang="ar-SA" b="1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686800" cy="4667349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Amniotic fluid index AFI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-the sum of the maximum vertical fluid pocket diameter in four quarters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-the normal value 5-25cm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-&lt;5~ </a:t>
            </a:r>
            <a:r>
              <a:rPr lang="en-US" dirty="0" err="1" smtClean="0">
                <a:solidFill>
                  <a:schemeClr val="tx1"/>
                </a:solidFill>
              </a:rPr>
              <a:t>oligohydraminous</a:t>
            </a:r>
            <a:endParaRPr lang="en-US" dirty="0" smtClean="0">
              <a:solidFill>
                <a:schemeClr val="tx1"/>
              </a:solidFill>
            </a:endParaRP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-&gt;24cm </a:t>
            </a:r>
            <a:r>
              <a:rPr lang="en-US" dirty="0" err="1" smtClean="0">
                <a:solidFill>
                  <a:schemeClr val="tx1"/>
                </a:solidFill>
              </a:rPr>
              <a:t>polyhydraminous</a:t>
            </a:r>
            <a:endParaRPr lang="en-US" dirty="0" smtClean="0">
              <a:solidFill>
                <a:schemeClr val="tx1"/>
              </a:solidFill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Pools  &amp; Pockets</a:t>
            </a:r>
            <a:r>
              <a:rPr lang="en-US" dirty="0" smtClean="0"/>
              <a:t>   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More than 1 pool each 2-8 cm     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1026" name="Picture 2" descr="F:\thumbnailCA55TWT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340768"/>
            <a:ext cx="3456384" cy="4464496"/>
          </a:xfrm>
          <a:prstGeom prst="rect">
            <a:avLst/>
          </a:prstGeom>
          <a:noFill/>
        </p:spPr>
      </p:pic>
      <p:pic>
        <p:nvPicPr>
          <p:cNvPr id="3" name="Picture 2" descr="F:\untitled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340768"/>
            <a:ext cx="4011166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</a:rPr>
              <a:t>Biophysical profile (BPP) </a:t>
            </a:r>
            <a:endParaRPr lang="ar-SA" b="1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chemeClr val="tx1"/>
                </a:solidFill>
              </a:rPr>
              <a:t>Combines </a:t>
            </a:r>
            <a:r>
              <a:rPr lang="en-US" dirty="0" smtClean="0">
                <a:solidFill>
                  <a:srgbClr val="FF0000"/>
                </a:solidFill>
              </a:rPr>
              <a:t>NST </a:t>
            </a:r>
            <a:r>
              <a:rPr lang="en-US" dirty="0" smtClean="0">
                <a:solidFill>
                  <a:schemeClr val="tx1"/>
                </a:solidFill>
              </a:rPr>
              <a:t> with USS estimation </a:t>
            </a:r>
            <a:r>
              <a:rPr lang="en-US" dirty="0" smtClean="0">
                <a:solidFill>
                  <a:srgbClr val="FF0000"/>
                </a:solidFill>
              </a:rPr>
              <a:t>AFV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fetal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breathing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body movement  </a:t>
            </a:r>
            <a:r>
              <a:rPr lang="en-US" dirty="0" smtClean="0">
                <a:solidFill>
                  <a:schemeClr val="tx1"/>
                </a:solidFill>
              </a:rPr>
              <a:t>&amp; </a:t>
            </a:r>
            <a:r>
              <a:rPr lang="en-US" dirty="0" smtClean="0">
                <a:solidFill>
                  <a:srgbClr val="FF0000"/>
                </a:solidFill>
              </a:rPr>
              <a:t>reflex/tone/extension-flexion movement .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it is a scoring system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it is done over </a:t>
            </a:r>
            <a:r>
              <a:rPr lang="en-US" dirty="0" smtClean="0">
                <a:solidFill>
                  <a:schemeClr val="tx1"/>
                </a:solidFill>
              </a:rPr>
              <a:t>30 minutes</a:t>
            </a:r>
            <a:endParaRPr lang="en-US" dirty="0" smtClean="0">
              <a:solidFill>
                <a:schemeClr val="tx1"/>
              </a:solidFill>
            </a:endParaRP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It </a:t>
            </a:r>
            <a:r>
              <a:rPr lang="en-US" dirty="0" smtClean="0">
                <a:solidFill>
                  <a:schemeClr val="tx1"/>
                </a:solidFill>
              </a:rPr>
              <a:t>measures </a:t>
            </a:r>
            <a:r>
              <a:rPr lang="en-US" dirty="0" smtClean="0">
                <a:solidFill>
                  <a:srgbClr val="FF0000"/>
                </a:solidFill>
              </a:rPr>
              <a:t>acute</a:t>
            </a:r>
            <a:r>
              <a:rPr lang="en-US" dirty="0" smtClean="0">
                <a:solidFill>
                  <a:schemeClr val="tx1"/>
                </a:solidFill>
              </a:rPr>
              <a:t> hypoxia(NST, body </a:t>
            </a:r>
            <a:r>
              <a:rPr lang="en-US" dirty="0" err="1" smtClean="0">
                <a:solidFill>
                  <a:schemeClr val="tx1"/>
                </a:solidFill>
              </a:rPr>
              <a:t>mov</a:t>
            </a:r>
            <a:r>
              <a:rPr lang="en-US" dirty="0" smtClean="0">
                <a:solidFill>
                  <a:schemeClr val="tx1"/>
                </a:solidFill>
              </a:rPr>
              <a:t>. &amp;breathing) &amp; </a:t>
            </a:r>
            <a:r>
              <a:rPr lang="en-US" dirty="0" smtClean="0">
                <a:solidFill>
                  <a:srgbClr val="FF0000"/>
                </a:solidFill>
              </a:rPr>
              <a:t>chronic</a:t>
            </a:r>
            <a:r>
              <a:rPr lang="en-US" dirty="0" smtClean="0">
                <a:solidFill>
                  <a:schemeClr val="tx1"/>
                </a:solidFill>
              </a:rPr>
              <a:t> hypoxia (AFI)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83671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b="1" i="1" dirty="0" smtClean="0">
                <a:solidFill>
                  <a:srgbClr val="0070C0"/>
                </a:solidFill>
              </a:rPr>
              <a:t>Fetal Biophysical </a:t>
            </a:r>
            <a:r>
              <a:rPr lang="en-US" sz="4000" b="1" i="1" dirty="0" smtClean="0">
                <a:solidFill>
                  <a:srgbClr val="0070C0"/>
                </a:solidFill>
              </a:rPr>
              <a:t>profile</a:t>
            </a:r>
            <a:endParaRPr lang="en-US" sz="4000" dirty="0" smtClean="0"/>
          </a:p>
        </p:txBody>
      </p:sp>
      <p:graphicFrame>
        <p:nvGraphicFramePr>
          <p:cNvPr id="62540" name="Group 76"/>
          <p:cNvGraphicFramePr>
            <a:graphicFrameLocks noGrp="1"/>
          </p:cNvGraphicFramePr>
          <p:nvPr>
            <p:ph type="tbl" idx="1"/>
          </p:nvPr>
        </p:nvGraphicFramePr>
        <p:xfrm>
          <a:off x="0" y="764704"/>
          <a:ext cx="9036621" cy="5672138"/>
        </p:xfrm>
        <a:graphic>
          <a:graphicData uri="http://schemas.openxmlformats.org/drawingml/2006/table">
            <a:tbl>
              <a:tblPr rtl="1"/>
              <a:tblGrid>
                <a:gridCol w="2492375"/>
                <a:gridCol w="4559300"/>
                <a:gridCol w="1984946"/>
              </a:tblGrid>
              <a:tr h="6588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Abnormal (score= 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Normal (score=2)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Biophysical Variable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Absent FBM or no episode &gt;30 s in 30 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episode FBM of at least 30 s duration in 30 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Fetal breathing movements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or fewer body/limb movements in 30 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discrete body/limb movements in 30 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Fetal movements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Either slow extension with return to partial flexion or movement of limb in full extension Absent fetal movement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episode of active extension with return to flexion of fetal limb(s) or trunk. Opening and closing of the hand considered normal tone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Fetal tone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48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Either no AF pockets or a pocket&lt;2 cm in 2 perpendicular planes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pocket of AF that measures at least 2 cm in 2 perpendicular planes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Amniotic fluid volume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BPP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chemeClr val="tx1"/>
                </a:solidFill>
              </a:rPr>
              <a:t>The risk of fetal death within 1 week if BPP is normal~ </a:t>
            </a:r>
            <a:r>
              <a:rPr lang="en-US" dirty="0" smtClean="0">
                <a:solidFill>
                  <a:schemeClr val="tx1"/>
                </a:solidFill>
              </a:rPr>
              <a:t>1/1000</a:t>
            </a:r>
            <a:endParaRPr lang="en-US" dirty="0" smtClean="0"/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8/10       89/1000</a:t>
            </a:r>
          </a:p>
          <a:p>
            <a:pPr algn="l" rtl="0"/>
            <a:r>
              <a:rPr lang="en-US" dirty="0" smtClean="0"/>
              <a:t>6/10       89/1000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4/10       91/1000</a:t>
            </a:r>
          </a:p>
          <a:p>
            <a:pPr algn="l" rtl="0"/>
            <a:r>
              <a:rPr lang="en-US" dirty="0" smtClean="0"/>
              <a:t>2/10       125/1000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0/10       600/1000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rgbClr val="002060"/>
                </a:solidFill>
              </a:rPr>
              <a:t>Fetal  assessment</a:t>
            </a:r>
            <a:endParaRPr lang="ar-SA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solidFill>
                  <a:schemeClr val="tx1"/>
                </a:solidFill>
              </a:rPr>
              <a:t>Fetal assessment is to identify fetuses at risk of neurologic injury or death in order to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prevent it 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It can be divided into:  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   -early pregnancy fetal assessment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   -late pregnancy fetal assessment</a:t>
            </a:r>
          </a:p>
          <a:p>
            <a:pPr algn="l" rtl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OR</a:t>
            </a:r>
          </a:p>
          <a:p>
            <a:pPr algn="l" rtl="0">
              <a:buNone/>
            </a:pPr>
            <a:r>
              <a:rPr lang="en-US" b="1" i="1" dirty="0" smtClean="0">
                <a:solidFill>
                  <a:srgbClr val="002060"/>
                </a:solidFill>
              </a:rPr>
              <a:t>   -</a:t>
            </a:r>
            <a:r>
              <a:rPr lang="en-US" dirty="0" smtClean="0">
                <a:solidFill>
                  <a:schemeClr val="tx1"/>
                </a:solidFill>
              </a:rPr>
              <a:t>assessment of low risk pregnancy</a:t>
            </a:r>
          </a:p>
          <a:p>
            <a:pPr algn="l" rtl="0">
              <a:buNone/>
            </a:pPr>
            <a:r>
              <a:rPr lang="en-US" b="1" i="1" dirty="0" smtClean="0">
                <a:solidFill>
                  <a:schemeClr val="tx1"/>
                </a:solidFill>
              </a:rPr>
              <a:t>   -</a:t>
            </a:r>
            <a:r>
              <a:rPr lang="en-US" dirty="0" smtClean="0">
                <a:solidFill>
                  <a:schemeClr val="tx1"/>
                </a:solidFill>
              </a:rPr>
              <a:t>assessment  of high risk pregnancy</a:t>
            </a:r>
            <a:endParaRPr lang="en-US" b="1" i="1" dirty="0" smtClean="0">
              <a:solidFill>
                <a:srgbClr val="002060"/>
              </a:solidFill>
            </a:endParaRP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ar-SA" dirty="0" smtClean="0">
                <a:solidFill>
                  <a:schemeClr val="tx1"/>
                </a:solidFill>
              </a:rPr>
              <a:t>  </a:t>
            </a:r>
          </a:p>
          <a:p>
            <a:pPr algn="l" rtl="0">
              <a:buNone/>
            </a:pPr>
            <a:r>
              <a:rPr lang="ar-SA" dirty="0" smtClean="0">
                <a:solidFill>
                  <a:schemeClr val="tx1"/>
                </a:solidFill>
              </a:rPr>
              <a:t>                       </a:t>
            </a:r>
            <a:r>
              <a:rPr lang="en-US" dirty="0" smtClean="0">
                <a:solidFill>
                  <a:schemeClr val="tx1"/>
                </a:solidFill>
              </a:rPr>
              <a:t>                  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Doppler </a:t>
            </a:r>
            <a:r>
              <a:rPr lang="en-US" dirty="0" err="1" smtClean="0">
                <a:solidFill>
                  <a:srgbClr val="0070C0"/>
                </a:solidFill>
              </a:rPr>
              <a:t>velocimetry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chemeClr val="tx1"/>
                </a:solidFill>
              </a:rPr>
              <a:t>Measurement of blood flow velocities in maternal &amp; fetal vessels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Reflect </a:t>
            </a:r>
            <a:r>
              <a:rPr lang="en-US" dirty="0" err="1" smtClean="0">
                <a:solidFill>
                  <a:schemeClr val="tx1"/>
                </a:solidFill>
              </a:rPr>
              <a:t>fetoplacental</a:t>
            </a:r>
            <a:r>
              <a:rPr lang="en-US" dirty="0" smtClean="0">
                <a:solidFill>
                  <a:schemeClr val="tx1"/>
                </a:solidFill>
              </a:rPr>
              <a:t> circulation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Doppler indices </a:t>
            </a:r>
            <a:r>
              <a:rPr lang="en-US" dirty="0" smtClean="0">
                <a:solidFill>
                  <a:schemeClr val="tx1"/>
                </a:solidFill>
              </a:rPr>
              <a:t>from, </a:t>
            </a:r>
            <a:r>
              <a:rPr lang="en-US" dirty="0" smtClean="0">
                <a:solidFill>
                  <a:schemeClr val="tx1"/>
                </a:solidFill>
              </a:rPr>
              <a:t>Uterine </a:t>
            </a:r>
            <a:r>
              <a:rPr lang="en-US" dirty="0" smtClean="0"/>
              <a:t>A (</a:t>
            </a:r>
            <a:r>
              <a:rPr lang="en-US" dirty="0" smtClean="0"/>
              <a:t>UA) </a:t>
            </a:r>
            <a:r>
              <a:rPr lang="en-US" dirty="0" smtClean="0">
                <a:solidFill>
                  <a:schemeClr val="tx1"/>
                </a:solidFill>
              </a:rPr>
              <a:t>&amp; MCA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Doppler studies is mostly valuable </a:t>
            </a:r>
            <a:r>
              <a:rPr lang="en-US" dirty="0" smtClean="0">
                <a:solidFill>
                  <a:schemeClr val="tx1"/>
                </a:solidFill>
              </a:rPr>
              <a:t>in IUGR</a:t>
            </a:r>
            <a:endParaRPr lang="en-US" dirty="0" smtClean="0">
              <a:solidFill>
                <a:schemeClr val="tx1"/>
              </a:solidFill>
            </a:endParaRP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In IUGR  absent or reversed EDF (end diastolic flow)  associated with fetal hypoxia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dirty="0" smtClean="0">
                <a:solidFill>
                  <a:srgbClr val="FF0000"/>
                </a:solidFill>
              </a:rPr>
              <a:t>umbilical artery waveform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40964" name="Picture 4" descr="velamentous-cord-1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72816"/>
            <a:ext cx="768985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dirty="0" smtClean="0"/>
              <a:t>Umbilical Artery Doppler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3012" name="Picture 4" descr="4%20Dopp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7056438" cy="4320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4" descr="9900_ob012_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412875"/>
            <a:ext cx="7704137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Invasive fetal assessment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817687"/>
            <a:ext cx="8218487" cy="5040313"/>
          </a:xfrm>
        </p:spPr>
        <p:txBody>
          <a:bodyPr/>
          <a:lstStyle/>
          <a:p>
            <a:pPr algn="l" rtl="0" eaLnBrk="1" hangingPunct="1"/>
            <a:r>
              <a:rPr lang="en-US" dirty="0" smtClean="0">
                <a:solidFill>
                  <a:srgbClr val="FF0000"/>
                </a:solidFill>
              </a:rPr>
              <a:t>Amniocentesis</a:t>
            </a:r>
          </a:p>
          <a:p>
            <a:pPr algn="l" rtl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536" y="1412776"/>
            <a:ext cx="8218487" cy="504031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amniocentesis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20888"/>
            <a:ext cx="6840760" cy="4033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78768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Amniocentesis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5171405"/>
          </a:xfrm>
        </p:spPr>
        <p:txBody>
          <a:bodyPr>
            <a:normAutofit/>
          </a:bodyPr>
          <a:lstStyle/>
          <a:p>
            <a:pPr marL="342900" lvl="2" indent="-342900" algn="l" rtl="0"/>
            <a:r>
              <a:rPr lang="it-IT" sz="2800" b="1" dirty="0" smtClean="0">
                <a:solidFill>
                  <a:schemeClr val="tx1"/>
                </a:solidFill>
              </a:rPr>
              <a:t>Obtaining a sample of amniotic flui during pregnancy.</a:t>
            </a:r>
          </a:p>
          <a:p>
            <a:pPr marL="342900" lvl="2" indent="-342900" algn="l" rtl="0"/>
            <a:r>
              <a:rPr lang="it-IT" sz="2800" b="1" dirty="0" smtClean="0">
                <a:solidFill>
                  <a:schemeClr val="tx1"/>
                </a:solidFill>
              </a:rPr>
              <a:t>Usullay done after 15w (can be done after 11w)</a:t>
            </a:r>
          </a:p>
          <a:p>
            <a:pPr algn="l" rtl="0"/>
            <a:r>
              <a:rPr lang="it-IT" sz="2800" b="1" dirty="0" smtClean="0">
                <a:solidFill>
                  <a:srgbClr val="FF0000"/>
                </a:solidFill>
              </a:rPr>
              <a:t>Indication</a:t>
            </a:r>
          </a:p>
          <a:p>
            <a:pPr algn="l" rtl="0">
              <a:buNone/>
            </a:pPr>
            <a:r>
              <a:rPr lang="it-IT" sz="2800" dirty="0" smtClean="0">
                <a:solidFill>
                  <a:schemeClr val="tx1"/>
                </a:solidFill>
              </a:rPr>
              <a:t>   -</a:t>
            </a:r>
            <a:r>
              <a:rPr lang="it-IT" sz="2800" b="1" dirty="0" smtClean="0">
                <a:solidFill>
                  <a:schemeClr val="tx1"/>
                </a:solidFill>
              </a:rPr>
              <a:t>genitic (karyotype)</a:t>
            </a:r>
          </a:p>
          <a:p>
            <a:pPr algn="l" rtl="0">
              <a:buNone/>
            </a:pPr>
            <a:r>
              <a:rPr lang="it-IT" sz="2800" b="1" dirty="0" smtClean="0"/>
              <a:t>   -</a:t>
            </a:r>
            <a:r>
              <a:rPr lang="it-IT" sz="2800" b="1" dirty="0" smtClean="0">
                <a:solidFill>
                  <a:schemeClr val="tx1"/>
                </a:solidFill>
              </a:rPr>
              <a:t>billirubine level (RH-isimunisation)</a:t>
            </a:r>
          </a:p>
          <a:p>
            <a:pPr algn="l" rtl="0">
              <a:buNone/>
            </a:pPr>
            <a:r>
              <a:rPr lang="it-IT" sz="2800" b="1" dirty="0" smtClean="0">
                <a:solidFill>
                  <a:schemeClr val="tx1"/>
                </a:solidFill>
              </a:rPr>
              <a:t>   -fetal lung maturity (L/S)</a:t>
            </a:r>
          </a:p>
          <a:p>
            <a:pPr algn="l" rtl="0">
              <a:buNone/>
            </a:pPr>
            <a:r>
              <a:rPr lang="it-IT" sz="2800" b="1" dirty="0" smtClean="0">
                <a:solidFill>
                  <a:schemeClr val="tx1"/>
                </a:solidFill>
              </a:rPr>
              <a:t>   -</a:t>
            </a:r>
            <a:r>
              <a:rPr lang="it-IT" sz="2800" b="1" dirty="0" smtClean="0">
                <a:solidFill>
                  <a:schemeClr val="tx1"/>
                </a:solidFill>
              </a:rPr>
              <a:t>therapuetic </a:t>
            </a:r>
            <a:r>
              <a:rPr lang="it-IT" sz="2800" b="1" dirty="0" smtClean="0">
                <a:solidFill>
                  <a:schemeClr val="tx1"/>
                </a:solidFill>
              </a:rPr>
              <a:t>in polyhydranios</a:t>
            </a:r>
          </a:p>
          <a:p>
            <a:pPr algn="l" rtl="0"/>
            <a:r>
              <a:rPr lang="it-IT" sz="2800" b="1" i="1" dirty="0" smtClean="0">
                <a:solidFill>
                  <a:schemeClr val="tx1"/>
                </a:solidFill>
              </a:rPr>
              <a:t>Risks:  ROM ~1%, abortion 0.5%, infection 1/1000</a:t>
            </a:r>
          </a:p>
          <a:p>
            <a:pPr algn="l" rtl="0">
              <a:buNone/>
            </a:pPr>
            <a:r>
              <a:rPr lang="it-IT" sz="2800" b="1" i="1" dirty="0" smtClean="0">
                <a:solidFill>
                  <a:schemeClr val="tx1"/>
                </a:solidFill>
              </a:rPr>
              <a:t>                        </a:t>
            </a:r>
          </a:p>
          <a:p>
            <a:pPr algn="l" rtl="0">
              <a:buNone/>
            </a:pPr>
            <a:endParaRPr lang="it-IT" sz="2800" b="1" i="1" dirty="0" smtClean="0">
              <a:solidFill>
                <a:schemeClr val="tx1"/>
              </a:solidFill>
            </a:endParaRPr>
          </a:p>
          <a:p>
            <a:pPr algn="l" rtl="0">
              <a:buNone/>
            </a:pPr>
            <a:endParaRPr lang="it-IT" sz="2800" b="1" i="1" dirty="0" smtClean="0">
              <a:solidFill>
                <a:schemeClr val="tx1"/>
              </a:solidFill>
            </a:endParaRPr>
          </a:p>
          <a:p>
            <a:pPr algn="l" rtl="0">
              <a:buNone/>
            </a:pPr>
            <a:endParaRPr lang="it-IT" sz="2800" b="1" i="1" dirty="0" smtClean="0">
              <a:solidFill>
                <a:schemeClr val="tx1"/>
              </a:solidFill>
            </a:endParaRPr>
          </a:p>
          <a:p>
            <a:pPr algn="l" rtl="0"/>
            <a:endParaRPr lang="it-IT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chorionic </a:t>
            </a:r>
            <a:r>
              <a:rPr lang="en-US" b="1" i="1" dirty="0" err="1" smtClean="0">
                <a:solidFill>
                  <a:srgbClr val="FF0000"/>
                </a:solidFill>
              </a:rPr>
              <a:t>villus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sampling (</a:t>
            </a:r>
            <a:r>
              <a:rPr lang="en-US" b="1" i="1" dirty="0" smtClean="0">
                <a:solidFill>
                  <a:srgbClr val="FF0000"/>
                </a:solidFill>
              </a:rPr>
              <a:t>CVS </a:t>
            </a:r>
            <a:r>
              <a:rPr lang="en-US" b="1" i="1" dirty="0" smtClean="0">
                <a:solidFill>
                  <a:srgbClr val="FF0000"/>
                </a:solidFill>
              </a:rPr>
              <a:t>)</a:t>
            </a:r>
            <a:r>
              <a:rPr lang="ar-SA" b="1" i="1" dirty="0" smtClean="0">
                <a:solidFill>
                  <a:srgbClr val="FF0000"/>
                </a:solidFill>
              </a:rPr>
              <a:t/>
            </a:r>
            <a:br>
              <a:rPr lang="ar-SA" b="1" i="1" dirty="0" smtClean="0">
                <a:solidFill>
                  <a:srgbClr val="FF0000"/>
                </a:solidFill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686800" cy="4968552"/>
          </a:xfrm>
        </p:spPr>
        <p:txBody>
          <a:bodyPr/>
          <a:lstStyle/>
          <a:p>
            <a:pPr algn="l" rtl="0">
              <a:buNone/>
            </a:pPr>
            <a:endParaRPr lang="ar-SA" b="1" i="1" dirty="0">
              <a:solidFill>
                <a:srgbClr val="FF0000"/>
              </a:solidFill>
            </a:endParaRPr>
          </a:p>
        </p:txBody>
      </p:sp>
      <p:pic>
        <p:nvPicPr>
          <p:cNvPr id="4" name="Picture 6" descr="cvs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83568" y="1340768"/>
            <a:ext cx="748883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38200"/>
          </a:xfrm>
        </p:spPr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chorionic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villus</a:t>
            </a:r>
            <a:r>
              <a:rPr lang="en-US" sz="3200" b="1" i="1" dirty="0" smtClean="0">
                <a:solidFill>
                  <a:srgbClr val="FF0000"/>
                </a:solidFill>
              </a:rPr>
              <a:t> sampling (CVS 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800" dirty="0" smtClean="0"/>
              <a:t>Usually done after 10w </a:t>
            </a:r>
          </a:p>
          <a:p>
            <a:pPr algn="l" rtl="0"/>
            <a:r>
              <a:rPr lang="en-US" sz="2800" dirty="0" smtClean="0"/>
              <a:t>It  is the procedure of choice for first trimester prenatal diagnosis of genetic disorders </a:t>
            </a:r>
          </a:p>
          <a:p>
            <a:pPr algn="l" rtl="0"/>
            <a:r>
              <a:rPr lang="en-US" sz="2800" dirty="0" smtClean="0"/>
              <a:t>Complication: fetal loss </a:t>
            </a:r>
            <a:r>
              <a:rPr lang="en-US" sz="2400" dirty="0" smtClean="0"/>
              <a:t>(</a:t>
            </a:r>
            <a:r>
              <a:rPr lang="en-US" sz="2400" b="1" dirty="0" smtClean="0"/>
              <a:t>0.7 percent within 14 days of a </a:t>
            </a:r>
            <a:r>
              <a:rPr lang="en-US" sz="2400" b="1" dirty="0" smtClean="0"/>
              <a:t>CVS </a:t>
            </a:r>
            <a:r>
              <a:rPr lang="en-US" sz="2400" b="1" dirty="0" smtClean="0"/>
              <a:t>procedure and 1.3 percent within 30 days)</a:t>
            </a:r>
            <a:r>
              <a:rPr lang="en-US" sz="3000" b="1" dirty="0" smtClean="0"/>
              <a:t>, </a:t>
            </a:r>
            <a:r>
              <a:rPr lang="en-US" sz="2800" dirty="0" smtClean="0"/>
              <a:t>Procedure-induced limb defects</a:t>
            </a:r>
          </a:p>
          <a:p>
            <a:pPr algn="l" rtl="0"/>
            <a:r>
              <a:rPr lang="en-US" sz="2800" dirty="0" smtClean="0"/>
              <a:t>Second trimester amniocentesis is associated with the lowest risk of pregnancy loss; chorionic </a:t>
            </a:r>
            <a:r>
              <a:rPr lang="en-US" sz="2800" dirty="0" err="1" smtClean="0"/>
              <a:t>villus</a:t>
            </a:r>
            <a:r>
              <a:rPr lang="en-US" sz="2800" dirty="0" smtClean="0"/>
              <a:t> samplings safer than early (</a:t>
            </a:r>
            <a:r>
              <a:rPr lang="en-US" sz="2800" dirty="0" err="1" smtClean="0"/>
              <a:t>ie</a:t>
            </a:r>
            <a:r>
              <a:rPr lang="en-US" sz="2800" dirty="0" smtClean="0"/>
              <a:t>, before 15 weeks) amniocentesis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. 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cordocentesis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Documents and Settings\Dr.Lateefa\My Documents\My Pictures\cordocentesi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72816"/>
            <a:ext cx="3168352" cy="3528392"/>
          </a:xfrm>
          <a:prstGeom prst="rect">
            <a:avLst/>
          </a:prstGeom>
          <a:noFill/>
        </p:spPr>
      </p:pic>
      <p:pic>
        <p:nvPicPr>
          <p:cNvPr id="1026" name="Picture 2" descr="C:\Documents and Settings\Dr.Lateefa\My Documents\My Picture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772816"/>
            <a:ext cx="3096344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cordocentesis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>
                <a:solidFill>
                  <a:schemeClr val="tx1"/>
                </a:solidFill>
              </a:rPr>
              <a:t>Indication:  - rapid karyotyping 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        -diagnosis of inherited disorders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        -fetal HB assessment 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        -fetal </a:t>
            </a:r>
            <a:r>
              <a:rPr lang="en-US" dirty="0" err="1" smtClean="0">
                <a:solidFill>
                  <a:schemeClr val="tx1"/>
                </a:solidFill>
              </a:rPr>
              <a:t>plt</a:t>
            </a:r>
            <a:r>
              <a:rPr lang="en-US" dirty="0" smtClean="0">
                <a:solidFill>
                  <a:schemeClr val="tx1"/>
                </a:solidFill>
              </a:rPr>
              <a:t> level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        -fetal blood transfusion</a:t>
            </a:r>
          </a:p>
          <a:p>
            <a:pPr algn="l" rtl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Complication:  bleeding, </a:t>
            </a:r>
            <a:r>
              <a:rPr lang="en-US" dirty="0" err="1" smtClean="0">
                <a:solidFill>
                  <a:schemeClr val="tx1"/>
                </a:solidFill>
              </a:rPr>
              <a:t>bradycardia</a:t>
            </a:r>
            <a:r>
              <a:rPr lang="en-US" dirty="0" smtClean="0">
                <a:solidFill>
                  <a:schemeClr val="tx1"/>
                </a:solidFill>
              </a:rPr>
              <a:t>, infection….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US" b="1" i="1" dirty="0" smtClean="0"/>
              <a:t>Rational  &amp;  </a:t>
            </a:r>
            <a:r>
              <a:rPr lang="en-US" b="1" i="1" dirty="0" err="1" smtClean="0"/>
              <a:t>Pathophysiology</a:t>
            </a:r>
            <a:r>
              <a:rPr lang="en-US" b="1" i="1" dirty="0" smtClean="0"/>
              <a:t> 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8686800" cy="4811365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fetal </a:t>
            </a:r>
            <a:r>
              <a:rPr lang="en-US" dirty="0" smtClean="0">
                <a:solidFill>
                  <a:schemeClr val="tx1"/>
                </a:solidFill>
              </a:rPr>
              <a:t>oxygenation challenged:  </a:t>
            </a:r>
          </a:p>
          <a:p>
            <a:pPr algn="l" rtl="0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blood </a:t>
            </a:r>
            <a:r>
              <a:rPr lang="en-US" dirty="0" smtClean="0">
                <a:solidFill>
                  <a:schemeClr val="tx1"/>
                </a:solidFill>
              </a:rPr>
              <a:t>flow directed to brain, heart &amp; adrenal &amp;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blood flow away from the kidney </a:t>
            </a:r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 smtClean="0">
                <a:solidFill>
                  <a:schemeClr val="tx1"/>
                </a:solidFill>
              </a:rPr>
              <a:t>decrease fetal urine </a:t>
            </a:r>
            <a:r>
              <a:rPr lang="en-US" dirty="0" smtClean="0">
                <a:solidFill>
                  <a:schemeClr val="tx1"/>
                </a:solidFill>
              </a:rPr>
              <a:t>production         </a:t>
            </a:r>
            <a:r>
              <a:rPr lang="en-US" dirty="0" smtClean="0">
                <a:solidFill>
                  <a:srgbClr val="FF0000"/>
                </a:solidFill>
              </a:rPr>
              <a:t>decrease </a:t>
            </a:r>
            <a:r>
              <a:rPr lang="en-US" dirty="0" smtClean="0">
                <a:solidFill>
                  <a:srgbClr val="FF0000"/>
                </a:solidFill>
              </a:rPr>
              <a:t>AF volume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- CNS hypoxia    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rgbClr val="FF0000"/>
                </a:solidFill>
              </a:rPr>
              <a:t>Fetal </a:t>
            </a:r>
            <a:r>
              <a:rPr lang="en-US" dirty="0" smtClean="0">
                <a:solidFill>
                  <a:srgbClr val="FF0000"/>
                </a:solidFill>
              </a:rPr>
              <a:t>movement  decrease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-chemoreceptor's </a:t>
            </a:r>
            <a:r>
              <a:rPr lang="en-US" dirty="0" err="1" smtClean="0">
                <a:solidFill>
                  <a:schemeClr val="tx1"/>
                </a:solidFill>
              </a:rPr>
              <a:t>vegally</a:t>
            </a:r>
            <a:r>
              <a:rPr lang="en-US" dirty="0" smtClean="0">
                <a:solidFill>
                  <a:schemeClr val="tx1"/>
                </a:solidFill>
              </a:rPr>
              <a:t>-mediated </a:t>
            </a:r>
            <a:r>
              <a:rPr lang="en-US" dirty="0" smtClean="0">
                <a:solidFill>
                  <a:schemeClr val="tx1"/>
                </a:solidFill>
              </a:rPr>
              <a:t>reflex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    Fetal </a:t>
            </a:r>
            <a:r>
              <a:rPr lang="en-US" dirty="0" smtClean="0">
                <a:solidFill>
                  <a:schemeClr val="tx1"/>
                </a:solidFill>
              </a:rPr>
              <a:t>heart rate abnormality </a:t>
            </a:r>
            <a:r>
              <a:rPr lang="en-US" dirty="0" smtClean="0">
                <a:solidFill>
                  <a:schemeClr val="tx1"/>
                </a:solidFill>
              </a:rPr>
              <a:t>                </a:t>
            </a:r>
            <a:r>
              <a:rPr lang="en-US" dirty="0" smtClean="0">
                <a:solidFill>
                  <a:srgbClr val="FF0000"/>
                </a:solidFill>
              </a:rPr>
              <a:t>late </a:t>
            </a:r>
            <a:r>
              <a:rPr lang="en-US" dirty="0" smtClean="0">
                <a:solidFill>
                  <a:srgbClr val="FF0000"/>
                </a:solidFill>
              </a:rPr>
              <a:t>deceleration.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267744" y="3356992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B05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283968" y="2924944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B05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4644008" y="4797152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B05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411760" y="3789040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B05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6516216" y="4293096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F:\productimg128382560548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3851920" y="551723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  <a:latin typeface="AR BERKLEY" pitchFamily="2" charset="0"/>
              </a:rPr>
              <a:t>Thanks &amp; good luck</a:t>
            </a:r>
            <a:endParaRPr lang="ar-SA" sz="40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Early pregnancy assessment</a:t>
            </a:r>
            <a:endParaRPr lang="ar-SA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118643"/>
            <a:ext cx="8686800" cy="4739357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Fetal heart activity</a:t>
            </a:r>
          </a:p>
          <a:p>
            <a:pPr algn="l" rtl="0"/>
            <a:r>
              <a:rPr lang="en-US" dirty="0" smtClean="0"/>
              <a:t>fetal auscultation (special stethoscope or </a:t>
            </a:r>
            <a:r>
              <a:rPr lang="en-US" dirty="0" err="1" smtClean="0"/>
              <a:t>doppler</a:t>
            </a:r>
            <a:r>
              <a:rPr lang="en-US" dirty="0" smtClean="0"/>
              <a:t>)</a:t>
            </a:r>
          </a:p>
          <a:p>
            <a:pPr algn="l" rtl="0">
              <a:buNone/>
            </a:pPr>
            <a:r>
              <a:rPr lang="en-US" dirty="0" smtClean="0"/>
              <a:t> ~12weeks</a:t>
            </a:r>
          </a:p>
          <a:p>
            <a:pPr algn="l" rtl="0">
              <a:buNone/>
            </a:pPr>
            <a:endParaRPr lang="ar-SA" dirty="0"/>
          </a:p>
        </p:txBody>
      </p:sp>
      <p:pic>
        <p:nvPicPr>
          <p:cNvPr id="1026" name="Picture 2" descr="F:\thumbnailCAVZ8B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429000"/>
            <a:ext cx="3240360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838200"/>
          </a:xfrm>
        </p:spPr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686800" cy="5027389"/>
          </a:xfrm>
        </p:spPr>
        <p:txBody>
          <a:bodyPr/>
          <a:lstStyle/>
          <a:p>
            <a:pPr algn="l" rtl="0"/>
            <a:r>
              <a:rPr lang="en-US" dirty="0" smtClean="0"/>
              <a:t>fetal heart activity seen by USS</a:t>
            </a:r>
          </a:p>
          <a:p>
            <a:pPr algn="l" rtl="0">
              <a:buNone/>
            </a:pPr>
            <a:r>
              <a:rPr lang="en-US" dirty="0" smtClean="0"/>
              <a:t>Can be seen from 6weeks </a:t>
            </a:r>
            <a:endParaRPr lang="ar-SA" dirty="0"/>
          </a:p>
        </p:txBody>
      </p:sp>
      <p:pic>
        <p:nvPicPr>
          <p:cNvPr id="2050" name="Picture 2" descr="F:\thumbnailCAQK9B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780928"/>
            <a:ext cx="4104456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chemeClr val="tx1"/>
                </a:solidFill>
              </a:rPr>
              <a:t>Early pregnancy assessment</a:t>
            </a:r>
            <a:endParaRPr lang="ar-SA" sz="28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352928" cy="4392489"/>
          </a:xfrm>
        </p:spPr>
        <p:txBody>
          <a:bodyPr>
            <a:normAutofit fontScale="47500" lnSpcReduction="20000"/>
          </a:bodyPr>
          <a:lstStyle/>
          <a:p>
            <a:pPr algn="l" rtl="0">
              <a:buNone/>
            </a:pPr>
            <a:r>
              <a:rPr lang="en-US" sz="5100" dirty="0" smtClean="0">
                <a:solidFill>
                  <a:srgbClr val="FF0000"/>
                </a:solidFill>
              </a:rPr>
              <a:t>Fetal movement</a:t>
            </a:r>
          </a:p>
          <a:p>
            <a:pPr algn="l" rtl="0"/>
            <a:r>
              <a:rPr lang="en-US" sz="5100" dirty="0" smtClean="0">
                <a:solidFill>
                  <a:schemeClr val="tx1"/>
                </a:solidFill>
              </a:rPr>
              <a:t>Fetal movement are usually first perceptible to mother  ~17w-20w (quickening)</a:t>
            </a:r>
          </a:p>
          <a:p>
            <a:pPr algn="l" rtl="0"/>
            <a:r>
              <a:rPr lang="en-US" sz="5100" dirty="0" smtClean="0">
                <a:solidFill>
                  <a:schemeClr val="tx1"/>
                </a:solidFill>
              </a:rPr>
              <a:t>50% of isolated limb movements are perceived</a:t>
            </a:r>
          </a:p>
          <a:p>
            <a:pPr algn="l" rtl="0"/>
            <a:r>
              <a:rPr lang="en-US" sz="5100" dirty="0" smtClean="0">
                <a:solidFill>
                  <a:schemeClr val="tx1"/>
                </a:solidFill>
              </a:rPr>
              <a:t>80% of trunk and limb movements</a:t>
            </a:r>
          </a:p>
          <a:p>
            <a:pPr algn="l" rtl="0"/>
            <a:endParaRPr lang="en-US" sz="5100" dirty="0" smtClean="0">
              <a:solidFill>
                <a:schemeClr val="tx1"/>
              </a:solidFill>
            </a:endParaRPr>
          </a:p>
          <a:p>
            <a:pPr algn="l" rtl="0">
              <a:buNone/>
            </a:pPr>
            <a:r>
              <a:rPr lang="en-US" sz="5100" dirty="0" smtClean="0">
                <a:solidFill>
                  <a:srgbClr val="FF0000"/>
                </a:solidFill>
              </a:rPr>
              <a:t>Fetal growth</a:t>
            </a:r>
          </a:p>
          <a:p>
            <a:pPr algn="l" rtl="0"/>
            <a:r>
              <a:rPr lang="en-US" sz="5100" dirty="0" smtClean="0">
                <a:solidFill>
                  <a:schemeClr val="tx1"/>
                </a:solidFill>
              </a:rPr>
              <a:t>SFH</a:t>
            </a:r>
          </a:p>
          <a:p>
            <a:pPr algn="l" rtl="0"/>
            <a:r>
              <a:rPr lang="en-US" sz="5100" dirty="0" smtClean="0">
                <a:solidFill>
                  <a:schemeClr val="tx1"/>
                </a:solidFill>
              </a:rPr>
              <a:t>USS</a:t>
            </a:r>
          </a:p>
          <a:p>
            <a:pPr algn="l" rtl="0"/>
            <a:endParaRPr lang="en-US" dirty="0" smtClean="0">
              <a:solidFill>
                <a:schemeClr val="tx1"/>
              </a:solidFill>
            </a:endParaRPr>
          </a:p>
          <a:p>
            <a:pPr algn="l" rtl="0"/>
            <a:endParaRPr lang="en-US" dirty="0" smtClean="0">
              <a:solidFill>
                <a:schemeClr val="tx1"/>
              </a:solidFill>
            </a:endParaRP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pregnancy assessment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Fetal movement counting </a:t>
            </a:r>
            <a:r>
              <a:rPr lang="en-US" dirty="0" smtClean="0">
                <a:solidFill>
                  <a:srgbClr val="FF0000"/>
                </a:solidFill>
              </a:rPr>
              <a:t>kick chart</a:t>
            </a:r>
          </a:p>
          <a:p>
            <a:r>
              <a:rPr lang="en-US" dirty="0" smtClean="0"/>
              <a:t>Non stress test </a:t>
            </a:r>
            <a:r>
              <a:rPr lang="en-US" dirty="0" smtClean="0">
                <a:solidFill>
                  <a:srgbClr val="FF0000"/>
                </a:solidFill>
              </a:rPr>
              <a:t>NST</a:t>
            </a:r>
          </a:p>
          <a:p>
            <a:r>
              <a:rPr lang="en-US" dirty="0" smtClean="0"/>
              <a:t>Contraction </a:t>
            </a:r>
            <a:r>
              <a:rPr lang="en-US" dirty="0" smtClean="0"/>
              <a:t>stress test </a:t>
            </a:r>
            <a:r>
              <a:rPr lang="en-US" dirty="0" smtClean="0">
                <a:solidFill>
                  <a:srgbClr val="FF0000"/>
                </a:solidFill>
              </a:rPr>
              <a:t>CST</a:t>
            </a:r>
            <a:endParaRPr lang="en-US" dirty="0" smtClean="0">
              <a:solidFill>
                <a:srgbClr val="FF0000"/>
              </a:solidFill>
            </a:endParaRPr>
          </a:p>
          <a:p>
            <a:pPr algn="l" rtl="0"/>
            <a:r>
              <a:rPr lang="en-US" dirty="0" smtClean="0"/>
              <a:t>Doppler </a:t>
            </a:r>
            <a:r>
              <a:rPr lang="en-US" dirty="0" smtClean="0"/>
              <a:t>Velocimetry </a:t>
            </a:r>
            <a:r>
              <a:rPr lang="en-US" dirty="0" smtClean="0">
                <a:solidFill>
                  <a:srgbClr val="FF0000"/>
                </a:solidFill>
              </a:rPr>
              <a:t>UAV</a:t>
            </a:r>
          </a:p>
          <a:p>
            <a:pPr algn="l" rtl="0"/>
            <a:r>
              <a:rPr lang="en-US" dirty="0" err="1" smtClean="0"/>
              <a:t>Biophysiacl</a:t>
            </a:r>
            <a:r>
              <a:rPr lang="en-US" dirty="0" smtClean="0"/>
              <a:t> Profile  </a:t>
            </a:r>
            <a:r>
              <a:rPr lang="en-US" dirty="0" smtClean="0">
                <a:solidFill>
                  <a:srgbClr val="FF0000"/>
                </a:solidFill>
              </a:rPr>
              <a:t>BPP</a:t>
            </a:r>
            <a:r>
              <a:rPr lang="en-US" dirty="0" smtClean="0"/>
              <a:t> </a:t>
            </a:r>
          </a:p>
          <a:p>
            <a:pPr algn="l" rtl="0"/>
            <a:r>
              <a:rPr lang="en-US" dirty="0" smtClean="0"/>
              <a:t>Amniotic </a:t>
            </a:r>
            <a:r>
              <a:rPr lang="en-US" dirty="0" smtClean="0"/>
              <a:t>fluid index </a:t>
            </a:r>
            <a:r>
              <a:rPr lang="en-US" dirty="0" smtClean="0">
                <a:solidFill>
                  <a:srgbClr val="FF0000"/>
                </a:solidFill>
              </a:rPr>
              <a:t>AFI</a:t>
            </a:r>
          </a:p>
          <a:p>
            <a:pPr>
              <a:buNone/>
            </a:pPr>
            <a:r>
              <a:rPr lang="en-IE" sz="2200" dirty="0" smtClean="0">
                <a:solidFill>
                  <a:srgbClr val="0070C0"/>
                </a:solidFill>
              </a:rPr>
              <a:t>    there </a:t>
            </a:r>
            <a:r>
              <a:rPr lang="en-IE" sz="2200" dirty="0" smtClean="0">
                <a:solidFill>
                  <a:srgbClr val="0070C0"/>
                </a:solidFill>
              </a:rPr>
              <a:t>is fair </a:t>
            </a:r>
            <a:r>
              <a:rPr lang="en-IE" sz="2200" dirty="0" smtClean="0">
                <a:solidFill>
                  <a:srgbClr val="0070C0"/>
                </a:solidFill>
              </a:rPr>
              <a:t>(Class B) evidence </a:t>
            </a:r>
            <a:r>
              <a:rPr lang="en-IE" sz="2200" dirty="0" smtClean="0">
                <a:solidFill>
                  <a:srgbClr val="0070C0"/>
                </a:solidFill>
              </a:rPr>
              <a:t>to </a:t>
            </a:r>
            <a:r>
              <a:rPr lang="en-IE" sz="2200" dirty="0" smtClean="0">
                <a:solidFill>
                  <a:srgbClr val="0070C0"/>
                </a:solidFill>
              </a:rPr>
              <a:t>support the recommendation </a:t>
            </a:r>
            <a:r>
              <a:rPr lang="en-IE" sz="2200" dirty="0" smtClean="0">
                <a:solidFill>
                  <a:srgbClr val="0070C0"/>
                </a:solidFill>
              </a:rPr>
              <a:t>that antenatal testing strategies </a:t>
            </a:r>
            <a:r>
              <a:rPr lang="en-IE" sz="2200" dirty="0" smtClean="0">
                <a:solidFill>
                  <a:srgbClr val="0070C0"/>
                </a:solidFill>
              </a:rPr>
              <a:t>should be </a:t>
            </a:r>
            <a:r>
              <a:rPr lang="en-IE" sz="2200" dirty="0" smtClean="0">
                <a:solidFill>
                  <a:srgbClr val="0070C0"/>
                </a:solidFill>
              </a:rPr>
              <a:t>employed in specific pregnancy populations identified to </a:t>
            </a:r>
            <a:r>
              <a:rPr lang="en-IE" sz="2200" dirty="0" smtClean="0">
                <a:solidFill>
                  <a:srgbClr val="0070C0"/>
                </a:solidFill>
              </a:rPr>
              <a:t>be at </a:t>
            </a:r>
            <a:r>
              <a:rPr lang="en-IE" sz="2200" dirty="0" smtClean="0">
                <a:solidFill>
                  <a:srgbClr val="0070C0"/>
                </a:solidFill>
              </a:rPr>
              <a:t>risk for </a:t>
            </a:r>
            <a:r>
              <a:rPr lang="en-IE" sz="2200" dirty="0" smtClean="0">
                <a:solidFill>
                  <a:srgbClr val="0070C0"/>
                </a:solidFill>
              </a:rPr>
              <a:t>foetal </a:t>
            </a:r>
            <a:r>
              <a:rPr lang="en-IE" sz="2200" dirty="0" smtClean="0">
                <a:solidFill>
                  <a:srgbClr val="0070C0"/>
                </a:solidFill>
              </a:rPr>
              <a:t>asphyxia</a:t>
            </a:r>
            <a:r>
              <a:rPr lang="en-IE" sz="2200" dirty="0" smtClean="0"/>
              <a:t>.</a:t>
            </a:r>
            <a:endParaRPr lang="ar-SA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54000"/>
            <a:ext cx="5941392" cy="660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304800" y="0"/>
            <a:ext cx="8686800" cy="1124743"/>
          </a:xfrm>
        </p:spPr>
        <p:txBody>
          <a:bodyPr>
            <a:normAutofit/>
          </a:bodyPr>
          <a:lstStyle/>
          <a:p>
            <a:pPr rtl="0"/>
            <a:r>
              <a:rPr lang="en-US" b="1" dirty="0" smtClean="0">
                <a:solidFill>
                  <a:srgbClr val="0070C0"/>
                </a:solidFill>
              </a:rPr>
              <a:t>fetal movement counting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328592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 smtClean="0">
                <a:solidFill>
                  <a:schemeClr val="tx1"/>
                </a:solidFill>
              </a:rPr>
              <a:t>It should be started ~28w in normal pregnancy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&amp;~24w in high risk pregnancy</a:t>
            </a:r>
          </a:p>
          <a:p>
            <a:pPr algn="l" rtl="0"/>
            <a:r>
              <a:rPr lang="en-US" sz="2800" b="1" dirty="0" smtClean="0">
                <a:solidFill>
                  <a:schemeClr val="tx1"/>
                </a:solidFill>
              </a:rPr>
              <a:t>It can reduce  avoidable stillbirth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CARDIFF TECHNIQUE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-10 movement in 12 hours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-If abnormal  patient should  get  further assessment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SADOVSKY TECHNIQUE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-4 movement /hour if not felt another hour 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If not patient need more assessment</a:t>
            </a:r>
          </a:p>
          <a:p>
            <a:pPr algn="l" rtl="0">
              <a:buNone/>
            </a:pP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</TotalTime>
  <Words>957</Words>
  <Application>Microsoft Office PowerPoint</Application>
  <PresentationFormat>On-screen Show (4:3)</PresentationFormat>
  <Paragraphs>161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Fetal  assessment</vt:lpstr>
      <vt:lpstr>Fetal  assessment</vt:lpstr>
      <vt:lpstr>Rational  &amp;  Pathophysiology  </vt:lpstr>
      <vt:lpstr>Early pregnancy assessment</vt:lpstr>
      <vt:lpstr>Slide 5</vt:lpstr>
      <vt:lpstr>Early pregnancy assessment</vt:lpstr>
      <vt:lpstr>Late pregnancy assessment</vt:lpstr>
      <vt:lpstr>Slide 8</vt:lpstr>
      <vt:lpstr>fetal movement counting</vt:lpstr>
      <vt:lpstr>Non stress test (NST)</vt:lpstr>
      <vt:lpstr>Non stress test</vt:lpstr>
      <vt:lpstr>Non stress test (NST)</vt:lpstr>
      <vt:lpstr>NST</vt:lpstr>
      <vt:lpstr>Contraction stress test (CST)</vt:lpstr>
      <vt:lpstr>Amniotic fluid volume Or Liqour volume</vt:lpstr>
      <vt:lpstr>Slide 16</vt:lpstr>
      <vt:lpstr>Biophysical profile (BPP) </vt:lpstr>
      <vt:lpstr>Fetal Biophysical profile</vt:lpstr>
      <vt:lpstr>BPP</vt:lpstr>
      <vt:lpstr>Doppler velocimetry</vt:lpstr>
      <vt:lpstr>umbilical artery waveform</vt:lpstr>
      <vt:lpstr>Umbilical Artery Doppler</vt:lpstr>
      <vt:lpstr>Slide 23</vt:lpstr>
      <vt:lpstr>Invasive fetal assessment</vt:lpstr>
      <vt:lpstr>  Amniocentesis  </vt:lpstr>
      <vt:lpstr>chorionic villus sampling (CVS ) </vt:lpstr>
      <vt:lpstr>chorionic villus sampling (CVS )</vt:lpstr>
      <vt:lpstr>cordocentesis</vt:lpstr>
      <vt:lpstr>cordocentesis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Fetal  assessment</dc:title>
  <dc:creator>saleh</dc:creator>
  <cp:lastModifiedBy>hebarayanshahad</cp:lastModifiedBy>
  <cp:revision>33</cp:revision>
  <dcterms:created xsi:type="dcterms:W3CDTF">2011-09-18T15:37:19Z</dcterms:created>
  <dcterms:modified xsi:type="dcterms:W3CDTF">2011-12-30T18:13:26Z</dcterms:modified>
</cp:coreProperties>
</file>