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72"/>
  </p:notesMasterIdLst>
  <p:sldIdLst>
    <p:sldId id="256" r:id="rId2"/>
    <p:sldId id="292" r:id="rId3"/>
    <p:sldId id="264" r:id="rId4"/>
    <p:sldId id="265" r:id="rId5"/>
    <p:sldId id="266" r:id="rId6"/>
    <p:sldId id="267" r:id="rId7"/>
    <p:sldId id="268" r:id="rId8"/>
    <p:sldId id="269" r:id="rId9"/>
    <p:sldId id="271" r:id="rId10"/>
    <p:sldId id="272" r:id="rId11"/>
    <p:sldId id="273" r:id="rId12"/>
    <p:sldId id="274" r:id="rId13"/>
    <p:sldId id="275" r:id="rId14"/>
    <p:sldId id="276" r:id="rId15"/>
    <p:sldId id="277" r:id="rId16"/>
    <p:sldId id="278" r:id="rId17"/>
    <p:sldId id="279" r:id="rId18"/>
    <p:sldId id="282" r:id="rId19"/>
    <p:sldId id="283" r:id="rId20"/>
    <p:sldId id="284" r:id="rId21"/>
    <p:sldId id="285" r:id="rId22"/>
    <p:sldId id="286" r:id="rId23"/>
    <p:sldId id="289" r:id="rId24"/>
    <p:sldId id="294" r:id="rId25"/>
    <p:sldId id="291" r:id="rId26"/>
    <p:sldId id="281" r:id="rId27"/>
    <p:sldId id="293" r:id="rId28"/>
    <p:sldId id="299" r:id="rId29"/>
    <p:sldId id="307" r:id="rId30"/>
    <p:sldId id="320" r:id="rId31"/>
    <p:sldId id="313" r:id="rId32"/>
    <p:sldId id="312" r:id="rId33"/>
    <p:sldId id="300" r:id="rId34"/>
    <p:sldId id="333" r:id="rId35"/>
    <p:sldId id="332" r:id="rId36"/>
    <p:sldId id="288" r:id="rId37"/>
    <p:sldId id="311" r:id="rId38"/>
    <p:sldId id="314" r:id="rId39"/>
    <p:sldId id="317" r:id="rId40"/>
    <p:sldId id="318" r:id="rId41"/>
    <p:sldId id="263" r:id="rId42"/>
    <p:sldId id="297" r:id="rId43"/>
    <p:sldId id="315" r:id="rId44"/>
    <p:sldId id="298" r:id="rId45"/>
    <p:sldId id="323" r:id="rId46"/>
    <p:sldId id="324" r:id="rId47"/>
    <p:sldId id="325" r:id="rId48"/>
    <p:sldId id="295" r:id="rId49"/>
    <p:sldId id="257" r:id="rId50"/>
    <p:sldId id="301" r:id="rId51"/>
    <p:sldId id="303" r:id="rId52"/>
    <p:sldId id="302" r:id="rId53"/>
    <p:sldId id="329" r:id="rId54"/>
    <p:sldId id="258" r:id="rId55"/>
    <p:sldId id="331" r:id="rId56"/>
    <p:sldId id="310" r:id="rId57"/>
    <p:sldId id="259" r:id="rId58"/>
    <p:sldId id="306" r:id="rId59"/>
    <p:sldId id="327" r:id="rId60"/>
    <p:sldId id="260" r:id="rId61"/>
    <p:sldId id="305" r:id="rId62"/>
    <p:sldId id="261" r:id="rId63"/>
    <p:sldId id="321" r:id="rId64"/>
    <p:sldId id="262" r:id="rId65"/>
    <p:sldId id="304" r:id="rId66"/>
    <p:sldId id="328" r:id="rId67"/>
    <p:sldId id="319" r:id="rId68"/>
    <p:sldId id="316" r:id="rId69"/>
    <p:sldId id="330" r:id="rId70"/>
    <p:sldId id="326" r:id="rId7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871" autoAdjust="0"/>
  </p:normalViewPr>
  <p:slideViewPr>
    <p:cSldViewPr>
      <p:cViewPr varScale="1">
        <p:scale>
          <a:sx n="60" d="100"/>
          <a:sy n="60" d="100"/>
        </p:scale>
        <p:origin x="-1428" y="-72"/>
      </p:cViewPr>
      <p:guideLst>
        <p:guide orient="horz" pos="2160"/>
        <p:guide pos="2880"/>
      </p:guideLst>
    </p:cSldViewPr>
  </p:slideViewPr>
  <p:notesTextViewPr>
    <p:cViewPr>
      <p:scale>
        <a:sx n="1" d="1"/>
        <a:sy n="1" d="1"/>
      </p:scale>
      <p:origin x="0" y="0"/>
    </p:cViewPr>
  </p:notesTextViewPr>
  <p:sorterViewPr>
    <p:cViewPr>
      <p:scale>
        <a:sx n="66" d="100"/>
        <a:sy n="66" d="100"/>
      </p:scale>
      <p:origin x="0" y="1872"/>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B7FB45B-C4AC-440C-A021-840F47193F4B}" type="datetimeFigureOut">
              <a:rPr lang="en-US" smtClean="0"/>
              <a:pPr/>
              <a:t>31-Dec-11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C07C7D-242F-4396-BA09-9948B362457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medical-dictionary.thefreedictionary.com/small+for+gestational+age+infant" TargetMode="External"/><Relationship Id="rId2" Type="http://schemas.openxmlformats.org/officeDocument/2006/relationships/slide" Target="../slides/slide42.xml"/><Relationship Id="rId1" Type="http://schemas.openxmlformats.org/officeDocument/2006/relationships/notesMaster" Target="../notesMasters/notesMaster1.xml"/><Relationship Id="rId6" Type="http://schemas.openxmlformats.org/officeDocument/2006/relationships/hyperlink" Target="http://medical-dictionary.thefreedictionary.com/premature" TargetMode="External"/><Relationship Id="rId5" Type="http://schemas.openxmlformats.org/officeDocument/2006/relationships/hyperlink" Target="http://medical-dictionary.thefreedictionary.com/postmature+infant" TargetMode="External"/><Relationship Id="rId4" Type="http://schemas.openxmlformats.org/officeDocument/2006/relationships/hyperlink" Target="http://medical-dictionary.thefreedictionary.com/large+for+gestational+age+infant" TargetMode="Externa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DFCAE07-E229-48AB-A689-F0E7E82BB918}" type="slidenum">
              <a:rPr lang="en-US"/>
              <a:pPr/>
              <a:t>3</a:t>
            </a:fld>
            <a:endParaRPr lang="en-US"/>
          </a:p>
        </p:txBody>
      </p:sp>
      <p:sp>
        <p:nvSpPr>
          <p:cNvPr id="5122" name="Rectangle 2"/>
          <p:cNvSpPr>
            <a:spLocks noGrp="1" noRot="1" noChangeAspect="1" noChangeArrowheads="1" noTextEdit="1"/>
          </p:cNvSpPr>
          <p:nvPr>
            <p:ph type="sldImg"/>
          </p:nvPr>
        </p:nvSpPr>
        <p:spPr>
          <a:ln/>
        </p:spPr>
      </p:sp>
      <p:sp>
        <p:nvSpPr>
          <p:cNvPr id="5123"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EB6A58-9F4C-4603-978D-7BF877707215}" type="slidenum">
              <a:rPr lang="en-US"/>
              <a:pPr/>
              <a:t>12</a:t>
            </a:fld>
            <a:endParaRPr lang="en-US"/>
          </a:p>
        </p:txBody>
      </p:sp>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p:txBody>
          <a:bodyPr/>
          <a:lstStyle/>
          <a:p>
            <a:r>
              <a:rPr lang="en-US" sz="400"/>
              <a:t>When babies are deprived of oxygen (in utero or after delivery), they undergo a well-defined sequence of events that starts with cessation of respiration.</a:t>
            </a:r>
          </a:p>
          <a:p>
            <a:endParaRPr lang="en-US" sz="400"/>
          </a:p>
          <a:p>
            <a:r>
              <a:rPr lang="en-US" sz="400"/>
              <a:t>Primary apnea follows the sequence noted on this slide. An important point is that, during primary apnea, the newborn responds to stimulation.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38BB83E-C929-4DFD-B22F-EADA58EF9BD0}" type="slidenum">
              <a:rPr lang="en-US"/>
              <a:pPr/>
              <a:t>13</a:t>
            </a:fld>
            <a:endParaRPr lang="en-US"/>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p:txBody>
          <a:bodyPr/>
          <a:lstStyle/>
          <a:p>
            <a:r>
              <a:rPr lang="en-US" sz="400"/>
              <a:t>If oxygen deprivation continues, deep gasping respirations develop, the heart rate continues to decrease, and the blood pressure decreases.</a:t>
            </a:r>
          </a:p>
          <a:p>
            <a:endParaRPr lang="en-US" sz="400"/>
          </a:p>
          <a:p>
            <a:r>
              <a:rPr lang="en-US" sz="400"/>
              <a:t>An important point is that, during secondary apnea, stimulation will not restart the baby’s breathing. Assisted ventilation must be provided to reverse the process triggered by oxygen deprivation. If a baby doesn’t begin to breathe immediately after being stimulated, he or she is likely in secondary apnea and will require positive-pressure ventilation.</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DE30C41-99E6-41EE-8C6B-4B01B83AF470}" type="slidenum">
              <a:rPr lang="en-US"/>
              <a:pPr/>
              <a:t>14</a:t>
            </a:fld>
            <a:endParaRPr lang="en-US"/>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p:txBody>
          <a:bodyPr/>
          <a:lstStyle/>
          <a:p>
            <a:r>
              <a:rPr lang="en-US" sz="400"/>
              <a:t>Every birth should be attended by at least 1 person whose only responsibility is the baby and who is capable of initiating resuscitation. Either that person or someone else who is immediately available should be able to perform a complete resuscitation. It is not sufficient to have someone “on call” (either at home or in a remote area of the hospital) for neonatal resuscitation in the delivery room. If the delivery is anticipated to be high risk and thus may require more advanced neonatal resuscitation, or if the resuscitation will be of a baby less than approximately 32 weeks’ gestation, additional equipment and personnel are necessary in the delivery room. (See Lesson 8.) All personnel should observe appropriate body fluid precautions during resuscitation as defined by hospital policy.</a:t>
            </a:r>
          </a:p>
          <a:p>
            <a:endParaRPr lang="en-US" sz="4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F358549-1F69-469D-87D2-C9052072BED0}" type="slidenum">
              <a:rPr lang="en-US"/>
              <a:pPr/>
              <a:t>16</a:t>
            </a:fld>
            <a:endParaRPr lang="en-US"/>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p:txBody>
          <a:bodyPr/>
          <a:lstStyle/>
          <a:p>
            <a:r>
              <a:rPr lang="en-US" sz="400"/>
              <a:t>These are the initial steps you take to establish an airway and begin resuscitating a newborn. An asterisk (*) indicates intubation may be considered or required (eg, in a depressed newborn with meconium).</a:t>
            </a:r>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7756EE3-FC77-465B-A158-276D82701ABE}" type="slidenum">
              <a:rPr lang="en-US"/>
              <a:pPr/>
              <a:t>17</a:t>
            </a:fld>
            <a:endParaRPr lang="en-US"/>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p:txBody>
          <a:bodyPr/>
          <a:lstStyle/>
          <a:p>
            <a:r>
              <a:rPr lang="en-US" sz="400"/>
              <a:t>After initial steps, evaluate the newborn often, about every 30 seconds.  </a:t>
            </a:r>
          </a:p>
          <a:p>
            <a:endParaRPr lang="en-US" sz="400"/>
          </a:p>
          <a:p>
            <a:r>
              <a:rPr lang="en-US" sz="400"/>
              <a:t>If the newborn is not breathing (has apnea) or has a heart rate less than 100 beats per minute (bpm), proceed to Block B.</a:t>
            </a:r>
          </a:p>
          <a:p>
            <a:endParaRPr lang="en-US" sz="4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D0472DD-03DE-4B23-BEC3-FB335003C936}" type="slidenum">
              <a:rPr lang="en-US"/>
              <a:pPr/>
              <a:t>18</a:t>
            </a:fld>
            <a:endParaRPr lang="en-US"/>
          </a:p>
        </p:txBody>
      </p:sp>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p:txBody>
          <a:bodyPr/>
          <a:lstStyle/>
          <a:p>
            <a:r>
              <a:rPr lang="en-US" sz="400"/>
              <a:t>If the newborn is not breathing adequately (has apnea or is gasping), has a heart rate of &lt;100 beats per minute (bpm), or appears blue (cyanotic), you proceed to block B.  </a:t>
            </a:r>
          </a:p>
          <a:p>
            <a:endParaRPr lang="en-US" sz="400"/>
          </a:p>
          <a:p>
            <a:r>
              <a:rPr lang="en-US" sz="400"/>
              <a:t>If the baby is apneic or has a heart rate of &lt;100 bpm, give positive-pressure ventilation. If the baby is breathing and has a heart rate of &gt;100 bpm but has central cyanosis, you should give supplemental oxygen. If central cyanosis persists after giving oxygen, you should then proceed to positive-pressure ventilation.</a:t>
            </a:r>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A12156-60A5-42A2-A55D-F3F596A574F3}" type="slidenum">
              <a:rPr lang="en-US"/>
              <a:pPr/>
              <a:t>19</a:t>
            </a:fld>
            <a:endParaRPr lang="en-US"/>
          </a:p>
        </p:txBody>
      </p:sp>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p:txBody>
          <a:bodyPr/>
          <a:lstStyle/>
          <a:p>
            <a:r>
              <a:rPr lang="en-US" sz="400"/>
              <a:t>If, after 30 seconds of adequate positive-pressure ventilation, the heart rate is less than 60 bpm, chest compressions and epinephrine may be needed for sufficient cardiac output so that blood can reach the lungs to pick up oxygen.  </a:t>
            </a:r>
          </a:p>
          <a:p>
            <a:endParaRPr lang="en-US" sz="400"/>
          </a:p>
          <a:p>
            <a:r>
              <a:rPr lang="en-US" sz="400"/>
              <a:t>Support circulation by starting chest compressions while continuing ventilation. After 30 seconds of chest compressions, evaluate the newborn again. If the heart rate is still less than 60 beats per minute, proceed to Block D.</a:t>
            </a:r>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2D914D-A2F4-4F80-9EA3-F44DAB22CF1B}" type="slidenum">
              <a:rPr lang="en-US"/>
              <a:pPr/>
              <a:t>20</a:t>
            </a:fld>
            <a:endParaRPr lang="en-US"/>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p:txBody>
          <a:bodyPr/>
          <a:lstStyle/>
          <a:p>
            <a:r>
              <a:rPr lang="en-US" sz="400"/>
              <a:t>If the heart rate remains less than 60 beats per minute, the actions in Blocks C and D are continued and repeated. This is indicated by the curved arrow.</a:t>
            </a:r>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28860E-F690-4A5C-B460-8D7152A66188}" type="slidenum">
              <a:rPr lang="en-US"/>
              <a:pPr/>
              <a:t>21</a:t>
            </a:fld>
            <a:endParaRPr lang="en-US"/>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p:txBody>
          <a:bodyPr/>
          <a:lstStyle/>
          <a:p>
            <a:endParaRPr lang="en-US" sz="14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14D123A-1216-403A-B975-A009611E82E1}" type="slidenum">
              <a:rPr lang="en-US"/>
              <a:pPr/>
              <a:t>22</a:t>
            </a:fld>
            <a:endParaRPr lang="en-US"/>
          </a:p>
        </p:txBody>
      </p:sp>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p:txBody>
          <a:bodyPr/>
          <a:lstStyle/>
          <a:p>
            <a:endParaRPr lang="en-US" sz="400" b="1"/>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E3A50C3-97BC-496A-8D8C-F0B9A3E85574}" type="slidenum">
              <a:rPr lang="en-US"/>
              <a:pPr/>
              <a:t>4</a:t>
            </a:fld>
            <a:endParaRPr lang="en-US"/>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endParaRPr lang="en-US" sz="400"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4FAFFB-80F2-4BE9-A7AA-40A622E21C4B}" type="slidenum">
              <a:rPr lang="en-US"/>
              <a:pPr/>
              <a:t>23</a:t>
            </a:fld>
            <a:endParaRPr lang="en-US"/>
          </a:p>
        </p:txBody>
      </p:sp>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C48430D-4999-4BC5-AF2A-87EE373D8158}" type="slidenum">
              <a:rPr lang="en-US"/>
              <a:pPr/>
              <a:t>36</a:t>
            </a:fld>
            <a:endParaRPr lang="en-US"/>
          </a:p>
        </p:txBody>
      </p:sp>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p:txBody>
          <a:bodyPr/>
          <a:lstStyle/>
          <a:p>
            <a:endParaRPr lang="en-US" sz="400"/>
          </a:p>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9C07C7D-242F-4396-BA09-9948B3624574}" type="slidenum">
              <a:rPr lang="en-US" smtClean="0"/>
              <a:pPr/>
              <a:t>38</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dysmaturity</a:t>
            </a:r>
            <a:r>
              <a:rPr lang="en-US" dirty="0" smtClean="0"/>
              <a:t> [</a:t>
            </a:r>
            <a:r>
              <a:rPr lang="en-US" dirty="0" err="1" smtClean="0"/>
              <a:t>dis′machoo͡r′itē</a:t>
            </a:r>
            <a:r>
              <a:rPr lang="en-US" dirty="0" smtClean="0"/>
              <a:t>] Etymology: Gk, </a:t>
            </a:r>
            <a:r>
              <a:rPr lang="en-US" i="1" dirty="0" err="1" smtClean="0"/>
              <a:t>dys</a:t>
            </a:r>
            <a:r>
              <a:rPr lang="en-US" dirty="0" smtClean="0"/>
              <a:t> + L, </a:t>
            </a:r>
            <a:r>
              <a:rPr lang="en-US" i="1" dirty="0" err="1" smtClean="0"/>
              <a:t>maturare</a:t>
            </a:r>
            <a:r>
              <a:rPr lang="en-US" i="1" dirty="0" smtClean="0"/>
              <a:t>,</a:t>
            </a:r>
            <a:r>
              <a:rPr lang="en-US" dirty="0" smtClean="0"/>
              <a:t> to make ripe</a:t>
            </a:r>
          </a:p>
          <a:p>
            <a:r>
              <a:rPr lang="en-US" b="1" dirty="0" smtClean="0"/>
              <a:t>1</a:t>
            </a:r>
            <a:r>
              <a:rPr lang="en-US" dirty="0" smtClean="0"/>
              <a:t> the failure of an organism to develop, ripen, or otherwise achieve maturity in structure or function. </a:t>
            </a:r>
          </a:p>
          <a:p>
            <a:r>
              <a:rPr lang="en-US" b="1" dirty="0" smtClean="0"/>
              <a:t>2</a:t>
            </a:r>
            <a:r>
              <a:rPr lang="en-US" dirty="0" smtClean="0"/>
              <a:t> the condition of a fetus or newborn who is abnormally small or large for its age of gestation. Kinds of </a:t>
            </a:r>
            <a:r>
              <a:rPr lang="en-US" dirty="0" err="1" smtClean="0"/>
              <a:t>dysmaturity</a:t>
            </a:r>
            <a:r>
              <a:rPr lang="en-US" dirty="0" smtClean="0"/>
              <a:t> are </a:t>
            </a:r>
            <a:r>
              <a:rPr lang="en-US" b="1" dirty="0" smtClean="0">
                <a:hlinkClick r:id="rId3"/>
              </a:rPr>
              <a:t>small for gestational age</a:t>
            </a:r>
            <a:r>
              <a:rPr lang="en-US" dirty="0" smtClean="0"/>
              <a:t> and </a:t>
            </a:r>
            <a:r>
              <a:rPr lang="en-US" b="1" dirty="0" smtClean="0">
                <a:hlinkClick r:id="rId4"/>
              </a:rPr>
              <a:t>large for gestational age</a:t>
            </a:r>
            <a:r>
              <a:rPr lang="en-US" dirty="0" smtClean="0"/>
              <a:t>. Compare </a:t>
            </a:r>
            <a:r>
              <a:rPr lang="en-US" b="1" dirty="0" err="1" smtClean="0">
                <a:hlinkClick r:id="rId5"/>
              </a:rPr>
              <a:t>postmature</a:t>
            </a:r>
            <a:r>
              <a:rPr lang="en-US" b="1" dirty="0" smtClean="0">
                <a:hlinkClick r:id="rId5"/>
              </a:rPr>
              <a:t> infant</a:t>
            </a:r>
            <a:r>
              <a:rPr lang="en-US" dirty="0" smtClean="0"/>
              <a:t>, </a:t>
            </a:r>
            <a:r>
              <a:rPr lang="en-US" b="1" dirty="0" smtClean="0">
                <a:hlinkClick r:id="rId6"/>
              </a:rPr>
              <a:t>premature</a:t>
            </a:r>
            <a:r>
              <a:rPr lang="en-US" dirty="0" smtClean="0"/>
              <a:t>. </a:t>
            </a:r>
            <a:r>
              <a:rPr lang="en-US" b="1" i="1" dirty="0" err="1" smtClean="0"/>
              <a:t>dysmature</a:t>
            </a:r>
            <a:r>
              <a:rPr lang="en-US" b="1" i="1" dirty="0" smtClean="0"/>
              <a:t>,</a:t>
            </a:r>
            <a:r>
              <a:rPr lang="en-US" dirty="0" smtClean="0"/>
              <a:t> </a:t>
            </a:r>
            <a:r>
              <a:rPr lang="en-US" i="1" dirty="0" smtClean="0"/>
              <a:t>adj.</a:t>
            </a:r>
            <a:r>
              <a:rPr lang="en-US" dirty="0" smtClean="0"/>
              <a:t> </a:t>
            </a:r>
          </a:p>
          <a:p>
            <a:r>
              <a:rPr lang="en-US" dirty="0" smtClean="0"/>
              <a:t>Mosby's Medical Dictionary, 8th edition. © 2009, Elsevier.</a:t>
            </a:r>
          </a:p>
          <a:p>
            <a:endParaRPr lang="en-US" dirty="0"/>
          </a:p>
        </p:txBody>
      </p:sp>
      <p:sp>
        <p:nvSpPr>
          <p:cNvPr id="4" name="Slide Number Placeholder 3"/>
          <p:cNvSpPr>
            <a:spLocks noGrp="1"/>
          </p:cNvSpPr>
          <p:nvPr>
            <p:ph type="sldNum" sz="quarter" idx="10"/>
          </p:nvPr>
        </p:nvSpPr>
        <p:spPr/>
        <p:txBody>
          <a:bodyPr/>
          <a:lstStyle/>
          <a:p>
            <a:fld id="{A9C07C7D-242F-4396-BA09-9948B3624574}" type="slidenum">
              <a:rPr lang="en-US" smtClean="0"/>
              <a:pPr/>
              <a:t>42</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9C07C7D-242F-4396-BA09-9948B3624574}" type="slidenum">
              <a:rPr lang="en-US" smtClean="0"/>
              <a:pPr/>
              <a:t>44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Inborn errors of morphogenesis can be classified based on the developmental stage during which the alteration occurs, the process causing the change, and the end result. The four categories of </a:t>
            </a:r>
            <a:r>
              <a:rPr lang="en-US" dirty="0" err="1" smtClean="0"/>
              <a:t>morpho-genic</a:t>
            </a:r>
            <a:r>
              <a:rPr lang="en-US" dirty="0" smtClean="0"/>
              <a:t> errors are malformation, deformation, disruption and dysplasia. </a:t>
            </a:r>
          </a:p>
          <a:p>
            <a:endParaRPr lang="en-US" dirty="0"/>
          </a:p>
        </p:txBody>
      </p:sp>
      <p:sp>
        <p:nvSpPr>
          <p:cNvPr id="4" name="Slide Number Placeholder 3"/>
          <p:cNvSpPr>
            <a:spLocks noGrp="1"/>
          </p:cNvSpPr>
          <p:nvPr>
            <p:ph type="sldNum" sz="quarter" idx="10"/>
          </p:nvPr>
        </p:nvSpPr>
        <p:spPr/>
        <p:txBody>
          <a:bodyPr/>
          <a:lstStyle/>
          <a:p>
            <a:fld id="{A9C07C7D-242F-4396-BA09-9948B3624574}" type="slidenum">
              <a:rPr lang="en-US" smtClean="0"/>
              <a:pPr/>
              <a:t>49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DC4F4D-F51C-4F28-AC9B-207ED8D2867B}" type="slidenum">
              <a:rPr lang="en-US"/>
              <a:pPr/>
              <a:t>5</a:t>
            </a:fld>
            <a:endParaRPr lang="en-US"/>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ED20D64-A736-4529-A2BB-BE81DE5E1C94}" type="slidenum">
              <a:rPr lang="en-US"/>
              <a:pPr/>
              <a:t>6</a:t>
            </a:fld>
            <a:endParaRPr lang="en-US"/>
          </a:p>
        </p:txBody>
      </p:sp>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p:txBody>
          <a:bodyPr/>
          <a:lstStyle/>
          <a:p>
            <a:r>
              <a:rPr lang="en-US" sz="400"/>
              <a:t>Blood flow through the fetal lung is markedly diminished compared with that required after birth, as the pulmonary arterioles are constricted and blood flow is diverted across the ductus arteriosus.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AD90DAE-E1D1-4227-8C2E-AFCCF0F379F4}" type="slidenum">
              <a:rPr lang="en-US"/>
              <a:pPr/>
              <a:t>7</a:t>
            </a:fld>
            <a:endParaRPr lang="en-US"/>
          </a:p>
        </p:txBody>
      </p:sp>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p:txBody>
          <a:bodyPr/>
          <a:lstStyle/>
          <a:p>
            <a:r>
              <a:rPr lang="en-US" sz="400"/>
              <a:t>At birth, as the newborn takes the first few breaths, several changes occur, whereby the lungs take over the lifelong function of respiration.</a:t>
            </a:r>
          </a:p>
          <a:p>
            <a:endParaRPr lang="en-US" sz="400"/>
          </a:p>
          <a:p>
            <a:r>
              <a:rPr lang="en-US" sz="400"/>
              <a:t>Following birth, the lungs expand as they are filled with air. The fetal lung fluid gradually leaves the alveoli.</a:t>
            </a:r>
          </a:p>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595721D-5DEF-4A48-BDB9-18B26B6F9D83}" type="slidenum">
              <a:rPr lang="en-US"/>
              <a:pPr/>
              <a:t>8</a:t>
            </a:fld>
            <a:endParaRPr lang="en-US"/>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p:txBody>
          <a:bodyPr/>
          <a:lstStyle/>
          <a:p>
            <a:r>
              <a:rPr lang="en-US" sz="400"/>
              <a:t>At the same time as the lungs are expanding and the fetal lung fluid is clearing, the arterioles in the lungs begin to open, allowing a considerable increase in the amount of blood flowing through the lungs.</a:t>
            </a:r>
          </a:p>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8E898A-1E54-4CB9-B60C-335EC96A4B42}" type="slidenum">
              <a:rPr lang="en-US"/>
              <a:pPr/>
              <a:t>9</a:t>
            </a:fld>
            <a:endParaRPr lang="en-US"/>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p:txBody>
          <a:bodyPr/>
          <a:lstStyle/>
          <a:p>
            <a:pPr marL="228600" indent="-228600"/>
            <a:r>
              <a:rPr lang="en-US" sz="400"/>
              <a:t>Normally, there are 3 major changes that take place within seconds </a:t>
            </a:r>
          </a:p>
          <a:p>
            <a:pPr marL="228600" indent="-228600"/>
            <a:r>
              <a:rPr lang="en-US" sz="400"/>
              <a:t>after birth.</a:t>
            </a:r>
          </a:p>
          <a:p>
            <a:pPr marL="228600" indent="-228600"/>
            <a:endParaRPr lang="en-US" sz="400"/>
          </a:p>
          <a:p>
            <a:pPr marL="228600" indent="-228600">
              <a:buFontTx/>
              <a:buAutoNum type="arabicPeriod"/>
            </a:pPr>
            <a:r>
              <a:rPr lang="en-US" sz="400"/>
              <a:t> Alveolar fluid is absorbed into lung tissue and replaced by air.</a:t>
            </a:r>
          </a:p>
          <a:p>
            <a:pPr marL="228600" indent="-228600">
              <a:buFontTx/>
              <a:buAutoNum type="arabicPeriod"/>
            </a:pPr>
            <a:r>
              <a:rPr lang="en-US" sz="400"/>
              <a:t> Umbilical arteries and veins are clamped, removing the low resistance placental circuit and increasing systemic blood pressure.</a:t>
            </a:r>
          </a:p>
          <a:p>
            <a:pPr marL="228600" indent="-228600">
              <a:buFontTx/>
              <a:buAutoNum type="arabicPeriod"/>
            </a:pPr>
            <a:r>
              <a:rPr lang="en-US" sz="400"/>
              <a:t> Blood vessels in lung tissue relax, increasing pulmonary blood flow.</a:t>
            </a:r>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03209A-30F6-4693-8F56-B1F15881A076}" type="slidenum">
              <a:rPr lang="en-US"/>
              <a:pPr/>
              <a:t>10</a:t>
            </a:fld>
            <a:endParaRPr lang="en-US"/>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p:txBody>
          <a:bodyPr/>
          <a:lstStyle/>
          <a:p>
            <a:r>
              <a:rPr lang="en-US" sz="400"/>
              <a:t>A baby may encounter difficulty before labor, during labor, or after birth. Some of the problems that may disrupt normal transition are</a:t>
            </a:r>
          </a:p>
          <a:p>
            <a:pPr>
              <a:buFontTx/>
              <a:buChar char="•"/>
            </a:pPr>
            <a:r>
              <a:rPr lang="en-US" sz="400"/>
              <a:t>The baby may not breathe sufficiently to force fluid from the alveoli, or foreign material such as meconium may prevent air from entering the alveoli. </a:t>
            </a:r>
          </a:p>
          <a:p>
            <a:pPr>
              <a:buFontTx/>
              <a:buChar char="•"/>
            </a:pPr>
            <a:r>
              <a:rPr lang="en-US" sz="400"/>
              <a:t>Excessive blood loss may occur, or there may be inadequate cardiac contractility or bradycardia from hypoxia and ischemia.</a:t>
            </a:r>
          </a:p>
          <a:p>
            <a:pPr>
              <a:buFontTx/>
              <a:buChar char="•"/>
            </a:pPr>
            <a:r>
              <a:rPr lang="en-US" sz="400"/>
              <a:t>Lack of oxygen or ventilation of the newborn’s lungs results in sustained constriction of the pulmonary arterioles, preventing arterial blood from becoming oxygenated. Prolonged lack of adequate perfusion and oxygenation to the baby’s organs can lead to brain damage, damage to other organs, or death.</a:t>
            </a:r>
          </a:p>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3FA33DA-264D-4D7F-A1BE-4A3CF130D0C2}" type="slidenum">
              <a:rPr lang="en-US"/>
              <a:pPr/>
              <a:t>11</a:t>
            </a:fld>
            <a:endParaRPr lang="en-US"/>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516624"/>
            <a:ext cx="7315200" cy="2595025"/>
          </a:xfrm>
        </p:spPr>
        <p:txBody>
          <a:bodyPr>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914400" y="5166530"/>
            <a:ext cx="7315200" cy="1144632"/>
          </a:xfrm>
        </p:spPr>
        <p:txBody>
          <a:bodyPr>
            <a:normAutofit/>
          </a:bodyPr>
          <a:lstStyle>
            <a:lvl1pPr marL="0" indent="0" algn="l">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8220DE73-E064-4EBE-A8EE-1DC6AAA8FC5E}" type="datetimeFigureOut">
              <a:rPr lang="en-US" smtClean="0"/>
              <a:pPr/>
              <a:t>31-Dec-11</a:t>
            </a:fld>
            <a:endParaRPr lang="en-US"/>
          </a:p>
        </p:txBody>
      </p:sp>
      <p:sp>
        <p:nvSpPr>
          <p:cNvPr id="8" name="Slide Number Placeholder 7"/>
          <p:cNvSpPr>
            <a:spLocks noGrp="1"/>
          </p:cNvSpPr>
          <p:nvPr>
            <p:ph type="sldNum" sz="quarter" idx="11"/>
          </p:nvPr>
        </p:nvSpPr>
        <p:spPr/>
        <p:txBody>
          <a:bodyPr/>
          <a:lstStyle/>
          <a:p>
            <a:fld id="{64691332-9653-43D4-A787-4F6C41868E8D}" type="slidenum">
              <a:rPr lang="en-US" smtClean="0"/>
              <a:pP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20DE73-E064-4EBE-A8EE-1DC6AAA8FC5E}" type="datetimeFigureOut">
              <a:rPr lang="en-US" smtClean="0"/>
              <a:pPr/>
              <a:t>31-Dec-11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691332-9653-43D4-A787-4F6C41868E8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48400" y="1826709"/>
            <a:ext cx="1492499" cy="448445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54524" y="1826709"/>
            <a:ext cx="5241476" cy="448445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20DE73-E064-4EBE-A8EE-1DC6AAA8FC5E}" type="datetimeFigureOut">
              <a:rPr lang="en-US" smtClean="0"/>
              <a:pPr/>
              <a:t>31-Dec-11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691332-9653-43D4-A787-4F6C41868E8D}"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Media">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7543800" cy="14319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066800" y="1981200"/>
            <a:ext cx="36957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Media Placeholder 3"/>
          <p:cNvSpPr>
            <a:spLocks noGrp="1"/>
          </p:cNvSpPr>
          <p:nvPr>
            <p:ph type="media" sz="half" idx="2"/>
          </p:nvPr>
        </p:nvSpPr>
        <p:spPr>
          <a:xfrm>
            <a:off x="4914900" y="1981200"/>
            <a:ext cx="3695700" cy="4114800"/>
          </a:xfrm>
        </p:spPr>
        <p:txBody>
          <a:bodyPr/>
          <a:lstStyle/>
          <a:p>
            <a:endParaRPr lang="en-US"/>
          </a:p>
        </p:txBody>
      </p:sp>
      <p:sp>
        <p:nvSpPr>
          <p:cNvPr id="5" name="Date Placeholder 4"/>
          <p:cNvSpPr>
            <a:spLocks noGrp="1"/>
          </p:cNvSpPr>
          <p:nvPr>
            <p:ph type="dt" sz="half" idx="10"/>
          </p:nvPr>
        </p:nvSpPr>
        <p:spPr>
          <a:xfrm>
            <a:off x="1066800" y="62484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4290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705600" y="6248400"/>
            <a:ext cx="1905000" cy="457200"/>
          </a:xfrm>
        </p:spPr>
        <p:txBody>
          <a:bodyPr/>
          <a:lstStyle>
            <a:lvl1pPr>
              <a:defRPr/>
            </a:lvl1pPr>
          </a:lstStyle>
          <a:p>
            <a:fld id="{7F2A9B0B-FD0B-4892-A4A0-E338A9A9B940}"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7543800" cy="1431925"/>
          </a:xfrm>
        </p:spPr>
        <p:txBody>
          <a:bodyPr/>
          <a:lstStyle>
            <a:lvl1pPr>
              <a:defRPr>
                <a:solidFill>
                  <a:srgbClr val="FFC000"/>
                </a:solidFill>
              </a:defRPr>
            </a:lvl1pPr>
          </a:lstStyle>
          <a:p>
            <a:r>
              <a:rPr lang="en-US" dirty="0" smtClean="0"/>
              <a:t>Click to edit Master title style</a:t>
            </a:r>
            <a:endParaRPr lang="en-US" dirty="0"/>
          </a:p>
        </p:txBody>
      </p:sp>
      <p:sp>
        <p:nvSpPr>
          <p:cNvPr id="3" name="Text Placeholder 2"/>
          <p:cNvSpPr>
            <a:spLocks noGrp="1"/>
          </p:cNvSpPr>
          <p:nvPr>
            <p:ph type="body" sz="half" idx="1"/>
          </p:nvPr>
        </p:nvSpPr>
        <p:spPr>
          <a:xfrm>
            <a:off x="1066800" y="1981200"/>
            <a:ext cx="3695700" cy="4114800"/>
          </a:xfrm>
        </p:spPr>
        <p:txBody>
          <a:bodyPr/>
          <a:lstStyle>
            <a:lvl1pPr>
              <a:defRPr sz="32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914900" y="1981200"/>
            <a:ext cx="36957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1066800" y="62484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4290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705600" y="6248400"/>
            <a:ext cx="1905000" cy="457200"/>
          </a:xfrm>
        </p:spPr>
        <p:txBody>
          <a:bodyPr/>
          <a:lstStyle>
            <a:lvl1pPr>
              <a:defRPr/>
            </a:lvl1pPr>
          </a:lstStyle>
          <a:p>
            <a:fld id="{BE74944B-B5DE-4253-BE6B-AAAD3A62DF02}"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normAutofit/>
          </a:bodyPr>
          <a:lstStyle/>
          <a:p>
            <a:pPr lvl="0"/>
            <a:endParaRPr lang="en-US" noProof="0"/>
          </a:p>
        </p:txBody>
      </p:sp>
      <p:sp>
        <p:nvSpPr>
          <p:cNvPr id="4" name="Date Placeholder 3"/>
          <p:cNvSpPr>
            <a:spLocks noGrp="1"/>
          </p:cNvSpPr>
          <p:nvPr>
            <p:ph type="dt" sz="half" idx="10"/>
          </p:nvPr>
        </p:nvSpPr>
        <p:spPr>
          <a:xfrm>
            <a:off x="457200" y="6251575"/>
            <a:ext cx="2133600" cy="476250"/>
          </a:xfrm>
        </p:spPr>
        <p:txBody>
          <a:bodyPr/>
          <a:lstStyle>
            <a:lvl1pPr>
              <a:defRPr/>
            </a:lvl1pPr>
          </a:lstStyle>
          <a:p>
            <a:pPr>
              <a:defRPr/>
            </a:pPr>
            <a:endParaRPr lang="en-US"/>
          </a:p>
        </p:txBody>
      </p:sp>
      <p:sp>
        <p:nvSpPr>
          <p:cNvPr id="5" name="Slide Number Placeholder 4"/>
          <p:cNvSpPr>
            <a:spLocks noGrp="1"/>
          </p:cNvSpPr>
          <p:nvPr>
            <p:ph type="sldNum" sz="quarter" idx="11"/>
          </p:nvPr>
        </p:nvSpPr>
        <p:spPr>
          <a:xfrm>
            <a:off x="6553200" y="6248400"/>
            <a:ext cx="2133600" cy="476250"/>
          </a:xfrm>
        </p:spPr>
        <p:txBody>
          <a:bodyPr/>
          <a:lstStyle>
            <a:lvl1pPr>
              <a:defRPr/>
            </a:lvl1pPr>
          </a:lstStyle>
          <a:p>
            <a:pPr>
              <a:defRPr/>
            </a:pPr>
            <a:fld id="{9E9818DC-4A80-4123-BC93-F5A161F19BA7}" type="slidenum">
              <a:rPr lang="ar-SA"/>
              <a:pPr>
                <a:defRPr/>
              </a:pPr>
              <a:t>‹#›</a:t>
            </a:fld>
            <a:endParaRPr lang="en-US"/>
          </a:p>
        </p:txBody>
      </p:sp>
      <p:sp>
        <p:nvSpPr>
          <p:cNvPr id="6" name="Footer Placeholder 5"/>
          <p:cNvSpPr>
            <a:spLocks noGrp="1"/>
          </p:cNvSpPr>
          <p:nvPr>
            <p:ph type="ftr" sz="quarter" idx="12"/>
          </p:nvPr>
        </p:nvSpPr>
        <p:spPr>
          <a:xfrm>
            <a:off x="3124200" y="6248400"/>
            <a:ext cx="2895600" cy="476250"/>
          </a:xfrm>
        </p:spPr>
        <p:txBody>
          <a:bodyPr/>
          <a:lstStyle>
            <a:lvl1pPr>
              <a:defRPr/>
            </a:lvl1pPr>
          </a:lstStyle>
          <a:p>
            <a:pPr>
              <a:defRPr/>
            </a:pP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548680"/>
            <a:ext cx="7315200" cy="1154097"/>
          </a:xfrm>
        </p:spPr>
        <p:txBody>
          <a:bodyPr/>
          <a:lstStyle>
            <a:lvl1pPr>
              <a:defRPr>
                <a:solidFill>
                  <a:srgbClr val="FFC000"/>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914400" y="1916832"/>
            <a:ext cx="7315200" cy="4464496"/>
          </a:xfrm>
        </p:spPr>
        <p:txBody>
          <a:bodyPr/>
          <a:lstStyle>
            <a:lvl1pPr>
              <a:spcBef>
                <a:spcPts val="1000"/>
              </a:spcBef>
              <a:buClr>
                <a:srgbClr val="FF0000"/>
              </a:buClr>
              <a:defRPr sz="3200">
                <a:latin typeface="+mj-lt"/>
              </a:defRPr>
            </a:lvl1pPr>
            <a:lvl2pPr>
              <a:spcBef>
                <a:spcPts val="1000"/>
              </a:spcBef>
              <a:buClr>
                <a:srgbClr val="00B050"/>
              </a:buClr>
              <a:defRPr sz="2800">
                <a:latin typeface="+mj-lt"/>
              </a:defRPr>
            </a:lvl2pPr>
            <a:lvl3pPr>
              <a:spcBef>
                <a:spcPts val="1000"/>
              </a:spcBef>
              <a:buClr>
                <a:srgbClr val="A927A3"/>
              </a:buClr>
              <a:defRPr sz="2400">
                <a:latin typeface="+mj-lt"/>
              </a:defRPr>
            </a:lvl3pPr>
            <a:lvl4pPr>
              <a:spcBef>
                <a:spcPts val="1000"/>
              </a:spcBef>
              <a:defRPr sz="2000">
                <a:latin typeface="+mj-lt"/>
              </a:defRPr>
            </a:lvl4pPr>
            <a:lvl5pPr>
              <a:spcBef>
                <a:spcPts val="1000"/>
              </a:spcBef>
              <a:defRPr sz="1800">
                <a:latin typeface="+mj-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8220DE73-E064-4EBE-A8EE-1DC6AAA8FC5E}" type="datetimeFigureOut">
              <a:rPr lang="en-US" smtClean="0"/>
              <a:pPr/>
              <a:t>31-Dec-11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691332-9653-43D4-A787-4F6C41868E8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4400" y="5017572"/>
            <a:ext cx="7315200" cy="1293592"/>
          </a:xfrm>
        </p:spPr>
        <p:txBody>
          <a:bodyPr anchor="t"/>
          <a:lstStyle>
            <a:lvl1pPr algn="l">
              <a:defRPr sz="4000" b="0" cap="none"/>
            </a:lvl1pPr>
          </a:lstStyle>
          <a:p>
            <a:r>
              <a:rPr lang="en-US" smtClean="0"/>
              <a:t>Click to edit Master title style</a:t>
            </a:r>
            <a:endParaRPr lang="en-US"/>
          </a:p>
        </p:txBody>
      </p:sp>
      <p:sp>
        <p:nvSpPr>
          <p:cNvPr id="3" name="Text Placeholder 2"/>
          <p:cNvSpPr>
            <a:spLocks noGrp="1"/>
          </p:cNvSpPr>
          <p:nvPr>
            <p:ph type="body" idx="1"/>
          </p:nvPr>
        </p:nvSpPr>
        <p:spPr>
          <a:xfrm>
            <a:off x="914400" y="3865097"/>
            <a:ext cx="7315200" cy="1098439"/>
          </a:xfrm>
        </p:spPr>
        <p:txBody>
          <a:bodyPr anchor="b">
            <a:noAutofit/>
          </a:bodyPr>
          <a:lstStyle>
            <a:lvl1pPr marL="0" indent="0">
              <a:buNone/>
              <a:defRPr sz="6000">
                <a:solidFill>
                  <a:srgbClr val="FFC00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8220DE73-E064-4EBE-A8EE-1DC6AAA8FC5E}" type="datetimeFigureOut">
              <a:rPr lang="en-US" smtClean="0"/>
              <a:pPr/>
              <a:t>31-Dec-11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691332-9653-43D4-A787-4F6C41868E8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8220DE73-E064-4EBE-A8EE-1DC6AAA8FC5E}" type="datetimeFigureOut">
              <a:rPr lang="en-US" smtClean="0"/>
              <a:pPr/>
              <a:t>31-Dec-11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691332-9653-43D4-A787-4F6C41868E8D}" type="slidenum">
              <a:rPr lang="en-US" smtClean="0"/>
              <a:pPr/>
              <a:t>‹#›</a:t>
            </a:fld>
            <a:endParaRPr lang="en-US"/>
          </a:p>
        </p:txBody>
      </p:sp>
      <p:sp>
        <p:nvSpPr>
          <p:cNvPr id="9" name="Title 8"/>
          <p:cNvSpPr>
            <a:spLocks noGrp="1"/>
          </p:cNvSpPr>
          <p:nvPr>
            <p:ph type="title"/>
          </p:nvPr>
        </p:nvSpPr>
        <p:spPr>
          <a:xfrm>
            <a:off x="914400" y="1544715"/>
            <a:ext cx="7315200" cy="1154097"/>
          </a:xfrm>
        </p:spPr>
        <p:txBody>
          <a:bodyPr/>
          <a:lstStyle>
            <a:lvl1pPr>
              <a:defRPr>
                <a:solidFill>
                  <a:srgbClr val="FFC000"/>
                </a:solidFill>
              </a:defRPr>
            </a:lvl1pPr>
          </a:lstStyle>
          <a:p>
            <a:r>
              <a:rPr lang="en-US" dirty="0" smtClean="0"/>
              <a:t>Click to edit Master title style</a:t>
            </a:r>
            <a:endParaRPr lang="en-US" dirty="0"/>
          </a:p>
        </p:txBody>
      </p:sp>
      <p:sp>
        <p:nvSpPr>
          <p:cNvPr id="8" name="Content Placeholder 7"/>
          <p:cNvSpPr>
            <a:spLocks noGrp="1"/>
          </p:cNvSpPr>
          <p:nvPr>
            <p:ph sz="quarter" idx="13"/>
          </p:nvPr>
        </p:nvSpPr>
        <p:spPr>
          <a:xfrm>
            <a:off x="914400" y="2743200"/>
            <a:ext cx="3566160" cy="3593592"/>
          </a:xfrm>
        </p:spPr>
        <p:txBody>
          <a:bodyPr/>
          <a:lstStyle>
            <a:lvl1pPr>
              <a:buClr>
                <a:srgbClr val="FF0000"/>
              </a:buClr>
              <a:defRPr sz="2800"/>
            </a:lvl1pPr>
            <a:lvl2pPr>
              <a:buClr>
                <a:srgbClr val="00B050"/>
              </a:buClr>
              <a:defRPr sz="2400"/>
            </a:lvl2pPr>
            <a:lvl3pPr>
              <a:buClr>
                <a:srgbClr val="7030A0"/>
              </a:buClr>
              <a:defRPr sz="20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10"/>
          <p:cNvSpPr>
            <a:spLocks noGrp="1"/>
          </p:cNvSpPr>
          <p:nvPr>
            <p:ph sz="quarter" idx="14"/>
          </p:nvPr>
        </p:nvSpPr>
        <p:spPr>
          <a:xfrm>
            <a:off x="4681728" y="2743200"/>
            <a:ext cx="3566160" cy="35956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16348" y="2743200"/>
            <a:ext cx="336499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85144" y="2743200"/>
            <a:ext cx="336206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8220DE73-E064-4EBE-A8EE-1DC6AAA8FC5E}" type="datetimeFigureOut">
              <a:rPr lang="en-US" smtClean="0"/>
              <a:pPr/>
              <a:t>31-Dec-11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4691332-9653-43D4-A787-4F6C41868E8D}" type="slidenum">
              <a:rPr lang="en-US" smtClean="0"/>
              <a:pPr/>
              <a:t>‹#›</a:t>
            </a:fld>
            <a:endParaRPr lang="en-US"/>
          </a:p>
        </p:txBody>
      </p:sp>
      <p:sp>
        <p:nvSpPr>
          <p:cNvPr id="10" name="Title 9"/>
          <p:cNvSpPr>
            <a:spLocks noGrp="1"/>
          </p:cNvSpPr>
          <p:nvPr>
            <p:ph type="title"/>
          </p:nvPr>
        </p:nvSpPr>
        <p:spPr>
          <a:xfrm>
            <a:off x="914400" y="1544715"/>
            <a:ext cx="7315200" cy="1154097"/>
          </a:xfrm>
        </p:spPr>
        <p:txBody>
          <a:bodyPr/>
          <a:lstStyle/>
          <a:p>
            <a:r>
              <a:rPr lang="en-US" smtClean="0"/>
              <a:t>Click to edit Master title style</a:t>
            </a:r>
            <a:endParaRPr lang="en-US" dirty="0"/>
          </a:p>
        </p:txBody>
      </p:sp>
      <p:sp>
        <p:nvSpPr>
          <p:cNvPr id="11" name="Content Placeholder 10"/>
          <p:cNvSpPr>
            <a:spLocks noGrp="1"/>
          </p:cNvSpPr>
          <p:nvPr>
            <p:ph sz="quarter" idx="13"/>
          </p:nvPr>
        </p:nvSpPr>
        <p:spPr>
          <a:xfrm>
            <a:off x="914400" y="3383280"/>
            <a:ext cx="3566160" cy="2953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81727" y="3383280"/>
            <a:ext cx="3566160" cy="2953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220DE73-E064-4EBE-A8EE-1DC6AAA8FC5E}" type="datetimeFigureOut">
              <a:rPr lang="en-US" smtClean="0"/>
              <a:pPr/>
              <a:t>31-Dec-11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4691332-9653-43D4-A787-4F6C41868E8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20DE73-E064-4EBE-A8EE-1DC6AAA8FC5E}" type="datetimeFigureOut">
              <a:rPr lang="en-US" smtClean="0"/>
              <a:pPr/>
              <a:t>31-Dec-11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4691332-9653-43D4-A787-4F6C41868E8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5362"/>
            <a:ext cx="2950936" cy="2173015"/>
          </a:xfrm>
        </p:spPr>
        <p:txBody>
          <a:bodyPr anchor="b">
            <a:normAutofit/>
          </a:bodyPr>
          <a:lstStyle>
            <a:lvl1pPr algn="l">
              <a:defRPr sz="2800" b="0"/>
            </a:lvl1pPr>
          </a:lstStyle>
          <a:p>
            <a:r>
              <a:rPr lang="en-US" smtClean="0"/>
              <a:t>Click to edit Master title style</a:t>
            </a:r>
            <a:endParaRPr lang="en-US" dirty="0"/>
          </a:p>
        </p:txBody>
      </p:sp>
      <p:sp>
        <p:nvSpPr>
          <p:cNvPr id="3" name="Content Placeholder 2"/>
          <p:cNvSpPr>
            <a:spLocks noGrp="1"/>
          </p:cNvSpPr>
          <p:nvPr>
            <p:ph idx="1"/>
          </p:nvPr>
        </p:nvSpPr>
        <p:spPr>
          <a:xfrm>
            <a:off x="4021752" y="1826709"/>
            <a:ext cx="4207848" cy="4476614"/>
          </a:xfrm>
        </p:spPr>
        <p:txBody>
          <a:bodyPr anchor="ct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4400" y="4061095"/>
            <a:ext cx="2950936" cy="2245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20DE73-E064-4EBE-A8EE-1DC6AAA8FC5E}" type="datetimeFigureOut">
              <a:rPr lang="en-US" smtClean="0"/>
              <a:pPr/>
              <a:t>31-Dec-11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691332-9653-43D4-A787-4F6C41868E8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8800"/>
            <a:ext cx="2953512" cy="2176272"/>
          </a:xfrm>
        </p:spPr>
        <p:txBody>
          <a:bodyPr anchor="b">
            <a:normAutofit/>
          </a:bodyPr>
          <a:lstStyle>
            <a:lvl1pPr algn="l">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4191000" y="2286000"/>
            <a:ext cx="4038600" cy="3352800"/>
          </a:xfrm>
          <a:solidFill>
            <a:schemeClr val="accent2"/>
          </a:solidFill>
          <a:ln w="12700">
            <a:noFill/>
          </a:ln>
          <a:effectLst>
            <a:reflection blurRad="12700" stA="30000" endPos="30000" dist="31750" dir="5400000" sy="-100000" algn="bl" rotWithShape="0"/>
          </a:effectLst>
          <a:scene3d>
            <a:camera prst="perspectiveRight" fov="2700000">
              <a:rot lat="240000" lon="900000" rev="0"/>
            </a:camera>
            <a:lightRig rig="threePt" dir="t">
              <a:rot lat="0" lon="0" rev="2700000"/>
            </a:lightRig>
          </a:scene3d>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4400" y="4059936"/>
            <a:ext cx="2953512" cy="224942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20DE73-E064-4EBE-A8EE-1DC6AAA8FC5E}" type="datetimeFigureOut">
              <a:rPr lang="en-US" smtClean="0"/>
              <a:pPr/>
              <a:t>31-Dec-11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691332-9653-43D4-A787-4F6C41868E8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2">
                <a:tint val="100000"/>
                <a:shade val="80000"/>
                <a:satMod val="100000"/>
                <a:lumMod val="100000"/>
              </a:schemeClr>
            </a:gs>
            <a:gs pos="66000">
              <a:schemeClr val="bg2">
                <a:tint val="100000"/>
                <a:shade val="95000"/>
                <a:satMod val="100000"/>
                <a:lumMod val="100000"/>
              </a:schemeClr>
            </a:gs>
            <a:gs pos="100000">
              <a:schemeClr val="bg2">
                <a:tint val="88000"/>
                <a:shade val="100000"/>
                <a:satMod val="400000"/>
                <a:lumMod val="100000"/>
              </a:schemeClr>
            </a:gs>
          </a:gsLst>
          <a:lin ang="5400000" scaled="0"/>
          <a:tileRect/>
        </a:gradFill>
        <a:effectLst/>
      </p:bgPr>
    </p:bg>
    <p:spTree>
      <p:nvGrpSpPr>
        <p:cNvPr id="1" name=""/>
        <p:cNvGrpSpPr/>
        <p:nvPr/>
      </p:nvGrpSpPr>
      <p:grpSpPr>
        <a:xfrm>
          <a:off x="0" y="0"/>
          <a:ext cx="0" cy="0"/>
          <a:chOff x="0" y="0"/>
          <a:chExt cx="0" cy="0"/>
        </a:xfrm>
      </p:grpSpPr>
      <p:sp>
        <p:nvSpPr>
          <p:cNvPr id="10" name="Rectangle 9"/>
          <p:cNvSpPr/>
          <p:nvPr/>
        </p:nvSpPr>
        <p:spPr>
          <a:xfrm>
            <a:off x="8435268" y="573807"/>
            <a:ext cx="86236"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569419" y="573807"/>
            <a:ext cx="576072"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914400" y="1544715"/>
            <a:ext cx="7315200" cy="115409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4400" y="2769833"/>
            <a:ext cx="7315200" cy="353952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007690" y="548797"/>
            <a:ext cx="1189132" cy="297918"/>
          </a:xfrm>
          <a:prstGeom prst="rect">
            <a:avLst/>
          </a:prstGeom>
        </p:spPr>
        <p:txBody>
          <a:bodyPr vert="horz" lIns="91440" tIns="45720" rIns="91440" bIns="45720" rtlCol="0" anchor="ctr"/>
          <a:lstStyle>
            <a:lvl1pPr algn="l">
              <a:defRPr sz="1200">
                <a:solidFill>
                  <a:schemeClr val="tx1">
                    <a:alpha val="50000"/>
                  </a:schemeClr>
                </a:solidFill>
              </a:defRPr>
            </a:lvl1pPr>
          </a:lstStyle>
          <a:p>
            <a:fld id="{8220DE73-E064-4EBE-A8EE-1DC6AAA8FC5E}" type="datetimeFigureOut">
              <a:rPr lang="en-US" smtClean="0"/>
              <a:pPr/>
              <a:t>31-Dec-11</a:t>
            </a:fld>
            <a:endParaRPr lang="en-US"/>
          </a:p>
        </p:txBody>
      </p:sp>
      <p:sp>
        <p:nvSpPr>
          <p:cNvPr id="6" name="Slide Number Placeholder 5"/>
          <p:cNvSpPr>
            <a:spLocks noGrp="1"/>
          </p:cNvSpPr>
          <p:nvPr>
            <p:ph type="sldNum" sz="quarter" idx="4"/>
          </p:nvPr>
        </p:nvSpPr>
        <p:spPr>
          <a:xfrm>
            <a:off x="7314415" y="548797"/>
            <a:ext cx="941203" cy="301752"/>
          </a:xfrm>
          <a:prstGeom prst="rect">
            <a:avLst/>
          </a:prstGeom>
        </p:spPr>
        <p:txBody>
          <a:bodyPr vert="horz" lIns="91440" tIns="45720" rIns="91440" bIns="45720" rtlCol="0" anchor="ctr"/>
          <a:lstStyle>
            <a:lvl1pPr algn="r">
              <a:defRPr sz="1200">
                <a:solidFill>
                  <a:schemeClr val="tx1"/>
                </a:solidFill>
              </a:defRPr>
            </a:lvl1pPr>
          </a:lstStyle>
          <a:p>
            <a:fld id="{64691332-9653-43D4-A787-4F6C41868E8D}" type="slidenum">
              <a:rPr lang="en-US" smtClean="0"/>
              <a:pPr/>
              <a:t>‹#›</a:t>
            </a:fld>
            <a:endParaRPr lang="en-US"/>
          </a:p>
        </p:txBody>
      </p:sp>
      <p:sp>
        <p:nvSpPr>
          <p:cNvPr id="5" name="Footer Placeholder 4"/>
          <p:cNvSpPr>
            <a:spLocks noGrp="1"/>
          </p:cNvSpPr>
          <p:nvPr>
            <p:ph type="ftr" sz="quarter" idx="3"/>
          </p:nvPr>
        </p:nvSpPr>
        <p:spPr>
          <a:xfrm>
            <a:off x="6008688" y="855956"/>
            <a:ext cx="2246489" cy="301227"/>
          </a:xfrm>
          <a:prstGeom prst="rect">
            <a:avLst/>
          </a:prstGeom>
        </p:spPr>
        <p:txBody>
          <a:bodyPr vert="horz" lIns="91440" tIns="0" rIns="91440" bIns="45720" rtlCol="0" anchor="t"/>
          <a:lstStyle>
            <a:lvl1pPr algn="l">
              <a:defRPr sz="1000">
                <a:solidFill>
                  <a:schemeClr val="tx1"/>
                </a:solidFill>
              </a:defRPr>
            </a:lvl1pPr>
          </a:lstStyle>
          <a:p>
            <a:endParaRPr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txStyles>
    <p:title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5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video" Target="file:///C:\Documents%20and%20Settings\Dana\Desktop\NRP%20slide%20assets\final\Lesson%201\Fl_01_03_02.wmv" TargetMode="External"/><Relationship Id="rId4" Type="http://schemas.openxmlformats.org/officeDocument/2006/relationships/image" Target="../media/image2.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image" Target="../media/image32.jpe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869160"/>
            <a:ext cx="7315200" cy="1293592"/>
          </a:xfrm>
        </p:spPr>
        <p:txBody>
          <a:bodyPr>
            <a:normAutofit fontScale="90000"/>
          </a:bodyPr>
          <a:lstStyle/>
          <a:p>
            <a:pPr algn="ctr"/>
            <a:r>
              <a:rPr lang="en-US" sz="2700" dirty="0" smtClean="0"/>
              <a:t>December 2011</a:t>
            </a:r>
            <a:r>
              <a:rPr lang="en-US" sz="2400" dirty="0" smtClean="0"/>
              <a:t/>
            </a:r>
            <a:br>
              <a:rPr lang="en-US" sz="2400" dirty="0" smtClean="0"/>
            </a:br>
            <a:r>
              <a:rPr lang="en-US" sz="1800" dirty="0" smtClean="0"/>
              <a:t> </a:t>
            </a:r>
            <a:r>
              <a:rPr lang="en-US" sz="2400" dirty="0" smtClean="0"/>
              <a:t/>
            </a:r>
            <a:br>
              <a:rPr lang="en-US" sz="2400" dirty="0" smtClean="0"/>
            </a:br>
            <a:r>
              <a:rPr lang="en-US" sz="2700" dirty="0" smtClean="0">
                <a:solidFill>
                  <a:schemeClr val="tx1"/>
                </a:solidFill>
                <a:effectLst>
                  <a:outerShdw blurRad="38100" dist="38100" dir="2700000" algn="tl">
                    <a:srgbClr val="000000">
                      <a:alpha val="43137"/>
                    </a:srgbClr>
                  </a:outerShdw>
                </a:effectLst>
              </a:rPr>
              <a:t>Khalid </a:t>
            </a:r>
            <a:r>
              <a:rPr lang="en-US" sz="2700" dirty="0" err="1" smtClean="0">
                <a:solidFill>
                  <a:schemeClr val="tx1"/>
                </a:solidFill>
                <a:effectLst>
                  <a:outerShdw blurRad="38100" dist="38100" dir="2700000" algn="tl">
                    <a:srgbClr val="000000">
                      <a:alpha val="43137"/>
                    </a:srgbClr>
                  </a:outerShdw>
                </a:effectLst>
              </a:rPr>
              <a:t>Altirkawi</a:t>
            </a:r>
            <a:r>
              <a:rPr lang="en-US" sz="2700" dirty="0" smtClean="0">
                <a:solidFill>
                  <a:schemeClr val="tx1"/>
                </a:solidFill>
                <a:effectLst>
                  <a:outerShdw blurRad="38100" dist="38100" dir="2700000" algn="tl">
                    <a:srgbClr val="000000">
                      <a:alpha val="43137"/>
                    </a:srgbClr>
                  </a:outerShdw>
                </a:effectLst>
              </a:rPr>
              <a:t>, MD, FAAP</a:t>
            </a:r>
            <a:r>
              <a:rPr lang="en-US" sz="2400" dirty="0" smtClean="0">
                <a:solidFill>
                  <a:schemeClr val="tx1"/>
                </a:solidFill>
                <a:effectLst>
                  <a:outerShdw blurRad="38100" dist="38100" dir="2700000" algn="tl">
                    <a:srgbClr val="000000">
                      <a:alpha val="43137"/>
                    </a:srgbClr>
                  </a:outerShdw>
                </a:effectLst>
              </a:rPr>
              <a:t/>
            </a:r>
            <a:br>
              <a:rPr lang="en-US" sz="2400" dirty="0" smtClean="0">
                <a:solidFill>
                  <a:schemeClr val="tx1"/>
                </a:solidFill>
                <a:effectLst>
                  <a:outerShdw blurRad="38100" dist="38100" dir="2700000" algn="tl">
                    <a:srgbClr val="000000">
                      <a:alpha val="43137"/>
                    </a:srgbClr>
                  </a:outerShdw>
                </a:effectLst>
              </a:rPr>
            </a:br>
            <a:r>
              <a:rPr lang="en-US" sz="1100" dirty="0" smtClean="0"/>
              <a:t/>
            </a:r>
            <a:br>
              <a:rPr lang="en-US" sz="1100" dirty="0" smtClean="0"/>
            </a:br>
            <a:r>
              <a:rPr lang="en-US" sz="1800" dirty="0" smtClean="0">
                <a:solidFill>
                  <a:schemeClr val="accent4">
                    <a:lumMod val="40000"/>
                    <a:lumOff val="60000"/>
                  </a:schemeClr>
                </a:solidFill>
              </a:rPr>
              <a:t>KKUH – NICU consultant</a:t>
            </a:r>
            <a:br>
              <a:rPr lang="en-US" sz="1800" dirty="0" smtClean="0">
                <a:solidFill>
                  <a:schemeClr val="accent4">
                    <a:lumMod val="40000"/>
                    <a:lumOff val="60000"/>
                  </a:schemeClr>
                </a:solidFill>
              </a:rPr>
            </a:br>
            <a:r>
              <a:rPr lang="en-US" sz="1800" dirty="0" smtClean="0">
                <a:solidFill>
                  <a:schemeClr val="accent4">
                    <a:lumMod val="40000"/>
                    <a:lumOff val="60000"/>
                  </a:schemeClr>
                </a:solidFill>
              </a:rPr>
              <a:t>King Saud University</a:t>
            </a:r>
            <a:endParaRPr lang="en-US" sz="1800" dirty="0">
              <a:solidFill>
                <a:schemeClr val="accent4">
                  <a:lumMod val="40000"/>
                  <a:lumOff val="60000"/>
                </a:schemeClr>
              </a:solidFill>
            </a:endParaRPr>
          </a:p>
        </p:txBody>
      </p:sp>
      <p:sp>
        <p:nvSpPr>
          <p:cNvPr id="8" name="Text Placeholder 7"/>
          <p:cNvSpPr>
            <a:spLocks noGrp="1"/>
          </p:cNvSpPr>
          <p:nvPr>
            <p:ph type="body" idx="1"/>
          </p:nvPr>
        </p:nvSpPr>
        <p:spPr>
          <a:xfrm>
            <a:off x="1259632" y="3429000"/>
            <a:ext cx="6768752" cy="1098439"/>
          </a:xfrm>
        </p:spPr>
        <p:txBody>
          <a:bodyPr>
            <a:noAutofit/>
          </a:bodyPr>
          <a:lstStyle/>
          <a:p>
            <a:pPr algn="ctr"/>
            <a:r>
              <a:rPr lang="en-US" sz="8800" dirty="0" smtClean="0">
                <a:solidFill>
                  <a:srgbClr val="FFC000"/>
                </a:solidFill>
                <a:effectLst>
                  <a:outerShdw blurRad="38100" dist="38100" dir="2700000" algn="tl">
                    <a:srgbClr val="000000">
                      <a:alpha val="43137"/>
                    </a:srgbClr>
                  </a:outerShdw>
                </a:effectLst>
                <a:latin typeface="Baskerville Old Face" pitchFamily="18" charset="0"/>
                <a:cs typeface="Andalus" pitchFamily="18" charset="-78"/>
              </a:rPr>
              <a:t>Neonatology </a:t>
            </a:r>
            <a:r>
              <a:rPr lang="en-US" sz="7200" i="1" dirty="0" smtClean="0">
                <a:effectLst>
                  <a:outerShdw blurRad="38100" dist="38100" dir="2700000" algn="tl">
                    <a:srgbClr val="000000">
                      <a:alpha val="43137"/>
                    </a:srgbClr>
                  </a:outerShdw>
                </a:effectLst>
                <a:latin typeface="Times New Roman" pitchFamily="18" charset="0"/>
                <a:cs typeface="Times New Roman" pitchFamily="18" charset="0"/>
              </a:rPr>
              <a:t>f</a:t>
            </a:r>
            <a:r>
              <a:rPr lang="en-US" sz="7200" i="1" dirty="0" smtClean="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or</a:t>
            </a:r>
            <a:r>
              <a:rPr lang="en-US" sz="7200" i="1"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8800" dirty="0" smtClean="0">
                <a:solidFill>
                  <a:srgbClr val="FFC000"/>
                </a:solidFill>
                <a:effectLst>
                  <a:outerShdw blurRad="38100" dist="38100" dir="2700000" algn="tl">
                    <a:srgbClr val="000000">
                      <a:alpha val="43137"/>
                    </a:srgbClr>
                  </a:outerShdw>
                </a:effectLst>
                <a:latin typeface="Baskerville Old Face" pitchFamily="18" charset="0"/>
                <a:cs typeface="Andalus" pitchFamily="18" charset="-78"/>
              </a:rPr>
              <a:t>Obstetricians</a:t>
            </a:r>
            <a:endParaRPr lang="en-US" sz="8800" dirty="0">
              <a:solidFill>
                <a:srgbClr val="FFC000"/>
              </a:solidFill>
              <a:effectLst>
                <a:outerShdw blurRad="38100" dist="38100" dir="2700000" algn="tl">
                  <a:srgbClr val="000000">
                    <a:alpha val="43137"/>
                  </a:srgbClr>
                </a:outerShdw>
              </a:effectLst>
              <a:latin typeface="Baskerville Old Face" pitchFamily="18" charset="0"/>
              <a:cs typeface="Andalus" pitchFamily="18" charset="-78"/>
            </a:endParaRPr>
          </a:p>
        </p:txBody>
      </p:sp>
    </p:spTree>
    <p:extLst>
      <p:ext uri="{BB962C8B-B14F-4D97-AF65-F5344CB8AC3E}">
        <p14:creationId xmlns:p14="http://schemas.microsoft.com/office/powerpoint/2010/main" xmlns="" val="24650538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smtClean="0"/>
              <a:t>Transition Abnormalities</a:t>
            </a:r>
            <a:endParaRPr lang="en-US"/>
          </a:p>
        </p:txBody>
      </p:sp>
      <p:sp>
        <p:nvSpPr>
          <p:cNvPr id="22531" name="Rectangle 3"/>
          <p:cNvSpPr>
            <a:spLocks noGrp="1" noChangeArrowheads="1"/>
          </p:cNvSpPr>
          <p:nvPr>
            <p:ph type="body" idx="1"/>
          </p:nvPr>
        </p:nvSpPr>
        <p:spPr/>
        <p:txBody>
          <a:bodyPr/>
          <a:lstStyle/>
          <a:p>
            <a:r>
              <a:rPr lang="en-US" dirty="0" smtClean="0"/>
              <a:t>Lack of ventilation of the lungs </a:t>
            </a:r>
            <a:r>
              <a:rPr lang="en-US" dirty="0" smtClean="0">
                <a:sym typeface="Wingdings" pitchFamily="2" charset="2"/>
              </a:rPr>
              <a:t></a:t>
            </a:r>
            <a:r>
              <a:rPr lang="en-US" dirty="0" smtClean="0"/>
              <a:t> sustained constriction of the pulmonary arterioles, preventing systemic arterial blood from being oxygenated</a:t>
            </a:r>
          </a:p>
          <a:p>
            <a:r>
              <a:rPr lang="en-US" dirty="0" smtClean="0"/>
              <a:t>Prolonged lack of adequate perfusion and oxygenation to the baby’s organs can lead to damage to many organs (especially the brain), or death</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4" name="Rectangle 8"/>
          <p:cNvSpPr>
            <a:spLocks noGrp="1" noChangeArrowheads="1"/>
          </p:cNvSpPr>
          <p:nvPr>
            <p:ph type="title"/>
          </p:nvPr>
        </p:nvSpPr>
        <p:spPr/>
        <p:txBody>
          <a:bodyPr/>
          <a:lstStyle/>
          <a:p>
            <a:r>
              <a:rPr lang="en-US" dirty="0" smtClean="0"/>
              <a:t>Signs of the </a:t>
            </a:r>
            <a:r>
              <a:rPr lang="en-US" dirty="0" err="1" smtClean="0"/>
              <a:t>perinatal</a:t>
            </a:r>
            <a:r>
              <a:rPr lang="en-US" dirty="0" smtClean="0"/>
              <a:t> compromise</a:t>
            </a:r>
            <a:endParaRPr lang="en-US" dirty="0"/>
          </a:p>
        </p:txBody>
      </p:sp>
      <p:sp>
        <p:nvSpPr>
          <p:cNvPr id="24585" name="Rectangle 9"/>
          <p:cNvSpPr>
            <a:spLocks noGrp="1" noChangeArrowheads="1"/>
          </p:cNvSpPr>
          <p:nvPr>
            <p:ph type="body" idx="1"/>
          </p:nvPr>
        </p:nvSpPr>
        <p:spPr/>
        <p:txBody>
          <a:bodyPr/>
          <a:lstStyle/>
          <a:p>
            <a:r>
              <a:rPr lang="en-US" dirty="0" smtClean="0"/>
              <a:t>Poor muscle tone</a:t>
            </a:r>
          </a:p>
          <a:p>
            <a:r>
              <a:rPr lang="en-US" dirty="0" smtClean="0"/>
              <a:t>Depressed respiratory drive</a:t>
            </a:r>
          </a:p>
          <a:p>
            <a:r>
              <a:rPr lang="en-US" dirty="0" err="1" smtClean="0"/>
              <a:t>Bradycardia</a:t>
            </a:r>
            <a:endParaRPr lang="en-US" dirty="0" smtClean="0"/>
          </a:p>
          <a:p>
            <a:r>
              <a:rPr lang="en-US" dirty="0" smtClean="0"/>
              <a:t>Low blood pressure</a:t>
            </a:r>
          </a:p>
          <a:p>
            <a:r>
              <a:rPr lang="en-US" dirty="0" err="1" smtClean="0"/>
              <a:t>Tachypnea</a:t>
            </a:r>
            <a:endParaRPr lang="en-US" dirty="0" smtClean="0"/>
          </a:p>
          <a:p>
            <a:r>
              <a:rPr lang="en-US" dirty="0" smtClean="0"/>
              <a:t>Cyanosis</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9" name="Rectangle 5"/>
          <p:cNvSpPr>
            <a:spLocks noGrp="1" noChangeArrowheads="1"/>
          </p:cNvSpPr>
          <p:nvPr>
            <p:ph type="title"/>
          </p:nvPr>
        </p:nvSpPr>
        <p:spPr/>
        <p:txBody>
          <a:bodyPr/>
          <a:lstStyle/>
          <a:p>
            <a:r>
              <a:rPr lang="en-US" dirty="0" smtClean="0"/>
              <a:t>Primary Apnea</a:t>
            </a:r>
            <a:endParaRPr lang="en-US" dirty="0"/>
          </a:p>
        </p:txBody>
      </p:sp>
      <p:sp>
        <p:nvSpPr>
          <p:cNvPr id="26630" name="Rectangle 6"/>
          <p:cNvSpPr>
            <a:spLocks noGrp="1" noChangeArrowheads="1"/>
          </p:cNvSpPr>
          <p:nvPr>
            <p:ph type="body" idx="1"/>
          </p:nvPr>
        </p:nvSpPr>
        <p:spPr/>
        <p:txBody>
          <a:bodyPr/>
          <a:lstStyle/>
          <a:p>
            <a:r>
              <a:rPr lang="en-US" dirty="0" smtClean="0"/>
              <a:t>When a fetus/newborn first becomes deprived of oxygen, an initial period of attempted rapid breathing is followed by primary apnea and dropping heart rate that will improve with tactile stimulation </a:t>
            </a:r>
            <a:endParaRPr lang="en-US" dirty="0"/>
          </a:p>
        </p:txBody>
      </p:sp>
      <p:sp>
        <p:nvSpPr>
          <p:cNvPr id="26628" name="Rectangle 4"/>
          <p:cNvSpPr>
            <a:spLocks noChangeArrowheads="1"/>
          </p:cNvSpPr>
          <p:nvPr/>
        </p:nvSpPr>
        <p:spPr bwMode="auto">
          <a:xfrm>
            <a:off x="7189788" y="6237288"/>
            <a:ext cx="184150" cy="457200"/>
          </a:xfrm>
          <a:prstGeom prst="rect">
            <a:avLst/>
          </a:prstGeom>
          <a:noFill/>
          <a:ln w="9525">
            <a:noFill/>
            <a:miter lim="800000"/>
            <a:headEnd/>
            <a:tailEnd/>
          </a:ln>
          <a:effectLst/>
        </p:spPr>
        <p:txBody>
          <a:bodyPr wrap="none">
            <a:spAutoFit/>
          </a:bodyPr>
          <a:lstStyle/>
          <a:p>
            <a:pPr eaLnBrk="0" hangingPunct="0"/>
            <a:endParaRPr lang="en-US" sz="2400">
              <a:latin typeface="Arial" charset="0"/>
              <a:ea typeface="ＭＳ Ｐゴシック" pitchFamily="34" charset="-128"/>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81" name="Rectangle 9"/>
          <p:cNvSpPr>
            <a:spLocks noGrp="1" noChangeArrowheads="1"/>
          </p:cNvSpPr>
          <p:nvPr>
            <p:ph type="title"/>
          </p:nvPr>
        </p:nvSpPr>
        <p:spPr/>
        <p:txBody>
          <a:bodyPr/>
          <a:lstStyle/>
          <a:p>
            <a:r>
              <a:rPr lang="en-US" smtClean="0"/>
              <a:t>Secondary Apnea</a:t>
            </a:r>
            <a:endParaRPr lang="en-US"/>
          </a:p>
        </p:txBody>
      </p:sp>
      <p:sp>
        <p:nvSpPr>
          <p:cNvPr id="28682" name="Rectangle 10"/>
          <p:cNvSpPr>
            <a:spLocks noGrp="1" noChangeArrowheads="1"/>
          </p:cNvSpPr>
          <p:nvPr>
            <p:ph type="body" idx="1"/>
          </p:nvPr>
        </p:nvSpPr>
        <p:spPr/>
        <p:txBody>
          <a:bodyPr/>
          <a:lstStyle/>
          <a:p>
            <a:r>
              <a:rPr lang="en-US" dirty="0" smtClean="0"/>
              <a:t>If oxygen deprivation continues, secondary apnea ensues, accompanied by a continued fall in heart rate and blood pressure</a:t>
            </a:r>
          </a:p>
          <a:p>
            <a:r>
              <a:rPr lang="en-US" dirty="0" smtClean="0"/>
              <a:t>Secondary apnea cannot be reversed with stimulation; assisted ventilation must be provided</a:t>
            </a:r>
            <a:endParaRPr lang="en-US" dirty="0">
              <a:sym typeface="Webdings" pitchFamily="18" charset="2"/>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7" name="Rectangle 5"/>
          <p:cNvSpPr>
            <a:spLocks noGrp="1" noChangeArrowheads="1"/>
          </p:cNvSpPr>
          <p:nvPr>
            <p:ph type="title"/>
          </p:nvPr>
        </p:nvSpPr>
        <p:spPr/>
        <p:txBody>
          <a:bodyPr/>
          <a:lstStyle/>
          <a:p>
            <a:r>
              <a:rPr lang="en-US" smtClean="0"/>
              <a:t>Preparation for Resuscitation</a:t>
            </a:r>
            <a:endParaRPr lang="en-US"/>
          </a:p>
        </p:txBody>
      </p:sp>
      <p:sp>
        <p:nvSpPr>
          <p:cNvPr id="49158" name="Rectangle 6"/>
          <p:cNvSpPr>
            <a:spLocks noGrp="1" noChangeArrowheads="1"/>
          </p:cNvSpPr>
          <p:nvPr>
            <p:ph type="body" idx="1"/>
          </p:nvPr>
        </p:nvSpPr>
        <p:spPr/>
        <p:txBody>
          <a:bodyPr/>
          <a:lstStyle/>
          <a:p>
            <a:r>
              <a:rPr lang="en-US" dirty="0" smtClean="0"/>
              <a:t>EVERY delivery should be attended by at least one person whose only responsibility is the baby and who is capable of initiating resuscitation</a:t>
            </a:r>
          </a:p>
          <a:p>
            <a:r>
              <a:rPr lang="en-US" dirty="0" smtClean="0"/>
              <a:t>Prepare necessary equipment</a:t>
            </a:r>
          </a:p>
          <a:p>
            <a:pPr lvl="1"/>
            <a:r>
              <a:rPr lang="en-US" dirty="0" smtClean="0"/>
              <a:t>Turn on radiant warmer </a:t>
            </a:r>
          </a:p>
          <a:p>
            <a:pPr lvl="1"/>
            <a:r>
              <a:rPr lang="en-US" dirty="0" smtClean="0"/>
              <a:t>Check resuscitation equipment</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r>
              <a:rPr lang="en-US" dirty="0" smtClean="0"/>
              <a:t>Remember your ABCs</a:t>
            </a:r>
            <a:endParaRPr lang="en-US" dirty="0"/>
          </a:p>
        </p:txBody>
      </p:sp>
      <p:sp>
        <p:nvSpPr>
          <p:cNvPr id="77827" name="Rectangle 3"/>
          <p:cNvSpPr>
            <a:spLocks noGrp="1" noChangeArrowheads="1"/>
          </p:cNvSpPr>
          <p:nvPr>
            <p:ph type="body" idx="1"/>
          </p:nvPr>
        </p:nvSpPr>
        <p:spPr/>
        <p:txBody>
          <a:bodyPr>
            <a:normAutofit/>
          </a:bodyPr>
          <a:lstStyle/>
          <a:p>
            <a:r>
              <a:rPr lang="en-US" dirty="0" smtClean="0"/>
              <a:t>A – Airways</a:t>
            </a:r>
          </a:p>
          <a:p>
            <a:r>
              <a:rPr lang="en-US" dirty="0" smtClean="0"/>
              <a:t>B – Breathing</a:t>
            </a:r>
          </a:p>
          <a:p>
            <a:r>
              <a:rPr lang="en-US" dirty="0" smtClean="0"/>
              <a:t>C – Circulation</a:t>
            </a:r>
          </a:p>
          <a:p>
            <a:r>
              <a:rPr lang="en-US" dirty="0" smtClean="0"/>
              <a:t>D – Drugs</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normAutofit/>
          </a:bodyPr>
          <a:lstStyle/>
          <a:p>
            <a:r>
              <a:rPr lang="en-US" sz="4400" dirty="0" smtClean="0"/>
              <a:t>Initial Steps</a:t>
            </a:r>
            <a:r>
              <a:rPr lang="en-US" dirty="0" smtClean="0"/>
              <a:t>				</a:t>
            </a:r>
            <a:endParaRPr lang="en-US" sz="10700" dirty="0"/>
          </a:p>
        </p:txBody>
      </p:sp>
      <p:sp>
        <p:nvSpPr>
          <p:cNvPr id="34819" name="Rectangle 3"/>
          <p:cNvSpPr>
            <a:spLocks noGrp="1" noChangeArrowheads="1"/>
          </p:cNvSpPr>
          <p:nvPr>
            <p:ph type="body" idx="1"/>
          </p:nvPr>
        </p:nvSpPr>
        <p:spPr/>
        <p:txBody>
          <a:bodyPr>
            <a:normAutofit/>
          </a:bodyPr>
          <a:lstStyle/>
          <a:p>
            <a:r>
              <a:rPr lang="en-US" dirty="0" smtClean="0"/>
              <a:t>Provide warmth</a:t>
            </a:r>
          </a:p>
          <a:p>
            <a:r>
              <a:rPr lang="en-US" dirty="0" smtClean="0"/>
              <a:t>Position head and clear airway as necessary</a:t>
            </a:r>
          </a:p>
          <a:p>
            <a:pPr lvl="1"/>
            <a:r>
              <a:rPr lang="en-US" dirty="0" smtClean="0"/>
              <a:t>Consider intubation at this point (for depressed newborn with MSAF)</a:t>
            </a:r>
          </a:p>
          <a:p>
            <a:r>
              <a:rPr lang="en-US" dirty="0" smtClean="0"/>
              <a:t>Dry and stimulate the baby to breathe</a:t>
            </a:r>
            <a:endParaRPr lang="en-US" dirty="0"/>
          </a:p>
        </p:txBody>
      </p:sp>
      <p:sp>
        <p:nvSpPr>
          <p:cNvPr id="4" name="Rectangle 3"/>
          <p:cNvSpPr/>
          <p:nvPr/>
        </p:nvSpPr>
        <p:spPr>
          <a:xfrm>
            <a:off x="7348009" y="260648"/>
            <a:ext cx="896399" cy="1569660"/>
          </a:xfrm>
          <a:prstGeom prst="rect">
            <a:avLst/>
          </a:prstGeom>
        </p:spPr>
        <p:txBody>
          <a:bodyPr wrap="none">
            <a:spAutoFit/>
          </a:bodyPr>
          <a:lstStyle/>
          <a:p>
            <a:r>
              <a:rPr lang="en-US" sz="9600" dirty="0" smtClean="0">
                <a:solidFill>
                  <a:srgbClr val="FFC000"/>
                </a:solidFill>
                <a:effectLst>
                  <a:outerShdw blurRad="38100" dist="38100" dir="2700000" algn="tl">
                    <a:srgbClr val="000000">
                      <a:alpha val="43137"/>
                    </a:srgbClr>
                  </a:outerShdw>
                </a:effectLst>
              </a:rPr>
              <a:t>A</a:t>
            </a:r>
            <a:endParaRPr lang="en-US" dirty="0">
              <a:solidFill>
                <a:srgbClr val="FFC0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73" name="Rectangle 9"/>
          <p:cNvSpPr>
            <a:spLocks noGrp="1" noChangeArrowheads="1"/>
          </p:cNvSpPr>
          <p:nvPr>
            <p:ph type="title"/>
          </p:nvPr>
        </p:nvSpPr>
        <p:spPr/>
        <p:txBody>
          <a:bodyPr/>
          <a:lstStyle/>
          <a:p>
            <a:r>
              <a:rPr lang="en-US" smtClean="0"/>
              <a:t>Evaluation</a:t>
            </a:r>
            <a:endParaRPr lang="en-US"/>
          </a:p>
        </p:txBody>
      </p:sp>
      <p:sp>
        <p:nvSpPr>
          <p:cNvPr id="36874" name="Rectangle 10"/>
          <p:cNvSpPr>
            <a:spLocks noGrp="1" noChangeArrowheads="1"/>
          </p:cNvSpPr>
          <p:nvPr>
            <p:ph type="body" idx="1"/>
          </p:nvPr>
        </p:nvSpPr>
        <p:spPr/>
        <p:txBody>
          <a:bodyPr/>
          <a:lstStyle/>
          <a:p>
            <a:r>
              <a:rPr lang="en-US" dirty="0" smtClean="0"/>
              <a:t>After these initial steps, further actions are based on evaluation of</a:t>
            </a:r>
          </a:p>
          <a:p>
            <a:pPr lvl="1"/>
            <a:r>
              <a:rPr lang="en-US" dirty="0" smtClean="0"/>
              <a:t>Respirations</a:t>
            </a:r>
          </a:p>
          <a:p>
            <a:pPr lvl="1"/>
            <a:r>
              <a:rPr lang="en-US" dirty="0" smtClean="0"/>
              <a:t>Heart rate</a:t>
            </a:r>
          </a:p>
          <a:p>
            <a:pPr lvl="1"/>
            <a:r>
              <a:rPr lang="en-US" dirty="0" smtClean="0"/>
              <a:t>Color</a:t>
            </a:r>
          </a:p>
          <a:p>
            <a:r>
              <a:rPr lang="en-US" i="1" dirty="0" smtClean="0"/>
              <a:t>You have approximately 30 seconds to achieve a response from one step before deciding to go on to the next</a:t>
            </a:r>
            <a:endParaRPr lang="en-US" i="1"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3"/>
          <p:cNvSpPr>
            <a:spLocks noChangeArrowheads="1"/>
          </p:cNvSpPr>
          <p:nvPr/>
        </p:nvSpPr>
        <p:spPr bwMode="auto">
          <a:xfrm>
            <a:off x="5434013" y="6140450"/>
            <a:ext cx="184150" cy="457200"/>
          </a:xfrm>
          <a:prstGeom prst="rect">
            <a:avLst/>
          </a:prstGeom>
          <a:noFill/>
          <a:ln w="9525">
            <a:noFill/>
            <a:miter lim="800000"/>
            <a:headEnd/>
            <a:tailEnd/>
          </a:ln>
        </p:spPr>
        <p:txBody>
          <a:bodyPr wrap="none">
            <a:spAutoFit/>
          </a:bodyPr>
          <a:lstStyle/>
          <a:p>
            <a:pPr eaLnBrk="0" hangingPunct="0"/>
            <a:endParaRPr lang="en-US" sz="2400">
              <a:latin typeface="Arial" charset="0"/>
              <a:ea typeface="ＭＳ Ｐゴシック" pitchFamily="34" charset="-128"/>
            </a:endParaRPr>
          </a:p>
        </p:txBody>
      </p:sp>
      <p:sp>
        <p:nvSpPr>
          <p:cNvPr id="38916" name="Rectangle 4"/>
          <p:cNvSpPr>
            <a:spLocks noGrp="1" noChangeArrowheads="1"/>
          </p:cNvSpPr>
          <p:nvPr>
            <p:ph type="title"/>
          </p:nvPr>
        </p:nvSpPr>
        <p:spPr/>
        <p:txBody>
          <a:bodyPr>
            <a:normAutofit/>
          </a:bodyPr>
          <a:lstStyle/>
          <a:p>
            <a:r>
              <a:rPr lang="en-US" sz="4400" dirty="0" smtClean="0"/>
              <a:t>Breathing</a:t>
            </a:r>
            <a:r>
              <a:rPr lang="en-US" dirty="0" smtClean="0"/>
              <a:t> 					</a:t>
            </a:r>
            <a:endParaRPr lang="en-US" sz="10700" dirty="0"/>
          </a:p>
        </p:txBody>
      </p:sp>
      <p:sp>
        <p:nvSpPr>
          <p:cNvPr id="38917" name="Rectangle 5"/>
          <p:cNvSpPr>
            <a:spLocks noGrp="1" noChangeArrowheads="1"/>
          </p:cNvSpPr>
          <p:nvPr>
            <p:ph type="body" idx="1"/>
          </p:nvPr>
        </p:nvSpPr>
        <p:spPr/>
        <p:txBody>
          <a:bodyPr>
            <a:normAutofit/>
          </a:bodyPr>
          <a:lstStyle/>
          <a:p>
            <a:r>
              <a:rPr lang="en-US" dirty="0" smtClean="0"/>
              <a:t>If HR &lt; 100 </a:t>
            </a:r>
            <a:r>
              <a:rPr lang="en-US" dirty="0" err="1" smtClean="0"/>
              <a:t>bpm</a:t>
            </a:r>
            <a:r>
              <a:rPr lang="en-US" dirty="0" smtClean="0"/>
              <a:t> or baby is </a:t>
            </a:r>
            <a:r>
              <a:rPr lang="en-US" u="sng" dirty="0" err="1" smtClean="0"/>
              <a:t>Apneic</a:t>
            </a:r>
            <a:r>
              <a:rPr lang="en-US" dirty="0" smtClean="0"/>
              <a:t> : </a:t>
            </a:r>
          </a:p>
          <a:p>
            <a:pPr lvl="1"/>
            <a:r>
              <a:rPr lang="en-US" dirty="0" smtClean="0"/>
              <a:t>Provide positive pressure ventilation (PPV)</a:t>
            </a:r>
          </a:p>
          <a:p>
            <a:pPr lvl="1"/>
            <a:r>
              <a:rPr lang="en-US" dirty="0" smtClean="0"/>
              <a:t>Intubation may be considered</a:t>
            </a:r>
          </a:p>
          <a:p>
            <a:r>
              <a:rPr lang="en-US" dirty="0" smtClean="0"/>
              <a:t>If HR is &gt;100 </a:t>
            </a:r>
            <a:r>
              <a:rPr lang="en-US" dirty="0" err="1" smtClean="0"/>
              <a:t>bpm</a:t>
            </a:r>
            <a:r>
              <a:rPr lang="en-US" dirty="0" smtClean="0"/>
              <a:t> but baby is cyanotic despite breathing:</a:t>
            </a:r>
          </a:p>
          <a:p>
            <a:pPr lvl="1"/>
            <a:r>
              <a:rPr lang="en-US" dirty="0" smtClean="0"/>
              <a:t>Give supplemental oxygen</a:t>
            </a:r>
          </a:p>
          <a:p>
            <a:pPr lvl="1"/>
            <a:r>
              <a:rPr lang="en-US" dirty="0" smtClean="0"/>
              <a:t>If cyanosis persists, provide PPV</a:t>
            </a:r>
            <a:endParaRPr lang="en-US" dirty="0"/>
          </a:p>
        </p:txBody>
      </p:sp>
      <p:sp>
        <p:nvSpPr>
          <p:cNvPr id="5" name="Rectangle 4"/>
          <p:cNvSpPr/>
          <p:nvPr/>
        </p:nvSpPr>
        <p:spPr>
          <a:xfrm>
            <a:off x="7317679" y="260648"/>
            <a:ext cx="854721" cy="1569660"/>
          </a:xfrm>
          <a:prstGeom prst="rect">
            <a:avLst/>
          </a:prstGeom>
        </p:spPr>
        <p:txBody>
          <a:bodyPr wrap="none">
            <a:spAutoFit/>
          </a:bodyPr>
          <a:lstStyle/>
          <a:p>
            <a:r>
              <a:rPr lang="en-US" sz="9600" dirty="0" smtClean="0">
                <a:solidFill>
                  <a:srgbClr val="FFC000"/>
                </a:solidFill>
                <a:effectLst>
                  <a:outerShdw blurRad="38100" dist="38100" dir="2700000" algn="tl">
                    <a:srgbClr val="000000">
                      <a:alpha val="43137"/>
                    </a:srgbClr>
                  </a:outerShdw>
                </a:effectLst>
              </a:rPr>
              <a:t>B</a:t>
            </a:r>
            <a:endParaRPr lang="en-US" dirty="0">
              <a:solidFill>
                <a:srgbClr val="FFC0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normAutofit/>
          </a:bodyPr>
          <a:lstStyle/>
          <a:p>
            <a:r>
              <a:rPr lang="en-US" sz="4400" dirty="0" smtClean="0"/>
              <a:t>Circulation</a:t>
            </a:r>
            <a:r>
              <a:rPr lang="en-US" dirty="0" smtClean="0"/>
              <a:t>				</a:t>
            </a:r>
            <a:endParaRPr lang="en-US" sz="10700" dirty="0"/>
          </a:p>
        </p:txBody>
      </p:sp>
      <p:sp>
        <p:nvSpPr>
          <p:cNvPr id="40963" name="Rectangle 3"/>
          <p:cNvSpPr>
            <a:spLocks noGrp="1" noChangeArrowheads="1"/>
          </p:cNvSpPr>
          <p:nvPr>
            <p:ph type="body" idx="1"/>
          </p:nvPr>
        </p:nvSpPr>
        <p:spPr/>
        <p:txBody>
          <a:bodyPr>
            <a:normAutofit/>
          </a:bodyPr>
          <a:lstStyle/>
          <a:p>
            <a:r>
              <a:rPr lang="en-US" dirty="0" smtClean="0"/>
              <a:t>If heart rate &lt;60 </a:t>
            </a:r>
            <a:r>
              <a:rPr lang="en-US" dirty="0" err="1" smtClean="0"/>
              <a:t>bpm</a:t>
            </a:r>
            <a:r>
              <a:rPr lang="en-US" dirty="0" smtClean="0"/>
              <a:t> despite adequate ventilation for 30 seconds:</a:t>
            </a:r>
          </a:p>
          <a:p>
            <a:pPr lvl="1"/>
            <a:r>
              <a:rPr lang="en-US" dirty="0" smtClean="0"/>
              <a:t>Provide chest compressions as you continue assisted ventilation</a:t>
            </a:r>
          </a:p>
          <a:p>
            <a:pPr lvl="1"/>
            <a:r>
              <a:rPr lang="en-US" dirty="0" smtClean="0"/>
              <a:t>Consider intubation of the trachea at this point</a:t>
            </a:r>
          </a:p>
          <a:p>
            <a:pPr lvl="1"/>
            <a:r>
              <a:rPr lang="en-US" dirty="0" smtClean="0"/>
              <a:t>Evaluate again if heart rate &lt;60 </a:t>
            </a:r>
            <a:r>
              <a:rPr lang="en-US" dirty="0" err="1" smtClean="0"/>
              <a:t>bpm</a:t>
            </a:r>
            <a:r>
              <a:rPr lang="en-US" dirty="0" smtClean="0"/>
              <a:t> proceed to the next step</a:t>
            </a:r>
            <a:endParaRPr lang="en-US" dirty="0"/>
          </a:p>
        </p:txBody>
      </p:sp>
      <p:sp>
        <p:nvSpPr>
          <p:cNvPr id="4" name="Rectangle 3"/>
          <p:cNvSpPr/>
          <p:nvPr/>
        </p:nvSpPr>
        <p:spPr>
          <a:xfrm>
            <a:off x="7330503" y="260648"/>
            <a:ext cx="841897" cy="1569660"/>
          </a:xfrm>
          <a:prstGeom prst="rect">
            <a:avLst/>
          </a:prstGeom>
        </p:spPr>
        <p:txBody>
          <a:bodyPr wrap="none">
            <a:spAutoFit/>
          </a:bodyPr>
          <a:lstStyle/>
          <a:p>
            <a:r>
              <a:rPr lang="en-US" sz="9600" dirty="0" smtClean="0">
                <a:solidFill>
                  <a:srgbClr val="FFC000"/>
                </a:solidFill>
                <a:effectLst>
                  <a:outerShdw blurRad="38100" dist="38100" dir="2700000" algn="tl">
                    <a:srgbClr val="000000">
                      <a:alpha val="43137"/>
                    </a:srgbClr>
                  </a:outerShdw>
                </a:effectLst>
              </a:rPr>
              <a:t>C</a:t>
            </a:r>
            <a:endParaRPr lang="en-US" dirty="0">
              <a:solidFill>
                <a:srgbClr val="FFC0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Objectives </a:t>
            </a:r>
            <a:endParaRPr lang="en-US" dirty="0"/>
          </a:p>
        </p:txBody>
      </p:sp>
      <p:sp>
        <p:nvSpPr>
          <p:cNvPr id="5" name="Content Placeholder 4"/>
          <p:cNvSpPr>
            <a:spLocks noGrp="1"/>
          </p:cNvSpPr>
          <p:nvPr>
            <p:ph idx="1"/>
          </p:nvPr>
        </p:nvSpPr>
        <p:spPr/>
        <p:txBody>
          <a:bodyPr>
            <a:normAutofit/>
          </a:bodyPr>
          <a:lstStyle/>
          <a:p>
            <a:r>
              <a:rPr lang="en-US" dirty="0" smtClean="0"/>
              <a:t>The following will be presented</a:t>
            </a:r>
          </a:p>
          <a:p>
            <a:pPr lvl="1"/>
            <a:r>
              <a:rPr lang="en-US" dirty="0" smtClean="0"/>
              <a:t>The basics of neonatal resuscitation</a:t>
            </a:r>
          </a:p>
          <a:p>
            <a:pPr lvl="1"/>
            <a:r>
              <a:rPr lang="en-US" dirty="0" smtClean="0"/>
              <a:t>The importance of </a:t>
            </a:r>
            <a:r>
              <a:rPr lang="en-US" dirty="0" err="1" smtClean="0"/>
              <a:t>Apgar’s</a:t>
            </a:r>
            <a:r>
              <a:rPr lang="en-US" dirty="0" smtClean="0"/>
              <a:t> score and its limitations</a:t>
            </a:r>
          </a:p>
          <a:p>
            <a:pPr lvl="1"/>
            <a:r>
              <a:rPr lang="en-US" dirty="0" smtClean="0"/>
              <a:t>The prematurity and its management</a:t>
            </a:r>
          </a:p>
          <a:p>
            <a:pPr lvl="1"/>
            <a:r>
              <a:rPr lang="en-US" dirty="0" smtClean="0"/>
              <a:t>Intrauterine growth restriction and </a:t>
            </a:r>
            <a:r>
              <a:rPr lang="en-US" dirty="0" err="1" smtClean="0"/>
              <a:t>dysmaturity</a:t>
            </a:r>
            <a:endParaRPr lang="en-US" dirty="0" smtClean="0"/>
          </a:p>
          <a:p>
            <a:pPr lvl="1"/>
            <a:r>
              <a:rPr lang="en-US" dirty="0" smtClean="0"/>
              <a:t>The types of congenital malformations  </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normAutofit/>
          </a:bodyPr>
          <a:lstStyle/>
          <a:p>
            <a:r>
              <a:rPr lang="en-US" sz="4400" dirty="0" smtClean="0"/>
              <a:t>Drugs</a:t>
            </a:r>
            <a:r>
              <a:rPr lang="en-US" dirty="0" smtClean="0"/>
              <a:t>					</a:t>
            </a:r>
            <a:endParaRPr lang="en-US" sz="9600" dirty="0"/>
          </a:p>
        </p:txBody>
      </p:sp>
      <p:sp>
        <p:nvSpPr>
          <p:cNvPr id="43011" name="Rectangle 3"/>
          <p:cNvSpPr>
            <a:spLocks noGrp="1" noChangeArrowheads="1"/>
          </p:cNvSpPr>
          <p:nvPr>
            <p:ph type="body" idx="1"/>
          </p:nvPr>
        </p:nvSpPr>
        <p:spPr/>
        <p:txBody>
          <a:bodyPr/>
          <a:lstStyle/>
          <a:p>
            <a:r>
              <a:rPr lang="en-US" dirty="0" smtClean="0"/>
              <a:t>If heart rate &lt;60 </a:t>
            </a:r>
            <a:r>
              <a:rPr lang="en-US" dirty="0" err="1" smtClean="0"/>
              <a:t>bpm</a:t>
            </a:r>
            <a:r>
              <a:rPr lang="en-US" dirty="0" smtClean="0"/>
              <a:t> despite adequate ventilation and chest compressions:</a:t>
            </a:r>
          </a:p>
          <a:p>
            <a:pPr lvl="1"/>
            <a:r>
              <a:rPr lang="en-US" dirty="0" smtClean="0"/>
              <a:t>Administer epinephrine as you continue assisted ventilation and chest compressions</a:t>
            </a:r>
          </a:p>
          <a:p>
            <a:pPr lvl="1"/>
            <a:r>
              <a:rPr lang="en-US" dirty="0" smtClean="0"/>
              <a:t>Consider intubation of the trachea at this point if not </a:t>
            </a:r>
            <a:r>
              <a:rPr lang="en-US" dirty="0" err="1" smtClean="0"/>
              <a:t>intubated</a:t>
            </a:r>
            <a:r>
              <a:rPr lang="en-US" dirty="0" smtClean="0"/>
              <a:t> yet</a:t>
            </a:r>
            <a:endParaRPr lang="en-US" dirty="0"/>
          </a:p>
        </p:txBody>
      </p:sp>
      <p:sp>
        <p:nvSpPr>
          <p:cNvPr id="5" name="Rectangle 4"/>
          <p:cNvSpPr/>
          <p:nvPr/>
        </p:nvSpPr>
        <p:spPr>
          <a:xfrm>
            <a:off x="7301521" y="260648"/>
            <a:ext cx="942887" cy="1569660"/>
          </a:xfrm>
          <a:prstGeom prst="rect">
            <a:avLst/>
          </a:prstGeom>
        </p:spPr>
        <p:txBody>
          <a:bodyPr wrap="none">
            <a:spAutoFit/>
          </a:bodyPr>
          <a:lstStyle/>
          <a:p>
            <a:r>
              <a:rPr lang="en-US" sz="9600" dirty="0" smtClean="0">
                <a:solidFill>
                  <a:srgbClr val="FFC000"/>
                </a:solidFill>
                <a:effectLst>
                  <a:outerShdw blurRad="38100" dist="38100" dir="2700000" algn="tl">
                    <a:srgbClr val="000000">
                      <a:alpha val="43137"/>
                    </a:srgbClr>
                  </a:outerShdw>
                </a:effectLst>
              </a:rPr>
              <a:t>D</a:t>
            </a:r>
            <a:endParaRPr lang="en-US" sz="9600" dirty="0">
              <a:solidFill>
                <a:srgbClr val="FFC0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0" name="Rectangle 4"/>
          <p:cNvSpPr>
            <a:spLocks noGrp="1" noChangeArrowheads="1"/>
          </p:cNvSpPr>
          <p:nvPr>
            <p:ph type="title"/>
          </p:nvPr>
        </p:nvSpPr>
        <p:spPr/>
        <p:txBody>
          <a:bodyPr/>
          <a:lstStyle/>
          <a:p>
            <a:r>
              <a:rPr lang="en-US" smtClean="0"/>
              <a:t>Points to remember</a:t>
            </a:r>
            <a:endParaRPr lang="en-US"/>
          </a:p>
        </p:txBody>
      </p:sp>
      <p:sp>
        <p:nvSpPr>
          <p:cNvPr id="45061" name="Rectangle 5"/>
          <p:cNvSpPr>
            <a:spLocks noGrp="1" noChangeArrowheads="1"/>
          </p:cNvSpPr>
          <p:nvPr>
            <p:ph type="body" idx="1"/>
          </p:nvPr>
        </p:nvSpPr>
        <p:spPr/>
        <p:txBody>
          <a:bodyPr>
            <a:normAutofit fontScale="92500"/>
          </a:bodyPr>
          <a:lstStyle/>
          <a:p>
            <a:r>
              <a:rPr lang="en-US" dirty="0" smtClean="0"/>
              <a:t>The most important and effective action in neonatal resuscitation is to ventilate the lungs </a:t>
            </a:r>
          </a:p>
          <a:p>
            <a:r>
              <a:rPr lang="en-US" dirty="0" smtClean="0"/>
              <a:t> Effective PPV in secondary apnea usually results in rapid improvement of heart rate</a:t>
            </a:r>
          </a:p>
          <a:p>
            <a:r>
              <a:rPr lang="en-US" dirty="0" smtClean="0"/>
              <a:t>If heart rate does not increase, ventilation may be inadequate and/or chest compress-ions and epinephrine may be necessary</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Rectangle 4"/>
          <p:cNvSpPr>
            <a:spLocks noGrp="1" noChangeArrowheads="1"/>
          </p:cNvSpPr>
          <p:nvPr>
            <p:ph type="title"/>
          </p:nvPr>
        </p:nvSpPr>
        <p:spPr/>
        <p:txBody>
          <a:bodyPr/>
          <a:lstStyle/>
          <a:p>
            <a:r>
              <a:rPr lang="en-US" smtClean="0"/>
              <a:t>Points to remember</a:t>
            </a:r>
            <a:endParaRPr lang="en-US"/>
          </a:p>
        </p:txBody>
      </p:sp>
      <p:sp>
        <p:nvSpPr>
          <p:cNvPr id="47109" name="Rectangle 5"/>
          <p:cNvSpPr>
            <a:spLocks noGrp="1" noChangeArrowheads="1"/>
          </p:cNvSpPr>
          <p:nvPr>
            <p:ph type="body" idx="1"/>
          </p:nvPr>
        </p:nvSpPr>
        <p:spPr/>
        <p:txBody>
          <a:bodyPr>
            <a:normAutofit/>
          </a:bodyPr>
          <a:lstStyle/>
          <a:p>
            <a:r>
              <a:rPr lang="en-US" dirty="0" smtClean="0"/>
              <a:t>HR &lt;60 </a:t>
            </a:r>
            <a:r>
              <a:rPr lang="en-US" dirty="0" err="1" smtClean="0"/>
              <a:t>bpm</a:t>
            </a:r>
            <a:r>
              <a:rPr lang="en-US" dirty="0" smtClean="0"/>
              <a:t> → Additional steps needed</a:t>
            </a:r>
          </a:p>
          <a:p>
            <a:r>
              <a:rPr lang="en-US" dirty="0" smtClean="0"/>
              <a:t>HR &gt;60 </a:t>
            </a:r>
            <a:r>
              <a:rPr lang="en-US" dirty="0" err="1" smtClean="0"/>
              <a:t>bpm</a:t>
            </a:r>
            <a:r>
              <a:rPr lang="en-US" dirty="0" smtClean="0"/>
              <a:t> → Chest compressions can be stopped</a:t>
            </a:r>
          </a:p>
          <a:p>
            <a:r>
              <a:rPr lang="en-US" dirty="0" smtClean="0"/>
              <a:t>HR &gt;100 </a:t>
            </a:r>
            <a:r>
              <a:rPr lang="en-US" dirty="0" err="1" smtClean="0"/>
              <a:t>bpm</a:t>
            </a:r>
            <a:r>
              <a:rPr lang="en-US" dirty="0" smtClean="0"/>
              <a:t> and breathing → PPV can be stopped</a:t>
            </a:r>
          </a:p>
          <a:p>
            <a:r>
              <a:rPr lang="en-US" dirty="0" smtClean="0"/>
              <a:t>Always proceed to the next step if no improvement after 30 seconds</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8" name="Rectangle 4"/>
          <p:cNvSpPr>
            <a:spLocks noGrp="1" noChangeArrowheads="1"/>
          </p:cNvSpPr>
          <p:nvPr>
            <p:ph type="title"/>
          </p:nvPr>
        </p:nvSpPr>
        <p:spPr/>
        <p:txBody>
          <a:bodyPr/>
          <a:lstStyle/>
          <a:p>
            <a:endParaRPr lang="en-US"/>
          </a:p>
        </p:txBody>
      </p:sp>
      <p:pic>
        <p:nvPicPr>
          <p:cNvPr id="57347" name="Picture 3" descr="1-26"/>
          <p:cNvPicPr>
            <a:picLocks noChangeAspect="1" noChangeArrowheads="1"/>
          </p:cNvPicPr>
          <p:nvPr/>
        </p:nvPicPr>
        <p:blipFill>
          <a:blip r:embed="rId3" cstate="print"/>
          <a:srcRect/>
          <a:stretch>
            <a:fillRect/>
          </a:stretch>
        </p:blipFill>
        <p:spPr bwMode="auto">
          <a:xfrm>
            <a:off x="1600200" y="0"/>
            <a:ext cx="6143625" cy="6856413"/>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US"/>
          </a:p>
        </p:txBody>
      </p:sp>
      <p:sp>
        <p:nvSpPr>
          <p:cNvPr id="8" name="Text Placeholder 7"/>
          <p:cNvSpPr>
            <a:spLocks noGrp="1"/>
          </p:cNvSpPr>
          <p:nvPr>
            <p:ph type="body" idx="1"/>
          </p:nvPr>
        </p:nvSpPr>
        <p:spPr>
          <a:xfrm>
            <a:off x="914400" y="5138873"/>
            <a:ext cx="7315200" cy="1098439"/>
          </a:xfrm>
        </p:spPr>
        <p:txBody>
          <a:bodyPr/>
          <a:lstStyle/>
          <a:p>
            <a:pPr algn="ctr"/>
            <a:r>
              <a:rPr lang="en-US" sz="7200" i="1" dirty="0" err="1" smtClean="0"/>
              <a:t>Apgar’s</a:t>
            </a:r>
            <a:r>
              <a:rPr lang="en-US" sz="7200" i="1" dirty="0" smtClean="0"/>
              <a:t> Score</a:t>
            </a:r>
            <a:endParaRPr lang="en-US" sz="7200" i="1" dirty="0"/>
          </a:p>
        </p:txBody>
      </p:sp>
      <p:pic>
        <p:nvPicPr>
          <p:cNvPr id="9" name="Picture 6" descr="stamp-apgar"/>
          <p:cNvPicPr>
            <a:picLocks noChangeAspect="1" noChangeArrowheads="1"/>
          </p:cNvPicPr>
          <p:nvPr/>
        </p:nvPicPr>
        <p:blipFill>
          <a:blip r:embed="rId2" cstate="print"/>
          <a:stretch>
            <a:fillRect/>
          </a:stretch>
        </p:blipFill>
        <p:spPr>
          <a:xfrm>
            <a:off x="2915816" y="993254"/>
            <a:ext cx="2933700" cy="3371850"/>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Apgar’s score</a:t>
            </a:r>
            <a:endParaRPr lang="en-US" dirty="0"/>
          </a:p>
        </p:txBody>
      </p:sp>
      <p:sp>
        <p:nvSpPr>
          <p:cNvPr id="5" name="Content Placeholder 4"/>
          <p:cNvSpPr>
            <a:spLocks noGrp="1"/>
          </p:cNvSpPr>
          <p:nvPr>
            <p:ph idx="1"/>
          </p:nvPr>
        </p:nvSpPr>
        <p:spPr/>
        <p:txBody>
          <a:bodyPr/>
          <a:lstStyle/>
          <a:p>
            <a:r>
              <a:rPr lang="en-US" dirty="0" smtClean="0"/>
              <a:t>In 1952, Dr Virginia </a:t>
            </a:r>
            <a:r>
              <a:rPr lang="en-US" dirty="0" err="1" smtClean="0"/>
              <a:t>Apgar</a:t>
            </a:r>
            <a:r>
              <a:rPr lang="en-US" dirty="0" smtClean="0"/>
              <a:t> devised a scoring system that was a rapid method of assessing the clinical status of the newborn infant and the need for prompt intervention to establish breathing</a:t>
            </a:r>
          </a:p>
          <a:p>
            <a:r>
              <a:rPr lang="en-US" dirty="0" smtClean="0"/>
              <a:t>Parameters assessed:</a:t>
            </a:r>
          </a:p>
          <a:p>
            <a:pPr lvl="1"/>
            <a:r>
              <a:rPr lang="en-US" dirty="0" smtClean="0"/>
              <a:t>Color, HR, RR, reflexes and </a:t>
            </a:r>
            <a:r>
              <a:rPr lang="en-US" dirty="0" err="1" smtClean="0"/>
              <a:t>muscule</a:t>
            </a:r>
            <a:r>
              <a:rPr lang="en-US" dirty="0" smtClean="0"/>
              <a:t> tone</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01" name="Rectangle 5"/>
          <p:cNvSpPr>
            <a:spLocks noGrp="1" noChangeArrowheads="1"/>
          </p:cNvSpPr>
          <p:nvPr>
            <p:ph type="title"/>
          </p:nvPr>
        </p:nvSpPr>
        <p:spPr/>
        <p:txBody>
          <a:bodyPr/>
          <a:lstStyle/>
          <a:p>
            <a:r>
              <a:rPr lang="en-US" smtClean="0"/>
              <a:t>Apgar’s score</a:t>
            </a:r>
            <a:endParaRPr lang="en-US"/>
          </a:p>
        </p:txBody>
      </p:sp>
      <p:pic>
        <p:nvPicPr>
          <p:cNvPr id="80900" name="Picture 4"/>
          <p:cNvPicPr>
            <a:picLocks noGrp="1" noChangeAspect="1" noChangeArrowheads="1"/>
          </p:cNvPicPr>
          <p:nvPr>
            <p:ph idx="1"/>
          </p:nvPr>
        </p:nvPicPr>
        <p:blipFill>
          <a:blip r:embed="rId2" cstate="print"/>
          <a:srcRect l="1978" t="9271" b="3090"/>
          <a:stretch>
            <a:fillRect/>
          </a:stretch>
        </p:blipFill>
        <p:spPr>
          <a:xfrm>
            <a:off x="755576" y="2060848"/>
            <a:ext cx="7676763" cy="4392488"/>
          </a:xfrm>
          <a:noFill/>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Limitations of </a:t>
            </a:r>
            <a:r>
              <a:rPr lang="en-US" dirty="0" err="1" smtClean="0"/>
              <a:t>Apgar’s</a:t>
            </a:r>
            <a:r>
              <a:rPr lang="en-US" dirty="0" smtClean="0"/>
              <a:t> score</a:t>
            </a:r>
            <a:endParaRPr lang="en-US" dirty="0"/>
          </a:p>
        </p:txBody>
      </p:sp>
      <p:sp>
        <p:nvSpPr>
          <p:cNvPr id="3" name="Content Placeholder 2"/>
          <p:cNvSpPr>
            <a:spLocks noGrp="1"/>
          </p:cNvSpPr>
          <p:nvPr>
            <p:ph idx="1"/>
          </p:nvPr>
        </p:nvSpPr>
        <p:spPr/>
        <p:txBody>
          <a:bodyPr/>
          <a:lstStyle/>
          <a:p>
            <a:r>
              <a:rPr lang="en-US" smtClean="0"/>
              <a:t>Might be depressed due to </a:t>
            </a:r>
          </a:p>
          <a:p>
            <a:pPr lvl="1"/>
            <a:r>
              <a:rPr lang="en-US" smtClean="0"/>
              <a:t>Maternal causes (anesthesia, drugs)</a:t>
            </a:r>
          </a:p>
          <a:p>
            <a:pPr lvl="1"/>
            <a:r>
              <a:rPr lang="en-US" smtClean="0"/>
              <a:t>Neurological conditions </a:t>
            </a:r>
          </a:p>
          <a:p>
            <a:r>
              <a:rPr lang="en-US" smtClean="0"/>
              <a:t>It  is not always a good indicator for later outcomes</a:t>
            </a:r>
          </a:p>
          <a:p>
            <a:r>
              <a:rPr lang="en-US" smtClean="0"/>
              <a:t>It does not correlate well with perinatal or intrapartum insults</a:t>
            </a:r>
          </a:p>
          <a:p>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a:xfrm>
            <a:off x="914400" y="5210881"/>
            <a:ext cx="7315200" cy="1098439"/>
          </a:xfrm>
        </p:spPr>
        <p:txBody>
          <a:bodyPr/>
          <a:lstStyle/>
          <a:p>
            <a:pPr algn="ctr"/>
            <a:r>
              <a:rPr lang="en-US" sz="7200" i="1" dirty="0" smtClean="0"/>
              <a:t>Infant of diabetic mother (IDM)</a:t>
            </a:r>
            <a:endParaRPr lang="en-US" sz="7200" i="1" dirty="0"/>
          </a:p>
        </p:txBody>
      </p:sp>
      <p:pic>
        <p:nvPicPr>
          <p:cNvPr id="4" name="Picture 2" descr="C:\Users\Khalid\Desktop\lecture pix 1\fat-baby-2.jpg"/>
          <p:cNvPicPr>
            <a:picLocks noChangeAspect="1" noChangeArrowheads="1"/>
          </p:cNvPicPr>
          <p:nvPr/>
        </p:nvPicPr>
        <p:blipFill>
          <a:blip r:embed="rId2" cstate="print"/>
          <a:srcRect/>
          <a:stretch>
            <a:fillRect/>
          </a:stretch>
        </p:blipFill>
        <p:spPr bwMode="auto">
          <a:xfrm>
            <a:off x="2843808" y="945257"/>
            <a:ext cx="3543300" cy="2771775"/>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Why IDM infant is “big”</a:t>
            </a:r>
            <a:endParaRPr lang="en-US" dirty="0"/>
          </a:p>
        </p:txBody>
      </p:sp>
      <p:sp>
        <p:nvSpPr>
          <p:cNvPr id="5" name="Content Placeholder 4"/>
          <p:cNvSpPr>
            <a:spLocks noGrp="1"/>
          </p:cNvSpPr>
          <p:nvPr>
            <p:ph idx="1"/>
          </p:nvPr>
        </p:nvSpPr>
        <p:spPr/>
        <p:txBody>
          <a:bodyPr>
            <a:normAutofit/>
          </a:bodyPr>
          <a:lstStyle/>
          <a:p>
            <a:r>
              <a:rPr lang="en-US" dirty="0" err="1" smtClean="0"/>
              <a:t>Macrosomia</a:t>
            </a:r>
            <a:r>
              <a:rPr lang="en-US" dirty="0" smtClean="0"/>
              <a:t>:</a:t>
            </a:r>
          </a:p>
          <a:p>
            <a:pPr lvl="1"/>
            <a:r>
              <a:rPr lang="en-US" dirty="0" smtClean="0"/>
              <a:t>Defined as:</a:t>
            </a:r>
          </a:p>
          <a:p>
            <a:pPr lvl="2"/>
            <a:r>
              <a:rPr lang="en-US" dirty="0" err="1" smtClean="0"/>
              <a:t>Birthweight</a:t>
            </a:r>
            <a:r>
              <a:rPr lang="en-US" dirty="0" smtClean="0"/>
              <a:t> &gt; 90</a:t>
            </a:r>
            <a:r>
              <a:rPr lang="en-US" baseline="30000" dirty="0" smtClean="0"/>
              <a:t>th</a:t>
            </a:r>
            <a:r>
              <a:rPr lang="en-US" dirty="0" smtClean="0"/>
              <a:t> percentile for gestational age </a:t>
            </a:r>
            <a:r>
              <a:rPr lang="en-US" b="1" i="1" u="sng" dirty="0" smtClean="0"/>
              <a:t>or </a:t>
            </a:r>
          </a:p>
          <a:p>
            <a:pPr lvl="2"/>
            <a:r>
              <a:rPr lang="en-US" dirty="0" smtClean="0"/>
              <a:t>Greater than 4,000 g </a:t>
            </a:r>
          </a:p>
          <a:p>
            <a:pPr lvl="1"/>
            <a:r>
              <a:rPr lang="en-US" dirty="0" smtClean="0"/>
              <a:t>More in IDMs (15% - 45%) vs. normal infants (8% to 14%)</a:t>
            </a:r>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5"/>
          <p:cNvSpPr>
            <a:spLocks noGrp="1" noChangeArrowheads="1"/>
          </p:cNvSpPr>
          <p:nvPr>
            <p:ph type="title"/>
          </p:nvPr>
        </p:nvSpPr>
        <p:spPr/>
        <p:txBody>
          <a:bodyPr/>
          <a:lstStyle/>
          <a:p>
            <a:endParaRPr lang="en-US" dirty="0"/>
          </a:p>
        </p:txBody>
      </p:sp>
      <p:sp>
        <p:nvSpPr>
          <p:cNvPr id="3079" name="Rectangle 7"/>
          <p:cNvSpPr>
            <a:spLocks noGrp="1" noChangeArrowheads="1"/>
          </p:cNvSpPr>
          <p:nvPr>
            <p:ph type="body" idx="1"/>
          </p:nvPr>
        </p:nvSpPr>
        <p:spPr/>
        <p:txBody>
          <a:bodyPr>
            <a:noAutofit/>
          </a:bodyPr>
          <a:lstStyle/>
          <a:p>
            <a:pPr algn="ctr"/>
            <a:r>
              <a:rPr lang="en-US" sz="7200" i="1" dirty="0" smtClean="0"/>
              <a:t>Neonatal </a:t>
            </a:r>
          </a:p>
          <a:p>
            <a:pPr algn="ctr"/>
            <a:r>
              <a:rPr lang="en-US" sz="7200" i="1" dirty="0" smtClean="0"/>
              <a:t>Resuscitation</a:t>
            </a:r>
            <a:endParaRPr lang="en-US" sz="7200" i="1"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Why IDM infant is “big” </a:t>
            </a:r>
            <a:endParaRPr lang="en-US" dirty="0"/>
          </a:p>
        </p:txBody>
      </p:sp>
      <p:sp>
        <p:nvSpPr>
          <p:cNvPr id="5" name="Content Placeholder 4"/>
          <p:cNvSpPr>
            <a:spLocks noGrp="1"/>
          </p:cNvSpPr>
          <p:nvPr>
            <p:ph idx="1"/>
          </p:nvPr>
        </p:nvSpPr>
        <p:spPr/>
        <p:txBody>
          <a:bodyPr>
            <a:normAutofit lnSpcReduction="10000"/>
          </a:bodyPr>
          <a:lstStyle/>
          <a:p>
            <a:r>
              <a:rPr lang="en-US" dirty="0" smtClean="0"/>
              <a:t>Fetal hyperglycemia and </a:t>
            </a:r>
            <a:r>
              <a:rPr lang="en-US" dirty="0" err="1" smtClean="0"/>
              <a:t>hyperinsulin-emia</a:t>
            </a:r>
            <a:r>
              <a:rPr lang="en-US" dirty="0" smtClean="0"/>
              <a:t> affect primarily insulin sensitive tissues such as fat</a:t>
            </a:r>
          </a:p>
          <a:p>
            <a:r>
              <a:rPr lang="en-US" dirty="0" smtClean="0"/>
              <a:t>The risk of </a:t>
            </a:r>
            <a:r>
              <a:rPr lang="en-US" dirty="0" err="1" smtClean="0"/>
              <a:t>macrosomia</a:t>
            </a:r>
            <a:r>
              <a:rPr lang="en-US" dirty="0" smtClean="0"/>
              <a:t> is similar for all classes of diabetes (type 1, type 2, and gestational</a:t>
            </a:r>
          </a:p>
          <a:p>
            <a:r>
              <a:rPr lang="en-US" dirty="0" err="1" smtClean="0"/>
              <a:t>Glycemic</a:t>
            </a:r>
            <a:r>
              <a:rPr lang="en-US" dirty="0" smtClean="0"/>
              <a:t> control in the 2</a:t>
            </a:r>
            <a:r>
              <a:rPr lang="en-US" baseline="30000" dirty="0" smtClean="0"/>
              <a:t>nd</a:t>
            </a:r>
            <a:r>
              <a:rPr lang="en-US" dirty="0" smtClean="0"/>
              <a:t> and 3</a:t>
            </a:r>
            <a:r>
              <a:rPr lang="en-US" baseline="30000" dirty="0" smtClean="0"/>
              <a:t>rd</a:t>
            </a:r>
            <a:r>
              <a:rPr lang="en-US" dirty="0" smtClean="0"/>
              <a:t> trimesters may reduce the </a:t>
            </a:r>
            <a:r>
              <a:rPr lang="en-US" dirty="0" err="1" smtClean="0"/>
              <a:t>macrosomia</a:t>
            </a:r>
            <a:r>
              <a:rPr lang="en-US" dirty="0" smtClean="0"/>
              <a:t> rate to near baseline</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Why IDM infant is “big” </a:t>
            </a:r>
            <a:endParaRPr lang="en-US" dirty="0"/>
          </a:p>
        </p:txBody>
      </p:sp>
      <p:sp>
        <p:nvSpPr>
          <p:cNvPr id="6" name="Text Placeholder 5"/>
          <p:cNvSpPr>
            <a:spLocks noGrp="1"/>
          </p:cNvSpPr>
          <p:nvPr>
            <p:ph type="body" sz="half" idx="1"/>
          </p:nvPr>
        </p:nvSpPr>
        <p:spPr/>
        <p:txBody>
          <a:bodyPr/>
          <a:lstStyle/>
          <a:p>
            <a:r>
              <a:rPr lang="en-US" dirty="0" err="1" smtClean="0"/>
              <a:t>Macrosomia</a:t>
            </a:r>
            <a:r>
              <a:rPr lang="en-US" dirty="0" smtClean="0"/>
              <a:t> is a risk factor for </a:t>
            </a:r>
            <a:r>
              <a:rPr lang="en-US" dirty="0" err="1" smtClean="0"/>
              <a:t>intrapart</a:t>
            </a:r>
            <a:r>
              <a:rPr lang="en-US" dirty="0" smtClean="0"/>
              <a:t>-um injury (shoulder </a:t>
            </a:r>
            <a:r>
              <a:rPr lang="en-US" dirty="0" err="1" smtClean="0"/>
              <a:t>dystocia</a:t>
            </a:r>
            <a:r>
              <a:rPr lang="en-US" dirty="0" smtClean="0"/>
              <a:t> and asphyxia) and for cesarean delivery</a:t>
            </a:r>
          </a:p>
          <a:p>
            <a:endParaRPr lang="en-US" dirty="0"/>
          </a:p>
        </p:txBody>
      </p:sp>
      <p:pic>
        <p:nvPicPr>
          <p:cNvPr id="19" name="Picture 2" descr="C:\Users\Khalid\Desktop\lecture pix 1\idm 12.jpg"/>
          <p:cNvPicPr>
            <a:picLocks noChangeAspect="1" noChangeArrowheads="1"/>
          </p:cNvPicPr>
          <p:nvPr/>
        </p:nvPicPr>
        <p:blipFill>
          <a:blip r:embed="rId2" cstate="print"/>
          <a:srcRect t="5855" b="13662"/>
          <a:stretch>
            <a:fillRect/>
          </a:stretch>
        </p:blipFill>
        <p:spPr>
          <a:xfrm>
            <a:off x="1921089" y="3627661"/>
            <a:ext cx="5387215" cy="2897683"/>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err="1" smtClean="0"/>
              <a:t>Erb’s</a:t>
            </a:r>
            <a:r>
              <a:rPr lang="en-US" dirty="0" smtClean="0"/>
              <a:t> Palsy</a:t>
            </a:r>
            <a:endParaRPr lang="en-US" dirty="0"/>
          </a:p>
        </p:txBody>
      </p:sp>
      <p:sp>
        <p:nvSpPr>
          <p:cNvPr id="3" name="Content Placeholder 2"/>
          <p:cNvSpPr>
            <a:spLocks noGrp="1"/>
          </p:cNvSpPr>
          <p:nvPr>
            <p:ph idx="1"/>
          </p:nvPr>
        </p:nvSpPr>
        <p:spPr/>
        <p:txBody>
          <a:bodyPr/>
          <a:lstStyle/>
          <a:p>
            <a:endParaRPr lang="en-US"/>
          </a:p>
        </p:txBody>
      </p:sp>
      <p:pic>
        <p:nvPicPr>
          <p:cNvPr id="3074" name="Picture 2" descr="C:\Users\Khalid\Desktop\lecture pix 1\12-15-brachial-plexus.jpg"/>
          <p:cNvPicPr>
            <a:picLocks noChangeAspect="1" noChangeArrowheads="1"/>
          </p:cNvPicPr>
          <p:nvPr/>
        </p:nvPicPr>
        <p:blipFill>
          <a:blip r:embed="rId2" cstate="print"/>
          <a:srcRect/>
          <a:stretch>
            <a:fillRect/>
          </a:stretch>
        </p:blipFill>
        <p:spPr bwMode="auto">
          <a:xfrm>
            <a:off x="4788024" y="3187030"/>
            <a:ext cx="3333750" cy="2762250"/>
          </a:xfrm>
          <a:prstGeom prst="rect">
            <a:avLst/>
          </a:prstGeom>
          <a:noFill/>
        </p:spPr>
      </p:pic>
      <p:pic>
        <p:nvPicPr>
          <p:cNvPr id="3075" name="Picture 3" descr="C:\Users\Khalid\Desktop\lecture pix 1\lefterbspalsy.jpg"/>
          <p:cNvPicPr>
            <a:picLocks noChangeAspect="1" noChangeArrowheads="1"/>
          </p:cNvPicPr>
          <p:nvPr/>
        </p:nvPicPr>
        <p:blipFill>
          <a:blip r:embed="rId3" cstate="print"/>
          <a:srcRect/>
          <a:stretch>
            <a:fillRect/>
          </a:stretch>
        </p:blipFill>
        <p:spPr bwMode="auto">
          <a:xfrm>
            <a:off x="1010543" y="919063"/>
            <a:ext cx="3273425" cy="5102225"/>
          </a:xfrm>
          <a:prstGeom prst="rect">
            <a:avLst/>
          </a:prstGeom>
          <a:noFill/>
          <a:ln>
            <a:solidFill>
              <a:schemeClr val="bg1">
                <a:lumMod val="85000"/>
                <a:lumOff val="15000"/>
              </a:schemeClr>
            </a:solidFill>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Khalid\Desktop\lecture pix 1\Premature_Babies_book_max-6.jpg"/>
          <p:cNvPicPr>
            <a:picLocks noChangeAspect="1" noChangeArrowheads="1"/>
          </p:cNvPicPr>
          <p:nvPr/>
        </p:nvPicPr>
        <p:blipFill>
          <a:blip r:embed="rId2" cstate="print"/>
          <a:srcRect/>
          <a:stretch>
            <a:fillRect/>
          </a:stretch>
        </p:blipFill>
        <p:spPr bwMode="auto">
          <a:xfrm>
            <a:off x="1026368" y="836712"/>
            <a:ext cx="6858000" cy="3995936"/>
          </a:xfrm>
          <a:prstGeom prst="rect">
            <a:avLst/>
          </a:prstGeom>
          <a:noFill/>
        </p:spPr>
      </p:pic>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a:xfrm>
            <a:off x="914400" y="4994857"/>
            <a:ext cx="7315200" cy="1098439"/>
          </a:xfrm>
        </p:spPr>
        <p:txBody>
          <a:bodyPr/>
          <a:lstStyle/>
          <a:p>
            <a:pPr algn="ctr"/>
            <a:r>
              <a:rPr lang="en-US" sz="7200" i="1" dirty="0" smtClean="0"/>
              <a:t>The Preterm Infant</a:t>
            </a:r>
            <a:endParaRPr lang="en-US" sz="7200" i="1"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Prematurity </a:t>
            </a:r>
            <a:endParaRPr lang="en-US" dirty="0"/>
          </a:p>
        </p:txBody>
      </p:sp>
      <p:sp>
        <p:nvSpPr>
          <p:cNvPr id="3" name="Content Placeholder 2"/>
          <p:cNvSpPr>
            <a:spLocks noGrp="1"/>
          </p:cNvSpPr>
          <p:nvPr>
            <p:ph idx="1"/>
          </p:nvPr>
        </p:nvSpPr>
        <p:spPr/>
        <p:txBody>
          <a:bodyPr/>
          <a:lstStyle/>
          <a:p>
            <a:r>
              <a:rPr lang="en-US" smtClean="0"/>
              <a:t>By gestational age</a:t>
            </a:r>
          </a:p>
          <a:p>
            <a:pPr lvl="2"/>
            <a:r>
              <a:rPr lang="en-US" smtClean="0"/>
              <a:t>Early preterm – 23 to 33 6/7 </a:t>
            </a:r>
          </a:p>
          <a:p>
            <a:pPr lvl="2"/>
            <a:r>
              <a:rPr lang="en-US" smtClean="0"/>
              <a:t>Late preterm – 34 to 36 6/7</a:t>
            </a:r>
          </a:p>
          <a:p>
            <a:r>
              <a:rPr lang="en-US" smtClean="0"/>
              <a:t>By weight</a:t>
            </a:r>
          </a:p>
          <a:p>
            <a:pPr lvl="2"/>
            <a:r>
              <a:rPr lang="en-US" smtClean="0"/>
              <a:t>ELBW	- less than 1000g</a:t>
            </a:r>
          </a:p>
          <a:p>
            <a:pPr lvl="2"/>
            <a:r>
              <a:rPr lang="en-US" smtClean="0"/>
              <a:t>VLBW	- less than 1500g</a:t>
            </a:r>
          </a:p>
          <a:p>
            <a:pPr lvl="2"/>
            <a:r>
              <a:rPr lang="en-US" smtClean="0"/>
              <a:t>LBW	-less than 2500g</a:t>
            </a:r>
          </a:p>
          <a:p>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Prematurity Causes </a:t>
            </a:r>
            <a:endParaRPr lang="en-US" dirty="0"/>
          </a:p>
        </p:txBody>
      </p:sp>
      <p:sp>
        <p:nvSpPr>
          <p:cNvPr id="5" name="Content Placeholder 4"/>
          <p:cNvSpPr>
            <a:spLocks noGrp="1"/>
          </p:cNvSpPr>
          <p:nvPr>
            <p:ph idx="1"/>
          </p:nvPr>
        </p:nvSpPr>
        <p:spPr/>
        <p:txBody>
          <a:bodyPr>
            <a:normAutofit fontScale="92500" lnSpcReduction="20000"/>
          </a:bodyPr>
          <a:lstStyle/>
          <a:p>
            <a:r>
              <a:rPr lang="en-US" smtClean="0"/>
              <a:t>Maternal </a:t>
            </a:r>
          </a:p>
          <a:p>
            <a:pPr lvl="2"/>
            <a:r>
              <a:rPr lang="en-US" smtClean="0"/>
              <a:t>Chronic illnesses</a:t>
            </a:r>
          </a:p>
          <a:p>
            <a:pPr lvl="2"/>
            <a:r>
              <a:rPr lang="en-US" smtClean="0"/>
              <a:t>Uterine anomalies</a:t>
            </a:r>
          </a:p>
          <a:p>
            <a:pPr lvl="2"/>
            <a:r>
              <a:rPr lang="en-US" smtClean="0"/>
              <a:t>Others </a:t>
            </a:r>
          </a:p>
          <a:p>
            <a:r>
              <a:rPr lang="en-US" smtClean="0"/>
              <a:t>Placental</a:t>
            </a:r>
          </a:p>
          <a:p>
            <a:pPr lvl="2"/>
            <a:r>
              <a:rPr lang="en-US" smtClean="0"/>
              <a:t>Insufficiency</a:t>
            </a:r>
          </a:p>
          <a:p>
            <a:pPr lvl="2"/>
            <a:r>
              <a:rPr lang="en-US" smtClean="0"/>
              <a:t>Hemmorhage </a:t>
            </a:r>
          </a:p>
          <a:p>
            <a:r>
              <a:rPr lang="en-US" smtClean="0"/>
              <a:t>Fetal</a:t>
            </a:r>
          </a:p>
          <a:p>
            <a:pPr lvl="2"/>
            <a:r>
              <a:rPr lang="en-US" smtClean="0"/>
              <a:t>Infections </a:t>
            </a:r>
          </a:p>
          <a:p>
            <a:pPr lvl="2"/>
            <a:r>
              <a:rPr lang="en-US" smtClean="0"/>
              <a:t>Genetic and chromosomal </a:t>
            </a:r>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0" name="Rectangle 4"/>
          <p:cNvSpPr>
            <a:spLocks noGrp="1" noChangeArrowheads="1"/>
          </p:cNvSpPr>
          <p:nvPr>
            <p:ph type="title"/>
          </p:nvPr>
        </p:nvSpPr>
        <p:spPr/>
        <p:txBody>
          <a:bodyPr/>
          <a:lstStyle/>
          <a:p>
            <a:r>
              <a:rPr lang="en-US" dirty="0" smtClean="0"/>
              <a:t>Why Are The Preterm At Risk?</a:t>
            </a:r>
            <a:endParaRPr lang="en-US" dirty="0"/>
          </a:p>
        </p:txBody>
      </p:sp>
      <p:sp>
        <p:nvSpPr>
          <p:cNvPr id="55301" name="Rectangle 5"/>
          <p:cNvSpPr>
            <a:spLocks noGrp="1" noChangeArrowheads="1"/>
          </p:cNvSpPr>
          <p:nvPr>
            <p:ph type="body" idx="1"/>
          </p:nvPr>
        </p:nvSpPr>
        <p:spPr/>
        <p:txBody>
          <a:bodyPr>
            <a:normAutofit fontScale="85000" lnSpcReduction="10000"/>
          </a:bodyPr>
          <a:lstStyle/>
          <a:p>
            <a:r>
              <a:rPr lang="en-US" dirty="0" smtClean="0"/>
              <a:t>Surfactant deficiency</a:t>
            </a:r>
          </a:p>
          <a:p>
            <a:r>
              <a:rPr lang="en-US" dirty="0" smtClean="0"/>
              <a:t>Poor temperature control</a:t>
            </a:r>
          </a:p>
          <a:p>
            <a:r>
              <a:rPr lang="en-US" dirty="0" smtClean="0"/>
              <a:t>Decreased respiratory drive</a:t>
            </a:r>
          </a:p>
          <a:p>
            <a:r>
              <a:rPr lang="en-US" dirty="0" smtClean="0"/>
              <a:t>Weak muscles make spontaneous breathing difficult</a:t>
            </a:r>
          </a:p>
          <a:p>
            <a:r>
              <a:rPr lang="en-US" dirty="0" smtClean="0"/>
              <a:t>Oxygen toxicity</a:t>
            </a:r>
          </a:p>
          <a:p>
            <a:r>
              <a:rPr lang="en-US" dirty="0" smtClean="0"/>
              <a:t>Possible infection</a:t>
            </a:r>
          </a:p>
          <a:p>
            <a:r>
              <a:rPr lang="en-US" dirty="0" smtClean="0"/>
              <a:t>Susceptibility to IVH</a:t>
            </a:r>
          </a:p>
          <a:p>
            <a:r>
              <a:rPr lang="en-US" dirty="0" smtClean="0"/>
              <a:t>Susceptibility to </a:t>
            </a:r>
            <a:r>
              <a:rPr lang="en-US" dirty="0" err="1" smtClean="0"/>
              <a:t>hypovolemia</a:t>
            </a:r>
            <a:r>
              <a:rPr lang="en-US" dirty="0" smtClean="0"/>
              <a:t> due to blood loss</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t>IVH</a:t>
            </a:r>
            <a:endParaRPr lang="en-US" dirty="0"/>
          </a:p>
        </p:txBody>
      </p:sp>
      <p:sp>
        <p:nvSpPr>
          <p:cNvPr id="3" name="Content Placeholder 2"/>
          <p:cNvSpPr>
            <a:spLocks noGrp="1"/>
          </p:cNvSpPr>
          <p:nvPr>
            <p:ph idx="1"/>
          </p:nvPr>
        </p:nvSpPr>
        <p:spPr/>
        <p:txBody>
          <a:bodyPr/>
          <a:lstStyle/>
          <a:p>
            <a:endParaRPr lang="en-US" dirty="0"/>
          </a:p>
        </p:txBody>
      </p:sp>
      <p:pic>
        <p:nvPicPr>
          <p:cNvPr id="10242" name="Picture 2" descr="C:\Users\Khalid\Desktop\lecture pix 1\F1.large IVH.jpg"/>
          <p:cNvPicPr>
            <a:picLocks noChangeAspect="1" noChangeArrowheads="1"/>
          </p:cNvPicPr>
          <p:nvPr/>
        </p:nvPicPr>
        <p:blipFill>
          <a:blip r:embed="rId2" cstate="print"/>
          <a:srcRect/>
          <a:stretch>
            <a:fillRect/>
          </a:stretch>
        </p:blipFill>
        <p:spPr bwMode="auto">
          <a:xfrm>
            <a:off x="899592" y="620688"/>
            <a:ext cx="3771900" cy="2881125"/>
          </a:xfrm>
          <a:prstGeom prst="rect">
            <a:avLst/>
          </a:prstGeom>
          <a:noFill/>
        </p:spPr>
      </p:pic>
      <p:pic>
        <p:nvPicPr>
          <p:cNvPr id="10245" name="Picture 5" descr="C:\Users\Khalid\Desktop\lecture pix 1\large ivh.jpg"/>
          <p:cNvPicPr>
            <a:picLocks noChangeAspect="1" noChangeArrowheads="1"/>
          </p:cNvPicPr>
          <p:nvPr/>
        </p:nvPicPr>
        <p:blipFill>
          <a:blip r:embed="rId3" cstate="print"/>
          <a:srcRect/>
          <a:stretch>
            <a:fillRect/>
          </a:stretch>
        </p:blipFill>
        <p:spPr bwMode="auto">
          <a:xfrm>
            <a:off x="3131840" y="3573016"/>
            <a:ext cx="5364480" cy="2682240"/>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t>Hydrocephalus </a:t>
            </a:r>
            <a:endParaRPr lang="en-US" dirty="0"/>
          </a:p>
        </p:txBody>
      </p:sp>
      <p:sp>
        <p:nvSpPr>
          <p:cNvPr id="3" name="Content Placeholder 2"/>
          <p:cNvSpPr>
            <a:spLocks noGrp="1"/>
          </p:cNvSpPr>
          <p:nvPr>
            <p:ph idx="1"/>
          </p:nvPr>
        </p:nvSpPr>
        <p:spPr/>
        <p:txBody>
          <a:bodyPr/>
          <a:lstStyle/>
          <a:p>
            <a:endParaRPr lang="en-US" dirty="0"/>
          </a:p>
        </p:txBody>
      </p:sp>
      <p:pic>
        <p:nvPicPr>
          <p:cNvPr id="5122" name="Picture 2" descr="C:\Users\Khalid\Desktop\lecture pix 1\HC 11.jpg"/>
          <p:cNvPicPr>
            <a:picLocks noChangeAspect="1" noChangeArrowheads="1"/>
          </p:cNvPicPr>
          <p:nvPr/>
        </p:nvPicPr>
        <p:blipFill>
          <a:blip r:embed="rId3" cstate="print"/>
          <a:srcRect/>
          <a:stretch>
            <a:fillRect/>
          </a:stretch>
        </p:blipFill>
        <p:spPr bwMode="auto">
          <a:xfrm>
            <a:off x="3275856" y="2420888"/>
            <a:ext cx="5201920" cy="3901440"/>
          </a:xfrm>
          <a:prstGeom prst="rect">
            <a:avLst/>
          </a:prstGeom>
          <a:noFill/>
        </p:spPr>
      </p:pic>
      <p:pic>
        <p:nvPicPr>
          <p:cNvPr id="5" name="Picture 3" descr="C:\Users\Khalid\Desktop\lecture pix 1\HC 2.jpg"/>
          <p:cNvPicPr>
            <a:picLocks noChangeAspect="1" noChangeArrowheads="1"/>
          </p:cNvPicPr>
          <p:nvPr/>
        </p:nvPicPr>
        <p:blipFill>
          <a:blip r:embed="rId4" cstate="print"/>
          <a:srcRect/>
          <a:stretch>
            <a:fillRect/>
          </a:stretch>
        </p:blipFill>
        <p:spPr bwMode="auto">
          <a:xfrm>
            <a:off x="899592" y="764704"/>
            <a:ext cx="2586038" cy="2680335"/>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rrowheads="1"/>
          </p:cNvSpPr>
          <p:nvPr>
            <p:ph type="title"/>
          </p:nvPr>
        </p:nvSpPr>
        <p:spPr/>
        <p:txBody>
          <a:bodyPr>
            <a:normAutofit fontScale="90000"/>
          </a:bodyPr>
          <a:lstStyle/>
          <a:p>
            <a:r>
              <a:rPr lang="en-US" dirty="0" smtClean="0">
                <a:solidFill>
                  <a:srgbClr val="FFC000"/>
                </a:solidFill>
              </a:rPr>
              <a:t>Neonatal Mortality Associated with Prematurity, USA (2003-2005)</a:t>
            </a:r>
          </a:p>
        </p:txBody>
      </p:sp>
      <p:graphicFrame>
        <p:nvGraphicFramePr>
          <p:cNvPr id="57347" name="Group 3"/>
          <p:cNvGraphicFramePr>
            <a:graphicFrameLocks noGrp="1"/>
          </p:cNvGraphicFramePr>
          <p:nvPr>
            <p:ph type="tbl" idx="1"/>
          </p:nvPr>
        </p:nvGraphicFramePr>
        <p:xfrm>
          <a:off x="457200" y="1600200"/>
          <a:ext cx="8229600" cy="4525963"/>
        </p:xfrm>
        <a:graphic>
          <a:graphicData uri="http://schemas.openxmlformats.org/drawingml/2006/table">
            <a:tbl>
              <a:tblPr/>
              <a:tblGrid>
                <a:gridCol w="3962400"/>
                <a:gridCol w="4267200"/>
              </a:tblGrid>
              <a:tr h="819150">
                <a:tc>
                  <a:txBody>
                    <a:bodyPr/>
                    <a:lstStyle/>
                    <a:p>
                      <a:pPr marL="0" marR="0" lvl="0" indent="0" algn="ct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24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rPr>
                        <a:t>Gestational Age </a:t>
                      </a:r>
                      <a:r>
                        <a:rPr kumimoji="0" lang="en-US" sz="1800" b="0" i="1"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rPr>
                        <a:t>(completed weeks)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24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rPr>
                        <a:t>% Survival if admitted to NICU</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r>
              <a:tr h="73977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23</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38-66</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4295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24</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43-81</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4136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25</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85-92</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4295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26</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86-93</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3977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27-32</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0" i="0" u="none" strike="noStrike" cap="none" normalizeH="0" baseline="0" dirty="0" smtClean="0">
                          <a:ln>
                            <a:noFill/>
                          </a:ln>
                          <a:solidFill>
                            <a:schemeClr val="tx1"/>
                          </a:solidFill>
                          <a:effectLst>
                            <a:outerShdw blurRad="38100" dist="38100" dir="2700000" algn="tl">
                              <a:srgbClr val="000000"/>
                            </a:outerShdw>
                          </a:effectLst>
                          <a:latin typeface="Verdana" pitchFamily="34" charset="0"/>
                          <a:cs typeface="Arial" charset="0"/>
                        </a:rPr>
                        <a:t>86-98</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smtClean="0"/>
              <a:t>Who Requires Resuscitation?</a:t>
            </a:r>
            <a:endParaRPr lang="en-US"/>
          </a:p>
        </p:txBody>
      </p:sp>
      <p:sp>
        <p:nvSpPr>
          <p:cNvPr id="8195" name="Rectangle 3"/>
          <p:cNvSpPr>
            <a:spLocks noGrp="1" noChangeArrowheads="1"/>
          </p:cNvSpPr>
          <p:nvPr>
            <p:ph type="body" idx="1"/>
          </p:nvPr>
        </p:nvSpPr>
        <p:spPr/>
        <p:txBody>
          <a:bodyPr/>
          <a:lstStyle/>
          <a:p>
            <a:r>
              <a:rPr lang="en-US" smtClean="0"/>
              <a:t>Most newly born babies are vigorous</a:t>
            </a:r>
          </a:p>
          <a:p>
            <a:r>
              <a:rPr lang="en-US" smtClean="0"/>
              <a:t>About 10% of newborns require some assistance</a:t>
            </a:r>
          </a:p>
          <a:p>
            <a:r>
              <a:rPr lang="en-US" smtClean="0"/>
              <a:t>Only 1% need major resuscitative measures (intubation, chest compressions, and/or medications)</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The Morbidity of Extreme Prematurity</a:t>
            </a:r>
            <a:endParaRPr lang="en-US" dirty="0"/>
          </a:p>
        </p:txBody>
      </p:sp>
      <p:sp>
        <p:nvSpPr>
          <p:cNvPr id="5" name="Content Placeholder 4"/>
          <p:cNvSpPr>
            <a:spLocks noGrp="1"/>
          </p:cNvSpPr>
          <p:nvPr>
            <p:ph idx="1"/>
          </p:nvPr>
        </p:nvSpPr>
        <p:spPr/>
        <p:txBody>
          <a:bodyPr/>
          <a:lstStyle/>
          <a:p>
            <a:r>
              <a:rPr lang="en-US" dirty="0" smtClean="0"/>
              <a:t>Risk of all significant morbidities relate to degree of prematurity At 23 weeks</a:t>
            </a:r>
          </a:p>
          <a:p>
            <a:pPr lvl="1"/>
            <a:r>
              <a:rPr lang="en-US" dirty="0" smtClean="0"/>
              <a:t>BPD				50-70% </a:t>
            </a:r>
          </a:p>
          <a:p>
            <a:pPr lvl="1"/>
            <a:r>
              <a:rPr lang="en-US" dirty="0" smtClean="0"/>
              <a:t>White Matter Injury		32%</a:t>
            </a:r>
          </a:p>
          <a:p>
            <a:pPr lvl="1"/>
            <a:r>
              <a:rPr lang="en-US" dirty="0" smtClean="0"/>
              <a:t>NEC				9%</a:t>
            </a: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dirty="0"/>
          </a:p>
        </p:txBody>
      </p:sp>
      <p:sp>
        <p:nvSpPr>
          <p:cNvPr id="3" name="Text Placeholder 2"/>
          <p:cNvSpPr>
            <a:spLocks noGrp="1"/>
          </p:cNvSpPr>
          <p:nvPr>
            <p:ph type="body" idx="1"/>
          </p:nvPr>
        </p:nvSpPr>
        <p:spPr/>
        <p:txBody>
          <a:bodyPr>
            <a:noAutofit/>
          </a:bodyPr>
          <a:lstStyle/>
          <a:p>
            <a:pPr algn="ctr"/>
            <a:r>
              <a:rPr lang="en-US" sz="7200" i="1" dirty="0" err="1" smtClean="0">
                <a:solidFill>
                  <a:srgbClr val="FFC000"/>
                </a:solidFill>
              </a:rPr>
              <a:t>Dysmaturity</a:t>
            </a:r>
            <a:r>
              <a:rPr lang="en-US" sz="7200" i="1" dirty="0" smtClean="0">
                <a:solidFill>
                  <a:srgbClr val="FFC000"/>
                </a:solidFill>
              </a:rPr>
              <a:t> </a:t>
            </a:r>
          </a:p>
          <a:p>
            <a:pPr algn="ctr"/>
            <a:r>
              <a:rPr lang="en-US" sz="7200" i="1" dirty="0" smtClean="0">
                <a:solidFill>
                  <a:srgbClr val="FFC000"/>
                </a:solidFill>
              </a:rPr>
              <a:t>vs. </a:t>
            </a:r>
          </a:p>
          <a:p>
            <a:pPr algn="ctr"/>
            <a:r>
              <a:rPr lang="en-US" sz="7200" i="1" dirty="0" smtClean="0">
                <a:solidFill>
                  <a:srgbClr val="FFC000"/>
                </a:solidFill>
              </a:rPr>
              <a:t>Prematurity</a:t>
            </a:r>
            <a:endParaRPr lang="en-US" sz="7200" i="1" dirty="0">
              <a:solidFill>
                <a:srgbClr val="FFC000"/>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Dysmaturity</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 complex of signs occurring in an infant, such as a relative absence of subcutaneous fat, skin wrinkling, prominent fingernails and toenails, and a </a:t>
            </a:r>
            <a:r>
              <a:rPr lang="en-US" dirty="0" err="1" smtClean="0"/>
              <a:t>meconium</a:t>
            </a:r>
            <a:r>
              <a:rPr lang="en-US" dirty="0" smtClean="0"/>
              <a:t> staining of the skin and the placental membranes, that is associated with </a:t>
            </a:r>
            <a:r>
              <a:rPr lang="en-US" dirty="0" err="1" smtClean="0"/>
              <a:t>postmaturity</a:t>
            </a:r>
            <a:r>
              <a:rPr lang="en-US" dirty="0" smtClean="0"/>
              <a:t> or placental insufficiency</a:t>
            </a:r>
          </a:p>
          <a:p>
            <a:endParaRPr lang="en-US" dirty="0" smtClean="0"/>
          </a:p>
          <a:p>
            <a:pPr>
              <a:buNone/>
            </a:pPr>
            <a:r>
              <a:rPr lang="en-US" dirty="0" smtClean="0"/>
              <a:t>	</a:t>
            </a:r>
            <a:r>
              <a:rPr lang="en-US" sz="1900" dirty="0" smtClean="0"/>
              <a:t>The American Heritage® Medical Dictionary Copyright © 2007, 2004 by Houghton Mifflin Company.</a:t>
            </a:r>
            <a:endParaRPr lang="en-US" sz="1900"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t>Post term infant</a:t>
            </a:r>
            <a:endParaRPr lang="en-US" dirty="0"/>
          </a:p>
        </p:txBody>
      </p:sp>
      <p:sp>
        <p:nvSpPr>
          <p:cNvPr id="3" name="Content Placeholder 2"/>
          <p:cNvSpPr>
            <a:spLocks noGrp="1"/>
          </p:cNvSpPr>
          <p:nvPr>
            <p:ph idx="1"/>
          </p:nvPr>
        </p:nvSpPr>
        <p:spPr/>
        <p:txBody>
          <a:bodyPr/>
          <a:lstStyle/>
          <a:p>
            <a:endParaRPr lang="en-US" dirty="0"/>
          </a:p>
        </p:txBody>
      </p:sp>
      <p:pic>
        <p:nvPicPr>
          <p:cNvPr id="6146" name="Picture 2" descr="C:\Users\Khalid\Desktop\lecture pix 1\peelingP1011003.jpg"/>
          <p:cNvPicPr>
            <a:picLocks noChangeAspect="1" noChangeArrowheads="1"/>
          </p:cNvPicPr>
          <p:nvPr/>
        </p:nvPicPr>
        <p:blipFill>
          <a:blip r:embed="rId2" cstate="print"/>
          <a:srcRect/>
          <a:stretch>
            <a:fillRect/>
          </a:stretch>
        </p:blipFill>
        <p:spPr bwMode="auto">
          <a:xfrm>
            <a:off x="755576" y="1844824"/>
            <a:ext cx="4616984" cy="4464496"/>
          </a:xfrm>
          <a:prstGeom prst="rect">
            <a:avLst/>
          </a:prstGeom>
          <a:noFill/>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IUGR vs. SGA</a:t>
            </a:r>
            <a:endParaRPr lang="en-US" dirty="0"/>
          </a:p>
        </p:txBody>
      </p:sp>
      <p:sp>
        <p:nvSpPr>
          <p:cNvPr id="3" name="Content Placeholder 2"/>
          <p:cNvSpPr>
            <a:spLocks noGrp="1"/>
          </p:cNvSpPr>
          <p:nvPr>
            <p:ph idx="1"/>
          </p:nvPr>
        </p:nvSpPr>
        <p:spPr/>
        <p:txBody>
          <a:bodyPr>
            <a:normAutofit fontScale="92500"/>
          </a:bodyPr>
          <a:lstStyle/>
          <a:p>
            <a:r>
              <a:rPr lang="en-US" dirty="0" smtClean="0"/>
              <a:t>IUGR</a:t>
            </a:r>
          </a:p>
          <a:p>
            <a:pPr lvl="1"/>
            <a:r>
              <a:rPr lang="en-US" dirty="0" smtClean="0"/>
              <a:t>Failure of normal fetal growth caused by multiple adverse effects on the fetus</a:t>
            </a:r>
          </a:p>
          <a:p>
            <a:r>
              <a:rPr lang="en-US" dirty="0" smtClean="0"/>
              <a:t>SGA</a:t>
            </a:r>
          </a:p>
          <a:p>
            <a:pPr lvl="1"/>
            <a:r>
              <a:rPr lang="en-US" dirty="0" smtClean="0"/>
              <a:t>When infant birth-weight is &lt; population norms (lower than a predetermined cutoff weight.) or</a:t>
            </a:r>
          </a:p>
          <a:p>
            <a:pPr lvl="1"/>
            <a:r>
              <a:rPr lang="en-US" dirty="0" smtClean="0"/>
              <a:t>Having a birth weight &lt;10</a:t>
            </a:r>
            <a:r>
              <a:rPr lang="en-US" baseline="30000" dirty="0" smtClean="0"/>
              <a:t>th</a:t>
            </a:r>
            <a:r>
              <a:rPr lang="en-US" dirty="0" smtClean="0"/>
              <a:t> percentile for gestational age or &gt;2 standard deviations below the mean for gestational age</a:t>
            </a:r>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IUGR</a:t>
            </a:r>
            <a:endParaRPr lang="en-US" dirty="0"/>
          </a:p>
        </p:txBody>
      </p:sp>
      <p:sp>
        <p:nvSpPr>
          <p:cNvPr id="3" name="Content Placeholder 2"/>
          <p:cNvSpPr>
            <a:spLocks noGrp="1"/>
          </p:cNvSpPr>
          <p:nvPr>
            <p:ph idx="1"/>
          </p:nvPr>
        </p:nvSpPr>
        <p:spPr/>
        <p:txBody>
          <a:bodyPr/>
          <a:lstStyle/>
          <a:p>
            <a:r>
              <a:rPr lang="en-US" smtClean="0"/>
              <a:t>What is the cause of the IUGR?</a:t>
            </a:r>
          </a:p>
          <a:p>
            <a:r>
              <a:rPr lang="en-US" smtClean="0"/>
              <a:t>When was it detected? </a:t>
            </a:r>
          </a:p>
          <a:p>
            <a:r>
              <a:rPr lang="en-US" smtClean="0"/>
              <a:t>Are there signs of fetal compromise?</a:t>
            </a:r>
          </a:p>
          <a:p>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IUGR complications</a:t>
            </a:r>
            <a:endParaRPr lang="en-US" dirty="0"/>
          </a:p>
        </p:txBody>
      </p:sp>
      <p:sp>
        <p:nvSpPr>
          <p:cNvPr id="3" name="Content Placeholder 2"/>
          <p:cNvSpPr>
            <a:spLocks noGrp="1"/>
          </p:cNvSpPr>
          <p:nvPr>
            <p:ph idx="1"/>
          </p:nvPr>
        </p:nvSpPr>
        <p:spPr/>
        <p:txBody>
          <a:bodyPr/>
          <a:lstStyle/>
          <a:p>
            <a:r>
              <a:rPr lang="en-US" dirty="0" smtClean="0"/>
              <a:t>Increased risk of </a:t>
            </a:r>
            <a:r>
              <a:rPr lang="en-US" dirty="0" err="1" smtClean="0"/>
              <a:t>perinatal</a:t>
            </a:r>
            <a:r>
              <a:rPr lang="en-US" dirty="0" smtClean="0"/>
              <a:t> complications</a:t>
            </a:r>
          </a:p>
          <a:p>
            <a:pPr lvl="1"/>
            <a:r>
              <a:rPr lang="en-US" dirty="0" err="1" smtClean="0"/>
              <a:t>Perinatal</a:t>
            </a:r>
            <a:r>
              <a:rPr lang="en-US" dirty="0" smtClean="0"/>
              <a:t> asphyxia</a:t>
            </a:r>
          </a:p>
          <a:p>
            <a:pPr lvl="1"/>
            <a:r>
              <a:rPr lang="en-US" dirty="0" smtClean="0"/>
              <a:t>Cold stress</a:t>
            </a:r>
          </a:p>
          <a:p>
            <a:pPr lvl="1"/>
            <a:r>
              <a:rPr lang="en-US" dirty="0" err="1" smtClean="0"/>
              <a:t>Hyperviscosity</a:t>
            </a:r>
            <a:r>
              <a:rPr lang="en-US" dirty="0" smtClean="0"/>
              <a:t> (</a:t>
            </a:r>
            <a:r>
              <a:rPr lang="en-US" dirty="0" err="1" smtClean="0"/>
              <a:t>polycythemia</a:t>
            </a:r>
            <a:r>
              <a:rPr lang="en-US" dirty="0" smtClean="0"/>
              <a:t>)</a:t>
            </a:r>
          </a:p>
          <a:p>
            <a:pPr lvl="1"/>
            <a:r>
              <a:rPr lang="en-US" dirty="0" smtClean="0"/>
              <a:t>Hypoglycemia</a:t>
            </a:r>
          </a:p>
          <a:p>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Outcomes of IUGR infants</a:t>
            </a:r>
            <a:endParaRPr lang="en-US" dirty="0"/>
          </a:p>
        </p:txBody>
      </p:sp>
      <p:sp>
        <p:nvSpPr>
          <p:cNvPr id="3" name="Content Placeholder 2"/>
          <p:cNvSpPr>
            <a:spLocks noGrp="1"/>
          </p:cNvSpPr>
          <p:nvPr>
            <p:ph idx="1"/>
          </p:nvPr>
        </p:nvSpPr>
        <p:spPr/>
        <p:txBody>
          <a:bodyPr>
            <a:normAutofit/>
          </a:bodyPr>
          <a:lstStyle/>
          <a:p>
            <a:r>
              <a:rPr lang="en-US" dirty="0" smtClean="0"/>
              <a:t>The most important determinant of IUGR outcome is its cause</a:t>
            </a:r>
          </a:p>
          <a:p>
            <a:pPr lvl="1"/>
            <a:r>
              <a:rPr lang="en-US" dirty="0" smtClean="0"/>
              <a:t>Infants with chromosomal disorders or congenital infections (</a:t>
            </a:r>
            <a:r>
              <a:rPr lang="en-US" dirty="0" err="1" smtClean="0"/>
              <a:t>eg</a:t>
            </a:r>
            <a:r>
              <a:rPr lang="en-US" dirty="0" smtClean="0"/>
              <a:t>, CMV) experience early IUGR, and commonly have a disability</a:t>
            </a:r>
          </a:p>
          <a:p>
            <a:pPr lvl="1"/>
            <a:r>
              <a:rPr lang="en-US" dirty="0" smtClean="0"/>
              <a:t>Preterm IUGR infants have a risk of major disability (</a:t>
            </a:r>
            <a:r>
              <a:rPr lang="en-US" dirty="0" err="1" smtClean="0"/>
              <a:t>eg</a:t>
            </a:r>
            <a:r>
              <a:rPr lang="en-US" dirty="0" smtClean="0"/>
              <a:t>, CP or MR) that is similar to AGA preterm </a:t>
            </a:r>
            <a:r>
              <a:rPr lang="en-US" b="1" dirty="0" smtClean="0"/>
              <a:t>of the same size </a:t>
            </a:r>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a:xfrm>
            <a:off x="914400" y="5210881"/>
            <a:ext cx="7315200" cy="1098439"/>
          </a:xfrm>
        </p:spPr>
        <p:txBody>
          <a:bodyPr/>
          <a:lstStyle/>
          <a:p>
            <a:pPr algn="ctr"/>
            <a:r>
              <a:rPr lang="en-US" sz="7200" i="1" dirty="0" smtClean="0"/>
              <a:t>Congenital Malformations</a:t>
            </a:r>
            <a:endParaRPr lang="en-US" sz="7200" i="1" dirty="0"/>
          </a:p>
        </p:txBody>
      </p:sp>
      <p:pic>
        <p:nvPicPr>
          <p:cNvPr id="9218" name="Picture 2" descr="C:\Users\Khalid\Desktop\lecture pix 1\amniotic_band_syndrome7.jpg"/>
          <p:cNvPicPr>
            <a:picLocks noChangeAspect="1" noChangeArrowheads="1"/>
          </p:cNvPicPr>
          <p:nvPr/>
        </p:nvPicPr>
        <p:blipFill>
          <a:blip r:embed="rId2" cstate="print"/>
          <a:srcRect/>
          <a:stretch>
            <a:fillRect/>
          </a:stretch>
        </p:blipFill>
        <p:spPr bwMode="auto">
          <a:xfrm>
            <a:off x="1619672" y="404664"/>
            <a:ext cx="5781675" cy="3844925"/>
          </a:xfrm>
          <a:prstGeom prst="rect">
            <a:avLst/>
          </a:prstGeom>
          <a:noFill/>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Congenital Anomalies</a:t>
            </a:r>
            <a:endParaRPr lang="en-US" dirty="0"/>
          </a:p>
        </p:txBody>
      </p:sp>
      <p:sp>
        <p:nvSpPr>
          <p:cNvPr id="5" name="Content Placeholder 4"/>
          <p:cNvSpPr>
            <a:spLocks noGrp="1"/>
          </p:cNvSpPr>
          <p:nvPr>
            <p:ph idx="1"/>
          </p:nvPr>
        </p:nvSpPr>
        <p:spPr/>
        <p:txBody>
          <a:bodyPr>
            <a:normAutofit fontScale="92500" lnSpcReduction="20000"/>
          </a:bodyPr>
          <a:lstStyle/>
          <a:p>
            <a:r>
              <a:rPr lang="en-US" dirty="0" smtClean="0"/>
              <a:t>Congenital </a:t>
            </a:r>
          </a:p>
          <a:p>
            <a:pPr lvl="2"/>
            <a:r>
              <a:rPr lang="en-US" dirty="0" smtClean="0"/>
              <a:t>The presence of the defect at birth</a:t>
            </a:r>
          </a:p>
          <a:p>
            <a:r>
              <a:rPr lang="en-US" dirty="0" smtClean="0"/>
              <a:t>Major (2% to 3% of live born infants)</a:t>
            </a:r>
          </a:p>
          <a:p>
            <a:pPr lvl="2"/>
            <a:r>
              <a:rPr lang="en-US" dirty="0" smtClean="0"/>
              <a:t>Medical and social consequences (cleft palate and neural tube defects)</a:t>
            </a:r>
          </a:p>
          <a:p>
            <a:r>
              <a:rPr lang="en-US" dirty="0" smtClean="0"/>
              <a:t>Minor (Up to 15% )</a:t>
            </a:r>
          </a:p>
          <a:p>
            <a:pPr lvl="2"/>
            <a:r>
              <a:rPr lang="en-US" dirty="0" smtClean="0"/>
              <a:t>No significant health or social burden (</a:t>
            </a:r>
            <a:r>
              <a:rPr lang="en-US" dirty="0" err="1" smtClean="0"/>
              <a:t>epicanthal</a:t>
            </a:r>
            <a:r>
              <a:rPr lang="en-US" dirty="0" smtClean="0"/>
              <a:t> folds and a single </a:t>
            </a:r>
            <a:r>
              <a:rPr lang="en-US" dirty="0" err="1" smtClean="0"/>
              <a:t>palmar</a:t>
            </a:r>
            <a:r>
              <a:rPr lang="en-US" dirty="0" smtClean="0"/>
              <a:t> crease)</a:t>
            </a:r>
          </a:p>
          <a:p>
            <a:r>
              <a:rPr lang="en-US" dirty="0" smtClean="0"/>
              <a:t>Normal phenotypic variants</a:t>
            </a:r>
          </a:p>
          <a:p>
            <a:pPr lvl="2"/>
            <a:r>
              <a:rPr lang="en-US" dirty="0" smtClean="0"/>
              <a:t>Physical differences occurring in 4% or more individuals of a general population</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smtClean="0"/>
              <a:t>In Utero</a:t>
            </a:r>
            <a:endParaRPr lang="en-US"/>
          </a:p>
        </p:txBody>
      </p:sp>
      <p:sp>
        <p:nvSpPr>
          <p:cNvPr id="10243" name="Rectangle 3"/>
          <p:cNvSpPr>
            <a:spLocks noGrp="1" noChangeArrowheads="1"/>
          </p:cNvSpPr>
          <p:nvPr>
            <p:ph type="body" idx="1"/>
          </p:nvPr>
        </p:nvSpPr>
        <p:spPr/>
        <p:txBody>
          <a:bodyPr/>
          <a:lstStyle/>
          <a:p>
            <a:r>
              <a:rPr lang="en-US" smtClean="0"/>
              <a:t>Alveoli filled with lung fluid</a:t>
            </a:r>
          </a:p>
          <a:p>
            <a:r>
              <a:rPr lang="en-US" smtClean="0"/>
              <a:t>Pulmonary arterioles constricted</a:t>
            </a:r>
          </a:p>
          <a:p>
            <a:r>
              <a:rPr lang="en-US" smtClean="0"/>
              <a:t>Blood flow diverted across ductus arteriosus</a:t>
            </a:r>
          </a:p>
          <a:p>
            <a:r>
              <a:rPr lang="en-US" smtClean="0"/>
              <a:t>Pulmonary blood flow diminished</a:t>
            </a:r>
            <a:endParaRPr lang="en-US" dirty="0"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t>Major </a:t>
            </a:r>
            <a:endParaRPr lang="en-US" dirty="0"/>
          </a:p>
        </p:txBody>
      </p:sp>
      <p:pic>
        <p:nvPicPr>
          <p:cNvPr id="1026" name="Picture 2" descr="C:\Users\Khalid\Desktop\lecture pix 1\cleft lip.jpg"/>
          <p:cNvPicPr>
            <a:picLocks noGrp="1" noChangeAspect="1" noChangeArrowheads="1"/>
          </p:cNvPicPr>
          <p:nvPr>
            <p:ph idx="1"/>
          </p:nvPr>
        </p:nvPicPr>
        <p:blipFill>
          <a:blip r:embed="rId2" cstate="print"/>
          <a:srcRect/>
          <a:stretch>
            <a:fillRect/>
          </a:stretch>
        </p:blipFill>
        <p:spPr bwMode="auto">
          <a:xfrm>
            <a:off x="1259632" y="1916832"/>
            <a:ext cx="6562725" cy="4600575"/>
          </a:xfrm>
          <a:prstGeom prst="rect">
            <a:avLst/>
          </a:prstGeom>
          <a:noFill/>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t>Minor </a:t>
            </a:r>
            <a:endParaRPr lang="en-US" dirty="0"/>
          </a:p>
        </p:txBody>
      </p:sp>
      <p:pic>
        <p:nvPicPr>
          <p:cNvPr id="3074" name="Picture 2" descr="C:\Users\Khalid\Desktop\lecture pix 1\Sampleclinodactyly.jpg"/>
          <p:cNvPicPr>
            <a:picLocks noGrp="1" noChangeAspect="1" noChangeArrowheads="1"/>
          </p:cNvPicPr>
          <p:nvPr>
            <p:ph idx="1"/>
          </p:nvPr>
        </p:nvPicPr>
        <p:blipFill>
          <a:blip r:embed="rId2" cstate="print"/>
          <a:srcRect/>
          <a:stretch>
            <a:fillRect/>
          </a:stretch>
        </p:blipFill>
        <p:spPr bwMode="auto">
          <a:xfrm>
            <a:off x="251520" y="260648"/>
            <a:ext cx="3857625" cy="5143500"/>
          </a:xfrm>
          <a:prstGeom prst="rect">
            <a:avLst/>
          </a:prstGeom>
          <a:noFill/>
        </p:spPr>
      </p:pic>
      <p:pic>
        <p:nvPicPr>
          <p:cNvPr id="2050" name="Picture 2" descr="C:\Users\Khalid\Desktop\lecture pix 1\clinodactyly_2_041202.png"/>
          <p:cNvPicPr>
            <a:picLocks noChangeAspect="1" noChangeArrowheads="1"/>
          </p:cNvPicPr>
          <p:nvPr/>
        </p:nvPicPr>
        <p:blipFill>
          <a:blip r:embed="rId3" cstate="print"/>
          <a:srcRect/>
          <a:stretch>
            <a:fillRect/>
          </a:stretch>
        </p:blipFill>
        <p:spPr bwMode="auto">
          <a:xfrm>
            <a:off x="4714048" y="2924944"/>
            <a:ext cx="4188404" cy="3677419"/>
          </a:xfrm>
          <a:prstGeom prst="rect">
            <a:avLst/>
          </a:prstGeom>
          <a:noFill/>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t>Normal variant</a:t>
            </a:r>
            <a:endParaRPr lang="en-US" dirty="0"/>
          </a:p>
        </p:txBody>
      </p:sp>
      <p:pic>
        <p:nvPicPr>
          <p:cNvPr id="2050" name="Picture 2" descr="C:\Users\Khalid\Desktop\lecture pix 1\Mulan_asian-eye-stereotype.jpg"/>
          <p:cNvPicPr>
            <a:picLocks noChangeAspect="1" noChangeArrowheads="1"/>
          </p:cNvPicPr>
          <p:nvPr/>
        </p:nvPicPr>
        <p:blipFill>
          <a:blip r:embed="rId2" cstate="print"/>
          <a:srcRect l="34688"/>
          <a:stretch>
            <a:fillRect/>
          </a:stretch>
        </p:blipFill>
        <p:spPr bwMode="auto">
          <a:xfrm>
            <a:off x="5436096" y="2708624"/>
            <a:ext cx="3436640" cy="3945928"/>
          </a:xfrm>
          <a:prstGeom prst="rect">
            <a:avLst/>
          </a:prstGeom>
          <a:noFill/>
        </p:spPr>
      </p:pic>
      <p:pic>
        <p:nvPicPr>
          <p:cNvPr id="5" name="Picture 2" descr="C:\Users\Khalid\Desktop\lecture pix 1\40341_pro.jpg"/>
          <p:cNvPicPr>
            <a:picLocks noChangeAspect="1" noChangeArrowheads="1"/>
          </p:cNvPicPr>
          <p:nvPr/>
        </p:nvPicPr>
        <p:blipFill>
          <a:blip r:embed="rId3" cstate="print"/>
          <a:srcRect l="14286"/>
          <a:stretch>
            <a:fillRect/>
          </a:stretch>
        </p:blipFill>
        <p:spPr bwMode="auto">
          <a:xfrm>
            <a:off x="395536" y="332656"/>
            <a:ext cx="3456360" cy="3599955"/>
          </a:xfrm>
          <a:prstGeom prst="rect">
            <a:avLst/>
          </a:prstGeom>
          <a:noFill/>
        </p:spPr>
      </p:pic>
      <p:pic>
        <p:nvPicPr>
          <p:cNvPr id="1026" name="Picture 2" descr="C:\Users\Khalid\Desktop\lecture pix 1\2mm L Asian4 epicanthal fold websmall.jpg"/>
          <p:cNvPicPr>
            <a:picLocks noChangeAspect="1" noChangeArrowheads="1"/>
          </p:cNvPicPr>
          <p:nvPr/>
        </p:nvPicPr>
        <p:blipFill>
          <a:blip r:embed="rId4" cstate="print"/>
          <a:srcRect/>
          <a:stretch>
            <a:fillRect/>
          </a:stretch>
        </p:blipFill>
        <p:spPr bwMode="auto">
          <a:xfrm>
            <a:off x="3347864" y="2420888"/>
            <a:ext cx="2520280" cy="1890210"/>
          </a:xfrm>
          <a:prstGeom prst="rect">
            <a:avLst/>
          </a:prstGeom>
          <a:noFill/>
          <a:ln>
            <a:solidFill>
              <a:schemeClr val="bg1">
                <a:lumMod val="85000"/>
                <a:lumOff val="15000"/>
              </a:schemeClr>
            </a:solidFill>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t>Simian crease</a:t>
            </a:r>
            <a:endParaRPr lang="en-US" dirty="0"/>
          </a:p>
        </p:txBody>
      </p:sp>
      <p:pic>
        <p:nvPicPr>
          <p:cNvPr id="3075" name="Picture 3" descr="C:\Users\Khalid\Desktop\1212121\simian crease.jpg"/>
          <p:cNvPicPr>
            <a:picLocks noGrp="1" noChangeAspect="1" noChangeArrowheads="1"/>
          </p:cNvPicPr>
          <p:nvPr>
            <p:ph idx="1"/>
          </p:nvPr>
        </p:nvPicPr>
        <p:blipFill>
          <a:blip r:embed="rId2" cstate="print"/>
          <a:srcRect/>
          <a:stretch>
            <a:fillRect/>
          </a:stretch>
        </p:blipFill>
        <p:spPr bwMode="auto">
          <a:xfrm>
            <a:off x="2123728" y="1844824"/>
            <a:ext cx="5040560" cy="4631283"/>
          </a:xfrm>
          <a:prstGeom prst="rect">
            <a:avLst/>
          </a:prstGeom>
          <a:noFill/>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Malformations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Abnormal processes </a:t>
            </a:r>
            <a:r>
              <a:rPr lang="en-US" u="sng" dirty="0" smtClean="0"/>
              <a:t>during</a:t>
            </a:r>
            <a:r>
              <a:rPr lang="en-US" dirty="0" smtClean="0"/>
              <a:t> the initial formation of a structure</a:t>
            </a:r>
          </a:p>
          <a:p>
            <a:r>
              <a:rPr lang="en-US" dirty="0" smtClean="0"/>
              <a:t>May result in:</a:t>
            </a:r>
          </a:p>
          <a:p>
            <a:pPr lvl="2"/>
            <a:r>
              <a:rPr lang="en-US" dirty="0" smtClean="0"/>
              <a:t>Faulty configuration (transposition of the great vessels)</a:t>
            </a:r>
          </a:p>
          <a:p>
            <a:pPr lvl="2"/>
            <a:r>
              <a:rPr lang="en-US" dirty="0" smtClean="0"/>
              <a:t>Incomplete formation (cleft palate) </a:t>
            </a:r>
          </a:p>
          <a:p>
            <a:pPr lvl="2"/>
            <a:r>
              <a:rPr lang="en-US" dirty="0" smtClean="0"/>
              <a:t>Agenesis (absence of radius)</a:t>
            </a:r>
          </a:p>
          <a:p>
            <a:r>
              <a:rPr lang="en-US" dirty="0" smtClean="0"/>
              <a:t>May be the result of: </a:t>
            </a:r>
          </a:p>
          <a:p>
            <a:pPr lvl="2"/>
            <a:r>
              <a:rPr lang="en-US" dirty="0" smtClean="0"/>
              <a:t>Genetic  - chromosomal (10%) and single gene defects (4%)</a:t>
            </a:r>
          </a:p>
          <a:p>
            <a:pPr lvl="2"/>
            <a:r>
              <a:rPr lang="en-US" dirty="0" smtClean="0"/>
              <a:t>Environmental insults (</a:t>
            </a:r>
            <a:r>
              <a:rPr lang="en-US" dirty="0" err="1" smtClean="0"/>
              <a:t>teratogens</a:t>
            </a:r>
            <a:r>
              <a:rPr lang="en-US" dirty="0" smtClean="0"/>
              <a:t>)</a:t>
            </a:r>
          </a:p>
          <a:p>
            <a:pPr lvl="3"/>
            <a:r>
              <a:rPr lang="en-US" dirty="0" smtClean="0"/>
              <a:t>Drugs - thalidomide </a:t>
            </a:r>
          </a:p>
          <a:p>
            <a:pPr lvl="3"/>
            <a:r>
              <a:rPr lang="en-US" dirty="0" smtClean="0"/>
              <a:t>Congenitally acquired viruses - Rubella</a:t>
            </a:r>
          </a:p>
          <a:p>
            <a:r>
              <a:rPr lang="en-US" dirty="0" err="1" smtClean="0"/>
              <a:t>Multifactorial</a:t>
            </a:r>
            <a:r>
              <a:rPr lang="en-US" dirty="0" smtClean="0"/>
              <a:t> in 25%, unknown in 40%-45%</a:t>
            </a:r>
            <a:endParaRPr lang="en-U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t>Congenital Rubella</a:t>
            </a:r>
            <a:endParaRPr lang="en-US" dirty="0"/>
          </a:p>
        </p:txBody>
      </p:sp>
      <p:sp>
        <p:nvSpPr>
          <p:cNvPr id="3" name="Content Placeholder 2"/>
          <p:cNvSpPr>
            <a:spLocks noGrp="1"/>
          </p:cNvSpPr>
          <p:nvPr>
            <p:ph idx="1"/>
          </p:nvPr>
        </p:nvSpPr>
        <p:spPr/>
        <p:txBody>
          <a:bodyPr/>
          <a:lstStyle/>
          <a:p>
            <a:endParaRPr lang="en-US"/>
          </a:p>
        </p:txBody>
      </p:sp>
      <p:pic>
        <p:nvPicPr>
          <p:cNvPr id="5122" name="Picture 2" descr="C:\Users\Khalid\Desktop\1212121\X2604-R-26.png"/>
          <p:cNvPicPr>
            <a:picLocks noChangeAspect="1" noChangeArrowheads="1"/>
          </p:cNvPicPr>
          <p:nvPr/>
        </p:nvPicPr>
        <p:blipFill>
          <a:blip r:embed="rId2" cstate="print"/>
          <a:srcRect/>
          <a:stretch>
            <a:fillRect/>
          </a:stretch>
        </p:blipFill>
        <p:spPr bwMode="auto">
          <a:xfrm>
            <a:off x="2162944" y="1988840"/>
            <a:ext cx="4713312" cy="4607262"/>
          </a:xfrm>
          <a:prstGeom prst="rect">
            <a:avLst/>
          </a:prstGeom>
          <a:noFill/>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Malformations - Cleft lip and palate</a:t>
            </a:r>
            <a:endParaRPr lang="en-US" dirty="0"/>
          </a:p>
        </p:txBody>
      </p:sp>
      <p:sp>
        <p:nvSpPr>
          <p:cNvPr id="3" name="Content Placeholder 2"/>
          <p:cNvSpPr>
            <a:spLocks noGrp="1"/>
          </p:cNvSpPr>
          <p:nvPr>
            <p:ph idx="1"/>
          </p:nvPr>
        </p:nvSpPr>
        <p:spPr/>
        <p:txBody>
          <a:bodyPr/>
          <a:lstStyle/>
          <a:p>
            <a:endParaRPr lang="en-US" dirty="0"/>
          </a:p>
        </p:txBody>
      </p:sp>
      <p:pic>
        <p:nvPicPr>
          <p:cNvPr id="5" name="Picture 3" descr="C:\Users\Khalid\Desktop\lecture pix 1\cleft palate.jpg"/>
          <p:cNvPicPr>
            <a:picLocks noChangeAspect="1" noChangeArrowheads="1"/>
          </p:cNvPicPr>
          <p:nvPr/>
        </p:nvPicPr>
        <p:blipFill>
          <a:blip r:embed="rId2" cstate="print"/>
          <a:srcRect/>
          <a:stretch>
            <a:fillRect/>
          </a:stretch>
        </p:blipFill>
        <p:spPr bwMode="auto">
          <a:xfrm>
            <a:off x="2555776" y="2132856"/>
            <a:ext cx="3816424" cy="3569944"/>
          </a:xfrm>
          <a:prstGeom prst="rect">
            <a:avLst/>
          </a:prstGeom>
          <a:noFill/>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Deformations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Unusual and prolonged mechanical forces acting on normal tissue</a:t>
            </a:r>
          </a:p>
          <a:p>
            <a:r>
              <a:rPr lang="en-US" dirty="0" smtClean="0"/>
              <a:t>External (uterine constraint) vs. intrinsic (edema)</a:t>
            </a:r>
          </a:p>
          <a:p>
            <a:r>
              <a:rPr lang="en-US" dirty="0" smtClean="0"/>
              <a:t>Mostly Musculoskeletal tissues</a:t>
            </a:r>
          </a:p>
          <a:p>
            <a:pPr lvl="2"/>
            <a:r>
              <a:rPr lang="en-US" dirty="0" err="1" smtClean="0"/>
              <a:t>Tibial</a:t>
            </a:r>
            <a:r>
              <a:rPr lang="en-US" dirty="0" smtClean="0"/>
              <a:t> bowing and hip dislocation associated with breech presentation</a:t>
            </a:r>
          </a:p>
          <a:p>
            <a:pPr lvl="2"/>
            <a:r>
              <a:rPr lang="en-US" dirty="0" smtClean="0"/>
              <a:t>Webbing of the neck associated with the involution of a giant cystic </a:t>
            </a:r>
            <a:r>
              <a:rPr lang="en-US" dirty="0" err="1" smtClean="0"/>
              <a:t>hygroma</a:t>
            </a:r>
            <a:r>
              <a:rPr lang="en-US" dirty="0" smtClean="0"/>
              <a:t>)</a:t>
            </a:r>
          </a:p>
          <a:p>
            <a:pPr lvl="2"/>
            <a:r>
              <a:rPr lang="en-US" dirty="0" err="1" smtClean="0"/>
              <a:t>Craniostenosis</a:t>
            </a:r>
            <a:r>
              <a:rPr lang="en-US" dirty="0" smtClean="0"/>
              <a:t> resulting from in </a:t>
            </a:r>
            <a:r>
              <a:rPr lang="en-US" dirty="0" err="1" smtClean="0"/>
              <a:t>utero</a:t>
            </a:r>
            <a:r>
              <a:rPr lang="en-US" dirty="0" smtClean="0"/>
              <a:t> constraint</a:t>
            </a:r>
          </a:p>
          <a:p>
            <a:r>
              <a:rPr lang="en-US" dirty="0" smtClean="0"/>
              <a:t>Typically improve </a:t>
            </a:r>
            <a:r>
              <a:rPr lang="en-US" dirty="0" err="1" smtClean="0"/>
              <a:t>postnatally</a:t>
            </a:r>
            <a:endParaRPr lang="en-US" dirty="0" smtClean="0"/>
          </a:p>
          <a:p>
            <a:r>
              <a:rPr lang="en-US" dirty="0" smtClean="0"/>
              <a:t>Resolution depends on the duration of the </a:t>
            </a:r>
            <a:r>
              <a:rPr lang="en-US" smtClean="0"/>
              <a:t>abnormal forces and </a:t>
            </a:r>
            <a:r>
              <a:rPr lang="en-US" dirty="0" smtClean="0"/>
              <a:t>the extent of subsequent growth</a:t>
            </a:r>
            <a:endParaRPr lang="en-US"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t>Deformations </a:t>
            </a:r>
            <a:endParaRPr lang="en-US" dirty="0"/>
          </a:p>
        </p:txBody>
      </p:sp>
      <p:sp>
        <p:nvSpPr>
          <p:cNvPr id="3" name="Content Placeholder 2"/>
          <p:cNvSpPr>
            <a:spLocks noGrp="1"/>
          </p:cNvSpPr>
          <p:nvPr>
            <p:ph idx="1"/>
          </p:nvPr>
        </p:nvSpPr>
        <p:spPr/>
        <p:txBody>
          <a:bodyPr/>
          <a:lstStyle/>
          <a:p>
            <a:endParaRPr lang="en-US" dirty="0"/>
          </a:p>
        </p:txBody>
      </p:sp>
      <p:pic>
        <p:nvPicPr>
          <p:cNvPr id="6147" name="Picture 3" descr="C:\Users\Khalid\Desktop\lecture pix 1\talipes_clubfoot.jpg"/>
          <p:cNvPicPr>
            <a:picLocks noChangeAspect="1" noChangeArrowheads="1"/>
          </p:cNvPicPr>
          <p:nvPr/>
        </p:nvPicPr>
        <p:blipFill>
          <a:blip r:embed="rId2" cstate="print"/>
          <a:srcRect/>
          <a:stretch>
            <a:fillRect/>
          </a:stretch>
        </p:blipFill>
        <p:spPr bwMode="auto">
          <a:xfrm>
            <a:off x="4055941" y="3284984"/>
            <a:ext cx="4913954" cy="3369568"/>
          </a:xfrm>
          <a:prstGeom prst="rect">
            <a:avLst/>
          </a:prstGeom>
          <a:noFill/>
        </p:spPr>
      </p:pic>
      <p:pic>
        <p:nvPicPr>
          <p:cNvPr id="6146" name="Picture 2" descr="C:\Users\Khalid\Desktop\lecture pix 1\genu recurv.jpg"/>
          <p:cNvPicPr>
            <a:picLocks noChangeAspect="1" noChangeArrowheads="1"/>
          </p:cNvPicPr>
          <p:nvPr/>
        </p:nvPicPr>
        <p:blipFill>
          <a:blip r:embed="rId3" cstate="print"/>
          <a:srcRect/>
          <a:stretch>
            <a:fillRect/>
          </a:stretch>
        </p:blipFill>
        <p:spPr bwMode="auto">
          <a:xfrm>
            <a:off x="467543" y="404664"/>
            <a:ext cx="4128459" cy="3096344"/>
          </a:xfrm>
          <a:prstGeom prst="rect">
            <a:avLst/>
          </a:prstGeom>
          <a:noFill/>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t>Deformations </a:t>
            </a:r>
            <a:endParaRPr lang="en-US" dirty="0"/>
          </a:p>
        </p:txBody>
      </p:sp>
      <p:pic>
        <p:nvPicPr>
          <p:cNvPr id="1026" name="Picture 2" descr="C:\Users\Khalid\Desktop\1212121\image_gallery.jpg"/>
          <p:cNvPicPr>
            <a:picLocks noGrp="1" noChangeAspect="1" noChangeArrowheads="1"/>
          </p:cNvPicPr>
          <p:nvPr>
            <p:ph idx="1"/>
          </p:nvPr>
        </p:nvPicPr>
        <p:blipFill>
          <a:blip r:embed="rId2" cstate="print"/>
          <a:srcRect/>
          <a:stretch>
            <a:fillRect/>
          </a:stretch>
        </p:blipFill>
        <p:spPr bwMode="auto">
          <a:xfrm>
            <a:off x="1911963" y="1916113"/>
            <a:ext cx="5320073" cy="4465637"/>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b="0" smtClean="0"/>
              <a:t>In the fetus</a:t>
            </a:r>
            <a:endParaRPr lang="en-US"/>
          </a:p>
        </p:txBody>
      </p:sp>
      <p:sp>
        <p:nvSpPr>
          <p:cNvPr id="12291" name="Rectangle 3"/>
          <p:cNvSpPr>
            <a:spLocks noGrp="1" noChangeArrowheads="1"/>
          </p:cNvSpPr>
          <p:nvPr>
            <p:ph type="body" sz="half" idx="4294967295"/>
          </p:nvPr>
        </p:nvSpPr>
        <p:spPr>
          <a:xfrm>
            <a:off x="0" y="1981200"/>
            <a:ext cx="4003675" cy="4491038"/>
          </a:xfrm>
        </p:spPr>
        <p:txBody>
          <a:bodyPr/>
          <a:lstStyle/>
          <a:p>
            <a:pPr>
              <a:lnSpc>
                <a:spcPct val="90000"/>
              </a:lnSpc>
            </a:pPr>
            <a:endParaRPr lang="en-US" sz="2800"/>
          </a:p>
          <a:p>
            <a:pPr>
              <a:lnSpc>
                <a:spcPct val="90000"/>
              </a:lnSpc>
            </a:pPr>
            <a:endParaRPr lang="en-US" sz="2800"/>
          </a:p>
        </p:txBody>
      </p:sp>
      <p:pic>
        <p:nvPicPr>
          <p:cNvPr id="12293" name="Fl_01_03_02.wmv">
            <a:hlinkClick r:id="" action="ppaction://media"/>
          </p:cNvPr>
          <p:cNvPicPr>
            <a:picLocks noGrp="1" noRot="1" noChangeAspect="1" noChangeArrowheads="1"/>
          </p:cNvPicPr>
          <p:nvPr>
            <p:ph sz="half" idx="4294967295"/>
            <a:videoFile r:link="rId1"/>
          </p:nvPr>
        </p:nvPicPr>
        <p:blipFill>
          <a:blip r:embed="rId4" cstate="print"/>
          <a:srcRect/>
          <a:stretch>
            <a:fillRect/>
          </a:stretch>
        </p:blipFill>
        <p:spPr>
          <a:xfrm>
            <a:off x="914400" y="533400"/>
            <a:ext cx="7313613" cy="5875338"/>
          </a:xfr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29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12293"/>
                                        </p:tgtEl>
                                      </p:cBhvr>
                                    </p:cmd>
                                  </p:childTnLst>
                                </p:cTn>
                              </p:par>
                            </p:childTnLst>
                          </p:cTn>
                        </p:par>
                      </p:childTnLst>
                    </p:cTn>
                  </p:par>
                </p:childTnLst>
              </p:cTn>
              <p:nextCondLst>
                <p:cond evt="onClick" delay="0">
                  <p:tgtEl>
                    <p:spTgt spid="12293"/>
                  </p:tgtEl>
                </p:cond>
              </p:nextCondLst>
            </p:seq>
            <p:video>
              <p:cMediaNode>
                <p:cTn id="7" fill="hold" display="0">
                  <p:stCondLst>
                    <p:cond delay="indefinite"/>
                  </p:stCondLst>
                  <p:endCondLst>
                    <p:cond evt="onNext" delay="0">
                      <p:tgtEl>
                        <p:sldTgt/>
                      </p:tgtEl>
                    </p:cond>
                    <p:cond evt="onPrev" delay="0">
                      <p:tgtEl>
                        <p:sldTgt/>
                      </p:tgtEl>
                    </p:cond>
                  </p:endCondLst>
                </p:cTn>
                <p:tgtEl>
                  <p:spTgt spid="12293"/>
                </p:tgtEl>
              </p:cMediaNode>
            </p:video>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Disruptions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Breakdown of normal tissue </a:t>
            </a:r>
            <a:r>
              <a:rPr lang="en-US" u="sng" dirty="0" smtClean="0"/>
              <a:t>after</a:t>
            </a:r>
            <a:r>
              <a:rPr lang="en-US" dirty="0" smtClean="0"/>
              <a:t> formation</a:t>
            </a:r>
          </a:p>
          <a:p>
            <a:r>
              <a:rPr lang="en-US" dirty="0" smtClean="0"/>
              <a:t>Causes</a:t>
            </a:r>
          </a:p>
          <a:p>
            <a:pPr lvl="2"/>
            <a:r>
              <a:rPr lang="en-US" dirty="0" smtClean="0"/>
              <a:t>Mechanical compressive forces, hemorrhage, thrombosis, and other vascular impairments</a:t>
            </a:r>
          </a:p>
          <a:p>
            <a:r>
              <a:rPr lang="en-US" dirty="0" smtClean="0"/>
              <a:t>Manifestations</a:t>
            </a:r>
          </a:p>
          <a:p>
            <a:pPr lvl="2"/>
            <a:r>
              <a:rPr lang="en-US" dirty="0" smtClean="0"/>
              <a:t>Alterations of configuration, division of parts not usually divided, fusion of parts not usually fused, and the loss of previously present parts</a:t>
            </a:r>
          </a:p>
          <a:p>
            <a:r>
              <a:rPr lang="en-US" dirty="0" smtClean="0"/>
              <a:t>Examples </a:t>
            </a:r>
          </a:p>
          <a:p>
            <a:pPr lvl="2"/>
            <a:r>
              <a:rPr lang="en-US" dirty="0" err="1" smtClean="0"/>
              <a:t>Porencephalic</a:t>
            </a:r>
            <a:r>
              <a:rPr lang="en-US" dirty="0" smtClean="0"/>
              <a:t> cyst secondary to a vascular accident</a:t>
            </a:r>
          </a:p>
          <a:p>
            <a:pPr lvl="2"/>
            <a:r>
              <a:rPr lang="en-US" dirty="0" smtClean="0"/>
              <a:t>Limb amputations caused by amniotic bands</a:t>
            </a:r>
          </a:p>
          <a:p>
            <a:endParaRPr lang="en-US"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4624"/>
            <a:ext cx="7315200" cy="1154097"/>
          </a:xfrm>
        </p:spPr>
        <p:txBody>
          <a:bodyPr/>
          <a:lstStyle/>
          <a:p>
            <a:pPr algn="r"/>
            <a:r>
              <a:rPr lang="en-US" dirty="0" smtClean="0"/>
              <a:t>Disruptions </a:t>
            </a:r>
            <a:endParaRPr lang="en-US" dirty="0"/>
          </a:p>
        </p:txBody>
      </p:sp>
      <p:sp>
        <p:nvSpPr>
          <p:cNvPr id="3" name="Content Placeholder 2"/>
          <p:cNvSpPr>
            <a:spLocks noGrp="1"/>
          </p:cNvSpPr>
          <p:nvPr>
            <p:ph idx="1"/>
          </p:nvPr>
        </p:nvSpPr>
        <p:spPr/>
        <p:txBody>
          <a:bodyPr/>
          <a:lstStyle/>
          <a:p>
            <a:endParaRPr lang="en-US" dirty="0"/>
          </a:p>
        </p:txBody>
      </p:sp>
      <p:pic>
        <p:nvPicPr>
          <p:cNvPr id="5122" name="Picture 2" descr="C:\Users\Khalid\Desktop\lecture pix 1\hand constriction band syndrome.jpg.png"/>
          <p:cNvPicPr>
            <a:picLocks noChangeAspect="1" noChangeArrowheads="1"/>
          </p:cNvPicPr>
          <p:nvPr/>
        </p:nvPicPr>
        <p:blipFill>
          <a:blip r:embed="rId2" cstate="print"/>
          <a:srcRect/>
          <a:stretch>
            <a:fillRect/>
          </a:stretch>
        </p:blipFill>
        <p:spPr bwMode="auto">
          <a:xfrm>
            <a:off x="4860032" y="3450890"/>
            <a:ext cx="4032448" cy="3290478"/>
          </a:xfrm>
          <a:prstGeom prst="rect">
            <a:avLst/>
          </a:prstGeom>
          <a:noFill/>
        </p:spPr>
      </p:pic>
      <p:pic>
        <p:nvPicPr>
          <p:cNvPr id="5123" name="Picture 3" descr="C:\Users\Khalid\Desktop\lecture pix 1\IMG0046bL.jpg"/>
          <p:cNvPicPr>
            <a:picLocks noChangeAspect="1" noChangeArrowheads="1"/>
          </p:cNvPicPr>
          <p:nvPr/>
        </p:nvPicPr>
        <p:blipFill>
          <a:blip r:embed="rId3" cstate="print"/>
          <a:srcRect/>
          <a:stretch>
            <a:fillRect/>
          </a:stretch>
        </p:blipFill>
        <p:spPr bwMode="auto">
          <a:xfrm>
            <a:off x="251520" y="773237"/>
            <a:ext cx="3657600" cy="2871787"/>
          </a:xfrm>
          <a:prstGeom prst="rect">
            <a:avLst/>
          </a:prstGeom>
          <a:noFill/>
        </p:spPr>
      </p:pic>
      <p:pic>
        <p:nvPicPr>
          <p:cNvPr id="5124" name="Picture 4" descr="C:\Users\Khalid\Desktop\lecture pix 1\3-6bl sczncfaly 1.jpg"/>
          <p:cNvPicPr>
            <a:picLocks noChangeAspect="1" noChangeArrowheads="1"/>
          </p:cNvPicPr>
          <p:nvPr/>
        </p:nvPicPr>
        <p:blipFill>
          <a:blip r:embed="rId4" cstate="print"/>
          <a:srcRect/>
          <a:stretch>
            <a:fillRect/>
          </a:stretch>
        </p:blipFill>
        <p:spPr bwMode="auto">
          <a:xfrm>
            <a:off x="251520" y="3768158"/>
            <a:ext cx="3672408" cy="2901202"/>
          </a:xfrm>
          <a:prstGeom prst="rect">
            <a:avLst/>
          </a:prstGeom>
          <a:noFill/>
        </p:spPr>
      </p:pic>
      <p:pic>
        <p:nvPicPr>
          <p:cNvPr id="5125" name="Picture 5" descr="C:\Users\Khalid\Desktop\lecture pix 1\ABS 1.jpg"/>
          <p:cNvPicPr>
            <a:picLocks noChangeAspect="1" noChangeArrowheads="1"/>
          </p:cNvPicPr>
          <p:nvPr/>
        </p:nvPicPr>
        <p:blipFill>
          <a:blip r:embed="rId5" cstate="print"/>
          <a:srcRect/>
          <a:stretch>
            <a:fillRect/>
          </a:stretch>
        </p:blipFill>
        <p:spPr bwMode="auto">
          <a:xfrm>
            <a:off x="3326482" y="1124744"/>
            <a:ext cx="3333750" cy="3810000"/>
          </a:xfrm>
          <a:prstGeom prst="rect">
            <a:avLst/>
          </a:prstGeom>
          <a:noFill/>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Dysplasia</a:t>
            </a:r>
            <a:endParaRPr lang="en-US" dirty="0"/>
          </a:p>
        </p:txBody>
      </p:sp>
      <p:sp>
        <p:nvSpPr>
          <p:cNvPr id="3" name="Content Placeholder 2"/>
          <p:cNvSpPr>
            <a:spLocks noGrp="1"/>
          </p:cNvSpPr>
          <p:nvPr>
            <p:ph idx="1"/>
          </p:nvPr>
        </p:nvSpPr>
        <p:spPr/>
        <p:txBody>
          <a:bodyPr/>
          <a:lstStyle/>
          <a:p>
            <a:r>
              <a:rPr lang="en-US" dirty="0" smtClean="0"/>
              <a:t>Abnormal cellular organization or function</a:t>
            </a:r>
          </a:p>
          <a:p>
            <a:r>
              <a:rPr lang="en-US" dirty="0" smtClean="0"/>
              <a:t>Typically affects a single tissue type</a:t>
            </a:r>
          </a:p>
          <a:p>
            <a:r>
              <a:rPr lang="en-US" dirty="0" smtClean="0"/>
              <a:t>Examples</a:t>
            </a:r>
          </a:p>
          <a:p>
            <a:pPr lvl="2"/>
            <a:r>
              <a:rPr lang="en-US" dirty="0" err="1" smtClean="0"/>
              <a:t>Hamartomas</a:t>
            </a:r>
            <a:r>
              <a:rPr lang="en-US" dirty="0" smtClean="0"/>
              <a:t>, </a:t>
            </a:r>
            <a:r>
              <a:rPr lang="en-US" dirty="0" err="1" smtClean="0"/>
              <a:t>ectodermal</a:t>
            </a:r>
            <a:r>
              <a:rPr lang="en-US" dirty="0" smtClean="0"/>
              <a:t> dysplasia, and skeletal </a:t>
            </a:r>
            <a:r>
              <a:rPr lang="en-US" dirty="0" err="1" smtClean="0"/>
              <a:t>dysplasias</a:t>
            </a:r>
            <a:endParaRPr lang="en-US"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err="1" smtClean="0">
                <a:solidFill>
                  <a:srgbClr val="FFC000"/>
                </a:solidFill>
              </a:rPr>
              <a:t>Ectodermal</a:t>
            </a:r>
            <a:r>
              <a:rPr lang="en-US" dirty="0" smtClean="0">
                <a:solidFill>
                  <a:srgbClr val="FFC000"/>
                </a:solidFill>
              </a:rPr>
              <a:t> dysplasia</a:t>
            </a:r>
            <a:endParaRPr lang="en-US" dirty="0">
              <a:solidFill>
                <a:srgbClr val="FFC000"/>
              </a:solidFill>
            </a:endParaRPr>
          </a:p>
        </p:txBody>
      </p:sp>
      <p:sp>
        <p:nvSpPr>
          <p:cNvPr id="9" name="Text Placeholder 8"/>
          <p:cNvSpPr>
            <a:spLocks noGrp="1"/>
          </p:cNvSpPr>
          <p:nvPr>
            <p:ph type="body" sz="half" idx="1"/>
          </p:nvPr>
        </p:nvSpPr>
        <p:spPr/>
        <p:txBody>
          <a:bodyPr/>
          <a:lstStyle/>
          <a:p>
            <a:endParaRPr lang="en-US"/>
          </a:p>
        </p:txBody>
      </p:sp>
      <p:pic>
        <p:nvPicPr>
          <p:cNvPr id="8" name="Picture 2" descr="C:\Users\Khalid\Desktop\Neonatology for obstetricians\lecture pix 1\hypohidrotic_ectodermal_dysplasia.jpg"/>
          <p:cNvPicPr>
            <a:picLocks noGrp="1" noChangeAspect="1" noChangeArrowheads="1"/>
          </p:cNvPicPr>
          <p:nvPr>
            <p:ph sz="half" idx="2"/>
          </p:nvPr>
        </p:nvPicPr>
        <p:blipFill>
          <a:blip r:embed="rId2" cstate="print"/>
          <a:srcRect b="27165"/>
          <a:stretch>
            <a:fillRect/>
          </a:stretch>
        </p:blipFill>
        <p:spPr bwMode="auto">
          <a:xfrm>
            <a:off x="4860031" y="2329919"/>
            <a:ext cx="3960441" cy="3475345"/>
          </a:xfrm>
          <a:prstGeom prst="rect">
            <a:avLst/>
          </a:prstGeom>
          <a:noFill/>
        </p:spPr>
      </p:pic>
      <p:pic>
        <p:nvPicPr>
          <p:cNvPr id="1027" name="Picture 3" descr="C:\Users\Khalid\Desktop\www_ektodermaldisplazi_com.jpg"/>
          <p:cNvPicPr>
            <a:picLocks noChangeAspect="1" noChangeArrowheads="1"/>
          </p:cNvPicPr>
          <p:nvPr/>
        </p:nvPicPr>
        <p:blipFill>
          <a:blip r:embed="rId3" cstate="print"/>
          <a:srcRect/>
          <a:stretch>
            <a:fillRect/>
          </a:stretch>
        </p:blipFill>
        <p:spPr bwMode="auto">
          <a:xfrm>
            <a:off x="323528" y="2348880"/>
            <a:ext cx="4236057" cy="3456384"/>
          </a:xfrm>
          <a:prstGeom prst="rect">
            <a:avLst/>
          </a:prstGeom>
          <a:noFill/>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Multiple malformations </a:t>
            </a:r>
            <a:endParaRPr lang="en-US" dirty="0"/>
          </a:p>
        </p:txBody>
      </p:sp>
      <p:sp>
        <p:nvSpPr>
          <p:cNvPr id="3" name="Content Placeholder 2"/>
          <p:cNvSpPr>
            <a:spLocks noGrp="1"/>
          </p:cNvSpPr>
          <p:nvPr>
            <p:ph idx="1"/>
          </p:nvPr>
        </p:nvSpPr>
        <p:spPr/>
        <p:txBody>
          <a:bodyPr>
            <a:normAutofit/>
          </a:bodyPr>
          <a:lstStyle/>
          <a:p>
            <a:r>
              <a:rPr lang="en-US" dirty="0" smtClean="0"/>
              <a:t> 0.7% of live births</a:t>
            </a:r>
          </a:p>
          <a:p>
            <a:r>
              <a:rPr lang="en-US" dirty="0" smtClean="0"/>
              <a:t>Sequence vs. Syndrome</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14400" y="116632"/>
            <a:ext cx="7315200" cy="1154097"/>
          </a:xfrm>
        </p:spPr>
        <p:txBody>
          <a:bodyPr>
            <a:normAutofit/>
          </a:bodyPr>
          <a:lstStyle/>
          <a:p>
            <a:r>
              <a:rPr lang="en-US" dirty="0" smtClean="0"/>
              <a:t>A malformation </a:t>
            </a:r>
            <a:r>
              <a:rPr lang="en-US" i="1" dirty="0" smtClean="0"/>
              <a:t>sequence</a:t>
            </a:r>
            <a:endParaRPr lang="en-US" dirty="0"/>
          </a:p>
        </p:txBody>
      </p:sp>
      <p:sp>
        <p:nvSpPr>
          <p:cNvPr id="7" name="Content Placeholder 6"/>
          <p:cNvSpPr>
            <a:spLocks noGrp="1"/>
          </p:cNvSpPr>
          <p:nvPr>
            <p:ph sz="quarter" idx="13"/>
          </p:nvPr>
        </p:nvSpPr>
        <p:spPr>
          <a:xfrm>
            <a:off x="914400" y="1700808"/>
            <a:ext cx="3801616" cy="3593592"/>
          </a:xfrm>
        </p:spPr>
        <p:txBody>
          <a:bodyPr/>
          <a:lstStyle/>
          <a:p>
            <a:r>
              <a:rPr lang="en-US" dirty="0" smtClean="0"/>
              <a:t>All of the anomalies can be explained on the basis of a single problem </a:t>
            </a:r>
          </a:p>
          <a:p>
            <a:r>
              <a:rPr lang="en-US" dirty="0" smtClean="0"/>
              <a:t>Examples</a:t>
            </a:r>
          </a:p>
          <a:p>
            <a:pPr lvl="1"/>
            <a:r>
              <a:rPr lang="en-US" dirty="0" err="1" smtClean="0"/>
              <a:t>Oligohydramnios</a:t>
            </a:r>
            <a:r>
              <a:rPr lang="en-US" dirty="0" smtClean="0"/>
              <a:t> sequence</a:t>
            </a:r>
          </a:p>
          <a:p>
            <a:pPr lvl="1"/>
            <a:r>
              <a:rPr lang="en-US" dirty="0" smtClean="0"/>
              <a:t>Pierre Robin sequence</a:t>
            </a:r>
            <a:endParaRPr lang="en-US" dirty="0"/>
          </a:p>
        </p:txBody>
      </p:sp>
      <p:pic>
        <p:nvPicPr>
          <p:cNvPr id="8" name="Picture 3" descr="C:\Users\Khalid\Desktop\lecture pix 1\oligo sequence.jpg"/>
          <p:cNvPicPr>
            <a:picLocks noGrp="1" noChangeAspect="1" noChangeArrowheads="1"/>
          </p:cNvPicPr>
          <p:nvPr>
            <p:ph sz="quarter" idx="14"/>
          </p:nvPr>
        </p:nvPicPr>
        <p:blipFill>
          <a:blip r:embed="rId2" cstate="print"/>
          <a:srcRect/>
          <a:stretch>
            <a:fillRect/>
          </a:stretch>
        </p:blipFill>
        <p:spPr bwMode="auto">
          <a:xfrm>
            <a:off x="4931569" y="1844824"/>
            <a:ext cx="3067050" cy="3362325"/>
          </a:xfrm>
          <a:prstGeom prst="rect">
            <a:avLst/>
          </a:prstGeom>
          <a:noFill/>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p:txBody>
          <a:bodyPr/>
          <a:lstStyle/>
          <a:p>
            <a:endParaRPr lang="en-US"/>
          </a:p>
        </p:txBody>
      </p:sp>
      <p:sp>
        <p:nvSpPr>
          <p:cNvPr id="4" name="Content Placeholder 3"/>
          <p:cNvSpPr>
            <a:spLocks noGrp="1"/>
          </p:cNvSpPr>
          <p:nvPr>
            <p:ph sz="quarter" idx="14"/>
          </p:nvPr>
        </p:nvSpPr>
        <p:spPr/>
        <p:txBody>
          <a:bodyPr/>
          <a:lstStyle/>
          <a:p>
            <a:endParaRPr lang="en-US"/>
          </a:p>
        </p:txBody>
      </p:sp>
      <p:pic>
        <p:nvPicPr>
          <p:cNvPr id="2050" name="Picture 2" descr="C:\Users\Khalid\Desktop\1212121\potter.jpg"/>
          <p:cNvPicPr>
            <a:picLocks noChangeAspect="1" noChangeArrowheads="1"/>
          </p:cNvPicPr>
          <p:nvPr/>
        </p:nvPicPr>
        <p:blipFill>
          <a:blip r:embed="rId2" cstate="print"/>
          <a:srcRect/>
          <a:stretch>
            <a:fillRect/>
          </a:stretch>
        </p:blipFill>
        <p:spPr bwMode="auto">
          <a:xfrm>
            <a:off x="2421830" y="116632"/>
            <a:ext cx="4526434" cy="6610214"/>
          </a:xfrm>
          <a:prstGeom prst="rect">
            <a:avLst/>
          </a:prstGeom>
          <a:noFill/>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16632"/>
            <a:ext cx="7315200" cy="1154097"/>
          </a:xfrm>
        </p:spPr>
        <p:txBody>
          <a:bodyPr>
            <a:normAutofit/>
          </a:bodyPr>
          <a:lstStyle/>
          <a:p>
            <a:r>
              <a:rPr lang="en-US" dirty="0" smtClean="0"/>
              <a:t>A malformation </a:t>
            </a:r>
            <a:r>
              <a:rPr lang="en-US" i="1" dirty="0" smtClean="0"/>
              <a:t>syndrome </a:t>
            </a:r>
            <a:endParaRPr lang="en-US" dirty="0"/>
          </a:p>
        </p:txBody>
      </p:sp>
      <p:sp>
        <p:nvSpPr>
          <p:cNvPr id="3" name="Content Placeholder 2"/>
          <p:cNvSpPr>
            <a:spLocks noGrp="1"/>
          </p:cNvSpPr>
          <p:nvPr>
            <p:ph sz="quarter" idx="13"/>
          </p:nvPr>
        </p:nvSpPr>
        <p:spPr>
          <a:xfrm>
            <a:off x="914400" y="1700808"/>
            <a:ext cx="3873624" cy="4608512"/>
          </a:xfrm>
        </p:spPr>
        <p:txBody>
          <a:bodyPr>
            <a:normAutofit/>
          </a:bodyPr>
          <a:lstStyle/>
          <a:p>
            <a:r>
              <a:rPr lang="en-US" dirty="0" smtClean="0"/>
              <a:t>Multiple structural defects that are NOT explained on the basis of a single initiating defect but share a cause (chromosomal abnormalities, mutant gene disorders, or environmental </a:t>
            </a:r>
            <a:r>
              <a:rPr lang="en-US" dirty="0" err="1" smtClean="0"/>
              <a:t>teratogens</a:t>
            </a:r>
            <a:r>
              <a:rPr lang="en-US" dirty="0" smtClean="0"/>
              <a:t>)</a:t>
            </a:r>
          </a:p>
          <a:p>
            <a:endParaRPr lang="en-US" dirty="0"/>
          </a:p>
        </p:txBody>
      </p:sp>
      <p:pic>
        <p:nvPicPr>
          <p:cNvPr id="5" name="Picture 2" descr="C:\Users\Khalid\Desktop\lecture pix 1\Down syndrome.jpg"/>
          <p:cNvPicPr>
            <a:picLocks noGrp="1" noChangeAspect="1" noChangeArrowheads="1"/>
          </p:cNvPicPr>
          <p:nvPr>
            <p:ph sz="quarter" idx="14"/>
          </p:nvPr>
        </p:nvPicPr>
        <p:blipFill>
          <a:blip r:embed="rId2" cstate="print"/>
          <a:stretch>
            <a:fillRect/>
          </a:stretch>
        </p:blipFill>
        <p:spPr bwMode="auto">
          <a:xfrm>
            <a:off x="5036344" y="1818109"/>
            <a:ext cx="2857500" cy="3267075"/>
          </a:xfrm>
          <a:prstGeom prst="rect">
            <a:avLst/>
          </a:prstGeom>
          <a:noFill/>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smtClean="0"/>
              <a:t>Trisomy</a:t>
            </a:r>
            <a:r>
              <a:rPr lang="en-US" dirty="0" smtClean="0"/>
              <a:t> 13 and </a:t>
            </a:r>
            <a:r>
              <a:rPr lang="en-US" dirty="0" err="1" smtClean="0"/>
              <a:t>Trisomy</a:t>
            </a:r>
            <a:r>
              <a:rPr lang="en-US" dirty="0" smtClean="0"/>
              <a:t> 18</a:t>
            </a:r>
            <a:endParaRPr lang="en-US" dirty="0"/>
          </a:p>
        </p:txBody>
      </p:sp>
      <p:sp>
        <p:nvSpPr>
          <p:cNvPr id="3" name="Content Placeholder 2"/>
          <p:cNvSpPr>
            <a:spLocks noGrp="1"/>
          </p:cNvSpPr>
          <p:nvPr>
            <p:ph idx="1"/>
          </p:nvPr>
        </p:nvSpPr>
        <p:spPr/>
        <p:txBody>
          <a:bodyPr/>
          <a:lstStyle/>
          <a:p>
            <a:endParaRPr lang="en-US"/>
          </a:p>
        </p:txBody>
      </p:sp>
      <p:pic>
        <p:nvPicPr>
          <p:cNvPr id="7170" name="Picture 2" descr="C:\Users\Khalid\Desktop\lecture pix 1\tri 13.jpg"/>
          <p:cNvPicPr>
            <a:picLocks noChangeAspect="1" noChangeArrowheads="1"/>
          </p:cNvPicPr>
          <p:nvPr/>
        </p:nvPicPr>
        <p:blipFill>
          <a:blip r:embed="rId2" cstate="print"/>
          <a:srcRect/>
          <a:stretch>
            <a:fillRect/>
          </a:stretch>
        </p:blipFill>
        <p:spPr bwMode="auto">
          <a:xfrm>
            <a:off x="5553025" y="2736304"/>
            <a:ext cx="2619375" cy="3429000"/>
          </a:xfrm>
          <a:prstGeom prst="rect">
            <a:avLst/>
          </a:prstGeom>
          <a:noFill/>
        </p:spPr>
      </p:pic>
      <p:pic>
        <p:nvPicPr>
          <p:cNvPr id="7171" name="Picture 3" descr="C:\Users\Khalid\Desktop\lecture pix 1\tri 18.jpg"/>
          <p:cNvPicPr>
            <a:picLocks noChangeAspect="1" noChangeArrowheads="1"/>
          </p:cNvPicPr>
          <p:nvPr/>
        </p:nvPicPr>
        <p:blipFill>
          <a:blip r:embed="rId3" cstate="print"/>
          <a:srcRect/>
          <a:stretch>
            <a:fillRect/>
          </a:stretch>
        </p:blipFill>
        <p:spPr bwMode="auto">
          <a:xfrm>
            <a:off x="971600" y="2708920"/>
            <a:ext cx="2886075" cy="3429000"/>
          </a:xfrm>
          <a:prstGeom prst="rect">
            <a:avLst/>
          </a:prstGeom>
          <a:noFill/>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Tracher</a:t>
            </a:r>
            <a:r>
              <a:rPr lang="en-US" dirty="0" smtClean="0"/>
              <a:t> </a:t>
            </a:r>
            <a:r>
              <a:rPr lang="en-US" dirty="0" err="1" smtClean="0"/>
              <a:t>collins</a:t>
            </a:r>
            <a:r>
              <a:rPr lang="en-US" dirty="0" smtClean="0"/>
              <a:t> syndrome</a:t>
            </a:r>
            <a:endParaRPr lang="en-US" dirty="0"/>
          </a:p>
        </p:txBody>
      </p:sp>
      <p:sp>
        <p:nvSpPr>
          <p:cNvPr id="3" name="Content Placeholder 2"/>
          <p:cNvSpPr>
            <a:spLocks noGrp="1"/>
          </p:cNvSpPr>
          <p:nvPr>
            <p:ph idx="1"/>
          </p:nvPr>
        </p:nvSpPr>
        <p:spPr/>
        <p:txBody>
          <a:bodyPr/>
          <a:lstStyle/>
          <a:p>
            <a:endParaRPr lang="en-US"/>
          </a:p>
        </p:txBody>
      </p:sp>
      <p:pic>
        <p:nvPicPr>
          <p:cNvPr id="4098" name="Picture 2" descr="C:\Users\Khalid\Desktop\1212121\Treacher-Collins-Images.png"/>
          <p:cNvPicPr>
            <a:picLocks noChangeAspect="1" noChangeArrowheads="1"/>
          </p:cNvPicPr>
          <p:nvPr/>
        </p:nvPicPr>
        <p:blipFill>
          <a:blip r:embed="rId2" cstate="print"/>
          <a:srcRect/>
          <a:stretch>
            <a:fillRect/>
          </a:stretch>
        </p:blipFill>
        <p:spPr bwMode="auto">
          <a:xfrm>
            <a:off x="2190750" y="2233389"/>
            <a:ext cx="4762500" cy="3571875"/>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smtClean="0"/>
              <a:t>After Delivery</a:t>
            </a:r>
            <a:endParaRPr lang="en-US"/>
          </a:p>
        </p:txBody>
      </p:sp>
      <p:sp>
        <p:nvSpPr>
          <p:cNvPr id="14339" name="Rectangle 3"/>
          <p:cNvSpPr>
            <a:spLocks noGrp="1" noChangeArrowheads="1"/>
          </p:cNvSpPr>
          <p:nvPr>
            <p:ph type="body" idx="1"/>
          </p:nvPr>
        </p:nvSpPr>
        <p:spPr/>
        <p:txBody>
          <a:bodyPr/>
          <a:lstStyle/>
          <a:p>
            <a:r>
              <a:rPr lang="en-US" dirty="0" smtClean="0"/>
              <a:t>Lungs expand with air</a:t>
            </a:r>
          </a:p>
          <a:p>
            <a:r>
              <a:rPr lang="en-US" dirty="0" smtClean="0"/>
              <a:t>Fetal lung fluid leaves alveoli</a:t>
            </a:r>
          </a:p>
          <a:p>
            <a:r>
              <a:rPr lang="en-US" dirty="0" smtClean="0"/>
              <a:t>Pulmonary arterioles dilate</a:t>
            </a:r>
          </a:p>
          <a:p>
            <a:r>
              <a:rPr lang="en-US" dirty="0" smtClean="0"/>
              <a:t>Pulmonary blood flow increases</a:t>
            </a:r>
            <a:endParaRPr lang="en-US"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sz="9600" dirty="0" smtClean="0"/>
              <a:t>Thank You</a:t>
            </a:r>
            <a:endParaRPr lang="en-US" sz="9600" dirty="0"/>
          </a:p>
        </p:txBody>
      </p:sp>
      <p:sp>
        <p:nvSpPr>
          <p:cNvPr id="5" name="Subtitle 4"/>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b="0"/>
              <a:t>After</a:t>
            </a:r>
            <a:r>
              <a:rPr lang="en-US"/>
              <a:t> </a:t>
            </a:r>
            <a:r>
              <a:rPr lang="en-US" b="0"/>
              <a:t>Delivery</a:t>
            </a:r>
          </a:p>
        </p:txBody>
      </p:sp>
      <p:pic>
        <p:nvPicPr>
          <p:cNvPr id="16388" name="Picture 4" descr="D_01_04_02"/>
          <p:cNvPicPr>
            <a:picLocks noGrp="1" noChangeAspect="1" noChangeArrowheads="1"/>
          </p:cNvPicPr>
          <p:nvPr>
            <p:ph idx="1"/>
          </p:nvPr>
        </p:nvPicPr>
        <p:blipFill>
          <a:blip r:embed="rId3" cstate="print"/>
          <a:srcRect/>
          <a:stretch>
            <a:fillRect/>
          </a:stretch>
        </p:blipFill>
        <p:spPr>
          <a:xfrm>
            <a:off x="914400" y="838200"/>
            <a:ext cx="7313613" cy="5484813"/>
          </a:xfrm>
          <a:no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7" name="Rectangle 7"/>
          <p:cNvSpPr>
            <a:spLocks noGrp="1" noChangeArrowheads="1"/>
          </p:cNvSpPr>
          <p:nvPr>
            <p:ph type="title"/>
          </p:nvPr>
        </p:nvSpPr>
        <p:spPr/>
        <p:txBody>
          <a:bodyPr/>
          <a:lstStyle/>
          <a:p>
            <a:r>
              <a:rPr lang="en-US" b="0"/>
              <a:t>Normal Transition</a:t>
            </a:r>
          </a:p>
        </p:txBody>
      </p:sp>
      <p:sp>
        <p:nvSpPr>
          <p:cNvPr id="20488" name="Rectangle 8"/>
          <p:cNvSpPr>
            <a:spLocks noGrp="1" noChangeArrowheads="1"/>
          </p:cNvSpPr>
          <p:nvPr>
            <p:ph type="body" idx="1"/>
          </p:nvPr>
        </p:nvSpPr>
        <p:spPr/>
        <p:txBody>
          <a:bodyPr>
            <a:normAutofit fontScale="92500" lnSpcReduction="10000"/>
          </a:bodyPr>
          <a:lstStyle/>
          <a:p>
            <a:r>
              <a:rPr lang="en-US" dirty="0" smtClean="0"/>
              <a:t>The </a:t>
            </a:r>
            <a:r>
              <a:rPr lang="en-US" dirty="0"/>
              <a:t>following changes take place soon after birth:</a:t>
            </a:r>
          </a:p>
          <a:p>
            <a:pPr lvl="1"/>
            <a:r>
              <a:rPr lang="en-US" dirty="0" smtClean="0"/>
              <a:t>Fluid </a:t>
            </a:r>
            <a:r>
              <a:rPr lang="en-US" dirty="0"/>
              <a:t>in alveoli absorbed</a:t>
            </a:r>
          </a:p>
          <a:p>
            <a:pPr lvl="1"/>
            <a:r>
              <a:rPr lang="en-US" dirty="0"/>
              <a:t>Umbilical arteries and vein constrict thus increasing blood pressure</a:t>
            </a:r>
          </a:p>
          <a:p>
            <a:pPr lvl="1"/>
            <a:r>
              <a:rPr lang="en-US" dirty="0" err="1" smtClean="0"/>
              <a:t>Ductus</a:t>
            </a:r>
            <a:r>
              <a:rPr lang="en-US" dirty="0" smtClean="0"/>
              <a:t> </a:t>
            </a:r>
            <a:r>
              <a:rPr lang="en-US" dirty="0" err="1" smtClean="0"/>
              <a:t>arteriosus</a:t>
            </a:r>
            <a:r>
              <a:rPr lang="en-US" dirty="0" smtClean="0"/>
              <a:t> constricts</a:t>
            </a:r>
          </a:p>
          <a:p>
            <a:pPr lvl="1"/>
            <a:r>
              <a:rPr lang="en-US" dirty="0" smtClean="0"/>
              <a:t>Blood </a:t>
            </a:r>
            <a:r>
              <a:rPr lang="en-US" dirty="0"/>
              <a:t>vessels in lung </a:t>
            </a:r>
            <a:r>
              <a:rPr lang="en-US" dirty="0" smtClean="0"/>
              <a:t>relax</a:t>
            </a:r>
          </a:p>
          <a:p>
            <a:pPr lvl="1"/>
            <a:r>
              <a:rPr lang="en-US" dirty="0" smtClean="0"/>
              <a:t>Blood flows through lungs to pick up oxygen</a:t>
            </a:r>
          </a:p>
          <a:p>
            <a:pPr lvl="1"/>
            <a:r>
              <a:rPr lang="en-US" dirty="0" smtClean="0"/>
              <a:t>Blood oxygen levels rise</a:t>
            </a:r>
          </a:p>
          <a:p>
            <a:pPr lvl="1"/>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erspective">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erspective">
      <a:fillStyleLst>
        <a:solidFill>
          <a:schemeClr val="phClr"/>
        </a:solidFill>
        <a:gradFill rotWithShape="1">
          <a:gsLst>
            <a:gs pos="0">
              <a:schemeClr val="phClr">
                <a:tint val="50000"/>
                <a:alpha val="100000"/>
                <a:satMod val="160000"/>
                <a:lumMod val="105000"/>
              </a:schemeClr>
            </a:gs>
            <a:gs pos="41000">
              <a:schemeClr val="phClr">
                <a:tint val="57000"/>
                <a:satMod val="180000"/>
                <a:lumMod val="99000"/>
              </a:schemeClr>
            </a:gs>
            <a:gs pos="100000">
              <a:schemeClr val="phClr">
                <a:tint val="80000"/>
                <a:satMod val="200000"/>
                <a:lumMod val="104000"/>
              </a:schemeClr>
            </a:gs>
          </a:gsLst>
          <a:lin ang="5400000" scaled="1"/>
        </a:gradFill>
        <a:gradFill rotWithShape="1">
          <a:gsLst>
            <a:gs pos="0">
              <a:schemeClr val="phClr">
                <a:tint val="96000"/>
                <a:satMod val="130000"/>
                <a:lumMod val="114000"/>
              </a:schemeClr>
            </a:gs>
            <a:gs pos="60000">
              <a:schemeClr val="phClr">
                <a:tint val="100000"/>
                <a:satMod val="106000"/>
                <a:lumMod val="110000"/>
              </a:schemeClr>
            </a:gs>
            <a:gs pos="100000">
              <a:schemeClr val="ph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50800" dist="38100" dir="5400000" rotWithShape="0">
              <a:srgbClr val="000000">
                <a:alpha val="28000"/>
              </a:srgbClr>
            </a:outerShdw>
          </a:effectLst>
        </a:effectStyle>
        <a:effectStyle>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a:effectStyle>
        <a:effectStyle>
          <a:effectLst>
            <a:reflection blurRad="12700" stA="24000" endPos="28000" dist="50800" dir="5400000" sy="-100000" rotWithShape="0"/>
          </a:effectLst>
          <a:scene3d>
            <a:camera prst="orthographicFront">
              <a:rot lat="0" lon="0" rev="0"/>
            </a:camera>
            <a:lightRig rig="threePt" dir="t">
              <a:rot lat="0" lon="0" rev="4800000"/>
            </a:lightRig>
          </a:scene3d>
          <a:sp3d>
            <a:bevelT w="69850" h="31750"/>
          </a:sp3d>
        </a:effectStyle>
      </a:effectStyleLst>
      <a:bgFillStyleLst>
        <a:solidFill>
          <a:schemeClr val="phClr"/>
        </a:solidFill>
        <a:gradFill rotWithShape="1">
          <a:gsLst>
            <a:gs pos="0">
              <a:schemeClr val="phClr">
                <a:tint val="100000"/>
                <a:shade val="80000"/>
                <a:satMod val="100000"/>
                <a:lumMod val="100000"/>
              </a:schemeClr>
            </a:gs>
            <a:gs pos="65000">
              <a:schemeClr val="phClr">
                <a:tint val="100000"/>
                <a:shade val="95000"/>
                <a:satMod val="100000"/>
                <a:lumMod val="100000"/>
              </a:schemeClr>
            </a:gs>
            <a:gs pos="100000">
              <a:schemeClr val="phClr">
                <a:tint val="88000"/>
                <a:shade val="100000"/>
                <a:satMod val="400000"/>
                <a:lumMod val="100000"/>
              </a:schemeClr>
            </a:gs>
          </a:gsLst>
          <a:lin ang="5400000" scaled="0"/>
        </a:gradFill>
        <a:blipFill rotWithShape="1">
          <a:blip xmlns:r="http://schemas.openxmlformats.org/officeDocument/2006/relationships" r:embed="rId1">
            <a:duotone>
              <a:schemeClr val="phClr">
                <a:tint val="95000"/>
                <a:satMod val="90000"/>
              </a:schemeClr>
              <a:schemeClr val="phClr">
                <a:shade val="92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897</TotalTime>
  <Words>2555</Words>
  <Application>Microsoft Office PowerPoint</Application>
  <PresentationFormat>On-screen Show (4:3)</PresentationFormat>
  <Paragraphs>334</Paragraphs>
  <Slides>70</Slides>
  <Notes>25</Notes>
  <HiddenSlides>0</HiddenSlides>
  <MMClips>1</MMClips>
  <ScaleCrop>false</ScaleCrop>
  <HeadingPairs>
    <vt:vector size="4" baseType="variant">
      <vt:variant>
        <vt:lpstr>Theme</vt:lpstr>
      </vt:variant>
      <vt:variant>
        <vt:i4>1</vt:i4>
      </vt:variant>
      <vt:variant>
        <vt:lpstr>Slide Titles</vt:lpstr>
      </vt:variant>
      <vt:variant>
        <vt:i4>70</vt:i4>
      </vt:variant>
    </vt:vector>
  </HeadingPairs>
  <TitlesOfParts>
    <vt:vector size="71" baseType="lpstr">
      <vt:lpstr>Perspective</vt:lpstr>
      <vt:lpstr>December 2011   Khalid Altirkawi, MD, FAAP  KKUH – NICU consultant King Saud University</vt:lpstr>
      <vt:lpstr>Objectives </vt:lpstr>
      <vt:lpstr>Slide 3</vt:lpstr>
      <vt:lpstr>Who Requires Resuscitation?</vt:lpstr>
      <vt:lpstr>In Utero</vt:lpstr>
      <vt:lpstr>In the fetus</vt:lpstr>
      <vt:lpstr>After Delivery</vt:lpstr>
      <vt:lpstr>After Delivery</vt:lpstr>
      <vt:lpstr>Normal Transition</vt:lpstr>
      <vt:lpstr>Transition Abnormalities</vt:lpstr>
      <vt:lpstr>Signs of the perinatal compromise</vt:lpstr>
      <vt:lpstr>Primary Apnea</vt:lpstr>
      <vt:lpstr>Secondary Apnea</vt:lpstr>
      <vt:lpstr>Preparation for Resuscitation</vt:lpstr>
      <vt:lpstr>Remember your ABCs</vt:lpstr>
      <vt:lpstr>Initial Steps    </vt:lpstr>
      <vt:lpstr>Evaluation</vt:lpstr>
      <vt:lpstr>Breathing      </vt:lpstr>
      <vt:lpstr>Circulation    </vt:lpstr>
      <vt:lpstr>Drugs     </vt:lpstr>
      <vt:lpstr>Points to remember</vt:lpstr>
      <vt:lpstr>Points to remember</vt:lpstr>
      <vt:lpstr>Slide 23</vt:lpstr>
      <vt:lpstr>Slide 24</vt:lpstr>
      <vt:lpstr>Apgar’s score</vt:lpstr>
      <vt:lpstr>Apgar’s score</vt:lpstr>
      <vt:lpstr>Limitations of Apgar’s score</vt:lpstr>
      <vt:lpstr>Slide 28</vt:lpstr>
      <vt:lpstr>Why IDM infant is “big”</vt:lpstr>
      <vt:lpstr>Why IDM infant is “big” </vt:lpstr>
      <vt:lpstr>Why IDM infant is “big” </vt:lpstr>
      <vt:lpstr>Erb’s Palsy</vt:lpstr>
      <vt:lpstr>Slide 33</vt:lpstr>
      <vt:lpstr>Prematurity </vt:lpstr>
      <vt:lpstr>Prematurity Causes </vt:lpstr>
      <vt:lpstr>Why Are The Preterm At Risk?</vt:lpstr>
      <vt:lpstr>IVH</vt:lpstr>
      <vt:lpstr>Hydrocephalus </vt:lpstr>
      <vt:lpstr>Neonatal Mortality Associated with Prematurity, USA (2003-2005)</vt:lpstr>
      <vt:lpstr>The Morbidity of Extreme Prematurity</vt:lpstr>
      <vt:lpstr>Slide 41</vt:lpstr>
      <vt:lpstr>Dysmaturity</vt:lpstr>
      <vt:lpstr>Post term infant</vt:lpstr>
      <vt:lpstr>IUGR vs. SGA</vt:lpstr>
      <vt:lpstr>IUGR</vt:lpstr>
      <vt:lpstr>IUGR complications</vt:lpstr>
      <vt:lpstr>Outcomes of IUGR infants</vt:lpstr>
      <vt:lpstr>Slide 48</vt:lpstr>
      <vt:lpstr>Congenital Anomalies</vt:lpstr>
      <vt:lpstr>Major </vt:lpstr>
      <vt:lpstr>Minor </vt:lpstr>
      <vt:lpstr>Normal variant</vt:lpstr>
      <vt:lpstr>Simian crease</vt:lpstr>
      <vt:lpstr>Malformations</vt:lpstr>
      <vt:lpstr>Congenital Rubella</vt:lpstr>
      <vt:lpstr>Malformations - Cleft lip and palate</vt:lpstr>
      <vt:lpstr>Deformations</vt:lpstr>
      <vt:lpstr>Deformations </vt:lpstr>
      <vt:lpstr>Deformations </vt:lpstr>
      <vt:lpstr>Disruptions</vt:lpstr>
      <vt:lpstr>Disruptions </vt:lpstr>
      <vt:lpstr>Dysplasia</vt:lpstr>
      <vt:lpstr>Ectodermal dysplasia</vt:lpstr>
      <vt:lpstr>Multiple malformations </vt:lpstr>
      <vt:lpstr>A malformation sequence</vt:lpstr>
      <vt:lpstr>Slide 66</vt:lpstr>
      <vt:lpstr>A malformation syndrome </vt:lpstr>
      <vt:lpstr>Trisomy 13 and Trisomy 18</vt:lpstr>
      <vt:lpstr>Tracher collins syndrome</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Khalid Altirkawi, MD, FAAP  KKUH – NICU consultant King Saud University</dc:title>
  <cp:lastModifiedBy>NICU</cp:lastModifiedBy>
  <cp:revision>31</cp:revision>
  <dcterms:created xsi:type="dcterms:W3CDTF">2011-11-21T20:28:04Z</dcterms:created>
  <dcterms:modified xsi:type="dcterms:W3CDTF">2011-12-31T07:41:33Z</dcterms:modified>
</cp:coreProperties>
</file>