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69" r:id="rId18"/>
    <p:sldId id="270" r:id="rId19"/>
    <p:sldId id="298" r:id="rId20"/>
    <p:sldId id="299" r:id="rId21"/>
    <p:sldId id="312" r:id="rId22"/>
    <p:sldId id="300" r:id="rId23"/>
    <p:sldId id="301" r:id="rId24"/>
    <p:sldId id="302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275" r:id="rId33"/>
    <p:sldId id="276" r:id="rId34"/>
    <p:sldId id="278" r:id="rId35"/>
    <p:sldId id="279" r:id="rId36"/>
    <p:sldId id="280" r:id="rId37"/>
    <p:sldId id="281" r:id="rId38"/>
    <p:sldId id="293" r:id="rId39"/>
    <p:sldId id="294" r:id="rId40"/>
    <p:sldId id="295" r:id="rId41"/>
    <p:sldId id="297" r:id="rId42"/>
    <p:sldId id="283" r:id="rId43"/>
    <p:sldId id="292" r:id="rId44"/>
    <p:sldId id="282" r:id="rId45"/>
    <p:sldId id="284" r:id="rId46"/>
    <p:sldId id="285" r:id="rId47"/>
    <p:sldId id="286" r:id="rId48"/>
    <p:sldId id="287" r:id="rId49"/>
    <p:sldId id="288" r:id="rId50"/>
    <p:sldId id="289" r:id="rId51"/>
    <p:sldId id="2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83EFC-332D-43B8-8CFD-6BE6316D1F6E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DC19-D5E2-4B59-A657-74CEB9EBF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8186D-858F-43E4-A3EF-3B3B04C8FB4E}" type="slidenum">
              <a:rPr lang="ar-SA"/>
              <a:pPr/>
              <a:t>19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5AB48-5E08-4EC9-8F4F-B4C32109DF69}" type="slidenum">
              <a:rPr lang="ar-SA"/>
              <a:pPr/>
              <a:t>28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F 2- Aerobic exercise &amp; high protein diet worsen the symptoms of PMS</a:t>
            </a:r>
          </a:p>
          <a:p>
            <a:pPr algn="l" rtl="0"/>
            <a:endParaRPr lang="en-US"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DA749-9BC1-45F7-BF0C-7C5AF262362B}" type="slidenum">
              <a:rPr lang="ar-SA"/>
              <a:pPr/>
              <a:t>29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T 3- Fluoxetine (prozac) is helpful for the depressive symptoms of PMS</a:t>
            </a:r>
          </a:p>
          <a:p>
            <a:pPr algn="l" rtl="0"/>
            <a:endParaRPr lang="en-US"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C8C10-802B-4CAC-B52C-6D56942CBDAB}" type="slidenum">
              <a:rPr lang="ar-SA"/>
              <a:pPr/>
              <a:t>30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F4-Oral contraceptive pills should be avoided in patients with PMS because it will increase their anxiety &amp; depression</a:t>
            </a:r>
          </a:p>
          <a:p>
            <a:pPr algn="l" rtl="0"/>
            <a:r>
              <a:rPr lang="en-US" sz="1800"/>
              <a:t>T 5- Vitamine B6 &amp; prime rose oil are helpful in the management of PMS </a:t>
            </a:r>
          </a:p>
          <a:p>
            <a:pPr algn="l" rtl="0"/>
            <a:endParaRPr lang="en-US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AA9F7-92B2-4BE0-937E-5FDE2C63B25C}" type="slidenum">
              <a:rPr lang="ar-SA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Premenstrual syndrome</a:t>
            </a:r>
          </a:p>
          <a:p>
            <a:pPr algn="l" rtl="0"/>
            <a:r>
              <a:rPr lang="en-US" sz="1800"/>
              <a:t>T1- A group of physical, emotional &amp; behavioral symptoms that occur in the second half of the menstrual cycle</a:t>
            </a:r>
          </a:p>
          <a:p>
            <a:pPr algn="l" rtl="0"/>
            <a:r>
              <a:rPr lang="en-US" sz="1800"/>
              <a:t>F2-It starts before the menses &amp; continues untill ovulation</a:t>
            </a:r>
          </a:p>
          <a:p>
            <a:pPr algn="l" rtl="0"/>
            <a:r>
              <a:rPr lang="en-US" sz="1800"/>
              <a:t>T 3-40% of women are significantly affected at one time or another</a:t>
            </a:r>
          </a:p>
          <a:p>
            <a:pPr algn="l" rtl="0"/>
            <a:r>
              <a:rPr lang="en-US" sz="1800"/>
              <a:t>T 4- 2-3% of women will have sever symptoms that will affect their work &amp; lifestyle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AA9F7-92B2-4BE0-937E-5FDE2C63B25C}" type="slidenum">
              <a:rPr lang="ar-SA"/>
              <a:pPr/>
              <a:t>21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Premenstrual syndrome</a:t>
            </a:r>
          </a:p>
          <a:p>
            <a:pPr algn="l" rtl="0"/>
            <a:r>
              <a:rPr lang="en-US" sz="1800"/>
              <a:t>T1- A group of physical, emotional &amp; behavioral symptoms that occur in the second half of the menstrual cycle</a:t>
            </a:r>
          </a:p>
          <a:p>
            <a:pPr algn="l" rtl="0"/>
            <a:r>
              <a:rPr lang="en-US" sz="1800"/>
              <a:t>F2-It starts before the menses &amp; continues untill ovulation</a:t>
            </a:r>
          </a:p>
          <a:p>
            <a:pPr algn="l" rtl="0"/>
            <a:r>
              <a:rPr lang="en-US" sz="1800"/>
              <a:t>T 3-40% of women are significantly affected at one time or another</a:t>
            </a:r>
          </a:p>
          <a:p>
            <a:pPr algn="l" rtl="0"/>
            <a:r>
              <a:rPr lang="en-US" sz="1800"/>
              <a:t>T 4- 2-3% of women will have sever symptoms that will affect their work &amp; lifestyle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1033E-0424-44A1-B15F-B20BF68B64E6}" type="slidenum">
              <a:rPr lang="ar-SA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F 5-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2C29C-131B-4690-B131-993CBA1BE929}" type="slidenum">
              <a:rPr lang="ar-SA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E8B3B-77F4-4FA8-9C31-FA1A4DB1744A}" type="slidenum">
              <a:rPr lang="ar-SA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/>
              <a:t>F 5- PMS is a psychiatric disorder &amp; it is not related to the hormonal changes of the menstrual cycle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03AC0-EC5F-47A1-88D8-2396473F8D21}" type="slidenum">
              <a:rPr lang="ar-SA"/>
              <a:pPr/>
              <a:t>25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FA871-8459-435F-A9AB-D6A0C5DC49FB}" type="slidenum">
              <a:rPr lang="ar-SA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30BBD-6D2C-40FC-B970-2C5F55646070}" type="slidenum">
              <a:rPr lang="ar-SA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/>
              <a:t>Treatment of PMS</a:t>
            </a:r>
          </a:p>
          <a:p>
            <a:pPr algn="l" rtl="0"/>
            <a:r>
              <a:rPr lang="en-US" sz="1600"/>
              <a:t>T 1-The selection of medications should be tailored to the patients main symptoms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C86988-9E12-4E0E-828A-5A163F354DAC}" type="datetimeFigureOut">
              <a:rPr lang="en-US" smtClean="0"/>
              <a:pPr/>
              <a:t>4/5/2008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43130A-5DAE-46B1-8667-B6F237C66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990033"/>
                </a:solidFill>
              </a:rPr>
              <a:t>DYSMENORRHEA, PMS </a:t>
            </a:r>
            <a:r>
              <a:rPr lang="en-US" sz="5400" b="1" dirty="0" smtClean="0">
                <a:solidFill>
                  <a:srgbClr val="990033"/>
                </a:solidFill>
              </a:rPr>
              <a:t>&amp; ENDOMETRIOSIS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000" b="1" dirty="0" smtClean="0"/>
              <a:t>Basim Abu-Rafea</a:t>
            </a:r>
            <a:r>
              <a:rPr lang="en-US" dirty="0" smtClean="0"/>
              <a:t>, </a:t>
            </a:r>
            <a:r>
              <a:rPr lang="en-US" i="1" dirty="0" smtClean="0"/>
              <a:t>MD, FRCSC, FACOG</a:t>
            </a:r>
          </a:p>
          <a:p>
            <a:pPr algn="ctr"/>
            <a:r>
              <a:rPr lang="en-US" dirty="0" smtClean="0"/>
              <a:t>Assistant Professor &amp; Consultant</a:t>
            </a:r>
          </a:p>
          <a:p>
            <a:pPr algn="ctr"/>
            <a:r>
              <a:rPr lang="en-US" dirty="0" smtClean="0"/>
              <a:t>Obstetrics &amp; Gynecology</a:t>
            </a:r>
          </a:p>
          <a:p>
            <a:pPr algn="ctr"/>
            <a:r>
              <a:rPr lang="en-US" dirty="0" smtClean="0"/>
              <a:t>Reproductive Endocrinology &amp; Infertility</a:t>
            </a:r>
          </a:p>
          <a:p>
            <a:pPr algn="ctr"/>
            <a:r>
              <a:rPr lang="en-US" dirty="0" smtClean="0"/>
              <a:t>Advanced Minimally Invasive Gynecologic Surgery</a:t>
            </a:r>
          </a:p>
          <a:p>
            <a:pPr algn="ctr"/>
            <a:r>
              <a:rPr lang="en-US" dirty="0" smtClean="0"/>
              <a:t>Department of Obstetrics &amp; Gynecology</a:t>
            </a:r>
          </a:p>
          <a:p>
            <a:pPr algn="ctr"/>
            <a:r>
              <a:rPr lang="en-US" dirty="0" smtClean="0"/>
              <a:t>College of Medicine</a:t>
            </a:r>
          </a:p>
          <a:p>
            <a:pPr algn="ctr"/>
            <a:r>
              <a:rPr lang="en-US" dirty="0" smtClean="0"/>
              <a:t>King Saud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Reassurance.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Prostaglandin </a:t>
            </a:r>
            <a:r>
              <a:rPr lang="en-US" sz="2800" dirty="0" err="1" smtClean="0">
                <a:solidFill>
                  <a:schemeClr val="accent2"/>
                </a:solidFill>
              </a:rPr>
              <a:t>synthetase</a:t>
            </a:r>
            <a:r>
              <a:rPr lang="en-US" sz="2800" dirty="0" smtClean="0">
                <a:solidFill>
                  <a:schemeClr val="accent2"/>
                </a:solidFill>
              </a:rPr>
              <a:t> inhibitors are effective in approximately 80% of cases. Also improve menorrhagia if associated.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</a:rPr>
              <a:t>NSAIDs-Mefenamic</a:t>
            </a:r>
            <a:r>
              <a:rPr lang="en-US" sz="2800" dirty="0" smtClean="0">
                <a:solidFill>
                  <a:schemeClr val="accent2"/>
                </a:solidFill>
              </a:rPr>
              <a:t> acid, Ibuprofen, </a:t>
            </a:r>
            <a:r>
              <a:rPr lang="en-US" sz="2800" dirty="0" err="1" smtClean="0">
                <a:solidFill>
                  <a:schemeClr val="accent2"/>
                </a:solidFill>
              </a:rPr>
              <a:t>Diclofenac</a:t>
            </a:r>
            <a:r>
              <a:rPr lang="en-US" sz="2800" dirty="0" smtClean="0">
                <a:solidFill>
                  <a:schemeClr val="accent2"/>
                </a:solidFill>
              </a:rPr>
              <a:t> etc may be taken with/ without antispasmodics.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Drugs should be taken just prior to or at the onset of pain and continuously every 6-8 hrs to prevent reformation of PG by-products.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38099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Drugs should be taken for first few days of period for 3-6 cycles.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Combined oral contraceptive pills is drug of choice in patients who fail to improve with </a:t>
            </a:r>
            <a:r>
              <a:rPr lang="en-US" dirty="0" err="1" smtClean="0">
                <a:solidFill>
                  <a:schemeClr val="accent2"/>
                </a:solidFill>
              </a:rPr>
              <a:t>NSAID</a:t>
            </a:r>
            <a:r>
              <a:rPr lang="en-US" dirty="0" smtClean="0">
                <a:solidFill>
                  <a:schemeClr val="accent2"/>
                </a:solidFill>
              </a:rPr>
              <a:t> ,or when </a:t>
            </a:r>
            <a:r>
              <a:rPr lang="en-US" dirty="0" err="1" smtClean="0">
                <a:solidFill>
                  <a:schemeClr val="accent2"/>
                </a:solidFill>
              </a:rPr>
              <a:t>NSAID</a:t>
            </a:r>
            <a:r>
              <a:rPr lang="en-US" dirty="0" smtClean="0">
                <a:solidFill>
                  <a:schemeClr val="accent2"/>
                </a:solidFill>
              </a:rPr>
              <a:t> contraindicated, or pt who desire contraception or associated with menorrhagia.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</a:rPr>
              <a:t>OCP</a:t>
            </a:r>
            <a:r>
              <a:rPr lang="en-US" sz="2800" dirty="0" smtClean="0">
                <a:solidFill>
                  <a:schemeClr val="accent2"/>
                </a:solidFill>
              </a:rPr>
              <a:t>- suppress endometrial proliferation, inhibits ovulation </a:t>
            </a:r>
            <a:r>
              <a:rPr lang="en-US" sz="2800" dirty="0" smtClean="0">
                <a:solidFill>
                  <a:schemeClr val="accent2"/>
                </a:solidFill>
                <a:sym typeface="Wingdings" pitchFamily="2" charset="2"/>
              </a:rPr>
              <a:t> no corpus luteum decrease prostaglandin synthesis.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sym typeface="Wingdings" pitchFamily="2" charset="2"/>
              </a:rPr>
              <a:t>Should be taken from day 5day 21 for 3-6 cycles.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sym typeface="Wingdings" pitchFamily="2" charset="2"/>
              </a:rPr>
              <a:t>In non-responders- codeine may be added.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Usually relieved spontaneously after delivery.(sympathetic nerves at isthmus &amp; cervix destroyed).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Invasive procedures like D &amp; C not desirable in </a:t>
            </a:r>
            <a:r>
              <a:rPr lang="en-US" dirty="0" err="1" smtClean="0">
                <a:solidFill>
                  <a:schemeClr val="accent2"/>
                </a:solidFill>
              </a:rPr>
              <a:t>nulliparous</a:t>
            </a:r>
            <a:r>
              <a:rPr lang="en-US" dirty="0" smtClean="0">
                <a:solidFill>
                  <a:schemeClr val="accent2"/>
                </a:solidFill>
              </a:rPr>
              <a:t> / unmarried.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chemeClr val="accent2"/>
                </a:solidFill>
              </a:rPr>
              <a:t>Transcutaneous</a:t>
            </a:r>
            <a:r>
              <a:rPr lang="en-US" dirty="0" smtClean="0">
                <a:solidFill>
                  <a:schemeClr val="accent2"/>
                </a:solidFill>
              </a:rPr>
              <a:t> electrical nerve stimulation, </a:t>
            </a:r>
            <a:r>
              <a:rPr lang="en-US" dirty="0" err="1" smtClean="0">
                <a:solidFill>
                  <a:schemeClr val="accent2"/>
                </a:solidFill>
              </a:rPr>
              <a:t>paracervical</a:t>
            </a:r>
            <a:r>
              <a:rPr lang="en-US" dirty="0" smtClean="0">
                <a:solidFill>
                  <a:schemeClr val="accent2"/>
                </a:solidFill>
              </a:rPr>
              <a:t> block etc. may be useful.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Laparoscopic uterine nerve ablation or pre-sacral </a:t>
            </a:r>
            <a:r>
              <a:rPr lang="en-US" dirty="0" err="1" smtClean="0">
                <a:solidFill>
                  <a:schemeClr val="accent2"/>
                </a:solidFill>
              </a:rPr>
              <a:t>neurectomy</a:t>
            </a:r>
            <a:r>
              <a:rPr lang="en-US" dirty="0" smtClean="0">
                <a:solidFill>
                  <a:schemeClr val="accent2"/>
                </a:solidFill>
              </a:rPr>
              <a:t> –used rarely in severe &amp; non-responding cases.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SECONDARY DYSMENORRHEA.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Usually occurs many years after the onset of menarche.</a:t>
            </a:r>
          </a:p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Pain often begins 3-5 days prior to period &amp; relieved with onset of period, but sometimes may persist continuously up to a few days after the cessation of bleeding.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u="sng" dirty="0" smtClean="0">
                <a:solidFill>
                  <a:srgbClr val="990033"/>
                </a:solidFill>
              </a:rPr>
              <a:t>UNDERLYING PATHOLOGY IN SECONDARY DYSMENORRHEA.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Endometriosis / Adenomyosis.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Fibroid uterus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Congenital uterine anomalies- bicornuate, septate etc.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Cervical stenosis.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Endometrial polyps.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Pelvic inflammatory disease.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IUCD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DIAGNOSIS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Abdominal &amp; vaginal examination may reveal the underlying lesion.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May need investigations like US, laparoscopy, hysteroscopy, </a:t>
            </a:r>
            <a:r>
              <a:rPr lang="en-US" dirty="0" err="1" smtClean="0">
                <a:solidFill>
                  <a:schemeClr val="accent2"/>
                </a:solidFill>
              </a:rPr>
              <a:t>hysterosalpingogram</a:t>
            </a:r>
            <a:r>
              <a:rPr lang="en-US" dirty="0" smtClean="0">
                <a:solidFill>
                  <a:schemeClr val="accent2"/>
                </a:solidFill>
              </a:rPr>
              <a:t> 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TREATMENT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Analgesics.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Treatment of underlying cause accordingly.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511300"/>
            <a:ext cx="8208963" cy="2273300"/>
          </a:xfrm>
        </p:spPr>
        <p:txBody>
          <a:bodyPr/>
          <a:lstStyle/>
          <a:p>
            <a:pPr algn="ctr"/>
            <a:r>
              <a:rPr lang="en-US" sz="4400" b="1" dirty="0"/>
              <a:t>PREMENSTRUAL SYNDROME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DYSMENORRHEA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Introduction.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Classification.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Clinical features.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Diagnosis.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Management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PMS</a:t>
            </a:r>
            <a:endParaRPr lang="en-US" sz="40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Is a </a:t>
            </a:r>
            <a:r>
              <a:rPr lang="en-US" dirty="0"/>
              <a:t>group of physical, emotional &amp; behavioral symptoms that occur in the 2</a:t>
            </a:r>
            <a:r>
              <a:rPr lang="en-US" baseline="30000" dirty="0"/>
              <a:t>nd</a:t>
            </a:r>
            <a:r>
              <a:rPr lang="en-US" dirty="0"/>
              <a:t>  half (luteal phase) of the menstrual </a:t>
            </a:r>
            <a:r>
              <a:rPr lang="en-US" dirty="0" smtClean="0"/>
              <a:t>cycle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Often </a:t>
            </a:r>
            <a:r>
              <a:rPr lang="en-US" dirty="0"/>
              <a:t>interfere with work &amp; personal relationships followed by a period entirely free of symptoms starting with </a:t>
            </a:r>
            <a:r>
              <a:rPr lang="en-US" dirty="0" smtClean="0"/>
              <a:t>menstruation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INCIDENCE</a:t>
            </a:r>
            <a:endParaRPr lang="en-U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40</a:t>
            </a:r>
            <a:r>
              <a:rPr lang="en-US" dirty="0"/>
              <a:t>% </a:t>
            </a:r>
            <a:r>
              <a:rPr lang="en-US" dirty="0">
                <a:sym typeface="Wingdings 3" pitchFamily="18" charset="2"/>
              </a:rPr>
              <a:t>Significantly affected at one time or </a:t>
            </a:r>
            <a:r>
              <a:rPr lang="en-US" dirty="0" smtClean="0">
                <a:sym typeface="Wingdings 3" pitchFamily="18" charset="2"/>
              </a:rPr>
              <a:t>another.</a:t>
            </a:r>
          </a:p>
          <a:p>
            <a:pPr>
              <a:lnSpc>
                <a:spcPct val="90000"/>
              </a:lnSpc>
            </a:pP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 3" pitchFamily="18" charset="2"/>
              </a:rPr>
              <a:t>2-3%  </a:t>
            </a:r>
            <a:r>
              <a:rPr lang="en-US" dirty="0" smtClean="0">
                <a:sym typeface="Wingdings 3" pitchFamily="18" charset="2"/>
              </a:rPr>
              <a:t>Severe </a:t>
            </a:r>
            <a:r>
              <a:rPr lang="en-US" dirty="0">
                <a:sym typeface="Wingdings 3" pitchFamily="18" charset="2"/>
              </a:rPr>
              <a:t>symptoms with impact on their work &amp; </a:t>
            </a:r>
            <a:r>
              <a:rPr lang="en-US" dirty="0" smtClean="0">
                <a:sym typeface="Wingdings 3" pitchFamily="18" charset="2"/>
              </a:rPr>
              <a:t>lifestyle</a:t>
            </a:r>
          </a:p>
          <a:p>
            <a:pPr>
              <a:lnSpc>
                <a:spcPct val="90000"/>
              </a:lnSpc>
            </a:pP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 5% by the American psychiatric association definition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PHYSICAL </a:t>
            </a:r>
            <a:r>
              <a:rPr lang="en-US" sz="3200" dirty="0" smtClean="0">
                <a:solidFill>
                  <a:schemeClr val="tx2"/>
                </a:solidFill>
              </a:rPr>
              <a:t>SYMPTOMS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7989888" cy="485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Bloating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Breast </a:t>
            </a:r>
            <a:r>
              <a:rPr lang="en-US" dirty="0"/>
              <a:t>pain &amp; </a:t>
            </a:r>
            <a:r>
              <a:rPr lang="en-US" dirty="0" smtClean="0"/>
              <a:t>tenderness</a:t>
            </a:r>
          </a:p>
          <a:p>
            <a:r>
              <a:rPr lang="en-US" dirty="0" smtClean="0"/>
              <a:t>Skin </a:t>
            </a:r>
            <a:r>
              <a:rPr lang="en-US" dirty="0"/>
              <a:t>disorders </a:t>
            </a:r>
            <a:r>
              <a:rPr lang="en-US" dirty="0">
                <a:latin typeface="Arial"/>
              </a:rPr>
              <a:t>“</a:t>
            </a:r>
            <a:r>
              <a:rPr lang="en-US" dirty="0" smtClean="0"/>
              <a:t>acne</a:t>
            </a:r>
            <a:r>
              <a:rPr lang="en-US" dirty="0" smtClean="0">
                <a:latin typeface="Arial"/>
              </a:rPr>
              <a:t>”</a:t>
            </a:r>
            <a:endParaRPr lang="en-US" dirty="0" smtClean="0"/>
          </a:p>
          <a:p>
            <a:r>
              <a:rPr lang="en-US" dirty="0" smtClean="0"/>
              <a:t>Hot </a:t>
            </a:r>
            <a:r>
              <a:rPr lang="en-US" dirty="0"/>
              <a:t>flushes </a:t>
            </a:r>
            <a:endParaRPr lang="en-US" dirty="0" smtClean="0"/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Pelvic pain</a:t>
            </a:r>
          </a:p>
          <a:p>
            <a:r>
              <a:rPr lang="en-US" dirty="0" smtClean="0"/>
              <a:t>Changes </a:t>
            </a:r>
            <a:r>
              <a:rPr lang="en-US" dirty="0"/>
              <a:t>in bowel </a:t>
            </a:r>
            <a:r>
              <a:rPr lang="en-US" dirty="0" smtClean="0"/>
              <a:t>habits</a:t>
            </a:r>
          </a:p>
          <a:p>
            <a:r>
              <a:rPr lang="en-US" dirty="0" smtClean="0"/>
              <a:t>Joint </a:t>
            </a:r>
            <a:r>
              <a:rPr lang="en-US" dirty="0"/>
              <a:t>or muscle </a:t>
            </a:r>
            <a:r>
              <a:rPr lang="en-US" dirty="0" smtClean="0"/>
              <a:t>pain</a:t>
            </a:r>
          </a:p>
          <a:p>
            <a:r>
              <a:rPr lang="en-US" dirty="0" smtClean="0"/>
              <a:t>edema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EMOTIONAL / </a:t>
            </a:r>
            <a:r>
              <a:rPr lang="en-US" sz="3600" dirty="0" smtClean="0"/>
              <a:t>PSYCHOLOGICAL SYMPTOMS</a:t>
            </a:r>
            <a:endParaRPr lang="en-US" sz="36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Irritability</a:t>
            </a:r>
          </a:p>
          <a:p>
            <a:pPr>
              <a:lnSpc>
                <a:spcPct val="90000"/>
              </a:lnSpc>
            </a:pPr>
            <a:r>
              <a:rPr lang="en-US" dirty="0"/>
              <a:t>Aggression</a:t>
            </a:r>
          </a:p>
          <a:p>
            <a:pPr>
              <a:lnSpc>
                <a:spcPct val="90000"/>
              </a:lnSpc>
            </a:pPr>
            <a:r>
              <a:rPr lang="en-US" dirty="0"/>
              <a:t>Tension</a:t>
            </a:r>
          </a:p>
          <a:p>
            <a:pPr>
              <a:lnSpc>
                <a:spcPct val="90000"/>
              </a:lnSpc>
            </a:pPr>
            <a:r>
              <a:rPr lang="en-US" dirty="0"/>
              <a:t>Anxiety</a:t>
            </a:r>
          </a:p>
          <a:p>
            <a:pPr>
              <a:lnSpc>
                <a:spcPct val="90000"/>
              </a:lnSpc>
            </a:pPr>
            <a:r>
              <a:rPr lang="en-US" dirty="0"/>
              <a:t>Depression / </a:t>
            </a:r>
            <a:r>
              <a:rPr lang="en-US" dirty="0">
                <a:sym typeface="Wingdings 3" pitchFamily="18" charset="2"/>
              </a:rPr>
              <a:t> interest in the usual activities</a:t>
            </a:r>
          </a:p>
          <a:p>
            <a:pPr>
              <a:lnSpc>
                <a:spcPct val="90000"/>
              </a:lnSpc>
            </a:pPr>
            <a:r>
              <a:rPr lang="en-US" dirty="0"/>
              <a:t>Lethargy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Sleep disturbances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Change in appetite </a:t>
            </a:r>
            <a:r>
              <a:rPr lang="en-US" dirty="0">
                <a:sym typeface="Wingdings 3" pitchFamily="18" charset="2"/>
              </a:rPr>
              <a:t> overeating or food craving</a:t>
            </a:r>
          </a:p>
          <a:p>
            <a:pPr>
              <a:lnSpc>
                <a:spcPct val="90000"/>
              </a:lnSpc>
            </a:pPr>
            <a:r>
              <a:rPr lang="en-US" dirty="0"/>
              <a:t>Crying</a:t>
            </a:r>
          </a:p>
          <a:p>
            <a:pPr>
              <a:lnSpc>
                <a:spcPct val="90000"/>
              </a:lnSpc>
            </a:pPr>
            <a:r>
              <a:rPr lang="en-US" dirty="0"/>
              <a:t>Change in </a:t>
            </a:r>
            <a:r>
              <a:rPr lang="en-US" dirty="0" smtClean="0"/>
              <a:t>libido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Thirst</a:t>
            </a:r>
          </a:p>
          <a:p>
            <a:pPr>
              <a:lnSpc>
                <a:spcPct val="90000"/>
              </a:lnSpc>
            </a:pPr>
            <a:r>
              <a:rPr lang="en-US" dirty="0"/>
              <a:t>Loss of concentration</a:t>
            </a:r>
          </a:p>
          <a:p>
            <a:pPr>
              <a:lnSpc>
                <a:spcPct val="90000"/>
              </a:lnSpc>
            </a:pPr>
            <a:r>
              <a:rPr lang="en-US" dirty="0"/>
              <a:t>Poor coordination, Clumsiness, accidents 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ETIOLOGY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Unknown cause.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theories have been postulated, most of them have to-do with various hormonal </a:t>
            </a:r>
            <a:r>
              <a:rPr lang="en-US" dirty="0" smtClean="0"/>
              <a:t>alterations.</a:t>
            </a:r>
          </a:p>
          <a:p>
            <a:endParaRPr lang="en-US" dirty="0"/>
          </a:p>
          <a:p>
            <a:r>
              <a:rPr lang="en-US" dirty="0" smtClean="0"/>
              <a:t>Vitamin </a:t>
            </a:r>
            <a:r>
              <a:rPr lang="en-US" dirty="0"/>
              <a:t>B6 deficiency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Multi-factorial psycho-endocrine disorder</a:t>
            </a:r>
          </a:p>
          <a:p>
            <a:endParaRPr lang="en-US" dirty="0"/>
          </a:p>
          <a:p>
            <a:r>
              <a:rPr lang="en-US" dirty="0" smtClean="0"/>
              <a:t>Ovulation </a:t>
            </a:r>
            <a:r>
              <a:rPr lang="en-US" dirty="0"/>
              <a:t>/ </a:t>
            </a:r>
            <a:r>
              <a:rPr lang="en-US" dirty="0" smtClean="0"/>
              <a:t>progesterone </a:t>
            </a:r>
            <a:r>
              <a:rPr lang="en-US" dirty="0"/>
              <a:t>production are important in this syndrome </a:t>
            </a:r>
            <a:r>
              <a:rPr lang="en-US" dirty="0">
                <a:sym typeface="Wingdings 3" pitchFamily="18" charset="2"/>
              </a:rPr>
              <a:t> Drugs that inhibit ovulation </a:t>
            </a:r>
            <a:r>
              <a:rPr lang="en-US" dirty="0" smtClean="0">
                <a:sym typeface="Wingdings 3" pitchFamily="18" charset="2"/>
              </a:rPr>
              <a:t> </a:t>
            </a:r>
            <a:r>
              <a:rPr lang="en-US" dirty="0" smtClean="0"/>
              <a:t>relief </a:t>
            </a:r>
            <a:r>
              <a:rPr lang="en-US" dirty="0"/>
              <a:t>of PMS </a:t>
            </a:r>
            <a:r>
              <a:rPr lang="en-US" dirty="0" smtClean="0"/>
              <a:t>symptoms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should keep a diary of her symptoms </a:t>
            </a:r>
            <a:r>
              <a:rPr lang="en-US" dirty="0" smtClean="0"/>
              <a:t>throughout </a:t>
            </a:r>
            <a:r>
              <a:rPr lang="en-US" dirty="0"/>
              <a:t>2-3 menstrual </a:t>
            </a:r>
            <a:r>
              <a:rPr lang="en-US" dirty="0" smtClean="0"/>
              <a:t>cycles.</a:t>
            </a: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endParaRPr lang="en-US" dirty="0">
              <a:sym typeface="Wingdings 3" pitchFamily="18" charset="2"/>
            </a:endParaRPr>
          </a:p>
          <a:p>
            <a:r>
              <a:rPr lang="en-US" dirty="0">
                <a:sym typeface="Wingdings 3" pitchFamily="18" charset="2"/>
              </a:rPr>
              <a:t>Complete </a:t>
            </a:r>
            <a:r>
              <a:rPr lang="en-US" dirty="0" smtClean="0">
                <a:sym typeface="Wingdings 3" pitchFamily="18" charset="2"/>
              </a:rPr>
              <a:t>History </a:t>
            </a:r>
            <a:r>
              <a:rPr lang="en-US" dirty="0">
                <a:sym typeface="Wingdings 3" pitchFamily="18" charset="2"/>
              </a:rPr>
              <a:t>&amp; physical examination to R/O any medical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Diagnostic Statistical Manual  for Mental </a:t>
            </a:r>
            <a:r>
              <a:rPr lang="en-US" dirty="0" smtClean="0"/>
              <a:t>Disorders requires </a:t>
            </a:r>
            <a:r>
              <a:rPr lang="en-US" dirty="0"/>
              <a:t>5 of the </a:t>
            </a:r>
            <a:r>
              <a:rPr lang="en-US" dirty="0" smtClean="0"/>
              <a:t>following: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Depressed mode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Anxiety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Emotional Liability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Irritability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Change </a:t>
            </a:r>
            <a:r>
              <a:rPr lang="en-US" dirty="0"/>
              <a:t>in </a:t>
            </a:r>
            <a:r>
              <a:rPr lang="en-US" dirty="0" smtClean="0"/>
              <a:t>appetite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Lethargy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Sleep disturbance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 </a:t>
            </a:r>
            <a:r>
              <a:rPr lang="en-US" dirty="0"/>
              <a:t>of </a:t>
            </a:r>
            <a:r>
              <a:rPr lang="en-US" dirty="0" smtClean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interest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Physical symptoms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Occur </a:t>
            </a:r>
            <a:r>
              <a:rPr lang="en-US" dirty="0"/>
              <a:t>in the week before menses </a:t>
            </a:r>
            <a:r>
              <a:rPr lang="en-US" dirty="0" smtClean="0"/>
              <a:t>in most </a:t>
            </a:r>
            <a:r>
              <a:rPr lang="en-US" dirty="0"/>
              <a:t>menstrual </a:t>
            </a:r>
            <a:r>
              <a:rPr lang="en-US" dirty="0" smtClean="0"/>
              <a:t>cycles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Disappear </a:t>
            </a:r>
            <a:r>
              <a:rPr lang="en-US" dirty="0"/>
              <a:t>few days after the </a:t>
            </a:r>
            <a:r>
              <a:rPr lang="en-US" dirty="0" smtClean="0"/>
              <a:t>onset of menses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Impair </a:t>
            </a:r>
            <a:r>
              <a:rPr lang="en-US" dirty="0"/>
              <a:t>social, occupational </a:t>
            </a:r>
            <a:r>
              <a:rPr lang="en-US" dirty="0" smtClean="0"/>
              <a:t>function or </a:t>
            </a:r>
            <a:r>
              <a:rPr lang="en-US" dirty="0"/>
              <a:t>the ability to interact with </a:t>
            </a:r>
            <a:r>
              <a:rPr lang="en-US" dirty="0" smtClean="0"/>
              <a:t>others.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1- </a:t>
            </a:r>
            <a:r>
              <a:rPr lang="en-US" dirty="0" smtClean="0"/>
              <a:t>SUPPORTIVE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2-MEDICATIONS:</a:t>
            </a:r>
          </a:p>
          <a:p>
            <a:pPr lvl="1"/>
            <a:r>
              <a:rPr lang="en-US" dirty="0" smtClean="0">
                <a:sym typeface="Wingdings 3" pitchFamily="18" charset="2"/>
              </a:rPr>
              <a:t>The selection of medications should be tailored to the patient’s main symptoms.</a:t>
            </a: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647700"/>
          </a:xfrm>
        </p:spPr>
        <p:txBody>
          <a:bodyPr>
            <a:normAutofit/>
          </a:bodyPr>
          <a:lstStyle/>
          <a:p>
            <a:r>
              <a:rPr lang="en-US"/>
              <a:t>LIFE STYLE CHANGES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  <a:p>
            <a:r>
              <a:rPr lang="en-US"/>
              <a:t>Adequate rest &amp; sleep</a:t>
            </a:r>
          </a:p>
          <a:p>
            <a:r>
              <a:rPr lang="en-US"/>
              <a:t>Aerobic exercise </a:t>
            </a:r>
            <a:r>
              <a:rPr lang="en-US">
                <a:sym typeface="Wingdings 3" pitchFamily="18" charset="2"/>
              </a:rPr>
              <a:t> 20-30 min 3-7 times/wk 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-↑ </a:t>
            </a:r>
            <a:r>
              <a:rPr lang="el-GR">
                <a:latin typeface="Arial" charset="0"/>
                <a:sym typeface="Wingdings 3" pitchFamily="18" charset="2"/>
              </a:rPr>
              <a:t>β</a:t>
            </a:r>
            <a:r>
              <a:rPr lang="en-US">
                <a:latin typeface="Arial" charset="0"/>
                <a:sym typeface="Wingdings 3" pitchFamily="18" charset="2"/>
              </a:rPr>
              <a:t>-endorphins in the brain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-Distract the women from her emotional feelings</a:t>
            </a:r>
          </a:p>
          <a:p>
            <a:r>
              <a:rPr lang="en-US">
                <a:latin typeface="Arial" charset="0"/>
                <a:sym typeface="Wingdings 3" pitchFamily="18" charset="2"/>
              </a:rPr>
              <a:t>Healthy diet  Avoid fasting 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             Frequent small meals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             ↑ Complex carbohydrates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              Simple sugars, Salt &amp; Caffeine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             Avoid fat free diet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            High protein diet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870700" cy="792163"/>
          </a:xfrm>
        </p:spPr>
        <p:txBody>
          <a:bodyPr/>
          <a:lstStyle/>
          <a:p>
            <a:r>
              <a:rPr lang="en-US"/>
              <a:t>MEDICAL THERAPY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SYMPTOMATIC Rx</a:t>
            </a:r>
          </a:p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 1- Bloating &amp; feeling of fluid retention </a:t>
            </a:r>
            <a:r>
              <a:rPr lang="en-US">
                <a:sym typeface="Wingdings 3" pitchFamily="18" charset="2"/>
              </a:rPr>
              <a:t> </a:t>
            </a:r>
            <a:r>
              <a:rPr lang="en-US">
                <a:solidFill>
                  <a:schemeClr val="tx2"/>
                </a:solidFill>
                <a:sym typeface="Wingdings 3" pitchFamily="18" charset="2"/>
              </a:rPr>
              <a:t>Diuretics 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sym typeface="Wingdings 3" pitchFamily="18" charset="2"/>
              </a:rPr>
              <a:t>   (spironolactone)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sym typeface="Wingdings 3" pitchFamily="18" charset="2"/>
              </a:rPr>
              <a:t>  </a:t>
            </a:r>
            <a:r>
              <a:rPr lang="en-US">
                <a:sym typeface="Wingdings 3" pitchFamily="18" charset="2"/>
              </a:rPr>
              <a:t>2-Cramping, back pain, heat intolerance  </a:t>
            </a:r>
            <a:r>
              <a:rPr lang="en-US">
                <a:solidFill>
                  <a:schemeClr val="tx2"/>
                </a:solidFill>
                <a:sym typeface="Wingdings 3" pitchFamily="18" charset="2"/>
              </a:rPr>
              <a:t>Antiprostaglandines </a:t>
            </a:r>
          </a:p>
          <a:p>
            <a:pPr>
              <a:buFontTx/>
              <a:buNone/>
            </a:pPr>
            <a:r>
              <a:rPr lang="en-US">
                <a:sym typeface="Wingdings 3" pitchFamily="18" charset="2"/>
              </a:rPr>
              <a:t>  3-Breast tenderness  </a:t>
            </a:r>
            <a:r>
              <a:rPr lang="en-US">
                <a:solidFill>
                  <a:schemeClr val="tx2"/>
                </a:solidFill>
                <a:sym typeface="Wingdings 3" pitchFamily="18" charset="2"/>
              </a:rPr>
              <a:t>Bromocriptine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sym typeface="Wingdings 3" pitchFamily="18" charset="2"/>
              </a:rPr>
              <a:t>  </a:t>
            </a:r>
            <a:r>
              <a:rPr lang="en-US">
                <a:sym typeface="Wingdings 3" pitchFamily="18" charset="2"/>
              </a:rPr>
              <a:t>4-Depression, anxiety, irritability   </a:t>
            </a:r>
            <a:r>
              <a:rPr lang="en-US">
                <a:solidFill>
                  <a:schemeClr val="tx2"/>
                </a:solidFill>
                <a:sym typeface="Wingdings 3" pitchFamily="18" charset="2"/>
              </a:rPr>
              <a:t>Alprazolam 0.25 mg bd 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sym typeface="Wingdings 3" pitchFamily="18" charset="2"/>
              </a:rPr>
              <a:t>  SSRI Fluoxetine (Prozac) 5-20 mg/D    (D20-28) </a:t>
            </a:r>
          </a:p>
          <a:p>
            <a:pPr>
              <a:buFontTx/>
              <a:buNone/>
            </a:pPr>
            <a:r>
              <a:rPr lang="en-US">
                <a:sym typeface="Wingdings 3" pitchFamily="18" charset="2"/>
              </a:rPr>
              <a:t> </a:t>
            </a:r>
            <a:endParaRPr lang="en-US">
              <a:solidFill>
                <a:schemeClr val="hlink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Painful menstrual period, characterized by cramping lower abdominal pain radiating to the back and legs, often accompanied by GI &amp; neurological symptoms as well as general malaise.</a:t>
            </a:r>
          </a:p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Affects approximately 50% of menstruating women, but about 5-10% have severe dysmenorrhea affecting daily activities.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720725"/>
          </a:xfrm>
        </p:spPr>
        <p:txBody>
          <a:bodyPr>
            <a:normAutofit/>
          </a:bodyPr>
          <a:lstStyle/>
          <a:p>
            <a:r>
              <a:rPr lang="en-US"/>
              <a:t>MEDICAL THERAPY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SUPPRESSION OF OVULATION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1-Danazol 200 mg QID    D 20-28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2-Oral Contraceptives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3-Medroxyprogestrone acetate 10 mg BID/TID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contiuously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MISCILANEOUS Rx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hlink"/>
                </a:solidFill>
              </a:rPr>
              <a:t>     </a:t>
            </a:r>
            <a:r>
              <a:rPr lang="en-US"/>
              <a:t>1-Micronized progestrone 100mg  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                                  200mg   PM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D 20-28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2-Multiple Vitamines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  3-</a:t>
            </a:r>
            <a:r>
              <a:rPr lang="en-US">
                <a:latin typeface="Arial" charset="0"/>
                <a:sym typeface="Wingdings 3" pitchFamily="18" charset="2"/>
              </a:rPr>
              <a:t>Pyridoxine B6  50 mg/ day  or B-complex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  <a:sym typeface="Wingdings 3" pitchFamily="18" charset="2"/>
              </a:rPr>
              <a:t>               4-Ca Carbonate 1200mg/D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hlink"/>
                </a:solidFill>
              </a:rPr>
              <a:t>              </a:t>
            </a:r>
            <a:r>
              <a:rPr lang="en-US"/>
              <a:t>5-Prime rose oil </a:t>
            </a:r>
            <a:r>
              <a:rPr lang="en-US">
                <a:sym typeface="Wingdings 3" pitchFamily="18" charset="2"/>
              </a:rPr>
              <a:t></a:t>
            </a:r>
            <a:r>
              <a:rPr lang="el-GR">
                <a:sym typeface="Wingdings 3" pitchFamily="18" charset="2"/>
              </a:rPr>
              <a:t>γ</a:t>
            </a:r>
            <a:r>
              <a:rPr lang="en-US">
                <a:sym typeface="Wingdings 3" pitchFamily="18" charset="2"/>
              </a:rPr>
              <a:t> linolenic acid</a:t>
            </a:r>
            <a:r>
              <a:rPr lang="en-US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ENDOMETRIOSIS</a:t>
            </a:r>
            <a:endParaRPr lang="en-US" sz="6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ENDOMETRIOSIS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Definition: Ectopic Endometrial Tissue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Incidence Unknown: ? 1-5%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30 -40 % Infertility patients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Does NOT Discriminate by Race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Histology: Endometrial Glands with Stroma +/- Inflammatory Reaction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AND SYMPTOMS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Chronic Pelvic Pain, Dysmenorrhea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Infertility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Deep Dyspareunia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Pelvic Mass (Endometrioma)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Misc: Tenesmus, Hematuria, Hemoptysis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 AT DIAGNOSIS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3500" y="1828800"/>
            <a:ext cx="9004300" cy="48228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Arc 4"/>
          <p:cNvSpPr>
            <a:spLocks/>
          </p:cNvSpPr>
          <p:nvPr/>
        </p:nvSpPr>
        <p:spPr bwMode="auto">
          <a:xfrm>
            <a:off x="4576763" y="3846513"/>
            <a:ext cx="3503612" cy="1196975"/>
          </a:xfrm>
          <a:custGeom>
            <a:avLst/>
            <a:gdLst>
              <a:gd name="T0" fmla="*/ 1310610 w 21600"/>
              <a:gd name="T1" fmla="*/ 0 h 26692"/>
              <a:gd name="T2" fmla="*/ 3332811 w 21600"/>
              <a:gd name="T3" fmla="*/ 1196975 h 26692"/>
              <a:gd name="T4" fmla="*/ 0 w 21600"/>
              <a:gd name="T5" fmla="*/ 898269 h 26692"/>
              <a:gd name="T6" fmla="*/ 0 60000 65536"/>
              <a:gd name="T7" fmla="*/ 0 60000 65536"/>
              <a:gd name="T8" fmla="*/ 0 60000 65536"/>
              <a:gd name="T9" fmla="*/ 0 w 21600"/>
              <a:gd name="T10" fmla="*/ 0 h 26692"/>
              <a:gd name="T11" fmla="*/ 21600 w 21600"/>
              <a:gd name="T12" fmla="*/ 26692 h 26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92" fill="none" extrusionOk="0">
                <a:moveTo>
                  <a:pt x="8080" y="-1"/>
                </a:moveTo>
                <a:cubicBezTo>
                  <a:pt x="16250" y="3294"/>
                  <a:pt x="21600" y="11221"/>
                  <a:pt x="21600" y="20031"/>
                </a:cubicBezTo>
                <a:cubicBezTo>
                  <a:pt x="21600" y="22292"/>
                  <a:pt x="21244" y="24540"/>
                  <a:pt x="20547" y="26692"/>
                </a:cubicBezTo>
              </a:path>
              <a:path w="21600" h="26692" stroke="0" extrusionOk="0">
                <a:moveTo>
                  <a:pt x="8080" y="-1"/>
                </a:moveTo>
                <a:cubicBezTo>
                  <a:pt x="16250" y="3294"/>
                  <a:pt x="21600" y="11221"/>
                  <a:pt x="21600" y="20031"/>
                </a:cubicBezTo>
                <a:cubicBezTo>
                  <a:pt x="21600" y="22292"/>
                  <a:pt x="21244" y="24540"/>
                  <a:pt x="20547" y="26692"/>
                </a:cubicBezTo>
                <a:lnTo>
                  <a:pt x="0" y="20031"/>
                </a:lnTo>
                <a:close/>
              </a:path>
            </a:pathLst>
          </a:custGeom>
          <a:solidFill>
            <a:srgbClr val="401030"/>
          </a:solidFill>
          <a:ln w="1270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4572000" y="3705225"/>
            <a:ext cx="3487738" cy="1047750"/>
          </a:xfrm>
          <a:custGeom>
            <a:avLst/>
            <a:gdLst>
              <a:gd name="T0" fmla="*/ 0 w 2197"/>
              <a:gd name="T1" fmla="*/ 0 h 660"/>
              <a:gd name="T2" fmla="*/ 2196 w 2197"/>
              <a:gd name="T3" fmla="*/ 0 h 660"/>
              <a:gd name="T4" fmla="*/ 2196 w 2197"/>
              <a:gd name="T5" fmla="*/ 644 h 660"/>
              <a:gd name="T6" fmla="*/ 0 w 2197"/>
              <a:gd name="T7" fmla="*/ 659 h 660"/>
              <a:gd name="T8" fmla="*/ 0 w 2197"/>
              <a:gd name="T9" fmla="*/ 0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7"/>
              <a:gd name="T16" fmla="*/ 0 h 660"/>
              <a:gd name="T17" fmla="*/ 2197 w 2197"/>
              <a:gd name="T18" fmla="*/ 660 h 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7" h="660">
                <a:moveTo>
                  <a:pt x="0" y="0"/>
                </a:moveTo>
                <a:lnTo>
                  <a:pt x="2196" y="0"/>
                </a:lnTo>
                <a:lnTo>
                  <a:pt x="2196" y="644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40103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8083550" y="3705225"/>
            <a:ext cx="0" cy="1046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4572000" y="3705225"/>
            <a:ext cx="3308350" cy="1287463"/>
          </a:xfrm>
          <a:custGeom>
            <a:avLst/>
            <a:gdLst>
              <a:gd name="T0" fmla="*/ 0 w 2084"/>
              <a:gd name="T1" fmla="*/ 0 h 811"/>
              <a:gd name="T2" fmla="*/ 2083 w 2084"/>
              <a:gd name="T3" fmla="*/ 165 h 811"/>
              <a:gd name="T4" fmla="*/ 2083 w 2084"/>
              <a:gd name="T5" fmla="*/ 810 h 811"/>
              <a:gd name="T6" fmla="*/ 0 w 2084"/>
              <a:gd name="T7" fmla="*/ 675 h 811"/>
              <a:gd name="T8" fmla="*/ 0 w 2084"/>
              <a:gd name="T9" fmla="*/ 0 h 8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4"/>
              <a:gd name="T16" fmla="*/ 0 h 811"/>
              <a:gd name="T17" fmla="*/ 2084 w 2084"/>
              <a:gd name="T18" fmla="*/ 811 h 8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4" h="811">
                <a:moveTo>
                  <a:pt x="0" y="0"/>
                </a:moveTo>
                <a:lnTo>
                  <a:pt x="2083" y="165"/>
                </a:lnTo>
                <a:lnTo>
                  <a:pt x="2083" y="810"/>
                </a:lnTo>
                <a:lnTo>
                  <a:pt x="0" y="675"/>
                </a:lnTo>
                <a:lnTo>
                  <a:pt x="0" y="0"/>
                </a:lnTo>
              </a:path>
            </a:pathLst>
          </a:custGeom>
          <a:solidFill>
            <a:srgbClr val="40103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904163" y="3970338"/>
            <a:ext cx="0" cy="1044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Arc 9"/>
          <p:cNvSpPr>
            <a:spLocks/>
          </p:cNvSpPr>
          <p:nvPr/>
        </p:nvSpPr>
        <p:spPr bwMode="auto">
          <a:xfrm>
            <a:off x="4576763" y="4745038"/>
            <a:ext cx="3503612" cy="298450"/>
          </a:xfrm>
          <a:custGeom>
            <a:avLst/>
            <a:gdLst>
              <a:gd name="T0" fmla="*/ 3503612 w 21600"/>
              <a:gd name="T1" fmla="*/ 0 h 6661"/>
              <a:gd name="T2" fmla="*/ 3332811 w 21600"/>
              <a:gd name="T3" fmla="*/ 298450 h 6661"/>
              <a:gd name="T4" fmla="*/ 0 w 21600"/>
              <a:gd name="T5" fmla="*/ 0 h 6661"/>
              <a:gd name="T6" fmla="*/ 0 60000 65536"/>
              <a:gd name="T7" fmla="*/ 0 60000 65536"/>
              <a:gd name="T8" fmla="*/ 0 60000 65536"/>
              <a:gd name="T9" fmla="*/ 0 w 21600"/>
              <a:gd name="T10" fmla="*/ 0 h 6661"/>
              <a:gd name="T11" fmla="*/ 21600 w 21600"/>
              <a:gd name="T12" fmla="*/ 6661 h 66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661" fill="none" extrusionOk="0">
                <a:moveTo>
                  <a:pt x="21600" y="0"/>
                </a:moveTo>
                <a:cubicBezTo>
                  <a:pt x="21600" y="2261"/>
                  <a:pt x="21244" y="4509"/>
                  <a:pt x="20547" y="6661"/>
                </a:cubicBezTo>
              </a:path>
              <a:path w="21600" h="6661" stroke="0" extrusionOk="0">
                <a:moveTo>
                  <a:pt x="21600" y="0"/>
                </a:moveTo>
                <a:cubicBezTo>
                  <a:pt x="21600" y="2261"/>
                  <a:pt x="21244" y="4509"/>
                  <a:pt x="20547" y="666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>
            <a:off x="1074738" y="4337050"/>
            <a:ext cx="6835775" cy="1377950"/>
          </a:xfrm>
          <a:custGeom>
            <a:avLst/>
            <a:gdLst>
              <a:gd name="T0" fmla="*/ 6835775 w 42147"/>
              <a:gd name="T1" fmla="*/ 708099 h 30731"/>
              <a:gd name="T2" fmla="*/ 328595 w 42147"/>
              <a:gd name="T3" fmla="*/ 0 h 30731"/>
              <a:gd name="T4" fmla="*/ 3503280 w 42147"/>
              <a:gd name="T5" fmla="*/ 409426 h 30731"/>
              <a:gd name="T6" fmla="*/ 0 60000 65536"/>
              <a:gd name="T7" fmla="*/ 0 60000 65536"/>
              <a:gd name="T8" fmla="*/ 0 60000 65536"/>
              <a:gd name="T9" fmla="*/ 0 w 42147"/>
              <a:gd name="T10" fmla="*/ 0 h 30731"/>
              <a:gd name="T11" fmla="*/ 42147 w 42147"/>
              <a:gd name="T12" fmla="*/ 30731 h 30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47" h="30731" fill="none" extrusionOk="0">
                <a:moveTo>
                  <a:pt x="42147" y="15792"/>
                </a:moveTo>
                <a:cubicBezTo>
                  <a:pt x="39259" y="24698"/>
                  <a:pt x="30962" y="30730"/>
                  <a:pt x="21600" y="30731"/>
                </a:cubicBezTo>
                <a:cubicBezTo>
                  <a:pt x="9670" y="30731"/>
                  <a:pt x="0" y="21060"/>
                  <a:pt x="0" y="9131"/>
                </a:cubicBezTo>
                <a:cubicBezTo>
                  <a:pt x="-1" y="5975"/>
                  <a:pt x="691" y="2858"/>
                  <a:pt x="2025" y="-1"/>
                </a:cubicBezTo>
              </a:path>
              <a:path w="42147" h="30731" stroke="0" extrusionOk="0">
                <a:moveTo>
                  <a:pt x="42147" y="15792"/>
                </a:moveTo>
                <a:cubicBezTo>
                  <a:pt x="39259" y="24698"/>
                  <a:pt x="30962" y="30730"/>
                  <a:pt x="21600" y="30731"/>
                </a:cubicBezTo>
                <a:cubicBezTo>
                  <a:pt x="9670" y="30731"/>
                  <a:pt x="0" y="21060"/>
                  <a:pt x="0" y="9131"/>
                </a:cubicBezTo>
                <a:cubicBezTo>
                  <a:pt x="-1" y="5975"/>
                  <a:pt x="691" y="2858"/>
                  <a:pt x="2025" y="-1"/>
                </a:cubicBezTo>
                <a:lnTo>
                  <a:pt x="21600" y="9131"/>
                </a:lnTo>
                <a:close/>
              </a:path>
            </a:pathLst>
          </a:custGeom>
          <a:solidFill>
            <a:srgbClr val="7F7F60"/>
          </a:solidFill>
          <a:ln w="254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4549775" y="3705225"/>
            <a:ext cx="3330575" cy="1408113"/>
          </a:xfrm>
          <a:custGeom>
            <a:avLst/>
            <a:gdLst>
              <a:gd name="T0" fmla="*/ 14 w 2098"/>
              <a:gd name="T1" fmla="*/ 0 h 887"/>
              <a:gd name="T2" fmla="*/ 2097 w 2098"/>
              <a:gd name="T3" fmla="*/ 166 h 887"/>
              <a:gd name="T4" fmla="*/ 2097 w 2098"/>
              <a:gd name="T5" fmla="*/ 811 h 887"/>
              <a:gd name="T6" fmla="*/ 2041 w 2098"/>
              <a:gd name="T7" fmla="*/ 886 h 887"/>
              <a:gd name="T8" fmla="*/ 0 w 2098"/>
              <a:gd name="T9" fmla="*/ 676 h 887"/>
              <a:gd name="T10" fmla="*/ 0 w 2098"/>
              <a:gd name="T11" fmla="*/ 0 h 887"/>
              <a:gd name="T12" fmla="*/ 14 w 2098"/>
              <a:gd name="T13" fmla="*/ 0 h 8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8"/>
              <a:gd name="T22" fmla="*/ 0 h 887"/>
              <a:gd name="T23" fmla="*/ 2098 w 2098"/>
              <a:gd name="T24" fmla="*/ 887 h 8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8" h="887">
                <a:moveTo>
                  <a:pt x="14" y="0"/>
                </a:moveTo>
                <a:lnTo>
                  <a:pt x="2097" y="166"/>
                </a:lnTo>
                <a:lnTo>
                  <a:pt x="2097" y="811"/>
                </a:lnTo>
                <a:lnTo>
                  <a:pt x="2041" y="886"/>
                </a:lnTo>
                <a:lnTo>
                  <a:pt x="0" y="676"/>
                </a:lnTo>
                <a:lnTo>
                  <a:pt x="0" y="0"/>
                </a:lnTo>
                <a:lnTo>
                  <a:pt x="14" y="0"/>
                </a:lnTo>
              </a:path>
            </a:pathLst>
          </a:custGeom>
          <a:solidFill>
            <a:srgbClr val="7F7F6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7904163" y="3970338"/>
            <a:ext cx="0" cy="1044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073150" y="3705225"/>
            <a:ext cx="3487738" cy="1047750"/>
          </a:xfrm>
          <a:custGeom>
            <a:avLst/>
            <a:gdLst>
              <a:gd name="T0" fmla="*/ 2196 w 2197"/>
              <a:gd name="T1" fmla="*/ 0 h 660"/>
              <a:gd name="T2" fmla="*/ 0 w 2197"/>
              <a:gd name="T3" fmla="*/ 0 h 660"/>
              <a:gd name="T4" fmla="*/ 0 w 2197"/>
              <a:gd name="T5" fmla="*/ 644 h 660"/>
              <a:gd name="T6" fmla="*/ 2196 w 2197"/>
              <a:gd name="T7" fmla="*/ 659 h 660"/>
              <a:gd name="T8" fmla="*/ 2196 w 2197"/>
              <a:gd name="T9" fmla="*/ 0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7"/>
              <a:gd name="T16" fmla="*/ 0 h 660"/>
              <a:gd name="T17" fmla="*/ 2197 w 2197"/>
              <a:gd name="T18" fmla="*/ 660 h 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7" h="660">
                <a:moveTo>
                  <a:pt x="2196" y="0"/>
                </a:moveTo>
                <a:lnTo>
                  <a:pt x="0" y="0"/>
                </a:lnTo>
                <a:lnTo>
                  <a:pt x="0" y="644"/>
                </a:lnTo>
                <a:lnTo>
                  <a:pt x="2196" y="659"/>
                </a:lnTo>
                <a:lnTo>
                  <a:pt x="2196" y="0"/>
                </a:lnTo>
              </a:path>
            </a:pathLst>
          </a:custGeom>
          <a:solidFill>
            <a:srgbClr val="7F7F6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085850" y="3705225"/>
            <a:ext cx="0" cy="10461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Arc 15"/>
          <p:cNvSpPr>
            <a:spLocks/>
          </p:cNvSpPr>
          <p:nvPr/>
        </p:nvSpPr>
        <p:spPr bwMode="auto">
          <a:xfrm>
            <a:off x="1074738" y="4745038"/>
            <a:ext cx="6835775" cy="968375"/>
          </a:xfrm>
          <a:custGeom>
            <a:avLst/>
            <a:gdLst>
              <a:gd name="T0" fmla="*/ 6835775 w 42147"/>
              <a:gd name="T1" fmla="*/ 298627 h 21600"/>
              <a:gd name="T2" fmla="*/ 0 w 42147"/>
              <a:gd name="T3" fmla="*/ 0 h 21600"/>
              <a:gd name="T4" fmla="*/ 3503280 w 42147"/>
              <a:gd name="T5" fmla="*/ 0 h 21600"/>
              <a:gd name="T6" fmla="*/ 0 60000 65536"/>
              <a:gd name="T7" fmla="*/ 0 60000 65536"/>
              <a:gd name="T8" fmla="*/ 0 60000 65536"/>
              <a:gd name="T9" fmla="*/ 0 w 42147"/>
              <a:gd name="T10" fmla="*/ 0 h 21600"/>
              <a:gd name="T11" fmla="*/ 42147 w 421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47" h="21600" fill="none" extrusionOk="0">
                <a:moveTo>
                  <a:pt x="42147" y="6661"/>
                </a:moveTo>
                <a:cubicBezTo>
                  <a:pt x="39259" y="15567"/>
                  <a:pt x="30962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42147" h="21600" stroke="0" extrusionOk="0">
                <a:moveTo>
                  <a:pt x="42147" y="6661"/>
                </a:moveTo>
                <a:cubicBezTo>
                  <a:pt x="39259" y="15567"/>
                  <a:pt x="30962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Arc 16"/>
          <p:cNvSpPr>
            <a:spLocks/>
          </p:cNvSpPr>
          <p:nvPr/>
        </p:nvSpPr>
        <p:spPr bwMode="auto">
          <a:xfrm>
            <a:off x="4576763" y="2744788"/>
            <a:ext cx="1311275" cy="968375"/>
          </a:xfrm>
          <a:custGeom>
            <a:avLst/>
            <a:gdLst>
              <a:gd name="T0" fmla="*/ 0 w 8083"/>
              <a:gd name="T1" fmla="*/ 45 h 21600"/>
              <a:gd name="T2" fmla="*/ 1311275 w 8083"/>
              <a:gd name="T3" fmla="*/ 70207 h 21600"/>
              <a:gd name="T4" fmla="*/ 1460 w 8083"/>
              <a:gd name="T5" fmla="*/ 968375 h 21600"/>
              <a:gd name="T6" fmla="*/ 0 60000 65536"/>
              <a:gd name="T7" fmla="*/ 0 60000 65536"/>
              <a:gd name="T8" fmla="*/ 0 60000 65536"/>
              <a:gd name="T9" fmla="*/ 0 w 8083"/>
              <a:gd name="T10" fmla="*/ 0 h 21600"/>
              <a:gd name="T11" fmla="*/ 8083 w 80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3" h="21600" fill="none" extrusionOk="0">
                <a:moveTo>
                  <a:pt x="-1" y="0"/>
                </a:moveTo>
                <a:cubicBezTo>
                  <a:pt x="2" y="0"/>
                  <a:pt x="5" y="-1"/>
                  <a:pt x="9" y="0"/>
                </a:cubicBezTo>
                <a:cubicBezTo>
                  <a:pt x="2775" y="0"/>
                  <a:pt x="5516" y="531"/>
                  <a:pt x="8083" y="1565"/>
                </a:cubicBezTo>
              </a:path>
              <a:path w="8083" h="21600" stroke="0" extrusionOk="0">
                <a:moveTo>
                  <a:pt x="-1" y="0"/>
                </a:moveTo>
                <a:cubicBezTo>
                  <a:pt x="2" y="0"/>
                  <a:pt x="5" y="-1"/>
                  <a:pt x="9" y="0"/>
                </a:cubicBezTo>
                <a:cubicBezTo>
                  <a:pt x="2775" y="0"/>
                  <a:pt x="5516" y="531"/>
                  <a:pt x="8083" y="1565"/>
                </a:cubicBezTo>
                <a:lnTo>
                  <a:pt x="9" y="21600"/>
                </a:lnTo>
                <a:close/>
              </a:path>
            </a:pathLst>
          </a:custGeom>
          <a:solidFill>
            <a:srgbClr val="8080FF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4572000" y="2755900"/>
            <a:ext cx="0" cy="938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4572000" y="2814638"/>
            <a:ext cx="1301750" cy="890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Arc 19"/>
          <p:cNvSpPr>
            <a:spLocks/>
          </p:cNvSpPr>
          <p:nvPr/>
        </p:nvSpPr>
        <p:spPr bwMode="auto">
          <a:xfrm>
            <a:off x="4576763" y="2816225"/>
            <a:ext cx="3503612" cy="1195388"/>
          </a:xfrm>
          <a:custGeom>
            <a:avLst/>
            <a:gdLst>
              <a:gd name="T0" fmla="*/ 1309637 w 21600"/>
              <a:gd name="T1" fmla="*/ 0 h 26668"/>
              <a:gd name="T2" fmla="*/ 3334109 w 21600"/>
              <a:gd name="T3" fmla="*/ 1195388 h 26668"/>
              <a:gd name="T4" fmla="*/ 0 w 21600"/>
              <a:gd name="T5" fmla="*/ 898020 h 26668"/>
              <a:gd name="T6" fmla="*/ 0 60000 65536"/>
              <a:gd name="T7" fmla="*/ 0 60000 65536"/>
              <a:gd name="T8" fmla="*/ 0 60000 65536"/>
              <a:gd name="T9" fmla="*/ 0 w 21600"/>
              <a:gd name="T10" fmla="*/ 0 h 26668"/>
              <a:gd name="T11" fmla="*/ 21600 w 21600"/>
              <a:gd name="T12" fmla="*/ 26668 h 26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68" fill="none" extrusionOk="0">
                <a:moveTo>
                  <a:pt x="8074" y="-1"/>
                </a:moveTo>
                <a:cubicBezTo>
                  <a:pt x="16247" y="3293"/>
                  <a:pt x="21600" y="11222"/>
                  <a:pt x="21600" y="20034"/>
                </a:cubicBezTo>
                <a:cubicBezTo>
                  <a:pt x="21600" y="22286"/>
                  <a:pt x="21247" y="24524"/>
                  <a:pt x="20555" y="26668"/>
                </a:cubicBezTo>
              </a:path>
              <a:path w="21600" h="26668" stroke="0" extrusionOk="0">
                <a:moveTo>
                  <a:pt x="8074" y="-1"/>
                </a:moveTo>
                <a:cubicBezTo>
                  <a:pt x="16247" y="3293"/>
                  <a:pt x="21600" y="11222"/>
                  <a:pt x="21600" y="20034"/>
                </a:cubicBezTo>
                <a:cubicBezTo>
                  <a:pt x="21600" y="22286"/>
                  <a:pt x="21247" y="24524"/>
                  <a:pt x="20555" y="26668"/>
                </a:cubicBezTo>
                <a:lnTo>
                  <a:pt x="0" y="20034"/>
                </a:lnTo>
                <a:close/>
              </a:path>
            </a:pathLst>
          </a:custGeom>
          <a:solidFill>
            <a:srgbClr val="80206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4572000" y="2814638"/>
            <a:ext cx="1301750" cy="890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572000" y="3717925"/>
            <a:ext cx="3306763" cy="265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Arc 22"/>
          <p:cNvSpPr>
            <a:spLocks/>
          </p:cNvSpPr>
          <p:nvPr/>
        </p:nvSpPr>
        <p:spPr bwMode="auto">
          <a:xfrm>
            <a:off x="1074738" y="3302000"/>
            <a:ext cx="6837362" cy="1377950"/>
          </a:xfrm>
          <a:custGeom>
            <a:avLst/>
            <a:gdLst>
              <a:gd name="T0" fmla="*/ 6837362 w 42155"/>
              <a:gd name="T1" fmla="*/ 707652 h 30766"/>
              <a:gd name="T2" fmla="*/ 331204 w 42155"/>
              <a:gd name="T3" fmla="*/ 0 h 30766"/>
              <a:gd name="T4" fmla="*/ 3503428 w 42155"/>
              <a:gd name="T5" fmla="*/ 410528 h 30766"/>
              <a:gd name="T6" fmla="*/ 0 60000 65536"/>
              <a:gd name="T7" fmla="*/ 0 60000 65536"/>
              <a:gd name="T8" fmla="*/ 0 60000 65536"/>
              <a:gd name="T9" fmla="*/ 0 w 42155"/>
              <a:gd name="T10" fmla="*/ 0 h 30766"/>
              <a:gd name="T11" fmla="*/ 42155 w 42155"/>
              <a:gd name="T12" fmla="*/ 30766 h 30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55" h="30766" fill="none" extrusionOk="0">
                <a:moveTo>
                  <a:pt x="42155" y="15800"/>
                </a:moveTo>
                <a:cubicBezTo>
                  <a:pt x="39276" y="24720"/>
                  <a:pt x="30973" y="30765"/>
                  <a:pt x="21600" y="30766"/>
                </a:cubicBezTo>
                <a:cubicBezTo>
                  <a:pt x="9670" y="30766"/>
                  <a:pt x="0" y="21095"/>
                  <a:pt x="0" y="9166"/>
                </a:cubicBezTo>
                <a:cubicBezTo>
                  <a:pt x="-1" y="5997"/>
                  <a:pt x="696" y="2868"/>
                  <a:pt x="2041" y="-1"/>
                </a:cubicBezTo>
              </a:path>
              <a:path w="42155" h="30766" stroke="0" extrusionOk="0">
                <a:moveTo>
                  <a:pt x="42155" y="15800"/>
                </a:moveTo>
                <a:cubicBezTo>
                  <a:pt x="39276" y="24720"/>
                  <a:pt x="30973" y="30765"/>
                  <a:pt x="21600" y="30766"/>
                </a:cubicBezTo>
                <a:cubicBezTo>
                  <a:pt x="9670" y="30766"/>
                  <a:pt x="0" y="21095"/>
                  <a:pt x="0" y="9166"/>
                </a:cubicBezTo>
                <a:cubicBezTo>
                  <a:pt x="-1" y="5997"/>
                  <a:pt x="696" y="2868"/>
                  <a:pt x="2041" y="-1"/>
                </a:cubicBezTo>
                <a:lnTo>
                  <a:pt x="21600" y="9166"/>
                </a:lnTo>
                <a:close/>
              </a:path>
            </a:pathLst>
          </a:custGeom>
          <a:solidFill>
            <a:srgbClr val="FFFFC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4572000" y="3717925"/>
            <a:ext cx="3306763" cy="265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1409700" y="3308350"/>
            <a:ext cx="3149600" cy="385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Arc 25"/>
          <p:cNvSpPr>
            <a:spLocks/>
          </p:cNvSpPr>
          <p:nvPr/>
        </p:nvSpPr>
        <p:spPr bwMode="auto">
          <a:xfrm>
            <a:off x="1406525" y="2763838"/>
            <a:ext cx="3171825" cy="949325"/>
          </a:xfrm>
          <a:custGeom>
            <a:avLst/>
            <a:gdLst>
              <a:gd name="T0" fmla="*/ 0 w 19558"/>
              <a:gd name="T1" fmla="*/ 538915 h 21202"/>
              <a:gd name="T2" fmla="*/ 2502851 w 19558"/>
              <a:gd name="T3" fmla="*/ 0 h 21202"/>
              <a:gd name="T4" fmla="*/ 3171825 w 19558"/>
              <a:gd name="T5" fmla="*/ 949325 h 21202"/>
              <a:gd name="T6" fmla="*/ 0 60000 65536"/>
              <a:gd name="T7" fmla="*/ 0 60000 65536"/>
              <a:gd name="T8" fmla="*/ 0 60000 65536"/>
              <a:gd name="T9" fmla="*/ 0 w 19558"/>
              <a:gd name="T10" fmla="*/ 0 h 21202"/>
              <a:gd name="T11" fmla="*/ 19558 w 19558"/>
              <a:gd name="T12" fmla="*/ 21202 h 21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8" h="21202" fill="none" extrusionOk="0">
                <a:moveTo>
                  <a:pt x="-1" y="12035"/>
                </a:moveTo>
                <a:cubicBezTo>
                  <a:pt x="2926" y="5789"/>
                  <a:pt x="8661" y="1316"/>
                  <a:pt x="15432" y="-1"/>
                </a:cubicBezTo>
              </a:path>
              <a:path w="19558" h="21202" stroke="0" extrusionOk="0">
                <a:moveTo>
                  <a:pt x="-1" y="12035"/>
                </a:moveTo>
                <a:cubicBezTo>
                  <a:pt x="2926" y="5789"/>
                  <a:pt x="8661" y="1316"/>
                  <a:pt x="15432" y="-1"/>
                </a:cubicBezTo>
                <a:lnTo>
                  <a:pt x="19558" y="21202"/>
                </a:lnTo>
                <a:close/>
              </a:path>
            </a:pathLst>
          </a:custGeom>
          <a:solidFill>
            <a:srgbClr val="A0E0E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 flipV="1">
            <a:off x="1409700" y="3308350"/>
            <a:ext cx="3149600" cy="385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3898900" y="2767013"/>
            <a:ext cx="674688" cy="938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Arc 28"/>
          <p:cNvSpPr>
            <a:spLocks/>
          </p:cNvSpPr>
          <p:nvPr/>
        </p:nvSpPr>
        <p:spPr bwMode="auto">
          <a:xfrm>
            <a:off x="3910013" y="2746375"/>
            <a:ext cx="668337" cy="966788"/>
          </a:xfrm>
          <a:custGeom>
            <a:avLst/>
            <a:gdLst>
              <a:gd name="T0" fmla="*/ 0 w 4125"/>
              <a:gd name="T1" fmla="*/ 17770 h 21599"/>
              <a:gd name="T2" fmla="*/ 666879 w 4125"/>
              <a:gd name="T3" fmla="*/ 0 h 21599"/>
              <a:gd name="T4" fmla="*/ 668337 w 4125"/>
              <a:gd name="T5" fmla="*/ 966788 h 21599"/>
              <a:gd name="T6" fmla="*/ 0 60000 65536"/>
              <a:gd name="T7" fmla="*/ 0 60000 65536"/>
              <a:gd name="T8" fmla="*/ 0 60000 65536"/>
              <a:gd name="T9" fmla="*/ 0 w 4125"/>
              <a:gd name="T10" fmla="*/ 0 h 21599"/>
              <a:gd name="T11" fmla="*/ 4125 w 412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5" h="21599" fill="none" extrusionOk="0">
                <a:moveTo>
                  <a:pt x="-1" y="396"/>
                </a:moveTo>
                <a:cubicBezTo>
                  <a:pt x="1356" y="132"/>
                  <a:pt x="2734" y="-1"/>
                  <a:pt x="4115" y="-1"/>
                </a:cubicBezTo>
              </a:path>
              <a:path w="4125" h="21599" stroke="0" extrusionOk="0">
                <a:moveTo>
                  <a:pt x="-1" y="396"/>
                </a:moveTo>
                <a:cubicBezTo>
                  <a:pt x="1356" y="132"/>
                  <a:pt x="2734" y="-1"/>
                  <a:pt x="4115" y="-1"/>
                </a:cubicBezTo>
                <a:lnTo>
                  <a:pt x="4125" y="21599"/>
                </a:lnTo>
                <a:close/>
              </a:path>
            </a:pathLst>
          </a:custGeom>
          <a:solidFill>
            <a:srgbClr val="60008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 flipV="1">
            <a:off x="3898900" y="2767013"/>
            <a:ext cx="674688" cy="938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4572000" y="2755900"/>
            <a:ext cx="0" cy="938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5008563" y="2001838"/>
            <a:ext cx="676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&lt; 19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73650" y="2266950"/>
            <a:ext cx="542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6%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89863" y="2603500"/>
            <a:ext cx="101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19 – 25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8032750" y="2944813"/>
            <a:ext cx="682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24%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4162425" y="5786438"/>
            <a:ext cx="949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26 –35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4351338" y="6127750"/>
            <a:ext cx="682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52%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1643063" y="2193925"/>
            <a:ext cx="949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36 –45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1776413" y="2535238"/>
            <a:ext cx="682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15%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3924300" y="1901825"/>
            <a:ext cx="676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&gt; 45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3989388" y="2166938"/>
            <a:ext cx="542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charset="0"/>
              </a:rPr>
              <a:t>3%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63500" y="1828800"/>
            <a:ext cx="9004300" cy="48228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ETIOLOGY: THEORIES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Sampson: “Retrograde Menstruation”</a:t>
            </a:r>
          </a:p>
          <a:p>
            <a:pPr>
              <a:defRPr/>
            </a:pPr>
            <a:r>
              <a:rPr lang="en-US" dirty="0" smtClean="0"/>
              <a:t>Hematologic Spread</a:t>
            </a:r>
          </a:p>
          <a:p>
            <a:pPr>
              <a:defRPr/>
            </a:pPr>
            <a:r>
              <a:rPr lang="en-US" dirty="0" smtClean="0"/>
              <a:t>Lymphatic Spread</a:t>
            </a:r>
          </a:p>
          <a:p>
            <a:pPr>
              <a:defRPr/>
            </a:pPr>
            <a:r>
              <a:rPr lang="en-US" dirty="0" err="1" smtClean="0"/>
              <a:t>Coelomic</a:t>
            </a:r>
            <a:r>
              <a:rPr lang="en-US" dirty="0" smtClean="0"/>
              <a:t> </a:t>
            </a:r>
            <a:r>
              <a:rPr lang="en-US" dirty="0" err="1" smtClean="0"/>
              <a:t>Metaplasia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Genetic Factors</a:t>
            </a:r>
          </a:p>
          <a:p>
            <a:pPr>
              <a:defRPr/>
            </a:pPr>
            <a:r>
              <a:rPr lang="en-US" dirty="0" smtClean="0"/>
              <a:t>Immune Factors</a:t>
            </a:r>
          </a:p>
          <a:p>
            <a:pPr>
              <a:defRPr/>
            </a:pPr>
            <a:r>
              <a:rPr lang="en-US" dirty="0" smtClean="0"/>
              <a:t>Combination of the Above</a:t>
            </a:r>
          </a:p>
          <a:p>
            <a:pPr>
              <a:buFont typeface="Monotype Sorts" charset="2"/>
              <a:buNone/>
              <a:defRPr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buFont typeface="Monotype Sorts" charset="2"/>
              <a:buNone/>
              <a:defRPr/>
            </a:pPr>
            <a:r>
              <a:rPr lang="en-US" sz="3000" b="1" i="1" dirty="0" smtClean="0">
                <a:solidFill>
                  <a:schemeClr val="tx1"/>
                </a:solidFill>
              </a:rPr>
              <a:t>No </a:t>
            </a:r>
            <a:r>
              <a:rPr lang="en-US" sz="3000" b="1" i="1" dirty="0" smtClean="0">
                <a:solidFill>
                  <a:schemeClr val="tx1"/>
                </a:solidFill>
              </a:rPr>
              <a:t>Single Theory Explains All Cases of Endometriosis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DIAGNOSIS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Laparoscopy (“Gold Standard)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Laparotomy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Inconclusive: CA-125, Pelvic Exam, History, Imaging Studies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Biopsy Preferable Over Visual Inspection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APPEARANCE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charset="2"/>
              <a:buNone/>
              <a:defRPr/>
            </a:pPr>
            <a:r>
              <a:rPr lang="en-US" dirty="0" smtClean="0"/>
              <a:t>Endometriosis May </a:t>
            </a:r>
            <a:r>
              <a:rPr lang="en-US" dirty="0" smtClean="0"/>
              <a:t>Appear</a:t>
            </a:r>
          </a:p>
          <a:p>
            <a:pPr marL="0" indent="0">
              <a:buFont typeface="Monotype Sorts" charset="2"/>
              <a:buNone/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Brown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Black (“Powder burn</a:t>
            </a:r>
            <a:r>
              <a:rPr lang="en-US" dirty="0" smtClean="0"/>
              <a:t>”)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Clear (“Atypical</a:t>
            </a:r>
            <a:r>
              <a:rPr lang="en-US" dirty="0" smtClean="0"/>
              <a:t>”)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53200" cy="45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14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  <a:buFontTx/>
              <a:buAutoNum type="romanUcPeriod"/>
            </a:pPr>
            <a:r>
              <a:rPr lang="en-US" b="1" u="sng" dirty="0" smtClean="0">
                <a:solidFill>
                  <a:schemeClr val="accent2"/>
                </a:solidFill>
              </a:rPr>
              <a:t>Primary or idiopathic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without pelvic pathology.</a:t>
            </a:r>
          </a:p>
          <a:p>
            <a:pPr marL="812800" indent="-812800" eaLnBrk="1" hangingPunct="1">
              <a:buClr>
                <a:schemeClr val="tx1"/>
              </a:buClr>
              <a:buFontTx/>
              <a:buAutoNum type="romanUcPeriod"/>
            </a:pPr>
            <a:endParaRPr lang="en-US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812800" indent="-812800" eaLnBrk="1" hangingPunct="1">
              <a:buClr>
                <a:schemeClr val="tx1"/>
              </a:buClr>
              <a:buFontTx/>
              <a:buAutoNum type="romanUcPeriod"/>
            </a:pPr>
            <a:r>
              <a:rPr lang="en-US" b="1" u="sng" dirty="0" smtClean="0">
                <a:solidFill>
                  <a:schemeClr val="accent2"/>
                </a:solidFill>
                <a:sym typeface="Wingdings" pitchFamily="2" charset="2"/>
              </a:rPr>
              <a:t>Secondary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 underlying pelvic pathology.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14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pic>
        <p:nvPicPr>
          <p:cNvPr id="7170" name="Picture 2" descr="C:\Users\The Boss\Documents\Patient Education Material\Pictures\Endometri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7112"/>
            <a:ext cx="6934200" cy="5043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 / STAGING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Several Proposed Schemes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err="1" smtClean="0"/>
              <a:t>AFS</a:t>
            </a:r>
            <a:r>
              <a:rPr lang="en-US" dirty="0" smtClean="0"/>
              <a:t> System: Most Often Used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Ranges from Stage I (Minimal) to Stage IV (Severe)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Staging Involves Location and Depth of Disease, Extent of Adhesions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/ STAGING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47106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14800"/>
            <a:ext cx="6505959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TREATMENT: OVERALL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Recognize Goals: </a:t>
            </a:r>
          </a:p>
          <a:p>
            <a:pPr>
              <a:buFont typeface="Monotype Sorts" charset="2"/>
              <a:buNone/>
              <a:defRPr/>
            </a:pPr>
            <a:r>
              <a:rPr lang="en-US" dirty="0" smtClean="0"/>
              <a:t>	–	Pain Management</a:t>
            </a:r>
          </a:p>
          <a:p>
            <a:pPr>
              <a:buFont typeface="Monotype Sorts" charset="2"/>
              <a:buNone/>
              <a:defRPr/>
            </a:pPr>
            <a:r>
              <a:rPr lang="en-US" dirty="0" smtClean="0"/>
              <a:t>	–	Preservation / Restoration of Fertility</a:t>
            </a:r>
          </a:p>
          <a:p>
            <a:pPr>
              <a:buFont typeface="Monotype Sort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Discuss with Patient:</a:t>
            </a:r>
          </a:p>
          <a:p>
            <a:pPr>
              <a:buFont typeface="Monotype Sorts" charset="2"/>
              <a:buNone/>
              <a:defRPr/>
            </a:pPr>
            <a:r>
              <a:rPr lang="en-US" dirty="0" smtClean="0"/>
              <a:t>	–	Disease may be Chronic and Not Curable</a:t>
            </a:r>
          </a:p>
          <a:p>
            <a:pPr>
              <a:buFont typeface="Monotype Sorts" charset="2"/>
              <a:buNone/>
              <a:defRPr/>
            </a:pPr>
            <a:r>
              <a:rPr lang="en-US" dirty="0" smtClean="0"/>
              <a:t>	–	Optimal Treatment Unproven or Nonexistent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PAIN MANAGEMENT: MEDICAL THERAPY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NSAIDs</a:t>
            </a:r>
          </a:p>
          <a:p>
            <a:pPr>
              <a:defRPr/>
            </a:pPr>
            <a:r>
              <a:rPr lang="en-US" smtClean="0"/>
              <a:t>OCPs (Continuous)</a:t>
            </a:r>
          </a:p>
          <a:p>
            <a:pPr>
              <a:defRPr/>
            </a:pPr>
            <a:r>
              <a:rPr lang="en-US" smtClean="0"/>
              <a:t>Progestins</a:t>
            </a:r>
          </a:p>
          <a:p>
            <a:pPr>
              <a:defRPr/>
            </a:pPr>
            <a:r>
              <a:rPr lang="en-US" smtClean="0"/>
              <a:t>Danazol</a:t>
            </a:r>
          </a:p>
          <a:p>
            <a:pPr>
              <a:defRPr/>
            </a:pPr>
            <a:r>
              <a:rPr lang="en-US" smtClean="0"/>
              <a:t>GnRH-a</a:t>
            </a:r>
          </a:p>
          <a:p>
            <a:pPr>
              <a:defRPr/>
            </a:pPr>
            <a:r>
              <a:rPr lang="en-US" smtClean="0"/>
              <a:t>GnRH-a + Add-Back Therapy</a:t>
            </a:r>
          </a:p>
          <a:p>
            <a:pPr>
              <a:defRPr/>
            </a:pPr>
            <a:r>
              <a:rPr lang="en-US" smtClean="0"/>
              <a:t>Misc: Opoids, TCAs, SSRIs</a:t>
            </a:r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4876800" y="1841500"/>
          <a:ext cx="3594100" cy="2425700"/>
        </p:xfrm>
        <a:graphic>
          <a:graphicData uri="http://schemas.openxmlformats.org/presentationml/2006/ole">
            <p:oleObj spid="_x0000_s2050" name="Microsoft ClipArt Gallery" r:id="rId3" imgW="4165600" imgH="3098800" progId="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CONTINUOUS </a:t>
            </a:r>
            <a:r>
              <a:rPr lang="en-US" dirty="0" err="1" smtClean="0"/>
              <a:t>OCP’S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Pseudopregnancy</a:t>
            </a:r>
            <a:r>
              <a:rPr lang="en-US" dirty="0" smtClean="0"/>
              <a:t>” (</a:t>
            </a:r>
            <a:r>
              <a:rPr lang="en-US" dirty="0" err="1" smtClean="0"/>
              <a:t>Kistner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? Minimizes Retrograde Menstruation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Choose </a:t>
            </a:r>
            <a:r>
              <a:rPr lang="en-US" dirty="0" err="1" smtClean="0"/>
              <a:t>OCP’s</a:t>
            </a:r>
            <a:r>
              <a:rPr lang="en-US" dirty="0" smtClean="0"/>
              <a:t> with Least Estrogenic Effects, Maximal Progestin Effects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PROGESTINS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May be as Effective as GnRH-a for Pain Control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MPA</a:t>
            </a:r>
            <a:r>
              <a:rPr lang="en-US" dirty="0" smtClean="0"/>
              <a:t> 10-30 mg/day, DP 150 mg Semi-Monthly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Relatively Inexpensive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Side-Effects: </a:t>
            </a:r>
            <a:r>
              <a:rPr lang="en-US" dirty="0" err="1" smtClean="0"/>
              <a:t>AUB</a:t>
            </a:r>
            <a:r>
              <a:rPr lang="en-US" dirty="0" smtClean="0"/>
              <a:t>, Mood Swings, Weight Gain, Amenorrhea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DANAZOL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Weak Androgen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Suppresses LH / FSH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Causes Endometrial Regression, Atrophy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Expensive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Side-Effects: Weight Gain, </a:t>
            </a:r>
            <a:r>
              <a:rPr lang="en-US" dirty="0" err="1" smtClean="0"/>
              <a:t>Masculinization</a:t>
            </a:r>
            <a:r>
              <a:rPr lang="en-US" dirty="0" smtClean="0"/>
              <a:t>, Occ. Permanent Vocal Changes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GnRH-a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Initially Stimulate FSH / LH Release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Down-Regulates GnRH Receptors–”</a:t>
            </a:r>
            <a:r>
              <a:rPr lang="en-US" dirty="0" err="1" smtClean="0"/>
              <a:t>Pseudomenopause</a:t>
            </a:r>
            <a:r>
              <a:rPr lang="en-US" dirty="0" smtClean="0"/>
              <a:t>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Long-Term Success Varies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Expensive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Limited by </a:t>
            </a:r>
            <a:r>
              <a:rPr lang="en-US" dirty="0" err="1" smtClean="0"/>
              <a:t>Hypoestrogenic</a:t>
            </a:r>
            <a:r>
              <a:rPr lang="en-US" dirty="0" smtClean="0"/>
              <a:t> Effects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May be Combined with Add-Back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PRIMARY DYSMENORRHEA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Usually appear within 1-2 yrs of menarche, when ovulatory cycles are established.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Main physiological basis is increased endometrial prostaglandin productions.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SURGICAL TREATMENT </a:t>
            </a:r>
            <a:br>
              <a:rPr lang="en-US" dirty="0" smtClean="0"/>
            </a:br>
            <a:r>
              <a:rPr lang="en-US" dirty="0" smtClean="0"/>
              <a:t>(LAPAROSCOPY / LAPAROTOMY)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Excision</a:t>
            </a:r>
            <a:r>
              <a:rPr lang="en-US" sz="4800" dirty="0" smtClean="0">
                <a:solidFill>
                  <a:srgbClr val="FAFD00"/>
                </a:solidFill>
              </a:rPr>
              <a:t> </a:t>
            </a:r>
            <a:r>
              <a:rPr lang="en-US" dirty="0" smtClean="0"/>
              <a:t>/ Fulguration</a:t>
            </a:r>
          </a:p>
          <a:p>
            <a:pPr>
              <a:defRPr/>
            </a:pPr>
            <a:r>
              <a:rPr lang="en-US" dirty="0" smtClean="0"/>
              <a:t> 	</a:t>
            </a:r>
          </a:p>
          <a:p>
            <a:pPr>
              <a:defRPr/>
            </a:pPr>
            <a:r>
              <a:rPr lang="en-US" dirty="0" smtClean="0"/>
              <a:t>Resection of Endometrioma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Lysis</a:t>
            </a:r>
            <a:r>
              <a:rPr lang="en-US" dirty="0" smtClean="0"/>
              <a:t> of Adhesions, Cul-de-sac Reconstruction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Uterosacral</a:t>
            </a:r>
            <a:r>
              <a:rPr lang="en-US" dirty="0" smtClean="0"/>
              <a:t> Nerve Ablation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Presacral</a:t>
            </a:r>
            <a:r>
              <a:rPr lang="en-US" dirty="0" smtClean="0"/>
              <a:t> </a:t>
            </a:r>
            <a:r>
              <a:rPr lang="en-US" dirty="0" err="1" smtClean="0"/>
              <a:t>Neurectomy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Appendectomy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Hysterectomy +/-  </a:t>
            </a:r>
            <a:r>
              <a:rPr lang="en-US" dirty="0" err="1" smtClean="0"/>
              <a:t>BSO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7011373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990033"/>
                </a:solidFill>
              </a:rPr>
              <a:t>PRIMARY DYSMENORRHEA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PGF2 alpha &amp; PGE2 in high concentrations sp. in secretory endometrium because of decline of progesterone levels in late luteal phase.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Increased uterine tone with high amplitude contractions</a:t>
            </a:r>
            <a:r>
              <a:rPr lang="en-US" sz="2800" dirty="0" smtClean="0">
                <a:solidFill>
                  <a:schemeClr val="accent2"/>
                </a:solidFill>
                <a:sym typeface="Wingdings" pitchFamily="2" charset="2"/>
              </a:rPr>
              <a:t> reduced blood flow ischemic pain.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u="sng" dirty="0" smtClean="0">
                <a:solidFill>
                  <a:srgbClr val="990033"/>
                </a:solidFill>
              </a:rPr>
              <a:t>CLINICAL FEATURES OF PRIMARY DYSMENORRHEA.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Pain usually begins a few hours prior to or just after the onset of period &amp; may last as long as 48-72 hrs.</a:t>
            </a:r>
          </a:p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Labor-like pains with suprapubic cramping, lumbosacral backache radiating down the anterior thigh.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990033"/>
                </a:solidFill>
              </a:rPr>
              <a:t>CLINICAL FEATURES OF PRIMARY DYSMENORRHEA.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Colicky pain improved with massage, counter pressure or movement.</a:t>
            </a:r>
          </a:p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Nausea, vomiting, diarrhea with rarely syncope episodes.</a:t>
            </a:r>
          </a:p>
          <a:p>
            <a:pPr eaLnBrk="1" hangingPunct="1"/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Normal findings except some tenderness.</a:t>
            </a:r>
          </a:p>
          <a:p>
            <a:pPr eaLnBrk="1" hangingPunct="1"/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990033"/>
                </a:solidFill>
              </a:rPr>
              <a:t>DIAGNOSIS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Necessary to rule out underlying pelvic pathology.</a:t>
            </a: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Confirm the cyclic nature of the pain.</a:t>
            </a: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Consider differential diagnosis: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Fibroid uterus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Endometriosis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dirty="0" smtClean="0">
                <a:solidFill>
                  <a:schemeClr val="accent2"/>
                </a:solidFill>
              </a:rPr>
              <a:t>regnancy complications like abortions &amp; ectopic</a:t>
            </a:r>
          </a:p>
          <a:p>
            <a:pPr lvl="1"/>
            <a:r>
              <a:rPr lang="en-US" sz="2400" b="1" dirty="0" err="1" smtClean="0">
                <a:solidFill>
                  <a:schemeClr val="accent2"/>
                </a:solidFill>
              </a:rPr>
              <a:t>PID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b="1" dirty="0" err="1" smtClean="0">
                <a:solidFill>
                  <a:schemeClr val="accent2"/>
                </a:solidFill>
              </a:rPr>
              <a:t>UTI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/>
            <a:r>
              <a:rPr lang="en-US" sz="2400" b="1" dirty="0">
                <a:solidFill>
                  <a:schemeClr val="accent2"/>
                </a:solidFill>
              </a:rPr>
              <a:t>O</a:t>
            </a:r>
            <a:r>
              <a:rPr lang="en-US" sz="2400" b="1" dirty="0" smtClean="0">
                <a:solidFill>
                  <a:schemeClr val="accent2"/>
                </a:solidFill>
              </a:rPr>
              <a:t>ther causes of acute abdomen.</a:t>
            </a: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2B2B40D98A428E992559D1F2036E" ma:contentTypeVersion="0" ma:contentTypeDescription="Create a new document." ma:contentTypeScope="" ma:versionID="371a06b269f93be1520c7c81b6635e2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4EFD9B7-D807-4EE9-92CE-F8BA9140B7C6}"/>
</file>

<file path=customXml/itemProps2.xml><?xml version="1.0" encoding="utf-8"?>
<ds:datastoreItem xmlns:ds="http://schemas.openxmlformats.org/officeDocument/2006/customXml" ds:itemID="{5784530B-BD02-4672-992C-CB3B26606AD7}"/>
</file>

<file path=customXml/itemProps3.xml><?xml version="1.0" encoding="utf-8"?>
<ds:datastoreItem xmlns:ds="http://schemas.openxmlformats.org/officeDocument/2006/customXml" ds:itemID="{614B8C96-7C00-4361-A601-FBD7E222CEA1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1655</Words>
  <Application>Microsoft Office PowerPoint</Application>
  <PresentationFormat>On-screen Show (4:3)</PresentationFormat>
  <Paragraphs>391</Paragraphs>
  <Slides>51</Slides>
  <Notes>13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Trek</vt:lpstr>
      <vt:lpstr>Microsoft ClipArt Gallery</vt:lpstr>
      <vt:lpstr>DYSMENORRHEA, PMS &amp; ENDOMETRIOSIS</vt:lpstr>
      <vt:lpstr>DYSMENORRHEA</vt:lpstr>
      <vt:lpstr>INTRODUCTION</vt:lpstr>
      <vt:lpstr>CLASSIFICATION</vt:lpstr>
      <vt:lpstr>PRIMARY DYSMENORRHEA</vt:lpstr>
      <vt:lpstr>PRIMARY DYSMENORRHEA</vt:lpstr>
      <vt:lpstr>CLINICAL FEATURES OF PRIMARY DYSMENORRHEA.</vt:lpstr>
      <vt:lpstr>CLINICAL FEATURES OF PRIMARY DYSMENORRHEA.</vt:lpstr>
      <vt:lpstr>DIAGNOSIS</vt:lpstr>
      <vt:lpstr>TREATMENT</vt:lpstr>
      <vt:lpstr>TREATMENT</vt:lpstr>
      <vt:lpstr>TREATMENT</vt:lpstr>
      <vt:lpstr>TREATMENT</vt:lpstr>
      <vt:lpstr>TREATMENT</vt:lpstr>
      <vt:lpstr>SECONDARY DYSMENORRHEA.</vt:lpstr>
      <vt:lpstr>UNDERLYING PATHOLOGY IN SECONDARY DYSMENORRHEA.</vt:lpstr>
      <vt:lpstr>DIAGNOSIS</vt:lpstr>
      <vt:lpstr>TREATMENT</vt:lpstr>
      <vt:lpstr>PREMENSTRUAL SYNDROME</vt:lpstr>
      <vt:lpstr>PMS</vt:lpstr>
      <vt:lpstr>INCIDENCE</vt:lpstr>
      <vt:lpstr>PHYSICAL SYMPTOMS </vt:lpstr>
      <vt:lpstr>EMOTIONAL / PSYCHOLOGICAL SYMPTOMS</vt:lpstr>
      <vt:lpstr>ETIOLOGY</vt:lpstr>
      <vt:lpstr>EVALUATION </vt:lpstr>
      <vt:lpstr>DIAGNOSIS</vt:lpstr>
      <vt:lpstr>TREATMENT</vt:lpstr>
      <vt:lpstr>LIFE STYLE CHANGES</vt:lpstr>
      <vt:lpstr>MEDICAL THERAPY</vt:lpstr>
      <vt:lpstr>MEDICAL THERAPY</vt:lpstr>
      <vt:lpstr>ENDOMETRIOSIS</vt:lpstr>
      <vt:lpstr>ENDOMETRIOSIS </vt:lpstr>
      <vt:lpstr>SIGNS AND SYMPTOMS </vt:lpstr>
      <vt:lpstr>AGE AT DIAGNOSIS</vt:lpstr>
      <vt:lpstr>ETIOLOGY: THEORIES</vt:lpstr>
      <vt:lpstr>DIAGNOSIS </vt:lpstr>
      <vt:lpstr>APPEARANCE</vt:lpstr>
      <vt:lpstr>APPEARANCE</vt:lpstr>
      <vt:lpstr>APPEARANCE</vt:lpstr>
      <vt:lpstr>APPEARANCE</vt:lpstr>
      <vt:lpstr>APPEARANCE</vt:lpstr>
      <vt:lpstr>CLASSIFICATION / STAGING</vt:lpstr>
      <vt:lpstr>CLASSIFICATION / STAGING</vt:lpstr>
      <vt:lpstr>TREATMENT: OVERALL APPROACH</vt:lpstr>
      <vt:lpstr>PAIN MANAGEMENT: MEDICAL THERAPY</vt:lpstr>
      <vt:lpstr>CONTINUOUS OCP’S</vt:lpstr>
      <vt:lpstr>PROGESTINS</vt:lpstr>
      <vt:lpstr>DANAZOL</vt:lpstr>
      <vt:lpstr>GnRH-a</vt:lpstr>
      <vt:lpstr>SURGICAL TREATMENT  (LAPAROSCOPY / LAPAROTOMY)</vt:lpstr>
      <vt:lpstr>Slide 51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DYSMENORRHEA &amp; ENDOMETRIOSIS</dc:title>
  <dc:creator>The Boss</dc:creator>
  <cp:lastModifiedBy>The Boss</cp:lastModifiedBy>
  <cp:revision>12</cp:revision>
  <dcterms:created xsi:type="dcterms:W3CDTF">2008-04-05T11:29:19Z</dcterms:created>
  <dcterms:modified xsi:type="dcterms:W3CDTF">2008-04-05T14:47:21Z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0x010100E11A2B2B40D98A428E992559D1F2036E</vt:lpwstr>
  </property>
</Properties>
</file>