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6" d="100"/>
          <a:sy n="46" d="100"/>
        </p:scale>
        <p:origin x="-6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17/06/1430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17/06/1430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medicine.medscape.com/article/1143167-overvie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00042"/>
            <a:ext cx="7772400" cy="1470025"/>
          </a:xfrm>
        </p:spPr>
        <p:txBody>
          <a:bodyPr/>
          <a:lstStyle/>
          <a:p>
            <a:r>
              <a:rPr lang="ar-SA" dirty="0" smtClean="0"/>
              <a:t>بسم الله الرحمن الرحيم</a:t>
            </a:r>
            <a:endParaRPr lang="en-US" dirty="0"/>
          </a:p>
        </p:txBody>
      </p:sp>
      <p:sp>
        <p:nvSpPr>
          <p:cNvPr id="3" name="Subtitle 2"/>
          <p:cNvSpPr>
            <a:spLocks noGrp="1"/>
          </p:cNvSpPr>
          <p:nvPr>
            <p:ph type="subTitle" idx="1"/>
          </p:nvPr>
        </p:nvSpPr>
        <p:spPr>
          <a:xfrm>
            <a:off x="1357290" y="2571744"/>
            <a:ext cx="6400800" cy="1752600"/>
          </a:xfrm>
        </p:spPr>
        <p:txBody>
          <a:bodyPr/>
          <a:lstStyle/>
          <a:p>
            <a:r>
              <a:rPr lang="en-US" dirty="0" err="1" smtClean="0"/>
              <a:t>Ophtha</a:t>
            </a:r>
            <a:r>
              <a:rPr lang="en-US" dirty="0" smtClean="0"/>
              <a:t/>
            </a:r>
            <a:br>
              <a:rPr lang="en-US" dirty="0" smtClean="0"/>
            </a:br>
            <a:r>
              <a:rPr lang="en-US" dirty="0" smtClean="0"/>
              <a:t>OSCE B1-2009</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Instructions</a:t>
            </a:r>
            <a:endParaRPr lang="en-US" dirty="0"/>
          </a:p>
        </p:txBody>
      </p:sp>
      <p:sp>
        <p:nvSpPr>
          <p:cNvPr id="3" name="Content Placeholder 2"/>
          <p:cNvSpPr>
            <a:spLocks noGrp="1"/>
          </p:cNvSpPr>
          <p:nvPr>
            <p:ph idx="1"/>
          </p:nvPr>
        </p:nvSpPr>
        <p:spPr/>
        <p:txBody>
          <a:bodyPr>
            <a:normAutofit fontScale="92500" lnSpcReduction="20000"/>
          </a:bodyPr>
          <a:lstStyle/>
          <a:p>
            <a:r>
              <a:rPr lang="ar-SA" dirty="0" smtClean="0"/>
              <a:t>مرحبا جميعا..</a:t>
            </a:r>
            <a:r>
              <a:rPr lang="ar-SA" dirty="0" err="1" smtClean="0"/>
              <a:t>وعالبركه</a:t>
            </a:r>
            <a:r>
              <a:rPr lang="ar-SA" dirty="0" smtClean="0"/>
              <a:t> آخر </a:t>
            </a:r>
            <a:r>
              <a:rPr lang="ar-SA" dirty="0" err="1" smtClean="0"/>
              <a:t>سايكل</a:t>
            </a:r>
            <a:r>
              <a:rPr lang="ar-SA" dirty="0" smtClean="0"/>
              <a:t> السنة هذه : )</a:t>
            </a:r>
          </a:p>
          <a:p>
            <a:endParaRPr lang="ar-SA" dirty="0" smtClean="0"/>
          </a:p>
          <a:p>
            <a:pPr>
              <a:buNone/>
            </a:pPr>
            <a:r>
              <a:rPr lang="ar-SA" dirty="0" smtClean="0"/>
              <a:t>بما </a:t>
            </a:r>
            <a:r>
              <a:rPr lang="ar-SA" dirty="0" err="1" smtClean="0"/>
              <a:t>ان</a:t>
            </a:r>
            <a:r>
              <a:rPr lang="ar-SA" dirty="0" smtClean="0"/>
              <a:t> </a:t>
            </a:r>
            <a:r>
              <a:rPr lang="ar-SA" dirty="0" err="1" smtClean="0"/>
              <a:t>اسئلة</a:t>
            </a:r>
            <a:r>
              <a:rPr lang="ar-SA" dirty="0" smtClean="0"/>
              <a:t> المراجعة في </a:t>
            </a:r>
            <a:r>
              <a:rPr lang="ar-SA" dirty="0" err="1" smtClean="0"/>
              <a:t>الاوفثا</a:t>
            </a:r>
            <a:r>
              <a:rPr lang="ar-SA" dirty="0" smtClean="0"/>
              <a:t> كثيرة وعشان ما </a:t>
            </a:r>
            <a:r>
              <a:rPr lang="ar-SA" dirty="0" err="1" smtClean="0"/>
              <a:t>اضيع</a:t>
            </a:r>
            <a:r>
              <a:rPr lang="ar-SA" dirty="0" smtClean="0"/>
              <a:t> وقتكم </a:t>
            </a:r>
            <a:r>
              <a:rPr lang="ar-SA" dirty="0" err="1" smtClean="0"/>
              <a:t>اكثر</a:t>
            </a:r>
            <a:r>
              <a:rPr lang="ar-SA" dirty="0" smtClean="0"/>
              <a:t>..كتبت </a:t>
            </a:r>
            <a:r>
              <a:rPr lang="ar-SA" dirty="0" err="1" smtClean="0"/>
              <a:t>الاسئلة</a:t>
            </a:r>
            <a:r>
              <a:rPr lang="ar-SA" dirty="0" smtClean="0"/>
              <a:t> اللي ما مرت علي </a:t>
            </a:r>
            <a:r>
              <a:rPr lang="ar-SA" dirty="0" err="1" smtClean="0"/>
              <a:t>وانا</a:t>
            </a:r>
            <a:r>
              <a:rPr lang="ar-SA" dirty="0" smtClean="0"/>
              <a:t> </a:t>
            </a:r>
            <a:r>
              <a:rPr lang="ar-SA" dirty="0" err="1" smtClean="0"/>
              <a:t>اقرا</a:t>
            </a:r>
            <a:r>
              <a:rPr lang="ar-SA" dirty="0" smtClean="0"/>
              <a:t> </a:t>
            </a:r>
            <a:r>
              <a:rPr lang="ar-SA" dirty="0" err="1" smtClean="0"/>
              <a:t>اسئلة</a:t>
            </a:r>
            <a:r>
              <a:rPr lang="ar-SA" dirty="0" smtClean="0"/>
              <a:t> </a:t>
            </a:r>
            <a:r>
              <a:rPr lang="ar-SA" dirty="0" err="1" smtClean="0"/>
              <a:t>القروبات</a:t>
            </a:r>
            <a:r>
              <a:rPr lang="ar-SA" dirty="0" smtClean="0"/>
              <a:t> والسنوات الماضية --&gt; اشوا اني </a:t>
            </a:r>
            <a:r>
              <a:rPr lang="ar-SA" smtClean="0"/>
              <a:t>متعيجز </a:t>
            </a:r>
            <a:endParaRPr lang="en-US" dirty="0" smtClean="0"/>
          </a:p>
          <a:p>
            <a:pPr algn="ctr">
              <a:buNone/>
            </a:pPr>
            <a:endParaRPr lang="ar-SA" dirty="0" smtClean="0"/>
          </a:p>
          <a:p>
            <a:pPr algn="ctr">
              <a:buNone/>
            </a:pPr>
            <a:r>
              <a:rPr lang="ar-SA" dirty="0" smtClean="0"/>
              <a:t>وبقية </a:t>
            </a:r>
            <a:r>
              <a:rPr lang="ar-SA" dirty="0" err="1" smtClean="0"/>
              <a:t>الاسئلة</a:t>
            </a:r>
            <a:r>
              <a:rPr lang="ar-SA" dirty="0" smtClean="0"/>
              <a:t> اللي </a:t>
            </a:r>
            <a:r>
              <a:rPr lang="ar-SA" dirty="0" err="1" smtClean="0"/>
              <a:t>جتنا</a:t>
            </a:r>
            <a:r>
              <a:rPr lang="ar-SA" dirty="0" smtClean="0"/>
              <a:t>..</a:t>
            </a:r>
            <a:r>
              <a:rPr lang="ar-SA" dirty="0" err="1" smtClean="0"/>
              <a:t>ان</a:t>
            </a:r>
            <a:r>
              <a:rPr lang="ar-SA" dirty="0" smtClean="0"/>
              <a:t> كان الذاكرة ما خانتني فهي مرت علي بطريقة </a:t>
            </a:r>
            <a:r>
              <a:rPr lang="ar-SA" dirty="0" err="1" smtClean="0"/>
              <a:t>او</a:t>
            </a:r>
            <a:r>
              <a:rPr lang="ar-SA" dirty="0" smtClean="0"/>
              <a:t> بأخرى قبل ما ادخل الاختبار</a:t>
            </a:r>
          </a:p>
          <a:p>
            <a:pPr algn="ctr">
              <a:buNone/>
            </a:pPr>
            <a:endParaRPr lang="ar-SA" dirty="0" smtClean="0"/>
          </a:p>
          <a:p>
            <a:pPr>
              <a:buNone/>
            </a:pPr>
            <a:r>
              <a:rPr lang="ar-SA" sz="1900" dirty="0" smtClean="0"/>
              <a:t>واعذرونا </a:t>
            </a:r>
            <a:r>
              <a:rPr lang="ar-SA" sz="1900" dirty="0" err="1" smtClean="0"/>
              <a:t>اذا</a:t>
            </a:r>
            <a:r>
              <a:rPr lang="ar-SA" sz="1900" dirty="0" smtClean="0"/>
              <a:t> </a:t>
            </a:r>
            <a:r>
              <a:rPr lang="ar-SA" sz="1900" dirty="0" err="1" smtClean="0"/>
              <a:t>لقيتوا</a:t>
            </a:r>
            <a:r>
              <a:rPr lang="ar-SA" sz="1900" dirty="0" smtClean="0"/>
              <a:t> خطأ+صححوه :</a:t>
            </a:r>
            <a:r>
              <a:rPr lang="en-US" sz="1900" dirty="0" smtClean="0"/>
              <a:t>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4643446"/>
            <a:ext cx="8229600" cy="1143000"/>
          </a:xfrm>
        </p:spPr>
        <p:txBody>
          <a:bodyPr>
            <a:noAutofit/>
          </a:bodyPr>
          <a:lstStyle/>
          <a:p>
            <a:pPr algn="l"/>
            <a:r>
              <a:rPr lang="en-US" sz="3200" dirty="0" smtClean="0"/>
              <a:t>1- </a:t>
            </a:r>
            <a:r>
              <a:rPr lang="en-US" sz="3200" dirty="0" err="1" smtClean="0"/>
              <a:t>Dx</a:t>
            </a:r>
            <a:r>
              <a:rPr lang="en-US" sz="3200" dirty="0" smtClean="0"/>
              <a:t>?</a:t>
            </a:r>
            <a:br>
              <a:rPr lang="en-US" sz="3200" dirty="0" smtClean="0"/>
            </a:br>
            <a:r>
              <a:rPr lang="en-US" sz="3200" dirty="0" smtClean="0"/>
              <a:t/>
            </a:r>
            <a:br>
              <a:rPr lang="en-US" sz="3200" dirty="0" smtClean="0"/>
            </a:br>
            <a:r>
              <a:rPr lang="en-US" sz="3200" dirty="0" smtClean="0">
                <a:solidFill>
                  <a:srgbClr val="FF0000"/>
                </a:solidFill>
              </a:rPr>
              <a:t>2- On examination there was an absent light reflex, what is the cause?</a:t>
            </a:r>
            <a:endParaRPr lang="en-US" sz="3200" dirty="0">
              <a:solidFill>
                <a:srgbClr val="FF0000"/>
              </a:solidFill>
            </a:endParaRPr>
          </a:p>
        </p:txBody>
      </p:sp>
      <p:pic>
        <p:nvPicPr>
          <p:cNvPr id="4" name="Content Placeholder 3" descr="MicrovascularC_3.jpg"/>
          <p:cNvPicPr>
            <a:picLocks noGrp="1" noChangeAspect="1"/>
          </p:cNvPicPr>
          <p:nvPr>
            <p:ph idx="1"/>
          </p:nvPr>
        </p:nvPicPr>
        <p:blipFill>
          <a:blip r:embed="rId2"/>
          <a:stretch>
            <a:fillRect/>
          </a:stretch>
        </p:blipFill>
        <p:spPr>
          <a:xfrm>
            <a:off x="1571604" y="0"/>
            <a:ext cx="5509613" cy="3857652"/>
          </a:xfrm>
        </p:spPr>
      </p:pic>
      <p:sp>
        <p:nvSpPr>
          <p:cNvPr id="5" name="Rectangle 4"/>
          <p:cNvSpPr/>
          <p:nvPr/>
        </p:nvSpPr>
        <p:spPr>
          <a:xfrm>
            <a:off x="2286000" y="3105835"/>
            <a:ext cx="4572000" cy="646331"/>
          </a:xfrm>
          <a:prstGeom prst="rect">
            <a:avLst/>
          </a:prstGeom>
        </p:spPr>
        <p:txBody>
          <a:bodyPr>
            <a:spAutoFit/>
          </a:bodyPr>
          <a:lstStyle/>
          <a:p>
            <a:r>
              <a:rPr lang="en-US" dirty="0" smtClean="0"/>
              <a:t>http://www.nanosweb.org/patient_info/brochures/images/MicrovascularC_3.jpg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5043494" cy="3500462"/>
          </a:xfrm>
        </p:spPr>
        <p:txBody>
          <a:bodyPr>
            <a:normAutofit/>
          </a:bodyPr>
          <a:lstStyle/>
          <a:p>
            <a:pPr algn="l"/>
            <a:r>
              <a:rPr lang="en-US" sz="3200" dirty="0" smtClean="0">
                <a:cs typeface="Tahoma" pitchFamily="34" charset="0"/>
              </a:rPr>
              <a:t>This is a BILATERAL finding in a 30 years old obese lady complaining of headache, nausea &amp; vomiting. Her CT is normal.</a:t>
            </a:r>
            <a:br>
              <a:rPr lang="en-US" sz="3200" dirty="0" smtClean="0">
                <a:cs typeface="Tahoma" pitchFamily="34" charset="0"/>
              </a:rPr>
            </a:br>
            <a:endParaRPr lang="en-US" sz="3200" dirty="0"/>
          </a:p>
        </p:txBody>
      </p:sp>
      <p:pic>
        <p:nvPicPr>
          <p:cNvPr id="4" name="Content Placeholder 3" descr="msoFCB46"/>
          <p:cNvPicPr>
            <a:picLocks noGrp="1" noChangeAspect="1" noChangeArrowheads="1"/>
          </p:cNvPicPr>
          <p:nvPr>
            <p:ph idx="1"/>
          </p:nvPr>
        </p:nvPicPr>
        <p:blipFill>
          <a:blip r:embed="rId2">
            <a:lum bright="-6000" contrast="24000"/>
          </a:blip>
          <a:srcRect/>
          <a:stretch>
            <a:fillRect/>
          </a:stretch>
        </p:blipFill>
        <p:spPr bwMode="auto">
          <a:xfrm>
            <a:off x="5666658" y="357166"/>
            <a:ext cx="3477342" cy="2570209"/>
          </a:xfrm>
          <a:prstGeom prst="rect">
            <a:avLst/>
          </a:prstGeom>
          <a:noFill/>
          <a:ln w="9525">
            <a:noFill/>
            <a:miter lim="800000"/>
            <a:headEnd/>
            <a:tailEnd/>
          </a:ln>
        </p:spPr>
      </p:pic>
      <p:sp>
        <p:nvSpPr>
          <p:cNvPr id="5" name="Rectangle 4"/>
          <p:cNvSpPr/>
          <p:nvPr/>
        </p:nvSpPr>
        <p:spPr>
          <a:xfrm>
            <a:off x="0" y="4000504"/>
            <a:ext cx="9144000" cy="2831544"/>
          </a:xfrm>
          <a:prstGeom prst="rect">
            <a:avLst/>
          </a:prstGeom>
        </p:spPr>
        <p:txBody>
          <a:bodyPr wrap="square">
            <a:spAutoFit/>
          </a:bodyPr>
          <a:lstStyle/>
          <a:p>
            <a:pPr algn="l"/>
            <a:r>
              <a:rPr lang="en-US" sz="3200" dirty="0" smtClean="0">
                <a:cs typeface="Tahoma" pitchFamily="34" charset="0"/>
              </a:rPr>
              <a:t>1-Dx?</a:t>
            </a:r>
          </a:p>
          <a:p>
            <a:pPr algn="l"/>
            <a:r>
              <a:rPr lang="en-US" sz="3200" dirty="0" smtClean="0">
                <a:cs typeface="Tahoma" pitchFamily="34" charset="0"/>
              </a:rPr>
              <a:t>Idiopathic increase in  ICP=</a:t>
            </a:r>
            <a:r>
              <a:rPr lang="en-US" sz="3200" dirty="0" err="1" smtClean="0">
                <a:cs typeface="Tahoma" pitchFamily="34" charset="0"/>
              </a:rPr>
              <a:t>pseudotumor</a:t>
            </a:r>
            <a:r>
              <a:rPr lang="en-US" sz="3200" dirty="0" smtClean="0">
                <a:cs typeface="Tahoma" pitchFamily="34" charset="0"/>
              </a:rPr>
              <a:t> </a:t>
            </a:r>
            <a:r>
              <a:rPr lang="en-US" sz="3200" dirty="0" err="1" smtClean="0">
                <a:cs typeface="Tahoma" pitchFamily="34" charset="0"/>
              </a:rPr>
              <a:t>cerebri</a:t>
            </a:r>
            <a:r>
              <a:rPr lang="en-US" sz="3200" dirty="0" smtClean="0">
                <a:cs typeface="Tahoma" pitchFamily="34" charset="0"/>
              </a:rPr>
              <a:t>.</a:t>
            </a:r>
          </a:p>
          <a:p>
            <a:pPr algn="l"/>
            <a:endParaRPr lang="en-US" sz="3200" dirty="0" smtClean="0">
              <a:cs typeface="Tahoma" pitchFamily="34" charset="0"/>
            </a:endParaRPr>
          </a:p>
          <a:p>
            <a:pPr algn="l"/>
            <a:r>
              <a:rPr lang="en-US" sz="3200" dirty="0" smtClean="0">
                <a:solidFill>
                  <a:srgbClr val="FF0000"/>
                </a:solidFill>
                <a:cs typeface="Tahoma" pitchFamily="34" charset="0"/>
              </a:rPr>
              <a:t>2- Management?</a:t>
            </a:r>
          </a:p>
          <a:p>
            <a:pPr algn="l"/>
            <a:endParaRPr lang="en-US" sz="3200" dirty="0" smtClean="0">
              <a:cs typeface="Tahoma" pitchFamily="34" charset="0"/>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011222"/>
          </a:xfrm>
        </p:spPr>
        <p:txBody>
          <a:bodyPr/>
          <a:lstStyle/>
          <a:p>
            <a:r>
              <a:rPr lang="en-US" dirty="0" err="1" smtClean="0"/>
              <a:t>Pseudotumor</a:t>
            </a:r>
            <a:r>
              <a:rPr lang="en-US" dirty="0" smtClean="0"/>
              <a:t> </a:t>
            </a:r>
            <a:r>
              <a:rPr lang="en-US" dirty="0" err="1" smtClean="0"/>
              <a:t>cerebri</a:t>
            </a:r>
            <a:endParaRPr lang="en-US" dirty="0"/>
          </a:p>
        </p:txBody>
      </p:sp>
      <p:sp>
        <p:nvSpPr>
          <p:cNvPr id="3" name="Content Placeholder 2"/>
          <p:cNvSpPr>
            <a:spLocks noGrp="1"/>
          </p:cNvSpPr>
          <p:nvPr>
            <p:ph idx="1"/>
          </p:nvPr>
        </p:nvSpPr>
        <p:spPr>
          <a:xfrm>
            <a:off x="457200" y="785794"/>
            <a:ext cx="8229600" cy="6072206"/>
          </a:xfrm>
        </p:spPr>
        <p:txBody>
          <a:bodyPr>
            <a:normAutofit fontScale="92500" lnSpcReduction="20000"/>
          </a:bodyPr>
          <a:lstStyle/>
          <a:p>
            <a:pPr algn="l">
              <a:buNone/>
            </a:pPr>
            <a:r>
              <a:rPr lang="en-US" sz="2000" dirty="0" err="1" smtClean="0"/>
              <a:t>Pseudotumor</a:t>
            </a:r>
            <a:r>
              <a:rPr lang="en-US" sz="2000" dirty="0" smtClean="0"/>
              <a:t> </a:t>
            </a:r>
            <a:r>
              <a:rPr lang="en-US" sz="2000" dirty="0" err="1" smtClean="0"/>
              <a:t>cerebri</a:t>
            </a:r>
            <a:r>
              <a:rPr lang="en-US" sz="2000" dirty="0" smtClean="0"/>
              <a:t>, also known as idiopathic intracranial hypertension (IIH) is a disorder of unknown etiology. It affects predominantly obese women of childbearing age. The primary problem is chronically elevated intracranial pressure (ICP), and the most important neurologic manifestation is </a:t>
            </a:r>
            <a:r>
              <a:rPr lang="en-US" sz="2000" dirty="0" err="1" smtClean="0"/>
              <a:t>papilledema</a:t>
            </a:r>
            <a:r>
              <a:rPr lang="en-US" sz="2000" dirty="0" smtClean="0"/>
              <a:t>, which may lead to progressive optic atrophy and blindness.</a:t>
            </a:r>
          </a:p>
          <a:p>
            <a:pPr algn="ctr">
              <a:buNone/>
            </a:pPr>
            <a:endParaRPr lang="en-US" sz="2000" dirty="0" smtClean="0"/>
          </a:p>
          <a:p>
            <a:pPr algn="ctr">
              <a:buNone/>
            </a:pPr>
            <a:endParaRPr lang="en-US" sz="2000" dirty="0" smtClean="0"/>
          </a:p>
          <a:p>
            <a:pPr algn="ctr">
              <a:buNone/>
            </a:pPr>
            <a:r>
              <a:rPr lang="en-US" sz="3300" dirty="0" smtClean="0"/>
              <a:t>Management</a:t>
            </a:r>
            <a:endParaRPr lang="en-US" sz="2400" dirty="0" smtClean="0"/>
          </a:p>
          <a:p>
            <a:pPr algn="l">
              <a:buNone/>
            </a:pPr>
            <a:r>
              <a:rPr lang="en-US" sz="2400" dirty="0" smtClean="0"/>
              <a:t>A-Medical:</a:t>
            </a:r>
          </a:p>
          <a:p>
            <a:pPr algn="l">
              <a:buNone/>
            </a:pPr>
            <a:endParaRPr lang="en-US" sz="2000" dirty="0" smtClean="0"/>
          </a:p>
          <a:p>
            <a:pPr algn="l">
              <a:buNone/>
            </a:pPr>
            <a:r>
              <a:rPr lang="en-US" sz="2000" dirty="0" smtClean="0"/>
              <a:t>    1- Patients without visual loss most often are treated with a carbonic </a:t>
            </a:r>
            <a:r>
              <a:rPr lang="en-US" sz="2000" dirty="0" err="1" smtClean="0"/>
              <a:t>anhydrase</a:t>
            </a:r>
            <a:r>
              <a:rPr lang="en-US" sz="2000" dirty="0" smtClean="0"/>
              <a:t> inhibitor (</a:t>
            </a:r>
            <a:r>
              <a:rPr lang="en-US" sz="2000" dirty="0" err="1" smtClean="0"/>
              <a:t>eg</a:t>
            </a:r>
            <a:r>
              <a:rPr lang="en-US" sz="2000" dirty="0" smtClean="0"/>
              <a:t>, </a:t>
            </a:r>
            <a:r>
              <a:rPr lang="en-US" sz="2000" dirty="0" err="1" smtClean="0"/>
              <a:t>acetazolamide</a:t>
            </a:r>
            <a:r>
              <a:rPr lang="en-US" sz="2000" dirty="0" smtClean="0"/>
              <a:t>) to lower the intracranial pressure (ICP). Some authors believe </a:t>
            </a:r>
            <a:r>
              <a:rPr lang="en-US" sz="2000" dirty="0" err="1" smtClean="0"/>
              <a:t>digoxin</a:t>
            </a:r>
            <a:r>
              <a:rPr lang="en-US" sz="2000" dirty="0" smtClean="0"/>
              <a:t> has the same effect and is associated with fewer adverse effects.</a:t>
            </a:r>
          </a:p>
          <a:p>
            <a:pPr algn="l">
              <a:buNone/>
            </a:pPr>
            <a:r>
              <a:rPr lang="en-US" sz="2000" dirty="0" smtClean="0"/>
              <a:t>    2- In patients with severe symptoms, early visual field loss, or poor response to standard medical therapy, some clinicians utilize a short course of high-dose corticosteroids (</a:t>
            </a:r>
            <a:r>
              <a:rPr lang="en-US" sz="2000" dirty="0" err="1" smtClean="0"/>
              <a:t>eg</a:t>
            </a:r>
            <a:r>
              <a:rPr lang="en-US" sz="2000" dirty="0" smtClean="0"/>
              <a:t>, prednisone).</a:t>
            </a:r>
          </a:p>
          <a:p>
            <a:pPr algn="l">
              <a:buNone/>
            </a:pPr>
            <a:r>
              <a:rPr lang="en-US" sz="2000" dirty="0" smtClean="0"/>
              <a:t>    3- When new visual field loss is documented, medical management should be coupled with plans for emergency surgical intervention if the visual function continues to deteriorate or does not improve immediately with corticosteroid treatment.</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Pseudotumor</a:t>
            </a:r>
            <a:r>
              <a:rPr lang="en-US" dirty="0" smtClean="0"/>
              <a:t> </a:t>
            </a:r>
            <a:r>
              <a:rPr lang="en-US" dirty="0" err="1" smtClean="0"/>
              <a:t>cerebri</a:t>
            </a:r>
            <a:endParaRPr lang="en-US" dirty="0"/>
          </a:p>
        </p:txBody>
      </p:sp>
      <p:sp>
        <p:nvSpPr>
          <p:cNvPr id="3" name="Content Placeholder 2"/>
          <p:cNvSpPr>
            <a:spLocks noGrp="1"/>
          </p:cNvSpPr>
          <p:nvPr>
            <p:ph idx="1"/>
          </p:nvPr>
        </p:nvSpPr>
        <p:spPr/>
        <p:txBody>
          <a:bodyPr>
            <a:normAutofit lnSpcReduction="10000"/>
          </a:bodyPr>
          <a:lstStyle/>
          <a:p>
            <a:pPr algn="l" rtl="0"/>
            <a:r>
              <a:rPr lang="en-US" b="1" dirty="0" smtClean="0"/>
              <a:t>B-Surgical :</a:t>
            </a:r>
          </a:p>
          <a:p>
            <a:pPr algn="l" rtl="0"/>
            <a:r>
              <a:rPr lang="en-US" dirty="0" smtClean="0"/>
              <a:t>For patients with idiopathic intracranial hypertension (IIH) who have progressive visual field loss, currently 2 general surgical approaches can be considered: CSF shunting procedures or optic nerve sheath fenestration.</a:t>
            </a:r>
          </a:p>
          <a:p>
            <a:pPr algn="l" rtl="0"/>
            <a:endParaRPr lang="en-US" dirty="0" smtClean="0"/>
          </a:p>
          <a:p>
            <a:pPr algn="l" rtl="0">
              <a:buNone/>
            </a:pPr>
            <a:endParaRPr lang="en-US" dirty="0" smtClean="0"/>
          </a:p>
          <a:p>
            <a:pPr algn="ctr" rtl="0">
              <a:buNone/>
            </a:pPr>
            <a:r>
              <a:rPr lang="en-US" dirty="0" smtClean="0">
                <a:hlinkClick r:id="rId2"/>
              </a:rPr>
              <a:t>useful link :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ar-SA" dirty="0" smtClean="0"/>
          </a:p>
          <a:p>
            <a:pPr algn="ctr">
              <a:buNone/>
            </a:pPr>
            <a:r>
              <a:rPr lang="en-US" sz="4000" dirty="0" smtClean="0"/>
              <a:t>D3awatkom</a:t>
            </a:r>
          </a:p>
          <a:p>
            <a:pPr algn="ctr">
              <a:buNone/>
            </a:pPr>
            <a:r>
              <a:rPr lang="en-US" sz="4000" smtClean="0"/>
              <a:t>&amp;</a:t>
            </a:r>
            <a:endParaRPr lang="en-US" sz="4000" dirty="0" smtClean="0"/>
          </a:p>
          <a:p>
            <a:pPr algn="ctr">
              <a:buNone/>
            </a:pPr>
            <a:r>
              <a:rPr lang="en-US" sz="4000" dirty="0" err="1" smtClean="0"/>
              <a:t>Jooood</a:t>
            </a:r>
            <a:r>
              <a:rPr lang="en-US" sz="4000" dirty="0" smtClean="0"/>
              <a:t> luck :D</a:t>
            </a:r>
          </a:p>
          <a:p>
            <a:pPr algn="ctr">
              <a:buNone/>
            </a:pPr>
            <a:endParaRPr lang="en-US" sz="4000" dirty="0" smtClean="0"/>
          </a:p>
          <a:p>
            <a:pPr algn="ctr">
              <a:buNone/>
            </a:pPr>
            <a:r>
              <a:rPr lang="en-US" sz="4000" dirty="0" smtClean="0"/>
              <a:t>425 B1</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342</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بسم الله الرحمن الرحيم</vt:lpstr>
      <vt:lpstr>Instructions</vt:lpstr>
      <vt:lpstr>1- Dx?  2- On examination there was an absent light reflex, what is the cause?</vt:lpstr>
      <vt:lpstr>This is a BILATERAL finding in a 30 years old obese lady complaining of headache, nausea &amp; vomiting. Her CT is normal. </vt:lpstr>
      <vt:lpstr>Pseudotumor cerebri</vt:lpstr>
      <vt:lpstr>Pseudotumor cerebri</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Ophtha OSCE B1-2009</dc:title>
  <cp:lastModifiedBy> </cp:lastModifiedBy>
  <cp:revision>8</cp:revision>
  <dcterms:modified xsi:type="dcterms:W3CDTF">2009-06-10T20:16:32Z</dcterms:modified>
</cp:coreProperties>
</file>