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sldIdLst>
    <p:sldId id="256" r:id="rId2"/>
    <p:sldId id="303" r:id="rId3"/>
    <p:sldId id="288" r:id="rId4"/>
    <p:sldId id="289" r:id="rId5"/>
    <p:sldId id="290" r:id="rId6"/>
    <p:sldId id="298" r:id="rId7"/>
    <p:sldId id="299" r:id="rId8"/>
    <p:sldId id="300" r:id="rId9"/>
    <p:sldId id="301" r:id="rId10"/>
    <p:sldId id="302" r:id="rId11"/>
    <p:sldId id="304" r:id="rId12"/>
    <p:sldId id="294" r:id="rId13"/>
    <p:sldId id="305" r:id="rId14"/>
    <p:sldId id="306" r:id="rId15"/>
    <p:sldId id="264" r:id="rId16"/>
    <p:sldId id="307" r:id="rId17"/>
    <p:sldId id="308" r:id="rId18"/>
    <p:sldId id="309" r:id="rId19"/>
    <p:sldId id="310" r:id="rId20"/>
    <p:sldId id="311" r:id="rId21"/>
    <p:sldId id="312" r:id="rId22"/>
    <p:sldId id="297" r:id="rId23"/>
    <p:sldId id="313" r:id="rId24"/>
    <p:sldId id="314" r:id="rId25"/>
    <p:sldId id="315" r:id="rId26"/>
    <p:sldId id="272" r:id="rId27"/>
    <p:sldId id="293" r:id="rId28"/>
    <p:sldId id="316" r:id="rId29"/>
    <p:sldId id="291" r:id="rId30"/>
    <p:sldId id="292" r:id="rId31"/>
    <p:sldId id="285" r:id="rId32"/>
    <p:sldId id="295" r:id="rId33"/>
    <p:sldId id="296" r:id="rId3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0" d="100"/>
          <a:sy n="70" d="100"/>
        </p:scale>
        <p:origin x="-116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14" name="عنوان 13"/>
          <p:cNvSpPr>
            <a:spLocks noGrp="1"/>
          </p:cNvSpPr>
          <p:nvPr>
            <p:ph type="ctrTitle"/>
          </p:nvPr>
        </p:nvSpPr>
        <p:spPr>
          <a:xfrm>
            <a:off x="1432560" y="359898"/>
            <a:ext cx="7406640" cy="1472184"/>
          </a:xfrm>
        </p:spPr>
        <p:txBody>
          <a:bodyPr anchor="b"/>
          <a:lstStyle>
            <a:lvl1pPr algn="l">
              <a:defRPr/>
            </a:lvl1pPr>
            <a:extLst/>
          </a:lstStyle>
          <a:p>
            <a:r>
              <a:rPr kumimoji="0" lang="ar-SA" smtClean="0"/>
              <a:t>انقر لتحرير نمط العنوان الرئيسي</a:t>
            </a:r>
            <a:endParaRPr kumimoji="0" lang="en-US"/>
          </a:p>
        </p:txBody>
      </p:sp>
      <p:sp>
        <p:nvSpPr>
          <p:cNvPr id="22" name="عنوان فرعي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sp>
        <p:nvSpPr>
          <p:cNvPr id="7" name="عنصر نائب للتاريخ 6"/>
          <p:cNvSpPr>
            <a:spLocks noGrp="1"/>
          </p:cNvSpPr>
          <p:nvPr>
            <p:ph type="dt" sz="half" idx="10"/>
          </p:nvPr>
        </p:nvSpPr>
        <p:spPr/>
        <p:txBody>
          <a:bodyPr/>
          <a:lstStyle>
            <a:extLst/>
          </a:lstStyle>
          <a:p>
            <a:pPr>
              <a:defRPr/>
            </a:pPr>
            <a:fld id="{C11EB7D3-FBE5-40D6-BB4F-3DC3CBE59318}" type="datetimeFigureOut">
              <a:rPr lang="en-US" smtClean="0"/>
              <a:pPr>
                <a:defRPr/>
              </a:pPr>
              <a:t>1/13/2011</a:t>
            </a:fld>
            <a:endParaRPr lang="en-US"/>
          </a:p>
        </p:txBody>
      </p:sp>
      <p:sp>
        <p:nvSpPr>
          <p:cNvPr id="20" name="عنصر نائب للتذييل 19"/>
          <p:cNvSpPr>
            <a:spLocks noGrp="1"/>
          </p:cNvSpPr>
          <p:nvPr>
            <p:ph type="ftr" sz="quarter" idx="11"/>
          </p:nvPr>
        </p:nvSpPr>
        <p:spPr/>
        <p:txBody>
          <a:bodyPr/>
          <a:lstStyle>
            <a:extLst/>
          </a:lstStyle>
          <a:p>
            <a:pPr>
              <a:defRPr/>
            </a:pPr>
            <a:endParaRPr lang="en-US"/>
          </a:p>
        </p:txBody>
      </p:sp>
      <p:sp>
        <p:nvSpPr>
          <p:cNvPr id="10" name="عنصر نائب لرقم الشريحة 9"/>
          <p:cNvSpPr>
            <a:spLocks noGrp="1"/>
          </p:cNvSpPr>
          <p:nvPr>
            <p:ph type="sldNum" sz="quarter" idx="12"/>
          </p:nvPr>
        </p:nvSpPr>
        <p:spPr/>
        <p:txBody>
          <a:bodyPr/>
          <a:lstStyle>
            <a:extLst/>
          </a:lstStyle>
          <a:p>
            <a:pPr>
              <a:defRPr/>
            </a:pPr>
            <a:fld id="{013C61C7-83C1-4464-ABB9-0678DD811E8E}" type="slidenum">
              <a:rPr lang="en-US" smtClean="0"/>
              <a:pPr>
                <a:defRPr/>
              </a:pPr>
              <a:t>‹#›</a:t>
            </a:fld>
            <a:endParaRPr lang="en-US"/>
          </a:p>
        </p:txBody>
      </p:sp>
      <p:sp>
        <p:nvSpPr>
          <p:cNvPr id="8" name="شكل بيضاوي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شكل بيضاوي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pPr>
              <a:defRPr/>
            </a:pPr>
            <a:fld id="{C11EB7D3-FBE5-40D6-BB4F-3DC3CBE59318}" type="datetimeFigureOut">
              <a:rPr lang="en-US" smtClean="0"/>
              <a:pPr>
                <a:defRPr/>
              </a:pPr>
              <a:t>1/13/2011</a:t>
            </a:fld>
            <a:endParaRPr lang="en-US"/>
          </a:p>
        </p:txBody>
      </p:sp>
      <p:sp>
        <p:nvSpPr>
          <p:cNvPr id="5" name="عنصر نائب للتذييل 4"/>
          <p:cNvSpPr>
            <a:spLocks noGrp="1"/>
          </p:cNvSpPr>
          <p:nvPr>
            <p:ph type="ftr" sz="quarter" idx="11"/>
          </p:nvPr>
        </p:nvSpPr>
        <p:spPr/>
        <p:txBody>
          <a:bodyPr/>
          <a:lstStyle>
            <a:extLst/>
          </a:lstStyle>
          <a:p>
            <a:pPr>
              <a:defRPr/>
            </a:pPr>
            <a:endParaRPr lang="en-US"/>
          </a:p>
        </p:txBody>
      </p:sp>
      <p:sp>
        <p:nvSpPr>
          <p:cNvPr id="6" name="عنصر نائب لرقم الشريحة 5"/>
          <p:cNvSpPr>
            <a:spLocks noGrp="1"/>
          </p:cNvSpPr>
          <p:nvPr>
            <p:ph type="sldNum" sz="quarter" idx="12"/>
          </p:nvPr>
        </p:nvSpPr>
        <p:spPr/>
        <p:txBody>
          <a:bodyPr/>
          <a:lstStyle>
            <a:extLst/>
          </a:lstStyle>
          <a:p>
            <a:pPr>
              <a:defRPr/>
            </a:pPr>
            <a:fld id="{013C61C7-83C1-4464-ABB9-0678DD811E8E}"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58000" y="274639"/>
            <a:ext cx="1828800" cy="5851525"/>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1143000" y="274640"/>
            <a:ext cx="5562600" cy="5851525"/>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pPr>
              <a:defRPr/>
            </a:pPr>
            <a:fld id="{C11EB7D3-FBE5-40D6-BB4F-3DC3CBE59318}" type="datetimeFigureOut">
              <a:rPr lang="en-US" smtClean="0"/>
              <a:pPr>
                <a:defRPr/>
              </a:pPr>
              <a:t>1/13/2011</a:t>
            </a:fld>
            <a:endParaRPr lang="en-US"/>
          </a:p>
        </p:txBody>
      </p:sp>
      <p:sp>
        <p:nvSpPr>
          <p:cNvPr id="5" name="عنصر نائب للتذييل 4"/>
          <p:cNvSpPr>
            <a:spLocks noGrp="1"/>
          </p:cNvSpPr>
          <p:nvPr>
            <p:ph type="ftr" sz="quarter" idx="11"/>
          </p:nvPr>
        </p:nvSpPr>
        <p:spPr/>
        <p:txBody>
          <a:bodyPr/>
          <a:lstStyle>
            <a:extLst/>
          </a:lstStyle>
          <a:p>
            <a:pPr>
              <a:defRPr/>
            </a:pPr>
            <a:endParaRPr lang="en-US"/>
          </a:p>
        </p:txBody>
      </p:sp>
      <p:sp>
        <p:nvSpPr>
          <p:cNvPr id="6" name="عنصر نائب لرقم الشريحة 5"/>
          <p:cNvSpPr>
            <a:spLocks noGrp="1"/>
          </p:cNvSpPr>
          <p:nvPr>
            <p:ph type="sldNum" sz="quarter" idx="12"/>
          </p:nvPr>
        </p:nvSpPr>
        <p:spPr/>
        <p:txBody>
          <a:bodyPr/>
          <a:lstStyle>
            <a:extLst/>
          </a:lstStyle>
          <a:p>
            <a:pPr>
              <a:defRPr/>
            </a:pPr>
            <a:fld id="{013C61C7-83C1-4464-ABB9-0678DD811E8E}"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pPr>
              <a:defRPr/>
            </a:pPr>
            <a:fld id="{C11EB7D3-FBE5-40D6-BB4F-3DC3CBE59318}" type="datetimeFigureOut">
              <a:rPr lang="en-US" smtClean="0"/>
              <a:pPr>
                <a:defRPr/>
              </a:pPr>
              <a:t>1/13/2011</a:t>
            </a:fld>
            <a:endParaRPr lang="en-US"/>
          </a:p>
        </p:txBody>
      </p:sp>
      <p:sp>
        <p:nvSpPr>
          <p:cNvPr id="5" name="عنصر نائب للتذييل 4"/>
          <p:cNvSpPr>
            <a:spLocks noGrp="1"/>
          </p:cNvSpPr>
          <p:nvPr>
            <p:ph type="ftr" sz="quarter" idx="11"/>
          </p:nvPr>
        </p:nvSpPr>
        <p:spPr/>
        <p:txBody>
          <a:bodyPr/>
          <a:lstStyle>
            <a:extLst/>
          </a:lstStyle>
          <a:p>
            <a:pPr>
              <a:defRPr/>
            </a:pPr>
            <a:endParaRPr lang="en-US"/>
          </a:p>
        </p:txBody>
      </p:sp>
      <p:sp>
        <p:nvSpPr>
          <p:cNvPr id="6" name="عنصر نائب لرقم الشريحة 5"/>
          <p:cNvSpPr>
            <a:spLocks noGrp="1"/>
          </p:cNvSpPr>
          <p:nvPr>
            <p:ph type="sldNum" sz="quarter" idx="12"/>
          </p:nvPr>
        </p:nvSpPr>
        <p:spPr/>
        <p:txBody>
          <a:bodyPr/>
          <a:lstStyle>
            <a:extLst/>
          </a:lstStyle>
          <a:p>
            <a:pPr>
              <a:defRPr/>
            </a:pPr>
            <a:fld id="{013C61C7-83C1-4464-ABB9-0678DD811E8E}"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7" name="مستطيل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وان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pPr>
              <a:defRPr/>
            </a:pPr>
            <a:fld id="{C11EB7D3-FBE5-40D6-BB4F-3DC3CBE59318}" type="datetimeFigureOut">
              <a:rPr lang="en-US" smtClean="0"/>
              <a:pPr>
                <a:defRPr/>
              </a:pPr>
              <a:t>1/13/2011</a:t>
            </a:fld>
            <a:endParaRPr lang="en-US"/>
          </a:p>
        </p:txBody>
      </p:sp>
      <p:sp>
        <p:nvSpPr>
          <p:cNvPr id="5" name="عنصر نائب للتذييل 4"/>
          <p:cNvSpPr>
            <a:spLocks noGrp="1"/>
          </p:cNvSpPr>
          <p:nvPr>
            <p:ph type="ftr" sz="quarter" idx="11"/>
          </p:nvPr>
        </p:nvSpPr>
        <p:spPr/>
        <p:txBody>
          <a:bodyPr/>
          <a:lstStyle>
            <a:extLst/>
          </a:lstStyle>
          <a:p>
            <a:pPr>
              <a:defRPr/>
            </a:pPr>
            <a:endParaRPr lang="en-US"/>
          </a:p>
        </p:txBody>
      </p:sp>
      <p:sp>
        <p:nvSpPr>
          <p:cNvPr id="6" name="عنصر نائب لرقم الشريحة 5"/>
          <p:cNvSpPr>
            <a:spLocks noGrp="1"/>
          </p:cNvSpPr>
          <p:nvPr>
            <p:ph type="sldNum" sz="quarter" idx="12"/>
          </p:nvPr>
        </p:nvSpPr>
        <p:spPr/>
        <p:txBody>
          <a:bodyPr/>
          <a:lstStyle>
            <a:extLst/>
          </a:lstStyle>
          <a:p>
            <a:pPr>
              <a:defRPr/>
            </a:pPr>
            <a:fld id="{013C61C7-83C1-4464-ABB9-0678DD811E8E}" type="slidenum">
              <a:rPr lang="en-US" smtClean="0"/>
              <a:pPr>
                <a:defRPr/>
              </a:pPr>
              <a:t>‹#›</a:t>
            </a:fld>
            <a:endParaRPr lang="en-US"/>
          </a:p>
        </p:txBody>
      </p:sp>
      <p:sp>
        <p:nvSpPr>
          <p:cNvPr id="10" name="مستطيل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شكل بيضاوي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شكل بيضاوي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pPr>
              <a:defRPr/>
            </a:pPr>
            <a:fld id="{C11EB7D3-FBE5-40D6-BB4F-3DC3CBE59318}" type="datetimeFigureOut">
              <a:rPr lang="en-US" smtClean="0"/>
              <a:pPr>
                <a:defRPr/>
              </a:pPr>
              <a:t>1/13/2011</a:t>
            </a:fld>
            <a:endParaRPr lang="en-US"/>
          </a:p>
        </p:txBody>
      </p:sp>
      <p:sp>
        <p:nvSpPr>
          <p:cNvPr id="6" name="عنصر نائب للتذييل 5"/>
          <p:cNvSpPr>
            <a:spLocks noGrp="1"/>
          </p:cNvSpPr>
          <p:nvPr>
            <p:ph type="ftr" sz="quarter" idx="11"/>
          </p:nvPr>
        </p:nvSpPr>
        <p:spPr/>
        <p:txBody>
          <a:bodyPr/>
          <a:lstStyle>
            <a:extLst/>
          </a:lstStyle>
          <a:p>
            <a:pPr>
              <a:defRPr/>
            </a:pPr>
            <a:endParaRPr lang="en-US"/>
          </a:p>
        </p:txBody>
      </p:sp>
      <p:sp>
        <p:nvSpPr>
          <p:cNvPr id="7" name="عنصر نائب لرقم الشريحة 6"/>
          <p:cNvSpPr>
            <a:spLocks noGrp="1"/>
          </p:cNvSpPr>
          <p:nvPr>
            <p:ph type="sldNum" sz="quarter" idx="12"/>
          </p:nvPr>
        </p:nvSpPr>
        <p:spPr/>
        <p:txBody>
          <a:bodyPr/>
          <a:lstStyle>
            <a:extLst/>
          </a:lstStyle>
          <a:p>
            <a:pPr>
              <a:defRPr/>
            </a:pPr>
            <a:fld id="{013C61C7-83C1-4464-ABB9-0678DD811E8E}"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pPr>
              <a:defRPr/>
            </a:pPr>
            <a:fld id="{C11EB7D3-FBE5-40D6-BB4F-3DC3CBE59318}" type="datetimeFigureOut">
              <a:rPr lang="en-US" smtClean="0"/>
              <a:pPr>
                <a:defRPr/>
              </a:pPr>
              <a:t>1/13/2011</a:t>
            </a:fld>
            <a:endParaRPr lang="en-US"/>
          </a:p>
        </p:txBody>
      </p:sp>
      <p:sp>
        <p:nvSpPr>
          <p:cNvPr id="8" name="عنصر نائب للتذييل 7"/>
          <p:cNvSpPr>
            <a:spLocks noGrp="1"/>
          </p:cNvSpPr>
          <p:nvPr>
            <p:ph type="ftr" sz="quarter" idx="11"/>
          </p:nvPr>
        </p:nvSpPr>
        <p:spPr/>
        <p:txBody>
          <a:bodyPr/>
          <a:lstStyle>
            <a:extLst/>
          </a:lstStyle>
          <a:p>
            <a:pPr>
              <a:defRPr/>
            </a:pPr>
            <a:endParaRPr lang="en-US"/>
          </a:p>
        </p:txBody>
      </p:sp>
      <p:sp>
        <p:nvSpPr>
          <p:cNvPr id="9" name="عنصر نائب لرقم الشريحة 8"/>
          <p:cNvSpPr>
            <a:spLocks noGrp="1"/>
          </p:cNvSpPr>
          <p:nvPr>
            <p:ph type="sldNum" sz="quarter" idx="12"/>
          </p:nvPr>
        </p:nvSpPr>
        <p:spPr/>
        <p:txBody>
          <a:bodyPr/>
          <a:lstStyle>
            <a:extLst/>
          </a:lstStyle>
          <a:p>
            <a:pPr>
              <a:defRPr/>
            </a:pPr>
            <a:fld id="{013C61C7-83C1-4464-ABB9-0678DD811E8E}"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nchor="ctr"/>
          <a:lstStyle>
            <a:extLst/>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extLst/>
          </a:lstStyle>
          <a:p>
            <a:pPr>
              <a:defRPr/>
            </a:pPr>
            <a:fld id="{C11EB7D3-FBE5-40D6-BB4F-3DC3CBE59318}" type="datetimeFigureOut">
              <a:rPr lang="en-US" smtClean="0"/>
              <a:pPr>
                <a:defRPr/>
              </a:pPr>
              <a:t>1/13/2011</a:t>
            </a:fld>
            <a:endParaRPr lang="en-US"/>
          </a:p>
        </p:txBody>
      </p:sp>
      <p:sp>
        <p:nvSpPr>
          <p:cNvPr id="4" name="عنصر نائب للتذييل 3"/>
          <p:cNvSpPr>
            <a:spLocks noGrp="1"/>
          </p:cNvSpPr>
          <p:nvPr>
            <p:ph type="ftr" sz="quarter" idx="11"/>
          </p:nvPr>
        </p:nvSpPr>
        <p:spPr/>
        <p:txBody>
          <a:bodyPr/>
          <a:lstStyle>
            <a:extLst/>
          </a:lstStyle>
          <a:p>
            <a:pPr>
              <a:defRPr/>
            </a:pPr>
            <a:endParaRPr lang="en-US"/>
          </a:p>
        </p:txBody>
      </p:sp>
      <p:sp>
        <p:nvSpPr>
          <p:cNvPr id="5" name="عنصر نائب لرقم الشريحة 4"/>
          <p:cNvSpPr>
            <a:spLocks noGrp="1"/>
          </p:cNvSpPr>
          <p:nvPr>
            <p:ph type="sldNum" sz="quarter" idx="12"/>
          </p:nvPr>
        </p:nvSpPr>
        <p:spPr/>
        <p:txBody>
          <a:bodyPr/>
          <a:lstStyle>
            <a:extLst/>
          </a:lstStyle>
          <a:p>
            <a:pPr>
              <a:defRPr/>
            </a:pPr>
            <a:fld id="{013C61C7-83C1-4464-ABB9-0678DD811E8E}"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5" name="مستطيل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صر نائب للتاريخ 1"/>
          <p:cNvSpPr>
            <a:spLocks noGrp="1"/>
          </p:cNvSpPr>
          <p:nvPr>
            <p:ph type="dt" sz="half" idx="10"/>
          </p:nvPr>
        </p:nvSpPr>
        <p:spPr/>
        <p:txBody>
          <a:bodyPr/>
          <a:lstStyle>
            <a:extLst/>
          </a:lstStyle>
          <a:p>
            <a:pPr>
              <a:defRPr/>
            </a:pPr>
            <a:fld id="{C11EB7D3-FBE5-40D6-BB4F-3DC3CBE59318}" type="datetimeFigureOut">
              <a:rPr lang="en-US" smtClean="0"/>
              <a:pPr>
                <a:defRPr/>
              </a:pPr>
              <a:t>1/13/2011</a:t>
            </a:fld>
            <a:endParaRPr lang="en-US"/>
          </a:p>
        </p:txBody>
      </p:sp>
      <p:sp>
        <p:nvSpPr>
          <p:cNvPr id="3" name="عنصر نائب للتذييل 2"/>
          <p:cNvSpPr>
            <a:spLocks noGrp="1"/>
          </p:cNvSpPr>
          <p:nvPr>
            <p:ph type="ftr" sz="quarter" idx="11"/>
          </p:nvPr>
        </p:nvSpPr>
        <p:spPr/>
        <p:txBody>
          <a:bodyPr/>
          <a:lstStyle>
            <a:extLst/>
          </a:lstStyle>
          <a:p>
            <a:pPr>
              <a:defRPr/>
            </a:pPr>
            <a:endParaRPr lang="en-US"/>
          </a:p>
        </p:txBody>
      </p:sp>
      <p:sp>
        <p:nvSpPr>
          <p:cNvPr id="4" name="عنصر نائب لرقم الشريحة 3"/>
          <p:cNvSpPr>
            <a:spLocks noGrp="1"/>
          </p:cNvSpPr>
          <p:nvPr>
            <p:ph type="sldNum" sz="quarter" idx="12"/>
          </p:nvPr>
        </p:nvSpPr>
        <p:spPr/>
        <p:txBody>
          <a:bodyPr/>
          <a:lstStyle>
            <a:extLst/>
          </a:lstStyle>
          <a:p>
            <a:pPr>
              <a:defRPr/>
            </a:pPr>
            <a:fld id="{013C61C7-83C1-4464-ABB9-0678DD811E8E}" type="slidenum">
              <a:rPr lang="en-US" smtClean="0"/>
              <a:pPr>
                <a:defRPr/>
              </a:pPr>
              <a:t>‹#›</a:t>
            </a:fld>
            <a:endParaRPr lang="en-US"/>
          </a:p>
        </p:txBody>
      </p:sp>
      <p:sp>
        <p:nvSpPr>
          <p:cNvPr id="6" name="مستطيل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pPr>
              <a:defRPr/>
            </a:pPr>
            <a:fld id="{C11EB7D3-FBE5-40D6-BB4F-3DC3CBE59318}" type="datetimeFigureOut">
              <a:rPr lang="en-US" smtClean="0"/>
              <a:pPr>
                <a:defRPr/>
              </a:pPr>
              <a:t>1/13/2011</a:t>
            </a:fld>
            <a:endParaRPr lang="en-US"/>
          </a:p>
        </p:txBody>
      </p:sp>
      <p:sp>
        <p:nvSpPr>
          <p:cNvPr id="6" name="عنصر نائب للتذييل 5"/>
          <p:cNvSpPr>
            <a:spLocks noGrp="1"/>
          </p:cNvSpPr>
          <p:nvPr>
            <p:ph type="ftr" sz="quarter" idx="11"/>
          </p:nvPr>
        </p:nvSpPr>
        <p:spPr/>
        <p:txBody>
          <a:bodyPr/>
          <a:lstStyle>
            <a:extLst/>
          </a:lstStyle>
          <a:p>
            <a:pPr>
              <a:defRPr/>
            </a:pPr>
            <a:endParaRPr lang="en-US"/>
          </a:p>
        </p:txBody>
      </p:sp>
      <p:sp>
        <p:nvSpPr>
          <p:cNvPr id="7" name="عنصر نائب لرقم الشريحة 6"/>
          <p:cNvSpPr>
            <a:spLocks noGrp="1"/>
          </p:cNvSpPr>
          <p:nvPr>
            <p:ph type="sldNum" sz="quarter" idx="12"/>
          </p:nvPr>
        </p:nvSpPr>
        <p:spPr/>
        <p:txBody>
          <a:bodyPr/>
          <a:lstStyle>
            <a:extLst/>
          </a:lstStyle>
          <a:p>
            <a:pPr>
              <a:defRPr/>
            </a:pPr>
            <a:fld id="{013C61C7-83C1-4464-ABB9-0678DD811E8E}"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extLst/>
          </a:lstStyle>
          <a:p>
            <a:pPr>
              <a:defRPr/>
            </a:pPr>
            <a:fld id="{C11EB7D3-FBE5-40D6-BB4F-3DC3CBE59318}" type="datetimeFigureOut">
              <a:rPr lang="en-US" smtClean="0"/>
              <a:pPr>
                <a:defRPr/>
              </a:pPr>
              <a:t>1/13/2011</a:t>
            </a:fld>
            <a:endParaRPr lang="en-US"/>
          </a:p>
        </p:txBody>
      </p:sp>
      <p:sp>
        <p:nvSpPr>
          <p:cNvPr id="6" name="عنصر نائب للتذييل 5"/>
          <p:cNvSpPr>
            <a:spLocks noGrp="1"/>
          </p:cNvSpPr>
          <p:nvPr>
            <p:ph type="ftr" sz="quarter" idx="11"/>
          </p:nvPr>
        </p:nvSpPr>
        <p:spPr/>
        <p:txBody>
          <a:bodyPr/>
          <a:lstStyle>
            <a:extLst/>
          </a:lstStyle>
          <a:p>
            <a:pPr>
              <a:defRPr/>
            </a:pPr>
            <a:endParaRPr lang="en-US"/>
          </a:p>
        </p:txBody>
      </p:sp>
      <p:sp>
        <p:nvSpPr>
          <p:cNvPr id="7" name="عنصر نائب لرقم الشريحة 6"/>
          <p:cNvSpPr>
            <a:spLocks noGrp="1"/>
          </p:cNvSpPr>
          <p:nvPr>
            <p:ph type="sldNum" sz="quarter" idx="12"/>
          </p:nvPr>
        </p:nvSpPr>
        <p:spPr/>
        <p:txBody>
          <a:bodyPr/>
          <a:lstStyle>
            <a:extLst/>
          </a:lstStyle>
          <a:p>
            <a:pPr>
              <a:defRPr/>
            </a:pPr>
            <a:fld id="{013C61C7-83C1-4464-ABB9-0678DD811E8E}" type="slidenum">
              <a:rPr lang="en-US" smtClean="0"/>
              <a:pPr>
                <a:defRPr/>
              </a:pPr>
              <a:t>‹#›</a:t>
            </a:fld>
            <a:endParaRPr lang="en-US"/>
          </a:p>
        </p:txBody>
      </p:sp>
      <p:sp>
        <p:nvSpPr>
          <p:cNvPr id="8" name="مستطيل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عنصر نائب للصورة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ar-SA" smtClean="0"/>
              <a:t>انقر فوق الرمز لإضافة صورة</a:t>
            </a:r>
            <a:endParaRPr kumimoji="0" lang="en-US" dirty="0"/>
          </a:p>
        </p:txBody>
      </p:sp>
      <p:sp>
        <p:nvSpPr>
          <p:cNvPr id="9" name="مخطط انسيابي: معالجة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مخطط انسيابي: معالجة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عنصر نائب للنص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دائري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شكل بيضاوي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دائرة مجوفة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مستطيل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عنصر نائب للعنوان 4"/>
          <p:cNvSpPr>
            <a:spLocks noGrp="1"/>
          </p:cNvSpPr>
          <p:nvPr>
            <p:ph type="title"/>
          </p:nvPr>
        </p:nvSpPr>
        <p:spPr>
          <a:xfrm>
            <a:off x="1435608" y="274638"/>
            <a:ext cx="7498080" cy="1143000"/>
          </a:xfrm>
          <a:prstGeom prst="rect">
            <a:avLst/>
          </a:prstGeom>
        </p:spPr>
        <p:txBody>
          <a:bodyPr anchor="ctr">
            <a:normAutofit/>
          </a:bodyPr>
          <a:lstStyle>
            <a:extLst/>
          </a:lstStyle>
          <a:p>
            <a:r>
              <a:rPr kumimoji="0" lang="ar-SA" smtClean="0"/>
              <a:t>انقر لتحرير نمط العنوان الرئيسي</a:t>
            </a:r>
            <a:endParaRPr kumimoji="0" lang="en-US"/>
          </a:p>
        </p:txBody>
      </p:sp>
      <p:sp>
        <p:nvSpPr>
          <p:cNvPr id="9" name="عنصر نائب للنص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4" name="عنصر نائب للتاريخ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defRPr/>
            </a:pPr>
            <a:fld id="{C11EB7D3-FBE5-40D6-BB4F-3DC3CBE59318}" type="datetimeFigureOut">
              <a:rPr lang="en-US" smtClean="0"/>
              <a:pPr>
                <a:defRPr/>
              </a:pPr>
              <a:t>1/13/2011</a:t>
            </a:fld>
            <a:endParaRPr lang="en-US"/>
          </a:p>
        </p:txBody>
      </p:sp>
      <p:sp>
        <p:nvSpPr>
          <p:cNvPr id="10" name="عنصر نائب للتذييل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defRPr/>
            </a:pPr>
            <a:endParaRPr lang="en-US"/>
          </a:p>
        </p:txBody>
      </p:sp>
      <p:sp>
        <p:nvSpPr>
          <p:cNvPr id="22" name="عنصر نائب لرقم الشريحة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defRPr/>
            </a:pPr>
            <a:fld id="{013C61C7-83C1-4464-ABB9-0678DD811E8E}" type="slidenum">
              <a:rPr lang="en-US" smtClean="0"/>
              <a:pPr>
                <a:defRPr/>
              </a:pPr>
              <a:t>‹#›</a:t>
            </a:fld>
            <a:endParaRPr lang="en-US"/>
          </a:p>
        </p:txBody>
      </p:sp>
      <p:sp>
        <p:nvSpPr>
          <p:cNvPr id="15" name="مستطيل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gif"/><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ubtitle 2"/>
          <p:cNvSpPr>
            <a:spLocks noGrp="1"/>
          </p:cNvSpPr>
          <p:nvPr>
            <p:ph type="subTitle" idx="1"/>
          </p:nvPr>
        </p:nvSpPr>
        <p:spPr>
          <a:xfrm>
            <a:off x="1371600" y="381000"/>
            <a:ext cx="6400800" cy="2514600"/>
          </a:xfrm>
        </p:spPr>
        <p:txBody>
          <a:bodyPr>
            <a:noAutofit/>
          </a:bodyPr>
          <a:lstStyle/>
          <a:p>
            <a:pPr marR="0" algn="ctr" eaLnBrk="1" hangingPunct="1"/>
            <a:endParaRPr lang="en-US" sz="3600" dirty="0" smtClean="0"/>
          </a:p>
          <a:p>
            <a:pPr marR="0" algn="ctr" eaLnBrk="1" hangingPunct="1"/>
            <a:endParaRPr lang="en-US" sz="3600" dirty="0" smtClean="0"/>
          </a:p>
          <a:p>
            <a:pPr marR="0" algn="ctr" eaLnBrk="1" hangingPunct="1"/>
            <a:r>
              <a:rPr lang="en-US" sz="3600" dirty="0" smtClean="0">
                <a:solidFill>
                  <a:schemeClr val="accent6">
                    <a:lumMod val="75000"/>
                  </a:schemeClr>
                </a:solidFill>
              </a:rPr>
              <a:t>OPHTHA  OSCE</a:t>
            </a:r>
          </a:p>
          <a:p>
            <a:pPr marR="0" algn="ctr" eaLnBrk="1" hangingPunct="1"/>
            <a:r>
              <a:rPr lang="en-US" sz="3600" dirty="0" smtClean="0">
                <a:solidFill>
                  <a:schemeClr val="accent6">
                    <a:lumMod val="75000"/>
                  </a:schemeClr>
                </a:solidFill>
              </a:rPr>
              <a:t> AII  427</a:t>
            </a:r>
          </a:p>
          <a:p>
            <a:pPr marR="0" algn="ctr" eaLnBrk="1" hangingPunct="1"/>
            <a:endParaRPr lang="en-US" sz="3600" dirty="0" smtClean="0">
              <a:solidFill>
                <a:schemeClr val="accent6">
                  <a:lumMod val="75000"/>
                </a:schemeClr>
              </a:solidFill>
            </a:endParaRPr>
          </a:p>
          <a:p>
            <a:pPr marR="0" algn="ctr" eaLnBrk="1" hangingPunct="1"/>
            <a:endParaRPr lang="en-US" sz="3600" dirty="0" smtClean="0">
              <a:solidFill>
                <a:schemeClr val="accent6">
                  <a:lumMod val="75000"/>
                </a:schemeClr>
              </a:solidFill>
            </a:endParaRPr>
          </a:p>
          <a:p>
            <a:pPr marR="0" algn="ctr" eaLnBrk="1" hangingPunct="1"/>
            <a:r>
              <a:rPr lang="en-US" sz="3600" dirty="0" smtClean="0">
                <a:solidFill>
                  <a:schemeClr val="accent6">
                    <a:lumMod val="75000"/>
                  </a:schemeClr>
                </a:solidFill>
              </a:rPr>
              <a:t>Good luck  </a:t>
            </a:r>
          </a:p>
          <a:p>
            <a:pPr marR="0" algn="ctr" eaLnBrk="1" hangingPunct="1"/>
            <a:r>
              <a:rPr lang="en-US" sz="3600" dirty="0" err="1" smtClean="0">
                <a:solidFill>
                  <a:schemeClr val="accent6">
                    <a:lumMod val="75000"/>
                  </a:schemeClr>
                </a:solidFill>
              </a:rPr>
              <a:t>Saad</a:t>
            </a:r>
            <a:r>
              <a:rPr lang="en-US" sz="3600" dirty="0" smtClean="0">
                <a:solidFill>
                  <a:schemeClr val="accent6">
                    <a:lumMod val="75000"/>
                  </a:schemeClr>
                </a:solidFill>
              </a:rPr>
              <a:t> </a:t>
            </a:r>
            <a:r>
              <a:rPr lang="en-US" sz="3600" dirty="0" err="1" smtClean="0">
                <a:solidFill>
                  <a:schemeClr val="accent6">
                    <a:lumMod val="75000"/>
                  </a:schemeClr>
                </a:solidFill>
              </a:rPr>
              <a:t>Hamdan</a:t>
            </a:r>
            <a:endParaRPr lang="en-US" sz="3600" dirty="0" smtClean="0">
              <a:solidFill>
                <a:schemeClr val="accent6">
                  <a:lumMod val="7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err="1" smtClean="0"/>
              <a:t>Dx</a:t>
            </a:r>
            <a:r>
              <a:rPr lang="en-US" dirty="0" smtClean="0"/>
              <a:t>?</a:t>
            </a:r>
            <a:br>
              <a:rPr lang="en-US" dirty="0" smtClean="0"/>
            </a:br>
            <a:r>
              <a:rPr lang="en-US" sz="2400" dirty="0" err="1" smtClean="0"/>
              <a:t>Xanthelasma</a:t>
            </a:r>
            <a:r>
              <a:rPr lang="en-US" sz="2400" dirty="0" smtClean="0"/>
              <a:t/>
            </a:r>
            <a:br>
              <a:rPr lang="en-US" sz="2400" dirty="0" smtClean="0"/>
            </a:br>
            <a:r>
              <a:rPr lang="ar-SA" sz="2400" dirty="0" smtClean="0"/>
              <a:t/>
            </a:r>
            <a:br>
              <a:rPr lang="ar-SA" sz="2400" dirty="0" smtClean="0"/>
            </a:br>
            <a:r>
              <a:rPr lang="ar-SA" sz="2400" dirty="0" smtClean="0"/>
              <a:t/>
            </a:r>
            <a:br>
              <a:rPr lang="ar-SA" sz="2400" dirty="0" smtClean="0"/>
            </a:br>
            <a:r>
              <a:rPr lang="en-US" sz="2400" dirty="0" smtClean="0"/>
              <a:t>lab test ?</a:t>
            </a:r>
            <a:br>
              <a:rPr lang="en-US" sz="2400" dirty="0" smtClean="0"/>
            </a:br>
            <a:r>
              <a:rPr lang="en-US" sz="2400" dirty="0" smtClean="0"/>
              <a:t>- lipid profile </a:t>
            </a:r>
            <a:endParaRPr lang="ar-SA" dirty="0"/>
          </a:p>
        </p:txBody>
      </p:sp>
      <p:sp>
        <p:nvSpPr>
          <p:cNvPr id="4" name="عنصر نائب للنص 3"/>
          <p:cNvSpPr>
            <a:spLocks noGrp="1"/>
          </p:cNvSpPr>
          <p:nvPr>
            <p:ph type="body" sz="half" idx="2"/>
          </p:nvPr>
        </p:nvSpPr>
        <p:spPr/>
        <p:txBody>
          <a:bodyPr/>
          <a:lstStyle/>
          <a:p>
            <a:r>
              <a:rPr lang="ar-SA" dirty="0" smtClean="0"/>
              <a:t>طبعاً فيه </a:t>
            </a:r>
            <a:r>
              <a:rPr lang="ar-SA" dirty="0" err="1" smtClean="0"/>
              <a:t>اسهم</a:t>
            </a:r>
            <a:r>
              <a:rPr lang="ar-SA" dirty="0" smtClean="0"/>
              <a:t> على المطلوب</a:t>
            </a:r>
            <a:endParaRPr lang="ar-SA" dirty="0"/>
          </a:p>
        </p:txBody>
      </p:sp>
      <p:pic>
        <p:nvPicPr>
          <p:cNvPr id="5" name="Picture 9"/>
          <p:cNvPicPr>
            <a:picLocks noGrp="1" noChangeAspect="1" noChangeArrowheads="1"/>
          </p:cNvPicPr>
          <p:nvPr>
            <p:ph type="pic" idx="1"/>
          </p:nvPr>
        </p:nvPicPr>
        <p:blipFill>
          <a:blip r:embed="rId2"/>
          <a:srcRect l="6115" r="6115"/>
          <a:stretch>
            <a:fillRect/>
          </a:stretch>
        </p:blip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429256" y="4500570"/>
            <a:ext cx="3028952" cy="1981200"/>
          </a:xfrm>
        </p:spPr>
        <p:txBody>
          <a:bodyPr/>
          <a:lstStyle/>
          <a:p>
            <a:r>
              <a:rPr lang="en-US" sz="1600" dirty="0" smtClean="0">
                <a:solidFill>
                  <a:schemeClr val="bg1"/>
                </a:solidFill>
              </a:rPr>
              <a:t>This was a bilateral finding in a young obese woman with 120/80 BP. CT scan imaging was negative.</a:t>
            </a:r>
            <a:br>
              <a:rPr lang="en-US" sz="1600" dirty="0" smtClean="0">
                <a:solidFill>
                  <a:schemeClr val="bg1"/>
                </a:solidFill>
              </a:rPr>
            </a:br>
            <a:r>
              <a:rPr lang="en-US" sz="1600" dirty="0" smtClean="0">
                <a:solidFill>
                  <a:schemeClr val="bg1"/>
                </a:solidFill>
              </a:rPr>
              <a:t/>
            </a:r>
            <a:br>
              <a:rPr lang="en-US" sz="1600" dirty="0" smtClean="0">
                <a:solidFill>
                  <a:schemeClr val="bg1"/>
                </a:solidFill>
              </a:rPr>
            </a:br>
            <a:r>
              <a:rPr lang="en-US" sz="1600" dirty="0" smtClean="0">
                <a:solidFill>
                  <a:schemeClr val="tx1">
                    <a:lumMod val="50000"/>
                    <a:lumOff val="50000"/>
                  </a:schemeClr>
                </a:solidFill>
              </a:rPr>
              <a:t>Q. What is the most likely diagnosis</a:t>
            </a:r>
            <a:r>
              <a:rPr lang="en-US" sz="1600" dirty="0" smtClean="0">
                <a:solidFill>
                  <a:schemeClr val="bg1"/>
                </a:solidFill>
              </a:rPr>
              <a:t>?</a:t>
            </a:r>
            <a:br>
              <a:rPr lang="en-US" sz="1600" dirty="0" smtClean="0">
                <a:solidFill>
                  <a:schemeClr val="bg1"/>
                </a:solidFill>
              </a:rPr>
            </a:br>
            <a:r>
              <a:rPr lang="en-US" sz="1600" dirty="0" smtClean="0">
                <a:solidFill>
                  <a:schemeClr val="bg1"/>
                </a:solidFill>
              </a:rPr>
              <a:t> </a:t>
            </a:r>
            <a:r>
              <a:rPr lang="en-US" sz="1600" dirty="0" err="1" smtClean="0">
                <a:solidFill>
                  <a:schemeClr val="bg1"/>
                </a:solidFill>
              </a:rPr>
              <a:t>papilledema</a:t>
            </a:r>
            <a:r>
              <a:rPr lang="en-US" sz="1600" dirty="0" smtClean="0">
                <a:solidFill>
                  <a:schemeClr val="bg1"/>
                </a:solidFill>
              </a:rPr>
              <a:t> </a:t>
            </a:r>
            <a:br>
              <a:rPr lang="en-US" sz="1600" dirty="0" smtClean="0">
                <a:solidFill>
                  <a:schemeClr val="bg1"/>
                </a:solidFill>
              </a:rPr>
            </a:br>
            <a:r>
              <a:rPr lang="en-US" sz="1600" dirty="0" smtClean="0">
                <a:solidFill>
                  <a:schemeClr val="bg1"/>
                </a:solidFill>
              </a:rPr>
              <a:t/>
            </a:r>
            <a:br>
              <a:rPr lang="en-US" sz="1600" dirty="0" smtClean="0">
                <a:solidFill>
                  <a:schemeClr val="bg1"/>
                </a:solidFill>
              </a:rPr>
            </a:br>
            <a:r>
              <a:rPr lang="en-US" sz="1600" dirty="0" smtClean="0">
                <a:solidFill>
                  <a:schemeClr val="tx1">
                    <a:lumMod val="50000"/>
                    <a:lumOff val="50000"/>
                  </a:schemeClr>
                </a:solidFill>
              </a:rPr>
              <a:t>Q. How would you manage her?</a:t>
            </a:r>
            <a:r>
              <a:rPr lang="en-US" sz="1600" dirty="0" smtClean="0">
                <a:solidFill>
                  <a:schemeClr val="bg1"/>
                </a:solidFill>
              </a:rPr>
              <a:t/>
            </a:r>
            <a:br>
              <a:rPr lang="en-US" sz="1600" dirty="0" smtClean="0">
                <a:solidFill>
                  <a:schemeClr val="bg1"/>
                </a:solidFill>
              </a:rPr>
            </a:br>
            <a:r>
              <a:rPr lang="en-US" sz="1600" dirty="0" smtClean="0">
                <a:solidFill>
                  <a:schemeClr val="bg1"/>
                </a:solidFill>
              </a:rPr>
              <a:t>A. 1.Medical: weight reduction and carbonic-</a:t>
            </a:r>
            <a:r>
              <a:rPr lang="en-US" sz="1600" dirty="0" err="1" smtClean="0">
                <a:solidFill>
                  <a:schemeClr val="bg1"/>
                </a:solidFill>
              </a:rPr>
              <a:t>anhydrase</a:t>
            </a:r>
            <a:r>
              <a:rPr lang="en-US" sz="1600" dirty="0" smtClean="0">
                <a:solidFill>
                  <a:schemeClr val="bg1"/>
                </a:solidFill>
              </a:rPr>
              <a:t> inhibitors (e.g. </a:t>
            </a:r>
            <a:r>
              <a:rPr lang="en-US" sz="1600" dirty="0" err="1" smtClean="0">
                <a:solidFill>
                  <a:schemeClr val="bg1"/>
                </a:solidFill>
              </a:rPr>
              <a:t>acetazolamide</a:t>
            </a:r>
            <a:r>
              <a:rPr lang="en-US" sz="1600" dirty="0" smtClean="0">
                <a:solidFill>
                  <a:schemeClr val="bg1"/>
                </a:solidFill>
              </a:rPr>
              <a:t>)</a:t>
            </a:r>
            <a:br>
              <a:rPr lang="en-US" sz="1600" dirty="0" smtClean="0">
                <a:solidFill>
                  <a:schemeClr val="bg1"/>
                </a:solidFill>
              </a:rPr>
            </a:br>
            <a:r>
              <a:rPr lang="en-US" sz="1600" dirty="0" smtClean="0">
                <a:solidFill>
                  <a:schemeClr val="bg1"/>
                </a:solidFill>
              </a:rPr>
              <a:t/>
            </a:r>
            <a:br>
              <a:rPr lang="en-US" sz="1600" dirty="0" smtClean="0">
                <a:solidFill>
                  <a:schemeClr val="bg1"/>
                </a:solidFill>
              </a:rPr>
            </a:br>
            <a:r>
              <a:rPr lang="en-US" sz="1600" dirty="0" smtClean="0">
                <a:solidFill>
                  <a:schemeClr val="bg1"/>
                </a:solidFill>
              </a:rPr>
              <a:t>    2.Surgical: CSF shunt.</a:t>
            </a:r>
            <a:br>
              <a:rPr lang="en-US" sz="1600" dirty="0" smtClean="0">
                <a:solidFill>
                  <a:schemeClr val="bg1"/>
                </a:solidFill>
              </a:rPr>
            </a:br>
            <a:r>
              <a:rPr lang="en-US" sz="1600" dirty="0" smtClean="0">
                <a:solidFill>
                  <a:schemeClr val="bg1"/>
                </a:solidFill>
              </a:rPr>
              <a:t/>
            </a:r>
            <a:br>
              <a:rPr lang="en-US" sz="1600" dirty="0" smtClean="0">
                <a:solidFill>
                  <a:schemeClr val="bg1"/>
                </a:solidFill>
              </a:rPr>
            </a:br>
            <a:r>
              <a:rPr lang="en-US" sz="1600" dirty="0" smtClean="0">
                <a:solidFill>
                  <a:schemeClr val="bg1"/>
                </a:solidFill>
              </a:rPr>
              <a:t/>
            </a:r>
            <a:br>
              <a:rPr lang="en-US" sz="1600" dirty="0" smtClean="0">
                <a:solidFill>
                  <a:schemeClr val="bg1"/>
                </a:solidFill>
              </a:rPr>
            </a:br>
            <a:r>
              <a:rPr lang="en-US" sz="1600" dirty="0" smtClean="0">
                <a:solidFill>
                  <a:schemeClr val="bg1"/>
                </a:solidFill>
              </a:rPr>
              <a:t/>
            </a:r>
            <a:br>
              <a:rPr lang="en-US" sz="1600" dirty="0" smtClean="0">
                <a:solidFill>
                  <a:schemeClr val="bg1"/>
                </a:solidFill>
              </a:rPr>
            </a:br>
            <a:endParaRPr lang="ar-SA" sz="1600" dirty="0"/>
          </a:p>
        </p:txBody>
      </p:sp>
      <p:sp>
        <p:nvSpPr>
          <p:cNvPr id="4" name="عنصر نائب للنص 3"/>
          <p:cNvSpPr>
            <a:spLocks noGrp="1"/>
          </p:cNvSpPr>
          <p:nvPr>
            <p:ph type="body" sz="half" idx="2"/>
          </p:nvPr>
        </p:nvSpPr>
        <p:spPr/>
        <p:txBody>
          <a:bodyPr/>
          <a:lstStyle/>
          <a:p>
            <a:endParaRPr lang="ar-SA" dirty="0"/>
          </a:p>
        </p:txBody>
      </p:sp>
      <p:pic>
        <p:nvPicPr>
          <p:cNvPr id="5" name="Picture 11" descr="mso47A7E"/>
          <p:cNvPicPr>
            <a:picLocks noGrp="1" noChangeAspect="1" noChangeArrowheads="1"/>
          </p:cNvPicPr>
          <p:nvPr>
            <p:ph type="pic" idx="1"/>
          </p:nvPr>
        </p:nvPicPr>
        <p:blipFill>
          <a:blip r:embed="rId2" cstate="print">
            <a:lum bright="-18000" contrast="18000"/>
          </a:blip>
          <a:srcRect l="3720" r="3720"/>
          <a:stretch>
            <a:fillRect/>
          </a:stretch>
        </p:blipFill>
        <p:spPr>
          <a:xfrm>
            <a:off x="785786" y="1071546"/>
            <a:ext cx="4419600" cy="3514531"/>
          </a:xfrm>
          <a:prstGeom prst="rect">
            <a:avLst/>
          </a:prstGeom>
          <a:solidFill>
            <a:schemeClr val="bg2"/>
          </a:solidFill>
          <a:ln>
            <a:solidFill>
              <a:schemeClr val="bg1"/>
            </a:solidFill>
          </a:ln>
          <a:effectLst>
            <a:innerShdw blurRad="95250">
              <a:srgbClr val="000000"/>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500694" y="4572008"/>
            <a:ext cx="3171828" cy="1981200"/>
          </a:xfrm>
        </p:spPr>
        <p:txBody>
          <a:bodyPr/>
          <a:lstStyle/>
          <a:p>
            <a:r>
              <a:rPr lang="en-US" sz="2000" dirty="0" smtClean="0"/>
              <a:t/>
            </a:r>
            <a:br>
              <a:rPr lang="en-US" sz="2000" dirty="0" smtClean="0"/>
            </a:br>
            <a:r>
              <a:rPr lang="en-US" sz="1800" dirty="0" smtClean="0"/>
              <a:t>Q. What is the diagnosis?</a:t>
            </a:r>
            <a:br>
              <a:rPr lang="en-US" sz="1800" dirty="0" smtClean="0"/>
            </a:br>
            <a:r>
              <a:rPr lang="en-US" sz="1800" dirty="0" smtClean="0"/>
              <a:t>A. Right facial (7</a:t>
            </a:r>
            <a:r>
              <a:rPr lang="en-US" sz="1800" baseline="30000" dirty="0" smtClean="0"/>
              <a:t>th</a:t>
            </a:r>
            <a:r>
              <a:rPr lang="en-US" sz="1800" dirty="0" smtClean="0"/>
              <a:t>) nerve palsy (LMNL).</a:t>
            </a:r>
            <a:br>
              <a:rPr lang="en-US" sz="1800" dirty="0" smtClean="0"/>
            </a:br>
            <a:r>
              <a:rPr lang="en-US" sz="1800" dirty="0" smtClean="0"/>
              <a:t/>
            </a:r>
            <a:br>
              <a:rPr lang="en-US" sz="1800" dirty="0" smtClean="0"/>
            </a:br>
            <a:r>
              <a:rPr lang="en-US" sz="1800" dirty="0" smtClean="0"/>
              <a:t>Q. Mention 2 ocular manifestations of this condition.</a:t>
            </a:r>
            <a:br>
              <a:rPr lang="en-US" sz="1800" dirty="0" smtClean="0"/>
            </a:br>
            <a:r>
              <a:rPr lang="en-US" sz="1800" dirty="0" smtClean="0"/>
              <a:t>A. Exposure </a:t>
            </a:r>
            <a:r>
              <a:rPr lang="en-US" sz="1800" dirty="0" err="1" smtClean="0"/>
              <a:t>keratitis</a:t>
            </a:r>
            <a:r>
              <a:rPr lang="en-US" sz="1800" dirty="0" smtClean="0"/>
              <a:t>, </a:t>
            </a:r>
            <a:r>
              <a:rPr lang="en-US" sz="1800" dirty="0" err="1" smtClean="0"/>
              <a:t>epiphoria</a:t>
            </a:r>
            <a:r>
              <a:rPr lang="en-US" sz="1800" dirty="0" smtClean="0"/>
              <a:t> (excessive tearing), </a:t>
            </a:r>
            <a:r>
              <a:rPr lang="en-US" sz="1800" dirty="0" err="1" smtClean="0"/>
              <a:t>ectropion</a:t>
            </a:r>
            <a:r>
              <a:rPr lang="en-US" sz="1800" dirty="0" smtClean="0"/>
              <a:t>.</a:t>
            </a:r>
            <a:br>
              <a:rPr lang="en-US" sz="1800" dirty="0" smtClean="0"/>
            </a:br>
            <a:endParaRPr lang="ar-SA" sz="1600" dirty="0"/>
          </a:p>
        </p:txBody>
      </p:sp>
      <p:sp>
        <p:nvSpPr>
          <p:cNvPr id="4" name="عنصر نائب للنص 3"/>
          <p:cNvSpPr>
            <a:spLocks noGrp="1"/>
          </p:cNvSpPr>
          <p:nvPr>
            <p:ph type="body" sz="half" idx="2"/>
          </p:nvPr>
        </p:nvSpPr>
        <p:spPr/>
        <p:txBody>
          <a:bodyPr/>
          <a:lstStyle/>
          <a:p>
            <a:endParaRPr lang="ar-SA"/>
          </a:p>
        </p:txBody>
      </p:sp>
      <p:pic>
        <p:nvPicPr>
          <p:cNvPr id="6" name="Picture 4" descr="facialpalsy.jpg"/>
          <p:cNvPicPr>
            <a:picLocks noGrp="1" noChangeAspect="1"/>
          </p:cNvPicPr>
          <p:nvPr>
            <p:ph type="pic" idx="1"/>
          </p:nvPr>
        </p:nvPicPr>
        <p:blipFill>
          <a:blip r:embed="rId2"/>
          <a:srcRect l="101" r="101"/>
          <a:stretch>
            <a:fillRect/>
          </a:stretch>
        </p:blipFill>
        <p:spPr>
          <a:prstGeom prst="rect">
            <a:avLst/>
          </a:prstGeom>
        </p:spPr>
        <p:style>
          <a:lnRef idx="1">
            <a:schemeClr val="accent1"/>
          </a:lnRef>
          <a:fillRef idx="3">
            <a:schemeClr val="accent1"/>
          </a:fillRef>
          <a:effectRef idx="2">
            <a:schemeClr val="accent1"/>
          </a:effectRef>
          <a:fontRef idx="minor">
            <a:schemeClr val="lt1"/>
          </a:fontRef>
        </p:style>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marR="0"/>
            <a:r>
              <a:rPr lang="ar-SA" sz="2000" dirty="0" smtClean="0">
                <a:solidFill>
                  <a:schemeClr val="bg1"/>
                </a:solidFill>
              </a:rPr>
              <a:t/>
            </a:r>
            <a:br>
              <a:rPr lang="ar-SA" sz="2000" dirty="0" smtClean="0">
                <a:solidFill>
                  <a:schemeClr val="bg1"/>
                </a:solidFill>
              </a:rPr>
            </a:br>
            <a:r>
              <a:rPr lang="en-US" sz="2000" dirty="0" smtClean="0">
                <a:solidFill>
                  <a:schemeClr val="bg1"/>
                </a:solidFill>
              </a:rPr>
              <a:t>Identify</a:t>
            </a:r>
            <a:r>
              <a:rPr lang="ar-SA" sz="2000" dirty="0" smtClean="0">
                <a:solidFill>
                  <a:schemeClr val="bg1"/>
                </a:solidFill>
              </a:rPr>
              <a:t> </a:t>
            </a:r>
            <a:br>
              <a:rPr lang="ar-SA" sz="2000" dirty="0" smtClean="0">
                <a:solidFill>
                  <a:schemeClr val="bg1"/>
                </a:solidFill>
              </a:rPr>
            </a:br>
            <a:r>
              <a:rPr lang="ar-SA" sz="2000" dirty="0" smtClean="0">
                <a:solidFill>
                  <a:schemeClr val="bg1"/>
                </a:solidFill>
              </a:rPr>
              <a:t/>
            </a:r>
            <a:br>
              <a:rPr lang="ar-SA" sz="2000" dirty="0" smtClean="0">
                <a:solidFill>
                  <a:schemeClr val="bg1"/>
                </a:solidFill>
              </a:rPr>
            </a:br>
            <a:r>
              <a:rPr lang="en-US" sz="2000" dirty="0" smtClean="0">
                <a:solidFill>
                  <a:schemeClr val="bg1"/>
                </a:solidFill>
              </a:rPr>
              <a:t>1- Optic Tract </a:t>
            </a:r>
            <a:br>
              <a:rPr lang="en-US" sz="2000" dirty="0" smtClean="0">
                <a:solidFill>
                  <a:schemeClr val="bg1"/>
                </a:solidFill>
              </a:rPr>
            </a:br>
            <a:r>
              <a:rPr lang="en-US" sz="2000" dirty="0" smtClean="0">
                <a:solidFill>
                  <a:schemeClr val="bg1"/>
                </a:solidFill>
              </a:rPr>
              <a:t/>
            </a:r>
            <a:br>
              <a:rPr lang="en-US" sz="2000" dirty="0" smtClean="0">
                <a:solidFill>
                  <a:schemeClr val="bg1"/>
                </a:solidFill>
              </a:rPr>
            </a:br>
            <a:r>
              <a:rPr lang="en-US" sz="2000" dirty="0" smtClean="0">
                <a:solidFill>
                  <a:schemeClr val="bg1"/>
                </a:solidFill>
              </a:rPr>
              <a:t/>
            </a:r>
            <a:br>
              <a:rPr lang="en-US" sz="2000" dirty="0" smtClean="0">
                <a:solidFill>
                  <a:schemeClr val="bg1"/>
                </a:solidFill>
              </a:rPr>
            </a:br>
            <a:r>
              <a:rPr lang="ar-SA" sz="2000" dirty="0" smtClean="0">
                <a:solidFill>
                  <a:schemeClr val="bg1"/>
                </a:solidFill>
              </a:rPr>
              <a:t> </a:t>
            </a:r>
            <a:br>
              <a:rPr lang="ar-SA" sz="2000" dirty="0" smtClean="0">
                <a:solidFill>
                  <a:schemeClr val="bg1"/>
                </a:solidFill>
              </a:rPr>
            </a:br>
            <a:r>
              <a:rPr lang="en-US" sz="2000" dirty="0" smtClean="0">
                <a:solidFill>
                  <a:schemeClr val="bg1"/>
                </a:solidFill>
              </a:rPr>
              <a:t>2- Optic Radiation </a:t>
            </a:r>
            <a:r>
              <a:rPr lang="ar-SA" sz="2000" dirty="0" smtClean="0">
                <a:solidFill>
                  <a:schemeClr val="bg1"/>
                </a:solidFill>
              </a:rPr>
              <a:t/>
            </a:r>
            <a:br>
              <a:rPr lang="ar-SA" sz="2000" dirty="0" smtClean="0">
                <a:solidFill>
                  <a:schemeClr val="bg1"/>
                </a:solidFill>
              </a:rPr>
            </a:br>
            <a:endParaRPr lang="ar-SA" sz="2000" dirty="0"/>
          </a:p>
        </p:txBody>
      </p:sp>
      <p:sp>
        <p:nvSpPr>
          <p:cNvPr id="4" name="عنصر نائب للنص 3"/>
          <p:cNvSpPr>
            <a:spLocks noGrp="1"/>
          </p:cNvSpPr>
          <p:nvPr>
            <p:ph type="body" sz="half" idx="2"/>
          </p:nvPr>
        </p:nvSpPr>
        <p:spPr/>
        <p:txBody>
          <a:bodyPr/>
          <a:lstStyle/>
          <a:p>
            <a:r>
              <a:rPr lang="ar-SA" dirty="0" smtClean="0"/>
              <a:t>يجيب صور طبيعية ... جدا واضحة </a:t>
            </a:r>
          </a:p>
          <a:p>
            <a:endParaRPr lang="ar-SA" dirty="0"/>
          </a:p>
        </p:txBody>
      </p:sp>
      <p:pic>
        <p:nvPicPr>
          <p:cNvPr id="5" name="Picture 4" descr="Picture8"/>
          <p:cNvPicPr>
            <a:picLocks noGrp="1" noChangeAspect="1" noChangeArrowheads="1"/>
          </p:cNvPicPr>
          <p:nvPr>
            <p:ph type="pic" idx="1"/>
          </p:nvPr>
        </p:nvPicPr>
        <p:blipFill>
          <a:blip r:embed="rId2" cstate="print"/>
          <a:srcRect t="11163" b="11163"/>
          <a:stretch>
            <a:fillRect/>
          </a:stretch>
        </p:blipFill>
        <p:spPr bwMode="auto">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929322" y="3643314"/>
            <a:ext cx="2743200" cy="1981200"/>
          </a:xfrm>
        </p:spPr>
        <p:txBody>
          <a:bodyPr/>
          <a:lstStyle/>
          <a:p>
            <a:r>
              <a:rPr lang="en-US" sz="1600" dirty="0" smtClean="0">
                <a:solidFill>
                  <a:schemeClr val="bg1"/>
                </a:solidFill>
              </a:rPr>
              <a:t>Q. What is the diagnosis?</a:t>
            </a:r>
            <a:br>
              <a:rPr lang="en-US" sz="1600" dirty="0" smtClean="0">
                <a:solidFill>
                  <a:schemeClr val="bg1"/>
                </a:solidFill>
              </a:rPr>
            </a:br>
            <a:r>
              <a:rPr lang="en-US" sz="1600" dirty="0" smtClean="0">
                <a:solidFill>
                  <a:schemeClr val="bg1"/>
                </a:solidFill>
              </a:rPr>
              <a:t>A. Accommodative </a:t>
            </a:r>
            <a:r>
              <a:rPr lang="en-US" sz="1600" dirty="0" err="1" smtClean="0">
                <a:solidFill>
                  <a:schemeClr val="bg1"/>
                </a:solidFill>
              </a:rPr>
              <a:t>esotropia</a:t>
            </a:r>
            <a:r>
              <a:rPr lang="en-US" sz="1600" dirty="0" smtClean="0">
                <a:solidFill>
                  <a:schemeClr val="bg1"/>
                </a:solidFill>
              </a:rPr>
              <a:t> in the right eye.</a:t>
            </a:r>
            <a:br>
              <a:rPr lang="en-US" sz="1600" dirty="0" smtClean="0">
                <a:solidFill>
                  <a:schemeClr val="bg1"/>
                </a:solidFill>
              </a:rPr>
            </a:br>
            <a:r>
              <a:rPr lang="en-US" sz="1600" dirty="0" smtClean="0">
                <a:solidFill>
                  <a:schemeClr val="bg1"/>
                </a:solidFill>
              </a:rPr>
              <a:t/>
            </a:r>
            <a:br>
              <a:rPr lang="en-US" sz="1600" dirty="0" smtClean="0">
                <a:solidFill>
                  <a:schemeClr val="bg1"/>
                </a:solidFill>
              </a:rPr>
            </a:br>
            <a:r>
              <a:rPr lang="en-US" sz="1600" dirty="0" smtClean="0">
                <a:solidFill>
                  <a:schemeClr val="bg1"/>
                </a:solidFill>
              </a:rPr>
              <a:t>Q. Which type of refractive error is associated with this condition?</a:t>
            </a:r>
            <a:br>
              <a:rPr lang="en-US" sz="1600" dirty="0" smtClean="0">
                <a:solidFill>
                  <a:schemeClr val="bg1"/>
                </a:solidFill>
              </a:rPr>
            </a:br>
            <a:r>
              <a:rPr lang="en-US" sz="1600" dirty="0" smtClean="0">
                <a:solidFill>
                  <a:schemeClr val="bg1"/>
                </a:solidFill>
              </a:rPr>
              <a:t>A. </a:t>
            </a:r>
            <a:r>
              <a:rPr lang="en-US" sz="1600" dirty="0" err="1" smtClean="0">
                <a:solidFill>
                  <a:schemeClr val="bg1"/>
                </a:solidFill>
              </a:rPr>
              <a:t>Hyperopia</a:t>
            </a:r>
            <a:r>
              <a:rPr lang="en-US" sz="1600" dirty="0" smtClean="0">
                <a:solidFill>
                  <a:schemeClr val="bg1"/>
                </a:solidFill>
              </a:rPr>
              <a:t>.</a:t>
            </a:r>
            <a:br>
              <a:rPr lang="en-US" sz="1600" dirty="0" smtClean="0">
                <a:solidFill>
                  <a:schemeClr val="bg1"/>
                </a:solidFill>
              </a:rPr>
            </a:br>
            <a:endParaRPr lang="en-US" sz="1600" dirty="0" smtClean="0">
              <a:solidFill>
                <a:schemeClr val="bg1"/>
              </a:solidFill>
            </a:endParaRPr>
          </a:p>
        </p:txBody>
      </p:sp>
      <p:sp>
        <p:nvSpPr>
          <p:cNvPr id="4" name="عنصر نائب للنص 3"/>
          <p:cNvSpPr>
            <a:spLocks noGrp="1"/>
          </p:cNvSpPr>
          <p:nvPr>
            <p:ph type="body" sz="half" idx="2"/>
          </p:nvPr>
        </p:nvSpPr>
        <p:spPr/>
        <p:txBody>
          <a:bodyPr/>
          <a:lstStyle/>
          <a:p>
            <a:endParaRPr lang="ar-SA"/>
          </a:p>
        </p:txBody>
      </p:sp>
      <p:pic>
        <p:nvPicPr>
          <p:cNvPr id="5" name="Picture 4" descr="accommodative esotropia.jpg"/>
          <p:cNvPicPr>
            <a:picLocks noGrp="1" noChangeAspect="1"/>
          </p:cNvPicPr>
          <p:nvPr>
            <p:ph type="pic" idx="1"/>
          </p:nvPr>
        </p:nvPicPr>
        <p:blipFill>
          <a:blip r:embed="rId2"/>
          <a:srcRect t="4908" b="4908"/>
          <a:stretch>
            <a:fillRect/>
          </a:stretch>
        </p:blipFill>
        <p:spPr>
          <a:prstGeom prst="rect">
            <a:avLst/>
          </a:prstGeom>
        </p:spPr>
        <p:style>
          <a:lnRef idx="1">
            <a:schemeClr val="accent1"/>
          </a:lnRef>
          <a:fillRef idx="3">
            <a:schemeClr val="accent1"/>
          </a:fillRef>
          <a:effectRef idx="2">
            <a:schemeClr val="accent1"/>
          </a:effectRef>
          <a:fontRef idx="minor">
            <a:schemeClr val="lt1"/>
          </a:fontRef>
        </p:style>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عنصر نائب للنص 3"/>
          <p:cNvSpPr>
            <a:spLocks noGrp="1"/>
          </p:cNvSpPr>
          <p:nvPr>
            <p:ph type="body" sz="half" idx="2"/>
          </p:nvPr>
        </p:nvSpPr>
        <p:spPr>
          <a:xfrm>
            <a:off x="533400" y="4429132"/>
            <a:ext cx="7848600" cy="2124068"/>
          </a:xfrm>
        </p:spPr>
        <p:txBody>
          <a:bodyPr>
            <a:normAutofit/>
          </a:bodyPr>
          <a:lstStyle/>
          <a:p>
            <a:pPr marR="0" algn="l"/>
            <a:r>
              <a:rPr lang="en-US" sz="4400" dirty="0" smtClean="0">
                <a:solidFill>
                  <a:schemeClr val="bg1"/>
                </a:solidFill>
              </a:rPr>
              <a:t>1- </a:t>
            </a:r>
            <a:r>
              <a:rPr lang="en-US" sz="4400" dirty="0" err="1" smtClean="0">
                <a:solidFill>
                  <a:schemeClr val="bg1"/>
                </a:solidFill>
              </a:rPr>
              <a:t>Ciliary</a:t>
            </a:r>
            <a:r>
              <a:rPr lang="en-US" sz="4400" dirty="0" smtClean="0">
                <a:solidFill>
                  <a:schemeClr val="bg1"/>
                </a:solidFill>
              </a:rPr>
              <a:t> Body </a:t>
            </a:r>
          </a:p>
          <a:p>
            <a:pPr marR="0" algn="l"/>
            <a:endParaRPr lang="en-US" sz="4400" dirty="0" smtClean="0">
              <a:solidFill>
                <a:schemeClr val="bg1"/>
              </a:solidFill>
            </a:endParaRPr>
          </a:p>
          <a:p>
            <a:pPr marR="0" algn="l"/>
            <a:r>
              <a:rPr lang="en-US" sz="4400" dirty="0" smtClean="0">
                <a:solidFill>
                  <a:schemeClr val="bg1"/>
                </a:solidFill>
              </a:rPr>
              <a:t>2- central retinal artery</a:t>
            </a:r>
            <a:endParaRPr lang="ar-SA" sz="4400" dirty="0" smtClean="0">
              <a:solidFill>
                <a:schemeClr val="bg1"/>
              </a:solidFill>
            </a:endParaRPr>
          </a:p>
        </p:txBody>
      </p:sp>
      <p:pic>
        <p:nvPicPr>
          <p:cNvPr id="17411" name="Picture 3" descr="C:\Users\Toshiba\Desktop\sideview.gif"/>
          <p:cNvPicPr>
            <a:picLocks noChangeAspect="1" noChangeArrowheads="1"/>
          </p:cNvPicPr>
          <p:nvPr/>
        </p:nvPicPr>
        <p:blipFill>
          <a:blip r:embed="rId2"/>
          <a:srcRect/>
          <a:stretch>
            <a:fillRect/>
          </a:stretch>
        </p:blipFill>
        <p:spPr bwMode="auto">
          <a:xfrm>
            <a:off x="4357685" y="428604"/>
            <a:ext cx="4786315" cy="3121277"/>
          </a:xfrm>
          <a:prstGeom prst="rect">
            <a:avLst/>
          </a:prstGeom>
          <a:noFill/>
        </p:spPr>
      </p:pic>
      <p:pic>
        <p:nvPicPr>
          <p:cNvPr id="4098" name="Picture 2" descr="C:\Users\hanz\Desktop\images2.jpg"/>
          <p:cNvPicPr>
            <a:picLocks noChangeAspect="1" noChangeArrowheads="1"/>
          </p:cNvPicPr>
          <p:nvPr/>
        </p:nvPicPr>
        <p:blipFill>
          <a:blip r:embed="rId3"/>
          <a:srcRect/>
          <a:stretch>
            <a:fillRect/>
          </a:stretch>
        </p:blipFill>
        <p:spPr bwMode="auto">
          <a:xfrm>
            <a:off x="571472" y="857232"/>
            <a:ext cx="3475016" cy="2638438"/>
          </a:xfrm>
          <a:prstGeom prst="rect">
            <a:avLst/>
          </a:prstGeom>
          <a:noFill/>
        </p:spPr>
      </p:pic>
      <p:sp>
        <p:nvSpPr>
          <p:cNvPr id="6" name="مستطيل مستدير الزوايا 5"/>
          <p:cNvSpPr/>
          <p:nvPr/>
        </p:nvSpPr>
        <p:spPr>
          <a:xfrm>
            <a:off x="1785918" y="3571876"/>
            <a:ext cx="785818"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2</a:t>
            </a:r>
            <a:endParaRPr lang="ar-SA" dirty="0"/>
          </a:p>
        </p:txBody>
      </p:sp>
      <p:sp>
        <p:nvSpPr>
          <p:cNvPr id="7" name="مستطيل مستدير الزوايا 6"/>
          <p:cNvSpPr/>
          <p:nvPr/>
        </p:nvSpPr>
        <p:spPr>
          <a:xfrm>
            <a:off x="7143768" y="3571876"/>
            <a:ext cx="571504"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1</a:t>
            </a:r>
            <a:endParaRPr lang="ar-SA"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500694" y="4143380"/>
            <a:ext cx="3643306" cy="1981200"/>
          </a:xfrm>
        </p:spPr>
        <p:txBody>
          <a:bodyPr/>
          <a:lstStyle/>
          <a:p>
            <a:r>
              <a:rPr lang="en-US" sz="1800" dirty="0" smtClean="0">
                <a:solidFill>
                  <a:schemeClr val="tx1">
                    <a:lumMod val="50000"/>
                    <a:lumOff val="50000"/>
                  </a:schemeClr>
                </a:solidFill>
              </a:rPr>
              <a:t>Q. DIAGNOSIS ?</a:t>
            </a:r>
            <a:r>
              <a:rPr lang="en-US" sz="1800" dirty="0" smtClean="0">
                <a:solidFill>
                  <a:schemeClr val="bg1"/>
                </a:solidFill>
              </a:rPr>
              <a:t/>
            </a:r>
            <a:br>
              <a:rPr lang="en-US" sz="1800" dirty="0" smtClean="0">
                <a:solidFill>
                  <a:schemeClr val="bg1"/>
                </a:solidFill>
              </a:rPr>
            </a:br>
            <a:r>
              <a:rPr lang="en-US" sz="1800" dirty="0" smtClean="0">
                <a:solidFill>
                  <a:schemeClr val="bg1"/>
                </a:solidFill>
              </a:rPr>
              <a:t>PROLIFERATIVE DIABETIC RETINOPATHY</a:t>
            </a:r>
            <a:br>
              <a:rPr lang="en-US" sz="1800" dirty="0" smtClean="0">
                <a:solidFill>
                  <a:schemeClr val="bg1"/>
                </a:solidFill>
              </a:rPr>
            </a:br>
            <a:r>
              <a:rPr lang="en-US" sz="1800" dirty="0" smtClean="0">
                <a:solidFill>
                  <a:schemeClr val="bg1"/>
                </a:solidFill>
              </a:rPr>
              <a:t/>
            </a:r>
            <a:br>
              <a:rPr lang="en-US" sz="1800" dirty="0" smtClean="0">
                <a:solidFill>
                  <a:schemeClr val="bg1"/>
                </a:solidFill>
              </a:rPr>
            </a:br>
            <a:r>
              <a:rPr lang="en-US" sz="1800" dirty="0" smtClean="0">
                <a:solidFill>
                  <a:schemeClr val="tx1">
                    <a:lumMod val="50000"/>
                    <a:lumOff val="50000"/>
                  </a:schemeClr>
                </a:solidFill>
              </a:rPr>
              <a:t>Q. What is the sign ?</a:t>
            </a:r>
            <a:r>
              <a:rPr lang="en-US" sz="1800" dirty="0" smtClean="0">
                <a:solidFill>
                  <a:schemeClr val="bg1"/>
                </a:solidFill>
              </a:rPr>
              <a:t/>
            </a:r>
            <a:br>
              <a:rPr lang="en-US" sz="1800" dirty="0" smtClean="0">
                <a:solidFill>
                  <a:schemeClr val="bg1"/>
                </a:solidFill>
              </a:rPr>
            </a:br>
            <a:r>
              <a:rPr lang="en-US" sz="1800" dirty="0" smtClean="0">
                <a:solidFill>
                  <a:schemeClr val="bg1"/>
                </a:solidFill>
              </a:rPr>
              <a:t>Fan shaped </a:t>
            </a:r>
            <a:r>
              <a:rPr lang="en-US" sz="1800" dirty="0" err="1" smtClean="0">
                <a:solidFill>
                  <a:schemeClr val="bg1"/>
                </a:solidFill>
              </a:rPr>
              <a:t>neovascularization</a:t>
            </a:r>
            <a:r>
              <a:rPr lang="en-US" sz="1800" dirty="0" smtClean="0">
                <a:solidFill>
                  <a:schemeClr val="bg1"/>
                </a:solidFill>
              </a:rPr>
              <a:t> on optic disc</a:t>
            </a:r>
            <a:br>
              <a:rPr lang="en-US" sz="1800" dirty="0" smtClean="0">
                <a:solidFill>
                  <a:schemeClr val="bg1"/>
                </a:solidFill>
              </a:rPr>
            </a:br>
            <a:r>
              <a:rPr lang="en-US" sz="1800" dirty="0" smtClean="0">
                <a:solidFill>
                  <a:schemeClr val="bg1"/>
                </a:solidFill>
              </a:rPr>
              <a:t/>
            </a:r>
            <a:br>
              <a:rPr lang="en-US" sz="1800" dirty="0" smtClean="0">
                <a:solidFill>
                  <a:schemeClr val="bg1"/>
                </a:solidFill>
              </a:rPr>
            </a:br>
            <a:r>
              <a:rPr lang="en-US" sz="1800" dirty="0" smtClean="0">
                <a:solidFill>
                  <a:schemeClr val="tx1">
                    <a:lumMod val="50000"/>
                    <a:lumOff val="50000"/>
                  </a:schemeClr>
                </a:solidFill>
              </a:rPr>
              <a:t>Q. How would you manage this patient?</a:t>
            </a:r>
            <a:r>
              <a:rPr lang="en-US" sz="1800" dirty="0" smtClean="0">
                <a:solidFill>
                  <a:schemeClr val="bg1"/>
                </a:solidFill>
              </a:rPr>
              <a:t/>
            </a:r>
            <a:br>
              <a:rPr lang="en-US" sz="1800" dirty="0" smtClean="0">
                <a:solidFill>
                  <a:schemeClr val="bg1"/>
                </a:solidFill>
              </a:rPr>
            </a:br>
            <a:r>
              <a:rPr lang="en-US" sz="1800" dirty="0" smtClean="0">
                <a:solidFill>
                  <a:schemeClr val="bg1"/>
                </a:solidFill>
              </a:rPr>
              <a:t>A. Pan-retinal photocoagulation (PRP) and control blood sugar.</a:t>
            </a:r>
            <a:br>
              <a:rPr lang="en-US" sz="1800" dirty="0" smtClean="0">
                <a:solidFill>
                  <a:schemeClr val="bg1"/>
                </a:solidFill>
              </a:rPr>
            </a:br>
            <a:r>
              <a:rPr lang="en-US" sz="1800" dirty="0" smtClean="0">
                <a:solidFill>
                  <a:schemeClr val="bg1"/>
                </a:solidFill>
              </a:rPr>
              <a:t/>
            </a:r>
            <a:br>
              <a:rPr lang="en-US" sz="1800" dirty="0" smtClean="0">
                <a:solidFill>
                  <a:schemeClr val="bg1"/>
                </a:solidFill>
              </a:rPr>
            </a:br>
            <a:endParaRPr lang="ar-SA" sz="1800" dirty="0"/>
          </a:p>
        </p:txBody>
      </p:sp>
      <p:sp>
        <p:nvSpPr>
          <p:cNvPr id="4" name="عنصر نائب للنص 3"/>
          <p:cNvSpPr>
            <a:spLocks noGrp="1"/>
          </p:cNvSpPr>
          <p:nvPr>
            <p:ph type="body" sz="half" idx="2"/>
          </p:nvPr>
        </p:nvSpPr>
        <p:spPr/>
        <p:txBody>
          <a:bodyPr/>
          <a:lstStyle/>
          <a:p>
            <a:endParaRPr lang="ar-SA"/>
          </a:p>
        </p:txBody>
      </p:sp>
      <p:pic>
        <p:nvPicPr>
          <p:cNvPr id="5" name="Picture 4" descr="sp28$024"/>
          <p:cNvPicPr>
            <a:picLocks noGrp="1" noChangeAspect="1" noChangeArrowheads="1"/>
          </p:cNvPicPr>
          <p:nvPr>
            <p:ph type="pic" idx="1"/>
          </p:nvPr>
        </p:nvPicPr>
        <p:blipFill>
          <a:blip r:embed="rId2" cstate="print"/>
          <a:srcRect t="5398" b="5398"/>
          <a:stretch>
            <a:fillRect/>
          </a:stretch>
        </p:blipFill>
        <p:spPr bwMode="auto">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929322" y="3357562"/>
            <a:ext cx="2743200" cy="1981200"/>
          </a:xfrm>
        </p:spPr>
        <p:txBody>
          <a:bodyPr/>
          <a:lstStyle/>
          <a:p>
            <a:r>
              <a:rPr lang="en-US" sz="1800" dirty="0" smtClean="0"/>
              <a:t/>
            </a:r>
            <a:br>
              <a:rPr lang="en-US" sz="18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ar-SA" sz="1800" dirty="0" smtClean="0">
                <a:solidFill>
                  <a:schemeClr val="bg1"/>
                </a:solidFill>
              </a:rPr>
              <a:t/>
            </a:r>
            <a:br>
              <a:rPr lang="ar-SA" sz="1800" dirty="0" smtClean="0">
                <a:solidFill>
                  <a:schemeClr val="bg1"/>
                </a:solidFill>
              </a:rPr>
            </a:br>
            <a:r>
              <a:rPr lang="ar-SA" sz="1800" dirty="0" smtClean="0">
                <a:solidFill>
                  <a:schemeClr val="bg1"/>
                </a:solidFill>
              </a:rPr>
              <a:t/>
            </a:r>
            <a:br>
              <a:rPr lang="ar-SA" sz="1800" dirty="0" smtClean="0">
                <a:solidFill>
                  <a:schemeClr val="bg1"/>
                </a:solidFill>
              </a:rPr>
            </a:br>
            <a:r>
              <a:rPr lang="ar-SA" sz="1800" dirty="0" smtClean="0">
                <a:solidFill>
                  <a:schemeClr val="bg1"/>
                </a:solidFill>
              </a:rPr>
              <a:t/>
            </a:r>
            <a:br>
              <a:rPr lang="ar-SA" sz="1800" dirty="0" smtClean="0">
                <a:solidFill>
                  <a:schemeClr val="bg1"/>
                </a:solidFill>
              </a:rPr>
            </a:br>
            <a:r>
              <a:rPr lang="ar-SA" sz="1800" dirty="0" smtClean="0">
                <a:solidFill>
                  <a:schemeClr val="bg1"/>
                </a:solidFill>
              </a:rPr>
              <a:t/>
            </a:r>
            <a:br>
              <a:rPr lang="ar-SA" sz="1800" dirty="0" smtClean="0">
                <a:solidFill>
                  <a:schemeClr val="bg1"/>
                </a:solidFill>
              </a:rPr>
            </a:br>
            <a:r>
              <a:rPr lang="ar-SA" sz="1800" dirty="0" smtClean="0">
                <a:solidFill>
                  <a:schemeClr val="bg1"/>
                </a:solidFill>
              </a:rPr>
              <a:t/>
            </a:r>
            <a:br>
              <a:rPr lang="ar-SA" sz="1800" dirty="0" smtClean="0">
                <a:solidFill>
                  <a:schemeClr val="bg1"/>
                </a:solidFill>
              </a:rPr>
            </a:br>
            <a:r>
              <a:rPr lang="ar-SA" sz="1800" dirty="0" smtClean="0">
                <a:solidFill>
                  <a:schemeClr val="bg1"/>
                </a:solidFill>
              </a:rPr>
              <a:t/>
            </a:r>
            <a:br>
              <a:rPr lang="ar-SA" sz="1800" dirty="0" smtClean="0">
                <a:solidFill>
                  <a:schemeClr val="bg1"/>
                </a:solidFill>
              </a:rPr>
            </a:br>
            <a:r>
              <a:rPr lang="en-US" sz="1800" dirty="0" smtClean="0">
                <a:solidFill>
                  <a:schemeClr val="bg1"/>
                </a:solidFill>
              </a:rPr>
              <a:t/>
            </a:r>
            <a:br>
              <a:rPr lang="en-US" sz="1800" dirty="0" smtClean="0">
                <a:solidFill>
                  <a:schemeClr val="bg1"/>
                </a:solidFill>
              </a:rPr>
            </a:br>
            <a:r>
              <a:rPr lang="en-US" sz="1800" dirty="0" smtClean="0">
                <a:solidFill>
                  <a:schemeClr val="bg1"/>
                </a:solidFill>
              </a:rPr>
              <a:t>Q. What is this sign?</a:t>
            </a:r>
            <a:br>
              <a:rPr lang="en-US" sz="1800" dirty="0" smtClean="0">
                <a:solidFill>
                  <a:schemeClr val="bg1"/>
                </a:solidFill>
              </a:rPr>
            </a:br>
            <a:r>
              <a:rPr lang="en-US" sz="1800" dirty="0" smtClean="0">
                <a:solidFill>
                  <a:schemeClr val="bg1"/>
                </a:solidFill>
              </a:rPr>
              <a:t>A. </a:t>
            </a:r>
            <a:r>
              <a:rPr lang="en-US" sz="1800" dirty="0" err="1" smtClean="0">
                <a:solidFill>
                  <a:schemeClr val="bg1"/>
                </a:solidFill>
              </a:rPr>
              <a:t>Leucokoria</a:t>
            </a:r>
            <a:r>
              <a:rPr lang="en-US" sz="1800" dirty="0" smtClean="0">
                <a:solidFill>
                  <a:schemeClr val="bg1"/>
                </a:solidFill>
              </a:rPr>
              <a:t> in the right eye.</a:t>
            </a:r>
            <a:br>
              <a:rPr lang="en-US" sz="1800" dirty="0" smtClean="0">
                <a:solidFill>
                  <a:schemeClr val="bg1"/>
                </a:solidFill>
              </a:rPr>
            </a:br>
            <a:r>
              <a:rPr lang="en-US" sz="1800" dirty="0" smtClean="0">
                <a:solidFill>
                  <a:schemeClr val="bg1"/>
                </a:solidFill>
              </a:rPr>
              <a:t/>
            </a:r>
            <a:br>
              <a:rPr lang="en-US" sz="1800" dirty="0" smtClean="0">
                <a:solidFill>
                  <a:schemeClr val="bg1"/>
                </a:solidFill>
              </a:rPr>
            </a:br>
            <a:r>
              <a:rPr lang="en-US" sz="1800" dirty="0" smtClean="0">
                <a:solidFill>
                  <a:schemeClr val="bg1"/>
                </a:solidFill>
              </a:rPr>
              <a:t>Q. Mention 2 differential diagnoses.</a:t>
            </a:r>
            <a:br>
              <a:rPr lang="en-US" sz="1800" dirty="0" smtClean="0">
                <a:solidFill>
                  <a:schemeClr val="bg1"/>
                </a:solidFill>
              </a:rPr>
            </a:br>
            <a:r>
              <a:rPr lang="en-US" sz="1800" dirty="0" smtClean="0">
                <a:solidFill>
                  <a:schemeClr val="bg1"/>
                </a:solidFill>
              </a:rPr>
              <a:t>A. Congenital cataract, retinoblastoma.</a:t>
            </a:r>
            <a:br>
              <a:rPr lang="en-US" sz="1800" dirty="0" smtClean="0">
                <a:solidFill>
                  <a:schemeClr val="bg1"/>
                </a:solidFill>
              </a:rPr>
            </a:br>
            <a:r>
              <a:rPr lang="en-US" sz="1800" dirty="0" smtClean="0"/>
              <a:t/>
            </a:r>
            <a:br>
              <a:rPr lang="en-US" sz="1800" dirty="0" smtClean="0"/>
            </a:br>
            <a:endParaRPr lang="ar-SA" sz="1800" dirty="0"/>
          </a:p>
        </p:txBody>
      </p:sp>
      <p:sp>
        <p:nvSpPr>
          <p:cNvPr id="4" name="عنصر نائب للنص 3"/>
          <p:cNvSpPr>
            <a:spLocks noGrp="1"/>
          </p:cNvSpPr>
          <p:nvPr>
            <p:ph type="body" sz="half" idx="2"/>
          </p:nvPr>
        </p:nvSpPr>
        <p:spPr/>
        <p:txBody>
          <a:bodyPr/>
          <a:lstStyle/>
          <a:p>
            <a:endParaRPr lang="ar-SA"/>
          </a:p>
        </p:txBody>
      </p:sp>
      <p:pic>
        <p:nvPicPr>
          <p:cNvPr id="5" name="Picture 4" descr="sp28$006"/>
          <p:cNvPicPr>
            <a:picLocks noGrp="1" noChangeAspect="1" noChangeArrowheads="1"/>
          </p:cNvPicPr>
          <p:nvPr>
            <p:ph type="pic" idx="1"/>
          </p:nvPr>
        </p:nvPicPr>
        <p:blipFill>
          <a:blip r:embed="rId2" cstate="print"/>
          <a:srcRect l="14889" r="14889"/>
          <a:stretch>
            <a:fillRect/>
          </a:stretch>
        </p:blipFill>
        <p:spPr>
          <a:prstGeom prst="rect">
            <a:avLst/>
          </a:prstGeom>
          <a:solidFill>
            <a:schemeClr val="bg2"/>
          </a:solidFill>
          <a:ln>
            <a:solidFill>
              <a:schemeClr val="bg1"/>
            </a:solid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857884" y="3643314"/>
            <a:ext cx="2743200" cy="1981200"/>
          </a:xfrm>
        </p:spPr>
        <p:txBody>
          <a:bodyPr/>
          <a:lstStyle/>
          <a:p>
            <a:r>
              <a:rPr lang="en-US" sz="1600" dirty="0" smtClean="0"/>
              <a:t/>
            </a:r>
            <a:br>
              <a:rPr lang="en-US" sz="16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600" dirty="0" smtClean="0">
                <a:solidFill>
                  <a:schemeClr val="bg1"/>
                </a:solidFill>
              </a:rPr>
              <a:t/>
            </a:r>
            <a:br>
              <a:rPr lang="en-US" sz="1600" dirty="0" smtClean="0">
                <a:solidFill>
                  <a:schemeClr val="bg1"/>
                </a:solidFill>
              </a:rPr>
            </a:br>
            <a:r>
              <a:rPr lang="en-US" sz="1600" dirty="0" smtClean="0">
                <a:solidFill>
                  <a:schemeClr val="bg1"/>
                </a:solidFill>
              </a:rPr>
              <a:t/>
            </a:r>
            <a:br>
              <a:rPr lang="en-US" sz="1600" dirty="0" smtClean="0">
                <a:solidFill>
                  <a:schemeClr val="bg1"/>
                </a:solidFill>
              </a:rPr>
            </a:br>
            <a:r>
              <a:rPr lang="en-US" sz="1600" dirty="0" smtClean="0">
                <a:solidFill>
                  <a:schemeClr val="bg1"/>
                </a:solidFill>
              </a:rPr>
              <a:t/>
            </a:r>
            <a:br>
              <a:rPr lang="en-US" sz="1600" dirty="0" smtClean="0">
                <a:solidFill>
                  <a:schemeClr val="bg1"/>
                </a:solidFill>
              </a:rPr>
            </a:br>
            <a:r>
              <a:rPr lang="en-US" sz="1600" dirty="0" smtClean="0">
                <a:solidFill>
                  <a:schemeClr val="bg1"/>
                </a:solidFill>
              </a:rPr>
              <a:t/>
            </a:r>
            <a:br>
              <a:rPr lang="en-US" sz="1600" dirty="0" smtClean="0">
                <a:solidFill>
                  <a:schemeClr val="bg1"/>
                </a:solidFill>
              </a:rPr>
            </a:br>
            <a:r>
              <a:rPr lang="en-US" sz="1600" dirty="0" smtClean="0">
                <a:solidFill>
                  <a:schemeClr val="bg1"/>
                </a:solidFill>
              </a:rPr>
              <a:t/>
            </a:r>
            <a:br>
              <a:rPr lang="en-US" sz="1600" dirty="0" smtClean="0">
                <a:solidFill>
                  <a:schemeClr val="bg1"/>
                </a:solidFill>
              </a:rPr>
            </a:br>
            <a:r>
              <a:rPr lang="en-US" sz="1600" dirty="0" smtClean="0">
                <a:solidFill>
                  <a:schemeClr val="bg1"/>
                </a:solidFill>
              </a:rPr>
              <a:t>Q. What is the diagnosis?</a:t>
            </a:r>
            <a:br>
              <a:rPr lang="en-US" sz="1600" dirty="0" smtClean="0">
                <a:solidFill>
                  <a:schemeClr val="bg1"/>
                </a:solidFill>
              </a:rPr>
            </a:br>
            <a:r>
              <a:rPr lang="en-US" sz="1600" dirty="0" smtClean="0">
                <a:solidFill>
                  <a:schemeClr val="bg1"/>
                </a:solidFill>
              </a:rPr>
              <a:t>A. </a:t>
            </a:r>
            <a:r>
              <a:rPr lang="en-US" sz="1600" dirty="0" err="1" smtClean="0">
                <a:solidFill>
                  <a:schemeClr val="bg1"/>
                </a:solidFill>
              </a:rPr>
              <a:t>Subconjuctival</a:t>
            </a:r>
            <a:r>
              <a:rPr lang="en-US" sz="1600" dirty="0" smtClean="0">
                <a:solidFill>
                  <a:schemeClr val="bg1"/>
                </a:solidFill>
              </a:rPr>
              <a:t> hemorrhage.</a:t>
            </a:r>
            <a:br>
              <a:rPr lang="en-US" sz="1600" dirty="0" smtClean="0">
                <a:solidFill>
                  <a:schemeClr val="bg1"/>
                </a:solidFill>
              </a:rPr>
            </a:br>
            <a:r>
              <a:rPr lang="en-US" sz="1600" dirty="0" smtClean="0">
                <a:solidFill>
                  <a:schemeClr val="bg1"/>
                </a:solidFill>
              </a:rPr>
              <a:t/>
            </a:r>
            <a:br>
              <a:rPr lang="en-US" sz="1600" dirty="0" smtClean="0">
                <a:solidFill>
                  <a:schemeClr val="bg1"/>
                </a:solidFill>
              </a:rPr>
            </a:br>
            <a:r>
              <a:rPr lang="en-US" sz="1600" dirty="0" smtClean="0">
                <a:solidFill>
                  <a:schemeClr val="bg1"/>
                </a:solidFill>
              </a:rPr>
              <a:t>Q. Mention 2 causes of this condition.</a:t>
            </a:r>
            <a:br>
              <a:rPr lang="en-US" sz="1600" dirty="0" smtClean="0">
                <a:solidFill>
                  <a:schemeClr val="bg1"/>
                </a:solidFill>
              </a:rPr>
            </a:br>
            <a:r>
              <a:rPr lang="en-US" sz="1600" dirty="0" smtClean="0">
                <a:solidFill>
                  <a:schemeClr val="bg1"/>
                </a:solidFill>
              </a:rPr>
              <a:t>A. Trauma, blood </a:t>
            </a:r>
            <a:r>
              <a:rPr lang="en-US" sz="1600" dirty="0" err="1" smtClean="0">
                <a:solidFill>
                  <a:schemeClr val="bg1"/>
                </a:solidFill>
              </a:rPr>
              <a:t>coagulopathies</a:t>
            </a:r>
            <a:r>
              <a:rPr lang="en-US" sz="1600" dirty="0" smtClean="0">
                <a:solidFill>
                  <a:schemeClr val="bg1"/>
                </a:solidFill>
              </a:rPr>
              <a:t>, anti-coagulants (OCP), cough, </a:t>
            </a:r>
            <a:r>
              <a:rPr lang="en-US" sz="1600" dirty="0" err="1" smtClean="0">
                <a:solidFill>
                  <a:schemeClr val="bg1"/>
                </a:solidFill>
              </a:rPr>
              <a:t>valsalva</a:t>
            </a:r>
            <a:r>
              <a:rPr lang="en-US" sz="1600" dirty="0" smtClean="0">
                <a:solidFill>
                  <a:schemeClr val="bg1"/>
                </a:solidFill>
              </a:rPr>
              <a:t> maneuver, old age, idiopathic.</a:t>
            </a:r>
            <a:br>
              <a:rPr lang="en-US" sz="1600" dirty="0" smtClean="0">
                <a:solidFill>
                  <a:schemeClr val="bg1"/>
                </a:solidFill>
              </a:rPr>
            </a:br>
            <a:r>
              <a:rPr lang="en-US" sz="1600" dirty="0" smtClean="0"/>
              <a:t/>
            </a:r>
            <a:br>
              <a:rPr lang="en-US" sz="1600" dirty="0" smtClean="0"/>
            </a:br>
            <a:endParaRPr lang="ar-SA" sz="1600" dirty="0"/>
          </a:p>
        </p:txBody>
      </p:sp>
      <p:sp>
        <p:nvSpPr>
          <p:cNvPr id="4" name="عنصر نائب للنص 3"/>
          <p:cNvSpPr>
            <a:spLocks noGrp="1"/>
          </p:cNvSpPr>
          <p:nvPr>
            <p:ph type="body" sz="half" idx="2"/>
          </p:nvPr>
        </p:nvSpPr>
        <p:spPr/>
        <p:txBody>
          <a:bodyPr/>
          <a:lstStyle/>
          <a:p>
            <a:endParaRPr lang="ar-SA"/>
          </a:p>
        </p:txBody>
      </p:sp>
      <p:pic>
        <p:nvPicPr>
          <p:cNvPr id="5" name="Picture 3" descr="4049E"/>
          <p:cNvPicPr>
            <a:picLocks noGrp="1" noChangeAspect="1" noChangeArrowheads="1"/>
          </p:cNvPicPr>
          <p:nvPr>
            <p:ph type="pic" idx="1"/>
          </p:nvPr>
        </p:nvPicPr>
        <p:blipFill>
          <a:blip r:embed="rId2" cstate="print">
            <a:lum contrast="-6000"/>
          </a:blip>
          <a:srcRect l="13946" r="13946"/>
          <a:stretch>
            <a:fillRect/>
          </a:stretch>
        </p:blipFill>
        <p:spPr bwMode="auto">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715008" y="3143248"/>
            <a:ext cx="3100390" cy="2714644"/>
          </a:xfrm>
        </p:spPr>
        <p:txBody>
          <a:bodyPr/>
          <a:lstStyle/>
          <a:p>
            <a:r>
              <a:rPr lang="en-US" sz="1600" dirty="0" smtClean="0">
                <a:solidFill>
                  <a:schemeClr val="bg1"/>
                </a:solidFill>
              </a:rPr>
              <a:t>A patient with a history of </a:t>
            </a:r>
            <a:br>
              <a:rPr lang="en-US" sz="1600" dirty="0" smtClean="0">
                <a:solidFill>
                  <a:schemeClr val="bg1"/>
                </a:solidFill>
              </a:rPr>
            </a:br>
            <a:r>
              <a:rPr lang="en-US" sz="1600" dirty="0" smtClean="0">
                <a:solidFill>
                  <a:schemeClr val="bg1"/>
                </a:solidFill>
              </a:rPr>
              <a:t>glaucoma</a:t>
            </a:r>
            <a:br>
              <a:rPr lang="en-US" sz="1600" dirty="0" smtClean="0">
                <a:solidFill>
                  <a:schemeClr val="bg1"/>
                </a:solidFill>
              </a:rPr>
            </a:br>
            <a:r>
              <a:rPr lang="en-US" sz="1600" dirty="0" smtClean="0">
                <a:solidFill>
                  <a:schemeClr val="bg1"/>
                </a:solidFill>
              </a:rPr>
              <a:t/>
            </a:r>
            <a:br>
              <a:rPr lang="en-US" sz="1600" dirty="0" smtClean="0">
                <a:solidFill>
                  <a:schemeClr val="bg1"/>
                </a:solidFill>
              </a:rPr>
            </a:br>
            <a:r>
              <a:rPr lang="en-US" sz="1600" dirty="0" smtClean="0">
                <a:solidFill>
                  <a:schemeClr val="bg1"/>
                </a:solidFill>
              </a:rPr>
              <a:t>Q. </a:t>
            </a:r>
            <a:r>
              <a:rPr lang="en-US" sz="1600" dirty="0" err="1" smtClean="0">
                <a:solidFill>
                  <a:schemeClr val="bg1"/>
                </a:solidFill>
              </a:rPr>
              <a:t>Dx</a:t>
            </a:r>
            <a:r>
              <a:rPr lang="en-US" sz="1600" dirty="0" smtClean="0">
                <a:solidFill>
                  <a:schemeClr val="bg1"/>
                </a:solidFill>
              </a:rPr>
              <a:t>?</a:t>
            </a:r>
            <a:br>
              <a:rPr lang="en-US" sz="1600" dirty="0" smtClean="0">
                <a:solidFill>
                  <a:schemeClr val="bg1"/>
                </a:solidFill>
              </a:rPr>
            </a:br>
            <a:r>
              <a:rPr lang="en-US" sz="1600" dirty="0" smtClean="0">
                <a:solidFill>
                  <a:schemeClr val="bg1"/>
                </a:solidFill>
              </a:rPr>
              <a:t>A. Open angle glaucoma </a:t>
            </a:r>
            <a:br>
              <a:rPr lang="en-US" sz="1600" dirty="0" smtClean="0">
                <a:solidFill>
                  <a:schemeClr val="bg1"/>
                </a:solidFill>
              </a:rPr>
            </a:br>
            <a:r>
              <a:rPr lang="en-US" sz="1600" dirty="0" smtClean="0">
                <a:solidFill>
                  <a:schemeClr val="bg1"/>
                </a:solidFill>
              </a:rPr>
              <a:t/>
            </a:r>
            <a:br>
              <a:rPr lang="en-US" sz="1600" dirty="0" smtClean="0">
                <a:solidFill>
                  <a:schemeClr val="bg1"/>
                </a:solidFill>
              </a:rPr>
            </a:br>
            <a:r>
              <a:rPr lang="en-US" sz="1600" dirty="0" smtClean="0">
                <a:solidFill>
                  <a:schemeClr val="bg1"/>
                </a:solidFill>
              </a:rPr>
              <a:t>Q. What is this sign?</a:t>
            </a:r>
            <a:br>
              <a:rPr lang="en-US" sz="1600" dirty="0" smtClean="0">
                <a:solidFill>
                  <a:schemeClr val="bg1"/>
                </a:solidFill>
              </a:rPr>
            </a:br>
            <a:r>
              <a:rPr lang="en-US" sz="1600" dirty="0" smtClean="0">
                <a:solidFill>
                  <a:schemeClr val="bg1"/>
                </a:solidFill>
              </a:rPr>
              <a:t>A. Cupping (increased </a:t>
            </a:r>
            <a:r>
              <a:rPr lang="en-US" sz="1600" dirty="0" err="1" smtClean="0">
                <a:solidFill>
                  <a:schemeClr val="bg1"/>
                </a:solidFill>
              </a:rPr>
              <a:t>cup:disk</a:t>
            </a:r>
            <a:r>
              <a:rPr lang="en-US" sz="1600" dirty="0" smtClean="0">
                <a:solidFill>
                  <a:schemeClr val="bg1"/>
                </a:solidFill>
              </a:rPr>
              <a:t>).</a:t>
            </a:r>
            <a:br>
              <a:rPr lang="en-US" sz="1600" dirty="0" smtClean="0">
                <a:solidFill>
                  <a:schemeClr val="bg1"/>
                </a:solidFill>
              </a:rPr>
            </a:br>
            <a:r>
              <a:rPr lang="en-US" sz="1600" dirty="0" smtClean="0">
                <a:solidFill>
                  <a:schemeClr val="bg1"/>
                </a:solidFill>
              </a:rPr>
              <a:t/>
            </a:r>
            <a:br>
              <a:rPr lang="en-US" sz="1600" dirty="0" smtClean="0">
                <a:solidFill>
                  <a:schemeClr val="bg1"/>
                </a:solidFill>
              </a:rPr>
            </a:br>
            <a:r>
              <a:rPr lang="en-US" sz="1600" dirty="0" smtClean="0">
                <a:solidFill>
                  <a:schemeClr val="bg1"/>
                </a:solidFill>
              </a:rPr>
              <a:t>Q. Which type of visual field defect is associated with this condition?</a:t>
            </a:r>
            <a:br>
              <a:rPr lang="en-US" sz="1600" dirty="0" smtClean="0">
                <a:solidFill>
                  <a:schemeClr val="bg1"/>
                </a:solidFill>
              </a:rPr>
            </a:br>
            <a:r>
              <a:rPr lang="en-US" sz="1600" dirty="0" smtClean="0">
                <a:solidFill>
                  <a:schemeClr val="bg1"/>
                </a:solidFill>
              </a:rPr>
              <a:t>A. Peripheral visual field defect.</a:t>
            </a:r>
            <a:br>
              <a:rPr lang="en-US" sz="1600" dirty="0" smtClean="0">
                <a:solidFill>
                  <a:schemeClr val="bg1"/>
                </a:solidFill>
              </a:rPr>
            </a:br>
            <a:r>
              <a:rPr lang="en-US" sz="1600" dirty="0" smtClean="0">
                <a:solidFill>
                  <a:schemeClr val="bg1"/>
                </a:solidFill>
              </a:rPr>
              <a:t/>
            </a:r>
            <a:br>
              <a:rPr lang="en-US" sz="1600" dirty="0" smtClean="0">
                <a:solidFill>
                  <a:schemeClr val="bg1"/>
                </a:solidFill>
              </a:rPr>
            </a:br>
            <a:endParaRPr lang="ar-SA" sz="1600" dirty="0"/>
          </a:p>
        </p:txBody>
      </p:sp>
      <p:sp>
        <p:nvSpPr>
          <p:cNvPr id="4" name="عنصر نائب للنص 3"/>
          <p:cNvSpPr>
            <a:spLocks noGrp="1"/>
          </p:cNvSpPr>
          <p:nvPr>
            <p:ph type="body" sz="half" idx="2"/>
          </p:nvPr>
        </p:nvSpPr>
        <p:spPr/>
        <p:txBody>
          <a:bodyPr/>
          <a:lstStyle/>
          <a:p>
            <a:endParaRPr lang="ar-SA"/>
          </a:p>
        </p:txBody>
      </p:sp>
      <p:pic>
        <p:nvPicPr>
          <p:cNvPr id="5" name="Picture 3" descr="POAG.jpg"/>
          <p:cNvPicPr>
            <a:picLocks noGrp="1" noChangeAspect="1"/>
          </p:cNvPicPr>
          <p:nvPr>
            <p:ph type="pic" idx="1"/>
          </p:nvPr>
        </p:nvPicPr>
        <p:blipFill>
          <a:blip r:embed="rId2"/>
          <a:srcRect t="855" b="855"/>
          <a:stretch>
            <a:fillRect/>
          </a:stretch>
        </p:blipFill>
        <p:spPr>
          <a:prstGeom prst="rect">
            <a:avLst/>
          </a:prstGeom>
        </p:spPr>
        <p:style>
          <a:lnRef idx="1">
            <a:schemeClr val="accent1"/>
          </a:lnRef>
          <a:fillRef idx="3">
            <a:schemeClr val="accent1"/>
          </a:fillRef>
          <a:effectRef idx="2">
            <a:schemeClr val="accent1"/>
          </a:effectRef>
          <a:fontRef idx="minor">
            <a:schemeClr val="lt1"/>
          </a:fontRef>
        </p:style>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715008" y="2928934"/>
            <a:ext cx="3286148" cy="1981200"/>
          </a:xfrm>
        </p:spPr>
        <p:txBody>
          <a:bodyPr/>
          <a:lstStyle/>
          <a:p>
            <a:pPr>
              <a:spcBef>
                <a:spcPts val="400"/>
              </a:spcBef>
              <a:defRPr/>
            </a:pP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solidFill>
                  <a:schemeClr val="bg1"/>
                </a:solidFill>
              </a:rPr>
              <a:t/>
            </a:r>
            <a:br>
              <a:rPr lang="en-US" sz="1600" dirty="0" smtClean="0">
                <a:solidFill>
                  <a:schemeClr val="bg1"/>
                </a:solidFill>
              </a:rPr>
            </a:br>
            <a:r>
              <a:rPr lang="en-US" sz="1600" dirty="0" smtClean="0">
                <a:solidFill>
                  <a:schemeClr val="bg1"/>
                </a:solidFill>
              </a:rPr>
              <a:t/>
            </a:r>
            <a:br>
              <a:rPr lang="en-US" sz="1600" dirty="0" smtClean="0">
                <a:solidFill>
                  <a:schemeClr val="bg1"/>
                </a:solidFill>
              </a:rPr>
            </a:br>
            <a:r>
              <a:rPr lang="en-US" sz="1600" dirty="0" smtClean="0">
                <a:solidFill>
                  <a:schemeClr val="bg1"/>
                </a:solidFill>
              </a:rPr>
              <a:t>Q. What is  this instrument :</a:t>
            </a:r>
            <a:br>
              <a:rPr lang="en-US" sz="1600" dirty="0" smtClean="0">
                <a:solidFill>
                  <a:schemeClr val="bg1"/>
                </a:solidFill>
              </a:rPr>
            </a:br>
            <a:r>
              <a:rPr lang="en-US" sz="1600" dirty="0" smtClean="0">
                <a:solidFill>
                  <a:schemeClr val="bg1"/>
                </a:solidFill>
              </a:rPr>
              <a:t>A. Pinhole</a:t>
            </a:r>
            <a:br>
              <a:rPr lang="en-US" sz="1600" dirty="0" smtClean="0">
                <a:solidFill>
                  <a:schemeClr val="bg1"/>
                </a:solidFill>
              </a:rPr>
            </a:br>
            <a:r>
              <a:rPr lang="en-US" sz="1600" dirty="0" smtClean="0">
                <a:solidFill>
                  <a:schemeClr val="bg1"/>
                </a:solidFill>
              </a:rPr>
              <a:t/>
            </a:r>
            <a:br>
              <a:rPr lang="en-US" sz="1600" dirty="0" smtClean="0">
                <a:solidFill>
                  <a:schemeClr val="bg1"/>
                </a:solidFill>
              </a:rPr>
            </a:br>
            <a:r>
              <a:rPr lang="en-US" sz="1600" dirty="0" smtClean="0">
                <a:solidFill>
                  <a:schemeClr val="bg1"/>
                </a:solidFill>
              </a:rPr>
              <a:t>Q. What is it the value ? </a:t>
            </a:r>
            <a:br>
              <a:rPr lang="en-US" sz="1600" dirty="0" smtClean="0">
                <a:solidFill>
                  <a:schemeClr val="bg1"/>
                </a:solidFill>
              </a:rPr>
            </a:br>
            <a:r>
              <a:rPr lang="en-US" sz="1600" dirty="0" smtClean="0">
                <a:solidFill>
                  <a:schemeClr val="bg1"/>
                </a:solidFill>
              </a:rPr>
              <a:t>A. Central vision testing to </a:t>
            </a:r>
            <a:r>
              <a:rPr lang="en-US" sz="1600" dirty="0" err="1" smtClean="0">
                <a:solidFill>
                  <a:schemeClr val="bg1"/>
                </a:solidFill>
              </a:rPr>
              <a:t>recorrect</a:t>
            </a:r>
            <a:r>
              <a:rPr lang="en-US" sz="1600" dirty="0" smtClean="0">
                <a:solidFill>
                  <a:schemeClr val="bg1"/>
                </a:solidFill>
              </a:rPr>
              <a:t> refraction if necessary .</a:t>
            </a:r>
            <a:br>
              <a:rPr lang="en-US" sz="1600" dirty="0" smtClean="0">
                <a:solidFill>
                  <a:schemeClr val="bg1"/>
                </a:solidFill>
              </a:rPr>
            </a:br>
            <a:r>
              <a:rPr lang="en-US" sz="1600" dirty="0" smtClean="0"/>
              <a:t/>
            </a:r>
            <a:br>
              <a:rPr lang="en-US" sz="1600" dirty="0" smtClean="0"/>
            </a:br>
            <a:endParaRPr lang="ar-SA" sz="1600" dirty="0"/>
          </a:p>
        </p:txBody>
      </p:sp>
      <p:sp>
        <p:nvSpPr>
          <p:cNvPr id="4" name="عنصر نائب للنص 3"/>
          <p:cNvSpPr>
            <a:spLocks noGrp="1"/>
          </p:cNvSpPr>
          <p:nvPr>
            <p:ph type="body" sz="half" idx="2"/>
          </p:nvPr>
        </p:nvSpPr>
        <p:spPr/>
        <p:txBody>
          <a:bodyPr/>
          <a:lstStyle/>
          <a:p>
            <a:endParaRPr lang="ar-SA"/>
          </a:p>
        </p:txBody>
      </p:sp>
      <p:pic>
        <p:nvPicPr>
          <p:cNvPr id="5" name="Picture 3" descr="C:\Users\abdullah\Desktop\Previous Years\OPHTHA &amp; ENT\ENT &amp; Optha\Shamel -CD-Girls1425\KANSKI Test Yourself Atlas\Part 1\002.jpg"/>
          <p:cNvPicPr>
            <a:picLocks noGrp="1" noChangeAspect="1" noChangeArrowheads="1"/>
          </p:cNvPicPr>
          <p:nvPr>
            <p:ph type="pic" idx="1"/>
          </p:nvPr>
        </p:nvPicPr>
        <p:blipFill>
          <a:blip r:embed="rId2"/>
          <a:srcRect l="5848" r="5848"/>
          <a:stretch>
            <a:fillRect/>
          </a:stretch>
        </p:blipFill>
        <p:spPr bwMode="auto">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857884" y="3929066"/>
            <a:ext cx="2743200" cy="1981200"/>
          </a:xfrm>
        </p:spPr>
        <p:txBody>
          <a:bodyPr/>
          <a:lstStyle/>
          <a:p>
            <a:r>
              <a:rPr lang="en-US" sz="1800" dirty="0" smtClean="0"/>
              <a:t>A 25 year old patient with a history of sinusitis and fever</a:t>
            </a:r>
            <a:br>
              <a:rPr lang="en-US" sz="1800" dirty="0" smtClean="0"/>
            </a:br>
            <a:r>
              <a:rPr lang="en-US" sz="1800" dirty="0" smtClean="0"/>
              <a:t>Q. What is the diagnosis?</a:t>
            </a:r>
            <a:br>
              <a:rPr lang="en-US" sz="1800" dirty="0" smtClean="0"/>
            </a:br>
            <a:r>
              <a:rPr lang="en-US" sz="1800" dirty="0" smtClean="0"/>
              <a:t>A. Orbital </a:t>
            </a:r>
            <a:r>
              <a:rPr lang="en-US" sz="1800" dirty="0" err="1" smtClean="0"/>
              <a:t>cellulitis</a:t>
            </a:r>
            <a:r>
              <a:rPr lang="en-US" sz="1800" dirty="0" smtClean="0"/>
              <a:t>.</a:t>
            </a:r>
            <a:br>
              <a:rPr lang="en-US" sz="1800" dirty="0" smtClean="0"/>
            </a:br>
            <a:r>
              <a:rPr lang="en-US" sz="1800" dirty="0" smtClean="0"/>
              <a:t/>
            </a:r>
            <a:br>
              <a:rPr lang="en-US" sz="1800" dirty="0" smtClean="0"/>
            </a:br>
            <a:r>
              <a:rPr lang="en-US" sz="1800" dirty="0" smtClean="0"/>
              <a:t>Q. How would you manage her?</a:t>
            </a:r>
            <a:br>
              <a:rPr lang="en-US" sz="1800" dirty="0" smtClean="0"/>
            </a:br>
            <a:r>
              <a:rPr lang="en-US" sz="1800" dirty="0" smtClean="0"/>
              <a:t>A. Admission, temperature chart,  culture and sensitivity, IV antibiotics, CT scan.</a:t>
            </a:r>
            <a:br>
              <a:rPr lang="en-US" sz="1800" dirty="0" smtClean="0"/>
            </a:br>
            <a:r>
              <a:rPr lang="en-US" sz="1800" dirty="0" smtClean="0"/>
              <a:t/>
            </a:r>
            <a:br>
              <a:rPr lang="en-US" sz="1800" dirty="0" smtClean="0"/>
            </a:br>
            <a:r>
              <a:rPr lang="en-US" sz="1800" dirty="0" smtClean="0"/>
              <a:t>Q. SYMPTOMS ?</a:t>
            </a:r>
            <a:br>
              <a:rPr lang="en-US" sz="1800" dirty="0" smtClean="0"/>
            </a:br>
            <a:r>
              <a:rPr lang="en-US" sz="1800" dirty="0" smtClean="0"/>
              <a:t>- PROPTOSIS</a:t>
            </a:r>
            <a:br>
              <a:rPr lang="en-US" sz="1800" dirty="0" smtClean="0"/>
            </a:br>
            <a:r>
              <a:rPr lang="en-US" sz="1800" dirty="0" smtClean="0"/>
              <a:t>- RESTRICTED EYE MOVEMENT</a:t>
            </a:r>
            <a:br>
              <a:rPr lang="en-US" sz="1800" dirty="0" smtClean="0"/>
            </a:br>
            <a:endParaRPr lang="ar-SA" sz="1800" dirty="0"/>
          </a:p>
        </p:txBody>
      </p:sp>
      <p:sp>
        <p:nvSpPr>
          <p:cNvPr id="4" name="عنصر نائب للنص 3"/>
          <p:cNvSpPr>
            <a:spLocks noGrp="1"/>
          </p:cNvSpPr>
          <p:nvPr>
            <p:ph type="body" sz="half" idx="2"/>
          </p:nvPr>
        </p:nvSpPr>
        <p:spPr/>
        <p:txBody>
          <a:bodyPr/>
          <a:lstStyle/>
          <a:p>
            <a:endParaRPr lang="ar-SA"/>
          </a:p>
        </p:txBody>
      </p:sp>
      <p:pic>
        <p:nvPicPr>
          <p:cNvPr id="5" name="Picture 2" descr="mso3DB00"/>
          <p:cNvPicPr>
            <a:picLocks noGrp="1" noChangeAspect="1" noChangeArrowheads="1"/>
          </p:cNvPicPr>
          <p:nvPr>
            <p:ph type="pic" idx="1"/>
          </p:nvPr>
        </p:nvPicPr>
        <p:blipFill>
          <a:blip r:embed="rId2" cstate="print">
            <a:lum bright="-12000" contrast="18000"/>
          </a:blip>
          <a:srcRect l="9611" r="9611"/>
          <a:stretch>
            <a:fillRect/>
          </a:stretch>
        </p:blipFill>
        <p:spPr bwMode="auto">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929322" y="3786190"/>
            <a:ext cx="2743200" cy="1981200"/>
          </a:xfrm>
        </p:spPr>
        <p:txBody>
          <a:bodyPr/>
          <a:lstStyle/>
          <a:p>
            <a:r>
              <a:rPr lang="en-US" sz="1800" dirty="0" smtClean="0">
                <a:solidFill>
                  <a:schemeClr val="bg1"/>
                </a:solidFill>
              </a:rPr>
              <a:t>A patient with a history of wearing contact lenses</a:t>
            </a:r>
            <a:br>
              <a:rPr lang="en-US" sz="1800" dirty="0" smtClean="0">
                <a:solidFill>
                  <a:schemeClr val="bg1"/>
                </a:solidFill>
              </a:rPr>
            </a:br>
            <a:r>
              <a:rPr lang="en-US" sz="1800" dirty="0" smtClean="0">
                <a:solidFill>
                  <a:schemeClr val="bg1"/>
                </a:solidFill>
              </a:rPr>
              <a:t>Q. What is the diagnosis?</a:t>
            </a:r>
            <a:br>
              <a:rPr lang="en-US" sz="1800" dirty="0" smtClean="0">
                <a:solidFill>
                  <a:schemeClr val="bg1"/>
                </a:solidFill>
              </a:rPr>
            </a:br>
            <a:r>
              <a:rPr lang="en-US" sz="1800" dirty="0" smtClean="0">
                <a:solidFill>
                  <a:schemeClr val="bg1"/>
                </a:solidFill>
              </a:rPr>
              <a:t>A. Corneal ulcer.</a:t>
            </a:r>
            <a:br>
              <a:rPr lang="en-US" sz="1800" dirty="0" smtClean="0">
                <a:solidFill>
                  <a:schemeClr val="bg1"/>
                </a:solidFill>
              </a:rPr>
            </a:br>
            <a:r>
              <a:rPr lang="en-US" sz="1800" dirty="0" smtClean="0">
                <a:solidFill>
                  <a:schemeClr val="bg1"/>
                </a:solidFill>
              </a:rPr>
              <a:t/>
            </a:r>
            <a:br>
              <a:rPr lang="en-US" sz="1800" dirty="0" smtClean="0">
                <a:solidFill>
                  <a:schemeClr val="bg1"/>
                </a:solidFill>
              </a:rPr>
            </a:br>
            <a:r>
              <a:rPr lang="en-US" sz="1800" dirty="0" smtClean="0">
                <a:solidFill>
                  <a:schemeClr val="bg1"/>
                </a:solidFill>
              </a:rPr>
              <a:t>Q. How would you manage this patient?</a:t>
            </a:r>
            <a:br>
              <a:rPr lang="en-US" sz="1800" dirty="0" smtClean="0">
                <a:solidFill>
                  <a:schemeClr val="bg1"/>
                </a:solidFill>
              </a:rPr>
            </a:br>
            <a:r>
              <a:rPr lang="en-US" sz="1800" dirty="0" smtClean="0">
                <a:solidFill>
                  <a:schemeClr val="bg1"/>
                </a:solidFill>
              </a:rPr>
              <a:t>A. Remove the contact lenses and topical antibiotics.</a:t>
            </a:r>
            <a:br>
              <a:rPr lang="en-US" sz="1800" dirty="0" smtClean="0">
                <a:solidFill>
                  <a:schemeClr val="bg1"/>
                </a:solidFill>
              </a:rPr>
            </a:br>
            <a:r>
              <a:rPr lang="en-US" sz="1800" dirty="0" smtClean="0">
                <a:solidFill>
                  <a:schemeClr val="bg1"/>
                </a:solidFill>
              </a:rPr>
              <a:t/>
            </a:r>
            <a:br>
              <a:rPr lang="en-US" sz="1800" dirty="0" smtClean="0">
                <a:solidFill>
                  <a:schemeClr val="bg1"/>
                </a:solidFill>
              </a:rPr>
            </a:br>
            <a:endParaRPr lang="ar-SA" sz="1800" dirty="0"/>
          </a:p>
        </p:txBody>
      </p:sp>
      <p:sp>
        <p:nvSpPr>
          <p:cNvPr id="4" name="عنصر نائب للنص 3"/>
          <p:cNvSpPr>
            <a:spLocks noGrp="1"/>
          </p:cNvSpPr>
          <p:nvPr>
            <p:ph type="body" sz="half" idx="2"/>
          </p:nvPr>
        </p:nvSpPr>
        <p:spPr/>
        <p:txBody>
          <a:bodyPr/>
          <a:lstStyle/>
          <a:p>
            <a:endParaRPr lang="ar-SA"/>
          </a:p>
        </p:txBody>
      </p:sp>
      <p:pic>
        <p:nvPicPr>
          <p:cNvPr id="5" name="Picture 2" descr="C:\Documents and Settings\wel come\Desktop\أبو رشيدي\Ophthalmology\REVISION\test3\07.jpg"/>
          <p:cNvPicPr>
            <a:picLocks noGrp="1" noChangeAspect="1" noChangeArrowheads="1"/>
          </p:cNvPicPr>
          <p:nvPr>
            <p:ph type="pic" idx="1"/>
          </p:nvPr>
        </p:nvPicPr>
        <p:blipFill>
          <a:blip r:embed="rId2" cstate="print"/>
          <a:srcRect l="2788" r="2788"/>
          <a:stretch>
            <a:fillRect/>
          </a:stretch>
        </p:blipFill>
        <p:spPr bwMode="auto">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857884" y="3429000"/>
            <a:ext cx="2743200" cy="1981200"/>
          </a:xfrm>
        </p:spPr>
        <p:txBody>
          <a:bodyPr/>
          <a:lstStyle/>
          <a:p>
            <a:r>
              <a:rPr lang="en-US" sz="1800" dirty="0" smtClean="0"/>
              <a:t/>
            </a:r>
            <a:br>
              <a:rPr lang="en-US" sz="1800" dirty="0" smtClean="0"/>
            </a:br>
            <a:r>
              <a:rPr lang="en-US" sz="1800" dirty="0" smtClean="0"/>
              <a:t>Q. What is the diagnosis?</a:t>
            </a:r>
            <a:br>
              <a:rPr lang="en-US" sz="1800" dirty="0" smtClean="0"/>
            </a:br>
            <a:r>
              <a:rPr lang="en-US" sz="1800" dirty="0" smtClean="0"/>
              <a:t>A. </a:t>
            </a:r>
            <a:r>
              <a:rPr lang="en-US" sz="1800" dirty="0" err="1" smtClean="0"/>
              <a:t>Herpitic</a:t>
            </a:r>
            <a:r>
              <a:rPr lang="en-US" sz="1800" dirty="0" smtClean="0"/>
              <a:t> </a:t>
            </a:r>
            <a:r>
              <a:rPr lang="en-US" sz="1800" dirty="0" err="1" smtClean="0"/>
              <a:t>keratitis</a:t>
            </a:r>
            <a:r>
              <a:rPr lang="en-US" sz="1800" dirty="0" smtClean="0"/>
              <a:t>.</a:t>
            </a:r>
            <a:br>
              <a:rPr lang="en-US" sz="1800" dirty="0" smtClean="0"/>
            </a:br>
            <a:r>
              <a:rPr lang="en-US" sz="1800" dirty="0" smtClean="0"/>
              <a:t/>
            </a:r>
            <a:br>
              <a:rPr lang="en-US" sz="1800" dirty="0" smtClean="0"/>
            </a:br>
            <a:r>
              <a:rPr lang="en-US" sz="1800" dirty="0" smtClean="0"/>
              <a:t>Q. What is the name of the stain that was used?</a:t>
            </a:r>
            <a:br>
              <a:rPr lang="en-US" sz="1800" dirty="0" smtClean="0"/>
            </a:br>
            <a:r>
              <a:rPr lang="en-US" sz="1800" dirty="0" smtClean="0"/>
              <a:t>A. </a:t>
            </a:r>
            <a:r>
              <a:rPr lang="en-US" sz="1800" dirty="0" err="1" smtClean="0"/>
              <a:t>Fluorescein</a:t>
            </a:r>
            <a:r>
              <a:rPr lang="en-US" sz="1800" dirty="0" smtClean="0"/>
              <a:t> dye.</a:t>
            </a:r>
            <a:br>
              <a:rPr lang="en-US" sz="1800" dirty="0" smtClean="0"/>
            </a:br>
            <a:r>
              <a:rPr lang="en-US" sz="1800" dirty="0" smtClean="0"/>
              <a:t/>
            </a:r>
            <a:br>
              <a:rPr lang="en-US" sz="1800" dirty="0" smtClean="0"/>
            </a:br>
            <a:r>
              <a:rPr lang="en-US" sz="1800" dirty="0" smtClean="0"/>
              <a:t>Q. Rx?</a:t>
            </a:r>
            <a:br>
              <a:rPr lang="en-US" sz="1800" dirty="0" smtClean="0"/>
            </a:br>
            <a:r>
              <a:rPr lang="en-US" sz="1800" dirty="0" smtClean="0"/>
              <a:t>acyclovir</a:t>
            </a:r>
            <a:endParaRPr lang="ar-SA" sz="1800" dirty="0"/>
          </a:p>
        </p:txBody>
      </p:sp>
      <p:sp>
        <p:nvSpPr>
          <p:cNvPr id="4" name="عنصر نائب للنص 3"/>
          <p:cNvSpPr>
            <a:spLocks noGrp="1"/>
          </p:cNvSpPr>
          <p:nvPr>
            <p:ph type="body" sz="half" idx="2"/>
          </p:nvPr>
        </p:nvSpPr>
        <p:spPr/>
        <p:txBody>
          <a:bodyPr/>
          <a:lstStyle/>
          <a:p>
            <a:endParaRPr lang="ar-SA"/>
          </a:p>
        </p:txBody>
      </p:sp>
      <p:pic>
        <p:nvPicPr>
          <p:cNvPr id="5" name="Picture 5" descr="dendritic ulcer.jpg"/>
          <p:cNvPicPr>
            <a:picLocks noGrp="1" noChangeAspect="1"/>
          </p:cNvPicPr>
          <p:nvPr>
            <p:ph type="pic" idx="1"/>
          </p:nvPr>
        </p:nvPicPr>
        <p:blipFill>
          <a:blip r:embed="rId2"/>
          <a:srcRect l="2788" r="2788"/>
          <a:stretch>
            <a:fillRect/>
          </a:stretch>
        </p:blipFill>
        <p:spPr>
          <a:prstGeom prst="rect">
            <a:avLst/>
          </a:prstGeom>
        </p:spPr>
        <p:style>
          <a:lnRef idx="1">
            <a:schemeClr val="accent1"/>
          </a:lnRef>
          <a:fillRef idx="3">
            <a:schemeClr val="accent1"/>
          </a:fillRef>
          <a:effectRef idx="2">
            <a:schemeClr val="accent1"/>
          </a:effectRef>
          <a:fontRef idx="minor">
            <a:schemeClr val="lt1"/>
          </a:fontRef>
        </p:style>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500694" y="3643314"/>
            <a:ext cx="3357586" cy="1981200"/>
          </a:xfrm>
        </p:spPr>
        <p:txBody>
          <a:bodyPr/>
          <a:lstStyle/>
          <a:p>
            <a:r>
              <a:rPr lang="en-US" dirty="0" smtClean="0">
                <a:solidFill>
                  <a:schemeClr val="bg1"/>
                </a:solidFill>
              </a:rPr>
              <a:t/>
            </a:r>
            <a:br>
              <a:rPr lang="en-US" dirty="0" smtClean="0">
                <a:solidFill>
                  <a:schemeClr val="bg1"/>
                </a:solidFill>
              </a:rPr>
            </a:br>
            <a:r>
              <a:rPr lang="en-US" sz="2800" dirty="0" smtClean="0">
                <a:solidFill>
                  <a:schemeClr val="bg1"/>
                </a:solidFill>
              </a:rPr>
              <a:t/>
            </a:r>
            <a:br>
              <a:rPr lang="en-US" sz="2800" dirty="0" smtClean="0">
                <a:solidFill>
                  <a:schemeClr val="bg1"/>
                </a:solidFill>
              </a:rPr>
            </a:br>
            <a:r>
              <a:rPr lang="en-US" sz="2800" dirty="0" smtClean="0">
                <a:solidFill>
                  <a:schemeClr val="bg1"/>
                </a:solidFill>
              </a:rPr>
              <a:t/>
            </a:r>
            <a:br>
              <a:rPr lang="en-US" sz="2800" dirty="0" smtClean="0">
                <a:solidFill>
                  <a:schemeClr val="bg1"/>
                </a:solidFill>
              </a:rPr>
            </a:br>
            <a:r>
              <a:rPr lang="en-US" sz="2800" dirty="0" smtClean="0">
                <a:solidFill>
                  <a:schemeClr val="bg1"/>
                </a:solidFill>
              </a:rPr>
              <a:t/>
            </a:r>
            <a:br>
              <a:rPr lang="en-US" sz="2800" dirty="0" smtClean="0">
                <a:solidFill>
                  <a:schemeClr val="bg1"/>
                </a:solidFill>
              </a:rPr>
            </a:br>
            <a:r>
              <a:rPr lang="en-US" sz="2800" dirty="0" smtClean="0">
                <a:solidFill>
                  <a:schemeClr val="bg1"/>
                </a:solidFill>
              </a:rPr>
              <a:t/>
            </a:r>
            <a:br>
              <a:rPr lang="en-US" sz="2800" dirty="0" smtClean="0">
                <a:solidFill>
                  <a:schemeClr val="bg1"/>
                </a:solidFill>
              </a:rPr>
            </a:br>
            <a:r>
              <a:rPr lang="en-US" sz="2800" dirty="0" smtClean="0">
                <a:solidFill>
                  <a:schemeClr val="bg1"/>
                </a:solidFill>
              </a:rPr>
              <a:t/>
            </a:r>
            <a:br>
              <a:rPr lang="en-US" sz="2800" dirty="0" smtClean="0">
                <a:solidFill>
                  <a:schemeClr val="bg1"/>
                </a:solidFill>
              </a:rPr>
            </a:br>
            <a:r>
              <a:rPr lang="en-US" sz="2800" dirty="0" smtClean="0">
                <a:solidFill>
                  <a:schemeClr val="bg1"/>
                </a:solidFill>
              </a:rPr>
              <a:t/>
            </a:r>
            <a:br>
              <a:rPr lang="en-US" sz="2800" dirty="0" smtClean="0">
                <a:solidFill>
                  <a:schemeClr val="bg1"/>
                </a:solidFill>
              </a:rPr>
            </a:br>
            <a:r>
              <a:rPr lang="en-US" sz="2800" dirty="0" smtClean="0">
                <a:solidFill>
                  <a:schemeClr val="bg1"/>
                </a:solidFill>
              </a:rPr>
              <a:t/>
            </a:r>
            <a:br>
              <a:rPr lang="en-US" sz="2800" dirty="0" smtClean="0">
                <a:solidFill>
                  <a:schemeClr val="bg1"/>
                </a:solidFill>
              </a:rPr>
            </a:br>
            <a:r>
              <a:rPr lang="en-US" sz="2800" dirty="0" smtClean="0">
                <a:solidFill>
                  <a:schemeClr val="bg1"/>
                </a:solidFill>
              </a:rPr>
              <a:t/>
            </a:r>
            <a:br>
              <a:rPr lang="en-US" sz="2800" dirty="0" smtClean="0">
                <a:solidFill>
                  <a:schemeClr val="bg1"/>
                </a:solidFill>
              </a:rPr>
            </a:br>
            <a:r>
              <a:rPr lang="en-US" sz="2800" dirty="0" smtClean="0">
                <a:solidFill>
                  <a:schemeClr val="bg1"/>
                </a:solidFill>
              </a:rPr>
              <a:t/>
            </a:r>
            <a:br>
              <a:rPr lang="en-US" sz="2800" dirty="0" smtClean="0">
                <a:solidFill>
                  <a:schemeClr val="bg1"/>
                </a:solidFill>
              </a:rPr>
            </a:br>
            <a:r>
              <a:rPr lang="en-US" sz="2800" dirty="0" smtClean="0">
                <a:solidFill>
                  <a:schemeClr val="bg1"/>
                </a:solidFill>
              </a:rPr>
              <a:t/>
            </a:r>
            <a:br>
              <a:rPr lang="en-US" sz="2800" dirty="0" smtClean="0">
                <a:solidFill>
                  <a:schemeClr val="bg1"/>
                </a:solidFill>
              </a:rPr>
            </a:br>
            <a:r>
              <a:rPr lang="en-US" sz="2400" dirty="0" smtClean="0">
                <a:solidFill>
                  <a:schemeClr val="bg1"/>
                </a:solidFill>
              </a:rPr>
              <a:t/>
            </a:r>
            <a:br>
              <a:rPr lang="en-US" sz="2400" dirty="0" smtClean="0">
                <a:solidFill>
                  <a:schemeClr val="bg1"/>
                </a:solidFill>
              </a:rPr>
            </a:br>
            <a:r>
              <a:rPr lang="en-US" sz="2400" dirty="0" smtClean="0">
                <a:solidFill>
                  <a:schemeClr val="bg1"/>
                </a:solidFill>
              </a:rPr>
              <a:t/>
            </a:r>
            <a:br>
              <a:rPr lang="en-US" sz="2400" dirty="0" smtClean="0">
                <a:solidFill>
                  <a:schemeClr val="bg1"/>
                </a:solidFill>
              </a:rPr>
            </a:br>
            <a:r>
              <a:rPr lang="en-US" sz="2400" dirty="0" smtClean="0">
                <a:solidFill>
                  <a:schemeClr val="bg1"/>
                </a:solidFill>
              </a:rPr>
              <a:t/>
            </a:r>
            <a:br>
              <a:rPr lang="en-US" sz="2400" dirty="0" smtClean="0">
                <a:solidFill>
                  <a:schemeClr val="bg1"/>
                </a:solidFill>
              </a:rPr>
            </a:br>
            <a:r>
              <a:rPr lang="en-US" sz="2400" dirty="0" smtClean="0">
                <a:solidFill>
                  <a:schemeClr val="bg1"/>
                </a:solidFill>
              </a:rPr>
              <a:t/>
            </a:r>
            <a:br>
              <a:rPr lang="en-US" sz="2400" dirty="0" smtClean="0">
                <a:solidFill>
                  <a:schemeClr val="bg1"/>
                </a:solidFill>
              </a:rPr>
            </a:br>
            <a:r>
              <a:rPr lang="en-US" sz="2400" dirty="0" smtClean="0">
                <a:solidFill>
                  <a:schemeClr val="bg1"/>
                </a:solidFill>
              </a:rPr>
              <a:t/>
            </a:r>
            <a:br>
              <a:rPr lang="en-US" sz="2400" dirty="0" smtClean="0">
                <a:solidFill>
                  <a:schemeClr val="bg1"/>
                </a:solidFill>
              </a:rPr>
            </a:br>
            <a:r>
              <a:rPr lang="en-US" sz="2400" dirty="0" smtClean="0">
                <a:solidFill>
                  <a:schemeClr val="bg1"/>
                </a:solidFill>
              </a:rPr>
              <a:t/>
            </a:r>
            <a:br>
              <a:rPr lang="en-US" sz="2400" dirty="0" smtClean="0">
                <a:solidFill>
                  <a:schemeClr val="bg1"/>
                </a:solidFill>
              </a:rPr>
            </a:br>
            <a:r>
              <a:rPr lang="en-US" sz="2400" dirty="0" smtClean="0">
                <a:solidFill>
                  <a:schemeClr val="bg1"/>
                </a:solidFill>
              </a:rPr>
              <a:t>Q. What is the diagnosis?</a:t>
            </a:r>
            <a:br>
              <a:rPr lang="en-US" sz="2400" dirty="0" smtClean="0">
                <a:solidFill>
                  <a:schemeClr val="bg1"/>
                </a:solidFill>
              </a:rPr>
            </a:br>
            <a:r>
              <a:rPr lang="en-US" sz="2400" dirty="0" smtClean="0">
                <a:solidFill>
                  <a:schemeClr val="bg1"/>
                </a:solidFill>
              </a:rPr>
              <a:t>A. Senile cataract.</a:t>
            </a:r>
            <a:br>
              <a:rPr lang="en-US" sz="2400" dirty="0" smtClean="0">
                <a:solidFill>
                  <a:schemeClr val="bg1"/>
                </a:solidFill>
              </a:rPr>
            </a:br>
            <a:r>
              <a:rPr lang="en-US" sz="2400" dirty="0" smtClean="0">
                <a:solidFill>
                  <a:schemeClr val="bg1"/>
                </a:solidFill>
              </a:rPr>
              <a:t/>
            </a:r>
            <a:br>
              <a:rPr lang="en-US" sz="2400" dirty="0" smtClean="0">
                <a:solidFill>
                  <a:schemeClr val="bg1"/>
                </a:solidFill>
              </a:rPr>
            </a:br>
            <a:r>
              <a:rPr lang="en-US" sz="2400" dirty="0" smtClean="0">
                <a:solidFill>
                  <a:schemeClr val="bg1"/>
                </a:solidFill>
              </a:rPr>
              <a:t>Q. Mention 2 postoperative complications for this condition.</a:t>
            </a:r>
            <a:br>
              <a:rPr lang="en-US" sz="2400" dirty="0" smtClean="0">
                <a:solidFill>
                  <a:schemeClr val="bg1"/>
                </a:solidFill>
              </a:rPr>
            </a:br>
            <a:r>
              <a:rPr lang="en-US" sz="2400" dirty="0" smtClean="0">
                <a:solidFill>
                  <a:schemeClr val="bg1"/>
                </a:solidFill>
              </a:rPr>
              <a:t>A. </a:t>
            </a:r>
            <a:r>
              <a:rPr lang="en-US" sz="2400" dirty="0" err="1" smtClean="0">
                <a:solidFill>
                  <a:schemeClr val="bg1"/>
                </a:solidFill>
              </a:rPr>
              <a:t>Endophthalmitis</a:t>
            </a:r>
            <a:r>
              <a:rPr lang="en-US" sz="2400" dirty="0" smtClean="0">
                <a:solidFill>
                  <a:schemeClr val="bg1"/>
                </a:solidFill>
              </a:rPr>
              <a:t>, hemorrhage.</a:t>
            </a:r>
            <a:br>
              <a:rPr lang="en-US" sz="2400" dirty="0" smtClean="0">
                <a:solidFill>
                  <a:schemeClr val="bg1"/>
                </a:solidFill>
              </a:rPr>
            </a:br>
            <a:r>
              <a:rPr lang="en-US" dirty="0" smtClean="0">
                <a:solidFill>
                  <a:schemeClr val="bg1"/>
                </a:solidFill>
              </a:rPr>
              <a:t/>
            </a:r>
            <a:br>
              <a:rPr lang="en-US" dirty="0" smtClean="0">
                <a:solidFill>
                  <a:schemeClr val="bg1"/>
                </a:solidFill>
              </a:rPr>
            </a:br>
            <a:endParaRPr lang="ar-SA" dirty="0"/>
          </a:p>
        </p:txBody>
      </p:sp>
      <p:sp>
        <p:nvSpPr>
          <p:cNvPr id="4" name="عنصر نائب للنص 3"/>
          <p:cNvSpPr>
            <a:spLocks noGrp="1"/>
          </p:cNvSpPr>
          <p:nvPr>
            <p:ph type="body" sz="half" idx="2"/>
          </p:nvPr>
        </p:nvSpPr>
        <p:spPr/>
        <p:txBody>
          <a:bodyPr/>
          <a:lstStyle/>
          <a:p>
            <a:endParaRPr lang="ar-SA"/>
          </a:p>
        </p:txBody>
      </p:sp>
      <p:pic>
        <p:nvPicPr>
          <p:cNvPr id="5" name="Picture 3" descr="msoA4A95"/>
          <p:cNvPicPr>
            <a:picLocks noGrp="1" noChangeAspect="1" noChangeArrowheads="1"/>
          </p:cNvPicPr>
          <p:nvPr>
            <p:ph type="pic" idx="1"/>
          </p:nvPr>
        </p:nvPicPr>
        <p:blipFill>
          <a:blip r:embed="rId2">
            <a:lum contrast="24000"/>
          </a:blip>
          <a:srcRect l="10518" r="10518"/>
          <a:stretch>
            <a:fillRect/>
          </a:stretch>
        </p:blipFill>
        <p:spPr bwMode="auto">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500694" y="4143380"/>
            <a:ext cx="3500462" cy="1981200"/>
          </a:xfrm>
        </p:spPr>
        <p:txBody>
          <a:bodyPr/>
          <a:lstStyle/>
          <a:p>
            <a:r>
              <a:rPr lang="en-US" sz="2400" dirty="0" smtClean="0">
                <a:solidFill>
                  <a:schemeClr val="bg1"/>
                </a:solidFill>
              </a:rPr>
              <a:t>A patient with a history of cataract surgery</a:t>
            </a:r>
            <a:br>
              <a:rPr lang="en-US" sz="2400" dirty="0" smtClean="0">
                <a:solidFill>
                  <a:schemeClr val="bg1"/>
                </a:solidFill>
              </a:rPr>
            </a:br>
            <a:r>
              <a:rPr lang="en-US" sz="2400" dirty="0" smtClean="0">
                <a:solidFill>
                  <a:schemeClr val="bg1"/>
                </a:solidFill>
              </a:rPr>
              <a:t>Q. What is the diagnosis?</a:t>
            </a:r>
            <a:br>
              <a:rPr lang="en-US" sz="2400" dirty="0" smtClean="0">
                <a:solidFill>
                  <a:schemeClr val="bg1"/>
                </a:solidFill>
              </a:rPr>
            </a:br>
            <a:r>
              <a:rPr lang="en-US" sz="2400" dirty="0" smtClean="0">
                <a:solidFill>
                  <a:schemeClr val="bg1"/>
                </a:solidFill>
              </a:rPr>
              <a:t>A. </a:t>
            </a:r>
            <a:r>
              <a:rPr lang="en-US" sz="2400" dirty="0" err="1" smtClean="0">
                <a:solidFill>
                  <a:schemeClr val="bg1"/>
                </a:solidFill>
              </a:rPr>
              <a:t>Endophthalmitis</a:t>
            </a:r>
            <a:r>
              <a:rPr lang="en-US" sz="2400" dirty="0" smtClean="0">
                <a:solidFill>
                  <a:schemeClr val="bg1"/>
                </a:solidFill>
              </a:rPr>
              <a:t>.</a:t>
            </a:r>
            <a:br>
              <a:rPr lang="en-US" sz="2400" dirty="0" smtClean="0">
                <a:solidFill>
                  <a:schemeClr val="bg1"/>
                </a:solidFill>
              </a:rPr>
            </a:br>
            <a:r>
              <a:rPr lang="en-US" sz="2400" dirty="0" smtClean="0">
                <a:solidFill>
                  <a:schemeClr val="bg1"/>
                </a:solidFill>
              </a:rPr>
              <a:t/>
            </a:r>
            <a:br>
              <a:rPr lang="en-US" sz="2400" dirty="0" smtClean="0">
                <a:solidFill>
                  <a:schemeClr val="bg1"/>
                </a:solidFill>
              </a:rPr>
            </a:br>
            <a:r>
              <a:rPr lang="en-US" sz="2400" dirty="0" smtClean="0">
                <a:solidFill>
                  <a:schemeClr val="bg1"/>
                </a:solidFill>
              </a:rPr>
              <a:t>Q. How would you manage this patient?</a:t>
            </a:r>
            <a:br>
              <a:rPr lang="en-US" sz="2400" dirty="0" smtClean="0">
                <a:solidFill>
                  <a:schemeClr val="bg1"/>
                </a:solidFill>
              </a:rPr>
            </a:br>
            <a:r>
              <a:rPr lang="en-US" sz="2400" dirty="0" smtClean="0">
                <a:solidFill>
                  <a:schemeClr val="bg1"/>
                </a:solidFill>
              </a:rPr>
              <a:t>A. Administer </a:t>
            </a:r>
            <a:r>
              <a:rPr lang="en-US" sz="2400" dirty="0" err="1" smtClean="0">
                <a:solidFill>
                  <a:schemeClr val="bg1"/>
                </a:solidFill>
              </a:rPr>
              <a:t>intravitreal</a:t>
            </a:r>
            <a:r>
              <a:rPr lang="en-US" sz="2400" dirty="0" smtClean="0">
                <a:solidFill>
                  <a:schemeClr val="bg1"/>
                </a:solidFill>
              </a:rPr>
              <a:t> antibiotics.</a:t>
            </a:r>
            <a:br>
              <a:rPr lang="en-US" sz="2400" dirty="0" smtClean="0">
                <a:solidFill>
                  <a:schemeClr val="bg1"/>
                </a:solidFill>
              </a:rPr>
            </a:br>
            <a:r>
              <a:rPr lang="en-US" dirty="0" smtClean="0">
                <a:solidFill>
                  <a:schemeClr val="bg1"/>
                </a:solidFill>
              </a:rPr>
              <a:t/>
            </a:r>
            <a:br>
              <a:rPr lang="en-US" dirty="0" smtClean="0">
                <a:solidFill>
                  <a:schemeClr val="bg1"/>
                </a:solidFill>
              </a:rPr>
            </a:br>
            <a:endParaRPr lang="ar-SA" dirty="0"/>
          </a:p>
        </p:txBody>
      </p:sp>
      <p:sp>
        <p:nvSpPr>
          <p:cNvPr id="4" name="عنصر نائب للنص 3"/>
          <p:cNvSpPr>
            <a:spLocks noGrp="1"/>
          </p:cNvSpPr>
          <p:nvPr>
            <p:ph type="body" sz="half" idx="2"/>
          </p:nvPr>
        </p:nvSpPr>
        <p:spPr/>
        <p:txBody>
          <a:bodyPr/>
          <a:lstStyle/>
          <a:p>
            <a:endParaRPr lang="ar-SA"/>
          </a:p>
        </p:txBody>
      </p:sp>
      <p:pic>
        <p:nvPicPr>
          <p:cNvPr id="5" name="Picture 3" descr="endophthalmitis.bmp"/>
          <p:cNvPicPr>
            <a:picLocks noGrp="1" noChangeAspect="1"/>
          </p:cNvPicPr>
          <p:nvPr>
            <p:ph type="pic" idx="1"/>
          </p:nvPr>
        </p:nvPicPr>
        <p:blipFill>
          <a:blip r:embed="rId2"/>
          <a:srcRect l="17550" r="17550"/>
          <a:stretch>
            <a:fillRect/>
          </a:stretch>
        </p:blipFill>
        <p:spPr>
          <a:prstGeom prst="rect">
            <a:avLst/>
          </a:prstGeom>
        </p:spPr>
        <p:style>
          <a:lnRef idx="1">
            <a:schemeClr val="accent1"/>
          </a:lnRef>
          <a:fillRef idx="3">
            <a:schemeClr val="accent1"/>
          </a:fillRef>
          <a:effectRef idx="2">
            <a:schemeClr val="accent1"/>
          </a:effectRef>
          <a:fontRef idx="minor">
            <a:schemeClr val="lt1"/>
          </a:fontRef>
        </p:style>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000760" y="4357694"/>
            <a:ext cx="2743200" cy="1981200"/>
          </a:xfrm>
        </p:spPr>
        <p:txBody>
          <a:bodyPr/>
          <a:lstStyle/>
          <a:p>
            <a:r>
              <a:rPr lang="en-US" dirty="0" smtClean="0">
                <a:solidFill>
                  <a:schemeClr val="bg1"/>
                </a:solidFill>
              </a:rPr>
              <a:t/>
            </a:r>
            <a:br>
              <a:rPr lang="en-US" dirty="0" smtClean="0">
                <a:solidFill>
                  <a:schemeClr val="bg1"/>
                </a:solidFill>
              </a:rPr>
            </a:br>
            <a:r>
              <a:rPr lang="en-US" sz="2800" dirty="0" smtClean="0">
                <a:solidFill>
                  <a:schemeClr val="bg1"/>
                </a:solidFill>
              </a:rPr>
              <a:t/>
            </a:r>
            <a:br>
              <a:rPr lang="en-US" sz="2800" dirty="0" smtClean="0">
                <a:solidFill>
                  <a:schemeClr val="bg1"/>
                </a:solidFill>
              </a:rPr>
            </a:br>
            <a:r>
              <a:rPr lang="en-US" sz="2800" dirty="0" smtClean="0">
                <a:solidFill>
                  <a:schemeClr val="bg1"/>
                </a:solidFill>
              </a:rPr>
              <a:t/>
            </a:r>
            <a:br>
              <a:rPr lang="en-US" sz="2800" dirty="0" smtClean="0">
                <a:solidFill>
                  <a:schemeClr val="bg1"/>
                </a:solidFill>
              </a:rPr>
            </a:br>
            <a:r>
              <a:rPr lang="en-US" sz="2800" dirty="0" smtClean="0">
                <a:solidFill>
                  <a:schemeClr val="bg1"/>
                </a:solidFill>
              </a:rPr>
              <a:t/>
            </a:r>
            <a:br>
              <a:rPr lang="en-US" sz="2800" dirty="0" smtClean="0">
                <a:solidFill>
                  <a:schemeClr val="bg1"/>
                </a:solidFill>
              </a:rPr>
            </a:br>
            <a:r>
              <a:rPr lang="en-US" sz="2800" dirty="0" smtClean="0">
                <a:solidFill>
                  <a:schemeClr val="bg1"/>
                </a:solidFill>
              </a:rPr>
              <a:t/>
            </a:r>
            <a:br>
              <a:rPr lang="en-US" sz="2800" dirty="0" smtClean="0">
                <a:solidFill>
                  <a:schemeClr val="bg1"/>
                </a:solidFill>
              </a:rPr>
            </a:br>
            <a:r>
              <a:rPr lang="en-US" sz="2800" dirty="0" smtClean="0">
                <a:solidFill>
                  <a:schemeClr val="bg1"/>
                </a:solidFill>
              </a:rPr>
              <a:t/>
            </a:r>
            <a:br>
              <a:rPr lang="en-US" sz="2800" dirty="0" smtClean="0">
                <a:solidFill>
                  <a:schemeClr val="bg1"/>
                </a:solidFill>
              </a:rPr>
            </a:br>
            <a:r>
              <a:rPr lang="en-US" sz="2800" dirty="0" smtClean="0">
                <a:solidFill>
                  <a:schemeClr val="bg1"/>
                </a:solidFill>
              </a:rPr>
              <a:t/>
            </a:r>
            <a:br>
              <a:rPr lang="en-US" sz="2800" dirty="0" smtClean="0">
                <a:solidFill>
                  <a:schemeClr val="bg1"/>
                </a:solidFill>
              </a:rPr>
            </a:br>
            <a:r>
              <a:rPr lang="en-US" sz="2800" dirty="0" smtClean="0">
                <a:solidFill>
                  <a:schemeClr val="bg1"/>
                </a:solidFill>
              </a:rPr>
              <a:t/>
            </a:r>
            <a:br>
              <a:rPr lang="en-US" sz="2800" dirty="0" smtClean="0">
                <a:solidFill>
                  <a:schemeClr val="bg1"/>
                </a:solidFill>
              </a:rPr>
            </a:br>
            <a:r>
              <a:rPr lang="en-US" sz="2800" dirty="0" smtClean="0">
                <a:solidFill>
                  <a:schemeClr val="bg1"/>
                </a:solidFill>
              </a:rPr>
              <a:t/>
            </a:r>
            <a:br>
              <a:rPr lang="en-US" sz="2800" dirty="0" smtClean="0">
                <a:solidFill>
                  <a:schemeClr val="bg1"/>
                </a:solidFill>
              </a:rPr>
            </a:br>
            <a:r>
              <a:rPr lang="en-US" sz="2800" dirty="0" smtClean="0">
                <a:solidFill>
                  <a:schemeClr val="bg1"/>
                </a:solidFill>
              </a:rPr>
              <a:t/>
            </a:r>
            <a:br>
              <a:rPr lang="en-US" sz="2800" dirty="0" smtClean="0">
                <a:solidFill>
                  <a:schemeClr val="bg1"/>
                </a:solidFill>
              </a:rPr>
            </a:br>
            <a:r>
              <a:rPr lang="en-US" sz="2800" dirty="0" smtClean="0">
                <a:solidFill>
                  <a:schemeClr val="bg1"/>
                </a:solidFill>
              </a:rPr>
              <a:t/>
            </a:r>
            <a:br>
              <a:rPr lang="en-US" sz="2800" dirty="0" smtClean="0">
                <a:solidFill>
                  <a:schemeClr val="bg1"/>
                </a:solidFill>
              </a:rPr>
            </a:br>
            <a:r>
              <a:rPr lang="en-US" sz="2400" dirty="0" smtClean="0">
                <a:solidFill>
                  <a:schemeClr val="bg1"/>
                </a:solidFill>
              </a:rPr>
              <a:t/>
            </a:r>
            <a:br>
              <a:rPr lang="en-US" sz="2400" dirty="0" smtClean="0">
                <a:solidFill>
                  <a:schemeClr val="bg1"/>
                </a:solidFill>
              </a:rPr>
            </a:br>
            <a:r>
              <a:rPr lang="en-US" sz="2400" dirty="0" smtClean="0">
                <a:solidFill>
                  <a:schemeClr val="bg1"/>
                </a:solidFill>
              </a:rPr>
              <a:t/>
            </a:r>
            <a:br>
              <a:rPr lang="en-US" sz="2400" dirty="0" smtClean="0">
                <a:solidFill>
                  <a:schemeClr val="bg1"/>
                </a:solidFill>
              </a:rPr>
            </a:br>
            <a:r>
              <a:rPr lang="en-US" sz="2400" dirty="0" smtClean="0">
                <a:solidFill>
                  <a:schemeClr val="bg1"/>
                </a:solidFill>
              </a:rPr>
              <a:t/>
            </a:r>
            <a:br>
              <a:rPr lang="en-US" sz="2400" dirty="0" smtClean="0">
                <a:solidFill>
                  <a:schemeClr val="bg1"/>
                </a:solidFill>
              </a:rPr>
            </a:br>
            <a:r>
              <a:rPr lang="en-US" sz="2400" dirty="0" smtClean="0">
                <a:solidFill>
                  <a:schemeClr val="bg1"/>
                </a:solidFill>
              </a:rPr>
              <a:t/>
            </a:r>
            <a:br>
              <a:rPr lang="en-US" sz="2400" dirty="0" smtClean="0">
                <a:solidFill>
                  <a:schemeClr val="bg1"/>
                </a:solidFill>
              </a:rPr>
            </a:br>
            <a:r>
              <a:rPr lang="en-US" sz="2400" dirty="0" smtClean="0">
                <a:solidFill>
                  <a:schemeClr val="bg1"/>
                </a:solidFill>
              </a:rPr>
              <a:t>Q. What is this procedure called?</a:t>
            </a:r>
            <a:br>
              <a:rPr lang="en-US" sz="2400" dirty="0" smtClean="0">
                <a:solidFill>
                  <a:schemeClr val="bg1"/>
                </a:solidFill>
              </a:rPr>
            </a:br>
            <a:r>
              <a:rPr lang="en-US" sz="2400" dirty="0" smtClean="0">
                <a:solidFill>
                  <a:schemeClr val="bg1"/>
                </a:solidFill>
              </a:rPr>
              <a:t>A. Peripheral </a:t>
            </a:r>
            <a:r>
              <a:rPr lang="en-US" sz="2400" dirty="0" err="1" smtClean="0">
                <a:solidFill>
                  <a:schemeClr val="bg1"/>
                </a:solidFill>
              </a:rPr>
              <a:t>iridotomy</a:t>
            </a:r>
            <a:r>
              <a:rPr lang="en-US" sz="2400" dirty="0" smtClean="0">
                <a:solidFill>
                  <a:schemeClr val="bg1"/>
                </a:solidFill>
              </a:rPr>
              <a:t>.</a:t>
            </a:r>
            <a:br>
              <a:rPr lang="en-US" sz="2400" dirty="0" smtClean="0">
                <a:solidFill>
                  <a:schemeClr val="bg1"/>
                </a:solidFill>
              </a:rPr>
            </a:br>
            <a:r>
              <a:rPr lang="en-US" sz="2400" dirty="0" smtClean="0">
                <a:solidFill>
                  <a:schemeClr val="bg1"/>
                </a:solidFill>
              </a:rPr>
              <a:t/>
            </a:r>
            <a:br>
              <a:rPr lang="en-US" sz="2400" dirty="0" smtClean="0">
                <a:solidFill>
                  <a:schemeClr val="bg1"/>
                </a:solidFill>
              </a:rPr>
            </a:br>
            <a:r>
              <a:rPr lang="en-US" sz="2400" dirty="0" smtClean="0">
                <a:solidFill>
                  <a:schemeClr val="bg1"/>
                </a:solidFill>
              </a:rPr>
              <a:t>Q. What is the indication of this procedure?.</a:t>
            </a:r>
            <a:br>
              <a:rPr lang="en-US" sz="2400" dirty="0" smtClean="0">
                <a:solidFill>
                  <a:schemeClr val="bg1"/>
                </a:solidFill>
              </a:rPr>
            </a:br>
            <a:r>
              <a:rPr lang="en-US" sz="2400" dirty="0" smtClean="0">
                <a:solidFill>
                  <a:schemeClr val="bg1"/>
                </a:solidFill>
              </a:rPr>
              <a:t>A. Acute closed angle glaucoma, narrow angle glaucoma.</a:t>
            </a:r>
            <a:br>
              <a:rPr lang="en-US" sz="2400" dirty="0" smtClean="0">
                <a:solidFill>
                  <a:schemeClr val="bg1"/>
                </a:solidFill>
              </a:rPr>
            </a:br>
            <a:r>
              <a:rPr lang="en-US" dirty="0" smtClean="0">
                <a:solidFill>
                  <a:schemeClr val="bg1"/>
                </a:solidFill>
              </a:rPr>
              <a:t/>
            </a:r>
            <a:br>
              <a:rPr lang="en-US" dirty="0" smtClean="0">
                <a:solidFill>
                  <a:schemeClr val="bg1"/>
                </a:solidFill>
              </a:rPr>
            </a:br>
            <a:endParaRPr lang="ar-SA" dirty="0"/>
          </a:p>
        </p:txBody>
      </p:sp>
      <p:sp>
        <p:nvSpPr>
          <p:cNvPr id="4" name="عنصر نائب للنص 3"/>
          <p:cNvSpPr>
            <a:spLocks noGrp="1"/>
          </p:cNvSpPr>
          <p:nvPr>
            <p:ph type="body" sz="half" idx="2"/>
          </p:nvPr>
        </p:nvSpPr>
        <p:spPr/>
        <p:txBody>
          <a:bodyPr/>
          <a:lstStyle/>
          <a:p>
            <a:endParaRPr lang="ar-SA"/>
          </a:p>
        </p:txBody>
      </p:sp>
      <p:pic>
        <p:nvPicPr>
          <p:cNvPr id="5" name="Picture 7" descr="msoFDC7D"/>
          <p:cNvPicPr>
            <a:picLocks noGrp="1" noChangeAspect="1" noChangeArrowheads="1"/>
          </p:cNvPicPr>
          <p:nvPr>
            <p:ph type="pic" idx="1"/>
          </p:nvPr>
        </p:nvPicPr>
        <p:blipFill>
          <a:blip r:embed="rId2" cstate="print">
            <a:lum bright="-12000" contrast="24000"/>
          </a:blip>
          <a:srcRect l="16323" r="16323"/>
          <a:stretch>
            <a:fillRect/>
          </a:stretch>
        </p:blipFill>
        <p:spPr>
          <a:prstGeom prst="rect">
            <a:avLst/>
          </a:prstGeom>
          <a:solidFill>
            <a:schemeClr val="bg2"/>
          </a:solidFill>
          <a:ln>
            <a:solidFill>
              <a:schemeClr val="bg1"/>
            </a:solidFill>
          </a:ln>
          <a:effectLst>
            <a:innerShdw blurRad="95250">
              <a:srgbClr val="000000"/>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Text Placeholder 1"/>
          <p:cNvSpPr>
            <a:spLocks noGrp="1"/>
          </p:cNvSpPr>
          <p:nvPr>
            <p:ph type="body" sz="half" idx="2"/>
          </p:nvPr>
        </p:nvSpPr>
        <p:spPr>
          <a:xfrm>
            <a:off x="1141413" y="4267200"/>
            <a:ext cx="7162800" cy="2438400"/>
          </a:xfrm>
        </p:spPr>
        <p:txBody>
          <a:bodyPr/>
          <a:lstStyle/>
          <a:p>
            <a:pPr marR="0" algn="l" eaLnBrk="1" hangingPunct="1"/>
            <a:r>
              <a:rPr lang="en-US" sz="1600" b="1" dirty="0" smtClean="0">
                <a:solidFill>
                  <a:schemeClr val="bg1"/>
                </a:solidFill>
              </a:rPr>
              <a:t>Q. What is the diagnosis?</a:t>
            </a:r>
          </a:p>
          <a:p>
            <a:pPr marR="0" algn="l" eaLnBrk="1" hangingPunct="1"/>
            <a:r>
              <a:rPr lang="en-US" sz="1600" b="1" dirty="0" smtClean="0">
                <a:solidFill>
                  <a:schemeClr val="bg1"/>
                </a:solidFill>
              </a:rPr>
              <a:t>A. Right </a:t>
            </a:r>
            <a:r>
              <a:rPr lang="en-US" sz="1600" b="1" dirty="0" err="1" smtClean="0">
                <a:solidFill>
                  <a:schemeClr val="bg1"/>
                </a:solidFill>
              </a:rPr>
              <a:t>oculomotor</a:t>
            </a:r>
            <a:r>
              <a:rPr lang="en-US" sz="1600" b="1" dirty="0" smtClean="0">
                <a:solidFill>
                  <a:schemeClr val="bg1"/>
                </a:solidFill>
              </a:rPr>
              <a:t> (3</a:t>
            </a:r>
            <a:r>
              <a:rPr lang="en-US" sz="1600" b="1" baseline="30000" dirty="0" smtClean="0">
                <a:solidFill>
                  <a:schemeClr val="bg1"/>
                </a:solidFill>
              </a:rPr>
              <a:t>rd</a:t>
            </a:r>
            <a:r>
              <a:rPr lang="en-US" sz="1600" b="1" dirty="0" smtClean="0">
                <a:solidFill>
                  <a:schemeClr val="bg1"/>
                </a:solidFill>
              </a:rPr>
              <a:t>) nerve palsy.</a:t>
            </a:r>
          </a:p>
          <a:p>
            <a:pPr marR="0" algn="l" eaLnBrk="1" hangingPunct="1"/>
            <a:endParaRPr lang="en-US" sz="1600" b="1" dirty="0" smtClean="0">
              <a:solidFill>
                <a:schemeClr val="bg1"/>
              </a:solidFill>
            </a:endParaRPr>
          </a:p>
          <a:p>
            <a:pPr marR="0" algn="l" eaLnBrk="1" hangingPunct="1"/>
            <a:r>
              <a:rPr lang="en-US" sz="1600" b="1" dirty="0" smtClean="0">
                <a:solidFill>
                  <a:schemeClr val="bg1"/>
                </a:solidFill>
              </a:rPr>
              <a:t>Q. If patient has a history of nausea, vomiting and dizziness.       What will be the most likely diagnosis?</a:t>
            </a:r>
          </a:p>
          <a:p>
            <a:pPr marR="0" algn="l" eaLnBrk="1" hangingPunct="1"/>
            <a:r>
              <a:rPr lang="en-US" sz="1600" b="1" dirty="0" smtClean="0">
                <a:solidFill>
                  <a:schemeClr val="bg1"/>
                </a:solidFill>
              </a:rPr>
              <a:t>A. Neoplasm (brain tumor).</a:t>
            </a:r>
          </a:p>
          <a:p>
            <a:pPr marR="0" eaLnBrk="1" hangingPunct="1"/>
            <a:endParaRPr lang="en-US" dirty="0" smtClean="0">
              <a:solidFill>
                <a:schemeClr val="bg1"/>
              </a:solidFill>
            </a:endParaRPr>
          </a:p>
        </p:txBody>
      </p:sp>
      <p:pic>
        <p:nvPicPr>
          <p:cNvPr id="4" name="Picture 3" descr="3rd nerve palsy.bmp"/>
          <p:cNvPicPr>
            <a:picLocks noChangeAspect="1"/>
          </p:cNvPicPr>
          <p:nvPr/>
        </p:nvPicPr>
        <p:blipFill>
          <a:blip r:embed="rId2"/>
          <a:stretch>
            <a:fillRect/>
          </a:stretch>
        </p:blipFill>
        <p:spPr>
          <a:xfrm>
            <a:off x="914400" y="609600"/>
            <a:ext cx="7186613" cy="3341688"/>
          </a:xfrm>
          <a:prstGeom prst="rect">
            <a:avLst/>
          </a:prstGeom>
        </p:spPr>
        <p:style>
          <a:lnRef idx="1">
            <a:schemeClr val="accent1"/>
          </a:lnRef>
          <a:fillRef idx="3">
            <a:schemeClr val="accent1"/>
          </a:fillRef>
          <a:effectRef idx="2">
            <a:schemeClr val="accent1"/>
          </a:effectRef>
          <a:fontRef idx="minor">
            <a:schemeClr val="lt1"/>
          </a:fontRef>
        </p:style>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err="1" smtClean="0"/>
              <a:t>Hx</a:t>
            </a:r>
            <a:r>
              <a:rPr lang="en-US" dirty="0" smtClean="0"/>
              <a:t> of corneal abrasion </a:t>
            </a:r>
            <a:br>
              <a:rPr lang="en-US" dirty="0" smtClean="0"/>
            </a:br>
            <a:r>
              <a:rPr lang="en-US" dirty="0" smtClean="0"/>
              <a:t/>
            </a:r>
            <a:br>
              <a:rPr lang="en-US" dirty="0" smtClean="0"/>
            </a:br>
            <a:r>
              <a:rPr lang="en-US" dirty="0" smtClean="0"/>
              <a:t>1- Rx ?</a:t>
            </a:r>
            <a:br>
              <a:rPr lang="en-US" dirty="0" smtClean="0"/>
            </a:br>
            <a:r>
              <a:rPr lang="en-US" dirty="0" smtClean="0"/>
              <a:t>2- complication?</a:t>
            </a:r>
            <a:br>
              <a:rPr lang="en-US" dirty="0" smtClean="0"/>
            </a:br>
            <a:r>
              <a:rPr lang="en-US" dirty="0" smtClean="0"/>
              <a:t>-</a:t>
            </a:r>
            <a:br>
              <a:rPr lang="en-US" dirty="0" smtClean="0"/>
            </a:br>
            <a:r>
              <a:rPr lang="en-US" dirty="0" smtClean="0"/>
              <a:t>-</a:t>
            </a:r>
            <a:br>
              <a:rPr lang="en-US" dirty="0" smtClean="0"/>
            </a:br>
            <a:endParaRPr lang="ar-SA" dirty="0"/>
          </a:p>
        </p:txBody>
      </p:sp>
      <p:sp>
        <p:nvSpPr>
          <p:cNvPr id="4" name="عنصر نائب للنص 3"/>
          <p:cNvSpPr>
            <a:spLocks noGrp="1"/>
          </p:cNvSpPr>
          <p:nvPr>
            <p:ph type="body" sz="half" idx="2"/>
          </p:nvPr>
        </p:nvSpPr>
        <p:spPr/>
        <p:txBody>
          <a:bodyPr/>
          <a:lstStyle/>
          <a:p>
            <a:r>
              <a:rPr lang="ar-SA" dirty="0" err="1" smtClean="0"/>
              <a:t>مو</a:t>
            </a:r>
            <a:r>
              <a:rPr lang="ar-SA" dirty="0" smtClean="0"/>
              <a:t> نفس الصورة </a:t>
            </a:r>
            <a:endParaRPr lang="ar-SA" dirty="0"/>
          </a:p>
        </p:txBody>
      </p:sp>
      <p:pic>
        <p:nvPicPr>
          <p:cNvPr id="6146" name="Picture 2" descr="C:\Users\hanz\Desktop\images4.jpg"/>
          <p:cNvPicPr>
            <a:picLocks noGrp="1" noChangeAspect="1" noChangeArrowheads="1"/>
          </p:cNvPicPr>
          <p:nvPr>
            <p:ph type="pic" idx="1"/>
          </p:nvPr>
        </p:nvPicPr>
        <p:blipFill>
          <a:blip r:embed="rId2"/>
          <a:srcRect l="3091" r="3091"/>
          <a:stretch>
            <a:fillRect/>
          </a:stretch>
        </p:blipFill>
        <p:spPr bwMode="auto">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929322" y="4143380"/>
            <a:ext cx="2743200" cy="1981200"/>
          </a:xfrm>
        </p:spPr>
        <p:txBody>
          <a:bodyPr/>
          <a:lstStyle/>
          <a:p>
            <a:pPr marR="0"/>
            <a:r>
              <a:rPr lang="en-US" sz="2400" dirty="0" err="1" smtClean="0">
                <a:solidFill>
                  <a:schemeClr val="bg1"/>
                </a:solidFill>
              </a:rPr>
              <a:t>Dx</a:t>
            </a:r>
            <a:r>
              <a:rPr lang="en-US" sz="2400" dirty="0" smtClean="0">
                <a:solidFill>
                  <a:schemeClr val="bg1"/>
                </a:solidFill>
              </a:rPr>
              <a:t> ?  </a:t>
            </a:r>
            <a:r>
              <a:rPr lang="en-US" sz="2400" dirty="0" err="1" smtClean="0">
                <a:solidFill>
                  <a:schemeClr val="bg1"/>
                </a:solidFill>
              </a:rPr>
              <a:t>Chalazion</a:t>
            </a:r>
            <a:r>
              <a:rPr lang="en-US" sz="2400" dirty="0" smtClean="0">
                <a:solidFill>
                  <a:schemeClr val="bg1"/>
                </a:solidFill>
              </a:rPr>
              <a:t/>
            </a:r>
            <a:br>
              <a:rPr lang="en-US" sz="2400" dirty="0" smtClean="0">
                <a:solidFill>
                  <a:schemeClr val="bg1"/>
                </a:solidFill>
              </a:rPr>
            </a:br>
            <a:r>
              <a:rPr lang="en-US" sz="2400" dirty="0" smtClean="0">
                <a:solidFill>
                  <a:schemeClr val="bg1"/>
                </a:solidFill>
              </a:rPr>
              <a:t/>
            </a:r>
            <a:br>
              <a:rPr lang="en-US" sz="2400" dirty="0" smtClean="0">
                <a:solidFill>
                  <a:schemeClr val="bg1"/>
                </a:solidFill>
              </a:rPr>
            </a:br>
            <a:r>
              <a:rPr lang="en-US" sz="2400" dirty="0" smtClean="0">
                <a:solidFill>
                  <a:schemeClr val="bg1"/>
                </a:solidFill>
              </a:rPr>
              <a:t/>
            </a:r>
            <a:br>
              <a:rPr lang="en-US" sz="2400" dirty="0" smtClean="0">
                <a:solidFill>
                  <a:schemeClr val="bg1"/>
                </a:solidFill>
              </a:rPr>
            </a:br>
            <a:r>
              <a:rPr lang="en-US" sz="2400" dirty="0" smtClean="0">
                <a:solidFill>
                  <a:schemeClr val="bg1"/>
                </a:solidFill>
              </a:rPr>
              <a:t> </a:t>
            </a:r>
            <a:br>
              <a:rPr lang="en-US" sz="2400" dirty="0" smtClean="0">
                <a:solidFill>
                  <a:schemeClr val="bg1"/>
                </a:solidFill>
              </a:rPr>
            </a:br>
            <a:r>
              <a:rPr lang="en-US" sz="2400" dirty="0" smtClean="0">
                <a:solidFill>
                  <a:schemeClr val="bg1"/>
                </a:solidFill>
              </a:rPr>
              <a:t>Rx ? –warm compress</a:t>
            </a:r>
            <a:br>
              <a:rPr lang="en-US" sz="2400" dirty="0" smtClean="0">
                <a:solidFill>
                  <a:schemeClr val="bg1"/>
                </a:solidFill>
              </a:rPr>
            </a:br>
            <a:r>
              <a:rPr lang="en-US" sz="2400" dirty="0" smtClean="0">
                <a:solidFill>
                  <a:schemeClr val="bg1"/>
                </a:solidFill>
              </a:rPr>
              <a:t>       - antibiotics</a:t>
            </a:r>
            <a:br>
              <a:rPr lang="en-US" sz="2400" dirty="0" smtClean="0">
                <a:solidFill>
                  <a:schemeClr val="bg1"/>
                </a:solidFill>
              </a:rPr>
            </a:br>
            <a:r>
              <a:rPr lang="en-US" sz="2400" dirty="0" smtClean="0">
                <a:solidFill>
                  <a:schemeClr val="bg1"/>
                </a:solidFill>
              </a:rPr>
              <a:t>        - incision </a:t>
            </a:r>
            <a:r>
              <a:rPr lang="ar-SA" sz="2400" dirty="0" smtClean="0">
                <a:solidFill>
                  <a:schemeClr val="bg1"/>
                </a:solidFill>
              </a:rPr>
              <a:t/>
            </a:r>
            <a:br>
              <a:rPr lang="ar-SA" sz="2400" dirty="0" smtClean="0">
                <a:solidFill>
                  <a:schemeClr val="bg1"/>
                </a:solidFill>
              </a:rPr>
            </a:br>
            <a:endParaRPr lang="ar-SA" dirty="0"/>
          </a:p>
        </p:txBody>
      </p:sp>
      <p:sp>
        <p:nvSpPr>
          <p:cNvPr id="4" name="عنصر نائب للنص 3"/>
          <p:cNvSpPr>
            <a:spLocks noGrp="1"/>
          </p:cNvSpPr>
          <p:nvPr>
            <p:ph type="body" sz="half" idx="2"/>
          </p:nvPr>
        </p:nvSpPr>
        <p:spPr/>
        <p:txBody>
          <a:bodyPr/>
          <a:lstStyle/>
          <a:p>
            <a:endParaRPr lang="ar-SA"/>
          </a:p>
        </p:txBody>
      </p:sp>
      <p:pic>
        <p:nvPicPr>
          <p:cNvPr id="5" name="Picture 7" descr="D:\426\426 ( A2 )\Ophtha &amp; ENT\426 A2\Ophtha\OSCE\OPTHA REVISION\5.jpg"/>
          <p:cNvPicPr>
            <a:picLocks noGrp="1" noChangeAspect="1" noChangeArrowheads="1"/>
          </p:cNvPicPr>
          <p:nvPr>
            <p:ph type="pic" idx="1"/>
          </p:nvPr>
        </p:nvPicPr>
        <p:blipFill>
          <a:blip r:embed="rId2"/>
          <a:srcRect l="5619" r="5619"/>
          <a:stretch>
            <a:fillRect/>
          </a:stretch>
        </p:blipFill>
        <p:spPr bwMode="auto">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1- </a:t>
            </a:r>
            <a:r>
              <a:rPr lang="en-US" dirty="0" err="1" smtClean="0"/>
              <a:t>Dx</a:t>
            </a:r>
            <a:r>
              <a:rPr lang="en-US" dirty="0" smtClean="0"/>
              <a:t> ?</a:t>
            </a:r>
            <a:br>
              <a:rPr lang="en-US" dirty="0" smtClean="0"/>
            </a:br>
            <a:r>
              <a:rPr lang="en-US" dirty="0" smtClean="0"/>
              <a:t>Foreign body in eye </a:t>
            </a:r>
            <a:br>
              <a:rPr lang="en-US" dirty="0" smtClean="0"/>
            </a:br>
            <a:r>
              <a:rPr lang="en-US" dirty="0" smtClean="0"/>
              <a:t/>
            </a:r>
            <a:br>
              <a:rPr lang="en-US" dirty="0" smtClean="0"/>
            </a:br>
            <a:r>
              <a:rPr lang="en-US" dirty="0" smtClean="0"/>
              <a:t>2- Rx?</a:t>
            </a:r>
            <a:br>
              <a:rPr lang="en-US" dirty="0" smtClean="0"/>
            </a:br>
            <a:r>
              <a:rPr lang="en-US" dirty="0" smtClean="0"/>
              <a:t>- </a:t>
            </a:r>
            <a:r>
              <a:rPr lang="en-US" dirty="0" err="1" smtClean="0"/>
              <a:t>anesthesis</a:t>
            </a:r>
            <a:r>
              <a:rPr lang="en-US" dirty="0" smtClean="0"/>
              <a:t/>
            </a:r>
            <a:br>
              <a:rPr lang="en-US" dirty="0" smtClean="0"/>
            </a:br>
            <a:r>
              <a:rPr lang="en-US" dirty="0" smtClean="0"/>
              <a:t>- remove FB</a:t>
            </a:r>
            <a:br>
              <a:rPr lang="en-US" dirty="0" smtClean="0"/>
            </a:br>
            <a:r>
              <a:rPr lang="en-US" dirty="0" smtClean="0"/>
              <a:t>- </a:t>
            </a:r>
            <a:r>
              <a:rPr lang="en-US" dirty="0" err="1" smtClean="0"/>
              <a:t>topica</a:t>
            </a:r>
            <a:r>
              <a:rPr lang="en-US" dirty="0" smtClean="0"/>
              <a:t> antibiotics</a:t>
            </a:r>
            <a:endParaRPr lang="ar-SA" dirty="0"/>
          </a:p>
        </p:txBody>
      </p:sp>
      <p:sp>
        <p:nvSpPr>
          <p:cNvPr id="4" name="عنصر نائب للنص 3"/>
          <p:cNvSpPr>
            <a:spLocks noGrp="1"/>
          </p:cNvSpPr>
          <p:nvPr>
            <p:ph type="body" sz="half" idx="2"/>
          </p:nvPr>
        </p:nvSpPr>
        <p:spPr/>
        <p:txBody>
          <a:bodyPr/>
          <a:lstStyle/>
          <a:p>
            <a:endParaRPr lang="ar-SA"/>
          </a:p>
        </p:txBody>
      </p:sp>
      <p:pic>
        <p:nvPicPr>
          <p:cNvPr id="5122" name="Picture 2" descr="C:\Users\hanz\Desktop\images3.jpg"/>
          <p:cNvPicPr>
            <a:picLocks noGrp="1" noChangeAspect="1" noChangeArrowheads="1"/>
          </p:cNvPicPr>
          <p:nvPr>
            <p:ph type="pic" idx="1"/>
          </p:nvPr>
        </p:nvPicPr>
        <p:blipFill>
          <a:blip r:embed="rId2"/>
          <a:srcRect l="2906" r="2906"/>
          <a:stretch>
            <a:fillRect/>
          </a:stretch>
        </p:blipFill>
        <p:spPr bwMode="auto">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886896" y="285728"/>
            <a:ext cx="2743200" cy="5715040"/>
          </a:xfrm>
        </p:spPr>
        <p:txBody>
          <a:bodyPr/>
          <a:lstStyle/>
          <a:p>
            <a:r>
              <a:rPr lang="en-US" dirty="0" smtClean="0"/>
              <a:t>1- </a:t>
            </a:r>
            <a:r>
              <a:rPr lang="en-US" dirty="0" err="1" smtClean="0"/>
              <a:t>Dx</a:t>
            </a:r>
            <a:r>
              <a:rPr lang="en-US" dirty="0" smtClean="0"/>
              <a:t> = </a:t>
            </a:r>
            <a:r>
              <a:rPr lang="en-US" dirty="0" err="1" smtClean="0"/>
              <a:t>nasolacrimal</a:t>
            </a:r>
            <a:r>
              <a:rPr lang="en-US" dirty="0" smtClean="0"/>
              <a:t> duct obstruction </a:t>
            </a:r>
            <a:br>
              <a:rPr lang="en-US" dirty="0" smtClean="0"/>
            </a:br>
            <a:r>
              <a:rPr lang="en-US" dirty="0" smtClean="0"/>
              <a:t/>
            </a:r>
            <a:br>
              <a:rPr lang="en-US" dirty="0" smtClean="0"/>
            </a:br>
            <a:r>
              <a:rPr lang="en-US" dirty="0" smtClean="0"/>
              <a:t/>
            </a:r>
            <a:br>
              <a:rPr lang="en-US" dirty="0" smtClean="0"/>
            </a:br>
            <a:r>
              <a:rPr lang="en-US" dirty="0" smtClean="0"/>
              <a:t>2- Rx = </a:t>
            </a:r>
            <a:r>
              <a:rPr lang="en-US" dirty="0" err="1" smtClean="0"/>
              <a:t>recanalization</a:t>
            </a:r>
            <a:r>
              <a:rPr lang="en-US" dirty="0" smtClean="0"/>
              <a:t> or massage </a:t>
            </a:r>
            <a:endParaRPr lang="ar-SA" dirty="0"/>
          </a:p>
        </p:txBody>
      </p:sp>
      <p:sp>
        <p:nvSpPr>
          <p:cNvPr id="4" name="عنصر نائب للنص 3"/>
          <p:cNvSpPr>
            <a:spLocks noGrp="1"/>
          </p:cNvSpPr>
          <p:nvPr>
            <p:ph type="body" sz="half" idx="2"/>
          </p:nvPr>
        </p:nvSpPr>
        <p:spPr/>
        <p:txBody>
          <a:bodyPr/>
          <a:lstStyle/>
          <a:p>
            <a:r>
              <a:rPr lang="ar-SA" dirty="0" smtClean="0"/>
              <a:t>صورة طفل وضع له صبغة الاختبار وكأنه يبكي الصبغة ؟؟</a:t>
            </a:r>
            <a:endParaRPr lang="ar-SA" dirty="0"/>
          </a:p>
        </p:txBody>
      </p:sp>
      <p:pic>
        <p:nvPicPr>
          <p:cNvPr id="1026" name="Picture 2" descr="C:\Users\hanz\Desktop\i_ptosis.jpg"/>
          <p:cNvPicPr>
            <a:picLocks noGrp="1" noChangeAspect="1" noChangeArrowheads="1"/>
          </p:cNvPicPr>
          <p:nvPr>
            <p:ph type="pic" idx="1"/>
          </p:nvPr>
        </p:nvPicPr>
        <p:blipFill>
          <a:blip r:embed="rId2"/>
          <a:srcRect l="1636" r="1636"/>
          <a:stretch>
            <a:fillRect/>
          </a:stretch>
        </p:blipFill>
        <p:spPr bwMode="auto">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857884" y="3357562"/>
            <a:ext cx="2743200" cy="1981200"/>
          </a:xfrm>
        </p:spPr>
        <p:txBody>
          <a:bodyPr/>
          <a:lstStyle/>
          <a:p>
            <a:r>
              <a:rPr lang="ar-SA" dirty="0" smtClean="0"/>
              <a:t/>
            </a:r>
            <a:br>
              <a:rPr lang="ar-SA" dirty="0" smtClean="0"/>
            </a:br>
            <a:r>
              <a:rPr lang="ar-SA" dirty="0" smtClean="0"/>
              <a:t/>
            </a:r>
            <a:br>
              <a:rPr lang="ar-SA" dirty="0" smtClean="0"/>
            </a:br>
            <a:r>
              <a:rPr lang="en-US" dirty="0" smtClean="0"/>
              <a:t>1- </a:t>
            </a:r>
            <a:r>
              <a:rPr lang="en-US" dirty="0" err="1" smtClean="0"/>
              <a:t>Dx</a:t>
            </a:r>
            <a:r>
              <a:rPr lang="en-US" dirty="0" smtClean="0"/>
              <a:t> ?</a:t>
            </a:r>
            <a:br>
              <a:rPr lang="en-US" dirty="0" smtClean="0"/>
            </a:br>
            <a:r>
              <a:rPr lang="en-US" sz="2400" dirty="0" smtClean="0">
                <a:solidFill>
                  <a:schemeClr val="bg1"/>
                </a:solidFill>
              </a:rPr>
              <a:t>Herpes zoster </a:t>
            </a:r>
            <a:r>
              <a:rPr lang="en-US" sz="2400" dirty="0" err="1" smtClean="0">
                <a:solidFill>
                  <a:schemeClr val="bg1"/>
                </a:solidFill>
              </a:rPr>
              <a:t>ophthalmus</a:t>
            </a:r>
            <a:r>
              <a:rPr lang="en-US" sz="2400" dirty="0" smtClean="0">
                <a:solidFill>
                  <a:schemeClr val="bg1"/>
                </a:solidFill>
              </a:rPr>
              <a:t> </a:t>
            </a:r>
            <a:br>
              <a:rPr lang="en-US" sz="2400" dirty="0" smtClean="0">
                <a:solidFill>
                  <a:schemeClr val="bg1"/>
                </a:solidFill>
              </a:rPr>
            </a:br>
            <a:r>
              <a:rPr lang="en-US" sz="2400" dirty="0" smtClean="0">
                <a:solidFill>
                  <a:schemeClr val="bg1"/>
                </a:solidFill>
              </a:rPr>
              <a:t/>
            </a:r>
            <a:br>
              <a:rPr lang="en-US" sz="2400" dirty="0" smtClean="0">
                <a:solidFill>
                  <a:schemeClr val="bg1"/>
                </a:solidFill>
              </a:rPr>
            </a:br>
            <a:r>
              <a:rPr lang="en-US" sz="2400" dirty="0" smtClean="0">
                <a:solidFill>
                  <a:schemeClr val="bg1"/>
                </a:solidFill>
              </a:rPr>
              <a:t/>
            </a:r>
            <a:br>
              <a:rPr lang="en-US" sz="2400" dirty="0" smtClean="0">
                <a:solidFill>
                  <a:schemeClr val="bg1"/>
                </a:solidFill>
              </a:rPr>
            </a:br>
            <a:r>
              <a:rPr lang="en-US" sz="2400" dirty="0" smtClean="0">
                <a:solidFill>
                  <a:schemeClr val="tx1">
                    <a:lumMod val="50000"/>
                    <a:lumOff val="50000"/>
                  </a:schemeClr>
                </a:solidFill>
              </a:rPr>
              <a:t>2- Rx?</a:t>
            </a:r>
            <a:r>
              <a:rPr lang="en-US" sz="2400" dirty="0" smtClean="0">
                <a:solidFill>
                  <a:schemeClr val="bg1"/>
                </a:solidFill>
              </a:rPr>
              <a:t/>
            </a:r>
            <a:br>
              <a:rPr lang="en-US" sz="2400" dirty="0" smtClean="0">
                <a:solidFill>
                  <a:schemeClr val="bg1"/>
                </a:solidFill>
              </a:rPr>
            </a:br>
            <a:r>
              <a:rPr lang="en-US" sz="2400" dirty="0" smtClean="0">
                <a:solidFill>
                  <a:schemeClr val="bg1"/>
                </a:solidFill>
              </a:rPr>
              <a:t>Acyclovir </a:t>
            </a:r>
            <a:br>
              <a:rPr lang="en-US" sz="2400" dirty="0" smtClean="0">
                <a:solidFill>
                  <a:schemeClr val="bg1"/>
                </a:solidFill>
              </a:rPr>
            </a:br>
            <a:r>
              <a:rPr lang="en-US" sz="2400" dirty="0" smtClean="0">
                <a:solidFill>
                  <a:schemeClr val="bg1"/>
                </a:solidFill>
              </a:rPr>
              <a:t/>
            </a:r>
            <a:br>
              <a:rPr lang="en-US" sz="2400" dirty="0" smtClean="0">
                <a:solidFill>
                  <a:schemeClr val="bg1"/>
                </a:solidFill>
              </a:rPr>
            </a:br>
            <a:r>
              <a:rPr lang="en-US" sz="2400" dirty="0" smtClean="0">
                <a:solidFill>
                  <a:schemeClr val="tx1">
                    <a:lumMod val="50000"/>
                    <a:lumOff val="50000"/>
                  </a:schemeClr>
                </a:solidFill>
              </a:rPr>
              <a:t>3- associated symptoms?</a:t>
            </a:r>
            <a:br>
              <a:rPr lang="en-US" sz="2400" dirty="0" smtClean="0">
                <a:solidFill>
                  <a:schemeClr val="tx1">
                    <a:lumMod val="50000"/>
                    <a:lumOff val="50000"/>
                  </a:schemeClr>
                </a:solidFill>
              </a:rPr>
            </a:br>
            <a:r>
              <a:rPr lang="en-US" sz="2400" dirty="0" smtClean="0">
                <a:solidFill>
                  <a:schemeClr val="bg1"/>
                </a:solidFill>
              </a:rPr>
              <a:t>-</a:t>
            </a:r>
            <a:br>
              <a:rPr lang="en-US" sz="2400" dirty="0" smtClean="0">
                <a:solidFill>
                  <a:schemeClr val="bg1"/>
                </a:solidFill>
              </a:rPr>
            </a:br>
            <a:r>
              <a:rPr lang="en-US" sz="2400" dirty="0" smtClean="0">
                <a:solidFill>
                  <a:schemeClr val="bg1"/>
                </a:solidFill>
              </a:rPr>
              <a:t>-</a:t>
            </a:r>
            <a:r>
              <a:rPr lang="en-US" dirty="0" smtClean="0"/>
              <a:t/>
            </a:r>
            <a:br>
              <a:rPr lang="en-US" dirty="0" smtClean="0"/>
            </a:br>
            <a:endParaRPr lang="ar-SA" dirty="0"/>
          </a:p>
        </p:txBody>
      </p:sp>
      <p:sp>
        <p:nvSpPr>
          <p:cNvPr id="4" name="عنصر نائب للنص 3"/>
          <p:cNvSpPr>
            <a:spLocks noGrp="1"/>
          </p:cNvSpPr>
          <p:nvPr>
            <p:ph type="body" sz="half" idx="2"/>
          </p:nvPr>
        </p:nvSpPr>
        <p:spPr/>
        <p:txBody>
          <a:bodyPr/>
          <a:lstStyle/>
          <a:p>
            <a:endParaRPr lang="ar-SA"/>
          </a:p>
        </p:txBody>
      </p:sp>
      <p:pic>
        <p:nvPicPr>
          <p:cNvPr id="5" name="Picture 7" descr="D:\426\426 ( A2 )\Ophtha &amp; ENT\426 A2\Ophtha\OSCE\OPTHA REVISION\3.jpg"/>
          <p:cNvPicPr>
            <a:picLocks noGrp="1" noChangeAspect="1" noChangeArrowheads="1"/>
          </p:cNvPicPr>
          <p:nvPr>
            <p:ph type="pic" idx="1"/>
          </p:nvPr>
        </p:nvPicPr>
        <p:blipFill>
          <a:blip r:embed="rId2"/>
          <a:srcRect t="8954" b="8954"/>
          <a:stretch>
            <a:fillRect/>
          </a:stretch>
        </p:blipFill>
        <p:spPr bwMode="auto">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عنوان 3"/>
          <p:cNvSpPr>
            <a:spLocks noGrp="1"/>
          </p:cNvSpPr>
          <p:nvPr>
            <p:ph type="title"/>
          </p:nvPr>
        </p:nvSpPr>
        <p:spPr/>
        <p:txBody>
          <a:bodyPr/>
          <a:lstStyle/>
          <a:p>
            <a:pPr>
              <a:defRPr/>
            </a:pPr>
            <a:endParaRPr lang="ar-SA" dirty="0"/>
          </a:p>
        </p:txBody>
      </p:sp>
      <p:sp>
        <p:nvSpPr>
          <p:cNvPr id="38914" name="عنصر نائب للنص 1"/>
          <p:cNvSpPr>
            <a:spLocks noGrp="1"/>
          </p:cNvSpPr>
          <p:nvPr>
            <p:ph type="body" sz="half" idx="2"/>
          </p:nvPr>
        </p:nvSpPr>
        <p:spPr>
          <a:xfrm>
            <a:off x="838200" y="4800600"/>
            <a:ext cx="7391400" cy="2057400"/>
          </a:xfrm>
        </p:spPr>
        <p:txBody>
          <a:bodyPr>
            <a:normAutofit/>
          </a:bodyPr>
          <a:lstStyle/>
          <a:p>
            <a:pPr marR="0"/>
            <a:endParaRPr lang="ar-SA" sz="2800" dirty="0" smtClean="0">
              <a:solidFill>
                <a:schemeClr val="bg1"/>
              </a:solidFill>
            </a:endParaRPr>
          </a:p>
          <a:p>
            <a:pPr marR="0"/>
            <a:r>
              <a:rPr lang="en-US" sz="2800" dirty="0" smtClean="0">
                <a:solidFill>
                  <a:schemeClr val="bg1"/>
                </a:solidFill>
              </a:rPr>
              <a:t>The Error : Myopia </a:t>
            </a:r>
          </a:p>
          <a:p>
            <a:pPr marR="0"/>
            <a:endParaRPr lang="ar-SA" sz="2800" dirty="0" smtClean="0">
              <a:solidFill>
                <a:schemeClr val="bg1"/>
              </a:solidFill>
            </a:endParaRPr>
          </a:p>
          <a:p>
            <a:pPr marR="0"/>
            <a:r>
              <a:rPr lang="en-US" sz="2800" dirty="0" smtClean="0">
                <a:solidFill>
                  <a:schemeClr val="bg1"/>
                </a:solidFill>
              </a:rPr>
              <a:t>Correction by : Concave </a:t>
            </a:r>
          </a:p>
          <a:p>
            <a:pPr marR="0"/>
            <a:endParaRPr lang="ar-SA" sz="2800" dirty="0" smtClean="0">
              <a:solidFill>
                <a:schemeClr val="bg1"/>
              </a:solidFill>
            </a:endParaRPr>
          </a:p>
        </p:txBody>
      </p:sp>
      <p:pic>
        <p:nvPicPr>
          <p:cNvPr id="38919" name="Picture 7" descr="C:\Users\Toshiba\Desktop\Myopia.gif"/>
          <p:cNvPicPr>
            <a:picLocks noChangeAspect="1" noChangeArrowheads="1"/>
          </p:cNvPicPr>
          <p:nvPr/>
        </p:nvPicPr>
        <p:blipFill>
          <a:blip r:embed="rId2"/>
          <a:srcRect/>
          <a:stretch>
            <a:fillRect/>
          </a:stretch>
        </p:blipFill>
        <p:spPr bwMode="auto">
          <a:xfrm>
            <a:off x="990600" y="304799"/>
            <a:ext cx="7620000" cy="4196627"/>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500694" y="3071810"/>
            <a:ext cx="3243266" cy="1981200"/>
          </a:xfrm>
        </p:spPr>
        <p:txBody>
          <a:bodyPr/>
          <a:lstStyle/>
          <a:p>
            <a:r>
              <a:rPr lang="en-US" sz="1800" dirty="0" smtClean="0"/>
              <a:t>Q. What is the diagnosis?</a:t>
            </a:r>
            <a:br>
              <a:rPr lang="en-US" sz="1800" dirty="0" smtClean="0"/>
            </a:br>
            <a:r>
              <a:rPr lang="en-US" sz="1800" dirty="0" smtClean="0"/>
              <a:t>A. Central retinal vein obstruction (CRVO).</a:t>
            </a:r>
            <a:br>
              <a:rPr lang="en-US" sz="1800" dirty="0" smtClean="0"/>
            </a:br>
            <a:r>
              <a:rPr lang="en-US" sz="1800" dirty="0" smtClean="0"/>
              <a:t/>
            </a:r>
            <a:br>
              <a:rPr lang="en-US" sz="1800" dirty="0" smtClean="0"/>
            </a:br>
            <a:r>
              <a:rPr lang="en-US" sz="1800" dirty="0" smtClean="0"/>
              <a:t>Q. Mention 2 predisposing factors.</a:t>
            </a:r>
            <a:br>
              <a:rPr lang="en-US" sz="1800" dirty="0" smtClean="0"/>
            </a:br>
            <a:r>
              <a:rPr lang="en-US" sz="1800" dirty="0" smtClean="0"/>
              <a:t>A. HTN, diabetes, atherosclerosis, etc.</a:t>
            </a:r>
            <a:br>
              <a:rPr lang="en-US" sz="1800" dirty="0" smtClean="0"/>
            </a:br>
            <a:endParaRPr lang="ar-SA" sz="1600" dirty="0"/>
          </a:p>
        </p:txBody>
      </p:sp>
      <p:sp>
        <p:nvSpPr>
          <p:cNvPr id="4" name="عنصر نائب للنص 3"/>
          <p:cNvSpPr>
            <a:spLocks noGrp="1"/>
          </p:cNvSpPr>
          <p:nvPr>
            <p:ph type="body" sz="half" idx="2"/>
          </p:nvPr>
        </p:nvSpPr>
        <p:spPr/>
        <p:txBody>
          <a:bodyPr/>
          <a:lstStyle/>
          <a:p>
            <a:endParaRPr lang="ar-SA"/>
          </a:p>
        </p:txBody>
      </p:sp>
      <p:pic>
        <p:nvPicPr>
          <p:cNvPr id="5" name="Picture 4" descr="CRVO.bmp"/>
          <p:cNvPicPr>
            <a:picLocks noGrp="1" noChangeAspect="1"/>
          </p:cNvPicPr>
          <p:nvPr>
            <p:ph type="pic" idx="1"/>
          </p:nvPr>
        </p:nvPicPr>
        <p:blipFill>
          <a:blip r:embed="rId2"/>
          <a:srcRect l="1810" r="1810"/>
          <a:stretch>
            <a:fillRect/>
          </a:stretch>
        </p:blipFill>
        <p:spPr>
          <a:prstGeom prst="rect">
            <a:avLst/>
          </a:prstGeom>
        </p:spPr>
        <p:style>
          <a:lnRef idx="1">
            <a:schemeClr val="accent1"/>
          </a:lnRef>
          <a:fillRef idx="3">
            <a:schemeClr val="accent1"/>
          </a:fillRef>
          <a:effectRef idx="2">
            <a:schemeClr val="accent1"/>
          </a:effectRef>
          <a:fontRef idx="minor">
            <a:schemeClr val="lt1"/>
          </a:fontRef>
        </p:style>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572132" y="785794"/>
            <a:ext cx="3357586" cy="5195910"/>
          </a:xfrm>
        </p:spPr>
        <p:txBody>
          <a:bodyPr/>
          <a:lstStyle/>
          <a:p>
            <a:r>
              <a:rPr lang="en-US" sz="1600" dirty="0" err="1" smtClean="0"/>
              <a:t>Dx</a:t>
            </a:r>
            <a:r>
              <a:rPr lang="en-US" sz="1600" dirty="0" smtClean="0"/>
              <a:t>?</a:t>
            </a:r>
            <a:br>
              <a:rPr lang="en-US" sz="1600" dirty="0" smtClean="0"/>
            </a:br>
            <a:r>
              <a:rPr lang="en-US" sz="1600" dirty="0" smtClean="0"/>
              <a:t>Retinal detachment </a:t>
            </a:r>
            <a:br>
              <a:rPr lang="en-US" sz="1600" dirty="0" smtClean="0"/>
            </a:br>
            <a:r>
              <a:rPr lang="en-US" sz="1600" dirty="0" smtClean="0"/>
              <a:t/>
            </a:r>
            <a:br>
              <a:rPr lang="en-US" sz="1600" dirty="0" smtClean="0"/>
            </a:br>
            <a:r>
              <a:rPr lang="en-US" sz="1600" dirty="0" smtClean="0"/>
              <a:t>Risk factor?</a:t>
            </a:r>
            <a:br>
              <a:rPr lang="en-US" sz="1600" dirty="0" smtClean="0"/>
            </a:br>
            <a:r>
              <a:rPr lang="ar-SA" sz="1600" dirty="0" smtClean="0"/>
              <a:t> </a:t>
            </a:r>
            <a:r>
              <a:rPr lang="en-US" sz="1600" dirty="0" smtClean="0"/>
              <a:t>Nearsightedness</a:t>
            </a:r>
            <a:br>
              <a:rPr lang="en-US" sz="1600" dirty="0" smtClean="0"/>
            </a:br>
            <a:r>
              <a:rPr lang="en-US" sz="1600" dirty="0" smtClean="0"/>
              <a:t>Previous cataract surgery</a:t>
            </a:r>
            <a:br>
              <a:rPr lang="en-US" sz="1600" dirty="0" smtClean="0"/>
            </a:br>
            <a:r>
              <a:rPr lang="en-US" sz="1600" dirty="0" smtClean="0"/>
              <a:t>Glaucoma</a:t>
            </a:r>
            <a:br>
              <a:rPr lang="en-US" sz="1600" dirty="0" smtClean="0"/>
            </a:br>
            <a:r>
              <a:rPr lang="en-US" sz="1600" dirty="0" smtClean="0"/>
              <a:t>Severe eye injury</a:t>
            </a:r>
            <a:br>
              <a:rPr lang="en-US" sz="1600" dirty="0" smtClean="0"/>
            </a:br>
            <a:r>
              <a:rPr lang="en-US" sz="1600" dirty="0" smtClean="0"/>
              <a:t>Previous retinal detachment in the other eye</a:t>
            </a:r>
            <a:br>
              <a:rPr lang="en-US" sz="1600" dirty="0" smtClean="0"/>
            </a:br>
            <a:r>
              <a:rPr lang="en-US" sz="1600" dirty="0" smtClean="0"/>
              <a:t>Family history of retinal detachments</a:t>
            </a:r>
            <a:br>
              <a:rPr lang="en-US" sz="1600" dirty="0" smtClean="0"/>
            </a:br>
            <a:r>
              <a:rPr lang="en-US" sz="1600" dirty="0" smtClean="0"/>
              <a:t>  </a:t>
            </a:r>
            <a:br>
              <a:rPr lang="en-US" sz="1600" dirty="0" smtClean="0"/>
            </a:br>
            <a:endParaRPr lang="ar-SA" sz="1600" dirty="0"/>
          </a:p>
        </p:txBody>
      </p:sp>
      <p:sp>
        <p:nvSpPr>
          <p:cNvPr id="4" name="عنصر نائب للنص 3"/>
          <p:cNvSpPr>
            <a:spLocks noGrp="1"/>
          </p:cNvSpPr>
          <p:nvPr>
            <p:ph type="body" sz="half" idx="2"/>
          </p:nvPr>
        </p:nvSpPr>
        <p:spPr/>
        <p:txBody>
          <a:bodyPr/>
          <a:lstStyle/>
          <a:p>
            <a:endParaRPr lang="ar-SA"/>
          </a:p>
        </p:txBody>
      </p:sp>
      <p:pic>
        <p:nvPicPr>
          <p:cNvPr id="8194" name="Picture 2"/>
          <p:cNvPicPr>
            <a:picLocks noGrp="1" noChangeAspect="1" noChangeArrowheads="1"/>
          </p:cNvPicPr>
          <p:nvPr>
            <p:ph type="pic" idx="1"/>
          </p:nvPr>
        </p:nvPicPr>
        <p:blipFill>
          <a:blip r:embed="rId2"/>
          <a:srcRect l="8740" r="8740"/>
          <a:stretch>
            <a:fillRect/>
          </a:stretch>
        </p:blipFill>
        <p:spPr bwMode="auto">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1- INSTRUMENT ?</a:t>
            </a:r>
            <a:br>
              <a:rPr lang="en-US" dirty="0" smtClean="0"/>
            </a:br>
            <a:r>
              <a:rPr lang="en-US" dirty="0" smtClean="0"/>
              <a:t>Prism </a:t>
            </a:r>
            <a:br>
              <a:rPr lang="en-US" dirty="0" smtClean="0"/>
            </a:br>
            <a:r>
              <a:rPr lang="en-US" dirty="0" smtClean="0"/>
              <a:t/>
            </a:r>
            <a:br>
              <a:rPr lang="en-US" dirty="0" smtClean="0"/>
            </a:br>
            <a:r>
              <a:rPr lang="en-US" dirty="0" smtClean="0"/>
              <a:t/>
            </a:r>
            <a:br>
              <a:rPr lang="en-US" dirty="0" smtClean="0"/>
            </a:br>
            <a:r>
              <a:rPr lang="en-US" dirty="0" smtClean="0"/>
              <a:t>2- value ?</a:t>
            </a:r>
            <a:br>
              <a:rPr lang="en-US" dirty="0" smtClean="0"/>
            </a:br>
            <a:r>
              <a:rPr lang="en-US" dirty="0" smtClean="0"/>
              <a:t>Test eye deviation (strabismus)</a:t>
            </a:r>
            <a:endParaRPr lang="ar-SA" dirty="0"/>
          </a:p>
        </p:txBody>
      </p:sp>
      <p:sp>
        <p:nvSpPr>
          <p:cNvPr id="4" name="عنصر نائب للنص 3"/>
          <p:cNvSpPr>
            <a:spLocks noGrp="1"/>
          </p:cNvSpPr>
          <p:nvPr>
            <p:ph type="body" sz="half" idx="2"/>
          </p:nvPr>
        </p:nvSpPr>
        <p:spPr/>
        <p:txBody>
          <a:bodyPr/>
          <a:lstStyle/>
          <a:p>
            <a:r>
              <a:rPr lang="ar-SA" dirty="0" smtClean="0"/>
              <a:t>إذا حابين تشوفونها تلقونها بالعيادات </a:t>
            </a:r>
            <a:endParaRPr lang="ar-SA" dirty="0"/>
          </a:p>
        </p:txBody>
      </p:sp>
      <p:pic>
        <p:nvPicPr>
          <p:cNvPr id="2050" name="Picture 2" descr="C:\Users\hanz\Desktop\images.jpg"/>
          <p:cNvPicPr>
            <a:picLocks noGrp="1" noChangeAspect="1" noChangeArrowheads="1"/>
          </p:cNvPicPr>
          <p:nvPr>
            <p:ph type="pic" idx="1"/>
          </p:nvPr>
        </p:nvPicPr>
        <p:blipFill>
          <a:blip r:embed="rId2"/>
          <a:srcRect l="547" r="547"/>
          <a:stretch>
            <a:fillRect/>
          </a:stretch>
        </p:blipFill>
        <p:spPr bwMode="auto">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715008" y="1066800"/>
            <a:ext cx="2915088" cy="1981200"/>
          </a:xfrm>
        </p:spPr>
        <p:txBody>
          <a:bodyPr/>
          <a:lstStyle/>
          <a:p>
            <a:r>
              <a:rPr lang="en-US" dirty="0" smtClean="0"/>
              <a:t>1- </a:t>
            </a:r>
            <a:r>
              <a:rPr lang="en-US" dirty="0" err="1" smtClean="0"/>
              <a:t>Dx</a:t>
            </a:r>
            <a:r>
              <a:rPr lang="en-US" dirty="0" smtClean="0"/>
              <a:t> ?</a:t>
            </a:r>
            <a:br>
              <a:rPr lang="en-US" dirty="0" smtClean="0"/>
            </a:br>
            <a:r>
              <a:rPr lang="en-US" dirty="0" smtClean="0"/>
              <a:t>Neurofibromatosis </a:t>
            </a:r>
            <a:br>
              <a:rPr lang="en-US" dirty="0" smtClean="0"/>
            </a:br>
            <a:r>
              <a:rPr lang="en-US" dirty="0" smtClean="0"/>
              <a:t/>
            </a:r>
            <a:br>
              <a:rPr lang="en-US" dirty="0" smtClean="0"/>
            </a:br>
            <a:r>
              <a:rPr lang="en-US" dirty="0" smtClean="0"/>
              <a:t>2- associated symptoms ( ocular )?</a:t>
            </a:r>
            <a:br>
              <a:rPr lang="en-US" dirty="0" smtClean="0"/>
            </a:br>
            <a:r>
              <a:rPr lang="en-US" dirty="0" smtClean="0"/>
              <a:t>- </a:t>
            </a:r>
            <a:r>
              <a:rPr lang="en-US" dirty="0" err="1" smtClean="0"/>
              <a:t>sphenoidal</a:t>
            </a:r>
            <a:r>
              <a:rPr lang="en-US" dirty="0" smtClean="0"/>
              <a:t> </a:t>
            </a:r>
            <a:r>
              <a:rPr lang="en-US" dirty="0" err="1" smtClean="0"/>
              <a:t>dysplsia</a:t>
            </a:r>
            <a:r>
              <a:rPr lang="en-US" dirty="0" smtClean="0"/>
              <a:t>  - </a:t>
            </a:r>
            <a:br>
              <a:rPr lang="en-US" dirty="0" smtClean="0"/>
            </a:br>
            <a:r>
              <a:rPr lang="en-US" dirty="0" smtClean="0"/>
              <a:t>-</a:t>
            </a:r>
            <a:endParaRPr lang="ar-SA" dirty="0"/>
          </a:p>
        </p:txBody>
      </p:sp>
      <p:sp>
        <p:nvSpPr>
          <p:cNvPr id="4" name="عنصر نائب للنص 3"/>
          <p:cNvSpPr>
            <a:spLocks noGrp="1"/>
          </p:cNvSpPr>
          <p:nvPr>
            <p:ph type="body" sz="half" idx="2"/>
          </p:nvPr>
        </p:nvSpPr>
        <p:spPr/>
        <p:txBody>
          <a:bodyPr/>
          <a:lstStyle/>
          <a:p>
            <a:endParaRPr lang="ar-SA" dirty="0"/>
          </a:p>
        </p:txBody>
      </p:sp>
      <p:pic>
        <p:nvPicPr>
          <p:cNvPr id="3074" name="Picture 2" descr="C:\Users\hanz\Desktop\images1.jpg"/>
          <p:cNvPicPr>
            <a:picLocks noGrp="1" noChangeAspect="1" noChangeArrowheads="1"/>
          </p:cNvPicPr>
          <p:nvPr>
            <p:ph type="pic" idx="1"/>
          </p:nvPr>
        </p:nvPicPr>
        <p:blipFill>
          <a:blip r:embed="rId2"/>
          <a:srcRect l="3087" r="3087"/>
          <a:stretch>
            <a:fillRect/>
          </a:stretch>
        </p:blipFill>
        <p:spPr bwMode="auto">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572132" y="2928934"/>
            <a:ext cx="3286148" cy="1981200"/>
          </a:xfrm>
        </p:spPr>
        <p:txBody>
          <a:bodyPr/>
          <a:lstStyle/>
          <a:p>
            <a:r>
              <a:rPr lang="en-US" sz="2000" dirty="0" smtClean="0"/>
              <a:t>Q. What is the diagnosis?</a:t>
            </a:r>
            <a:br>
              <a:rPr lang="en-US" sz="2000" dirty="0" smtClean="0"/>
            </a:br>
            <a:r>
              <a:rPr lang="en-US" sz="2000" dirty="0" smtClean="0"/>
              <a:t>Vitreous Hemorrhage</a:t>
            </a:r>
            <a:br>
              <a:rPr lang="en-US" sz="2000" dirty="0" smtClean="0"/>
            </a:br>
            <a:r>
              <a:rPr lang="en-US" sz="2000" dirty="0" smtClean="0"/>
              <a:t/>
            </a:r>
            <a:br>
              <a:rPr lang="en-US" sz="2000" dirty="0" smtClean="0"/>
            </a:br>
            <a:r>
              <a:rPr lang="en-US" sz="2000" dirty="0" smtClean="0"/>
              <a:t>Q. Name 3 causes;</a:t>
            </a:r>
            <a:br>
              <a:rPr lang="en-US" sz="2000" dirty="0" smtClean="0"/>
            </a:br>
            <a:r>
              <a:rPr lang="en-US" sz="2000" dirty="0" smtClean="0"/>
              <a:t>Trauma, </a:t>
            </a:r>
            <a:br>
              <a:rPr lang="en-US" sz="2000" dirty="0" smtClean="0"/>
            </a:br>
            <a:r>
              <a:rPr lang="en-US" sz="2000" dirty="0" smtClean="0"/>
              <a:t>HTN , </a:t>
            </a:r>
            <a:br>
              <a:rPr lang="en-US" sz="2000" dirty="0" smtClean="0"/>
            </a:br>
            <a:r>
              <a:rPr lang="en-US" sz="2000" dirty="0" smtClean="0"/>
              <a:t>DM</a:t>
            </a:r>
            <a:br>
              <a:rPr lang="en-US" sz="2000" dirty="0" smtClean="0"/>
            </a:br>
            <a:r>
              <a:rPr lang="en-US" sz="2000" dirty="0" smtClean="0"/>
              <a:t/>
            </a:r>
            <a:br>
              <a:rPr lang="en-US" sz="2000" dirty="0" smtClean="0"/>
            </a:br>
            <a:endParaRPr lang="ar-SA" sz="2000" dirty="0"/>
          </a:p>
        </p:txBody>
      </p:sp>
      <p:sp>
        <p:nvSpPr>
          <p:cNvPr id="4" name="عنصر نائب للنص 3"/>
          <p:cNvSpPr>
            <a:spLocks noGrp="1"/>
          </p:cNvSpPr>
          <p:nvPr>
            <p:ph type="body" sz="half" idx="2"/>
          </p:nvPr>
        </p:nvSpPr>
        <p:spPr/>
        <p:txBody>
          <a:bodyPr/>
          <a:lstStyle/>
          <a:p>
            <a:endParaRPr lang="ar-SA"/>
          </a:p>
        </p:txBody>
      </p:sp>
      <p:pic>
        <p:nvPicPr>
          <p:cNvPr id="5" name="Picture 2" descr="C:\Users\abdullah\Desktop\vitrous.jpg"/>
          <p:cNvPicPr>
            <a:picLocks noGrp="1" noChangeAspect="1" noChangeArrowheads="1"/>
          </p:cNvPicPr>
          <p:nvPr>
            <p:ph type="pic" idx="1"/>
          </p:nvPr>
        </p:nvPicPr>
        <p:blipFill>
          <a:blip r:embed="rId2"/>
          <a:srcRect t="8407" b="8407"/>
          <a:stretch>
            <a:fillRect/>
          </a:stretch>
        </p:blipFill>
        <p:spPr bwMode="auto">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929322" y="3214686"/>
            <a:ext cx="2743200" cy="1981200"/>
          </a:xfrm>
        </p:spPr>
        <p:txBody>
          <a:bodyPr/>
          <a:lstStyle/>
          <a:p>
            <a:r>
              <a:rPr lang="en-US" sz="2000" dirty="0" err="1" smtClean="0"/>
              <a:t>Dx</a:t>
            </a:r>
            <a:r>
              <a:rPr lang="en-US" sz="2000" dirty="0" smtClean="0"/>
              <a:t>?</a:t>
            </a:r>
            <a:br>
              <a:rPr lang="en-US" sz="2000" dirty="0" smtClean="0"/>
            </a:br>
            <a:r>
              <a:rPr lang="en-US" sz="2000" dirty="0" err="1" smtClean="0"/>
              <a:t>Sumluxated</a:t>
            </a:r>
            <a:r>
              <a:rPr lang="en-US" sz="2000" dirty="0" smtClean="0"/>
              <a:t> lens </a:t>
            </a:r>
            <a:r>
              <a:rPr lang="ar-SA" sz="2000" dirty="0" smtClean="0"/>
              <a:t/>
            </a:r>
            <a:br>
              <a:rPr lang="ar-SA" sz="2000" dirty="0" smtClean="0"/>
            </a:br>
            <a:r>
              <a:rPr lang="en-US" sz="2000" dirty="0" smtClean="0"/>
              <a:t>(</a:t>
            </a:r>
            <a:r>
              <a:rPr lang="en-US" sz="2000" dirty="0" err="1" smtClean="0"/>
              <a:t>SuperoTemporally</a:t>
            </a:r>
            <a:r>
              <a:rPr lang="en-US" sz="2000" dirty="0" smtClean="0"/>
              <a:t>)</a:t>
            </a:r>
            <a:br>
              <a:rPr lang="en-US" sz="2000" dirty="0" smtClean="0"/>
            </a:br>
            <a:r>
              <a:rPr lang="en-US" sz="2000" dirty="0" smtClean="0"/>
              <a:t/>
            </a:r>
            <a:br>
              <a:rPr lang="en-US" sz="2000" dirty="0" smtClean="0"/>
            </a:br>
            <a:r>
              <a:rPr lang="en-US" sz="2000" dirty="0" smtClean="0"/>
              <a:t>associated with ?</a:t>
            </a:r>
            <a:br>
              <a:rPr lang="en-US" sz="2000" dirty="0" smtClean="0"/>
            </a:br>
            <a:r>
              <a:rPr lang="en-US" sz="2000" dirty="0" smtClean="0"/>
              <a:t>→ </a:t>
            </a:r>
            <a:r>
              <a:rPr lang="en-US" sz="2000" dirty="0" err="1" smtClean="0"/>
              <a:t>Marfan’s</a:t>
            </a:r>
            <a:r>
              <a:rPr lang="en-US" sz="2000" dirty="0" smtClean="0"/>
              <a:t> Syndrome</a:t>
            </a:r>
            <a:r>
              <a:rPr lang="en-US" sz="2000" dirty="0" smtClean="0">
                <a:cs typeface="Times New Roman" pitchFamily="18" charset="0"/>
              </a:rPr>
              <a:t/>
            </a:r>
            <a:br>
              <a:rPr lang="en-US" sz="2000" dirty="0" smtClean="0">
                <a:cs typeface="Times New Roman" pitchFamily="18" charset="0"/>
              </a:rPr>
            </a:br>
            <a:endParaRPr lang="ar-SA" sz="2000" dirty="0"/>
          </a:p>
        </p:txBody>
      </p:sp>
      <p:sp>
        <p:nvSpPr>
          <p:cNvPr id="4" name="عنصر نائب للنص 3"/>
          <p:cNvSpPr>
            <a:spLocks noGrp="1"/>
          </p:cNvSpPr>
          <p:nvPr>
            <p:ph type="body" sz="half" idx="2"/>
          </p:nvPr>
        </p:nvSpPr>
        <p:spPr/>
        <p:txBody>
          <a:bodyPr/>
          <a:lstStyle/>
          <a:p>
            <a:endParaRPr lang="ar-SA"/>
          </a:p>
        </p:txBody>
      </p:sp>
      <p:pic>
        <p:nvPicPr>
          <p:cNvPr id="5" name="Picture 3" descr="mso194A9"/>
          <p:cNvPicPr>
            <a:picLocks noGrp="1" noChangeAspect="1" noChangeArrowheads="1"/>
          </p:cNvPicPr>
          <p:nvPr>
            <p:ph type="pic" idx="1"/>
          </p:nvPr>
        </p:nvPicPr>
        <p:blipFill>
          <a:blip r:embed="rId2">
            <a:lum bright="-12000" contrast="30000"/>
          </a:blip>
          <a:srcRect l="10902" r="10902"/>
          <a:stretch>
            <a:fillRect/>
          </a:stretch>
        </p:blipFill>
        <p:spPr>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857884" y="2500306"/>
            <a:ext cx="2743200" cy="1981200"/>
          </a:xfrm>
        </p:spPr>
        <p:txBody>
          <a:bodyPr/>
          <a:lstStyle/>
          <a:p>
            <a:r>
              <a:rPr lang="en-US" dirty="0" err="1" smtClean="0"/>
              <a:t>Dx</a:t>
            </a:r>
            <a:r>
              <a:rPr lang="en-US" dirty="0" smtClean="0"/>
              <a:t>?</a:t>
            </a:r>
            <a:br>
              <a:rPr lang="en-US" dirty="0" smtClean="0"/>
            </a:br>
            <a:r>
              <a:rPr lang="en-US" dirty="0" smtClean="0"/>
              <a:t>Posterior </a:t>
            </a:r>
            <a:r>
              <a:rPr lang="en-US" dirty="0" err="1" smtClean="0"/>
              <a:t>synechia</a:t>
            </a:r>
            <a:r>
              <a:rPr lang="en-US" dirty="0" smtClean="0"/>
              <a:t/>
            </a:r>
            <a:br>
              <a:rPr lang="en-US" dirty="0" smtClean="0"/>
            </a:br>
            <a:r>
              <a:rPr lang="en-US" dirty="0" smtClean="0"/>
              <a:t/>
            </a:r>
            <a:br>
              <a:rPr lang="en-US" dirty="0" smtClean="0"/>
            </a:br>
            <a:r>
              <a:rPr lang="en-US" dirty="0" smtClean="0"/>
              <a:t/>
            </a:r>
            <a:br>
              <a:rPr lang="en-US" dirty="0" smtClean="0"/>
            </a:br>
            <a:r>
              <a:rPr lang="en-US" dirty="0" smtClean="0"/>
              <a:t>risk factor?</a:t>
            </a:r>
            <a:br>
              <a:rPr lang="en-US" dirty="0" smtClean="0"/>
            </a:br>
            <a:r>
              <a:rPr lang="en-US" dirty="0" smtClean="0"/>
              <a:t>-</a:t>
            </a:r>
            <a:br>
              <a:rPr lang="en-US" dirty="0" smtClean="0"/>
            </a:br>
            <a:r>
              <a:rPr lang="en-US" dirty="0" smtClean="0"/>
              <a:t>-</a:t>
            </a:r>
            <a:endParaRPr lang="ar-SA" dirty="0"/>
          </a:p>
        </p:txBody>
      </p:sp>
      <p:sp>
        <p:nvSpPr>
          <p:cNvPr id="4" name="عنصر نائب للنص 3"/>
          <p:cNvSpPr>
            <a:spLocks noGrp="1"/>
          </p:cNvSpPr>
          <p:nvPr>
            <p:ph type="body" sz="half" idx="2"/>
          </p:nvPr>
        </p:nvSpPr>
        <p:spPr/>
        <p:txBody>
          <a:bodyPr/>
          <a:lstStyle/>
          <a:p>
            <a:endParaRPr lang="ar-SA"/>
          </a:p>
        </p:txBody>
      </p:sp>
      <p:pic>
        <p:nvPicPr>
          <p:cNvPr id="5" name="Picture 3" descr="msoCBF0F"/>
          <p:cNvPicPr>
            <a:picLocks noGrp="1" noChangeAspect="1" noChangeArrowheads="1"/>
          </p:cNvPicPr>
          <p:nvPr>
            <p:ph type="pic" idx="1"/>
          </p:nvPr>
        </p:nvPicPr>
        <p:blipFill>
          <a:blip r:embed="rId2">
            <a:lum bright="-36000" contrast="42000"/>
          </a:blip>
          <a:srcRect l="4709" r="4709"/>
          <a:stretch>
            <a:fillRect/>
          </a:stretch>
        </p:blipFill>
        <p:spPr>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643570" y="1066800"/>
            <a:ext cx="3500430" cy="3362332"/>
          </a:xfrm>
        </p:spPr>
        <p:txBody>
          <a:bodyPr/>
          <a:lstStyle/>
          <a:p>
            <a:r>
              <a:rPr lang="en-US" dirty="0" err="1" smtClean="0"/>
              <a:t>Dx</a:t>
            </a:r>
            <a:r>
              <a:rPr lang="en-US" dirty="0" smtClean="0"/>
              <a:t>?</a:t>
            </a:r>
            <a:br>
              <a:rPr lang="en-US" dirty="0" smtClean="0"/>
            </a:br>
            <a:r>
              <a:rPr lang="en-US" sz="2400" dirty="0" smtClean="0"/>
              <a:t> </a:t>
            </a:r>
            <a:r>
              <a:rPr lang="en-US" sz="2400" dirty="0" err="1" smtClean="0"/>
              <a:t>Iridodialysis</a:t>
            </a:r>
            <a:r>
              <a:rPr lang="en-US" sz="2400" dirty="0" smtClean="0"/>
              <a:t/>
            </a:r>
            <a:br>
              <a:rPr lang="en-US" sz="2400" dirty="0" smtClean="0"/>
            </a:br>
            <a:r>
              <a:rPr lang="en-US" sz="2400" dirty="0" smtClean="0"/>
              <a:t/>
            </a:r>
            <a:br>
              <a:rPr lang="en-US" sz="2400" dirty="0" smtClean="0"/>
            </a:br>
            <a:r>
              <a:rPr lang="en-US" sz="2400" dirty="0" smtClean="0"/>
              <a:t>causes?</a:t>
            </a:r>
            <a:br>
              <a:rPr lang="en-US" sz="2400" dirty="0" smtClean="0"/>
            </a:br>
            <a:r>
              <a:rPr lang="en-US" sz="2400" dirty="0" smtClean="0"/>
              <a:t>- trauma</a:t>
            </a:r>
            <a:br>
              <a:rPr lang="en-US" sz="2400" dirty="0" smtClean="0"/>
            </a:br>
            <a:r>
              <a:rPr lang="en-US" sz="2400" dirty="0" smtClean="0"/>
              <a:t>- iatrogenic ( cataract surgery)</a:t>
            </a:r>
            <a:endParaRPr lang="ar-SA" dirty="0"/>
          </a:p>
        </p:txBody>
      </p:sp>
      <p:sp>
        <p:nvSpPr>
          <p:cNvPr id="4" name="عنصر نائب للنص 3"/>
          <p:cNvSpPr>
            <a:spLocks noGrp="1"/>
          </p:cNvSpPr>
          <p:nvPr>
            <p:ph type="body" sz="half" idx="2"/>
          </p:nvPr>
        </p:nvSpPr>
        <p:spPr/>
        <p:txBody>
          <a:bodyPr/>
          <a:lstStyle/>
          <a:p>
            <a:endParaRPr lang="ar-SA"/>
          </a:p>
        </p:txBody>
      </p:sp>
      <p:pic>
        <p:nvPicPr>
          <p:cNvPr id="5" name="Picture 3" descr="msoD6DF0"/>
          <p:cNvPicPr>
            <a:picLocks noGrp="1" noChangeAspect="1" noChangeArrowheads="1"/>
          </p:cNvPicPr>
          <p:nvPr>
            <p:ph type="pic" idx="1"/>
          </p:nvPr>
        </p:nvPicPr>
        <p:blipFill>
          <a:blip r:embed="rId2">
            <a:lum bright="12000" contrast="42000"/>
          </a:blip>
          <a:srcRect l="10305" r="10305"/>
          <a:stretch>
            <a:fillRect/>
          </a:stretch>
        </p:blipFill>
        <p:spPr>
          <a:noFill/>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427_A1_OSCE">
  <a:themeElements>
    <a:clrScheme name="ذروة">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انقلاب">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انقلاب">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427_A1_OSCE</Template>
  <TotalTime>152</TotalTime>
  <Words>213</Words>
  <Application>Microsoft Office PowerPoint</Application>
  <PresentationFormat>عرض على الشاشة (3:4)‏</PresentationFormat>
  <Paragraphs>56</Paragraphs>
  <Slides>33</Slides>
  <Notes>0</Notes>
  <HiddenSlides>0</HiddenSlides>
  <MMClips>0</MMClips>
  <ScaleCrop>false</ScaleCrop>
  <HeadingPairs>
    <vt:vector size="4" baseType="variant">
      <vt:variant>
        <vt:lpstr>سمة</vt:lpstr>
      </vt:variant>
      <vt:variant>
        <vt:i4>1</vt:i4>
      </vt:variant>
      <vt:variant>
        <vt:lpstr>عناوين الشرائح</vt:lpstr>
      </vt:variant>
      <vt:variant>
        <vt:i4>33</vt:i4>
      </vt:variant>
    </vt:vector>
  </HeadingPairs>
  <TitlesOfParts>
    <vt:vector size="34" baseType="lpstr">
      <vt:lpstr>427_A1_OSCE</vt:lpstr>
      <vt:lpstr>الشريحة 1</vt:lpstr>
      <vt:lpstr>               Q. What is  this instrument : A. Pinhole  Q. What is it the value ?  A. Central vision testing to recorrect refraction if necessary .  </vt:lpstr>
      <vt:lpstr>1- Dx = nasolacrimal duct obstruction    2- Rx = recanalization or massage </vt:lpstr>
      <vt:lpstr>1- INSTRUMENT ? Prism    2- value ? Test eye deviation (strabismus)</vt:lpstr>
      <vt:lpstr>1- Dx ? Neurofibromatosis   2- associated symptoms ( ocular )? - sphenoidal dysplsia  -  -</vt:lpstr>
      <vt:lpstr>Q. What is the diagnosis? Vitreous Hemorrhage  Q. Name 3 causes; Trauma,  HTN ,  DM  </vt:lpstr>
      <vt:lpstr>Dx? Sumluxated lens  (SuperoTemporally)  associated with ? → Marfan’s Syndrome </vt:lpstr>
      <vt:lpstr>Dx? Posterior synechia   risk factor? - -</vt:lpstr>
      <vt:lpstr>Dx?  Iridodialysis  causes? - trauma - iatrogenic ( cataract surgery)</vt:lpstr>
      <vt:lpstr>Dx? Xanthelasma   lab test ? - lipid profile </vt:lpstr>
      <vt:lpstr>This was a bilateral finding in a young obese woman with 120/80 BP. CT scan imaging was negative.  Q. What is the most likely diagnosis?  papilledema   Q. How would you manage her? A. 1.Medical: weight reduction and carbonic-anhydrase inhibitors (e.g. acetazolamide)      2.Surgical: CSF shunt.    </vt:lpstr>
      <vt:lpstr> Q. What is the diagnosis? A. Right facial (7th) nerve palsy (LMNL).  Q. Mention 2 ocular manifestations of this condition. A. Exposure keratitis, epiphoria (excessive tearing), ectropion. </vt:lpstr>
      <vt:lpstr> Identify   1- Optic Tract      2- Optic Radiation  </vt:lpstr>
      <vt:lpstr>Q. What is the diagnosis? A. Accommodative esotropia in the right eye.  Q. Which type of refractive error is associated with this condition? A. Hyperopia. </vt:lpstr>
      <vt:lpstr>الشريحة 15</vt:lpstr>
      <vt:lpstr>Q. DIAGNOSIS ? PROLIFERATIVE DIABETIC RETINOPATHY  Q. What is the sign ? Fan shaped neovascularization on optic disc  Q. How would you manage this patient? A. Pan-retinal photocoagulation (PRP) and control blood sugar.  </vt:lpstr>
      <vt:lpstr>                Q. What is this sign? A. Leucokoria in the right eye.  Q. Mention 2 differential diagnoses. A. Congenital cataract, retinoblastoma.  </vt:lpstr>
      <vt:lpstr>                Q. What is the diagnosis? A. Subconjuctival hemorrhage.  Q. Mention 2 causes of this condition. A. Trauma, blood coagulopathies, anti-coagulants (OCP), cough, valsalva maneuver, old age, idiopathic.  </vt:lpstr>
      <vt:lpstr>A patient with a history of  glaucoma  Q. Dx? A. Open angle glaucoma   Q. What is this sign? A. Cupping (increased cup:disk).  Q. Which type of visual field defect is associated with this condition? A. Peripheral visual field defect.  </vt:lpstr>
      <vt:lpstr>A 25 year old patient with a history of sinusitis and fever Q. What is the diagnosis? A. Orbital cellulitis.  Q. How would you manage her? A. Admission, temperature chart,  culture and sensitivity, IV antibiotics, CT scan.  Q. SYMPTOMS ? - PROPTOSIS - RESTRICTED EYE MOVEMENT </vt:lpstr>
      <vt:lpstr>A patient with a history of wearing contact lenses Q. What is the diagnosis? A. Corneal ulcer.  Q. How would you manage this patient? A. Remove the contact lenses and topical antibiotics.  </vt:lpstr>
      <vt:lpstr> Q. What is the diagnosis? A. Herpitic keratitis.  Q. What is the name of the stain that was used? A. Fluorescein dye.  Q. Rx? acyclovir</vt:lpstr>
      <vt:lpstr>                 Q. What is the diagnosis? A. Senile cataract.  Q. Mention 2 postoperative complications for this condition. A. Endophthalmitis, hemorrhage.  </vt:lpstr>
      <vt:lpstr>A patient with a history of cataract surgery Q. What is the diagnosis? A. Endophthalmitis.  Q. How would you manage this patient? A. Administer intravitreal antibiotics.  </vt:lpstr>
      <vt:lpstr>               Q. What is this procedure called? A. Peripheral iridotomy.  Q. What is the indication of this procedure?. A. Acute closed angle glaucoma, narrow angle glaucoma.  </vt:lpstr>
      <vt:lpstr>الشريحة 26</vt:lpstr>
      <vt:lpstr>Hx of corneal abrasion   1- Rx ? 2- complication? - - </vt:lpstr>
      <vt:lpstr>Dx ?  Chalazion     Rx ? –warm compress        - antibiotics         - incision  </vt:lpstr>
      <vt:lpstr>1- Dx ? Foreign body in eye   2- Rx? - anesthesis - remove FB - topica antibiotics</vt:lpstr>
      <vt:lpstr>  1- Dx ? Herpes zoster ophthalmus    2- Rx? Acyclovir   3- associated symptoms? - - </vt:lpstr>
      <vt:lpstr>الشريحة 31</vt:lpstr>
      <vt:lpstr>Q. What is the diagnosis? A. Central retinal vein obstruction (CRVO).  Q. Mention 2 predisposing factors. A. HTN, diabetes, atherosclerosis, etc. </vt:lpstr>
      <vt:lpstr>Dx? Retinal detachment   Risk factor?  Nearsightedness Previous cataract surgery Glaucoma Severe eye injury Previous retinal detachment in the other eye Family history of retinal detachments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hanz</dc:creator>
  <cp:lastModifiedBy>hanz</cp:lastModifiedBy>
  <cp:revision>14</cp:revision>
  <dcterms:created xsi:type="dcterms:W3CDTF">2011-01-10T11:52:13Z</dcterms:created>
  <dcterms:modified xsi:type="dcterms:W3CDTF">2011-01-13T17:18:41Z</dcterms:modified>
</cp:coreProperties>
</file>