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5"/>
  </p:notesMasterIdLst>
  <p:sldIdLst>
    <p:sldId id="256" r:id="rId2"/>
    <p:sldId id="257" r:id="rId3"/>
    <p:sldId id="258" r:id="rId4"/>
    <p:sldId id="287" r:id="rId5"/>
    <p:sldId id="284" r:id="rId6"/>
    <p:sldId id="259" r:id="rId7"/>
    <p:sldId id="260" r:id="rId8"/>
    <p:sldId id="261" r:id="rId9"/>
    <p:sldId id="262" r:id="rId10"/>
    <p:sldId id="274" r:id="rId11"/>
    <p:sldId id="264" r:id="rId12"/>
    <p:sldId id="265" r:id="rId13"/>
    <p:sldId id="266" r:id="rId14"/>
    <p:sldId id="267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63" r:id="rId30"/>
    <p:sldId id="281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A300"/>
    <a:srgbClr val="FF7A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176" autoAdjust="0"/>
    <p:restoredTop sz="94675" autoAdjust="0"/>
  </p:normalViewPr>
  <p:slideViewPr>
    <p:cSldViewPr snapToObjects="1">
      <p:cViewPr varScale="1">
        <p:scale>
          <a:sx n="81" d="100"/>
          <a:sy n="81" d="100"/>
        </p:scale>
        <p:origin x="-11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2D1C-D192-2C4D-99B1-D62E686844AF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5079-928A-CA44-9664-9DC51D2F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5079-928A-CA44-9664-9DC51D2F45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FF7A4F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FBD8-7009-404F-9EEB-07765E0D38E2}" type="datetimeFigureOut">
              <a:rPr lang="en-US" smtClean="0"/>
              <a:pPr/>
              <a:t>3/20/11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E4F2-370C-EA41-801F-E47AB8E57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ucida Calligraphy"/>
              </a:rPr>
              <a:t>427 C1 OPHTHA OSCE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Lucida Handwriting"/>
              </a:rPr>
              <a:t>Done by: Latifah Abdullah</a:t>
            </a:r>
          </a:p>
        </p:txBody>
      </p:sp>
      <p:pic>
        <p:nvPicPr>
          <p:cNvPr id="4" name="Picture 3" descr="5926-Examination-Of-Eyes-In-An-Ophthalmology-Clinic-Clipart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"/>
            <a:ext cx="49530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28600"/>
            <a:ext cx="3860800" cy="3788410"/>
          </a:xfrm>
        </p:spPr>
      </p:pic>
      <p:sp>
        <p:nvSpPr>
          <p:cNvPr id="3" name="TextBox 2"/>
          <p:cNvSpPr txBox="1"/>
          <p:nvPr/>
        </p:nvSpPr>
        <p:spPr>
          <a:xfrm>
            <a:off x="1447800" y="4724400"/>
            <a:ext cx="6019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This is a direct ophthalmoscope.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A/What is the magnification?</a:t>
            </a:r>
          </a:p>
          <a:p>
            <a:r>
              <a:rPr lang="en-US" dirty="0" smtClean="0"/>
              <a:t>x15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characteristics.</a:t>
            </a:r>
          </a:p>
          <a:p>
            <a:r>
              <a:rPr lang="en-US" dirty="0" smtClean="0"/>
              <a:t>Real image not inverted- high magnification- monocular vision- Narrow field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28600"/>
            <a:ext cx="5080000" cy="3327400"/>
          </a:xfrm>
        </p:spPr>
      </p:pic>
      <p:sp>
        <p:nvSpPr>
          <p:cNvPr id="3" name="TextBox 2"/>
          <p:cNvSpPr txBox="1"/>
          <p:nvPr/>
        </p:nvSpPr>
        <p:spPr>
          <a:xfrm>
            <a:off x="1676400" y="43434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name of this procedure?</a:t>
            </a:r>
          </a:p>
          <a:p>
            <a:r>
              <a:rPr lang="en-US" dirty="0" smtClean="0"/>
              <a:t>Peripheral Iridotomy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indications.</a:t>
            </a:r>
          </a:p>
          <a:p>
            <a:r>
              <a:rPr lang="en-US" dirty="0" smtClean="0"/>
              <a:t>Closed Angle glaucoma- Narrow angle glaucoma – prophylaxis in other eye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719" y="228600"/>
            <a:ext cx="4248561" cy="3187944"/>
          </a:xfrm>
        </p:spPr>
      </p:pic>
      <p:sp>
        <p:nvSpPr>
          <p:cNvPr id="3" name="TextBox 2"/>
          <p:cNvSpPr txBox="1"/>
          <p:nvPr/>
        </p:nvSpPr>
        <p:spPr>
          <a:xfrm>
            <a:off x="1676400" y="4191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Subconjuctival hemorrhage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causes.</a:t>
            </a:r>
          </a:p>
          <a:p>
            <a:r>
              <a:rPr lang="en-US" dirty="0" smtClean="0"/>
              <a:t>Trauma- Valsalva maneuver- Bleeding disorder- OCP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324" y="228600"/>
            <a:ext cx="4937352" cy="2291906"/>
          </a:xfrm>
        </p:spPr>
      </p:pic>
      <p:sp>
        <p:nvSpPr>
          <p:cNvPr id="3" name="TextBox 2"/>
          <p:cNvSpPr txBox="1"/>
          <p:nvPr/>
        </p:nvSpPr>
        <p:spPr>
          <a:xfrm>
            <a:off x="2103324" y="3505200"/>
            <a:ext cx="493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type of visual defect is this?</a:t>
            </a:r>
          </a:p>
          <a:p>
            <a:r>
              <a:rPr lang="en-US" dirty="0" smtClean="0"/>
              <a:t>Bitemproal Hemianopia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What’s the possible cause?</a:t>
            </a:r>
          </a:p>
          <a:p>
            <a:r>
              <a:rPr lang="en-US" dirty="0" smtClean="0"/>
              <a:t>Pituitary Adenoma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46" y="228600"/>
            <a:ext cx="3852353" cy="3206231"/>
          </a:xfrm>
        </p:spPr>
      </p:pic>
      <p:pic>
        <p:nvPicPr>
          <p:cNvPr id="5" name="Picture 4" descr="10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762"/>
            <a:ext cx="4132746" cy="2749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5932" y="4038600"/>
            <a:ext cx="611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Describe the image you see in the picture on the right.</a:t>
            </a:r>
          </a:p>
          <a:p>
            <a:r>
              <a:rPr lang="en-US" dirty="0" smtClean="0"/>
              <a:t>Tunnel vision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B/What causes this?</a:t>
            </a:r>
          </a:p>
          <a:p>
            <a:r>
              <a:rPr lang="en-US" dirty="0" smtClean="0"/>
              <a:t>Glaucoma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"/>
            <a:ext cx="4953000" cy="3962400"/>
          </a:xfrm>
        </p:spPr>
      </p:pic>
      <p:sp>
        <p:nvSpPr>
          <p:cNvPr id="3" name="TextBox 2"/>
          <p:cNvSpPr txBox="1"/>
          <p:nvPr/>
        </p:nvSpPr>
        <p:spPr>
          <a:xfrm>
            <a:off x="1600200" y="457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Herpetic Keratitis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is the treatment?</a:t>
            </a:r>
          </a:p>
          <a:p>
            <a:r>
              <a:rPr lang="en-US" dirty="0" smtClean="0"/>
              <a:t>Topical Antiviral (acyclovir)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228600"/>
            <a:ext cx="4419600" cy="3261090"/>
          </a:xfrm>
        </p:spPr>
      </p:pic>
      <p:sp>
        <p:nvSpPr>
          <p:cNvPr id="3" name="TextBox 2"/>
          <p:cNvSpPr txBox="1"/>
          <p:nvPr/>
        </p:nvSpPr>
        <p:spPr>
          <a:xfrm>
            <a:off x="1600200" y="41148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sign in this picture?</a:t>
            </a:r>
          </a:p>
          <a:p>
            <a:r>
              <a:rPr lang="en-US" dirty="0" smtClean="0"/>
              <a:t>Cupping of the disk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Mention 2 types of visual defects associated with this condition.</a:t>
            </a:r>
          </a:p>
          <a:p>
            <a:r>
              <a:rPr lang="en-US" dirty="0" smtClean="0"/>
              <a:t>Arcuate scotoma- Nasal step defect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609600"/>
            <a:ext cx="3521681" cy="4525963"/>
          </a:xfrm>
        </p:spPr>
      </p:pic>
      <p:sp>
        <p:nvSpPr>
          <p:cNvPr id="3" name="TextBox 2"/>
          <p:cNvSpPr txBox="1"/>
          <p:nvPr/>
        </p:nvSpPr>
        <p:spPr>
          <a:xfrm>
            <a:off x="990600" y="1066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Name the structure.</a:t>
            </a:r>
          </a:p>
          <a:p>
            <a:endParaRPr lang="en-US" dirty="0" smtClean="0"/>
          </a:p>
          <a:p>
            <a:r>
              <a:rPr lang="en-US" dirty="0" smtClean="0"/>
              <a:t>3/ Optic Tract</a:t>
            </a:r>
          </a:p>
          <a:p>
            <a:endParaRPr lang="en-US" dirty="0" smtClean="0"/>
          </a:p>
          <a:p>
            <a:r>
              <a:rPr lang="en-US" dirty="0" smtClean="0"/>
              <a:t>5/ Optic radiation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04800"/>
            <a:ext cx="6553200" cy="3657600"/>
          </a:xfrm>
        </p:spPr>
      </p:pic>
      <p:sp>
        <p:nvSpPr>
          <p:cNvPr id="3" name="TextBox 2"/>
          <p:cNvSpPr txBox="1"/>
          <p:nvPr/>
        </p:nvSpPr>
        <p:spPr>
          <a:xfrm>
            <a:off x="1371600" y="47244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This is the picture in the exam.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Retinal Detachment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Mention 1 cause.</a:t>
            </a:r>
          </a:p>
          <a:p>
            <a:r>
              <a:rPr lang="en-US" dirty="0" smtClean="0"/>
              <a:t>High myopia- Trauma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28600"/>
            <a:ext cx="4267200" cy="32004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267200"/>
            <a:ext cx="647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This patient presented with red painful eye post cataract surgery. (this is the picture we got in the exam)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Endophthalmitis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B/How do manage?</a:t>
            </a:r>
          </a:p>
          <a:p>
            <a:r>
              <a:rPr lang="en-US" dirty="0" smtClean="0"/>
              <a:t>Intravitreal Antibiotics+ intravitreal sample for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30 slides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2 minutes each slide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2 minute break after 15 slides- 2 minutes in the end to review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60 marks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Questions are on the paper, sometimes you can know the answer before seeing the slide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Almost all from Past Osces </a:t>
            </a:r>
          </a:p>
        </p:txBody>
      </p:sp>
      <p:pic>
        <p:nvPicPr>
          <p:cNvPr id="4" name="Picture 3" descr="2003-09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196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750" y="262731"/>
            <a:ext cx="7556500" cy="2400300"/>
          </a:xfrm>
        </p:spPr>
      </p:pic>
      <p:sp>
        <p:nvSpPr>
          <p:cNvPr id="3" name="TextBox 2"/>
          <p:cNvSpPr txBox="1"/>
          <p:nvPr/>
        </p:nvSpPr>
        <p:spPr>
          <a:xfrm>
            <a:off x="1066800" y="3352800"/>
            <a:ext cx="728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A/What is this instrument?</a:t>
            </a:r>
          </a:p>
          <a:p>
            <a:r>
              <a:rPr lang="en-US" dirty="0" smtClean="0"/>
              <a:t>Prism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B/What is it’s clinical value?</a:t>
            </a:r>
          </a:p>
          <a:p>
            <a:r>
              <a:rPr lang="en-US" dirty="0" smtClean="0"/>
              <a:t>Measure the degree of deviation (strabismus)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"/>
            <a:ext cx="5562600" cy="3352800"/>
          </a:xfrm>
        </p:spPr>
      </p:pic>
      <p:sp>
        <p:nvSpPr>
          <p:cNvPr id="3" name="TextBox 2"/>
          <p:cNvSpPr txBox="1"/>
          <p:nvPr/>
        </p:nvSpPr>
        <p:spPr>
          <a:xfrm>
            <a:off x="1828800" y="4267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Foreign Body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is the management?</a:t>
            </a:r>
          </a:p>
          <a:p>
            <a:r>
              <a:rPr lang="en-US" dirty="0" smtClean="0"/>
              <a:t>Local anesthetic &gt;&gt;  remove foreign body &gt;&gt; Topical antibiotic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28600"/>
            <a:ext cx="5080000" cy="3479800"/>
          </a:xfrm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Mention 2 complications of surgery for this condition.</a:t>
            </a:r>
          </a:p>
          <a:p>
            <a:r>
              <a:rPr lang="en-US" dirty="0" err="1" smtClean="0"/>
              <a:t>Endophlamitis</a:t>
            </a:r>
            <a:r>
              <a:rPr lang="en-US" dirty="0" smtClean="0"/>
              <a:t>- </a:t>
            </a:r>
            <a:r>
              <a:rPr lang="en-US" dirty="0" smtClean="0"/>
              <a:t>hemorrhage- vitreous loss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Mention 2 indications for surgery</a:t>
            </a:r>
            <a:r>
              <a:rPr lang="en-US" b="1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n-US" dirty="0" err="1" smtClean="0"/>
              <a:t>Phacomorphic</a:t>
            </a:r>
            <a:r>
              <a:rPr lang="en-US" dirty="0" smtClean="0"/>
              <a:t> glaucoma-</a:t>
            </a:r>
            <a:r>
              <a:rPr lang="en-US" dirty="0" err="1" smtClean="0"/>
              <a:t>Phacolytic</a:t>
            </a:r>
            <a:r>
              <a:rPr lang="en-US" dirty="0" smtClean="0"/>
              <a:t> glaucoma- occupation requiring sharp vision (Pilot)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28600"/>
            <a:ext cx="5080000" cy="3378200"/>
          </a:xfrm>
        </p:spPr>
      </p:pic>
      <p:sp>
        <p:nvSpPr>
          <p:cNvPr id="3" name="TextBox 2"/>
          <p:cNvSpPr txBox="1"/>
          <p:nvPr/>
        </p:nvSpPr>
        <p:spPr>
          <a:xfrm>
            <a:off x="1219200" y="41910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 months history of swelling.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Left Lower lid </a:t>
            </a:r>
            <a:r>
              <a:rPr lang="en-US" dirty="0" err="1" smtClean="0"/>
              <a:t>chalazion</a:t>
            </a:r>
            <a:r>
              <a:rPr lang="en-US" dirty="0" smtClean="0"/>
              <a:t> 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What’s the treatment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dirty="0" smtClean="0"/>
              <a:t>Warm compresses+</a:t>
            </a:r>
            <a:r>
              <a:rPr lang="en-US" dirty="0" smtClean="0"/>
              <a:t> </a:t>
            </a:r>
            <a:r>
              <a:rPr lang="en-US" dirty="0" smtClean="0"/>
              <a:t>Incision+ drainage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8600"/>
            <a:ext cx="4191000" cy="3401158"/>
          </a:xfrm>
        </p:spPr>
      </p:pic>
      <p:sp>
        <p:nvSpPr>
          <p:cNvPr id="3" name="TextBox 2"/>
          <p:cNvSpPr txBox="1"/>
          <p:nvPr/>
        </p:nvSpPr>
        <p:spPr>
          <a:xfrm>
            <a:off x="1676400" y="4267200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This is a trauma due to fingernail scratch.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A/How do you manage?</a:t>
            </a:r>
          </a:p>
          <a:p>
            <a:r>
              <a:rPr lang="en-US" dirty="0" smtClean="0"/>
              <a:t>Topical antibiotics+ Patch the eye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Mention 2 complications.</a:t>
            </a:r>
          </a:p>
          <a:p>
            <a:r>
              <a:rPr lang="en-US" dirty="0" smtClean="0"/>
              <a:t>Corneal scarring- Keratitis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228599"/>
            <a:ext cx="4267200" cy="3352801"/>
          </a:xfrm>
        </p:spPr>
      </p:pic>
      <p:sp>
        <p:nvSpPr>
          <p:cNvPr id="3" name="TextBox 2"/>
          <p:cNvSpPr txBox="1"/>
          <p:nvPr/>
        </p:nvSpPr>
        <p:spPr>
          <a:xfrm>
            <a:off x="1524000" y="434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Non-proliferative Diabetic Retinopathy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B/What is the management?</a:t>
            </a:r>
          </a:p>
          <a:p>
            <a:r>
              <a:rPr lang="en-US" dirty="0" smtClean="0"/>
              <a:t>Focal laser+ Control blood sugar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228601"/>
            <a:ext cx="3657600" cy="3543808"/>
          </a:xfrm>
        </p:spPr>
      </p:pic>
      <p:sp>
        <p:nvSpPr>
          <p:cNvPr id="3" name="TextBox 2"/>
          <p:cNvSpPr txBox="1"/>
          <p:nvPr/>
        </p:nvSpPr>
        <p:spPr>
          <a:xfrm>
            <a:off x="1447800" y="43434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 year old boy  on his routine visit to the ophthalmology clinic.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 What is this patch for?</a:t>
            </a:r>
          </a:p>
          <a:p>
            <a:r>
              <a:rPr lang="en-US" dirty="0" smtClean="0"/>
              <a:t>To prevent amblyopia in the left eye (weaker)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possible causes.</a:t>
            </a:r>
          </a:p>
          <a:p>
            <a:r>
              <a:rPr lang="en-US" dirty="0" smtClean="0"/>
              <a:t>Anisometropia – Strabismus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1" y="609600"/>
            <a:ext cx="5172874" cy="5257800"/>
          </a:xfrm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Name the structure.</a:t>
            </a:r>
          </a:p>
          <a:p>
            <a:endParaRPr lang="en-US" dirty="0" smtClean="0"/>
          </a:p>
          <a:p>
            <a:r>
              <a:rPr lang="en-US" dirty="0" smtClean="0"/>
              <a:t>23/ Tarsal plate.</a:t>
            </a:r>
          </a:p>
          <a:p>
            <a:endParaRPr lang="en-US" dirty="0" smtClean="0"/>
          </a:p>
          <a:p>
            <a:r>
              <a:rPr lang="en-US" dirty="0" smtClean="0"/>
              <a:t>14/ </a:t>
            </a:r>
            <a:r>
              <a:rPr lang="en-US" dirty="0" err="1" smtClean="0"/>
              <a:t>Ciliary</a:t>
            </a:r>
            <a:r>
              <a:rPr lang="en-US" dirty="0" smtClean="0"/>
              <a:t> body.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304800"/>
            <a:ext cx="5562600" cy="2819400"/>
          </a:xfrm>
        </p:spPr>
      </p:pic>
      <p:sp>
        <p:nvSpPr>
          <p:cNvPr id="6" name="TextBox 5"/>
          <p:cNvSpPr txBox="1"/>
          <p:nvPr/>
        </p:nvSpPr>
        <p:spPr>
          <a:xfrm>
            <a:off x="1447800" y="38862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err="1" smtClean="0"/>
              <a:t>Leukocoria</a:t>
            </a:r>
            <a:r>
              <a:rPr lang="en-US" dirty="0" smtClean="0"/>
              <a:t> of the right eye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causes.</a:t>
            </a:r>
          </a:p>
          <a:p>
            <a:r>
              <a:rPr lang="en-US" dirty="0" smtClean="0"/>
              <a:t>Retinoblastoma- Congenital cataracts- ROP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28601"/>
            <a:ext cx="6096000" cy="3826783"/>
          </a:xfrm>
        </p:spPr>
      </p:pic>
      <p:sp>
        <p:nvSpPr>
          <p:cNvPr id="3" name="TextBox 2"/>
          <p:cNvSpPr txBox="1"/>
          <p:nvPr/>
        </p:nvSpPr>
        <p:spPr>
          <a:xfrm>
            <a:off x="1295401" y="4724400"/>
            <a:ext cx="64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Herpes Zoster Ophthalmicus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ocular complications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Keratitis-Uveitis- Blindness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"/>
            <a:ext cx="6858000" cy="4267200"/>
          </a:xfrm>
        </p:spPr>
      </p:pic>
      <p:sp>
        <p:nvSpPr>
          <p:cNvPr id="3" name="TextBox 2"/>
          <p:cNvSpPr txBox="1"/>
          <p:nvPr/>
        </p:nvSpPr>
        <p:spPr>
          <a:xfrm>
            <a:off x="990600" y="483286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5715000" y="1295400"/>
            <a:ext cx="1676400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486400" y="228600"/>
            <a:ext cx="1676400" cy="60959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818346"/>
            <a:ext cx="76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adi MT Condensed Extra Bold"/>
              </a:rPr>
              <a:t>A</a:t>
            </a:r>
            <a:endParaRPr lang="en-US" sz="2500" b="1" dirty="0">
              <a:solidFill>
                <a:schemeClr val="tx2">
                  <a:lumMod val="60000"/>
                  <a:lumOff val="40000"/>
                </a:schemeClr>
              </a:solidFill>
              <a:latin typeface="Abadi MT Condensed Extra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307068"/>
            <a:ext cx="68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adi MT Condensed Extra Bold"/>
              </a:rPr>
              <a:t> B</a:t>
            </a:r>
            <a:endParaRPr lang="en-US" sz="2500" b="1" dirty="0">
              <a:solidFill>
                <a:schemeClr val="tx2">
                  <a:lumMod val="60000"/>
                  <a:lumOff val="40000"/>
                </a:schemeClr>
              </a:solidFill>
              <a:latin typeface="Abadi MT Condensed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832866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Name the structure.</a:t>
            </a:r>
          </a:p>
          <a:p>
            <a:r>
              <a:rPr lang="en-US" dirty="0" smtClean="0"/>
              <a:t>A/ Right Superior </a:t>
            </a:r>
            <a:r>
              <a:rPr lang="en-US" dirty="0" err="1" smtClean="0"/>
              <a:t>Canaliculus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B/ Right </a:t>
            </a:r>
            <a:r>
              <a:rPr lang="en-US" dirty="0" err="1" smtClean="0"/>
              <a:t>Nasolacrimal</a:t>
            </a:r>
            <a:r>
              <a:rPr lang="en-US" dirty="0" smtClean="0"/>
              <a:t> sac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304800"/>
            <a:ext cx="4495800" cy="2895600"/>
          </a:xfrm>
        </p:spPr>
      </p:pic>
      <p:sp>
        <p:nvSpPr>
          <p:cNvPr id="3" name="TextBox 2"/>
          <p:cNvSpPr txBox="1"/>
          <p:nvPr/>
        </p:nvSpPr>
        <p:spPr>
          <a:xfrm>
            <a:off x="1828800" y="411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What’s the type of Refractive error?</a:t>
            </a:r>
          </a:p>
          <a:p>
            <a:r>
              <a:rPr lang="en-US" dirty="0" smtClean="0"/>
              <a:t>Myopia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Type of lens used to correct it.</a:t>
            </a:r>
          </a:p>
          <a:p>
            <a:r>
              <a:rPr lang="en-US" dirty="0" smtClean="0"/>
              <a:t>Concave lens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8600"/>
            <a:ext cx="4191000" cy="38100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64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Left facial nerve palsy (LMNL)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B/Mention 2 ocular presentations.</a:t>
            </a:r>
          </a:p>
          <a:p>
            <a:r>
              <a:rPr lang="en-US" dirty="0" smtClean="0"/>
              <a:t>Epiphoria- Ectropian- Exposure Keratitis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857" y="228601"/>
            <a:ext cx="4746743" cy="3581400"/>
          </a:xfrm>
        </p:spPr>
      </p:pic>
      <p:sp>
        <p:nvSpPr>
          <p:cNvPr id="3" name="TextBox 2"/>
          <p:cNvSpPr txBox="1"/>
          <p:nvPr/>
        </p:nvSpPr>
        <p:spPr>
          <a:xfrm>
            <a:off x="1447800" y="45720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Contact lenses wearer.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Corneal ulcer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How do you manage?</a:t>
            </a:r>
          </a:p>
          <a:p>
            <a:r>
              <a:rPr lang="en-US" dirty="0" smtClean="0"/>
              <a:t>Remove contact lens+ topical antibiotics and do Not patch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81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Thank you to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Nour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AlMalki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 for her help.                                  </a:t>
            </a:r>
          </a:p>
          <a:p>
            <a:endParaRPr lang="en-US" sz="3000" dirty="0" smtClean="0">
              <a:solidFill>
                <a:schemeClr val="accent6">
                  <a:lumMod val="75000"/>
                </a:schemeClr>
              </a:solidFill>
              <a:latin typeface="Bodoni SvtyTwo OS ITC TT BookIt"/>
            </a:endParaRPr>
          </a:p>
          <a:p>
            <a:endParaRPr lang="en-US" sz="3000" dirty="0" smtClean="0">
              <a:solidFill>
                <a:schemeClr val="accent6">
                  <a:lumMod val="75000"/>
                </a:schemeClr>
              </a:solidFill>
              <a:latin typeface="Bodoni SvtyTwo OS ITC TT BookIt"/>
            </a:endParaRPr>
          </a:p>
          <a:p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Bodoni SvtyTwo OS ITC TT BookIt"/>
              </a:rPr>
              <a:t>                             GOOD LUCK!!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Bodoni SvtyTwo OS ITC TT BookIt"/>
            </a:endParaRPr>
          </a:p>
        </p:txBody>
      </p:sp>
      <p:pic>
        <p:nvPicPr>
          <p:cNvPr id="3" name="Picture 2" descr="cgan204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19992"/>
            <a:ext cx="4724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04801"/>
            <a:ext cx="4419600" cy="3733800"/>
          </a:xfrm>
        </p:spPr>
      </p:pic>
      <p:sp>
        <p:nvSpPr>
          <p:cNvPr id="5" name="TextBox 4"/>
          <p:cNvSpPr txBox="1"/>
          <p:nvPr/>
        </p:nvSpPr>
        <p:spPr>
          <a:xfrm>
            <a:off x="1600200" y="45720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this instrument?</a:t>
            </a:r>
          </a:p>
          <a:p>
            <a:r>
              <a:rPr lang="en-US" dirty="0" smtClean="0"/>
              <a:t>Pinhole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is it’s clinical value?</a:t>
            </a:r>
          </a:p>
          <a:p>
            <a:r>
              <a:rPr lang="en-US" dirty="0" smtClean="0"/>
              <a:t>For testing central vision, if vision gets better indicates a refractive error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28600"/>
            <a:ext cx="5715000" cy="3267075"/>
          </a:xfrm>
        </p:spPr>
      </p:pic>
      <p:sp>
        <p:nvSpPr>
          <p:cNvPr id="3" name="TextBox 2"/>
          <p:cNvSpPr txBox="1"/>
          <p:nvPr/>
        </p:nvSpPr>
        <p:spPr>
          <a:xfrm>
            <a:off x="1447800" y="42672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 year old child with excessive tearing since birth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A/What is the diagnosis?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Nasolacrimal</a:t>
            </a:r>
            <a:r>
              <a:rPr lang="en-US" dirty="0" smtClean="0"/>
              <a:t> duct obstruction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What’s the treatment?</a:t>
            </a:r>
          </a:p>
          <a:p>
            <a:r>
              <a:rPr lang="en-US" dirty="0" err="1" smtClean="0"/>
              <a:t>Stenting</a:t>
            </a:r>
            <a:r>
              <a:rPr lang="en-US" dirty="0" smtClean="0"/>
              <a:t>/ Probing to open the 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28600"/>
            <a:ext cx="4126651" cy="3047748"/>
          </a:xfrm>
        </p:spPr>
      </p:pic>
      <p:sp>
        <p:nvSpPr>
          <p:cNvPr id="3" name="TextBox 2"/>
          <p:cNvSpPr txBox="1"/>
          <p:nvPr/>
        </p:nvSpPr>
        <p:spPr>
          <a:xfrm>
            <a:off x="1447800" y="37338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Bilatertal finding in obese woman, pressure 120/80, CT scan normal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err="1" smtClean="0"/>
              <a:t>Papillodema</a:t>
            </a:r>
            <a:r>
              <a:rPr lang="en-US" dirty="0" smtClean="0"/>
              <a:t> (can be caused by </a:t>
            </a:r>
            <a:r>
              <a:rPr lang="en-US" dirty="0" err="1" smtClean="0"/>
              <a:t>pseaudotumor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) 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is the management?</a:t>
            </a:r>
          </a:p>
          <a:p>
            <a:r>
              <a:rPr lang="en-US" dirty="0" smtClean="0"/>
              <a:t>Reduce weight</a:t>
            </a:r>
          </a:p>
          <a:p>
            <a:r>
              <a:rPr lang="en-US" dirty="0" smtClean="0"/>
              <a:t>Medically: Carbonic </a:t>
            </a:r>
            <a:r>
              <a:rPr lang="en-US" dirty="0" err="1" smtClean="0"/>
              <a:t>anhydrase</a:t>
            </a:r>
            <a:r>
              <a:rPr lang="en-US" dirty="0" smtClean="0"/>
              <a:t> inhibitor (</a:t>
            </a:r>
            <a:r>
              <a:rPr lang="en-US" dirty="0" err="1" smtClean="0"/>
              <a:t>acetozalamide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Surgically: CSF shunt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024" y="0"/>
            <a:ext cx="5613952" cy="4211988"/>
          </a:xfrm>
        </p:spPr>
      </p:pic>
      <p:sp>
        <p:nvSpPr>
          <p:cNvPr id="3" name="TextBox 2"/>
          <p:cNvSpPr txBox="1"/>
          <p:nvPr/>
        </p:nvSpPr>
        <p:spPr>
          <a:xfrm>
            <a:off x="1371600" y="4800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Accommodative </a:t>
            </a:r>
            <a:r>
              <a:rPr lang="en-US" dirty="0" err="1" smtClean="0"/>
              <a:t>Esotropia</a:t>
            </a:r>
            <a:r>
              <a:rPr lang="en-US" dirty="0" smtClean="0"/>
              <a:t> in the right eye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kind of refractive error is associated?</a:t>
            </a:r>
          </a:p>
          <a:p>
            <a:r>
              <a:rPr lang="en-US" dirty="0" err="1" smtClean="0"/>
              <a:t>Hyperopia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101" y="0"/>
            <a:ext cx="4199797" cy="3748730"/>
          </a:xfrm>
        </p:spPr>
      </p:pic>
      <p:sp>
        <p:nvSpPr>
          <p:cNvPr id="3" name="TextBox 2"/>
          <p:cNvSpPr txBox="1"/>
          <p:nvPr/>
        </p:nvSpPr>
        <p:spPr>
          <a:xfrm>
            <a:off x="2057400" y="4267200"/>
            <a:ext cx="525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Proliferative Diabetic Retinopathy (</a:t>
            </a:r>
            <a:r>
              <a:rPr lang="en-US" dirty="0" err="1" smtClean="0"/>
              <a:t>neovasculirization</a:t>
            </a:r>
            <a:r>
              <a:rPr lang="en-US" dirty="0" smtClean="0"/>
              <a:t> at the optic disk)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B/ What is the</a:t>
            </a:r>
            <a:r>
              <a:rPr lang="en-US" b="1" dirty="0" smtClean="0">
                <a:solidFill>
                  <a:schemeClr val="accent6"/>
                </a:solidFill>
              </a:rPr>
              <a:t> management?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Pan Retinal Photocoagulation (PRP) + Control blood sugar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173" y="333889"/>
            <a:ext cx="5339654" cy="3529292"/>
          </a:xfrm>
        </p:spPr>
      </p:pic>
      <p:sp>
        <p:nvSpPr>
          <p:cNvPr id="3" name="TextBox 2"/>
          <p:cNvSpPr txBox="1"/>
          <p:nvPr/>
        </p:nvSpPr>
        <p:spPr>
          <a:xfrm>
            <a:off x="1524000" y="4343400"/>
            <a:ext cx="571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A/ What is the diagnosis?</a:t>
            </a:r>
          </a:p>
          <a:p>
            <a:r>
              <a:rPr lang="en-US" dirty="0" smtClean="0"/>
              <a:t>Orbital </a:t>
            </a:r>
            <a:r>
              <a:rPr lang="en-US" dirty="0" err="1" smtClean="0"/>
              <a:t>Cellulitis</a:t>
            </a:r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B/ Mention 2 complications.</a:t>
            </a:r>
          </a:p>
          <a:p>
            <a:r>
              <a:rPr lang="en-US" dirty="0" smtClean="0"/>
              <a:t>Meningitis- Brain abscess- Cavernous sinus thrombosis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6331</TotalTime>
  <Words>904</Words>
  <Application>Microsoft Macintosh PowerPoint</Application>
  <PresentationFormat>On-screen Show (4:3)</PresentationFormat>
  <Paragraphs>150</Paragraphs>
  <Slides>33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427 C1 OPHTHA OSCE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MacBook</dc:creator>
  <cp:lastModifiedBy>MacBook</cp:lastModifiedBy>
  <cp:revision>199</cp:revision>
  <dcterms:created xsi:type="dcterms:W3CDTF">2011-03-20T15:55:16Z</dcterms:created>
  <dcterms:modified xsi:type="dcterms:W3CDTF">2011-03-20T16:51:42Z</dcterms:modified>
</cp:coreProperties>
</file>