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63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1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745FE1-C2F6-40D8-96EC-57E3F58BC085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176BAE-9643-42E5-BA1E-467BCC54D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5B3CCE-7A6F-4385-B055-8C95EDE4C16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3/11/2012</a:t>
            </a: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428 C2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5EACBC4-7A89-4420-84D2-CAB00C13A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3/11/2012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428 C2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8A62-BF03-406D-93DF-B04F44F8E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3/11/2012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428 C2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720C-80BC-4FA7-B61A-5F0A5E239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3/11/2012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428 C2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A196D-5ACA-4E7B-B317-B18C89551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3/11/2012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428 C2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1841-29A3-4D55-9DEF-A716F2585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3/11/2012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428 C2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F1D25-6C41-43B9-B69A-1C5C8D05B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3/11/2012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428 C2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E6F5C-AC97-449E-B455-144703681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3/11/2012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428 C2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3CE82-2CDF-4CB0-9FFB-3872A6B5B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3/11/2012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428 C2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78130-0CD2-4871-B309-E38354CDF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3/11/2012</a:t>
            </a:r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827A9-0E1B-4E5F-BD6A-A9E83A547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428 C2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3/11/2012</a:t>
            </a:r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428 C2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9F4AD-7DDF-4390-956E-5507E59F6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3/11/2012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428 C2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5F791B-9764-48BB-91C6-77E63A8BD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3" r:id="rId8"/>
    <p:sldLayoutId id="2147483974" r:id="rId9"/>
    <p:sldLayoutId id="2147483970" r:id="rId10"/>
    <p:sldLayoutId id="2147483971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4410075" y="19050"/>
            <a:ext cx="3962400" cy="1701800"/>
          </a:xfrm>
        </p:spPr>
        <p:txBody>
          <a:bodyPr/>
          <a:lstStyle/>
          <a:p>
            <a:pPr algn="ctr" eaLnBrk="1" hangingPunct="1"/>
            <a:r>
              <a:rPr lang="en-US" b="1" smtClean="0"/>
              <a:t>Ophthalmology OSCE</a:t>
            </a:r>
          </a:p>
        </p:txBody>
      </p:sp>
      <p:sp>
        <p:nvSpPr>
          <p:cNvPr id="14338" name="Subtitle 3"/>
          <p:cNvSpPr>
            <a:spLocks noGrp="1"/>
          </p:cNvSpPr>
          <p:nvPr>
            <p:ph type="subTitle" idx="1"/>
          </p:nvPr>
        </p:nvSpPr>
        <p:spPr>
          <a:xfrm>
            <a:off x="4572000" y="2286000"/>
            <a:ext cx="3581400" cy="3886200"/>
          </a:xfrm>
        </p:spPr>
        <p:txBody>
          <a:bodyPr/>
          <a:lstStyle/>
          <a:p>
            <a:pPr algn="ctr" eaLnBrk="1" hangingPunct="1"/>
            <a:r>
              <a:rPr lang="en-US" sz="4300" smtClean="0"/>
              <a:t>428 C2</a:t>
            </a:r>
          </a:p>
          <a:p>
            <a:pPr algn="ctr" eaLnBrk="1" hangingPunct="1"/>
            <a:endParaRPr lang="en-US" sz="1600" smtClean="0"/>
          </a:p>
          <a:p>
            <a:pPr algn="ctr" eaLnBrk="1" hangingPunct="1"/>
            <a:r>
              <a:rPr lang="en-US" sz="3200" smtClean="0"/>
              <a:t>Done By: </a:t>
            </a:r>
          </a:p>
          <a:p>
            <a:pPr algn="ctr" eaLnBrk="1" hangingPunct="1"/>
            <a:r>
              <a:rPr lang="en-US" sz="3200" smtClean="0"/>
              <a:t>Hala Alrugaib</a:t>
            </a:r>
          </a:p>
          <a:p>
            <a:pPr algn="ctr" eaLnBrk="1" hangingPunct="1"/>
            <a:r>
              <a:rPr lang="en-US" sz="3200" smtClean="0"/>
              <a:t>Maha Alyousef</a:t>
            </a:r>
          </a:p>
          <a:p>
            <a:pPr eaLnBrk="1" hangingPunct="1"/>
            <a:endParaRPr lang="en-US" sz="1500" smtClean="0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4876800" y="16764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Century Gothic" pitchFamily="34" charset="0"/>
              </a:rPr>
              <a:t>11 March, 2012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3505200" cy="6365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dirty="0" smtClean="0"/>
              <a:t>Slide #</a:t>
            </a:r>
            <a:r>
              <a:rPr lang="en-US" sz="3600" dirty="0"/>
              <a:t>9</a:t>
            </a:r>
            <a:endParaRPr lang="en-US" sz="3600" dirty="0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3719513" cy="1371600"/>
          </a:xfrm>
        </p:spPr>
        <p:txBody>
          <a:bodyPr/>
          <a:lstStyle/>
          <a:p>
            <a:pPr eaLnBrk="1" hangingPunct="1"/>
            <a:r>
              <a:rPr lang="en-US" smtClean="0"/>
              <a:t>Q: What is the sign?</a:t>
            </a:r>
          </a:p>
        </p:txBody>
      </p:sp>
      <p:sp>
        <p:nvSpPr>
          <p:cNvPr id="24579" name="Content Placeholder 2"/>
          <p:cNvSpPr txBox="1">
            <a:spLocks/>
          </p:cNvSpPr>
          <p:nvPr/>
        </p:nvSpPr>
        <p:spPr bwMode="auto">
          <a:xfrm>
            <a:off x="4597400" y="3733800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What other test would you perform?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022475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Xanthelasma.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5122863"/>
            <a:ext cx="37195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Lipid profile.</a:t>
            </a:r>
          </a:p>
        </p:txBody>
      </p:sp>
      <p:sp>
        <p:nvSpPr>
          <p:cNvPr id="25606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019800" y="22860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25607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428 C2</a:t>
            </a:r>
          </a:p>
        </p:txBody>
      </p:sp>
      <p:pic>
        <p:nvPicPr>
          <p:cNvPr id="2458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1752600"/>
            <a:ext cx="42672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681913" cy="1371600"/>
          </a:xfrm>
        </p:spPr>
        <p:txBody>
          <a:bodyPr/>
          <a:lstStyle/>
          <a:p>
            <a:pPr eaLnBrk="1" hangingPunct="1"/>
            <a:r>
              <a:rPr lang="en-US" smtClean="0"/>
              <a:t>Q: This was a bilateral finding in a young obese woman with 120/80 BP. CT scan imaging was negative. What is the sign/How would you manage her?</a:t>
            </a:r>
          </a:p>
        </p:txBody>
      </p:sp>
      <p:sp>
        <p:nvSpPr>
          <p:cNvPr id="25602" name="Content Placeholder 2"/>
          <p:cNvSpPr txBox="1">
            <a:spLocks/>
          </p:cNvSpPr>
          <p:nvPr/>
        </p:nvSpPr>
        <p:spPr bwMode="auto">
          <a:xfrm>
            <a:off x="4597400" y="4724400"/>
            <a:ext cx="37195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other modality to confirm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1828800"/>
            <a:ext cx="41814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</a:t>
            </a: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Papilloedema, Pseudotumor cerebri; benign intracranial hypertension.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</a:t>
            </a: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Management depending on the severity: </a:t>
            </a:r>
          </a:p>
          <a:p>
            <a:pPr marL="869950" lvl="1" indent="-342900">
              <a:spcBef>
                <a:spcPct val="20000"/>
              </a:spcBef>
              <a:buClr>
                <a:schemeClr val="accent1"/>
              </a:buClr>
              <a:buSzPct val="76000"/>
              <a:buFont typeface="Century Gothic" pitchFamily="34" charset="0"/>
              <a:buAutoNum type="arabicPeriod"/>
            </a:pP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weight reduction.</a:t>
            </a:r>
          </a:p>
          <a:p>
            <a:pPr marL="869950" lvl="1" indent="-342900">
              <a:spcBef>
                <a:spcPct val="20000"/>
              </a:spcBef>
              <a:buClr>
                <a:schemeClr val="accent1"/>
              </a:buClr>
              <a:buSzPct val="76000"/>
              <a:buFont typeface="Century Gothic" pitchFamily="34" charset="0"/>
              <a:buAutoNum type="arabicPeriod"/>
            </a:pP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Diuretics, fluid &amp; saults restrictions </a:t>
            </a:r>
          </a:p>
          <a:p>
            <a:pPr marL="869950" lvl="1" indent="-342900">
              <a:spcBef>
                <a:spcPct val="20000"/>
              </a:spcBef>
              <a:buClr>
                <a:schemeClr val="accent1"/>
              </a:buClr>
              <a:buSzPct val="76000"/>
              <a:buFont typeface="Century Gothic" pitchFamily="34" charset="0"/>
              <a:buAutoNum type="arabicPeriod"/>
            </a:pP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Shunt   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5410200"/>
            <a:ext cx="3719512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</a:t>
            </a:r>
            <a:r>
              <a:rPr lang="en-US" sz="1600">
                <a:solidFill>
                  <a:schemeClr val="tx2"/>
                </a:solidFill>
                <a:latin typeface="Century Gothic" pitchFamily="34" charset="0"/>
              </a:rPr>
              <a:t>: Spinal Tap (Lumber Puncture).</a:t>
            </a:r>
          </a:p>
          <a:p>
            <a:pPr marL="812800" lvl="1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entury Gothic" pitchFamily="34" charset="0"/>
              </a:rPr>
              <a:t>Some students wrote MRI</a:t>
            </a:r>
            <a:r>
              <a:rPr lang="en-US" sz="1600">
                <a:solidFill>
                  <a:srgbClr val="FF0000"/>
                </a:solidFill>
                <a:latin typeface="Century Gothic" pitchFamily="34" charset="0"/>
              </a:rPr>
              <a:t>.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</a:pPr>
            <a:endParaRPr lang="en-US" sz="2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6630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26631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428 C2</a:t>
            </a:r>
          </a:p>
        </p:txBody>
      </p:sp>
      <p:pic>
        <p:nvPicPr>
          <p:cNvPr id="25607" name="Picture 11" descr="mso47A7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14600"/>
            <a:ext cx="38862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itle 1"/>
          <p:cNvSpPr>
            <a:spLocks/>
          </p:cNvSpPr>
          <p:nvPr/>
        </p:nvSpPr>
        <p:spPr bwMode="auto">
          <a:xfrm>
            <a:off x="3962400" y="0"/>
            <a:ext cx="3505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Century Gothic" pitchFamily="34" charset="0"/>
              </a:rPr>
              <a:t>Slide #10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3719513" cy="1371600"/>
          </a:xfrm>
        </p:spPr>
        <p:txBody>
          <a:bodyPr/>
          <a:lstStyle/>
          <a:p>
            <a:pPr marL="273050" eaLnBrk="1" hangingPunct="1"/>
            <a:r>
              <a:rPr lang="en-US" smtClean="0"/>
              <a:t>Q: What is the diagnosis?</a:t>
            </a:r>
            <a:br>
              <a:rPr lang="en-US" smtClean="0"/>
            </a:br>
            <a:endParaRPr lang="en-US" smtClean="0"/>
          </a:p>
        </p:txBody>
      </p:sp>
      <p:sp>
        <p:nvSpPr>
          <p:cNvPr id="26626" name="Content Placeholder 2"/>
          <p:cNvSpPr txBox="1">
            <a:spLocks/>
          </p:cNvSpPr>
          <p:nvPr/>
        </p:nvSpPr>
        <p:spPr bwMode="auto">
          <a:xfrm>
            <a:off x="4597400" y="3733800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Which type of refractive error is associated with this condition?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022475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 Accommodative esotropia in the right eye.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5122863"/>
            <a:ext cx="37195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Hyperopia.</a:t>
            </a:r>
          </a:p>
        </p:txBody>
      </p:sp>
      <p:sp>
        <p:nvSpPr>
          <p:cNvPr id="27654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27655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428 C2</a:t>
            </a:r>
          </a:p>
        </p:txBody>
      </p:sp>
      <p:pic>
        <p:nvPicPr>
          <p:cNvPr id="26631" name="Picture 4" descr="accommodative esotrop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403860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itle 1"/>
          <p:cNvSpPr>
            <a:spLocks/>
          </p:cNvSpPr>
          <p:nvPr/>
        </p:nvSpPr>
        <p:spPr bwMode="auto">
          <a:xfrm>
            <a:off x="3962400" y="0"/>
            <a:ext cx="3505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Century Gothic" pitchFamily="34" charset="0"/>
              </a:rPr>
              <a:t>Slide #11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3719513" cy="1371600"/>
          </a:xfrm>
        </p:spPr>
        <p:txBody>
          <a:bodyPr/>
          <a:lstStyle/>
          <a:p>
            <a:pPr algn="just" eaLnBrk="1" hangingPunct="1"/>
            <a:r>
              <a:rPr lang="en-US" smtClean="0"/>
              <a:t>Q: Hx: DM, 56 year-old. What is the diagnosis/sign? </a:t>
            </a:r>
          </a:p>
        </p:txBody>
      </p:sp>
      <p:sp>
        <p:nvSpPr>
          <p:cNvPr id="27650" name="Content Placeholder 2"/>
          <p:cNvSpPr txBox="1">
            <a:spLocks/>
          </p:cNvSpPr>
          <p:nvPr/>
        </p:nvSpPr>
        <p:spPr bwMode="auto">
          <a:xfrm>
            <a:off x="4597400" y="3733800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How would you manage this patient?</a:t>
            </a:r>
            <a:br>
              <a:rPr lang="en-US" sz="2400">
                <a:solidFill>
                  <a:schemeClr val="tx2"/>
                </a:solidFill>
                <a:latin typeface="Century Gothic" pitchFamily="34" charset="0"/>
              </a:rPr>
            </a:br>
            <a:endParaRPr lang="en-US" sz="2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022475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</a:t>
            </a:r>
            <a:r>
              <a:rPr lang="en-US" sz="2000">
                <a:solidFill>
                  <a:schemeClr val="tx2"/>
                </a:solidFill>
                <a:latin typeface="Century Gothic" pitchFamily="34" charset="0"/>
              </a:rPr>
              <a:t>Proliferative Diabetic Retinopathy/Optic N. head neovascularization (NVD).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19600" y="4724400"/>
            <a:ext cx="41910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</a:t>
            </a:r>
            <a:r>
              <a:rPr lang="en-US" sz="2000">
                <a:solidFill>
                  <a:schemeClr val="tx2"/>
                </a:solidFill>
                <a:latin typeface="Century Gothic" pitchFamily="34" charset="0"/>
              </a:rPr>
              <a:t>: </a:t>
            </a: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Pan-retinal photocoagulation (PRP) and control blood sugar.</a:t>
            </a:r>
          </a:p>
        </p:txBody>
      </p:sp>
      <p:sp>
        <p:nvSpPr>
          <p:cNvPr id="28678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28679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428 C2</a:t>
            </a:r>
          </a:p>
        </p:txBody>
      </p:sp>
      <p:pic>
        <p:nvPicPr>
          <p:cNvPr id="27655" name="Picture 4" descr="sp28$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14425"/>
            <a:ext cx="41910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itle 1"/>
          <p:cNvSpPr>
            <a:spLocks/>
          </p:cNvSpPr>
          <p:nvPr/>
        </p:nvSpPr>
        <p:spPr bwMode="auto">
          <a:xfrm>
            <a:off x="3962400" y="0"/>
            <a:ext cx="3505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Century Gothic" pitchFamily="34" charset="0"/>
              </a:rPr>
              <a:t>Slide #12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3719513" cy="1371600"/>
          </a:xfrm>
        </p:spPr>
        <p:txBody>
          <a:bodyPr/>
          <a:lstStyle/>
          <a:p>
            <a:pPr eaLnBrk="1" hangingPunct="1"/>
            <a:r>
              <a:rPr lang="en-US" smtClean="0"/>
              <a:t>Q: What is this sign?</a:t>
            </a:r>
          </a:p>
        </p:txBody>
      </p:sp>
      <p:sp>
        <p:nvSpPr>
          <p:cNvPr id="28674" name="Content Placeholder 2"/>
          <p:cNvSpPr txBox="1">
            <a:spLocks/>
          </p:cNvSpPr>
          <p:nvPr/>
        </p:nvSpPr>
        <p:spPr bwMode="auto">
          <a:xfrm>
            <a:off x="4597400" y="3733800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Mention 2 differential diagnoses.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1600200"/>
            <a:ext cx="3719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Leukocoria in the right eye.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5122863"/>
            <a:ext cx="37195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000">
                <a:solidFill>
                  <a:schemeClr val="tx2"/>
                </a:solidFill>
                <a:latin typeface="Century Gothic" pitchFamily="34" charset="0"/>
              </a:rPr>
              <a:t>Congenital cataract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000">
                <a:solidFill>
                  <a:schemeClr val="tx2"/>
                </a:solidFill>
                <a:latin typeface="Century Gothic" pitchFamily="34" charset="0"/>
              </a:rPr>
              <a:t>Retinoblastoma.</a:t>
            </a:r>
          </a:p>
        </p:txBody>
      </p:sp>
      <p:sp>
        <p:nvSpPr>
          <p:cNvPr id="29702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29703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428 C2</a:t>
            </a:r>
          </a:p>
        </p:txBody>
      </p:sp>
      <p:pic>
        <p:nvPicPr>
          <p:cNvPr id="28679" name="Picture 4" descr="sp28$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4114800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609600" y="5410200"/>
            <a:ext cx="3886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entury Gothic" pitchFamily="34" charset="0"/>
              </a:rPr>
              <a:t>In the picture we had, there was red reflex in the left eye and leucokoria in right eye.</a:t>
            </a:r>
            <a:endParaRPr lang="en-US"/>
          </a:p>
        </p:txBody>
      </p:sp>
      <p:sp>
        <p:nvSpPr>
          <p:cNvPr id="28681" name="Title 1"/>
          <p:cNvSpPr>
            <a:spLocks/>
          </p:cNvSpPr>
          <p:nvPr/>
        </p:nvSpPr>
        <p:spPr bwMode="auto">
          <a:xfrm>
            <a:off x="3962400" y="0"/>
            <a:ext cx="3505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Century Gothic" pitchFamily="34" charset="0"/>
              </a:rPr>
              <a:t>Slide #13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3719513" cy="1371600"/>
          </a:xfrm>
        </p:spPr>
        <p:txBody>
          <a:bodyPr/>
          <a:lstStyle/>
          <a:p>
            <a:pPr eaLnBrk="1" hangingPunct="1"/>
            <a:r>
              <a:rPr lang="en-US" smtClean="0"/>
              <a:t>Q: What is the diagnosis?</a:t>
            </a:r>
          </a:p>
        </p:txBody>
      </p:sp>
      <p:sp>
        <p:nvSpPr>
          <p:cNvPr id="29698" name="Content Placeholder 2"/>
          <p:cNvSpPr txBox="1">
            <a:spLocks/>
          </p:cNvSpPr>
          <p:nvPr/>
        </p:nvSpPr>
        <p:spPr bwMode="auto">
          <a:xfrm>
            <a:off x="4597400" y="3733800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Mention 2 causes of this condition.</a:t>
            </a:r>
            <a:br>
              <a:rPr lang="en-US" sz="2400">
                <a:solidFill>
                  <a:schemeClr val="tx2"/>
                </a:solidFill>
                <a:latin typeface="Century Gothic" pitchFamily="34" charset="0"/>
              </a:rPr>
            </a:br>
            <a:endParaRPr lang="en-US" sz="2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022475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Subconjuctival Hemorrhage.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4648200"/>
            <a:ext cx="3719512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Trauma.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Old age.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HTN.</a:t>
            </a:r>
          </a:p>
        </p:txBody>
      </p:sp>
      <p:sp>
        <p:nvSpPr>
          <p:cNvPr id="30726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30727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81600" y="6096000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428 C2</a:t>
            </a:r>
          </a:p>
        </p:txBody>
      </p:sp>
      <p:pic>
        <p:nvPicPr>
          <p:cNvPr id="29703" name="Picture 9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38385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itle 1"/>
          <p:cNvSpPr>
            <a:spLocks/>
          </p:cNvSpPr>
          <p:nvPr/>
        </p:nvSpPr>
        <p:spPr bwMode="auto">
          <a:xfrm>
            <a:off x="3962400" y="0"/>
            <a:ext cx="3505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Century Gothic" pitchFamily="34" charset="0"/>
              </a:rPr>
              <a:t>Slide #14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3719513" cy="1371600"/>
          </a:xfrm>
        </p:spPr>
        <p:txBody>
          <a:bodyPr/>
          <a:lstStyle/>
          <a:p>
            <a:pPr eaLnBrk="1" hangingPunct="1"/>
            <a:r>
              <a:rPr lang="en-US" smtClean="0"/>
              <a:t>Q: What is the sign?</a:t>
            </a:r>
          </a:p>
        </p:txBody>
      </p:sp>
      <p:sp>
        <p:nvSpPr>
          <p:cNvPr id="30722" name="Content Placeholder 2"/>
          <p:cNvSpPr txBox="1">
            <a:spLocks/>
          </p:cNvSpPr>
          <p:nvPr/>
        </p:nvSpPr>
        <p:spPr bwMode="auto">
          <a:xfrm>
            <a:off x="4597400" y="3124200"/>
            <a:ext cx="401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. Mention 2 types of visual field defect is associated with this condition?</a:t>
            </a:r>
            <a:br>
              <a:rPr lang="en-US" sz="2400">
                <a:solidFill>
                  <a:schemeClr val="tx2"/>
                </a:solidFill>
                <a:latin typeface="Century Gothic" pitchFamily="34" charset="0"/>
              </a:rPr>
            </a:br>
            <a:endParaRPr lang="en-US" sz="2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022475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Increase cup to disc ratio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4724400"/>
            <a:ext cx="3719512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6000"/>
              <a:buFont typeface="Century Gothic" pitchFamily="34" charset="0"/>
              <a:buAutoNum type="arabicPeriod"/>
            </a:pPr>
            <a:r>
              <a:rPr lang="en-US" sz="2000">
                <a:solidFill>
                  <a:schemeClr val="tx2"/>
                </a:solidFill>
                <a:latin typeface="Century Gothic" pitchFamily="34" charset="0"/>
              </a:rPr>
              <a:t>Nasal step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6000"/>
              <a:buFont typeface="Century Gothic" pitchFamily="34" charset="0"/>
              <a:buAutoNum type="arabicPeriod"/>
            </a:pPr>
            <a:r>
              <a:rPr lang="en-US" sz="2000">
                <a:solidFill>
                  <a:schemeClr val="tx2"/>
                </a:solidFill>
                <a:latin typeface="Century Gothic" pitchFamily="34" charset="0"/>
              </a:rPr>
              <a:t>Arcuate scotoma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6000"/>
              <a:buFont typeface="Century Gothic" pitchFamily="34" charset="0"/>
              <a:buAutoNum type="arabicPeriod"/>
            </a:pPr>
            <a:r>
              <a:rPr lang="en-US" sz="2000">
                <a:solidFill>
                  <a:schemeClr val="tx2"/>
                </a:solidFill>
                <a:latin typeface="Century Gothic" pitchFamily="34" charset="0"/>
              </a:rPr>
              <a:t>Peripheral visual field defect.</a:t>
            </a:r>
          </a:p>
        </p:txBody>
      </p:sp>
      <p:sp>
        <p:nvSpPr>
          <p:cNvPr id="31750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31751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428 C2</a:t>
            </a:r>
          </a:p>
        </p:txBody>
      </p:sp>
      <p:pic>
        <p:nvPicPr>
          <p:cNvPr id="30727" name="Picture 3" descr="PO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41148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itle 1"/>
          <p:cNvSpPr>
            <a:spLocks/>
          </p:cNvSpPr>
          <p:nvPr/>
        </p:nvSpPr>
        <p:spPr bwMode="auto">
          <a:xfrm>
            <a:off x="3962400" y="0"/>
            <a:ext cx="3505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Century Gothic" pitchFamily="34" charset="0"/>
              </a:rPr>
              <a:t>Slide #15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3719513" cy="1371600"/>
          </a:xfrm>
        </p:spPr>
        <p:txBody>
          <a:bodyPr/>
          <a:lstStyle/>
          <a:p>
            <a:pPr eaLnBrk="1" hangingPunct="1"/>
            <a:r>
              <a:rPr lang="en-US" smtClean="0"/>
              <a:t>Q: What is the diagnosis/ causing organism? </a:t>
            </a:r>
          </a:p>
        </p:txBody>
      </p:sp>
      <p:sp>
        <p:nvSpPr>
          <p:cNvPr id="31746" name="Content Placeholder 2"/>
          <p:cNvSpPr txBox="1">
            <a:spLocks/>
          </p:cNvSpPr>
          <p:nvPr/>
        </p:nvSpPr>
        <p:spPr bwMode="auto">
          <a:xfrm>
            <a:off x="4597400" y="4191000"/>
            <a:ext cx="37195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What is the treatment?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022475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Herpetic keratitis. (Dendritic ulcer)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herpes simplex &amp; herpes zoster</a:t>
            </a:r>
            <a:r>
              <a:rPr lang="en-US" sz="2000">
                <a:solidFill>
                  <a:schemeClr val="tx2"/>
                </a:solidFill>
                <a:latin typeface="Century Gothic" pitchFamily="34" charset="0"/>
              </a:rPr>
              <a:t> 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5122863"/>
            <a:ext cx="44307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</a:t>
            </a:r>
            <a:r>
              <a:rPr lang="en-US" sz="2400">
                <a:latin typeface="Century Gothic" pitchFamily="34" charset="0"/>
              </a:rPr>
              <a:t>Topical antiviral: trlfluridine</a:t>
            </a:r>
            <a:r>
              <a:rPr lang="en-US" sz="2400"/>
              <a:t>, </a:t>
            </a: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may consider systemic: Acyclovir</a:t>
            </a:r>
          </a:p>
        </p:txBody>
      </p:sp>
      <p:sp>
        <p:nvSpPr>
          <p:cNvPr id="32774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32775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428 C2</a:t>
            </a:r>
          </a:p>
        </p:txBody>
      </p:sp>
      <p:pic>
        <p:nvPicPr>
          <p:cNvPr id="31751" name="Picture 5" descr="dendritic ulc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403860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itle 1"/>
          <p:cNvSpPr>
            <a:spLocks/>
          </p:cNvSpPr>
          <p:nvPr/>
        </p:nvSpPr>
        <p:spPr bwMode="auto">
          <a:xfrm>
            <a:off x="3962400" y="0"/>
            <a:ext cx="3505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Century Gothic" pitchFamily="34" charset="0"/>
              </a:rPr>
              <a:t>Slide #16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3719513" cy="1371600"/>
          </a:xfrm>
        </p:spPr>
        <p:txBody>
          <a:bodyPr/>
          <a:lstStyle/>
          <a:p>
            <a:pPr marL="273050" eaLnBrk="1" hangingPunct="1"/>
            <a:r>
              <a:rPr lang="en-US" smtClean="0"/>
              <a:t>Q: What is the diagnosis?</a:t>
            </a:r>
          </a:p>
        </p:txBody>
      </p:sp>
      <p:sp>
        <p:nvSpPr>
          <p:cNvPr id="32770" name="Content Placeholder 2"/>
          <p:cNvSpPr txBox="1">
            <a:spLocks/>
          </p:cNvSpPr>
          <p:nvPr/>
        </p:nvSpPr>
        <p:spPr bwMode="auto">
          <a:xfrm>
            <a:off x="4597400" y="2819400"/>
            <a:ext cx="3719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Mention 2 postoperative complications for this condition.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022475"/>
            <a:ext cx="37195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Senile cataract.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4495800"/>
            <a:ext cx="3719512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n-US" sz="2400" dirty="0">
                <a:solidFill>
                  <a:schemeClr val="tx2"/>
                </a:solidFill>
                <a:latin typeface="Century Gothic" pitchFamily="34" charset="0"/>
              </a:rPr>
              <a:t>A: </a:t>
            </a:r>
            <a:endParaRPr lang="en-US" sz="2400" dirty="0">
              <a:solidFill>
                <a:schemeClr val="tx2"/>
              </a:solidFill>
              <a:latin typeface="Century Gothic" pitchFamily="34" charset="0"/>
            </a:endParaRPr>
          </a:p>
          <a:p>
            <a:pPr marL="800100" lvl="1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Posterior </a:t>
            </a:r>
            <a:r>
              <a:rPr lang="en-US" dirty="0" err="1">
                <a:solidFill>
                  <a:schemeClr val="tx2"/>
                </a:solidFill>
                <a:latin typeface="Century Gothic" pitchFamily="34" charset="0"/>
              </a:rPr>
              <a:t>Subcapsular</a:t>
            </a: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 Cataract</a:t>
            </a: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Endophthalmitis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hemorrhage</a:t>
            </a: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Macular Edema</a:t>
            </a: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3798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33799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428 C2</a:t>
            </a:r>
          </a:p>
        </p:txBody>
      </p:sp>
      <p:pic>
        <p:nvPicPr>
          <p:cNvPr id="32775" name="Picture 3" descr="msoA4A95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l="10518" r="10518"/>
          <a:stretch>
            <a:fillRect/>
          </a:stretch>
        </p:blipFill>
        <p:spPr bwMode="auto">
          <a:xfrm>
            <a:off x="533400" y="1905000"/>
            <a:ext cx="41148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itle 1"/>
          <p:cNvSpPr>
            <a:spLocks/>
          </p:cNvSpPr>
          <p:nvPr/>
        </p:nvSpPr>
        <p:spPr bwMode="auto">
          <a:xfrm>
            <a:off x="3962400" y="0"/>
            <a:ext cx="3505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Century Gothic" pitchFamily="34" charset="0"/>
              </a:rPr>
              <a:t>Slide #17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3719513" cy="1371600"/>
          </a:xfrm>
        </p:spPr>
        <p:txBody>
          <a:bodyPr/>
          <a:lstStyle/>
          <a:p>
            <a:pPr eaLnBrk="1" hangingPunct="1"/>
            <a:r>
              <a:rPr lang="en-US" smtClean="0"/>
              <a:t>Q: What is the diagnosis?</a:t>
            </a:r>
          </a:p>
        </p:txBody>
      </p:sp>
      <p:sp>
        <p:nvSpPr>
          <p:cNvPr id="33794" name="Content Placeholder 2"/>
          <p:cNvSpPr txBox="1">
            <a:spLocks/>
          </p:cNvSpPr>
          <p:nvPr/>
        </p:nvSpPr>
        <p:spPr bwMode="auto">
          <a:xfrm>
            <a:off x="4597400" y="3429000"/>
            <a:ext cx="37195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What is your managment?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022475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</a:t>
            </a:r>
            <a:r>
              <a:rPr lang="en-US" sz="2000">
                <a:solidFill>
                  <a:schemeClr val="tx2"/>
                </a:solidFill>
                <a:latin typeface="Century Gothic" pitchFamily="34" charset="0"/>
              </a:rPr>
              <a:t>Foreign body in the eye (cornea).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4343400"/>
            <a:ext cx="41259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</a:t>
            </a:r>
          </a:p>
          <a:p>
            <a:pPr marL="800100" lvl="1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Remove the foreign body under local anesthesia</a:t>
            </a:r>
          </a:p>
          <a:p>
            <a:pPr marL="800100" lvl="1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Topical antibiotic. </a:t>
            </a:r>
          </a:p>
          <a:p>
            <a:pPr marL="800100" lvl="1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consider topical NSAID, cycloplegic.</a:t>
            </a:r>
          </a:p>
          <a:p>
            <a:pPr marL="800100" lvl="1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en-US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48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019800" y="22860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34823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428 C2</a:t>
            </a:r>
          </a:p>
        </p:txBody>
      </p:sp>
      <p:pic>
        <p:nvPicPr>
          <p:cNvPr id="33799" name="Picture 10" descr="corneal_foreign_body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/>
          </p:cNvSpPr>
          <p:nvPr/>
        </p:nvSpPr>
        <p:spPr bwMode="auto">
          <a:xfrm>
            <a:off x="3962400" y="0"/>
            <a:ext cx="3505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Century Gothic" pitchFamily="34" charset="0"/>
              </a:rPr>
              <a:t>Slide #18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0" y="0"/>
            <a:ext cx="3505200" cy="6365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Slide #1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3719513" cy="1371600"/>
          </a:xfrm>
        </p:spPr>
        <p:txBody>
          <a:bodyPr/>
          <a:lstStyle/>
          <a:p>
            <a:pPr algn="just" eaLnBrk="1" hangingPunct="1"/>
            <a:r>
              <a:rPr lang="en-US" smtClean="0"/>
              <a:t>Q: Identify this instrument?</a:t>
            </a:r>
          </a:p>
        </p:txBody>
      </p:sp>
      <p:sp>
        <p:nvSpPr>
          <p:cNvPr id="16387" name="Content Placeholder 2"/>
          <p:cNvSpPr txBox="1">
            <a:spLocks/>
          </p:cNvSpPr>
          <p:nvPr/>
        </p:nvSpPr>
        <p:spPr bwMode="auto">
          <a:xfrm>
            <a:off x="4597400" y="3733800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n-US" sz="2400" dirty="0">
                <a:solidFill>
                  <a:schemeClr val="tx2"/>
                </a:solidFill>
                <a:latin typeface="Century Gothic" pitchFamily="34" charset="0"/>
              </a:rPr>
              <a:t>Q: What is this instru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me</a:t>
            </a:r>
            <a:r>
              <a:rPr lang="en-US" sz="2400" dirty="0">
                <a:solidFill>
                  <a:schemeClr val="tx2"/>
                </a:solidFill>
                <a:latin typeface="Century Gothic" pitchFamily="34" charset="0"/>
              </a:rPr>
              <a:t>nt used for?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022475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Schoizt  Tonometer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4876800"/>
            <a:ext cx="3973512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I.O.P (intraocular pressure) measurement; through indentation method.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en-US" sz="2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6390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16391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428 C2</a:t>
            </a:r>
          </a:p>
        </p:txBody>
      </p:sp>
      <p:pic>
        <p:nvPicPr>
          <p:cNvPr id="16392" name="Picture 10" descr="http://samhs.org.au/Virtual%20Museum/Surgery/eyesandent/tonometer/tonometer_clip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4057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3719513" cy="1371600"/>
          </a:xfrm>
        </p:spPr>
        <p:txBody>
          <a:bodyPr/>
          <a:lstStyle/>
          <a:p>
            <a:pPr eaLnBrk="1" hangingPunct="1"/>
            <a:r>
              <a:rPr lang="en-US" smtClean="0"/>
              <a:t>Q: What is the refractive error?</a:t>
            </a:r>
          </a:p>
        </p:txBody>
      </p:sp>
      <p:sp>
        <p:nvSpPr>
          <p:cNvPr id="34818" name="Content Placeholder 2"/>
          <p:cNvSpPr txBox="1">
            <a:spLocks/>
          </p:cNvSpPr>
          <p:nvPr/>
        </p:nvSpPr>
        <p:spPr bwMode="auto">
          <a:xfrm>
            <a:off x="4597400" y="3200400"/>
            <a:ext cx="42418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</a:t>
            </a:r>
            <a:r>
              <a:rPr lang="en-US" sz="2000">
                <a:solidFill>
                  <a:schemeClr val="tx2"/>
                </a:solidFill>
                <a:latin typeface="Century Gothic" pitchFamily="34" charset="0"/>
              </a:rPr>
              <a:t>If this error was without accommodation, when accommodation occur will it increase or decrease the error?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022475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Hyperopia.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5122863"/>
            <a:ext cx="37195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decrease. </a:t>
            </a:r>
          </a:p>
        </p:txBody>
      </p:sp>
      <p:sp>
        <p:nvSpPr>
          <p:cNvPr id="35846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35847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428 C2</a:t>
            </a:r>
          </a:p>
        </p:txBody>
      </p:sp>
      <p:pic>
        <p:nvPicPr>
          <p:cNvPr id="34823" name="Picture 10" descr="hyperopia_pic1"/>
          <p:cNvPicPr>
            <a:picLocks noChangeAspect="1" noChangeArrowheads="1"/>
          </p:cNvPicPr>
          <p:nvPr/>
        </p:nvPicPr>
        <p:blipFill>
          <a:blip r:embed="rId2"/>
          <a:srcRect b="50000"/>
          <a:stretch>
            <a:fillRect/>
          </a:stretch>
        </p:blipFill>
        <p:spPr bwMode="auto">
          <a:xfrm>
            <a:off x="609600" y="2895600"/>
            <a:ext cx="3952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itle 1"/>
          <p:cNvSpPr>
            <a:spLocks/>
          </p:cNvSpPr>
          <p:nvPr/>
        </p:nvSpPr>
        <p:spPr bwMode="auto">
          <a:xfrm>
            <a:off x="3962400" y="0"/>
            <a:ext cx="3505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Century Gothic" pitchFamily="34" charset="0"/>
              </a:rPr>
              <a:t>Slide #19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4343400" cy="1371600"/>
          </a:xfrm>
        </p:spPr>
        <p:txBody>
          <a:bodyPr/>
          <a:lstStyle/>
          <a:p>
            <a:pPr eaLnBrk="1" hangingPunct="1"/>
            <a:r>
              <a:rPr lang="en-US" smtClean="0"/>
              <a:t>Q: What is the diagnosis?</a:t>
            </a:r>
          </a:p>
        </p:txBody>
      </p:sp>
      <p:sp>
        <p:nvSpPr>
          <p:cNvPr id="35842" name="Content Placeholder 2"/>
          <p:cNvSpPr txBox="1">
            <a:spLocks/>
          </p:cNvSpPr>
          <p:nvPr/>
        </p:nvSpPr>
        <p:spPr bwMode="auto">
          <a:xfrm>
            <a:off x="4597400" y="3733800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Is it active or inactive?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022475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unilateral proptosis with lid retraction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5122863"/>
            <a:ext cx="37195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Inactive</a:t>
            </a:r>
          </a:p>
        </p:txBody>
      </p:sp>
      <p:sp>
        <p:nvSpPr>
          <p:cNvPr id="36870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36871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428 C2</a:t>
            </a:r>
          </a:p>
        </p:txBody>
      </p:sp>
      <p:pic>
        <p:nvPicPr>
          <p:cNvPr id="35847" name="Picture 9" descr="Z012E"/>
          <p:cNvPicPr>
            <a:picLocks noChangeAspect="1" noChangeArrowheads="1"/>
          </p:cNvPicPr>
          <p:nvPr/>
        </p:nvPicPr>
        <p:blipFill>
          <a:blip r:embed="rId2"/>
          <a:srcRect l="10001" t="10001" r="10834" b="7777"/>
          <a:stretch>
            <a:fillRect/>
          </a:stretch>
        </p:blipFill>
        <p:spPr bwMode="auto">
          <a:xfrm>
            <a:off x="609600" y="1905000"/>
            <a:ext cx="40386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itle 1"/>
          <p:cNvSpPr>
            <a:spLocks/>
          </p:cNvSpPr>
          <p:nvPr/>
        </p:nvSpPr>
        <p:spPr bwMode="auto">
          <a:xfrm>
            <a:off x="3962400" y="0"/>
            <a:ext cx="3505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Century Gothic" pitchFamily="34" charset="0"/>
              </a:rPr>
              <a:t>Slide #20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3719513" cy="1371600"/>
          </a:xfrm>
        </p:spPr>
        <p:txBody>
          <a:bodyPr/>
          <a:lstStyle/>
          <a:p>
            <a:pPr eaLnBrk="1" hangingPunct="1"/>
            <a:r>
              <a:rPr lang="en-US" smtClean="0"/>
              <a:t>Q: What is the diagnosis?</a:t>
            </a:r>
          </a:p>
        </p:txBody>
      </p:sp>
      <p:sp>
        <p:nvSpPr>
          <p:cNvPr id="36866" name="Content Placeholder 2"/>
          <p:cNvSpPr txBox="1">
            <a:spLocks/>
          </p:cNvSpPr>
          <p:nvPr/>
        </p:nvSpPr>
        <p:spPr bwMode="auto">
          <a:xfrm>
            <a:off x="4597400" y="3124200"/>
            <a:ext cx="431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What is the treatment?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1752600"/>
            <a:ext cx="395287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</a:t>
            </a:r>
            <a:r>
              <a:rPr lang="en-US" sz="2000">
                <a:solidFill>
                  <a:schemeClr val="tx2"/>
                </a:solidFill>
                <a:latin typeface="Century Gothic" pitchFamily="34" charset="0"/>
              </a:rPr>
              <a:t>Retinal detachment (Rhegmatogenous type; mostly sub-temporal ”horse shoe sign”)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4038600"/>
            <a:ext cx="4202112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Surgical: </a:t>
            </a:r>
          </a:p>
          <a:p>
            <a:pPr marL="869950" lvl="1" indent="-34290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r>
              <a:rPr lang="en-US" sz="2000">
                <a:solidFill>
                  <a:schemeClr val="tx2"/>
                </a:solidFill>
                <a:latin typeface="Century Gothic" pitchFamily="34" charset="0"/>
              </a:rPr>
              <a:t>Scleral buckling</a:t>
            </a:r>
          </a:p>
          <a:p>
            <a:pPr marL="869950" lvl="1" indent="-34290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r>
              <a:rPr lang="en-US" sz="2000">
                <a:solidFill>
                  <a:schemeClr val="tx2"/>
                </a:solidFill>
                <a:latin typeface="Century Gothic" pitchFamily="34" charset="0"/>
              </a:rPr>
              <a:t>vitrectomy plus injection of silicone oil</a:t>
            </a:r>
          </a:p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Arial" charset="0"/>
              <a:buChar char="•"/>
            </a:pPr>
            <a:r>
              <a:rPr lang="en-US" sz="1400">
                <a:solidFill>
                  <a:schemeClr val="tx2"/>
                </a:solidFill>
                <a:latin typeface="Century Gothic" pitchFamily="34" charset="0"/>
              </a:rPr>
              <a:t>Some wrote just surgical Tx, not sure if they’ll take it as a right answer though.</a:t>
            </a:r>
            <a:endParaRPr lang="en-US" sz="20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789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010275" y="22860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37895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428 C2</a:t>
            </a:r>
          </a:p>
        </p:txBody>
      </p:sp>
      <p:pic>
        <p:nvPicPr>
          <p:cNvPr id="36871" name="Picture 9" descr="msoA42A8"/>
          <p:cNvPicPr>
            <a:picLocks noChangeAspect="1" noChangeArrowheads="1"/>
          </p:cNvPicPr>
          <p:nvPr/>
        </p:nvPicPr>
        <p:blipFill>
          <a:blip r:embed="rId2">
            <a:lum bright="-24000" contrast="36000"/>
          </a:blip>
          <a:srcRect/>
          <a:stretch>
            <a:fillRect/>
          </a:stretch>
        </p:blipFill>
        <p:spPr bwMode="auto">
          <a:xfrm>
            <a:off x="533400" y="1676400"/>
            <a:ext cx="40386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Title 1"/>
          <p:cNvSpPr>
            <a:spLocks/>
          </p:cNvSpPr>
          <p:nvPr/>
        </p:nvSpPr>
        <p:spPr bwMode="auto">
          <a:xfrm>
            <a:off x="3962400" y="0"/>
            <a:ext cx="3505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Century Gothic" pitchFamily="34" charset="0"/>
              </a:rPr>
              <a:t>Slide #21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3719513" cy="1371600"/>
          </a:xfrm>
        </p:spPr>
        <p:txBody>
          <a:bodyPr/>
          <a:lstStyle/>
          <a:p>
            <a:pPr eaLnBrk="1" hangingPunct="1"/>
            <a:r>
              <a:rPr lang="en-US" smtClean="0"/>
              <a:t>Q: What is the name of this procedure? </a:t>
            </a:r>
          </a:p>
        </p:txBody>
      </p:sp>
      <p:sp>
        <p:nvSpPr>
          <p:cNvPr id="37890" name="Content Placeholder 2"/>
          <p:cNvSpPr txBox="1">
            <a:spLocks/>
          </p:cNvSpPr>
          <p:nvPr/>
        </p:nvSpPr>
        <p:spPr bwMode="auto">
          <a:xfrm>
            <a:off x="4597400" y="3733800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What is the indication for this procedure?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022475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Laser Peripheral Iridotomy; yag laser.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5122863"/>
            <a:ext cx="37195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Angle Closure Glaucoma</a:t>
            </a:r>
          </a:p>
        </p:txBody>
      </p:sp>
      <p:sp>
        <p:nvSpPr>
          <p:cNvPr id="38918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38919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428 C2</a:t>
            </a:r>
          </a:p>
        </p:txBody>
      </p:sp>
      <p:pic>
        <p:nvPicPr>
          <p:cNvPr id="37895" name="Picture 9" descr="glaucoma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39624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itle 1"/>
          <p:cNvSpPr>
            <a:spLocks/>
          </p:cNvSpPr>
          <p:nvPr/>
        </p:nvSpPr>
        <p:spPr bwMode="auto">
          <a:xfrm>
            <a:off x="3962400" y="0"/>
            <a:ext cx="3505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Century Gothic" pitchFamily="34" charset="0"/>
              </a:rPr>
              <a:t>Slide #22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3719513" cy="1371600"/>
          </a:xfrm>
        </p:spPr>
        <p:txBody>
          <a:bodyPr/>
          <a:lstStyle/>
          <a:p>
            <a:pPr eaLnBrk="1" hangingPunct="1"/>
            <a:r>
              <a:rPr lang="en-US" smtClean="0"/>
              <a:t>Q: Identify 2.</a:t>
            </a:r>
          </a:p>
        </p:txBody>
      </p:sp>
      <p:sp>
        <p:nvSpPr>
          <p:cNvPr id="38914" name="Content Placeholder 2"/>
          <p:cNvSpPr txBox="1">
            <a:spLocks/>
          </p:cNvSpPr>
          <p:nvPr/>
        </p:nvSpPr>
        <p:spPr bwMode="auto">
          <a:xfrm>
            <a:off x="4597400" y="3733800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Identify 5.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022475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</a:t>
            </a:r>
            <a:r>
              <a:rPr lang="en-US" sz="2000">
                <a:solidFill>
                  <a:schemeClr val="tx2"/>
                </a:solidFill>
                <a:latin typeface="Century Gothic" pitchFamily="34" charset="0"/>
              </a:rPr>
              <a:t>Optic chiasm. </a:t>
            </a:r>
            <a:endParaRPr lang="en-US" sz="2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5122863"/>
            <a:ext cx="37195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</a:t>
            </a:r>
            <a:r>
              <a:rPr lang="en-US" sz="2000">
                <a:solidFill>
                  <a:schemeClr val="tx2"/>
                </a:solidFill>
                <a:latin typeface="Century Gothic" pitchFamily="34" charset="0"/>
              </a:rPr>
              <a:t>Left Optic Radiation.</a:t>
            </a:r>
          </a:p>
        </p:txBody>
      </p:sp>
      <p:sp>
        <p:nvSpPr>
          <p:cNvPr id="39942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39943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428 C2</a:t>
            </a:r>
          </a:p>
        </p:txBody>
      </p:sp>
      <p:pic>
        <p:nvPicPr>
          <p:cNvPr id="38919" name="Picture 9" descr="eye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388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itle 1"/>
          <p:cNvSpPr>
            <a:spLocks/>
          </p:cNvSpPr>
          <p:nvPr/>
        </p:nvSpPr>
        <p:spPr bwMode="auto">
          <a:xfrm>
            <a:off x="3962400" y="0"/>
            <a:ext cx="3505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Century Gothic" pitchFamily="34" charset="0"/>
              </a:rPr>
              <a:t>Slide #23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3719513" cy="1371600"/>
          </a:xfrm>
        </p:spPr>
        <p:txBody>
          <a:bodyPr/>
          <a:lstStyle/>
          <a:p>
            <a:pPr eaLnBrk="1" hangingPunct="1"/>
            <a:r>
              <a:rPr lang="en-US" smtClean="0"/>
              <a:t>Q: What is the diagnosis?</a:t>
            </a:r>
          </a:p>
        </p:txBody>
      </p:sp>
      <p:sp>
        <p:nvSpPr>
          <p:cNvPr id="39938" name="Content Placeholder 2"/>
          <p:cNvSpPr txBox="1">
            <a:spLocks/>
          </p:cNvSpPr>
          <p:nvPr/>
        </p:nvSpPr>
        <p:spPr bwMode="auto">
          <a:xfrm>
            <a:off x="4597400" y="3276600"/>
            <a:ext cx="3719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what is your management?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022475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Acute blephritis.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4495800"/>
            <a:ext cx="4278312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Lid hygiene.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Ointment antibiotic.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Worm compressors  </a:t>
            </a:r>
          </a:p>
        </p:txBody>
      </p:sp>
      <p:sp>
        <p:nvSpPr>
          <p:cNvPr id="40966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40967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26268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428 C2</a:t>
            </a:r>
          </a:p>
        </p:txBody>
      </p:sp>
      <p:pic>
        <p:nvPicPr>
          <p:cNvPr id="39943" name="Picture 10" descr="sakit-mata1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4191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itle 1"/>
          <p:cNvSpPr>
            <a:spLocks/>
          </p:cNvSpPr>
          <p:nvPr/>
        </p:nvSpPr>
        <p:spPr bwMode="auto">
          <a:xfrm>
            <a:off x="3962400" y="0"/>
            <a:ext cx="3505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Century Gothic" pitchFamily="34" charset="0"/>
              </a:rPr>
              <a:t>Slide #24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4572000" y="685800"/>
            <a:ext cx="3719513" cy="1447800"/>
          </a:xfrm>
        </p:spPr>
        <p:txBody>
          <a:bodyPr/>
          <a:lstStyle/>
          <a:p>
            <a:pPr eaLnBrk="1" hangingPunct="1"/>
            <a:r>
              <a:rPr lang="en-US" smtClean="0"/>
              <a:t>Q: cant remember the Hx but it was very clear. </a:t>
            </a:r>
          </a:p>
        </p:txBody>
      </p:sp>
      <p:sp>
        <p:nvSpPr>
          <p:cNvPr id="40962" name="Content Placeholder 2"/>
          <p:cNvSpPr txBox="1">
            <a:spLocks/>
          </p:cNvSpPr>
          <p:nvPr/>
        </p:nvSpPr>
        <p:spPr bwMode="auto">
          <a:xfrm>
            <a:off x="4597400" y="3048000"/>
            <a:ext cx="37195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what are the CT findings suggestive of your diagnosis? 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022475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</a:t>
            </a:r>
            <a:r>
              <a:rPr lang="en-US" sz="2400">
                <a:latin typeface="Century Gothic" pitchFamily="34" charset="0"/>
              </a:rPr>
              <a:t>orbital cellulitis </a:t>
            </a:r>
            <a:endParaRPr lang="en-US" sz="2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4191000"/>
            <a:ext cx="45831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Ethmoid sinus opacity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Subperiosteal abscess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Protrusion of the globe</a:t>
            </a:r>
          </a:p>
          <a:p>
            <a:pPr lvl="1">
              <a:buFont typeface="Wingdings" pitchFamily="2" charset="2"/>
              <a:buChar char="ü"/>
            </a:pPr>
            <a:endParaRPr lang="en-US">
              <a:solidFill>
                <a:schemeClr val="tx2"/>
              </a:solidFill>
              <a:latin typeface="Century Gothic" pitchFamily="34" charset="0"/>
            </a:endParaRP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en-US" sz="2400">
              <a:solidFill>
                <a:schemeClr val="tx2"/>
              </a:solidFill>
              <a:latin typeface="Century Gothic" pitchFamily="34" charset="0"/>
            </a:endParaRP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en-US" sz="2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1990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41991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428 C2</a:t>
            </a:r>
          </a:p>
        </p:txBody>
      </p:sp>
      <p:sp>
        <p:nvSpPr>
          <p:cNvPr id="40967" name="Title 1"/>
          <p:cNvSpPr>
            <a:spLocks/>
          </p:cNvSpPr>
          <p:nvPr/>
        </p:nvSpPr>
        <p:spPr bwMode="auto">
          <a:xfrm>
            <a:off x="3962400" y="0"/>
            <a:ext cx="3505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Century Gothic" pitchFamily="34" charset="0"/>
              </a:rPr>
              <a:t>Slide #25</a:t>
            </a:r>
          </a:p>
        </p:txBody>
      </p:sp>
      <p:pic>
        <p:nvPicPr>
          <p:cNvPr id="40968" name="Picture 2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124200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3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06500"/>
            <a:ext cx="29845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TextBox 4"/>
          <p:cNvSpPr txBox="1">
            <a:spLocks noChangeArrowheads="1"/>
          </p:cNvSpPr>
          <p:nvPr/>
        </p:nvSpPr>
        <p:spPr bwMode="auto">
          <a:xfrm>
            <a:off x="914400" y="57912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Similar pictures plz note CT scan not for the same kid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idx="1"/>
          </p:nvPr>
        </p:nvSpPr>
        <p:spPr>
          <a:xfrm>
            <a:off x="4648200" y="762000"/>
            <a:ext cx="3643313" cy="1143000"/>
          </a:xfrm>
        </p:spPr>
        <p:txBody>
          <a:bodyPr/>
          <a:lstStyle/>
          <a:p>
            <a:pPr marL="285750" indent="-285750" eaLnBrk="1" hangingPunct="1"/>
            <a:r>
              <a:rPr lang="en-US" smtClean="0"/>
              <a:t>Q:</a:t>
            </a:r>
            <a:r>
              <a:rPr lang="en-US" sz="2000" smtClean="0"/>
              <a:t> A boy came to the ER complain of red eye and tearing and Hx of  finger nail injury?</a:t>
            </a:r>
          </a:p>
        </p:txBody>
      </p:sp>
      <p:sp>
        <p:nvSpPr>
          <p:cNvPr id="41986" name="Content Placeholder 2"/>
          <p:cNvSpPr txBox="1">
            <a:spLocks/>
          </p:cNvSpPr>
          <p:nvPr/>
        </p:nvSpPr>
        <p:spPr bwMode="auto">
          <a:xfrm>
            <a:off x="4597400" y="3200400"/>
            <a:ext cx="37195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Management?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022475"/>
            <a:ext cx="37195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n-US" sz="2400" dirty="0">
                <a:solidFill>
                  <a:schemeClr val="tx2"/>
                </a:solidFill>
                <a:latin typeface="Century Gothic" pitchFamily="34" charset="0"/>
              </a:rPr>
              <a:t>A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: </a:t>
            </a:r>
            <a:r>
              <a:rPr lang="en-US" sz="2000" dirty="0">
                <a:latin typeface="+mj-lt"/>
              </a:rPr>
              <a:t>Corneal </a:t>
            </a:r>
            <a:r>
              <a:rPr lang="en-US" sz="2000" dirty="0">
                <a:latin typeface="+mj-lt"/>
              </a:rPr>
              <a:t>abrasion 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endParaRPr lang="en-US" sz="2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3886200"/>
            <a:ext cx="3719512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Topical antibiotic (drops or ointment),,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consider topical NSAID, cycloplegic,,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Patch: not sure if we can use it after nail! Infection!</a:t>
            </a:r>
          </a:p>
        </p:txBody>
      </p:sp>
      <p:sp>
        <p:nvSpPr>
          <p:cNvPr id="43014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43015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428 C2</a:t>
            </a:r>
          </a:p>
        </p:txBody>
      </p:sp>
      <p:sp>
        <p:nvSpPr>
          <p:cNvPr id="41991" name="Title 1"/>
          <p:cNvSpPr>
            <a:spLocks/>
          </p:cNvSpPr>
          <p:nvPr/>
        </p:nvSpPr>
        <p:spPr bwMode="auto">
          <a:xfrm>
            <a:off x="3962400" y="0"/>
            <a:ext cx="3505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Century Gothic" pitchFamily="34" charset="0"/>
              </a:rPr>
              <a:t>Slide #26</a:t>
            </a:r>
          </a:p>
        </p:txBody>
      </p:sp>
      <p:pic>
        <p:nvPicPr>
          <p:cNvPr id="41992" name="Picture 2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3467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Box 3"/>
          <p:cNvSpPr txBox="1">
            <a:spLocks noChangeArrowheads="1"/>
          </p:cNvSpPr>
          <p:nvPr/>
        </p:nvSpPr>
        <p:spPr bwMode="auto">
          <a:xfrm>
            <a:off x="762000" y="5334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Similar picture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834313" cy="1371600"/>
          </a:xfrm>
        </p:spPr>
        <p:txBody>
          <a:bodyPr/>
          <a:lstStyle/>
          <a:p>
            <a:pPr marL="527050" indent="-457200" eaLnBrk="1" hangingPunct="1"/>
            <a:r>
              <a:rPr lang="en-US" smtClean="0"/>
              <a:t>Q: An old gentleman had a complicated cataract surgery, on the second postoperative day he presented with this picture: what is the most likely complication? </a:t>
            </a:r>
          </a:p>
        </p:txBody>
      </p:sp>
      <p:sp>
        <p:nvSpPr>
          <p:cNvPr id="43010" name="Content Placeholder 2"/>
          <p:cNvSpPr txBox="1">
            <a:spLocks/>
          </p:cNvSpPr>
          <p:nvPr/>
        </p:nvSpPr>
        <p:spPr bwMode="auto">
          <a:xfrm>
            <a:off x="4597400" y="3276600"/>
            <a:ext cx="37195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How would you manage such a case?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209800"/>
            <a:ext cx="3719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Endophthalmitis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4724400"/>
            <a:ext cx="4125912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</a:t>
            </a: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000">
                <a:solidFill>
                  <a:schemeClr val="tx2"/>
                </a:solidFill>
                <a:latin typeface="Century Gothic" pitchFamily="34" charset="0"/>
              </a:rPr>
              <a:t>Admission, start empirical Intra-vitreal antibiotics, culture to check the causative organism,, vitrectomy as a last resort,,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</a:pPr>
            <a:endParaRPr lang="en-US" sz="2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4038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44039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428 C2</a:t>
            </a:r>
          </a:p>
        </p:txBody>
      </p:sp>
      <p:sp>
        <p:nvSpPr>
          <p:cNvPr id="43015" name="Title 1"/>
          <p:cNvSpPr>
            <a:spLocks/>
          </p:cNvSpPr>
          <p:nvPr/>
        </p:nvSpPr>
        <p:spPr bwMode="auto">
          <a:xfrm>
            <a:off x="3962400" y="0"/>
            <a:ext cx="3505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Century Gothic" pitchFamily="34" charset="0"/>
              </a:rPr>
              <a:t>Slide #27</a:t>
            </a:r>
          </a:p>
        </p:txBody>
      </p:sp>
      <p:pic>
        <p:nvPicPr>
          <p:cNvPr id="43016" name="Picture 2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438400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529513" cy="1600200"/>
          </a:xfrm>
        </p:spPr>
        <p:txBody>
          <a:bodyPr/>
          <a:lstStyle/>
          <a:p>
            <a:pPr algn="just" eaLnBrk="1" hangingPunct="1"/>
            <a:r>
              <a:rPr lang="en-US" smtClean="0"/>
              <a:t>Q: This a picture of a patient who’s using eye drops to treat her condition “Glaucoma”, what is the Latin name of this side effect? </a:t>
            </a:r>
          </a:p>
        </p:txBody>
      </p:sp>
      <p:sp>
        <p:nvSpPr>
          <p:cNvPr id="44034" name="Content Placeholder 2"/>
          <p:cNvSpPr txBox="1">
            <a:spLocks/>
          </p:cNvSpPr>
          <p:nvPr/>
        </p:nvSpPr>
        <p:spPr bwMode="auto">
          <a:xfrm>
            <a:off x="4597400" y="3124200"/>
            <a:ext cx="37195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Name another side effect cause by the same drug?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022475"/>
            <a:ext cx="371951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</a:t>
            </a:r>
            <a:r>
              <a:rPr lang="en-US" sz="2000">
                <a:solidFill>
                  <a:schemeClr val="tx2"/>
                </a:solidFill>
                <a:latin typeface="Century Gothic" pitchFamily="34" charset="0"/>
              </a:rPr>
              <a:t>Heterochromia iridis (change in color of one iris= gets darker)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4343400"/>
            <a:ext cx="3719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n-US" sz="2400" dirty="0">
                <a:solidFill>
                  <a:schemeClr val="tx2"/>
                </a:solidFill>
                <a:latin typeface="Century Gothic" pitchFamily="34" charset="0"/>
              </a:rPr>
              <a:t>A</a:t>
            </a:r>
            <a:r>
              <a:rPr lang="en-US" sz="2400" dirty="0">
                <a:solidFill>
                  <a:schemeClr val="tx2"/>
                </a:solidFill>
                <a:latin typeface="Century Gothic" pitchFamily="34" charset="0"/>
              </a:rPr>
              <a:t>:</a:t>
            </a:r>
          </a:p>
          <a:p>
            <a:pPr marL="869950" lvl="1" indent="-34290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Longer &amp; darker </a:t>
            </a: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L</a:t>
            </a: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ashes</a:t>
            </a:r>
          </a:p>
          <a:p>
            <a:pPr marL="812800" lvl="1" indent="-2857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" charset="2"/>
              <a:buChar char="ü"/>
              <a:defRPr/>
            </a:pPr>
            <a:r>
              <a:rPr lang="en-US" dirty="0" err="1">
                <a:solidFill>
                  <a:schemeClr val="tx2"/>
                </a:solidFill>
                <a:latin typeface="Century Gothic" pitchFamily="34" charset="0"/>
              </a:rPr>
              <a:t>P</a:t>
            </a:r>
            <a:r>
              <a:rPr lang="en-US" dirty="0" err="1">
                <a:solidFill>
                  <a:schemeClr val="tx2"/>
                </a:solidFill>
                <a:latin typeface="Century Gothic" pitchFamily="34" charset="0"/>
              </a:rPr>
              <a:t>eriorbital</a:t>
            </a: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 Skin Hyperpigmentation </a:t>
            </a:r>
          </a:p>
          <a:p>
            <a:pPr marL="812800" lvl="1" indent="-2857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" charset="2"/>
              <a:buChar char="ü"/>
              <a:defRPr/>
            </a:pPr>
            <a:r>
              <a:rPr lang="en-US" dirty="0" err="1">
                <a:solidFill>
                  <a:schemeClr val="tx2"/>
                </a:solidFill>
                <a:latin typeface="Century Gothic" pitchFamily="34" charset="0"/>
              </a:rPr>
              <a:t>Conjunctival</a:t>
            </a:r>
            <a:r>
              <a:rPr lang="en-US" dirty="0">
                <a:solidFill>
                  <a:schemeClr val="tx2"/>
                </a:solidFill>
                <a:latin typeface="Century Gothic" pitchFamily="34" charset="0"/>
              </a:rPr>
              <a:t> hyperemia</a:t>
            </a:r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5062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45063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428 </a:t>
            </a:r>
            <a:r>
              <a:rPr lang="en-US" dirty="0">
                <a:cs typeface="Arial" charset="0"/>
              </a:rPr>
              <a:t>C2</a:t>
            </a:r>
          </a:p>
        </p:txBody>
      </p:sp>
      <p:sp>
        <p:nvSpPr>
          <p:cNvPr id="44039" name="Title 1"/>
          <p:cNvSpPr>
            <a:spLocks/>
          </p:cNvSpPr>
          <p:nvPr/>
        </p:nvSpPr>
        <p:spPr bwMode="auto">
          <a:xfrm>
            <a:off x="3962400" y="0"/>
            <a:ext cx="3505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Century Gothic" pitchFamily="34" charset="0"/>
              </a:rPr>
              <a:t>Slide #28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4572000"/>
            <a:ext cx="3962400" cy="1581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US" sz="1400">
                <a:solidFill>
                  <a:schemeClr val="tx2"/>
                </a:solidFill>
                <a:latin typeface="Century Gothic" pitchFamily="34" charset="0"/>
              </a:rPr>
              <a:t>They didn’t mention that its prostaglandin you should know from the side effect + glaucoma therapy,, </a:t>
            </a:r>
          </a:p>
          <a:p>
            <a:pPr algn="just"/>
            <a:r>
              <a:rPr lang="en-US" sz="1400">
                <a:solidFill>
                  <a:schemeClr val="tx2"/>
                </a:solidFill>
                <a:latin typeface="Century Gothic" pitchFamily="34" charset="0"/>
              </a:rPr>
              <a:t>Mechanism of action: increase uveoscleral outflow</a:t>
            </a:r>
          </a:p>
          <a:p>
            <a:pPr algn="just"/>
            <a:r>
              <a:rPr lang="en-US" sz="1400">
                <a:solidFill>
                  <a:schemeClr val="tx2"/>
                </a:solidFill>
                <a:latin typeface="Century Gothic" pitchFamily="34" charset="0"/>
              </a:rPr>
              <a:t>*Not same pic but similar the effected eye is the left one</a:t>
            </a:r>
          </a:p>
        </p:txBody>
      </p:sp>
      <p:pic>
        <p:nvPicPr>
          <p:cNvPr id="44041" name="Picture 3" descr="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438400"/>
            <a:ext cx="3657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0" y="0"/>
            <a:ext cx="3505200" cy="6365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Slide #2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3719513" cy="533400"/>
          </a:xfrm>
        </p:spPr>
        <p:txBody>
          <a:bodyPr/>
          <a:lstStyle/>
          <a:p>
            <a:pPr eaLnBrk="1" hangingPunct="1"/>
            <a:r>
              <a:rPr lang="en-US" smtClean="0"/>
              <a:t>Q: What is this sign?</a:t>
            </a:r>
          </a:p>
        </p:txBody>
      </p:sp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4597400" y="2895600"/>
            <a:ext cx="3719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Mention 2 ocular manifestations that will be associated.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1447800"/>
            <a:ext cx="37195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arachnodactyly; spider fingers (Marfan Syndrome)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4191000"/>
            <a:ext cx="37195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</a:t>
            </a:r>
          </a:p>
          <a:p>
            <a:pPr marL="742950" lvl="1" indent="-2857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000">
                <a:solidFill>
                  <a:schemeClr val="tx2"/>
                </a:solidFill>
                <a:latin typeface="Century Gothic" pitchFamily="34" charset="0"/>
              </a:rPr>
              <a:t>Lens subluxation.</a:t>
            </a:r>
          </a:p>
          <a:p>
            <a:pPr marL="742950" lvl="1" indent="-2857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000">
                <a:solidFill>
                  <a:schemeClr val="tx2"/>
                </a:solidFill>
                <a:latin typeface="Century Gothic" pitchFamily="34" charset="0"/>
              </a:rPr>
              <a:t>Axial Myopia (large globe)</a:t>
            </a:r>
          </a:p>
          <a:p>
            <a:pPr marL="742950" lvl="1" indent="-2857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000">
                <a:solidFill>
                  <a:schemeClr val="tx2"/>
                </a:solidFill>
                <a:latin typeface="Century Gothic" pitchFamily="34" charset="0"/>
              </a:rPr>
              <a:t>Early Onset Glaucoma</a:t>
            </a:r>
          </a:p>
          <a:p>
            <a:pPr marL="742950" lvl="1" indent="-2857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000">
                <a:solidFill>
                  <a:schemeClr val="tx2"/>
                </a:solidFill>
                <a:latin typeface="Century Gothic" pitchFamily="34" charset="0"/>
              </a:rPr>
              <a:t>Retinal Detachment</a:t>
            </a:r>
          </a:p>
        </p:txBody>
      </p:sp>
      <p:sp>
        <p:nvSpPr>
          <p:cNvPr id="17414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17415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428 C2</a:t>
            </a:r>
          </a:p>
        </p:txBody>
      </p:sp>
      <p:pic>
        <p:nvPicPr>
          <p:cNvPr id="17416" name="صورة 3" descr="md_99-23-00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36576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2"/>
          <p:cNvSpPr>
            <a:spLocks noGrp="1"/>
          </p:cNvSpPr>
          <p:nvPr>
            <p:ph idx="1"/>
          </p:nvPr>
        </p:nvSpPr>
        <p:spPr>
          <a:xfrm>
            <a:off x="1066800" y="762000"/>
            <a:ext cx="7224713" cy="1371600"/>
          </a:xfrm>
        </p:spPr>
        <p:txBody>
          <a:bodyPr/>
          <a:lstStyle/>
          <a:p>
            <a:pPr eaLnBrk="1" hangingPunct="1"/>
            <a:r>
              <a:rPr lang="en-US" smtClean="0"/>
              <a:t>Q: A man came to the ER with a Hx of redness and pain in one eye for </a:t>
            </a:r>
            <a:r>
              <a:rPr lang="en-US" u="sng" smtClean="0"/>
              <a:t>one day</a:t>
            </a:r>
            <a:r>
              <a:rPr lang="en-US" smtClean="0"/>
              <a:t>, from the picture, what is the most likely diagnosis? </a:t>
            </a:r>
          </a:p>
          <a:p>
            <a:pPr eaLnBrk="1" hangingPunct="1"/>
            <a:endParaRPr lang="en-US" smtClean="0"/>
          </a:p>
        </p:txBody>
      </p:sp>
      <p:sp>
        <p:nvSpPr>
          <p:cNvPr id="45058" name="Content Placeholder 2"/>
          <p:cNvSpPr txBox="1">
            <a:spLocks/>
          </p:cNvSpPr>
          <p:nvPr/>
        </p:nvSpPr>
        <p:spPr bwMode="auto">
          <a:xfrm>
            <a:off x="4597400" y="3733800"/>
            <a:ext cx="37195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200">
                <a:solidFill>
                  <a:schemeClr val="tx2"/>
                </a:solidFill>
                <a:latin typeface="Century Gothic" pitchFamily="34" charset="0"/>
              </a:rPr>
              <a:t>Q: How would you manage such a case?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en-US" sz="22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022475"/>
            <a:ext cx="371951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</a:t>
            </a: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: Some answered corneal ulcer complicated by bacterial conjunctivitis, most likely psuedomonas ‘since less than 24h</a:t>
            </a:r>
            <a:r>
              <a:rPr lang="en-US">
                <a:latin typeface="Century Gothic" pitchFamily="34" charset="0"/>
              </a:rPr>
              <a:t>’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en-US" sz="2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0" y="4495800"/>
            <a:ext cx="419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</a:t>
            </a:r>
          </a:p>
          <a:p>
            <a:pPr marL="857250" lvl="1" indent="-457200"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entury Gothic" pitchFamily="34" charset="0"/>
              </a:rPr>
              <a:t>Take off the contact lenses if he’s using them</a:t>
            </a:r>
          </a:p>
          <a:p>
            <a:pPr marL="857250" lvl="1" indent="-457200"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entury Gothic" pitchFamily="34" charset="0"/>
              </a:rPr>
              <a:t>Topical broad spectrum antibiotics</a:t>
            </a:r>
          </a:p>
          <a:p>
            <a:pPr marL="857250" lvl="1" indent="-457200"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entury Gothic" pitchFamily="34" charset="0"/>
              </a:rPr>
              <a:t>Cycloplegics </a:t>
            </a:r>
          </a:p>
          <a:p>
            <a:pPr marL="857250" lvl="1" indent="-457200"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entury Gothic" pitchFamily="34" charset="0"/>
              </a:rPr>
              <a:t>Topical analgesic NSAID’s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en-US" sz="2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6086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46087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428 C2</a:t>
            </a:r>
          </a:p>
        </p:txBody>
      </p:sp>
      <p:sp>
        <p:nvSpPr>
          <p:cNvPr id="45063" name="Title 1"/>
          <p:cNvSpPr>
            <a:spLocks/>
          </p:cNvSpPr>
          <p:nvPr/>
        </p:nvSpPr>
        <p:spPr bwMode="auto">
          <a:xfrm>
            <a:off x="3962400" y="0"/>
            <a:ext cx="3505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Century Gothic" pitchFamily="34" charset="0"/>
              </a:rPr>
              <a:t>Slide #29</a:t>
            </a:r>
          </a:p>
        </p:txBody>
      </p:sp>
      <p:sp>
        <p:nvSpPr>
          <p:cNvPr id="45064" name="Text Box 10"/>
          <p:cNvSpPr txBox="1">
            <a:spLocks noChangeArrowheads="1"/>
          </p:cNvSpPr>
          <p:nvPr/>
        </p:nvSpPr>
        <p:spPr bwMode="auto">
          <a:xfrm>
            <a:off x="1066800" y="2971800"/>
            <a:ext cx="28956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Century Gothic" pitchFamily="34" charset="0"/>
            </a:endParaRPr>
          </a:p>
        </p:txBody>
      </p:sp>
      <p:sp>
        <p:nvSpPr>
          <p:cNvPr id="45065" name="TextBox 3"/>
          <p:cNvSpPr txBox="1">
            <a:spLocks noChangeArrowheads="1"/>
          </p:cNvSpPr>
          <p:nvPr/>
        </p:nvSpPr>
        <p:spPr bwMode="auto">
          <a:xfrm>
            <a:off x="1143000" y="59436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Not sure of the answer</a:t>
            </a:r>
          </a:p>
        </p:txBody>
      </p:sp>
      <p:pic>
        <p:nvPicPr>
          <p:cNvPr id="45066" name="Picture 12" descr="conjunctivitis-G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438400"/>
            <a:ext cx="36576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0" y="0"/>
            <a:ext cx="3505200" cy="6365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smtClean="0"/>
              <a:t>Slide #30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605713" cy="1371600"/>
          </a:xfrm>
        </p:spPr>
        <p:txBody>
          <a:bodyPr/>
          <a:lstStyle/>
          <a:p>
            <a:pPr eaLnBrk="1" hangingPunct="1"/>
            <a:r>
              <a:rPr lang="en-US" smtClean="0"/>
              <a:t>Q: This patient came to</a:t>
            </a:r>
          </a:p>
        </p:txBody>
      </p:sp>
      <p:sp>
        <p:nvSpPr>
          <p:cNvPr id="46083" name="Content Placeholder 2"/>
          <p:cNvSpPr txBox="1">
            <a:spLocks/>
          </p:cNvSpPr>
          <p:nvPr/>
        </p:nvSpPr>
        <p:spPr bwMode="auto">
          <a:xfrm>
            <a:off x="4597400" y="3733800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how would you manage her?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022475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5122863"/>
            <a:ext cx="37195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</a:t>
            </a:r>
          </a:p>
        </p:txBody>
      </p:sp>
      <p:sp>
        <p:nvSpPr>
          <p:cNvPr id="22534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22535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428 C2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0" y="0"/>
            <a:ext cx="3505200" cy="6365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smtClean="0"/>
              <a:t>Slide #3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3719513" cy="1371600"/>
          </a:xfrm>
        </p:spPr>
        <p:txBody>
          <a:bodyPr/>
          <a:lstStyle/>
          <a:p>
            <a:pPr algn="just" eaLnBrk="1" hangingPunct="1"/>
            <a:r>
              <a:rPr lang="en-US" smtClean="0"/>
              <a:t>Q</a:t>
            </a:r>
            <a:r>
              <a:rPr lang="en-US" sz="2000" smtClean="0"/>
              <a:t>: </a:t>
            </a:r>
            <a:r>
              <a:rPr lang="en-US" sz="2200" smtClean="0"/>
              <a:t>This is the visual filed of a 30 years old lady. Name the defect?</a:t>
            </a:r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4597400" y="3733800"/>
            <a:ext cx="3719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What is the most likely cause?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022475"/>
            <a:ext cx="4562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Bitemporal Heminopia.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5122863"/>
            <a:ext cx="42783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Pituitary Adenoma. </a:t>
            </a:r>
          </a:p>
        </p:txBody>
      </p:sp>
      <p:sp>
        <p:nvSpPr>
          <p:cNvPr id="18438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18439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428 C2</a:t>
            </a:r>
          </a:p>
        </p:txBody>
      </p:sp>
      <p:pic>
        <p:nvPicPr>
          <p:cNvPr id="18440" name="صورة 5" descr="cn2_9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57400"/>
            <a:ext cx="33337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0" y="0"/>
            <a:ext cx="3505200" cy="6365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smtClean="0"/>
              <a:t>Slide #4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3719513" cy="1371600"/>
          </a:xfrm>
        </p:spPr>
        <p:txBody>
          <a:bodyPr/>
          <a:lstStyle/>
          <a:p>
            <a:pPr algn="just" eaLnBrk="1" hangingPunct="1"/>
            <a:r>
              <a:rPr lang="en-US" smtClean="0"/>
              <a:t>Q: Name the type of visual field defect?</a:t>
            </a:r>
          </a:p>
        </p:txBody>
      </p:sp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4597400" y="3276600"/>
            <a:ext cx="37195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What is the most likely cause/Diagnosis?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022475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Tunnel vision; peripheral visual field loss</a:t>
            </a: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4648200"/>
            <a:ext cx="3719512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Open Angle Glaucoma (chronic).</a:t>
            </a:r>
          </a:p>
        </p:txBody>
      </p:sp>
      <p:sp>
        <p:nvSpPr>
          <p:cNvPr id="19462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19463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428 C2</a:t>
            </a:r>
          </a:p>
        </p:txBody>
      </p:sp>
      <p:pic>
        <p:nvPicPr>
          <p:cNvPr id="19464" name="صورة 5" descr="glaucom.jpg"/>
          <p:cNvPicPr>
            <a:picLocks noChangeAspect="1"/>
          </p:cNvPicPr>
          <p:nvPr/>
        </p:nvPicPr>
        <p:blipFill>
          <a:blip r:embed="rId2"/>
          <a:srcRect b="11642"/>
          <a:stretch>
            <a:fillRect/>
          </a:stretch>
        </p:blipFill>
        <p:spPr bwMode="auto">
          <a:xfrm>
            <a:off x="533400" y="18288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0" y="0"/>
            <a:ext cx="3505200" cy="6365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smtClean="0"/>
              <a:t>Slide #5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3719513" cy="1371600"/>
          </a:xfrm>
        </p:spPr>
        <p:txBody>
          <a:bodyPr/>
          <a:lstStyle/>
          <a:p>
            <a:pPr algn="just" eaLnBrk="1" hangingPunct="1"/>
            <a:r>
              <a:rPr lang="en-US" smtClean="0"/>
              <a:t>Q: What is the Magnification for this instrument?</a:t>
            </a:r>
          </a:p>
        </p:txBody>
      </p:sp>
      <p:sp>
        <p:nvSpPr>
          <p:cNvPr id="20483" name="Content Placeholder 2"/>
          <p:cNvSpPr txBox="1">
            <a:spLocks/>
          </p:cNvSpPr>
          <p:nvPr/>
        </p:nvSpPr>
        <p:spPr bwMode="auto">
          <a:xfrm>
            <a:off x="4597400" y="2743200"/>
            <a:ext cx="37195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Mention 2 characteristic for the image obtained.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022475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15 times/diopters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3962400"/>
            <a:ext cx="40497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Erect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Virtual (not real)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Narrow field of vision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i="1">
                <a:solidFill>
                  <a:schemeClr val="tx2"/>
                </a:solidFill>
                <a:latin typeface="Century Gothic" pitchFamily="34" charset="0"/>
              </a:rPr>
              <a:t>Some said monocular which is true, but they asked for the image itself</a:t>
            </a:r>
          </a:p>
        </p:txBody>
      </p:sp>
      <p:sp>
        <p:nvSpPr>
          <p:cNvPr id="20486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20487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428 C2</a:t>
            </a:r>
          </a:p>
        </p:txBody>
      </p:sp>
      <p:pic>
        <p:nvPicPr>
          <p:cNvPr id="20488" name="Picture 2" descr="http://vip.triup.com/picImg/Rechargeable-ophthalmoscope-Big.jpg"/>
          <p:cNvPicPr>
            <a:picLocks noChangeAspect="1" noChangeArrowheads="1"/>
          </p:cNvPicPr>
          <p:nvPr/>
        </p:nvPicPr>
        <p:blipFill>
          <a:blip r:embed="rId2"/>
          <a:srcRect r="64407"/>
          <a:stretch>
            <a:fillRect/>
          </a:stretch>
        </p:blipFill>
        <p:spPr bwMode="auto">
          <a:xfrm>
            <a:off x="1676400" y="1143000"/>
            <a:ext cx="16002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0" y="0"/>
            <a:ext cx="3505200" cy="6365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smtClean="0"/>
              <a:t>Slide #6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3719513" cy="1066800"/>
          </a:xfrm>
        </p:spPr>
        <p:txBody>
          <a:bodyPr/>
          <a:lstStyle/>
          <a:p>
            <a:pPr eaLnBrk="1" hangingPunct="1"/>
            <a:r>
              <a:rPr lang="en-US" smtClean="0"/>
              <a:t>Q: What is the sign/diagnosis?</a:t>
            </a:r>
          </a:p>
        </p:txBody>
      </p:sp>
      <p:sp>
        <p:nvSpPr>
          <p:cNvPr id="21507" name="Content Placeholder 2"/>
          <p:cNvSpPr txBox="1">
            <a:spLocks/>
          </p:cNvSpPr>
          <p:nvPr/>
        </p:nvSpPr>
        <p:spPr bwMode="auto">
          <a:xfrm>
            <a:off x="4597400" y="2743200"/>
            <a:ext cx="37195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When should you start the treatment?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1676400"/>
            <a:ext cx="37195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</a:t>
            </a:r>
            <a:r>
              <a:rPr lang="en-US" sz="2000">
                <a:solidFill>
                  <a:schemeClr val="tx2"/>
                </a:solidFill>
                <a:latin typeface="Century Gothic" pitchFamily="34" charset="0"/>
              </a:rPr>
              <a:t>: </a:t>
            </a: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Bilateral ptosis, most likely congenital type.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3581400"/>
            <a:ext cx="3719512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</a:t>
            </a:r>
            <a:r>
              <a:rPr lang="en-US" sz="2000">
                <a:solidFill>
                  <a:schemeClr val="tx2"/>
                </a:solidFill>
                <a:latin typeface="Century Gothic" pitchFamily="34" charset="0"/>
              </a:rPr>
              <a:t>: After 1 year but before 2 years to prevent C-spine deformity. These kids tend to lift their chins as a compensatory mechanism. If its unilateral surgery before 2 months to prevent amblyopia  </a:t>
            </a:r>
          </a:p>
        </p:txBody>
      </p:sp>
      <p:sp>
        <p:nvSpPr>
          <p:cNvPr id="21510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21511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428 C2</a:t>
            </a:r>
          </a:p>
        </p:txBody>
      </p:sp>
      <p:pic>
        <p:nvPicPr>
          <p:cNvPr id="21512" name="صورة 4" descr="F2_large.jpg"/>
          <p:cNvPicPr>
            <a:picLocks noChangeAspect="1"/>
          </p:cNvPicPr>
          <p:nvPr/>
        </p:nvPicPr>
        <p:blipFill>
          <a:blip r:embed="rId2"/>
          <a:srcRect r="49414"/>
          <a:stretch>
            <a:fillRect/>
          </a:stretch>
        </p:blipFill>
        <p:spPr bwMode="auto">
          <a:xfrm>
            <a:off x="762000" y="2209800"/>
            <a:ext cx="35496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838200" y="56388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entury Gothic" pitchFamily="34" charset="0"/>
              </a:rPr>
              <a:t>The picture in the exam was very clear.</a:t>
            </a:r>
            <a:r>
              <a:rPr lang="en-US"/>
              <a:t>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0" y="0"/>
            <a:ext cx="3505200" cy="6365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dirty="0" smtClean="0"/>
              <a:t>Slide #7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3719513" cy="1371600"/>
          </a:xfrm>
        </p:spPr>
        <p:txBody>
          <a:bodyPr/>
          <a:lstStyle/>
          <a:p>
            <a:pPr eaLnBrk="1" hangingPunct="1"/>
            <a:r>
              <a:rPr lang="en-US" smtClean="0"/>
              <a:t>Q: What is the systemic disease?</a:t>
            </a:r>
          </a:p>
        </p:txBody>
      </p:sp>
      <p:sp>
        <p:nvSpPr>
          <p:cNvPr id="22531" name="Content Placeholder 2"/>
          <p:cNvSpPr txBox="1">
            <a:spLocks/>
          </p:cNvSpPr>
          <p:nvPr/>
        </p:nvSpPr>
        <p:spPr bwMode="auto">
          <a:xfrm>
            <a:off x="4495800" y="2971800"/>
            <a:ext cx="37195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What is the name of the lesion in the iris?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0" y="2057400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Neurofibromatosis.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4191000"/>
            <a:ext cx="37195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Lisch Nodules.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en-US" sz="1100">
              <a:solidFill>
                <a:srgbClr val="FF0000"/>
              </a:solidFill>
              <a:latin typeface="Century Gothic" pitchFamily="34" charset="0"/>
            </a:endParaRPr>
          </a:p>
          <a:p>
            <a:pPr marL="800100" lvl="1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1300" b="1">
                <a:solidFill>
                  <a:schemeClr val="tx2"/>
                </a:solidFill>
                <a:latin typeface="Century Gothic" pitchFamily="34" charset="0"/>
              </a:rPr>
              <a:t>Other manifestations :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r>
              <a:rPr lang="en-US" sz="1300" b="1">
                <a:solidFill>
                  <a:schemeClr val="tx2"/>
                </a:solidFill>
                <a:latin typeface="Century Gothic" pitchFamily="34" charset="0"/>
              </a:rPr>
              <a:t>Sphenoidal hypoplasia “Pulsatile proptosis”.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r>
              <a:rPr lang="en-US" sz="1300" b="1">
                <a:solidFill>
                  <a:schemeClr val="tx2"/>
                </a:solidFill>
              </a:rPr>
              <a:t>Plexiform neurofibromas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r>
              <a:rPr lang="en-US" sz="1300" b="1">
                <a:solidFill>
                  <a:schemeClr val="tx2"/>
                </a:solidFill>
              </a:rPr>
              <a:t>Choroid hamartomas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r>
              <a:rPr lang="en-US" sz="1300" b="1">
                <a:solidFill>
                  <a:schemeClr val="tx2"/>
                </a:solidFill>
              </a:rPr>
              <a:t>Optic nerve gliomas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r>
              <a:rPr lang="en-US" sz="1300" b="1">
                <a:solidFill>
                  <a:schemeClr val="tx2"/>
                </a:solidFill>
              </a:rPr>
              <a:t>Prominent corneal nerves</a:t>
            </a:r>
            <a:endParaRPr lang="en-US" sz="1300" b="1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3558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23559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428 C2</a:t>
            </a:r>
          </a:p>
        </p:txBody>
      </p:sp>
      <p:pic>
        <p:nvPicPr>
          <p:cNvPr id="22536" name="Picture 2" descr="C:\Users\hanz\Desktop\images1.jpg"/>
          <p:cNvPicPr>
            <a:picLocks noChangeAspect="1" noChangeArrowheads="1"/>
          </p:cNvPicPr>
          <p:nvPr/>
        </p:nvPicPr>
        <p:blipFill>
          <a:blip r:embed="rId2"/>
          <a:srcRect l="3087" r="3087"/>
          <a:stretch>
            <a:fillRect/>
          </a:stretch>
        </p:blipFill>
        <p:spPr bwMode="auto">
          <a:xfrm>
            <a:off x="762000" y="457200"/>
            <a:ext cx="3657600" cy="29083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</p:spPr>
      </p:pic>
      <p:pic>
        <p:nvPicPr>
          <p:cNvPr id="22537" name="Picture 11" descr="006f"/>
          <p:cNvPicPr>
            <a:picLocks noChangeAspect="1" noChangeArrowheads="1"/>
          </p:cNvPicPr>
          <p:nvPr/>
        </p:nvPicPr>
        <p:blipFill>
          <a:blip r:embed="rId3"/>
          <a:srcRect l="17204"/>
          <a:stretch>
            <a:fillRect/>
          </a:stretch>
        </p:blipFill>
        <p:spPr bwMode="auto">
          <a:xfrm>
            <a:off x="762000" y="3429000"/>
            <a:ext cx="36671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0" y="0"/>
            <a:ext cx="3505200" cy="6365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dirty="0" smtClean="0"/>
              <a:t>Slide #8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3719513" cy="1371600"/>
          </a:xfrm>
        </p:spPr>
        <p:txBody>
          <a:bodyPr/>
          <a:lstStyle/>
          <a:p>
            <a:pPr algn="just" eaLnBrk="1" hangingPunct="1"/>
            <a:r>
              <a:rPr lang="en-US" smtClean="0"/>
              <a:t>Q: What is the diagnosis?</a:t>
            </a:r>
          </a:p>
        </p:txBody>
      </p:sp>
      <p:sp>
        <p:nvSpPr>
          <p:cNvPr id="23555" name="Content Placeholder 2"/>
          <p:cNvSpPr txBox="1">
            <a:spLocks/>
          </p:cNvSpPr>
          <p:nvPr/>
        </p:nvSpPr>
        <p:spPr bwMode="auto">
          <a:xfrm>
            <a:off x="4597400" y="3733800"/>
            <a:ext cx="371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Q: How does he/she present?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1525" y="2022475"/>
            <a:ext cx="3719513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Central retinal vein obstruction (CRVO).</a:t>
            </a:r>
          </a:p>
          <a:p>
            <a:pPr marL="869950" lvl="1" indent="-34290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r>
              <a:rPr lang="en-US" sz="2200">
                <a:solidFill>
                  <a:schemeClr val="tx2"/>
                </a:solidFill>
                <a:latin typeface="Century Gothic" pitchFamily="34" charset="0"/>
              </a:rPr>
              <a:t>Blood and Thunder sign.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60888" y="5122863"/>
            <a:ext cx="37195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A: Painless Sudden Visual Loss  </a:t>
            </a:r>
          </a:p>
        </p:txBody>
      </p:sp>
      <p:sp>
        <p:nvSpPr>
          <p:cNvPr id="24582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3/11/2012</a:t>
            </a:r>
          </a:p>
        </p:txBody>
      </p:sp>
      <p:sp>
        <p:nvSpPr>
          <p:cNvPr id="24583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175250" y="6129338"/>
            <a:ext cx="3502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428 C2</a:t>
            </a:r>
          </a:p>
        </p:txBody>
      </p:sp>
      <p:pic>
        <p:nvPicPr>
          <p:cNvPr id="23560" name="Picture 10" descr="http://dro.hs.columbia.edu/vr3/crvo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40957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481</TotalTime>
  <Words>1219</Words>
  <Application>Microsoft Macintosh PowerPoint</Application>
  <PresentationFormat>On-screen Show (4:3)</PresentationFormat>
  <Paragraphs>286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Century Gothic</vt:lpstr>
      <vt:lpstr>Wingdings 2</vt:lpstr>
      <vt:lpstr>Calibri</vt:lpstr>
      <vt:lpstr>Wingdings</vt:lpstr>
      <vt:lpstr>Austin</vt:lpstr>
      <vt:lpstr>Austin</vt:lpstr>
      <vt:lpstr>Austin</vt:lpstr>
      <vt:lpstr>Austin</vt:lpstr>
      <vt:lpstr>Ophthalmology OSCE</vt:lpstr>
      <vt:lpstr>Slide #1</vt:lpstr>
      <vt:lpstr>Slide #2</vt:lpstr>
      <vt:lpstr>Slide #3</vt:lpstr>
      <vt:lpstr>Slide #4</vt:lpstr>
      <vt:lpstr>Slide #5</vt:lpstr>
      <vt:lpstr>Slide #6</vt:lpstr>
      <vt:lpstr>Slide #7</vt:lpstr>
      <vt:lpstr>Slide #8</vt:lpstr>
      <vt:lpstr>Slide #9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#30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Ophthalmology OSCE</dc:title>
  <dc:creator>Dr_Thamer</dc:creator>
  <cp:lastModifiedBy>admin</cp:lastModifiedBy>
  <cp:revision>56</cp:revision>
  <dcterms:created xsi:type="dcterms:W3CDTF">2006-08-16T00:00:00Z</dcterms:created>
  <dcterms:modified xsi:type="dcterms:W3CDTF">2012-03-13T21:24:47Z</dcterms:modified>
</cp:coreProperties>
</file>