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303" r:id="rId2"/>
    <p:sldId id="336" r:id="rId3"/>
    <p:sldId id="335" r:id="rId4"/>
    <p:sldId id="288" r:id="rId5"/>
    <p:sldId id="289" r:id="rId6"/>
    <p:sldId id="290" r:id="rId7"/>
    <p:sldId id="298" r:id="rId8"/>
    <p:sldId id="299" r:id="rId9"/>
    <p:sldId id="300" r:id="rId10"/>
    <p:sldId id="301" r:id="rId11"/>
    <p:sldId id="302" r:id="rId12"/>
    <p:sldId id="304" r:id="rId13"/>
    <p:sldId id="330" r:id="rId14"/>
    <p:sldId id="331" r:id="rId15"/>
    <p:sldId id="332" r:id="rId16"/>
    <p:sldId id="294" r:id="rId17"/>
    <p:sldId id="305" r:id="rId18"/>
    <p:sldId id="306" r:id="rId19"/>
    <p:sldId id="264" r:id="rId20"/>
    <p:sldId id="307" r:id="rId21"/>
    <p:sldId id="308" r:id="rId22"/>
    <p:sldId id="309" r:id="rId23"/>
    <p:sldId id="310" r:id="rId24"/>
    <p:sldId id="317" r:id="rId25"/>
    <p:sldId id="311" r:id="rId26"/>
    <p:sldId id="318" r:id="rId27"/>
    <p:sldId id="319" r:id="rId28"/>
    <p:sldId id="320" r:id="rId29"/>
    <p:sldId id="312" r:id="rId30"/>
    <p:sldId id="297" r:id="rId31"/>
    <p:sldId id="326" r:id="rId32"/>
    <p:sldId id="313" r:id="rId33"/>
    <p:sldId id="314" r:id="rId34"/>
    <p:sldId id="315" r:id="rId35"/>
    <p:sldId id="272" r:id="rId36"/>
    <p:sldId id="293" r:id="rId37"/>
    <p:sldId id="321" r:id="rId38"/>
    <p:sldId id="323" r:id="rId39"/>
    <p:sldId id="324" r:id="rId40"/>
    <p:sldId id="325" r:id="rId41"/>
    <p:sldId id="295" r:id="rId42"/>
    <p:sldId id="316" r:id="rId43"/>
    <p:sldId id="322" r:id="rId44"/>
    <p:sldId id="291" r:id="rId45"/>
    <p:sldId id="292" r:id="rId46"/>
    <p:sldId id="285" r:id="rId47"/>
    <p:sldId id="333" r:id="rId48"/>
    <p:sldId id="334" r:id="rId49"/>
    <p:sldId id="327" r:id="rId50"/>
    <p:sldId id="328" r:id="rId51"/>
    <p:sldId id="329" r:id="rId52"/>
    <p:sldId id="29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11EB7D3-FBE5-40D6-BB4F-3DC3CBE59318}" type="datetimeFigureOut">
              <a:rPr lang="en-US" smtClean="0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13C61C7-83C1-4464-ABB9-0678DD811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ongdiagnosis.com/b/benign_essential_blepharospasm/intro.htm" TargetMode="External"/><Relationship Id="rId7" Type="http://schemas.openxmlformats.org/officeDocument/2006/relationships/image" Target="../media/image38.jpeg"/><Relationship Id="rId2" Type="http://schemas.openxmlformats.org/officeDocument/2006/relationships/hyperlink" Target="http://en.wikipedia.org/wiki/Recurrent_corneal_erosio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wrongdiagnosis.com/p/photophobia/intro.htm" TargetMode="External"/><Relationship Id="rId5" Type="http://schemas.openxmlformats.org/officeDocument/2006/relationships/hyperlink" Target="http://www.wrongdiagnosis.com/e/eye_pain/intro.htm" TargetMode="External"/><Relationship Id="rId4" Type="http://schemas.openxmlformats.org/officeDocument/2006/relationships/hyperlink" Target="http://www.wrongdiagnosis.com/medical/eye_red.ht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ulacenter.com/EyeConditions/floaters.htm" TargetMode="External"/><Relationship Id="rId2" Type="http://schemas.openxmlformats.org/officeDocument/2006/relationships/hyperlink" Target="http://www.maculacenter.com/Glossary/VisualAcuity.htm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hyperlink" Target="http://www.maculacenter.com/EyeSurgery/vitrectomy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ritis" TargetMode="External"/><Relationship Id="rId2" Type="http://schemas.openxmlformats.org/officeDocument/2006/relationships/hyperlink" Target="http://en.wikipedia.org/wiki/Physical_trauma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Iridocyclit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5008" y="2928934"/>
            <a:ext cx="3286148" cy="1981200"/>
          </a:xfrm>
        </p:spPr>
        <p:txBody>
          <a:bodyPr/>
          <a:lstStyle/>
          <a:p>
            <a:pPr algn="l" rtl="0">
              <a:spcBef>
                <a:spcPts val="400"/>
              </a:spcBef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Q. What is  this instrument :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A. Pinhole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Q. What is it the value ?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A. Central vision testing to </a:t>
            </a:r>
            <a:r>
              <a:rPr lang="en-US" sz="1600" dirty="0" smtClean="0">
                <a:solidFill>
                  <a:schemeClr val="bg1"/>
                </a:solidFill>
              </a:rPr>
              <a:t>re-correct </a:t>
            </a:r>
            <a:r>
              <a:rPr lang="en-US" sz="1600" dirty="0" smtClean="0">
                <a:solidFill>
                  <a:schemeClr val="bg1"/>
                </a:solidFill>
              </a:rPr>
              <a:t>refraction if necessary .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ar-SA" sz="1600" dirty="0"/>
          </a:p>
        </p:txBody>
      </p:sp>
      <p:pic>
        <p:nvPicPr>
          <p:cNvPr id="5" name="Picture 3" descr="C:\Users\abdullah\Desktop\Previous Years\OPHTHA &amp; ENT\ENT &amp; Optha\Shamel -CD-Girls1425\KANSKI Test Yourself Atlas\Part 1\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48" r="58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1352552"/>
            <a:ext cx="3786182" cy="5076844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Iridodialysis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Blunt &amp; penetrating trauma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iatrogenic ( cataract surgery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TTT: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-Patch &amp; Observe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-Surgical</a:t>
            </a:r>
            <a:endParaRPr lang="ar-S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3" descr="msoD6DF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12000" contrast="42000"/>
          </a:blip>
          <a:srcRect l="10305" r="10305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Dx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400" dirty="0" err="1" smtClean="0"/>
              <a:t>Xanthelasma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en-US" sz="2400" dirty="0" smtClean="0"/>
              <a:t>lab test ?</a:t>
            </a:r>
            <a:br>
              <a:rPr lang="en-US" sz="2400" dirty="0" smtClean="0"/>
            </a:br>
            <a:r>
              <a:rPr lang="en-US" sz="2400" dirty="0" smtClean="0"/>
              <a:t>- lipid profile </a:t>
            </a:r>
            <a:endParaRPr lang="ar-SA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115" r="61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6858000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was a bilateral finding in a young obese woman with 120/80 BP. CT scan imaging was negative.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the most likely diagnosis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papilledema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tumor</a:t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Pseudotumor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crebri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-HTN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How would you manage her?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1.Medical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weight reduction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carbonic-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anhydrase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inhibitors (e.g.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acetazolamide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2.Surgical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CSF shunt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Picture 11" descr="mso47A7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-18000" contrast="18000"/>
          </a:blip>
          <a:srcRect l="3720" r="3720"/>
          <a:stretch>
            <a:fillRect/>
          </a:stretch>
        </p:blipFill>
        <p:spPr>
          <a:xfrm>
            <a:off x="785786" y="1071546"/>
            <a:ext cx="4419600" cy="351453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1066800"/>
            <a:ext cx="3200840" cy="3648084"/>
          </a:xfrm>
        </p:spPr>
        <p:txBody>
          <a:bodyPr/>
          <a:lstStyle/>
          <a:p>
            <a:pPr marL="365760" lvl="0" rtl="0">
              <a:spcBef>
                <a:spcPts val="600"/>
              </a:spcBef>
              <a:defRPr/>
            </a:pPr>
            <a:r>
              <a:rPr lang="en-US" sz="2800" b="0" dirty="0" err="1" smtClean="0">
                <a:solidFill>
                  <a:schemeClr val="tx1"/>
                </a:solidFill>
              </a:rPr>
              <a:t>Dx</a:t>
            </a:r>
            <a:r>
              <a:rPr lang="en-US" sz="2800" b="0" dirty="0" smtClean="0">
                <a:solidFill>
                  <a:schemeClr val="tx1"/>
                </a:solidFill>
              </a:rPr>
              <a:t>?</a:t>
            </a: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err="1" smtClean="0">
                <a:solidFill>
                  <a:schemeClr val="tx1"/>
                </a:solidFill>
              </a:rPr>
              <a:t>Pusdoesotropia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What </a:t>
            </a:r>
            <a:r>
              <a:rPr lang="en-US" sz="2000" b="0" dirty="0" smtClean="0">
                <a:solidFill>
                  <a:schemeClr val="tx1"/>
                </a:solidFill>
              </a:rPr>
              <a:t>is the cause?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Large </a:t>
            </a:r>
            <a:r>
              <a:rPr lang="en-US" sz="2000" b="0" dirty="0" err="1" smtClean="0">
                <a:solidFill>
                  <a:schemeClr val="tx1"/>
                </a:solidFill>
              </a:rPr>
              <a:t>epicanthal</a:t>
            </a:r>
            <a:r>
              <a:rPr lang="en-US" sz="2000" b="0" dirty="0" smtClean="0">
                <a:solidFill>
                  <a:schemeClr val="tx1"/>
                </a:solidFill>
              </a:rPr>
              <a:t> fold.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You can see the 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symmetrical light reflex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so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4357718" cy="37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1066800"/>
            <a:ext cx="3643306" cy="3576646"/>
          </a:xfrm>
        </p:spPr>
        <p:txBody>
          <a:bodyPr/>
          <a:lstStyle/>
          <a:p>
            <a:pPr marL="365760" lvl="0" rtl="0">
              <a:spcBef>
                <a:spcPts val="600"/>
              </a:spcBef>
              <a:defRPr/>
            </a:pPr>
            <a:r>
              <a:rPr lang="en-US" sz="2800" b="0" dirty="0" err="1" smtClean="0">
                <a:solidFill>
                  <a:schemeClr val="tx1"/>
                </a:solidFill>
              </a:rPr>
              <a:t>Dx</a:t>
            </a:r>
            <a:r>
              <a:rPr lang="en-US" sz="2800" b="0" dirty="0" smtClean="0">
                <a:solidFill>
                  <a:schemeClr val="tx1"/>
                </a:solidFill>
              </a:rPr>
              <a:t>?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err="1" smtClean="0">
                <a:solidFill>
                  <a:schemeClr val="tx1"/>
                </a:solidFill>
              </a:rPr>
              <a:t>Rt</a:t>
            </a:r>
            <a:r>
              <a:rPr lang="en-US" sz="2400" b="0" dirty="0" smtClean="0">
                <a:solidFill>
                  <a:schemeClr val="tx1"/>
                </a:solidFill>
              </a:rPr>
              <a:t> eye </a:t>
            </a:r>
            <a:r>
              <a:rPr lang="en-US" sz="2400" b="0" dirty="0" err="1" smtClean="0">
                <a:solidFill>
                  <a:schemeClr val="tx1"/>
                </a:solidFill>
              </a:rPr>
              <a:t>exotropia</a:t>
            </a:r>
            <a:r>
              <a:rPr lang="en-US" sz="2400" b="0" dirty="0" smtClean="0">
                <a:solidFill>
                  <a:schemeClr val="tx1"/>
                </a:solidFill>
              </a:rPr>
              <a:t>.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Type </a:t>
            </a:r>
            <a:r>
              <a:rPr lang="en-US" sz="2400" b="0" dirty="0" smtClean="0">
                <a:solidFill>
                  <a:schemeClr val="tx1"/>
                </a:solidFill>
              </a:rPr>
              <a:t>of surgery.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Lateral rectus weakening.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Medial rectus strengthening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exo_ex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4381504" cy="345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257104" cy="3505208"/>
          </a:xfrm>
        </p:spPr>
        <p:txBody>
          <a:bodyPr/>
          <a:lstStyle/>
          <a:p>
            <a:pPr marL="365760" lvl="0" rtl="0">
              <a:spcBef>
                <a:spcPts val="600"/>
              </a:spcBef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Name the instrument?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err="1" smtClean="0">
                <a:solidFill>
                  <a:schemeClr val="tx1"/>
                </a:solidFill>
              </a:rPr>
              <a:t>Exophthalmometer</a:t>
            </a:r>
            <a:r>
              <a:rPr lang="en-US" sz="2400" b="0" dirty="0" smtClean="0">
                <a:solidFill>
                  <a:schemeClr val="tx1"/>
                </a:solidFill>
              </a:rPr>
              <a:t>.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uses ?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Measure </a:t>
            </a:r>
            <a:r>
              <a:rPr lang="en-US" sz="2400" b="0" dirty="0" err="1" smtClean="0">
                <a:solidFill>
                  <a:schemeClr val="tx1"/>
                </a:solidFill>
              </a:rPr>
              <a:t>Exopthalmos</a:t>
            </a: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Documents and Settings\Adelsu\My Documents\Lecture BSC\anatomy pict\Scan0079.tif"/>
          <p:cNvPicPr>
            <a:picLocks noChangeAspect="1" noChangeArrowheads="1"/>
          </p:cNvPicPr>
          <p:nvPr/>
        </p:nvPicPr>
        <p:blipFill>
          <a:blip r:embed="rId2"/>
          <a:srcRect l="12376" t="9943" r="7426" b="59653"/>
          <a:stretch>
            <a:fillRect/>
          </a:stretch>
        </p:blipFill>
        <p:spPr bwMode="auto">
          <a:xfrm>
            <a:off x="857224" y="1142984"/>
            <a:ext cx="44545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00694" y="1000108"/>
            <a:ext cx="3643306" cy="4643470"/>
          </a:xfrm>
        </p:spPr>
        <p:txBody>
          <a:bodyPr/>
          <a:lstStyle/>
          <a:p>
            <a:pPr algn="l" rtl="0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Q. What is the diagnosis?</a:t>
            </a:r>
            <a:br>
              <a:rPr lang="en-US" sz="1800" dirty="0" smtClean="0"/>
            </a:br>
            <a:r>
              <a:rPr lang="en-US" sz="1800" dirty="0" smtClean="0"/>
              <a:t>A. Right facial (7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) nerve palsy (LMNL).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Q. Mention 2 ocular </a:t>
            </a:r>
            <a:r>
              <a:rPr lang="en-US" sz="1800" dirty="0" smtClean="0"/>
              <a:t>manifestations: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Exposure </a:t>
            </a:r>
            <a:r>
              <a:rPr lang="en-US" sz="1800" dirty="0" err="1" smtClean="0"/>
              <a:t>keratitis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epiphoria</a:t>
            </a:r>
            <a:r>
              <a:rPr lang="en-US" sz="1800" dirty="0" smtClean="0"/>
              <a:t> </a:t>
            </a:r>
            <a:r>
              <a:rPr lang="en-US" sz="1800" dirty="0" smtClean="0"/>
              <a:t>(excessive </a:t>
            </a:r>
            <a:r>
              <a:rPr lang="en-US" sz="1800" dirty="0" smtClean="0"/>
              <a:t>tearing)</a:t>
            </a:r>
            <a:br>
              <a:rPr lang="en-US" sz="1800" dirty="0" smtClean="0"/>
            </a:br>
            <a:r>
              <a:rPr lang="en-US" sz="1800" dirty="0" err="1" smtClean="0"/>
              <a:t>ectropion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ar-SA" sz="1600" dirty="0"/>
          </a:p>
        </p:txBody>
      </p:sp>
      <p:pic>
        <p:nvPicPr>
          <p:cNvPr id="6" name="Picture 4" descr="facialpals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1" r="101"/>
          <a:stretch>
            <a:fillRect/>
          </a:stretch>
        </p:blipFill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l" rtl="0"/>
            <a:r>
              <a:rPr lang="ar-SA" sz="2000" dirty="0" smtClean="0">
                <a:solidFill>
                  <a:schemeClr val="bg1"/>
                </a:solidFill>
              </a:rPr>
              <a:t/>
            </a:r>
            <a:br>
              <a:rPr lang="ar-SA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Identify</a:t>
            </a:r>
            <a:r>
              <a:rPr lang="ar-SA" sz="2000" dirty="0" smtClean="0">
                <a:solidFill>
                  <a:schemeClr val="bg1"/>
                </a:solidFill>
              </a:rPr>
              <a:t> </a:t>
            </a:r>
            <a:br>
              <a:rPr lang="ar-SA" sz="2000" dirty="0" smtClean="0">
                <a:solidFill>
                  <a:schemeClr val="bg1"/>
                </a:solidFill>
              </a:rPr>
            </a:br>
            <a:r>
              <a:rPr lang="ar-SA" sz="2000" dirty="0" smtClean="0">
                <a:solidFill>
                  <a:schemeClr val="bg1"/>
                </a:solidFill>
              </a:rPr>
              <a:t/>
            </a:r>
            <a:br>
              <a:rPr lang="ar-SA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1- Optic Tract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ar-SA" sz="2000" dirty="0" smtClean="0">
                <a:solidFill>
                  <a:schemeClr val="bg1"/>
                </a:solidFill>
              </a:rPr>
              <a:t> </a:t>
            </a:r>
            <a:br>
              <a:rPr lang="ar-SA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2- Optic Radiation </a:t>
            </a:r>
            <a:r>
              <a:rPr lang="ar-SA" sz="2000" dirty="0" smtClean="0">
                <a:solidFill>
                  <a:schemeClr val="bg1"/>
                </a:solidFill>
              </a:rPr>
              <a:t/>
            </a:r>
            <a:br>
              <a:rPr lang="ar-SA" sz="2000" dirty="0" smtClean="0">
                <a:solidFill>
                  <a:schemeClr val="bg1"/>
                </a:solidFill>
              </a:rPr>
            </a:br>
            <a:endParaRPr lang="ar-SA" sz="2000" dirty="0"/>
          </a:p>
        </p:txBody>
      </p:sp>
      <p:pic>
        <p:nvPicPr>
          <p:cNvPr id="5" name="Picture Placeholder 4" descr="Picture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163" b="11163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733420"/>
            <a:ext cx="3786182" cy="5267348"/>
          </a:xfrm>
        </p:spPr>
        <p:txBody>
          <a:bodyPr/>
          <a:lstStyle/>
          <a:p>
            <a:pPr algn="l" rtl="0"/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the diagnosis?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Accommodative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esotropia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right eye.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Which type of refractive error is associated with this condition?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Hyperopia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accommodative esotropi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08" b="4908"/>
          <a:stretch>
            <a:fillRect/>
          </a:stretch>
        </p:blipFill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3400" y="4429132"/>
            <a:ext cx="7848600" cy="2124068"/>
          </a:xfrm>
        </p:spPr>
        <p:txBody>
          <a:bodyPr>
            <a:normAutofit/>
          </a:bodyPr>
          <a:lstStyle/>
          <a:p>
            <a:pPr marR="0" algn="l" rtl="0"/>
            <a:r>
              <a:rPr lang="en-US" sz="3000" dirty="0" smtClean="0">
                <a:solidFill>
                  <a:schemeClr val="bg1"/>
                </a:solidFill>
              </a:rPr>
              <a:t>1- </a:t>
            </a:r>
            <a:r>
              <a:rPr lang="en-US" sz="3000" dirty="0" err="1" smtClean="0">
                <a:solidFill>
                  <a:schemeClr val="bg1"/>
                </a:solidFill>
              </a:rPr>
              <a:t>Ciliary</a:t>
            </a:r>
            <a:r>
              <a:rPr lang="en-US" sz="3000" dirty="0" smtClean="0">
                <a:solidFill>
                  <a:schemeClr val="bg1"/>
                </a:solidFill>
              </a:rPr>
              <a:t> Body 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R="0" algn="l" rtl="0"/>
            <a:endParaRPr lang="en-US" sz="3000" dirty="0" smtClean="0">
              <a:solidFill>
                <a:schemeClr val="bg1"/>
              </a:solidFill>
            </a:endParaRPr>
          </a:p>
          <a:p>
            <a:pPr marR="0" algn="l" rtl="0"/>
            <a:r>
              <a:rPr lang="en-US" sz="3000" dirty="0" smtClean="0">
                <a:solidFill>
                  <a:schemeClr val="bg1"/>
                </a:solidFill>
              </a:rPr>
              <a:t>2- </a:t>
            </a:r>
            <a:r>
              <a:rPr lang="en-US" sz="3000" dirty="0" smtClean="0">
                <a:solidFill>
                  <a:schemeClr val="bg1"/>
                </a:solidFill>
              </a:rPr>
              <a:t>Central </a:t>
            </a:r>
            <a:r>
              <a:rPr lang="en-US" sz="3000" dirty="0" smtClean="0">
                <a:solidFill>
                  <a:schemeClr val="bg1"/>
                </a:solidFill>
              </a:rPr>
              <a:t>retinal artery</a:t>
            </a:r>
            <a:endParaRPr lang="ar-SA" sz="3000" dirty="0" smtClean="0">
              <a:solidFill>
                <a:schemeClr val="bg1"/>
              </a:solidFill>
            </a:endParaRPr>
          </a:p>
        </p:txBody>
      </p:sp>
      <p:pic>
        <p:nvPicPr>
          <p:cNvPr id="17411" name="Picture 3" descr="C:\Users\Toshiba\Desktop\sidevi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5" y="428604"/>
            <a:ext cx="4786315" cy="3121277"/>
          </a:xfrm>
          <a:prstGeom prst="rect">
            <a:avLst/>
          </a:prstGeom>
          <a:noFill/>
        </p:spPr>
      </p:pic>
      <p:pic>
        <p:nvPicPr>
          <p:cNvPr id="4098" name="Picture 2" descr="C:\Users\hanz\Desktop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3475016" cy="2638438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1785918" y="3571876"/>
            <a:ext cx="78581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143768" y="3571876"/>
            <a:ext cx="57150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1066800"/>
            <a:ext cx="3357586" cy="4433902"/>
          </a:xfrm>
        </p:spPr>
        <p:txBody>
          <a:bodyPr/>
          <a:lstStyle/>
          <a:p>
            <a:r>
              <a:rPr lang="en-US" sz="2000" dirty="0" smtClean="0"/>
              <a:t>Direct </a:t>
            </a:r>
            <a:r>
              <a:rPr lang="en-US" sz="2000" dirty="0" err="1" smtClean="0"/>
              <a:t>Opthlamoscope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Q</a:t>
            </a:r>
            <a:r>
              <a:rPr lang="en-US" sz="2000" dirty="0" smtClean="0"/>
              <a:t>. What is the magnification?</a:t>
            </a:r>
            <a:br>
              <a:rPr lang="en-US" sz="2000" dirty="0" smtClean="0"/>
            </a:br>
            <a:r>
              <a:rPr lang="en-US" sz="2000" dirty="0" smtClean="0"/>
              <a:t>A. </a:t>
            </a:r>
            <a:r>
              <a:rPr lang="en-US" sz="2000" smtClean="0"/>
              <a:t>x</a:t>
            </a:r>
            <a:r>
              <a:rPr lang="en-US" sz="2000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n-US" sz="2000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Q. Mention 2 characteristics of the image produced.</a:t>
            </a:r>
            <a:br>
              <a:rPr lang="en-US" sz="2000" dirty="0" smtClean="0"/>
            </a:br>
            <a:r>
              <a:rPr lang="en-US" sz="2000" dirty="0" smtClean="0"/>
              <a:t>A.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image (not inverted), mono-ocular vision, high magnification, narrow area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vip.triup.com/picImg/Rechargeable-ophthalmoscope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80" y="1071546"/>
            <a:ext cx="44958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1214422"/>
            <a:ext cx="3786182" cy="4910158"/>
          </a:xfrm>
        </p:spPr>
        <p:txBody>
          <a:bodyPr/>
          <a:lstStyle/>
          <a:p>
            <a:pPr algn="l" rtl="0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DIAGNOSIS ?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PROLIFERATIVE DIABETIC RETINOPATHY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the sign ?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 shaped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neovascularization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optic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 (NVD)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How would you manage this patient?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Pan-retinal photocoagulation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(PRP)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blood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sp28$02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98" b="5398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2357430"/>
            <a:ext cx="3314704" cy="2981332"/>
          </a:xfrm>
        </p:spPr>
        <p:txBody>
          <a:bodyPr/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ar-SA" sz="1800" dirty="0" smtClean="0">
                <a:solidFill>
                  <a:schemeClr val="bg1"/>
                </a:solidFill>
              </a:rPr>
              <a:t/>
            </a:r>
            <a:br>
              <a:rPr lang="ar-SA" sz="1800" dirty="0" smtClean="0">
                <a:solidFill>
                  <a:schemeClr val="bg1"/>
                </a:solidFill>
              </a:rPr>
            </a:br>
            <a:r>
              <a:rPr lang="ar-SA" sz="1800" dirty="0" smtClean="0">
                <a:solidFill>
                  <a:schemeClr val="bg1"/>
                </a:solidFill>
              </a:rPr>
              <a:t/>
            </a:r>
            <a:br>
              <a:rPr lang="ar-SA" sz="1800" dirty="0" smtClean="0">
                <a:solidFill>
                  <a:schemeClr val="bg1"/>
                </a:solidFill>
              </a:rPr>
            </a:br>
            <a:r>
              <a:rPr lang="ar-SA" sz="1800" dirty="0" smtClean="0">
                <a:solidFill>
                  <a:schemeClr val="bg1"/>
                </a:solidFill>
              </a:rPr>
              <a:t/>
            </a:r>
            <a:br>
              <a:rPr lang="ar-SA" sz="1800" dirty="0" smtClean="0">
                <a:solidFill>
                  <a:schemeClr val="bg1"/>
                </a:solidFill>
              </a:rPr>
            </a:br>
            <a:r>
              <a:rPr lang="ar-SA" sz="1800" dirty="0" smtClean="0">
                <a:solidFill>
                  <a:schemeClr val="bg1"/>
                </a:solidFill>
              </a:rPr>
              <a:t/>
            </a:r>
            <a:br>
              <a:rPr lang="ar-SA" sz="1800" dirty="0" smtClean="0">
                <a:solidFill>
                  <a:schemeClr val="bg1"/>
                </a:solidFill>
              </a:rPr>
            </a:br>
            <a:r>
              <a:rPr lang="ar-SA" sz="1800" dirty="0" smtClean="0">
                <a:solidFill>
                  <a:schemeClr val="bg1"/>
                </a:solidFill>
              </a:rPr>
              <a:t/>
            </a:r>
            <a:br>
              <a:rPr lang="ar-SA" sz="1800" dirty="0" smtClean="0">
                <a:solidFill>
                  <a:schemeClr val="bg1"/>
                </a:solidFill>
              </a:rPr>
            </a:br>
            <a:r>
              <a:rPr lang="ar-SA" sz="1800" dirty="0" smtClean="0">
                <a:solidFill>
                  <a:schemeClr val="bg1"/>
                </a:solidFill>
              </a:rPr>
              <a:t/>
            </a:r>
            <a:br>
              <a:rPr lang="ar-SA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Q. What is this sign?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A. </a:t>
            </a:r>
            <a:r>
              <a:rPr lang="en-US" sz="1800" dirty="0" err="1" smtClean="0">
                <a:solidFill>
                  <a:schemeClr val="bg1"/>
                </a:solidFill>
              </a:rPr>
              <a:t>Leucokoria</a:t>
            </a:r>
            <a:r>
              <a:rPr lang="en-US" sz="1800" dirty="0" smtClean="0">
                <a:solidFill>
                  <a:schemeClr val="bg1"/>
                </a:solidFill>
              </a:rPr>
              <a:t> in the right eye.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Q. Mention 2 differential diagnoses.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-Congenital cataract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-Retinoblastoma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-Premature Retinopathy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ar-SA" sz="18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Placeholder 4" descr="sp28$00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889" r="14889"/>
          <a:stretch>
            <a:fillRect/>
          </a:stretch>
        </p:blipFill>
        <p:spPr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6572272"/>
          </a:xfrm>
        </p:spPr>
        <p:txBody>
          <a:bodyPr/>
          <a:lstStyle/>
          <a:p>
            <a:pPr algn="l" rtl="0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the diagnosis?</a:t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Subconjuctival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hemorrhage.</a:t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Mention 2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anti-coagulants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-OCP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cough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alsalva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maneuver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-old age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-idiopathic.</a:t>
            </a:r>
            <a:endParaRPr lang="ar-SA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4049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contrast="-6000"/>
          </a:blip>
          <a:srcRect l="13946" r="13946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5857892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patient with a history of 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glaucoma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Open angle glaucoma 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this sign?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Cupping (increased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cup:disk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Which type of visual field defect is associated with this condition?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field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defect</a:t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Step</a:t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Arcuate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Scatoma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POA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5" b="855"/>
          <a:stretch>
            <a:fillRect/>
          </a:stretch>
        </p:blipFill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Vision</a:t>
            </a:r>
            <a:br>
              <a:rPr lang="en-US" dirty="0" smtClean="0"/>
            </a:br>
            <a:r>
              <a:rPr lang="en-US" dirty="0" err="1" smtClean="0"/>
              <a:t>Glucoma</a:t>
            </a:r>
            <a:endParaRPr lang="en-US" dirty="0"/>
          </a:p>
        </p:txBody>
      </p:sp>
      <p:pic>
        <p:nvPicPr>
          <p:cNvPr id="5" name="Picture Placeholder 4" descr="tunnel-vision_hi-r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85" r="80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6858000"/>
          </a:xfrm>
        </p:spPr>
        <p:txBody>
          <a:bodyPr/>
          <a:lstStyle/>
          <a:p>
            <a:pPr algn="l" rtl="0"/>
            <a:r>
              <a:rPr lang="en-US" sz="1800" dirty="0" smtClean="0"/>
              <a:t>A 25 year old patient with a history of sinusitis </a:t>
            </a:r>
            <a:r>
              <a:rPr lang="en-US" sz="1800" dirty="0" smtClean="0"/>
              <a:t>&amp;</a:t>
            </a:r>
            <a:r>
              <a:rPr lang="en-US" sz="1800" dirty="0" smtClean="0"/>
              <a:t> </a:t>
            </a:r>
            <a:r>
              <a:rPr lang="en-US" sz="1800" dirty="0" smtClean="0"/>
              <a:t>fever</a:t>
            </a:r>
            <a:br>
              <a:rPr lang="en-US" sz="1800" dirty="0" smtClean="0"/>
            </a:br>
            <a:r>
              <a:rPr lang="en-US" sz="1800" dirty="0" smtClean="0"/>
              <a:t>Q. What is the diagnosis?</a:t>
            </a:r>
            <a:br>
              <a:rPr lang="en-US" sz="1800" dirty="0" smtClean="0"/>
            </a:br>
            <a:r>
              <a:rPr lang="en-US" sz="1800" dirty="0" smtClean="0"/>
              <a:t>A. Orbital </a:t>
            </a:r>
            <a:r>
              <a:rPr lang="en-US" sz="1800" dirty="0" err="1" smtClean="0"/>
              <a:t>cellulitis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Q. How would you manage her?</a:t>
            </a:r>
            <a:br>
              <a:rPr lang="en-US" sz="1800" dirty="0" smtClean="0"/>
            </a:br>
            <a:r>
              <a:rPr lang="en-US" sz="1800" dirty="0" smtClean="0"/>
              <a:t>Admission</a:t>
            </a:r>
            <a:r>
              <a:rPr lang="en-US" sz="1800" dirty="0" smtClean="0"/>
              <a:t>, temperature chart,  culture and sensitivity,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antibiotics, CT scan.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Q. SYMPTOMS ?</a:t>
            </a:r>
            <a:br>
              <a:rPr lang="en-US" sz="1800" dirty="0" smtClean="0"/>
            </a:br>
            <a:r>
              <a:rPr lang="en-US" sz="1800" dirty="0" smtClean="0"/>
              <a:t>- PROPTOSIS</a:t>
            </a:r>
            <a:br>
              <a:rPr lang="en-US" sz="1800" dirty="0" smtClean="0"/>
            </a:br>
            <a:r>
              <a:rPr lang="en-US" sz="1800" dirty="0" smtClean="0"/>
              <a:t>- RESTRICTED EYE </a:t>
            </a:r>
            <a:r>
              <a:rPr lang="en-US" sz="1800" dirty="0" smtClean="0"/>
              <a:t>MOVEMENT</a:t>
            </a:r>
            <a:br>
              <a:rPr lang="en-US" sz="1800" dirty="0" smtClean="0"/>
            </a:br>
            <a:r>
              <a:rPr lang="en-US" sz="1800" dirty="0" smtClean="0"/>
              <a:t>-Distorted vision</a:t>
            </a:r>
            <a:br>
              <a:rPr lang="en-US" sz="1800" dirty="0" smtClean="0"/>
            </a:br>
            <a:r>
              <a:rPr lang="en-US" sz="1800" dirty="0" smtClean="0"/>
              <a:t>-Optic nerve injury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Complications:</a:t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Abscess</a:t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Cavernous sinus thrombosis</a:t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Meningitis</a:t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 Neuritis</a:t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loss</a:t>
            </a:r>
            <a:endParaRPr lang="ar-SA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mso3DB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-12000" contrast="18000"/>
          </a:blip>
          <a:srcRect l="9611" r="9611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 butterfly rash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Retinopath</a:t>
            </a:r>
            <a:r>
              <a:rPr lang="en-US" dirty="0" smtClean="0"/>
              <a:t> &amp; </a:t>
            </a:r>
            <a:r>
              <a:rPr lang="en-US" dirty="0" err="1" smtClean="0"/>
              <a:t>Keratopathy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Cotton wool appearance</a:t>
            </a:r>
            <a:endParaRPr lang="en-US" dirty="0"/>
          </a:p>
        </p:txBody>
      </p:sp>
      <p:pic>
        <p:nvPicPr>
          <p:cNvPr id="5" name="Picture Placeholder 4" descr="SL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76" b="105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</a:t>
            </a:r>
            <a:r>
              <a:rPr lang="en-US" dirty="0" err="1" smtClean="0"/>
              <a:t>ptosis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develop </a:t>
            </a:r>
            <a:r>
              <a:rPr lang="en-US" dirty="0" err="1" smtClean="0"/>
              <a:t>ambylopia</a:t>
            </a:r>
            <a:endParaRPr lang="en-US" dirty="0"/>
          </a:p>
        </p:txBody>
      </p:sp>
      <p:pic>
        <p:nvPicPr>
          <p:cNvPr id="5" name="Picture Placeholder 4" descr="ptosiskid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59" b="61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</a:t>
            </a:r>
            <a:r>
              <a:rPr lang="en-US" dirty="0" err="1" smtClean="0"/>
              <a:t>Hemangioma</a:t>
            </a:r>
            <a:r>
              <a:rPr lang="en-US" dirty="0" smtClean="0"/>
              <a:t> of the eye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Treat by steroids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apillary-Hemangioma-Eyelid_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450059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5767390"/>
          </a:xfrm>
        </p:spPr>
        <p:txBody>
          <a:bodyPr/>
          <a:lstStyle/>
          <a:p>
            <a:pPr algn="l" rtl="0"/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patient with a history of wearing contact lenses</a:t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the diagnosis?</a:t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Corneal ulcer.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How would you manage this patient?</a:t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Remove the contact lenses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 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wel come\Desktop\أبو رشيدي\Ophthalmology\REVISION\test3\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788" r="2788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446" y="1142984"/>
            <a:ext cx="3357554" cy="3505208"/>
          </a:xfrm>
        </p:spPr>
        <p:txBody>
          <a:bodyPr/>
          <a:lstStyle/>
          <a:p>
            <a:r>
              <a:rPr lang="en-US" sz="2400" dirty="0" smtClean="0"/>
              <a:t>Q. Identify the organ (A)</a:t>
            </a:r>
            <a:br>
              <a:rPr lang="en-US" sz="2400" dirty="0" smtClean="0"/>
            </a:br>
            <a:r>
              <a:rPr lang="en-US" sz="2400" dirty="0" smtClean="0"/>
              <a:t>A. Superior </a:t>
            </a:r>
            <a:r>
              <a:rPr lang="en-US" sz="2400" dirty="0" err="1" smtClean="0"/>
              <a:t>canaliculus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Q. Identify the organ (B)</a:t>
            </a:r>
            <a:br>
              <a:rPr lang="en-US" sz="2400" dirty="0" smtClean="0"/>
            </a:br>
            <a:r>
              <a:rPr lang="en-US" sz="2400" dirty="0" smtClean="0"/>
              <a:t>A. </a:t>
            </a:r>
            <a:r>
              <a:rPr lang="en-US" sz="2400" dirty="0" err="1" smtClean="0"/>
              <a:t>Nasolacrimal</a:t>
            </a:r>
            <a:r>
              <a:rPr lang="en-US" sz="2400" dirty="0" smtClean="0"/>
              <a:t> sac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mso48A6C"/>
          <p:cNvPicPr>
            <a:picLocks noChangeAspect="1" noChangeArrowheads="1"/>
          </p:cNvPicPr>
          <p:nvPr/>
        </p:nvPicPr>
        <p:blipFill>
          <a:blip r:embed="rId2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0" y="785794"/>
            <a:ext cx="537200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 bwMode="auto">
          <a:xfrm>
            <a:off x="2786050" y="1285860"/>
            <a:ext cx="2986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00430" y="2000240"/>
            <a:ext cx="370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B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571868" y="1071546"/>
            <a:ext cx="1581298" cy="447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3714744" y="2071678"/>
            <a:ext cx="1212329" cy="7032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1214422"/>
            <a:ext cx="3786182" cy="4195778"/>
          </a:xfrm>
        </p:spPr>
        <p:txBody>
          <a:bodyPr/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Q. What is the diagnosis?</a:t>
            </a:r>
            <a:br>
              <a:rPr lang="en-US" sz="1800" dirty="0" smtClean="0"/>
            </a:br>
            <a:r>
              <a:rPr lang="en-US" sz="1800" dirty="0" smtClean="0"/>
              <a:t>A. </a:t>
            </a:r>
            <a:r>
              <a:rPr lang="en-US" sz="1800" dirty="0" err="1" smtClean="0"/>
              <a:t>Herpitic</a:t>
            </a:r>
            <a:r>
              <a:rPr lang="en-US" sz="1800" dirty="0" smtClean="0"/>
              <a:t> </a:t>
            </a:r>
            <a:r>
              <a:rPr lang="en-US" sz="1800" dirty="0" err="1" smtClean="0"/>
              <a:t>keratitis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Q. What is the name of the stain that was used?</a:t>
            </a:r>
            <a:br>
              <a:rPr lang="en-US" sz="1800" dirty="0" smtClean="0"/>
            </a:br>
            <a:r>
              <a:rPr lang="en-US" sz="1800" dirty="0" smtClean="0"/>
              <a:t>A. </a:t>
            </a:r>
            <a:r>
              <a:rPr lang="en-US" sz="1800" dirty="0" err="1" smtClean="0"/>
              <a:t>Fluorescein</a:t>
            </a:r>
            <a:r>
              <a:rPr lang="en-US" sz="1800" dirty="0" smtClean="0"/>
              <a:t> dye.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Q. </a:t>
            </a:r>
            <a:r>
              <a:rPr lang="en-US" sz="1800" dirty="0" smtClean="0"/>
              <a:t>Rx? acyclovir</a:t>
            </a:r>
            <a:endParaRPr lang="ar-SA" sz="1800" dirty="0"/>
          </a:p>
        </p:txBody>
      </p:sp>
      <p:pic>
        <p:nvPicPr>
          <p:cNvPr id="5" name="Picture 5" descr="dendritic ulc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88" r="2788"/>
          <a:stretch>
            <a:fillRect/>
          </a:stretch>
        </p:blipFill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1066800"/>
            <a:ext cx="3714744" cy="4291026"/>
          </a:xfrm>
        </p:spPr>
        <p:txBody>
          <a:bodyPr/>
          <a:lstStyle/>
          <a:p>
            <a:pPr rtl="0"/>
            <a:r>
              <a:rPr lang="en-US" dirty="0" err="1" smtClean="0"/>
              <a:t>Proptosis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Lid Retraction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Causes:</a:t>
            </a:r>
            <a:br>
              <a:rPr lang="en-US" dirty="0" smtClean="0"/>
            </a:br>
            <a:r>
              <a:rPr lang="en-US" dirty="0" smtClean="0"/>
              <a:t>-Sinusitis</a:t>
            </a:r>
            <a:br>
              <a:rPr lang="en-US" dirty="0" smtClean="0"/>
            </a:br>
            <a:r>
              <a:rPr lang="en-US" dirty="0" smtClean="0"/>
              <a:t>-Trauma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Glucoma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-Graves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complications:</a:t>
            </a:r>
            <a:br>
              <a:rPr lang="en-US" dirty="0" smtClean="0"/>
            </a:br>
            <a:r>
              <a:rPr lang="en-US" dirty="0" smtClean="0"/>
              <a:t>Optic neuropathy</a:t>
            </a:r>
            <a:br>
              <a:rPr lang="en-US" dirty="0" smtClean="0"/>
            </a:br>
            <a:r>
              <a:rPr lang="en-US" dirty="0" smtClean="0"/>
              <a:t>Restricted eye movements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ropt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4546788" cy="28003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5624514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the diagnosis?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Senile cataract.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Mention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postoperative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complications: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Endophthalmitis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hemorrhage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-IOL dislocation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-Retinal Detachment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-Cornea swelling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↑ IOP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Ptosis</a:t>
            </a:r>
            <a:endParaRPr lang="ar-S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3" descr="msoA4A9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contrast="24000"/>
          </a:blip>
          <a:srcRect l="10518" r="1051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00694" y="1142984"/>
            <a:ext cx="3500462" cy="4981596"/>
          </a:xfrm>
        </p:spPr>
        <p:txBody>
          <a:bodyPr/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A patient with a history of cataract surgery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Q. What is the diagnosis?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Endophthalmitis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Q. How would you manage this patient</a:t>
            </a:r>
            <a:r>
              <a:rPr lang="en-US" sz="2400" dirty="0" smtClean="0">
                <a:solidFill>
                  <a:schemeClr val="bg1"/>
                </a:solidFill>
              </a:rPr>
              <a:t>?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intravitreal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antibiotics.</a:t>
            </a:r>
            <a:b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3" descr="endophthalmitis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0" r="17550"/>
          <a:stretch>
            <a:fillRect/>
          </a:stretch>
        </p:blipFill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571480"/>
            <a:ext cx="3786182" cy="5767414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Q. What is this procedure called?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A. Peripheral </a:t>
            </a:r>
            <a:r>
              <a:rPr lang="en-US" sz="2400" dirty="0" err="1" smtClean="0">
                <a:solidFill>
                  <a:schemeClr val="bg1"/>
                </a:solidFill>
              </a:rPr>
              <a:t>iridotomy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Q. What is the indication of this procedure?.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-Acute </a:t>
            </a:r>
            <a:r>
              <a:rPr lang="en-US" sz="2400" dirty="0" smtClean="0">
                <a:solidFill>
                  <a:schemeClr val="bg1"/>
                </a:solidFill>
              </a:rPr>
              <a:t>closed angle </a:t>
            </a:r>
            <a:r>
              <a:rPr lang="en-US" sz="2400" dirty="0" smtClean="0">
                <a:solidFill>
                  <a:schemeClr val="bg1"/>
                </a:solidFill>
              </a:rPr>
              <a:t>glaucoma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narrow </a:t>
            </a:r>
            <a:r>
              <a:rPr lang="en-US" sz="2400" dirty="0" smtClean="0">
                <a:solidFill>
                  <a:schemeClr val="bg1"/>
                </a:solidFill>
              </a:rPr>
              <a:t>angle glaucoma.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7" descr="msoFDC7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-12000" contrast="24000"/>
          </a:blip>
          <a:srcRect l="16323" r="16323"/>
          <a:stretch>
            <a:fillRect/>
          </a:stretch>
        </p:blipFill>
        <p:spPr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/>
          <p:cNvSpPr>
            <a:spLocks noGrp="1"/>
          </p:cNvSpPr>
          <p:nvPr>
            <p:ph type="body" sz="half" idx="2"/>
          </p:nvPr>
        </p:nvSpPr>
        <p:spPr>
          <a:xfrm>
            <a:off x="714348" y="3857628"/>
            <a:ext cx="7589865" cy="2847972"/>
          </a:xfrm>
        </p:spPr>
        <p:txBody>
          <a:bodyPr/>
          <a:lstStyle/>
          <a:p>
            <a:pPr marR="0" algn="l" rtl="0" eaLnBrk="1" hangingPunct="1"/>
            <a:r>
              <a:rPr lang="en-US" sz="1600" b="1" dirty="0" smtClean="0">
                <a:solidFill>
                  <a:schemeClr val="bg1"/>
                </a:solidFill>
              </a:rPr>
              <a:t>Q. What is the diagnosis?</a:t>
            </a:r>
          </a:p>
          <a:p>
            <a:pPr marR="0" algn="l" rtl="0" eaLnBrk="1" hangingPunct="1"/>
            <a:r>
              <a:rPr lang="en-US" sz="1600" b="1" dirty="0" smtClean="0">
                <a:solidFill>
                  <a:schemeClr val="bg1"/>
                </a:solidFill>
              </a:rPr>
              <a:t>A. Right </a:t>
            </a:r>
            <a:r>
              <a:rPr lang="en-US" sz="1600" b="1" dirty="0" err="1" smtClean="0">
                <a:solidFill>
                  <a:schemeClr val="bg1"/>
                </a:solidFill>
              </a:rPr>
              <a:t>oculomotor</a:t>
            </a:r>
            <a:r>
              <a:rPr lang="en-US" sz="1600" b="1" dirty="0" smtClean="0">
                <a:solidFill>
                  <a:schemeClr val="bg1"/>
                </a:solidFill>
              </a:rPr>
              <a:t> (3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1600" b="1" dirty="0" smtClean="0">
                <a:solidFill>
                  <a:schemeClr val="bg1"/>
                </a:solidFill>
              </a:rPr>
              <a:t>) nerve palsy.</a:t>
            </a:r>
          </a:p>
          <a:p>
            <a:pPr marR="0" algn="l" rtl="0" eaLnBrk="1" hangingPunct="1"/>
            <a:endParaRPr lang="en-US" sz="1600" b="1" dirty="0" smtClean="0">
              <a:solidFill>
                <a:schemeClr val="bg1"/>
              </a:solidFill>
            </a:endParaRPr>
          </a:p>
          <a:p>
            <a:pPr marR="0" algn="l" rtl="0" eaLnBrk="1" hangingPunct="1"/>
            <a:r>
              <a:rPr lang="en-US" sz="1600" b="1" dirty="0" smtClean="0">
                <a:solidFill>
                  <a:schemeClr val="bg1"/>
                </a:solidFill>
              </a:rPr>
              <a:t>Q. If patient has a history of nausea, vomiting </a:t>
            </a:r>
            <a:r>
              <a:rPr lang="en-US" sz="1600" b="1" dirty="0" smtClean="0">
                <a:solidFill>
                  <a:schemeClr val="bg1"/>
                </a:solidFill>
              </a:rPr>
              <a:t>&amp; </a:t>
            </a:r>
            <a:r>
              <a:rPr lang="en-US" sz="1600" b="1" dirty="0" smtClean="0">
                <a:solidFill>
                  <a:schemeClr val="bg1"/>
                </a:solidFill>
              </a:rPr>
              <a:t>dizziness.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R="0" algn="l" rtl="0" eaLnBrk="1" hangingPunct="1"/>
            <a:r>
              <a:rPr lang="en-US" sz="1600" b="1" dirty="0" smtClean="0">
                <a:solidFill>
                  <a:schemeClr val="bg1"/>
                </a:solidFill>
              </a:rPr>
              <a:t>What </a:t>
            </a:r>
            <a:r>
              <a:rPr lang="en-US" sz="1600" b="1" dirty="0" smtClean="0">
                <a:solidFill>
                  <a:schemeClr val="bg1"/>
                </a:solidFill>
              </a:rPr>
              <a:t>will be the most likely diagnosis?</a:t>
            </a:r>
          </a:p>
          <a:p>
            <a:pPr marR="0" algn="l" rtl="0" eaLnBrk="1" hangingPunct="1"/>
            <a:r>
              <a:rPr lang="en-US" sz="1600" b="1" dirty="0" smtClean="0">
                <a:solidFill>
                  <a:schemeClr val="bg1"/>
                </a:solidFill>
              </a:rPr>
              <a:t>Neoplasm </a:t>
            </a:r>
            <a:r>
              <a:rPr lang="en-US" sz="1600" b="1" dirty="0" smtClean="0">
                <a:solidFill>
                  <a:schemeClr val="bg1"/>
                </a:solidFill>
              </a:rPr>
              <a:t>(brain tumor).</a:t>
            </a:r>
          </a:p>
          <a:p>
            <a:pPr marR="0" algn="l" rtl="0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3rd nerve palsy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186613" cy="3341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786182" cy="5572164"/>
          </a:xfrm>
        </p:spPr>
        <p:txBody>
          <a:bodyPr/>
          <a:lstStyle/>
          <a:p>
            <a:r>
              <a:rPr lang="en-US" sz="2600" dirty="0" err="1" smtClean="0"/>
              <a:t>Hx</a:t>
            </a:r>
            <a:r>
              <a:rPr lang="en-US" sz="2600" dirty="0" smtClean="0"/>
              <a:t> of corneal abrasion 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1- Rx </a:t>
            </a:r>
            <a:r>
              <a:rPr lang="en-US" sz="2600" dirty="0" smtClean="0"/>
              <a:t>? Patch &amp; cover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complication?</a:t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 tooltip="Recurrent corneal erosion"/>
              </a:rPr>
              <a:t>recurrent corneal 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 tooltip="Recurrent corneal erosion"/>
              </a:rPr>
              <a:t/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 tooltip="Recurrent corneal erosion"/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 tooltip="Recurrent corneal erosion"/>
              </a:rPr>
              <a:t>erosions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-Scar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Blepharospasm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Eye red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Eye pain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Photophobia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ar-SA" dirty="0" err="1" smtClean="0"/>
              <a:t>مو</a:t>
            </a:r>
            <a:r>
              <a:rPr lang="ar-SA" dirty="0" smtClean="0"/>
              <a:t> نفس الصورة </a:t>
            </a:r>
            <a:endParaRPr lang="ar-SA" dirty="0"/>
          </a:p>
        </p:txBody>
      </p:sp>
      <p:pic>
        <p:nvPicPr>
          <p:cNvPr id="6146" name="Picture 2" descr="C:\Users\hanz\Desktop\images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/>
          <a:srcRect l="3091" r="309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0" y="1066800"/>
            <a:ext cx="2986526" cy="3576646"/>
          </a:xfrm>
        </p:spPr>
        <p:txBody>
          <a:bodyPr/>
          <a:lstStyle/>
          <a:p>
            <a:r>
              <a:rPr lang="en-US" dirty="0" err="1" smtClean="0"/>
              <a:t>Hyphema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TTT: Bed rest &amp; prevent bleeding</a:t>
            </a:r>
            <a:br>
              <a:rPr lang="en-US" dirty="0" smtClean="0"/>
            </a:br>
            <a:r>
              <a:rPr lang="en-US" dirty="0" err="1" smtClean="0"/>
              <a:t>Cycloplegics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Steroids</a:t>
            </a:r>
            <a:br>
              <a:rPr lang="en-US" dirty="0" smtClean="0"/>
            </a:br>
            <a:r>
              <a:rPr lang="en-US" dirty="0" err="1" smtClean="0"/>
              <a:t>Antifibrinolytics</a:t>
            </a:r>
            <a:endParaRPr lang="en-US" dirty="0"/>
          </a:p>
        </p:txBody>
      </p:sp>
      <p:pic>
        <p:nvPicPr>
          <p:cNvPr id="5" name="Picture Placeholder 4" descr="hyphem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85" r="8085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433770"/>
          </a:xfrm>
        </p:spPr>
        <p:txBody>
          <a:bodyPr/>
          <a:lstStyle/>
          <a:p>
            <a:r>
              <a:rPr lang="en-US" dirty="0" err="1" smtClean="0"/>
              <a:t>Hx</a:t>
            </a:r>
            <a:r>
              <a:rPr lang="en-US" dirty="0" smtClean="0"/>
              <a:t>: Redness itching FB sensation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Acute </a:t>
            </a:r>
            <a:r>
              <a:rPr lang="en-US" dirty="0" err="1" smtClean="0"/>
              <a:t>Blepharitis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TTT: </a:t>
            </a:r>
            <a:r>
              <a:rPr lang="en-US" dirty="0" err="1" smtClean="0"/>
              <a:t>Hygine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Antibiotic ointment</a:t>
            </a:r>
            <a:br>
              <a:rPr lang="en-US" dirty="0" smtClean="0"/>
            </a:br>
            <a:r>
              <a:rPr lang="en-US" dirty="0" smtClean="0"/>
              <a:t>hot compressor</a:t>
            </a:r>
            <a:endParaRPr lang="en-US" dirty="0"/>
          </a:p>
        </p:txBody>
      </p:sp>
      <p:pic>
        <p:nvPicPr>
          <p:cNvPr id="5" name="Picture Placeholder 4" descr="blepharitis_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51" r="73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285728"/>
            <a:ext cx="3757202" cy="571504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Viterous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hemorhage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Crescent shaped pool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Symptoms: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blurry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vision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light flashes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floaters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-DM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HTN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-Sickle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Carotid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TTT: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vitrectomy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p-126-K69-pre-retinal-hemorrh.jpg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5091" r="50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86446" y="1714488"/>
            <a:ext cx="2743200" cy="2571768"/>
          </a:xfrm>
        </p:spPr>
        <p:txBody>
          <a:bodyPr/>
          <a:lstStyle/>
          <a:p>
            <a:pPr algn="l" rtl="0"/>
            <a:r>
              <a:rPr lang="en-US" dirty="0" smtClean="0"/>
              <a:t>1- </a:t>
            </a:r>
            <a:r>
              <a:rPr lang="en-US" dirty="0" err="1" smtClean="0"/>
              <a:t>Dx</a:t>
            </a:r>
            <a:r>
              <a:rPr lang="en-US" dirty="0" smtClean="0"/>
              <a:t> = </a:t>
            </a:r>
            <a:r>
              <a:rPr lang="en-US" dirty="0" err="1" smtClean="0"/>
              <a:t>nasolacrimal</a:t>
            </a:r>
            <a:r>
              <a:rPr lang="en-US" dirty="0" smtClean="0"/>
              <a:t> duct obstruction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2- Rx = </a:t>
            </a:r>
            <a:r>
              <a:rPr lang="en-US" dirty="0" err="1" smtClean="0"/>
              <a:t>recanalization</a:t>
            </a:r>
            <a:r>
              <a:rPr lang="en-US" dirty="0" smtClean="0"/>
              <a:t> or massage 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ar-SA" dirty="0" smtClean="0"/>
              <a:t>صورة طفل وضع له صبغة الاختبار وكأنه يبكي الصبغة ؟؟</a:t>
            </a:r>
            <a:endParaRPr lang="ar-SA" dirty="0"/>
          </a:p>
        </p:txBody>
      </p:sp>
      <p:pic>
        <p:nvPicPr>
          <p:cNvPr id="1026" name="Picture 2" descr="C:\Users\hanz\Desktop\i_ptosi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36" r="16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0"/>
            <a:ext cx="3714744" cy="6858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CRAO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-Cherry Red spot sign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-Marcus Gunn Pupil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-HTN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-DM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Cell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Arteritis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-Emboli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-Carotid Artery disease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-Atherosclerosis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diseases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TTT: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-Restore blood flow in the 1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days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-supine position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-ocular massage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-IV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acetazolamide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 beta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blockers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crao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96" b="2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6858000"/>
          </a:xfrm>
        </p:spPr>
        <p:txBody>
          <a:bodyPr/>
          <a:lstStyle/>
          <a:p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the diagnosis?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Central retinal vein obstruction (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CRVO), sudden visual loss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Investigations: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fluroscien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angiography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Mention 2 predisposing factors.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-HTN &amp;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disorders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clotting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Vasculitis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-OCP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-Trauma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b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Glucoma</a:t>
            </a:r>
            <a:endParaRPr lang="ar-SA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Placeholder 4" descr="CRVO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10" r="1810"/>
          <a:stretch>
            <a:fillRect/>
          </a:stretch>
        </p:blipFill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1285860"/>
            <a:ext cx="3786182" cy="4838720"/>
          </a:xfrm>
        </p:spPr>
        <p:txBody>
          <a:bodyPr/>
          <a:lstStyle/>
          <a:p>
            <a:pPr marR="0" algn="l" rtl="0"/>
            <a:r>
              <a:rPr lang="en-US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Chalazion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compress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antibiotics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incision </a:t>
            </a:r>
            <a:r>
              <a:rPr lang="ar-SA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7" descr="D:\426\426 ( A2 )\Ophtha &amp; ENT\426 A2\Ophtha\OSCE\OPTHA REVISION\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619" r="56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Dacrocystitis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Systemic Antibiotics</a:t>
            </a:r>
            <a:br>
              <a:rPr lang="en-US" dirty="0" smtClean="0"/>
            </a:br>
            <a:r>
              <a:rPr lang="en-US" dirty="0" err="1" smtClean="0"/>
              <a:t>Inscision</a:t>
            </a:r>
            <a:r>
              <a:rPr lang="en-US" dirty="0" smtClean="0"/>
              <a:t> &amp; drainage</a:t>
            </a:r>
            <a:endParaRPr lang="en-US" dirty="0"/>
          </a:p>
        </p:txBody>
      </p:sp>
      <p:pic>
        <p:nvPicPr>
          <p:cNvPr id="5" name="Picture Placeholder 4" descr="dacryocystiti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237" b="102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86380" y="1066800"/>
            <a:ext cx="3857620" cy="3362332"/>
          </a:xfrm>
        </p:spPr>
        <p:txBody>
          <a:bodyPr/>
          <a:lstStyle/>
          <a:p>
            <a:pPr algn="l" rtl="0"/>
            <a:r>
              <a:rPr lang="en-US" dirty="0" smtClean="0"/>
              <a:t>1- </a:t>
            </a:r>
            <a:r>
              <a:rPr lang="en-US" dirty="0" err="1" smtClean="0"/>
              <a:t>Dx</a:t>
            </a:r>
            <a:r>
              <a:rPr lang="en-US" dirty="0" smtClean="0"/>
              <a:t> ?</a:t>
            </a:r>
            <a:br>
              <a:rPr lang="en-US" dirty="0" smtClean="0"/>
            </a:br>
            <a:r>
              <a:rPr lang="en-US" dirty="0" smtClean="0"/>
              <a:t>Foreign body in eye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2- Rx?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anesthesis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remove FB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topical </a:t>
            </a:r>
            <a:r>
              <a:rPr lang="en-US" dirty="0" smtClean="0"/>
              <a:t>antibiotics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hanz\Desktop\images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906" r="290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6858000"/>
          </a:xfrm>
        </p:spPr>
        <p:txBody>
          <a:bodyPr/>
          <a:lstStyle/>
          <a:p>
            <a:pPr rtl="0"/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Herpes zoster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ophthalmus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(involving 5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nerve) Hutchinson’s sign (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nasocilliary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nerve)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Rx?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Acyclovir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associated symptoms?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-Headache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-Fever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-Malaise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eye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(usually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unilateral)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vision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skin/eyelid rash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tearing</a:t>
            </a:r>
            <a:endParaRPr lang="ar-SA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7" descr="D:\426\426 ( A2 )\Ophtha &amp; ENT\426 A2\Ophtha\OSCE\OPTHA REVISION\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954" b="89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endParaRPr lang="ar-SA" dirty="0"/>
          </a:p>
        </p:txBody>
      </p:sp>
      <p:sp>
        <p:nvSpPr>
          <p:cNvPr id="38914" name="عنصر نائب للنص 1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7391400" cy="2057400"/>
          </a:xfrm>
        </p:spPr>
        <p:txBody>
          <a:bodyPr>
            <a:normAutofit/>
          </a:bodyPr>
          <a:lstStyle/>
          <a:p>
            <a:pPr marR="0" algn="l" rtl="0"/>
            <a:endParaRPr lang="ar-SA" sz="2800" dirty="0" smtClean="0">
              <a:solidFill>
                <a:schemeClr val="bg1"/>
              </a:solidFill>
            </a:endParaRPr>
          </a:p>
          <a:p>
            <a:pPr marR="0" algn="l" rtl="0"/>
            <a:r>
              <a:rPr lang="en-US" sz="2800" dirty="0" smtClean="0">
                <a:solidFill>
                  <a:schemeClr val="bg1"/>
                </a:solidFill>
              </a:rPr>
              <a:t>The Error : Myopia </a:t>
            </a:r>
          </a:p>
          <a:p>
            <a:pPr marR="0" algn="l" rtl="0"/>
            <a:endParaRPr lang="ar-SA" sz="2800" dirty="0" smtClean="0">
              <a:solidFill>
                <a:schemeClr val="bg1"/>
              </a:solidFill>
            </a:endParaRPr>
          </a:p>
          <a:p>
            <a:pPr marR="0" algn="l" rtl="0"/>
            <a:r>
              <a:rPr lang="en-US" sz="2800" dirty="0" smtClean="0">
                <a:solidFill>
                  <a:schemeClr val="bg1"/>
                </a:solidFill>
              </a:rPr>
              <a:t>Correction by : </a:t>
            </a:r>
            <a:r>
              <a:rPr lang="en-US" sz="2800" dirty="0" smtClean="0">
                <a:solidFill>
                  <a:schemeClr val="bg1"/>
                </a:solidFill>
              </a:rPr>
              <a:t>Concave Lens or –</a:t>
            </a:r>
            <a:r>
              <a:rPr lang="en-US" sz="2800" dirty="0" err="1" smtClean="0">
                <a:solidFill>
                  <a:schemeClr val="bg1"/>
                </a:solidFill>
              </a:rPr>
              <a:t>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lense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8919" name="Picture 7" descr="C:\Users\Toshiba\Desktop\Myop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799"/>
            <a:ext cx="7620000" cy="419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1066800"/>
            <a:ext cx="3129402" cy="46482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What </a:t>
            </a:r>
            <a:r>
              <a:rPr lang="en-US" sz="2400" dirty="0" smtClean="0"/>
              <a:t>is the refractive error illustrated in the diagram?</a:t>
            </a:r>
            <a:br>
              <a:rPr lang="en-US" sz="2400" dirty="0" smtClean="0"/>
            </a:br>
            <a:r>
              <a:rPr lang="en-US" sz="2400" dirty="0" smtClean="0"/>
              <a:t>A. </a:t>
            </a:r>
            <a:r>
              <a:rPr lang="en-US" sz="2400" dirty="0" err="1" smtClean="0"/>
              <a:t>Hyperopia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Q. What type of lenses could be used to correct it?</a:t>
            </a:r>
            <a:br>
              <a:rPr lang="en-US" sz="2400" dirty="0" smtClean="0"/>
            </a:br>
            <a:r>
              <a:rPr lang="en-US" sz="2400" dirty="0" smtClean="0"/>
              <a:t>Convex lenses</a:t>
            </a:r>
            <a:r>
              <a:rPr lang="en-US" sz="2400" dirty="0" smtClean="0"/>
              <a:t> </a:t>
            </a:r>
            <a:r>
              <a:rPr lang="en-US" sz="2400" dirty="0" smtClean="0"/>
              <a:t>+</a:t>
            </a:r>
            <a:r>
              <a:rPr lang="en-US" sz="2400" dirty="0" err="1" smtClean="0"/>
              <a:t>ve</a:t>
            </a:r>
            <a:r>
              <a:rPr lang="en-US" sz="2400" dirty="0" smtClean="0"/>
              <a:t> lens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hyperop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96" r="2396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2" y="1066800"/>
            <a:ext cx="3471450" cy="4076712"/>
          </a:xfrm>
        </p:spPr>
        <p:txBody>
          <a:bodyPr/>
          <a:lstStyle/>
          <a:p>
            <a:r>
              <a:rPr lang="en-US" sz="2400" dirty="0" smtClean="0"/>
              <a:t>Q. What is the diagnosis?</a:t>
            </a:r>
            <a:br>
              <a:rPr lang="en-US" sz="2400" dirty="0" smtClean="0"/>
            </a:br>
            <a:r>
              <a:rPr lang="en-US" sz="2400" dirty="0" smtClean="0"/>
              <a:t>A.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Keratoconus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Q. What is this sign?</a:t>
            </a:r>
            <a:br>
              <a:rPr lang="en-US" sz="2400" dirty="0" smtClean="0"/>
            </a:br>
            <a:r>
              <a:rPr lang="en-US" sz="2400" dirty="0" smtClean="0"/>
              <a:t>A. </a:t>
            </a:r>
            <a:r>
              <a:rPr lang="en-US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Munson’s sign</a:t>
            </a:r>
            <a:r>
              <a:rPr lang="en-US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wel come\Desktop\أبو رشيدي\Ophthalmology\TEST YOUR SELF\Test ur self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450059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1066800"/>
            <a:ext cx="3714744" cy="4005274"/>
          </a:xfrm>
        </p:spPr>
        <p:txBody>
          <a:bodyPr/>
          <a:lstStyle/>
          <a:p>
            <a:r>
              <a:rPr lang="en-US" dirty="0" smtClean="0"/>
              <a:t>Non proliferative DRP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TTT: Focal or Grid photocoagulation</a:t>
            </a:r>
            <a:endParaRPr lang="en-US" dirty="0"/>
          </a:p>
        </p:txBody>
      </p:sp>
      <p:pic>
        <p:nvPicPr>
          <p:cNvPr id="5" name="Picture Placeholder 4" descr="NonProliferativeDiabeticRetinopath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007" b="90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042822" cy="2505076"/>
          </a:xfrm>
        </p:spPr>
        <p:txBody>
          <a:bodyPr/>
          <a:lstStyle/>
          <a:p>
            <a:pPr algn="l" rtl="0"/>
            <a:r>
              <a:rPr lang="en-US" dirty="0" smtClean="0"/>
              <a:t>1- INSTRUMENT ?</a:t>
            </a:r>
            <a:br>
              <a:rPr lang="en-US" dirty="0" smtClean="0"/>
            </a:br>
            <a:r>
              <a:rPr lang="en-US" dirty="0" smtClean="0"/>
              <a:t>Prism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2- value ?</a:t>
            </a:r>
            <a:br>
              <a:rPr lang="en-US" dirty="0" smtClean="0"/>
            </a:br>
            <a:r>
              <a:rPr lang="en-US" dirty="0" smtClean="0"/>
              <a:t>Test eye deviation </a:t>
            </a:r>
            <a:r>
              <a:rPr lang="en-US" dirty="0" smtClean="0"/>
              <a:t>(measure strabismus)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ar-SA" dirty="0" smtClean="0"/>
              <a:t>إذا حابين تشوفونها تلقونها بالعيادات </a:t>
            </a:r>
            <a:endParaRPr lang="ar-SA" dirty="0"/>
          </a:p>
        </p:txBody>
      </p:sp>
      <p:pic>
        <p:nvPicPr>
          <p:cNvPr id="2050" name="Picture 2" descr="C:\Users\hanz\Desktop\imag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7" r="5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433770"/>
          </a:xfrm>
        </p:spPr>
        <p:txBody>
          <a:bodyPr/>
          <a:lstStyle/>
          <a:p>
            <a:r>
              <a:rPr lang="en-US" dirty="0" err="1" smtClean="0"/>
              <a:t>Hx</a:t>
            </a:r>
            <a:r>
              <a:rPr lang="en-US" dirty="0" smtClean="0"/>
              <a:t>: </a:t>
            </a:r>
            <a:r>
              <a:rPr lang="en-US" dirty="0" err="1" smtClean="0"/>
              <a:t>glucome</a:t>
            </a:r>
            <a:r>
              <a:rPr lang="en-US" dirty="0" smtClean="0"/>
              <a:t> and medication that decrease iris pigmentation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Prostaglandin Analogue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eterochrom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85992"/>
            <a:ext cx="4572032" cy="129888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shaped tear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Rhuegmatougenous</a:t>
            </a:r>
            <a:r>
              <a:rPr lang="en-US" dirty="0" smtClean="0"/>
              <a:t> Detachment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Picture2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464" r="34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5981704"/>
          </a:xfrm>
        </p:spPr>
        <p:txBody>
          <a:bodyPr/>
          <a:lstStyle/>
          <a:p>
            <a:pPr algn="l" rtl="0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 detachment 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factor?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-Myopia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-cataract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-Glaucoma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Injru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 detachment in the other eye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-Family history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740" r="874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29256" y="1066800"/>
            <a:ext cx="3714776" cy="3790960"/>
          </a:xfrm>
        </p:spPr>
        <p:txBody>
          <a:bodyPr/>
          <a:lstStyle/>
          <a:p>
            <a:pPr marL="457200" indent="-457200" algn="l" rtl="0"/>
            <a:r>
              <a:rPr lang="en-US" dirty="0" err="1" smtClean="0"/>
              <a:t>Dx</a:t>
            </a:r>
            <a:r>
              <a:rPr lang="en-US" dirty="0" smtClean="0"/>
              <a:t> ?Neurofibromatosis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associated symptoms in eyes?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Sphenoidal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dysplsia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Glioma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Nearofibrosarcoma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-Iris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Hamartoma</a:t>
            </a:r>
            <a:endParaRPr lang="ar-S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hanz\Desktop\images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087" r="3087"/>
          <a:stretch>
            <a:fillRect/>
          </a:stretch>
        </p:blipFill>
        <p:spPr bwMode="auto">
          <a:xfrm>
            <a:off x="785786" y="1214422"/>
            <a:ext cx="4419600" cy="351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72132" y="2928934"/>
            <a:ext cx="3286148" cy="1981200"/>
          </a:xfrm>
        </p:spPr>
        <p:txBody>
          <a:bodyPr/>
          <a:lstStyle/>
          <a:p>
            <a:pPr algn="l" rtl="0"/>
            <a:r>
              <a:rPr lang="en-US" sz="2000" dirty="0" smtClean="0"/>
              <a:t>Q. What is the diagnosis?</a:t>
            </a:r>
            <a:br>
              <a:rPr lang="en-US" sz="2000" dirty="0" smtClean="0"/>
            </a:br>
            <a:r>
              <a:rPr lang="en-US" sz="2000" dirty="0" smtClean="0"/>
              <a:t>Vitreous Hemorrhage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Q. Name 3 causes;</a:t>
            </a:r>
            <a:br>
              <a:rPr lang="en-US" sz="2000" dirty="0" smtClean="0"/>
            </a:br>
            <a:r>
              <a:rPr lang="en-US" sz="2000" dirty="0" smtClean="0"/>
              <a:t>Trauma, </a:t>
            </a:r>
            <a:br>
              <a:rPr lang="en-US" sz="2000" dirty="0" smtClean="0"/>
            </a:br>
            <a:r>
              <a:rPr lang="en-US" sz="2000" dirty="0" smtClean="0"/>
              <a:t>HTN , </a:t>
            </a:r>
            <a:br>
              <a:rPr lang="en-US" sz="2000" dirty="0" smtClean="0"/>
            </a:br>
            <a:r>
              <a:rPr lang="en-US" sz="2000" dirty="0" smtClean="0"/>
              <a:t>DM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ar-SA" sz="2000" dirty="0"/>
          </a:p>
        </p:txBody>
      </p:sp>
      <p:pic>
        <p:nvPicPr>
          <p:cNvPr id="5" name="Picture 2" descr="C:\Users\abdullah\Desktop\vitrou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407" b="84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1785926"/>
            <a:ext cx="3786182" cy="3409960"/>
          </a:xfrm>
        </p:spPr>
        <p:txBody>
          <a:bodyPr/>
          <a:lstStyle/>
          <a:p>
            <a:pPr algn="l" rtl="0"/>
            <a:r>
              <a:rPr lang="en-US" sz="2000" dirty="0" err="1" smtClean="0"/>
              <a:t>Dx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err="1" smtClean="0"/>
              <a:t>Sublaxated</a:t>
            </a:r>
            <a:r>
              <a:rPr lang="en-US" sz="2000" dirty="0" smtClean="0"/>
              <a:t> </a:t>
            </a:r>
            <a:r>
              <a:rPr lang="en-US" sz="2000" dirty="0" smtClean="0"/>
              <a:t>lens </a:t>
            </a:r>
            <a:r>
              <a:rPr lang="ar-SA" sz="2000" dirty="0" smtClean="0"/>
              <a:t/>
            </a:r>
            <a:br>
              <a:rPr lang="ar-SA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SuperoTemporally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associated with ?</a:t>
            </a:r>
            <a:br>
              <a:rPr lang="en-US" sz="2000" dirty="0" smtClean="0"/>
            </a:br>
            <a:r>
              <a:rPr lang="en-US" sz="2000" dirty="0" smtClean="0"/>
              <a:t>→ </a:t>
            </a:r>
            <a:r>
              <a:rPr lang="en-US" sz="2000" dirty="0" err="1" smtClean="0"/>
              <a:t>Marfan’s</a:t>
            </a:r>
            <a:r>
              <a:rPr lang="en-US" sz="2000" dirty="0" smtClean="0"/>
              <a:t> Syndrome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endParaRPr lang="ar-SA" sz="20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3" descr="mso194A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-12000" contrast="30000"/>
          </a:blip>
          <a:srcRect l="10902" r="10902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6429396"/>
          </a:xfrm>
        </p:spPr>
        <p:txBody>
          <a:bodyPr/>
          <a:lstStyle/>
          <a:p>
            <a:pPr rtl="0"/>
            <a:r>
              <a:rPr lang="en-US" sz="1800" dirty="0" err="1" smtClean="0"/>
              <a:t>Dx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r>
              <a:rPr lang="en-US" sz="1800" dirty="0" smtClean="0"/>
              <a:t>Posterior </a:t>
            </a:r>
            <a:r>
              <a:rPr lang="en-US" sz="1800" dirty="0" err="1" smtClean="0"/>
              <a:t>synechia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risk factor?</a:t>
            </a:r>
            <a:br>
              <a:rPr lang="en-US" sz="1800" dirty="0" smtClean="0"/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 tooltip="Physical trauma"/>
              </a:rPr>
              <a:t>trauma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 tooltip="Iritis"/>
              </a:rPr>
              <a:t>iritis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 tooltip="Iridocyclitis"/>
              </a:rPr>
              <a:t>iridocyclitis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-syphilis</a:t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leprosy</a:t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herpes</a:t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toxoplasmosis</a:t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Parasites</a:t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-tuberculosis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hypermature</a:t>
            </a: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cataract</a:t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TTT:</a:t>
            </a:r>
            <a:b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Atropine</a:t>
            </a:r>
            <a:b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Mydriatics</a:t>
            </a:r>
            <a: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 steroids</a:t>
            </a:r>
            <a:b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/>
              <a:t>CAUTION ! NEVER give steroids if: (1) There are signs of infection. (2) He has a corneal ulcer</a:t>
            </a:r>
            <a:r>
              <a:rPr lang="en-US" sz="1800" dirty="0" smtClean="0"/>
              <a:t>.</a:t>
            </a:r>
            <a:endParaRPr lang="ar-SA"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3" descr="msoCBF0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lum bright="-36000" contrast="42000"/>
          </a:blip>
          <a:srcRect l="4709" r="4709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27_A1_OS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427_A1_OSCE</Template>
  <TotalTime>353</TotalTime>
  <Words>276</Words>
  <Application>Microsoft Office PowerPoint</Application>
  <PresentationFormat>On-screen Show (4:3)</PresentationFormat>
  <Paragraphs>69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427_A1_OSCE</vt:lpstr>
      <vt:lpstr>               Q. What is  this instrument : A. Pinhole  Q. What is it the value ?  A. Central vision testing to re-correct refraction if necessary .  </vt:lpstr>
      <vt:lpstr>Direct Opthlamoscope  Q. What is the magnification? A. x15   Q. Mention 2 characteristics of the image produced. A. Right image (not inverted), mono-ocular vision, high magnification, narrow area.</vt:lpstr>
      <vt:lpstr>Q. Identify the organ (A) A. Superior canaliculus.  Q. Identify the organ (B) A. Nasolacrimal sac.</vt:lpstr>
      <vt:lpstr>1- Dx = nasolacrimal duct obstruction    2- Rx = recanalization or massage </vt:lpstr>
      <vt:lpstr>1- INSTRUMENT ? Prism    2- value ? Test eye deviation (measure strabismus)</vt:lpstr>
      <vt:lpstr>Dx ?Neurofibromatosis  associated symptoms in eyes? -Sphenoidal dysplsia -Optic Glioma -Nearofibrosarcoma -Iris Hamartoma</vt:lpstr>
      <vt:lpstr>Q. What is the diagnosis? Vitreous Hemorrhage  Q. Name 3 causes; Trauma,  HTN ,  DM  </vt:lpstr>
      <vt:lpstr>Dx? Sublaxated lens  (SuperoTemporally)  associated with ? → Marfan’s Syndrome </vt:lpstr>
      <vt:lpstr>Dx? Posterior synechia   risk factor? -trauma -iritis -iridocyclitis -syphilis -leprosy -herpes -toxoplasmosis -Parasites -tuberculosis -hypermature cataract  TTT: Atropine Mydriatics Topical steroids CAUTION ! NEVER give steroids if: (1) There are signs of infection. (2) He has a corneal ulcer.</vt:lpstr>
      <vt:lpstr>Dx?  Iridodialysis  causes: - Blunt &amp; penetrating trauma - iatrogenic ( cataract surgery)  TTT: -Patch &amp; Observe -Surgical</vt:lpstr>
      <vt:lpstr>Dx? Xanthelasma   lab test ? - lipid profile </vt:lpstr>
      <vt:lpstr>This was a bilateral finding in a young obese woman with 120/80 BP. CT scan imaging was negative.  Q. What is the most likely diagnosis? -papilledema  -Brain tumor -Pseudotumor crebri -HTN  Q. How would you manage her? 1.Medical: weight reduction &amp; carbonic-anhydrase inhibitors (e.g. acetazolamide)  2.Surgical: CSF shunt.  </vt:lpstr>
      <vt:lpstr>Dx? Pusdoesotropia.  What is the cause? Large epicanthal fold. You can see the  symmetrical light reflex</vt:lpstr>
      <vt:lpstr>Dx? Rt eye exotropia.  Type of surgery. Lateral rectus weakening. Medial rectus strengthening</vt:lpstr>
      <vt:lpstr>Name the instrument? Exophthalmometer. uses ? Measure Exopthalmos </vt:lpstr>
      <vt:lpstr> Q. What is the diagnosis? A. Right facial (7th) nerve palsy (LMNL).  Q. Mention 2 ocular manifestations: Exposure keratitis epiphoria (excessive tearing) ectropion. </vt:lpstr>
      <vt:lpstr> Identify   1- Optic Tract      2- Optic Radiation  </vt:lpstr>
      <vt:lpstr>Q. What is the diagnosis? A. Accommodative esotropia in the right eye.  Q. Which type of refractive error is associated with this condition? A. Hyperopia. </vt:lpstr>
      <vt:lpstr>Slide 19</vt:lpstr>
      <vt:lpstr>Q. DIAGNOSIS ? PROLIFERATIVE DIABETIC RETINOPATHY  Q. What is the sign ? Fan shaped neovascularization on optic disc (NVD)  Q. How would you manage this patient? A. Pan-retinal photocoagulation (PRP) &amp; control blood sugar  </vt:lpstr>
      <vt:lpstr>                Q. What is this sign? A. Leucokoria in the right eye.  Q. Mention 2 differential diagnoses. -Congenital cataract -Retinoblastoma -Premature Retinopathy  </vt:lpstr>
      <vt:lpstr>                Q. What is the diagnosis? A. Subconjuctival hemorrhage.  Q. Mention 2 causes: -Trauma -blood diseases -anti-coagulants -OCP -cough -Valsalva maneuver -old age -idiopathic.</vt:lpstr>
      <vt:lpstr>A patient with a history of  glaucoma  Q. Dx? A. Open angle glaucoma   Q. What is this sign? A. Cupping (increased cup:disk).  Q. Which type of visual field defect is associated with this condition? Peripheral visual field defect Nasal Step Arcuate Scatoma  </vt:lpstr>
      <vt:lpstr>Tunnel Vision Glucoma</vt:lpstr>
      <vt:lpstr>A 25 year old patient with a history of sinusitis &amp; fever Q. What is the diagnosis? A. Orbital cellulitis.  Q. How would you manage her? Admission, temperature chart,  culture and sensitivity, IV antibiotics, CT scan.  Q. SYMPTOMS ? - PROPTOSIS - RESTRICTED EYE MOVEMENT -Distorted vision -Optic nerve injury  Complications: Brain Abscess Cavernous sinus thrombosis Meningitis Optic Neuritis Vision loss</vt:lpstr>
      <vt:lpstr>SLE butterfly rash  Retinopath &amp; Keratopathy Cotton wool appearance</vt:lpstr>
      <vt:lpstr>Congenital ptosis will develop ambylopia</vt:lpstr>
      <vt:lpstr>Capillary Hemangioma of the eye  Treat by steroids</vt:lpstr>
      <vt:lpstr>A patient with a history of wearing contact lenses Q. What is the diagnosis? A. Corneal ulcer.  Q. How would you manage this patient? A. Remove the contact lenses &amp; topical antibiotics </vt:lpstr>
      <vt:lpstr> Q. What is the diagnosis? A. Herpitic keratitis.  Q. What is the name of the stain that was used? A. Fluorescein dye.  Q. Rx? acyclovir</vt:lpstr>
      <vt:lpstr>Proptosis Lid Retraction  Causes: -Sinusitis -Trauma -Glucoma -Graves  complications: Optic neuropathy Restricted eye movements</vt:lpstr>
      <vt:lpstr>                 Q. What is the diagnosis? A. Senile cataract.  Mention 2 postoperative complications: -Endophthalmitis -hemorrhage -IOL dislocation -Retinal Detachment -Cornea swelling -↑ IOP -Ptosis</vt:lpstr>
      <vt:lpstr>A patient with a history of cataract surgery Q. What is the diagnosis? Endophthalmitis.  Q. How would you manage this patient? intravitreal antibiotics.  </vt:lpstr>
      <vt:lpstr>               Q. What is this procedure called? A. Peripheral iridotomy.  Q. What is the indication of this procedure?. -Acute closed angle glaucoma -narrow angle glaucoma.  </vt:lpstr>
      <vt:lpstr>Slide 35</vt:lpstr>
      <vt:lpstr>Hx of corneal abrasion   1- Rx ? Patch &amp; cover 2- complication? -recurrent corneal  erosions -Scar -Blepharospasm -Eye red -Eye pain -Photophobia </vt:lpstr>
      <vt:lpstr>Hyphema  TTT: Bed rest &amp; prevent bleeding Cycloplegics Steroids Antifibrinolytics</vt:lpstr>
      <vt:lpstr>Hx: Redness itching FB sensation  Acute Blepharitis  TTT: Hygine Antibiotic ointment hot compressor</vt:lpstr>
      <vt:lpstr>Viterous hemorhage with Crescent shaped pool  Symptoms:  blurry vision • light flashes • floaters   Causes: -DM -HTN -Sickle cell anemia -Carotid artery  disease   TTT: vitrectomy</vt:lpstr>
      <vt:lpstr>CRAO  -Cherry Red spot sign -Marcus Gunn Pupil  Causes: -HTN -DM Giant Cell Arteritis -Emboli -Carotid Artery disease -Atherosclerosis Blood diseases  TTT: -Restore blood flow in the 1st 2 days -supine position -ocular massage -IV acetazolamide &amp; topical beta blockers</vt:lpstr>
      <vt:lpstr>Q. What is the diagnosis? A. Central retinal vein obstruction (CRVO), sudden visual loss  Investigations: fluroscien angiography  Q. Mention 2 predisposing factors. -HTN &amp; DM -Cardiovascular disorders -Bleeding or clotting disorders -Vasculitis -Autoimmune disorders -OCP -Trauma -Alcohol -Glucoma</vt:lpstr>
      <vt:lpstr>Dx ?  Chalazion     Rx ? -warm compress - antibiotics - incision  </vt:lpstr>
      <vt:lpstr>Dacrocystitis  Systemic Antibiotics Inscision &amp; drainage</vt:lpstr>
      <vt:lpstr>1- Dx ? Foreign body in eye   2- Rx? - anesthesis - remove FB - topical antibiotics</vt:lpstr>
      <vt:lpstr>  1- Dx ? Herpes zoster ophthalmus (involving 5th nerve) Hutchinson’s sign (nasocilliary nerve)  2- Rx?Acyclovir   3- associated symptoms? -Headache -Fever -Malaise - eye pain -red eye (usually unilateral) -decreased vision -skin/eyelid rash -tearing</vt:lpstr>
      <vt:lpstr>Slide 46</vt:lpstr>
      <vt:lpstr>What is the refractive error illustrated in the diagram? A. Hyperopia  Q. What type of lenses could be used to correct it? Convex lenses +ve lens</vt:lpstr>
      <vt:lpstr>Q. What is the diagnosis? A. Keratoconus.  Q. What is this sign? A. Munson’s sign.</vt:lpstr>
      <vt:lpstr>Non proliferative DRP  TTT: Focal or Grid photocoagulation</vt:lpstr>
      <vt:lpstr>Hx: glucome and medication that decrease iris pigmentation    Prostaglandin Analogue</vt:lpstr>
      <vt:lpstr>U shaped tear  Rhuegmatougenous Detachment</vt:lpstr>
      <vt:lpstr>Dx? Retinal detachment   Risk factor? -Myopia -cataract surgery -Glaucoma -Injru -Previous retinal detachment in the other eye -Family history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hanz</dc:creator>
  <cp:lastModifiedBy>DELL</cp:lastModifiedBy>
  <cp:revision>38</cp:revision>
  <dcterms:created xsi:type="dcterms:W3CDTF">2011-01-10T11:52:13Z</dcterms:created>
  <dcterms:modified xsi:type="dcterms:W3CDTF">2011-01-31T12:19:47Z</dcterms:modified>
</cp:coreProperties>
</file>