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3"/>
  </p:notesMasterIdLst>
  <p:sldIdLst>
    <p:sldId id="256" r:id="rId2"/>
    <p:sldId id="306" r:id="rId3"/>
    <p:sldId id="297" r:id="rId4"/>
    <p:sldId id="298" r:id="rId5"/>
    <p:sldId id="299" r:id="rId6"/>
    <p:sldId id="301" r:id="rId7"/>
    <p:sldId id="300" r:id="rId8"/>
    <p:sldId id="302" r:id="rId9"/>
    <p:sldId id="303" r:id="rId10"/>
    <p:sldId id="304" r:id="rId11"/>
    <p:sldId id="305" r:id="rId12"/>
    <p:sldId id="262" r:id="rId13"/>
    <p:sldId id="263" r:id="rId14"/>
    <p:sldId id="264" r:id="rId15"/>
    <p:sldId id="265" r:id="rId16"/>
    <p:sldId id="307" r:id="rId17"/>
    <p:sldId id="267" r:id="rId18"/>
    <p:sldId id="268" r:id="rId19"/>
    <p:sldId id="269" r:id="rId20"/>
    <p:sldId id="308" r:id="rId21"/>
    <p:sldId id="270" r:id="rId22"/>
    <p:sldId id="271" r:id="rId23"/>
    <p:sldId id="272" r:id="rId24"/>
    <p:sldId id="309" r:id="rId25"/>
    <p:sldId id="274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284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329" r:id="rId47"/>
    <p:sldId id="292" r:id="rId48"/>
    <p:sldId id="293" r:id="rId49"/>
    <p:sldId id="294" r:id="rId50"/>
    <p:sldId id="295" r:id="rId51"/>
    <p:sldId id="296" r:id="rId52"/>
  </p:sldIdLst>
  <p:sldSz cx="10287000" cy="6858000" type="35mm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300" y="-108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39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343990B-4664-4287-B679-3EF67A218FC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6C46DD-3896-45DF-BE48-F68BB581175D}" type="slidenum">
              <a:rPr lang="en-US"/>
              <a:pPr/>
              <a:t>1</a:t>
            </a:fld>
            <a:endParaRPr lang="en-US"/>
          </a:p>
        </p:txBody>
      </p:sp>
      <p:sp>
        <p:nvSpPr>
          <p:cNvPr id="84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34FB59-2D61-4F99-BAD2-AEA3BBF68454}" type="slidenum">
              <a:rPr lang="en-US"/>
              <a:pPr/>
              <a:t>10</a:t>
            </a:fld>
            <a:endParaRPr lang="en-US"/>
          </a:p>
        </p:txBody>
      </p:sp>
      <p:sp>
        <p:nvSpPr>
          <p:cNvPr id="942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321B19-F598-4F85-B996-341155506391}" type="slidenum">
              <a:rPr lang="en-US"/>
              <a:pPr/>
              <a:t>11</a:t>
            </a:fld>
            <a:endParaRPr lang="en-US"/>
          </a:p>
        </p:txBody>
      </p:sp>
      <p:sp>
        <p:nvSpPr>
          <p:cNvPr id="95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AFDB3A-EBCD-4B05-AD06-40E75739F4EA}" type="slidenum">
              <a:rPr lang="en-US"/>
              <a:pPr/>
              <a:t>12</a:t>
            </a:fld>
            <a:endParaRPr lang="en-US"/>
          </a:p>
        </p:txBody>
      </p:sp>
      <p:sp>
        <p:nvSpPr>
          <p:cNvPr id="96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F5C24C-0A72-445F-9798-50B2E8F6D1EA}" type="slidenum">
              <a:rPr lang="en-US"/>
              <a:pPr/>
              <a:t>13</a:t>
            </a:fld>
            <a:endParaRPr lang="en-US"/>
          </a:p>
        </p:txBody>
      </p:sp>
      <p:sp>
        <p:nvSpPr>
          <p:cNvPr id="97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D537B-6305-4448-98C2-EFE70D293B02}" type="slidenum">
              <a:rPr lang="en-US"/>
              <a:pPr/>
              <a:t>14</a:t>
            </a:fld>
            <a:endParaRPr lang="en-US"/>
          </a:p>
        </p:txBody>
      </p:sp>
      <p:sp>
        <p:nvSpPr>
          <p:cNvPr id="98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98C47E-4AF6-46A3-BD2F-2BA4715D64E0}" type="slidenum">
              <a:rPr lang="en-US"/>
              <a:pPr/>
              <a:t>15</a:t>
            </a:fld>
            <a:endParaRPr lang="en-US"/>
          </a:p>
        </p:txBody>
      </p:sp>
      <p:sp>
        <p:nvSpPr>
          <p:cNvPr id="99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DB5566-E52D-49E2-9074-E6D5EE638B47}" type="slidenum">
              <a:rPr lang="en-US"/>
              <a:pPr/>
              <a:t>16</a:t>
            </a:fld>
            <a:endParaRPr lang="en-US"/>
          </a:p>
        </p:txBody>
      </p:sp>
      <p:sp>
        <p:nvSpPr>
          <p:cNvPr id="100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E3CB7-CE38-4B76-97F1-50E7F19494B4}" type="slidenum">
              <a:rPr lang="en-US"/>
              <a:pPr/>
              <a:t>17</a:t>
            </a:fld>
            <a:endParaRPr lang="en-US"/>
          </a:p>
        </p:txBody>
      </p:sp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4FEA61-7603-4E53-8450-0C8BDD1C45E3}" type="slidenum">
              <a:rPr lang="en-US"/>
              <a:pPr/>
              <a:t>18</a:t>
            </a:fld>
            <a:endParaRPr lang="en-US"/>
          </a:p>
        </p:txBody>
      </p:sp>
      <p:sp>
        <p:nvSpPr>
          <p:cNvPr id="102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A133F1-4335-40FF-98A8-CC8D2191E306}" type="slidenum">
              <a:rPr lang="en-US"/>
              <a:pPr/>
              <a:t>19</a:t>
            </a:fld>
            <a:endParaRPr lang="en-US"/>
          </a:p>
        </p:txBody>
      </p:sp>
      <p:sp>
        <p:nvSpPr>
          <p:cNvPr id="1034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863797-DBB7-4133-89C7-298A527B457D}" type="slidenum">
              <a:rPr lang="en-US"/>
              <a:pPr/>
              <a:t>2</a:t>
            </a:fld>
            <a:endParaRPr lang="en-US"/>
          </a:p>
        </p:txBody>
      </p:sp>
      <p:sp>
        <p:nvSpPr>
          <p:cNvPr id="86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38F83E-1057-4348-9CA9-92C365D0B3D2}" type="slidenum">
              <a:rPr lang="en-US"/>
              <a:pPr/>
              <a:t>20</a:t>
            </a:fld>
            <a:endParaRPr lang="en-US"/>
          </a:p>
        </p:txBody>
      </p:sp>
      <p:sp>
        <p:nvSpPr>
          <p:cNvPr id="1044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B42040-2406-4013-8BF3-DD9DF3001E17}" type="slidenum">
              <a:rPr lang="en-US"/>
              <a:pPr/>
              <a:t>21</a:t>
            </a:fld>
            <a:endParaRPr lang="en-US"/>
          </a:p>
        </p:txBody>
      </p:sp>
      <p:sp>
        <p:nvSpPr>
          <p:cNvPr id="1054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C1AE3B-ECAD-4710-BFC5-C976D1963A75}" type="slidenum">
              <a:rPr lang="en-US"/>
              <a:pPr/>
              <a:t>22</a:t>
            </a:fld>
            <a:endParaRPr lang="en-US"/>
          </a:p>
        </p:txBody>
      </p:sp>
      <p:sp>
        <p:nvSpPr>
          <p:cNvPr id="1064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F08F70-2EBE-41D1-A78D-F5AB7B9178C2}" type="slidenum">
              <a:rPr lang="en-US"/>
              <a:pPr/>
              <a:t>23</a:t>
            </a:fld>
            <a:endParaRPr lang="en-US"/>
          </a:p>
        </p:txBody>
      </p:sp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0C3459-831C-4920-A782-3BDF08796672}" type="slidenum">
              <a:rPr lang="en-US"/>
              <a:pPr/>
              <a:t>24</a:t>
            </a:fld>
            <a:endParaRPr lang="en-US"/>
          </a:p>
        </p:txBody>
      </p:sp>
      <p:sp>
        <p:nvSpPr>
          <p:cNvPr id="1085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214154-1663-4271-A06E-166A03CF454E}" type="slidenum">
              <a:rPr lang="en-US"/>
              <a:pPr/>
              <a:t>25</a:t>
            </a:fld>
            <a:endParaRPr lang="en-US"/>
          </a:p>
        </p:txBody>
      </p:sp>
      <p:sp>
        <p:nvSpPr>
          <p:cNvPr id="1095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403340-CB1C-4F82-8F80-F9D26710BB03}" type="slidenum">
              <a:rPr lang="en-US"/>
              <a:pPr/>
              <a:t>26</a:t>
            </a:fld>
            <a:endParaRPr lang="en-US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DB7B86-1342-4A13-B07C-56712FECC6DA}" type="slidenum">
              <a:rPr lang="en-US"/>
              <a:pPr/>
              <a:t>27</a:t>
            </a:fld>
            <a:endParaRPr lang="en-US"/>
          </a:p>
        </p:txBody>
      </p:sp>
      <p:sp>
        <p:nvSpPr>
          <p:cNvPr id="1116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882BD7-DA7C-4373-BB08-1FC27D8F8BEE}" type="slidenum">
              <a:rPr lang="en-US"/>
              <a:pPr/>
              <a:t>28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38F649-921D-4176-898E-A93D50801662}" type="slidenum">
              <a:rPr lang="en-US"/>
              <a:pPr/>
              <a:t>29</a:t>
            </a:fld>
            <a:endParaRPr lang="en-US"/>
          </a:p>
        </p:txBody>
      </p:sp>
      <p:sp>
        <p:nvSpPr>
          <p:cNvPr id="1136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EBC6F9-4401-4737-BEB1-98236F699042}" type="slidenum">
              <a:rPr lang="en-US"/>
              <a:pPr/>
              <a:t>3</a:t>
            </a:fld>
            <a:endParaRPr lang="en-US"/>
          </a:p>
        </p:txBody>
      </p:sp>
      <p:sp>
        <p:nvSpPr>
          <p:cNvPr id="87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33AC05-BAAB-4FCF-B994-DA01CEFB7167}" type="slidenum">
              <a:rPr lang="en-US"/>
              <a:pPr/>
              <a:t>30</a:t>
            </a:fld>
            <a:endParaRPr lang="en-US"/>
          </a:p>
        </p:txBody>
      </p:sp>
      <p:sp>
        <p:nvSpPr>
          <p:cNvPr id="114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24517-1CD2-448E-9D1C-EF6EFF159205}" type="slidenum">
              <a:rPr lang="en-US"/>
              <a:pPr/>
              <a:t>31</a:t>
            </a:fld>
            <a:endParaRPr lang="en-US"/>
          </a:p>
        </p:txBody>
      </p:sp>
      <p:sp>
        <p:nvSpPr>
          <p:cNvPr id="1157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9B7BD5-5B1F-43A6-9637-A8BE99C4164E}" type="slidenum">
              <a:rPr lang="en-US"/>
              <a:pPr/>
              <a:t>32</a:t>
            </a:fld>
            <a:endParaRPr lang="en-US"/>
          </a:p>
        </p:txBody>
      </p:sp>
      <p:sp>
        <p:nvSpPr>
          <p:cNvPr id="1167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C7F85C-1111-420F-A74D-28854432C637}" type="slidenum">
              <a:rPr lang="en-US"/>
              <a:pPr/>
              <a:t>33</a:t>
            </a:fld>
            <a:endParaRPr lang="en-US"/>
          </a:p>
        </p:txBody>
      </p:sp>
      <p:sp>
        <p:nvSpPr>
          <p:cNvPr id="1177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B05C7-4A92-4F73-AC6B-C2464E5977C8}" type="slidenum">
              <a:rPr lang="en-US"/>
              <a:pPr/>
              <a:t>34</a:t>
            </a:fld>
            <a:endParaRPr lang="en-US"/>
          </a:p>
        </p:txBody>
      </p:sp>
      <p:sp>
        <p:nvSpPr>
          <p:cNvPr id="1187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C3389A-7122-45B6-B9FA-0686968A603F}" type="slidenum">
              <a:rPr lang="en-US"/>
              <a:pPr/>
              <a:t>35</a:t>
            </a:fld>
            <a:endParaRPr lang="en-US"/>
          </a:p>
        </p:txBody>
      </p:sp>
      <p:sp>
        <p:nvSpPr>
          <p:cNvPr id="1198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13AE21-539F-4AF4-B472-259153F7409B}" type="slidenum">
              <a:rPr lang="en-US"/>
              <a:pPr/>
              <a:t>36</a:t>
            </a:fld>
            <a:endParaRPr lang="en-US"/>
          </a:p>
        </p:txBody>
      </p:sp>
      <p:sp>
        <p:nvSpPr>
          <p:cNvPr id="1208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9D761E-9CA0-4962-8D5F-6B9D36634B82}" type="slidenum">
              <a:rPr lang="en-US"/>
              <a:pPr/>
              <a:t>37</a:t>
            </a:fld>
            <a:endParaRPr lang="en-US"/>
          </a:p>
        </p:txBody>
      </p:sp>
      <p:sp>
        <p:nvSpPr>
          <p:cNvPr id="1218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AB2999-DCED-4D2E-B772-2A696B111C97}" type="slidenum">
              <a:rPr lang="en-US"/>
              <a:pPr/>
              <a:t>38</a:t>
            </a:fld>
            <a:endParaRPr lang="en-US"/>
          </a:p>
        </p:txBody>
      </p:sp>
      <p:sp>
        <p:nvSpPr>
          <p:cNvPr id="1228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05FB4-6DBD-4E6E-9E66-9CBFF62A1CCB}" type="slidenum">
              <a:rPr lang="en-US"/>
              <a:pPr/>
              <a:t>39</a:t>
            </a:fld>
            <a:endParaRPr lang="en-US"/>
          </a:p>
        </p:txBody>
      </p:sp>
      <p:sp>
        <p:nvSpPr>
          <p:cNvPr id="1239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23EE3D-D4F2-4E56-8A54-D8221A311564}" type="slidenum">
              <a:rPr lang="en-US"/>
              <a:pPr/>
              <a:t>4</a:t>
            </a:fld>
            <a:endParaRPr lang="en-US"/>
          </a:p>
        </p:txBody>
      </p:sp>
      <p:sp>
        <p:nvSpPr>
          <p:cNvPr id="88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7B0F99-7947-4540-8EE4-08202BBF9C97}" type="slidenum">
              <a:rPr lang="en-US"/>
              <a:pPr/>
              <a:t>40</a:t>
            </a:fld>
            <a:endParaRPr lang="en-US"/>
          </a:p>
        </p:txBody>
      </p:sp>
      <p:sp>
        <p:nvSpPr>
          <p:cNvPr id="1249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A2EB7B-8236-492C-8BBA-2FC48D14EAFD}" type="slidenum">
              <a:rPr lang="en-US"/>
              <a:pPr/>
              <a:t>41</a:t>
            </a:fld>
            <a:endParaRPr lang="en-US"/>
          </a:p>
        </p:txBody>
      </p:sp>
      <p:sp>
        <p:nvSpPr>
          <p:cNvPr id="1259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10B3CF-6046-4206-9A13-836925DE3935}" type="slidenum">
              <a:rPr lang="en-US"/>
              <a:pPr/>
              <a:t>42</a:t>
            </a:fld>
            <a:endParaRPr lang="en-US"/>
          </a:p>
        </p:txBody>
      </p:sp>
      <p:sp>
        <p:nvSpPr>
          <p:cNvPr id="1269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9A663D-346A-4A09-A535-7C05F6CAEB3D}" type="slidenum">
              <a:rPr lang="en-US"/>
              <a:pPr/>
              <a:t>43</a:t>
            </a:fld>
            <a:endParaRPr lang="en-US"/>
          </a:p>
        </p:txBody>
      </p:sp>
      <p:sp>
        <p:nvSpPr>
          <p:cNvPr id="1280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02C4B1-469B-421A-9569-9D79B7631797}" type="slidenum">
              <a:rPr lang="en-US"/>
              <a:pPr/>
              <a:t>44</a:t>
            </a:fld>
            <a:endParaRPr lang="en-US"/>
          </a:p>
        </p:txBody>
      </p:sp>
      <p:sp>
        <p:nvSpPr>
          <p:cNvPr id="129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3975CC-3B60-4116-A565-E7B2931F3960}" type="slidenum">
              <a:rPr lang="en-US"/>
              <a:pPr/>
              <a:t>45</a:t>
            </a:fld>
            <a:endParaRPr lang="en-US"/>
          </a:p>
        </p:txBody>
      </p:sp>
      <p:sp>
        <p:nvSpPr>
          <p:cNvPr id="1300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B31F27-F010-4829-AAC0-54ED468E7471}" type="slidenum">
              <a:rPr lang="en-US"/>
              <a:pPr/>
              <a:t>46</a:t>
            </a:fld>
            <a:endParaRPr lang="en-US"/>
          </a:p>
        </p:txBody>
      </p:sp>
      <p:sp>
        <p:nvSpPr>
          <p:cNvPr id="1310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5B9844-D544-48F0-8596-A748D50FF9FC}" type="slidenum">
              <a:rPr lang="en-US"/>
              <a:pPr/>
              <a:t>47</a:t>
            </a:fld>
            <a:endParaRPr lang="en-US"/>
          </a:p>
        </p:txBody>
      </p:sp>
      <p:sp>
        <p:nvSpPr>
          <p:cNvPr id="132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6A4111-5A81-47D2-BB9A-989D5E7395D8}" type="slidenum">
              <a:rPr lang="en-US"/>
              <a:pPr/>
              <a:t>48</a:t>
            </a:fld>
            <a:endParaRPr lang="en-US"/>
          </a:p>
        </p:txBody>
      </p:sp>
      <p:sp>
        <p:nvSpPr>
          <p:cNvPr id="133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B913F2-84D5-494A-B971-61017F31BC74}" type="slidenum">
              <a:rPr lang="en-US"/>
              <a:pPr/>
              <a:t>49</a:t>
            </a:fld>
            <a:endParaRPr lang="en-US"/>
          </a:p>
        </p:txBody>
      </p:sp>
      <p:sp>
        <p:nvSpPr>
          <p:cNvPr id="134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F62868-1EC8-44A0-A423-FC83BE3CAC93}" type="slidenum">
              <a:rPr lang="en-US"/>
              <a:pPr/>
              <a:t>5</a:t>
            </a:fld>
            <a:endParaRPr lang="en-US"/>
          </a:p>
        </p:txBody>
      </p:sp>
      <p:sp>
        <p:nvSpPr>
          <p:cNvPr id="89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4439AB-0A56-4126-A6C4-823A96236647}" type="slidenum">
              <a:rPr lang="en-US"/>
              <a:pPr/>
              <a:t>50</a:t>
            </a:fld>
            <a:endParaRPr lang="en-US"/>
          </a:p>
        </p:txBody>
      </p:sp>
      <p:sp>
        <p:nvSpPr>
          <p:cNvPr id="135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43182-FE8C-4D77-BDAC-BAB480803456}" type="slidenum">
              <a:rPr lang="en-US"/>
              <a:pPr/>
              <a:t>51</a:t>
            </a:fld>
            <a:endParaRPr lang="en-US"/>
          </a:p>
        </p:txBody>
      </p:sp>
      <p:sp>
        <p:nvSpPr>
          <p:cNvPr id="136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9E633D-C6D4-44D6-BF68-9DF0008529F1}" type="slidenum">
              <a:rPr lang="en-US"/>
              <a:pPr/>
              <a:t>6</a:t>
            </a:fld>
            <a:endParaRPr lang="en-US"/>
          </a:p>
        </p:txBody>
      </p:sp>
      <p:sp>
        <p:nvSpPr>
          <p:cNvPr id="90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CDEA96-91E8-4BFB-8603-D571B321E085}" type="slidenum">
              <a:rPr lang="en-US"/>
              <a:pPr/>
              <a:t>7</a:t>
            </a:fld>
            <a:endParaRPr lang="en-US"/>
          </a:p>
        </p:txBody>
      </p:sp>
      <p:sp>
        <p:nvSpPr>
          <p:cNvPr id="91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FEED22-8283-4F9C-B577-640AD1D25655}" type="slidenum">
              <a:rPr lang="en-US"/>
              <a:pPr/>
              <a:t>8</a:t>
            </a:fld>
            <a:endParaRPr lang="en-US"/>
          </a:p>
        </p:txBody>
      </p:sp>
      <p:sp>
        <p:nvSpPr>
          <p:cNvPr id="92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78029D-E66C-4F40-AEB4-B1D394925222}" type="slidenum">
              <a:rPr lang="en-US"/>
              <a:pPr/>
              <a:t>9</a:t>
            </a:fld>
            <a:endParaRPr lang="en-US"/>
          </a:p>
        </p:txBody>
      </p:sp>
      <p:sp>
        <p:nvSpPr>
          <p:cNvPr id="93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65723-C949-4821-B0D6-E45769317B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B2542-02B3-40E7-A796-91A00A29B2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B9916-2DC9-47B6-99BC-1433847011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525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2350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fld id="{429095A9-740C-4523-8595-11261658B0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214F4-2298-40E9-86DB-1F47BCD64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F28F4-9AD8-47A2-90E2-3005F6C612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ACECB-A0B6-4EA6-9ED8-3A1C758FF6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9D4A9-9D80-469D-ADA6-478F3F8A59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CFAC1-7DD5-464B-9AD1-2C1201168D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4DDAD-334D-4F1B-A67A-797EDA0EEC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46A43-5DC2-4B25-BC87-B77B0E7E4B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8AEA6-6BC7-4346-885C-D37FF4B52F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>
                <a:gamma/>
                <a:shade val="46275"/>
                <a:invGamma/>
              </a:srgbClr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 Unicode MS" pitchFamily="34" charset="-128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 Unicode MS" pitchFamily="34" charset="-128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 Unicode MS" pitchFamily="34" charset="-128"/>
              </a:defRPr>
            </a:lvl1pPr>
          </a:lstStyle>
          <a:p>
            <a:fld id="{BEE19FE7-A9A1-43A8-A026-FB1984EC548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221048-71.mpg" TargetMode="Externa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260007-2b.mpg" TargetMode="Externa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F:\154333-4a.mpg" TargetMode="Externa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F:\154333-4.mpg" TargetMode="Externa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Neuro-ophthalmology Review</a:t>
            </a:r>
            <a:br>
              <a:rPr lang="en-US"/>
            </a:br>
            <a:r>
              <a:rPr lang="en-US"/>
              <a:t>Second Hour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Thomas M. Bosley, MD</a:t>
            </a:r>
          </a:p>
          <a:p>
            <a:r>
              <a:rPr lang="en-US"/>
              <a:t>Professor of Ophthalmology</a:t>
            </a:r>
          </a:p>
          <a:p>
            <a:r>
              <a:rPr lang="en-US"/>
              <a:t>King Saud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Efferent Examination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8725" y="1981200"/>
            <a:ext cx="4371975" cy="4114800"/>
          </a:xfrm>
        </p:spPr>
        <p:txBody>
          <a:bodyPr/>
          <a:lstStyle/>
          <a:p>
            <a:r>
              <a:rPr lang="en-US"/>
              <a:t>Just look at patient</a:t>
            </a:r>
          </a:p>
          <a:p>
            <a:r>
              <a:rPr lang="en-US"/>
              <a:t>Movements of both eyes in all directions</a:t>
            </a:r>
          </a:p>
          <a:p>
            <a:r>
              <a:rPr lang="en-US"/>
              <a:t>Smooth pursuit</a:t>
            </a:r>
          </a:p>
          <a:p>
            <a:r>
              <a:rPr lang="en-US"/>
              <a:t>Saccades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Efferent Examination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8725" y="1981200"/>
            <a:ext cx="4371975" cy="41148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Just look at patient</a:t>
            </a:r>
          </a:p>
          <a:p>
            <a:r>
              <a:rPr lang="en-US"/>
              <a:t>Movements of both eyes in all directions</a:t>
            </a:r>
          </a:p>
          <a:p>
            <a:r>
              <a:rPr lang="en-US"/>
              <a:t>Smooth pursuit</a:t>
            </a:r>
          </a:p>
          <a:p>
            <a:r>
              <a:rPr lang="en-US"/>
              <a:t>Saccades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5829300" y="2057400"/>
            <a:ext cx="40386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Are eyes straight?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What are the lid positions?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Are the eyes proptotic?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Are there any spontaneous eye movements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Efferent Examination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829300" y="2057400"/>
            <a:ext cx="40386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Are eyes straight?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What are the lid positions?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Are the eyes proptotic?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Are there any spontaneous eye movements</a:t>
            </a:r>
          </a:p>
        </p:txBody>
      </p:sp>
      <p:pic>
        <p:nvPicPr>
          <p:cNvPr id="11268" name="Picture 4" descr="MVC-882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8300" y="1524000"/>
            <a:ext cx="3681413" cy="5029200"/>
          </a:xfrm>
          <a:prstGeom prst="rect">
            <a:avLst/>
          </a:prstGeom>
          <a:noFill/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600700" y="6019800"/>
            <a:ext cx="1514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194568-8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Efferent Examination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829300" y="2057400"/>
            <a:ext cx="40386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Are eyes straight?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What are the lid positions?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Are the eyes proptotic?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Are there any spontaneous eye movements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600700" y="6019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163331-7</a:t>
            </a:r>
          </a:p>
        </p:txBody>
      </p:sp>
      <p:pic>
        <p:nvPicPr>
          <p:cNvPr id="12293" name="Picture 5" descr="163331-7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" y="1752600"/>
            <a:ext cx="4724400" cy="4691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Efferent Examination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829300" y="2057400"/>
            <a:ext cx="40386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Are eyes straight?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What are the lid positions?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Are the eyes proptotic?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Are there any spontaneous eye movements</a:t>
            </a:r>
          </a:p>
        </p:txBody>
      </p:sp>
      <p:pic>
        <p:nvPicPr>
          <p:cNvPr id="13316" name="Picture 4" descr="MVC-167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" y="1943100"/>
            <a:ext cx="5105400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Efferent Examination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829300" y="2057400"/>
            <a:ext cx="40386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Are eyes straight?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What are the lid positions?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Are the eyes proptotic?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Are there any spontaneous eye movements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600700" y="6019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194568-8</a:t>
            </a:r>
          </a:p>
        </p:txBody>
      </p:sp>
      <p:pic>
        <p:nvPicPr>
          <p:cNvPr id="14342" name="221048-71.mpg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952500" y="1981200"/>
            <a:ext cx="4648200" cy="316865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3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34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Efferent Examination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8725" y="1981200"/>
            <a:ext cx="4371975" cy="4114800"/>
          </a:xfrm>
        </p:spPr>
        <p:txBody>
          <a:bodyPr/>
          <a:lstStyle/>
          <a:p>
            <a:r>
              <a:rPr lang="en-US"/>
              <a:t>Just look at patient</a:t>
            </a:r>
          </a:p>
          <a:p>
            <a:r>
              <a:rPr lang="en-US">
                <a:solidFill>
                  <a:schemeClr val="accent2"/>
                </a:solidFill>
              </a:rPr>
              <a:t>Movements of both eyes in all directions</a:t>
            </a:r>
          </a:p>
          <a:p>
            <a:r>
              <a:rPr lang="en-US"/>
              <a:t>Smooth pursuit</a:t>
            </a:r>
          </a:p>
          <a:p>
            <a:r>
              <a:rPr lang="en-US"/>
              <a:t>Saccades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5829300" y="2057400"/>
            <a:ext cx="40386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Have the patient move eyes in all directions, not just the direction where you think there is a problem.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Hold lids if necessary (only after looking first without holding lids)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Examine each eye separately if necessary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Efferent Examination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829300" y="2057400"/>
            <a:ext cx="40386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Have the patient move eyes in all directions, not just the direction where you think there is a problem.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Hold lids if necessary (only after looking first without holding lids)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Examine each eye separately if necessary</a:t>
            </a:r>
          </a:p>
        </p:txBody>
      </p:sp>
      <p:pic>
        <p:nvPicPr>
          <p:cNvPr id="16388" name="260007-2b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5300" y="2025650"/>
            <a:ext cx="5257800" cy="3689350"/>
          </a:xfrm>
          <a:prstGeom prst="rect">
            <a:avLst/>
          </a:prstGeo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771900" y="57150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260007-2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12" fill="hold"/>
                                        <p:tgtEl>
                                          <p:spTgt spid="163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8"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388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Efferent Examination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829300" y="2057400"/>
            <a:ext cx="40386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Have the patient move eyes in all directions, not just the direction where you think there is a problem.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Hold lids if necessary (only after looking first without holding lids)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Examine each eye separately if necessary</a:t>
            </a:r>
          </a:p>
        </p:txBody>
      </p:sp>
      <p:pic>
        <p:nvPicPr>
          <p:cNvPr id="17412" name="Picture 4" descr="MVC-289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1600200"/>
            <a:ext cx="4038600" cy="4802188"/>
          </a:xfrm>
          <a:prstGeom prst="rect">
            <a:avLst/>
          </a:prstGeom>
          <a:noFill/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295900" y="6110288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210439-3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Efferent Examination</a:t>
            </a:r>
          </a:p>
        </p:txBody>
      </p:sp>
      <p:pic>
        <p:nvPicPr>
          <p:cNvPr id="18435" name="Picture 3" descr="MVC-290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0" y="2362200"/>
            <a:ext cx="3200400" cy="1570038"/>
          </a:xfrm>
          <a:prstGeom prst="rect">
            <a:avLst/>
          </a:prstGeom>
          <a:noFill/>
        </p:spPr>
      </p:pic>
      <p:pic>
        <p:nvPicPr>
          <p:cNvPr id="18436" name="Picture 4" descr="MVC-291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96100" y="2362200"/>
            <a:ext cx="2971800" cy="1577975"/>
          </a:xfrm>
          <a:prstGeom prst="rect">
            <a:avLst/>
          </a:prstGeom>
          <a:noFill/>
        </p:spPr>
      </p:pic>
      <p:pic>
        <p:nvPicPr>
          <p:cNvPr id="18437" name="Picture 5" descr="MVC-292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19500" y="4038600"/>
            <a:ext cx="3200400" cy="1720850"/>
          </a:xfrm>
          <a:prstGeom prst="rect">
            <a:avLst/>
          </a:prstGeom>
          <a:noFill/>
        </p:spPr>
      </p:pic>
      <p:pic>
        <p:nvPicPr>
          <p:cNvPr id="18438" name="Picture 6" descr="MVC-293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" y="2362200"/>
            <a:ext cx="3048000" cy="1878013"/>
          </a:xfrm>
          <a:prstGeom prst="rect">
            <a:avLst/>
          </a:prstGeom>
          <a:noFill/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295900" y="6110288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210439-3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Neuro-ophthalmology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25" y="2514600"/>
            <a:ext cx="2695575" cy="1752600"/>
          </a:xfrm>
        </p:spPr>
        <p:txBody>
          <a:bodyPr/>
          <a:lstStyle/>
          <a:p>
            <a:r>
              <a:rPr lang="en-US"/>
              <a:t>Afferent</a:t>
            </a:r>
          </a:p>
          <a:p>
            <a:r>
              <a:rPr lang="en-US">
                <a:solidFill>
                  <a:schemeClr val="accent2"/>
                </a:solidFill>
              </a:rPr>
              <a:t>Efferent</a:t>
            </a:r>
          </a:p>
          <a:p>
            <a:r>
              <a:rPr lang="en-US"/>
              <a:t>Other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57825" y="3048000"/>
            <a:ext cx="3114675" cy="2286000"/>
          </a:xfrm>
        </p:spPr>
        <p:txBody>
          <a:bodyPr/>
          <a:lstStyle/>
          <a:p>
            <a:r>
              <a:rPr lang="en-US"/>
              <a:t>Anatomy</a:t>
            </a:r>
          </a:p>
          <a:p>
            <a:r>
              <a:rPr lang="en-US"/>
              <a:t>Examination</a:t>
            </a:r>
          </a:p>
          <a:p>
            <a:r>
              <a:rPr lang="en-US"/>
              <a:t>Diagnoses</a:t>
            </a:r>
          </a:p>
          <a:p>
            <a:r>
              <a:rPr lang="en-US"/>
              <a:t>Tests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Efferent Examination</a:t>
            </a:r>
          </a:p>
        </p:txBody>
      </p:sp>
      <p:pic>
        <p:nvPicPr>
          <p:cNvPr id="59395" name="Picture 3" descr="MVC-290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0" y="2362200"/>
            <a:ext cx="3200400" cy="1570038"/>
          </a:xfrm>
          <a:prstGeom prst="rect">
            <a:avLst/>
          </a:prstGeom>
          <a:noFill/>
        </p:spPr>
      </p:pic>
      <p:pic>
        <p:nvPicPr>
          <p:cNvPr id="59396" name="Picture 4" descr="MVC-291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96100" y="2362200"/>
            <a:ext cx="2971800" cy="1577975"/>
          </a:xfrm>
          <a:prstGeom prst="rect">
            <a:avLst/>
          </a:prstGeom>
          <a:noFill/>
        </p:spPr>
      </p:pic>
      <p:pic>
        <p:nvPicPr>
          <p:cNvPr id="59397" name="Picture 5" descr="MVC-292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19500" y="4038600"/>
            <a:ext cx="3200400" cy="1720850"/>
          </a:xfrm>
          <a:prstGeom prst="rect">
            <a:avLst/>
          </a:prstGeom>
          <a:noFill/>
        </p:spPr>
      </p:pic>
      <p:pic>
        <p:nvPicPr>
          <p:cNvPr id="59398" name="Picture 6" descr="MVC-293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" y="2362200"/>
            <a:ext cx="3048000" cy="1878013"/>
          </a:xfrm>
          <a:prstGeom prst="rect">
            <a:avLst/>
          </a:prstGeom>
          <a:noFill/>
        </p:spPr>
      </p:pic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5295900" y="6110288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210439-3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10 yo girl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Born with weakness of the face</a:t>
            </a:r>
          </a:p>
          <a:p>
            <a:r>
              <a:rPr lang="en-US" sz="2800"/>
              <a:t>Parents noticed unusual eye movements at early age</a:t>
            </a:r>
          </a:p>
          <a:p>
            <a:r>
              <a:rPr lang="en-US" sz="2800"/>
              <a:t>No family history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896100" y="6019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154333-4</a:t>
            </a:r>
          </a:p>
        </p:txBody>
      </p:sp>
      <p:pic>
        <p:nvPicPr>
          <p:cNvPr id="19465" name="154333-4a.mpg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5434013" y="2314575"/>
            <a:ext cx="4205287" cy="2867025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05" fill="hold"/>
                                        <p:tgtEl>
                                          <p:spTgt spid="194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46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94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892175"/>
            <a:ext cx="8281988" cy="860425"/>
          </a:xfrm>
        </p:spPr>
        <p:txBody>
          <a:bodyPr/>
          <a:lstStyle/>
          <a:p>
            <a:endParaRPr lang="en-US"/>
          </a:p>
        </p:txBody>
      </p:sp>
      <p:pic>
        <p:nvPicPr>
          <p:cNvPr id="20483" name="Picture 3" descr="154333-4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7100" y="2466975"/>
            <a:ext cx="3200400" cy="2181225"/>
          </a:xfrm>
          <a:prstGeom prst="rect">
            <a:avLst/>
          </a:prstGeom>
          <a:noFill/>
        </p:spPr>
      </p:pic>
      <p:pic>
        <p:nvPicPr>
          <p:cNvPr id="20484" name="Picture 4" descr="154333-4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500" y="2362200"/>
            <a:ext cx="3200400" cy="2181225"/>
          </a:xfrm>
          <a:prstGeom prst="rect">
            <a:avLst/>
          </a:prstGeom>
          <a:noFill/>
        </p:spPr>
      </p:pic>
      <p:pic>
        <p:nvPicPr>
          <p:cNvPr id="20485" name="Picture 5" descr="154333-4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" y="2390775"/>
            <a:ext cx="3200400" cy="2181225"/>
          </a:xfrm>
          <a:prstGeom prst="rect">
            <a:avLst/>
          </a:prstGeom>
          <a:noFill/>
        </p:spPr>
      </p:pic>
      <p:pic>
        <p:nvPicPr>
          <p:cNvPr id="20486" name="Picture 6" descr="154333-4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67100" y="638175"/>
            <a:ext cx="3200400" cy="2181225"/>
          </a:xfrm>
          <a:prstGeom prst="rect">
            <a:avLst/>
          </a:prstGeom>
          <a:noFill/>
        </p:spPr>
      </p:pic>
      <p:pic>
        <p:nvPicPr>
          <p:cNvPr id="20487" name="Picture 7" descr="154333-4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67100" y="4448175"/>
            <a:ext cx="3200400" cy="2181225"/>
          </a:xfrm>
          <a:prstGeom prst="rect">
            <a:avLst/>
          </a:prstGeom>
          <a:noFill/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896100" y="6019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154333-4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10 yo girl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71525" y="2438400"/>
            <a:ext cx="4295775" cy="2438400"/>
          </a:xfrm>
        </p:spPr>
        <p:txBody>
          <a:bodyPr/>
          <a:lstStyle/>
          <a:p>
            <a:r>
              <a:rPr lang="en-US" sz="2800"/>
              <a:t>Bilateral Mobius syndrome, L&gt;R</a:t>
            </a:r>
          </a:p>
          <a:p>
            <a:r>
              <a:rPr lang="en-US" sz="2800"/>
              <a:t>Possible congenital injury to 3</a:t>
            </a:r>
            <a:r>
              <a:rPr lang="en-US" sz="2800" baseline="30000"/>
              <a:t>rd</a:t>
            </a:r>
            <a:r>
              <a:rPr lang="en-US" sz="2800"/>
              <a:t> CN OD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896100" y="6019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154333-4</a:t>
            </a:r>
          </a:p>
        </p:txBody>
      </p:sp>
      <p:pic>
        <p:nvPicPr>
          <p:cNvPr id="21513" name="154333-4.mpg">
            <a:hlinkClick r:id="" action="ppaction://media"/>
          </p:cNvPr>
          <p:cNvPicPr>
            <a:picLocks noGrp="1" noRot="1" noChangeAspect="1" noChangeArrowheads="1"/>
          </p:cNvPicPr>
          <p:nvPr>
            <p:ph type="media" sz="half" idx="2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5281613" y="2057400"/>
            <a:ext cx="4433887" cy="3022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15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513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Efferent Examination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8725" y="1981200"/>
            <a:ext cx="4371975" cy="4114800"/>
          </a:xfrm>
        </p:spPr>
        <p:txBody>
          <a:bodyPr/>
          <a:lstStyle/>
          <a:p>
            <a:r>
              <a:rPr lang="en-US"/>
              <a:t>Just look at patient</a:t>
            </a:r>
          </a:p>
          <a:p>
            <a:r>
              <a:rPr lang="en-US"/>
              <a:t>Movements of both eyes in all directions</a:t>
            </a:r>
          </a:p>
          <a:p>
            <a:r>
              <a:rPr lang="en-US">
                <a:solidFill>
                  <a:schemeClr val="accent2"/>
                </a:solidFill>
              </a:rPr>
              <a:t>Smooth pursuit</a:t>
            </a:r>
          </a:p>
          <a:p>
            <a:r>
              <a:rPr lang="en-US"/>
              <a:t>Saccades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5829300" y="3646488"/>
            <a:ext cx="4038600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The reflex that helps to maintain fixation on an object in motion in the visual world while the head is stable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Also the reflex that inhibits the vestibulo-ocular reflex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Efferent Examination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8725" y="1981200"/>
            <a:ext cx="4371975" cy="4114800"/>
          </a:xfrm>
        </p:spPr>
        <p:txBody>
          <a:bodyPr/>
          <a:lstStyle/>
          <a:p>
            <a:r>
              <a:rPr lang="en-US"/>
              <a:t>Just look at patient</a:t>
            </a:r>
          </a:p>
          <a:p>
            <a:r>
              <a:rPr lang="en-US"/>
              <a:t>Movements of both eyes in all directions</a:t>
            </a:r>
          </a:p>
          <a:p>
            <a:r>
              <a:rPr lang="en-US"/>
              <a:t>Smooth pursuit</a:t>
            </a:r>
          </a:p>
          <a:p>
            <a:r>
              <a:rPr lang="en-US">
                <a:solidFill>
                  <a:schemeClr val="accent2"/>
                </a:solidFill>
              </a:rPr>
              <a:t>Saccades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829300" y="4314825"/>
            <a:ext cx="4038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The reflex that permits a rapid refixation from one point in the visual field to another.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Efferent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219700" y="1600200"/>
            <a:ext cx="4800600" cy="4876800"/>
          </a:xfrm>
        </p:spPr>
        <p:txBody>
          <a:bodyPr/>
          <a:lstStyle/>
          <a:p>
            <a:r>
              <a:rPr lang="en-US"/>
              <a:t>Orbit</a:t>
            </a:r>
          </a:p>
          <a:p>
            <a:pPr lvl="1"/>
            <a:r>
              <a:rPr lang="en-US"/>
              <a:t>Extraocular muscles</a:t>
            </a:r>
          </a:p>
          <a:p>
            <a:pPr lvl="1"/>
            <a:r>
              <a:rPr lang="en-US"/>
              <a:t>Trauma</a:t>
            </a:r>
          </a:p>
          <a:p>
            <a:pPr lvl="1"/>
            <a:r>
              <a:rPr lang="en-US"/>
              <a:t>Mass</a:t>
            </a:r>
          </a:p>
          <a:p>
            <a:r>
              <a:rPr lang="en-US"/>
              <a:t>Neuromuscular junction</a:t>
            </a:r>
          </a:p>
          <a:p>
            <a:r>
              <a:rPr lang="en-US"/>
              <a:t>Single cranial nerves</a:t>
            </a:r>
          </a:p>
          <a:p>
            <a:r>
              <a:rPr lang="en-US"/>
              <a:t>Multiple cranial nerves</a:t>
            </a:r>
          </a:p>
          <a:p>
            <a:r>
              <a:rPr lang="en-US"/>
              <a:t>Intraparenchymal problem</a:t>
            </a:r>
          </a:p>
          <a:p>
            <a:pPr lvl="1"/>
            <a:r>
              <a:rPr lang="en-US"/>
              <a:t>INO</a:t>
            </a:r>
          </a:p>
          <a:p>
            <a:pPr lvl="1"/>
            <a:r>
              <a:rPr lang="en-US"/>
              <a:t>Gaze palsy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1876425" y="2667000"/>
            <a:ext cx="31146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Anatomy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Examination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Diagnoses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Tests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Efferent Diagnoses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5219700" y="1600200"/>
            <a:ext cx="480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Orbit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accent2"/>
                </a:solidFill>
              </a:rPr>
              <a:t>Extraocular muscles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tx1"/>
                </a:solidFill>
              </a:rPr>
              <a:t>Trauma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tx1"/>
                </a:solidFill>
              </a:rPr>
              <a:t>Mass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Neuromuscular junction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Single cranial nerves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Multiple cranial nerves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Intraparenchymal problem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tx1"/>
                </a:solidFill>
              </a:rPr>
              <a:t>INO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tx1"/>
                </a:solidFill>
              </a:rPr>
              <a:t>Gaze palsy</a:t>
            </a:r>
          </a:p>
        </p:txBody>
      </p:sp>
      <p:pic>
        <p:nvPicPr>
          <p:cNvPr id="62468" name="Picture 4" descr="MVC-167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600200"/>
            <a:ext cx="2590800" cy="200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Efferent Diagnoses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5219700" y="1600200"/>
            <a:ext cx="480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Orbit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accent2"/>
                </a:solidFill>
              </a:rPr>
              <a:t>Extraocular muscles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tx1"/>
                </a:solidFill>
              </a:rPr>
              <a:t>Trauma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tx1"/>
                </a:solidFill>
              </a:rPr>
              <a:t>Mass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Neuromuscular junction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Single cranial nerves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Multiple cranial nerves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Intraparenchymal problem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tx1"/>
                </a:solidFill>
              </a:rPr>
              <a:t>INO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tx1"/>
                </a:solidFill>
              </a:rPr>
              <a:t>Gaze palsy</a:t>
            </a:r>
          </a:p>
        </p:txBody>
      </p:sp>
      <p:pic>
        <p:nvPicPr>
          <p:cNvPr id="63492" name="Picture 4" descr="MVC-167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600200"/>
            <a:ext cx="2590800" cy="2000250"/>
          </a:xfrm>
          <a:prstGeom prst="rect">
            <a:avLst/>
          </a:prstGeom>
          <a:noFill/>
        </p:spPr>
      </p:pic>
      <p:pic>
        <p:nvPicPr>
          <p:cNvPr id="63493" name="Picture 5" descr="MVC-141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8700" y="3187700"/>
            <a:ext cx="3886200" cy="3351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Efferent Diagnoses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5219700" y="1600200"/>
            <a:ext cx="480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Orbit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accent2"/>
                </a:solidFill>
              </a:rPr>
              <a:t>Extraocular muscles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accent2"/>
                </a:solidFill>
              </a:rPr>
              <a:t>Trauma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tx1"/>
                </a:solidFill>
              </a:rPr>
              <a:t>Mass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Neuromuscular junction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Single cranial nerves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Multiple cranial nerves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Intraparenchymal problem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tx1"/>
                </a:solidFill>
              </a:rPr>
              <a:t>INO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tx1"/>
                </a:solidFill>
              </a:rPr>
              <a:t>Gaze palsy</a:t>
            </a:r>
          </a:p>
        </p:txBody>
      </p:sp>
      <p:grpSp>
        <p:nvGrpSpPr>
          <p:cNvPr id="64516" name="Group 4"/>
          <p:cNvGrpSpPr>
            <a:grpSpLocks/>
          </p:cNvGrpSpPr>
          <p:nvPr/>
        </p:nvGrpSpPr>
        <p:grpSpPr bwMode="auto">
          <a:xfrm>
            <a:off x="647700" y="1828800"/>
            <a:ext cx="4495800" cy="3883025"/>
            <a:chOff x="312" y="1152"/>
            <a:chExt cx="2928" cy="2446"/>
          </a:xfrm>
        </p:grpSpPr>
        <p:pic>
          <p:nvPicPr>
            <p:cNvPr id="64517" name="Picture 5" descr="253324-3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" y="1152"/>
              <a:ext cx="2928" cy="2446"/>
            </a:xfrm>
            <a:prstGeom prst="rect">
              <a:avLst/>
            </a:prstGeom>
            <a:noFill/>
          </p:spPr>
        </p:pic>
        <p:sp>
          <p:nvSpPr>
            <p:cNvPr id="64518" name="Text Box 6"/>
            <p:cNvSpPr txBox="1">
              <a:spLocks noChangeArrowheads="1"/>
            </p:cNvSpPr>
            <p:nvPr/>
          </p:nvSpPr>
          <p:spPr bwMode="auto">
            <a:xfrm>
              <a:off x="1848" y="3360"/>
              <a:ext cx="1200" cy="23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253324-3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Efferent Neuro-anatomy</a:t>
            </a:r>
          </a:p>
        </p:txBody>
      </p:sp>
      <p:pic>
        <p:nvPicPr>
          <p:cNvPr id="48131" name="Picture 3" descr="MVC-537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1981200"/>
            <a:ext cx="3505200" cy="4257675"/>
          </a:xfrm>
          <a:prstGeom prst="rect">
            <a:avLst/>
          </a:prstGeom>
          <a:noFill/>
        </p:spPr>
      </p:pic>
      <p:pic>
        <p:nvPicPr>
          <p:cNvPr id="48132" name="Picture 4" descr="EFF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4100" y="1524000"/>
            <a:ext cx="3505200" cy="4919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1600200"/>
            <a:ext cx="2695575" cy="838200"/>
          </a:xfrm>
        </p:spPr>
        <p:txBody>
          <a:bodyPr/>
          <a:lstStyle/>
          <a:p>
            <a:r>
              <a:rPr lang="en-US"/>
              <a:t>14 yo boy</a:t>
            </a:r>
          </a:p>
        </p:txBody>
      </p:sp>
      <p:pic>
        <p:nvPicPr>
          <p:cNvPr id="65539" name="Picture 3" descr="253324-3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5700" y="4800600"/>
            <a:ext cx="2590800" cy="2057400"/>
          </a:xfrm>
          <a:prstGeom prst="rect">
            <a:avLst/>
          </a:prstGeom>
          <a:noFill/>
        </p:spPr>
      </p:pic>
      <p:pic>
        <p:nvPicPr>
          <p:cNvPr id="65540" name="Picture 4" descr="253324-3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2819400"/>
            <a:ext cx="2590800" cy="2057400"/>
          </a:xfrm>
          <a:prstGeom prst="rect">
            <a:avLst/>
          </a:prstGeom>
          <a:noFill/>
        </p:spPr>
      </p:pic>
      <p:pic>
        <p:nvPicPr>
          <p:cNvPr id="65541" name="Picture 5" descr="253324-3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8700" y="2790825"/>
            <a:ext cx="2667000" cy="2085975"/>
          </a:xfrm>
          <a:prstGeom prst="rect">
            <a:avLst/>
          </a:prstGeom>
          <a:noFill/>
        </p:spPr>
      </p:pic>
      <p:pic>
        <p:nvPicPr>
          <p:cNvPr id="65542" name="Picture 6" descr="253324-3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95700" y="752475"/>
            <a:ext cx="2590800" cy="2057400"/>
          </a:xfrm>
          <a:prstGeom prst="rect">
            <a:avLst/>
          </a:prstGeom>
          <a:noFill/>
        </p:spPr>
      </p:pic>
      <p:pic>
        <p:nvPicPr>
          <p:cNvPr id="65543" name="Picture 7" descr="253324-3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95700" y="2809875"/>
            <a:ext cx="2590800" cy="2057400"/>
          </a:xfrm>
          <a:prstGeom prst="rect">
            <a:avLst/>
          </a:prstGeom>
          <a:noFill/>
        </p:spPr>
      </p:pic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6743700" y="6172200"/>
            <a:ext cx="1219200" cy="36671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253324-3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Efferent Diagnoses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5219700" y="1600200"/>
            <a:ext cx="480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Orbit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accent2"/>
                </a:solidFill>
              </a:rPr>
              <a:t>Extraocular muscles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accent2"/>
                </a:solidFill>
              </a:rPr>
              <a:t>Trauma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accent2"/>
                </a:solidFill>
              </a:rPr>
              <a:t>Mass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Neuromuscular junction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Single cranial nerves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Multiple cranial nerves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Intraparenchymal problem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tx1"/>
                </a:solidFill>
              </a:rPr>
              <a:t>INO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tx1"/>
                </a:solidFill>
              </a:rPr>
              <a:t>Gaze palsy</a:t>
            </a:r>
          </a:p>
        </p:txBody>
      </p:sp>
      <p:pic>
        <p:nvPicPr>
          <p:cNvPr id="66564" name="Picture 4" descr="MVC-883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" y="2397125"/>
            <a:ext cx="4572000" cy="369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29 yo man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67300" y="1981200"/>
            <a:ext cx="4295775" cy="4114800"/>
          </a:xfrm>
        </p:spPr>
        <p:txBody>
          <a:bodyPr/>
          <a:lstStyle/>
          <a:p>
            <a:r>
              <a:rPr lang="en-US"/>
              <a:t>Left optic nerve sheath meningioma resected in 1988</a:t>
            </a:r>
          </a:p>
          <a:p>
            <a:r>
              <a:rPr lang="en-US"/>
              <a:t>Developed progressive ptosis in 1993 with pain, treated as sinusitis and resolved</a:t>
            </a:r>
          </a:p>
          <a:p>
            <a:r>
              <a:rPr lang="en-US"/>
              <a:t>Syndrome recurred in 9/00</a:t>
            </a:r>
          </a:p>
        </p:txBody>
      </p:sp>
      <p:pic>
        <p:nvPicPr>
          <p:cNvPr id="67588" name="Picture 4" descr="MVC-749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1600200"/>
            <a:ext cx="3276600" cy="4800600"/>
          </a:xfrm>
          <a:prstGeom prst="rect">
            <a:avLst/>
          </a:prstGeom>
          <a:noFill/>
        </p:spPr>
      </p:pic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8572500" y="5943600"/>
            <a:ext cx="171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067170-3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29 yo man</a:t>
            </a:r>
          </a:p>
        </p:txBody>
      </p:sp>
      <p:pic>
        <p:nvPicPr>
          <p:cNvPr id="68612" name="Picture 4" descr="MVC-749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1600200"/>
            <a:ext cx="3276600" cy="4800600"/>
          </a:xfrm>
          <a:prstGeom prst="rect">
            <a:avLst/>
          </a:prstGeom>
          <a:noFill/>
        </p:spPr>
      </p:pic>
      <p:pic>
        <p:nvPicPr>
          <p:cNvPr id="68613" name="Picture 5" descr="MVC-826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1413" y="1600200"/>
            <a:ext cx="4002087" cy="4781550"/>
          </a:xfrm>
          <a:prstGeom prst="rect">
            <a:avLst/>
          </a:prstGeom>
          <a:noFill/>
        </p:spPr>
      </p:pic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8572500" y="5943600"/>
            <a:ext cx="171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067170-3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Efferent Diagnoses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5219700" y="1600200"/>
            <a:ext cx="480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Orbit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accent2"/>
                </a:solidFill>
              </a:rPr>
              <a:t>Extraocular muscles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accent2"/>
                </a:solidFill>
              </a:rPr>
              <a:t>Trauma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accent2"/>
                </a:solidFill>
              </a:rPr>
              <a:t>Mass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Neuromuscular junction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Single cranial nerves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Multiple cranial nerves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Intraparenchymal problem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tx1"/>
                </a:solidFill>
              </a:rPr>
              <a:t>INO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tx1"/>
                </a:solidFill>
              </a:rPr>
              <a:t>Gaze palsy</a:t>
            </a:r>
          </a:p>
        </p:txBody>
      </p:sp>
      <p:grpSp>
        <p:nvGrpSpPr>
          <p:cNvPr id="69636" name="Group 4"/>
          <p:cNvGrpSpPr>
            <a:grpSpLocks/>
          </p:cNvGrpSpPr>
          <p:nvPr/>
        </p:nvGrpSpPr>
        <p:grpSpPr bwMode="auto">
          <a:xfrm>
            <a:off x="1284288" y="1524000"/>
            <a:ext cx="4316412" cy="4953000"/>
            <a:chOff x="809" y="960"/>
            <a:chExt cx="2719" cy="3120"/>
          </a:xfrm>
        </p:grpSpPr>
        <p:pic>
          <p:nvPicPr>
            <p:cNvPr id="69637" name="Picture 5" descr="DSC00013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9" y="960"/>
              <a:ext cx="2191" cy="3120"/>
            </a:xfrm>
            <a:prstGeom prst="rect">
              <a:avLst/>
            </a:prstGeom>
            <a:noFill/>
          </p:spPr>
        </p:pic>
        <p:sp>
          <p:nvSpPr>
            <p:cNvPr id="69638" name="Text Box 6"/>
            <p:cNvSpPr txBox="1">
              <a:spLocks noChangeArrowheads="1"/>
            </p:cNvSpPr>
            <p:nvPr/>
          </p:nvSpPr>
          <p:spPr bwMode="auto">
            <a:xfrm>
              <a:off x="2280" y="3801"/>
              <a:ext cx="12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260007-2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Efferent Diagnoses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5219700" y="1600200"/>
            <a:ext cx="480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Orbit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accent2"/>
                </a:solidFill>
              </a:rPr>
              <a:t>Extraocular muscles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accent2"/>
                </a:solidFill>
              </a:rPr>
              <a:t>Trauma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accent2"/>
                </a:solidFill>
              </a:rPr>
              <a:t>Mass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Neuromuscular junction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Single cranial nerves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Multiple cranial nerves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Intraparenchymal problem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tx1"/>
                </a:solidFill>
              </a:rPr>
              <a:t>INO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tx1"/>
                </a:solidFill>
              </a:rPr>
              <a:t>Gaze palsy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562100" y="3962400"/>
            <a:ext cx="3200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Oculomotor nerve (3)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Trochlear nerve (4)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Abducens nerve (6)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Efferent Diagnoses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1562100" y="3962400"/>
            <a:ext cx="3200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Oculomotor nerve (3)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Trochlear nerve (4)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Abducens nerve (6)</a:t>
            </a:r>
          </a:p>
        </p:txBody>
      </p:sp>
      <p:pic>
        <p:nvPicPr>
          <p:cNvPr id="71684" name="Picture 4" descr="MVC-323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0100" y="2609850"/>
            <a:ext cx="4876800" cy="287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Oculomotor CN Palsy</a:t>
            </a:r>
          </a:p>
        </p:txBody>
      </p:sp>
      <p:pic>
        <p:nvPicPr>
          <p:cNvPr id="33795" name="Picture 3" descr="MVC-324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0300" y="2438400"/>
            <a:ext cx="3657600" cy="2219325"/>
          </a:xfrm>
          <a:prstGeom prst="rect">
            <a:avLst/>
          </a:prstGeom>
          <a:noFill/>
        </p:spPr>
      </p:pic>
      <p:pic>
        <p:nvPicPr>
          <p:cNvPr id="33796" name="Picture 4" descr="MVC-325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2590800"/>
            <a:ext cx="3695700" cy="2103438"/>
          </a:xfrm>
          <a:prstGeom prst="rect">
            <a:avLst/>
          </a:prstGeom>
          <a:noFill/>
        </p:spPr>
      </p:pic>
      <p:pic>
        <p:nvPicPr>
          <p:cNvPr id="33797" name="Picture 5" descr="MVC-326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" y="4375150"/>
            <a:ext cx="3733800" cy="2181225"/>
          </a:xfrm>
          <a:prstGeom prst="rect">
            <a:avLst/>
          </a:prstGeom>
          <a:noFill/>
        </p:spPr>
      </p:pic>
      <p:pic>
        <p:nvPicPr>
          <p:cNvPr id="33798" name="Picture 6" descr="MVC-327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86100" y="1447800"/>
            <a:ext cx="3886200" cy="2112963"/>
          </a:xfrm>
          <a:prstGeom prst="rect">
            <a:avLst/>
          </a:prstGeom>
          <a:noFill/>
        </p:spPr>
      </p:pic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4838700" y="3657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4152900" y="5029200"/>
            <a:ext cx="4572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(Note elevation of left lid on gaze down and right – aberrant regeneration of the levator muscle.)</a:t>
            </a:r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5524500" y="3886200"/>
            <a:ext cx="2743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4000500" y="4191000"/>
            <a:ext cx="762000" cy="838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 flipH="1">
            <a:off x="3771900" y="3886200"/>
            <a:ext cx="83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Efferent Diagnoses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562100" y="3962400"/>
            <a:ext cx="3200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Oculomotor nerve (3)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Trochlear nerve (4)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Abducens nerve (6)</a:t>
            </a:r>
          </a:p>
        </p:txBody>
      </p:sp>
      <p:pic>
        <p:nvPicPr>
          <p:cNvPr id="72708" name="Picture 4" descr="DSC00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6300" y="3657600"/>
            <a:ext cx="3086100" cy="231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Efferent Diagnoses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1562100" y="3962400"/>
            <a:ext cx="3200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Oculomotor nerve (3)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Trochlear nerve (4)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Abducens nerve (6)</a:t>
            </a:r>
          </a:p>
        </p:txBody>
      </p:sp>
      <p:pic>
        <p:nvPicPr>
          <p:cNvPr id="73732" name="Picture 4" descr="DSC00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6300" y="3657600"/>
            <a:ext cx="3086100" cy="2314575"/>
          </a:xfrm>
          <a:prstGeom prst="rect">
            <a:avLst/>
          </a:prstGeom>
          <a:noFill/>
        </p:spPr>
      </p:pic>
      <p:pic>
        <p:nvPicPr>
          <p:cNvPr id="73733" name="Picture 5" descr="DSC000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4100" y="1609725"/>
            <a:ext cx="3848100" cy="2886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Efferent Neuro-anatomy</a:t>
            </a:r>
          </a:p>
        </p:txBody>
      </p:sp>
      <p:pic>
        <p:nvPicPr>
          <p:cNvPr id="49156" name="Picture 4" descr="EFF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0300" y="1524000"/>
            <a:ext cx="3429000" cy="4919663"/>
          </a:xfrm>
          <a:prstGeom prst="rect">
            <a:avLst/>
          </a:prstGeom>
          <a:noFill/>
        </p:spPr>
      </p:pic>
      <p:sp>
        <p:nvSpPr>
          <p:cNvPr id="49157" name="Line 5"/>
          <p:cNvSpPr>
            <a:spLocks noChangeShapeType="1"/>
          </p:cNvSpPr>
          <p:nvPr/>
        </p:nvSpPr>
        <p:spPr bwMode="auto">
          <a:xfrm flipH="1">
            <a:off x="6362700" y="3276600"/>
            <a:ext cx="2667000" cy="2057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9158" name="Picture 6" descr="EFF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" y="2582863"/>
            <a:ext cx="4724400" cy="3817937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Efferent Diagnoses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562100" y="3962400"/>
            <a:ext cx="3200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Oculomotor nerve (3)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Trochlear nerve (4)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Abducens nerve (6)</a:t>
            </a:r>
          </a:p>
        </p:txBody>
      </p:sp>
      <p:pic>
        <p:nvPicPr>
          <p:cNvPr id="74756" name="Picture 4" descr="MVC-017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4900" y="1752600"/>
            <a:ext cx="45720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Efferent Diagnoses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562100" y="3962400"/>
            <a:ext cx="3200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Oculomotor nerve (3)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Trochlear nerve (4)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Abducens nerve (6)</a:t>
            </a:r>
          </a:p>
        </p:txBody>
      </p:sp>
      <p:pic>
        <p:nvPicPr>
          <p:cNvPr id="75780" name="Picture 4" descr="MVC-017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4900" y="1752600"/>
            <a:ext cx="45720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5" descr="MVC-015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4900" y="4343400"/>
            <a:ext cx="4645025" cy="19796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Efferent Diagnoses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5219700" y="1600200"/>
            <a:ext cx="480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Orbit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accent2"/>
                </a:solidFill>
              </a:rPr>
              <a:t>Extraocular muscles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accent2"/>
                </a:solidFill>
              </a:rPr>
              <a:t>Trauma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accent2"/>
                </a:solidFill>
              </a:rPr>
              <a:t>Mass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Neuromuscular junction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Single cranial nerves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Multiple cranial nerves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Intraparenchymal problem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tx1"/>
                </a:solidFill>
              </a:rPr>
              <a:t>INO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tx1"/>
                </a:solidFill>
              </a:rPr>
              <a:t>Gaze palsy</a:t>
            </a:r>
          </a:p>
        </p:txBody>
      </p:sp>
      <p:pic>
        <p:nvPicPr>
          <p:cNvPr id="76804" name="Picture 4" descr="antenn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1676400"/>
            <a:ext cx="3422650" cy="4757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Efferent Diagnoses</a:t>
            </a: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5219700" y="1600200"/>
            <a:ext cx="480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Orbit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accent2"/>
                </a:solidFill>
              </a:rPr>
              <a:t>Extraocular muscles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accent2"/>
                </a:solidFill>
              </a:rPr>
              <a:t>Trauma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accent2"/>
                </a:solidFill>
              </a:rPr>
              <a:t>Mass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Neuromuscular junction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Single cranial nerves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Multiple cranial nerves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Intraparenchymal problem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tx1"/>
                </a:solidFill>
              </a:rPr>
              <a:t>INO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tx1"/>
                </a:solidFill>
              </a:rPr>
              <a:t>Gaze palsy</a:t>
            </a:r>
          </a:p>
        </p:txBody>
      </p:sp>
      <p:pic>
        <p:nvPicPr>
          <p:cNvPr id="77828" name="Picture 4" descr="EFF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2100" y="1524000"/>
            <a:ext cx="3581400" cy="4919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Efferent Diagnoses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5219700" y="1600200"/>
            <a:ext cx="480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Orbit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accent2"/>
                </a:solidFill>
              </a:rPr>
              <a:t>Extraocular muscles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accent2"/>
                </a:solidFill>
              </a:rPr>
              <a:t>Trauma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accent2"/>
                </a:solidFill>
              </a:rPr>
              <a:t>Mass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Neuromuscular junction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Single cranial nerves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Multiple cranial nerves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Intraparenchymal problem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accent2"/>
                </a:solidFill>
              </a:rPr>
              <a:t>INO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tx1"/>
                </a:solidFill>
              </a:rPr>
              <a:t>Gaze palsy</a:t>
            </a:r>
          </a:p>
        </p:txBody>
      </p:sp>
      <p:pic>
        <p:nvPicPr>
          <p:cNvPr id="78852" name="Picture 4" descr="MVC-308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" y="3475038"/>
            <a:ext cx="4724400" cy="2392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Efferent Diagnoses</a:t>
            </a: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5219700" y="1600200"/>
            <a:ext cx="480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Orbit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accent2"/>
                </a:solidFill>
              </a:rPr>
              <a:t>Extraocular muscles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accent2"/>
                </a:solidFill>
              </a:rPr>
              <a:t>Trauma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accent2"/>
                </a:solidFill>
              </a:rPr>
              <a:t>Mass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Neuromuscular junction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Single cranial nerves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Multiple cranial nerves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Intraparenchymal problem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accent2"/>
                </a:solidFill>
              </a:rPr>
              <a:t>INO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accent2"/>
                </a:solidFill>
              </a:rPr>
              <a:t>Gaze palsy</a:t>
            </a:r>
          </a:p>
        </p:txBody>
      </p:sp>
      <p:pic>
        <p:nvPicPr>
          <p:cNvPr id="79876" name="Picture 4" descr="MVC-037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1100" y="1566863"/>
            <a:ext cx="3962400" cy="4757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Neuro-ophthalmology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2143125" y="2514600"/>
            <a:ext cx="26955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Afferent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Efferent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Other</a:t>
            </a:r>
          </a:p>
        </p:txBody>
      </p:sp>
      <p:grpSp>
        <p:nvGrpSpPr>
          <p:cNvPr id="80900" name="Group 4"/>
          <p:cNvGrpSpPr>
            <a:grpSpLocks/>
          </p:cNvGrpSpPr>
          <p:nvPr/>
        </p:nvGrpSpPr>
        <p:grpSpPr bwMode="auto">
          <a:xfrm>
            <a:off x="4054475" y="1639888"/>
            <a:ext cx="5965825" cy="5218112"/>
            <a:chOff x="2554" y="1033"/>
            <a:chExt cx="3758" cy="3287"/>
          </a:xfrm>
        </p:grpSpPr>
        <p:sp>
          <p:nvSpPr>
            <p:cNvPr id="80901" name="Text Box 5"/>
            <p:cNvSpPr txBox="1">
              <a:spLocks noChangeArrowheads="1"/>
            </p:cNvSpPr>
            <p:nvPr/>
          </p:nvSpPr>
          <p:spPr bwMode="auto">
            <a:xfrm>
              <a:off x="3806" y="1033"/>
              <a:ext cx="1334" cy="288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Unusual faces</a:t>
              </a:r>
            </a:p>
          </p:txBody>
        </p:sp>
        <p:pic>
          <p:nvPicPr>
            <p:cNvPr id="80902" name="Picture 6" descr="MVC-131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54" y="2304"/>
              <a:ext cx="1358" cy="1908"/>
            </a:xfrm>
            <a:prstGeom prst="rect">
              <a:avLst/>
            </a:prstGeom>
            <a:noFill/>
          </p:spPr>
        </p:pic>
        <p:pic>
          <p:nvPicPr>
            <p:cNvPr id="80903" name="Picture 7" descr="MVC-136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94" y="1440"/>
              <a:ext cx="1219" cy="1776"/>
            </a:xfrm>
            <a:prstGeom prst="rect">
              <a:avLst/>
            </a:prstGeom>
            <a:noFill/>
          </p:spPr>
        </p:pic>
        <p:pic>
          <p:nvPicPr>
            <p:cNvPr id="80904" name="Picture 8" descr="MVC-451L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80" y="2544"/>
              <a:ext cx="1332" cy="177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Neuro-ophthalmology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143125" y="2514600"/>
            <a:ext cx="26955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Afferent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Efferent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Other</a:t>
            </a:r>
          </a:p>
        </p:txBody>
      </p:sp>
      <p:pic>
        <p:nvPicPr>
          <p:cNvPr id="41988" name="Picture 4" descr="DSC00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5900" y="2514600"/>
            <a:ext cx="3048000" cy="3865563"/>
          </a:xfrm>
          <a:prstGeom prst="rect">
            <a:avLst/>
          </a:prstGeom>
          <a:noFill/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829300" y="2057400"/>
            <a:ext cx="2185988" cy="4572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Unusual scans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Neuro-ophthalmology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143125" y="2514600"/>
            <a:ext cx="26955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Afferent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Efferent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Other</a:t>
            </a:r>
          </a:p>
        </p:txBody>
      </p:sp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5143500" y="1752600"/>
            <a:ext cx="3429000" cy="4824413"/>
            <a:chOff x="3240" y="1104"/>
            <a:chExt cx="2208" cy="3039"/>
          </a:xfrm>
        </p:grpSpPr>
        <p:sp>
          <p:nvSpPr>
            <p:cNvPr id="43013" name="Text Box 5"/>
            <p:cNvSpPr txBox="1">
              <a:spLocks noChangeArrowheads="1"/>
            </p:cNvSpPr>
            <p:nvPr/>
          </p:nvSpPr>
          <p:spPr bwMode="auto">
            <a:xfrm>
              <a:off x="3576" y="1104"/>
              <a:ext cx="1872" cy="288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Unusual teeth</a:t>
              </a:r>
            </a:p>
          </p:txBody>
        </p:sp>
        <p:pic>
          <p:nvPicPr>
            <p:cNvPr id="43014" name="Picture 6" descr="DSC00035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40" y="1536"/>
              <a:ext cx="2069" cy="260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Neuro-ophthalmology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143125" y="2514600"/>
            <a:ext cx="26955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Afferent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Efferent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Other</a:t>
            </a:r>
          </a:p>
        </p:txBody>
      </p:sp>
      <p:pic>
        <p:nvPicPr>
          <p:cNvPr id="44036" name="Picture 4" descr="DSC000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0" y="2362200"/>
            <a:ext cx="2971800" cy="3962400"/>
          </a:xfrm>
          <a:prstGeom prst="rect">
            <a:avLst/>
          </a:prstGeom>
          <a:noFill/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5453063" y="1752600"/>
            <a:ext cx="2967037" cy="4572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Unusual skin lesions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Efferent Neuro-anatomy</a:t>
            </a:r>
          </a:p>
        </p:txBody>
      </p:sp>
      <p:pic>
        <p:nvPicPr>
          <p:cNvPr id="50180" name="Picture 4" descr="EFF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0300" y="1524000"/>
            <a:ext cx="3429000" cy="4919663"/>
          </a:xfrm>
          <a:prstGeom prst="rect">
            <a:avLst/>
          </a:prstGeom>
          <a:noFill/>
        </p:spPr>
      </p:pic>
      <p:sp>
        <p:nvSpPr>
          <p:cNvPr id="50183" name="Line 7"/>
          <p:cNvSpPr>
            <a:spLocks noChangeShapeType="1"/>
          </p:cNvSpPr>
          <p:nvPr/>
        </p:nvSpPr>
        <p:spPr bwMode="auto">
          <a:xfrm flipH="1">
            <a:off x="6134100" y="1905000"/>
            <a:ext cx="2057400" cy="2209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0184" name="Picture 8" descr="EFF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" y="1524000"/>
            <a:ext cx="4975225" cy="3552825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Neuro-ophthalmology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143125" y="2514600"/>
            <a:ext cx="26955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Afferent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Efferent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Other</a:t>
            </a:r>
          </a:p>
        </p:txBody>
      </p:sp>
      <p:pic>
        <p:nvPicPr>
          <p:cNvPr id="45060" name="Picture 4" descr="DSC000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2438400"/>
            <a:ext cx="2854325" cy="3806825"/>
          </a:xfrm>
          <a:prstGeom prst="rect">
            <a:avLst/>
          </a:prstGeom>
          <a:noFill/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5327650" y="1828800"/>
            <a:ext cx="2559050" cy="4572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Unusual postures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Neuro-ophthalmology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2143125" y="2514600"/>
            <a:ext cx="26955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Afferent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Efferent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Other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000500" y="4343400"/>
            <a:ext cx="5562600" cy="6413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tx1"/>
                </a:solidFill>
              </a:rPr>
              <a:t>And much, much more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Efferent Skull Anatomy </a:t>
            </a:r>
          </a:p>
        </p:txBody>
      </p:sp>
      <p:pic>
        <p:nvPicPr>
          <p:cNvPr id="52227" name="Picture 3" descr="MVC-013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" y="1600200"/>
            <a:ext cx="3200400" cy="4724400"/>
          </a:xfrm>
          <a:prstGeom prst="rect">
            <a:avLst/>
          </a:prstGeom>
          <a:noFill/>
        </p:spPr>
      </p:pic>
      <p:pic>
        <p:nvPicPr>
          <p:cNvPr id="52229" name="Picture 5" descr="sel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3875" y="1600200"/>
            <a:ext cx="5229225" cy="4676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Efferent Skull Anatomy </a:t>
            </a:r>
          </a:p>
        </p:txBody>
      </p:sp>
      <p:pic>
        <p:nvPicPr>
          <p:cNvPr id="51204" name="Picture 4" descr="MVC-013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" y="1600200"/>
            <a:ext cx="3276600" cy="4724400"/>
          </a:xfrm>
          <a:prstGeom prst="rect">
            <a:avLst/>
          </a:prstGeom>
          <a:noFill/>
        </p:spPr>
      </p:pic>
      <p:pic>
        <p:nvPicPr>
          <p:cNvPr id="51205" name="Picture 5" descr="MVC-883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1676400"/>
            <a:ext cx="5524500" cy="452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Orbit Pathology</a:t>
            </a:r>
          </a:p>
        </p:txBody>
      </p:sp>
      <p:pic>
        <p:nvPicPr>
          <p:cNvPr id="53251" name="Picture 3" descr="MVC-151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600200"/>
            <a:ext cx="4572000" cy="4962525"/>
          </a:xfrm>
          <a:prstGeom prst="rect">
            <a:avLst/>
          </a:prstGeom>
          <a:noFill/>
        </p:spPr>
      </p:pic>
      <p:pic>
        <p:nvPicPr>
          <p:cNvPr id="53253" name="Picture 5" descr="MVC-358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3500" y="1600200"/>
            <a:ext cx="3662363" cy="4953000"/>
          </a:xfrm>
          <a:prstGeom prst="rect">
            <a:avLst/>
          </a:prstGeom>
          <a:noFill/>
        </p:spPr>
      </p:pic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8191500" y="61722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192689-6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Orbit Pathology</a:t>
            </a:r>
          </a:p>
        </p:txBody>
      </p:sp>
      <p:pic>
        <p:nvPicPr>
          <p:cNvPr id="54276" name="Picture 4" descr="MVC-153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6900" y="1524000"/>
            <a:ext cx="3429000" cy="5019675"/>
          </a:xfrm>
          <a:prstGeom prst="rect">
            <a:avLst/>
          </a:prstGeom>
          <a:noFill/>
        </p:spPr>
      </p:pic>
      <p:pic>
        <p:nvPicPr>
          <p:cNvPr id="54277" name="Picture 5" descr="MVC-358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3500" y="1600200"/>
            <a:ext cx="3662363" cy="4953000"/>
          </a:xfrm>
          <a:prstGeom prst="rect">
            <a:avLst/>
          </a:prstGeom>
          <a:noFill/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8191500" y="61722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192689-6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Standard">
  <a:themeElements>
    <a:clrScheme name="Blue Standard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ue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 Standar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Standar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andar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andar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and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and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and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Standard</Template>
  <TotalTime>174</TotalTime>
  <Words>928</Words>
  <Application>Microsoft PowerPoint</Application>
  <PresentationFormat>35mm Slides</PresentationFormat>
  <Paragraphs>345</Paragraphs>
  <Slides>51</Slides>
  <Notes>51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Arial</vt:lpstr>
      <vt:lpstr>Arial Unicode MS</vt:lpstr>
      <vt:lpstr>Blue Standard</vt:lpstr>
      <vt:lpstr>Neuro-ophthalmology Review Second Hour</vt:lpstr>
      <vt:lpstr>Neuro-ophthalmology</vt:lpstr>
      <vt:lpstr>Efferent Neuro-anatomy</vt:lpstr>
      <vt:lpstr>Efferent Neuro-anatomy</vt:lpstr>
      <vt:lpstr>Efferent Neuro-anatomy</vt:lpstr>
      <vt:lpstr>Efferent Skull Anatomy </vt:lpstr>
      <vt:lpstr>Efferent Skull Anatomy </vt:lpstr>
      <vt:lpstr>Orbit Pathology</vt:lpstr>
      <vt:lpstr>Orbit Pathology</vt:lpstr>
      <vt:lpstr>Efferent Examination</vt:lpstr>
      <vt:lpstr>Efferent Examination</vt:lpstr>
      <vt:lpstr>Efferent Examination</vt:lpstr>
      <vt:lpstr>Efferent Examination</vt:lpstr>
      <vt:lpstr>Efferent Examination</vt:lpstr>
      <vt:lpstr>Efferent Examination</vt:lpstr>
      <vt:lpstr>Efferent Examination</vt:lpstr>
      <vt:lpstr>Efferent Examination</vt:lpstr>
      <vt:lpstr>Efferent Examination</vt:lpstr>
      <vt:lpstr>Efferent Examination</vt:lpstr>
      <vt:lpstr>Efferent Examination</vt:lpstr>
      <vt:lpstr>10 yo girl</vt:lpstr>
      <vt:lpstr>Slide 22</vt:lpstr>
      <vt:lpstr>10 yo girl</vt:lpstr>
      <vt:lpstr>Efferent Examination</vt:lpstr>
      <vt:lpstr>Efferent Examination</vt:lpstr>
      <vt:lpstr>Efferent</vt:lpstr>
      <vt:lpstr>Efferent Diagnoses</vt:lpstr>
      <vt:lpstr>Efferent Diagnoses</vt:lpstr>
      <vt:lpstr>Efferent Diagnoses</vt:lpstr>
      <vt:lpstr>14 yo boy</vt:lpstr>
      <vt:lpstr>Efferent Diagnoses</vt:lpstr>
      <vt:lpstr>29 yo man</vt:lpstr>
      <vt:lpstr>29 yo man</vt:lpstr>
      <vt:lpstr>Efferent Diagnoses</vt:lpstr>
      <vt:lpstr>Efferent Diagnoses</vt:lpstr>
      <vt:lpstr>Efferent Diagnoses</vt:lpstr>
      <vt:lpstr>Oculomotor CN Palsy</vt:lpstr>
      <vt:lpstr>Efferent Diagnoses</vt:lpstr>
      <vt:lpstr>Efferent Diagnoses</vt:lpstr>
      <vt:lpstr>Efferent Diagnoses</vt:lpstr>
      <vt:lpstr>Efferent Diagnoses</vt:lpstr>
      <vt:lpstr>Efferent Diagnoses</vt:lpstr>
      <vt:lpstr>Efferent Diagnoses</vt:lpstr>
      <vt:lpstr>Efferent Diagnoses</vt:lpstr>
      <vt:lpstr>Efferent Diagnoses</vt:lpstr>
      <vt:lpstr>Neuro-ophthalmology</vt:lpstr>
      <vt:lpstr>Neuro-ophthalmology</vt:lpstr>
      <vt:lpstr>Neuro-ophthalmology</vt:lpstr>
      <vt:lpstr>Neuro-ophthalmology</vt:lpstr>
      <vt:lpstr>Neuro-ophthalmology</vt:lpstr>
      <vt:lpstr>Neuro-ophthalmology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Eye Movement Examination</dc:title>
  <dc:creator>Thomas M. Bosley</dc:creator>
  <cp:lastModifiedBy>class2</cp:lastModifiedBy>
  <cp:revision>24</cp:revision>
  <dcterms:created xsi:type="dcterms:W3CDTF">2002-05-10T18:14:42Z</dcterms:created>
  <dcterms:modified xsi:type="dcterms:W3CDTF">2012-03-28T09:15:11Z</dcterms:modified>
</cp:coreProperties>
</file>