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43"/>
  </p:notesMasterIdLst>
  <p:sldIdLst>
    <p:sldId id="256" r:id="rId2"/>
    <p:sldId id="258" r:id="rId3"/>
    <p:sldId id="257" r:id="rId4"/>
    <p:sldId id="328" r:id="rId5"/>
    <p:sldId id="329" r:id="rId6"/>
    <p:sldId id="330" r:id="rId7"/>
    <p:sldId id="327" r:id="rId8"/>
    <p:sldId id="332" r:id="rId9"/>
    <p:sldId id="335" r:id="rId10"/>
    <p:sldId id="338" r:id="rId11"/>
    <p:sldId id="337" r:id="rId12"/>
    <p:sldId id="336" r:id="rId13"/>
    <p:sldId id="340" r:id="rId14"/>
    <p:sldId id="342" r:id="rId15"/>
    <p:sldId id="339" r:id="rId16"/>
    <p:sldId id="343" r:id="rId17"/>
    <p:sldId id="346" r:id="rId18"/>
    <p:sldId id="347" r:id="rId19"/>
    <p:sldId id="348" r:id="rId20"/>
    <p:sldId id="344" r:id="rId21"/>
    <p:sldId id="310" r:id="rId22"/>
    <p:sldId id="311" r:id="rId23"/>
    <p:sldId id="312" r:id="rId24"/>
    <p:sldId id="313" r:id="rId25"/>
    <p:sldId id="314" r:id="rId26"/>
    <p:sldId id="315" r:id="rId27"/>
    <p:sldId id="316" r:id="rId28"/>
    <p:sldId id="282" r:id="rId29"/>
    <p:sldId id="283" r:id="rId30"/>
    <p:sldId id="317" r:id="rId31"/>
    <p:sldId id="318" r:id="rId32"/>
    <p:sldId id="284" r:id="rId33"/>
    <p:sldId id="298" r:id="rId34"/>
    <p:sldId id="302" r:id="rId35"/>
    <p:sldId id="303" r:id="rId36"/>
    <p:sldId id="319" r:id="rId37"/>
    <p:sldId id="320" r:id="rId38"/>
    <p:sldId id="321" r:id="rId39"/>
    <p:sldId id="322" r:id="rId40"/>
    <p:sldId id="323" r:id="rId41"/>
    <p:sldId id="333" r:id="rId4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1" d="100"/>
          <a:sy n="61" d="100"/>
        </p:scale>
        <p:origin x="-2214" y="-8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en-US"/>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6611D3B-4665-45CD-A986-312A3A04EC12}" type="datetimeFigureOut">
              <a:rPr lang="ar-SA" smtClean="0"/>
              <a:pPr/>
              <a:t>22/01/1433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en-US"/>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CECC6F8-AEAC-4249-9003-2A163665D82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762957-6823-472B-984A-A300AFE3EDB2}" type="slidenum">
              <a:rPr lang="ar-SA"/>
              <a:pPr/>
              <a:t>4</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xfrm>
            <a:off x="1073150" y="4341813"/>
            <a:ext cx="4570413" cy="4116387"/>
          </a:xfrm>
        </p:spPr>
        <p:txBody>
          <a:bodyPr/>
          <a:lstStyle/>
          <a:p>
            <a:r>
              <a:rPr lang="en-US"/>
              <a:t>Let us recall the visual pathway. Light enters the eye via the refractive media, namely the cornea, anterior chamber, lens, and vitreous, and stimulates the retina posteriorly.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C3CF54-7DA8-4B38-A2C1-8C6642293F1F}" type="slidenum">
              <a:rPr lang="ar-SA"/>
              <a:pPr/>
              <a:t>5</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xfrm>
            <a:off x="1073150" y="4341813"/>
            <a:ext cx="4570413" cy="4116387"/>
          </a:xfrm>
        </p:spPr>
        <p:txBody>
          <a:bodyPr/>
          <a:lstStyle/>
          <a:p>
            <a:r>
              <a:rPr lang="en-US"/>
              <a:t>Light stimulates the photoreceptors, ie., the rods and cones. Through a series of other retinal nerve cells, the end result is that the RGC is stimulated. The RGC sends its axon, or fiber, in the nerve fiber layer to the optic disc and then down the optic nerve.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D5533C-CE39-4921-BC75-57506CD25F1E}" type="slidenum">
              <a:rPr lang="ar-SA"/>
              <a:pPr/>
              <a:t>6</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xfrm>
            <a:off x="1073150" y="4341813"/>
            <a:ext cx="4570413" cy="4116387"/>
          </a:xfrm>
        </p:spPr>
        <p:txBody>
          <a:bodyPr/>
          <a:lstStyle/>
          <a:p>
            <a:r>
              <a:rPr lang="en-US"/>
              <a:t>From the optic nerve, about half of the fibers cross over at the chiasm to the opposite optic tract, and the other half remain on the same side. The fibers in the optic tract synapse in the lateral geniculate nucleus of the thalamus. Neurons in the lateral geniculate nucleus then project to the occipital lobe, to the primary visual cortex. From there, there is further processing with projections to other cells in the visual cortex and elsewhere, resulting in conscious visual perception. </a:t>
            </a:r>
          </a:p>
          <a:p>
            <a:r>
              <a:rPr lang="en-US"/>
              <a:t>Now that we know how visual information is normally transmitted to the brain, what happens with a disease like glaucoma?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972885F-80EA-410A-8A82-AC0E50A8200C}" type="datetimeFigureOut">
              <a:rPr lang="ar-SA" smtClean="0"/>
              <a:pPr/>
              <a:t>22/01/1433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C12D99B-FAB3-4E96-9283-D00399DECDD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72885F-80EA-410A-8A82-AC0E50A8200C}" type="datetimeFigureOut">
              <a:rPr lang="ar-SA" smtClean="0"/>
              <a:pPr/>
              <a:t>22/01/1433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2D99B-FAB3-4E96-9283-D00399DECD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72885F-80EA-410A-8A82-AC0E50A8200C}" type="datetimeFigureOut">
              <a:rPr lang="ar-SA" smtClean="0"/>
              <a:pPr/>
              <a:t>22/01/1433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2D99B-FAB3-4E96-9283-D00399DECD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72885F-80EA-410A-8A82-AC0E50A8200C}" type="datetimeFigureOut">
              <a:rPr lang="ar-SA" smtClean="0"/>
              <a:pPr/>
              <a:t>22/01/1433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2D99B-FAB3-4E96-9283-D00399DECD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972885F-80EA-410A-8A82-AC0E50A8200C}" type="datetimeFigureOut">
              <a:rPr lang="ar-SA" smtClean="0"/>
              <a:pPr/>
              <a:t>22/01/1433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2D99B-FAB3-4E96-9283-D00399DECD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972885F-80EA-410A-8A82-AC0E50A8200C}" type="datetimeFigureOut">
              <a:rPr lang="ar-SA" smtClean="0"/>
              <a:pPr/>
              <a:t>22/01/1433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2D99B-FAB3-4E96-9283-D00399DECD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972885F-80EA-410A-8A82-AC0E50A8200C}" type="datetimeFigureOut">
              <a:rPr lang="ar-SA" smtClean="0"/>
              <a:pPr/>
              <a:t>22/01/1433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12D99B-FAB3-4E96-9283-D00399DECD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972885F-80EA-410A-8A82-AC0E50A8200C}" type="datetimeFigureOut">
              <a:rPr lang="ar-SA" smtClean="0"/>
              <a:pPr/>
              <a:t>22/01/1433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12D99B-FAB3-4E96-9283-D00399DECD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72885F-80EA-410A-8A82-AC0E50A8200C}" type="datetimeFigureOut">
              <a:rPr lang="ar-SA" smtClean="0"/>
              <a:pPr/>
              <a:t>22/01/1433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12D99B-FAB3-4E96-9283-D00399DECD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972885F-80EA-410A-8A82-AC0E50A8200C}" type="datetimeFigureOut">
              <a:rPr lang="ar-SA" smtClean="0"/>
              <a:pPr/>
              <a:t>22/01/1433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2D99B-FAB3-4E96-9283-D00399DECD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972885F-80EA-410A-8A82-AC0E50A8200C}" type="datetimeFigureOut">
              <a:rPr lang="ar-SA" smtClean="0"/>
              <a:pPr/>
              <a:t>22/01/1433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C12D99B-FAB3-4E96-9283-D00399DECDD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972885F-80EA-410A-8A82-AC0E50A8200C}" type="datetimeFigureOut">
              <a:rPr lang="ar-SA" smtClean="0"/>
              <a:pPr/>
              <a:t>22/01/1433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C12D99B-FAB3-4E96-9283-D00399DECDD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rds.yahoo.com/_ylt=A9G_bF9s9PlIKBwAvtaJzbkF;_ylu=X3oDMTBpZTByOGFiBHBvcwMyBHNlYwNzcgR2dGlkAw--/SIG=1eflnphsk/EXP=1224426988/**http:/images.search.yahoo.com/images/view?back=http://images.search.yahoo.com/search/images?ei=utf-8&amp;fr=sfp&amp;p=drusens&amp;iscqry=&amp;w=193&amp;h=181&amp;imgurl=www.sraj.freeuk.com/drusens.jpg&amp;rurl=http://www.sraj.freeuk.com/amd.htm&amp;size=7.3kB&amp;name=drusens.jpg&amp;p=drusens&amp;type=JPG&amp;oid=a50e2630e33ff302&amp;no=2&amp;tt=11&amp;sigr=1123vd6nv&amp;sigi=10v6lon61&amp;sigb=12e162ctc"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571612"/>
            <a:ext cx="7772400" cy="1470025"/>
          </a:xfrm>
        </p:spPr>
        <p:txBody>
          <a:bodyPr/>
          <a:lstStyle/>
          <a:p>
            <a:r>
              <a:rPr lang="en-US" b="1" dirty="0" smtClean="0">
                <a:solidFill>
                  <a:srgbClr val="FFFF00"/>
                </a:solidFill>
              </a:rPr>
              <a:t>CHRONIC VISUAL LOSS</a:t>
            </a:r>
            <a:endParaRPr lang="en-US" b="1" dirty="0">
              <a:solidFill>
                <a:srgbClr val="FFFF00"/>
              </a:solidFill>
            </a:endParaRPr>
          </a:p>
        </p:txBody>
      </p:sp>
      <p:sp>
        <p:nvSpPr>
          <p:cNvPr id="3" name="Subtitle 2"/>
          <p:cNvSpPr>
            <a:spLocks noGrp="1"/>
          </p:cNvSpPr>
          <p:nvPr>
            <p:ph type="subTitle" idx="1"/>
          </p:nvPr>
        </p:nvSpPr>
        <p:spPr>
          <a:xfrm>
            <a:off x="2071670" y="3429000"/>
            <a:ext cx="6400800" cy="1752600"/>
          </a:xfrm>
        </p:spPr>
        <p:txBody>
          <a:bodyPr>
            <a:normAutofit fontScale="77500" lnSpcReduction="20000"/>
          </a:bodyPr>
          <a:lstStyle/>
          <a:p>
            <a:pPr algn="l"/>
            <a:r>
              <a:rPr lang="en-US" sz="3300" b="1" dirty="0" smtClean="0">
                <a:solidFill>
                  <a:schemeClr val="tx2"/>
                </a:solidFill>
              </a:rPr>
              <a:t>ESSAM </a:t>
            </a:r>
            <a:r>
              <a:rPr lang="en-US" sz="3300" b="1" dirty="0" smtClean="0">
                <a:solidFill>
                  <a:schemeClr val="tx2"/>
                </a:solidFill>
              </a:rPr>
              <a:t>OSMAN</a:t>
            </a:r>
          </a:p>
          <a:p>
            <a:pPr algn="l"/>
            <a:r>
              <a:rPr lang="en-US" b="1" dirty="0" smtClean="0"/>
              <a:t>Associate Professor</a:t>
            </a:r>
          </a:p>
          <a:p>
            <a:pPr algn="l"/>
            <a:r>
              <a:rPr lang="en-US" b="1" dirty="0" smtClean="0"/>
              <a:t>Chief </a:t>
            </a:r>
            <a:r>
              <a:rPr lang="en-US" b="1" dirty="0" smtClean="0"/>
              <a:t>Glaucoma unit</a:t>
            </a:r>
          </a:p>
          <a:p>
            <a:pPr algn="l"/>
            <a:r>
              <a:rPr lang="en-US" b="1" dirty="0" err="1" smtClean="0"/>
              <a:t>Email:eosman@ksu.edu.sa</a:t>
            </a:r>
            <a:endParaRPr lang="en-US" b="1" dirty="0" smtClean="0"/>
          </a:p>
          <a:p>
            <a:pPr algn="l"/>
            <a:r>
              <a:rPr lang="en-US" b="1" dirty="0" smtClean="0"/>
              <a:t>www.ksu.edu.sa/68905</a:t>
            </a:r>
            <a:endParaRPr lang="en-US" b="1" dirty="0"/>
          </a:p>
        </p:txBody>
      </p:sp>
      <p:pic>
        <p:nvPicPr>
          <p:cNvPr id="4" name="Picture 2" descr="C:\dr\bakground\King Saud U. Logos\KSU logo 2 copy.JPG"/>
          <p:cNvPicPr>
            <a:picLocks noChangeAspect="1" noChangeArrowheads="1"/>
          </p:cNvPicPr>
          <p:nvPr/>
        </p:nvPicPr>
        <p:blipFill>
          <a:blip r:embed="rId2" cstate="print"/>
          <a:srcRect/>
          <a:stretch>
            <a:fillRect/>
          </a:stretch>
        </p:blipFill>
        <p:spPr bwMode="auto">
          <a:xfrm>
            <a:off x="0" y="0"/>
            <a:ext cx="1860550" cy="2357438"/>
          </a:xfrm>
          <a:prstGeom prst="rect">
            <a:avLst/>
          </a:prstGeom>
          <a:noFill/>
          <a:ln w="9525">
            <a:noFill/>
            <a:miter lim="800000"/>
            <a:headEnd/>
            <a:tailEnd/>
          </a:ln>
        </p:spPr>
      </p:pic>
      <p:pic>
        <p:nvPicPr>
          <p:cNvPr id="5" name="Picture 4" descr="2513983704.jpg"/>
          <p:cNvPicPr>
            <a:picLocks noChangeAspect="1"/>
          </p:cNvPicPr>
          <p:nvPr/>
        </p:nvPicPr>
        <p:blipFill>
          <a:blip r:embed="rId3" cstate="print"/>
          <a:stretch>
            <a:fillRect/>
          </a:stretch>
        </p:blipFill>
        <p:spPr>
          <a:xfrm>
            <a:off x="7143736" y="0"/>
            <a:ext cx="2000264" cy="207167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GLAUCOMA</a:t>
            </a:r>
            <a:endParaRPr lang="en-US" dirty="0">
              <a:solidFill>
                <a:srgbClr val="FFFF00"/>
              </a:solidFill>
            </a:endParaRPr>
          </a:p>
        </p:txBody>
      </p:sp>
      <p:sp>
        <p:nvSpPr>
          <p:cNvPr id="3" name="Content Placeholder 2"/>
          <p:cNvSpPr>
            <a:spLocks noGrp="1"/>
          </p:cNvSpPr>
          <p:nvPr>
            <p:ph idx="1"/>
          </p:nvPr>
        </p:nvSpPr>
        <p:spPr>
          <a:xfrm>
            <a:off x="457200" y="1935480"/>
            <a:ext cx="10044154" cy="4389120"/>
          </a:xfrm>
        </p:spPr>
        <p:txBody>
          <a:bodyPr>
            <a:noAutofit/>
          </a:bodyPr>
          <a:lstStyle/>
          <a:p>
            <a:pPr>
              <a:buNone/>
            </a:pPr>
            <a:r>
              <a:rPr lang="en-US" sz="3200" dirty="0" smtClean="0"/>
              <a:t>Diagnosis  2 of 3</a:t>
            </a:r>
          </a:p>
          <a:p>
            <a:pPr>
              <a:buNone/>
            </a:pPr>
            <a:r>
              <a:rPr lang="en-US" sz="3200" dirty="0" smtClean="0"/>
              <a:t>IOP</a:t>
            </a:r>
          </a:p>
          <a:p>
            <a:pPr>
              <a:buNone/>
            </a:pPr>
            <a:r>
              <a:rPr lang="en-US" sz="3200" dirty="0" smtClean="0"/>
              <a:t>Disc </a:t>
            </a:r>
          </a:p>
          <a:p>
            <a:pPr>
              <a:buNone/>
            </a:pPr>
            <a:r>
              <a:rPr lang="en-US" sz="3200" dirty="0" smtClean="0"/>
              <a:t>Visual field defect(respect horizontal midline)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GLAUCOMA</a:t>
            </a:r>
            <a:endParaRPr lang="en-US" dirty="0">
              <a:solidFill>
                <a:srgbClr val="FFFF00"/>
              </a:solidFill>
            </a:endParaRPr>
          </a:p>
        </p:txBody>
      </p:sp>
      <p:sp>
        <p:nvSpPr>
          <p:cNvPr id="3" name="Content Placeholder 2"/>
          <p:cNvSpPr>
            <a:spLocks noGrp="1"/>
          </p:cNvSpPr>
          <p:nvPr>
            <p:ph idx="1"/>
          </p:nvPr>
        </p:nvSpPr>
        <p:spPr/>
        <p:txBody>
          <a:bodyPr>
            <a:noAutofit/>
          </a:bodyPr>
          <a:lstStyle/>
          <a:p>
            <a:pPr>
              <a:buNone/>
            </a:pPr>
            <a:r>
              <a:rPr lang="en-US" sz="3200" dirty="0" smtClean="0"/>
              <a:t>Painless </a:t>
            </a:r>
          </a:p>
          <a:p>
            <a:r>
              <a:rPr lang="en-US" sz="3200" dirty="0" smtClean="0"/>
              <a:t>Gradual increase in IOP </a:t>
            </a:r>
          </a:p>
          <a:p>
            <a:r>
              <a:rPr lang="en-US" sz="3200" dirty="0" smtClean="0"/>
              <a:t>Central vision is affected late </a:t>
            </a:r>
            <a:endParaRPr 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GLAUCOMA</a:t>
            </a:r>
            <a:endParaRPr lang="en-US" dirty="0">
              <a:solidFill>
                <a:srgbClr val="FFFF00"/>
              </a:solidFill>
            </a:endParaRPr>
          </a:p>
        </p:txBody>
      </p:sp>
      <p:sp>
        <p:nvSpPr>
          <p:cNvPr id="3" name="Content Placeholder 2"/>
          <p:cNvSpPr>
            <a:spLocks noGrp="1"/>
          </p:cNvSpPr>
          <p:nvPr>
            <p:ph idx="1"/>
          </p:nvPr>
        </p:nvSpPr>
        <p:spPr/>
        <p:txBody>
          <a:bodyPr>
            <a:noAutofit/>
          </a:bodyPr>
          <a:lstStyle/>
          <a:p>
            <a:r>
              <a:rPr lang="en-US" sz="3200" dirty="0" smtClean="0"/>
              <a:t>Normal IOP</a:t>
            </a:r>
          </a:p>
          <a:p>
            <a:r>
              <a:rPr lang="en-US" sz="3200" dirty="0" smtClean="0"/>
              <a:t>10mmHg -21</a:t>
            </a:r>
          </a:p>
          <a:p>
            <a:r>
              <a:rPr lang="en-US" sz="3200" dirty="0" smtClean="0"/>
              <a:t>21-31  ocular hypertension</a:t>
            </a: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GLAUCOMA</a:t>
            </a:r>
            <a:endParaRPr lang="en-US" dirty="0">
              <a:solidFill>
                <a:srgbClr val="FFFF00"/>
              </a:solidFill>
            </a:endParaRPr>
          </a:p>
        </p:txBody>
      </p:sp>
      <p:sp>
        <p:nvSpPr>
          <p:cNvPr id="3" name="Content Placeholder 2"/>
          <p:cNvSpPr>
            <a:spLocks noGrp="1"/>
          </p:cNvSpPr>
          <p:nvPr>
            <p:ph idx="1"/>
          </p:nvPr>
        </p:nvSpPr>
        <p:spPr/>
        <p:txBody>
          <a:bodyPr>
            <a:noAutofit/>
          </a:bodyPr>
          <a:lstStyle/>
          <a:p>
            <a:pPr>
              <a:buNone/>
            </a:pPr>
            <a:r>
              <a:rPr lang="en-US" sz="3200" dirty="0" smtClean="0"/>
              <a:t>Disc </a:t>
            </a:r>
          </a:p>
          <a:p>
            <a:r>
              <a:rPr lang="en-US" sz="3200" dirty="0" smtClean="0"/>
              <a:t>Normally cupping 0.3 to 0.4</a:t>
            </a:r>
          </a:p>
          <a:p>
            <a:endParaRPr lang="en-US" sz="3200" dirty="0" smtClean="0"/>
          </a:p>
          <a:p>
            <a:r>
              <a:rPr lang="en-US" sz="3200" dirty="0" smtClean="0"/>
              <a:t>More than 2 of population C/D ratio more than 0.6</a:t>
            </a:r>
            <a:endParaRPr 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bwMode="auto">
          <a:xfrm>
            <a:off x="914400" y="4343400"/>
            <a:ext cx="7772400" cy="1974850"/>
          </a:xfrm>
        </p:spPr>
        <p:txBody>
          <a:bodyPr wrap="square" lIns="91440" tIns="45720" rIns="91440" bIns="45720" numCol="1" anchorCtr="0" compatLnSpc="1">
            <a:prstTxWarp prst="textNoShape">
              <a:avLst/>
            </a:prstTxWarp>
          </a:bodyPr>
          <a:lstStyle/>
          <a:p>
            <a:pPr marR="0" eaLnBrk="1" hangingPunct="1"/>
            <a:endParaRPr lang="en-US" cap="none" smtClean="0">
              <a:effectLst/>
              <a:cs typeface="Tahoma" pitchFamily="34" charset="0"/>
            </a:endParaRPr>
          </a:p>
        </p:txBody>
      </p:sp>
      <p:sp>
        <p:nvSpPr>
          <p:cNvPr id="19459" name="Rectangle 3"/>
          <p:cNvSpPr>
            <a:spLocks noGrp="1" noChangeArrowheads="1"/>
          </p:cNvSpPr>
          <p:nvPr>
            <p:ph type="subTitle" idx="1"/>
          </p:nvPr>
        </p:nvSpPr>
        <p:spPr>
          <a:xfrm>
            <a:off x="914400" y="2835275"/>
            <a:ext cx="7772400" cy="1508125"/>
          </a:xfrm>
        </p:spPr>
        <p:txBody>
          <a:bodyPr/>
          <a:lstStyle/>
          <a:p>
            <a:pPr eaLnBrk="1" hangingPunct="1">
              <a:spcBef>
                <a:spcPct val="0"/>
              </a:spcBef>
            </a:pPr>
            <a:endParaRPr lang="en-US" smtClean="0">
              <a:cs typeface="Tahoma" pitchFamily="34" charset="0"/>
            </a:endParaRPr>
          </a:p>
        </p:txBody>
      </p:sp>
      <p:pic>
        <p:nvPicPr>
          <p:cNvPr id="19460" name="Picture 4" descr="96glaucoma_cupping"/>
          <p:cNvPicPr>
            <a:picLocks noChangeAspect="1" noChangeArrowheads="1"/>
          </p:cNvPicPr>
          <p:nvPr/>
        </p:nvPicPr>
        <p:blipFill>
          <a:blip r:embed="rId2" cstate="print"/>
          <a:srcRect/>
          <a:stretch>
            <a:fillRect/>
          </a:stretch>
        </p:blipFill>
        <p:spPr bwMode="auto">
          <a:xfrm>
            <a:off x="428596" y="1428736"/>
            <a:ext cx="4037008" cy="3027756"/>
          </a:xfrm>
          <a:prstGeom prst="rect">
            <a:avLst/>
          </a:prstGeom>
          <a:noFill/>
          <a:ln w="9525">
            <a:noFill/>
            <a:miter lim="800000"/>
            <a:headEnd/>
            <a:tailEnd/>
          </a:ln>
        </p:spPr>
      </p:pic>
      <p:pic>
        <p:nvPicPr>
          <p:cNvPr id="5" name="Picture 4" descr="Untitled-19"/>
          <p:cNvPicPr>
            <a:picLocks noChangeAspect="1" noChangeArrowheads="1"/>
          </p:cNvPicPr>
          <p:nvPr/>
        </p:nvPicPr>
        <p:blipFill>
          <a:blip r:embed="rId3" cstate="print"/>
          <a:srcRect/>
          <a:stretch>
            <a:fillRect/>
          </a:stretch>
        </p:blipFill>
        <p:spPr>
          <a:xfrm>
            <a:off x="5000627" y="1500174"/>
            <a:ext cx="3619525" cy="271464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GLAUCOMA</a:t>
            </a:r>
            <a:endParaRPr lang="en-US" dirty="0">
              <a:solidFill>
                <a:srgbClr val="FFFF00"/>
              </a:solidFill>
            </a:endParaRPr>
          </a:p>
        </p:txBody>
      </p:sp>
      <p:sp>
        <p:nvSpPr>
          <p:cNvPr id="3" name="Content Placeholder 2"/>
          <p:cNvSpPr>
            <a:spLocks noGrp="1"/>
          </p:cNvSpPr>
          <p:nvPr>
            <p:ph idx="1"/>
          </p:nvPr>
        </p:nvSpPr>
        <p:spPr>
          <a:xfrm>
            <a:off x="457200" y="1935480"/>
            <a:ext cx="10044154" cy="4389120"/>
          </a:xfrm>
        </p:spPr>
        <p:txBody>
          <a:bodyPr>
            <a:noAutofit/>
          </a:bodyPr>
          <a:lstStyle/>
          <a:p>
            <a:pPr>
              <a:buNone/>
            </a:pPr>
            <a:r>
              <a:rPr lang="en-US" sz="3200" dirty="0" smtClean="0"/>
              <a:t>IOP measurement</a:t>
            </a:r>
          </a:p>
          <a:p>
            <a:pPr>
              <a:buNone/>
            </a:pPr>
            <a:r>
              <a:rPr lang="en-US" sz="3200" dirty="0" err="1" smtClean="0"/>
              <a:t>Schiotz</a:t>
            </a:r>
            <a:r>
              <a:rPr lang="en-US" sz="3200" dirty="0" smtClean="0"/>
              <a:t> </a:t>
            </a:r>
          </a:p>
          <a:p>
            <a:pPr>
              <a:buNone/>
            </a:pPr>
            <a:r>
              <a:rPr lang="en-US" sz="3200" dirty="0" err="1" smtClean="0"/>
              <a:t>Applanation</a:t>
            </a:r>
            <a:endParaRPr lang="en-US" sz="3200" dirty="0" smtClean="0"/>
          </a:p>
          <a:p>
            <a:pPr>
              <a:buNone/>
            </a:pPr>
            <a:r>
              <a:rPr lang="en-US" sz="3200" dirty="0" err="1" smtClean="0"/>
              <a:t>Tonopen</a:t>
            </a:r>
            <a:endParaRPr lang="en-US" sz="3200" dirty="0" smtClean="0"/>
          </a:p>
          <a:p>
            <a:pPr>
              <a:buNone/>
            </a:pPr>
            <a:r>
              <a:rPr lang="en-US" sz="3200" dirty="0" err="1" smtClean="0"/>
              <a:t>Pulsair</a:t>
            </a:r>
            <a:endParaRPr lang="en-US" sz="3200" dirty="0" smtClean="0"/>
          </a:p>
          <a:p>
            <a:pPr>
              <a:buNone/>
            </a:pPr>
            <a:r>
              <a:rPr lang="en-US" sz="3200" dirty="0" smtClean="0"/>
              <a:t>Air puff</a:t>
            </a:r>
          </a:p>
          <a:p>
            <a:pPr>
              <a:buNone/>
            </a:pPr>
            <a:r>
              <a:rPr lang="en-US" sz="3200" dirty="0" err="1" smtClean="0"/>
              <a:t>paskal</a:t>
            </a:r>
            <a:endParaRPr lang="en-US" sz="32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GLAUCOMA</a:t>
            </a:r>
            <a:endParaRPr lang="en-US" dirty="0">
              <a:solidFill>
                <a:srgbClr val="FFFF00"/>
              </a:solidFill>
            </a:endParaRPr>
          </a:p>
        </p:txBody>
      </p:sp>
      <p:sp>
        <p:nvSpPr>
          <p:cNvPr id="3" name="Content Placeholder 2"/>
          <p:cNvSpPr>
            <a:spLocks noGrp="1"/>
          </p:cNvSpPr>
          <p:nvPr>
            <p:ph idx="1"/>
          </p:nvPr>
        </p:nvSpPr>
        <p:spPr>
          <a:xfrm>
            <a:off x="457200" y="1935480"/>
            <a:ext cx="10044154" cy="4389120"/>
          </a:xfrm>
        </p:spPr>
        <p:txBody>
          <a:bodyPr>
            <a:noAutofit/>
          </a:bodyPr>
          <a:lstStyle/>
          <a:p>
            <a:pPr>
              <a:buNone/>
            </a:pPr>
            <a:r>
              <a:rPr lang="en-US" sz="3200" dirty="0" smtClean="0"/>
              <a:t>Primary or secondary</a:t>
            </a:r>
          </a:p>
          <a:p>
            <a:pPr>
              <a:buNone/>
            </a:pPr>
            <a:r>
              <a:rPr lang="en-US" sz="3200" dirty="0" smtClean="0"/>
              <a:t>Primary by exclusion</a:t>
            </a:r>
          </a:p>
          <a:p>
            <a:pPr>
              <a:buNone/>
            </a:pPr>
            <a:r>
              <a:rPr lang="en-US" sz="3200" dirty="0" err="1" smtClean="0"/>
              <a:t>Pseudoexfoliation</a:t>
            </a:r>
            <a:endParaRPr lang="en-US" sz="3200" dirty="0" smtClean="0"/>
          </a:p>
          <a:p>
            <a:pPr>
              <a:buNone/>
            </a:pPr>
            <a:r>
              <a:rPr lang="en-US" sz="3200" dirty="0" err="1" smtClean="0"/>
              <a:t>Pigmentary</a:t>
            </a:r>
            <a:endParaRPr lang="en-US" sz="3200" dirty="0" smtClean="0"/>
          </a:p>
          <a:p>
            <a:pPr>
              <a:buNone/>
            </a:pPr>
            <a:r>
              <a:rPr lang="en-US" sz="3200" dirty="0" err="1" smtClean="0"/>
              <a:t>Steriod</a:t>
            </a:r>
            <a:r>
              <a:rPr lang="en-US" sz="3200" dirty="0" smtClean="0"/>
              <a:t> induced</a:t>
            </a:r>
          </a:p>
          <a:p>
            <a:pPr>
              <a:buNone/>
            </a:pPr>
            <a:r>
              <a:rPr lang="en-US" sz="3200" dirty="0" err="1" smtClean="0"/>
              <a:t>Uveitic</a:t>
            </a:r>
            <a:r>
              <a:rPr lang="en-US" sz="3200" dirty="0"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Untitled-12"/>
          <p:cNvPicPr>
            <a:picLocks noGrp="1" noChangeAspect="1" noChangeArrowheads="1"/>
          </p:cNvPicPr>
          <p:nvPr>
            <p:ph idx="1"/>
          </p:nvPr>
        </p:nvPicPr>
        <p:blipFill>
          <a:blip r:embed="rId2" cstate="print"/>
          <a:srcRect/>
          <a:stretch>
            <a:fillRect/>
          </a:stretch>
        </p:blipFill>
        <p:spPr>
          <a:xfrm>
            <a:off x="0" y="2143116"/>
            <a:ext cx="4077985" cy="2877727"/>
          </a:xfrm>
          <a:noFill/>
        </p:spPr>
      </p:pic>
      <p:pic>
        <p:nvPicPr>
          <p:cNvPr id="5" name="Picture 4" descr="Untitled-24"/>
          <p:cNvPicPr>
            <a:picLocks noChangeAspect="1" noChangeArrowheads="1"/>
          </p:cNvPicPr>
          <p:nvPr/>
        </p:nvPicPr>
        <p:blipFill>
          <a:blip r:embed="rId3" cstate="print"/>
          <a:srcRect/>
          <a:stretch>
            <a:fillRect/>
          </a:stretch>
        </p:blipFill>
        <p:spPr>
          <a:xfrm>
            <a:off x="4429124" y="2000240"/>
            <a:ext cx="4071934" cy="305395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Untitled-29"/>
          <p:cNvPicPr>
            <a:picLocks noGrp="1" noChangeAspect="1" noChangeArrowheads="1"/>
          </p:cNvPicPr>
          <p:nvPr>
            <p:ph idx="1"/>
          </p:nvPr>
        </p:nvPicPr>
        <p:blipFill>
          <a:blip r:embed="rId2" cstate="print"/>
          <a:srcRect/>
          <a:stretch>
            <a:fillRect/>
          </a:stretch>
        </p:blipFill>
        <p:spPr>
          <a:xfrm>
            <a:off x="1920240" y="2301081"/>
            <a:ext cx="5303520" cy="3657600"/>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74neovglauco"/>
          <p:cNvPicPr>
            <a:picLocks noGrp="1" noChangeAspect="1" noChangeArrowheads="1"/>
          </p:cNvPicPr>
          <p:nvPr>
            <p:ph idx="1"/>
          </p:nvPr>
        </p:nvPicPr>
        <p:blipFill>
          <a:blip r:embed="rId2" cstate="print"/>
          <a:srcRect/>
          <a:stretch>
            <a:fillRect/>
          </a:stretch>
        </p:blipFill>
        <p:spPr>
          <a:xfrm>
            <a:off x="1647166" y="1935163"/>
            <a:ext cx="5849668" cy="4389437"/>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rgbClr val="FFFF00"/>
                </a:solidFill>
              </a:rPr>
              <a:t>CHRONIC VISUAL LOSS</a:t>
            </a:r>
            <a:endParaRPr lang="en-US" sz="6600" dirty="0">
              <a:solidFill>
                <a:srgbClr val="FFFF00"/>
              </a:solidFill>
            </a:endParaRPr>
          </a:p>
        </p:txBody>
      </p:sp>
      <p:sp>
        <p:nvSpPr>
          <p:cNvPr id="3" name="Content Placeholder 2"/>
          <p:cNvSpPr>
            <a:spLocks noGrp="1"/>
          </p:cNvSpPr>
          <p:nvPr>
            <p:ph idx="1"/>
          </p:nvPr>
        </p:nvSpPr>
        <p:spPr/>
        <p:txBody>
          <a:bodyPr>
            <a:normAutofit/>
          </a:bodyPr>
          <a:lstStyle/>
          <a:p>
            <a:pPr algn="l" rtl="0">
              <a:buNone/>
            </a:pPr>
            <a:r>
              <a:rPr lang="en-US" sz="3600" dirty="0" smtClean="0"/>
              <a:t>Causes of slowly </a:t>
            </a:r>
            <a:r>
              <a:rPr lang="en-US" sz="3600" dirty="0"/>
              <a:t>progressive </a:t>
            </a:r>
            <a:r>
              <a:rPr lang="en-US" sz="3600" b="1" dirty="0"/>
              <a:t>visual</a:t>
            </a:r>
            <a:r>
              <a:rPr lang="en-US" sz="3600" dirty="0"/>
              <a:t> </a:t>
            </a:r>
            <a:r>
              <a:rPr lang="en-US" sz="3600" b="1" dirty="0"/>
              <a:t>loss</a:t>
            </a:r>
            <a:r>
              <a:rPr lang="en-US" sz="3600" dirty="0"/>
              <a:t> in an adult </a:t>
            </a:r>
            <a:r>
              <a:rPr lang="en-US" sz="3600" dirty="0" smtClean="0"/>
              <a:t>patient</a:t>
            </a:r>
            <a:endParaRPr lang="en-US" sz="3600" dirty="0"/>
          </a:p>
          <a:p>
            <a:pPr algn="l" rtl="0">
              <a:buNone/>
            </a:pPr>
            <a:r>
              <a:rPr lang="en-US" sz="3600" dirty="0"/>
              <a:t>1. </a:t>
            </a:r>
            <a:r>
              <a:rPr lang="en-US" sz="3600" dirty="0" smtClean="0"/>
              <a:t>Glaucoma.</a:t>
            </a:r>
            <a:endParaRPr lang="en-US" sz="3600" dirty="0"/>
          </a:p>
          <a:p>
            <a:pPr algn="l" rtl="0">
              <a:buNone/>
            </a:pPr>
            <a:r>
              <a:rPr lang="en-US" sz="3600" dirty="0"/>
              <a:t>2. </a:t>
            </a:r>
            <a:r>
              <a:rPr lang="en-US" sz="3600" dirty="0" smtClean="0"/>
              <a:t>Cataract.</a:t>
            </a:r>
            <a:endParaRPr lang="en-US" sz="3600" dirty="0"/>
          </a:p>
          <a:p>
            <a:pPr algn="l" rtl="0">
              <a:buNone/>
            </a:pPr>
            <a:r>
              <a:rPr lang="en-US" sz="3600" dirty="0"/>
              <a:t>3. Macular </a:t>
            </a:r>
            <a:r>
              <a:rPr lang="en-US" sz="3600" dirty="0" smtClean="0"/>
              <a:t>degeneration.</a:t>
            </a:r>
            <a:endParaRPr lang="en-US" sz="3600" dirty="0"/>
          </a:p>
          <a:p>
            <a:pPr algn="l" rtl="0">
              <a:buNone/>
            </a:pPr>
            <a:r>
              <a:rPr lang="en-US" sz="3600" dirty="0"/>
              <a:t>4. Diabetic retinopathy </a:t>
            </a:r>
            <a:r>
              <a:rPr lang="en-US" sz="3600" dirty="0" smtClean="0"/>
              <a:t>.</a:t>
            </a:r>
            <a:endParaRPr lang="en-US" sz="3600" dirty="0"/>
          </a:p>
          <a:p>
            <a:pPr algn="l">
              <a:buNone/>
            </a:pP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GLAUCOMA</a:t>
            </a:r>
            <a:endParaRPr lang="en-US" dirty="0">
              <a:solidFill>
                <a:srgbClr val="FFFF00"/>
              </a:solidFill>
            </a:endParaRPr>
          </a:p>
        </p:txBody>
      </p:sp>
      <p:sp>
        <p:nvSpPr>
          <p:cNvPr id="3" name="Content Placeholder 2"/>
          <p:cNvSpPr>
            <a:spLocks noGrp="1"/>
          </p:cNvSpPr>
          <p:nvPr>
            <p:ph idx="1"/>
          </p:nvPr>
        </p:nvSpPr>
        <p:spPr>
          <a:xfrm>
            <a:off x="457200" y="1935480"/>
            <a:ext cx="10044154" cy="4389120"/>
          </a:xfrm>
        </p:spPr>
        <p:txBody>
          <a:bodyPr>
            <a:noAutofit/>
          </a:bodyPr>
          <a:lstStyle/>
          <a:p>
            <a:pPr>
              <a:buNone/>
            </a:pPr>
            <a:r>
              <a:rPr lang="en-US" sz="3200" dirty="0" smtClean="0"/>
              <a:t>Management</a:t>
            </a:r>
          </a:p>
          <a:p>
            <a:pPr>
              <a:buNone/>
            </a:pPr>
            <a:r>
              <a:rPr lang="en-US" sz="3200" dirty="0" smtClean="0"/>
              <a:t>Medical school</a:t>
            </a:r>
          </a:p>
          <a:p>
            <a:pPr>
              <a:buNone/>
            </a:pPr>
            <a:r>
              <a:rPr lang="en-US" sz="3200" dirty="0" smtClean="0"/>
              <a:t>Surgical school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8229600" cy="1143000"/>
          </a:xfrm>
        </p:spPr>
        <p:txBody>
          <a:bodyPr/>
          <a:lstStyle/>
          <a:p>
            <a:r>
              <a:rPr lang="en-US" dirty="0" smtClean="0">
                <a:solidFill>
                  <a:srgbClr val="FFFF00"/>
                </a:solidFill>
              </a:rPr>
              <a:t>CATARACT</a:t>
            </a:r>
            <a:endParaRPr lang="en-US" dirty="0">
              <a:solidFill>
                <a:srgbClr val="FFFF00"/>
              </a:solidFill>
            </a:endParaRPr>
          </a:p>
        </p:txBody>
      </p:sp>
      <p:sp>
        <p:nvSpPr>
          <p:cNvPr id="3" name="Content Placeholder 2"/>
          <p:cNvSpPr>
            <a:spLocks noGrp="1"/>
          </p:cNvSpPr>
          <p:nvPr>
            <p:ph idx="1"/>
          </p:nvPr>
        </p:nvSpPr>
        <p:spPr/>
        <p:txBody>
          <a:bodyPr/>
          <a:lstStyle/>
          <a:p>
            <a:pPr>
              <a:buNone/>
            </a:pPr>
            <a:r>
              <a:rPr lang="en-US" sz="4400" dirty="0" smtClean="0"/>
              <a:t> Opacity of the lens</a:t>
            </a:r>
          </a:p>
          <a:p>
            <a:pPr>
              <a:buNone/>
            </a:pPr>
            <a:endParaRPr lang="en-US" dirty="0"/>
          </a:p>
        </p:txBody>
      </p:sp>
      <p:pic>
        <p:nvPicPr>
          <p:cNvPr id="6" name="Picture 13" descr="Untitled-46"/>
          <p:cNvPicPr>
            <a:picLocks noChangeAspect="1" noChangeArrowheads="1"/>
          </p:cNvPicPr>
          <p:nvPr/>
        </p:nvPicPr>
        <p:blipFill>
          <a:blip r:embed="rId2" cstate="print"/>
          <a:srcRect/>
          <a:stretch>
            <a:fillRect/>
          </a:stretch>
        </p:blipFill>
        <p:spPr>
          <a:xfrm>
            <a:off x="2143108" y="2786058"/>
            <a:ext cx="4033838" cy="308133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8229600" cy="1143000"/>
          </a:xfrm>
        </p:spPr>
        <p:txBody>
          <a:bodyPr/>
          <a:lstStyle/>
          <a:p>
            <a:r>
              <a:rPr lang="en-US" dirty="0" smtClean="0">
                <a:solidFill>
                  <a:srgbClr val="FFFF00"/>
                </a:solidFill>
              </a:rPr>
              <a:t>CATARACT</a:t>
            </a:r>
            <a:endParaRPr lang="en-US" dirty="0">
              <a:solidFill>
                <a:srgbClr val="FFFF00"/>
              </a:solidFill>
            </a:endParaRPr>
          </a:p>
        </p:txBody>
      </p:sp>
      <p:sp>
        <p:nvSpPr>
          <p:cNvPr id="3" name="Content Placeholder 2"/>
          <p:cNvSpPr>
            <a:spLocks noGrp="1"/>
          </p:cNvSpPr>
          <p:nvPr>
            <p:ph idx="1"/>
          </p:nvPr>
        </p:nvSpPr>
        <p:spPr/>
        <p:txBody>
          <a:bodyPr>
            <a:normAutofit/>
          </a:bodyPr>
          <a:lstStyle/>
          <a:p>
            <a:pPr>
              <a:buNone/>
            </a:pPr>
            <a:r>
              <a:rPr lang="en-US" sz="3200" b="1" dirty="0" smtClean="0">
                <a:solidFill>
                  <a:srgbClr val="FFC000"/>
                </a:solidFill>
              </a:rPr>
              <a:t>Causes</a:t>
            </a:r>
          </a:p>
          <a:p>
            <a:pPr>
              <a:buNone/>
            </a:pPr>
            <a:r>
              <a:rPr lang="en-US" dirty="0" smtClean="0">
                <a:solidFill>
                  <a:srgbClr val="FF0000"/>
                </a:solidFill>
              </a:rPr>
              <a:t>Age related</a:t>
            </a:r>
          </a:p>
          <a:p>
            <a:pPr>
              <a:buNone/>
            </a:pPr>
            <a:r>
              <a:rPr lang="en-US" dirty="0" smtClean="0"/>
              <a:t>               </a:t>
            </a:r>
            <a:r>
              <a:rPr lang="en-US" dirty="0" err="1" smtClean="0"/>
              <a:t>subcapsular</a:t>
            </a:r>
            <a:endParaRPr lang="en-US" dirty="0" smtClean="0"/>
          </a:p>
          <a:p>
            <a:pPr>
              <a:buNone/>
            </a:pPr>
            <a:r>
              <a:rPr lang="en-US" dirty="0" smtClean="0"/>
              <a:t>               Nuclear</a:t>
            </a:r>
          </a:p>
          <a:p>
            <a:pPr>
              <a:buNone/>
            </a:pPr>
            <a:r>
              <a:rPr lang="en-US" dirty="0" smtClean="0"/>
              <a:t>               cortical</a:t>
            </a:r>
          </a:p>
          <a:p>
            <a:pPr>
              <a:buNone/>
            </a:pPr>
            <a:r>
              <a:rPr lang="en-US" dirty="0" smtClean="0">
                <a:solidFill>
                  <a:srgbClr val="FF0000"/>
                </a:solidFill>
              </a:rPr>
              <a:t>Traumatic</a:t>
            </a:r>
          </a:p>
        </p:txBody>
      </p:sp>
      <p:pic>
        <p:nvPicPr>
          <p:cNvPr id="5" name="Picture 4" descr="3209699521.jpg"/>
          <p:cNvPicPr>
            <a:picLocks noChangeAspect="1"/>
          </p:cNvPicPr>
          <p:nvPr/>
        </p:nvPicPr>
        <p:blipFill>
          <a:blip r:embed="rId2" cstate="print"/>
          <a:stretch>
            <a:fillRect/>
          </a:stretch>
        </p:blipFill>
        <p:spPr>
          <a:xfrm>
            <a:off x="4514340" y="2928934"/>
            <a:ext cx="2819921" cy="214314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1143000"/>
          </a:xfrm>
        </p:spPr>
        <p:txBody>
          <a:bodyPr/>
          <a:lstStyle/>
          <a:p>
            <a:r>
              <a:rPr lang="en-US" dirty="0" smtClean="0">
                <a:solidFill>
                  <a:srgbClr val="FFFF00"/>
                </a:solidFill>
              </a:rPr>
              <a:t>CATARACT</a:t>
            </a:r>
            <a:endParaRPr lang="en-US" dirty="0">
              <a:solidFill>
                <a:srgbClr val="FFFF00"/>
              </a:solidFill>
            </a:endParaRPr>
          </a:p>
        </p:txBody>
      </p:sp>
      <p:sp>
        <p:nvSpPr>
          <p:cNvPr id="3" name="Content Placeholder 2"/>
          <p:cNvSpPr>
            <a:spLocks noGrp="1"/>
          </p:cNvSpPr>
          <p:nvPr>
            <p:ph idx="1"/>
          </p:nvPr>
        </p:nvSpPr>
        <p:spPr/>
        <p:txBody>
          <a:bodyPr/>
          <a:lstStyle/>
          <a:p>
            <a:pPr>
              <a:buNone/>
            </a:pPr>
            <a:r>
              <a:rPr lang="en-US" dirty="0" smtClean="0">
                <a:solidFill>
                  <a:srgbClr val="FF0000"/>
                </a:solidFill>
              </a:rPr>
              <a:t>Metabolic</a:t>
            </a:r>
          </a:p>
          <a:p>
            <a:pPr>
              <a:buNone/>
            </a:pPr>
            <a:r>
              <a:rPr lang="en-US" dirty="0" smtClean="0"/>
              <a:t>           diabetic</a:t>
            </a:r>
          </a:p>
          <a:p>
            <a:pPr>
              <a:buNone/>
            </a:pPr>
            <a:r>
              <a:rPr lang="en-US" dirty="0" smtClean="0"/>
              <a:t>           </a:t>
            </a:r>
            <a:r>
              <a:rPr lang="en-US" dirty="0" err="1" smtClean="0"/>
              <a:t>galactosemia</a:t>
            </a:r>
            <a:endParaRPr lang="en-US" dirty="0" smtClean="0"/>
          </a:p>
          <a:p>
            <a:pPr>
              <a:buNone/>
            </a:pPr>
            <a:r>
              <a:rPr lang="en-US" dirty="0" err="1" smtClean="0"/>
              <a:t>Glacokinase</a:t>
            </a:r>
            <a:r>
              <a:rPr lang="en-US" dirty="0" smtClean="0"/>
              <a:t> </a:t>
            </a:r>
            <a:r>
              <a:rPr lang="en-US" dirty="0" err="1" smtClean="0"/>
              <a:t>defiency</a:t>
            </a:r>
            <a:endParaRPr lang="en-US" dirty="0" smtClean="0"/>
          </a:p>
          <a:p>
            <a:pPr>
              <a:buNone/>
            </a:pPr>
            <a:r>
              <a:rPr lang="en-US" dirty="0" err="1" smtClean="0"/>
              <a:t>Mannosidosis</a:t>
            </a:r>
            <a:endParaRPr lang="en-US" dirty="0" smtClean="0"/>
          </a:p>
          <a:p>
            <a:pPr>
              <a:buNone/>
            </a:pPr>
            <a:r>
              <a:rPr lang="en-US" dirty="0" err="1" smtClean="0"/>
              <a:t>Fabrys</a:t>
            </a:r>
            <a:r>
              <a:rPr lang="en-US" dirty="0" smtClean="0"/>
              <a:t> disease</a:t>
            </a:r>
          </a:p>
          <a:p>
            <a:pPr>
              <a:buNone/>
            </a:pPr>
            <a:r>
              <a:rPr lang="en-US" dirty="0" smtClean="0"/>
              <a:t>Lowes syndrome</a:t>
            </a:r>
          </a:p>
          <a:p>
            <a:pPr>
              <a:buNone/>
            </a:pPr>
            <a:r>
              <a:rPr lang="en-US" dirty="0" err="1" smtClean="0"/>
              <a:t>Hypocacemic</a:t>
            </a:r>
            <a:r>
              <a:rPr lang="en-US" dirty="0" smtClean="0"/>
              <a:t> syndrome</a:t>
            </a:r>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1143000"/>
          </a:xfrm>
        </p:spPr>
        <p:txBody>
          <a:bodyPr/>
          <a:lstStyle/>
          <a:p>
            <a:r>
              <a:rPr lang="en-US" dirty="0" smtClean="0">
                <a:solidFill>
                  <a:srgbClr val="FFFF00"/>
                </a:solidFill>
              </a:rPr>
              <a:t>CATARACT</a:t>
            </a:r>
            <a:endParaRPr lang="en-US" dirty="0">
              <a:solidFill>
                <a:srgbClr val="FFFF00"/>
              </a:solidFill>
            </a:endParaRPr>
          </a:p>
        </p:txBody>
      </p:sp>
      <p:sp>
        <p:nvSpPr>
          <p:cNvPr id="3" name="Content Placeholder 2"/>
          <p:cNvSpPr>
            <a:spLocks noGrp="1"/>
          </p:cNvSpPr>
          <p:nvPr>
            <p:ph idx="1"/>
          </p:nvPr>
        </p:nvSpPr>
        <p:spPr/>
        <p:txBody>
          <a:bodyPr/>
          <a:lstStyle/>
          <a:p>
            <a:pPr>
              <a:buNone/>
            </a:pPr>
            <a:r>
              <a:rPr lang="en-US" dirty="0" err="1" smtClean="0">
                <a:solidFill>
                  <a:srgbClr val="FF0000"/>
                </a:solidFill>
              </a:rPr>
              <a:t>Cataratogenic</a:t>
            </a:r>
            <a:r>
              <a:rPr lang="en-US" dirty="0" smtClean="0">
                <a:solidFill>
                  <a:srgbClr val="FF0000"/>
                </a:solidFill>
              </a:rPr>
              <a:t> drugs</a:t>
            </a:r>
          </a:p>
          <a:p>
            <a:pPr>
              <a:buNone/>
            </a:pPr>
            <a:r>
              <a:rPr lang="en-US" dirty="0" smtClean="0"/>
              <a:t>Chlorpromazine</a:t>
            </a:r>
          </a:p>
          <a:p>
            <a:pPr>
              <a:buNone/>
            </a:pPr>
            <a:r>
              <a:rPr lang="en-US" dirty="0" err="1" smtClean="0"/>
              <a:t>Miotics</a:t>
            </a:r>
            <a:endParaRPr lang="en-US" dirty="0" smtClean="0"/>
          </a:p>
          <a:p>
            <a:pPr>
              <a:buNone/>
            </a:pPr>
            <a:r>
              <a:rPr lang="en-US" dirty="0" err="1" smtClean="0"/>
              <a:t>Myleran</a:t>
            </a:r>
            <a:endParaRPr lang="en-US" dirty="0" smtClean="0"/>
          </a:p>
          <a:p>
            <a:pPr>
              <a:buNone/>
            </a:pPr>
            <a:r>
              <a:rPr lang="en-US" dirty="0" err="1" smtClean="0"/>
              <a:t>Amiodarone</a:t>
            </a:r>
            <a:endParaRPr lang="en-US" dirty="0" smtClean="0"/>
          </a:p>
          <a:p>
            <a:pPr>
              <a:buNone/>
            </a:pPr>
            <a:r>
              <a:rPr lang="en-US" dirty="0" smtClean="0"/>
              <a:t>gold</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1143000"/>
          </a:xfrm>
        </p:spPr>
        <p:txBody>
          <a:bodyPr/>
          <a:lstStyle/>
          <a:p>
            <a:r>
              <a:rPr lang="en-US" dirty="0" smtClean="0">
                <a:solidFill>
                  <a:srgbClr val="FFFF00"/>
                </a:solidFill>
              </a:rPr>
              <a:t>CATARACT</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pPr>
              <a:buNone/>
            </a:pPr>
            <a:r>
              <a:rPr lang="en-US" dirty="0" smtClean="0">
                <a:solidFill>
                  <a:srgbClr val="FF0000"/>
                </a:solidFill>
              </a:rPr>
              <a:t>Complicated cataract</a:t>
            </a:r>
          </a:p>
          <a:p>
            <a:pPr>
              <a:buNone/>
            </a:pPr>
            <a:r>
              <a:rPr lang="en-US" dirty="0" err="1" smtClean="0"/>
              <a:t>Uveitis</a:t>
            </a:r>
            <a:endParaRPr lang="en-US" dirty="0" smtClean="0"/>
          </a:p>
          <a:p>
            <a:pPr>
              <a:buNone/>
            </a:pPr>
            <a:r>
              <a:rPr lang="en-US" dirty="0" smtClean="0"/>
              <a:t>Retinal </a:t>
            </a:r>
            <a:r>
              <a:rPr lang="en-US" dirty="0" err="1" smtClean="0"/>
              <a:t>dystrophy,retinitis</a:t>
            </a:r>
            <a:r>
              <a:rPr lang="en-US" dirty="0" smtClean="0"/>
              <a:t> </a:t>
            </a:r>
            <a:r>
              <a:rPr lang="en-US" dirty="0" err="1" smtClean="0"/>
              <a:t>pigmentosa</a:t>
            </a:r>
            <a:endParaRPr lang="en-US" dirty="0" smtClean="0"/>
          </a:p>
          <a:p>
            <a:pPr>
              <a:buNone/>
            </a:pPr>
            <a:r>
              <a:rPr lang="en-US" dirty="0" smtClean="0"/>
              <a:t>High myopia</a:t>
            </a:r>
          </a:p>
          <a:p>
            <a:pPr>
              <a:buNone/>
            </a:pPr>
            <a:r>
              <a:rPr lang="en-US" dirty="0" smtClean="0"/>
              <a:t>Acute glaucoma</a:t>
            </a:r>
          </a:p>
          <a:p>
            <a:pPr>
              <a:buNone/>
            </a:pPr>
            <a:r>
              <a:rPr lang="en-US" dirty="0" smtClean="0">
                <a:solidFill>
                  <a:srgbClr val="FF0000"/>
                </a:solidFill>
              </a:rPr>
              <a:t>Intrauterine causes</a:t>
            </a:r>
            <a:endParaRPr lang="en-US" dirty="0" smtClean="0"/>
          </a:p>
          <a:p>
            <a:pPr>
              <a:buNone/>
            </a:pPr>
            <a:r>
              <a:rPr lang="en-US" dirty="0" err="1" smtClean="0"/>
              <a:t>rubellatoxo,cmv</a:t>
            </a:r>
            <a:endParaRPr lang="en-US" dirty="0" smtClean="0"/>
          </a:p>
          <a:p>
            <a:pPr>
              <a:buNone/>
            </a:pPr>
            <a:r>
              <a:rPr lang="en-US" dirty="0" err="1" smtClean="0">
                <a:solidFill>
                  <a:srgbClr val="FF0000"/>
                </a:solidFill>
              </a:rPr>
              <a:t>Syndroms</a:t>
            </a:r>
            <a:endParaRPr lang="en-US" dirty="0" smtClean="0"/>
          </a:p>
          <a:p>
            <a:pPr>
              <a:buNone/>
            </a:pPr>
            <a:r>
              <a:rPr lang="en-US" dirty="0" err="1" smtClean="0"/>
              <a:t>dowen</a:t>
            </a:r>
            <a:r>
              <a:rPr lang="en-US" dirty="0" smtClean="0"/>
              <a:t> </a:t>
            </a:r>
            <a:r>
              <a:rPr lang="en-US" dirty="0" err="1" smtClean="0"/>
              <a:t>syndrome,wernerrothman</a:t>
            </a:r>
            <a:endParaRPr lang="en-US" dirty="0" smtClean="0"/>
          </a:p>
          <a:p>
            <a:pPr>
              <a:buNone/>
            </a:pPr>
            <a:r>
              <a:rPr lang="en-US" dirty="0" err="1" smtClean="0">
                <a:solidFill>
                  <a:srgbClr val="FF0000"/>
                </a:solidFill>
              </a:rPr>
              <a:t>Heredetary</a:t>
            </a:r>
            <a:r>
              <a:rPr lang="en-US" dirty="0" smtClean="0"/>
              <a:t>  1/3</a:t>
            </a:r>
          </a:p>
          <a:p>
            <a:pPr>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CATARACT</a:t>
            </a:r>
            <a:endParaRPr lang="en-US" dirty="0">
              <a:solidFill>
                <a:srgbClr val="FFFF00"/>
              </a:solidFill>
            </a:endParaRPr>
          </a:p>
        </p:txBody>
      </p:sp>
      <p:sp>
        <p:nvSpPr>
          <p:cNvPr id="3" name="Content Placeholder 2"/>
          <p:cNvSpPr>
            <a:spLocks noGrp="1"/>
          </p:cNvSpPr>
          <p:nvPr>
            <p:ph idx="1"/>
          </p:nvPr>
        </p:nvSpPr>
        <p:spPr/>
        <p:txBody>
          <a:bodyPr/>
          <a:lstStyle/>
          <a:p>
            <a:pPr>
              <a:buNone/>
            </a:pPr>
            <a:r>
              <a:rPr lang="en-US" dirty="0" smtClean="0">
                <a:solidFill>
                  <a:srgbClr val="FFC000"/>
                </a:solidFill>
              </a:rPr>
              <a:t>Classification</a:t>
            </a:r>
          </a:p>
          <a:p>
            <a:pPr>
              <a:buNone/>
            </a:pPr>
            <a:r>
              <a:rPr lang="en-US" dirty="0" smtClean="0"/>
              <a:t>1-</a:t>
            </a:r>
            <a:r>
              <a:rPr lang="en-US" dirty="0" smtClean="0">
                <a:solidFill>
                  <a:srgbClr val="FF0000"/>
                </a:solidFill>
              </a:rPr>
              <a:t>morphologic</a:t>
            </a:r>
          </a:p>
          <a:p>
            <a:pPr>
              <a:buNone/>
            </a:pPr>
            <a:r>
              <a:rPr lang="en-US" dirty="0" err="1" smtClean="0"/>
              <a:t>nuclear,subcapsular,cortical</a:t>
            </a:r>
            <a:endParaRPr lang="en-US" dirty="0" smtClean="0"/>
          </a:p>
          <a:p>
            <a:pPr>
              <a:buNone/>
            </a:pPr>
            <a:r>
              <a:rPr lang="en-US" dirty="0" smtClean="0"/>
              <a:t>2-</a:t>
            </a:r>
            <a:r>
              <a:rPr lang="en-US" dirty="0" smtClean="0">
                <a:solidFill>
                  <a:srgbClr val="FF0000"/>
                </a:solidFill>
              </a:rPr>
              <a:t>maturity</a:t>
            </a:r>
          </a:p>
          <a:p>
            <a:pPr>
              <a:buNone/>
            </a:pPr>
            <a:r>
              <a:rPr lang="en-US" dirty="0" err="1" smtClean="0"/>
              <a:t>immature,mature,itumescent,hypermature</a:t>
            </a:r>
            <a:endParaRPr lang="en-US" dirty="0" smtClean="0"/>
          </a:p>
          <a:p>
            <a:pPr>
              <a:buNone/>
            </a:pPr>
            <a:r>
              <a:rPr lang="en-US" dirty="0" smtClean="0"/>
              <a:t>3-</a:t>
            </a:r>
            <a:r>
              <a:rPr lang="en-US" dirty="0" smtClean="0">
                <a:solidFill>
                  <a:srgbClr val="FF0000"/>
                </a:solidFill>
              </a:rPr>
              <a:t>age of onset</a:t>
            </a:r>
            <a:endParaRPr lang="en-US" dirty="0" smtClean="0"/>
          </a:p>
          <a:p>
            <a:pPr>
              <a:buNone/>
            </a:pPr>
            <a:r>
              <a:rPr lang="en-US" dirty="0" err="1" smtClean="0"/>
              <a:t>cong,infantile,presenile.senile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CATARACT</a:t>
            </a:r>
            <a:endParaRPr lang="en-US" dirty="0">
              <a:solidFill>
                <a:srgbClr val="FFFF00"/>
              </a:solidFill>
            </a:endParaRPr>
          </a:p>
        </p:txBody>
      </p:sp>
      <p:sp>
        <p:nvSpPr>
          <p:cNvPr id="3" name="Content Placeholder 2"/>
          <p:cNvSpPr>
            <a:spLocks noGrp="1"/>
          </p:cNvSpPr>
          <p:nvPr>
            <p:ph idx="1"/>
          </p:nvPr>
        </p:nvSpPr>
        <p:spPr/>
        <p:txBody>
          <a:bodyPr/>
          <a:lstStyle/>
          <a:p>
            <a:pPr>
              <a:buNone/>
            </a:pPr>
            <a:r>
              <a:rPr lang="en-US" dirty="0" smtClean="0">
                <a:solidFill>
                  <a:srgbClr val="FF0000"/>
                </a:solidFill>
              </a:rPr>
              <a:t>Management</a:t>
            </a:r>
          </a:p>
          <a:p>
            <a:pPr>
              <a:buNone/>
            </a:pPr>
            <a:r>
              <a:rPr lang="en-US" dirty="0" smtClean="0">
                <a:solidFill>
                  <a:srgbClr val="FFC000"/>
                </a:solidFill>
              </a:rPr>
              <a:t>Congenital</a:t>
            </a:r>
            <a:r>
              <a:rPr lang="en-US" dirty="0" smtClean="0"/>
              <a:t>   lens </a:t>
            </a:r>
            <a:r>
              <a:rPr lang="en-US" dirty="0" err="1" smtClean="0"/>
              <a:t>aspiration±IOL</a:t>
            </a:r>
            <a:endParaRPr lang="en-US" dirty="0" smtClean="0"/>
          </a:p>
          <a:p>
            <a:pPr>
              <a:buNone/>
            </a:pPr>
            <a:r>
              <a:rPr lang="en-US" dirty="0" err="1" smtClean="0">
                <a:solidFill>
                  <a:srgbClr val="FFC000"/>
                </a:solidFill>
              </a:rPr>
              <a:t>Aquired</a:t>
            </a:r>
            <a:endParaRPr lang="en-US" dirty="0" smtClean="0">
              <a:solidFill>
                <a:srgbClr val="FFC000"/>
              </a:solidFill>
            </a:endParaRPr>
          </a:p>
          <a:p>
            <a:pPr>
              <a:buNone/>
            </a:pPr>
            <a:r>
              <a:rPr lang="en-US" dirty="0" smtClean="0"/>
              <a:t>ICCE</a:t>
            </a:r>
          </a:p>
          <a:p>
            <a:pPr>
              <a:buNone/>
            </a:pPr>
            <a:r>
              <a:rPr lang="en-US" dirty="0" smtClean="0"/>
              <a:t>ECCE</a:t>
            </a:r>
          </a:p>
          <a:p>
            <a:pPr>
              <a:buNone/>
            </a:pPr>
            <a:r>
              <a:rPr lang="en-US" dirty="0" smtClean="0"/>
              <a:t>ECCE IOL</a:t>
            </a:r>
          </a:p>
          <a:p>
            <a:pPr>
              <a:buNone/>
            </a:pPr>
            <a:r>
              <a:rPr lang="en-US" dirty="0" smtClean="0"/>
              <a:t>PHACO IOL</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rPr>
              <a:t>Macular Degeneration</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pPr rtl="0">
              <a:buNone/>
            </a:pPr>
            <a:r>
              <a:rPr lang="en-US" sz="2800" b="1" dirty="0" smtClean="0">
                <a:solidFill>
                  <a:srgbClr val="FFC000"/>
                </a:solidFill>
              </a:rPr>
              <a:t>RELEVANCE</a:t>
            </a:r>
            <a:r>
              <a:rPr lang="en-US" b="1" dirty="0" smtClean="0"/>
              <a:t> </a:t>
            </a:r>
          </a:p>
          <a:p>
            <a:pPr rtl="0"/>
            <a:r>
              <a:rPr lang="en-US" dirty="0" smtClean="0"/>
              <a:t>In </a:t>
            </a:r>
            <a:r>
              <a:rPr lang="en-US" dirty="0"/>
              <a:t>the United States, age-related macular degeneration is the </a:t>
            </a:r>
            <a:r>
              <a:rPr lang="en-US" dirty="0" smtClean="0"/>
              <a:t>leading cause </a:t>
            </a:r>
            <a:r>
              <a:rPr lang="en-US" dirty="0"/>
              <a:t>of irreversible central </a:t>
            </a:r>
            <a:r>
              <a:rPr lang="en-US" b="1" dirty="0"/>
              <a:t>visual</a:t>
            </a:r>
            <a:r>
              <a:rPr lang="en-US" dirty="0"/>
              <a:t> </a:t>
            </a:r>
            <a:r>
              <a:rPr lang="en-US" b="1" dirty="0"/>
              <a:t>loss</a:t>
            </a:r>
            <a:r>
              <a:rPr lang="en-US" dirty="0"/>
              <a:t> (20/200 or worse) among people aged 52 </a:t>
            </a:r>
            <a:r>
              <a:rPr lang="en-US" dirty="0" smtClean="0"/>
              <a:t>or older</a:t>
            </a:r>
            <a:r>
              <a:rPr lang="en-US" dirty="0"/>
              <a:t>. </a:t>
            </a:r>
            <a:endParaRPr lang="en-US" dirty="0" smtClean="0"/>
          </a:p>
          <a:p>
            <a:pPr rtl="0"/>
            <a:r>
              <a:rPr lang="en-US" dirty="0" smtClean="0"/>
              <a:t>Because </a:t>
            </a:r>
            <a:r>
              <a:rPr lang="en-US" dirty="0"/>
              <a:t>certain types of macular degeneration are treated effectively </a:t>
            </a:r>
            <a:r>
              <a:rPr lang="en-US" dirty="0" smtClean="0"/>
              <a:t>with laser</a:t>
            </a:r>
            <a:r>
              <a:rPr lang="en-US" dirty="0"/>
              <a:t>, it is important to recognize this entity and to refer for appropriate care. </a:t>
            </a:r>
            <a:endParaRPr lang="en-US" dirty="0" smtClean="0"/>
          </a:p>
          <a:p>
            <a:pPr rtl="0"/>
            <a:r>
              <a:rPr lang="en-US" dirty="0" smtClean="0"/>
              <a:t>It is important </a:t>
            </a:r>
            <a:r>
              <a:rPr lang="en-US" dirty="0"/>
              <a:t>to distinguish between the possible causes of </a:t>
            </a:r>
            <a:r>
              <a:rPr lang="en-US" b="1" dirty="0"/>
              <a:t>visual</a:t>
            </a:r>
            <a:r>
              <a:rPr lang="en-US" dirty="0"/>
              <a:t> </a:t>
            </a:r>
            <a:r>
              <a:rPr lang="en-US" b="1" dirty="0"/>
              <a:t>loss</a:t>
            </a:r>
            <a:r>
              <a:rPr lang="en-US" dirty="0"/>
              <a:t>, whether </a:t>
            </a:r>
            <a:r>
              <a:rPr lang="en-US" dirty="0" smtClean="0"/>
              <a:t>cataract (surgically </a:t>
            </a:r>
            <a:r>
              <a:rPr lang="en-US" dirty="0"/>
              <a:t>correctable), glaucoma (medically or surgically treatable), or macular</a:t>
            </a:r>
          </a:p>
          <a:p>
            <a:r>
              <a:rPr lang="en-US" dirty="0"/>
              <a:t>degeneration (potentially laser treatable).	</a:t>
            </a:r>
          </a:p>
        </p:txBody>
      </p:sp>
      <p:pic>
        <p:nvPicPr>
          <p:cNvPr id="4" name="Picture 3" descr="4068595422.jpg"/>
          <p:cNvPicPr>
            <a:picLocks noChangeAspect="1"/>
          </p:cNvPicPr>
          <p:nvPr/>
        </p:nvPicPr>
        <p:blipFill>
          <a:blip r:embed="rId2" cstate="print"/>
          <a:stretch>
            <a:fillRect/>
          </a:stretch>
        </p:blipFill>
        <p:spPr>
          <a:xfrm>
            <a:off x="7715272" y="500042"/>
            <a:ext cx="1433332" cy="1714512"/>
          </a:xfrm>
          <a:prstGeom prst="rect">
            <a:avLst/>
          </a:prstGeom>
        </p:spPr>
      </p:pic>
      <p:pic>
        <p:nvPicPr>
          <p:cNvPr id="5" name="Picture 4" descr="blindspot-bdy.jpg"/>
          <p:cNvPicPr>
            <a:picLocks noChangeAspect="1"/>
          </p:cNvPicPr>
          <p:nvPr/>
        </p:nvPicPr>
        <p:blipFill>
          <a:blip r:embed="rId3" cstate="print"/>
          <a:stretch>
            <a:fillRect/>
          </a:stretch>
        </p:blipFill>
        <p:spPr>
          <a:xfrm>
            <a:off x="6215074" y="500042"/>
            <a:ext cx="1357322" cy="1815877"/>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Macular degeneration</a:t>
            </a:r>
            <a:endParaRPr lang="en-US"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pPr rtl="0">
              <a:buNone/>
            </a:pPr>
            <a:r>
              <a:rPr lang="en-US" b="1" dirty="0" smtClean="0">
                <a:solidFill>
                  <a:srgbClr val="FFC000"/>
                </a:solidFill>
              </a:rPr>
              <a:t>Macular </a:t>
            </a:r>
            <a:r>
              <a:rPr lang="en-US" b="1" dirty="0">
                <a:solidFill>
                  <a:srgbClr val="FFC000"/>
                </a:solidFill>
              </a:rPr>
              <a:t>Anatomy</a:t>
            </a:r>
            <a:endParaRPr lang="en-US" dirty="0">
              <a:solidFill>
                <a:srgbClr val="FFC000"/>
              </a:solidFill>
            </a:endParaRPr>
          </a:p>
          <a:p>
            <a:pPr rtl="0">
              <a:buNone/>
            </a:pPr>
            <a:r>
              <a:rPr lang="en-US" dirty="0"/>
              <a:t>The macula is an oval area situated about 2 disc diameters temporal to the optic </a:t>
            </a:r>
            <a:r>
              <a:rPr lang="en-US" dirty="0" smtClean="0"/>
              <a:t>disc. The </a:t>
            </a:r>
            <a:r>
              <a:rPr lang="en-US" dirty="0"/>
              <a:t>macula is composed of both rods and cones and is the area responsible </a:t>
            </a:r>
            <a:r>
              <a:rPr lang="en-US" dirty="0" smtClean="0"/>
              <a:t>for detailed</a:t>
            </a:r>
            <a:r>
              <a:rPr lang="en-US" dirty="0"/>
              <a:t>, fine central vision. </a:t>
            </a:r>
            <a:endParaRPr lang="en-US" dirty="0" smtClean="0"/>
          </a:p>
          <a:p>
            <a:pPr rtl="0">
              <a:buNone/>
            </a:pPr>
            <a:r>
              <a:rPr lang="en-US" dirty="0" smtClean="0"/>
              <a:t>The </a:t>
            </a:r>
            <a:r>
              <a:rPr lang="en-US" dirty="0"/>
              <a:t>central macula is </a:t>
            </a:r>
            <a:r>
              <a:rPr lang="en-US" dirty="0" smtClean="0"/>
              <a:t>a vascular </a:t>
            </a:r>
            <a:r>
              <a:rPr lang="en-US" dirty="0"/>
              <a:t>and appears darker </a:t>
            </a:r>
            <a:r>
              <a:rPr lang="en-US" dirty="0" smtClean="0"/>
              <a:t>than the </a:t>
            </a:r>
            <a:r>
              <a:rPr lang="en-US" dirty="0"/>
              <a:t>surrounding retina. The fovea is an oval depression in the center of the </a:t>
            </a:r>
            <a:r>
              <a:rPr lang="en-US" dirty="0" err="1" smtClean="0"/>
              <a:t>macula.there</a:t>
            </a:r>
            <a:r>
              <a:rPr lang="en-US" dirty="0" smtClean="0"/>
              <a:t> </a:t>
            </a:r>
            <a:r>
              <a:rPr lang="en-US" dirty="0"/>
              <a:t>is a high density of cones but no rods are present. </a:t>
            </a:r>
            <a:endParaRPr lang="en-US" dirty="0" smtClean="0"/>
          </a:p>
          <a:p>
            <a:pPr rtl="0">
              <a:buNone/>
            </a:pPr>
            <a:r>
              <a:rPr lang="en-US" dirty="0" smtClean="0"/>
              <a:t>The </a:t>
            </a:r>
            <a:r>
              <a:rPr lang="en-US" dirty="0"/>
              <a:t>central </a:t>
            </a:r>
            <a:r>
              <a:rPr lang="en-US" dirty="0" err="1" smtClean="0"/>
              <a:t>depressionof</a:t>
            </a:r>
            <a:r>
              <a:rPr lang="en-US" dirty="0" smtClean="0"/>
              <a:t> </a:t>
            </a:r>
            <a:r>
              <a:rPr lang="en-US" dirty="0"/>
              <a:t>the fovea may act like a concave mirror during </a:t>
            </a:r>
            <a:r>
              <a:rPr lang="en-US" dirty="0" err="1"/>
              <a:t>ophthalmoscopy</a:t>
            </a:r>
            <a:r>
              <a:rPr lang="en-US" dirty="0"/>
              <a:t>, producing a </a:t>
            </a:r>
            <a:r>
              <a:rPr lang="en-US" dirty="0" smtClean="0"/>
              <a:t>light reflection </a:t>
            </a:r>
            <a:r>
              <a:rPr lang="en-US" dirty="0"/>
              <a:t>(i.e., </a:t>
            </a:r>
            <a:r>
              <a:rPr lang="en-US" dirty="0" err="1"/>
              <a:t>foveal</a:t>
            </a:r>
            <a:r>
              <a:rPr lang="en-US" dirty="0"/>
              <a:t> reflex).</a:t>
            </a:r>
          </a:p>
          <a:p>
            <a:endParaRPr lang="en-US" dirty="0"/>
          </a:p>
        </p:txBody>
      </p:sp>
      <p:pic>
        <p:nvPicPr>
          <p:cNvPr id="4" name="Picture 3" descr="lasik18.jpg"/>
          <p:cNvPicPr>
            <a:picLocks noChangeAspect="1"/>
          </p:cNvPicPr>
          <p:nvPr/>
        </p:nvPicPr>
        <p:blipFill>
          <a:blip r:embed="rId2" cstate="print"/>
          <a:stretch>
            <a:fillRect/>
          </a:stretch>
        </p:blipFill>
        <p:spPr>
          <a:xfrm>
            <a:off x="6929454" y="928670"/>
            <a:ext cx="1285875" cy="12668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rgbClr val="FFFF00"/>
                </a:solidFill>
              </a:rPr>
              <a:t>CHRONIC VISUAL LOSS</a:t>
            </a:r>
            <a:endParaRPr lang="en-US" sz="6600" dirty="0">
              <a:solidFill>
                <a:srgbClr val="FFFF00"/>
              </a:solidFill>
            </a:endParaRPr>
          </a:p>
        </p:txBody>
      </p:sp>
      <p:sp>
        <p:nvSpPr>
          <p:cNvPr id="3" name="Content Placeholder 2"/>
          <p:cNvSpPr>
            <a:spLocks noGrp="1"/>
          </p:cNvSpPr>
          <p:nvPr>
            <p:ph idx="1"/>
          </p:nvPr>
        </p:nvSpPr>
        <p:spPr/>
        <p:txBody>
          <a:bodyPr>
            <a:normAutofit/>
          </a:bodyPr>
          <a:lstStyle/>
          <a:p>
            <a:pPr algn="l" rtl="0">
              <a:buNone/>
            </a:pPr>
            <a:r>
              <a:rPr lang="en-US" sz="3200" dirty="0"/>
              <a:t>1. Measure intraocular pressure with a </a:t>
            </a:r>
            <a:r>
              <a:rPr lang="en-US" sz="3200" dirty="0" err="1"/>
              <a:t>tonometer</a:t>
            </a:r>
            <a:endParaRPr lang="en-US" sz="3200" dirty="0"/>
          </a:p>
          <a:p>
            <a:pPr algn="l" rtl="0">
              <a:buNone/>
            </a:pPr>
            <a:r>
              <a:rPr lang="en-US" sz="3200" dirty="0"/>
              <a:t>2. Evaluate the nerve head, classifying it as normal, </a:t>
            </a:r>
            <a:r>
              <a:rPr lang="en-US" sz="3200" dirty="0" smtClean="0"/>
              <a:t>or abnormal</a:t>
            </a:r>
            <a:r>
              <a:rPr lang="en-US" sz="3200" dirty="0"/>
              <a:t>	</a:t>
            </a:r>
          </a:p>
          <a:p>
            <a:pPr algn="l" rtl="0">
              <a:buNone/>
            </a:pPr>
            <a:r>
              <a:rPr lang="en-US" sz="3200" dirty="0"/>
              <a:t>3. Evaluate the clarity of the lens</a:t>
            </a:r>
          </a:p>
          <a:p>
            <a:pPr algn="l" rtl="0">
              <a:buNone/>
            </a:pPr>
            <a:r>
              <a:rPr lang="en-US" sz="3200" dirty="0"/>
              <a:t>4. Evaluate the function and appearance of the macula.</a:t>
            </a:r>
          </a:p>
          <a:p>
            <a:pPr algn="l"/>
            <a:endParaRPr lang="en-US"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Macular degeneration</a:t>
            </a:r>
            <a:endParaRPr lang="en-US" dirty="0">
              <a:solidFill>
                <a:srgbClr val="FFFF00"/>
              </a:solidFill>
            </a:endParaRPr>
          </a:p>
        </p:txBody>
      </p:sp>
      <p:sp>
        <p:nvSpPr>
          <p:cNvPr id="3" name="Content Placeholder 2"/>
          <p:cNvSpPr>
            <a:spLocks noGrp="1"/>
          </p:cNvSpPr>
          <p:nvPr>
            <p:ph idx="1"/>
          </p:nvPr>
        </p:nvSpPr>
        <p:spPr/>
        <p:txBody>
          <a:bodyPr/>
          <a:lstStyle/>
          <a:p>
            <a:pPr>
              <a:buNone/>
            </a:pPr>
            <a:r>
              <a:rPr lang="en-US" dirty="0" smtClean="0">
                <a:solidFill>
                  <a:srgbClr val="FFC000"/>
                </a:solidFill>
              </a:rPr>
              <a:t>Test for macular function</a:t>
            </a:r>
          </a:p>
          <a:p>
            <a:pPr>
              <a:buNone/>
            </a:pPr>
            <a:r>
              <a:rPr lang="en-US" dirty="0" smtClean="0"/>
              <a:t>V/A</a:t>
            </a:r>
          </a:p>
          <a:p>
            <a:pPr>
              <a:buNone/>
            </a:pPr>
            <a:r>
              <a:rPr lang="en-US" dirty="0" err="1" smtClean="0"/>
              <a:t>Pupillary</a:t>
            </a:r>
            <a:r>
              <a:rPr lang="en-US" dirty="0" smtClean="0"/>
              <a:t> light reaction</a:t>
            </a:r>
          </a:p>
          <a:p>
            <a:pPr>
              <a:buNone/>
            </a:pPr>
            <a:r>
              <a:rPr lang="en-US" dirty="0" smtClean="0"/>
              <a:t>Color vision</a:t>
            </a:r>
          </a:p>
          <a:p>
            <a:pPr>
              <a:buNone/>
            </a:pPr>
            <a:r>
              <a:rPr lang="en-US" dirty="0" err="1" smtClean="0"/>
              <a:t>Ophthalmoscopy</a:t>
            </a:r>
            <a:endParaRPr lang="en-US" dirty="0" smtClean="0"/>
          </a:p>
          <a:p>
            <a:pPr>
              <a:buNone/>
            </a:pPr>
            <a:r>
              <a:rPr lang="en-US" dirty="0" err="1" smtClean="0"/>
              <a:t>Amsilar</a:t>
            </a:r>
            <a:r>
              <a:rPr lang="en-US" smtClean="0"/>
              <a:t> grid</a:t>
            </a:r>
            <a:endParaRPr lang="en-US" dirty="0" smtClean="0"/>
          </a:p>
          <a:p>
            <a:pPr>
              <a:buNone/>
            </a:pPr>
            <a:r>
              <a:rPr lang="en-US" dirty="0" err="1" smtClean="0"/>
              <a:t>Phtosterss</a:t>
            </a:r>
            <a:r>
              <a:rPr lang="en-US" dirty="0" smtClean="0"/>
              <a:t> test</a:t>
            </a:r>
          </a:p>
          <a:p>
            <a:pPr>
              <a:buNone/>
            </a:pPr>
            <a:r>
              <a:rPr lang="en-US" dirty="0" smtClean="0"/>
              <a:t>Laser </a:t>
            </a:r>
            <a:r>
              <a:rPr lang="en-US" dirty="0" err="1" smtClean="0"/>
              <a:t>inferometry</a:t>
            </a:r>
            <a:endParaRPr lang="en-US" dirty="0" smtClean="0"/>
          </a:p>
          <a:p>
            <a:pPr>
              <a:buNone/>
            </a:pPr>
            <a:r>
              <a:rPr lang="en-US" dirty="0" err="1" smtClean="0"/>
              <a:t>Flourescine</a:t>
            </a:r>
            <a:r>
              <a:rPr lang="en-US" dirty="0" smtClean="0"/>
              <a:t> angiography</a:t>
            </a:r>
            <a:endParaRPr lang="en-US" dirty="0"/>
          </a:p>
        </p:txBody>
      </p:sp>
      <p:pic>
        <p:nvPicPr>
          <p:cNvPr id="4" name="Picture 3" descr="2259286028.jpg"/>
          <p:cNvPicPr>
            <a:picLocks noChangeAspect="1"/>
          </p:cNvPicPr>
          <p:nvPr/>
        </p:nvPicPr>
        <p:blipFill>
          <a:blip r:embed="rId2" cstate="print"/>
          <a:stretch>
            <a:fillRect/>
          </a:stretch>
        </p:blipFill>
        <p:spPr>
          <a:xfrm>
            <a:off x="5940545" y="1785926"/>
            <a:ext cx="3203455" cy="2386022"/>
          </a:xfrm>
          <a:prstGeom prst="rect">
            <a:avLst/>
          </a:prstGeom>
        </p:spPr>
      </p:pic>
      <p:pic>
        <p:nvPicPr>
          <p:cNvPr id="5" name="Picture 4" descr="2065874436.jpg"/>
          <p:cNvPicPr>
            <a:picLocks noChangeAspect="1"/>
          </p:cNvPicPr>
          <p:nvPr/>
        </p:nvPicPr>
        <p:blipFill>
          <a:blip r:embed="rId3" cstate="print"/>
          <a:stretch>
            <a:fillRect/>
          </a:stretch>
        </p:blipFill>
        <p:spPr>
          <a:xfrm>
            <a:off x="6286512" y="4253995"/>
            <a:ext cx="2586046" cy="2604005"/>
          </a:xfrm>
          <a:prstGeom prst="rect">
            <a:avLst/>
          </a:prstGeom>
        </p:spPr>
      </p:pic>
      <p:pic>
        <p:nvPicPr>
          <p:cNvPr id="6" name="Picture 5" descr="2109094633.jpg"/>
          <p:cNvPicPr>
            <a:picLocks noChangeAspect="1"/>
          </p:cNvPicPr>
          <p:nvPr/>
        </p:nvPicPr>
        <p:blipFill>
          <a:blip r:embed="rId4" cstate="print"/>
          <a:stretch>
            <a:fillRect/>
          </a:stretch>
        </p:blipFill>
        <p:spPr>
          <a:xfrm>
            <a:off x="4572000" y="4929198"/>
            <a:ext cx="1333500" cy="112395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Macular degeneration</a:t>
            </a:r>
            <a:endParaRPr lang="en-US" dirty="0">
              <a:solidFill>
                <a:srgbClr val="FFFF00"/>
              </a:solidFill>
            </a:endParaRPr>
          </a:p>
        </p:txBody>
      </p:sp>
      <p:sp>
        <p:nvSpPr>
          <p:cNvPr id="3" name="Content Placeholder 2"/>
          <p:cNvSpPr>
            <a:spLocks noGrp="1"/>
          </p:cNvSpPr>
          <p:nvPr>
            <p:ph idx="1"/>
          </p:nvPr>
        </p:nvSpPr>
        <p:spPr/>
        <p:txBody>
          <a:bodyPr/>
          <a:lstStyle/>
          <a:p>
            <a:pPr>
              <a:buNone/>
            </a:pPr>
            <a:r>
              <a:rPr lang="en-US" dirty="0" smtClean="0">
                <a:solidFill>
                  <a:srgbClr val="FFC000"/>
                </a:solidFill>
              </a:rPr>
              <a:t>Age related</a:t>
            </a:r>
          </a:p>
          <a:p>
            <a:pPr>
              <a:buNone/>
            </a:pPr>
            <a:r>
              <a:rPr lang="en-US" dirty="0" smtClean="0"/>
              <a:t>Some degree of visual loss</a:t>
            </a:r>
          </a:p>
          <a:p>
            <a:pPr>
              <a:buNone/>
            </a:pPr>
            <a:r>
              <a:rPr lang="en-US" dirty="0" smtClean="0"/>
              <a:t>        associated with </a:t>
            </a:r>
            <a:r>
              <a:rPr lang="en-US" dirty="0" err="1" smtClean="0"/>
              <a:t>drusen&amp;atrophy</a:t>
            </a:r>
            <a:r>
              <a:rPr lang="en-US" dirty="0" smtClean="0"/>
              <a:t> of RPE</a:t>
            </a:r>
          </a:p>
          <a:p>
            <a:pPr>
              <a:buNone/>
            </a:pPr>
            <a:r>
              <a:rPr lang="en-US" dirty="0" smtClean="0"/>
              <a:t>        </a:t>
            </a:r>
            <a:r>
              <a:rPr lang="en-US" dirty="0" err="1" smtClean="0"/>
              <a:t>subretinal</a:t>
            </a:r>
            <a:r>
              <a:rPr lang="en-US" dirty="0" smtClean="0"/>
              <a:t> </a:t>
            </a:r>
            <a:r>
              <a:rPr lang="en-US" dirty="0" err="1" smtClean="0"/>
              <a:t>neovascularization</a:t>
            </a:r>
            <a:endParaRPr lang="en-US" dirty="0" smtClean="0"/>
          </a:p>
          <a:p>
            <a:pPr>
              <a:buNone/>
            </a:pPr>
            <a:r>
              <a:rPr lang="en-US" dirty="0" smtClean="0">
                <a:solidFill>
                  <a:srgbClr val="FFC000"/>
                </a:solidFill>
              </a:rPr>
              <a:t>Types </a:t>
            </a:r>
          </a:p>
          <a:p>
            <a:pPr>
              <a:buNone/>
            </a:pPr>
            <a:r>
              <a:rPr lang="en-US" dirty="0" smtClean="0"/>
              <a:t>Dry type  90% slow progressive atrophy of RPE and photoreceptors</a:t>
            </a:r>
          </a:p>
          <a:p>
            <a:pPr>
              <a:buNone/>
            </a:pPr>
            <a:r>
              <a:rPr lang="en-US" dirty="0" smtClean="0"/>
              <a:t>Wet type  10%  RPE detachment and choroidal </a:t>
            </a:r>
            <a:r>
              <a:rPr lang="en-US" dirty="0" err="1" smtClean="0"/>
              <a:t>neovas</a:t>
            </a:r>
            <a:r>
              <a:rPr lang="en-US" dirty="0" smtClean="0"/>
              <a:t>.</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rtl="0"/>
            <a:r>
              <a:rPr lang="en-US" dirty="0" err="1" smtClean="0"/>
              <a:t>Drusen</a:t>
            </a:r>
            <a:r>
              <a:rPr lang="en-US" dirty="0" smtClean="0"/>
              <a:t> </a:t>
            </a:r>
            <a:r>
              <a:rPr lang="en-US" dirty="0"/>
              <a:t>are hyaline nodules (or colloid bodies) deposited in Bruch's membrane, </a:t>
            </a:r>
            <a:r>
              <a:rPr lang="en-US" dirty="0" err="1" smtClean="0"/>
              <a:t>whichseparates</a:t>
            </a:r>
            <a:r>
              <a:rPr lang="en-US" dirty="0" smtClean="0"/>
              <a:t> </a:t>
            </a:r>
            <a:r>
              <a:rPr lang="en-US" dirty="0"/>
              <a:t>the inner choroidal vessels from the retinal pigment epithelium. </a:t>
            </a:r>
            <a:r>
              <a:rPr lang="en-US" dirty="0" err="1"/>
              <a:t>Drusen</a:t>
            </a:r>
            <a:r>
              <a:rPr lang="en-US" dirty="0"/>
              <a:t> </a:t>
            </a:r>
            <a:r>
              <a:rPr lang="en-US" dirty="0" smtClean="0"/>
              <a:t>maybe </a:t>
            </a:r>
            <a:r>
              <a:rPr lang="en-US" dirty="0"/>
              <a:t>small and discrete or larger, with irregular shapes and indistinct edges. </a:t>
            </a:r>
            <a:r>
              <a:rPr lang="en-US" dirty="0" err="1" smtClean="0"/>
              <a:t>Patientswith</a:t>
            </a:r>
            <a:r>
              <a:rPr lang="en-US" dirty="0" smtClean="0"/>
              <a:t> </a:t>
            </a:r>
            <a:r>
              <a:rPr lang="en-US" dirty="0" err="1"/>
              <a:t>drusen</a:t>
            </a:r>
            <a:r>
              <a:rPr lang="en-US" dirty="0"/>
              <a:t> alone tend to have normal or </a:t>
            </a:r>
            <a:r>
              <a:rPr lang="en-US" dirty="0" smtClean="0"/>
              <a:t>near normal </a:t>
            </a:r>
            <a:r>
              <a:rPr lang="en-US" b="1" dirty="0" err="1" smtClean="0"/>
              <a:t>visual</a:t>
            </a:r>
            <a:r>
              <a:rPr lang="en-US" dirty="0" err="1" smtClean="0"/>
              <a:t>acuity</a:t>
            </a:r>
            <a:r>
              <a:rPr lang="en-US" dirty="0" smtClean="0"/>
              <a:t> ,with minimal </a:t>
            </a:r>
            <a:r>
              <a:rPr lang="en-US" dirty="0" err="1" smtClean="0"/>
              <a:t>metamorphopsa</a:t>
            </a:r>
            <a:endParaRPr lang="en-US" dirty="0" smtClean="0"/>
          </a:p>
        </p:txBody>
      </p:sp>
      <p:sp>
        <p:nvSpPr>
          <p:cNvPr id="4" name="Title 1"/>
          <p:cNvSpPr>
            <a:spLocks noGrp="1"/>
          </p:cNvSpPr>
          <p:nvPr>
            <p:ph type="title"/>
          </p:nvPr>
        </p:nvSpPr>
        <p:spPr>
          <a:xfrm>
            <a:off x="428596" y="642918"/>
            <a:ext cx="8229600" cy="1143000"/>
          </a:xfrm>
        </p:spPr>
        <p:txBody>
          <a:bodyPr>
            <a:normAutofit fontScale="90000"/>
          </a:bodyPr>
          <a:lstStyle/>
          <a:p>
            <a:r>
              <a:rPr lang="en-US" b="1" dirty="0" smtClean="0">
                <a:solidFill>
                  <a:srgbClr val="FFFF00"/>
                </a:solidFill>
              </a:rPr>
              <a:t>Macular Degeneration</a:t>
            </a:r>
            <a:r>
              <a:rPr lang="en-US" dirty="0" smtClean="0">
                <a:solidFill>
                  <a:srgbClr val="FFFF00"/>
                </a:solidFill>
              </a:rPr>
              <a:t/>
            </a:r>
            <a:br>
              <a:rPr lang="en-US" dirty="0" smtClean="0">
                <a:solidFill>
                  <a:srgbClr val="FFFF00"/>
                </a:solidFill>
              </a:rPr>
            </a:br>
            <a:endParaRPr lang="en-US" dirty="0">
              <a:solidFill>
                <a:srgbClr val="FFFF00"/>
              </a:solidFill>
            </a:endParaRPr>
          </a:p>
        </p:txBody>
      </p:sp>
      <p:pic>
        <p:nvPicPr>
          <p:cNvPr id="10242" name="Picture 2" descr="Go to fullsize image">
            <a:hlinkClick r:id="rId2"/>
          </p:cNvPr>
          <p:cNvPicPr>
            <a:picLocks noChangeAspect="1" noChangeArrowheads="1"/>
          </p:cNvPicPr>
          <p:nvPr/>
        </p:nvPicPr>
        <p:blipFill>
          <a:blip r:embed="rId3" cstate="print"/>
          <a:srcRect/>
          <a:stretch>
            <a:fillRect/>
          </a:stretch>
        </p:blipFill>
        <p:spPr bwMode="auto">
          <a:xfrm>
            <a:off x="6858016" y="428604"/>
            <a:ext cx="1526453" cy="142876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Macular degeneration</a:t>
            </a:r>
            <a:endParaRPr lang="en-US" dirty="0">
              <a:solidFill>
                <a:srgbClr val="FFFF00"/>
              </a:solidFill>
            </a:endParaRPr>
          </a:p>
        </p:txBody>
      </p:sp>
      <p:sp>
        <p:nvSpPr>
          <p:cNvPr id="3" name="Content Placeholder 2"/>
          <p:cNvSpPr>
            <a:spLocks noGrp="1"/>
          </p:cNvSpPr>
          <p:nvPr>
            <p:ph idx="1"/>
          </p:nvPr>
        </p:nvSpPr>
        <p:spPr/>
        <p:txBody>
          <a:bodyPr/>
          <a:lstStyle/>
          <a:p>
            <a:pPr>
              <a:buNone/>
            </a:pPr>
            <a:r>
              <a:rPr lang="en-US" dirty="0" smtClean="0"/>
              <a:t>As the most common cause of vision loss among people over the age of 60, macular degeneration impacts millions of older adults every year. The disease affects central vision and can sometimes make it difficult to read, drive or perform other activities requiring fine, detailed vision.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
            </a:r>
            <a:br>
              <a:rPr lang="en-US" dirty="0" smtClean="0">
                <a:solidFill>
                  <a:srgbClr val="FFFF00"/>
                </a:solidFill>
              </a:rPr>
            </a:br>
            <a:r>
              <a:rPr lang="en-US" dirty="0" smtClean="0">
                <a:solidFill>
                  <a:srgbClr val="FFFF00"/>
                </a:solidFill>
              </a:rPr>
              <a:t>macular degeneration</a:t>
            </a:r>
            <a:endParaRPr lang="en-US" dirty="0">
              <a:solidFill>
                <a:srgbClr val="FFFF00"/>
              </a:solidFill>
            </a:endParaRPr>
          </a:p>
        </p:txBody>
      </p:sp>
      <p:sp>
        <p:nvSpPr>
          <p:cNvPr id="3" name="Content Placeholder 2"/>
          <p:cNvSpPr>
            <a:spLocks noGrp="1"/>
          </p:cNvSpPr>
          <p:nvPr>
            <p:ph idx="1"/>
          </p:nvPr>
        </p:nvSpPr>
        <p:spPr/>
        <p:txBody>
          <a:bodyPr/>
          <a:lstStyle/>
          <a:p>
            <a:r>
              <a:rPr lang="en-US" b="1" dirty="0" smtClean="0"/>
              <a:t> What Risk Factors You Can't Control</a:t>
            </a:r>
            <a:endParaRPr lang="en-US" dirty="0" smtClean="0"/>
          </a:p>
          <a:p>
            <a:r>
              <a:rPr lang="en-US" b="1" dirty="0" smtClean="0"/>
              <a:t>Age</a:t>
            </a:r>
          </a:p>
          <a:p>
            <a:r>
              <a:rPr lang="en-US" b="1" dirty="0" smtClean="0"/>
              <a:t>Race</a:t>
            </a:r>
            <a:endParaRPr lang="en-US" dirty="0" smtClean="0"/>
          </a:p>
          <a:p>
            <a:r>
              <a:rPr lang="en-US" b="1" dirty="0" smtClean="0"/>
              <a:t>Gender</a:t>
            </a:r>
          </a:p>
          <a:p>
            <a:r>
              <a:rPr lang="en-US" b="1" dirty="0" smtClean="0"/>
              <a:t>Genetics</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714488"/>
            <a:ext cx="8229600" cy="1143000"/>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285720" y="1643050"/>
            <a:ext cx="8229600" cy="4389120"/>
          </a:xfrm>
        </p:spPr>
        <p:txBody>
          <a:bodyPr>
            <a:normAutofit fontScale="92500" lnSpcReduction="20000"/>
          </a:bodyPr>
          <a:lstStyle/>
          <a:p>
            <a:r>
              <a:rPr lang="en-US" sz="3000" b="1" dirty="0" smtClean="0"/>
              <a:t>Risk Factors You Can Control</a:t>
            </a:r>
            <a:r>
              <a:rPr lang="en-US" sz="3000" dirty="0" smtClean="0"/>
              <a:t/>
            </a:r>
            <a:br>
              <a:rPr lang="en-US" sz="3000" dirty="0" smtClean="0"/>
            </a:br>
            <a:endParaRPr lang="en-US" sz="3000" b="1" dirty="0" smtClean="0"/>
          </a:p>
          <a:p>
            <a:r>
              <a:rPr lang="en-US" b="1" dirty="0" smtClean="0"/>
              <a:t>Smoking</a:t>
            </a:r>
          </a:p>
          <a:p>
            <a:r>
              <a:rPr lang="en-US" b="1" dirty="0" smtClean="0"/>
              <a:t>High Blood Pressure</a:t>
            </a:r>
          </a:p>
          <a:p>
            <a:r>
              <a:rPr lang="en-US" b="1" dirty="0" smtClean="0"/>
              <a:t>High Cholesterol</a:t>
            </a:r>
          </a:p>
          <a:p>
            <a:r>
              <a:rPr lang="en-US" b="1" dirty="0" smtClean="0"/>
              <a:t>Poor Nutrition</a:t>
            </a:r>
          </a:p>
          <a:p>
            <a:r>
              <a:rPr lang="en-US" b="1" dirty="0" smtClean="0"/>
              <a:t>Unprotected Exposure to Sunlight</a:t>
            </a:r>
            <a:endParaRPr lang="en-US" dirty="0" smtClean="0"/>
          </a:p>
          <a:p>
            <a:r>
              <a:rPr lang="en-US" dirty="0" smtClean="0"/>
              <a:t>Ultraviolet (UV) light has been </a:t>
            </a:r>
          </a:p>
          <a:p>
            <a:r>
              <a:rPr lang="en-US" b="1" dirty="0" smtClean="0"/>
              <a:t>Excessive Sugar Intake</a:t>
            </a:r>
          </a:p>
          <a:p>
            <a:r>
              <a:rPr lang="en-US" b="1" dirty="0" smtClean="0"/>
              <a:t>Obesity</a:t>
            </a:r>
            <a:endParaRPr lang="en-US" dirty="0" smtClean="0"/>
          </a:p>
          <a:p>
            <a:r>
              <a:rPr lang="en-US" b="1" dirty="0" smtClean="0"/>
              <a:t>Sedentary Lifestyle</a:t>
            </a:r>
            <a:endParaRPr lang="en-US" dirty="0" smtClean="0"/>
          </a:p>
          <a:p>
            <a:endParaRPr lang="en-US" dirty="0"/>
          </a:p>
        </p:txBody>
      </p:sp>
      <p:sp>
        <p:nvSpPr>
          <p:cNvPr id="4" name="Rectangle 3"/>
          <p:cNvSpPr/>
          <p:nvPr/>
        </p:nvSpPr>
        <p:spPr>
          <a:xfrm>
            <a:off x="1071538" y="571480"/>
            <a:ext cx="5643602" cy="646331"/>
          </a:xfrm>
          <a:prstGeom prst="rect">
            <a:avLst/>
          </a:prstGeom>
        </p:spPr>
        <p:txBody>
          <a:bodyPr wrap="square">
            <a:spAutoFit/>
          </a:bodyPr>
          <a:lstStyle/>
          <a:p>
            <a:r>
              <a:rPr lang="en-US" sz="3600" b="1" dirty="0" smtClean="0">
                <a:solidFill>
                  <a:srgbClr val="FFFF00"/>
                </a:solidFill>
              </a:rPr>
              <a:t>Macular Degeneration</a:t>
            </a:r>
            <a:endParaRPr lang="en-US" sz="3600" dirty="0">
              <a:solidFill>
                <a:srgbClr val="FFFF00"/>
              </a:solidFill>
            </a:endParaRPr>
          </a:p>
        </p:txBody>
      </p:sp>
      <p:pic>
        <p:nvPicPr>
          <p:cNvPr id="5" name="Picture 4" descr="3248882020.jpg"/>
          <p:cNvPicPr>
            <a:picLocks noChangeAspect="1"/>
          </p:cNvPicPr>
          <p:nvPr/>
        </p:nvPicPr>
        <p:blipFill>
          <a:blip r:embed="rId2" cstate="print"/>
          <a:stretch>
            <a:fillRect/>
          </a:stretch>
        </p:blipFill>
        <p:spPr>
          <a:xfrm>
            <a:off x="6786578" y="3143248"/>
            <a:ext cx="1381125" cy="12954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Diabetic retinopathy</a:t>
            </a:r>
            <a:endParaRPr lang="en-US" dirty="0">
              <a:solidFill>
                <a:srgbClr val="FFFF00"/>
              </a:solidFill>
            </a:endParaRPr>
          </a:p>
        </p:txBody>
      </p:sp>
      <p:sp>
        <p:nvSpPr>
          <p:cNvPr id="3" name="Content Placeholder 2"/>
          <p:cNvSpPr>
            <a:spLocks noGrp="1"/>
          </p:cNvSpPr>
          <p:nvPr>
            <p:ph idx="1"/>
          </p:nvPr>
        </p:nvSpPr>
        <p:spPr>
          <a:xfrm>
            <a:off x="357158" y="3071810"/>
            <a:ext cx="8229600" cy="4389120"/>
          </a:xfrm>
        </p:spPr>
        <p:txBody>
          <a:bodyPr/>
          <a:lstStyle/>
          <a:p>
            <a:r>
              <a:rPr lang="en-US" dirty="0" smtClean="0"/>
              <a:t>Risk factors</a:t>
            </a:r>
          </a:p>
          <a:p>
            <a:pPr>
              <a:buNone/>
            </a:pPr>
            <a:r>
              <a:rPr lang="en-US" dirty="0" smtClean="0"/>
              <a:t>Duration of the disease</a:t>
            </a:r>
          </a:p>
          <a:p>
            <a:pPr>
              <a:buNone/>
            </a:pPr>
            <a:r>
              <a:rPr lang="en-US" dirty="0" smtClean="0"/>
              <a:t>Good </a:t>
            </a:r>
            <a:r>
              <a:rPr lang="en-US" dirty="0" err="1" smtClean="0"/>
              <a:t>metamolic</a:t>
            </a:r>
            <a:r>
              <a:rPr lang="en-US" dirty="0" smtClean="0"/>
              <a:t> </a:t>
            </a:r>
            <a:r>
              <a:rPr lang="en-US" dirty="0" err="1" smtClean="0"/>
              <a:t>controll</a:t>
            </a:r>
            <a:endParaRPr lang="en-US" dirty="0" smtClean="0"/>
          </a:p>
          <a:p>
            <a:pPr>
              <a:buNone/>
            </a:pPr>
            <a:r>
              <a:rPr lang="en-US" dirty="0" err="1" smtClean="0"/>
              <a:t>Pregnancy,hypertemsion,renal</a:t>
            </a:r>
            <a:r>
              <a:rPr lang="en-US" dirty="0" smtClean="0"/>
              <a:t> </a:t>
            </a:r>
            <a:r>
              <a:rPr lang="en-US" dirty="0" err="1" smtClean="0"/>
              <a:t>disease,anaemia</a:t>
            </a:r>
            <a:endParaRPr lang="en-US" dirty="0"/>
          </a:p>
        </p:txBody>
      </p:sp>
      <p:pic>
        <p:nvPicPr>
          <p:cNvPr id="9" name="Picture 8" descr="1848613630.jpg"/>
          <p:cNvPicPr>
            <a:picLocks noChangeAspect="1"/>
          </p:cNvPicPr>
          <p:nvPr/>
        </p:nvPicPr>
        <p:blipFill>
          <a:blip r:embed="rId2" cstate="print"/>
          <a:stretch>
            <a:fillRect/>
          </a:stretch>
        </p:blipFill>
        <p:spPr>
          <a:xfrm>
            <a:off x="5857884" y="1643050"/>
            <a:ext cx="2571768" cy="2571768"/>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Diabetic retinopathy</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Pathogenesis</a:t>
            </a:r>
          </a:p>
          <a:p>
            <a:pPr>
              <a:buNone/>
            </a:pPr>
            <a:r>
              <a:rPr lang="en-US" dirty="0" err="1" smtClean="0"/>
              <a:t>Microvascular</a:t>
            </a:r>
            <a:r>
              <a:rPr lang="en-US" dirty="0" smtClean="0"/>
              <a:t> occlusion</a:t>
            </a:r>
          </a:p>
          <a:p>
            <a:pPr>
              <a:buNone/>
            </a:pPr>
            <a:r>
              <a:rPr lang="en-US" dirty="0" err="1" smtClean="0"/>
              <a:t>Microvascular</a:t>
            </a:r>
            <a:r>
              <a:rPr lang="en-US" dirty="0" smtClean="0"/>
              <a:t> leakage</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714356"/>
            <a:ext cx="8229600" cy="1143000"/>
          </a:xfrm>
        </p:spPr>
        <p:txBody>
          <a:bodyPr/>
          <a:lstStyle/>
          <a:p>
            <a:r>
              <a:rPr lang="en-US" dirty="0" smtClean="0">
                <a:solidFill>
                  <a:srgbClr val="FFFF00"/>
                </a:solidFill>
              </a:rPr>
              <a:t>Diabetic retinopathy</a:t>
            </a:r>
            <a:endParaRPr lang="en-US" dirty="0">
              <a:solidFill>
                <a:srgbClr val="FFFF00"/>
              </a:solidFill>
            </a:endParaRPr>
          </a:p>
        </p:txBody>
      </p:sp>
      <p:sp>
        <p:nvSpPr>
          <p:cNvPr id="3" name="Content Placeholder 2"/>
          <p:cNvSpPr>
            <a:spLocks noGrp="1"/>
          </p:cNvSpPr>
          <p:nvPr>
            <p:ph idx="1"/>
          </p:nvPr>
        </p:nvSpPr>
        <p:spPr/>
        <p:txBody>
          <a:bodyPr/>
          <a:lstStyle/>
          <a:p>
            <a:pPr>
              <a:buNone/>
            </a:pPr>
            <a:r>
              <a:rPr lang="en-US" sz="3200" dirty="0" err="1" smtClean="0">
                <a:solidFill>
                  <a:srgbClr val="FF0000"/>
                </a:solidFill>
              </a:rPr>
              <a:t>Microvascular</a:t>
            </a:r>
            <a:r>
              <a:rPr lang="en-US" sz="3200" dirty="0" smtClean="0">
                <a:solidFill>
                  <a:srgbClr val="FF0000"/>
                </a:solidFill>
              </a:rPr>
              <a:t> occlusion</a:t>
            </a:r>
          </a:p>
          <a:p>
            <a:pPr>
              <a:buNone/>
            </a:pPr>
            <a:r>
              <a:rPr lang="en-US" dirty="0" err="1" smtClean="0"/>
              <a:t>Thikened</a:t>
            </a:r>
            <a:r>
              <a:rPr lang="en-US" dirty="0" smtClean="0"/>
              <a:t> capillary basement membrane</a:t>
            </a:r>
          </a:p>
          <a:p>
            <a:pPr>
              <a:buNone/>
            </a:pPr>
            <a:r>
              <a:rPr lang="en-US" dirty="0" err="1" smtClean="0"/>
              <a:t>Capilary</a:t>
            </a:r>
            <a:r>
              <a:rPr lang="en-US" dirty="0" smtClean="0"/>
              <a:t> endothelial cell damage</a:t>
            </a:r>
          </a:p>
          <a:p>
            <a:pPr>
              <a:buNone/>
            </a:pPr>
            <a:r>
              <a:rPr lang="en-US" dirty="0" smtClean="0"/>
              <a:t>Changes in RBC</a:t>
            </a:r>
          </a:p>
          <a:p>
            <a:pPr>
              <a:buNone/>
            </a:pPr>
            <a:endParaRPr lang="en-US" dirty="0" smtClean="0"/>
          </a:p>
          <a:p>
            <a:pPr>
              <a:buNone/>
            </a:pPr>
            <a:r>
              <a:rPr lang="en-US" dirty="0" smtClean="0"/>
              <a:t>Retinal ischemia</a:t>
            </a:r>
          </a:p>
          <a:p>
            <a:pPr>
              <a:buNone/>
            </a:pPr>
            <a:endParaRPr lang="en-US" dirty="0" smtClean="0"/>
          </a:p>
          <a:p>
            <a:pPr>
              <a:buNone/>
            </a:pPr>
            <a:r>
              <a:rPr lang="en-US" dirty="0" smtClean="0"/>
              <a:t>AV SHUNT</a:t>
            </a:r>
          </a:p>
          <a:p>
            <a:pPr>
              <a:buNone/>
            </a:pPr>
            <a:r>
              <a:rPr lang="en-US" dirty="0" smtClean="0"/>
              <a:t>NEOVASCULARIZATIONJ</a:t>
            </a:r>
          </a:p>
          <a:p>
            <a:pPr>
              <a:buNone/>
            </a:pPr>
            <a:endParaRPr lang="en-US" dirty="0"/>
          </a:p>
        </p:txBody>
      </p:sp>
      <p:sp>
        <p:nvSpPr>
          <p:cNvPr id="4" name="Down Arrow 3"/>
          <p:cNvSpPr/>
          <p:nvPr/>
        </p:nvSpPr>
        <p:spPr>
          <a:xfrm>
            <a:off x="1571604" y="3929066"/>
            <a:ext cx="142876"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5" name="Down Arrow 4"/>
          <p:cNvSpPr/>
          <p:nvPr/>
        </p:nvSpPr>
        <p:spPr>
          <a:xfrm>
            <a:off x="1500166" y="4857760"/>
            <a:ext cx="214314"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pic>
        <p:nvPicPr>
          <p:cNvPr id="6" name="Picture 5" descr="3248882020.jpg"/>
          <p:cNvPicPr>
            <a:picLocks noChangeAspect="1"/>
          </p:cNvPicPr>
          <p:nvPr/>
        </p:nvPicPr>
        <p:blipFill>
          <a:blip r:embed="rId2" cstate="print"/>
          <a:stretch>
            <a:fillRect/>
          </a:stretch>
        </p:blipFill>
        <p:spPr>
          <a:xfrm>
            <a:off x="5143504" y="3214686"/>
            <a:ext cx="3275117" cy="3071834"/>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Diabetic retinopathy</a:t>
            </a:r>
            <a:endParaRPr lang="en-US" dirty="0">
              <a:solidFill>
                <a:srgbClr val="FFFF00"/>
              </a:solidFill>
            </a:endParaRPr>
          </a:p>
        </p:txBody>
      </p:sp>
      <p:sp>
        <p:nvSpPr>
          <p:cNvPr id="3" name="Content Placeholder 2"/>
          <p:cNvSpPr>
            <a:spLocks noGrp="1"/>
          </p:cNvSpPr>
          <p:nvPr>
            <p:ph idx="1"/>
          </p:nvPr>
        </p:nvSpPr>
        <p:spPr/>
        <p:txBody>
          <a:bodyPr/>
          <a:lstStyle/>
          <a:p>
            <a:pPr>
              <a:buNone/>
            </a:pPr>
            <a:r>
              <a:rPr lang="en-US" dirty="0" smtClean="0"/>
              <a:t> </a:t>
            </a:r>
            <a:r>
              <a:rPr lang="en-US" sz="3200" dirty="0" err="1" smtClean="0">
                <a:solidFill>
                  <a:srgbClr val="FF0000"/>
                </a:solidFill>
              </a:rPr>
              <a:t>Microvascular</a:t>
            </a:r>
            <a:r>
              <a:rPr lang="en-US" sz="3200" dirty="0" smtClean="0">
                <a:solidFill>
                  <a:srgbClr val="FF0000"/>
                </a:solidFill>
              </a:rPr>
              <a:t> leakage</a:t>
            </a:r>
            <a:endParaRPr lang="en-US" dirty="0" smtClean="0">
              <a:solidFill>
                <a:srgbClr val="FF0000"/>
              </a:solidFill>
            </a:endParaRPr>
          </a:p>
          <a:p>
            <a:pPr>
              <a:buNone/>
            </a:pPr>
            <a:r>
              <a:rPr lang="en-US" dirty="0" smtClean="0"/>
              <a:t>Loss of </a:t>
            </a:r>
            <a:r>
              <a:rPr lang="en-US" dirty="0" err="1" smtClean="0"/>
              <a:t>pericyte</a:t>
            </a:r>
            <a:r>
              <a:rPr lang="en-US" dirty="0" smtClean="0"/>
              <a:t> cells between endothelial cells</a:t>
            </a:r>
          </a:p>
          <a:p>
            <a:pPr>
              <a:buNone/>
            </a:pPr>
            <a:r>
              <a:rPr lang="en-US" dirty="0" smtClean="0"/>
              <a:t>Leakage of plasma </a:t>
            </a:r>
            <a:r>
              <a:rPr lang="en-US" dirty="0" err="1" smtClean="0"/>
              <a:t>conistitute</a:t>
            </a:r>
            <a:r>
              <a:rPr lang="en-US" dirty="0" smtClean="0"/>
              <a:t> in the retina(</a:t>
            </a:r>
            <a:r>
              <a:rPr lang="en-US" dirty="0" err="1" smtClean="0"/>
              <a:t>exudate</a:t>
            </a:r>
            <a:r>
              <a:rPr lang="en-US" dirty="0" smtClean="0"/>
              <a:t>)</a:t>
            </a:r>
            <a:endParaRPr lang="en-US" dirty="0"/>
          </a:p>
        </p:txBody>
      </p:sp>
      <p:pic>
        <p:nvPicPr>
          <p:cNvPr id="4" name="Picture 3" descr="3241546590.jpg"/>
          <p:cNvPicPr>
            <a:picLocks noChangeAspect="1"/>
          </p:cNvPicPr>
          <p:nvPr/>
        </p:nvPicPr>
        <p:blipFill>
          <a:blip r:embed="rId2" cstate="print"/>
          <a:stretch>
            <a:fillRect/>
          </a:stretch>
        </p:blipFill>
        <p:spPr>
          <a:xfrm>
            <a:off x="2357421" y="3929066"/>
            <a:ext cx="4297893" cy="292893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3" cstate="print"/>
          <a:srcRect b="17368"/>
          <a:stretch>
            <a:fillRect/>
          </a:stretch>
        </p:blipFill>
        <p:spPr bwMode="auto">
          <a:xfrm>
            <a:off x="1558925" y="1993900"/>
            <a:ext cx="3692525" cy="4864100"/>
          </a:xfrm>
          <a:prstGeom prst="rect">
            <a:avLst/>
          </a:prstGeom>
          <a:noFill/>
          <a:ln w="9525">
            <a:noFill/>
            <a:miter lim="800000"/>
            <a:headEnd/>
            <a:tailEnd/>
          </a:ln>
          <a:effectLst/>
        </p:spPr>
      </p:pic>
      <p:sp>
        <p:nvSpPr>
          <p:cNvPr id="121859" name="Rectangle 3"/>
          <p:cNvSpPr>
            <a:spLocks noGrp="1" noChangeArrowheads="1"/>
          </p:cNvSpPr>
          <p:nvPr>
            <p:ph type="title"/>
          </p:nvPr>
        </p:nvSpPr>
        <p:spPr/>
        <p:txBody>
          <a:bodyPr/>
          <a:lstStyle/>
          <a:p>
            <a:r>
              <a:rPr lang="en-US"/>
              <a:t>The Visual Pathway</a:t>
            </a:r>
          </a:p>
        </p:txBody>
      </p:sp>
      <p:sp>
        <p:nvSpPr>
          <p:cNvPr id="121860" name="Oval 4"/>
          <p:cNvSpPr>
            <a:spLocks noChangeArrowheads="1"/>
          </p:cNvSpPr>
          <p:nvPr/>
        </p:nvSpPr>
        <p:spPr bwMode="auto">
          <a:xfrm>
            <a:off x="4425950" y="4903788"/>
            <a:ext cx="187325" cy="184150"/>
          </a:xfrm>
          <a:prstGeom prst="ellipse">
            <a:avLst/>
          </a:prstGeom>
          <a:gradFill rotWithShape="1">
            <a:gsLst>
              <a:gs pos="0">
                <a:schemeClr val="bg1"/>
              </a:gs>
              <a:gs pos="100000">
                <a:schemeClr val="bg1">
                  <a:gamma/>
                  <a:shade val="0"/>
                  <a:invGamma/>
                  <a:alpha val="0"/>
                </a:schemeClr>
              </a:gs>
            </a:gsLst>
            <a:path path="shape">
              <a:fillToRect l="50000" t="50000" r="50000" b="50000"/>
            </a:path>
          </a:gradFill>
          <a:ln w="9525" algn="ctr">
            <a:noFill/>
            <a:round/>
            <a:headEnd/>
            <a:tailEnd/>
          </a:ln>
          <a:effectLst/>
        </p:spPr>
        <p:txBody>
          <a:bodyPr wrap="none" anchor="ctr"/>
          <a:lstStyle/>
          <a:p>
            <a:endParaRPr lang="en-US"/>
          </a:p>
        </p:txBody>
      </p:sp>
      <p:pic>
        <p:nvPicPr>
          <p:cNvPr id="121861" name="Picture 5"/>
          <p:cNvPicPr>
            <a:picLocks noChangeAspect="1" noChangeArrowheads="1"/>
          </p:cNvPicPr>
          <p:nvPr/>
        </p:nvPicPr>
        <p:blipFill>
          <a:blip r:embed="rId4" cstate="print"/>
          <a:srcRect/>
          <a:stretch>
            <a:fillRect/>
          </a:stretch>
        </p:blipFill>
        <p:spPr bwMode="auto">
          <a:xfrm>
            <a:off x="2817813" y="1419225"/>
            <a:ext cx="1736725" cy="3614738"/>
          </a:xfrm>
          <a:prstGeom prst="rect">
            <a:avLst/>
          </a:prstGeom>
          <a:noFill/>
          <a:ln w="9525">
            <a:noFill/>
            <a:miter lim="800000"/>
            <a:headEnd/>
            <a:tailEnd/>
          </a:ln>
          <a:effectLst/>
        </p:spPr>
      </p:pic>
      <p:pic>
        <p:nvPicPr>
          <p:cNvPr id="121862" name="Picture 6"/>
          <p:cNvPicPr>
            <a:picLocks noChangeAspect="1" noChangeArrowheads="1"/>
          </p:cNvPicPr>
          <p:nvPr/>
        </p:nvPicPr>
        <p:blipFill>
          <a:blip r:embed="rId5" cstate="print"/>
          <a:srcRect/>
          <a:stretch>
            <a:fillRect/>
          </a:stretch>
        </p:blipFill>
        <p:spPr bwMode="auto">
          <a:xfrm>
            <a:off x="4292600" y="4570413"/>
            <a:ext cx="615950" cy="642937"/>
          </a:xfrm>
          <a:prstGeom prst="rect">
            <a:avLst/>
          </a:prstGeom>
          <a:noFill/>
          <a:ln w="9525">
            <a:noFill/>
            <a:miter lim="800000"/>
            <a:headEnd/>
            <a:tailEnd/>
          </a:ln>
          <a:effectLst/>
        </p:spPr>
      </p:pic>
      <p:grpSp>
        <p:nvGrpSpPr>
          <p:cNvPr id="2" name="Group 7"/>
          <p:cNvGrpSpPr>
            <a:grpSpLocks/>
          </p:cNvGrpSpPr>
          <p:nvPr/>
        </p:nvGrpSpPr>
        <p:grpSpPr bwMode="auto">
          <a:xfrm>
            <a:off x="3557588" y="2147888"/>
            <a:ext cx="2390775" cy="2166937"/>
            <a:chOff x="2241" y="1353"/>
            <a:chExt cx="1506" cy="1365"/>
          </a:xfrm>
        </p:grpSpPr>
        <p:sp>
          <p:nvSpPr>
            <p:cNvPr id="121864" name="Line 8"/>
            <p:cNvSpPr>
              <a:spLocks noChangeShapeType="1"/>
            </p:cNvSpPr>
            <p:nvPr/>
          </p:nvSpPr>
          <p:spPr bwMode="auto">
            <a:xfrm flipH="1">
              <a:off x="2244" y="1524"/>
              <a:ext cx="1503" cy="1"/>
            </a:xfrm>
            <a:prstGeom prst="line">
              <a:avLst/>
            </a:prstGeom>
            <a:noFill/>
            <a:ln w="12700">
              <a:solidFill>
                <a:schemeClr val="bg1"/>
              </a:solidFill>
              <a:round/>
              <a:headEnd/>
              <a:tailEnd type="stealth" w="lg" len="lg"/>
            </a:ln>
            <a:effectLst>
              <a:outerShdw dist="17961" dir="2700000" algn="ctr" rotWithShape="0">
                <a:schemeClr val="tx1"/>
              </a:outerShdw>
            </a:effectLst>
          </p:spPr>
          <p:txBody>
            <a:bodyPr/>
            <a:lstStyle/>
            <a:p>
              <a:endParaRPr lang="en-US"/>
            </a:p>
          </p:txBody>
        </p:sp>
        <p:sp>
          <p:nvSpPr>
            <p:cNvPr id="121865" name="Line 9"/>
            <p:cNvSpPr>
              <a:spLocks noChangeShapeType="1"/>
            </p:cNvSpPr>
            <p:nvPr/>
          </p:nvSpPr>
          <p:spPr bwMode="auto">
            <a:xfrm flipH="1" flipV="1">
              <a:off x="2241" y="1353"/>
              <a:ext cx="1500" cy="0"/>
            </a:xfrm>
            <a:prstGeom prst="line">
              <a:avLst/>
            </a:prstGeom>
            <a:noFill/>
            <a:ln w="12700">
              <a:solidFill>
                <a:schemeClr val="bg1"/>
              </a:solidFill>
              <a:round/>
              <a:headEnd/>
              <a:tailEnd type="stealth" w="lg" len="lg"/>
            </a:ln>
            <a:effectLst>
              <a:outerShdw dist="17961" dir="2700000" algn="ctr" rotWithShape="0">
                <a:schemeClr val="tx1"/>
              </a:outerShdw>
            </a:effectLst>
          </p:spPr>
          <p:txBody>
            <a:bodyPr/>
            <a:lstStyle/>
            <a:p>
              <a:endParaRPr lang="en-US"/>
            </a:p>
          </p:txBody>
        </p:sp>
        <p:sp>
          <p:nvSpPr>
            <p:cNvPr id="121866" name="Line 10"/>
            <p:cNvSpPr>
              <a:spLocks noChangeShapeType="1"/>
            </p:cNvSpPr>
            <p:nvPr/>
          </p:nvSpPr>
          <p:spPr bwMode="auto">
            <a:xfrm flipH="1" flipV="1">
              <a:off x="2369" y="1818"/>
              <a:ext cx="1372" cy="13"/>
            </a:xfrm>
            <a:prstGeom prst="line">
              <a:avLst/>
            </a:prstGeom>
            <a:noFill/>
            <a:ln w="12700">
              <a:solidFill>
                <a:schemeClr val="bg1"/>
              </a:solidFill>
              <a:round/>
              <a:headEnd/>
              <a:tailEnd type="stealth" w="lg" len="lg"/>
            </a:ln>
            <a:effectLst>
              <a:outerShdw dist="17961" dir="2700000" algn="ctr" rotWithShape="0">
                <a:schemeClr val="tx1"/>
              </a:outerShdw>
            </a:effectLst>
          </p:spPr>
          <p:txBody>
            <a:bodyPr/>
            <a:lstStyle/>
            <a:p>
              <a:endParaRPr lang="en-US"/>
            </a:p>
          </p:txBody>
        </p:sp>
        <p:sp>
          <p:nvSpPr>
            <p:cNvPr id="121867" name="Line 11"/>
            <p:cNvSpPr>
              <a:spLocks noChangeShapeType="1"/>
            </p:cNvSpPr>
            <p:nvPr/>
          </p:nvSpPr>
          <p:spPr bwMode="auto">
            <a:xfrm flipH="1" flipV="1">
              <a:off x="2762" y="2262"/>
              <a:ext cx="978" cy="0"/>
            </a:xfrm>
            <a:prstGeom prst="line">
              <a:avLst/>
            </a:prstGeom>
            <a:noFill/>
            <a:ln w="12700">
              <a:solidFill>
                <a:schemeClr val="bg1"/>
              </a:solidFill>
              <a:round/>
              <a:headEnd/>
              <a:tailEnd type="stealth" w="lg" len="lg"/>
            </a:ln>
            <a:effectLst>
              <a:outerShdw dist="17961" dir="2700000" algn="ctr" rotWithShape="0">
                <a:schemeClr val="tx1"/>
              </a:outerShdw>
            </a:effectLst>
          </p:spPr>
          <p:txBody>
            <a:bodyPr/>
            <a:lstStyle/>
            <a:p>
              <a:endParaRPr lang="en-US"/>
            </a:p>
          </p:txBody>
        </p:sp>
        <p:sp>
          <p:nvSpPr>
            <p:cNvPr id="121868" name="Line 12"/>
            <p:cNvSpPr>
              <a:spLocks noChangeShapeType="1"/>
            </p:cNvSpPr>
            <p:nvPr/>
          </p:nvSpPr>
          <p:spPr bwMode="auto">
            <a:xfrm flipH="1" flipV="1">
              <a:off x="3134" y="2718"/>
              <a:ext cx="607" cy="0"/>
            </a:xfrm>
            <a:prstGeom prst="line">
              <a:avLst/>
            </a:prstGeom>
            <a:noFill/>
            <a:ln w="12700">
              <a:solidFill>
                <a:schemeClr val="bg1"/>
              </a:solidFill>
              <a:round/>
              <a:headEnd/>
              <a:tailEnd type="stealth" w="lg" len="lg"/>
            </a:ln>
            <a:effectLst>
              <a:outerShdw dist="17961" dir="2700000" algn="ctr" rotWithShape="0">
                <a:schemeClr val="tx1"/>
              </a:outerShdw>
            </a:effectLst>
          </p:spPr>
          <p:txBody>
            <a:bodyPr/>
            <a:lstStyle/>
            <a:p>
              <a:endParaRPr lang="en-US"/>
            </a:p>
          </p:txBody>
        </p:sp>
        <p:sp>
          <p:nvSpPr>
            <p:cNvPr id="121869" name="Line 13"/>
            <p:cNvSpPr>
              <a:spLocks noChangeShapeType="1"/>
            </p:cNvSpPr>
            <p:nvPr/>
          </p:nvSpPr>
          <p:spPr bwMode="auto">
            <a:xfrm flipH="1" flipV="1">
              <a:off x="2554" y="1635"/>
              <a:ext cx="799" cy="8"/>
            </a:xfrm>
            <a:prstGeom prst="line">
              <a:avLst/>
            </a:prstGeom>
            <a:noFill/>
            <a:ln w="12700">
              <a:solidFill>
                <a:schemeClr val="bg1"/>
              </a:solidFill>
              <a:round/>
              <a:headEnd/>
              <a:tailEnd type="stealth" w="lg" len="lg"/>
            </a:ln>
            <a:effectLst>
              <a:outerShdw dist="17961" dir="2700000" algn="ctr" rotWithShape="0">
                <a:schemeClr val="tx1"/>
              </a:outerShdw>
            </a:effectLst>
          </p:spPr>
          <p:txBody>
            <a:bodyPr/>
            <a:lstStyle/>
            <a:p>
              <a:endParaRPr lang="en-US"/>
            </a:p>
          </p:txBody>
        </p:sp>
      </p:grpSp>
      <p:grpSp>
        <p:nvGrpSpPr>
          <p:cNvPr id="3" name="Group 14"/>
          <p:cNvGrpSpPr>
            <a:grpSpLocks/>
          </p:cNvGrpSpPr>
          <p:nvPr/>
        </p:nvGrpSpPr>
        <p:grpSpPr bwMode="auto">
          <a:xfrm>
            <a:off x="4572000" y="1773238"/>
            <a:ext cx="4171950" cy="2909887"/>
            <a:chOff x="3348" y="1157"/>
            <a:chExt cx="2628" cy="1833"/>
          </a:xfrm>
        </p:grpSpPr>
        <p:sp>
          <p:nvSpPr>
            <p:cNvPr id="121871" name="Rectangle 15"/>
            <p:cNvSpPr>
              <a:spLocks noChangeArrowheads="1"/>
            </p:cNvSpPr>
            <p:nvPr/>
          </p:nvSpPr>
          <p:spPr bwMode="auto">
            <a:xfrm>
              <a:off x="3762" y="1157"/>
              <a:ext cx="2214" cy="1833"/>
            </a:xfrm>
            <a:prstGeom prst="rect">
              <a:avLst/>
            </a:prstGeom>
            <a:noFill/>
            <a:ln w="9525">
              <a:noFill/>
              <a:miter lim="800000"/>
              <a:headEnd/>
              <a:tailEnd/>
            </a:ln>
            <a:effectLst/>
          </p:spPr>
          <p:txBody>
            <a:bodyPr/>
            <a:lstStyle/>
            <a:p>
              <a:pPr marL="342900" indent="-342900" algn="r">
                <a:lnSpc>
                  <a:spcPct val="105000"/>
                </a:lnSpc>
                <a:spcBef>
                  <a:spcPct val="20000"/>
                </a:spcBef>
                <a:buClr>
                  <a:schemeClr val="hlink"/>
                </a:buClr>
                <a:buSzPct val="75000"/>
                <a:buFont typeface="Wingdings" pitchFamily="2" charset="2"/>
                <a:buNone/>
              </a:pPr>
              <a:r>
                <a:rPr lang="en-US" sz="2800" b="0">
                  <a:effectLst>
                    <a:outerShdw blurRad="38100" dist="38100" dir="2700000" algn="tl">
                      <a:srgbClr val="010199"/>
                    </a:outerShdw>
                  </a:effectLst>
                </a:rPr>
                <a:t>Cornea</a:t>
              </a:r>
            </a:p>
            <a:p>
              <a:pPr marL="342900" indent="-342900" algn="r">
                <a:lnSpc>
                  <a:spcPct val="85000"/>
                </a:lnSpc>
                <a:buClr>
                  <a:schemeClr val="hlink"/>
                </a:buClr>
                <a:buSzPct val="75000"/>
                <a:buFont typeface="Wingdings" pitchFamily="2" charset="2"/>
                <a:buNone/>
              </a:pPr>
              <a:r>
                <a:rPr lang="en-US" sz="2800" b="0">
                  <a:effectLst>
                    <a:outerShdw blurRad="38100" dist="38100" dir="2700000" algn="tl">
                      <a:srgbClr val="010199"/>
                    </a:outerShdw>
                  </a:effectLst>
                </a:rPr>
                <a:t>Anterior Chamber</a:t>
              </a:r>
            </a:p>
            <a:p>
              <a:pPr marL="342900" indent="-342900" algn="r">
                <a:lnSpc>
                  <a:spcPct val="105000"/>
                </a:lnSpc>
                <a:spcBef>
                  <a:spcPct val="35000"/>
                </a:spcBef>
                <a:buClr>
                  <a:schemeClr val="hlink"/>
                </a:buClr>
                <a:buSzPct val="75000"/>
                <a:buFont typeface="Wingdings" pitchFamily="2" charset="2"/>
                <a:buNone/>
              </a:pPr>
              <a:r>
                <a:rPr lang="en-US" sz="2800" b="0">
                  <a:effectLst>
                    <a:outerShdw blurRad="38100" dist="38100" dir="2700000" algn="tl">
                      <a:srgbClr val="010199"/>
                    </a:outerShdw>
                  </a:effectLst>
                </a:rPr>
                <a:t>Lens</a:t>
              </a:r>
            </a:p>
            <a:p>
              <a:pPr marL="342900" indent="-342900" algn="r">
                <a:lnSpc>
                  <a:spcPct val="105000"/>
                </a:lnSpc>
                <a:spcBef>
                  <a:spcPct val="80000"/>
                </a:spcBef>
                <a:buClr>
                  <a:schemeClr val="hlink"/>
                </a:buClr>
                <a:buSzPct val="75000"/>
                <a:buFont typeface="Wingdings" pitchFamily="2" charset="2"/>
                <a:buNone/>
              </a:pPr>
              <a:r>
                <a:rPr lang="en-US" sz="2800" b="0">
                  <a:effectLst>
                    <a:outerShdw blurRad="38100" dist="38100" dir="2700000" algn="tl">
                      <a:srgbClr val="010199"/>
                    </a:outerShdw>
                  </a:effectLst>
                </a:rPr>
                <a:t>Vitreous</a:t>
              </a:r>
            </a:p>
            <a:p>
              <a:pPr marL="342900" indent="-342900" algn="r">
                <a:lnSpc>
                  <a:spcPct val="105000"/>
                </a:lnSpc>
                <a:spcBef>
                  <a:spcPct val="95000"/>
                </a:spcBef>
                <a:buClr>
                  <a:schemeClr val="hlink"/>
                </a:buClr>
                <a:buSzPct val="75000"/>
                <a:buFont typeface="Wingdings" pitchFamily="2" charset="2"/>
                <a:buNone/>
              </a:pPr>
              <a:r>
                <a:rPr lang="en-US" sz="2800" b="0">
                  <a:effectLst>
                    <a:outerShdw blurRad="38100" dist="38100" dir="2700000" algn="tl">
                      <a:srgbClr val="010199"/>
                    </a:outerShdw>
                  </a:effectLst>
                </a:rPr>
                <a:t>Retina</a:t>
              </a:r>
            </a:p>
          </p:txBody>
        </p:sp>
        <p:sp>
          <p:nvSpPr>
            <p:cNvPr id="121872" name="Rectangle 16"/>
            <p:cNvSpPr>
              <a:spLocks noChangeArrowheads="1"/>
            </p:cNvSpPr>
            <p:nvPr/>
          </p:nvSpPr>
          <p:spPr bwMode="auto">
            <a:xfrm>
              <a:off x="3348" y="1529"/>
              <a:ext cx="550" cy="367"/>
            </a:xfrm>
            <a:prstGeom prst="rect">
              <a:avLst/>
            </a:prstGeom>
            <a:noFill/>
            <a:ln w="9525">
              <a:noFill/>
              <a:miter lim="800000"/>
              <a:headEnd/>
              <a:tailEnd/>
            </a:ln>
            <a:effectLst/>
          </p:spPr>
          <p:txBody>
            <a:bodyPr/>
            <a:lstStyle/>
            <a:p>
              <a:pPr marL="342900" indent="-342900" algn="r">
                <a:buClr>
                  <a:schemeClr val="hlink"/>
                </a:buClr>
                <a:buSzPct val="75000"/>
                <a:buFont typeface="Wingdings" pitchFamily="2" charset="2"/>
                <a:buNone/>
              </a:pPr>
              <a:r>
                <a:rPr lang="en-US" sz="2800" b="0">
                  <a:effectLst>
                    <a:outerShdw blurRad="38100" dist="38100" dir="2700000" algn="tl">
                      <a:srgbClr val="010199"/>
                    </a:outerShdw>
                  </a:effectLst>
                </a:rPr>
                <a:t>Iris</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21861"/>
                                        </p:tgtEl>
                                        <p:attrNameLst>
                                          <p:attrName>style.visibility</p:attrName>
                                        </p:attrNameLst>
                                      </p:cBhvr>
                                      <p:to>
                                        <p:strVal val="visible"/>
                                      </p:to>
                                    </p:set>
                                    <p:animEffect transition="in" filter="wipe(up)">
                                      <p:cBhvr>
                                        <p:cTn id="15" dur="500"/>
                                        <p:tgtEl>
                                          <p:spTgt spid="121861"/>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1860"/>
                                        </p:tgtEl>
                                        <p:attrNameLst>
                                          <p:attrName>style.visibility</p:attrName>
                                        </p:attrNameLst>
                                      </p:cBhvr>
                                      <p:to>
                                        <p:strVal val="visible"/>
                                      </p:to>
                                    </p:set>
                                    <p:animEffect transition="in" filter="fade">
                                      <p:cBhvr>
                                        <p:cTn id="19" dur="500"/>
                                        <p:tgtEl>
                                          <p:spTgt spid="121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Diabetic retinopathy</a:t>
            </a:r>
            <a:endParaRPr lang="en-US" dirty="0">
              <a:solidFill>
                <a:srgbClr val="FFFF00"/>
              </a:solidFill>
            </a:endParaRPr>
          </a:p>
        </p:txBody>
      </p:sp>
      <p:sp>
        <p:nvSpPr>
          <p:cNvPr id="3" name="Content Placeholder 2"/>
          <p:cNvSpPr>
            <a:spLocks noGrp="1"/>
          </p:cNvSpPr>
          <p:nvPr>
            <p:ph idx="1"/>
          </p:nvPr>
        </p:nvSpPr>
        <p:spPr/>
        <p:txBody>
          <a:bodyPr/>
          <a:lstStyle/>
          <a:p>
            <a:r>
              <a:rPr lang="en-US" sz="3200" dirty="0" smtClean="0">
                <a:solidFill>
                  <a:srgbClr val="FF0000"/>
                </a:solidFill>
              </a:rPr>
              <a:t>Types</a:t>
            </a:r>
          </a:p>
          <a:p>
            <a:pPr>
              <a:buNone/>
            </a:pPr>
            <a:r>
              <a:rPr lang="en-US" dirty="0" smtClean="0"/>
              <a:t>Non proliferative</a:t>
            </a:r>
          </a:p>
          <a:p>
            <a:pPr>
              <a:buNone/>
            </a:pPr>
            <a:r>
              <a:rPr lang="en-US" dirty="0" smtClean="0"/>
              <a:t>Proliferative</a:t>
            </a:r>
          </a:p>
          <a:p>
            <a:pPr>
              <a:buNone/>
            </a:pPr>
            <a:r>
              <a:rPr lang="en-US" dirty="0" smtClean="0"/>
              <a:t>Macular oedema</a:t>
            </a:r>
            <a:endParaRPr lang="en-US" dirty="0"/>
          </a:p>
        </p:txBody>
      </p:sp>
      <p:pic>
        <p:nvPicPr>
          <p:cNvPr id="4" name="Picture 3" descr="3241546590.jpg"/>
          <p:cNvPicPr>
            <a:picLocks noChangeAspect="1"/>
          </p:cNvPicPr>
          <p:nvPr/>
        </p:nvPicPr>
        <p:blipFill>
          <a:blip r:embed="rId2" cstate="print"/>
          <a:stretch>
            <a:fillRect/>
          </a:stretch>
        </p:blipFill>
        <p:spPr>
          <a:xfrm>
            <a:off x="6285712" y="4286256"/>
            <a:ext cx="2858288" cy="1947870"/>
          </a:xfrm>
          <a:prstGeom prst="rect">
            <a:avLst/>
          </a:prstGeom>
        </p:spPr>
      </p:pic>
      <p:pic>
        <p:nvPicPr>
          <p:cNvPr id="5" name="Picture 4" descr="4014293115.jpg"/>
          <p:cNvPicPr>
            <a:picLocks noChangeAspect="1"/>
          </p:cNvPicPr>
          <p:nvPr/>
        </p:nvPicPr>
        <p:blipFill>
          <a:blip r:embed="rId3" cstate="print"/>
          <a:stretch>
            <a:fillRect/>
          </a:stretch>
        </p:blipFill>
        <p:spPr>
          <a:xfrm>
            <a:off x="3286116" y="4429132"/>
            <a:ext cx="2522614" cy="1824044"/>
          </a:xfrm>
          <a:prstGeom prst="rect">
            <a:avLst/>
          </a:prstGeom>
        </p:spPr>
      </p:pic>
      <p:pic>
        <p:nvPicPr>
          <p:cNvPr id="6" name="Picture 5" descr="3311239730.jpg"/>
          <p:cNvPicPr>
            <a:picLocks noChangeAspect="1"/>
          </p:cNvPicPr>
          <p:nvPr/>
        </p:nvPicPr>
        <p:blipFill>
          <a:blip r:embed="rId4" cstate="print"/>
          <a:stretch>
            <a:fillRect/>
          </a:stretch>
        </p:blipFill>
        <p:spPr>
          <a:xfrm>
            <a:off x="285720" y="4429132"/>
            <a:ext cx="2514201" cy="178595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Diabetic retinopathy</a:t>
            </a:r>
            <a:endParaRPr lang="en-US" dirty="0">
              <a:solidFill>
                <a:srgbClr val="FFFF00"/>
              </a:solidFill>
            </a:endParaRPr>
          </a:p>
        </p:txBody>
      </p:sp>
      <p:sp>
        <p:nvSpPr>
          <p:cNvPr id="3" name="Content Placeholder 2"/>
          <p:cNvSpPr>
            <a:spLocks noGrp="1"/>
          </p:cNvSpPr>
          <p:nvPr>
            <p:ph idx="1"/>
          </p:nvPr>
        </p:nvSpPr>
        <p:spPr/>
        <p:txBody>
          <a:bodyPr/>
          <a:lstStyle/>
          <a:p>
            <a:r>
              <a:rPr lang="en-US" sz="4000" dirty="0" smtClean="0">
                <a:solidFill>
                  <a:srgbClr val="FFC000"/>
                </a:solidFill>
              </a:rPr>
              <a:t>Management</a:t>
            </a:r>
            <a:endParaRPr lang="en-US" dirty="0" smtClean="0">
              <a:solidFill>
                <a:srgbClr val="FFC000"/>
              </a:solidFill>
            </a:endParaRPr>
          </a:p>
          <a:p>
            <a:pPr>
              <a:buNone/>
            </a:pPr>
            <a:r>
              <a:rPr lang="en-US" dirty="0" smtClean="0">
                <a:solidFill>
                  <a:srgbClr val="00B0F0"/>
                </a:solidFill>
              </a:rPr>
              <a:t>NPDR </a:t>
            </a:r>
            <a:r>
              <a:rPr lang="en-US" dirty="0" smtClean="0"/>
              <a:t>        OBSERVATION</a:t>
            </a:r>
          </a:p>
          <a:p>
            <a:pPr>
              <a:buNone/>
            </a:pPr>
            <a:endParaRPr lang="en-US" dirty="0" smtClean="0"/>
          </a:p>
          <a:p>
            <a:pPr>
              <a:buNone/>
            </a:pPr>
            <a:r>
              <a:rPr lang="en-US" dirty="0" smtClean="0">
                <a:solidFill>
                  <a:srgbClr val="FF0000"/>
                </a:solidFill>
              </a:rPr>
              <a:t>PDR</a:t>
            </a:r>
            <a:r>
              <a:rPr lang="en-US" dirty="0" smtClean="0"/>
              <a:t>            PRP</a:t>
            </a:r>
          </a:p>
          <a:p>
            <a:pPr>
              <a:buNone/>
            </a:pPr>
            <a:endParaRPr lang="en-US" dirty="0" smtClean="0"/>
          </a:p>
          <a:p>
            <a:pPr>
              <a:buNone/>
            </a:pPr>
            <a:endParaRPr lang="en-US" dirty="0" smtClean="0"/>
          </a:p>
          <a:p>
            <a:pPr>
              <a:buNone/>
            </a:pPr>
            <a:r>
              <a:rPr lang="en-US" dirty="0" smtClean="0">
                <a:solidFill>
                  <a:schemeClr val="accent3"/>
                </a:solidFill>
              </a:rPr>
              <a:t>MACULAR OEDEMA      </a:t>
            </a:r>
            <a:r>
              <a:rPr lang="en-US" dirty="0" smtClean="0"/>
              <a:t>FOCAL&amp;GRID LASER</a:t>
            </a:r>
            <a:endParaRPr lang="en-US" dirty="0"/>
          </a:p>
        </p:txBody>
      </p:sp>
      <p:pic>
        <p:nvPicPr>
          <p:cNvPr id="4" name="Picture 3" descr="3400646332.jpg"/>
          <p:cNvPicPr>
            <a:picLocks noChangeAspect="1"/>
          </p:cNvPicPr>
          <p:nvPr/>
        </p:nvPicPr>
        <p:blipFill>
          <a:blip r:embed="rId2" cstate="print"/>
          <a:stretch>
            <a:fillRect/>
          </a:stretch>
        </p:blipFill>
        <p:spPr>
          <a:xfrm>
            <a:off x="6407512" y="1000108"/>
            <a:ext cx="2736488" cy="2041841"/>
          </a:xfrm>
          <a:prstGeom prst="rect">
            <a:avLst/>
          </a:prstGeom>
        </p:spPr>
      </p:pic>
      <p:pic>
        <p:nvPicPr>
          <p:cNvPr id="5" name="Picture 4" descr="thumbnailCAHY876W.jpg"/>
          <p:cNvPicPr>
            <a:picLocks noChangeAspect="1"/>
          </p:cNvPicPr>
          <p:nvPr/>
        </p:nvPicPr>
        <p:blipFill>
          <a:blip r:embed="rId3" cstate="print"/>
          <a:stretch>
            <a:fillRect/>
          </a:stretch>
        </p:blipFill>
        <p:spPr>
          <a:xfrm>
            <a:off x="6572264" y="3143248"/>
            <a:ext cx="2309818" cy="168905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3" cstate="print"/>
          <a:srcRect l="59973" t="46124" r="3635" b="35248"/>
          <a:stretch>
            <a:fillRect/>
          </a:stretch>
        </p:blipFill>
        <p:spPr bwMode="auto">
          <a:xfrm>
            <a:off x="750888" y="1443038"/>
            <a:ext cx="5802312" cy="5008562"/>
          </a:xfrm>
          <a:prstGeom prst="rect">
            <a:avLst/>
          </a:prstGeom>
          <a:solidFill>
            <a:schemeClr val="bg1"/>
          </a:solidFill>
          <a:ln w="9525">
            <a:noFill/>
            <a:miter lim="800000"/>
            <a:headEnd/>
            <a:tailEnd/>
          </a:ln>
          <a:effectLst/>
        </p:spPr>
      </p:pic>
      <p:sp>
        <p:nvSpPr>
          <p:cNvPr id="123907" name="Rectangle 3"/>
          <p:cNvSpPr>
            <a:spLocks noGrp="1" noChangeArrowheads="1"/>
          </p:cNvSpPr>
          <p:nvPr>
            <p:ph type="title"/>
          </p:nvPr>
        </p:nvSpPr>
        <p:spPr>
          <a:xfrm>
            <a:off x="571472" y="0"/>
            <a:ext cx="8229600" cy="1143000"/>
          </a:xfrm>
        </p:spPr>
        <p:txBody>
          <a:bodyPr/>
          <a:lstStyle/>
          <a:p>
            <a:r>
              <a:rPr lang="en-US" dirty="0"/>
              <a:t>The Visual Pathway</a:t>
            </a:r>
          </a:p>
        </p:txBody>
      </p:sp>
      <p:sp>
        <p:nvSpPr>
          <p:cNvPr id="123975" name="Rectangle 71"/>
          <p:cNvSpPr>
            <a:spLocks noGrp="1" noChangeArrowheads="1"/>
          </p:cNvSpPr>
          <p:nvPr>
            <p:ph idx="1"/>
          </p:nvPr>
        </p:nvSpPr>
        <p:spPr>
          <a:xfrm>
            <a:off x="4975225" y="3429000"/>
            <a:ext cx="4168775" cy="2874963"/>
          </a:xfrm>
          <a:noFill/>
          <a:ln/>
        </p:spPr>
        <p:txBody>
          <a:bodyPr>
            <a:normAutofit fontScale="92500" lnSpcReduction="20000"/>
          </a:bodyPr>
          <a:lstStyle/>
          <a:p>
            <a:pPr marL="231775" indent="-231775" algn="l">
              <a:buNone/>
            </a:pPr>
            <a:r>
              <a:rPr lang="en-US" sz="2400" dirty="0"/>
              <a:t>*</a:t>
            </a:r>
            <a:r>
              <a:rPr lang="en-US" sz="2400" dirty="0" err="1"/>
              <a:t>Phototransduction:By</a:t>
            </a:r>
            <a:r>
              <a:rPr lang="en-US" sz="2400" dirty="0"/>
              <a:t> photoreceptors (rods and cones)</a:t>
            </a:r>
          </a:p>
          <a:p>
            <a:pPr marL="231775" indent="-231775" algn="l">
              <a:buNone/>
            </a:pPr>
            <a:r>
              <a:rPr lang="en-US" sz="2400" dirty="0"/>
              <a:t>*Image processing:</a:t>
            </a:r>
            <a:br>
              <a:rPr lang="en-US" sz="2400" dirty="0"/>
            </a:br>
            <a:r>
              <a:rPr lang="en-US" sz="2400" dirty="0"/>
              <a:t>By horizontal, bipolar, </a:t>
            </a:r>
            <a:r>
              <a:rPr lang="en-US" sz="2400" dirty="0" err="1"/>
              <a:t>amacrine</a:t>
            </a:r>
            <a:r>
              <a:rPr lang="en-US" sz="2400" dirty="0"/>
              <a:t> and RGCs</a:t>
            </a:r>
          </a:p>
          <a:p>
            <a:pPr marL="231775" indent="-231775" algn="l">
              <a:buNone/>
            </a:pPr>
            <a:r>
              <a:rPr lang="en-US" sz="2400" dirty="0"/>
              <a:t>*Output to optic nerve:</a:t>
            </a:r>
            <a:br>
              <a:rPr lang="en-US" sz="2400" dirty="0"/>
            </a:br>
            <a:r>
              <a:rPr lang="en-US" sz="2400" dirty="0"/>
              <a:t>Via RGCs and</a:t>
            </a:r>
            <a:br>
              <a:rPr lang="en-US" sz="2400" dirty="0"/>
            </a:br>
            <a:r>
              <a:rPr lang="en-US" sz="2400" dirty="0"/>
              <a:t>nerve fiber layer</a:t>
            </a:r>
          </a:p>
          <a:p>
            <a:pPr marL="231775" indent="-231775" algn="l"/>
            <a:endParaRPr lang="en-US" sz="2000" dirty="0"/>
          </a:p>
        </p:txBody>
      </p:sp>
      <p:sp>
        <p:nvSpPr>
          <p:cNvPr id="123908" name="Oval 4"/>
          <p:cNvSpPr>
            <a:spLocks noChangeArrowheads="1"/>
          </p:cNvSpPr>
          <p:nvPr/>
        </p:nvSpPr>
        <p:spPr bwMode="auto">
          <a:xfrm>
            <a:off x="3563938" y="3144838"/>
            <a:ext cx="781050" cy="790575"/>
          </a:xfrm>
          <a:prstGeom prst="ellipse">
            <a:avLst/>
          </a:prstGeom>
          <a:gradFill rotWithShape="1">
            <a:gsLst>
              <a:gs pos="0">
                <a:schemeClr val="bg1"/>
              </a:gs>
              <a:gs pos="100000">
                <a:schemeClr val="bg1">
                  <a:gamma/>
                  <a:shade val="0"/>
                  <a:invGamma/>
                  <a:alpha val="0"/>
                </a:schemeClr>
              </a:gs>
            </a:gsLst>
            <a:path path="shape">
              <a:fillToRect l="50000" t="50000" r="50000" b="50000"/>
            </a:path>
          </a:gradFill>
          <a:ln w="9525">
            <a:noFill/>
            <a:round/>
            <a:headEnd/>
            <a:tailEnd/>
          </a:ln>
          <a:effectLst/>
        </p:spPr>
        <p:txBody>
          <a:bodyPr wrap="none" anchor="ctr"/>
          <a:lstStyle/>
          <a:p>
            <a:endParaRPr lang="en-US"/>
          </a:p>
        </p:txBody>
      </p:sp>
      <p:sp>
        <p:nvSpPr>
          <p:cNvPr id="123909" name="Line 5"/>
          <p:cNvSpPr>
            <a:spLocks noChangeShapeType="1"/>
          </p:cNvSpPr>
          <p:nvPr/>
        </p:nvSpPr>
        <p:spPr bwMode="auto">
          <a:xfrm>
            <a:off x="2925763" y="1385888"/>
            <a:ext cx="1049337" cy="2189162"/>
          </a:xfrm>
          <a:prstGeom prst="line">
            <a:avLst/>
          </a:prstGeom>
          <a:noFill/>
          <a:ln w="63500">
            <a:solidFill>
              <a:srgbClr val="FFFFFF"/>
            </a:solidFill>
            <a:miter lim="800000"/>
            <a:headEnd/>
            <a:tailEnd/>
          </a:ln>
        </p:spPr>
        <p:txBody>
          <a:bodyPr/>
          <a:lstStyle/>
          <a:p>
            <a:endParaRPr lang="en-US"/>
          </a:p>
        </p:txBody>
      </p:sp>
      <p:grpSp>
        <p:nvGrpSpPr>
          <p:cNvPr id="2" name="Group 6"/>
          <p:cNvGrpSpPr>
            <a:grpSpLocks/>
          </p:cNvGrpSpPr>
          <p:nvPr/>
        </p:nvGrpSpPr>
        <p:grpSpPr bwMode="auto">
          <a:xfrm>
            <a:off x="3671888" y="3019425"/>
            <a:ext cx="177800" cy="252413"/>
            <a:chOff x="2943" y="1902"/>
            <a:chExt cx="112" cy="159"/>
          </a:xfrm>
        </p:grpSpPr>
        <p:sp>
          <p:nvSpPr>
            <p:cNvPr id="123911" name="Line 7"/>
            <p:cNvSpPr>
              <a:spLocks noChangeShapeType="1"/>
            </p:cNvSpPr>
            <p:nvPr/>
          </p:nvSpPr>
          <p:spPr bwMode="auto">
            <a:xfrm flipV="1">
              <a:off x="2943" y="1902"/>
              <a:ext cx="70" cy="70"/>
            </a:xfrm>
            <a:prstGeom prst="line">
              <a:avLst/>
            </a:prstGeom>
            <a:noFill/>
            <a:ln w="27940">
              <a:solidFill>
                <a:srgbClr val="FFFF00"/>
              </a:solidFill>
              <a:round/>
              <a:headEnd/>
              <a:tailEnd/>
            </a:ln>
            <a:effectLst/>
          </p:spPr>
          <p:txBody>
            <a:bodyPr/>
            <a:lstStyle/>
            <a:p>
              <a:endParaRPr lang="en-US"/>
            </a:p>
          </p:txBody>
        </p:sp>
        <p:sp>
          <p:nvSpPr>
            <p:cNvPr id="123912" name="Line 8"/>
            <p:cNvSpPr>
              <a:spLocks noChangeShapeType="1"/>
            </p:cNvSpPr>
            <p:nvPr/>
          </p:nvSpPr>
          <p:spPr bwMode="auto">
            <a:xfrm flipV="1">
              <a:off x="2943" y="1927"/>
              <a:ext cx="91" cy="63"/>
            </a:xfrm>
            <a:prstGeom prst="line">
              <a:avLst/>
            </a:prstGeom>
            <a:noFill/>
            <a:ln w="27940">
              <a:solidFill>
                <a:srgbClr val="FFFF00"/>
              </a:solidFill>
              <a:round/>
              <a:headEnd/>
              <a:tailEnd/>
            </a:ln>
            <a:effectLst/>
          </p:spPr>
          <p:txBody>
            <a:bodyPr/>
            <a:lstStyle/>
            <a:p>
              <a:endParaRPr lang="en-US"/>
            </a:p>
          </p:txBody>
        </p:sp>
        <p:sp>
          <p:nvSpPr>
            <p:cNvPr id="123913" name="Line 9"/>
            <p:cNvSpPr>
              <a:spLocks noChangeShapeType="1"/>
            </p:cNvSpPr>
            <p:nvPr/>
          </p:nvSpPr>
          <p:spPr bwMode="auto">
            <a:xfrm flipV="1">
              <a:off x="2943" y="1940"/>
              <a:ext cx="89" cy="85"/>
            </a:xfrm>
            <a:prstGeom prst="line">
              <a:avLst/>
            </a:prstGeom>
            <a:noFill/>
            <a:ln w="27940">
              <a:solidFill>
                <a:srgbClr val="FFFF00"/>
              </a:solidFill>
              <a:round/>
              <a:headEnd/>
              <a:tailEnd/>
            </a:ln>
            <a:effectLst/>
          </p:spPr>
          <p:txBody>
            <a:bodyPr/>
            <a:lstStyle/>
            <a:p>
              <a:endParaRPr lang="en-US"/>
            </a:p>
          </p:txBody>
        </p:sp>
        <p:sp>
          <p:nvSpPr>
            <p:cNvPr id="123914" name="Line 10"/>
            <p:cNvSpPr>
              <a:spLocks noChangeShapeType="1"/>
            </p:cNvSpPr>
            <p:nvPr/>
          </p:nvSpPr>
          <p:spPr bwMode="auto">
            <a:xfrm flipV="1">
              <a:off x="2986" y="1999"/>
              <a:ext cx="69" cy="62"/>
            </a:xfrm>
            <a:prstGeom prst="line">
              <a:avLst/>
            </a:prstGeom>
            <a:noFill/>
            <a:ln w="27940">
              <a:solidFill>
                <a:srgbClr val="FFFF00"/>
              </a:solidFill>
              <a:round/>
              <a:headEnd/>
              <a:tailEnd/>
            </a:ln>
            <a:effectLst/>
          </p:spPr>
          <p:txBody>
            <a:bodyPr/>
            <a:lstStyle/>
            <a:p>
              <a:endParaRPr lang="en-US"/>
            </a:p>
          </p:txBody>
        </p:sp>
      </p:grpSp>
      <p:sp>
        <p:nvSpPr>
          <p:cNvPr id="123915" name="Rectangle 11"/>
          <p:cNvSpPr>
            <a:spLocks noChangeArrowheads="1"/>
          </p:cNvSpPr>
          <p:nvPr/>
        </p:nvSpPr>
        <p:spPr bwMode="auto">
          <a:xfrm>
            <a:off x="1220788" y="1346200"/>
            <a:ext cx="6477000" cy="96838"/>
          </a:xfrm>
          <a:prstGeom prst="rect">
            <a:avLst/>
          </a:prstGeom>
          <a:solidFill>
            <a:schemeClr val="tx1"/>
          </a:solidFill>
          <a:ln w="9525">
            <a:noFill/>
            <a:miter lim="800000"/>
            <a:headEnd/>
            <a:tailEnd/>
          </a:ln>
          <a:effectLst/>
        </p:spPr>
        <p:txBody>
          <a:bodyPr wrap="none" anchor="ctr"/>
          <a:lstStyle/>
          <a:p>
            <a:endParaRPr lang="en-US"/>
          </a:p>
        </p:txBody>
      </p:sp>
      <p:grpSp>
        <p:nvGrpSpPr>
          <p:cNvPr id="3" name="Group 12"/>
          <p:cNvGrpSpPr>
            <a:grpSpLocks/>
          </p:cNvGrpSpPr>
          <p:nvPr/>
        </p:nvGrpSpPr>
        <p:grpSpPr bwMode="auto">
          <a:xfrm>
            <a:off x="2940050" y="1677988"/>
            <a:ext cx="2562225" cy="2689225"/>
            <a:chOff x="2482" y="1057"/>
            <a:chExt cx="1614" cy="1694"/>
          </a:xfrm>
        </p:grpSpPr>
        <p:grpSp>
          <p:nvGrpSpPr>
            <p:cNvPr id="4" name="Group 13"/>
            <p:cNvGrpSpPr>
              <a:grpSpLocks/>
            </p:cNvGrpSpPr>
            <p:nvPr/>
          </p:nvGrpSpPr>
          <p:grpSpPr bwMode="auto">
            <a:xfrm>
              <a:off x="2482" y="2024"/>
              <a:ext cx="810" cy="727"/>
              <a:chOff x="2482" y="2024"/>
              <a:chExt cx="810" cy="727"/>
            </a:xfrm>
          </p:grpSpPr>
          <p:sp>
            <p:nvSpPr>
              <p:cNvPr id="123918" name="Oval 14"/>
              <p:cNvSpPr>
                <a:spLocks noChangeArrowheads="1"/>
              </p:cNvSpPr>
              <p:nvPr/>
            </p:nvSpPr>
            <p:spPr bwMode="auto">
              <a:xfrm>
                <a:off x="2747" y="2425"/>
                <a:ext cx="102" cy="96"/>
              </a:xfrm>
              <a:prstGeom prst="ellipse">
                <a:avLst/>
              </a:prstGeom>
              <a:solidFill>
                <a:srgbClr val="CC66FF"/>
              </a:solidFill>
              <a:ln w="9525">
                <a:noFill/>
                <a:round/>
                <a:headEnd/>
                <a:tailEnd/>
              </a:ln>
              <a:effectLst/>
            </p:spPr>
            <p:txBody>
              <a:bodyPr wrap="none" anchor="ctr"/>
              <a:lstStyle/>
              <a:p>
                <a:endParaRPr lang="en-US"/>
              </a:p>
            </p:txBody>
          </p:sp>
          <p:sp>
            <p:nvSpPr>
              <p:cNvPr id="123919" name="Oval 15"/>
              <p:cNvSpPr>
                <a:spLocks noChangeArrowheads="1"/>
              </p:cNvSpPr>
              <p:nvPr/>
            </p:nvSpPr>
            <p:spPr bwMode="auto">
              <a:xfrm>
                <a:off x="2753" y="2506"/>
                <a:ext cx="102" cy="96"/>
              </a:xfrm>
              <a:prstGeom prst="ellipse">
                <a:avLst/>
              </a:prstGeom>
              <a:solidFill>
                <a:srgbClr val="9900CC"/>
              </a:solidFill>
              <a:ln w="9525">
                <a:noFill/>
                <a:round/>
                <a:headEnd/>
                <a:tailEnd/>
              </a:ln>
              <a:effectLst/>
            </p:spPr>
            <p:txBody>
              <a:bodyPr wrap="none" anchor="ctr"/>
              <a:lstStyle/>
              <a:p>
                <a:endParaRPr lang="en-US"/>
              </a:p>
            </p:txBody>
          </p:sp>
          <p:sp>
            <p:nvSpPr>
              <p:cNvPr id="123920" name="Oval 16"/>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a:effectLst/>
            </p:spPr>
            <p:txBody>
              <a:bodyPr wrap="none" anchor="ctr"/>
              <a:lstStyle/>
              <a:p>
                <a:endParaRPr lang="en-US"/>
              </a:p>
            </p:txBody>
          </p:sp>
          <p:sp>
            <p:nvSpPr>
              <p:cNvPr id="123921" name="Oval 17"/>
              <p:cNvSpPr>
                <a:spLocks noChangeArrowheads="1"/>
              </p:cNvSpPr>
              <p:nvPr/>
            </p:nvSpPr>
            <p:spPr bwMode="auto">
              <a:xfrm>
                <a:off x="2639" y="2502"/>
                <a:ext cx="102" cy="96"/>
              </a:xfrm>
              <a:prstGeom prst="ellipse">
                <a:avLst/>
              </a:prstGeom>
              <a:solidFill>
                <a:srgbClr val="CC66FF"/>
              </a:solidFill>
              <a:ln w="9525">
                <a:noFill/>
                <a:round/>
                <a:headEnd/>
                <a:tailEnd/>
              </a:ln>
              <a:effectLst/>
            </p:spPr>
            <p:txBody>
              <a:bodyPr wrap="none" anchor="ctr"/>
              <a:lstStyle/>
              <a:p>
                <a:endParaRPr lang="en-US"/>
              </a:p>
            </p:txBody>
          </p:sp>
          <p:sp>
            <p:nvSpPr>
              <p:cNvPr id="123922" name="Oval 18"/>
              <p:cNvSpPr>
                <a:spLocks noChangeArrowheads="1"/>
              </p:cNvSpPr>
              <p:nvPr/>
            </p:nvSpPr>
            <p:spPr bwMode="auto">
              <a:xfrm>
                <a:off x="2648" y="2583"/>
                <a:ext cx="102" cy="96"/>
              </a:xfrm>
              <a:prstGeom prst="ellipse">
                <a:avLst/>
              </a:prstGeom>
              <a:solidFill>
                <a:srgbClr val="9900CC"/>
              </a:solidFill>
              <a:ln w="9525">
                <a:noFill/>
                <a:round/>
                <a:headEnd/>
                <a:tailEnd/>
              </a:ln>
              <a:effectLst/>
            </p:spPr>
            <p:txBody>
              <a:bodyPr wrap="none" anchor="ctr"/>
              <a:lstStyle/>
              <a:p>
                <a:endParaRPr lang="en-US"/>
              </a:p>
            </p:txBody>
          </p:sp>
          <p:sp>
            <p:nvSpPr>
              <p:cNvPr id="123923" name="Oval 19"/>
              <p:cNvSpPr>
                <a:spLocks noChangeArrowheads="1"/>
              </p:cNvSpPr>
              <p:nvPr/>
            </p:nvSpPr>
            <p:spPr bwMode="auto">
              <a:xfrm>
                <a:off x="2595" y="2457"/>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a:effectLst/>
            </p:spPr>
            <p:txBody>
              <a:bodyPr wrap="none" anchor="ctr"/>
              <a:lstStyle/>
              <a:p>
                <a:endParaRPr lang="en-US"/>
              </a:p>
            </p:txBody>
          </p:sp>
          <p:sp>
            <p:nvSpPr>
              <p:cNvPr id="123924" name="Oval 20"/>
              <p:cNvSpPr>
                <a:spLocks noChangeArrowheads="1"/>
              </p:cNvSpPr>
              <p:nvPr/>
            </p:nvSpPr>
            <p:spPr bwMode="auto">
              <a:xfrm>
                <a:off x="2526" y="2577"/>
                <a:ext cx="102" cy="96"/>
              </a:xfrm>
              <a:prstGeom prst="ellipse">
                <a:avLst/>
              </a:prstGeom>
              <a:solidFill>
                <a:srgbClr val="CC66FF"/>
              </a:solidFill>
              <a:ln w="9525">
                <a:noFill/>
                <a:round/>
                <a:headEnd/>
                <a:tailEnd/>
              </a:ln>
              <a:effectLst/>
            </p:spPr>
            <p:txBody>
              <a:bodyPr wrap="none" anchor="ctr"/>
              <a:lstStyle/>
              <a:p>
                <a:endParaRPr lang="en-US"/>
              </a:p>
            </p:txBody>
          </p:sp>
          <p:sp>
            <p:nvSpPr>
              <p:cNvPr id="123925" name="Oval 21"/>
              <p:cNvSpPr>
                <a:spLocks noChangeArrowheads="1"/>
              </p:cNvSpPr>
              <p:nvPr/>
            </p:nvSpPr>
            <p:spPr bwMode="auto">
              <a:xfrm>
                <a:off x="2541" y="2655"/>
                <a:ext cx="102" cy="96"/>
              </a:xfrm>
              <a:prstGeom prst="ellipse">
                <a:avLst/>
              </a:prstGeom>
              <a:solidFill>
                <a:srgbClr val="9900CC"/>
              </a:solidFill>
              <a:ln w="9525">
                <a:noFill/>
                <a:round/>
                <a:headEnd/>
                <a:tailEnd/>
              </a:ln>
              <a:effectLst/>
            </p:spPr>
            <p:txBody>
              <a:bodyPr wrap="none" anchor="ctr"/>
              <a:lstStyle/>
              <a:p>
                <a:endParaRPr lang="en-US"/>
              </a:p>
            </p:txBody>
          </p:sp>
          <p:sp>
            <p:nvSpPr>
              <p:cNvPr id="123926" name="Oval 22"/>
              <p:cNvSpPr>
                <a:spLocks noChangeArrowheads="1"/>
              </p:cNvSpPr>
              <p:nvPr/>
            </p:nvSpPr>
            <p:spPr bwMode="auto">
              <a:xfrm>
                <a:off x="2482" y="2532"/>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a:effectLst/>
            </p:spPr>
            <p:txBody>
              <a:bodyPr wrap="none" anchor="ctr"/>
              <a:lstStyle/>
              <a:p>
                <a:endParaRPr lang="en-US"/>
              </a:p>
            </p:txBody>
          </p:sp>
          <p:grpSp>
            <p:nvGrpSpPr>
              <p:cNvPr id="5" name="Group 23"/>
              <p:cNvGrpSpPr>
                <a:grpSpLocks/>
              </p:cNvGrpSpPr>
              <p:nvPr/>
            </p:nvGrpSpPr>
            <p:grpSpPr bwMode="auto">
              <a:xfrm>
                <a:off x="2818" y="2306"/>
                <a:ext cx="146" cy="222"/>
                <a:chOff x="2703" y="2380"/>
                <a:chExt cx="146" cy="222"/>
              </a:xfrm>
            </p:grpSpPr>
            <p:sp>
              <p:nvSpPr>
                <p:cNvPr id="123928" name="Oval 24"/>
                <p:cNvSpPr>
                  <a:spLocks noChangeArrowheads="1"/>
                </p:cNvSpPr>
                <p:nvPr/>
              </p:nvSpPr>
              <p:spPr bwMode="auto">
                <a:xfrm>
                  <a:off x="2747" y="2425"/>
                  <a:ext cx="102" cy="96"/>
                </a:xfrm>
                <a:prstGeom prst="ellipse">
                  <a:avLst/>
                </a:prstGeom>
                <a:solidFill>
                  <a:srgbClr val="CC66FF"/>
                </a:solidFill>
                <a:ln w="9525">
                  <a:noFill/>
                  <a:round/>
                  <a:headEnd/>
                  <a:tailEnd/>
                </a:ln>
                <a:effectLst/>
              </p:spPr>
              <p:txBody>
                <a:bodyPr wrap="none" anchor="ctr"/>
                <a:lstStyle/>
                <a:p>
                  <a:endParaRPr lang="en-US"/>
                </a:p>
              </p:txBody>
            </p:sp>
            <p:sp>
              <p:nvSpPr>
                <p:cNvPr id="123929" name="Oval 25"/>
                <p:cNvSpPr>
                  <a:spLocks noChangeArrowheads="1"/>
                </p:cNvSpPr>
                <p:nvPr/>
              </p:nvSpPr>
              <p:spPr bwMode="auto">
                <a:xfrm>
                  <a:off x="2747" y="2506"/>
                  <a:ext cx="102" cy="96"/>
                </a:xfrm>
                <a:prstGeom prst="ellipse">
                  <a:avLst/>
                </a:prstGeom>
                <a:solidFill>
                  <a:srgbClr val="9900CC"/>
                </a:solidFill>
                <a:ln w="9525">
                  <a:noFill/>
                  <a:round/>
                  <a:headEnd/>
                  <a:tailEnd/>
                </a:ln>
                <a:effectLst/>
              </p:spPr>
              <p:txBody>
                <a:bodyPr wrap="none" anchor="ctr"/>
                <a:lstStyle/>
                <a:p>
                  <a:endParaRPr lang="en-US"/>
                </a:p>
              </p:txBody>
            </p:sp>
            <p:sp>
              <p:nvSpPr>
                <p:cNvPr id="123930" name="Oval 26"/>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a:effectLst/>
              </p:spPr>
              <p:txBody>
                <a:bodyPr wrap="none" anchor="ctr"/>
                <a:lstStyle/>
                <a:p>
                  <a:endParaRPr lang="en-US"/>
                </a:p>
              </p:txBody>
            </p:sp>
          </p:grpSp>
          <p:grpSp>
            <p:nvGrpSpPr>
              <p:cNvPr id="6" name="Group 27"/>
              <p:cNvGrpSpPr>
                <a:grpSpLocks/>
              </p:cNvGrpSpPr>
              <p:nvPr/>
            </p:nvGrpSpPr>
            <p:grpSpPr bwMode="auto">
              <a:xfrm>
                <a:off x="2930" y="2024"/>
                <a:ext cx="362" cy="412"/>
                <a:chOff x="2930" y="2024"/>
                <a:chExt cx="362" cy="412"/>
              </a:xfrm>
            </p:grpSpPr>
            <p:grpSp>
              <p:nvGrpSpPr>
                <p:cNvPr id="7" name="Group 28"/>
                <p:cNvGrpSpPr>
                  <a:grpSpLocks/>
                </p:cNvGrpSpPr>
                <p:nvPr/>
              </p:nvGrpSpPr>
              <p:grpSpPr bwMode="auto">
                <a:xfrm>
                  <a:off x="2930" y="2214"/>
                  <a:ext cx="146" cy="222"/>
                  <a:chOff x="2703" y="2380"/>
                  <a:chExt cx="146" cy="222"/>
                </a:xfrm>
              </p:grpSpPr>
              <p:sp>
                <p:nvSpPr>
                  <p:cNvPr id="123933" name="Oval 29"/>
                  <p:cNvSpPr>
                    <a:spLocks noChangeArrowheads="1"/>
                  </p:cNvSpPr>
                  <p:nvPr/>
                </p:nvSpPr>
                <p:spPr bwMode="auto">
                  <a:xfrm>
                    <a:off x="2747" y="2425"/>
                    <a:ext cx="102" cy="96"/>
                  </a:xfrm>
                  <a:prstGeom prst="ellipse">
                    <a:avLst/>
                  </a:prstGeom>
                  <a:solidFill>
                    <a:srgbClr val="CC66FF"/>
                  </a:solidFill>
                  <a:ln w="9525">
                    <a:noFill/>
                    <a:round/>
                    <a:headEnd/>
                    <a:tailEnd/>
                  </a:ln>
                  <a:effectLst/>
                </p:spPr>
                <p:txBody>
                  <a:bodyPr wrap="none" anchor="ctr"/>
                  <a:lstStyle/>
                  <a:p>
                    <a:endParaRPr lang="en-US"/>
                  </a:p>
                </p:txBody>
              </p:sp>
              <p:sp>
                <p:nvSpPr>
                  <p:cNvPr id="123934" name="Oval 30"/>
                  <p:cNvSpPr>
                    <a:spLocks noChangeArrowheads="1"/>
                  </p:cNvSpPr>
                  <p:nvPr/>
                </p:nvSpPr>
                <p:spPr bwMode="auto">
                  <a:xfrm>
                    <a:off x="2747" y="2506"/>
                    <a:ext cx="102" cy="96"/>
                  </a:xfrm>
                  <a:prstGeom prst="ellipse">
                    <a:avLst/>
                  </a:prstGeom>
                  <a:solidFill>
                    <a:srgbClr val="9900CC"/>
                  </a:solidFill>
                  <a:ln w="9525">
                    <a:noFill/>
                    <a:round/>
                    <a:headEnd/>
                    <a:tailEnd/>
                  </a:ln>
                  <a:effectLst/>
                </p:spPr>
                <p:txBody>
                  <a:bodyPr wrap="none" anchor="ctr"/>
                  <a:lstStyle/>
                  <a:p>
                    <a:endParaRPr lang="en-US"/>
                  </a:p>
                </p:txBody>
              </p:sp>
              <p:sp>
                <p:nvSpPr>
                  <p:cNvPr id="123935" name="Oval 31"/>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a:effectLst/>
                </p:spPr>
                <p:txBody>
                  <a:bodyPr wrap="none" anchor="ctr"/>
                  <a:lstStyle/>
                  <a:p>
                    <a:endParaRPr lang="en-US"/>
                  </a:p>
                </p:txBody>
              </p:sp>
            </p:grpSp>
            <p:grpSp>
              <p:nvGrpSpPr>
                <p:cNvPr id="8" name="Group 32"/>
                <p:cNvGrpSpPr>
                  <a:grpSpLocks/>
                </p:cNvGrpSpPr>
                <p:nvPr/>
              </p:nvGrpSpPr>
              <p:grpSpPr bwMode="auto">
                <a:xfrm>
                  <a:off x="3040" y="2124"/>
                  <a:ext cx="146" cy="222"/>
                  <a:chOff x="2703" y="2380"/>
                  <a:chExt cx="146" cy="222"/>
                </a:xfrm>
              </p:grpSpPr>
              <p:sp>
                <p:nvSpPr>
                  <p:cNvPr id="123937" name="Oval 33"/>
                  <p:cNvSpPr>
                    <a:spLocks noChangeArrowheads="1"/>
                  </p:cNvSpPr>
                  <p:nvPr/>
                </p:nvSpPr>
                <p:spPr bwMode="auto">
                  <a:xfrm>
                    <a:off x="2747" y="2425"/>
                    <a:ext cx="102" cy="96"/>
                  </a:xfrm>
                  <a:prstGeom prst="ellipse">
                    <a:avLst/>
                  </a:prstGeom>
                  <a:solidFill>
                    <a:srgbClr val="CC66FF"/>
                  </a:solidFill>
                  <a:ln w="9525">
                    <a:noFill/>
                    <a:round/>
                    <a:headEnd/>
                    <a:tailEnd/>
                  </a:ln>
                  <a:effectLst/>
                </p:spPr>
                <p:txBody>
                  <a:bodyPr wrap="none" anchor="ctr"/>
                  <a:lstStyle/>
                  <a:p>
                    <a:endParaRPr lang="en-US"/>
                  </a:p>
                </p:txBody>
              </p:sp>
              <p:sp>
                <p:nvSpPr>
                  <p:cNvPr id="123938" name="Oval 34"/>
                  <p:cNvSpPr>
                    <a:spLocks noChangeArrowheads="1"/>
                  </p:cNvSpPr>
                  <p:nvPr/>
                </p:nvSpPr>
                <p:spPr bwMode="auto">
                  <a:xfrm>
                    <a:off x="2747" y="2506"/>
                    <a:ext cx="102" cy="96"/>
                  </a:xfrm>
                  <a:prstGeom prst="ellipse">
                    <a:avLst/>
                  </a:prstGeom>
                  <a:solidFill>
                    <a:srgbClr val="9900CC"/>
                  </a:solidFill>
                  <a:ln w="9525">
                    <a:noFill/>
                    <a:round/>
                    <a:headEnd/>
                    <a:tailEnd/>
                  </a:ln>
                  <a:effectLst/>
                </p:spPr>
                <p:txBody>
                  <a:bodyPr wrap="none" anchor="ctr"/>
                  <a:lstStyle/>
                  <a:p>
                    <a:endParaRPr lang="en-US"/>
                  </a:p>
                </p:txBody>
              </p:sp>
              <p:sp>
                <p:nvSpPr>
                  <p:cNvPr id="123939" name="Oval 35"/>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a:effectLst/>
                </p:spPr>
                <p:txBody>
                  <a:bodyPr wrap="none" anchor="ctr"/>
                  <a:lstStyle/>
                  <a:p>
                    <a:endParaRPr lang="en-US"/>
                  </a:p>
                </p:txBody>
              </p:sp>
            </p:grpSp>
            <p:grpSp>
              <p:nvGrpSpPr>
                <p:cNvPr id="9" name="Group 36"/>
                <p:cNvGrpSpPr>
                  <a:grpSpLocks/>
                </p:cNvGrpSpPr>
                <p:nvPr/>
              </p:nvGrpSpPr>
              <p:grpSpPr bwMode="auto">
                <a:xfrm>
                  <a:off x="3146" y="2024"/>
                  <a:ext cx="146" cy="222"/>
                  <a:chOff x="2703" y="2380"/>
                  <a:chExt cx="146" cy="222"/>
                </a:xfrm>
              </p:grpSpPr>
              <p:sp>
                <p:nvSpPr>
                  <p:cNvPr id="123941" name="Oval 37"/>
                  <p:cNvSpPr>
                    <a:spLocks noChangeArrowheads="1"/>
                  </p:cNvSpPr>
                  <p:nvPr/>
                </p:nvSpPr>
                <p:spPr bwMode="auto">
                  <a:xfrm>
                    <a:off x="2747" y="2425"/>
                    <a:ext cx="102" cy="96"/>
                  </a:xfrm>
                  <a:prstGeom prst="ellipse">
                    <a:avLst/>
                  </a:prstGeom>
                  <a:solidFill>
                    <a:srgbClr val="CC66FF"/>
                  </a:solidFill>
                  <a:ln w="9525">
                    <a:noFill/>
                    <a:round/>
                    <a:headEnd/>
                    <a:tailEnd/>
                  </a:ln>
                  <a:effectLst/>
                </p:spPr>
                <p:txBody>
                  <a:bodyPr wrap="none" anchor="ctr"/>
                  <a:lstStyle/>
                  <a:p>
                    <a:endParaRPr lang="en-US"/>
                  </a:p>
                </p:txBody>
              </p:sp>
              <p:sp>
                <p:nvSpPr>
                  <p:cNvPr id="123942" name="Oval 38"/>
                  <p:cNvSpPr>
                    <a:spLocks noChangeArrowheads="1"/>
                  </p:cNvSpPr>
                  <p:nvPr/>
                </p:nvSpPr>
                <p:spPr bwMode="auto">
                  <a:xfrm>
                    <a:off x="2747" y="2506"/>
                    <a:ext cx="102" cy="96"/>
                  </a:xfrm>
                  <a:prstGeom prst="ellipse">
                    <a:avLst/>
                  </a:prstGeom>
                  <a:solidFill>
                    <a:srgbClr val="9900CC"/>
                  </a:solidFill>
                  <a:ln w="9525">
                    <a:noFill/>
                    <a:round/>
                    <a:headEnd/>
                    <a:tailEnd/>
                  </a:ln>
                  <a:effectLst/>
                </p:spPr>
                <p:txBody>
                  <a:bodyPr wrap="none" anchor="ctr"/>
                  <a:lstStyle/>
                  <a:p>
                    <a:endParaRPr lang="en-US"/>
                  </a:p>
                </p:txBody>
              </p:sp>
              <p:sp>
                <p:nvSpPr>
                  <p:cNvPr id="123943" name="Oval 39"/>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a:effectLst/>
                </p:spPr>
                <p:txBody>
                  <a:bodyPr wrap="none" anchor="ctr"/>
                  <a:lstStyle/>
                  <a:p>
                    <a:endParaRPr lang="en-US"/>
                  </a:p>
                </p:txBody>
              </p:sp>
            </p:grpSp>
          </p:grpSp>
        </p:grpSp>
        <p:grpSp>
          <p:nvGrpSpPr>
            <p:cNvPr id="10" name="Group 40"/>
            <p:cNvGrpSpPr>
              <a:grpSpLocks/>
            </p:cNvGrpSpPr>
            <p:nvPr/>
          </p:nvGrpSpPr>
          <p:grpSpPr bwMode="auto">
            <a:xfrm>
              <a:off x="3251" y="1057"/>
              <a:ext cx="845" cy="1088"/>
              <a:chOff x="3251" y="1057"/>
              <a:chExt cx="845" cy="1088"/>
            </a:xfrm>
          </p:grpSpPr>
          <p:sp>
            <p:nvSpPr>
              <p:cNvPr id="123945" name="Oval 41"/>
              <p:cNvSpPr>
                <a:spLocks noChangeArrowheads="1"/>
              </p:cNvSpPr>
              <p:nvPr/>
            </p:nvSpPr>
            <p:spPr bwMode="auto">
              <a:xfrm>
                <a:off x="3289" y="1970"/>
                <a:ext cx="102" cy="96"/>
              </a:xfrm>
              <a:prstGeom prst="ellipse">
                <a:avLst/>
              </a:prstGeom>
              <a:solidFill>
                <a:srgbClr val="CC66FF"/>
              </a:solidFill>
              <a:ln w="9525">
                <a:noFill/>
                <a:round/>
                <a:headEnd/>
                <a:tailEnd/>
              </a:ln>
              <a:effectLst/>
            </p:spPr>
            <p:txBody>
              <a:bodyPr wrap="none" anchor="ctr"/>
              <a:lstStyle/>
              <a:p>
                <a:endParaRPr lang="en-US"/>
              </a:p>
            </p:txBody>
          </p:sp>
          <p:sp>
            <p:nvSpPr>
              <p:cNvPr id="123946" name="Oval 42"/>
              <p:cNvSpPr>
                <a:spLocks noChangeArrowheads="1"/>
              </p:cNvSpPr>
              <p:nvPr/>
            </p:nvSpPr>
            <p:spPr bwMode="auto">
              <a:xfrm>
                <a:off x="3295" y="2049"/>
                <a:ext cx="102" cy="96"/>
              </a:xfrm>
              <a:prstGeom prst="ellipse">
                <a:avLst/>
              </a:prstGeom>
              <a:solidFill>
                <a:srgbClr val="9900CC"/>
              </a:solidFill>
              <a:ln w="9525">
                <a:noFill/>
                <a:round/>
                <a:headEnd/>
                <a:tailEnd/>
              </a:ln>
              <a:effectLst/>
            </p:spPr>
            <p:txBody>
              <a:bodyPr wrap="none" anchor="ctr"/>
              <a:lstStyle/>
              <a:p>
                <a:endParaRPr lang="en-US"/>
              </a:p>
            </p:txBody>
          </p:sp>
          <p:sp>
            <p:nvSpPr>
              <p:cNvPr id="123947" name="Oval 43"/>
              <p:cNvSpPr>
                <a:spLocks noChangeArrowheads="1"/>
              </p:cNvSpPr>
              <p:nvPr/>
            </p:nvSpPr>
            <p:spPr bwMode="auto">
              <a:xfrm>
                <a:off x="3251" y="1923"/>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a:effectLst/>
            </p:spPr>
            <p:txBody>
              <a:bodyPr wrap="none" anchor="ctr"/>
              <a:lstStyle/>
              <a:p>
                <a:endParaRPr lang="en-US"/>
              </a:p>
            </p:txBody>
          </p:sp>
          <p:grpSp>
            <p:nvGrpSpPr>
              <p:cNvPr id="11" name="Group 44"/>
              <p:cNvGrpSpPr>
                <a:grpSpLocks/>
              </p:cNvGrpSpPr>
              <p:nvPr/>
            </p:nvGrpSpPr>
            <p:grpSpPr bwMode="auto">
              <a:xfrm>
                <a:off x="3349" y="1827"/>
                <a:ext cx="153" cy="221"/>
                <a:chOff x="3349" y="1827"/>
                <a:chExt cx="153" cy="221"/>
              </a:xfrm>
            </p:grpSpPr>
            <p:sp>
              <p:nvSpPr>
                <p:cNvPr id="123949" name="Oval 45"/>
                <p:cNvSpPr>
                  <a:spLocks noChangeArrowheads="1"/>
                </p:cNvSpPr>
                <p:nvPr/>
              </p:nvSpPr>
              <p:spPr bwMode="auto">
                <a:xfrm>
                  <a:off x="3391" y="1872"/>
                  <a:ext cx="102" cy="96"/>
                </a:xfrm>
                <a:prstGeom prst="ellipse">
                  <a:avLst/>
                </a:prstGeom>
                <a:solidFill>
                  <a:srgbClr val="CC66FF"/>
                </a:solidFill>
                <a:ln w="9525">
                  <a:noFill/>
                  <a:round/>
                  <a:headEnd/>
                  <a:tailEnd/>
                </a:ln>
                <a:effectLst/>
              </p:spPr>
              <p:txBody>
                <a:bodyPr wrap="none" anchor="ctr"/>
                <a:lstStyle/>
                <a:p>
                  <a:endParaRPr lang="en-US"/>
                </a:p>
              </p:txBody>
            </p:sp>
            <p:sp>
              <p:nvSpPr>
                <p:cNvPr id="123950" name="Oval 46"/>
                <p:cNvSpPr>
                  <a:spLocks noChangeArrowheads="1"/>
                </p:cNvSpPr>
                <p:nvPr/>
              </p:nvSpPr>
              <p:spPr bwMode="auto">
                <a:xfrm>
                  <a:off x="3400" y="1952"/>
                  <a:ext cx="102" cy="96"/>
                </a:xfrm>
                <a:prstGeom prst="ellipse">
                  <a:avLst/>
                </a:prstGeom>
                <a:solidFill>
                  <a:srgbClr val="9900CC"/>
                </a:solidFill>
                <a:ln w="9525">
                  <a:noFill/>
                  <a:round/>
                  <a:headEnd/>
                  <a:tailEnd/>
                </a:ln>
                <a:effectLst/>
              </p:spPr>
              <p:txBody>
                <a:bodyPr wrap="none" anchor="ctr"/>
                <a:lstStyle/>
                <a:p>
                  <a:endParaRPr lang="en-US"/>
                </a:p>
              </p:txBody>
            </p:sp>
            <p:sp>
              <p:nvSpPr>
                <p:cNvPr id="123951" name="Oval 47"/>
                <p:cNvSpPr>
                  <a:spLocks noChangeArrowheads="1"/>
                </p:cNvSpPr>
                <p:nvPr/>
              </p:nvSpPr>
              <p:spPr bwMode="auto">
                <a:xfrm>
                  <a:off x="3349" y="1827"/>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a:effectLst/>
              </p:spPr>
              <p:txBody>
                <a:bodyPr wrap="none" anchor="ctr"/>
                <a:lstStyle/>
                <a:p>
                  <a:endParaRPr lang="en-US"/>
                </a:p>
              </p:txBody>
            </p:sp>
          </p:grpSp>
          <p:grpSp>
            <p:nvGrpSpPr>
              <p:cNvPr id="12" name="Group 48"/>
              <p:cNvGrpSpPr>
                <a:grpSpLocks/>
              </p:cNvGrpSpPr>
              <p:nvPr/>
            </p:nvGrpSpPr>
            <p:grpSpPr bwMode="auto">
              <a:xfrm>
                <a:off x="3446" y="1716"/>
                <a:ext cx="146" cy="222"/>
                <a:chOff x="2703" y="2380"/>
                <a:chExt cx="146" cy="222"/>
              </a:xfrm>
            </p:grpSpPr>
            <p:sp>
              <p:nvSpPr>
                <p:cNvPr id="123953" name="Oval 49"/>
                <p:cNvSpPr>
                  <a:spLocks noChangeArrowheads="1"/>
                </p:cNvSpPr>
                <p:nvPr/>
              </p:nvSpPr>
              <p:spPr bwMode="auto">
                <a:xfrm>
                  <a:off x="2747" y="2425"/>
                  <a:ext cx="102" cy="96"/>
                </a:xfrm>
                <a:prstGeom prst="ellipse">
                  <a:avLst/>
                </a:prstGeom>
                <a:solidFill>
                  <a:srgbClr val="CC66FF"/>
                </a:solidFill>
                <a:ln w="9525">
                  <a:noFill/>
                  <a:round/>
                  <a:headEnd/>
                  <a:tailEnd/>
                </a:ln>
                <a:effectLst/>
              </p:spPr>
              <p:txBody>
                <a:bodyPr wrap="none" anchor="ctr"/>
                <a:lstStyle/>
                <a:p>
                  <a:endParaRPr lang="en-US"/>
                </a:p>
              </p:txBody>
            </p:sp>
            <p:sp>
              <p:nvSpPr>
                <p:cNvPr id="123954" name="Oval 50"/>
                <p:cNvSpPr>
                  <a:spLocks noChangeArrowheads="1"/>
                </p:cNvSpPr>
                <p:nvPr/>
              </p:nvSpPr>
              <p:spPr bwMode="auto">
                <a:xfrm>
                  <a:off x="2747" y="2506"/>
                  <a:ext cx="102" cy="96"/>
                </a:xfrm>
                <a:prstGeom prst="ellipse">
                  <a:avLst/>
                </a:prstGeom>
                <a:solidFill>
                  <a:srgbClr val="9900CC"/>
                </a:solidFill>
                <a:ln w="9525">
                  <a:noFill/>
                  <a:round/>
                  <a:headEnd/>
                  <a:tailEnd/>
                </a:ln>
                <a:effectLst/>
              </p:spPr>
              <p:txBody>
                <a:bodyPr wrap="none" anchor="ctr"/>
                <a:lstStyle/>
                <a:p>
                  <a:endParaRPr lang="en-US"/>
                </a:p>
              </p:txBody>
            </p:sp>
            <p:sp>
              <p:nvSpPr>
                <p:cNvPr id="123955" name="Oval 51"/>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a:effectLst/>
              </p:spPr>
              <p:txBody>
                <a:bodyPr wrap="none" anchor="ctr"/>
                <a:lstStyle/>
                <a:p>
                  <a:endParaRPr lang="en-US"/>
                </a:p>
              </p:txBody>
            </p:sp>
          </p:grpSp>
          <p:grpSp>
            <p:nvGrpSpPr>
              <p:cNvPr id="13" name="Group 52"/>
              <p:cNvGrpSpPr>
                <a:grpSpLocks/>
              </p:cNvGrpSpPr>
              <p:nvPr/>
            </p:nvGrpSpPr>
            <p:grpSpPr bwMode="auto">
              <a:xfrm>
                <a:off x="3540" y="1618"/>
                <a:ext cx="159" cy="218"/>
                <a:chOff x="3540" y="1613"/>
                <a:chExt cx="159" cy="218"/>
              </a:xfrm>
            </p:grpSpPr>
            <p:sp>
              <p:nvSpPr>
                <p:cNvPr id="123957" name="Oval 53"/>
                <p:cNvSpPr>
                  <a:spLocks noChangeArrowheads="1"/>
                </p:cNvSpPr>
                <p:nvPr/>
              </p:nvSpPr>
              <p:spPr bwMode="auto">
                <a:xfrm>
                  <a:off x="3582" y="1658"/>
                  <a:ext cx="102" cy="96"/>
                </a:xfrm>
                <a:prstGeom prst="ellipse">
                  <a:avLst/>
                </a:prstGeom>
                <a:solidFill>
                  <a:srgbClr val="CC66FF"/>
                </a:solidFill>
                <a:ln w="9525">
                  <a:noFill/>
                  <a:round/>
                  <a:headEnd/>
                  <a:tailEnd/>
                </a:ln>
                <a:effectLst/>
              </p:spPr>
              <p:txBody>
                <a:bodyPr wrap="none" anchor="ctr"/>
                <a:lstStyle/>
                <a:p>
                  <a:endParaRPr lang="en-US"/>
                </a:p>
              </p:txBody>
            </p:sp>
            <p:sp>
              <p:nvSpPr>
                <p:cNvPr id="123958" name="Oval 54"/>
                <p:cNvSpPr>
                  <a:spLocks noChangeArrowheads="1"/>
                </p:cNvSpPr>
                <p:nvPr/>
              </p:nvSpPr>
              <p:spPr bwMode="auto">
                <a:xfrm>
                  <a:off x="3597" y="1735"/>
                  <a:ext cx="102" cy="96"/>
                </a:xfrm>
                <a:prstGeom prst="ellipse">
                  <a:avLst/>
                </a:prstGeom>
                <a:solidFill>
                  <a:srgbClr val="9900CC"/>
                </a:solidFill>
                <a:ln w="9525">
                  <a:noFill/>
                  <a:round/>
                  <a:headEnd/>
                  <a:tailEnd/>
                </a:ln>
                <a:effectLst/>
              </p:spPr>
              <p:txBody>
                <a:bodyPr wrap="none" anchor="ctr"/>
                <a:lstStyle/>
                <a:p>
                  <a:endParaRPr lang="en-US"/>
                </a:p>
              </p:txBody>
            </p:sp>
            <p:sp>
              <p:nvSpPr>
                <p:cNvPr id="123959" name="Oval 55"/>
                <p:cNvSpPr>
                  <a:spLocks noChangeArrowheads="1"/>
                </p:cNvSpPr>
                <p:nvPr/>
              </p:nvSpPr>
              <p:spPr bwMode="auto">
                <a:xfrm>
                  <a:off x="3540" y="1613"/>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a:effectLst/>
              </p:spPr>
              <p:txBody>
                <a:bodyPr wrap="none" anchor="ctr"/>
                <a:lstStyle/>
                <a:p>
                  <a:endParaRPr lang="en-US"/>
                </a:p>
              </p:txBody>
            </p:sp>
          </p:grpSp>
          <p:sp>
            <p:nvSpPr>
              <p:cNvPr id="123960" name="Oval 56"/>
              <p:cNvSpPr>
                <a:spLocks noChangeArrowheads="1"/>
              </p:cNvSpPr>
              <p:nvPr/>
            </p:nvSpPr>
            <p:spPr bwMode="auto">
              <a:xfrm>
                <a:off x="3662" y="1549"/>
                <a:ext cx="102" cy="96"/>
              </a:xfrm>
              <a:prstGeom prst="ellipse">
                <a:avLst/>
              </a:prstGeom>
              <a:solidFill>
                <a:srgbClr val="CC66FF"/>
              </a:solidFill>
              <a:ln w="9525">
                <a:noFill/>
                <a:round/>
                <a:headEnd/>
                <a:tailEnd/>
              </a:ln>
              <a:effectLst/>
            </p:spPr>
            <p:txBody>
              <a:bodyPr wrap="none" anchor="ctr"/>
              <a:lstStyle/>
              <a:p>
                <a:endParaRPr lang="en-US"/>
              </a:p>
            </p:txBody>
          </p:sp>
          <p:sp>
            <p:nvSpPr>
              <p:cNvPr id="123961" name="Oval 57"/>
              <p:cNvSpPr>
                <a:spLocks noChangeArrowheads="1"/>
              </p:cNvSpPr>
              <p:nvPr/>
            </p:nvSpPr>
            <p:spPr bwMode="auto">
              <a:xfrm>
                <a:off x="3685" y="1625"/>
                <a:ext cx="102" cy="96"/>
              </a:xfrm>
              <a:prstGeom prst="ellipse">
                <a:avLst/>
              </a:prstGeom>
              <a:solidFill>
                <a:srgbClr val="9900CC"/>
              </a:solidFill>
              <a:ln w="9525">
                <a:noFill/>
                <a:round/>
                <a:headEnd/>
                <a:tailEnd/>
              </a:ln>
              <a:effectLst/>
            </p:spPr>
            <p:txBody>
              <a:bodyPr wrap="none" anchor="ctr"/>
              <a:lstStyle/>
              <a:p>
                <a:endParaRPr lang="en-US"/>
              </a:p>
            </p:txBody>
          </p:sp>
          <p:sp>
            <p:nvSpPr>
              <p:cNvPr id="123962" name="Oval 58"/>
              <p:cNvSpPr>
                <a:spLocks noChangeArrowheads="1"/>
              </p:cNvSpPr>
              <p:nvPr/>
            </p:nvSpPr>
            <p:spPr bwMode="auto">
              <a:xfrm>
                <a:off x="3620" y="1504"/>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a:effectLst/>
            </p:spPr>
            <p:txBody>
              <a:bodyPr wrap="none" anchor="ctr"/>
              <a:lstStyle/>
              <a:p>
                <a:endParaRPr lang="en-US"/>
              </a:p>
            </p:txBody>
          </p:sp>
          <p:sp>
            <p:nvSpPr>
              <p:cNvPr id="123963" name="Oval 59"/>
              <p:cNvSpPr>
                <a:spLocks noChangeArrowheads="1"/>
              </p:cNvSpPr>
              <p:nvPr/>
            </p:nvSpPr>
            <p:spPr bwMode="auto">
              <a:xfrm>
                <a:off x="3749" y="1441"/>
                <a:ext cx="102" cy="96"/>
              </a:xfrm>
              <a:prstGeom prst="ellipse">
                <a:avLst/>
              </a:prstGeom>
              <a:solidFill>
                <a:srgbClr val="CC66FF"/>
              </a:solidFill>
              <a:ln w="9525">
                <a:noFill/>
                <a:round/>
                <a:headEnd/>
                <a:tailEnd/>
              </a:ln>
              <a:effectLst/>
            </p:spPr>
            <p:txBody>
              <a:bodyPr wrap="none" anchor="ctr"/>
              <a:lstStyle/>
              <a:p>
                <a:endParaRPr lang="en-US"/>
              </a:p>
            </p:txBody>
          </p:sp>
          <p:sp>
            <p:nvSpPr>
              <p:cNvPr id="123964" name="Oval 60"/>
              <p:cNvSpPr>
                <a:spLocks noChangeArrowheads="1"/>
              </p:cNvSpPr>
              <p:nvPr/>
            </p:nvSpPr>
            <p:spPr bwMode="auto">
              <a:xfrm>
                <a:off x="3772" y="1517"/>
                <a:ext cx="102" cy="96"/>
              </a:xfrm>
              <a:prstGeom prst="ellipse">
                <a:avLst/>
              </a:prstGeom>
              <a:solidFill>
                <a:srgbClr val="9900CC"/>
              </a:solidFill>
              <a:ln w="9525">
                <a:noFill/>
                <a:round/>
                <a:headEnd/>
                <a:tailEnd/>
              </a:ln>
              <a:effectLst/>
            </p:spPr>
            <p:txBody>
              <a:bodyPr wrap="none" anchor="ctr"/>
              <a:lstStyle/>
              <a:p>
                <a:endParaRPr lang="en-US"/>
              </a:p>
            </p:txBody>
          </p:sp>
          <p:sp>
            <p:nvSpPr>
              <p:cNvPr id="123965" name="Oval 61"/>
              <p:cNvSpPr>
                <a:spLocks noChangeArrowheads="1"/>
              </p:cNvSpPr>
              <p:nvPr/>
            </p:nvSpPr>
            <p:spPr bwMode="auto">
              <a:xfrm>
                <a:off x="3707" y="1396"/>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a:effectLst/>
            </p:spPr>
            <p:txBody>
              <a:bodyPr wrap="none" anchor="ctr"/>
              <a:lstStyle/>
              <a:p>
                <a:endParaRPr lang="en-US"/>
              </a:p>
            </p:txBody>
          </p:sp>
          <p:sp>
            <p:nvSpPr>
              <p:cNvPr id="123966" name="Oval 62"/>
              <p:cNvSpPr>
                <a:spLocks noChangeArrowheads="1"/>
              </p:cNvSpPr>
              <p:nvPr/>
            </p:nvSpPr>
            <p:spPr bwMode="auto">
              <a:xfrm>
                <a:off x="3830" y="1333"/>
                <a:ext cx="102" cy="96"/>
              </a:xfrm>
              <a:prstGeom prst="ellipse">
                <a:avLst/>
              </a:prstGeom>
              <a:solidFill>
                <a:srgbClr val="CC66FF"/>
              </a:solidFill>
              <a:ln w="9525">
                <a:noFill/>
                <a:round/>
                <a:headEnd/>
                <a:tailEnd/>
              </a:ln>
              <a:effectLst/>
            </p:spPr>
            <p:txBody>
              <a:bodyPr wrap="none" anchor="ctr"/>
              <a:lstStyle/>
              <a:p>
                <a:endParaRPr lang="en-US"/>
              </a:p>
            </p:txBody>
          </p:sp>
          <p:sp>
            <p:nvSpPr>
              <p:cNvPr id="123967" name="Oval 63"/>
              <p:cNvSpPr>
                <a:spLocks noChangeArrowheads="1"/>
              </p:cNvSpPr>
              <p:nvPr/>
            </p:nvSpPr>
            <p:spPr bwMode="auto">
              <a:xfrm>
                <a:off x="3853" y="1409"/>
                <a:ext cx="102" cy="96"/>
              </a:xfrm>
              <a:prstGeom prst="ellipse">
                <a:avLst/>
              </a:prstGeom>
              <a:solidFill>
                <a:srgbClr val="9900CC"/>
              </a:solidFill>
              <a:ln w="9525">
                <a:noFill/>
                <a:round/>
                <a:headEnd/>
                <a:tailEnd/>
              </a:ln>
              <a:effectLst/>
            </p:spPr>
            <p:txBody>
              <a:bodyPr wrap="none" anchor="ctr"/>
              <a:lstStyle/>
              <a:p>
                <a:endParaRPr lang="en-US"/>
              </a:p>
            </p:txBody>
          </p:sp>
          <p:sp>
            <p:nvSpPr>
              <p:cNvPr id="123968" name="Oval 64"/>
              <p:cNvSpPr>
                <a:spLocks noChangeArrowheads="1"/>
              </p:cNvSpPr>
              <p:nvPr/>
            </p:nvSpPr>
            <p:spPr bwMode="auto">
              <a:xfrm>
                <a:off x="3788" y="1288"/>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a:effectLst/>
            </p:spPr>
            <p:txBody>
              <a:bodyPr wrap="none" anchor="ctr"/>
              <a:lstStyle/>
              <a:p>
                <a:endParaRPr lang="en-US"/>
              </a:p>
            </p:txBody>
          </p:sp>
          <p:sp>
            <p:nvSpPr>
              <p:cNvPr id="123969" name="Oval 65"/>
              <p:cNvSpPr>
                <a:spLocks noChangeArrowheads="1"/>
              </p:cNvSpPr>
              <p:nvPr/>
            </p:nvSpPr>
            <p:spPr bwMode="auto">
              <a:xfrm>
                <a:off x="3902" y="1222"/>
                <a:ext cx="102" cy="96"/>
              </a:xfrm>
              <a:prstGeom prst="ellipse">
                <a:avLst/>
              </a:prstGeom>
              <a:solidFill>
                <a:srgbClr val="CC66FF"/>
              </a:solidFill>
              <a:ln w="9525">
                <a:noFill/>
                <a:round/>
                <a:headEnd/>
                <a:tailEnd/>
              </a:ln>
              <a:effectLst/>
            </p:spPr>
            <p:txBody>
              <a:bodyPr wrap="none" anchor="ctr"/>
              <a:lstStyle/>
              <a:p>
                <a:endParaRPr lang="en-US"/>
              </a:p>
            </p:txBody>
          </p:sp>
          <p:sp>
            <p:nvSpPr>
              <p:cNvPr id="123970" name="Oval 66"/>
              <p:cNvSpPr>
                <a:spLocks noChangeArrowheads="1"/>
              </p:cNvSpPr>
              <p:nvPr/>
            </p:nvSpPr>
            <p:spPr bwMode="auto">
              <a:xfrm>
                <a:off x="3925" y="1298"/>
                <a:ext cx="102" cy="96"/>
              </a:xfrm>
              <a:prstGeom prst="ellipse">
                <a:avLst/>
              </a:prstGeom>
              <a:solidFill>
                <a:srgbClr val="9900CC"/>
              </a:solidFill>
              <a:ln w="9525">
                <a:noFill/>
                <a:round/>
                <a:headEnd/>
                <a:tailEnd/>
              </a:ln>
              <a:effectLst/>
            </p:spPr>
            <p:txBody>
              <a:bodyPr wrap="none" anchor="ctr"/>
              <a:lstStyle/>
              <a:p>
                <a:endParaRPr lang="en-US"/>
              </a:p>
            </p:txBody>
          </p:sp>
          <p:sp>
            <p:nvSpPr>
              <p:cNvPr id="123971" name="Oval 67"/>
              <p:cNvSpPr>
                <a:spLocks noChangeArrowheads="1"/>
              </p:cNvSpPr>
              <p:nvPr/>
            </p:nvSpPr>
            <p:spPr bwMode="auto">
              <a:xfrm>
                <a:off x="3860" y="1177"/>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a:effectLst/>
            </p:spPr>
            <p:txBody>
              <a:bodyPr wrap="none" anchor="ctr"/>
              <a:lstStyle/>
              <a:p>
                <a:endParaRPr lang="en-US"/>
              </a:p>
            </p:txBody>
          </p:sp>
          <p:sp>
            <p:nvSpPr>
              <p:cNvPr id="123972" name="Oval 68"/>
              <p:cNvSpPr>
                <a:spLocks noChangeArrowheads="1"/>
              </p:cNvSpPr>
              <p:nvPr/>
            </p:nvSpPr>
            <p:spPr bwMode="auto">
              <a:xfrm>
                <a:off x="3971" y="1102"/>
                <a:ext cx="102" cy="96"/>
              </a:xfrm>
              <a:prstGeom prst="ellipse">
                <a:avLst/>
              </a:prstGeom>
              <a:solidFill>
                <a:srgbClr val="CC66FF"/>
              </a:solidFill>
              <a:ln w="9525">
                <a:noFill/>
                <a:round/>
                <a:headEnd/>
                <a:tailEnd/>
              </a:ln>
              <a:effectLst/>
            </p:spPr>
            <p:txBody>
              <a:bodyPr wrap="none" anchor="ctr"/>
              <a:lstStyle/>
              <a:p>
                <a:endParaRPr lang="en-US"/>
              </a:p>
            </p:txBody>
          </p:sp>
          <p:sp>
            <p:nvSpPr>
              <p:cNvPr id="123973" name="Oval 69"/>
              <p:cNvSpPr>
                <a:spLocks noChangeArrowheads="1"/>
              </p:cNvSpPr>
              <p:nvPr/>
            </p:nvSpPr>
            <p:spPr bwMode="auto">
              <a:xfrm>
                <a:off x="3994" y="1178"/>
                <a:ext cx="102" cy="96"/>
              </a:xfrm>
              <a:prstGeom prst="ellipse">
                <a:avLst/>
              </a:prstGeom>
              <a:solidFill>
                <a:srgbClr val="9900CC"/>
              </a:solidFill>
              <a:ln w="9525">
                <a:noFill/>
                <a:round/>
                <a:headEnd/>
                <a:tailEnd/>
              </a:ln>
              <a:effectLst/>
            </p:spPr>
            <p:txBody>
              <a:bodyPr wrap="none" anchor="ctr"/>
              <a:lstStyle/>
              <a:p>
                <a:endParaRPr lang="en-US"/>
              </a:p>
            </p:txBody>
          </p:sp>
          <p:sp>
            <p:nvSpPr>
              <p:cNvPr id="123974" name="Oval 70"/>
              <p:cNvSpPr>
                <a:spLocks noChangeArrowheads="1"/>
              </p:cNvSpPr>
              <p:nvPr/>
            </p:nvSpPr>
            <p:spPr bwMode="auto">
              <a:xfrm>
                <a:off x="3929" y="1057"/>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a:effectLst/>
            </p:spPr>
            <p:txBody>
              <a:bodyPr wrap="none" anchor="ctr"/>
              <a:lstStyle/>
              <a:p>
                <a:endParaRPr lang="en-US"/>
              </a:p>
            </p:txBody>
          </p:sp>
        </p:grpSp>
      </p:grpSp>
      <p:sp>
        <p:nvSpPr>
          <p:cNvPr id="123976" name="Text Box 72"/>
          <p:cNvSpPr txBox="1">
            <a:spLocks noChangeArrowheads="1"/>
          </p:cNvSpPr>
          <p:nvPr/>
        </p:nvSpPr>
        <p:spPr bwMode="auto">
          <a:xfrm>
            <a:off x="6877050" y="2114550"/>
            <a:ext cx="747713" cy="300038"/>
          </a:xfrm>
          <a:prstGeom prst="rect">
            <a:avLst/>
          </a:prstGeom>
          <a:noFill/>
          <a:ln w="9525">
            <a:noFill/>
            <a:miter lim="800000"/>
            <a:headEnd/>
            <a:tailEnd/>
          </a:ln>
          <a:effectLst/>
        </p:spPr>
        <p:txBody>
          <a:bodyPr wrap="none">
            <a:spAutoFit/>
          </a:bodyPr>
          <a:lstStyle/>
          <a:p>
            <a:pPr algn="l" rtl="0">
              <a:lnSpc>
                <a:spcPct val="85000"/>
              </a:lnSpc>
            </a:pPr>
            <a:r>
              <a:rPr lang="en-US" sz="1600">
                <a:solidFill>
                  <a:schemeClr val="bg1"/>
                </a:solidFill>
                <a:effectLst>
                  <a:outerShdw blurRad="38100" dist="38100" dir="2700000" algn="tl">
                    <a:srgbClr val="FFFFFF"/>
                  </a:outerShdw>
                </a:effectLst>
              </a:rPr>
              <a:t>RGCs</a:t>
            </a:r>
          </a:p>
        </p:txBody>
      </p:sp>
      <p:sp>
        <p:nvSpPr>
          <p:cNvPr id="123977" name="Line 73"/>
          <p:cNvSpPr>
            <a:spLocks noChangeShapeType="1"/>
          </p:cNvSpPr>
          <p:nvPr/>
        </p:nvSpPr>
        <p:spPr bwMode="auto">
          <a:xfrm>
            <a:off x="4884738" y="2463800"/>
            <a:ext cx="1973262" cy="0"/>
          </a:xfrm>
          <a:prstGeom prst="line">
            <a:avLst/>
          </a:prstGeom>
          <a:noFill/>
          <a:ln w="12700">
            <a:solidFill>
              <a:schemeClr val="bg1"/>
            </a:solidFill>
            <a:round/>
            <a:headEnd type="stealth" w="lg" len="lg"/>
            <a:tailEnd/>
          </a:ln>
          <a:effectLst>
            <a:outerShdw dist="17961" dir="2700000" algn="ctr" rotWithShape="0">
              <a:schemeClr val="tx1"/>
            </a:outerShdw>
          </a:effectLst>
        </p:spPr>
        <p:txBody>
          <a:bodyPr/>
          <a:lstStyle/>
          <a:p>
            <a:endParaRPr lang="en-US"/>
          </a:p>
        </p:txBody>
      </p:sp>
      <p:sp>
        <p:nvSpPr>
          <p:cNvPr id="123978" name="Text Box 74"/>
          <p:cNvSpPr txBox="1">
            <a:spLocks noChangeArrowheads="1"/>
          </p:cNvSpPr>
          <p:nvPr/>
        </p:nvSpPr>
        <p:spPr bwMode="auto">
          <a:xfrm>
            <a:off x="2484438" y="5521325"/>
            <a:ext cx="1414462" cy="300038"/>
          </a:xfrm>
          <a:prstGeom prst="rect">
            <a:avLst/>
          </a:prstGeom>
          <a:noFill/>
          <a:ln w="9525">
            <a:noFill/>
            <a:miter lim="800000"/>
            <a:headEnd/>
            <a:tailEnd/>
          </a:ln>
          <a:effectLst/>
        </p:spPr>
        <p:txBody>
          <a:bodyPr wrap="none">
            <a:spAutoFit/>
          </a:bodyPr>
          <a:lstStyle/>
          <a:p>
            <a:pPr algn="l" rtl="0">
              <a:lnSpc>
                <a:spcPct val="85000"/>
              </a:lnSpc>
            </a:pPr>
            <a:r>
              <a:rPr lang="en-US" sz="1600">
                <a:solidFill>
                  <a:schemeClr val="bg1"/>
                </a:solidFill>
                <a:effectLst>
                  <a:outerShdw blurRad="38100" dist="38100" dir="2700000" algn="tl">
                    <a:srgbClr val="FFFFFF"/>
                  </a:outerShdw>
                </a:effectLst>
              </a:rPr>
              <a:t>Nerve Fibers</a:t>
            </a:r>
          </a:p>
        </p:txBody>
      </p:sp>
      <p:sp>
        <p:nvSpPr>
          <p:cNvPr id="123979" name="Line 75"/>
          <p:cNvSpPr>
            <a:spLocks noChangeShapeType="1"/>
          </p:cNvSpPr>
          <p:nvPr/>
        </p:nvSpPr>
        <p:spPr bwMode="auto">
          <a:xfrm flipH="1" flipV="1">
            <a:off x="2101850" y="4189413"/>
            <a:ext cx="993775" cy="1308100"/>
          </a:xfrm>
          <a:prstGeom prst="line">
            <a:avLst/>
          </a:prstGeom>
          <a:noFill/>
          <a:ln w="12700">
            <a:solidFill>
              <a:schemeClr val="bg1"/>
            </a:solidFill>
            <a:round/>
            <a:headEnd/>
            <a:tailEnd type="stealth" w="lg" len="lg"/>
          </a:ln>
          <a:effectLst>
            <a:outerShdw dist="12700" dir="5400000" algn="ctr" rotWithShape="0">
              <a:schemeClr val="tx1"/>
            </a:outerShdw>
          </a:effectLst>
        </p:spPr>
        <p:txBody>
          <a:bodyPr/>
          <a:lstStyle/>
          <a:p>
            <a:endParaRPr lang="en-US"/>
          </a:p>
        </p:txBody>
      </p:sp>
      <p:sp>
        <p:nvSpPr>
          <p:cNvPr id="123981" name="Rectangle 77"/>
          <p:cNvSpPr>
            <a:spLocks noChangeArrowheads="1"/>
          </p:cNvSpPr>
          <p:nvPr/>
        </p:nvSpPr>
        <p:spPr bwMode="auto">
          <a:xfrm>
            <a:off x="755650" y="1341438"/>
            <a:ext cx="7200900" cy="142875"/>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23982" name="Rectangle 78"/>
          <p:cNvSpPr>
            <a:spLocks noChangeArrowheads="1"/>
          </p:cNvSpPr>
          <p:nvPr/>
        </p:nvSpPr>
        <p:spPr bwMode="auto">
          <a:xfrm>
            <a:off x="8101013" y="3573463"/>
            <a:ext cx="215900" cy="2159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23983" name="Rectangle 79"/>
          <p:cNvSpPr>
            <a:spLocks noChangeArrowheads="1"/>
          </p:cNvSpPr>
          <p:nvPr/>
        </p:nvSpPr>
        <p:spPr bwMode="auto">
          <a:xfrm>
            <a:off x="7740650" y="4724400"/>
            <a:ext cx="215900" cy="217488"/>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23985" name="Rectangle 81"/>
          <p:cNvSpPr>
            <a:spLocks noChangeArrowheads="1"/>
          </p:cNvSpPr>
          <p:nvPr/>
        </p:nvSpPr>
        <p:spPr bwMode="auto">
          <a:xfrm>
            <a:off x="8101013" y="5949950"/>
            <a:ext cx="215900" cy="215900"/>
          </a:xfrm>
          <a:prstGeom prst="rect">
            <a:avLst/>
          </a:prstGeom>
          <a:solidFill>
            <a:schemeClr val="bg1"/>
          </a:solidFill>
          <a:ln w="9525">
            <a:solidFill>
              <a:schemeClr val="bg1"/>
            </a:solidFill>
            <a:miter lim="800000"/>
            <a:headEnd/>
            <a:tailEnd/>
          </a:ln>
          <a:effectLst/>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fade">
                                      <p:cBhvr>
                                        <p:cTn id="7" dur="500"/>
                                        <p:tgtEl>
                                          <p:spTgt spid="12390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par>
                          <p:cTn id="14" fill="hold">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123976"/>
                                        </p:tgtEl>
                                        <p:attrNameLst>
                                          <p:attrName>style.visibility</p:attrName>
                                        </p:attrNameLst>
                                      </p:cBhvr>
                                      <p:to>
                                        <p:strVal val="visible"/>
                                      </p:to>
                                    </p:set>
                                    <p:animEffect transition="in" filter="strips(downRight)">
                                      <p:cBhvr>
                                        <p:cTn id="17" dur="500"/>
                                        <p:tgtEl>
                                          <p:spTgt spid="123976"/>
                                        </p:tgtEl>
                                      </p:cBhvr>
                                    </p:animEffec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123977"/>
                                        </p:tgtEl>
                                        <p:attrNameLst>
                                          <p:attrName>style.visibility</p:attrName>
                                        </p:attrNameLst>
                                      </p:cBhvr>
                                      <p:to>
                                        <p:strVal val="visible"/>
                                      </p:to>
                                    </p:set>
                                    <p:animEffect transition="in" filter="wipe(right)">
                                      <p:cBhvr>
                                        <p:cTn id="21" dur="500"/>
                                        <p:tgtEl>
                                          <p:spTgt spid="123977"/>
                                        </p:tgtEl>
                                      </p:cBhvr>
                                    </p:animEffect>
                                  </p:childTnLst>
                                </p:cTn>
                              </p:par>
                            </p:childTnLst>
                          </p:cTn>
                        </p:par>
                        <p:par>
                          <p:cTn id="22" fill="hold">
                            <p:stCondLst>
                              <p:cond delay="2000"/>
                            </p:stCondLst>
                            <p:childTnLst>
                              <p:par>
                                <p:cTn id="23" presetID="18" presetClass="entr" presetSubtype="6" fill="hold" grpId="0" nodeType="afterEffect">
                                  <p:stCondLst>
                                    <p:cond delay="0"/>
                                  </p:stCondLst>
                                  <p:childTnLst>
                                    <p:set>
                                      <p:cBhvr>
                                        <p:cTn id="24" dur="1" fill="hold">
                                          <p:stCondLst>
                                            <p:cond delay="0"/>
                                          </p:stCondLst>
                                        </p:cTn>
                                        <p:tgtEl>
                                          <p:spTgt spid="123978"/>
                                        </p:tgtEl>
                                        <p:attrNameLst>
                                          <p:attrName>style.visibility</p:attrName>
                                        </p:attrNameLst>
                                      </p:cBhvr>
                                      <p:to>
                                        <p:strVal val="visible"/>
                                      </p:to>
                                    </p:set>
                                    <p:animEffect transition="in" filter="strips(downRight)">
                                      <p:cBhvr>
                                        <p:cTn id="25" dur="500"/>
                                        <p:tgtEl>
                                          <p:spTgt spid="123978"/>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123979"/>
                                        </p:tgtEl>
                                        <p:attrNameLst>
                                          <p:attrName>style.visibility</p:attrName>
                                        </p:attrNameLst>
                                      </p:cBhvr>
                                      <p:to>
                                        <p:strVal val="visible"/>
                                      </p:to>
                                    </p:set>
                                    <p:animEffect transition="in" filter="wipe(down)">
                                      <p:cBhvr>
                                        <p:cTn id="29" dur="500"/>
                                        <p:tgtEl>
                                          <p:spTgt spid="123979"/>
                                        </p:tgtEl>
                                      </p:cBhvr>
                                    </p:animEffect>
                                  </p:childTnLst>
                                </p:cTn>
                              </p:par>
                            </p:childTnLst>
                          </p:cTn>
                        </p:par>
                        <p:par>
                          <p:cTn id="30" fill="hold">
                            <p:stCondLst>
                              <p:cond delay="3000"/>
                            </p:stCondLst>
                            <p:childTnLst>
                              <p:par>
                                <p:cTn id="31" presetID="18" presetClass="entr" presetSubtype="6" fill="hold" grpId="0" nodeType="afterEffect">
                                  <p:stCondLst>
                                    <p:cond delay="0"/>
                                  </p:stCondLst>
                                  <p:childTnLst>
                                    <p:set>
                                      <p:cBhvr>
                                        <p:cTn id="32" dur="1" fill="hold">
                                          <p:stCondLst>
                                            <p:cond delay="0"/>
                                          </p:stCondLst>
                                        </p:cTn>
                                        <p:tgtEl>
                                          <p:spTgt spid="123975"/>
                                        </p:tgtEl>
                                        <p:attrNameLst>
                                          <p:attrName>style.visibility</p:attrName>
                                        </p:attrNameLst>
                                      </p:cBhvr>
                                      <p:to>
                                        <p:strVal val="visible"/>
                                      </p:to>
                                    </p:set>
                                    <p:animEffect transition="in" filter="strips(downRight)">
                                      <p:cBhvr>
                                        <p:cTn id="33" dur="500"/>
                                        <p:tgtEl>
                                          <p:spTgt spid="12397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23909"/>
                                        </p:tgtEl>
                                        <p:attrNameLst>
                                          <p:attrName>style.visibility</p:attrName>
                                        </p:attrNameLst>
                                      </p:cBhvr>
                                      <p:to>
                                        <p:strVal val="visible"/>
                                      </p:to>
                                    </p:set>
                                    <p:animEffect transition="in" filter="wipe(up)">
                                      <p:cBhvr>
                                        <p:cTn id="38" dur="500"/>
                                        <p:tgtEl>
                                          <p:spTgt spid="123909"/>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23908"/>
                                        </p:tgtEl>
                                        <p:attrNameLst>
                                          <p:attrName>style.visibility</p:attrName>
                                        </p:attrNameLst>
                                      </p:cBhvr>
                                      <p:to>
                                        <p:strVal val="visible"/>
                                      </p:to>
                                    </p:set>
                                    <p:animEffect transition="in" filter="fade">
                                      <p:cBhvr>
                                        <p:cTn id="42" dur="500"/>
                                        <p:tgtEl>
                                          <p:spTgt spid="123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75" grpId="0" animBg="1"/>
      <p:bldP spid="123908" grpId="0" animBg="1"/>
      <p:bldP spid="123909" grpId="0" animBg="1"/>
      <p:bldP spid="123976" grpId="0"/>
      <p:bldP spid="123977" grpId="0" animBg="1"/>
      <p:bldP spid="123978" grpId="0"/>
      <p:bldP spid="12397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3" cstate="print"/>
          <a:srcRect/>
          <a:stretch>
            <a:fillRect/>
          </a:stretch>
        </p:blipFill>
        <p:spPr bwMode="auto">
          <a:xfrm>
            <a:off x="1714500" y="1401763"/>
            <a:ext cx="3648075" cy="5081587"/>
          </a:xfrm>
          <a:prstGeom prst="rect">
            <a:avLst/>
          </a:prstGeom>
          <a:noFill/>
          <a:ln w="9525">
            <a:noFill/>
            <a:miter lim="800000"/>
            <a:headEnd/>
            <a:tailEnd/>
          </a:ln>
          <a:effectLst/>
        </p:spPr>
      </p:pic>
      <p:pic>
        <p:nvPicPr>
          <p:cNvPr id="125955" name="Picture 3"/>
          <p:cNvPicPr>
            <a:picLocks noChangeAspect="1" noChangeArrowheads="1"/>
          </p:cNvPicPr>
          <p:nvPr/>
        </p:nvPicPr>
        <p:blipFill>
          <a:blip r:embed="rId4" cstate="print"/>
          <a:srcRect/>
          <a:stretch>
            <a:fillRect/>
          </a:stretch>
        </p:blipFill>
        <p:spPr bwMode="auto">
          <a:xfrm>
            <a:off x="2930525" y="2112963"/>
            <a:ext cx="1289050" cy="3533775"/>
          </a:xfrm>
          <a:prstGeom prst="rect">
            <a:avLst/>
          </a:prstGeom>
          <a:noFill/>
          <a:ln w="9525">
            <a:noFill/>
            <a:miter lim="800000"/>
            <a:headEnd/>
            <a:tailEnd/>
          </a:ln>
          <a:effectLst/>
        </p:spPr>
      </p:pic>
      <p:sp>
        <p:nvSpPr>
          <p:cNvPr id="125956" name="Rectangle 4"/>
          <p:cNvSpPr>
            <a:spLocks noGrp="1" noChangeArrowheads="1"/>
          </p:cNvSpPr>
          <p:nvPr>
            <p:ph type="title"/>
          </p:nvPr>
        </p:nvSpPr>
        <p:spPr>
          <a:xfrm>
            <a:off x="428596" y="214290"/>
            <a:ext cx="8305800" cy="1143000"/>
          </a:xfrm>
        </p:spPr>
        <p:txBody>
          <a:bodyPr/>
          <a:lstStyle/>
          <a:p>
            <a:r>
              <a:rPr lang="en-US" dirty="0"/>
              <a:t>The Visual Pathway</a:t>
            </a:r>
          </a:p>
        </p:txBody>
      </p:sp>
      <p:sp>
        <p:nvSpPr>
          <p:cNvPr id="125957" name="Text Box 5"/>
          <p:cNvSpPr txBox="1">
            <a:spLocks noChangeArrowheads="1"/>
          </p:cNvSpPr>
          <p:nvPr/>
        </p:nvSpPr>
        <p:spPr bwMode="auto">
          <a:xfrm>
            <a:off x="6042025" y="1909763"/>
            <a:ext cx="725488" cy="273050"/>
          </a:xfrm>
          <a:prstGeom prst="rect">
            <a:avLst/>
          </a:prstGeom>
          <a:noFill/>
          <a:ln w="9525">
            <a:noFill/>
            <a:miter lim="800000"/>
            <a:headEnd/>
            <a:tailEnd/>
          </a:ln>
          <a:effectLst/>
        </p:spPr>
        <p:txBody>
          <a:bodyPr wrap="none">
            <a:spAutoFit/>
          </a:bodyPr>
          <a:lstStyle/>
          <a:p>
            <a:pPr algn="l" rtl="0">
              <a:lnSpc>
                <a:spcPct val="85000"/>
              </a:lnSpc>
            </a:pPr>
            <a:r>
              <a:rPr lang="en-US" sz="1400">
                <a:solidFill>
                  <a:schemeClr val="bg1"/>
                </a:solidFill>
                <a:effectLst>
                  <a:outerShdw blurRad="38100" dist="38100" dir="2700000" algn="tl">
                    <a:srgbClr val="FFFFFF"/>
                  </a:outerShdw>
                </a:effectLst>
              </a:rPr>
              <a:t>Retina</a:t>
            </a:r>
          </a:p>
        </p:txBody>
      </p:sp>
      <p:sp>
        <p:nvSpPr>
          <p:cNvPr id="125958" name="Text Box 6"/>
          <p:cNvSpPr txBox="1">
            <a:spLocks noChangeArrowheads="1"/>
          </p:cNvSpPr>
          <p:nvPr/>
        </p:nvSpPr>
        <p:spPr bwMode="auto">
          <a:xfrm>
            <a:off x="6042025" y="2309813"/>
            <a:ext cx="1179513" cy="273050"/>
          </a:xfrm>
          <a:prstGeom prst="rect">
            <a:avLst/>
          </a:prstGeom>
          <a:noFill/>
          <a:ln w="9525">
            <a:noFill/>
            <a:miter lim="800000"/>
            <a:headEnd/>
            <a:tailEnd/>
          </a:ln>
          <a:effectLst/>
        </p:spPr>
        <p:txBody>
          <a:bodyPr wrap="none">
            <a:spAutoFit/>
          </a:bodyPr>
          <a:lstStyle/>
          <a:p>
            <a:pPr algn="l" rtl="0">
              <a:lnSpc>
                <a:spcPct val="85000"/>
              </a:lnSpc>
            </a:pPr>
            <a:r>
              <a:rPr lang="en-US" sz="1400">
                <a:solidFill>
                  <a:schemeClr val="bg1"/>
                </a:solidFill>
                <a:effectLst>
                  <a:outerShdw blurRad="38100" dist="38100" dir="2700000" algn="tl">
                    <a:srgbClr val="FFFFFF"/>
                  </a:outerShdw>
                </a:effectLst>
              </a:rPr>
              <a:t>Optic Nerve</a:t>
            </a:r>
          </a:p>
        </p:txBody>
      </p:sp>
      <p:sp>
        <p:nvSpPr>
          <p:cNvPr id="125959" name="Text Box 7"/>
          <p:cNvSpPr txBox="1">
            <a:spLocks noChangeArrowheads="1"/>
          </p:cNvSpPr>
          <p:nvPr/>
        </p:nvSpPr>
        <p:spPr bwMode="auto">
          <a:xfrm>
            <a:off x="6042025" y="3427413"/>
            <a:ext cx="1327150" cy="273050"/>
          </a:xfrm>
          <a:prstGeom prst="rect">
            <a:avLst/>
          </a:prstGeom>
          <a:noFill/>
          <a:ln w="9525">
            <a:noFill/>
            <a:miter lim="800000"/>
            <a:headEnd/>
            <a:tailEnd/>
          </a:ln>
          <a:effectLst/>
        </p:spPr>
        <p:txBody>
          <a:bodyPr wrap="none">
            <a:spAutoFit/>
          </a:bodyPr>
          <a:lstStyle/>
          <a:p>
            <a:pPr algn="l" rtl="0">
              <a:lnSpc>
                <a:spcPct val="85000"/>
              </a:lnSpc>
            </a:pPr>
            <a:r>
              <a:rPr lang="en-US" sz="1400">
                <a:solidFill>
                  <a:schemeClr val="bg1"/>
                </a:solidFill>
                <a:effectLst>
                  <a:outerShdw blurRad="38100" dist="38100" dir="2700000" algn="tl">
                    <a:srgbClr val="FFFFFF"/>
                  </a:outerShdw>
                </a:effectLst>
              </a:rPr>
              <a:t>Optic Chiasm</a:t>
            </a:r>
          </a:p>
        </p:txBody>
      </p:sp>
      <p:sp>
        <p:nvSpPr>
          <p:cNvPr id="125960" name="Text Box 8"/>
          <p:cNvSpPr txBox="1">
            <a:spLocks noChangeArrowheads="1"/>
          </p:cNvSpPr>
          <p:nvPr/>
        </p:nvSpPr>
        <p:spPr bwMode="auto">
          <a:xfrm>
            <a:off x="6042025" y="3998913"/>
            <a:ext cx="1474788" cy="273050"/>
          </a:xfrm>
          <a:prstGeom prst="rect">
            <a:avLst/>
          </a:prstGeom>
          <a:noFill/>
          <a:ln w="9525">
            <a:noFill/>
            <a:miter lim="800000"/>
            <a:headEnd/>
            <a:tailEnd/>
          </a:ln>
          <a:effectLst/>
        </p:spPr>
        <p:txBody>
          <a:bodyPr wrap="none">
            <a:spAutoFit/>
          </a:bodyPr>
          <a:lstStyle/>
          <a:p>
            <a:pPr algn="l" rtl="0">
              <a:lnSpc>
                <a:spcPct val="85000"/>
              </a:lnSpc>
            </a:pPr>
            <a:r>
              <a:rPr lang="en-US" sz="1400">
                <a:solidFill>
                  <a:srgbClr val="FFFF00"/>
                </a:solidFill>
                <a:effectLst>
                  <a:outerShdw blurRad="38100" dist="38100" dir="2700000" algn="tl">
                    <a:srgbClr val="FFFFFF"/>
                  </a:outerShdw>
                </a:effectLst>
              </a:rPr>
              <a:t>Visual Pathway</a:t>
            </a:r>
          </a:p>
        </p:txBody>
      </p:sp>
      <p:sp>
        <p:nvSpPr>
          <p:cNvPr id="125961" name="Text Box 9"/>
          <p:cNvSpPr txBox="1">
            <a:spLocks noChangeArrowheads="1"/>
          </p:cNvSpPr>
          <p:nvPr/>
        </p:nvSpPr>
        <p:spPr bwMode="auto">
          <a:xfrm>
            <a:off x="6042025" y="4737100"/>
            <a:ext cx="1719263" cy="454025"/>
          </a:xfrm>
          <a:prstGeom prst="rect">
            <a:avLst/>
          </a:prstGeom>
          <a:noFill/>
          <a:ln w="9525">
            <a:noFill/>
            <a:miter lim="800000"/>
            <a:headEnd/>
            <a:tailEnd/>
          </a:ln>
          <a:effectLst/>
        </p:spPr>
        <p:txBody>
          <a:bodyPr wrap="none">
            <a:spAutoFit/>
          </a:bodyPr>
          <a:lstStyle/>
          <a:p>
            <a:pPr algn="l" rtl="0">
              <a:lnSpc>
                <a:spcPct val="85000"/>
              </a:lnSpc>
            </a:pPr>
            <a:r>
              <a:rPr lang="en-US" sz="1400">
                <a:solidFill>
                  <a:schemeClr val="bg1"/>
                </a:solidFill>
                <a:effectLst>
                  <a:outerShdw blurRad="38100" dist="38100" dir="2700000" algn="tl">
                    <a:srgbClr val="FFFFFF"/>
                  </a:outerShdw>
                </a:effectLst>
              </a:rPr>
              <a:t>Lateral Geniculate</a:t>
            </a:r>
            <a:br>
              <a:rPr lang="en-US" sz="1400">
                <a:solidFill>
                  <a:schemeClr val="bg1"/>
                </a:solidFill>
                <a:effectLst>
                  <a:outerShdw blurRad="38100" dist="38100" dir="2700000" algn="tl">
                    <a:srgbClr val="FFFFFF"/>
                  </a:outerShdw>
                </a:effectLst>
              </a:rPr>
            </a:br>
            <a:r>
              <a:rPr lang="en-US" sz="1400">
                <a:solidFill>
                  <a:schemeClr val="bg1"/>
                </a:solidFill>
                <a:effectLst>
                  <a:outerShdw blurRad="38100" dist="38100" dir="2700000" algn="tl">
                    <a:srgbClr val="FFFFFF"/>
                  </a:outerShdw>
                </a:effectLst>
              </a:rPr>
              <a:t>Nucleus</a:t>
            </a:r>
          </a:p>
        </p:txBody>
      </p:sp>
      <p:sp>
        <p:nvSpPr>
          <p:cNvPr id="125962" name="Text Box 10"/>
          <p:cNvSpPr txBox="1">
            <a:spLocks noChangeArrowheads="1"/>
          </p:cNvSpPr>
          <p:nvPr/>
        </p:nvSpPr>
        <p:spPr bwMode="auto">
          <a:xfrm>
            <a:off x="6042025" y="6000750"/>
            <a:ext cx="2030413" cy="273050"/>
          </a:xfrm>
          <a:prstGeom prst="rect">
            <a:avLst/>
          </a:prstGeom>
          <a:noFill/>
          <a:ln w="9525">
            <a:noFill/>
            <a:miter lim="800000"/>
            <a:headEnd/>
            <a:tailEnd/>
          </a:ln>
          <a:effectLst/>
        </p:spPr>
        <p:txBody>
          <a:bodyPr wrap="none">
            <a:spAutoFit/>
          </a:bodyPr>
          <a:lstStyle/>
          <a:p>
            <a:pPr algn="l" rtl="0">
              <a:lnSpc>
                <a:spcPct val="85000"/>
              </a:lnSpc>
            </a:pPr>
            <a:r>
              <a:rPr lang="en-US" sz="1400">
                <a:solidFill>
                  <a:schemeClr val="bg1"/>
                </a:solidFill>
                <a:effectLst>
                  <a:outerShdw blurRad="38100" dist="38100" dir="2700000" algn="tl">
                    <a:srgbClr val="FFFFFF"/>
                  </a:outerShdw>
                </a:effectLst>
              </a:rPr>
              <a:t>Primary Visual Cortex</a:t>
            </a:r>
          </a:p>
        </p:txBody>
      </p:sp>
      <p:sp>
        <p:nvSpPr>
          <p:cNvPr id="125963" name="Line 11"/>
          <p:cNvSpPr>
            <a:spLocks noChangeShapeType="1"/>
          </p:cNvSpPr>
          <p:nvPr/>
        </p:nvSpPr>
        <p:spPr bwMode="auto">
          <a:xfrm>
            <a:off x="4646613" y="2035175"/>
            <a:ext cx="1374775" cy="1588"/>
          </a:xfrm>
          <a:prstGeom prst="line">
            <a:avLst/>
          </a:prstGeom>
          <a:noFill/>
          <a:ln w="12700">
            <a:solidFill>
              <a:schemeClr val="bg1"/>
            </a:solidFill>
            <a:round/>
            <a:headEnd type="stealth" w="lg" len="lg"/>
            <a:tailEnd/>
          </a:ln>
          <a:effectLst>
            <a:outerShdw dist="17961" dir="2700000" algn="ctr" rotWithShape="0">
              <a:schemeClr val="tx1"/>
            </a:outerShdw>
          </a:effectLst>
        </p:spPr>
        <p:txBody>
          <a:bodyPr/>
          <a:lstStyle/>
          <a:p>
            <a:endParaRPr lang="en-US"/>
          </a:p>
        </p:txBody>
      </p:sp>
      <p:sp>
        <p:nvSpPr>
          <p:cNvPr id="125964" name="Line 12"/>
          <p:cNvSpPr>
            <a:spLocks noChangeShapeType="1"/>
          </p:cNvSpPr>
          <p:nvPr/>
        </p:nvSpPr>
        <p:spPr bwMode="auto">
          <a:xfrm>
            <a:off x="3027363" y="2433638"/>
            <a:ext cx="2994025" cy="3175"/>
          </a:xfrm>
          <a:prstGeom prst="line">
            <a:avLst/>
          </a:prstGeom>
          <a:noFill/>
          <a:ln w="12700">
            <a:solidFill>
              <a:schemeClr val="bg1"/>
            </a:solidFill>
            <a:round/>
            <a:headEnd type="stealth" w="lg" len="lg"/>
            <a:tailEnd/>
          </a:ln>
          <a:effectLst>
            <a:outerShdw dist="17961" dir="2700000" algn="ctr" rotWithShape="0">
              <a:schemeClr val="tx1"/>
            </a:outerShdw>
          </a:effectLst>
        </p:spPr>
        <p:txBody>
          <a:bodyPr/>
          <a:lstStyle/>
          <a:p>
            <a:endParaRPr lang="en-US"/>
          </a:p>
        </p:txBody>
      </p:sp>
      <p:sp>
        <p:nvSpPr>
          <p:cNvPr id="125965" name="Line 13"/>
          <p:cNvSpPr>
            <a:spLocks noChangeShapeType="1"/>
          </p:cNvSpPr>
          <p:nvPr/>
        </p:nvSpPr>
        <p:spPr bwMode="auto">
          <a:xfrm flipV="1">
            <a:off x="3598863" y="3554413"/>
            <a:ext cx="2422525" cy="1587"/>
          </a:xfrm>
          <a:prstGeom prst="line">
            <a:avLst/>
          </a:prstGeom>
          <a:noFill/>
          <a:ln w="12700">
            <a:solidFill>
              <a:schemeClr val="bg1"/>
            </a:solidFill>
            <a:round/>
            <a:headEnd type="stealth" w="lg" len="lg"/>
            <a:tailEnd/>
          </a:ln>
          <a:effectLst>
            <a:outerShdw dist="17961" dir="2700000" algn="ctr" rotWithShape="0">
              <a:schemeClr val="tx1"/>
            </a:outerShdw>
          </a:effectLst>
        </p:spPr>
        <p:txBody>
          <a:bodyPr/>
          <a:lstStyle/>
          <a:p>
            <a:endParaRPr lang="en-US"/>
          </a:p>
        </p:txBody>
      </p:sp>
      <p:sp>
        <p:nvSpPr>
          <p:cNvPr id="125966" name="Line 14"/>
          <p:cNvSpPr>
            <a:spLocks noChangeShapeType="1"/>
          </p:cNvSpPr>
          <p:nvPr/>
        </p:nvSpPr>
        <p:spPr bwMode="auto">
          <a:xfrm>
            <a:off x="4132263" y="4137025"/>
            <a:ext cx="1889125" cy="1588"/>
          </a:xfrm>
          <a:prstGeom prst="line">
            <a:avLst/>
          </a:prstGeom>
          <a:noFill/>
          <a:ln w="12700">
            <a:solidFill>
              <a:schemeClr val="bg1"/>
            </a:solidFill>
            <a:round/>
            <a:headEnd type="stealth" w="lg" len="lg"/>
            <a:tailEnd/>
          </a:ln>
          <a:effectLst>
            <a:outerShdw dist="17961" dir="2700000" algn="ctr" rotWithShape="0">
              <a:schemeClr val="tx1"/>
            </a:outerShdw>
          </a:effectLst>
        </p:spPr>
        <p:txBody>
          <a:bodyPr/>
          <a:lstStyle/>
          <a:p>
            <a:endParaRPr lang="en-US"/>
          </a:p>
        </p:txBody>
      </p:sp>
      <p:sp>
        <p:nvSpPr>
          <p:cNvPr id="125967" name="Line 15"/>
          <p:cNvSpPr>
            <a:spLocks noChangeShapeType="1"/>
          </p:cNvSpPr>
          <p:nvPr/>
        </p:nvSpPr>
        <p:spPr bwMode="auto">
          <a:xfrm>
            <a:off x="4227513" y="4938713"/>
            <a:ext cx="1793875" cy="1587"/>
          </a:xfrm>
          <a:prstGeom prst="line">
            <a:avLst/>
          </a:prstGeom>
          <a:noFill/>
          <a:ln w="12700">
            <a:solidFill>
              <a:schemeClr val="bg1"/>
            </a:solidFill>
            <a:round/>
            <a:headEnd type="stealth" w="lg" len="lg"/>
            <a:tailEnd/>
          </a:ln>
          <a:effectLst>
            <a:outerShdw dist="17961" dir="2700000" algn="ctr" rotWithShape="0">
              <a:schemeClr val="tx1"/>
            </a:outerShdw>
          </a:effectLst>
        </p:spPr>
        <p:txBody>
          <a:bodyPr/>
          <a:lstStyle/>
          <a:p>
            <a:endParaRPr lang="en-US"/>
          </a:p>
        </p:txBody>
      </p:sp>
      <p:sp>
        <p:nvSpPr>
          <p:cNvPr id="125968" name="Freeform 16"/>
          <p:cNvSpPr>
            <a:spLocks/>
          </p:cNvSpPr>
          <p:nvPr/>
        </p:nvSpPr>
        <p:spPr bwMode="auto">
          <a:xfrm>
            <a:off x="3333750" y="6134100"/>
            <a:ext cx="2679700" cy="177800"/>
          </a:xfrm>
          <a:custGeom>
            <a:avLst/>
            <a:gdLst/>
            <a:ahLst/>
            <a:cxnLst>
              <a:cxn ang="0">
                <a:pos x="0" y="0"/>
              </a:cxn>
              <a:cxn ang="0">
                <a:pos x="1688" y="0"/>
              </a:cxn>
              <a:cxn ang="0">
                <a:pos x="444" y="112"/>
              </a:cxn>
            </a:cxnLst>
            <a:rect l="0" t="0" r="r" b="b"/>
            <a:pathLst>
              <a:path w="1688" h="112">
                <a:moveTo>
                  <a:pt x="0" y="0"/>
                </a:moveTo>
                <a:lnTo>
                  <a:pt x="1688" y="0"/>
                </a:lnTo>
                <a:lnTo>
                  <a:pt x="444" y="112"/>
                </a:lnTo>
              </a:path>
            </a:pathLst>
          </a:custGeom>
          <a:noFill/>
          <a:ln w="12700" cap="flat" cmpd="sng">
            <a:solidFill>
              <a:schemeClr val="bg1"/>
            </a:solidFill>
            <a:prstDash val="solid"/>
            <a:round/>
            <a:headEnd type="stealth" w="lg" len="lg"/>
            <a:tailEnd type="stealth" w="lg" len="lg"/>
          </a:ln>
          <a:effectLst>
            <a:outerShdw dist="17961" dir="2700000" algn="ctr" rotWithShape="0">
              <a:schemeClr val="tx1"/>
            </a:outerShdw>
          </a:effectLst>
        </p:spPr>
        <p:txBody>
          <a:bodyPr/>
          <a:lstStyle/>
          <a:p>
            <a:endParaRPr lang="en-US"/>
          </a:p>
        </p:txBody>
      </p:sp>
      <p:sp>
        <p:nvSpPr>
          <p:cNvPr id="125969" name="Line 17"/>
          <p:cNvSpPr>
            <a:spLocks noChangeShapeType="1"/>
          </p:cNvSpPr>
          <p:nvPr/>
        </p:nvSpPr>
        <p:spPr bwMode="auto">
          <a:xfrm>
            <a:off x="2495550" y="1343025"/>
            <a:ext cx="660400" cy="796925"/>
          </a:xfrm>
          <a:prstGeom prst="line">
            <a:avLst/>
          </a:prstGeom>
          <a:noFill/>
          <a:ln w="12700">
            <a:solidFill>
              <a:schemeClr val="bg1"/>
            </a:solidFill>
            <a:miter lim="800000"/>
            <a:headEnd/>
            <a:tailEnd/>
          </a:ln>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5963"/>
                                        </p:tgtEl>
                                        <p:attrNameLst>
                                          <p:attrName>style.visibility</p:attrName>
                                        </p:attrNameLst>
                                      </p:cBhvr>
                                      <p:to>
                                        <p:strVal val="visible"/>
                                      </p:to>
                                    </p:set>
                                    <p:animEffect transition="in" filter="wipe(right)">
                                      <p:cBhvr>
                                        <p:cTn id="7" dur="500"/>
                                        <p:tgtEl>
                                          <p:spTgt spid="1259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5957"/>
                                        </p:tgtEl>
                                        <p:attrNameLst>
                                          <p:attrName>style.visibility</p:attrName>
                                        </p:attrNameLst>
                                      </p:cBhvr>
                                      <p:to>
                                        <p:strVal val="visible"/>
                                      </p:to>
                                    </p:set>
                                    <p:animEffect transition="in" filter="wipe(left)">
                                      <p:cBhvr>
                                        <p:cTn id="10" dur="500"/>
                                        <p:tgtEl>
                                          <p:spTgt spid="125957"/>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125964"/>
                                        </p:tgtEl>
                                        <p:attrNameLst>
                                          <p:attrName>style.visibility</p:attrName>
                                        </p:attrNameLst>
                                      </p:cBhvr>
                                      <p:to>
                                        <p:strVal val="visible"/>
                                      </p:to>
                                    </p:set>
                                    <p:animEffect transition="in" filter="wipe(right)">
                                      <p:cBhvr>
                                        <p:cTn id="14" dur="500"/>
                                        <p:tgtEl>
                                          <p:spTgt spid="12596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25958"/>
                                        </p:tgtEl>
                                        <p:attrNameLst>
                                          <p:attrName>style.visibility</p:attrName>
                                        </p:attrNameLst>
                                      </p:cBhvr>
                                      <p:to>
                                        <p:strVal val="visible"/>
                                      </p:to>
                                    </p:set>
                                    <p:animEffect transition="in" filter="wipe(left)">
                                      <p:cBhvr>
                                        <p:cTn id="17" dur="500"/>
                                        <p:tgtEl>
                                          <p:spTgt spid="125958"/>
                                        </p:tgtEl>
                                      </p:cBhvr>
                                    </p:animEffec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125965"/>
                                        </p:tgtEl>
                                        <p:attrNameLst>
                                          <p:attrName>style.visibility</p:attrName>
                                        </p:attrNameLst>
                                      </p:cBhvr>
                                      <p:to>
                                        <p:strVal val="visible"/>
                                      </p:to>
                                    </p:set>
                                    <p:animEffect transition="in" filter="wipe(right)">
                                      <p:cBhvr>
                                        <p:cTn id="21" dur="500"/>
                                        <p:tgtEl>
                                          <p:spTgt spid="12596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959"/>
                                        </p:tgtEl>
                                        <p:attrNameLst>
                                          <p:attrName>style.visibility</p:attrName>
                                        </p:attrNameLst>
                                      </p:cBhvr>
                                      <p:to>
                                        <p:strVal val="visible"/>
                                      </p:to>
                                    </p:set>
                                    <p:animEffect transition="in" filter="wipe(left)">
                                      <p:cBhvr>
                                        <p:cTn id="24" dur="500"/>
                                        <p:tgtEl>
                                          <p:spTgt spid="125959"/>
                                        </p:tgtEl>
                                      </p:cBhvr>
                                    </p:animEffect>
                                  </p:childTnLst>
                                </p:cTn>
                              </p:par>
                            </p:childTnLst>
                          </p:cTn>
                        </p:par>
                        <p:par>
                          <p:cTn id="25" fill="hold">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125967"/>
                                        </p:tgtEl>
                                        <p:attrNameLst>
                                          <p:attrName>style.visibility</p:attrName>
                                        </p:attrNameLst>
                                      </p:cBhvr>
                                      <p:to>
                                        <p:strVal val="visible"/>
                                      </p:to>
                                    </p:set>
                                    <p:animEffect transition="in" filter="wipe(right)">
                                      <p:cBhvr>
                                        <p:cTn id="28" dur="500"/>
                                        <p:tgtEl>
                                          <p:spTgt spid="12596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25961"/>
                                        </p:tgtEl>
                                        <p:attrNameLst>
                                          <p:attrName>style.visibility</p:attrName>
                                        </p:attrNameLst>
                                      </p:cBhvr>
                                      <p:to>
                                        <p:strVal val="visible"/>
                                      </p:to>
                                    </p:set>
                                    <p:animEffect transition="in" filter="wipe(left)">
                                      <p:cBhvr>
                                        <p:cTn id="31" dur="500"/>
                                        <p:tgtEl>
                                          <p:spTgt spid="125961"/>
                                        </p:tgtEl>
                                      </p:cBhvr>
                                    </p:animEffect>
                                  </p:childTnLst>
                                </p:cTn>
                              </p:par>
                            </p:childTnLst>
                          </p:cTn>
                        </p:par>
                        <p:par>
                          <p:cTn id="32" fill="hold">
                            <p:stCondLst>
                              <p:cond delay="2000"/>
                            </p:stCondLst>
                            <p:childTnLst>
                              <p:par>
                                <p:cTn id="33" presetID="22" presetClass="entr" presetSubtype="2" fill="hold" grpId="0" nodeType="afterEffect">
                                  <p:stCondLst>
                                    <p:cond delay="0"/>
                                  </p:stCondLst>
                                  <p:childTnLst>
                                    <p:set>
                                      <p:cBhvr>
                                        <p:cTn id="34" dur="1" fill="hold">
                                          <p:stCondLst>
                                            <p:cond delay="0"/>
                                          </p:stCondLst>
                                        </p:cTn>
                                        <p:tgtEl>
                                          <p:spTgt spid="125968"/>
                                        </p:tgtEl>
                                        <p:attrNameLst>
                                          <p:attrName>style.visibility</p:attrName>
                                        </p:attrNameLst>
                                      </p:cBhvr>
                                      <p:to>
                                        <p:strVal val="visible"/>
                                      </p:to>
                                    </p:set>
                                    <p:animEffect transition="in" filter="wipe(right)">
                                      <p:cBhvr>
                                        <p:cTn id="35" dur="500"/>
                                        <p:tgtEl>
                                          <p:spTgt spid="12596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25962"/>
                                        </p:tgtEl>
                                        <p:attrNameLst>
                                          <p:attrName>style.visibility</p:attrName>
                                        </p:attrNameLst>
                                      </p:cBhvr>
                                      <p:to>
                                        <p:strVal val="visible"/>
                                      </p:to>
                                    </p:set>
                                    <p:animEffect transition="in" filter="wipe(left)">
                                      <p:cBhvr>
                                        <p:cTn id="38" dur="500"/>
                                        <p:tgtEl>
                                          <p:spTgt spid="12596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25969"/>
                                        </p:tgtEl>
                                        <p:attrNameLst>
                                          <p:attrName>style.visibility</p:attrName>
                                        </p:attrNameLst>
                                      </p:cBhvr>
                                      <p:to>
                                        <p:strVal val="visible"/>
                                      </p:to>
                                    </p:set>
                                    <p:animEffect transition="in" filter="wipe(up)">
                                      <p:cBhvr>
                                        <p:cTn id="43" dur="500"/>
                                        <p:tgtEl>
                                          <p:spTgt spid="125969"/>
                                        </p:tgtEl>
                                      </p:cBhvr>
                                    </p:animEffect>
                                  </p:childTnLst>
                                </p:cTn>
                              </p:par>
                            </p:childTnLst>
                          </p:cTn>
                        </p:par>
                        <p:par>
                          <p:cTn id="44" fill="hold">
                            <p:stCondLst>
                              <p:cond delay="500"/>
                            </p:stCondLst>
                            <p:childTnLst>
                              <p:par>
                                <p:cTn id="45" presetID="22" presetClass="entr" presetSubtype="1" fill="hold" nodeType="afterEffect">
                                  <p:stCondLst>
                                    <p:cond delay="0"/>
                                  </p:stCondLst>
                                  <p:childTnLst>
                                    <p:set>
                                      <p:cBhvr>
                                        <p:cTn id="46" dur="1" fill="hold">
                                          <p:stCondLst>
                                            <p:cond delay="0"/>
                                          </p:stCondLst>
                                        </p:cTn>
                                        <p:tgtEl>
                                          <p:spTgt spid="125955"/>
                                        </p:tgtEl>
                                        <p:attrNameLst>
                                          <p:attrName>style.visibility</p:attrName>
                                        </p:attrNameLst>
                                      </p:cBhvr>
                                      <p:to>
                                        <p:strVal val="visible"/>
                                      </p:to>
                                    </p:set>
                                    <p:animEffect transition="in" filter="wipe(up)">
                                      <p:cBhvr>
                                        <p:cTn id="47" dur="2000"/>
                                        <p:tgtEl>
                                          <p:spTgt spid="125955"/>
                                        </p:tgtEl>
                                      </p:cBhvr>
                                    </p:animEffect>
                                  </p:childTnLst>
                                </p:cTn>
                              </p:par>
                            </p:childTnLst>
                          </p:cTn>
                        </p:par>
                        <p:par>
                          <p:cTn id="48" fill="hold">
                            <p:stCondLst>
                              <p:cond delay="2500"/>
                            </p:stCondLst>
                            <p:childTnLst>
                              <p:par>
                                <p:cTn id="49" presetID="22" presetClass="entr" presetSubtype="2" fill="hold" grpId="0" nodeType="afterEffect">
                                  <p:stCondLst>
                                    <p:cond delay="0"/>
                                  </p:stCondLst>
                                  <p:childTnLst>
                                    <p:set>
                                      <p:cBhvr>
                                        <p:cTn id="50" dur="1" fill="hold">
                                          <p:stCondLst>
                                            <p:cond delay="0"/>
                                          </p:stCondLst>
                                        </p:cTn>
                                        <p:tgtEl>
                                          <p:spTgt spid="125966"/>
                                        </p:tgtEl>
                                        <p:attrNameLst>
                                          <p:attrName>style.visibility</p:attrName>
                                        </p:attrNameLst>
                                      </p:cBhvr>
                                      <p:to>
                                        <p:strVal val="visible"/>
                                      </p:to>
                                    </p:set>
                                    <p:animEffect transition="in" filter="wipe(right)">
                                      <p:cBhvr>
                                        <p:cTn id="51" dur="500"/>
                                        <p:tgtEl>
                                          <p:spTgt spid="12596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25960"/>
                                        </p:tgtEl>
                                        <p:attrNameLst>
                                          <p:attrName>style.visibility</p:attrName>
                                        </p:attrNameLst>
                                      </p:cBhvr>
                                      <p:to>
                                        <p:strVal val="visible"/>
                                      </p:to>
                                    </p:set>
                                    <p:animEffect transition="in" filter="wipe(left)">
                                      <p:cBhvr>
                                        <p:cTn id="54" dur="500"/>
                                        <p:tgtEl>
                                          <p:spTgt spid="125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7" grpId="0"/>
      <p:bldP spid="125958" grpId="0"/>
      <p:bldP spid="125959" grpId="0"/>
      <p:bldP spid="125960" grpId="0"/>
      <p:bldP spid="125961" grpId="0"/>
      <p:bldP spid="125962" grpId="0"/>
      <p:bldP spid="125963" grpId="0" animBg="1"/>
      <p:bldP spid="125964" grpId="0" animBg="1"/>
      <p:bldP spid="125965" grpId="0" animBg="1"/>
      <p:bldP spid="125966" grpId="0" animBg="1"/>
      <p:bldP spid="125967" grpId="0" animBg="1"/>
      <p:bldP spid="125968" grpId="0" animBg="1"/>
      <p:bldP spid="1259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en-US" b="1">
                <a:solidFill>
                  <a:srgbClr val="FFFF00"/>
                </a:solidFill>
              </a:rPr>
              <a:t>GLAUCOMA</a:t>
            </a:r>
          </a:p>
        </p:txBody>
      </p:sp>
      <p:sp>
        <p:nvSpPr>
          <p:cNvPr id="218115" name="Rectangle 3"/>
          <p:cNvSpPr>
            <a:spLocks noGrp="1" noChangeArrowheads="1"/>
          </p:cNvSpPr>
          <p:nvPr>
            <p:ph idx="1"/>
          </p:nvPr>
        </p:nvSpPr>
        <p:spPr/>
        <p:txBody>
          <a:bodyPr/>
          <a:lstStyle/>
          <a:p>
            <a:pPr algn="l">
              <a:buFontTx/>
              <a:buNone/>
            </a:pPr>
            <a:r>
              <a:rPr lang="en-US"/>
              <a:t>*A major cause of blindness.</a:t>
            </a:r>
          </a:p>
          <a:p>
            <a:pPr algn="l">
              <a:buFontTx/>
              <a:buNone/>
            </a:pPr>
            <a:endParaRPr lang="en-US"/>
          </a:p>
          <a:p>
            <a:pPr algn="l">
              <a:buFontTx/>
              <a:buNone/>
            </a:pPr>
            <a:r>
              <a:rPr lang="en-US"/>
              <a:t>*Often A symptomatic; in early stage.</a:t>
            </a:r>
          </a:p>
          <a:p>
            <a:pPr algn="l">
              <a:buFontTx/>
              <a:buNone/>
            </a:pPr>
            <a:endParaRPr lang="en-US"/>
          </a:p>
          <a:p>
            <a:pPr algn="l">
              <a:buFontTx/>
              <a:buNone/>
            </a:pPr>
            <a:r>
              <a:rPr lang="en-US"/>
              <a:t>*Damage is irreversible.</a:t>
            </a:r>
          </a:p>
          <a:p>
            <a:pPr algn="l">
              <a:buFontTx/>
              <a:buNone/>
            </a:pPr>
            <a:endParaRPr lang="en-US"/>
          </a:p>
          <a:p>
            <a:pPr algn="l">
              <a:buFontTx/>
              <a:buNone/>
            </a:pPr>
            <a:r>
              <a:rPr lang="en-US"/>
              <a:t>*Effective treatment is available.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TYPES OF GLAUCOMA</a:t>
            </a:r>
            <a:endParaRPr lang="en-US" dirty="0">
              <a:solidFill>
                <a:srgbClr val="FFFF00"/>
              </a:solidFill>
            </a:endParaRPr>
          </a:p>
        </p:txBody>
      </p:sp>
      <p:sp>
        <p:nvSpPr>
          <p:cNvPr id="3" name="Rectangle 2"/>
          <p:cNvSpPr/>
          <p:nvPr/>
        </p:nvSpPr>
        <p:spPr>
          <a:xfrm>
            <a:off x="1142976" y="1928802"/>
            <a:ext cx="5093062"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Acute glaucoma</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Rectangle 3"/>
          <p:cNvSpPr/>
          <p:nvPr/>
        </p:nvSpPr>
        <p:spPr>
          <a:xfrm>
            <a:off x="1643042" y="3429000"/>
            <a:ext cx="5630067" cy="923330"/>
          </a:xfrm>
          <a:prstGeom prst="rect">
            <a:avLst/>
          </a:prstGeom>
          <a:noFill/>
        </p:spPr>
        <p:txBody>
          <a:bodyPr wrap="non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Chronic glaucoma</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 name="Rectangle 4"/>
          <p:cNvSpPr/>
          <p:nvPr/>
        </p:nvSpPr>
        <p:spPr>
          <a:xfrm>
            <a:off x="1928794" y="4857760"/>
            <a:ext cx="6506911" cy="923330"/>
          </a:xfrm>
          <a:prstGeom prst="rect">
            <a:avLst/>
          </a:prstGeom>
          <a:noFill/>
        </p:spPr>
        <p:txBody>
          <a:bodyPr wrap="non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Congenital glaucoma</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GLAUCOMA</a:t>
            </a:r>
            <a:endParaRPr lang="en-US" dirty="0">
              <a:solidFill>
                <a:srgbClr val="FFFF00"/>
              </a:solidFill>
            </a:endParaRPr>
          </a:p>
        </p:txBody>
      </p:sp>
      <p:sp>
        <p:nvSpPr>
          <p:cNvPr id="3" name="Content Placeholder 2"/>
          <p:cNvSpPr>
            <a:spLocks noGrp="1"/>
          </p:cNvSpPr>
          <p:nvPr>
            <p:ph idx="1"/>
          </p:nvPr>
        </p:nvSpPr>
        <p:spPr/>
        <p:txBody>
          <a:bodyPr>
            <a:noAutofit/>
          </a:bodyPr>
          <a:lstStyle/>
          <a:p>
            <a:pPr rtl="0">
              <a:buNone/>
            </a:pPr>
            <a:r>
              <a:rPr lang="en-US" sz="3200" dirty="0" smtClean="0"/>
              <a:t>Risk factor</a:t>
            </a:r>
          </a:p>
          <a:p>
            <a:pPr rtl="0">
              <a:buNone/>
            </a:pPr>
            <a:r>
              <a:rPr lang="en-US" sz="3200" dirty="0" smtClean="0"/>
              <a:t>Family history</a:t>
            </a:r>
          </a:p>
          <a:p>
            <a:pPr rtl="0">
              <a:buNone/>
            </a:pPr>
            <a:r>
              <a:rPr lang="en-US" sz="3200" dirty="0" smtClean="0"/>
              <a:t>Black</a:t>
            </a:r>
          </a:p>
          <a:p>
            <a:pPr rtl="0">
              <a:buNone/>
            </a:pPr>
            <a:r>
              <a:rPr lang="en-US" sz="3200" dirty="0" smtClean="0"/>
              <a:t>Age</a:t>
            </a:r>
          </a:p>
          <a:p>
            <a:pPr rtl="0">
              <a:buNone/>
            </a:pPr>
            <a:r>
              <a:rPr lang="en-US" sz="3200" dirty="0" smtClean="0"/>
              <a:t>Myopia </a:t>
            </a:r>
          </a:p>
          <a:p>
            <a:pPr rtl="0">
              <a:buNone/>
            </a:pPr>
            <a:r>
              <a:rPr lang="en-US" sz="3200" dirty="0" smtClean="0"/>
              <a:t>DM</a:t>
            </a:r>
          </a:p>
          <a:p>
            <a:pPr rtl="0">
              <a:buNone/>
            </a:pPr>
            <a:r>
              <a:rPr lang="en-US" sz="3200" dirty="0" smtClean="0"/>
              <a:t>HTN</a:t>
            </a:r>
            <a:endParaRPr lang="en-US" sz="3200" dirty="0"/>
          </a:p>
          <a:p>
            <a:endParaRPr lang="en-US" sz="3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993</TotalTime>
  <Words>987</Words>
  <Application>Microsoft Office PowerPoint</Application>
  <PresentationFormat>On-screen Show (4:3)</PresentationFormat>
  <Paragraphs>240</Paragraphs>
  <Slides>41</Slides>
  <Notes>3</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Flow</vt:lpstr>
      <vt:lpstr>CHRONIC VISUAL LOSS</vt:lpstr>
      <vt:lpstr>CHRONIC VISUAL LOSS</vt:lpstr>
      <vt:lpstr>CHRONIC VISUAL LOSS</vt:lpstr>
      <vt:lpstr>The Visual Pathway</vt:lpstr>
      <vt:lpstr>The Visual Pathway</vt:lpstr>
      <vt:lpstr>The Visual Pathway</vt:lpstr>
      <vt:lpstr>GLAUCOMA</vt:lpstr>
      <vt:lpstr>TYPES OF GLAUCOMA</vt:lpstr>
      <vt:lpstr>GLAUCOMA</vt:lpstr>
      <vt:lpstr>GLAUCOMA</vt:lpstr>
      <vt:lpstr>GLAUCOMA</vt:lpstr>
      <vt:lpstr>GLAUCOMA</vt:lpstr>
      <vt:lpstr>GLAUCOMA</vt:lpstr>
      <vt:lpstr>Slide 14</vt:lpstr>
      <vt:lpstr>GLAUCOMA</vt:lpstr>
      <vt:lpstr>GLAUCOMA</vt:lpstr>
      <vt:lpstr>Slide 17</vt:lpstr>
      <vt:lpstr>Slide 18</vt:lpstr>
      <vt:lpstr>Slide 19</vt:lpstr>
      <vt:lpstr>GLAUCOMA</vt:lpstr>
      <vt:lpstr>CATARACT</vt:lpstr>
      <vt:lpstr>CATARACT</vt:lpstr>
      <vt:lpstr>CATARACT</vt:lpstr>
      <vt:lpstr>CATARACT</vt:lpstr>
      <vt:lpstr>CATARACT</vt:lpstr>
      <vt:lpstr>CATARACT</vt:lpstr>
      <vt:lpstr>CATARACT</vt:lpstr>
      <vt:lpstr>Macular Degeneration </vt:lpstr>
      <vt:lpstr>Macular degeneration</vt:lpstr>
      <vt:lpstr>Macular degeneration</vt:lpstr>
      <vt:lpstr>Macular degeneration</vt:lpstr>
      <vt:lpstr>Macular Degeneration </vt:lpstr>
      <vt:lpstr>Macular degeneration</vt:lpstr>
      <vt:lpstr> macular degeneration</vt:lpstr>
      <vt:lpstr> </vt:lpstr>
      <vt:lpstr>Diabetic retinopathy</vt:lpstr>
      <vt:lpstr>Diabetic retinopathy</vt:lpstr>
      <vt:lpstr>Diabetic retinopathy</vt:lpstr>
      <vt:lpstr>Diabetic retinopathy</vt:lpstr>
      <vt:lpstr>Diabetic retinopathy</vt:lpstr>
      <vt:lpstr>Diabetic retinopathy</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visual loss</dc:title>
  <dc:creator>eman</dc:creator>
  <cp:lastModifiedBy>essam</cp:lastModifiedBy>
  <cp:revision>106</cp:revision>
  <dcterms:created xsi:type="dcterms:W3CDTF">2008-09-16T19:07:21Z</dcterms:created>
  <dcterms:modified xsi:type="dcterms:W3CDTF">2011-12-17T16:11:30Z</dcterms:modified>
</cp:coreProperties>
</file>