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46"/>
  </p:notesMasterIdLst>
  <p:sldIdLst>
    <p:sldId id="280" r:id="rId2"/>
    <p:sldId id="281" r:id="rId3"/>
    <p:sldId id="257" r:id="rId4"/>
    <p:sldId id="295" r:id="rId5"/>
    <p:sldId id="294" r:id="rId6"/>
    <p:sldId id="289" r:id="rId7"/>
    <p:sldId id="282" r:id="rId8"/>
    <p:sldId id="288" r:id="rId9"/>
    <p:sldId id="293" r:id="rId10"/>
    <p:sldId id="258" r:id="rId11"/>
    <p:sldId id="259" r:id="rId12"/>
    <p:sldId id="290" r:id="rId13"/>
    <p:sldId id="261" r:id="rId14"/>
    <p:sldId id="260" r:id="rId15"/>
    <p:sldId id="285" r:id="rId16"/>
    <p:sldId id="262" r:id="rId17"/>
    <p:sldId id="263" r:id="rId18"/>
    <p:sldId id="264" r:id="rId19"/>
    <p:sldId id="304" r:id="rId20"/>
    <p:sldId id="287" r:id="rId21"/>
    <p:sldId id="265" r:id="rId22"/>
    <p:sldId id="266" r:id="rId23"/>
    <p:sldId id="303" r:id="rId24"/>
    <p:sldId id="267" r:id="rId25"/>
    <p:sldId id="268" r:id="rId26"/>
    <p:sldId id="270" r:id="rId27"/>
    <p:sldId id="269" r:id="rId28"/>
    <p:sldId id="271" r:id="rId29"/>
    <p:sldId id="272" r:id="rId30"/>
    <p:sldId id="273" r:id="rId31"/>
    <p:sldId id="274" r:id="rId32"/>
    <p:sldId id="298" r:id="rId33"/>
    <p:sldId id="299" r:id="rId34"/>
    <p:sldId id="275" r:id="rId35"/>
    <p:sldId id="292" r:id="rId36"/>
    <p:sldId id="291" r:id="rId37"/>
    <p:sldId id="300" r:id="rId38"/>
    <p:sldId id="301" r:id="rId39"/>
    <p:sldId id="276" r:id="rId40"/>
    <p:sldId id="277" r:id="rId41"/>
    <p:sldId id="278" r:id="rId42"/>
    <p:sldId id="305" r:id="rId43"/>
    <p:sldId id="279" r:id="rId44"/>
    <p:sldId id="306" r:id="rId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8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F707AFE-F51E-44F3-87D2-D1D479776478}" type="datetimeFigureOut">
              <a:rPr lang="en-US"/>
              <a:pPr>
                <a:defRPr/>
              </a:pPr>
              <a:t>9/17/2011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7B87DCA-FE9A-4A29-8050-CEC296DD35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635D6D-137F-4ED1-A918-A378C001858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3772BD-8EB9-4A24-AE05-102616217A8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8EC11F-EEAA-4B8E-A82E-2F34BEA8397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CEE264-B0E9-4C71-A53E-69AE0B5096F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2BC4C7-6FFB-4B3A-95A2-5007696772E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F4EB8F-052D-4641-A146-5E694C8877C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9640D3-0C69-4F79-A798-343C7D1A69B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6CCE04-7A50-40FB-9321-7A52B494AA4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EACB1D-B864-49E5-9CD1-2A3E59379E6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3207D1-0014-4E90-8052-6F7B8BBD5BB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43C52F-C109-41D2-949A-5D4040EA87B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-for double curves the lower end vertebrae of the upper curve= upper end vertebrae of the lower curve (transition vertebrae)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5A65E9-1825-472D-96BB-87593D355DC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F518B8-FC77-47A1-856D-46637EACA71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F80A5A-CA14-42A8-AEC3-19E388A3758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8C6EC1-D831-4BD4-9E4C-399356DD0797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230053-BD9C-4BB1-9485-A3073D86881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60F05F-9840-43AF-B3DA-220EAF3DB6B0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A2C7F2-B1B5-48BB-B3F2-FC55BD142B9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1ED300-AF56-47D6-AAB2-E6528441CC7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287A8F-0DCE-4B35-A678-A6A4AFA5EDA0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5A03B2-8DE5-4510-B248-699ABA2DAEA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75A969-5C69-4D2B-99CC-278D99556F54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AA47F7-8A1B-43E9-8FB4-7855A326B6E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C6C8AE-2031-441D-AD77-E2EF43A9C322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F90DD4-C0EC-452A-B633-A94E45BC7DCC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F075F3-43F9-45AB-955F-DCEF8395F555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CDDCEA-B423-44DB-BFF0-899FE72F8E43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EB0E49-EC6D-4A58-8428-BCB4FD7E181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3B40B-BB35-488E-B248-C8CE1B489EB7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7D49EC-4797-4E78-BB7B-49C3817ED475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7992F3-FCB9-4369-9AEA-0ED3FBD27D1F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94703D-3378-4C70-A709-0512F3911403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36CFE2-8EA7-4A58-BDF7-75CE5E84EF5B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43D817-42E3-4823-B602-C06026AB7C6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E79A14-08F8-4C4B-B08D-ED4F1F1316B2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5B290B-07C6-440F-8685-9D1EAA53A02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9900AB-EA0C-4BA6-AEA1-ADD6E792BC4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01E193-28D9-4DE3-94F2-6CD5D713DF7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EAB0E8-E4FF-4DC1-AAFF-C33196E9D58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2E8D56-4B7D-457C-9FA0-9B51852BF47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119001C-E9E8-4BB2-A6B6-7F8E31DF8EA9}" type="datetimeFigureOut">
              <a:rPr lang="en-US"/>
              <a:pPr>
                <a:defRPr/>
              </a:pPr>
              <a:t>9/17/2011</a:t>
            </a:fld>
            <a:endParaRPr lang="en-US" dirty="0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9BD3C09-2D25-4CB2-92AF-501B499675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5BFADFA-0B34-4BCC-A38C-260D0C9A4128}" type="datetimeFigureOut">
              <a:rPr lang="en-US"/>
              <a:pPr>
                <a:defRPr/>
              </a:pPr>
              <a:t>9/17/2011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1E286D4-DC42-4C63-BE21-F001E107D7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8101719-0486-4764-B8BD-D60F2404C9DE}" type="datetimeFigureOut">
              <a:rPr lang="en-US"/>
              <a:pPr>
                <a:defRPr/>
              </a:pPr>
              <a:t>9/17/2011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ADB0FCB-5CD0-4EED-BF3C-6F4EDCE9EC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1DF9A-FAA1-4089-9A7F-3F105DEA22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73163" y="62658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0FAB2-D5E5-4A43-A778-AC24EBDDA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B5C51C0-C695-42D9-A77D-98301BA4F96F}" type="datetimeFigureOut">
              <a:rPr lang="en-US"/>
              <a:pPr>
                <a:defRPr/>
              </a:pPr>
              <a:t>9/17/2011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887C9A7-2FA6-41FA-96AA-74A427D158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5972ED2-30A3-45CC-9893-CE0852E406BB}" type="datetimeFigureOut">
              <a:rPr lang="en-US"/>
              <a:pPr>
                <a:defRPr/>
              </a:pPr>
              <a:t>9/17/2011</a:t>
            </a:fld>
            <a:endParaRPr lang="en-US" dirty="0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A54F756-1D31-4EE4-ACB7-D94015D641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B81E607-30B0-4376-9F87-CF5C808759A0}" type="datetimeFigureOut">
              <a:rPr lang="en-US"/>
              <a:pPr>
                <a:defRPr/>
              </a:pPr>
              <a:t>9/17/2011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C0AA688-BDD9-4795-A8BA-226F8E7D56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2428CFD-BFBF-4B75-8BF9-7129E72FC136}" type="datetimeFigureOut">
              <a:rPr lang="en-US"/>
              <a:pPr>
                <a:defRPr/>
              </a:pPr>
              <a:t>9/17/2011</a:t>
            </a:fld>
            <a:endParaRPr lang="en-US" dirty="0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7C546D6-7F87-4AF4-9A15-F9D811C02C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5677799-9BFB-42F4-A319-556300D27AA9}" type="datetimeFigureOut">
              <a:rPr lang="en-US"/>
              <a:pPr>
                <a:defRPr/>
              </a:pPr>
              <a:t>9/17/2011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96017E9-6A29-4F9A-8B5D-77E209CE82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BBCEE5E-46B3-4EA3-9197-69C768A006B1}" type="datetimeFigureOut">
              <a:rPr lang="en-US"/>
              <a:pPr>
                <a:defRPr/>
              </a:pPr>
              <a:t>9/17/2011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155372D-1604-4CA5-B30C-55E452FDD9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F0647FE-B45B-49DA-8C47-A2E33DC75537}" type="datetimeFigureOut">
              <a:rPr lang="en-US"/>
              <a:pPr>
                <a:defRPr/>
              </a:pPr>
              <a:t>9/17/2011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076C505-947E-46AB-989C-CC5832C5F6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790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780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790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780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790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780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87EC99C-4DA1-4B72-B805-AC6842930912}" type="datetimeFigureOut">
              <a:rPr lang="en-US"/>
              <a:pPr>
                <a:defRPr/>
              </a:pPr>
              <a:t>9/17/2011</a:t>
            </a:fld>
            <a:endParaRPr lang="en-US" dirty="0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401B06A-96D6-4881-A4D4-0D04CC763A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FDC5671-1710-42C3-9511-F53FB9D02FF0}" type="datetimeFigureOut">
              <a:rPr lang="en-US"/>
              <a:pPr>
                <a:defRPr/>
              </a:pPr>
              <a:t>9/17/2011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8DB7135-F7C3-4017-9792-6B2352AFD3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  <p:sldLayoutId id="2147483986" r:id="rId12"/>
    <p:sldLayoutId id="2147483987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246856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400" dirty="0" smtClean="0">
                <a:solidFill>
                  <a:srgbClr val="FFFF00"/>
                </a:solidFill>
              </a:rPr>
              <a:t/>
            </a:r>
            <a:br>
              <a:rPr lang="en-US" sz="5400" dirty="0" smtClean="0">
                <a:solidFill>
                  <a:srgbClr val="FFFF00"/>
                </a:solidFill>
              </a:rPr>
            </a:br>
            <a:r>
              <a:rPr lang="en-US" sz="5400" dirty="0" smtClean="0">
                <a:solidFill>
                  <a:srgbClr val="FFFF00"/>
                </a:solidFill>
                <a:latin typeface="Algerian" pitchFamily="82" charset="0"/>
              </a:rPr>
              <a:t>SPINAL DEFORMITIES</a:t>
            </a:r>
            <a:endParaRPr lang="en-US" sz="5400" dirty="0"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4038600"/>
            <a:ext cx="6781800" cy="2544763"/>
          </a:xfrm>
        </p:spPr>
        <p:txBody>
          <a:bodyPr>
            <a:normAutofit fontScale="62500" lnSpcReduction="20000"/>
          </a:bodyPr>
          <a:lstStyle/>
          <a:p>
            <a:pPr marL="41148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dirty="0" smtClean="0"/>
          </a:p>
          <a:p>
            <a:pPr marL="41148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dirty="0"/>
          </a:p>
          <a:p>
            <a:pPr marL="41148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2600" b="1" i="1" dirty="0" smtClean="0">
                <a:latin typeface="Bookman Old Style" pitchFamily="18" charset="0"/>
              </a:rPr>
              <a:t>Dr.  ABDULMONEM   ALSIDDIKY  , MD , SSCO.</a:t>
            </a:r>
          </a:p>
          <a:p>
            <a:pPr marL="41148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Assistant Professor &amp; Consultant </a:t>
            </a:r>
          </a:p>
          <a:p>
            <a:pPr marL="41148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pediatric Ortho.&amp;   Spinal  Deformities</a:t>
            </a:r>
          </a:p>
          <a:p>
            <a:pPr marL="41148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Director of Research Chair of Spinal Deformities</a:t>
            </a:r>
          </a:p>
          <a:p>
            <a:pPr marL="41148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KSU,KKUH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41148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Riyadh ,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audi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rabia </a:t>
            </a:r>
          </a:p>
        </p:txBody>
      </p:sp>
      <p:pic>
        <p:nvPicPr>
          <p:cNvPr id="15364" name="Picture 4" descr="C:\Users\Acer\Desktop\العمود-ال..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63900"/>
            <a:ext cx="3276600" cy="359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IDIOPATHIC SCOLIOSIS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mtClean="0">
                <a:solidFill>
                  <a:srgbClr val="92D050"/>
                </a:solidFill>
              </a:rPr>
              <a:t>   Spinal deformity in a spine which was normal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   </a:t>
            </a:r>
            <a:r>
              <a:rPr lang="en-US" smtClean="0">
                <a:solidFill>
                  <a:srgbClr val="FF0000"/>
                </a:solidFill>
              </a:rPr>
              <a:t>Causes </a:t>
            </a:r>
          </a:p>
          <a:p>
            <a:pPr lvl="1" eaLnBrk="1" hangingPunct="1"/>
            <a:r>
              <a:rPr lang="en-US" smtClean="0"/>
              <a:t>?  Properioception disorders</a:t>
            </a:r>
          </a:p>
          <a:p>
            <a:pPr lvl="1" eaLnBrk="1" hangingPunct="1"/>
            <a:r>
              <a:rPr lang="en-US" smtClean="0"/>
              <a:t>Brain stem</a:t>
            </a:r>
          </a:p>
          <a:p>
            <a:pPr lvl="1" eaLnBrk="1" hangingPunct="1"/>
            <a:r>
              <a:rPr lang="en-US" smtClean="0"/>
              <a:t>Melatonin hormones</a:t>
            </a:r>
          </a:p>
          <a:p>
            <a:pPr lvl="1" eaLnBrk="1" hangingPunct="1"/>
            <a:r>
              <a:rPr lang="en-US" sz="3200" smtClean="0">
                <a:solidFill>
                  <a:srgbClr val="FFFF00"/>
                </a:solidFill>
              </a:rPr>
              <a:t>UNKNOWN </a:t>
            </a:r>
            <a:endParaRPr lang="en-US" smtClean="0">
              <a:solidFill>
                <a:srgbClr val="FFFF00"/>
              </a:solidFill>
            </a:endParaRPr>
          </a:p>
          <a:p>
            <a:pPr lvl="1"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IDIOPATHIC SCOLIOSIS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   </a:t>
            </a:r>
            <a:r>
              <a:rPr lang="en-US" smtClean="0">
                <a:solidFill>
                  <a:srgbClr val="FF0000"/>
                </a:solidFill>
              </a:rPr>
              <a:t>TYPES</a:t>
            </a:r>
          </a:p>
          <a:p>
            <a:pPr lvl="1" eaLnBrk="1" hangingPunct="1"/>
            <a:r>
              <a:rPr lang="en-US" smtClean="0"/>
              <a:t>Infantile       (0-4   yrs )</a:t>
            </a:r>
          </a:p>
          <a:p>
            <a:pPr lvl="1" eaLnBrk="1" hangingPunct="1"/>
            <a:r>
              <a:rPr lang="en-US" smtClean="0"/>
              <a:t>Juvenile        (4-9   yrs )</a:t>
            </a:r>
          </a:p>
          <a:p>
            <a:pPr lvl="1" eaLnBrk="1" hangingPunct="1"/>
            <a:r>
              <a:rPr lang="en-US" smtClean="0"/>
              <a:t>Adolescent  (&gt; 10 yrs ) [most common]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IDIOPATHIC SCOLIOSIS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Incidence</a:t>
            </a:r>
          </a:p>
          <a:p>
            <a:pPr lvl="1" eaLnBrk="1" hangingPunct="1"/>
            <a:r>
              <a:rPr lang="en-US" smtClean="0"/>
              <a:t>More in female</a:t>
            </a:r>
          </a:p>
          <a:p>
            <a:pPr lvl="1" eaLnBrk="1" hangingPunct="1"/>
            <a:r>
              <a:rPr lang="en-US" smtClean="0"/>
              <a:t>Rt  thoracic  curve  is  the  most  common </a:t>
            </a:r>
          </a:p>
          <a:p>
            <a:pPr lvl="1" eaLnBrk="1" hangingPunct="1"/>
            <a:r>
              <a:rPr lang="en-US" smtClean="0"/>
              <a:t>? Family Hx</a:t>
            </a:r>
          </a:p>
          <a:p>
            <a:pPr lvl="1" eaLnBrk="1" hangingPunct="1"/>
            <a:r>
              <a:rPr lang="en-US" smtClean="0"/>
              <a:t>More in twins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IDIOPATHIC SCOLIOSIS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   </a:t>
            </a:r>
            <a:r>
              <a:rPr lang="en-US" smtClean="0">
                <a:solidFill>
                  <a:srgbClr val="FF0000"/>
                </a:solidFill>
              </a:rPr>
              <a:t>C/O</a:t>
            </a:r>
            <a:r>
              <a:rPr lang="en-US" smtClean="0"/>
              <a:t> </a:t>
            </a:r>
            <a:r>
              <a:rPr lang="en-US" smtClean="0">
                <a:solidFill>
                  <a:srgbClr val="FF0000"/>
                </a:solidFill>
              </a:rPr>
              <a:t>:</a:t>
            </a:r>
          </a:p>
          <a:p>
            <a:pPr lvl="1" eaLnBrk="1" hangingPunct="1"/>
            <a:r>
              <a:rPr lang="en-US" smtClean="0"/>
              <a:t>Loss of self image</a:t>
            </a:r>
          </a:p>
          <a:p>
            <a:pPr lvl="1" eaLnBrk="1" hangingPunct="1"/>
            <a:r>
              <a:rPr lang="en-US" smtClean="0"/>
              <a:t>Family observation </a:t>
            </a:r>
          </a:p>
          <a:p>
            <a:pPr lvl="1" eaLnBrk="1" hangingPunct="1"/>
            <a:r>
              <a:rPr lang="en-US" smtClean="0"/>
              <a:t>Pain</a:t>
            </a:r>
          </a:p>
          <a:p>
            <a:pPr lvl="1" eaLnBrk="1" hangingPunct="1"/>
            <a:r>
              <a:rPr lang="en-US" smtClean="0"/>
              <a:t>Early fatigue</a:t>
            </a:r>
          </a:p>
          <a:p>
            <a:pPr lvl="1" eaLnBrk="1" hangingPunct="1"/>
            <a:r>
              <a:rPr lang="en-US" smtClean="0"/>
              <a:t>Cardio-pulmonary dysfunction ( if curve &gt; 90  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IDIOPATHIC SCOLIOSIS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solidFill>
                  <a:srgbClr val="FF0000"/>
                </a:solidFill>
              </a:rPr>
              <a:t>     O/E :</a:t>
            </a:r>
          </a:p>
          <a:p>
            <a:pPr marL="971550" lvl="1" indent="-514350" eaLnBrk="1" hangingPunct="1"/>
            <a:r>
              <a:rPr lang="en-US" smtClean="0"/>
              <a:t>Shoulder level inequality</a:t>
            </a:r>
          </a:p>
          <a:p>
            <a:pPr marL="971550" lvl="1" indent="-514350" eaLnBrk="1" hangingPunct="1"/>
            <a:r>
              <a:rPr lang="en-US" smtClean="0"/>
              <a:t>Waist line asymmetry</a:t>
            </a:r>
          </a:p>
          <a:p>
            <a:pPr marL="971550" lvl="1" indent="-514350" eaLnBrk="1" hangingPunct="1"/>
            <a:r>
              <a:rPr lang="en-US" smtClean="0"/>
              <a:t>Spinal deformity</a:t>
            </a:r>
          </a:p>
          <a:p>
            <a:pPr marL="971550" lvl="1" indent="-514350" eaLnBrk="1" hangingPunct="1"/>
            <a:r>
              <a:rPr lang="en-US" smtClean="0"/>
              <a:t>Rib hump </a:t>
            </a:r>
          </a:p>
          <a:p>
            <a:pPr marL="971550" lvl="1" indent="-514350" eaLnBrk="1" hangingPunct="1"/>
            <a:r>
              <a:rPr lang="en-US" smtClean="0"/>
              <a:t>Adam foreword flexion test</a:t>
            </a:r>
          </a:p>
          <a:p>
            <a:pPr marL="971550" lvl="1" indent="-514350" eaLnBrk="1" hangingPunct="1"/>
            <a:r>
              <a:rPr lang="en-US" smtClean="0"/>
              <a:t>Full neurological exam</a:t>
            </a:r>
          </a:p>
          <a:p>
            <a:pPr marL="971550" lvl="1" indent="-514350" eaLnBrk="1" hangingPunct="1"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clinically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29699" name="Content Placeholder 6" descr="Idiopathic_Scoliosis2.bmp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95400" y="1905000"/>
            <a:ext cx="1960563" cy="3581400"/>
          </a:xfrm>
        </p:spPr>
      </p:pic>
      <p:pic>
        <p:nvPicPr>
          <p:cNvPr id="29700" name="Content Placeholder 8" descr="sarwark3.bmp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038600" y="1905000"/>
            <a:ext cx="4038600" cy="3581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IDIOPATHIC SCOLIOSIS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solidFill>
                  <a:srgbClr val="FF0000"/>
                </a:solidFill>
              </a:rPr>
              <a:t>     Radiological exam :</a:t>
            </a:r>
          </a:p>
          <a:p>
            <a:pPr lvl="1" eaLnBrk="1" hangingPunct="1"/>
            <a:r>
              <a:rPr lang="en-US" smtClean="0">
                <a:solidFill>
                  <a:srgbClr val="FFC000"/>
                </a:solidFill>
              </a:rPr>
              <a:t>X-rays :</a:t>
            </a:r>
          </a:p>
          <a:p>
            <a:pPr lvl="2" eaLnBrk="1" hangingPunct="1"/>
            <a:r>
              <a:rPr lang="en-US" smtClean="0"/>
              <a:t>AP – LAT  standing  long film</a:t>
            </a:r>
          </a:p>
          <a:p>
            <a:pPr lvl="2" eaLnBrk="1" hangingPunct="1"/>
            <a:r>
              <a:rPr lang="en-US" smtClean="0"/>
              <a:t>AP  Pelvis </a:t>
            </a:r>
          </a:p>
          <a:p>
            <a:pPr lvl="2" eaLnBrk="1" hangingPunct="1">
              <a:buFont typeface="Wingdings 2" pitchFamily="18" charset="2"/>
              <a:buNone/>
            </a:pPr>
            <a:endParaRPr lang="en-US" smtClean="0"/>
          </a:p>
          <a:p>
            <a:pPr lvl="1" eaLnBrk="1" hangingPunct="1"/>
            <a:endParaRPr lang="en-US" smtClean="0"/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lvl="2"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IDIOPATHIC SCOLIOSIS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endParaRPr lang="en-US" smtClean="0"/>
          </a:p>
          <a:p>
            <a:pPr lvl="1" eaLnBrk="1" hangingPunct="1">
              <a:buFont typeface="Wingdings" pitchFamily="2" charset="2"/>
              <a:buNone/>
            </a:pPr>
            <a:endParaRPr lang="en-US" smtClean="0"/>
          </a:p>
          <a:p>
            <a:pPr lvl="1" eaLnBrk="1" hangingPunct="1"/>
            <a:r>
              <a:rPr lang="en-US" smtClean="0">
                <a:solidFill>
                  <a:srgbClr val="FFC000"/>
                </a:solidFill>
              </a:rPr>
              <a:t>MRI :</a:t>
            </a:r>
          </a:p>
          <a:p>
            <a:pPr lvl="2" eaLnBrk="1" hangingPunct="1">
              <a:buFont typeface="Wingdings 2" pitchFamily="18" charset="2"/>
              <a:buNone/>
            </a:pPr>
            <a:r>
              <a:rPr lang="en-US" smtClean="0"/>
              <a:t>If abnormal curve suspected ( any curve other than rt. thoracic curve in young female )</a:t>
            </a:r>
          </a:p>
          <a:p>
            <a:pPr lvl="1" eaLnBrk="1" hangingPunct="1"/>
            <a:r>
              <a:rPr lang="en-US" smtClean="0">
                <a:solidFill>
                  <a:srgbClr val="FFC000"/>
                </a:solidFill>
              </a:rPr>
              <a:t>Ct scan :</a:t>
            </a:r>
          </a:p>
          <a:p>
            <a:pPr lvl="2" eaLnBrk="1" hangingPunct="1">
              <a:buFont typeface="Wingdings 2" pitchFamily="18" charset="2"/>
              <a:buNone/>
            </a:pPr>
            <a:r>
              <a:rPr lang="en-US" smtClean="0"/>
              <a:t>If congenital scoliosis suspected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X-ray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32771" name="Content Placeholder 3" descr="image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20000" t="1450" r="21538"/>
          <a:stretch>
            <a:fillRect/>
          </a:stretch>
        </p:blipFill>
        <p:spPr>
          <a:xfrm>
            <a:off x="3276600" y="1143000"/>
            <a:ext cx="2895600" cy="5181600"/>
          </a:xfrm>
        </p:spPr>
      </p:pic>
      <p:cxnSp>
        <p:nvCxnSpPr>
          <p:cNvPr id="7" name="Straight Connector 6"/>
          <p:cNvCxnSpPr/>
          <p:nvPr/>
        </p:nvCxnSpPr>
        <p:spPr>
          <a:xfrm rot="5400000" flipH="1" flipV="1">
            <a:off x="4419600" y="1143000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4" idx="0"/>
            <a:endCxn id="4" idx="0"/>
          </p:cNvCxnSpPr>
          <p:nvPr/>
        </p:nvCxnSpPr>
        <p:spPr>
          <a:xfrm rot="5400000" flipH="1" flipV="1">
            <a:off x="4762500" y="1066800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0800000" flipV="1">
            <a:off x="4114800" y="1143000"/>
            <a:ext cx="914400" cy="533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0800000">
            <a:off x="4724400" y="2362200"/>
            <a:ext cx="685800" cy="457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0800000">
            <a:off x="4572000" y="2362200"/>
            <a:ext cx="1143000" cy="76200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4038600" y="4191000"/>
            <a:ext cx="1600200" cy="45720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8" name="TextBox 12"/>
          <p:cNvSpPr txBox="1">
            <a:spLocks noChangeArrowheads="1"/>
          </p:cNvSpPr>
          <p:nvPr/>
        </p:nvSpPr>
        <p:spPr bwMode="auto">
          <a:xfrm>
            <a:off x="3810000" y="1828800"/>
            <a:ext cx="388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orbel" pitchFamily="34" charset="0"/>
              </a:rPr>
              <a:t>71</a:t>
            </a:r>
            <a:r>
              <a:rPr lang="ar-SA">
                <a:solidFill>
                  <a:srgbClr val="FF0000"/>
                </a:solidFill>
                <a:latin typeface="Corbel" pitchFamily="34" charset="0"/>
                <a:cs typeface="Tahoma" pitchFamily="34" charset="0"/>
              </a:rPr>
              <a:t>ْ</a:t>
            </a:r>
            <a:endParaRPr lang="en-US">
              <a:solidFill>
                <a:srgbClr val="FF0000"/>
              </a:solidFill>
              <a:latin typeface="Corbel" pitchFamily="34" charset="0"/>
            </a:endParaRPr>
          </a:p>
        </p:txBody>
      </p:sp>
      <p:sp>
        <p:nvSpPr>
          <p:cNvPr id="32779" name="TextBox 14"/>
          <p:cNvSpPr txBox="1">
            <a:spLocks noChangeArrowheads="1"/>
          </p:cNvSpPr>
          <p:nvPr/>
        </p:nvSpPr>
        <p:spPr bwMode="auto">
          <a:xfrm>
            <a:off x="5715000" y="3429000"/>
            <a:ext cx="400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  <a:latin typeface="Corbel" pitchFamily="34" charset="0"/>
              </a:rPr>
              <a:t>53</a:t>
            </a:r>
            <a:r>
              <a:rPr lang="ar-SA">
                <a:solidFill>
                  <a:srgbClr val="FFFF00"/>
                </a:solidFill>
                <a:latin typeface="Corbel" pitchFamily="34" charset="0"/>
                <a:cs typeface="Tahoma" pitchFamily="34" charset="0"/>
              </a:rPr>
              <a:t>ْ</a:t>
            </a:r>
            <a:endParaRPr lang="en-US">
              <a:solidFill>
                <a:srgbClr val="FFFF00"/>
              </a:solidFill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81000"/>
            <a:ext cx="43434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371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NORMAL SPINE ALLIGNMENT</a:t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</a:rPr>
            </a:b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92500" lnSpcReduction="10000"/>
          </a:bodyPr>
          <a:lstStyle/>
          <a:p>
            <a:pPr marL="740664" lvl="1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2400" dirty="0" smtClean="0"/>
              <a:t>FRONTAL   </a:t>
            </a:r>
            <a:r>
              <a:rPr lang="en-US" sz="2400" dirty="0"/>
              <a:t>PLANE </a:t>
            </a:r>
            <a:endParaRPr lang="en-US" sz="2400" dirty="0" smtClean="0"/>
          </a:p>
          <a:p>
            <a:pPr marL="740664" lvl="1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2400" dirty="0" smtClean="0"/>
              <a:t>          STRAIGHT</a:t>
            </a:r>
          </a:p>
          <a:p>
            <a:pPr marL="740664" lvl="1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sz="2400" dirty="0" smtClean="0"/>
          </a:p>
          <a:p>
            <a:pPr marL="740664" lvl="1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sz="2400" dirty="0" smtClean="0"/>
          </a:p>
          <a:p>
            <a:pPr marL="740664" lvl="1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sz="2400" dirty="0" smtClean="0"/>
          </a:p>
          <a:p>
            <a:pPr marL="740664" lvl="1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2400" dirty="0" smtClean="0"/>
              <a:t>LATERAL   PLANE</a:t>
            </a:r>
            <a:endParaRPr lang="en-US" sz="2400" dirty="0"/>
          </a:p>
          <a:p>
            <a:pPr marL="740664" lvl="1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2400" dirty="0" smtClean="0"/>
              <a:t>    20-40 </a:t>
            </a:r>
            <a:r>
              <a:rPr lang="en-US" sz="2400" dirty="0"/>
              <a:t>DEGREE </a:t>
            </a:r>
            <a:r>
              <a:rPr lang="en-US" sz="2400" dirty="0" smtClean="0"/>
              <a:t>                 THORACIC  </a:t>
            </a:r>
            <a:r>
              <a:rPr lang="en-US" sz="2400" dirty="0"/>
              <a:t>KYPHOSIS</a:t>
            </a:r>
          </a:p>
          <a:p>
            <a:pPr marL="740664" lvl="1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2400" dirty="0" smtClean="0"/>
              <a:t>    </a:t>
            </a:r>
          </a:p>
          <a:p>
            <a:pPr marL="740664" lvl="1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2400" dirty="0" smtClean="0"/>
              <a:t>    30-60 </a:t>
            </a:r>
            <a:r>
              <a:rPr lang="en-US" sz="2400" dirty="0"/>
              <a:t>DEGREE </a:t>
            </a:r>
            <a:endParaRPr lang="en-US" sz="2400" dirty="0" smtClean="0"/>
          </a:p>
          <a:p>
            <a:pPr marL="740664" lvl="1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2400" dirty="0" smtClean="0"/>
              <a:t>    LUMBAR </a:t>
            </a:r>
            <a:r>
              <a:rPr lang="en-US" sz="2400" dirty="0"/>
              <a:t>LORDOSIS</a:t>
            </a:r>
          </a:p>
        </p:txBody>
      </p:sp>
      <p:pic>
        <p:nvPicPr>
          <p:cNvPr id="16388" name="Picture 6" descr="latspin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781800" y="2438400"/>
            <a:ext cx="1447800" cy="4038600"/>
          </a:xfrm>
        </p:spPr>
      </p:pic>
      <p:pic>
        <p:nvPicPr>
          <p:cNvPr id="16389" name="Picture 7" descr="apspineskel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029200" y="1828800"/>
            <a:ext cx="1373188" cy="4648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/>
                </a:solidFill>
                <a:latin typeface="Arial" charset="0"/>
              </a:rPr>
              <a:t>Cobb and </a:t>
            </a:r>
            <a:r>
              <a:rPr lang="en-US" dirty="0" smtClean="0">
                <a:solidFill>
                  <a:schemeClr val="tx2"/>
                </a:solidFill>
                <a:latin typeface="Arial" charset="0"/>
              </a:rPr>
              <a:t>Lippmann</a:t>
            </a:r>
            <a:endParaRPr lang="en-US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379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Determine end vertebrae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/>
              <a:t>     Those most  tilted from horizontal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Line along upper end plate prox. &amp; lower endplate distally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Measure formed angle</a:t>
            </a:r>
          </a:p>
        </p:txBody>
      </p:sp>
      <p:pic>
        <p:nvPicPr>
          <p:cNvPr id="33796" name="Picture 7" descr="scoiliosis_65degre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64188" y="1752600"/>
            <a:ext cx="2076450" cy="4800600"/>
          </a:xfrm>
          <a:solidFill>
            <a:srgbClr val="FFFFFF"/>
          </a:solidFill>
          <a:ln w="38100">
            <a:solidFill>
              <a:srgbClr val="FFFF00"/>
            </a:solidFill>
          </a:ln>
        </p:spPr>
      </p:pic>
      <p:sp>
        <p:nvSpPr>
          <p:cNvPr id="33797" name="Text Box 8"/>
          <p:cNvSpPr txBox="1">
            <a:spLocks noChangeArrowheads="1"/>
          </p:cNvSpPr>
          <p:nvPr/>
        </p:nvSpPr>
        <p:spPr bwMode="auto">
          <a:xfrm>
            <a:off x="7680325" y="3824288"/>
            <a:ext cx="14081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Corbel" pitchFamily="34" charset="0"/>
              </a:rPr>
              <a:t>Transitional</a:t>
            </a:r>
          </a:p>
          <a:p>
            <a:pPr eaLnBrk="0" hangingPunct="0"/>
            <a:r>
              <a:rPr lang="en-US" sz="2000">
                <a:latin typeface="Corbel" pitchFamily="34" charset="0"/>
              </a:rPr>
              <a:t>vertebrae</a:t>
            </a:r>
          </a:p>
        </p:txBody>
      </p:sp>
      <p:sp>
        <p:nvSpPr>
          <p:cNvPr id="33798" name="Line 10"/>
          <p:cNvSpPr>
            <a:spLocks noChangeShapeType="1"/>
          </p:cNvSpPr>
          <p:nvPr/>
        </p:nvSpPr>
        <p:spPr bwMode="auto">
          <a:xfrm flipH="1">
            <a:off x="6781800" y="4191000"/>
            <a:ext cx="990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Treatment 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4819" name="Text Placeholder 7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Based on :</a:t>
            </a:r>
          </a:p>
          <a:p>
            <a:pPr eaLnBrk="1" hangingPunct="1"/>
            <a:endParaRPr lang="en-US" smtClean="0"/>
          </a:p>
        </p:txBody>
      </p:sp>
      <p:pic>
        <p:nvPicPr>
          <p:cNvPr id="34820" name="Content Placeholder 14" descr="Picture8.png"/>
          <p:cNvPicPr>
            <a:picLocks noGrp="1" noChangeAspect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4038600"/>
            <a:ext cx="4114800" cy="2362200"/>
          </a:xfrm>
        </p:spPr>
      </p:pic>
      <p:pic>
        <p:nvPicPr>
          <p:cNvPr id="34821" name="Content Placeholder 13" descr="Picture3.png"/>
          <p:cNvPicPr>
            <a:picLocks noGrp="1" noChangeAspect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48200" y="1447800"/>
            <a:ext cx="4114800" cy="2362200"/>
          </a:xfr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609600" y="2895600"/>
            <a:ext cx="3505200" cy="30480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969264" lvl="1" indent="-514350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+mj-lt"/>
              <a:buAutoNum type="arabicPeriod"/>
              <a:defRPr/>
            </a:pPr>
            <a:r>
              <a:rPr lang="en-US" sz="2600" dirty="0">
                <a:latin typeface="+mn-lt"/>
                <a:cs typeface="+mn-cs"/>
              </a:rPr>
              <a:t>Maturity of the pt. </a:t>
            </a:r>
          </a:p>
          <a:p>
            <a:pPr marL="1225296" lvl="2" indent="-514350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Font typeface="Wingdings 2"/>
              <a:buChar char=""/>
              <a:defRPr/>
            </a:pPr>
            <a:r>
              <a:rPr lang="en-US" sz="2400" dirty="0">
                <a:latin typeface="+mn-lt"/>
                <a:cs typeface="+mn-cs"/>
              </a:rPr>
              <a:t>Menarche</a:t>
            </a:r>
          </a:p>
          <a:p>
            <a:pPr marL="1225296" lvl="2" indent="-514350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Font typeface="Wingdings 2"/>
              <a:buChar char=""/>
              <a:defRPr/>
            </a:pPr>
            <a:r>
              <a:rPr lang="en-US" sz="2400" dirty="0">
                <a:latin typeface="+mn-lt"/>
                <a:cs typeface="+mn-cs"/>
              </a:rPr>
              <a:t>Rissor’s stage</a:t>
            </a:r>
          </a:p>
          <a:p>
            <a:pPr marL="969264" lvl="1" indent="-514350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+mj-lt"/>
              <a:buAutoNum type="arabicPeriod"/>
              <a:defRPr/>
            </a:pPr>
            <a:r>
              <a:rPr lang="en-US" sz="2600" dirty="0">
                <a:latin typeface="+mn-lt"/>
                <a:cs typeface="+mn-cs"/>
              </a:rPr>
              <a:t>Magnitude of deformity</a:t>
            </a:r>
          </a:p>
          <a:p>
            <a:pPr marL="969264" lvl="1" indent="-514350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+mj-lt"/>
              <a:buAutoNum type="arabicPeriod"/>
              <a:defRPr/>
            </a:pPr>
            <a:r>
              <a:rPr lang="en-US" sz="2600" dirty="0">
                <a:latin typeface="+mn-lt"/>
                <a:cs typeface="+mn-cs"/>
              </a:rPr>
              <a:t>Curve progression </a:t>
            </a:r>
          </a:p>
          <a:p>
            <a:pPr marL="969264" lvl="1" indent="-514350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+mj-lt"/>
              <a:buAutoNum type="arabicPeriod"/>
              <a:defRPr/>
            </a:pPr>
            <a:endParaRPr lang="en-US" sz="26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/>
            </a:r>
            <a:br>
              <a:rPr lang="en-US" sz="2800" dirty="0" smtClean="0">
                <a:solidFill>
                  <a:srgbClr val="FFFF00"/>
                </a:solidFill>
              </a:rPr>
            </a:br>
            <a:r>
              <a:rPr lang="en-US" sz="2800" dirty="0" smtClean="0">
                <a:solidFill>
                  <a:srgbClr val="FFFF00"/>
                </a:solidFill>
              </a:rPr>
              <a:t>Risser’s stage eg.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35843" name="Content Placeholder 5" descr="image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t="68503"/>
          <a:stretch>
            <a:fillRect/>
          </a:stretch>
        </p:blipFill>
        <p:spPr>
          <a:xfrm>
            <a:off x="0" y="1447800"/>
            <a:ext cx="9144000" cy="5410200"/>
          </a:xfrm>
        </p:spPr>
      </p:pic>
      <p:sp>
        <p:nvSpPr>
          <p:cNvPr id="35844" name="Content Placeholder 4"/>
          <p:cNvSpPr>
            <a:spLocks noGrp="1"/>
          </p:cNvSpPr>
          <p:nvPr>
            <p:ph sz="half" idx="2"/>
          </p:nvPr>
        </p:nvSpPr>
        <p:spPr>
          <a:xfrm>
            <a:off x="4656138" y="1770063"/>
            <a:ext cx="4038600" cy="4525962"/>
          </a:xfrm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6868" name="Content Placeholder 6" descr="image2.jpg"/>
          <p:cNvPicPr>
            <a:picLocks noChangeAspect="1"/>
          </p:cNvPicPr>
          <p:nvPr/>
        </p:nvPicPr>
        <p:blipFill>
          <a:blip r:embed="rId2" cstate="print"/>
          <a:srcRect l="4491" t="77632"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Treatment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1148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Options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dirty="0" smtClean="0">
              <a:solidFill>
                <a:srgbClr val="FF0000"/>
              </a:solidFill>
            </a:endParaRPr>
          </a:p>
          <a:p>
            <a:pPr marL="58293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Observation</a:t>
            </a:r>
          </a:p>
          <a:p>
            <a:pPr marL="58293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Bracing</a:t>
            </a:r>
          </a:p>
          <a:p>
            <a:pPr marL="58293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Surgery</a:t>
            </a:r>
          </a:p>
          <a:p>
            <a:pPr marL="582930" indent="-51435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                     </a:t>
            </a:r>
          </a:p>
          <a:p>
            <a:pPr marL="582930" indent="-51435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>
                <a:solidFill>
                  <a:srgbClr val="FFFF00"/>
                </a:solidFill>
              </a:rPr>
              <a:t>  ? Physical therapy  &amp; exercise 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5540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Treatment ( protocol )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506095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C000"/>
                </a:solidFill>
              </a:rPr>
              <a:t>Mature pt.</a:t>
            </a:r>
          </a:p>
          <a:p>
            <a:pPr lvl="1" eaLnBrk="1" hangingPunct="1"/>
            <a:r>
              <a:rPr lang="en-US" smtClean="0"/>
              <a:t>&lt; 40</a:t>
            </a:r>
            <a:r>
              <a:rPr lang="en-US" baseline="30000" smtClean="0"/>
              <a:t>o</a:t>
            </a:r>
            <a:r>
              <a:rPr lang="en-US" smtClean="0"/>
              <a:t>                        observation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mtClean="0"/>
              <a:t>              progression </a:t>
            </a:r>
            <a:r>
              <a:rPr lang="ar-SA" smtClean="0"/>
              <a:t>~ </a:t>
            </a:r>
            <a:r>
              <a:rPr lang="en-US" smtClean="0"/>
              <a:t>  1</a:t>
            </a:r>
            <a:r>
              <a:rPr lang="en-US" baseline="30000" smtClean="0"/>
              <a:t>o</a:t>
            </a:r>
            <a:r>
              <a:rPr lang="en-US" smtClean="0"/>
              <a:t>  / year</a:t>
            </a:r>
          </a:p>
          <a:p>
            <a:pPr lvl="1" eaLnBrk="1" hangingPunct="1"/>
            <a:r>
              <a:rPr lang="en-US" smtClean="0"/>
              <a:t> &gt; 40</a:t>
            </a:r>
            <a:r>
              <a:rPr lang="en-US" baseline="30000" smtClean="0"/>
              <a:t>o</a:t>
            </a:r>
            <a:r>
              <a:rPr lang="en-US" smtClean="0"/>
              <a:t>                       surgery</a:t>
            </a:r>
          </a:p>
          <a:p>
            <a:pPr eaLnBrk="1" hangingPunct="1"/>
            <a:r>
              <a:rPr lang="en-US" smtClean="0">
                <a:solidFill>
                  <a:srgbClr val="FFC000"/>
                </a:solidFill>
              </a:rPr>
              <a:t>Immature pt.</a:t>
            </a:r>
          </a:p>
          <a:p>
            <a:pPr lvl="1" eaLnBrk="1" hangingPunct="1"/>
            <a:r>
              <a:rPr lang="en-US" smtClean="0"/>
              <a:t> 0-25</a:t>
            </a:r>
            <a:r>
              <a:rPr lang="en-US" baseline="30000" smtClean="0"/>
              <a:t>o</a:t>
            </a:r>
            <a:r>
              <a:rPr lang="en-US" smtClean="0"/>
              <a:t>                     Observation  every 4-6 months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mtClean="0"/>
              <a:t>                                      clinically &amp; radiologically</a:t>
            </a:r>
          </a:p>
          <a:p>
            <a:pPr lvl="1" eaLnBrk="1" hangingPunct="1"/>
            <a:r>
              <a:rPr lang="en-US" smtClean="0"/>
              <a:t>25-40</a:t>
            </a:r>
            <a:r>
              <a:rPr lang="en-US" baseline="30000" smtClean="0"/>
              <a:t>o</a:t>
            </a:r>
            <a:r>
              <a:rPr lang="en-US" smtClean="0"/>
              <a:t>                     Bracing </a:t>
            </a:r>
          </a:p>
          <a:p>
            <a:pPr lvl="1" eaLnBrk="1" hangingPunct="1"/>
            <a:r>
              <a:rPr lang="en-US" smtClean="0"/>
              <a:t>&gt; 40</a:t>
            </a:r>
            <a:r>
              <a:rPr lang="en-US" baseline="30000" smtClean="0"/>
              <a:t>o</a:t>
            </a:r>
            <a:r>
              <a:rPr lang="en-US" smtClean="0"/>
              <a:t>                        Surgery   </a:t>
            </a:r>
          </a:p>
          <a:p>
            <a:pPr lvl="1" eaLnBrk="1" hangingPunct="1">
              <a:buFont typeface="Wingdings" pitchFamily="2" charset="2"/>
              <a:buNone/>
            </a:pPr>
            <a:endParaRPr lang="en-US" smtClean="0"/>
          </a:p>
          <a:p>
            <a:pPr lvl="1"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4" name="Right Arrow 3"/>
          <p:cNvSpPr/>
          <p:nvPr/>
        </p:nvSpPr>
        <p:spPr>
          <a:xfrm>
            <a:off x="2667000" y="2057400"/>
            <a:ext cx="9779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2667000" y="2971800"/>
            <a:ext cx="9779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2743200" y="4038600"/>
            <a:ext cx="9779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2895600" y="4953000"/>
            <a:ext cx="9779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2895600" y="5410200"/>
            <a:ext cx="9779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C000"/>
                </a:solidFill>
              </a:rPr>
              <a:t>Braces eg.</a:t>
            </a:r>
            <a:endParaRPr lang="en-US" sz="3200" dirty="0">
              <a:solidFill>
                <a:srgbClr val="FFC000"/>
              </a:solidFill>
            </a:endParaRPr>
          </a:p>
        </p:txBody>
      </p:sp>
      <p:pic>
        <p:nvPicPr>
          <p:cNvPr id="39939" name="Content Placeholder 6" descr="Picture1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69975" y="2141538"/>
            <a:ext cx="2828925" cy="3783012"/>
          </a:xfrm>
        </p:spPr>
      </p:pic>
      <p:pic>
        <p:nvPicPr>
          <p:cNvPr id="39940" name="Content Placeholder 7" descr="Picture23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56138" y="990600"/>
            <a:ext cx="4038600" cy="5638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Treatment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C000"/>
                </a:solidFill>
              </a:rPr>
              <a:t>Braces</a:t>
            </a:r>
            <a:r>
              <a:rPr lang="en-US" smtClean="0"/>
              <a:t> :</a:t>
            </a:r>
          </a:p>
          <a:p>
            <a:pPr lvl="1" eaLnBrk="1" hangingPunct="1"/>
            <a:r>
              <a:rPr lang="en-US" smtClean="0"/>
              <a:t>Did not correct the deformity</a:t>
            </a:r>
          </a:p>
          <a:p>
            <a:pPr lvl="1" eaLnBrk="1" hangingPunct="1"/>
            <a:r>
              <a:rPr lang="en-US" smtClean="0"/>
              <a:t>Might stop the progression of the curve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mtClean="0"/>
              <a:t>     (or slow it down)</a:t>
            </a:r>
          </a:p>
          <a:p>
            <a:pPr lvl="1" eaLnBrk="1" hangingPunct="1"/>
            <a:r>
              <a:rPr lang="en-US" smtClean="0"/>
              <a:t>Effect is dose related (more worn better effect)</a:t>
            </a:r>
          </a:p>
          <a:p>
            <a:pPr lvl="1" eaLnBrk="1" hangingPunct="1"/>
            <a:r>
              <a:rPr lang="en-US" smtClean="0"/>
              <a:t>Best 23 hours / day</a:t>
            </a:r>
          </a:p>
          <a:p>
            <a:pPr lvl="1" eaLnBrk="1" hangingPunct="1"/>
            <a:r>
              <a:rPr lang="en-US" smtClean="0"/>
              <a:t>If curve apex above  T7                   Milwaukee brace</a:t>
            </a:r>
          </a:p>
          <a:p>
            <a:pPr lvl="1" eaLnBrk="1" hangingPunct="1"/>
            <a:r>
              <a:rPr lang="en-US" smtClean="0"/>
              <a:t>If curve apex bellow T8                   Boston brace</a:t>
            </a:r>
          </a:p>
          <a:p>
            <a:pPr lvl="1" eaLnBrk="1" hangingPunct="1"/>
            <a:endParaRPr lang="en-US" smtClean="0"/>
          </a:p>
        </p:txBody>
      </p:sp>
      <p:sp>
        <p:nvSpPr>
          <p:cNvPr id="4" name="Right Arrow 3"/>
          <p:cNvSpPr/>
          <p:nvPr/>
        </p:nvSpPr>
        <p:spPr>
          <a:xfrm>
            <a:off x="4953000" y="4876800"/>
            <a:ext cx="9779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4965700" y="5334000"/>
            <a:ext cx="9779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41987" name="Content Placeholder 3" descr="Picture18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95400" y="1905000"/>
            <a:ext cx="2667000" cy="4191000"/>
          </a:xfrm>
        </p:spPr>
      </p:pic>
      <p:pic>
        <p:nvPicPr>
          <p:cNvPr id="41988" name="Content Placeholder 6" descr="Picture117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953000" y="1905000"/>
            <a:ext cx="2789238" cy="4191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Treatment 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C000"/>
                </a:solidFill>
              </a:rPr>
              <a:t>Surgery  :</a:t>
            </a:r>
          </a:p>
          <a:p>
            <a:pPr lvl="1" eaLnBrk="1" hangingPunct="1"/>
            <a:r>
              <a:rPr lang="en-US" smtClean="0">
                <a:solidFill>
                  <a:srgbClr val="92D050"/>
                </a:solidFill>
              </a:rPr>
              <a:t>Anterior spinal fusion </a:t>
            </a:r>
          </a:p>
          <a:p>
            <a:pPr lvl="2" eaLnBrk="1" hangingPunct="1"/>
            <a:r>
              <a:rPr lang="en-US" smtClean="0"/>
              <a:t> severe curve</a:t>
            </a:r>
          </a:p>
          <a:p>
            <a:pPr lvl="2" eaLnBrk="1" hangingPunct="1"/>
            <a:r>
              <a:rPr lang="en-US" smtClean="0"/>
              <a:t> young pt. &lt; 10 years </a:t>
            </a:r>
          </a:p>
          <a:p>
            <a:pPr lvl="1" eaLnBrk="1" hangingPunct="1"/>
            <a:r>
              <a:rPr lang="en-US" sz="3200" b="1" i="1" smtClean="0">
                <a:solidFill>
                  <a:srgbClr val="92D050"/>
                </a:solidFill>
              </a:rPr>
              <a:t>Post spinal fusion &amp; instrumentation </a:t>
            </a:r>
          </a:p>
          <a:p>
            <a:pPr lvl="2" eaLnBrk="1" hangingPunct="1">
              <a:buFont typeface="Wingdings 2" pitchFamily="18" charset="2"/>
              <a:buNone/>
            </a:pPr>
            <a:r>
              <a:rPr lang="en-US" smtClean="0">
                <a:solidFill>
                  <a:srgbClr val="FF0000"/>
                </a:solidFill>
              </a:rPr>
              <a:t>   The gold standard treatment for most of cases</a:t>
            </a:r>
          </a:p>
          <a:p>
            <a:pPr lvl="1" eaLnBrk="1" hangingPunct="1"/>
            <a:r>
              <a:rPr lang="en-US" smtClean="0">
                <a:solidFill>
                  <a:srgbClr val="92D050"/>
                </a:solidFill>
              </a:rPr>
              <a:t>Both </a:t>
            </a:r>
          </a:p>
          <a:p>
            <a:pPr lvl="2" eaLnBrk="1" hangingPunct="1">
              <a:buFont typeface="Wingdings 2" pitchFamily="18" charset="2"/>
              <a:buNone/>
            </a:pPr>
            <a:r>
              <a:rPr lang="en-US" smtClean="0"/>
              <a:t>   For selected cases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SCOLIOSIS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276600" cy="4525963"/>
          </a:xfrm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   </a:t>
            </a:r>
            <a:r>
              <a:rPr lang="en-US" smtClean="0">
                <a:solidFill>
                  <a:srgbClr val="FF0000"/>
                </a:solidFill>
              </a:rPr>
              <a:t>Def</a:t>
            </a:r>
            <a:r>
              <a:rPr lang="en-US" smtClean="0"/>
              <a:t>.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    Lat. deviation of the spine from midline with rotation           	</a:t>
            </a:r>
          </a:p>
          <a:p>
            <a:pPr lvl="1" eaLnBrk="1" hangingPunct="1"/>
            <a:endParaRPr lang="en-US" smtClean="0"/>
          </a:p>
        </p:txBody>
      </p:sp>
      <p:pic>
        <p:nvPicPr>
          <p:cNvPr id="17412" name="Picture 2" descr="G:\scoliosis ppt\pic\Idiopathic_Scoliosis.bmp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114800" y="1219200"/>
            <a:ext cx="4038600" cy="5410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Treatment 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914400" y="1784350"/>
            <a:ext cx="4953000" cy="4572000"/>
          </a:xfrm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Complications  of  surgery</a:t>
            </a:r>
          </a:p>
          <a:p>
            <a:pPr lvl="1" eaLnBrk="1" hangingPunct="1"/>
            <a:endParaRPr lang="en-US" smtClean="0"/>
          </a:p>
          <a:p>
            <a:pPr lvl="1" eaLnBrk="1" hangingPunct="1"/>
            <a:r>
              <a:rPr lang="en-US" smtClean="0"/>
              <a:t>Neurological deficit</a:t>
            </a:r>
          </a:p>
          <a:p>
            <a:pPr lvl="1" eaLnBrk="1" hangingPunct="1"/>
            <a:r>
              <a:rPr lang="en-US" smtClean="0"/>
              <a:t>Bleeding </a:t>
            </a:r>
          </a:p>
          <a:p>
            <a:pPr lvl="1" eaLnBrk="1" hangingPunct="1"/>
            <a:r>
              <a:rPr lang="en-US" smtClean="0"/>
              <a:t>Infection</a:t>
            </a:r>
          </a:p>
          <a:p>
            <a:pPr lvl="1" eaLnBrk="1" hangingPunct="1"/>
            <a:r>
              <a:rPr lang="en-US" smtClean="0"/>
              <a:t>Implant dislodgment</a:t>
            </a:r>
          </a:p>
          <a:p>
            <a:pPr lvl="1" eaLnBrk="1" hangingPunct="1">
              <a:buFont typeface="Wingdings" pitchFamily="2" charset="2"/>
              <a:buNone/>
            </a:pPr>
            <a:endParaRPr lang="en-US" smtClean="0"/>
          </a:p>
          <a:p>
            <a:pPr lvl="1" eaLnBrk="1" hangingPunct="1"/>
            <a:endParaRPr lang="en-US" smtClean="0"/>
          </a:p>
        </p:txBody>
      </p:sp>
      <p:pic>
        <p:nvPicPr>
          <p:cNvPr id="44036" name="Content Placeholder 5" descr="Picture1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667000"/>
            <a:ext cx="3055938" cy="345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Examples 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45059" name="Content Placeholder 5" descr="image4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l="19643" r="19643" b="5843"/>
          <a:stretch>
            <a:fillRect/>
          </a:stretch>
        </p:blipFill>
        <p:spPr>
          <a:xfrm>
            <a:off x="1066800" y="1752600"/>
            <a:ext cx="3048000" cy="3733800"/>
          </a:xfrm>
        </p:spPr>
      </p:pic>
      <p:pic>
        <p:nvPicPr>
          <p:cNvPr id="45060" name="Content Placeholder 6" descr="image9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rcRect t="5714" b="24286"/>
          <a:stretch>
            <a:fillRect/>
          </a:stretch>
        </p:blipFill>
        <p:spPr>
          <a:xfrm>
            <a:off x="5334000" y="1447800"/>
            <a:ext cx="2493963" cy="4267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6083" name="Content Placeholder 4" descr="DSC0224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87400" y="1770063"/>
            <a:ext cx="3394075" cy="4525962"/>
          </a:xfrm>
        </p:spPr>
      </p:pic>
      <p:pic>
        <p:nvPicPr>
          <p:cNvPr id="46084" name="Content Placeholder 5" descr="DSC02246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978400" y="1770063"/>
            <a:ext cx="3394075" cy="452596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7107" name="Content Placeholder 4" descr="DSC02249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819400" y="1752600"/>
            <a:ext cx="3394075" cy="4525963"/>
          </a:xfrm>
        </p:spPr>
      </p:pic>
      <p:sp>
        <p:nvSpPr>
          <p:cNvPr id="47108" name="Content Placeholder 6"/>
          <p:cNvSpPr>
            <a:spLocks noGrp="1"/>
          </p:cNvSpPr>
          <p:nvPr>
            <p:ph sz="half" idx="2"/>
          </p:nvPr>
        </p:nvSpPr>
        <p:spPr>
          <a:xfrm>
            <a:off x="4656138" y="1770063"/>
            <a:ext cx="4038600" cy="4525962"/>
          </a:xfrm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48131" name="Content Placeholder 6" descr="0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t="3462"/>
          <a:stretch>
            <a:fillRect/>
          </a:stretch>
        </p:blipFill>
        <p:spPr>
          <a:xfrm>
            <a:off x="1676400" y="2209800"/>
            <a:ext cx="1782763" cy="4249738"/>
          </a:xfrm>
        </p:spPr>
      </p:pic>
      <p:pic>
        <p:nvPicPr>
          <p:cNvPr id="48132" name="Content Placeholder 7" descr="21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rcRect t="4486"/>
          <a:stretch>
            <a:fillRect/>
          </a:stretch>
        </p:blipFill>
        <p:spPr>
          <a:xfrm>
            <a:off x="5657850" y="1981200"/>
            <a:ext cx="2035175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49155" name="Content Placeholder 4" descr="04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l="22446" r="20950" b="1398"/>
          <a:stretch>
            <a:fillRect/>
          </a:stretch>
        </p:blipFill>
        <p:spPr>
          <a:xfrm>
            <a:off x="1066800" y="1828800"/>
            <a:ext cx="2590800" cy="4419600"/>
          </a:xfrm>
        </p:spPr>
      </p:pic>
      <p:pic>
        <p:nvPicPr>
          <p:cNvPr id="49156" name="Content Placeholder 5" descr="21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rcRect r="14255"/>
          <a:stretch>
            <a:fillRect/>
          </a:stretch>
        </p:blipFill>
        <p:spPr>
          <a:xfrm>
            <a:off x="4821238" y="1676400"/>
            <a:ext cx="2951162" cy="4619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50179" name="Content Placeholder 4" descr="image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l="7570" r="11906"/>
          <a:stretch>
            <a:fillRect/>
          </a:stretch>
        </p:blipFill>
        <p:spPr>
          <a:xfrm>
            <a:off x="838200" y="1770063"/>
            <a:ext cx="3124200" cy="4525962"/>
          </a:xfrm>
        </p:spPr>
      </p:pic>
      <p:pic>
        <p:nvPicPr>
          <p:cNvPr id="50180" name="Content Placeholder 5" descr="image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rcRect l="22221" t="16438" r="20000" b="6850"/>
          <a:stretch>
            <a:fillRect/>
          </a:stretch>
        </p:blipFill>
        <p:spPr>
          <a:xfrm>
            <a:off x="5638800" y="1524000"/>
            <a:ext cx="2286000" cy="4724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51203" name="Content Placeholder 4" descr="DSC0218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5138" y="2519363"/>
            <a:ext cx="4038600" cy="3028950"/>
          </a:xfrm>
        </p:spPr>
      </p:pic>
      <p:pic>
        <p:nvPicPr>
          <p:cNvPr id="51204" name="Content Placeholder 5" descr="DSC02189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56138" y="2519363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52227" name="Content Placeholder 4" descr="DSC0219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5138" y="2519363"/>
            <a:ext cx="4038600" cy="3028950"/>
          </a:xfrm>
        </p:spPr>
      </p:pic>
      <p:pic>
        <p:nvPicPr>
          <p:cNvPr id="52228" name="Content Placeholder 5" descr="DSC02193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56138" y="2519363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53251" name="Content Placeholder 6" descr="image00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5138" y="2014538"/>
            <a:ext cx="4038600" cy="4038600"/>
          </a:xfrm>
        </p:spPr>
      </p:pic>
      <p:pic>
        <p:nvPicPr>
          <p:cNvPr id="53252" name="Content Placeholder 7" descr="CT1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56138" y="2014538"/>
            <a:ext cx="4038600" cy="4038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Rotation in scoliosis</a:t>
            </a:r>
            <a:endParaRPr lang="ar-SA" dirty="0"/>
          </a:p>
        </p:txBody>
      </p:sp>
      <p:pic>
        <p:nvPicPr>
          <p:cNvPr id="18435" name="Content Placeholder 5" descr="05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62000" y="1600200"/>
            <a:ext cx="3733800" cy="4495800"/>
          </a:xfrm>
        </p:spPr>
      </p:pic>
      <p:pic>
        <p:nvPicPr>
          <p:cNvPr id="18436" name="Content Placeholder 6" descr="06.jpg"/>
          <p:cNvPicPr>
            <a:picLocks noGrp="1" noChangeAspect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724400" y="1905000"/>
            <a:ext cx="3886200" cy="3733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54275" name="Content Placeholder 7" descr="Picture2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97150" y="1784350"/>
            <a:ext cx="44069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116363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n-US" sz="6600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3581400"/>
            <a:ext cx="5791200" cy="1676400"/>
          </a:xfrm>
        </p:spPr>
        <p:txBody>
          <a:bodyPr>
            <a:normAutofit/>
          </a:bodyPr>
          <a:lstStyle/>
          <a:p>
            <a:pPr marL="41148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2400" b="1" i="1" dirty="0" smtClean="0">
                <a:solidFill>
                  <a:srgbClr val="FFFF00"/>
                </a:solidFill>
              </a:rPr>
              <a:t>Research Chair of Spinal Deformities</a:t>
            </a:r>
          </a:p>
          <a:p>
            <a:pPr marL="41148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ar-SA" sz="2400" b="1" i="1" dirty="0" smtClean="0">
                <a:solidFill>
                  <a:srgbClr val="FFFF00"/>
                </a:solidFill>
              </a:rPr>
              <a:t>كرسي أبحاث انحرافات العمود الفقري</a:t>
            </a:r>
            <a:endParaRPr lang="en-US" sz="2400" b="1" i="1" dirty="0">
              <a:solidFill>
                <a:srgbClr val="FFFF00"/>
              </a:solidFill>
            </a:endParaRPr>
          </a:p>
        </p:txBody>
      </p:sp>
      <p:pic>
        <p:nvPicPr>
          <p:cNvPr id="4" name="Picture 4" descr="C:\Users\Acer\Desktop\العمود-ال..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19200" y="1295400"/>
            <a:ext cx="5488016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2362200"/>
            <a:ext cx="4953000" cy="4038600"/>
          </a:xfrm>
        </p:spPr>
        <p:txBody>
          <a:bodyPr/>
          <a:lstStyle/>
          <a:p>
            <a:pPr algn="ctr"/>
            <a:r>
              <a:rPr lang="ar-SA" dirty="0" smtClean="0">
                <a:solidFill>
                  <a:srgbClr val="FFFF00"/>
                </a:solidFill>
              </a:rPr>
              <a:t>الحملة الوطنية 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ar-SA" sz="3200" dirty="0" smtClean="0">
                <a:solidFill>
                  <a:srgbClr val="FFFF00"/>
                </a:solidFill>
              </a:rPr>
              <a:t>للتعريف </a:t>
            </a:r>
            <a:r>
              <a:rPr lang="en-US" sz="3200" dirty="0" smtClean="0">
                <a:solidFill>
                  <a:srgbClr val="FFFF00"/>
                </a:solidFill>
              </a:rPr>
              <a:t/>
            </a:r>
            <a:br>
              <a:rPr lang="en-US" sz="3200" dirty="0" smtClean="0">
                <a:solidFill>
                  <a:srgbClr val="FFFF00"/>
                </a:solidFill>
              </a:rPr>
            </a:br>
            <a:r>
              <a:rPr lang="ar-SA" sz="3200" dirty="0" smtClean="0">
                <a:solidFill>
                  <a:srgbClr val="FFFF00"/>
                </a:solidFill>
              </a:rPr>
              <a:t>بانحرافات العمود الفقري</a:t>
            </a:r>
            <a:r>
              <a:rPr lang="ar-SA" dirty="0" smtClean="0">
                <a:solidFill>
                  <a:srgbClr val="FFFF00"/>
                </a:solidFill>
              </a:rPr>
              <a:t/>
            </a:r>
            <a:br>
              <a:rPr lang="ar-SA" dirty="0" smtClean="0">
                <a:solidFill>
                  <a:srgbClr val="FFFF00"/>
                </a:solidFill>
              </a:rPr>
            </a:br>
            <a:r>
              <a:rPr lang="ar-SA" dirty="0" smtClean="0">
                <a:solidFill>
                  <a:srgbClr val="FFFF00"/>
                </a:solidFill>
              </a:rPr>
              <a:t/>
            </a:r>
            <a:br>
              <a:rPr lang="ar-SA" dirty="0" smtClean="0">
                <a:solidFill>
                  <a:srgbClr val="FFFF00"/>
                </a:solidFill>
              </a:rPr>
            </a:br>
            <a:r>
              <a:rPr lang="ar-SA" dirty="0" smtClean="0">
                <a:solidFill>
                  <a:srgbClr val="FFFF00"/>
                </a:solidFill>
              </a:rPr>
              <a:t>(جنـــــف)</a:t>
            </a:r>
            <a:br>
              <a:rPr lang="ar-SA" dirty="0" smtClean="0">
                <a:solidFill>
                  <a:srgbClr val="FFFF00"/>
                </a:solidFill>
              </a:rPr>
            </a:br>
            <a:r>
              <a:rPr lang="ar-SA" dirty="0" smtClean="0">
                <a:solidFill>
                  <a:srgbClr val="FFFF00"/>
                </a:solidFill>
              </a:rPr>
              <a:t/>
            </a:r>
            <a:br>
              <a:rPr lang="ar-SA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SAUDI SCOLIOSIS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62200"/>
            <a:ext cx="3048000" cy="4056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ar-SA" smtClean="0"/>
          </a:p>
        </p:txBody>
      </p:sp>
      <p:sp>
        <p:nvSpPr>
          <p:cNvPr id="4" name="Rectangle 3"/>
          <p:cNvSpPr/>
          <p:nvPr/>
        </p:nvSpPr>
        <p:spPr>
          <a:xfrm>
            <a:off x="3124200" y="3200400"/>
            <a:ext cx="2858476" cy="92333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  <a:cs typeface="+mn-cs"/>
              </a:rPr>
              <a:t>THANKS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5943600"/>
            <a:ext cx="3886200" cy="533400"/>
          </a:xfrm>
        </p:spPr>
        <p:txBody>
          <a:bodyPr/>
          <a:lstStyle/>
          <a:p>
            <a:r>
              <a:rPr lang="en-US" dirty="0" smtClean="0"/>
              <a:t>0545531933    </a:t>
            </a:r>
            <a:r>
              <a:rPr lang="en-US" dirty="0" err="1" smtClean="0"/>
              <a:t>riyadh</a:t>
            </a:r>
            <a:endParaRPr lang="ar-S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Content Placeholder 4" descr="01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" y="152400"/>
            <a:ext cx="2590800" cy="2286000"/>
          </a:xfrm>
        </p:spPr>
      </p:pic>
      <p:pic>
        <p:nvPicPr>
          <p:cNvPr id="19459" name="Content Placeholder 5" descr="02.jpg"/>
          <p:cNvPicPr>
            <a:picLocks noGrp="1" noChangeAspect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019800" y="152400"/>
            <a:ext cx="2895600" cy="2209800"/>
          </a:xfrm>
        </p:spPr>
      </p:pic>
      <p:pic>
        <p:nvPicPr>
          <p:cNvPr id="19460" name="Picture 2" descr="C:\Documents and Settings\AlSiddiky\Desktop\ROTATION\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4191000"/>
            <a:ext cx="3124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3" descr="C:\Documents and Settings\AlSiddiky\Desktop\ROTATION\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4419600"/>
            <a:ext cx="3276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4" descr="C:\Documents and Settings\AlSiddiky\Desktop\ROTATION\0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9000" y="1828800"/>
            <a:ext cx="2057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Arrow Connector 12"/>
          <p:cNvCxnSpPr/>
          <p:nvPr/>
        </p:nvCxnSpPr>
        <p:spPr>
          <a:xfrm rot="10800000">
            <a:off x="2971800" y="1600200"/>
            <a:ext cx="1447800" cy="990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495800" y="1752600"/>
            <a:ext cx="1295400" cy="990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0800000" flipV="1">
            <a:off x="3124200" y="3200400"/>
            <a:ext cx="1066800" cy="838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648200" y="3962400"/>
            <a:ext cx="914400" cy="609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 flipH="1" flipV="1">
            <a:off x="6781800" y="1066800"/>
            <a:ext cx="12192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6200000" flipV="1">
            <a:off x="1066800" y="1295400"/>
            <a:ext cx="9906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 flipH="1" flipV="1">
            <a:off x="762000" y="4953000"/>
            <a:ext cx="15240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16200000" flipV="1">
            <a:off x="6591300" y="4914900"/>
            <a:ext cx="137160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16200000" flipV="1">
            <a:off x="3009900" y="3543300"/>
            <a:ext cx="28956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Rotation in scoliosis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20483" name="Content Placeholder 5" descr="Picture1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24400" y="2133600"/>
            <a:ext cx="4038600" cy="3886200"/>
          </a:xfrm>
        </p:spPr>
      </p:pic>
      <p:pic>
        <p:nvPicPr>
          <p:cNvPr id="20484" name="Content Placeholder 5" descr="11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5138" y="2014538"/>
            <a:ext cx="4038600" cy="4038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SCOLIOSIS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   </a:t>
            </a:r>
            <a:r>
              <a:rPr lang="en-US" smtClean="0">
                <a:solidFill>
                  <a:srgbClr val="FF0000"/>
                </a:solidFill>
              </a:rPr>
              <a:t>Types</a:t>
            </a:r>
            <a:r>
              <a:rPr lang="en-US" smtClean="0"/>
              <a:t> :	</a:t>
            </a:r>
          </a:p>
          <a:p>
            <a:pPr lvl="1" eaLnBrk="1" hangingPunct="1"/>
            <a:r>
              <a:rPr lang="en-US" smtClean="0"/>
              <a:t>Congenital (structural abn. In vertebrae or ribs )</a:t>
            </a:r>
          </a:p>
          <a:p>
            <a:pPr lvl="1" eaLnBrk="1" hangingPunct="1"/>
            <a:r>
              <a:rPr lang="en-US" smtClean="0"/>
              <a:t>Neuromuscular (eg. cp,mmc,sma…)</a:t>
            </a:r>
          </a:p>
          <a:p>
            <a:pPr lvl="1" eaLnBrk="1" hangingPunct="1"/>
            <a:r>
              <a:rPr lang="en-US" smtClean="0"/>
              <a:t>Idiopathic (most common )</a:t>
            </a:r>
          </a:p>
          <a:p>
            <a:pPr lvl="1" eaLnBrk="1" hangingPunct="1"/>
            <a:r>
              <a:rPr lang="en-US" smtClean="0"/>
              <a:t>Others 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12763"/>
            <a:ext cx="7772400" cy="914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1"/>
                </a:solidFill>
                <a:latin typeface="Arial" charset="0"/>
              </a:rPr>
              <a:t>CONGENITAL</a:t>
            </a:r>
            <a:br>
              <a:rPr lang="en-US">
                <a:solidFill>
                  <a:schemeClr val="tx1"/>
                </a:solidFill>
                <a:latin typeface="Arial" charset="0"/>
              </a:rPr>
            </a:br>
            <a:r>
              <a:rPr lang="en-US" sz="3600">
                <a:solidFill>
                  <a:schemeClr val="tx1"/>
                </a:solidFill>
                <a:latin typeface="Arial" charset="0"/>
              </a:rPr>
              <a:t>CLASSIFICATION</a:t>
            </a:r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22531" name="Picture 3" descr="Congenit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605088"/>
            <a:ext cx="5943600" cy="3338512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660525" y="1943100"/>
            <a:ext cx="1035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Corbel" pitchFamily="34" charset="0"/>
              </a:rPr>
              <a:t>Wedge</a:t>
            </a:r>
          </a:p>
          <a:p>
            <a:pPr eaLnBrk="0" hangingPunct="0"/>
            <a:r>
              <a:rPr lang="en-US">
                <a:latin typeface="Corbel" pitchFamily="34" charset="0"/>
              </a:rPr>
              <a:t>vertebrae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3336925" y="1943100"/>
            <a:ext cx="1035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Corbel" pitchFamily="34" charset="0"/>
              </a:rPr>
              <a:t>Hemi-</a:t>
            </a:r>
          </a:p>
          <a:p>
            <a:pPr eaLnBrk="0" hangingPunct="0"/>
            <a:r>
              <a:rPr lang="en-US">
                <a:latin typeface="Corbel" pitchFamily="34" charset="0"/>
              </a:rPr>
              <a:t>vertebrae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4860925" y="1943100"/>
            <a:ext cx="1422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Corbel" pitchFamily="34" charset="0"/>
              </a:rPr>
              <a:t>Unilateral</a:t>
            </a:r>
          </a:p>
          <a:p>
            <a:pPr eaLnBrk="0" hangingPunct="0"/>
            <a:r>
              <a:rPr lang="en-US">
                <a:latin typeface="Corbel" pitchFamily="34" charset="0"/>
              </a:rPr>
              <a:t>Bar vertebrae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6537325" y="1943100"/>
            <a:ext cx="1035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Corbel" pitchFamily="34" charset="0"/>
              </a:rPr>
              <a:t>Block </a:t>
            </a:r>
          </a:p>
          <a:p>
            <a:pPr eaLnBrk="0" hangingPunct="0"/>
            <a:r>
              <a:rPr lang="en-US">
                <a:latin typeface="Corbel" pitchFamily="34" charset="0"/>
              </a:rPr>
              <a:t>vertebrae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23555" name="Content Placeholder 6" descr="image00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0271" r="26524"/>
          <a:stretch>
            <a:fillRect/>
          </a:stretch>
        </p:blipFill>
        <p:spPr>
          <a:xfrm>
            <a:off x="2514600" y="1784350"/>
            <a:ext cx="36576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451</TotalTime>
  <Words>518</Words>
  <Application>Microsoft Office PowerPoint</Application>
  <PresentationFormat>On-screen Show (4:3)</PresentationFormat>
  <Paragraphs>215</Paragraphs>
  <Slides>44</Slides>
  <Notes>40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Metro</vt:lpstr>
      <vt:lpstr> SPINAL DEFORMITIES</vt:lpstr>
      <vt:lpstr> NORMAL SPINE ALLIGNMENT </vt:lpstr>
      <vt:lpstr>SCOLIOSIS</vt:lpstr>
      <vt:lpstr>Rotation in scoliosis</vt:lpstr>
      <vt:lpstr>Slide 5</vt:lpstr>
      <vt:lpstr>Rotation in scoliosis</vt:lpstr>
      <vt:lpstr>SCOLIOSIS</vt:lpstr>
      <vt:lpstr>CONGENITAL CLASSIFICATION</vt:lpstr>
      <vt:lpstr>Slide 9</vt:lpstr>
      <vt:lpstr>IDIOPATHIC SCOLIOSIS</vt:lpstr>
      <vt:lpstr>IDIOPATHIC SCOLIOSIS</vt:lpstr>
      <vt:lpstr>IDIOPATHIC SCOLIOSIS</vt:lpstr>
      <vt:lpstr>IDIOPATHIC SCOLIOSIS</vt:lpstr>
      <vt:lpstr>IDIOPATHIC SCOLIOSIS</vt:lpstr>
      <vt:lpstr>clinically</vt:lpstr>
      <vt:lpstr>IDIOPATHIC SCOLIOSIS</vt:lpstr>
      <vt:lpstr>IDIOPATHIC SCOLIOSIS</vt:lpstr>
      <vt:lpstr>X-ray</vt:lpstr>
      <vt:lpstr>Slide 19</vt:lpstr>
      <vt:lpstr>Cobb and Lippmann</vt:lpstr>
      <vt:lpstr>Treatment </vt:lpstr>
      <vt:lpstr> Risser’s stage eg.</vt:lpstr>
      <vt:lpstr>Slide 23</vt:lpstr>
      <vt:lpstr>Treatment</vt:lpstr>
      <vt:lpstr>Treatment ( protocol )</vt:lpstr>
      <vt:lpstr>Braces eg.</vt:lpstr>
      <vt:lpstr>Treatment</vt:lpstr>
      <vt:lpstr>Slide 28</vt:lpstr>
      <vt:lpstr>Treatment </vt:lpstr>
      <vt:lpstr>Treatment </vt:lpstr>
      <vt:lpstr>Examples 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الحملة الوطنية  للتعريف  بانحرافات العمود الفقري  (جنـــــف)  SAUDI SCOLIOSIS</vt:lpstr>
      <vt:lpstr>Slide 43</vt:lpstr>
      <vt:lpstr>Slide 44</vt:lpstr>
    </vt:vector>
  </TitlesOfParts>
  <Company>SAUDILAP1391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SPINAL DEFORMITIES</dc:title>
  <dc:creator>SAUDILAP1391</dc:creator>
  <cp:lastModifiedBy>AlSiddiky</cp:lastModifiedBy>
  <cp:revision>84</cp:revision>
  <dcterms:created xsi:type="dcterms:W3CDTF">2007-09-29T13:28:57Z</dcterms:created>
  <dcterms:modified xsi:type="dcterms:W3CDTF">2011-09-17T05:08:42Z</dcterms:modified>
</cp:coreProperties>
</file>