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sldIdLst>
    <p:sldId id="256" r:id="rId2"/>
    <p:sldId id="262" r:id="rId3"/>
    <p:sldId id="261" r:id="rId4"/>
    <p:sldId id="258" r:id="rId5"/>
    <p:sldId id="290" r:id="rId6"/>
    <p:sldId id="260" r:id="rId7"/>
    <p:sldId id="263" r:id="rId8"/>
    <p:sldId id="274" r:id="rId9"/>
    <p:sldId id="267" r:id="rId10"/>
    <p:sldId id="269" r:id="rId11"/>
    <p:sldId id="268" r:id="rId12"/>
    <p:sldId id="264" r:id="rId13"/>
    <p:sldId id="275" r:id="rId14"/>
    <p:sldId id="265" r:id="rId15"/>
    <p:sldId id="266" r:id="rId16"/>
    <p:sldId id="291" r:id="rId17"/>
    <p:sldId id="270" r:id="rId18"/>
    <p:sldId id="292" r:id="rId19"/>
    <p:sldId id="271" r:id="rId20"/>
    <p:sldId id="293" r:id="rId21"/>
    <p:sldId id="273" r:id="rId22"/>
    <p:sldId id="272" r:id="rId23"/>
    <p:sldId id="276" r:id="rId24"/>
    <p:sldId id="277" r:id="rId25"/>
    <p:sldId id="278" r:id="rId26"/>
    <p:sldId id="279" r:id="rId27"/>
    <p:sldId id="295" r:id="rId28"/>
    <p:sldId id="280" r:id="rId29"/>
    <p:sldId id="281" r:id="rId30"/>
    <p:sldId id="282" r:id="rId31"/>
    <p:sldId id="283" r:id="rId32"/>
    <p:sldId id="294" r:id="rId33"/>
    <p:sldId id="284" r:id="rId34"/>
    <p:sldId id="285" r:id="rId35"/>
    <p:sldId id="286" r:id="rId36"/>
    <p:sldId id="287" r:id="rId37"/>
    <p:sldId id="288" r:id="rId38"/>
    <p:sldId id="289" r:id="rId39"/>
    <p:sldId id="296"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CA"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CA" smtClean="0"/>
              <a:t>Click to edit Master subtitle style</a:t>
            </a:r>
            <a:endParaRPr kumimoji="0" lang="en-US"/>
          </a:p>
        </p:txBody>
      </p:sp>
      <p:sp>
        <p:nvSpPr>
          <p:cNvPr id="30" name="Date Placeholder 29"/>
          <p:cNvSpPr>
            <a:spLocks noGrp="1"/>
          </p:cNvSpPr>
          <p:nvPr>
            <p:ph type="dt" sz="half" idx="10"/>
          </p:nvPr>
        </p:nvSpPr>
        <p:spPr/>
        <p:txBody>
          <a:bodyPr/>
          <a:lstStyle/>
          <a:p>
            <a:fld id="{75C7134E-39CE-4542-A377-48239ECF8504}" type="datetimeFigureOut">
              <a:rPr lang="en-US" smtClean="0"/>
              <a:pPr/>
              <a:t>12/3/2011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75C7134E-39CE-4542-A377-48239ECF8504}" type="datetimeFigureOut">
              <a:rPr lang="en-US" smtClean="0"/>
              <a:pPr/>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44287-946E-E14B-A881-6F2712152D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CA"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75C7134E-39CE-4542-A377-48239ECF8504}" type="datetimeFigureOut">
              <a:rPr lang="en-US" smtClean="0"/>
              <a:pPr/>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44287-946E-E14B-A881-6F2712152D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CA"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Date Placeholder 3"/>
          <p:cNvSpPr>
            <a:spLocks noGrp="1"/>
          </p:cNvSpPr>
          <p:nvPr>
            <p:ph type="dt" sz="half" idx="10"/>
          </p:nvPr>
        </p:nvSpPr>
        <p:spPr/>
        <p:txBody>
          <a:bodyPr/>
          <a:lstStyle/>
          <a:p>
            <a:fld id="{75C7134E-39CE-4542-A377-48239ECF8504}" type="datetimeFigureOut">
              <a:rPr lang="en-US" smtClean="0"/>
              <a:pPr/>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744287-946E-E14B-A881-6F2712152D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CA" smtClean="0"/>
              <a:t>Click to edit Master text styles</a:t>
            </a:r>
          </a:p>
        </p:txBody>
      </p:sp>
      <p:sp>
        <p:nvSpPr>
          <p:cNvPr id="4" name="Date Placeholder 3"/>
          <p:cNvSpPr>
            <a:spLocks noGrp="1"/>
          </p:cNvSpPr>
          <p:nvPr>
            <p:ph type="dt" sz="half" idx="10"/>
          </p:nvPr>
        </p:nvSpPr>
        <p:spPr/>
        <p:txBody>
          <a:bodyPr/>
          <a:lstStyle/>
          <a:p>
            <a:fld id="{75C7134E-39CE-4542-A377-48239ECF8504}" type="datetimeFigureOut">
              <a:rPr lang="en-US" smtClean="0"/>
              <a:pPr/>
              <a:t>12/3/2011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CA"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p>
            <a:fld id="{75C7134E-39CE-4542-A377-48239ECF8504}" type="datetimeFigureOut">
              <a:rPr lang="en-US" smtClean="0"/>
              <a:pPr/>
              <a:t>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44287-946E-E14B-A881-6F2712152D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CA"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CA"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7" name="Date Placeholder 6"/>
          <p:cNvSpPr>
            <a:spLocks noGrp="1"/>
          </p:cNvSpPr>
          <p:nvPr>
            <p:ph type="dt" sz="half" idx="10"/>
          </p:nvPr>
        </p:nvSpPr>
        <p:spPr/>
        <p:txBody>
          <a:bodyPr/>
          <a:lstStyle/>
          <a:p>
            <a:fld id="{75C7134E-39CE-4542-A377-48239ECF8504}" type="datetimeFigureOut">
              <a:rPr lang="en-US" smtClean="0"/>
              <a:pPr/>
              <a:t>12/3/2011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744287-946E-E14B-A881-6F2712152D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CA" smtClean="0"/>
              <a:t>Click to edit Master title style</a:t>
            </a:r>
            <a:endParaRPr kumimoji="0" lang="en-US"/>
          </a:p>
        </p:txBody>
      </p:sp>
      <p:sp>
        <p:nvSpPr>
          <p:cNvPr id="7" name="Date Placeholder 6"/>
          <p:cNvSpPr>
            <a:spLocks noGrp="1"/>
          </p:cNvSpPr>
          <p:nvPr>
            <p:ph type="dt" sz="half" idx="10"/>
          </p:nvPr>
        </p:nvSpPr>
        <p:spPr/>
        <p:txBody>
          <a:bodyPr/>
          <a:lstStyle/>
          <a:p>
            <a:fld id="{75C7134E-39CE-4542-A377-48239ECF8504}" type="datetimeFigureOut">
              <a:rPr lang="en-US" smtClean="0"/>
              <a:pPr/>
              <a:t>12/3/2011</a:t>
            </a:fld>
            <a:endParaRPr lang="en-US"/>
          </a:p>
        </p:txBody>
      </p:sp>
      <p:sp>
        <p:nvSpPr>
          <p:cNvPr id="8" name="Slide Number Placeholder 7"/>
          <p:cNvSpPr>
            <a:spLocks noGrp="1"/>
          </p:cNvSpPr>
          <p:nvPr>
            <p:ph type="sldNum" sz="quarter" idx="11"/>
          </p:nvPr>
        </p:nvSpPr>
        <p:spPr/>
        <p:txBody>
          <a:bodyPr/>
          <a:lstStyle/>
          <a:p>
            <a:fld id="{FD744287-946E-E14B-A881-6F2712152DF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7134E-39CE-4542-A377-48239ECF8504}" type="datetimeFigureOut">
              <a:rPr lang="en-US" smtClean="0"/>
              <a:pPr/>
              <a:t>12/3/2011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744287-946E-E14B-A881-6F2712152D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CA"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CA"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CA" smtClean="0"/>
              <a:t>Click to edit Master text styles</a:t>
            </a:r>
          </a:p>
          <a:p>
            <a:pPr lvl="1" eaLnBrk="1" latinLnBrk="0" hangingPunct="1"/>
            <a:r>
              <a:rPr lang="en-CA" smtClean="0"/>
              <a:t>Second level</a:t>
            </a:r>
          </a:p>
          <a:p>
            <a:pPr lvl="2" eaLnBrk="1" latinLnBrk="0" hangingPunct="1"/>
            <a:r>
              <a:rPr lang="en-CA" smtClean="0"/>
              <a:t>Third level</a:t>
            </a:r>
          </a:p>
          <a:p>
            <a:pPr lvl="3" eaLnBrk="1" latinLnBrk="0" hangingPunct="1"/>
            <a:r>
              <a:rPr lang="en-CA" smtClean="0"/>
              <a:t>Fourth level</a:t>
            </a:r>
          </a:p>
          <a:p>
            <a:pPr lvl="4" eaLnBrk="1" latinLnBrk="0" hangingPunct="1"/>
            <a:r>
              <a:rPr lang="en-CA" smtClean="0"/>
              <a:t>Fifth level</a:t>
            </a:r>
            <a:endParaRPr kumimoji="0" lang="en-US"/>
          </a:p>
        </p:txBody>
      </p:sp>
      <p:sp>
        <p:nvSpPr>
          <p:cNvPr id="5" name="Date Placeholder 4"/>
          <p:cNvSpPr>
            <a:spLocks noGrp="1"/>
          </p:cNvSpPr>
          <p:nvPr>
            <p:ph type="dt" sz="half" idx="10"/>
          </p:nvPr>
        </p:nvSpPr>
        <p:spPr/>
        <p:txBody>
          <a:bodyPr/>
          <a:lstStyle/>
          <a:p>
            <a:fld id="{75C7134E-39CE-4542-A377-48239ECF8504}" type="datetimeFigureOut">
              <a:rPr lang="en-US" smtClean="0"/>
              <a:pPr/>
              <a:t>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FD744287-946E-E14B-A881-6F2712152D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CA"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CA"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CA"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5C7134E-39CE-4542-A377-48239ECF8504}" type="datetimeFigureOut">
              <a:rPr lang="en-US" smtClean="0"/>
              <a:pPr/>
              <a:t>12/3/2011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744287-946E-E14B-A881-6F2712152D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CA"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CA" smtClean="0"/>
              <a:t>Click to edit Master text styles</a:t>
            </a:r>
          </a:p>
          <a:p>
            <a:pPr lvl="1" eaLnBrk="1" latinLnBrk="0" hangingPunct="1"/>
            <a:r>
              <a:rPr kumimoji="0" lang="en-CA" smtClean="0"/>
              <a:t>Second level</a:t>
            </a:r>
          </a:p>
          <a:p>
            <a:pPr lvl="2" eaLnBrk="1" latinLnBrk="0" hangingPunct="1"/>
            <a:r>
              <a:rPr kumimoji="0" lang="en-CA" smtClean="0"/>
              <a:t>Third level</a:t>
            </a:r>
          </a:p>
          <a:p>
            <a:pPr lvl="3" eaLnBrk="1" latinLnBrk="0" hangingPunct="1"/>
            <a:r>
              <a:rPr kumimoji="0" lang="en-CA" smtClean="0"/>
              <a:t>Fourth level</a:t>
            </a:r>
          </a:p>
          <a:p>
            <a:pPr lvl="4" eaLnBrk="1" latinLnBrk="0" hangingPunct="1"/>
            <a:r>
              <a:rPr kumimoji="0" lang="en-CA"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5C7134E-39CE-4542-A377-48239ECF8504}" type="datetimeFigureOut">
              <a:rPr lang="en-US" smtClean="0"/>
              <a:pPr/>
              <a:t>12/3/2011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D744287-946E-E14B-A881-6F2712152D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Soft Tissue </a:t>
            </a:r>
            <a:r>
              <a:rPr lang="en-US" dirty="0"/>
              <a:t>I</a:t>
            </a:r>
            <a:r>
              <a:rPr lang="en-US" dirty="0" smtClean="0"/>
              <a:t>njury </a:t>
            </a:r>
            <a:r>
              <a:rPr lang="en-US" dirty="0"/>
              <a:t>A</a:t>
            </a:r>
            <a:r>
              <a:rPr lang="en-US" dirty="0" smtClean="0"/>
              <a:t>round </a:t>
            </a:r>
            <a:r>
              <a:rPr lang="en-US" dirty="0"/>
              <a:t>T</a:t>
            </a:r>
            <a:r>
              <a:rPr lang="en-US" dirty="0" smtClean="0"/>
              <a:t>he </a:t>
            </a:r>
            <a:r>
              <a:rPr lang="en-US" dirty="0"/>
              <a:t>K</a:t>
            </a:r>
            <a:r>
              <a:rPr lang="en-US" dirty="0" smtClean="0"/>
              <a:t>nee</a:t>
            </a:r>
            <a:endParaRPr lang="en-US" dirty="0"/>
          </a:p>
        </p:txBody>
      </p:sp>
      <p:sp>
        <p:nvSpPr>
          <p:cNvPr id="3" name="Subtitle 2"/>
          <p:cNvSpPr>
            <a:spLocks noGrp="1"/>
          </p:cNvSpPr>
          <p:nvPr>
            <p:ph type="subTitle" idx="1"/>
          </p:nvPr>
        </p:nvSpPr>
        <p:spPr/>
        <p:txBody>
          <a:bodyPr>
            <a:normAutofit/>
          </a:bodyPr>
          <a:lstStyle/>
          <a:p>
            <a:r>
              <a:rPr lang="en-US" dirty="0" smtClean="0"/>
              <a:t>Ahmad Bin Nasser MBBS, FRCSC</a:t>
            </a:r>
          </a:p>
          <a:p>
            <a:r>
              <a:rPr lang="en-US" dirty="0" smtClean="0"/>
              <a:t>Assistant Professor</a:t>
            </a:r>
          </a:p>
          <a:p>
            <a:r>
              <a:rPr lang="en-US" dirty="0" smtClean="0"/>
              <a:t>Course 451</a:t>
            </a:r>
          </a:p>
          <a:p>
            <a:r>
              <a:rPr lang="en-US" dirty="0" smtClean="0"/>
              <a:t>KSU</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Ligament Pathology</a:t>
            </a:r>
            <a:endParaRPr lang="en-US" dirty="0"/>
          </a:p>
        </p:txBody>
      </p:sp>
      <p:sp>
        <p:nvSpPr>
          <p:cNvPr id="3" name="Content Placeholder 2"/>
          <p:cNvSpPr>
            <a:spLocks noGrp="1"/>
          </p:cNvSpPr>
          <p:nvPr>
            <p:ph idx="1"/>
          </p:nvPr>
        </p:nvSpPr>
        <p:spPr/>
        <p:txBody>
          <a:bodyPr/>
          <a:lstStyle/>
          <a:p>
            <a:r>
              <a:rPr lang="en-US" dirty="0" smtClean="0"/>
              <a:t>Usually secondary to Malalignment</a:t>
            </a:r>
          </a:p>
          <a:p>
            <a:r>
              <a:rPr lang="en-US" dirty="0" smtClean="0"/>
              <a:t>Results in gradual stretching/ failure of ligament</a:t>
            </a:r>
          </a:p>
          <a:p>
            <a:r>
              <a:rPr lang="en-US" dirty="0" smtClean="0"/>
              <a:t>If malalignment exists, then correction of alignment is necessary ±ligament reconstruction/repair</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Management</a:t>
            </a:r>
            <a:endParaRPr lang="en-US" dirty="0"/>
          </a:p>
        </p:txBody>
      </p:sp>
      <p:sp>
        <p:nvSpPr>
          <p:cNvPr id="3" name="Content Placeholder 2"/>
          <p:cNvSpPr>
            <a:spLocks noGrp="1"/>
          </p:cNvSpPr>
          <p:nvPr>
            <p:ph idx="1"/>
          </p:nvPr>
        </p:nvSpPr>
        <p:spPr/>
        <p:txBody>
          <a:bodyPr/>
          <a:lstStyle/>
          <a:p>
            <a:r>
              <a:rPr lang="en-US" dirty="0" smtClean="0"/>
              <a:t>Chronic (good alignment):</a:t>
            </a:r>
          </a:p>
          <a:p>
            <a:pPr lvl="1"/>
            <a:r>
              <a:rPr lang="en-US" dirty="0" smtClean="0"/>
              <a:t>Physiotherapy</a:t>
            </a:r>
          </a:p>
          <a:p>
            <a:pPr lvl="1"/>
            <a:r>
              <a:rPr lang="en-US" dirty="0" smtClean="0"/>
              <a:t>Bracing</a:t>
            </a:r>
          </a:p>
          <a:p>
            <a:pPr lvl="1"/>
            <a:r>
              <a:rPr lang="en-US" dirty="0" smtClean="0"/>
              <a:t>Restriction of activity</a:t>
            </a:r>
          </a:p>
          <a:p>
            <a:pPr lvl="1"/>
            <a:r>
              <a:rPr lang="en-US" dirty="0" smtClean="0"/>
              <a:t>Surgery</a:t>
            </a:r>
          </a:p>
          <a:p>
            <a:pPr lvl="1">
              <a:buNone/>
            </a:pPr>
            <a:endParaRPr lang="en-US" dirty="0"/>
          </a:p>
        </p:txBody>
      </p:sp>
      <p:sp>
        <p:nvSpPr>
          <p:cNvPr id="4" name="Down Arrow 3"/>
          <p:cNvSpPr/>
          <p:nvPr/>
        </p:nvSpPr>
        <p:spPr>
          <a:xfrm>
            <a:off x="4539910" y="2445306"/>
            <a:ext cx="851234" cy="1796826"/>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bracedj.jpg"/>
          <p:cNvPicPr>
            <a:picLocks noChangeAspect="1"/>
          </p:cNvPicPr>
          <p:nvPr/>
        </p:nvPicPr>
        <p:blipFill>
          <a:blip r:embed="rId2"/>
          <a:stretch>
            <a:fillRect/>
          </a:stretch>
        </p:blipFill>
        <p:spPr>
          <a:xfrm>
            <a:off x="5742446" y="1158874"/>
            <a:ext cx="3163429" cy="474514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MCL</a:t>
            </a:r>
            <a:endParaRPr lang="en-US" dirty="0"/>
          </a:p>
        </p:txBody>
      </p:sp>
      <p:sp>
        <p:nvSpPr>
          <p:cNvPr id="3" name="Content Placeholder 2"/>
          <p:cNvSpPr>
            <a:spLocks noGrp="1"/>
          </p:cNvSpPr>
          <p:nvPr>
            <p:ph idx="1"/>
          </p:nvPr>
        </p:nvSpPr>
        <p:spPr/>
        <p:txBody>
          <a:bodyPr>
            <a:normAutofit lnSpcReduction="10000"/>
          </a:bodyPr>
          <a:lstStyle/>
          <a:p>
            <a:r>
              <a:rPr lang="en-US" dirty="0" smtClean="0"/>
              <a:t>Deep/Superficial</a:t>
            </a:r>
          </a:p>
          <a:p>
            <a:r>
              <a:rPr lang="en-US" dirty="0" err="1" smtClean="0"/>
              <a:t>Valgus</a:t>
            </a:r>
            <a:r>
              <a:rPr lang="en-US" dirty="0" smtClean="0"/>
              <a:t> strain</a:t>
            </a:r>
          </a:p>
          <a:p>
            <a:r>
              <a:rPr lang="en-US" dirty="0" smtClean="0"/>
              <a:t>Common injury</a:t>
            </a:r>
          </a:p>
          <a:p>
            <a:r>
              <a:rPr lang="en-US" dirty="0" smtClean="0"/>
              <a:t>Associated with ACL/ Meniscus</a:t>
            </a:r>
          </a:p>
          <a:p>
            <a:r>
              <a:rPr lang="en-US" dirty="0" smtClean="0"/>
              <a:t>Isolated</a:t>
            </a:r>
          </a:p>
          <a:p>
            <a:r>
              <a:rPr lang="en-US" dirty="0" smtClean="0"/>
              <a:t>Good potential of healing</a:t>
            </a:r>
          </a:p>
          <a:p>
            <a:r>
              <a:rPr lang="en-US" dirty="0" smtClean="0"/>
              <a:t>Femoral sided avulsion may heal with calcification of ligament (Pellegrini-steida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51"/>
          <p:cNvPicPr>
            <a:picLocks noChangeAspect="1" noChangeArrowheads="1"/>
          </p:cNvPicPr>
          <p:nvPr/>
        </p:nvPicPr>
        <p:blipFill>
          <a:blip r:embed="rId2"/>
          <a:srcRect/>
          <a:stretch>
            <a:fillRect/>
          </a:stretch>
        </p:blipFill>
        <p:spPr bwMode="auto">
          <a:xfrm>
            <a:off x="2736241" y="1417638"/>
            <a:ext cx="3201988" cy="402907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LCL</a:t>
            </a:r>
            <a:endParaRPr lang="en-US" dirty="0"/>
          </a:p>
        </p:txBody>
      </p:sp>
      <p:sp>
        <p:nvSpPr>
          <p:cNvPr id="3" name="Content Placeholder 2"/>
          <p:cNvSpPr>
            <a:spLocks noGrp="1"/>
          </p:cNvSpPr>
          <p:nvPr>
            <p:ph idx="1"/>
          </p:nvPr>
        </p:nvSpPr>
        <p:spPr/>
        <p:txBody>
          <a:bodyPr/>
          <a:lstStyle/>
          <a:p>
            <a:r>
              <a:rPr lang="en-US" dirty="0" smtClean="0"/>
              <a:t>Complex structures stabilize the lateral and </a:t>
            </a:r>
            <a:r>
              <a:rPr lang="en-US" dirty="0" err="1" smtClean="0"/>
              <a:t>posterolateral</a:t>
            </a:r>
            <a:r>
              <a:rPr lang="en-US" dirty="0" smtClean="0"/>
              <a:t> knee</a:t>
            </a:r>
          </a:p>
          <a:p>
            <a:r>
              <a:rPr lang="en-US" dirty="0" smtClean="0"/>
              <a:t>LCL is a major ligament in this complex constraint</a:t>
            </a:r>
          </a:p>
          <a:p>
            <a:r>
              <a:rPr lang="en-US" dirty="0" err="1" smtClean="0"/>
              <a:t>Varus</a:t>
            </a:r>
            <a:r>
              <a:rPr lang="en-US" dirty="0" smtClean="0"/>
              <a:t> strain</a:t>
            </a:r>
          </a:p>
          <a:p>
            <a:r>
              <a:rPr lang="en-US" dirty="0" smtClean="0"/>
              <a:t>Less common</a:t>
            </a:r>
          </a:p>
          <a:p>
            <a:r>
              <a:rPr lang="en-US" dirty="0" smtClean="0"/>
              <a:t>Fair potential of healing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ACL</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Two bundles</a:t>
            </a:r>
          </a:p>
          <a:p>
            <a:r>
              <a:rPr lang="en-US" dirty="0" smtClean="0"/>
              <a:t>Anterior translation/ Pivot (rotation)</a:t>
            </a:r>
          </a:p>
          <a:p>
            <a:r>
              <a:rPr lang="en-US" dirty="0" smtClean="0"/>
              <a:t>Usually complete </a:t>
            </a:r>
            <a:r>
              <a:rPr lang="en-US" dirty="0" err="1" smtClean="0"/>
              <a:t>midsubstance</a:t>
            </a:r>
            <a:r>
              <a:rPr lang="en-US" dirty="0" smtClean="0"/>
              <a:t> tear in adults </a:t>
            </a:r>
          </a:p>
          <a:p>
            <a:r>
              <a:rPr lang="en-US" dirty="0" smtClean="0"/>
              <a:t>Usually tibial sided fracture/avulsion in children</a:t>
            </a:r>
          </a:p>
          <a:p>
            <a:r>
              <a:rPr lang="en-US" dirty="0" smtClean="0"/>
              <a:t>Acute (early) </a:t>
            </a:r>
            <a:r>
              <a:rPr lang="en-US" dirty="0" err="1" smtClean="0"/>
              <a:t>heamoarthrosis</a:t>
            </a:r>
            <a:endParaRPr lang="en-US" dirty="0" smtClean="0"/>
          </a:p>
          <a:p>
            <a:r>
              <a:rPr lang="en-US" dirty="0" smtClean="0"/>
              <a:t>Surgery needed if unstable during activities</a:t>
            </a:r>
          </a:p>
          <a:p>
            <a:pPr lvl="1"/>
            <a:r>
              <a:rPr lang="en-US" dirty="0" smtClean="0"/>
              <a:t>Cast and/or fixation in children</a:t>
            </a:r>
          </a:p>
          <a:p>
            <a:pPr lvl="1"/>
            <a:r>
              <a:rPr lang="en-US" dirty="0" smtClean="0"/>
              <a:t>Reconstruction in adults (no potential of healing)</a:t>
            </a:r>
          </a:p>
          <a:p>
            <a:pPr lvl="1"/>
            <a:endParaRPr lang="en-US" dirty="0" smtClean="0"/>
          </a:p>
          <a:p>
            <a:pPr lvl="1">
              <a:buNone/>
            </a:pPr>
            <a:r>
              <a:rPr lang="en-US" dirty="0" smtClean="0"/>
              <a:t>   </a:t>
            </a:r>
          </a:p>
          <a:p>
            <a:pPr lvl="2">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cl_injuries_in_women.jpg"/>
          <p:cNvPicPr>
            <a:picLocks noGrp="1" noChangeAspect="1"/>
          </p:cNvPicPr>
          <p:nvPr>
            <p:ph idx="1"/>
          </p:nvPr>
        </p:nvPicPr>
        <p:blipFill>
          <a:blip r:embed="rId2"/>
          <a:srcRect l="-24405" r="-24405"/>
          <a:stretch>
            <a:fillRect/>
          </a:stretch>
        </p:blipFill>
        <p:spPr>
          <a:xfrm>
            <a:off x="-1384856" y="0"/>
            <a:ext cx="8229600" cy="4525963"/>
          </a:xfrm>
        </p:spPr>
      </p:pic>
      <p:pic>
        <p:nvPicPr>
          <p:cNvPr id="5" name="Picture 4" descr="TORN ACL.JPG"/>
          <p:cNvPicPr>
            <a:picLocks noChangeAspect="1"/>
          </p:cNvPicPr>
          <p:nvPr/>
        </p:nvPicPr>
        <p:blipFill>
          <a:blip r:embed="rId3"/>
          <a:stretch>
            <a:fillRect/>
          </a:stretch>
        </p:blipFill>
        <p:spPr>
          <a:xfrm>
            <a:off x="4533742" y="2930918"/>
            <a:ext cx="5236109" cy="392708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PCL</a:t>
            </a:r>
            <a:endParaRPr lang="en-US" dirty="0"/>
          </a:p>
        </p:txBody>
      </p:sp>
      <p:sp>
        <p:nvSpPr>
          <p:cNvPr id="3" name="Content Placeholder 2"/>
          <p:cNvSpPr>
            <a:spLocks noGrp="1"/>
          </p:cNvSpPr>
          <p:nvPr>
            <p:ph idx="1"/>
          </p:nvPr>
        </p:nvSpPr>
        <p:spPr/>
        <p:txBody>
          <a:bodyPr/>
          <a:lstStyle/>
          <a:p>
            <a:r>
              <a:rPr lang="en-US" dirty="0" smtClean="0"/>
              <a:t>Two bundles</a:t>
            </a:r>
          </a:p>
          <a:p>
            <a:r>
              <a:rPr lang="en-US" dirty="0" smtClean="0"/>
              <a:t>Less common</a:t>
            </a:r>
          </a:p>
          <a:p>
            <a:r>
              <a:rPr lang="en-US" dirty="0" smtClean="0"/>
              <a:t>Posterior translation</a:t>
            </a:r>
          </a:p>
          <a:p>
            <a:r>
              <a:rPr lang="en-US" dirty="0" smtClean="0"/>
              <a:t>Surgery in Avulsion/Fracture type</a:t>
            </a:r>
          </a:p>
          <a:p>
            <a:r>
              <a:rPr lang="en-US" dirty="0" smtClean="0"/>
              <a:t>Otherwise surgery for isolated PCL is rare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ost view.png"/>
          <p:cNvPicPr>
            <a:picLocks noGrp="1" noChangeAspect="1"/>
          </p:cNvPicPr>
          <p:nvPr>
            <p:ph idx="1"/>
          </p:nvPr>
        </p:nvPicPr>
        <p:blipFill>
          <a:blip r:embed="rId2"/>
          <a:srcRect l="-24908" r="-24908"/>
          <a:stretch>
            <a:fillRect/>
          </a:stretch>
        </p:blip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Knee Dislocation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Three or more ligaments</a:t>
            </a:r>
          </a:p>
          <a:p>
            <a:r>
              <a:rPr lang="en-US" dirty="0" smtClean="0"/>
              <a:t>Severe (high energy) trauma</a:t>
            </a:r>
          </a:p>
          <a:p>
            <a:r>
              <a:rPr lang="en-US" dirty="0" smtClean="0"/>
              <a:t>May be associated with popletial artery injury---- Limb threatening</a:t>
            </a:r>
          </a:p>
          <a:p>
            <a:r>
              <a:rPr lang="en-US" dirty="0" smtClean="0"/>
              <a:t>Very serious emergency</a:t>
            </a:r>
          </a:p>
          <a:p>
            <a:r>
              <a:rPr lang="en-US" dirty="0" smtClean="0"/>
              <a:t>Needs accurate vascular assessment</a:t>
            </a:r>
          </a:p>
          <a:p>
            <a:r>
              <a:rPr lang="en-US" dirty="0" smtClean="0"/>
              <a:t>May be associate with peroneal nerve injury</a:t>
            </a:r>
          </a:p>
          <a:p>
            <a:r>
              <a:rPr lang="en-US" dirty="0" smtClean="0"/>
              <a:t>May be associated with fracture/ compartment syndrome</a:t>
            </a:r>
          </a:p>
          <a:p>
            <a:r>
              <a:rPr lang="en-US" dirty="0" smtClean="0"/>
              <a:t>Most require surgery either early or late or both</a:t>
            </a:r>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Outline</a:t>
            </a:r>
            <a:endParaRPr lang="en-US" dirty="0"/>
          </a:p>
        </p:txBody>
      </p:sp>
      <p:sp>
        <p:nvSpPr>
          <p:cNvPr id="3" name="Content Placeholder 2"/>
          <p:cNvSpPr>
            <a:spLocks noGrp="1"/>
          </p:cNvSpPr>
          <p:nvPr>
            <p:ph idx="1"/>
          </p:nvPr>
        </p:nvSpPr>
        <p:spPr/>
        <p:txBody>
          <a:bodyPr>
            <a:normAutofit/>
          </a:bodyPr>
          <a:lstStyle/>
          <a:p>
            <a:r>
              <a:rPr lang="en-US" dirty="0" smtClean="0"/>
              <a:t>Soft Tissue injury:</a:t>
            </a:r>
          </a:p>
          <a:p>
            <a:pPr lvl="1"/>
            <a:r>
              <a:rPr lang="en-US" dirty="0" smtClean="0"/>
              <a:t>Static </a:t>
            </a:r>
            <a:r>
              <a:rPr lang="en-US" dirty="0" err="1" smtClean="0"/>
              <a:t>stabilzers</a:t>
            </a:r>
            <a:r>
              <a:rPr lang="en-US" dirty="0" smtClean="0"/>
              <a:t>:</a:t>
            </a:r>
          </a:p>
          <a:p>
            <a:pPr lvl="2"/>
            <a:r>
              <a:rPr lang="en-US" dirty="0" smtClean="0"/>
              <a:t>Meniscus</a:t>
            </a:r>
          </a:p>
          <a:p>
            <a:pPr lvl="2"/>
            <a:r>
              <a:rPr lang="en-US" dirty="0" smtClean="0"/>
              <a:t>Ligaments:</a:t>
            </a:r>
          </a:p>
          <a:p>
            <a:pPr lvl="3"/>
            <a:r>
              <a:rPr lang="en-US" dirty="0" smtClean="0"/>
              <a:t>Collaterals</a:t>
            </a:r>
          </a:p>
          <a:p>
            <a:pPr lvl="3"/>
            <a:r>
              <a:rPr lang="en-US" dirty="0" err="1" smtClean="0"/>
              <a:t>Cruciates</a:t>
            </a:r>
            <a:endParaRPr lang="en-US" dirty="0" smtClean="0"/>
          </a:p>
          <a:p>
            <a:pPr lvl="2"/>
            <a:r>
              <a:rPr lang="en-US" dirty="0" smtClean="0"/>
              <a:t>Knee Dislocation</a:t>
            </a:r>
          </a:p>
          <a:p>
            <a:pPr lvl="1"/>
            <a:r>
              <a:rPr lang="en-US" dirty="0" smtClean="0"/>
              <a:t>Dynamic stabilizers:</a:t>
            </a:r>
          </a:p>
          <a:p>
            <a:pPr lvl="2"/>
            <a:r>
              <a:rPr lang="en-US" dirty="0" smtClean="0"/>
              <a:t>Extensor Mechanism injury</a:t>
            </a:r>
          </a:p>
          <a:p>
            <a:pPr lvl="2"/>
            <a:r>
              <a:rPr lang="en-US" dirty="0" smtClean="0"/>
              <a:t>Muscle injury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Knee Dislocation</a:t>
            </a:r>
            <a:endParaRPr lang="en-US" dirty="0"/>
          </a:p>
        </p:txBody>
      </p:sp>
      <p:pic>
        <p:nvPicPr>
          <p:cNvPr id="4" name="Content Placeholder 3" descr="knee dislocation.jpg"/>
          <p:cNvPicPr>
            <a:picLocks noGrp="1" noChangeAspect="1"/>
          </p:cNvPicPr>
          <p:nvPr>
            <p:ph idx="1"/>
          </p:nvPr>
        </p:nvPicPr>
        <p:blipFill>
          <a:blip r:embed="rId2"/>
          <a:srcRect l="-11873" r="-11873"/>
          <a:stretch>
            <a:fillRect/>
          </a:stretch>
        </p:blip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Stabilizers</a:t>
            </a:r>
            <a:endParaRPr lang="en-US" dirty="0"/>
          </a:p>
        </p:txBody>
      </p:sp>
      <p:sp>
        <p:nvSpPr>
          <p:cNvPr id="3" name="Content Placeholder 2"/>
          <p:cNvSpPr>
            <a:spLocks noGrp="1"/>
          </p:cNvSpPr>
          <p:nvPr>
            <p:ph idx="1"/>
          </p:nvPr>
        </p:nvSpPr>
        <p:spPr/>
        <p:txBody>
          <a:bodyPr>
            <a:normAutofit/>
          </a:bodyPr>
          <a:lstStyle/>
          <a:p>
            <a:r>
              <a:rPr lang="en-US" dirty="0" smtClean="0"/>
              <a:t>Muscles and Tendons</a:t>
            </a:r>
          </a:p>
          <a:p>
            <a:r>
              <a:rPr lang="en-US" dirty="0" smtClean="0"/>
              <a:t>Tendons have poor potential of healing if completely transected and need repair</a:t>
            </a:r>
          </a:p>
          <a:p>
            <a:pPr lvl="1"/>
            <a:r>
              <a:rPr lang="en-US" dirty="0" smtClean="0"/>
              <a:t>Tendon avulsions have better chance of healing without surgery</a:t>
            </a:r>
          </a:p>
          <a:p>
            <a:r>
              <a:rPr lang="en-US" dirty="0" smtClean="0"/>
              <a:t>Muscles have good potential of healing but with weak fibrous tissue</a:t>
            </a:r>
          </a:p>
          <a:p>
            <a:pPr lvl="1"/>
            <a:r>
              <a:rPr lang="en-US" dirty="0" smtClean="0"/>
              <a:t>Rest then physiotherapy are essential for better muscle healing</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Extensor Mechanism</a:t>
            </a:r>
            <a:endParaRPr lang="en-US" dirty="0"/>
          </a:p>
        </p:txBody>
      </p:sp>
      <p:sp>
        <p:nvSpPr>
          <p:cNvPr id="3" name="Content Placeholder 2"/>
          <p:cNvSpPr>
            <a:spLocks noGrp="1"/>
          </p:cNvSpPr>
          <p:nvPr>
            <p:ph idx="1"/>
          </p:nvPr>
        </p:nvSpPr>
        <p:spPr/>
        <p:txBody>
          <a:bodyPr>
            <a:normAutofit/>
          </a:bodyPr>
          <a:lstStyle/>
          <a:p>
            <a:r>
              <a:rPr lang="en-US" dirty="0" smtClean="0"/>
              <a:t>Quadriceps muscle</a:t>
            </a:r>
          </a:p>
          <a:p>
            <a:r>
              <a:rPr lang="en-US" dirty="0" smtClean="0"/>
              <a:t>Quad’s tendon</a:t>
            </a:r>
          </a:p>
          <a:p>
            <a:r>
              <a:rPr lang="en-US" dirty="0" smtClean="0"/>
              <a:t>Patella</a:t>
            </a:r>
          </a:p>
          <a:p>
            <a:r>
              <a:rPr lang="en-US" dirty="0" smtClean="0"/>
              <a:t>Patellar tendon</a:t>
            </a:r>
          </a:p>
          <a:p>
            <a:r>
              <a:rPr lang="en-US" dirty="0" smtClean="0"/>
              <a:t>Tibial tubercle</a:t>
            </a:r>
          </a:p>
          <a:p>
            <a:pPr lvl="1"/>
            <a:r>
              <a:rPr lang="en-US" dirty="0" smtClean="0"/>
              <a:t>Disruption of the mechanism leads to loss of active extension</a:t>
            </a:r>
          </a:p>
          <a:p>
            <a:pPr lvl="1"/>
            <a:r>
              <a:rPr lang="en-US" dirty="0" smtClean="0"/>
              <a:t>Requires early surgical correction (except quadriceps muscle tear)</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Injury</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smtClean="0">
                <a:solidFill>
                  <a:srgbClr val="000000"/>
                </a:solidFill>
              </a:rPr>
              <a:t>muscle injury is amongst the commonest most misunderstood and inadequately treated conditions in sport medicine.</a:t>
            </a:r>
          </a:p>
          <a:p>
            <a:pPr>
              <a:lnSpc>
                <a:spcPct val="90000"/>
              </a:lnSpc>
            </a:pPr>
            <a:r>
              <a:rPr lang="en-US" dirty="0" smtClean="0">
                <a:solidFill>
                  <a:srgbClr val="000000"/>
                </a:solidFill>
              </a:rPr>
              <a:t>It account 30% of all injuries in sports.</a:t>
            </a:r>
          </a:p>
          <a:p>
            <a:pPr>
              <a:lnSpc>
                <a:spcPct val="90000"/>
              </a:lnSpc>
            </a:pPr>
            <a:r>
              <a:rPr lang="en-US" dirty="0" smtClean="0">
                <a:solidFill>
                  <a:srgbClr val="000000"/>
                </a:solidFill>
              </a:rPr>
              <a:t>30% of all soccer  players will have a muscle injury.</a:t>
            </a:r>
          </a:p>
          <a:p>
            <a:pPr>
              <a:lnSpc>
                <a:spcPct val="90000"/>
              </a:lnSpc>
            </a:pPr>
            <a:r>
              <a:rPr lang="en-US" dirty="0" smtClean="0">
                <a:solidFill>
                  <a:srgbClr val="000000"/>
                </a:solidFill>
              </a:rPr>
              <a:t>Muscle can be damaged by direct </a:t>
            </a:r>
            <a:r>
              <a:rPr lang="en-US" dirty="0" err="1" smtClean="0">
                <a:solidFill>
                  <a:srgbClr val="000000"/>
                </a:solidFill>
              </a:rPr>
              <a:t>trauma(impact</a:t>
            </a:r>
            <a:r>
              <a:rPr lang="en-US" dirty="0" smtClean="0">
                <a:solidFill>
                  <a:srgbClr val="000000"/>
                </a:solidFill>
              </a:rPr>
              <a:t>)  or indirect ( overload).</a:t>
            </a:r>
          </a:p>
          <a:p>
            <a:pPr>
              <a:lnSpc>
                <a:spcPct val="90000"/>
              </a:lnSpc>
            </a:pPr>
            <a:r>
              <a:rPr lang="en-US" dirty="0" smtClean="0">
                <a:solidFill>
                  <a:srgbClr val="000000"/>
                </a:solidFill>
              </a:rPr>
              <a:t> The result injury can be either partial rupture/ strain or complete.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Injury</a:t>
            </a:r>
            <a:endParaRPr lang="en-US" dirty="0"/>
          </a:p>
        </p:txBody>
      </p:sp>
      <p:sp>
        <p:nvSpPr>
          <p:cNvPr id="3" name="Content Placeholder 2"/>
          <p:cNvSpPr>
            <a:spLocks noGrp="1"/>
          </p:cNvSpPr>
          <p:nvPr>
            <p:ph idx="1"/>
          </p:nvPr>
        </p:nvSpPr>
        <p:spPr/>
        <p:txBody>
          <a:bodyPr>
            <a:normAutofit fontScale="92500"/>
          </a:bodyPr>
          <a:lstStyle/>
          <a:p>
            <a:pPr>
              <a:lnSpc>
                <a:spcPct val="90000"/>
              </a:lnSpc>
            </a:pPr>
            <a:r>
              <a:rPr lang="en-US" dirty="0" smtClean="0">
                <a:solidFill>
                  <a:srgbClr val="000000"/>
                </a:solidFill>
              </a:rPr>
              <a:t>Distraction rupture :							</a:t>
            </a:r>
          </a:p>
          <a:p>
            <a:pPr lvl="1">
              <a:lnSpc>
                <a:spcPct val="90000"/>
              </a:lnSpc>
            </a:pPr>
            <a:r>
              <a:rPr lang="en-US" dirty="0" smtClean="0">
                <a:solidFill>
                  <a:srgbClr val="000000"/>
                </a:solidFill>
              </a:rPr>
              <a:t>caused by over stretching or overload, it occur in the superficial part of the muscle or at its origin or insertion. It occur more in muscles the mobilize 2 joints (quadriceps, gastrocnemius)</a:t>
            </a:r>
          </a:p>
          <a:p>
            <a:pPr>
              <a:lnSpc>
                <a:spcPct val="90000"/>
              </a:lnSpc>
              <a:buFontTx/>
              <a:buNone/>
            </a:pPr>
            <a:endParaRPr lang="en-US" dirty="0" smtClean="0">
              <a:solidFill>
                <a:srgbClr val="000000"/>
              </a:solidFill>
            </a:endParaRPr>
          </a:p>
          <a:p>
            <a:pPr>
              <a:lnSpc>
                <a:spcPct val="90000"/>
              </a:lnSpc>
            </a:pPr>
            <a:r>
              <a:rPr lang="en-US" dirty="0" smtClean="0">
                <a:solidFill>
                  <a:srgbClr val="000000"/>
                </a:solidFill>
              </a:rPr>
              <a:t>Compression rupture :					</a:t>
            </a:r>
          </a:p>
          <a:p>
            <a:pPr lvl="1">
              <a:lnSpc>
                <a:spcPct val="90000"/>
              </a:lnSpc>
            </a:pPr>
            <a:r>
              <a:rPr lang="en-US" dirty="0" smtClean="0">
                <a:solidFill>
                  <a:srgbClr val="000000"/>
                </a:solidFill>
              </a:rPr>
              <a:t>result from direct impact to the muscle, the muscle is pressed against the underlying bone</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2 way of classification :				</a:t>
            </a:r>
          </a:p>
          <a:p>
            <a:pPr lvl="1"/>
            <a:r>
              <a:rPr lang="en-US" dirty="0" smtClean="0"/>
              <a:t>	 Rupture   : </a:t>
            </a:r>
          </a:p>
          <a:p>
            <a:pPr lvl="2"/>
            <a:r>
              <a:rPr lang="en-US" dirty="0" smtClean="0"/>
              <a:t>partial or total.				</a:t>
            </a:r>
          </a:p>
          <a:p>
            <a:pPr lvl="1"/>
            <a:r>
              <a:rPr lang="en-US" dirty="0" smtClean="0"/>
              <a:t>   Strain:</a:t>
            </a:r>
          </a:p>
          <a:p>
            <a:pPr lvl="2"/>
            <a:r>
              <a:rPr lang="en-US" dirty="0" smtClean="0"/>
              <a:t> 1</a:t>
            </a:r>
            <a:r>
              <a:rPr lang="en-US" baseline="30000" dirty="0" smtClean="0"/>
              <a:t>st</a:t>
            </a:r>
            <a:r>
              <a:rPr lang="en-US" dirty="0" smtClean="0"/>
              <a:t> &amp; 2</a:t>
            </a:r>
            <a:r>
              <a:rPr lang="en-US" baseline="30000" dirty="0" smtClean="0"/>
              <a:t>nd</a:t>
            </a:r>
            <a:r>
              <a:rPr lang="en-US" dirty="0" smtClean="0"/>
              <a:t> degree </a:t>
            </a:r>
            <a:r>
              <a:rPr lang="en-US" sz="1600" dirty="0" smtClean="0"/>
              <a:t>(partial rupture)</a:t>
            </a:r>
            <a:r>
              <a:rPr lang="en-US" dirty="0" smtClean="0"/>
              <a:t> 	</a:t>
            </a:r>
          </a:p>
          <a:p>
            <a:pPr lvl="2"/>
            <a:r>
              <a:rPr lang="en-US" dirty="0" smtClean="0"/>
              <a:t>  	3</a:t>
            </a:r>
            <a:r>
              <a:rPr lang="en-US" baseline="30000" dirty="0" smtClean="0"/>
              <a:t>rd</a:t>
            </a:r>
            <a:r>
              <a:rPr lang="en-US" dirty="0" smtClean="0"/>
              <a:t> degree (total rupture)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Injury</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US" dirty="0" smtClean="0"/>
              <a:t>Sharp or stabbing pain at the moment of injury, and pain can be reproduced by muscle contraction.</a:t>
            </a:r>
          </a:p>
          <a:p>
            <a:pPr>
              <a:lnSpc>
                <a:spcPct val="90000"/>
              </a:lnSpc>
            </a:pPr>
            <a:r>
              <a:rPr lang="en-US" dirty="0" smtClean="0"/>
              <a:t>In partial rupture pain inhibit muscle contraction, in total rupture muscle can’t contract for mechanical reasons.</a:t>
            </a:r>
          </a:p>
          <a:p>
            <a:pPr>
              <a:lnSpc>
                <a:spcPct val="90000"/>
              </a:lnSpc>
            </a:pPr>
            <a:r>
              <a:rPr lang="en-US" dirty="0" smtClean="0"/>
              <a:t>Can feel defect in part of muscle.</a:t>
            </a:r>
          </a:p>
          <a:p>
            <a:pPr>
              <a:lnSpc>
                <a:spcPct val="90000"/>
              </a:lnSpc>
            </a:pPr>
            <a:r>
              <a:rPr lang="en-US" dirty="0" smtClean="0"/>
              <a:t>Localized swelling and tenderness.</a:t>
            </a:r>
          </a:p>
          <a:p>
            <a:pPr>
              <a:lnSpc>
                <a:spcPct val="90000"/>
              </a:lnSpc>
            </a:pPr>
            <a:r>
              <a:rPr lang="en-US" dirty="0" smtClean="0"/>
              <a:t>After 24 hours bruising and discoloration.</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Hematoma_Feb_07.jpg"/>
          <p:cNvPicPr>
            <a:picLocks noGrp="1" noChangeAspect="1"/>
          </p:cNvPicPr>
          <p:nvPr>
            <p:ph idx="1"/>
          </p:nvPr>
        </p:nvPicPr>
        <p:blipFill>
          <a:blip r:embed="rId2"/>
          <a:srcRect l="-65247" r="-65247"/>
          <a:stretch>
            <a:fillRect/>
          </a:stretch>
        </p:blipFill>
        <p:spPr>
          <a:xfrm>
            <a:off x="-359144" y="812800"/>
            <a:ext cx="9583112" cy="5808133"/>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a:t>
            </a:r>
            <a:endParaRPr lang="en-US" dirty="0"/>
          </a:p>
        </p:txBody>
      </p:sp>
      <p:sp>
        <p:nvSpPr>
          <p:cNvPr id="3" name="Content Placeholder 2"/>
          <p:cNvSpPr>
            <a:spLocks noGrp="1"/>
          </p:cNvSpPr>
          <p:nvPr>
            <p:ph idx="1"/>
          </p:nvPr>
        </p:nvSpPr>
        <p:spPr/>
        <p:txBody>
          <a:bodyPr/>
          <a:lstStyle/>
          <a:p>
            <a:r>
              <a:rPr lang="en-US" dirty="0" smtClean="0"/>
              <a:t>R.I.C.E.</a:t>
            </a:r>
          </a:p>
          <a:p>
            <a:r>
              <a:rPr lang="en-US" dirty="0" smtClean="0"/>
              <a:t>Relieving load on the limb.( using crutches or arm sling).</a:t>
            </a:r>
          </a:p>
          <a:p>
            <a:r>
              <a:rPr lang="en-US" dirty="0" smtClean="0"/>
              <a:t>After 72 hours to start physiotherapy.</a:t>
            </a:r>
          </a:p>
          <a:p>
            <a:r>
              <a:rPr lang="en-US" dirty="0" smtClean="0"/>
              <a:t>Surgery (rarely)</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I. Scar tissue formation :					</a:t>
            </a:r>
          </a:p>
          <a:p>
            <a:pPr lvl="1"/>
            <a:r>
              <a:rPr lang="en-US" dirty="0" smtClean="0"/>
              <a:t>the space between ruptured muscle fibers fills with blood which clots and gradually converted into connective tissue, which converted into scar tissue. This leaves the muscle with areas of varying elasticity, and further injury may occur if too hard and too soon.</a:t>
            </a:r>
          </a:p>
          <a:p>
            <a:pPr>
              <a:buFontTx/>
              <a:buNone/>
            </a:pPr>
            <a:r>
              <a:rPr lang="en-US" dirty="0" smtClean="0"/>
              <a:t>      In some cases this scar tissue may need     surgical excision.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Stability</a:t>
            </a:r>
            <a:endParaRPr lang="en-US" dirty="0"/>
          </a:p>
        </p:txBody>
      </p:sp>
      <p:sp>
        <p:nvSpPr>
          <p:cNvPr id="3" name="Content Placeholder 2"/>
          <p:cNvSpPr>
            <a:spLocks noGrp="1"/>
          </p:cNvSpPr>
          <p:nvPr>
            <p:ph idx="1"/>
          </p:nvPr>
        </p:nvSpPr>
        <p:spPr/>
        <p:txBody>
          <a:bodyPr/>
          <a:lstStyle/>
          <a:p>
            <a:r>
              <a:rPr lang="en-US" dirty="0" smtClean="0"/>
              <a:t>Joint stability:</a:t>
            </a:r>
          </a:p>
          <a:p>
            <a:pPr lvl="1"/>
            <a:r>
              <a:rPr lang="en-US" dirty="0" smtClean="0"/>
              <a:t>Bony stability</a:t>
            </a:r>
          </a:p>
          <a:p>
            <a:pPr lvl="1"/>
            <a:r>
              <a:rPr lang="en-US" dirty="0" smtClean="0"/>
              <a:t>Soft Tissue :</a:t>
            </a:r>
          </a:p>
          <a:p>
            <a:pPr lvl="2"/>
            <a:r>
              <a:rPr lang="en-US" dirty="0" smtClean="0"/>
              <a:t>Dynamic stabilizer: Tendons/Muscles</a:t>
            </a:r>
          </a:p>
          <a:p>
            <a:pPr lvl="2"/>
            <a:r>
              <a:rPr lang="en-US" dirty="0" smtClean="0"/>
              <a:t>Static stabilizer: Ligaments ± meniscus/labrum</a:t>
            </a:r>
          </a:p>
          <a:p>
            <a:pPr lvl="2"/>
            <a:endParaRPr lang="en-US" dirty="0"/>
          </a:p>
          <a:p>
            <a:pPr lvl="2">
              <a:buNone/>
            </a:pPr>
            <a:endParaRPr lang="en-US" dirty="0" smtClean="0"/>
          </a:p>
          <a:p>
            <a:pPr lvl="1"/>
            <a:r>
              <a:rPr lang="en-US" dirty="0" smtClean="0"/>
              <a:t>Complex synergy leading to a FUNCTIONAL and STABLE joint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a:xfrm>
            <a:off x="457200" y="1600200"/>
            <a:ext cx="8229600" cy="4965647"/>
          </a:xfrm>
        </p:spPr>
        <p:txBody>
          <a:bodyPr>
            <a:normAutofit fontScale="92500" lnSpcReduction="10000"/>
          </a:bodyPr>
          <a:lstStyle/>
          <a:p>
            <a:r>
              <a:rPr lang="en-US" sz="4000" dirty="0" smtClean="0"/>
              <a:t>II .</a:t>
            </a:r>
            <a:r>
              <a:rPr lang="en-US" sz="4000" dirty="0" err="1" smtClean="0"/>
              <a:t>Heterotopic</a:t>
            </a:r>
            <a:r>
              <a:rPr lang="en-US" sz="4000" dirty="0" smtClean="0"/>
              <a:t> Bone Formation ( </a:t>
            </a:r>
            <a:r>
              <a:rPr lang="en-US" sz="4000" dirty="0" err="1" smtClean="0"/>
              <a:t>Myositis</a:t>
            </a:r>
            <a:r>
              <a:rPr lang="en-US" sz="4000" dirty="0" smtClean="0"/>
              <a:t> </a:t>
            </a:r>
            <a:r>
              <a:rPr lang="en-US" sz="4000" dirty="0" err="1" smtClean="0"/>
              <a:t>Ossificans</a:t>
            </a:r>
            <a:r>
              <a:rPr lang="en-US" sz="4000" dirty="0" smtClean="0"/>
              <a:t> ) :		</a:t>
            </a:r>
            <a:r>
              <a:rPr lang="en-US" dirty="0" smtClean="0"/>
              <a:t>					</a:t>
            </a:r>
          </a:p>
          <a:p>
            <a:r>
              <a:rPr lang="en-US" sz="3429" dirty="0" smtClean="0"/>
              <a:t>Direct impact causes </a:t>
            </a:r>
            <a:r>
              <a:rPr lang="en-US" sz="3429" dirty="0" err="1" smtClean="0"/>
              <a:t>intermuscular</a:t>
            </a:r>
            <a:r>
              <a:rPr lang="en-US" sz="3429" dirty="0" smtClean="0"/>
              <a:t> and intramuscular hematoma, if immediate treatment is inadequate, the hematoma become ossified and calcified. </a:t>
            </a:r>
          </a:p>
          <a:p>
            <a:r>
              <a:rPr lang="en-US" sz="3429" dirty="0" smtClean="0"/>
              <a:t>Ossification may continue as long as healing is disrupted by repeated impact or contraction.</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Ossification is a lengthy inflammatory process for which doctors hesitate to recommend active treatment for long period of time.</a:t>
            </a:r>
          </a:p>
          <a:p>
            <a:r>
              <a:rPr lang="en-US" dirty="0" smtClean="0"/>
              <a:t>X-ray will reveal signs of ossification.</a:t>
            </a:r>
          </a:p>
          <a:p>
            <a:r>
              <a:rPr lang="en-US" dirty="0" smtClean="0"/>
              <a:t>Bone scan will reveal active ossification</a:t>
            </a:r>
          </a:p>
          <a:p>
            <a:r>
              <a:rPr lang="en-US" dirty="0" smtClean="0"/>
              <a:t>May need surgical excision (late)</a:t>
            </a:r>
          </a:p>
          <a:p>
            <a:r>
              <a:rPr lang="en-US" dirty="0" smtClean="0"/>
              <a:t>Much higher risk if associated with head injury</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yositis  pre lat..jpg"/>
          <p:cNvPicPr>
            <a:picLocks noGrp="1" noChangeAspect="1"/>
          </p:cNvPicPr>
          <p:nvPr>
            <p:ph idx="1"/>
          </p:nvPr>
        </p:nvPicPr>
        <p:blipFill>
          <a:blip r:embed="rId2"/>
          <a:srcRect l="-62241" r="-62241"/>
          <a:stretch>
            <a:fillRect/>
          </a:stretch>
        </p:blipFill>
        <p:spPr>
          <a:xfrm>
            <a:off x="-750292" y="609600"/>
            <a:ext cx="10309530" cy="6248400"/>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a:t>
            </a:r>
            <a:endParaRPr lang="en-US" dirty="0"/>
          </a:p>
        </p:txBody>
      </p:sp>
      <p:sp>
        <p:nvSpPr>
          <p:cNvPr id="3" name="Content Placeholder 2"/>
          <p:cNvSpPr>
            <a:spLocks noGrp="1"/>
          </p:cNvSpPr>
          <p:nvPr>
            <p:ph idx="1"/>
          </p:nvPr>
        </p:nvSpPr>
        <p:spPr/>
        <p:txBody>
          <a:bodyPr>
            <a:normAutofit/>
          </a:bodyPr>
          <a:lstStyle/>
          <a:p>
            <a:r>
              <a:rPr lang="en-US" dirty="0" smtClean="0"/>
              <a:t>3. Compartment Syndrome:</a:t>
            </a:r>
          </a:p>
          <a:p>
            <a:r>
              <a:rPr lang="en-US" dirty="0" smtClean="0"/>
              <a:t>Types:</a:t>
            </a:r>
          </a:p>
          <a:p>
            <a:pPr lvl="1"/>
            <a:r>
              <a:rPr lang="en-US" dirty="0" smtClean="0"/>
              <a:t>Acute (fracture or soft tissue injury)</a:t>
            </a:r>
          </a:p>
          <a:p>
            <a:pPr lvl="1"/>
            <a:r>
              <a:rPr lang="en-US" dirty="0" smtClean="0"/>
              <a:t>Chronic (activity related)</a:t>
            </a:r>
          </a:p>
          <a:p>
            <a:r>
              <a:rPr lang="en-US" dirty="0" smtClean="0"/>
              <a:t>Limb threatening</a:t>
            </a:r>
          </a:p>
          <a:p>
            <a:r>
              <a:rPr lang="en-US" dirty="0" smtClean="0"/>
              <a:t>Orthopedic emergency</a:t>
            </a:r>
          </a:p>
          <a:p>
            <a:r>
              <a:rPr lang="en-US" dirty="0" smtClean="0"/>
              <a:t>Keep high index of suspicion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Compartment Syndrome</a:t>
            </a:r>
            <a:endParaRPr lang="en-US" dirty="0"/>
          </a:p>
        </p:txBody>
      </p:sp>
      <p:sp>
        <p:nvSpPr>
          <p:cNvPr id="3" name="Content Placeholder 2"/>
          <p:cNvSpPr>
            <a:spLocks noGrp="1"/>
          </p:cNvSpPr>
          <p:nvPr>
            <p:ph idx="1"/>
          </p:nvPr>
        </p:nvSpPr>
        <p:spPr/>
        <p:txBody>
          <a:bodyPr/>
          <a:lstStyle/>
          <a:p>
            <a:r>
              <a:rPr lang="en-US" dirty="0" smtClean="0"/>
              <a:t>Can occur anywhere</a:t>
            </a:r>
          </a:p>
          <a:p>
            <a:r>
              <a:rPr lang="en-US" dirty="0" smtClean="0"/>
              <a:t>Most common in leg and forearm</a:t>
            </a:r>
          </a:p>
          <a:p>
            <a:r>
              <a:rPr lang="en-US" dirty="0" smtClean="0"/>
              <a:t>Leg has 4 compartments:</a:t>
            </a:r>
          </a:p>
          <a:p>
            <a:pPr lvl="1"/>
            <a:r>
              <a:rPr lang="en-US" dirty="0" smtClean="0"/>
              <a:t>Anterior</a:t>
            </a:r>
          </a:p>
          <a:p>
            <a:pPr lvl="1"/>
            <a:r>
              <a:rPr lang="en-US" dirty="0" smtClean="0"/>
              <a:t>Lateral</a:t>
            </a:r>
          </a:p>
          <a:p>
            <a:pPr lvl="1"/>
            <a:r>
              <a:rPr lang="en-US" dirty="0" smtClean="0"/>
              <a:t>Superficial posterior</a:t>
            </a:r>
          </a:p>
          <a:p>
            <a:pPr lvl="1"/>
            <a:r>
              <a:rPr lang="en-US" dirty="0" smtClean="0"/>
              <a:t>Deep posterior</a:t>
            </a:r>
          </a:p>
          <a:p>
            <a:pPr>
              <a:buNone/>
            </a:pPr>
            <a:endParaRPr lang="en-US" dirty="0"/>
          </a:p>
        </p:txBody>
      </p:sp>
      <p:pic>
        <p:nvPicPr>
          <p:cNvPr id="4" name="Picture 3" descr="ccc"/>
          <p:cNvPicPr>
            <a:picLocks noChangeAspect="1" noChangeArrowheads="1"/>
          </p:cNvPicPr>
          <p:nvPr/>
        </p:nvPicPr>
        <p:blipFill>
          <a:blip r:embed="rId2"/>
          <a:srcRect/>
          <a:stretch>
            <a:fillRect/>
          </a:stretch>
        </p:blipFill>
        <p:spPr bwMode="auto">
          <a:xfrm>
            <a:off x="4904724" y="1318228"/>
            <a:ext cx="4239276" cy="5539772"/>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Compartment syndrome</a:t>
            </a:r>
            <a:endParaRPr lang="en-US" dirty="0"/>
          </a:p>
        </p:txBody>
      </p:sp>
      <p:sp>
        <p:nvSpPr>
          <p:cNvPr id="3" name="Content Placeholder 2"/>
          <p:cNvSpPr>
            <a:spLocks noGrp="1"/>
          </p:cNvSpPr>
          <p:nvPr>
            <p:ph idx="1"/>
          </p:nvPr>
        </p:nvSpPr>
        <p:spPr/>
        <p:txBody>
          <a:bodyPr>
            <a:normAutofit lnSpcReduction="10000"/>
          </a:bodyPr>
          <a:lstStyle/>
          <a:p>
            <a:r>
              <a:rPr lang="en-US" dirty="0" smtClean="0"/>
              <a:t>Swelling/injury/hematoma/injection</a:t>
            </a:r>
          </a:p>
          <a:p>
            <a:r>
              <a:rPr lang="en-US" dirty="0" smtClean="0"/>
              <a:t>Increased interstitial compartment pressure</a:t>
            </a:r>
          </a:p>
          <a:p>
            <a:r>
              <a:rPr lang="en-US" dirty="0" smtClean="0"/>
              <a:t>Obstruction of capillary perfusion</a:t>
            </a:r>
          </a:p>
          <a:p>
            <a:r>
              <a:rPr lang="en-US" dirty="0" smtClean="0"/>
              <a:t>Direct transfer of oxygenated blood from arterial to venous system without oxygenation of the tissues</a:t>
            </a:r>
          </a:p>
          <a:p>
            <a:r>
              <a:rPr lang="en-US" dirty="0" smtClean="0"/>
              <a:t>Ischemia and necrosis of the compartment structures</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Compartment Syndrome</a:t>
            </a:r>
            <a:endParaRPr lang="en-US" dirty="0"/>
          </a:p>
        </p:txBody>
      </p:sp>
      <p:sp>
        <p:nvSpPr>
          <p:cNvPr id="3" name="Content Placeholder 2"/>
          <p:cNvSpPr>
            <a:spLocks noGrp="1"/>
          </p:cNvSpPr>
          <p:nvPr>
            <p:ph idx="1"/>
          </p:nvPr>
        </p:nvSpPr>
        <p:spPr/>
        <p:txBody>
          <a:bodyPr>
            <a:normAutofit lnSpcReduction="10000"/>
          </a:bodyPr>
          <a:lstStyle/>
          <a:p>
            <a:r>
              <a:rPr lang="en-US" dirty="0" smtClean="0"/>
              <a:t>Diagnosis:</a:t>
            </a:r>
          </a:p>
          <a:p>
            <a:pPr lvl="1"/>
            <a:r>
              <a:rPr lang="en-US" dirty="0" smtClean="0"/>
              <a:t>High Index of suspicion</a:t>
            </a:r>
          </a:p>
          <a:p>
            <a:pPr lvl="1"/>
            <a:r>
              <a:rPr lang="en-US" dirty="0" smtClean="0"/>
              <a:t>Pain at rest</a:t>
            </a:r>
          </a:p>
          <a:p>
            <a:pPr lvl="1"/>
            <a:r>
              <a:rPr lang="en-US" dirty="0" smtClean="0"/>
              <a:t>Pain with active and passive stretch</a:t>
            </a:r>
          </a:p>
          <a:p>
            <a:pPr lvl="1"/>
            <a:r>
              <a:rPr lang="en-US" dirty="0" smtClean="0"/>
              <a:t>Pain not responding to conservative measures</a:t>
            </a:r>
          </a:p>
          <a:p>
            <a:pPr lvl="1"/>
            <a:r>
              <a:rPr lang="en-US" dirty="0" smtClean="0"/>
              <a:t>Hard/tight compartment</a:t>
            </a:r>
          </a:p>
          <a:p>
            <a:pPr lvl="1"/>
            <a:r>
              <a:rPr lang="en-US" dirty="0" smtClean="0"/>
              <a:t>Compartment pressure &gt;30mmgh</a:t>
            </a:r>
          </a:p>
          <a:p>
            <a:pPr lvl="1"/>
            <a:r>
              <a:rPr lang="en-US" dirty="0" smtClean="0"/>
              <a:t>Numbness/ weakness</a:t>
            </a:r>
          </a:p>
          <a:p>
            <a:pPr lvl="1"/>
            <a:r>
              <a:rPr lang="en-US" dirty="0" smtClean="0"/>
              <a:t>Paralysis (late)</a:t>
            </a:r>
          </a:p>
          <a:p>
            <a:pPr lvl="1"/>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Compartment syndrome</a:t>
            </a:r>
            <a:endParaRPr lang="en-US" dirty="0"/>
          </a:p>
        </p:txBody>
      </p:sp>
      <p:sp>
        <p:nvSpPr>
          <p:cNvPr id="3" name="Content Placeholder 2"/>
          <p:cNvSpPr>
            <a:spLocks noGrp="1"/>
          </p:cNvSpPr>
          <p:nvPr>
            <p:ph idx="1"/>
          </p:nvPr>
        </p:nvSpPr>
        <p:spPr/>
        <p:txBody>
          <a:bodyPr>
            <a:normAutofit lnSpcReduction="10000"/>
          </a:bodyPr>
          <a:lstStyle/>
          <a:p>
            <a:r>
              <a:rPr lang="en-US" dirty="0" smtClean="0"/>
              <a:t>Management:</a:t>
            </a:r>
          </a:p>
          <a:p>
            <a:pPr lvl="1"/>
            <a:r>
              <a:rPr lang="en-US" dirty="0" smtClean="0"/>
              <a:t>Slight elevation (at heart level) and rest</a:t>
            </a:r>
          </a:p>
          <a:p>
            <a:pPr lvl="1"/>
            <a:r>
              <a:rPr lang="en-US" dirty="0" smtClean="0"/>
              <a:t>Release of bandage/ cast</a:t>
            </a:r>
          </a:p>
          <a:p>
            <a:pPr lvl="1"/>
            <a:r>
              <a:rPr lang="en-US" dirty="0" smtClean="0"/>
              <a:t>Monitor kidney function</a:t>
            </a:r>
          </a:p>
          <a:p>
            <a:pPr lvl="1"/>
            <a:r>
              <a:rPr lang="en-US" dirty="0" smtClean="0"/>
              <a:t>Surgical release (</a:t>
            </a:r>
            <a:r>
              <a:rPr lang="en-US" dirty="0" err="1" smtClean="0"/>
              <a:t>fasciotomy</a:t>
            </a:r>
            <a:r>
              <a:rPr lang="en-US" dirty="0" smtClean="0"/>
              <a:t>):</a:t>
            </a:r>
          </a:p>
          <a:p>
            <a:pPr lvl="2"/>
            <a:r>
              <a:rPr lang="en-US" dirty="0" smtClean="0"/>
              <a:t>Not responding</a:t>
            </a:r>
          </a:p>
          <a:p>
            <a:pPr lvl="2"/>
            <a:r>
              <a:rPr lang="en-US" dirty="0" smtClean="0"/>
              <a:t>Presents early within first 48-72 hours from symptoms</a:t>
            </a:r>
          </a:p>
          <a:p>
            <a:pPr lvl="2"/>
            <a:r>
              <a:rPr lang="en-US" dirty="0" smtClean="0"/>
              <a:t>The sooner the better</a:t>
            </a:r>
          </a:p>
          <a:p>
            <a:pPr lvl="2"/>
            <a:r>
              <a:rPr lang="en-US" dirty="0" smtClean="0"/>
              <a:t>If late will loose function of the involved compartment</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comp.jpg"/>
          <p:cNvPicPr>
            <a:picLocks noGrp="1" noChangeAspect="1"/>
          </p:cNvPicPr>
          <p:nvPr>
            <p:ph idx="1"/>
          </p:nvPr>
        </p:nvPicPr>
        <p:blipFill>
          <a:blip r:embed="rId2"/>
          <a:srcRect t="-9614" b="-9614"/>
          <a:stretch>
            <a:fillRect/>
          </a:stretch>
        </p:blipFill>
        <p:spPr>
          <a:xfrm>
            <a:off x="0" y="899318"/>
            <a:ext cx="5749345" cy="3484563"/>
          </a:xfrm>
        </p:spPr>
      </p:pic>
      <p:pic>
        <p:nvPicPr>
          <p:cNvPr id="4" name="Picture 3" descr="fascio"/>
          <p:cNvPicPr>
            <a:picLocks noChangeAspect="1" noChangeArrowheads="1"/>
          </p:cNvPicPr>
          <p:nvPr/>
        </p:nvPicPr>
        <p:blipFill>
          <a:blip r:embed="rId3"/>
          <a:srcRect/>
          <a:stretch>
            <a:fillRect/>
          </a:stretch>
        </p:blipFill>
        <p:spPr bwMode="auto">
          <a:xfrm>
            <a:off x="6056312" y="274638"/>
            <a:ext cx="3087688" cy="65532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Q&amp;A</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dirty="0" smtClean="0"/>
              <a:t>THANK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eniscus</a:t>
            </a:r>
            <a:endParaRPr lang="en-US" dirty="0"/>
          </a:p>
        </p:txBody>
      </p:sp>
      <p:sp>
        <p:nvSpPr>
          <p:cNvPr id="3" name="Content Placeholder 2"/>
          <p:cNvSpPr>
            <a:spLocks noGrp="1"/>
          </p:cNvSpPr>
          <p:nvPr>
            <p:ph idx="1"/>
          </p:nvPr>
        </p:nvSpPr>
        <p:spPr/>
        <p:txBody>
          <a:bodyPr/>
          <a:lstStyle/>
          <a:p>
            <a:r>
              <a:rPr lang="en-US" dirty="0" smtClean="0"/>
              <a:t>Definition</a:t>
            </a:r>
          </a:p>
          <a:p>
            <a:r>
              <a:rPr lang="en-US" dirty="0" smtClean="0"/>
              <a:t>Location:</a:t>
            </a:r>
          </a:p>
          <a:p>
            <a:r>
              <a:rPr lang="en-US" dirty="0" smtClean="0"/>
              <a:t>Function:</a:t>
            </a:r>
          </a:p>
          <a:p>
            <a:r>
              <a:rPr lang="en-US" dirty="0" smtClean="0"/>
              <a:t>Pathology:</a:t>
            </a:r>
          </a:p>
          <a:p>
            <a:pPr lvl="1"/>
            <a:r>
              <a:rPr lang="en-US" dirty="0" smtClean="0"/>
              <a:t>Congenital</a:t>
            </a:r>
          </a:p>
          <a:p>
            <a:pPr lvl="1"/>
            <a:r>
              <a:rPr lang="en-US" dirty="0" smtClean="0"/>
              <a:t>Traumatic</a:t>
            </a:r>
          </a:p>
          <a:p>
            <a:pPr lvl="1"/>
            <a:r>
              <a:rPr lang="en-US" dirty="0" smtClean="0"/>
              <a:t>degenerative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eniscal tear.jpg"/>
          <p:cNvPicPr>
            <a:picLocks noGrp="1" noChangeAspect="1"/>
          </p:cNvPicPr>
          <p:nvPr>
            <p:ph idx="1"/>
          </p:nvPr>
        </p:nvPicPr>
        <p:blipFill>
          <a:blip r:embed="rId2"/>
          <a:srcRect l="-42596" r="-42596"/>
          <a:stretch>
            <a:fillRect/>
          </a:stretch>
        </p:blipFill>
        <p:spPr>
          <a:xfrm>
            <a:off x="3403599" y="0"/>
            <a:ext cx="7467600" cy="4525963"/>
          </a:xfrm>
        </p:spPr>
      </p:pic>
      <p:pic>
        <p:nvPicPr>
          <p:cNvPr id="5" name="Picture 4" descr="Normal-Meniscus.jpg"/>
          <p:cNvPicPr>
            <a:picLocks noChangeAspect="1"/>
          </p:cNvPicPr>
          <p:nvPr/>
        </p:nvPicPr>
        <p:blipFill>
          <a:blip r:embed="rId3"/>
          <a:stretch>
            <a:fillRect/>
          </a:stretch>
        </p:blipFill>
        <p:spPr>
          <a:xfrm>
            <a:off x="0" y="0"/>
            <a:ext cx="4384146" cy="3649279"/>
          </a:xfrm>
          <a:prstGeom prst="rect">
            <a:avLst/>
          </a:prstGeom>
        </p:spPr>
      </p:pic>
      <p:pic>
        <p:nvPicPr>
          <p:cNvPr id="6" name="Picture 5" descr="torn.jpg"/>
          <p:cNvPicPr>
            <a:picLocks noChangeAspect="1"/>
          </p:cNvPicPr>
          <p:nvPr/>
        </p:nvPicPr>
        <p:blipFill>
          <a:blip r:embed="rId4"/>
          <a:stretch>
            <a:fillRect/>
          </a:stretch>
        </p:blipFill>
        <p:spPr>
          <a:xfrm>
            <a:off x="0" y="3649279"/>
            <a:ext cx="5238751" cy="3929063"/>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Ligaments</a:t>
            </a:r>
            <a:endParaRPr lang="en-US" dirty="0"/>
          </a:p>
        </p:txBody>
      </p:sp>
      <p:sp>
        <p:nvSpPr>
          <p:cNvPr id="3" name="Content Placeholder 2"/>
          <p:cNvSpPr>
            <a:spLocks noGrp="1"/>
          </p:cNvSpPr>
          <p:nvPr>
            <p:ph idx="1"/>
          </p:nvPr>
        </p:nvSpPr>
        <p:spPr/>
        <p:txBody>
          <a:bodyPr/>
          <a:lstStyle/>
          <a:p>
            <a:r>
              <a:rPr lang="en-US" dirty="0" smtClean="0"/>
              <a:t>Complex ligamentous structures supporting the knee</a:t>
            </a:r>
          </a:p>
          <a:p>
            <a:r>
              <a:rPr lang="en-US" dirty="0" smtClean="0"/>
              <a:t>Four major:</a:t>
            </a:r>
          </a:p>
          <a:p>
            <a:pPr lvl="1"/>
            <a:r>
              <a:rPr lang="en-US" dirty="0" smtClean="0"/>
              <a:t>MCL/LCL</a:t>
            </a:r>
          </a:p>
          <a:p>
            <a:pPr lvl="1"/>
            <a:r>
              <a:rPr lang="en-US" dirty="0" smtClean="0"/>
              <a:t>ACL/PCL</a:t>
            </a:r>
          </a:p>
          <a:p>
            <a:r>
              <a:rPr lang="en-US" dirty="0" smtClean="0"/>
              <a:t>Pathology may be chronic or traumatic</a:t>
            </a:r>
          </a:p>
          <a:p>
            <a:r>
              <a:rPr lang="en-US" dirty="0" smtClean="0"/>
              <a:t>Injury can occur to one or more at the same time.</a:t>
            </a: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 of Acute Ligament Injury</a:t>
            </a:r>
            <a:endParaRPr lang="en-US" dirty="0"/>
          </a:p>
        </p:txBody>
      </p:sp>
      <p:sp>
        <p:nvSpPr>
          <p:cNvPr id="3" name="Content Placeholder 2"/>
          <p:cNvSpPr>
            <a:spLocks noGrp="1"/>
          </p:cNvSpPr>
          <p:nvPr>
            <p:ph idx="1"/>
          </p:nvPr>
        </p:nvSpPr>
        <p:spPr/>
        <p:txBody>
          <a:bodyPr>
            <a:normAutofit/>
          </a:bodyPr>
          <a:lstStyle/>
          <a:p>
            <a:r>
              <a:rPr lang="en-US" dirty="0" smtClean="0"/>
              <a:t>Partial/complete</a:t>
            </a:r>
          </a:p>
          <a:p>
            <a:r>
              <a:rPr lang="en-US" dirty="0" smtClean="0"/>
              <a:t>Avulsion/ </a:t>
            </a:r>
            <a:r>
              <a:rPr lang="en-US" dirty="0" err="1" smtClean="0"/>
              <a:t>midsubstance</a:t>
            </a:r>
            <a:endParaRPr lang="en-US" dirty="0" smtClean="0"/>
          </a:p>
          <a:p>
            <a:r>
              <a:rPr lang="en-US" dirty="0" smtClean="0"/>
              <a:t>Grade:</a:t>
            </a:r>
          </a:p>
          <a:p>
            <a:pPr lvl="1"/>
            <a:r>
              <a:rPr lang="en-US" dirty="0" smtClean="0"/>
              <a:t>1: partial (0-5mm, tender, no loss of function, common)</a:t>
            </a:r>
          </a:p>
          <a:p>
            <a:pPr lvl="1"/>
            <a:r>
              <a:rPr lang="en-US" dirty="0" smtClean="0"/>
              <a:t>2:almost complete (5-10mm, partial loss of function)</a:t>
            </a:r>
          </a:p>
          <a:p>
            <a:pPr lvl="1"/>
            <a:r>
              <a:rPr lang="en-US" dirty="0" smtClean="0"/>
              <a:t>3:complete (10-15mm, complete loss of </a:t>
            </a:r>
            <a:r>
              <a:rPr lang="en-US" dirty="0" err="1" smtClean="0"/>
              <a:t>function,instability</a:t>
            </a:r>
            <a:r>
              <a:rPr lang="en-US"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4" name="Picture 3" descr="lig"/>
          <p:cNvPicPr>
            <a:picLocks noChangeAspect="1" noChangeArrowheads="1"/>
          </p:cNvPicPr>
          <p:nvPr/>
        </p:nvPicPr>
        <p:blipFill>
          <a:blip r:embed="rId2"/>
          <a:srcRect/>
          <a:stretch>
            <a:fillRect/>
          </a:stretch>
        </p:blipFill>
        <p:spPr bwMode="auto">
          <a:xfrm>
            <a:off x="1559468" y="1600200"/>
            <a:ext cx="6096000" cy="42640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Management</a:t>
            </a:r>
            <a:endParaRPr lang="en-US" dirty="0"/>
          </a:p>
        </p:txBody>
      </p:sp>
      <p:sp>
        <p:nvSpPr>
          <p:cNvPr id="3" name="Content Placeholder 2"/>
          <p:cNvSpPr>
            <a:spLocks noGrp="1"/>
          </p:cNvSpPr>
          <p:nvPr>
            <p:ph idx="1"/>
          </p:nvPr>
        </p:nvSpPr>
        <p:spPr/>
        <p:txBody>
          <a:bodyPr/>
          <a:lstStyle/>
          <a:p>
            <a:r>
              <a:rPr lang="en-US" dirty="0" smtClean="0"/>
              <a:t>Acute</a:t>
            </a:r>
          </a:p>
          <a:p>
            <a:pPr lvl="1"/>
            <a:r>
              <a:rPr lang="en-US" dirty="0" smtClean="0"/>
              <a:t>RICE:</a:t>
            </a:r>
          </a:p>
          <a:p>
            <a:pPr lvl="2"/>
            <a:r>
              <a:rPr lang="en-US" dirty="0" smtClean="0"/>
              <a:t>R: Rest</a:t>
            </a:r>
          </a:p>
          <a:p>
            <a:pPr lvl="2"/>
            <a:r>
              <a:rPr lang="en-US" dirty="0" smtClean="0"/>
              <a:t>I: Ice</a:t>
            </a:r>
          </a:p>
          <a:p>
            <a:pPr lvl="2"/>
            <a:r>
              <a:rPr lang="en-US" dirty="0" smtClean="0"/>
              <a:t>C: Compression</a:t>
            </a:r>
          </a:p>
          <a:p>
            <a:pPr lvl="2"/>
            <a:r>
              <a:rPr lang="en-US" dirty="0" smtClean="0"/>
              <a:t>E: Elevation</a:t>
            </a:r>
          </a:p>
          <a:p>
            <a:pPr lvl="1"/>
            <a:r>
              <a:rPr lang="en-US" dirty="0" smtClean="0"/>
              <a:t>Analgesia</a:t>
            </a:r>
          </a:p>
          <a:p>
            <a:pPr lvl="1"/>
            <a:r>
              <a:rPr lang="en-US" dirty="0" smtClean="0"/>
              <a:t>Support</a:t>
            </a:r>
          </a:p>
          <a:p>
            <a:pPr lvl="1"/>
            <a:r>
              <a:rPr lang="en-US" dirty="0" smtClean="0"/>
              <a:t>Physiotherapy</a:t>
            </a:r>
          </a:p>
          <a:p>
            <a:pPr lvl="1"/>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429</TotalTime>
  <Words>871</Words>
  <Application>Microsoft Office PowerPoint</Application>
  <PresentationFormat>On-screen Show (4:3)</PresentationFormat>
  <Paragraphs>213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Technic</vt:lpstr>
      <vt:lpstr>Soft Tissue Injury Around The Knee</vt:lpstr>
      <vt:lpstr>Lecture Outline</vt:lpstr>
      <vt:lpstr>Stability</vt:lpstr>
      <vt:lpstr>Meniscus</vt:lpstr>
      <vt:lpstr>Slide 5</vt:lpstr>
      <vt:lpstr>Ligaments</vt:lpstr>
      <vt:lpstr>Type of Acute Ligament Injury</vt:lpstr>
      <vt:lpstr>Slide 8</vt:lpstr>
      <vt:lpstr>General Management</vt:lpstr>
      <vt:lpstr>Chronic Ligament Pathology</vt:lpstr>
      <vt:lpstr>General Management</vt:lpstr>
      <vt:lpstr>MCL</vt:lpstr>
      <vt:lpstr>Slide 13</vt:lpstr>
      <vt:lpstr>LCL</vt:lpstr>
      <vt:lpstr>ACL</vt:lpstr>
      <vt:lpstr>Slide 16</vt:lpstr>
      <vt:lpstr>PCL</vt:lpstr>
      <vt:lpstr>Slide 18</vt:lpstr>
      <vt:lpstr>Knee Dislocation</vt:lpstr>
      <vt:lpstr>Knee Dislocation</vt:lpstr>
      <vt:lpstr>Dynamic Stabilizers</vt:lpstr>
      <vt:lpstr>Extensor Mechanism</vt:lpstr>
      <vt:lpstr>Muscle Injury</vt:lpstr>
      <vt:lpstr>Muscle  Injury</vt:lpstr>
      <vt:lpstr>Slide 25</vt:lpstr>
      <vt:lpstr>Muscle Injury</vt:lpstr>
      <vt:lpstr>Slide 27</vt:lpstr>
      <vt:lpstr>Treatment</vt:lpstr>
      <vt:lpstr>Complications</vt:lpstr>
      <vt:lpstr>Complications</vt:lpstr>
      <vt:lpstr>Continued</vt:lpstr>
      <vt:lpstr>Slide 32</vt:lpstr>
      <vt:lpstr>Complications</vt:lpstr>
      <vt:lpstr>Compartment Syndrome</vt:lpstr>
      <vt:lpstr>Compartment syndrome</vt:lpstr>
      <vt:lpstr>Compartment Syndrome</vt:lpstr>
      <vt:lpstr>Compartment syndrome</vt:lpstr>
      <vt:lpstr>Slide 38</vt:lpstr>
      <vt:lpstr>                      Q&amp;A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 Tissue Injury Around The Knee</dc:title>
  <dc:creator>Ahmad Bin Nasser</dc:creator>
  <cp:lastModifiedBy>kkuh</cp:lastModifiedBy>
  <cp:revision>1</cp:revision>
  <dcterms:created xsi:type="dcterms:W3CDTF">2010-10-10T16:49:54Z</dcterms:created>
  <dcterms:modified xsi:type="dcterms:W3CDTF">2011-12-03T10:15:30Z</dcterms:modified>
</cp:coreProperties>
</file>