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25"/>
  </p:notesMasterIdLst>
  <p:sldIdLst>
    <p:sldId id="256" r:id="rId2"/>
    <p:sldId id="257" r:id="rId3"/>
    <p:sldId id="262" r:id="rId4"/>
    <p:sldId id="270" r:id="rId5"/>
    <p:sldId id="264" r:id="rId6"/>
    <p:sldId id="276" r:id="rId7"/>
    <p:sldId id="269" r:id="rId8"/>
    <p:sldId id="268" r:id="rId9"/>
    <p:sldId id="271" r:id="rId10"/>
    <p:sldId id="272" r:id="rId11"/>
    <p:sldId id="267" r:id="rId12"/>
    <p:sldId id="278" r:id="rId13"/>
    <p:sldId id="277" r:id="rId14"/>
    <p:sldId id="258" r:id="rId15"/>
    <p:sldId id="259" r:id="rId16"/>
    <p:sldId id="266" r:id="rId17"/>
    <p:sldId id="260" r:id="rId18"/>
    <p:sldId id="280" r:id="rId19"/>
    <p:sldId id="263" r:id="rId20"/>
    <p:sldId id="281" r:id="rId21"/>
    <p:sldId id="279" r:id="rId22"/>
    <p:sldId id="274" r:id="rId23"/>
    <p:sldId id="273" r:id="rId24"/>
  </p:sldIdLst>
  <p:sldSz cx="9144000" cy="6858000" type="screen4x3"/>
  <p:notesSz cx="6858000" cy="9144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55800"/>
    <a:srgbClr val="7DD7FF"/>
    <a:srgbClr val="57D3FF"/>
    <a:srgbClr val="1D94AD"/>
    <a:srgbClr val="0033CC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356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6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6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356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1D9F000B-BA23-42E4-9D8A-E0B876CC3F5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456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B4E906-459E-4BEA-9D9E-B10FF48CB463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should never enter the class if you arrived </a:t>
            </a:r>
            <a:r>
              <a:rPr lang="en-US" dirty="0">
                <a:cs typeface="Tahoma" pitchFamily="34" charset="0"/>
              </a:rPr>
              <a:t>≥</a:t>
            </a:r>
            <a:r>
              <a:rPr lang="en-US" dirty="0"/>
              <a:t> 15 min.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895600"/>
            <a:ext cx="7391400" cy="914400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733800"/>
            <a:ext cx="7391400" cy="7493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853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8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8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7B11403-DD19-423A-95C3-7BB82A386B0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39FBF-3593-4788-AB5A-CFDA07FEF3D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18478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52400"/>
            <a:ext cx="53911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5BD5B-5C55-4A7A-9196-84F4FE4A9D0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4CB35-4558-420D-A6D5-078D912FD01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426C1-6053-4F1A-8E60-5B9B8A2F470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76400"/>
            <a:ext cx="3619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676400"/>
            <a:ext cx="3619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02894-C485-49AA-8FA7-D886A446DBA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29E54-5002-4AF6-91AC-0B8841E95AF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347AB-3664-4A34-988F-400BC2B3F63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4A39A-AEF2-44C3-AF79-9B48E018FF6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6EE21-EAC5-4852-B78C-3F30AD1139B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5D29C-A9DA-436F-B37A-388724475C9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39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76400"/>
            <a:ext cx="7391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75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endParaRPr lang="en-US" dirty="0"/>
          </a:p>
        </p:txBody>
      </p:sp>
      <p:sp>
        <p:nvSpPr>
          <p:cNvPr id="2775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dirty="0"/>
          </a:p>
        </p:txBody>
      </p:sp>
      <p:sp>
        <p:nvSpPr>
          <p:cNvPr id="2775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9AACFB58-2832-4176-9EB0-63CC566E695B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9067800" cy="9144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INTRODUCTION TO  COURSE 452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2895600"/>
            <a:ext cx="7391400" cy="1752600"/>
          </a:xfrm>
        </p:spPr>
        <p:txBody>
          <a:bodyPr/>
          <a:lstStyle/>
          <a:p>
            <a:pPr algn="ctr"/>
            <a:r>
              <a:rPr lang="en-US" i="1" dirty="0">
                <a:effectLst/>
              </a:rPr>
              <a:t>Dr.KHOLOUD ALZAIN</a:t>
            </a:r>
          </a:p>
          <a:p>
            <a:pPr algn="ctr"/>
            <a:r>
              <a:rPr lang="en-US" sz="1800" dirty="0">
                <a:effectLst/>
              </a:rPr>
              <a:t>Assistant Professor of Orthopedic Surgery</a:t>
            </a:r>
          </a:p>
          <a:p>
            <a:pPr algn="ctr"/>
            <a:r>
              <a:rPr lang="en-US" sz="1800" dirty="0">
                <a:effectLst/>
              </a:rPr>
              <a:t>Consultant, Pediatric Orthopedic Surgeon</a:t>
            </a:r>
          </a:p>
          <a:p>
            <a:pPr algn="ctr"/>
            <a:r>
              <a:rPr lang="en-US" sz="1800" dirty="0">
                <a:effectLst/>
              </a:rPr>
              <a:t>Course Organizer (Course 452) </a:t>
            </a:r>
            <a:r>
              <a:rPr lang="en-US" sz="1800" dirty="0" smtClean="0">
                <a:effectLst/>
              </a:rPr>
              <a:t>Females </a:t>
            </a:r>
            <a:endParaRPr lang="en-US" sz="1800" dirty="0">
              <a:effectLst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HISTORY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7391400" cy="4724400"/>
          </a:xfrm>
        </p:spPr>
        <p:txBody>
          <a:bodyPr/>
          <a:lstStyle/>
          <a:p>
            <a:r>
              <a:rPr lang="en-US" dirty="0"/>
              <a:t>Ped.Orthopedic </a:t>
            </a:r>
            <a:r>
              <a:rPr lang="en-US" dirty="0">
                <a:sym typeface="Wingdings" pitchFamily="2" charset="2"/>
              </a:rPr>
              <a:t> perinatal period.</a:t>
            </a:r>
          </a:p>
          <a:p>
            <a:r>
              <a:rPr lang="en-US" dirty="0">
                <a:sym typeface="Wingdings" pitchFamily="2" charset="2"/>
              </a:rPr>
              <a:t>Trauma  ATLS:</a:t>
            </a:r>
          </a:p>
          <a:p>
            <a:pPr lvl="1"/>
            <a:r>
              <a:rPr lang="en-US" dirty="0">
                <a:sym typeface="Wingdings" pitchFamily="2" charset="2"/>
              </a:rPr>
              <a:t>ABCD.</a:t>
            </a:r>
          </a:p>
          <a:p>
            <a:pPr lvl="1"/>
            <a:r>
              <a:rPr lang="en-US" dirty="0">
                <a:sym typeface="Wingdings" pitchFamily="2" charset="2"/>
              </a:rPr>
              <a:t>Mechanism of injury (calcenium #).</a:t>
            </a:r>
          </a:p>
          <a:p>
            <a:pPr lvl="1"/>
            <a:r>
              <a:rPr lang="en-US" dirty="0">
                <a:sym typeface="Wingdings" pitchFamily="2" charset="2"/>
              </a:rPr>
              <a:t>Force of injury (pathological #).</a:t>
            </a:r>
          </a:p>
          <a:p>
            <a:pPr lvl="1"/>
            <a:r>
              <a:rPr lang="en-US" dirty="0">
                <a:sym typeface="Wingdings" pitchFamily="2" charset="2"/>
              </a:rPr>
              <a:t>Initial &amp; definite treatment.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CLINICAL EXAMINATION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724400"/>
          </a:xfrm>
        </p:spPr>
        <p:txBody>
          <a:bodyPr/>
          <a:lstStyle/>
          <a:p>
            <a:r>
              <a:rPr lang="en-US" dirty="0" smtClean="0"/>
              <a:t>Patient’s position (in bed / walk in OPD).</a:t>
            </a:r>
          </a:p>
          <a:p>
            <a:r>
              <a:rPr lang="en-US" dirty="0" smtClean="0"/>
              <a:t>Limb’s attitude.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CLINICAL EXAMINATION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7391400" cy="4724400"/>
          </a:xfrm>
        </p:spPr>
        <p:txBody>
          <a:bodyPr/>
          <a:lstStyle/>
          <a:p>
            <a:r>
              <a:rPr lang="en-US" dirty="0"/>
              <a:t>The system we are going to use is:</a:t>
            </a:r>
          </a:p>
          <a:p>
            <a:pPr lvl="1"/>
            <a:r>
              <a:rPr lang="en-US" dirty="0"/>
              <a:t>Inspection = Look</a:t>
            </a:r>
          </a:p>
          <a:p>
            <a:pPr lvl="1"/>
            <a:r>
              <a:rPr lang="en-US" dirty="0"/>
              <a:t>Palpation = Feel</a:t>
            </a:r>
          </a:p>
          <a:p>
            <a:pPr lvl="1"/>
            <a:r>
              <a:rPr lang="en-US" dirty="0"/>
              <a:t>Movement = Move (active / passive)</a:t>
            </a:r>
          </a:p>
          <a:p>
            <a:pPr lvl="1"/>
            <a:r>
              <a:rPr lang="en-US" dirty="0"/>
              <a:t>Do:</a:t>
            </a:r>
          </a:p>
          <a:p>
            <a:pPr lvl="2"/>
            <a:r>
              <a:rPr lang="en-US" dirty="0"/>
              <a:t>Special tests.</a:t>
            </a:r>
          </a:p>
          <a:p>
            <a:pPr lvl="2"/>
            <a:r>
              <a:rPr lang="en-US" dirty="0"/>
              <a:t>Measurements.</a:t>
            </a:r>
          </a:p>
          <a:p>
            <a:pPr lvl="2"/>
            <a:r>
              <a:rPr lang="en-US" dirty="0"/>
              <a:t>Gait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Neurovascular assessment.</a:t>
            </a:r>
            <a:endParaRPr lang="en-US" dirty="0"/>
          </a:p>
          <a:p>
            <a:r>
              <a:rPr lang="en-US" dirty="0"/>
              <a:t>Always compare.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TABLES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TABLES</a:t>
            </a:r>
          </a:p>
        </p:txBody>
      </p:sp>
      <p:pic>
        <p:nvPicPr>
          <p:cNvPr id="284681" name="Picture 9" descr="HOW PUT DRESSING ON WOUND02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8600" y="1752600"/>
            <a:ext cx="8686800" cy="2743200"/>
          </a:xfrm>
          <a:noFill/>
          <a:ln/>
        </p:spPr>
      </p:pic>
      <p:sp>
        <p:nvSpPr>
          <p:cNvPr id="284682" name="Oval 10"/>
          <p:cNvSpPr>
            <a:spLocks noChangeArrowheads="1"/>
          </p:cNvSpPr>
          <p:nvPr/>
        </p:nvSpPr>
        <p:spPr bwMode="auto">
          <a:xfrm>
            <a:off x="1447800" y="1600200"/>
            <a:ext cx="1447800" cy="457200"/>
          </a:xfrm>
          <a:prstGeom prst="ellipse">
            <a:avLst/>
          </a:prstGeom>
          <a:noFill/>
          <a:ln w="28575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4683" name="Oval 11"/>
          <p:cNvSpPr>
            <a:spLocks noChangeArrowheads="1"/>
          </p:cNvSpPr>
          <p:nvPr/>
        </p:nvSpPr>
        <p:spPr bwMode="auto">
          <a:xfrm>
            <a:off x="3352800" y="1600200"/>
            <a:ext cx="1447800" cy="457200"/>
          </a:xfrm>
          <a:prstGeom prst="ellipse">
            <a:avLst/>
          </a:prstGeom>
          <a:noFill/>
          <a:ln w="28575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4684" name="Oval 12"/>
          <p:cNvSpPr>
            <a:spLocks noChangeArrowheads="1"/>
          </p:cNvSpPr>
          <p:nvPr/>
        </p:nvSpPr>
        <p:spPr bwMode="auto">
          <a:xfrm>
            <a:off x="5257800" y="1905000"/>
            <a:ext cx="3352800" cy="304800"/>
          </a:xfrm>
          <a:prstGeom prst="ellipse">
            <a:avLst/>
          </a:prstGeom>
          <a:noFill/>
          <a:ln w="28575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4685" name="AutoShape 13"/>
          <p:cNvSpPr>
            <a:spLocks/>
          </p:cNvSpPr>
          <p:nvPr/>
        </p:nvSpPr>
        <p:spPr bwMode="auto">
          <a:xfrm>
            <a:off x="2895600" y="3810000"/>
            <a:ext cx="76200" cy="304800"/>
          </a:xfrm>
          <a:prstGeom prst="rightBracket">
            <a:avLst>
              <a:gd name="adj" fmla="val 33333"/>
            </a:avLst>
          </a:prstGeom>
          <a:noFill/>
          <a:ln w="28575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4686" name="AutoShape 14"/>
          <p:cNvSpPr>
            <a:spLocks/>
          </p:cNvSpPr>
          <p:nvPr/>
        </p:nvSpPr>
        <p:spPr bwMode="auto">
          <a:xfrm>
            <a:off x="2895600" y="4191000"/>
            <a:ext cx="76200" cy="152400"/>
          </a:xfrm>
          <a:prstGeom prst="rightBracket">
            <a:avLst>
              <a:gd name="adj" fmla="val 16667"/>
            </a:avLst>
          </a:prstGeom>
          <a:noFill/>
          <a:ln w="28575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4687" name="Line 15"/>
          <p:cNvSpPr>
            <a:spLocks noChangeShapeType="1"/>
          </p:cNvSpPr>
          <p:nvPr/>
        </p:nvSpPr>
        <p:spPr bwMode="auto">
          <a:xfrm>
            <a:off x="5029200" y="1447800"/>
            <a:ext cx="0" cy="3429000"/>
          </a:xfrm>
          <a:prstGeom prst="line">
            <a:avLst/>
          </a:prstGeom>
          <a:noFill/>
          <a:ln w="76200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284688" name="Oval 16"/>
          <p:cNvSpPr>
            <a:spLocks noChangeArrowheads="1"/>
          </p:cNvSpPr>
          <p:nvPr/>
        </p:nvSpPr>
        <p:spPr bwMode="auto">
          <a:xfrm>
            <a:off x="3429000" y="2743200"/>
            <a:ext cx="1219200" cy="228600"/>
          </a:xfrm>
          <a:prstGeom prst="ellipse">
            <a:avLst/>
          </a:prstGeom>
          <a:noFill/>
          <a:ln w="28575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82" grpId="0" animBg="1"/>
      <p:bldP spid="284683" grpId="0" animBg="1"/>
      <p:bldP spid="284684" grpId="0" animBg="1"/>
      <p:bldP spid="284685" grpId="0" animBg="1"/>
      <p:bldP spid="284686" grpId="0" animBg="1"/>
      <p:bldP spid="284687" grpId="0" animBg="1"/>
      <p:bldP spid="28468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TABLES</a:t>
            </a:r>
          </a:p>
        </p:txBody>
      </p:sp>
      <p:pic>
        <p:nvPicPr>
          <p:cNvPr id="285704" name="Picture 8" descr="HOW PUT DRESSING ON WOUND02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81200" y="1447800"/>
            <a:ext cx="5191125" cy="5410200"/>
          </a:xfrm>
          <a:noFill/>
          <a:ln/>
        </p:spPr>
      </p:pic>
      <p:sp>
        <p:nvSpPr>
          <p:cNvPr id="285707" name="Oval 11"/>
          <p:cNvSpPr>
            <a:spLocks noChangeArrowheads="1"/>
          </p:cNvSpPr>
          <p:nvPr/>
        </p:nvSpPr>
        <p:spPr bwMode="auto">
          <a:xfrm>
            <a:off x="1905000" y="2667000"/>
            <a:ext cx="381000" cy="304800"/>
          </a:xfrm>
          <a:prstGeom prst="ellipse">
            <a:avLst/>
          </a:prstGeom>
          <a:noFill/>
          <a:ln w="28575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Oval 11"/>
          <p:cNvSpPr>
            <a:spLocks noChangeArrowheads="1"/>
          </p:cNvSpPr>
          <p:nvPr/>
        </p:nvSpPr>
        <p:spPr bwMode="auto">
          <a:xfrm>
            <a:off x="1905000" y="3124200"/>
            <a:ext cx="381000" cy="304800"/>
          </a:xfrm>
          <a:prstGeom prst="ellipse">
            <a:avLst/>
          </a:prstGeom>
          <a:noFill/>
          <a:ln w="28575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TABLES</a:t>
            </a:r>
          </a:p>
        </p:txBody>
      </p:sp>
      <p:pic>
        <p:nvPicPr>
          <p:cNvPr id="292870" name="Picture 6" descr="HOW PUT DRESSING ON WOUND02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1676400"/>
            <a:ext cx="7696200" cy="2052638"/>
          </a:xfrm>
          <a:noFill/>
          <a:ln/>
        </p:spPr>
      </p:pic>
      <p:sp>
        <p:nvSpPr>
          <p:cNvPr id="292871" name="Oval 7"/>
          <p:cNvSpPr>
            <a:spLocks noChangeArrowheads="1"/>
          </p:cNvSpPr>
          <p:nvPr/>
        </p:nvSpPr>
        <p:spPr bwMode="auto">
          <a:xfrm>
            <a:off x="5638800" y="1600200"/>
            <a:ext cx="2514600" cy="381000"/>
          </a:xfrm>
          <a:prstGeom prst="ellipse">
            <a:avLst/>
          </a:prstGeom>
          <a:noFill/>
          <a:ln w="28575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TABLES</a:t>
            </a:r>
          </a:p>
        </p:txBody>
      </p:sp>
      <p:pic>
        <p:nvPicPr>
          <p:cNvPr id="286726" name="Picture 6" descr="HOW PUT DRESSING ON WOUND025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8600" y="1752600"/>
            <a:ext cx="8686800" cy="2828925"/>
          </a:xfrm>
          <a:noFill/>
          <a:ln/>
        </p:spPr>
      </p:pic>
      <p:sp>
        <p:nvSpPr>
          <p:cNvPr id="286727" name="Oval 7"/>
          <p:cNvSpPr>
            <a:spLocks noChangeArrowheads="1"/>
          </p:cNvSpPr>
          <p:nvPr/>
        </p:nvSpPr>
        <p:spPr bwMode="auto">
          <a:xfrm>
            <a:off x="3962400" y="1981200"/>
            <a:ext cx="1143000" cy="304800"/>
          </a:xfrm>
          <a:prstGeom prst="ellipse">
            <a:avLst/>
          </a:prstGeom>
          <a:noFill/>
          <a:ln w="28575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6728" name="Oval 8"/>
          <p:cNvSpPr>
            <a:spLocks noChangeArrowheads="1"/>
          </p:cNvSpPr>
          <p:nvPr/>
        </p:nvSpPr>
        <p:spPr bwMode="auto">
          <a:xfrm>
            <a:off x="3429000" y="3048000"/>
            <a:ext cx="1524000" cy="381000"/>
          </a:xfrm>
          <a:prstGeom prst="ellipse">
            <a:avLst/>
          </a:prstGeom>
          <a:noFill/>
          <a:ln w="28575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6729" name="Oval 9"/>
          <p:cNvSpPr>
            <a:spLocks noChangeArrowheads="1"/>
          </p:cNvSpPr>
          <p:nvPr/>
        </p:nvSpPr>
        <p:spPr bwMode="auto">
          <a:xfrm>
            <a:off x="3581400" y="3657600"/>
            <a:ext cx="685800" cy="304800"/>
          </a:xfrm>
          <a:prstGeom prst="ellipse">
            <a:avLst/>
          </a:prstGeom>
          <a:noFill/>
          <a:ln w="28575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6730" name="Text Box 10"/>
          <p:cNvSpPr txBox="1">
            <a:spLocks noChangeArrowheads="1"/>
          </p:cNvSpPr>
          <p:nvPr/>
        </p:nvSpPr>
        <p:spPr bwMode="auto">
          <a:xfrm>
            <a:off x="7239000" y="1981200"/>
            <a:ext cx="1371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40 marks</a:t>
            </a:r>
          </a:p>
        </p:txBody>
      </p:sp>
      <p:sp>
        <p:nvSpPr>
          <p:cNvPr id="286731" name="Text Box 11"/>
          <p:cNvSpPr txBox="1">
            <a:spLocks noChangeArrowheads="1"/>
          </p:cNvSpPr>
          <p:nvPr/>
        </p:nvSpPr>
        <p:spPr bwMode="auto">
          <a:xfrm>
            <a:off x="7239000" y="3200400"/>
            <a:ext cx="1371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3</a:t>
            </a:r>
            <a:r>
              <a:rPr lang="en-US" dirty="0" smtClean="0"/>
              <a:t>0 </a:t>
            </a:r>
            <a:r>
              <a:rPr lang="en-US" dirty="0"/>
              <a:t>marks</a:t>
            </a:r>
          </a:p>
        </p:txBody>
      </p:sp>
      <p:sp>
        <p:nvSpPr>
          <p:cNvPr id="286732" name="Text Box 12"/>
          <p:cNvSpPr txBox="1">
            <a:spLocks noChangeArrowheads="1"/>
          </p:cNvSpPr>
          <p:nvPr/>
        </p:nvSpPr>
        <p:spPr bwMode="auto">
          <a:xfrm>
            <a:off x="7162800" y="3657600"/>
            <a:ext cx="1524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3</a:t>
            </a:r>
            <a:r>
              <a:rPr lang="en-US" dirty="0" smtClean="0"/>
              <a:t>0 </a:t>
            </a:r>
            <a:r>
              <a:rPr lang="en-US" dirty="0"/>
              <a:t>marks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7" grpId="0" animBg="1"/>
      <p:bldP spid="286728" grpId="0" animBg="1"/>
      <p:bldP spid="286729" grpId="0" animBg="1"/>
      <p:bldP spid="286730" grpId="0"/>
      <p:bldP spid="286731" grpId="0"/>
      <p:bldP spid="2867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CLINICAL TEACHING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724400"/>
          </a:xfrm>
        </p:spPr>
        <p:txBody>
          <a:bodyPr/>
          <a:lstStyle/>
          <a:p>
            <a:r>
              <a:rPr lang="en-US" dirty="0" smtClean="0"/>
              <a:t>In 34B/22B cases prepared to be interviewed.</a:t>
            </a:r>
          </a:p>
          <a:p>
            <a:r>
              <a:rPr lang="en-US" dirty="0" smtClean="0"/>
              <a:t>In the OPD.</a:t>
            </a:r>
          </a:p>
          <a:p>
            <a:r>
              <a:rPr lang="en-US" dirty="0" smtClean="0"/>
              <a:t>In the OR.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BOOKS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7391400" cy="4724400"/>
          </a:xfrm>
        </p:spPr>
        <p:txBody>
          <a:bodyPr/>
          <a:lstStyle/>
          <a:p>
            <a:r>
              <a:rPr lang="en-US" dirty="0"/>
              <a:t>“Appley’s system of Orthopedics”. </a:t>
            </a:r>
          </a:p>
          <a:p>
            <a:r>
              <a:rPr lang="en-US" dirty="0"/>
              <a:t>“Orthopedic Examination” by McRae</a:t>
            </a:r>
            <a:r>
              <a:rPr lang="en-US" dirty="0" smtClean="0"/>
              <a:t>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WILL COVER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7391400" cy="4724400"/>
          </a:xfrm>
        </p:spPr>
        <p:txBody>
          <a:bodyPr/>
          <a:lstStyle/>
          <a:p>
            <a:r>
              <a:rPr lang="en-US" dirty="0"/>
              <a:t>Course objectives.</a:t>
            </a:r>
          </a:p>
          <a:p>
            <a:r>
              <a:rPr lang="en-US" dirty="0"/>
              <a:t>What is expected of you.</a:t>
            </a:r>
          </a:p>
          <a:p>
            <a:r>
              <a:rPr lang="en-US" dirty="0" smtClean="0"/>
              <a:t>Deference between orthopedics and other subjects.</a:t>
            </a:r>
          </a:p>
          <a:p>
            <a:r>
              <a:rPr lang="en-US" dirty="0" smtClean="0"/>
              <a:t>Explain the tables.</a:t>
            </a:r>
          </a:p>
          <a:p>
            <a:r>
              <a:rPr lang="en-US" dirty="0" smtClean="0"/>
              <a:t>Reading </a:t>
            </a:r>
            <a:r>
              <a:rPr lang="en-US" dirty="0"/>
              <a:t>sources.</a:t>
            </a:r>
          </a:p>
          <a:p>
            <a:r>
              <a:rPr lang="en-US" dirty="0"/>
              <a:t>Exams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BOOKS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7391400" cy="4724400"/>
          </a:xfrm>
        </p:spPr>
        <p:txBody>
          <a:bodyPr/>
          <a:lstStyle/>
          <a:p>
            <a:r>
              <a:rPr lang="en-US" dirty="0"/>
              <a:t>“Appley’s system of Orthopedics”. </a:t>
            </a:r>
          </a:p>
          <a:p>
            <a:r>
              <a:rPr lang="en-US" dirty="0"/>
              <a:t>“Orthopedic Examination” by McRae.</a:t>
            </a:r>
          </a:p>
          <a:p>
            <a:r>
              <a:rPr lang="en-US" dirty="0"/>
              <a:t>“Fractures and Dislocations” by Bader and Shaheen.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783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KEEP IN MINDE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724400"/>
          </a:xfrm>
        </p:spPr>
        <p:txBody>
          <a:bodyPr/>
          <a:lstStyle/>
          <a:p>
            <a:r>
              <a:rPr lang="en-US" dirty="0" smtClean="0"/>
              <a:t>Dr.’s office hours.</a:t>
            </a:r>
          </a:p>
          <a:p>
            <a:r>
              <a:rPr lang="en-US" dirty="0" smtClean="0"/>
              <a:t>If:</a:t>
            </a:r>
          </a:p>
          <a:p>
            <a:pPr lvl="1"/>
            <a:r>
              <a:rPr lang="en-US" dirty="0" smtClean="0"/>
              <a:t>A lecture not given </a:t>
            </a:r>
            <a:r>
              <a:rPr lang="en-US" dirty="0" smtClean="0">
                <a:sym typeface="Wingdings" pitchFamily="2" charset="2"/>
              </a:rPr>
              <a:t> tell me the same day.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Clinical teaching 15 min’s with no idea  page me.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My pager 0073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(please only by leaders,   care on Sat &amp; Mon)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YOUR GROUP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7391400" cy="3657600"/>
          </a:xfrm>
        </p:spPr>
        <p:txBody>
          <a:bodyPr/>
          <a:lstStyle/>
          <a:p>
            <a:pPr algn="ctr"/>
            <a:r>
              <a:rPr lang="en-US" dirty="0" smtClean="0">
                <a:effectLst/>
              </a:rPr>
              <a:t>You are </a:t>
            </a:r>
            <a:r>
              <a:rPr lang="en-US" dirty="0" smtClean="0">
                <a:effectLst/>
              </a:rPr>
              <a:t>74 </a:t>
            </a:r>
            <a:r>
              <a:rPr lang="en-US" dirty="0" smtClean="0">
                <a:effectLst/>
              </a:rPr>
              <a:t>Dr.’s, with 1 leader.</a:t>
            </a:r>
          </a:p>
          <a:p>
            <a:pPr algn="ctr"/>
            <a:r>
              <a:rPr lang="en-US" dirty="0" smtClean="0">
                <a:effectLst/>
              </a:rPr>
              <a:t>3 </a:t>
            </a:r>
            <a:r>
              <a:rPr lang="en-US" dirty="0" err="1" smtClean="0">
                <a:effectLst/>
              </a:rPr>
              <a:t>gp</a:t>
            </a:r>
            <a:r>
              <a:rPr lang="en-US" smtClean="0">
                <a:effectLst/>
              </a:rPr>
              <a:t> </a:t>
            </a:r>
            <a:r>
              <a:rPr lang="en-US" smtClean="0">
                <a:effectLst/>
              </a:rPr>
              <a:t>(</a:t>
            </a:r>
            <a:r>
              <a:rPr lang="en-US" smtClean="0">
                <a:effectLst/>
              </a:rPr>
              <a:t>25</a:t>
            </a:r>
            <a:r>
              <a:rPr lang="en-US" smtClean="0">
                <a:effectLst/>
              </a:rPr>
              <a:t>, 25, 24) </a:t>
            </a:r>
            <a:r>
              <a:rPr lang="en-US" dirty="0">
                <a:effectLst/>
              </a:rPr>
              <a:t>each with a leader.</a:t>
            </a:r>
          </a:p>
          <a:p>
            <a:pPr algn="ctr"/>
            <a:r>
              <a:rPr lang="en-US" dirty="0">
                <a:effectLst/>
              </a:rPr>
              <a:t>Each gp (A &amp; B</a:t>
            </a:r>
            <a:r>
              <a:rPr lang="en-US" dirty="0" smtClean="0">
                <a:effectLst/>
              </a:rPr>
              <a:t>).</a:t>
            </a:r>
          </a:p>
          <a:p>
            <a:pPr algn="ctr"/>
            <a:endParaRPr lang="en-US" dirty="0">
              <a:effectLst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6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1600200"/>
            <a:ext cx="7391400" cy="5105400"/>
          </a:xfrm>
        </p:spPr>
        <p:txBody>
          <a:bodyPr/>
          <a:lstStyle/>
          <a:p>
            <a:r>
              <a:rPr lang="en-US" sz="7200" b="1" dirty="0">
                <a:solidFill>
                  <a:schemeClr val="tx1"/>
                </a:solidFill>
                <a:effectLst/>
              </a:rPr>
              <a:t>Any Question </a:t>
            </a:r>
            <a:r>
              <a:rPr lang="en-US" sz="7200" b="1" dirty="0" smtClean="0">
                <a:solidFill>
                  <a:schemeClr val="tx1"/>
                </a:solidFill>
                <a:effectLst/>
              </a:rPr>
              <a:t>?</a:t>
            </a:r>
            <a:br>
              <a:rPr lang="en-US" sz="7200" b="1" dirty="0" smtClean="0">
                <a:solidFill>
                  <a:schemeClr val="tx1"/>
                </a:solidFill>
                <a:effectLst/>
              </a:rPr>
            </a:br>
            <a:r>
              <a:rPr lang="en-US" sz="7200" b="1" dirty="0">
                <a:solidFill>
                  <a:schemeClr val="tx1"/>
                </a:solidFill>
                <a:effectLst/>
              </a:rPr>
              <a:t/>
            </a:r>
            <a:br>
              <a:rPr lang="en-US" sz="7200" b="1" dirty="0">
                <a:solidFill>
                  <a:schemeClr val="tx1"/>
                </a:solidFill>
                <a:effectLst/>
              </a:rPr>
            </a:br>
            <a:r>
              <a:rPr lang="en-US" sz="4000" dirty="0">
                <a:solidFill>
                  <a:schemeClr val="tx1"/>
                </a:solidFill>
                <a:effectLst/>
              </a:rPr>
              <a:t>Dr.Kholoud P-0073</a:t>
            </a:r>
            <a:br>
              <a:rPr lang="en-US" sz="4000" dirty="0">
                <a:solidFill>
                  <a:schemeClr val="tx1"/>
                </a:solidFill>
                <a:effectLst/>
              </a:rPr>
            </a:br>
            <a:r>
              <a:rPr lang="en-US" sz="72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7200" b="1" dirty="0" smtClean="0">
                <a:solidFill>
                  <a:schemeClr val="tx1"/>
                </a:solidFill>
                <a:effectLst/>
              </a:rPr>
            </a:br>
            <a:endParaRPr lang="en-US" sz="7200" b="1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ORTHOPEDICS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724400"/>
          </a:xfrm>
        </p:spPr>
        <p:txBody>
          <a:bodyPr/>
          <a:lstStyle/>
          <a:p>
            <a:pPr algn="ctr">
              <a:buNone/>
            </a:pPr>
            <a:r>
              <a:rPr lang="en-US" dirty="0"/>
              <a:t>Orthopedic = </a:t>
            </a:r>
            <a:r>
              <a:rPr lang="en-US" dirty="0" smtClean="0"/>
              <a:t>study of musclo.skeletal </a:t>
            </a:r>
            <a:r>
              <a:rPr lang="en-US" dirty="0"/>
              <a:t>system</a:t>
            </a:r>
          </a:p>
          <a:p>
            <a:pPr algn="ctr">
              <a:buNone/>
            </a:pPr>
            <a:r>
              <a:rPr lang="en-US" dirty="0" smtClean="0"/>
              <a:t> (bone diseases </a:t>
            </a:r>
            <a:r>
              <a:rPr lang="en-US" dirty="0"/>
              <a:t>&amp; </a:t>
            </a:r>
            <a:r>
              <a:rPr lang="en-US" dirty="0" smtClean="0"/>
              <a:t>trauma)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OBJECTIVES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724400"/>
          </a:xfrm>
        </p:spPr>
        <p:txBody>
          <a:bodyPr/>
          <a:lstStyle/>
          <a:p>
            <a:r>
              <a:rPr lang="en-US" dirty="0"/>
              <a:t>Knowledge:</a:t>
            </a:r>
          </a:p>
          <a:p>
            <a:pPr lvl="1"/>
            <a:r>
              <a:rPr lang="en-US" dirty="0" smtClean="0"/>
              <a:t>Ortho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important &amp; common </a:t>
            </a:r>
            <a:r>
              <a:rPr lang="en-US" dirty="0" smtClean="0"/>
              <a:t>problems, </a:t>
            </a:r>
            <a:r>
              <a:rPr lang="en-US" dirty="0"/>
              <a:t>especially those related to our community.</a:t>
            </a:r>
          </a:p>
          <a:p>
            <a:pPr lvl="1"/>
            <a:r>
              <a:rPr lang="en-US" dirty="0" smtClean="0"/>
              <a:t>Trauma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emphasize </a:t>
            </a:r>
            <a:r>
              <a:rPr lang="en-US" dirty="0"/>
              <a:t>on basic aspects in trauma &amp; how to deal with them.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OBJECTIVES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724400"/>
          </a:xfrm>
        </p:spPr>
        <p:txBody>
          <a:bodyPr/>
          <a:lstStyle/>
          <a:p>
            <a:r>
              <a:rPr lang="en-US" dirty="0"/>
              <a:t>To acquire the skills: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</a:t>
            </a:r>
            <a:r>
              <a:rPr lang="en-US" b="1" i="1" dirty="0" smtClean="0"/>
              <a:t>H/O</a:t>
            </a:r>
            <a:r>
              <a:rPr lang="en-US" dirty="0" smtClean="0"/>
              <a:t> taking of </a:t>
            </a:r>
            <a:r>
              <a:rPr lang="en-US" dirty="0"/>
              <a:t>trauma and elective cases.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erform </a:t>
            </a:r>
            <a:r>
              <a:rPr lang="en-US" b="1" i="1" dirty="0" smtClean="0"/>
              <a:t>O/E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limbs &amp; joints.</a:t>
            </a:r>
            <a:endParaRPr lang="en-US" dirty="0"/>
          </a:p>
          <a:p>
            <a:pPr lvl="1"/>
            <a:r>
              <a:rPr lang="en-US" dirty="0"/>
              <a:t>The ability to </a:t>
            </a:r>
            <a:r>
              <a:rPr lang="en-US" dirty="0" smtClean="0"/>
              <a:t>read (</a:t>
            </a:r>
            <a:r>
              <a:rPr lang="en-US" b="1" i="1" dirty="0" smtClean="0"/>
              <a:t>XR)</a:t>
            </a:r>
            <a:r>
              <a:rPr lang="en-US" dirty="0" smtClean="0"/>
              <a:t> radiological images.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IT IS EXPECTED FROM YOU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724400"/>
          </a:xfrm>
        </p:spPr>
        <p:txBody>
          <a:bodyPr/>
          <a:lstStyle/>
          <a:p>
            <a:r>
              <a:rPr lang="en-US" dirty="0" smtClean="0"/>
              <a:t>5 week course.</a:t>
            </a:r>
          </a:p>
          <a:p>
            <a:r>
              <a:rPr lang="en-US" dirty="0" smtClean="0"/>
              <a:t>Study &amp; prepare from the beginning.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IT IS EXPECTED FROM YOU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724400"/>
          </a:xfrm>
        </p:spPr>
        <p:txBody>
          <a:bodyPr/>
          <a:lstStyle/>
          <a:p>
            <a:r>
              <a:rPr lang="en-US" dirty="0"/>
              <a:t>Be on time for lectures &amp; clinical sessions.</a:t>
            </a:r>
          </a:p>
          <a:p>
            <a:r>
              <a:rPr lang="en-US" dirty="0" smtClean="0"/>
              <a:t>Do not sign attendance for someone else.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IT IS EXPECTED FROM YOU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724400"/>
          </a:xfrm>
        </p:spPr>
        <p:txBody>
          <a:bodyPr/>
          <a:lstStyle/>
          <a:p>
            <a:r>
              <a:rPr lang="en-US" dirty="0" smtClean="0"/>
              <a:t>Each </a:t>
            </a:r>
            <a:r>
              <a:rPr lang="en-US" dirty="0"/>
              <a:t>student must attend at least 75% of lectures.</a:t>
            </a:r>
          </a:p>
          <a:p>
            <a:r>
              <a:rPr lang="en-US" dirty="0"/>
              <a:t>If this is not achieved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dirty="0"/>
              <a:t>not be allowed to attend the </a:t>
            </a:r>
            <a:r>
              <a:rPr lang="en-US" u="sng" dirty="0">
                <a:effectLst/>
              </a:rPr>
              <a:t>FINAL EXAM</a:t>
            </a:r>
            <a:r>
              <a:rPr lang="en-US" dirty="0"/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HISTORY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724400"/>
          </a:xfrm>
        </p:spPr>
        <p:txBody>
          <a:bodyPr/>
          <a:lstStyle/>
          <a:p>
            <a:r>
              <a:rPr lang="en-US" dirty="0">
                <a:sym typeface="Wingdings" pitchFamily="2" charset="2"/>
              </a:rPr>
              <a:t>Orthopedics:</a:t>
            </a:r>
          </a:p>
          <a:p>
            <a:pPr lvl="1"/>
            <a:r>
              <a:rPr lang="en-US" dirty="0"/>
              <a:t>Present C/O.</a:t>
            </a:r>
          </a:p>
          <a:p>
            <a:pPr lvl="1"/>
            <a:r>
              <a:rPr lang="en-US" dirty="0"/>
              <a:t>Ask for daily </a:t>
            </a:r>
            <a:r>
              <a:rPr lang="en-US" dirty="0" smtClean="0"/>
              <a:t>functions:</a:t>
            </a:r>
            <a:endParaRPr lang="en-US" dirty="0"/>
          </a:p>
          <a:p>
            <a:pPr lvl="2"/>
            <a:r>
              <a:rPr lang="en-US" dirty="0"/>
              <a:t>UL: reach &amp; use (can reach mouth).</a:t>
            </a:r>
          </a:p>
          <a:p>
            <a:pPr lvl="2"/>
            <a:r>
              <a:rPr lang="en-US" dirty="0"/>
              <a:t>LL: weight bearing (</a:t>
            </a:r>
            <a:r>
              <a:rPr lang="en-US" dirty="0" smtClean="0"/>
              <a:t>gait in knees O.A).</a:t>
            </a:r>
            <a:endParaRPr lang="en-US" dirty="0"/>
          </a:p>
          <a:p>
            <a:pPr lvl="1"/>
            <a:r>
              <a:rPr lang="en-US" dirty="0"/>
              <a:t>Any previous Rx:</a:t>
            </a:r>
          </a:p>
          <a:p>
            <a:pPr lvl="2"/>
            <a:r>
              <a:rPr lang="en-US" dirty="0"/>
              <a:t>Medical </a:t>
            </a:r>
            <a:r>
              <a:rPr lang="en-US" dirty="0" smtClean="0"/>
              <a:t>(Brufen </a:t>
            </a:r>
            <a:r>
              <a:rPr lang="en-US" dirty="0"/>
              <a:t>vs. </a:t>
            </a:r>
            <a:r>
              <a:rPr lang="en-US" dirty="0" smtClean="0"/>
              <a:t>Mobic</a:t>
            </a:r>
            <a:r>
              <a:rPr lang="en-US" dirty="0"/>
              <a:t>).</a:t>
            </a:r>
          </a:p>
          <a:p>
            <a:pPr lvl="2"/>
            <a:r>
              <a:rPr lang="en-US" dirty="0" smtClean="0"/>
              <a:t>Immobilization </a:t>
            </a:r>
            <a:r>
              <a:rPr lang="en-US" dirty="0"/>
              <a:t>(splints).</a:t>
            </a:r>
          </a:p>
          <a:p>
            <a:pPr lvl="2"/>
            <a:r>
              <a:rPr lang="en-US" dirty="0"/>
              <a:t>Surgical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Traditional medicine.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5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1.1|4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6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7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6.7|3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|26.4|21.5|16.2|3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8|8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3.8|0.4|0.8|3.3|2.1|0.2|0.2|7.7|1.4|0.9|59.4|4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3.8|0.4|0.8|3.3|2.1|0.2|0.2|7.7|1.4|0.9|59.4|4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7.6|5.5|5.2|1.6|2.8|9.5"/>
</p:tagLst>
</file>

<file path=ppt/theme/theme1.xml><?xml version="1.0" encoding="utf-8"?>
<a:theme xmlns:a="http://schemas.openxmlformats.org/drawingml/2006/main" name="Medical design template">
  <a:themeElements>
    <a:clrScheme name="">
      <a:dk1>
        <a:srgbClr val="003366"/>
      </a:dk1>
      <a:lt1>
        <a:srgbClr val="FFFFFF"/>
      </a:lt1>
      <a:dk2>
        <a:srgbClr val="FFFFFF"/>
      </a:dk2>
      <a:lt2>
        <a:srgbClr val="000000"/>
      </a:lt2>
      <a:accent1>
        <a:srgbClr val="8EB3C8"/>
      </a:accent1>
      <a:accent2>
        <a:srgbClr val="6F97B3"/>
      </a:accent2>
      <a:accent3>
        <a:srgbClr val="FFFFFF"/>
      </a:accent3>
      <a:accent4>
        <a:srgbClr val="002A56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Medical desig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edical design template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Medical design template</Template>
  <TotalTime>493</TotalTime>
  <Words>501</Words>
  <Application>Microsoft Macintosh PowerPoint</Application>
  <PresentationFormat>On-screen Show (4:3)</PresentationFormat>
  <Paragraphs>98</Paragraphs>
  <Slides>23</Slides>
  <Notes>1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Medical design template</vt:lpstr>
      <vt:lpstr>INTRODUCTION TO  COURSE 452</vt:lpstr>
      <vt:lpstr>WILL COVER</vt:lpstr>
      <vt:lpstr>ORTHOPEDICS</vt:lpstr>
      <vt:lpstr>OBJECTIVES</vt:lpstr>
      <vt:lpstr>OBJECTIVES</vt:lpstr>
      <vt:lpstr>IT IS EXPECTED FROM YOU</vt:lpstr>
      <vt:lpstr>IT IS EXPECTED FROM YOU</vt:lpstr>
      <vt:lpstr>IT IS EXPECTED FROM YOU</vt:lpstr>
      <vt:lpstr>HISTORY</vt:lpstr>
      <vt:lpstr>HISTORY</vt:lpstr>
      <vt:lpstr>CLINICAL EXAMINATION</vt:lpstr>
      <vt:lpstr>CLINICAL EXAMINATION</vt:lpstr>
      <vt:lpstr>THE TABLES</vt:lpstr>
      <vt:lpstr>THE TABLES</vt:lpstr>
      <vt:lpstr>THE TABLES</vt:lpstr>
      <vt:lpstr>THE TABLES</vt:lpstr>
      <vt:lpstr>THE TABLES</vt:lpstr>
      <vt:lpstr>CLINICAL TEACHING</vt:lpstr>
      <vt:lpstr>BOOKS</vt:lpstr>
      <vt:lpstr>BOOKS</vt:lpstr>
      <vt:lpstr>KEEP IN MINDE</vt:lpstr>
      <vt:lpstr>YOUR GROUP</vt:lpstr>
      <vt:lpstr>Any Question ?  Dr.Kholoud P-0073  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 TO  COURSE 452</dc:title>
  <dc:subject/>
  <dc:creator>Customer</dc:creator>
  <cp:keywords/>
  <dc:description/>
  <cp:lastModifiedBy>Kholoud Alzain</cp:lastModifiedBy>
  <cp:revision>57</cp:revision>
  <dcterms:created xsi:type="dcterms:W3CDTF">2009-05-22T15:33:49Z</dcterms:created>
  <dcterms:modified xsi:type="dcterms:W3CDTF">2012-03-17T06:57:41Z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TC011408271033</vt:lpwstr>
  </property>
</Properties>
</file>