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85" r:id="rId5"/>
    <p:sldId id="257" r:id="rId6"/>
    <p:sldId id="259" r:id="rId7"/>
    <p:sldId id="266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84" r:id="rId20"/>
    <p:sldId id="273" r:id="rId21"/>
    <p:sldId id="274" r:id="rId22"/>
    <p:sldId id="275" r:id="rId23"/>
    <p:sldId id="277" r:id="rId24"/>
    <p:sldId id="276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A7FD-944D-48B4-84A8-FAF6DF614856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666999"/>
          </a:xfrm>
        </p:spPr>
        <p:txBody>
          <a:bodyPr>
            <a:normAutofit/>
          </a:bodyPr>
          <a:lstStyle/>
          <a:p>
            <a:r>
              <a:rPr lang="en-US" dirty="0" smtClean="0"/>
              <a:t>Knee </a:t>
            </a:r>
            <a:r>
              <a:rPr lang="en-US" dirty="0" smtClean="0"/>
              <a:t>Examination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Dr.Kholoud Al-</a:t>
            </a:r>
            <a:r>
              <a:rPr lang="en-US" sz="3200" dirty="0" err="1" smtClean="0"/>
              <a:t>Zain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5791200"/>
            <a:ext cx="2971800" cy="838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Acknowledgment:</a:t>
            </a:r>
          </a:p>
          <a:p>
            <a:r>
              <a:rPr lang="en-US" sz="2000" dirty="0" smtClean="0"/>
              <a:t>Dr.</a:t>
            </a:r>
            <a:r>
              <a:rPr lang="en-US" sz="2000" dirty="0" smtClean="0"/>
              <a:t>Abdulaziz Alomar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Scars </a:t>
            </a:r>
            <a:endParaRPr lang="en-US" dirty="0"/>
          </a:p>
        </p:txBody>
      </p:sp>
      <p:pic>
        <p:nvPicPr>
          <p:cNvPr id="4" name="Picture 8" descr="C:\Documents and Settings\Dr.Abdul Aziz\My Documents\My Pictures\5-28-2008\DSC01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Localize Swelling </a:t>
            </a:r>
            <a:endParaRPr lang="en-US" dirty="0"/>
          </a:p>
        </p:txBody>
      </p:sp>
      <p:pic>
        <p:nvPicPr>
          <p:cNvPr id="4" name="Picture 2" descr="C:\Documents and Settings\Dr.Abdul Aziz\My Documents\My Pictures\5-28-2008\DSC01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Defuse swelling (Effusion) </a:t>
            </a:r>
            <a:endParaRPr lang="en-US" dirty="0"/>
          </a:p>
        </p:txBody>
      </p:sp>
      <p:pic>
        <p:nvPicPr>
          <p:cNvPr id="4" name="Content Placeholder 3" descr="effusi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905000"/>
            <a:ext cx="5463824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 (palpation)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sz="2700" dirty="0" smtClean="0"/>
          </a:p>
          <a:p>
            <a:r>
              <a:rPr lang="en-US" dirty="0" smtClean="0"/>
              <a:t>Tenderness</a:t>
            </a:r>
            <a:endParaRPr lang="en-US" sz="2700" dirty="0" smtClean="0"/>
          </a:p>
          <a:p>
            <a:r>
              <a:rPr lang="en-US" dirty="0" smtClean="0"/>
              <a:t>Effusion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Tenderness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tissue</a:t>
            </a:r>
          </a:p>
          <a:p>
            <a:r>
              <a:rPr lang="en-US" dirty="0" smtClean="0"/>
              <a:t>Bony prominences </a:t>
            </a:r>
          </a:p>
          <a:p>
            <a:r>
              <a:rPr lang="en-US" dirty="0" smtClean="0"/>
              <a:t>Joint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anatomy </a:t>
            </a:r>
            <a:endParaRPr lang="en-US" dirty="0"/>
          </a:p>
        </p:txBody>
      </p:sp>
      <p:pic>
        <p:nvPicPr>
          <p:cNvPr id="26626" name="Picture 2" descr="http://meded.ucsd.edu/clinicalmed/knee_surface_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315200" cy="4781799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line palpation </a:t>
            </a:r>
            <a:endParaRPr lang="en-US" dirty="0"/>
          </a:p>
        </p:txBody>
      </p:sp>
      <p:pic>
        <p:nvPicPr>
          <p:cNvPr id="7" name="Content Placeholder 6" descr="joint line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667000"/>
            <a:ext cx="3760687" cy="2475628"/>
          </a:xfrm>
        </p:spPr>
      </p:pic>
      <p:pic>
        <p:nvPicPr>
          <p:cNvPr id="8" name="Content Placeholder 7" descr="join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667000"/>
            <a:ext cx="3698168" cy="2961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Effusion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Ballotment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 smtClean="0"/>
              <a:t>Milking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meded.ucsd.edu/clinicalmed/knee_ballo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133600"/>
            <a:ext cx="4114800" cy="3429000"/>
          </a:xfrm>
          <a:prstGeom prst="rect">
            <a:avLst/>
          </a:prstGeom>
          <a:noFill/>
        </p:spPr>
      </p:pic>
      <p:pic>
        <p:nvPicPr>
          <p:cNvPr id="24580" name="Picture 4" descr="http://t1.gstatic.com/images?q=tbn:ANd9GcRbzi5qwjBryI7ybIQOetVEBQFGYIAMWVXnmzo6iFlUHItiwj9awZ3fss93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424218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ROM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Passive ROM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t0.gstatic.com/images?q=tbn:ANd9GcQQC585Cy8eFSQyRpucfPohxKLpFr7y9wAkiTWEctRYZ0Ts44mQ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3967504" cy="2971800"/>
          </a:xfrm>
          <a:prstGeom prst="rect">
            <a:avLst/>
          </a:prstGeom>
          <a:noFill/>
        </p:spPr>
      </p:pic>
      <p:pic>
        <p:nvPicPr>
          <p:cNvPr id="29700" name="Picture 4" descr="http://t2.gstatic.com/images?q=tbn:ANd9GcQ8rmsj3k4mPxfWqdcqL-E30aT5xzmmwHdtuqZRxFmAmyxFaMi_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36799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Flexion contracture</a:t>
            </a:r>
          </a:p>
          <a:p>
            <a:r>
              <a:rPr lang="en-US" dirty="0" smtClean="0"/>
              <a:t>Extension lag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MSK Physical Examination </a:t>
            </a:r>
            <a:r>
              <a:rPr lang="en-US" dirty="0"/>
              <a:t>P</a:t>
            </a:r>
            <a:r>
              <a:rPr lang="en-US" dirty="0" smtClean="0"/>
              <a:t>rinciples for Lower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Exposure</a:t>
            </a:r>
          </a:p>
          <a:p>
            <a:r>
              <a:rPr lang="en-US" dirty="0" smtClean="0"/>
              <a:t>Bilateral limb examination</a:t>
            </a:r>
          </a:p>
          <a:p>
            <a:r>
              <a:rPr lang="en-US" dirty="0" smtClean="0"/>
              <a:t>Anterior and posterior </a:t>
            </a:r>
          </a:p>
          <a:p>
            <a:r>
              <a:rPr lang="en-US" dirty="0" smtClean="0"/>
              <a:t>Gait</a:t>
            </a:r>
          </a:p>
          <a:p>
            <a:r>
              <a:rPr lang="en-US" dirty="0" smtClean="0"/>
              <a:t>LLD</a:t>
            </a:r>
          </a:p>
          <a:p>
            <a:r>
              <a:rPr lang="en-US" dirty="0" smtClean="0"/>
              <a:t>NV examination</a:t>
            </a:r>
          </a:p>
          <a:p>
            <a:r>
              <a:rPr lang="en-US" dirty="0" smtClean="0"/>
              <a:t>Joint above and joint below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Ligaments (stability):</a:t>
            </a:r>
          </a:p>
          <a:p>
            <a:pPr lvl="1"/>
            <a:r>
              <a:rPr lang="en-US" dirty="0" smtClean="0"/>
              <a:t>ACL  (Anterior </a:t>
            </a:r>
            <a:r>
              <a:rPr lang="en-US" dirty="0" err="1" smtClean="0"/>
              <a:t>Cruciate</a:t>
            </a:r>
            <a:r>
              <a:rPr lang="en-US" dirty="0" smtClean="0"/>
              <a:t> Ligament)</a:t>
            </a:r>
          </a:p>
          <a:p>
            <a:pPr lvl="1"/>
            <a:r>
              <a:rPr lang="en-US" dirty="0" smtClean="0"/>
              <a:t>PCL  (Posterior </a:t>
            </a:r>
            <a:r>
              <a:rPr lang="en-US" dirty="0" err="1" smtClean="0"/>
              <a:t>Cruciate</a:t>
            </a:r>
            <a:r>
              <a:rPr lang="en-US" dirty="0" smtClean="0"/>
              <a:t> Ligament)</a:t>
            </a:r>
          </a:p>
          <a:p>
            <a:pPr lvl="1"/>
            <a:r>
              <a:rPr lang="en-US" dirty="0" smtClean="0"/>
              <a:t>MCL (Medial Collateral Ligament)</a:t>
            </a:r>
          </a:p>
          <a:p>
            <a:pPr lvl="1"/>
            <a:r>
              <a:rPr lang="en-US" dirty="0" smtClean="0"/>
              <a:t>LCL  (Lateral Collateral Ligament)</a:t>
            </a:r>
          </a:p>
          <a:p>
            <a:r>
              <a:rPr lang="en-US" dirty="0" smtClean="0"/>
              <a:t>meniscus</a:t>
            </a:r>
          </a:p>
          <a:p>
            <a:r>
              <a:rPr lang="en-US" dirty="0" smtClean="0"/>
              <a:t>Patellofemoral joint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ACL </a:t>
            </a:r>
            <a:br>
              <a:rPr lang="en-US" dirty="0" smtClean="0"/>
            </a:br>
            <a:r>
              <a:rPr lang="en-US" dirty="0" smtClean="0"/>
              <a:t>(anterior </a:t>
            </a:r>
            <a:r>
              <a:rPr lang="en-US" dirty="0" err="1" smtClean="0"/>
              <a:t>cruciate</a:t>
            </a:r>
            <a:r>
              <a:rPr lang="en-US" dirty="0" smtClean="0"/>
              <a:t> ligament)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Anterior drawer test</a:t>
            </a:r>
          </a:p>
          <a:p>
            <a:r>
              <a:rPr lang="en-US" dirty="0" smtClean="0"/>
              <a:t>Excessive forward movement of the tibia on the femur</a:t>
            </a:r>
          </a:p>
          <a:p>
            <a:endParaRPr lang="en-US" dirty="0"/>
          </a:p>
        </p:txBody>
      </p:sp>
      <p:pic>
        <p:nvPicPr>
          <p:cNvPr id="13" name="Picture 4" descr="a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352800"/>
            <a:ext cx="6169432" cy="2310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Lachman’s test</a:t>
            </a:r>
          </a:p>
          <a:p>
            <a:r>
              <a:rPr lang="en-US" dirty="0" smtClean="0"/>
              <a:t>The most sensitive test for ACL rupture</a:t>
            </a:r>
          </a:p>
          <a:p>
            <a:r>
              <a:rPr lang="en-US" dirty="0" smtClean="0"/>
              <a:t>Anterior Translation and end point (soft vs. hard)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4" descr="lach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133600"/>
            <a:ext cx="4648200" cy="2781624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ACL </a:t>
            </a:r>
            <a:br>
              <a:rPr lang="en-US" dirty="0" smtClean="0"/>
            </a:br>
            <a:r>
              <a:rPr lang="en-US" dirty="0" smtClean="0"/>
              <a:t>(anterior </a:t>
            </a:r>
            <a:r>
              <a:rPr lang="en-US" dirty="0" err="1" smtClean="0"/>
              <a:t>cruciate</a:t>
            </a:r>
            <a:r>
              <a:rPr lang="en-US" dirty="0" smtClean="0"/>
              <a:t> ligament)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666633"/>
                  </a:outerShdw>
                </a:effectLst>
              </a:rPr>
              <a:t>Pivot shift test:</a:t>
            </a:r>
          </a:p>
          <a:p>
            <a:pPr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666633"/>
                  </a:outerShdw>
                </a:effectLst>
              </a:rPr>
              <a:t>When positive, it is painful</a:t>
            </a:r>
          </a:p>
          <a:p>
            <a:pPr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666633"/>
                  </a:outerShdw>
                </a:effectLst>
              </a:rPr>
              <a:t>It needs experience to be able to elicit it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44675"/>
            <a:ext cx="39211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ACL </a:t>
            </a:r>
            <a:br>
              <a:rPr lang="en-US" dirty="0" smtClean="0"/>
            </a:br>
            <a:r>
              <a:rPr lang="en-US" dirty="0" smtClean="0"/>
              <a:t>(anterior </a:t>
            </a:r>
            <a:r>
              <a:rPr lang="en-US" dirty="0" err="1" smtClean="0"/>
              <a:t>cruciate</a:t>
            </a:r>
            <a:r>
              <a:rPr lang="en-US" dirty="0" smtClean="0"/>
              <a:t> ligament)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PCL </a:t>
            </a:r>
            <a:br>
              <a:rPr lang="en-US" dirty="0" smtClean="0"/>
            </a:br>
            <a:r>
              <a:rPr lang="en-US" dirty="0" smtClean="0"/>
              <a:t>(posterior </a:t>
            </a:r>
            <a:r>
              <a:rPr lang="en-US" dirty="0" err="1" smtClean="0"/>
              <a:t>cruciate</a:t>
            </a:r>
            <a:r>
              <a:rPr lang="en-US" dirty="0" smtClean="0"/>
              <a:t> ligament)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b="1" dirty="0" smtClean="0"/>
              <a:t>Posterior drawer test</a:t>
            </a:r>
          </a:p>
          <a:p>
            <a:pPr>
              <a:defRPr/>
            </a:pPr>
            <a:r>
              <a:rPr lang="en-US" dirty="0" smtClean="0"/>
              <a:t>excessive </a:t>
            </a:r>
            <a:r>
              <a:rPr lang="en-US" dirty="0"/>
              <a:t>backward </a:t>
            </a:r>
            <a:r>
              <a:rPr lang="en-US" dirty="0" smtClean="0"/>
              <a:t>movement </a:t>
            </a:r>
            <a:r>
              <a:rPr lang="en-US" dirty="0"/>
              <a:t>of the tibia </a:t>
            </a:r>
            <a:r>
              <a:rPr lang="en-US" dirty="0" smtClean="0"/>
              <a:t>in relation </a:t>
            </a:r>
            <a:r>
              <a:rPr lang="en-US" dirty="0"/>
              <a:t>to the femur.</a:t>
            </a:r>
          </a:p>
          <a:p>
            <a:endParaRPr lang="en-US" dirty="0"/>
          </a:p>
        </p:txBody>
      </p:sp>
      <p:pic>
        <p:nvPicPr>
          <p:cNvPr id="8" name="Content Placeholder 7" descr="pdt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66126" y="2362200"/>
            <a:ext cx="3368041" cy="2405743"/>
          </a:xfrm>
        </p:spPr>
      </p:pic>
      <p:sp>
        <p:nvSpPr>
          <p:cNvPr id="31746" name="AutoShape 2" descr="data:image/jpeg;base64,/9j/4AAQSkZJRgABAQAAAQABAAD/2wBDAAkGBwgHBgkIBwgKCgkLDRYPDQwMDRsUFRAWIB0iIiAdHx8kKDQsJCYxJx8fLT0tMTU3Ojo6Iys/RD84QzQ5Ojf/2wBDAQoKCg0MDRoPDxo3JR8lNzc3Nzc3Nzc3Nzc3Nzc3Nzc3Nzc3Nzc3Nzc3Nzc3Nzc3Nzc3Nzc3Nzc3Nzc3Nzc3Nzf/wAARCAC+AQoDASIAAhEBAxEB/8QAGwAAAgMBAQEAAAAAAAAAAAAAAQIAAwQFBgf/xAA6EAABBAAEBAMGBgAEBwAAAAABAAIDEQQSITEFE0FRImFxBiMyUoGRFEKhscHRBzNi4RUkNGOT8PH/xAAZAQADAQEBAAAAAAAAAAAAAAAAAQMCBAX/xAAjEQACAwACAgIDAQEAAAAAAAAAAQIDERIhBDETQSIyYRRR/9oADAMBAAIRAxEAPwD2hdysE3Lu4hv3Ulgzl/2Cz42URw4WMnc5vsP91vhcJGhzdQVYDyHGOGnD+/iHuyae35T/AEVy9l9Bmw7ZGuZI22PFOHcLw2OwzsJipIHfkNAnqOhUZxzs0jOpoEUAsABApiggBUCmKUoAQpTumNJSkAqBRIQrVAAIUCYbKUgAgJgEAnAQAMqsaNEtapwgYQ1OFALCZoQBKTAIgJg2wgCAaJgFAOiYIAWkzUct0i0apAGtUpGqc9lKsoAQBWNFKUmA7JgRWAabpAKKsoIA38Ue2TEANOsQAWrhGJOV0btxsVm9sMW2DFRYfCsj5rRmmJHfZv8AP2WXhfEsK8ZXXFL1a7r6Hqrq2Llx3sfxy48s6PUs8QGoXP4xwxmNjJqpANHdlZhcbE4hoe2+2YLoaPFAG1trSZ84nhfBK6OQU5p1VRXrvabhofhTiImEyxnXL8vVeQK55LGaJaBKBSlICEpSaKhKUlICEoEpSVLQBLRBSndFu6AHpQBQJ2oGABWAIAbJwEALWqLnsibmeaH7oTStiaL1cdm91kbmMokkIs/osSnxK11Ob/hobi3OPu4XEdyaVgxjW/5kbgO41RjJcNNB003SSU5lZQofNLTs/wAkMNcUsc18t4dXQbhXNC5DowXh0ZLXDZw3BWvD46wG4gAf9wbfXsqwsUjlsolDtdo3UjSgTZQqEABFSqUoIAh3UChHdQIAatEzdEo2TN3QMYeQR1QCb6oA50sz5pXSSuL5HuLnuO5JVUjWkdj3Sh3dPWl2vP17p7bisw3cIxceYRygCQHSyACvX4Sa2gPd9BovnksOfzCre/FNi5TMRKIvkzEj7Lur8rFkjz7PDe7E93xb2hwmEYWYfLiMRsGtPhb6n+B+i8HiMS/mukkyuL3Fxyit+wVBfiAKDh9lS+SSyXs08liVspPQ+CMY5hqbiI36NeL7HQpiVg8EmhoHsUQZYdAczPlK0rP+kpUP2jWSlJ0SMlbINDtuD0RtUINYQlRBEIEFEIAJkAME4StVgCBhb5oTSiNt1bjsO6YUKzGtVjxTz+MLBsGNIvoDf9LEpYVrqcu/oDWyyuLjoT+Y/wAK9kNDx3f+pBkgY2zlvzV0UgdRy+tdFyybZ6NcUuh2ANIBOlXskdW2Ybq57WuZqACNViEviJ36LC7KN4XiMAkOuj56JnRAiu6RhArqT3V7KNm/4QHTKYny4R1N8UfVt7ei6WGnjnBMbterTuFlDcwNhVctzXZmnK4bEKsLmumc1viqXcTplDyWVuPiib/zbxHqBmOxJOnotmUh1dQulNNajglFxeMAOqh3R06IFMyS9EcxS+ShsaoAYONp86qNopAcQy67q2KUUbNrkNxAeNClfNNHqwEjsub4z1Vd9nf5jUHSM0ulxG4nGOaKwz/LZK9+LcaMbmeaz8Zp3fw67nxE9EjmNNVqudCzMfE82F0YoyBo67Q1gRm5fRQ+AE7aKt2He2ywn6rfl3JCBj0sG/RLk0NwTORICDqMrh1CdmJLKEw06PC2yxZjl672scmGykkWNapVjZhzW0aXNc14tpBHknCxGFzTYH1GijZJ27EmujhasppnLKmSN6YBYGY2j71mnduq0x4mF/wyNvsdFpMk00aWnRO0qoFNH72QMb8P5j5JSlxWm64OcsRpwMfPcHu2J8IroubiSX8QxDgba13Lb9P97Xbw2UO8JGmy5TcM+KaVsw1dI54PcEk/yuXlrbPVlBRiookUZLbeB5V1WhtNbbWlNG1oFGj90DT2EDZTbGlhXLiNCD1NWsTne8JGiz8Qm5IJabN6LHh8UJ7F+LqLVIw60jOzvDsxzVXdXsks2VzInZSK1tbY5C1taV5rLRqMjpMedAnDb8wf1WSGXufotkTgW7/RTaLJ6cf2jYRw2U6UdVzfZ/2lfhXMgxznSQbB+7o/7Hl/8XY9piP+FS1d5SvAB3ipeh4q2D083zP3PrTXMljbLE5rmOFtc02CPJC14DgXHZuGPyG5MO4+KO9vMdj+691g8Vh8bhxNhpA9h7bg9iOhW5QcTlT0tG6hCB3AKIKyMgR17hQI/ZIDgzcOw0hLg0xu7sNfpssMmExMLraRIzuBr9l17QJTcUzUZyj6OazEhvhdbXdjotLZc1AgC1bIGvGWRocOxFrJNgwdYXujd9wpSp30dMfKa9jysa7XZIySWLS8wWZ7sTB/mtzN+YahRk7neJjmmlNwa9lVZGXaN8eNaRThr5rQ2VjwANFy+fG7SVtHui0su43121WeJRWHULdLGqqew2R9ysgxDxoTormzk6lLiynNMmRuQ5h5KU1rAAN+qgmY4VdXuUbBoA6oDopfhxIwuLWl2xWU4NrzpY+q6DCDdmqUAa1xdQr02Kak0YcIv2ZIcNJG7IH5m+thb48zBlGl7nulIFB2bTutDWjYH7pSk37NwrjH0PG0n46Ku5bSwirHyuN/bslDNAb2TOcQ3w61up6Wwqcw65c31H9IHDSyRWHxgjpqrg8EW3Xv4VlOKlMxjbC8G6zEU3a91pJsUuMVrZyZOEYnGPeJHiOiQMuv19Fw58FiOG4sxTaHdrhs4d17yBkgBdIRZOwOyp4pgG8QwroyBzBrG7sV2RX49nkWSXN4+jzmGmzAX0W+Jxy2CCuPEXMe5sgLXtJBB6FdHDvaRV6qM4nRXLTYCdHAXp0C14eXTQ33C5+YsNDUJ4y5hBA381NospYT2hlDuFzguFlpoLwTrBF72vc8Ui52EksC8p/ZeFu3AHoF2+J+rOLy/wBtLg5beHcQxGAmEuGkLHbEbgjsR1WAFMCuto4z6LwXjkHEwI3VFihvGTo7zb/W661aL5Qx5BBBIINgg6hex9nvaN072YTHlgcQQ2Ymsx7O8/NQnXnaNqR6VqakrSCMzTY7jZG1I2cbMhmQy2g5h6FaMkcUubVRwN6lKUgISs02HieSSyndxoVcSkcUD0zGGRujJA4dnhVlhHxREHuxaiULWXFG1bJGMyFugzAf6mqcxwG9j1WwFHTsEuCNfMzG3FAfl0V7MbFoDorS1p3aPspyozvG37JOtGl5DQ0UzHH4vsd1fGLaadr+4WbkQ78toXPlnxAmIwxpgNDraw6v6Xh5O9NHZiJa8tdsT9D6hasoaLaaHZcKHHzMPv2OPUkC10Y5g+MSRv0PQqcoMvC2J0mvNAGQD1TW8nwua7yzLBDK1zqY+j2K0tjtwoAV2WOOFoz0tdiGRavIaOt9VlOLMpyQRudm20/lTE8QrLDyXlwdocn7IPx8MDAcTNHCSfhc8aKlde+yHkX8VkTpMsAZjZrUpwdFxD7RcMZp+KzV8rHH+FU/2r4c003nv9GAfuV1Yzy9J7SYLJIMbGKDvDJXfof4XPw7gTXWt1oxftZw2fDSxPgxJa9pGzf7XOwUokja4HQi7U5xZeqR1WeHqVaZLAKyNc1rdaK53EeJcg5IiC89+nqpxg5PEXlYorWdPE4hjInMllYyx+Z1Lx8gaMRLkNtLvCe6kz3PLnPJc46kk6lUZtbXdVVwOK2zmWt9UwVd04eie1YiPaYP8Q9FX0QeS0B49EAWQ8QxfD57w08kZGxaasfyuiPa3i1f9UP/ABM/pc4tbI0EtBPS1SWMBrlP+hU3A1p67g/GnYyUwYhrWyEW0t2NbhdUvXguFzPbjGSNJBZZselfyvQt4nOG+INd9FGeJm1FtHZL0hcua3ioO7P1Vg4hE7cOCzqDizW4qtzlT+MiO2b7JHYlvQOP0RqDiy8lC1mOIPRn3KQzy9AKS1D4M22iCueZJTrmKXNL8zvulyQ+DOoCmBC5Nv8AmKGVxNAkntaOSH8bOq8mQiNh1O5HQLVBg48goUUOFYQQxgu1cdyFvcRqBV7rnnZr6O6mnjHWc9+GZqS0aDqskkeQ3G/KfJdCXNVO+uqxT0G1180otmpxSMUj8QDfhPnVFWR8ZxmGFZAa67pJZQ1pJOqwTOe8HQhvn1VUt9nO5OL6Z0cVx4yYZ8bWnO8Vm2y+a8vj3Oc8ymy47k9Vte2lllFgqkfx9E5tz9mDm3evRJzSkmaY5COm4Vd2uhHO0XPmJbW66/A8V7swk6t1HouCfhV2GmMT2vbuP1SlHksNReM9diZ+Xh5Hg6htDyK4G9uJsnutWIxYmwsYYdHGyshdQTphiFZLWVyu1DR9VWVCbdaisTLCdG+iYGx6Ku/CPIpmHWkxFl9OyEp8A9ULyv8AKkZBbNPVICyF3gCTOTqhAeh6pgwgVSANGDgMMIc4U5+v06LRzdCCPqs7JHM0ux2KtyMc3M12/S9lyzi09ZeEk1hMw9FbFZIsrOAAd1qgyghTaKG2KIuA1tX8kjp6pIZGtG4ryV5nBAogEKb0osK+Vprv6KCIVVH7qwTt7DTzQ5jXbJYzXQOVXdNySrmFhF2mMjALKQdGbk6dFqwODzPDnA1VjRNhoee4Od8A2B6rrsDY46bQI3WJSzotXXvbI0MjaMzQOwKpldQsO9NEr5LJPToQqcRKANDamkXlJJFU8jRd+Jc7ETtaSR1TYvE5GuzELkfjWNfmkB8gQrwgcdlhtETj7yT1AVUtKp3Eo3DRwVEmKadbVFFkW0CUhZX6lGScE7qNIK2kZMmJw5kbbR4ht5rn0brYrvBoKxcUiawMe0U8g35qsH9GJL7OY5GPqlWnCxG879B0BVIrsmzTAwxx0bs6kdkHk9SFHEdAL7hIVQyBqKAUTAYbEKA6oKIEWv2sIEkxOHWkAbbSjDRQAI3UbWjOe4WWi1xb9lLPdIDoJSmQIQ0BjxLZGeKMmu97KtmIxLdn2tzhXRUmJpNtFHspuKNqTDHj8S3cAq9nE5R8UZ+hVDWjsmDPJYcYm+TL28TIJ8DgrWcUbf5h5UsnL8k8WHdI8MYwuc40GgWSsuERqTOnHxKNw+ILt8OwEuIDZJmUw6hh3Pqr/Z72XbA5uIxrQ6UatYNQ3+yvTDDBp0oFcVtsU8id1NLfczmtj5cZA3VUjvyi6uyV1cWwlhyDxUuZJC5nifsRVDoFBPTraf0ZnkggjatSuZi8Q2O/FQ3tX8RxbWZmgj6Ly2PxJncWtPg/ddVVbkcV1qXQMTjhNM6nkNG3mqy5j/ie531WR7QNlWSQdF2qCRwttm4xQH8v6lVSYeI/C9zT62s3NcEj5n90cTKbHka+I3mDmpocS0nVY5HucdSVXlNpcDakegimaQs/FQx8DX/Ka07Fcxr5W7OP3TPkdIwtdIa6gojW09ByWEjYwG9z5q61la5rdnWVojc01Z17K6JMfVKdE5IrRIUwBqogEUCIigogAg0UUpTXogByM7bHxBVJ2Ooq2gegQBrRpKE16IEKQkI0tWIFIZXXkiFD5J8M0GQONEA3RUp9dm49nT4XwXEY6nH3cZ6kan0C9rwfgmGwItjLkO7jqSsfAZBKxuuvZeojY2NosjMvNusk3n0epRVCK37FFMBNahZnTOc/XS1re5hG9+q5+IieXF0Ys9lzYdKejyvEQtu3muRj8aGsLRqT0V8jcQ45ZAA3uFU3AmV+jQ1vetStxSXbFKTzEeP40ZA9hdo196Bcor0ftrC3DNw2QU0Fw8ztqvKtkJK9On8oJnkXJxm0yxzbVZjtOCmV1FkeRQY9EjolqpKWp4GmIxoZFrMaQsWhaUAJJh4dloypJG2EYGmKkdRsVcY/JKWeSfENCyYjRytzF3wrOWFAF7RoSAjGBqArqiszZS3cE/VPzx2QBcoq2yX0KbN/7aAG0Uaa0Sg31UJpAhijmPdVZ7CGcdkDw690oSEFEzIQUpKloEWkBEYX5JQenVCkEmtQ08PZ+zshw7+Y/wCE/CP5Xs8O9srQbC+Q4bjGJwUjWOqWHo15qvQr13DPazDRwjM10Z7fEvMuok3qPSpviljZ7XkMcaJpMYmM00Xj5/bWLL7qN7nd3EALC/20xJsBrKUo+NY/oq/JrX2e8dFERtqs78rfhqutleFd7ZYwiqass/tTjpAQHNb6BbXh2MF5dK9s3f4gmORmFyAZsx67il49kVLXjcdNjHh07g4jQEjZZS5x6r0KKZVwxnm32xsm5IcMAU0HVV049SgWlX4EeRYXN7oZ2qvKpkKfBC5D5moEgpchUylPihaEgJSGo5VCxHENKnBqrI7K8xIcpawWlGXyQyDstPKU5SA0zZB2SmJvZa+UhykYGmTktPRTleZWvlKcpLEPkzJySfzIct3zffVbeUpyUcUHJmLluGxCPLd3C2cpTlJcUPkzRmCANqqWQRAZgTfZWgigR1WBhRtC0EwGUpBN0QBTNGJGEdRsjZZhze9JyaVUllhWcGVxyUdTot0bGPGjlzCFdA9zbpaQmdDlR6aoZIwqBI49lC5x6rRkuIj7JbZ2VWvdSj3TEWks7IZm9lWQe6FHugCzO29W35IGQE2G0k1GxQo90AWZh2RzCvhVdG90aPdADZhXwo5h2VdHupR7oAuDm/KjbOyoGbuiSe6AL6ZpoNVPB2CoBd3Qt3SkAaSI+oUDYj0WXM7uEczkAbWwwkdVYMLARuVhErx1CcYh46BIDb+Fg7ojC4b8ziPosf4l56BDnuPQI0DZ+Gw3zn7Ifh8P85WQynshzj2QB//Z"/>
          <p:cNvSpPr>
            <a:spLocks noChangeAspect="1" noChangeArrowheads="1"/>
          </p:cNvSpPr>
          <p:nvPr/>
        </p:nvSpPr>
        <p:spPr bwMode="auto">
          <a:xfrm>
            <a:off x="63500" y="-877888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data:image/jpeg;base64,/9j/4AAQSkZJRgABAQAAAQABAAD/2wBDAAkGBwgHBgkIBwgKCgkLDRYPDQwMDRsUFRAWIB0iIiAdHx8kKDQsJCYxJx8fLT0tMTU3Ojo6Iys/RD84QzQ5Ojf/2wBDAQoKCg0MDRoPDxo3JR8lNzc3Nzc3Nzc3Nzc3Nzc3Nzc3Nzc3Nzc3Nzc3Nzc3Nzc3Nzc3Nzc3Nzc3Nzc3Nzc3Nzf/wAARCAC+AQoDASIAAhEBAxEB/8QAGwAAAgMBAQEAAAAAAAAAAAAAAQIAAwQFBgf/xAA6EAABBAAEBAMGBgAEBwAAAAABAAIDEQQSITEFE0FRImFxBiMyUoGRFEKhscHRBzNi4RUkNGOT8PH/xAAZAQADAQEBAAAAAAAAAAAAAAAAAQMCBAX/xAAjEQACAwACAgIDAQEAAAAAAAAAAQIDERIhBDETQSIyYRRR/9oADAMBAAIRAxEAPwD2hdysE3Lu4hv3Ulgzl/2Cz42URw4WMnc5vsP91vhcJGhzdQVYDyHGOGnD+/iHuyae35T/AEVy9l9Bmw7ZGuZI22PFOHcLw2OwzsJipIHfkNAnqOhUZxzs0jOpoEUAsABApiggBUCmKUoAQpTumNJSkAqBRIQrVAAIUCYbKUgAgJgEAnAQAMqsaNEtapwgYQ1OFALCZoQBKTAIgJg2wgCAaJgFAOiYIAWkzUct0i0apAGtUpGqc9lKsoAQBWNFKUmA7JgRWAabpAKKsoIA38Ue2TEANOsQAWrhGJOV0btxsVm9sMW2DFRYfCsj5rRmmJHfZv8AP2WXhfEsK8ZXXFL1a7r6Hqrq2Llx3sfxy48s6PUs8QGoXP4xwxmNjJqpANHdlZhcbE4hoe2+2YLoaPFAG1trSZ84nhfBK6OQU5p1VRXrvabhofhTiImEyxnXL8vVeQK55LGaJaBKBSlICEpSaKhKUlICEoEpSVLQBLRBSndFu6AHpQBQJ2oGABWAIAbJwEALWqLnsibmeaH7oTStiaL1cdm91kbmMokkIs/osSnxK11Ob/hobi3OPu4XEdyaVgxjW/5kbgO41RjJcNNB003SSU5lZQofNLTs/wAkMNcUsc18t4dXQbhXNC5DowXh0ZLXDZw3BWvD46wG4gAf9wbfXsqwsUjlsolDtdo3UjSgTZQqEABFSqUoIAh3UChHdQIAatEzdEo2TN3QMYeQR1QCb6oA50sz5pXSSuL5HuLnuO5JVUjWkdj3Sh3dPWl2vP17p7bisw3cIxceYRygCQHSyACvX4Sa2gPd9BovnksOfzCre/FNi5TMRKIvkzEj7Lur8rFkjz7PDe7E93xb2hwmEYWYfLiMRsGtPhb6n+B+i8HiMS/mukkyuL3Fxyit+wVBfiAKDh9lS+SSyXs08liVspPQ+CMY5hqbiI36NeL7HQpiVg8EmhoHsUQZYdAczPlK0rP+kpUP2jWSlJ0SMlbINDtuD0RtUINYQlRBEIEFEIAJkAME4StVgCBhb5oTSiNt1bjsO6YUKzGtVjxTz+MLBsGNIvoDf9LEpYVrqcu/oDWyyuLjoT+Y/wAK9kNDx3f+pBkgY2zlvzV0UgdRy+tdFyybZ6NcUuh2ANIBOlXskdW2Ybq57WuZqACNViEviJ36LC7KN4XiMAkOuj56JnRAiu6RhArqT3V7KNm/4QHTKYny4R1N8UfVt7ei6WGnjnBMbterTuFlDcwNhVctzXZmnK4bEKsLmumc1viqXcTplDyWVuPiib/zbxHqBmOxJOnotmUh1dQulNNajglFxeMAOqh3R06IFMyS9EcxS+ShsaoAYONp86qNopAcQy67q2KUUbNrkNxAeNClfNNHqwEjsub4z1Vd9nf5jUHSM0ulxG4nGOaKwz/LZK9+LcaMbmeaz8Zp3fw67nxE9EjmNNVqudCzMfE82F0YoyBo67Q1gRm5fRQ+AE7aKt2He2ywn6rfl3JCBj0sG/RLk0NwTORICDqMrh1CdmJLKEw06PC2yxZjl672scmGykkWNapVjZhzW0aXNc14tpBHknCxGFzTYH1GijZJ27EmujhasppnLKmSN6YBYGY2j71mnduq0x4mF/wyNvsdFpMk00aWnRO0qoFNH72QMb8P5j5JSlxWm64OcsRpwMfPcHu2J8IroubiSX8QxDgba13Lb9P97Xbw2UO8JGmy5TcM+KaVsw1dI54PcEk/yuXlrbPVlBRiookUZLbeB5V1WhtNbbWlNG1oFGj90DT2EDZTbGlhXLiNCD1NWsTne8JGiz8Qm5IJabN6LHh8UJ7F+LqLVIw60jOzvDsxzVXdXsks2VzInZSK1tbY5C1taV5rLRqMjpMedAnDb8wf1WSGXufotkTgW7/RTaLJ6cf2jYRw2U6UdVzfZ/2lfhXMgxznSQbB+7o/7Hl/8XY9piP+FS1d5SvAB3ipeh4q2D083zP3PrTXMljbLE5rmOFtc02CPJC14DgXHZuGPyG5MO4+KO9vMdj+691g8Vh8bhxNhpA9h7bg9iOhW5QcTlT0tG6hCB3AKIKyMgR17hQI/ZIDgzcOw0hLg0xu7sNfpssMmExMLraRIzuBr9l17QJTcUzUZyj6OazEhvhdbXdjotLZc1AgC1bIGvGWRocOxFrJNgwdYXujd9wpSp30dMfKa9jysa7XZIySWLS8wWZ7sTB/mtzN+YahRk7neJjmmlNwa9lVZGXaN8eNaRThr5rQ2VjwANFy+fG7SVtHui0su43121WeJRWHULdLGqqew2R9ysgxDxoTormzk6lLiynNMmRuQ5h5KU1rAAN+qgmY4VdXuUbBoA6oDopfhxIwuLWl2xWU4NrzpY+q6DCDdmqUAa1xdQr02Kak0YcIv2ZIcNJG7IH5m+thb48zBlGl7nulIFB2bTutDWjYH7pSk37NwrjH0PG0n46Ku5bSwirHyuN/bslDNAb2TOcQ3w61up6Wwqcw65c31H9IHDSyRWHxgjpqrg8EW3Xv4VlOKlMxjbC8G6zEU3a91pJsUuMVrZyZOEYnGPeJHiOiQMuv19Fw58FiOG4sxTaHdrhs4d17yBkgBdIRZOwOyp4pgG8QwroyBzBrG7sV2RX49nkWSXN4+jzmGmzAX0W+Jxy2CCuPEXMe5sgLXtJBB6FdHDvaRV6qM4nRXLTYCdHAXp0C14eXTQ33C5+YsNDUJ4y5hBA381NospYT2hlDuFzguFlpoLwTrBF72vc8Ui52EksC8p/ZeFu3AHoF2+J+rOLy/wBtLg5beHcQxGAmEuGkLHbEbgjsR1WAFMCuto4z6LwXjkHEwI3VFihvGTo7zb/W661aL5Qx5BBBIINgg6hex9nvaN072YTHlgcQQ2Ymsx7O8/NQnXnaNqR6VqakrSCMzTY7jZG1I2cbMhmQy2g5h6FaMkcUubVRwN6lKUgISs02HieSSyndxoVcSkcUD0zGGRujJA4dnhVlhHxREHuxaiULWXFG1bJGMyFugzAf6mqcxwG9j1WwFHTsEuCNfMzG3FAfl0V7MbFoDorS1p3aPspyozvG37JOtGl5DQ0UzHH4vsd1fGLaadr+4WbkQ78toXPlnxAmIwxpgNDraw6v6Xh5O9NHZiJa8tdsT9D6hasoaLaaHZcKHHzMPv2OPUkC10Y5g+MSRv0PQqcoMvC2J0mvNAGQD1TW8nwua7yzLBDK1zqY+j2K0tjtwoAV2WOOFoz0tdiGRavIaOt9VlOLMpyQRudm20/lTE8QrLDyXlwdocn7IPx8MDAcTNHCSfhc8aKlde+yHkX8VkTpMsAZjZrUpwdFxD7RcMZp+KzV8rHH+FU/2r4c003nv9GAfuV1Yzy9J7SYLJIMbGKDvDJXfof4XPw7gTXWt1oxftZw2fDSxPgxJa9pGzf7XOwUokja4HQi7U5xZeqR1WeHqVaZLAKyNc1rdaK53EeJcg5IiC89+nqpxg5PEXlYorWdPE4hjInMllYyx+Z1Lx8gaMRLkNtLvCe6kz3PLnPJc46kk6lUZtbXdVVwOK2zmWt9UwVd04eie1YiPaYP8Q9FX0QeS0B49EAWQ8QxfD57w08kZGxaasfyuiPa3i1f9UP/ABM/pc4tbI0EtBPS1SWMBrlP+hU3A1p67g/GnYyUwYhrWyEW0t2NbhdUvXguFzPbjGSNJBZZselfyvQt4nOG+INd9FGeJm1FtHZL0hcua3ioO7P1Vg4hE7cOCzqDizW4qtzlT+MiO2b7JHYlvQOP0RqDiy8lC1mOIPRn3KQzy9AKS1D4M22iCueZJTrmKXNL8zvulyQ+DOoCmBC5Nv8AmKGVxNAkntaOSH8bOq8mQiNh1O5HQLVBg48goUUOFYQQxgu1cdyFvcRqBV7rnnZr6O6mnjHWc9+GZqS0aDqskkeQ3G/KfJdCXNVO+uqxT0G1180otmpxSMUj8QDfhPnVFWR8ZxmGFZAa67pJZQ1pJOqwTOe8HQhvn1VUt9nO5OL6Z0cVx4yYZ8bWnO8Vm2y+a8vj3Oc8ymy47k9Vte2lllFgqkfx9E5tz9mDm3evRJzSkmaY5COm4Vd2uhHO0XPmJbW66/A8V7swk6t1HouCfhV2GmMT2vbuP1SlHksNReM9diZ+Xh5Hg6htDyK4G9uJsnutWIxYmwsYYdHGyshdQTphiFZLWVyu1DR9VWVCbdaisTLCdG+iYGx6Ku/CPIpmHWkxFl9OyEp8A9ULyv8AKkZBbNPVICyF3gCTOTqhAeh6pgwgVSANGDgMMIc4U5+v06LRzdCCPqs7JHM0ux2KtyMc3M12/S9lyzi09ZeEk1hMw9FbFZIsrOAAd1qgyghTaKG2KIuA1tX8kjp6pIZGtG4ryV5nBAogEKb0osK+Vprv6KCIVVH7qwTt7DTzQ5jXbJYzXQOVXdNySrmFhF2mMjALKQdGbk6dFqwODzPDnA1VjRNhoee4Od8A2B6rrsDY46bQI3WJSzotXXvbI0MjaMzQOwKpldQsO9NEr5LJPToQqcRKANDamkXlJJFU8jRd+Jc7ETtaSR1TYvE5GuzELkfjWNfmkB8gQrwgcdlhtETj7yT1AVUtKp3Eo3DRwVEmKadbVFFkW0CUhZX6lGScE7qNIK2kZMmJw5kbbR4ht5rn0brYrvBoKxcUiawMe0U8g35qsH9GJL7OY5GPqlWnCxG879B0BVIrsmzTAwxx0bs6kdkHk9SFHEdAL7hIVQyBqKAUTAYbEKA6oKIEWv2sIEkxOHWkAbbSjDRQAI3UbWjOe4WWi1xb9lLPdIDoJSmQIQ0BjxLZGeKMmu97KtmIxLdn2tzhXRUmJpNtFHspuKNqTDHj8S3cAq9nE5R8UZ+hVDWjsmDPJYcYm+TL28TIJ8DgrWcUbf5h5UsnL8k8WHdI8MYwuc40GgWSsuERqTOnHxKNw+ILt8OwEuIDZJmUw6hh3Pqr/Z72XbA5uIxrQ6UatYNQ3+yvTDDBp0oFcVtsU8id1NLfczmtj5cZA3VUjvyi6uyV1cWwlhyDxUuZJC5nifsRVDoFBPTraf0ZnkggjatSuZi8Q2O/FQ3tX8RxbWZmgj6Ly2PxJncWtPg/ddVVbkcV1qXQMTjhNM6nkNG3mqy5j/ie531WR7QNlWSQdF2qCRwttm4xQH8v6lVSYeI/C9zT62s3NcEj5n90cTKbHka+I3mDmpocS0nVY5HucdSVXlNpcDakegimaQs/FQx8DX/Ka07Fcxr5W7OP3TPkdIwtdIa6gojW09ByWEjYwG9z5q61la5rdnWVojc01Z17K6JMfVKdE5IrRIUwBqogEUCIigogAg0UUpTXogByM7bHxBVJ2Ooq2gegQBrRpKE16IEKQkI0tWIFIZXXkiFD5J8M0GQONEA3RUp9dm49nT4XwXEY6nH3cZ6kan0C9rwfgmGwItjLkO7jqSsfAZBKxuuvZeojY2NosjMvNusk3n0epRVCK37FFMBNahZnTOc/XS1re5hG9+q5+IieXF0Ys9lzYdKejyvEQtu3muRj8aGsLRqT0V8jcQ45ZAA3uFU3AmV+jQ1vetStxSXbFKTzEeP40ZA9hdo196Bcor0ftrC3DNw2QU0Fw8ztqvKtkJK9On8oJnkXJxm0yxzbVZjtOCmV1FkeRQY9EjolqpKWp4GmIxoZFrMaQsWhaUAJJh4dloypJG2EYGmKkdRsVcY/JKWeSfENCyYjRytzF3wrOWFAF7RoSAjGBqArqiszZS3cE/VPzx2QBcoq2yX0KbN/7aAG0Uaa0Sg31UJpAhijmPdVZ7CGcdkDw690oSEFEzIQUpKloEWkBEYX5JQenVCkEmtQ08PZ+zshw7+Y/wCE/CP5Xs8O9srQbC+Q4bjGJwUjWOqWHo15qvQr13DPazDRwjM10Z7fEvMuok3qPSpviljZ7XkMcaJpMYmM00Xj5/bWLL7qN7nd3EALC/20xJsBrKUo+NY/oq/JrX2e8dFERtqs78rfhqutleFd7ZYwiqass/tTjpAQHNb6BbXh2MF5dK9s3f4gmORmFyAZsx67il49kVLXjcdNjHh07g4jQEjZZS5x6r0KKZVwxnm32xsm5IcMAU0HVV049SgWlX4EeRYXN7oZ2qvKpkKfBC5D5moEgpchUylPihaEgJSGo5VCxHENKnBqrI7K8xIcpawWlGXyQyDstPKU5SA0zZB2SmJvZa+UhykYGmTktPRTleZWvlKcpLEPkzJySfzIct3zffVbeUpyUcUHJmLluGxCPLd3C2cpTlJcUPkzRmCANqqWQRAZgTfZWgigR1WBhRtC0EwGUpBN0QBTNGJGEdRsjZZhze9JyaVUllhWcGVxyUdTot0bGPGjlzCFdA9zbpaQmdDlR6aoZIwqBI49lC5x6rRkuIj7JbZ2VWvdSj3TEWks7IZm9lWQe6FHugCzO29W35IGQE2G0k1GxQo90AWZh2RzCvhVdG90aPdADZhXwo5h2VdHupR7oAuDm/KjbOyoGbuiSe6AL6ZpoNVPB2CoBd3Qt3SkAaSI+oUDYj0WXM7uEczkAbWwwkdVYMLARuVhErx1CcYh46BIDb+Fg7ojC4b8ziPosf4l56BDnuPQI0DZ+Gw3zn7Ifh8P85WQynshzj2QB//Z"/>
          <p:cNvSpPr>
            <a:spLocks noChangeAspect="1" noChangeArrowheads="1"/>
          </p:cNvSpPr>
          <p:nvPr/>
        </p:nvSpPr>
        <p:spPr bwMode="auto">
          <a:xfrm>
            <a:off x="63500" y="-877888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data:image/jpeg;base64,/9j/4AAQSkZJRgABAQAAAQABAAD/2wBDAAkGBwgHBgkIBwgKCgkLDRYPDQwMDRsUFRAWIB0iIiAdHx8kKDQsJCYxJx8fLT0tMTU3Ojo6Iys/RD84QzQ5Ojf/2wBDAQoKCg0MDRoPDxo3JR8lNzc3Nzc3Nzc3Nzc3Nzc3Nzc3Nzc3Nzc3Nzc3Nzc3Nzc3Nzc3Nzc3Nzc3Nzc3Nzc3Nzf/wAARCAC+AQoDASIAAhEBAxEB/8QAGwAAAgMBAQEAAAAAAAAAAAAAAQIAAwQFBgf/xAA6EAABBAAEBAMGBgAEBwAAAAABAAIDEQQSITEFE0FRImFxBiMyUoGRFEKhscHRBzNi4RUkNGOT8PH/xAAZAQADAQEBAAAAAAAAAAAAAAAAAQMCBAX/xAAjEQACAwACAgIDAQEAAAAAAAAAAQIDERIhBDETQSIyYRRR/9oADAMBAAIRAxEAPwD2hdysE3Lu4hv3Ulgzl/2Cz42URw4WMnc5vsP91vhcJGhzdQVYDyHGOGnD+/iHuyae35T/AEVy9l9Bmw7ZGuZI22PFOHcLw2OwzsJipIHfkNAnqOhUZxzs0jOpoEUAsABApiggBUCmKUoAQpTumNJSkAqBRIQrVAAIUCYbKUgAgJgEAnAQAMqsaNEtapwgYQ1OFALCZoQBKTAIgJg2wgCAaJgFAOiYIAWkzUct0i0apAGtUpGqc9lKsoAQBWNFKUmA7JgRWAabpAKKsoIA38Ue2TEANOsQAWrhGJOV0btxsVm9sMW2DFRYfCsj5rRmmJHfZv8AP2WXhfEsK8ZXXFL1a7r6Hqrq2Llx3sfxy48s6PUs8QGoXP4xwxmNjJqpANHdlZhcbE4hoe2+2YLoaPFAG1trSZ84nhfBK6OQU5p1VRXrvabhofhTiImEyxnXL8vVeQK55LGaJaBKBSlICEpSaKhKUlICEoEpSVLQBLRBSndFu6AHpQBQJ2oGABWAIAbJwEALWqLnsibmeaH7oTStiaL1cdm91kbmMokkIs/osSnxK11Ob/hobi3OPu4XEdyaVgxjW/5kbgO41RjJcNNB003SSU5lZQofNLTs/wAkMNcUsc18t4dXQbhXNC5DowXh0ZLXDZw3BWvD46wG4gAf9wbfXsqwsUjlsolDtdo3UjSgTZQqEABFSqUoIAh3UChHdQIAatEzdEo2TN3QMYeQR1QCb6oA50sz5pXSSuL5HuLnuO5JVUjWkdj3Sh3dPWl2vP17p7bisw3cIxceYRygCQHSyACvX4Sa2gPd9BovnksOfzCre/FNi5TMRKIvkzEj7Lur8rFkjz7PDe7E93xb2hwmEYWYfLiMRsGtPhb6n+B+i8HiMS/mukkyuL3Fxyit+wVBfiAKDh9lS+SSyXs08liVspPQ+CMY5hqbiI36NeL7HQpiVg8EmhoHsUQZYdAczPlK0rP+kpUP2jWSlJ0SMlbINDtuD0RtUINYQlRBEIEFEIAJkAME4StVgCBhb5oTSiNt1bjsO6YUKzGtVjxTz+MLBsGNIvoDf9LEpYVrqcu/oDWyyuLjoT+Y/wAK9kNDx3f+pBkgY2zlvzV0UgdRy+tdFyybZ6NcUuh2ANIBOlXskdW2Ybq57WuZqACNViEviJ36LC7KN4XiMAkOuj56JnRAiu6RhArqT3V7KNm/4QHTKYny4R1N8UfVt7ei6WGnjnBMbterTuFlDcwNhVctzXZmnK4bEKsLmumc1viqXcTplDyWVuPiib/zbxHqBmOxJOnotmUh1dQulNNajglFxeMAOqh3R06IFMyS9EcxS+ShsaoAYONp86qNopAcQy67q2KUUbNrkNxAeNClfNNHqwEjsub4z1Vd9nf5jUHSM0ulxG4nGOaKwz/LZK9+LcaMbmeaz8Zp3fw67nxE9EjmNNVqudCzMfE82F0YoyBo67Q1gRm5fRQ+AE7aKt2He2ywn6rfl3JCBj0sG/RLk0NwTORICDqMrh1CdmJLKEw06PC2yxZjl672scmGykkWNapVjZhzW0aXNc14tpBHknCxGFzTYH1GijZJ27EmujhasppnLKmSN6YBYGY2j71mnduq0x4mF/wyNvsdFpMk00aWnRO0qoFNH72QMb8P5j5JSlxWm64OcsRpwMfPcHu2J8IroubiSX8QxDgba13Lb9P97Xbw2UO8JGmy5TcM+KaVsw1dI54PcEk/yuXlrbPVlBRiookUZLbeB5V1WhtNbbWlNG1oFGj90DT2EDZTbGlhXLiNCD1NWsTne8JGiz8Qm5IJabN6LHh8UJ7F+LqLVIw60jOzvDsxzVXdXsks2VzInZSK1tbY5C1taV5rLRqMjpMedAnDb8wf1WSGXufotkTgW7/RTaLJ6cf2jYRw2U6UdVzfZ/2lfhXMgxznSQbB+7o/7Hl/8XY9piP+FS1d5SvAB3ipeh4q2D083zP3PrTXMljbLE5rmOFtc02CPJC14DgXHZuGPyG5MO4+KO9vMdj+691g8Vh8bhxNhpA9h7bg9iOhW5QcTlT0tG6hCB3AKIKyMgR17hQI/ZIDgzcOw0hLg0xu7sNfpssMmExMLraRIzuBr9l17QJTcUzUZyj6OazEhvhdbXdjotLZc1AgC1bIGvGWRocOxFrJNgwdYXujd9wpSp30dMfKa9jysa7XZIySWLS8wWZ7sTB/mtzN+YahRk7neJjmmlNwa9lVZGXaN8eNaRThr5rQ2VjwANFy+fG7SVtHui0su43121WeJRWHULdLGqqew2R9ysgxDxoTormzk6lLiynNMmRuQ5h5KU1rAAN+qgmY4VdXuUbBoA6oDopfhxIwuLWl2xWU4NrzpY+q6DCDdmqUAa1xdQr02Kak0YcIv2ZIcNJG7IH5m+thb48zBlGl7nulIFB2bTutDWjYH7pSk37NwrjH0PG0n46Ku5bSwirHyuN/bslDNAb2TOcQ3w61up6Wwqcw65c31H9IHDSyRWHxgjpqrg8EW3Xv4VlOKlMxjbC8G6zEU3a91pJsUuMVrZyZOEYnGPeJHiOiQMuv19Fw58FiOG4sxTaHdrhs4d17yBkgBdIRZOwOyp4pgG8QwroyBzBrG7sV2RX49nkWSXN4+jzmGmzAX0W+Jxy2CCuPEXMe5sgLXtJBB6FdHDvaRV6qM4nRXLTYCdHAXp0C14eXTQ33C5+YsNDUJ4y5hBA381NospYT2hlDuFzguFlpoLwTrBF72vc8Ui52EksC8p/ZeFu3AHoF2+J+rOLy/wBtLg5beHcQxGAmEuGkLHbEbgjsR1WAFMCuto4z6LwXjkHEwI3VFihvGTo7zb/W661aL5Qx5BBBIINgg6hex9nvaN072YTHlgcQQ2Ymsx7O8/NQnXnaNqR6VqakrSCMzTY7jZG1I2cbMhmQy2g5h6FaMkcUubVRwN6lKUgISs02HieSSyndxoVcSkcUD0zGGRujJA4dnhVlhHxREHuxaiULWXFG1bJGMyFugzAf6mqcxwG9j1WwFHTsEuCNfMzG3FAfl0V7MbFoDorS1p3aPspyozvG37JOtGl5DQ0UzHH4vsd1fGLaadr+4WbkQ78toXPlnxAmIwxpgNDraw6v6Xh5O9NHZiJa8tdsT9D6hasoaLaaHZcKHHzMPv2OPUkC10Y5g+MSRv0PQqcoMvC2J0mvNAGQD1TW8nwua7yzLBDK1zqY+j2K0tjtwoAV2WOOFoz0tdiGRavIaOt9VlOLMpyQRudm20/lTE8QrLDyXlwdocn7IPx8MDAcTNHCSfhc8aKlde+yHkX8VkTpMsAZjZrUpwdFxD7RcMZp+KzV8rHH+FU/2r4c003nv9GAfuV1Yzy9J7SYLJIMbGKDvDJXfof4XPw7gTXWt1oxftZw2fDSxPgxJa9pGzf7XOwUokja4HQi7U5xZeqR1WeHqVaZLAKyNc1rdaK53EeJcg5IiC89+nqpxg5PEXlYorWdPE4hjInMllYyx+Z1Lx8gaMRLkNtLvCe6kz3PLnPJc46kk6lUZtbXdVVwOK2zmWt9UwVd04eie1YiPaYP8Q9FX0QeS0B49EAWQ8QxfD57w08kZGxaasfyuiPa3i1f9UP/ABM/pc4tbI0EtBPS1SWMBrlP+hU3A1p67g/GnYyUwYhrWyEW0t2NbhdUvXguFzPbjGSNJBZZselfyvQt4nOG+INd9FGeJm1FtHZL0hcua3ioO7P1Vg4hE7cOCzqDizW4qtzlT+MiO2b7JHYlvQOP0RqDiy8lC1mOIPRn3KQzy9AKS1D4M22iCueZJTrmKXNL8zvulyQ+DOoCmBC5Nv8AmKGVxNAkntaOSH8bOq8mQiNh1O5HQLVBg48goUUOFYQQxgu1cdyFvcRqBV7rnnZr6O6mnjHWc9+GZqS0aDqskkeQ3G/KfJdCXNVO+uqxT0G1180otmpxSMUj8QDfhPnVFWR8ZxmGFZAa67pJZQ1pJOqwTOe8HQhvn1VUt9nO5OL6Z0cVx4yYZ8bWnO8Vm2y+a8vj3Oc8ymy47k9Vte2lllFgqkfx9E5tz9mDm3evRJzSkmaY5COm4Vd2uhHO0XPmJbW66/A8V7swk6t1HouCfhV2GmMT2vbuP1SlHksNReM9diZ+Xh5Hg6htDyK4G9uJsnutWIxYmwsYYdHGyshdQTphiFZLWVyu1DR9VWVCbdaisTLCdG+iYGx6Ku/CPIpmHWkxFl9OyEp8A9ULyv8AKkZBbNPVICyF3gCTOTqhAeh6pgwgVSANGDgMMIc4U5+v06LRzdCCPqs7JHM0ux2KtyMc3M12/S9lyzi09ZeEk1hMw9FbFZIsrOAAd1qgyghTaKG2KIuA1tX8kjp6pIZGtG4ryV5nBAogEKb0osK+Vprv6KCIVVH7qwTt7DTzQ5jXbJYzXQOVXdNySrmFhF2mMjALKQdGbk6dFqwODzPDnA1VjRNhoee4Od8A2B6rrsDY46bQI3WJSzotXXvbI0MjaMzQOwKpldQsO9NEr5LJPToQqcRKANDamkXlJJFU8jRd+Jc7ETtaSR1TYvE5GuzELkfjWNfmkB8gQrwgcdlhtETj7yT1AVUtKp3Eo3DRwVEmKadbVFFkW0CUhZX6lGScE7qNIK2kZMmJw5kbbR4ht5rn0brYrvBoKxcUiawMe0U8g35qsH9GJL7OY5GPqlWnCxG879B0BVIrsmzTAwxx0bs6kdkHk9SFHEdAL7hIVQyBqKAUTAYbEKA6oKIEWv2sIEkxOHWkAbbSjDRQAI3UbWjOe4WWi1xb9lLPdIDoJSmQIQ0BjxLZGeKMmu97KtmIxLdn2tzhXRUmJpNtFHspuKNqTDHj8S3cAq9nE5R8UZ+hVDWjsmDPJYcYm+TL28TIJ8DgrWcUbf5h5UsnL8k8WHdI8MYwuc40GgWSsuERqTOnHxKNw+ILt8OwEuIDZJmUw6hh3Pqr/Z72XbA5uIxrQ6UatYNQ3+yvTDDBp0oFcVtsU8id1NLfczmtj5cZA3VUjvyi6uyV1cWwlhyDxUuZJC5nifsRVDoFBPTraf0ZnkggjatSuZi8Q2O/FQ3tX8RxbWZmgj6Ly2PxJncWtPg/ddVVbkcV1qXQMTjhNM6nkNG3mqy5j/ie531WR7QNlWSQdF2qCRwttm4xQH8v6lVSYeI/C9zT62s3NcEj5n90cTKbHka+I3mDmpocS0nVY5HucdSVXlNpcDakegimaQs/FQx8DX/Ka07Fcxr5W7OP3TPkdIwtdIa6gojW09ByWEjYwG9z5q61la5rdnWVojc01Z17K6JMfVKdE5IrRIUwBqogEUCIigogAg0UUpTXogByM7bHxBVJ2Ooq2gegQBrRpKE16IEKQkI0tWIFIZXXkiFD5J8M0GQONEA3RUp9dm49nT4XwXEY6nH3cZ6kan0C9rwfgmGwItjLkO7jqSsfAZBKxuuvZeojY2NosjMvNusk3n0epRVCK37FFMBNahZnTOc/XS1re5hG9+q5+IieXF0Ys9lzYdKejyvEQtu3muRj8aGsLRqT0V8jcQ45ZAA3uFU3AmV+jQ1vetStxSXbFKTzEeP40ZA9hdo196Bcor0ftrC3DNw2QU0Fw8ztqvKtkJK9On8oJnkXJxm0yxzbVZjtOCmV1FkeRQY9EjolqpKWp4GmIxoZFrMaQsWhaUAJJh4dloypJG2EYGmKkdRsVcY/JKWeSfENCyYjRytzF3wrOWFAF7RoSAjGBqArqiszZS3cE/VPzx2QBcoq2yX0KbN/7aAG0Uaa0Sg31UJpAhijmPdVZ7CGcdkDw690oSEFEzIQUpKloEWkBEYX5JQenVCkEmtQ08PZ+zshw7+Y/wCE/CP5Xs8O9srQbC+Q4bjGJwUjWOqWHo15qvQr13DPazDRwjM10Z7fEvMuok3qPSpviljZ7XkMcaJpMYmM00Xj5/bWLL7qN7nd3EALC/20xJsBrKUo+NY/oq/JrX2e8dFERtqs78rfhqutleFd7ZYwiqass/tTjpAQHNb6BbXh2MF5dK9s3f4gmORmFyAZsx67il49kVLXjcdNjHh07g4jQEjZZS5x6r0KKZVwxnm32xsm5IcMAU0HVV049SgWlX4EeRYXN7oZ2qvKpkKfBC5D5moEgpchUylPihaEgJSGo5VCxHENKnBqrI7K8xIcpawWlGXyQyDstPKU5SA0zZB2SmJvZa+UhykYGmTktPRTleZWvlKcpLEPkzJySfzIct3zffVbeUpyUcUHJmLluGxCPLd3C2cpTlJcUPkzRmCANqqWQRAZgTfZWgigR1WBhRtC0EwGUpBN0QBTNGJGEdRsjZZhze9JyaVUllhWcGVxyUdTot0bGPGjlzCFdA9zbpaQmdDlR6aoZIwqBI49lC5x6rRkuIj7JbZ2VWvdSj3TEWks7IZm9lWQe6FHugCzO29W35IGQE2G0k1GxQo90AWZh2RzCvhVdG90aPdADZhXwo5h2VdHupR7oAuDm/KjbOyoGbuiSe6AL6ZpoNVPB2CoBd3Qt3SkAaSI+oUDYj0WXM7uEczkAbWwwkdVYMLARuVhErx1CcYh46BIDb+Fg7ojC4b8ziPosf4l56BDnuPQI0DZ+Gw3zn7Ifh8P85WQynshzj2QB//Z"/>
          <p:cNvSpPr>
            <a:spLocks noChangeAspect="1" noChangeArrowheads="1"/>
          </p:cNvSpPr>
          <p:nvPr/>
        </p:nvSpPr>
        <p:spPr bwMode="auto">
          <a:xfrm>
            <a:off x="63500" y="-877888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666633"/>
                  </a:outerShdw>
                </a:effectLst>
              </a:rPr>
              <a:t>Sagging sign:</a:t>
            </a:r>
            <a:r>
              <a:rPr lang="en-US" dirty="0"/>
              <a:t>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compare both knees </a:t>
            </a:r>
            <a:r>
              <a:rPr lang="en-US" dirty="0"/>
              <a:t>in </a:t>
            </a:r>
            <a:r>
              <a:rPr lang="en-US" dirty="0" smtClean="0"/>
              <a:t>90 degrees </a:t>
            </a:r>
            <a:r>
              <a:rPr lang="en-US" dirty="0"/>
              <a:t>of flexion.</a:t>
            </a:r>
          </a:p>
          <a:p>
            <a:pPr>
              <a:defRPr/>
            </a:pPr>
            <a:r>
              <a:rPr lang="en-US" dirty="0"/>
              <a:t>In the injured knee the proximal tibia is displaced backwards compared to the </a:t>
            </a:r>
            <a:r>
              <a:rPr lang="en-US" dirty="0" smtClean="0"/>
              <a:t>other side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PCL </a:t>
            </a:r>
            <a:br>
              <a:rPr lang="en-US" dirty="0" smtClean="0"/>
            </a:br>
            <a:r>
              <a:rPr lang="en-US" dirty="0" smtClean="0"/>
              <a:t>(posterior </a:t>
            </a:r>
            <a:r>
              <a:rPr lang="en-US" dirty="0" err="1" smtClean="0"/>
              <a:t>cruciate</a:t>
            </a:r>
            <a:r>
              <a:rPr lang="en-US" dirty="0" smtClean="0"/>
              <a:t> ligament)</a:t>
            </a:r>
            <a:endParaRPr lang="en-US" dirty="0"/>
          </a:p>
        </p:txBody>
      </p:sp>
      <p:pic>
        <p:nvPicPr>
          <p:cNvPr id="35842" name="Picture 2" descr="http://t0.gstatic.com/images?q=tbn:ANd9GcSjQWWVw9XQnRhECSxGxutDvUkdVSkyOkT8xptrDT62iS7SA-D9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267200"/>
            <a:ext cx="2976562" cy="2351854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35844" name="Picture 4" descr="http://t2.gstatic.com/images?q=tbn:ANd9GcRjl74i50B_XUqtltdpcVkgyWefzRgypaOYX1EFjNlA_JnLaf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3552721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extension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15 degree flexion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 descr="mclex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clex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32004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extension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15 degree of </a:t>
            </a:r>
            <a:r>
              <a:rPr lang="en-US" dirty="0" err="1" smtClean="0"/>
              <a:t>flextion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399" y="2667000"/>
            <a:ext cx="1986439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095500"/>
            <a:ext cx="44577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Meniscus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Joint line tenderness:</a:t>
            </a:r>
          </a:p>
          <a:p>
            <a:pPr lvl="1"/>
            <a:r>
              <a:rPr lang="en-US" dirty="0" smtClean="0"/>
              <a:t>Tenderness in the medial joint line (medial meniscus)</a:t>
            </a:r>
          </a:p>
          <a:p>
            <a:pPr lvl="1"/>
            <a:r>
              <a:rPr lang="en-US" dirty="0" smtClean="0"/>
              <a:t>Tenderness in the lateral joint line (lateral meniscus)</a:t>
            </a:r>
          </a:p>
          <a:p>
            <a:r>
              <a:rPr lang="en-US" dirty="0" err="1" smtClean="0"/>
              <a:t>McMurrey’s</a:t>
            </a:r>
            <a:r>
              <a:rPr lang="en-US" dirty="0" smtClean="0"/>
              <a:t> test for medial and lateral meniscus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676400"/>
            <a:ext cx="3803650" cy="4646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Patella apprehension 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76400"/>
            <a:ext cx="5588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Antalgic</a:t>
            </a:r>
            <a:r>
              <a:rPr lang="en-US" dirty="0" smtClean="0"/>
              <a:t> </a:t>
            </a:r>
            <a:r>
              <a:rPr lang="en-US" dirty="0" smtClean="0"/>
              <a:t>gait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Antalgic</a:t>
            </a:r>
            <a:r>
              <a:rPr lang="en-US" dirty="0" smtClean="0"/>
              <a:t> gait</a:t>
            </a:r>
          </a:p>
          <a:p>
            <a:r>
              <a:rPr lang="en-US" dirty="0" smtClean="0"/>
              <a:t>Stiff knee gait</a:t>
            </a:r>
          </a:p>
          <a:p>
            <a:r>
              <a:rPr lang="en-US" dirty="0" smtClean="0"/>
              <a:t>Flexed knee gait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Examination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300" dirty="0" smtClean="0"/>
              <a:t>Look (Inspection)</a:t>
            </a:r>
          </a:p>
          <a:p>
            <a:r>
              <a:rPr lang="en-US" sz="4300" dirty="0" smtClean="0"/>
              <a:t>Feel (Palpation)</a:t>
            </a:r>
          </a:p>
          <a:p>
            <a:r>
              <a:rPr lang="en-US" sz="4300" dirty="0" smtClean="0"/>
              <a:t>Move</a:t>
            </a:r>
          </a:p>
          <a:p>
            <a:r>
              <a:rPr lang="en-US" sz="4300" dirty="0" smtClean="0"/>
              <a:t>Special tests</a:t>
            </a:r>
            <a:r>
              <a:rPr lang="x-none" sz="4300" dirty="0" smtClean="0"/>
              <a:t>                          </a:t>
            </a:r>
            <a:endParaRPr lang="en-US" sz="4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(Look)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Deformity</a:t>
            </a:r>
          </a:p>
          <a:p>
            <a:r>
              <a:rPr lang="en-US" dirty="0" smtClean="0"/>
              <a:t>Scars</a:t>
            </a:r>
          </a:p>
          <a:p>
            <a:r>
              <a:rPr lang="en-US" dirty="0" smtClean="0"/>
              <a:t>Swelling</a:t>
            </a:r>
          </a:p>
          <a:p>
            <a:r>
              <a:rPr lang="en-US" dirty="0" smtClean="0"/>
              <a:t>Skin </a:t>
            </a:r>
            <a:r>
              <a:rPr lang="en-US" dirty="0" err="1" smtClean="0"/>
              <a:t>colour</a:t>
            </a:r>
            <a:r>
              <a:rPr lang="en-US" dirty="0" smtClean="0"/>
              <a:t> changes</a:t>
            </a:r>
          </a:p>
          <a:p>
            <a:r>
              <a:rPr lang="en-US" dirty="0" smtClean="0"/>
              <a:t>Muscle wasting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wasting </a:t>
            </a:r>
            <a:endParaRPr lang="en-US" dirty="0"/>
          </a:p>
        </p:txBody>
      </p:sp>
      <p:pic>
        <p:nvPicPr>
          <p:cNvPr id="7" name="Content Placeholder 6" descr="quads wasting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667000"/>
            <a:ext cx="4374431" cy="3276600"/>
          </a:xfrm>
        </p:spPr>
      </p:pic>
      <p:pic>
        <p:nvPicPr>
          <p:cNvPr id="8" name="Content Placeholder 7" descr="leg wast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1" y="2563019"/>
            <a:ext cx="2671762" cy="3942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Qp19ZfDy7p903C7fJ7enPshjgvGAelho0DNRHzO_3u5mt-Wd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2143125" cy="2143125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CDAMcDASIAAhEBAxEB/8QAGwAAAQUBAQAAAAAAAAAAAAAAAgABAwQFBgf/xABHEAABAwIDBAQJBwgLAAAAAAABAAIDBBEFITEGEkFREyJhcQcUMkKBkaGx0RUjM2JygsEkNENEUpLS4RYXNVRVoqTC4vDx/8QAGQEAAwEBAQAAAAAAAAAAAAAAAAECAwQF/8QAHxEBAQEBAAICAwEAAAAAAAAAAAECEQMhEjEEE0FR/9oADAMBAAIRAxEAPwDGCMIAUYXW88QRhCAjATA2o0AUgCAYJ04T2KAApuCM2vbK6EhARlAVI5RuCCAUDijOijcgIXlRm6NyApADioyc0bioypAXXQFE4oCkcIoHoiVG7VKryY/9yQORIHd4KlcA/U6ekJIHk7xSU8W6VqlaomqRq6XMlajaEDUYKAMBSAXUbVcw+iqMQqo6aljMkr+A0A5k8Ai3g5SoaSetqWU9LG6SV+gA9p7F6FguyFDRRtkr2tqqjiHZsb3Dj3lXMCwenwOlLWbslQ4DpZiNewdnYjrK7c0K59btvp1+PxTM7pYnpqKSEwOpacxHIt6IWXA7VbPfJx8aog40jjYtNyYj29nb/wCrq6esdNIRdWJHNljfDM0Pje0tcw6EFGbc095m48lcFG5aeN0DsNxCWnzLNY3Hi06fD0LMcuj7cdnLxGVE9SOKgcUEjcgcjOSieUgFxUZRFCQpAHIUTkKRwzlGb3RlATZKryEqN5KMqNwA0uprSInHPVJM65OiSnq3SscpmlVmmyMOXQ5VlrlICq7Sr+F0NTiNWympWbzzryaOZPJHeHJ36TYZQ1GJVbKakjL5Hepo4kngF6fgmE02CUpjis+V1ullIzcfwHYo8EwinwSjEUXXmdYyzcXn8ByCmqZt0FYb311+PxTM7fsVXU2ac1z9bUFzibqWrqL3zWY9+85TF32t0cxa9xBzAWnTzXIJNyufpnlr5SeJA9itsnPBNAtraFtbh/jETby093Gw1bx+K4F/YV6XTVAaN02IORBXB7Q0PydiL42fQv68RHLl6NFtisPLn31kuUTipXKJ6tijcVC5G8qJyQMmJSQuUgzihSKYpKhigdZO5RkpVchE9yhe7uRuPYonW4BTWkQuIvoPUkmdrpdJSt0e+iYc1CM1boKearqY6enjMksjt1jRxK3ca7hGHVOKVrKWkbvPdmTwYOJPYvVcFwqlwSkEFON6Qj52VwzefhyCh2ewaHAaEQtIfUPzmlt5R5DsCuzSrLVtdnixz3TyzW4rOq573zSqJlnTSE8VPGtqKd5JKq1EzaaB0zzpoOZ5KxbeK5zGKwT1HRxm8UeQ7XcSqxntZ718Yt4RVl9Q+OZ2cpuCea2QN0ri98hwIJBGhHBdThVaK+muSBMzJ7R7Cq3nnuMvFvvqtBkllT2gpfHcNc5rbywXe23EcR6vcp8wpY3Z56cQpzfbTeex5042Cge4rTx+j8Qr5Ix9G/rx9x4ejRZLytpXHZwLioyURQuSoCShJTkoSUjhimJTk5ISVKoElRu1UhQONjolVxG4IHWspC76vsXb0ng/BwRlXidTJT1k30cItutHDey17ra2Urjz6Q2PcklU3jeWOZZzTY66pJLjpqGjkrS0UjoZnHzGSN3h3jUL1LZ/ZVmz1JHiTZBVTlh6YtGQYbZt45Wz5i6yMIwiiwmnMVHFug+U5xu5x5krqcFxFtMOglNoycvqn4LLP5FuuN7+HM47PtPJM1zd5jg5pzBHFVJpBmmxWH5Oc+WEb1ITctH6Lu+r7u7Sk+TezabtOhW9n9ZZvfRp3XVRwU7s0AYXEAC5OiSus3FasUVKXA/OOO6wcb8/QuT3ivT5aaljhbFVU8MxI3jvtDhfsWTU4Pgsv6oIzx6N7m/jZXmyMfJjW/bhC5SUlZLR1DZojmMiDo4cl1Euy9DKbw1U7BwDgHW9yrO2Lld9FiERH14yPcSr7Kx/XqVqUNVDX0wngOuTgdWnkVLaxWbhezGKYdViaCrpHsNhIwueN5v7uq2pYy1xBGixs59OnNtntibSURrsML2C88HXaOJHEfj6FwbivUm3abrhdqcKOHVvSRD8mnu5n1Txarzpz+XPPbFJQEoiSgN1TKGJTXSKY3QqGOiEp3XCA37FNVwiUBUsUMs8zYoGOkkd5LGNLnOPYAu/wbYV9BQOr8Uhp5q39FTSuJji+s+w6xGu7p3pfav51g7FbJ1ONVsNVM3o8OjdvOkcfpbG+60ceROgXbbXVRMkj3y7kbGEk30FlcOI9M0dADHluOcRYgDgBw7uC8424xgVdWaGA3ihd846/lv+Av67qb6vGk5xx7gb9Y3PNJPJe4tZJSqPZfGSUunJVVoKlaFxR6zXw/F3MaIKm5j8137PZ3I5qAt+eod0sOZhvYH7J4H2LIsFNTVk1KbRm7OLCt8ebn25fL+P8r3P2uRvZIS3Nsg8qN4s4ej8UUcjY5N7iNFXq8QpqxoZNT3eD1d9oO73FQulDdXLpzc2djj3NS8q1iFUXMZ3lUDUZKKolMjr6AZBQEnmpt9tMz0uNqLFWG1eWqy8zxRgm2qJRY1o6w81P0gkGousMF44omzSjS6OjjXc1Q1VHT4hTPpaphdG43uDYg8wVHRTueHRya6tVtrgATyTlRqdZv8AQHCpRvR1lW2/m9U29iid4OqE+RiNQO9rT+C3aWr6+4dDxVmcy7u9C7f7NCq7UTGXJP8ABvET1cWcB2wX/wByH+rZn+L/AOn/AOS6Hx94JBDgRqCl48880vkr9ef8YDPBvTX+dxaU/ZhA95Ku03g/wOEg1M1VU2z3S/cH+UA+1aYqZTpdOZJiOKXyH68/4uUMOG4TH0eGUkNPwvG3M95OZ9KKplMrCXHIjRUGF4dZ6sb12WKOq453FHVkdLNHhcD5ai3Ua23VvxzXBnZLHnHPDZb/AG2/FesYeWHEJbEC0et+0LQe6JvlPb60M68UOx2PE/2dJ6ZG/FJeyumgHnhJIdrmw1Poc1zFFtthFUwGSc07iMxON23p0WtFjNFM0OjqoXg6EPBXHc2PWm83+tK6jkfugm6zajGqOFt5KqJo7XBZ8uMCp6tIHOYfPsnM2lvy5zO2rlRiUcdQ5u9bdyJt7kwxWD9s+oqCniD7EwvJ5k/yWjBRB36tf7xXVmfGcedrV1rtVPlWD9s/ulI4pF5u+7uYVtRYcDb8kYe+6tx4UTpSxD7qPsfJzJxU+ZTzH7tvem+U6k5Cnt3ldfHhD+EEY7owpm4TNwY0fcCBa4oV9YdIh6kTZ8Sd9HCXdzV2zcKqRpa32VIMLrfNkt6EF2uawc1lnuroujcDZoPEc1qNkFyTxV+TAq+Z7XumabC3Wakdna8+TJTtPNwcUdV1UiID95RQyyyYiXColbGCepvs3cvRvLXptmawZz4lD3Mpvi5THZ6o/v8AD6aU/wAavO5lG8fLntXpmCocTURxuHBwOo9abFaSAQ/kswp5DoSN4eq6ufIcoblWRh3MQn+JMzAGbwNRWSycw1oYD7ypth/TIj2YxKeNkj8cADxcbkNvxU7NlaoeVjc5+zH/ADXSxxshjbHE3dY0WA5JipJzzdlnXDjjFXcfVHuKuOweUNsKxjza13xWPsK1LlM45IOXjlKnZirnn334kI4gLbkMZBPpJQu2WYB+fVR75CuocoimmuZGzUbT+dTHveUl0bmpJ9J5iPBOTbe0HIlWoPBRTg3fCxx43F163vdqe6hpHm9H4NKWmN46aFh5iMXWvBsVGy18rcAF2YPYlndB9c9DsvDHa/uV6LBYGaMC1QkjpKbMOibo0KQUsY81WeCa6BxGIIwPJTiJg81HfJNdAN0bOScNaOCV0kArNHBLJMUxQCyQuyKRKROSYDdCTmkUxQk9wgcOSe6YlAAQmJREoSUBGTmhKkNkBCZI3DkknKSCaIRhJJS0OE6SSDPxSKSSASSSSAZMkkgEnSSTBimSSQQUkkkABTJJJpMUBSSQAoSkkggpjokkgIzqkkkgn//Z"/>
          <p:cNvSpPr>
            <a:spLocks noChangeAspect="1" noChangeArrowheads="1"/>
          </p:cNvSpPr>
          <p:nvPr/>
        </p:nvSpPr>
        <p:spPr bwMode="auto">
          <a:xfrm>
            <a:off x="63500" y="-604838"/>
            <a:ext cx="1885950" cy="1238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CDAMcDASIAAhEBAxEB/8QAGwAAAQUBAQAAAAAAAAAAAAAAAgABAwQFBgf/xABHEAABAwIDBAQJBwgLAAAAAAABAAIDBBEFITEGEkFREyJhcQcUMkKBkaGx0RUjM2JygsEkNENEUpLS4RYXNVRVoqTC4vDx/8QAGQEAAwEBAQAAAAAAAAAAAAAAAAECAwQF/8QAHxEBAQEBAAICAwEAAAAAAAAAAAECEQMhEjEEE0FR/9oADAMBAAIRAxEAPwDGCMIAUYXW88QRhCAjATA2o0AUgCAYJ04T2KAApuCM2vbK6EhARlAVI5RuCCAUDijOijcgIXlRm6NyApADioyc0bioypAXXQFE4oCkcIoHoiVG7VKryY/9yQORIHd4KlcA/U6ekJIHk7xSU8W6VqlaomqRq6XMlajaEDUYKAMBSAXUbVcw+iqMQqo6aljMkr+A0A5k8Ai3g5SoaSetqWU9LG6SV+gA9p7F6FguyFDRRtkr2tqqjiHZsb3Dj3lXMCwenwOlLWbslQ4DpZiNewdnYjrK7c0K59btvp1+PxTM7pYnpqKSEwOpacxHIt6IWXA7VbPfJx8aog40jjYtNyYj29nb/wCrq6esdNIRdWJHNljfDM0Pje0tcw6EFGbc095m48lcFG5aeN0DsNxCWnzLNY3Hi06fD0LMcuj7cdnLxGVE9SOKgcUEjcgcjOSieUgFxUZRFCQpAHIUTkKRwzlGb3RlATZKryEqN5KMqNwA0uprSInHPVJM65OiSnq3SscpmlVmmyMOXQ5VlrlICq7Sr+F0NTiNWympWbzzryaOZPJHeHJ36TYZQ1GJVbKakjL5Hepo4kngF6fgmE02CUpjis+V1ullIzcfwHYo8EwinwSjEUXXmdYyzcXn8ByCmqZt0FYb311+PxTM7fsVXU2ac1z9bUFzibqWrqL3zWY9+85TF32t0cxa9xBzAWnTzXIJNyufpnlr5SeJA9itsnPBNAtraFtbh/jETby093Gw1bx+K4F/YV6XTVAaN02IORBXB7Q0PydiL42fQv68RHLl6NFtisPLn31kuUTipXKJ6tijcVC5G8qJyQMmJSQuUgzihSKYpKhigdZO5RkpVchE9yhe7uRuPYonW4BTWkQuIvoPUkmdrpdJSt0e+iYc1CM1boKearqY6enjMksjt1jRxK3ca7hGHVOKVrKWkbvPdmTwYOJPYvVcFwqlwSkEFON6Qj52VwzefhyCh2ewaHAaEQtIfUPzmlt5R5DsCuzSrLVtdnixz3TyzW4rOq573zSqJlnTSE8VPGtqKd5JKq1EzaaB0zzpoOZ5KxbeK5zGKwT1HRxm8UeQ7XcSqxntZ718Yt4RVl9Q+OZ2cpuCea2QN0ri98hwIJBGhHBdThVaK+muSBMzJ7R7Cq3nnuMvFvvqtBkllT2gpfHcNc5rbywXe23EcR6vcp8wpY3Z56cQpzfbTeex5042Cge4rTx+j8Qr5Ix9G/rx9x4ejRZLytpXHZwLioyURQuSoCShJTkoSUjhimJTk5ISVKoElRu1UhQONjolVxG4IHWspC76vsXb0ng/BwRlXidTJT1k30cItutHDey17ra2Urjz6Q2PcklU3jeWOZZzTY66pJLjpqGjkrS0UjoZnHzGSN3h3jUL1LZ/ZVmz1JHiTZBVTlh6YtGQYbZt45Wz5i6yMIwiiwmnMVHFug+U5xu5x5krqcFxFtMOglNoycvqn4LLP5FuuN7+HM47PtPJM1zd5jg5pzBHFVJpBmmxWH5Oc+WEb1ITctH6Lu+r7u7Sk+TezabtOhW9n9ZZvfRp3XVRwU7s0AYXEAC5OiSus3FasUVKXA/OOO6wcb8/QuT3ivT5aaljhbFVU8MxI3jvtDhfsWTU4Pgsv6oIzx6N7m/jZXmyMfJjW/bhC5SUlZLR1DZojmMiDo4cl1Euy9DKbw1U7BwDgHW9yrO2Lld9FiERH14yPcSr7Kx/XqVqUNVDX0wngOuTgdWnkVLaxWbhezGKYdViaCrpHsNhIwueN5v7uq2pYy1xBGixs59OnNtntibSURrsML2C88HXaOJHEfj6FwbivUm3abrhdqcKOHVvSRD8mnu5n1Txarzpz+XPPbFJQEoiSgN1TKGJTXSKY3QqGOiEp3XCA37FNVwiUBUsUMs8zYoGOkkd5LGNLnOPYAu/wbYV9BQOr8Uhp5q39FTSuJji+s+w6xGu7p3pfav51g7FbJ1ONVsNVM3o8OjdvOkcfpbG+60ceROgXbbXVRMkj3y7kbGEk30FlcOI9M0dADHluOcRYgDgBw7uC8424xgVdWaGA3ihd846/lv+Av67qb6vGk5xx7gb9Y3PNJPJe4tZJSqPZfGSUunJVVoKlaFxR6zXw/F3MaIKm5j8137PZ3I5qAt+eod0sOZhvYH7J4H2LIsFNTVk1KbRm7OLCt8ebn25fL+P8r3P2uRvZIS3Nsg8qN4s4ej8UUcjY5N7iNFXq8QpqxoZNT3eD1d9oO73FQulDdXLpzc2djj3NS8q1iFUXMZ3lUDUZKKolMjr6AZBQEnmpt9tMz0uNqLFWG1eWqy8zxRgm2qJRY1o6w81P0gkGousMF44omzSjS6OjjXc1Q1VHT4hTPpaphdG43uDYg8wVHRTueHRya6tVtrgATyTlRqdZv8AQHCpRvR1lW2/m9U29iid4OqE+RiNQO9rT+C3aWr6+4dDxVmcy7u9C7f7NCq7UTGXJP8ABvET1cWcB2wX/wByH+rZn+L/AOn/AOS6Hx94JBDgRqCl48880vkr9ef8YDPBvTX+dxaU/ZhA95Ku03g/wOEg1M1VU2z3S/cH+UA+1aYqZTpdOZJiOKXyH68/4uUMOG4TH0eGUkNPwvG3M95OZ9KKplMrCXHIjRUGF4dZ6sb12WKOq453FHVkdLNHhcD5ai3Ua23VvxzXBnZLHnHPDZb/AG2/FesYeWHEJbEC0et+0LQe6JvlPb60M68UOx2PE/2dJ6ZG/FJeyumgHnhJIdrmw1Poc1zFFtthFUwGSc07iMxON23p0WtFjNFM0OjqoXg6EPBXHc2PWm83+tK6jkfugm6zajGqOFt5KqJo7XBZ8uMCp6tIHOYfPsnM2lvy5zO2rlRiUcdQ5u9bdyJt7kwxWD9s+oqCniD7EwvJ5k/yWjBRB36tf7xXVmfGcedrV1rtVPlWD9s/ulI4pF5u+7uYVtRYcDb8kYe+6tx4UTpSxD7qPsfJzJxU+ZTzH7tvem+U6k5Cnt3ldfHhD+EEY7owpm4TNwY0fcCBa4oV9YdIh6kTZ8Sd9HCXdzV2zcKqRpa32VIMLrfNkt6EF2uawc1lnuroujcDZoPEc1qNkFyTxV+TAq+Z7XumabC3Wakdna8+TJTtPNwcUdV1UiID95RQyyyYiXColbGCepvs3cvRvLXptmawZz4lD3Mpvi5THZ6o/v8AD6aU/wAavO5lG8fLntXpmCocTURxuHBwOo9abFaSAQ/kswp5DoSN4eq6ufIcoblWRh3MQn+JMzAGbwNRWSycw1oYD7ypth/TIj2YxKeNkj8cADxcbkNvxU7NlaoeVjc5+zH/ADXSxxshjbHE3dY0WA5JipJzzdlnXDjjFXcfVHuKuOweUNsKxjza13xWPsK1LlM45IOXjlKnZirnn334kI4gLbkMZBPpJQu2WYB+fVR75CuocoimmuZGzUbT+dTHveUl0bmpJ9J5iPBOTbe0HIlWoPBRTg3fCxx43F163vdqe6hpHm9H4NKWmN46aFh5iMXWvBsVGy18rcAF2YPYlndB9c9DsvDHa/uV6LBYGaMC1QkjpKbMOibo0KQUsY81WeCa6BxGIIwPJTiJg81HfJNdAN0bOScNaOCV0kArNHBLJMUxQCyQuyKRKROSYDdCTmkUxQk9wgcOSe6YlAAQmJREoSUBGTmhKkNkBCZI3DkknKSCaIRhJJS0OE6SSDPxSKSSASSSSAZMkkgEnSSTBimSSQQUkkkABTJJJpMUBSSQAoSkkggpjokkgIzqkkkgn//Z"/>
          <p:cNvSpPr>
            <a:spLocks noChangeAspect="1" noChangeArrowheads="1"/>
          </p:cNvSpPr>
          <p:nvPr/>
        </p:nvSpPr>
        <p:spPr bwMode="auto">
          <a:xfrm>
            <a:off x="63500" y="-604838"/>
            <a:ext cx="1885950" cy="1238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hQQEBIQDw8UFBQQFQ8UEA4SDw8WEA8OFBAVFBQSEhIXGyYeFxkkGRISHy8gIycpLC0sFSAxQTAqNSYrLDEBCQoKDgwOGg8PFiwcHxw1LCopKSkpKSwpLCwpNSkpKSwpKSksLCwpKSkpKSksKSkpKTUpKSwsLCwpNSkpLjYqKf/AABEIAFQAowMBIgACEQEDEQH/xAAbAAEAAgMBAQAAAAAAAAAAAAAABAUBAgMGB//EADkQAAIBAgMEBgYJBQAAAAAAAAABAgMRBBIxBSFBURVhcYGRkhMiMkKhwQYUUmJygrHC0QcjM0Tw/8QAGQEBAQEBAQEAAAAAAAAAAAAAAAIBAwQF/8QAHBEBAQADAQEBAQAAAAAAAAAAAAECERIDITFh/9oADAMBAAIRAxEAPwD6uADs5AAAHSlRctO9ilSzdnFnWtXUVZaIm3Sscdt3TjHgn1s41IJ6a8loypxG0Xcl08RuW8na7p1Blu+//rmDpHKgAAAAAAAAAAAAAAAAAAG9Onfs4sxCF9dDadaxNqscdtqteysvAqMZjDrisQVFapc5urlVq239n6k+lXszGC2ZnjeXccK1FxlZmpXGGxV9zJJQ061i1weIzKxeKLEkAFJAAAAAAAAAAAAAA2hG5CxGPyTUXB2snmuubTSXPcS8S8iVWDvTklm45Hop9nB+JPUt0rmybv42qVSBXrG1WuQ607kV0R61W5rhqGeSRiUS22bhcsc3GV/ASMqXCNklyIuPwuZXWqJYOlm3OPOSjYkYOvlkibjMDe7iu0rHGxz/ABf69BF37zJD2diLqz4Ew6xzoAAAAAAAAjRVk5uCd3FK5rVxUYXu960621w5kLZWGac6j998Sd/Va+LIAFJVO16iU43+z82YwW28nqy3weq5daI/0h/yx/B+5lakeHO6ztj6HnJl5yVd4ijl9al61N78q3uC+7zXVqjjF5ldO6fIh4bGSp6acYvQk1MVSn6yk6c3q17z+9HSX6nfH0mX68+Xnlh/Y6U6azb9FqdcZj7PdpbcuSIPpuLffpfuIeIr5nfwLvxzn2rJbUfMkUtrM8+5m0ajJmSrHpobV7CJVV9OJTKu0d4Y9rgNmlhRnld0XFKpmV0UdOqpJP4EmlisjKlRYt7GLEWWIdrreviR+ljejlZGbFX0qZ6SfWOjlZ5ebSIm07TpSpxbWZe3yfDdxXUQpYpvW51T3WJt22TSHsrDt5Yyk5OCs5Sd3brZepW3Ih7NgkpW4v5E0vFGQACmKHb6/uR/D+5lbcrv6g/St4TFUqf1edSM6Klnp8H6Sata3Vz4lTR+mOf2cLiOz0PzueL0wvVunu888ZjJt6WUivxu0FFpb32LQgR2hiKvsYaUF9qbjfyq5Owexa0t7hdvVtGYef3dZ6evzWLmtsdUvLIdKr7MvKy+wv0bqcVFdyLGlsC2s13RR6f15pdPIdIvhTm/y2M/XqnCi+89vDY8VrJ/BHRbMh1+I5pcnho1670pPys6Qhin7NLxTR7fo6HJ+Zjo+HJ+Zjms6eewbkoJVFaXvLkyQpJlv0XTvez8f5C2XC9/W7Mzt4I3mt6ikxWIq+lpqk7QXtu8efJrlyLSjTjNvOovk1e7XWTPqceT8zM/VY6W+LN5Z0rsRgFKaVGrk5pwUvAzHYkuOJn3Qgiyp0Ix0RubMYy5K7obnXqeEF8jusArWzN9bS+RKA5jOqr6Wy5Rk2q8op+7GKS8Xc3ns6T/ANit5o/wTQbqG3CGHaSXpZu3F5b/AKA7gaZtxrYOE3edOMmlZNq7Svewjg4LSnFflQA1DddFTS0SXYkbAGgAAAAAAAAAAAAAAAAAAAAAAAD/2Q=="/>
          <p:cNvSpPr>
            <a:spLocks noChangeAspect="1" noChangeArrowheads="1"/>
          </p:cNvSpPr>
          <p:nvPr/>
        </p:nvSpPr>
        <p:spPr bwMode="auto">
          <a:xfrm>
            <a:off x="63500" y="-390525"/>
            <a:ext cx="1552575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hQQEBIQDw8UFBQQFQ8UEA4SDw8WEA8OFBAVFBQSEhIXGyYeFxkkGRISHy8gIycpLC0sFSAxQTAqNSYrLDEBCQoKDgwOGg8PFiwcHxw1LCopKSkpKSwpLCwpNSkpKSwpKSksLCwpKSkpKSksKSkpKTUpKSwsLCwpNSkpLjYqKf/AABEIAFQAowMBIgACEQEDEQH/xAAbAAEAAgMBAQAAAAAAAAAAAAAABAUBAgMGB//EADkQAAIBAgMEBgYJBQAAAAAAAAABAgMRBBIxBSFBURVhcYGRkhMiMkKhwQYUUmJygrHC0QcjM0Tw/8QAGQEBAQEBAQEAAAAAAAAAAAAAAAIBAwQF/8QAHBEBAQADAQEBAQAAAAAAAAAAAAECERIDITFh/9oADAMBAAIRAxEAPwD6uADs5AAAHSlRctO9ilSzdnFnWtXUVZaIm3Sscdt3TjHgn1s41IJ6a8loypxG0Xcl08RuW8na7p1Blu+//rmDpHKgAAAAAAAAAAAAAAAAAAG9Onfs4sxCF9dDadaxNqscdtqteysvAqMZjDrisQVFapc5urlVq239n6k+lXszGC2ZnjeXccK1FxlZmpXGGxV9zJJQ061i1weIzKxeKLEkAFJAAAAAAAAAAAAAA2hG5CxGPyTUXB2snmuubTSXPcS8S8iVWDvTklm45Hop9nB+JPUt0rmybv42qVSBXrG1WuQ607kV0R61W5rhqGeSRiUS22bhcsc3GV/ASMqXCNklyIuPwuZXWqJYOlm3OPOSjYkYOvlkibjMDe7iu0rHGxz/ABf69BF37zJD2diLqz4Ew6xzoAAAAAAAAjRVk5uCd3FK5rVxUYXu960621w5kLZWGac6j998Sd/Va+LIAFJVO16iU43+z82YwW28nqy3weq5daI/0h/yx/B+5lakeHO6ztj6HnJl5yVd4ijl9al61N78q3uC+7zXVqjjF5ldO6fIh4bGSp6acYvQk1MVSn6yk6c3q17z+9HSX6nfH0mX68+Xnlh/Y6U6azb9FqdcZj7PdpbcuSIPpuLffpfuIeIr5nfwLvxzn2rJbUfMkUtrM8+5m0ajJmSrHpobV7CJVV9OJTKu0d4Y9rgNmlhRnld0XFKpmV0UdOqpJP4EmlisjKlRYt7GLEWWIdrreviR+ljejlZGbFX0qZ6SfWOjlZ5ebSIm07TpSpxbWZe3yfDdxXUQpYpvW51T3WJt22TSHsrDt5Yyk5OCs5Sd3brZepW3Ih7NgkpW4v5E0vFGQACmKHb6/uR/D+5lbcrv6g/St4TFUqf1edSM6Klnp8H6Sata3Vz4lTR+mOf2cLiOz0PzueL0wvVunu888ZjJt6WUivxu0FFpb32LQgR2hiKvsYaUF9qbjfyq5Owexa0t7hdvVtGYef3dZ6evzWLmtsdUvLIdKr7MvKy+wv0bqcVFdyLGlsC2s13RR6f15pdPIdIvhTm/y2M/XqnCi+89vDY8VrJ/BHRbMh1+I5pcnho1670pPys6Qhin7NLxTR7fo6HJ+Zjo+HJ+Zjms6eewbkoJVFaXvLkyQpJlv0XTvez8f5C2XC9/W7Mzt4I3mt6ikxWIq+lpqk7QXtu8efJrlyLSjTjNvOovk1e7XWTPqceT8zM/VY6W+LN5Z0rsRgFKaVGrk5pwUvAzHYkuOJn3Qgiyp0Ix0RubMYy5K7obnXqeEF8jusArWzN9bS+RKA5jOqr6Wy5Rk2q8op+7GKS8Xc3ns6T/ANit5o/wTQbqG3CGHaSXpZu3F5b/AKA7gaZtxrYOE3edOMmlZNq7Svewjg4LSnFflQA1DddFTS0SXYkbAGgAAAAAAAAAAAAAAAAAAAAAAAD/2Q=="/>
          <p:cNvSpPr>
            <a:spLocks noChangeAspect="1" noChangeArrowheads="1"/>
          </p:cNvSpPr>
          <p:nvPr/>
        </p:nvSpPr>
        <p:spPr bwMode="auto">
          <a:xfrm>
            <a:off x="63500" y="-390525"/>
            <a:ext cx="1552575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BDAAkGBwgHBgkIBwgKCgkLDRYPDQwMDRsUFRAWIB0iIiAdHx8kKDQsJCYxJx8fLT0tMTU3Ojo6Iys/RD84QzQ5Ojf/2wBDAQoKCg0MDRoPDxo3JR8lNzc3Nzc3Nzc3Nzc3Nzc3Nzc3Nzc3Nzc3Nzc3Nzc3Nzc3Nzc3Nzc3Nzc3Nzc3Nzc3Nzf/wAARCACrAHIDASIAAhEBAxEB/8QAGwAAAgMBAQEAAAAAAAAAAAAABAUCAwYAAQf/xAA+EAACAQMCAwUFBQYEBwAAAAABAgMABBEFIRIxUQYTIkFhFDJxgZEjM6HB8BVCUlPR4UNikrEWJURjcoKi/8QAGQEAAwEBAQAAAAAAAAAAAAAAAAECAwQF/8QAIhEAAgICAgIDAQEAAAAAAAAAAAECERIhAzETQSJRgRRh/9oADAMBAAIRAxEAPwDWJbKK9ni4IHI6UQoqjUZe7tzjzFcSkzfFC/QrXNy8rcya2EIXGM0g0dcQZI3NMQ7DkabY1oKx3UwzyosqMZpNdzMI+MncVda3zPECfrUjsYY3oMr9oamtzk1SswaQ0mCZj+3VwEaCMHcuK0eju01igz+7WU7aJ3mqWg/7gNaTTpxbQxrkAYrSK0S9ypF8961u/CagurZPL8KCv3M0gYefOqgBGoJFWKt0PYbxJdi1XFQ3KkMOWdWGRTdpe7gznfHOob2M4qmeddWXk1dhIwyeZrqrAVmgU0PqeO560Y9tNF7yHHwoK+3VQetYrso9s++7ocPL4VeRcHkTVtptCoHlQes6zBpkJeVgMdTQBOS1mk+8fA9TRkEapHwgg/CsFJ2pvNRcLbIVRjsxp7Bc3dnbLLM/EDvRZfjdWaUCqY9pDVGn6jHdwcakE+leGXh4m9KqOyGJ9atUudRiYkZVsjNMTYMVXhOwrM6lqZj1SIk7cWK2tk4lt0bY7VbVIn2AG0k/QqJgf95c03NROOn4VNsEALwhQOHBFDahcFIiM7YphKB6UrvY+IGk37GZV3JdufOupkbIEk11V5V9k6PqqLHKviAoK/0WG4HhGCOlExuMc6mZcedb0mSJW02SBMA5A61837c28txqtvA58BfxV9YuLkcLAb7V827RpPd62ndRMQp5gVhPjraNeN29llvpFtFbKVwCBmrR3t4ns6N4eVSisruQ44CBRMNhdW7cQjwc71hUrOy412R7OaZcQSSRDxDrTmTTLoRMeDnU+z0zwXji4ACk7VrDLDKhAI3FdMeO1s4+SdS0fEu0NlMl4vhIcPmtLpN5MloqkE4FOdcsbY3oluTiJdyV5/Cl7apZQDghtIwnqSSfnmh9UJfJ2yw6lwjc1H9rK3nSq8theFptOkcNg8Vsx5+qn8j9aXW0sqPlskVCRc8fRp0u+8bltUJ8yoeHY0nfUBEOQziiYLmVouIA0eLPRhNrHZL2eTqa6qjdS59011L+JGNcZuGuOAb1S17nYedKmuw7EnOBVbahGAdwK6lKKWzbGT6DpLhATk5qqK9tI3z3YLeZxS95O+BYHaqA4DFUGT5mndkO1o0Y1KLA7uPf4VLxT7sNqV2kiQYeRTTu01K0KgEY+IpUgt+yMdqrHZfwq05gGeQHMnyowcMy5icD4Vje2GpPBJ7JG3EFPjb16fjSbpDjHJ0EdoO8uFBjdGC5JCuMn5VjZJCzDhPGCcAoc5q2CeQuqrlnPIfryq66mt7Us7OAW2JAy0h88VzSmdMYtaR5ZmZGDBSu/PIBptJZpcx9+FALbtjrWa/ajceYoVPQOST+FPdPvTd2DvB4XR+F0P7p/RFTCaboJwaWwaWxiDnvHx03o9ZrW3hC96ppHq+nXt54obkxnOdqRzdm9VcHOouB6Af0rZKmYmy9ss/5i11fPz2b1PJ/5jJ+H9K6n+h+G4l1I4wo2oZZpLiZU5D0oPiyfWmOkWs73HGYjw9axjHJ7OqcsUNOAiFUU46mjbRYYY8HBJ5mq/Y5ZpAkec9BTG201Y8GU5NdfRwds5CJBgJkVeLFZFw4Az0ouC24sBV4RRiWaAYJoGIpJG0hTNJO3dA4C8yT0ArJ6nd+2zFzBEpPlJL4qb9sbi3S+MDlpO7XAjQ8id8mkEDIkD3UyxxQoCwHkABuzGsZu9G0I0jpZ4dNsjLMqxySNwhSfPyH51jNc1B4tRjuZJGMU44STsAR+W9NdV1aPUQqWzGQFg3EB4VA5b+ZND3Vol2iLMobh3GR51yOe9o7Ywpf6TsLmKWNSsin51oez9wqXlxCG2kiDHHkQcZ/EfSszbWcUTeFAMU+0RAdSLLsqwsGwOpGP9jUw1IXIviwi4uJlmMfGQVOGx1qV1M6qBxkE01HZya6u3uYnJV8ZHQ4Gatn7K3cjI2dgfMV63M4yisTzYWpOzPiC4IB4m3rq1y6LMFA4hsOldXPizXIXW/ZZknDs5YDrTrAt4gioBjbIFH28ymMCTZhQmoOvFhOVaKKXRm5uXYXpUUUhzxeI0zSwUvxk5rM2Vx3EwOedO21QIg4R4qoQfK0duME715FxSeI7ClMc5ml7yY+EeVXXOq8MLmNccKkik2B897XTAdob4AkjvDuPgM/nQOvytHpLJbpnjYRbeQIO/1AqF9I13O7yHJY5JPnRkQivLfu35lcMudyAdmH0rCataOmDpozFrbiHAA2o0sOBgTuOVHNpNzGPsmhlUnYlip+mPzqMGgXlxKWuZkhi/hi8TH68vxricJN9HX5Id2LoGZpRFDGZJX91FrT6PZmBSrFWdjxSuOWf4R6CoWmn29oBDAAC3vEHLN6E+QponDyRQqg7YFbRhWzGfJlo0miXSQWUpfBPHkfT+1Ee0zXLeDwr1pfplo8tr3oOwbGOuwpjEjHCgYxXXHo45dkvZ2/mmuq3uT1rqYAYtWiQvKMn0pVcXEZJB8OOta5ow4IIyDQFxo1tPnjXn51Vk0Y2aYceUcbV7+11iwJsAda0E3Za23aMEGkerdkprhSEcqBRYUyqXtHAR3UDAk+dF6f7ReADiyG2NY647O3WnuXUkkVt+yZYacrP72alsqKMLMrRTvGRgqxBq6EHbBI+Bxiiu0MHcaxcgDYuWHz3/OhoMis2bJWNoJ3C4JByc7irHkd1K8XCDz4ds0JE21EpvWZVHsaBB4RiioF3qlRRMWMgUAN7fU1srVYvCDzJNUPr7Z+z3PotUT3ltb26hrdXmPm1TS/+yGIo1yM5C10KqOV22d/xBd/ym+ldVZvN+S/Sup2gp/ZtwakDVQNTBplE8VB0zXoNS+RoAT6jp6zIfCKT2aeySNCRgE7VrmQEUq1TT0nQsjcMg5EGoaKizGdrbcmaO4A95eE/Ef2pFGCCK1d8xlga1u1xJzRvLIrOtEUYgjlUSNYsth5Ci0xQkWaIVsVmWXA1fGaEDb1J5QiE59BTJZXqIeeeFUHvPwk9MURczLGOEchtQk0xW3d195Bxj5ULFOL/unjYmOQ7sK6K0czLjeDPvCup+qWSqFFtEcDG4rqLJpmlW6Kt4lkPwWrxegjAiZfiKXRCMLzI+BzU+JB/wBTw/8AlSNKDHllf7uQL8RURHcN71xv6Chhv7tzE3zqXDPzSQfUUBQQ0MuPvnNDyWkzj70fOvO9vYzyVvlUTqUibSwN8hQCF9/oZuIzlkJrO3thNaqO+wSNsjzrYHU7U++SvxoHU2truBgjozYyADSaKTMgCRUuOg55XhleN18StjOcZ6flVRvOg/Gs3BmuSGXeYGT5VS8xc+eBQJnZty3yqSv029KcY0S3YcknjUeXnWW029m0LUJraYM1oJjw/wCUE5p7FJmTY0Nq2mPcMZkXKsK19GUlY/F+GAZTHwncb11Yb9nyjYGQY9TXUidn1/SLgzWqOts3CRtxDGRTIcLe9br9ayGhaniJXvH4VfaJAcbDoPP41o47qNx9nBKR17s/nQWG9zC25hQfOvO6gX+FfgaHBRtyk/0qawxP/hyZ9dqALe9t05SgHpVL3sI/xif/AFzVghiHKIfPFT+zA9xAKBi97u3Y4LQv6MOE0vvktXQkxmM+TqdqdTRW8ow8cbD4UpvNLt+EmFmhb/I230pAY7WQI2STi4h7jMPPof8AelJlGdiD+v19Kb65aXMQdVHfA7+DYn5Vlbwy27EywyIvUqcVapoG9jUTY9Pw/X9q9NwDtgfOkS3gIzxbfGro7tSeY9N6VBY+gfcHNaLTJYjZsJSBg1jYLkbb1rNAiintu9nPhzgDPPFMCZFnk7H/AEiup0IbTAxbp/prqkDF6ZehH73g725lwsCk+FF8s/0rd2M+EVZrstKRnBYD/wCeeK+a2zGOWaRDh0TwnpyrU9kN7JJDu7nLMebH1oEbAHiH3vCfQmvV9ZmJ6gVSnL51b5D4UhkvsxzYsfjVbXEae6v41RMTjnUJNwD5mgD2W+bkuB8qCubl2BHFV5A6UNMATuKQxZOHc5agpbfvMqQd/Km8wGOVCklQWXY0AIpOzNlO5c2hDcyVJUH44q6DslpgZWeFyF/dEjY+e9O0Y+Rxg7YqTSyLyY9KLCgOXs/pcyBfZUjxyMfgP1FH2FhBaqqxrhRsBnOKmHbnxGrUZsHc07CgocOOVdVOT1P1rqLA/9k="/>
          <p:cNvSpPr>
            <a:spLocks noChangeAspect="1" noChangeArrowheads="1"/>
          </p:cNvSpPr>
          <p:nvPr/>
        </p:nvSpPr>
        <p:spPr bwMode="auto">
          <a:xfrm>
            <a:off x="63500" y="-581025"/>
            <a:ext cx="800100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t1.gstatic.com/images?q=tbn:ANd9GcSXpQkIow8w88BmKnr98pmGThREznSLAR7JLQOTt1_r1MTmya-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3471860" cy="2286000"/>
          </a:xfrm>
          <a:prstGeom prst="rect">
            <a:avLst/>
          </a:prstGeom>
          <a:noFill/>
        </p:spPr>
      </p:pic>
      <p:pic>
        <p:nvPicPr>
          <p:cNvPr id="1042" name="Picture 18" descr="http://t3.gstatic.com/images?q=tbn:ANd9GcTD70NH3e-nMtcMiUwOUKRiTMhXv4-MEsKO3CgM5buLOMwaB0-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990600"/>
            <a:ext cx="1571625" cy="2914651"/>
          </a:xfrm>
          <a:prstGeom prst="rect">
            <a:avLst/>
          </a:prstGeom>
          <a:noFill/>
        </p:spPr>
      </p:pic>
      <p:pic>
        <p:nvPicPr>
          <p:cNvPr id="1044" name="Picture 20" descr="http://t0.gstatic.com/images?q=tbn:ANd9GcTWxQuCl3MIaEZlTr38R2FMJe5bYr4EPkjCr4Xe-TEc7eMrHg_w3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990600"/>
            <a:ext cx="2133600" cy="2133601"/>
          </a:xfrm>
          <a:prstGeom prst="rect">
            <a:avLst/>
          </a:prstGeom>
          <a:noFill/>
        </p:spPr>
      </p:pic>
      <p:pic>
        <p:nvPicPr>
          <p:cNvPr id="1046" name="Picture 22" descr="http://t0.gstatic.com/images?q=tbn:ANd9GcTNewcB5qPJG1snSTfonvY0iGwYTRBMpk4mXCxdU4cP1Ghfry-QU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648200"/>
            <a:ext cx="3400425" cy="1343026"/>
          </a:xfrm>
          <a:prstGeom prst="rect">
            <a:avLst/>
          </a:prstGeom>
          <a:noFill/>
        </p:spPr>
      </p:pic>
      <p:pic>
        <p:nvPicPr>
          <p:cNvPr id="1048" name="Picture 24" descr="http://t1.gstatic.com/images?q=tbn:ANd9GcSLY1bGtGQ-jRKVcwkWXVufu_Hx_r_xyoEZAuRIlxOhDGefT3h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19200"/>
            <a:ext cx="2152650" cy="2124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hQQEBIQDw8UFBQQFQ8UEA4SDw8WEA8OFBAVFBQSEhIXGyYeFxkkGRISHy8gIycpLC0sFSAxQTAqNSYrLDEBCQoKDgwOGg8PFiwcHxw1LCopKSkpKSwpLCwpNSkpKSwpKSksLCwpKSkpKSksKSkpKTUpKSwsLCwpNSkpLjYqKf/AABEIAFQAowMBIgACEQEDEQH/xAAbAAEAAgMBAQAAAAAAAAAAAAAABAUBAgMGB//EADkQAAIBAgMEBgYJBQAAAAAAAAABAgMRBBIxBSFBURVhcYGRkhMiMkKhwQYUUmJygrHC0QcjM0Tw/8QAGQEBAQEBAQEAAAAAAAAAAAAAAAIBAwQF/8QAHBEBAQADAQEBAQAAAAAAAAAAAAECERIDITFh/9oADAMBAAIRAxEAPwD6uADs5AAAHSlRctO9ilSzdnFnWtXUVZaIm3Sscdt3TjHgn1s41IJ6a8loypxG0Xcl08RuW8na7p1Blu+//rmDpHKgAAAAAAAAAAAAAAAAAAG9Onfs4sxCF9dDadaxNqscdtqteysvAqMZjDrisQVFapc5urlVq239n6k+lXszGC2ZnjeXccK1FxlZmpXGGxV9zJJQ061i1weIzKxeKLEkAFJAAAAAAAAAAAAAA2hG5CxGPyTUXB2snmuubTSXPcS8S8iVWDvTklm45Hop9nB+JPUt0rmybv42qVSBXrG1WuQ607kV0R61W5rhqGeSRiUS22bhcsc3GV/ASMqXCNklyIuPwuZXWqJYOlm3OPOSjYkYOvlkibjMDe7iu0rHGxz/ABf69BF37zJD2diLqz4Ew6xzoAAAAAAAAjRVk5uCd3FK5rVxUYXu960621w5kLZWGac6j998Sd/Va+LIAFJVO16iU43+z82YwW28nqy3weq5daI/0h/yx/B+5lakeHO6ztj6HnJl5yVd4ijl9al61N78q3uC+7zXVqjjF5ldO6fIh4bGSp6acYvQk1MVSn6yk6c3q17z+9HSX6nfH0mX68+Xnlh/Y6U6azb9FqdcZj7PdpbcuSIPpuLffpfuIeIr5nfwLvxzn2rJbUfMkUtrM8+5m0ajJmSrHpobV7CJVV9OJTKu0d4Y9rgNmlhRnld0XFKpmV0UdOqpJP4EmlisjKlRYt7GLEWWIdrreviR+ljejlZGbFX0qZ6SfWOjlZ5ebSIm07TpSpxbWZe3yfDdxXUQpYpvW51T3WJt22TSHsrDt5Yyk5OCs5Sd3brZepW3Ih7NgkpW4v5E0vFGQACmKHb6/uR/D+5lbcrv6g/St4TFUqf1edSM6Klnp8H6Sata3Vz4lTR+mOf2cLiOz0PzueL0wvVunu888ZjJt6WUivxu0FFpb32LQgR2hiKvsYaUF9qbjfyq5Owexa0t7hdvVtGYef3dZ6evzWLmtsdUvLIdKr7MvKy+wv0bqcVFdyLGlsC2s13RR6f15pdPIdIvhTm/y2M/XqnCi+89vDY8VrJ/BHRbMh1+I5pcnho1670pPys6Qhin7NLxTR7fo6HJ+Zjo+HJ+Zjms6eewbkoJVFaXvLkyQpJlv0XTvez8f5C2XC9/W7Mzt4I3mt6ikxWIq+lpqk7QXtu8efJrlyLSjTjNvOovk1e7XWTPqceT8zM/VY6W+LN5Z0rsRgFKaVGrk5pwUvAzHYkuOJn3Qgiyp0Ix0RubMYy5K7obnXqeEF8jusArWzN9bS+RKA5jOqr6Wy5Rk2q8op+7GKS8Xc3ns6T/ANit5o/wTQbqG3CGHaSXpZu3F5b/AKA7gaZtxrYOE3edOMmlZNq7Svewjg4LSnFflQA1DddFTS0SXYkbAGgAAAAAAAAAAAAAAAAAAAAAAAD/2Q=="/>
          <p:cNvSpPr>
            <a:spLocks noChangeAspect="1" noChangeArrowheads="1"/>
          </p:cNvSpPr>
          <p:nvPr/>
        </p:nvSpPr>
        <p:spPr bwMode="auto">
          <a:xfrm>
            <a:off x="63500" y="-390525"/>
            <a:ext cx="1552575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C:\Documents and Settings\Dr.Abdul Aziz\Desktop\digital camera pictures\DSC01867.JPG"/>
          <p:cNvPicPr>
            <a:picLocks noChangeAspect="1" noChangeArrowheads="1"/>
          </p:cNvPicPr>
          <p:nvPr/>
        </p:nvPicPr>
        <p:blipFill>
          <a:blip r:embed="rId2" cstate="print"/>
          <a:srcRect t="4509" b="8919"/>
          <a:stretch>
            <a:fillRect/>
          </a:stretch>
        </p:blipFill>
        <p:spPr bwMode="auto">
          <a:xfrm>
            <a:off x="0" y="2362200"/>
            <a:ext cx="3352800" cy="419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Deformity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3" descr="vlg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2286000"/>
            <a:ext cx="3828803" cy="4267200"/>
          </a:xfrm>
        </p:spPr>
      </p:pic>
      <p:sp>
        <p:nvSpPr>
          <p:cNvPr id="18436" name="AutoShape 4" descr="data:image/jpeg;base64,/9j/4AAQSkZJRgABAQAAAQABAAD/2wBDAAkGBwgHBgkIBwgKCgkLDRYPDQwMDRsUFRAWIB0iIiAdHx8kKDQsJCYxJx8fLT0tMTU3Ojo6Iys/RD84QzQ5Ojf/2wBDAQoKCg0MDRoPDxo3JR8lNzc3Nzc3Nzc3Nzc3Nzc3Nzc3Nzc3Nzc3Nzc3Nzc3Nzc3Nzc3Nzc3Nzc3Nzc3Nzc3Nzf/wAARCACjAHcDASIAAhEBAxEB/8QAHAAAAQUBAQEAAAAAAAAAAAAABgACAwQFAQcI/8QAQBAAAQMCBAMGAggDBgcAAAAAAQACEQMEBRIhMQZBURMiYXGBkTLBBxQVQqHR4fAjsfEWJFJicoIlM0RFVJKT/8QAGQEAAgMBAAAAAAAAAAAAAAAAAQIAAwQF/8QAIBEBAQACAgMBAQEBAAAAAAAAAAECEQMxBBIhQVEjMv/aAAwDAQACEQMRAD8ALmMhTNCTJKkY3XVXbZT2ckL8YuNW9tbYchPuY+SLmMkIU4tpGjilrcu+EgfgdfwS5X4fHtWvAGWjWgmM0ajmfDr4aHfcaqpbvkV4BhszAA08unJX8WaW23iC0g7CJ+ft/pOhyaRbTFVzjTDQ3NvJEbn0XQx/5Je1DgGxIvMVuwRnrXL2zyIaTp7yjQUC0kspuBLXEt5g6HQe3osjgS3y4XRqZCw1gapB3lxzH+aOKduyrTDajZHksGHNccr/ABvvj+2M12Ehlo43cBujXgP3J1kj+QC2GPkidQouJcPqUW07+gc/Ygh7TPwkNE+mXpzKyrTERXe3KCHN3bCp5bLnbGnhxuOEla9xVIZLCDB1CHKzKfbVWfeBzNnfb9T5T0JVu9uKlxZVH0QWPbqGnSSDsqH1xtyRUFM5HMAIIgtPQj1PsrvGtmcsV+VJcKgew0zFHut6DSfT97ETureG2Yuq0MPdZBqeA3j9/LXJuCDIZVABE97f9x/JFPCtKMMLh9+oT58lt5M9RzI0C0DYJKYsSWMV1rAngCVxq6N0oJmiAsziWwN/hrsgmtS77I3PULTbqudvRFTs3VqYeTGQvE+yF1r6adgkVxc4E7NrVt927S39xt4TvKG8XJoWjxSa7NcPbRAPLMQCR+J9EV45ZfZuJOqNEW1zIM7AncfvqgxwqV+JbGxL3Op0A6q8eI7rf5n28Ffhy/5XfZpj7Zx6HgNAU7em1o0AgeyJaDSGhY+FNhrYGi26ZAbB6LE68hlYS0ggEFCeJYSLa8bc4fQbDhlqMHnIICK6iyr9+Rp1lPJsloatbOrcV7h1UHs2vH8OAQHQDOuh8jp1IElK4Y2uHtyyCZIkyD66+/mdVSxLHG4PiDbqq7+BUinXBj4SdHa9OnMTIOitlxAJzEgmZ8PMzPT1W3h1Mfjnc9yuf1hXVu6nWhrZBO/L2RxgFE0cHt2kQSC6PMkrHw7DvtGoXVJFFp7xG5PQIpa0MaGgAACB4JeXLfxTTCwJJ5SVSJG7Jw3XGro3SbBM3ZQ3WHWN4P71aUKs/ecwE++6mbsnhCjvQV4jwe4oYVV+qYk5tBneFG5Z2oaf8rpDh7oUwKxqOxitd3Bpmq9jGHs5ggTrrtv+CMuNLrJaUbZp1qOlw8AsLAKYc4vjcqrPL7qNvjbyu7+DCwaQ0LTAyhUrMANBKtuMD0QlbkVZ2XWVg4pcgNcZWhfV8oIlCuL3MhwaZc7QBWYqsgNxw591ZVntcS2k8Ax4g/p7oywpj762tGUoJqU2mfQaocr2rbiyr0qmvbZgdN50n3CJvovJOEdlVA7e1AovG5HT3ELZr0xljmZ5byott6DLei2lT+Fo91KnFq4QqaQ2Ek6EkEObsnhMbsnDdLUStlPlMbsnSggD4yuS7Eqo5UqYAVjh1oNJnkFncWgjEruecH8FocO92k0T0Kz3uun4snrRjatBan1XBoOvJRWzxG+kKrf1w1hM7ck0aazcSrauCG7klzX1SOuXwHVaeI1j2J/x1Dlaq1BrK19aWjwAx9SCOoAkj8FZFGd+LtHhPNSpmtcNacokCmSR6l3yWxhGD2uEsqC3BLqkZ3OjWNlozKW6vuds1XJ/TVxOKaAlFzVJdKSiGtOie0rzul9K+Clsvs75mu2Vh06/ErVP6UuHTEi9bPWht7FKmqPmnROCCKf0ncMH4rm4b/qt3/IKwz6SuFXR/wARc3/VQePkhpNVX4ytyMRLo0q09D4ruB5X29Mt0MKHiDjDhbEbAmli1A1qfeYC1wJ6jZZ/C+KWt3VeLOu2qxpkkA6E8lRlNVv8XP8AB/amafQrNxGoWuhwkDdXrUnIPJVsVpzScRuo2h24rC6u+6NKY/EqOkeyxW0rf4azR7mPmmWZLLiuwiTMhcxElrBUbo5pzDzCsnSjL7LHoA2SUTH52hw+8J906SrnKdK4mly5mUQ9JMzdElEfLGbouhycKbZ+KfIrvZDQhKuczLspCnO2qd2TgehUQ1xlpCMvorrRfXdMncMIHv8Aog80zHit/wCjuuaPEGQmA+mdD1BH6pculnFdZR71YkGmE6+aMp8VBYvGQEHfopr1wLNFQ6UCN036viLHD4XHKfX9hQ4o8Npuc4wAJKs44O4XDcGQh7jC97DCK9QGCWw3zOgT49Kc/m3mH1qqKr6tN76Ze4u7jiInyV1uN4tb0KZpYnetkuOlw7wHXwKzYjRdcZDR0CtjnthnGPETIy4zeadakqQcb8TDbGbr3H5LBhvimkKDqCNvHnFA/wC8XB9G/kkhuCkh9TUekfZFm7/pqJ8MgK59hWBibOif9gC2xTaW6f0CeykOQI9JSCwm8P4fId9UY0jUFpI+aa7hvDnuOagQSZlr3fmiEUh023K6WR4+Sn0YGXcL4edAyoBPKq781XwrCqOG49RqU84AdEk8ii00gYcNt91mYhSFO5pVx1185S5W6PjJt6Hhsmi0q3cAlizcGfntmGeS0Kzj2ZEx5IN86DOO92m7noUG8UWdTEqdKi2sKTWEOMtmeSL8fdIyzvosGo3PUc6NzomxUc9+Ax3C1f8A8ln/AMz+ahfwzdj4a1E+cj5I47N2m0HRdFMkSAYCfbHoB/2av9s9uf8AcfyXP7N34MA0T5PP5I7bRB7pGo5hd7BoJB0O6m0AR4cxAcqX/v8Aokj3sRGmySnsmmpkGcDU+3VOZTBjMDqN4+SmDH9NOg3Ke1uxyGEEQtYC3TfLPkkG6E6QOYCsdmdZM9IGyhr1mNcGkS+NWggR6oGkt6MDB+Gn7KoYxQBtg4ADIZ2Vlxu69XLScGCfiDV2phly+mW1biqQ4QRAAS1Zjx5bbHDlXPZUyTuAtaq7uFDfB5d9Ra1xksJafQwiCuYBSxsnQZxh812g9Z9tVRbTdlyjR3XmreJjNdGdmtcV1lKYJIjrKsxZfI3tUbSO+aeqeKRJIGiuspd0ZhA332XewHIEdY0TM6j2Tg+AOeqc6kSNGxBV8URqQBMf0TezAMkt15kICo5cwnKJnYJLRbSbAzCZHRJBDms33MkmDyUjRIkQIOggrogsjLDpO+qQBLhlBPXlCYHTAaA2NCqwpFtxmFPM0SWh34+incWUie0dkBBJG589FHVrtYySX5DoCGHVBZhcsbuJm3WUg9iBJgZSCmXN3VyuiiSR/mCj7ZryHU6NR+gPwga+qRo3dyMjKXYMIIL5l0c4S7kWzLKm8FAusi8tgvqOdB5S4ogu9OXJQYRh4tGinTENbsPBW78tFEnmkjROgviFMuuiGM0Ign1UrWMiYEET6p963+K1xHxDSF2lTGXOG684crcemTlu8iGjdRMDUSutbpoNJ26qRrC4AznEwIU31YhwE90aSNvNSqkLmEctdNk4U5MR5yFZdS7wkSY3mdPRcDZe6Sddmt/qgiBtNpdBEyP3oknvDWyHNkeeqSiIwNonY/uU6mA0RJJA0gndSZXQC9php2jn/Vdc0gZiJ8PmmBRr523VMsLhodYmR+imp2ZuXio9znAddh8lM6h9YAaYkcj0U1uKlIDtGmrHJroj0SZRq48566tWLayynbRaFKzEZsqht7ssZP1d58wpftQlhb2DxB5BD1Pcp1tK4GkBAB9FTr0nVyXO0b0AXTfOJA+rVTM9P5SuOv3dnpbPjYbb+6OjSz+svEKI7SkRuHQNFFToljGgMmDGUaQrNSlXuq7alVop02mYnUqfsy2Mnw9YmPdNGbl1cviCkz+G3uEa/eCfVAZEPcI1JOqlezYsaT1MxHPVNLWsaQBzkwOY5KK0bmw9pZmABGswD4eKa5h1GUhoBmNRPh7qTNmcSRLjqY0lRvMOMlx02gwCEQNcMoIE6abFJcce7kJHVonbw08ElEcpgQ0QNRJ05ynUhL5O4cQD6JJIgl2MjSW/NSgDtAIHI+spJJaMSFziHgnQOiOXJTNaBUDQABGySSH4c6sAHZQNNdFG57u86dWuMJJKCdVJOR33nASevdJUVAyXHmDvz2SSRLXK5IAPPPEplb+HTaWaEg/NJJEplUCSOWmnoon/APNaOWmiSSkAg0OqvYRLQ0FJJJFH/9k="/>
          <p:cNvSpPr>
            <a:spLocks noChangeAspect="1" noChangeArrowheads="1"/>
          </p:cNvSpPr>
          <p:nvPr/>
        </p:nvSpPr>
        <p:spPr bwMode="auto">
          <a:xfrm>
            <a:off x="63500" y="-619125"/>
            <a:ext cx="933450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eso-cdn.bestpractice.bmj.com/best-practice/images/bp/en-gb/709-31_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86000"/>
            <a:ext cx="3133725" cy="428625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Deformity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291</Words>
  <Application>Microsoft Office PowerPoint</Application>
  <PresentationFormat>On-screen Show (4:3)</PresentationFormat>
  <Paragraphs>91</Paragraphs>
  <Slides>29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Knee Examination   Dr.Kholoud Al-Zain</vt:lpstr>
      <vt:lpstr>General MSK Physical Examination Principles for Lower Examination</vt:lpstr>
      <vt:lpstr>Gait </vt:lpstr>
      <vt:lpstr>Gait </vt:lpstr>
      <vt:lpstr>Knee Examination</vt:lpstr>
      <vt:lpstr>Inspection (Look)</vt:lpstr>
      <vt:lpstr>Muscle wasting </vt:lpstr>
      <vt:lpstr>Slide 8</vt:lpstr>
      <vt:lpstr>Deformity </vt:lpstr>
      <vt:lpstr>Scars </vt:lpstr>
      <vt:lpstr>Localize Swelling </vt:lpstr>
      <vt:lpstr>Defuse swelling (Effusion) </vt:lpstr>
      <vt:lpstr>Feel (palpation)</vt:lpstr>
      <vt:lpstr>Tenderness </vt:lpstr>
      <vt:lpstr>Surface anatomy </vt:lpstr>
      <vt:lpstr>Joint line palpation </vt:lpstr>
      <vt:lpstr>Effusion </vt:lpstr>
      <vt:lpstr>MOVE</vt:lpstr>
      <vt:lpstr>ROM</vt:lpstr>
      <vt:lpstr>Special tests</vt:lpstr>
      <vt:lpstr>ACL  (anterior cruciate ligament)</vt:lpstr>
      <vt:lpstr>ACL  (anterior cruciate ligament)</vt:lpstr>
      <vt:lpstr>ACL  (anterior cruciate ligament)</vt:lpstr>
      <vt:lpstr>PCL  (posterior cruciate ligament)</vt:lpstr>
      <vt:lpstr>PCL  (posterior cruciate ligament)</vt:lpstr>
      <vt:lpstr>MCL</vt:lpstr>
      <vt:lpstr>LCL</vt:lpstr>
      <vt:lpstr>Meniscus </vt:lpstr>
      <vt:lpstr>Patella apprehension test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Knee Examination</dc:title>
  <dc:creator>Administrator</dc:creator>
  <cp:lastModifiedBy>Dr.Kholoud</cp:lastModifiedBy>
  <cp:revision>27</cp:revision>
  <dcterms:created xsi:type="dcterms:W3CDTF">2012-03-17T13:43:52Z</dcterms:created>
  <dcterms:modified xsi:type="dcterms:W3CDTF">2012-03-18T07:05:31Z</dcterms:modified>
</cp:coreProperties>
</file>