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5" r:id="rId4"/>
  </p:sldMasterIdLst>
  <p:notesMasterIdLst>
    <p:notesMasterId r:id="rId73"/>
  </p:notesMasterIdLst>
  <p:sldIdLst>
    <p:sldId id="256" r:id="rId5"/>
    <p:sldId id="350" r:id="rId6"/>
    <p:sldId id="349" r:id="rId7"/>
    <p:sldId id="271" r:id="rId8"/>
    <p:sldId id="264" r:id="rId9"/>
    <p:sldId id="359" r:id="rId10"/>
    <p:sldId id="257" r:id="rId11"/>
    <p:sldId id="289" r:id="rId12"/>
    <p:sldId id="290" r:id="rId13"/>
    <p:sldId id="259" r:id="rId14"/>
    <p:sldId id="260" r:id="rId15"/>
    <p:sldId id="261" r:id="rId16"/>
    <p:sldId id="351" r:id="rId17"/>
    <p:sldId id="352" r:id="rId18"/>
    <p:sldId id="353" r:id="rId19"/>
    <p:sldId id="354" r:id="rId20"/>
    <p:sldId id="355" r:id="rId21"/>
    <p:sldId id="358" r:id="rId22"/>
    <p:sldId id="262" r:id="rId23"/>
    <p:sldId id="263" r:id="rId24"/>
    <p:sldId id="356" r:id="rId25"/>
    <p:sldId id="357" r:id="rId26"/>
    <p:sldId id="266" r:id="rId27"/>
    <p:sldId id="267" r:id="rId28"/>
    <p:sldId id="268" r:id="rId29"/>
    <p:sldId id="320" r:id="rId30"/>
    <p:sldId id="269" r:id="rId31"/>
    <p:sldId id="270" r:id="rId32"/>
    <p:sldId id="315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91" r:id="rId42"/>
    <p:sldId id="280" r:id="rId43"/>
    <p:sldId id="281" r:id="rId44"/>
    <p:sldId id="282" r:id="rId45"/>
    <p:sldId id="283" r:id="rId46"/>
    <p:sldId id="284" r:id="rId47"/>
    <p:sldId id="285" r:id="rId48"/>
    <p:sldId id="292" r:id="rId49"/>
    <p:sldId id="294" r:id="rId50"/>
    <p:sldId id="348" r:id="rId51"/>
    <p:sldId id="298" r:id="rId52"/>
    <p:sldId id="297" r:id="rId53"/>
    <p:sldId id="296" r:id="rId54"/>
    <p:sldId id="303" r:id="rId55"/>
    <p:sldId id="324" r:id="rId56"/>
    <p:sldId id="305" r:id="rId57"/>
    <p:sldId id="328" r:id="rId58"/>
    <p:sldId id="311" r:id="rId59"/>
    <p:sldId id="312" r:id="rId60"/>
    <p:sldId id="309" r:id="rId61"/>
    <p:sldId id="319" r:id="rId62"/>
    <p:sldId id="301" r:id="rId63"/>
    <p:sldId id="313" r:id="rId64"/>
    <p:sldId id="316" r:id="rId65"/>
    <p:sldId id="317" r:id="rId66"/>
    <p:sldId id="323" r:id="rId67"/>
    <p:sldId id="326" r:id="rId68"/>
    <p:sldId id="327" r:id="rId69"/>
    <p:sldId id="334" r:id="rId70"/>
    <p:sldId id="336" r:id="rId71"/>
    <p:sldId id="287" r:id="rId7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90" autoAdjust="0"/>
    <p:restoredTop sz="94842" autoAdjust="0"/>
  </p:normalViewPr>
  <p:slideViewPr>
    <p:cSldViewPr>
      <p:cViewPr>
        <p:scale>
          <a:sx n="66" d="100"/>
          <a:sy n="66" d="100"/>
        </p:scale>
        <p:origin x="-636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114" y="105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27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fld id="{CD051068-ED86-4CAA-A675-BB6C01DF4556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D9071-5C03-487E-B206-4DDDF58CBC6E}" type="slidenum">
              <a:rPr lang="ar-SA" smtClean="0"/>
              <a:pPr/>
              <a:t>1</a:t>
            </a:fld>
            <a:endParaRPr lang="en-GB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82948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4714D-9ED6-4726-B13B-DA56ED93102F}" type="slidenum">
              <a:rPr lang="ar-SA" smtClean="0"/>
              <a:pPr/>
              <a:t>15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AF760-9526-4EA7-A634-B50210125B34}" type="slidenum">
              <a:rPr lang="ar-SA" smtClean="0"/>
              <a:pPr/>
              <a:t>19</a:t>
            </a:fld>
            <a:endParaRPr lang="en-GB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EF3DF-67D7-4F8E-9551-7254191407D3}" type="slidenum">
              <a:rPr lang="ar-SA" smtClean="0"/>
              <a:pPr/>
              <a:t>20</a:t>
            </a:fld>
            <a:endParaRPr lang="en-GB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CD762-884C-44FE-A3C0-A80F728F0B46}" type="slidenum">
              <a:rPr lang="ar-SA" smtClean="0"/>
              <a:pPr/>
              <a:t>23</a:t>
            </a:fld>
            <a:endParaRPr lang="en-GB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EDDB97-9C71-4218-AF67-24460D2335F0}" type="slidenum">
              <a:rPr lang="ar-SA" smtClean="0"/>
              <a:pPr/>
              <a:t>24</a:t>
            </a:fld>
            <a:endParaRPr lang="en-GB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414C2-47FF-4BA6-A96E-B501FB0CB5C4}" type="slidenum">
              <a:rPr lang="ar-SA" smtClean="0"/>
              <a:pPr/>
              <a:t>25</a:t>
            </a:fld>
            <a:endParaRPr lang="en-GB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CBB3C-516F-4BBE-8C95-597C48E457AC}" type="slidenum">
              <a:rPr lang="ar-SA" smtClean="0"/>
              <a:pPr/>
              <a:t>27</a:t>
            </a:fld>
            <a:endParaRPr lang="en-GB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A97445-A8CE-4620-BB6A-05D0CE06900E}" type="slidenum">
              <a:rPr lang="ar-SA" smtClean="0"/>
              <a:pPr/>
              <a:t>28</a:t>
            </a:fld>
            <a:endParaRPr lang="en-GB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D2F73A-3B3A-4F4B-BC66-C7001F9EBFE6}" type="slidenum">
              <a:rPr lang="ar-SA" smtClean="0"/>
              <a:pPr/>
              <a:t>30</a:t>
            </a:fld>
            <a:endParaRPr lang="en-GB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720A3-E1D4-4D0F-A1FB-12CF83DE3DB2}" type="slidenum">
              <a:rPr lang="ar-SA" smtClean="0"/>
              <a:pPr/>
              <a:t>31</a:t>
            </a:fld>
            <a:endParaRPr lang="en-GB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E48E2-1743-4EE8-8308-C4CE6B04A7FC}" type="slidenum">
              <a:rPr lang="ar-SA" smtClean="0"/>
              <a:pPr/>
              <a:t>4</a:t>
            </a:fld>
            <a:endParaRPr lang="en-GB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116662-2707-42BE-9B3C-67E20D81ACF8}" type="slidenum">
              <a:rPr lang="ar-SA" smtClean="0"/>
              <a:pPr/>
              <a:t>32</a:t>
            </a:fld>
            <a:endParaRPr lang="en-GB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71444-20A2-47CA-AE8C-D8B251627B13}" type="slidenum">
              <a:rPr lang="ar-SA" smtClean="0"/>
              <a:pPr/>
              <a:t>33</a:t>
            </a:fld>
            <a:endParaRPr lang="en-GB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47CA2-D77F-43CB-B494-81CAAAD67679}" type="slidenum">
              <a:rPr lang="ar-SA" smtClean="0"/>
              <a:pPr/>
              <a:t>34</a:t>
            </a:fld>
            <a:endParaRPr lang="en-GB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FAEA7-2719-49FA-B6CE-301AE15144D1}" type="slidenum">
              <a:rPr lang="ar-SA" smtClean="0"/>
              <a:pPr/>
              <a:t>35</a:t>
            </a:fld>
            <a:endParaRPr lang="en-GB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7E55D-185F-42EB-B73F-1397108FCC00}" type="slidenum">
              <a:rPr lang="ar-SA" smtClean="0"/>
              <a:pPr/>
              <a:t>36</a:t>
            </a:fld>
            <a:endParaRPr lang="en-GB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C37D7-BA0B-4CF7-8508-43C8A3539F5C}" type="slidenum">
              <a:rPr lang="ar-SA" smtClean="0"/>
              <a:pPr/>
              <a:t>37</a:t>
            </a:fld>
            <a:endParaRPr lang="en-GB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A03AA-4EF3-4E2B-ABFD-1F81EA8F785D}" type="slidenum">
              <a:rPr lang="ar-SA" smtClean="0"/>
              <a:pPr/>
              <a:t>39</a:t>
            </a:fld>
            <a:endParaRPr lang="en-GB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09D41-595A-444E-833F-E96C17B86A8D}" type="slidenum">
              <a:rPr lang="ar-SA" smtClean="0"/>
              <a:pPr/>
              <a:t>40</a:t>
            </a:fld>
            <a:endParaRPr lang="en-GB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2635B-25C1-46DC-8F08-89BC72CE64BC}" type="slidenum">
              <a:rPr lang="ar-SA" smtClean="0"/>
              <a:pPr/>
              <a:t>41</a:t>
            </a:fld>
            <a:endParaRPr lang="en-GB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394C63-161C-4D72-AEDD-95649CF6E0AB}" type="slidenum">
              <a:rPr lang="ar-SA" smtClean="0"/>
              <a:pPr/>
              <a:t>42</a:t>
            </a:fld>
            <a:endParaRPr lang="en-GB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E108D5-DD5A-4FC3-A0C2-BA891D1520DE}" type="slidenum">
              <a:rPr lang="ar-SA" smtClean="0"/>
              <a:pPr/>
              <a:t>5</a:t>
            </a:fld>
            <a:endParaRPr lang="en-GB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86790-61B9-4E00-A3BA-8D99FA3AE34F}" type="slidenum">
              <a:rPr lang="ar-SA" smtClean="0"/>
              <a:pPr/>
              <a:t>43</a:t>
            </a:fld>
            <a:endParaRPr lang="en-GB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72F171-2035-4103-AB2A-395659AAB84B}" type="slidenum">
              <a:rPr lang="ar-SA" smtClean="0"/>
              <a:pPr/>
              <a:t>44</a:t>
            </a:fld>
            <a:endParaRPr lang="en-GB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F35446-6477-4ED8-999F-5B7A29365B0D}" type="slidenum">
              <a:rPr lang="ar-SA" smtClean="0"/>
              <a:pPr/>
              <a:t>68</a:t>
            </a:fld>
            <a:endParaRPr lang="en-GB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81381-C61C-4147-B34F-902C611EA9F4}" type="slidenum">
              <a:rPr lang="ar-SA" smtClean="0"/>
              <a:pPr/>
              <a:t>7</a:t>
            </a:fld>
            <a:endParaRPr lang="en-GB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F349C-B088-4975-A95C-0B44C0D1FADA}" type="slidenum">
              <a:rPr lang="ar-SA" smtClean="0"/>
              <a:pPr/>
              <a:t>8</a:t>
            </a:fld>
            <a:endParaRPr lang="en-GB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1463C-C059-4E08-9E74-56FC5F404433}" type="slidenum">
              <a:rPr lang="ar-SA" smtClean="0"/>
              <a:pPr/>
              <a:t>9</a:t>
            </a:fld>
            <a:endParaRPr lang="en-GB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60E00A-380E-436D-8CCD-30813F8C3A37}" type="slidenum">
              <a:rPr lang="ar-SA" smtClean="0"/>
              <a:pPr/>
              <a:t>10</a:t>
            </a:fld>
            <a:endParaRPr lang="en-GB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37D316-E0FC-4306-853A-00CFD32DEF90}" type="slidenum">
              <a:rPr lang="ar-SA" smtClean="0"/>
              <a:pPr/>
              <a:t>11</a:t>
            </a:fld>
            <a:endParaRPr lang="en-GB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2A9B-DBB0-4505-9101-1E23F34502CA}" type="slidenum">
              <a:rPr lang="ar-SA" smtClean="0"/>
              <a:pPr/>
              <a:t>12</a:t>
            </a:fld>
            <a:endParaRPr lang="en-GB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>
              <a:defRPr/>
            </a:pPr>
            <a:endParaRPr lang="en-US" sz="2400" dirty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</p:grpSp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7C7749F3-1256-4157-909D-4C55F0D655BD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FB974-B82D-4CD4-8F46-69BE4B2F6ADA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3214E-8CE5-429A-9B00-738F587A133A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B08A-6946-431D-A93F-C9406088961B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E79C3-0193-4C9A-889E-AC5057F579D9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508ED-1D23-4F6C-BE0F-1B5CCE6FA22B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C7F2-2A3D-4393-B534-85C62E283A6B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82A36-0387-4004-B3A2-3D7214B244BA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D4D98-91CA-4147-8EF2-9E2390383725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3F168-5E6E-41C2-AF66-D7A4043A15DF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7A05A-072E-4693-944B-F9F62EDE60A6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>
                <a:latin typeface="Arial" charset="0"/>
              </a:defRPr>
            </a:lvl1pPr>
          </a:lstStyle>
          <a:p>
            <a:pPr>
              <a:defRPr/>
            </a:pPr>
            <a:fld id="{180144BF-9330-4B77-AC83-DA4D53701165}" type="slidenum">
              <a:rPr lang="ar-SA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  <p:sp>
          <p:nvSpPr>
            <p:cNvPr id="52235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en-US" sz="24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522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469900" indent="-469900" algn="r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377950" indent="-468313" algn="r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  <a:cs typeface="+mn-cs"/>
        </a:defRPr>
      </a:lvl3pPr>
      <a:lvl4pPr marL="1827213" indent="-4381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297113" indent="-468313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5pPr>
      <a:lvl6pPr marL="2754313" indent="-468313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6pPr>
      <a:lvl7pPr marL="3211513" indent="-468313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7pPr>
      <a:lvl8pPr marL="3668713" indent="-468313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8pPr>
      <a:lvl9pPr marL="4125913" indent="-468313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z="4800" smtClean="0"/>
              <a:t>Operative Treatment of Fractures  &amp;instrumentation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</a:pPr>
            <a:r>
              <a:rPr lang="en-US" sz="2000" smtClean="0"/>
              <a:t>                   Dr.Khalid. A. Bakarman</a:t>
            </a:r>
            <a:r>
              <a:rPr lang="ar-SA" sz="2000" smtClean="0"/>
              <a:t> </a:t>
            </a:r>
            <a:r>
              <a:rPr lang="en-US" sz="2000" smtClean="0"/>
              <a:t>,MD,SSC(Ortho)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smtClean="0"/>
              <a:t>              Assistant Prof. pediatric Orthopedic Consultant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smtClean="0"/>
              <a:t>                        Orthopedic trauma Surgeon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sz="2000" smtClean="0"/>
              <a:t> </a:t>
            </a:r>
            <a:r>
              <a:rPr lang="ar-SA" sz="2000" smtClean="0"/>
              <a:t> 									 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ar-SA" sz="2000" smtClean="0"/>
              <a:t>ِ  </a:t>
            </a:r>
            <a:endParaRPr lang="en-GB" sz="200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Timing for intervention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997325"/>
          </a:xfrm>
        </p:spPr>
        <p:txBody>
          <a:bodyPr/>
          <a:lstStyle/>
          <a:p>
            <a:pPr marL="609600" indent="-609600" algn="l" rtl="0" eaLnBrk="1" hangingPunct="1"/>
            <a:r>
              <a:rPr lang="en-US" smtClean="0"/>
              <a:t>The timing of the surgical  intervention                                      </a:t>
            </a:r>
          </a:p>
          <a:p>
            <a:pPr marL="609600" indent="-609600" algn="l" rtl="0" eaLnBrk="1" hangingPunct="1">
              <a:buSzPct val="105000"/>
              <a:buFont typeface="Wingdings" pitchFamily="2" charset="2"/>
              <a:buAutoNum type="arabicPeriod"/>
            </a:pPr>
            <a:r>
              <a:rPr lang="en-US" smtClean="0"/>
              <a:t>Emergency                                                         </a:t>
            </a:r>
          </a:p>
          <a:p>
            <a:pPr marL="609600" indent="-609600" algn="l" rtl="0" eaLnBrk="1" hangingPunct="1">
              <a:buSzPct val="105000"/>
              <a:buFont typeface="Wingdings" pitchFamily="2" charset="2"/>
              <a:buAutoNum type="arabicPeriod"/>
            </a:pPr>
            <a:r>
              <a:rPr lang="en-US" smtClean="0"/>
              <a:t>Urgent      </a:t>
            </a:r>
          </a:p>
          <a:p>
            <a:pPr marL="609600" indent="-609600" algn="l" rtl="0" eaLnBrk="1" hangingPunct="1">
              <a:buSzPct val="105000"/>
              <a:buFont typeface="Wingdings" pitchFamily="2" charset="2"/>
              <a:buAutoNum type="arabicPeriod"/>
            </a:pPr>
            <a:r>
              <a:rPr lang="en-US" smtClean="0"/>
              <a:t>Elective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Principles of Surgical  Treatment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algn="l" rtl="0" eaLnBrk="1" hangingPunct="1">
              <a:buSzTx/>
              <a:buFont typeface="Wingdings" pitchFamily="2" charset="2"/>
              <a:buAutoNum type="arabicPeriod"/>
            </a:pPr>
            <a:r>
              <a:rPr lang="en-US" sz="2800" smtClean="0"/>
              <a:t>anatomical reduction of the fracture fragments, especially in joint fractures </a:t>
            </a:r>
          </a:p>
          <a:p>
            <a:pPr marL="533400" indent="-533400" algn="l" rtl="0" eaLnBrk="1" hangingPunct="1">
              <a:buSzTx/>
              <a:buFont typeface="Wingdings" pitchFamily="2" charset="2"/>
              <a:buAutoNum type="arabicPeriod"/>
            </a:pPr>
            <a:r>
              <a:rPr lang="en-US" sz="2800" smtClean="0"/>
              <a:t>stable internal fixation to fulfill the local biomechanical demands</a:t>
            </a:r>
          </a:p>
          <a:p>
            <a:pPr marL="533400" indent="-533400" algn="l" rtl="0" eaLnBrk="1" hangingPunct="1">
              <a:buSzTx/>
              <a:buFont typeface="Wingdings" pitchFamily="2" charset="2"/>
              <a:buAutoNum type="arabicPeriod"/>
            </a:pPr>
            <a:r>
              <a:rPr lang="en-US" sz="2800" smtClean="0"/>
              <a:t>preservation of blood supply to the injured area of the extremity</a:t>
            </a:r>
          </a:p>
          <a:p>
            <a:pPr marL="533400" indent="-533400" algn="l" rtl="0" eaLnBrk="1" hangingPunct="1">
              <a:buSzTx/>
              <a:buFont typeface="Wingdings" pitchFamily="2" charset="2"/>
              <a:buAutoNum type="arabicPeriod"/>
            </a:pPr>
            <a:r>
              <a:rPr lang="en-US" sz="2800" smtClean="0"/>
              <a:t>active, pain-free mobilization of adjacent muscles and joints to prevent the development of fracture disease</a:t>
            </a:r>
            <a:r>
              <a:rPr lang="ar-SA" sz="2800" smtClean="0"/>
              <a:t> </a:t>
            </a:r>
            <a:endParaRPr lang="en-GB" sz="2800" smtClean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Methods of Fixation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1  K- wires  fixation                                    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2  External Fixation                                     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3  plate &amp; Screws                                          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4  Intramedullar Nail                                  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Kirschner wire</a:t>
            </a:r>
          </a:p>
        </p:txBody>
      </p:sp>
      <p:sp>
        <p:nvSpPr>
          <p:cNvPr id="1536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GB" dirty="0" smtClean="0"/>
              <a:t>A. Indications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dirty="0" smtClean="0"/>
              <a:t>    - </a:t>
            </a:r>
            <a:r>
              <a:rPr lang="en-GB" dirty="0" err="1" smtClean="0"/>
              <a:t>pediatric</a:t>
            </a:r>
            <a:r>
              <a:rPr lang="en-GB" dirty="0" smtClean="0"/>
              <a:t> </a:t>
            </a:r>
            <a:r>
              <a:rPr lang="en-GB" dirty="0" smtClean="0"/>
              <a:t>fractures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dirty="0" smtClean="0"/>
              <a:t>B. Advantages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dirty="0" smtClean="0"/>
              <a:t>     - less traumatic to soft tissue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dirty="0" smtClean="0"/>
              <a:t>C. Disadvantages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dirty="0" smtClean="0"/>
              <a:t>     -  it gives relative stability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External fixation</a:t>
            </a:r>
          </a:p>
        </p:txBody>
      </p:sp>
      <p:sp>
        <p:nvSpPr>
          <p:cNvPr id="16387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 rtl="0" eaLnBrk="1" hangingPunct="1">
              <a:buFont typeface="Wingdings" pitchFamily="2" charset="2"/>
              <a:buNone/>
            </a:pPr>
            <a:r>
              <a:rPr lang="en-GB" smtClean="0"/>
              <a:t>A. Indications</a:t>
            </a:r>
          </a:p>
          <a:p>
            <a:pPr marL="514350" indent="-514350" algn="l" rtl="0" eaLnBrk="1" hangingPunct="1">
              <a:buFont typeface="Wingdings" pitchFamily="2" charset="2"/>
              <a:buNone/>
            </a:pPr>
            <a:r>
              <a:rPr lang="en-GB" smtClean="0"/>
              <a:t>B. complications</a:t>
            </a:r>
          </a:p>
        </p:txBody>
      </p:sp>
      <p:pic>
        <p:nvPicPr>
          <p:cNvPr id="16388" name="صورة 3" descr="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3124200"/>
            <a:ext cx="29146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صورة 4" descr="صورة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124200"/>
            <a:ext cx="3219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Plate and screw</a:t>
            </a:r>
          </a:p>
        </p:txBody>
      </p:sp>
      <p:sp>
        <p:nvSpPr>
          <p:cNvPr id="17411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02125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A. Indications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 - long bone Fractures,. intraarticular Fracture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B. Advantages.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  -  absolute stability. early ROM, Less stiffness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C. Disadvantages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  -  soft tissue dissection, infection,healing,NWB,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     bone necrosis</a:t>
            </a:r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8435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8436" name="عنصر نائب للمحتوى 6" descr="صورة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495800"/>
            <a:ext cx="4040188" cy="2032000"/>
          </a:xfrm>
        </p:spPr>
      </p:pic>
      <p:sp>
        <p:nvSpPr>
          <p:cNvPr id="18437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8438" name="عنصر نائب للمحتوى 7" descr="2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71600"/>
            <a:ext cx="4041775" cy="2849563"/>
          </a:xfrm>
        </p:spPr>
      </p:pic>
      <p:pic>
        <p:nvPicPr>
          <p:cNvPr id="18439" name="صورة 8" descr="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524000"/>
            <a:ext cx="16859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صورة 9" descr="صورة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572000"/>
            <a:ext cx="3962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Intramedullar Nail</a:t>
            </a:r>
            <a:endParaRPr lang="en-GB" smtClean="0"/>
          </a:p>
        </p:txBody>
      </p:sp>
      <p:sp>
        <p:nvSpPr>
          <p:cNvPr id="19459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A. indications.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    - long bone fractures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B. Advantages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    - Early WB, restore  L,R,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C. Disadvantages.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GB" smtClean="0"/>
              <a:t>    -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20483" name="عنصر نائب للمحتوى 3" descr="صورة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533400"/>
            <a:ext cx="8610600" cy="61722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Practices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صورة 6" descr="صورة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600200"/>
            <a:ext cx="32067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صورة 7" descr="2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00200"/>
            <a:ext cx="20193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صورة 9" descr="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524000"/>
            <a:ext cx="18192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099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100" name="عنصر نائب للمحتوى 6" descr="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0888" y="838200"/>
            <a:ext cx="4125912" cy="5287963"/>
          </a:xfrm>
        </p:spPr>
      </p:pic>
      <p:sp>
        <p:nvSpPr>
          <p:cNvPr id="4101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102" name="عنصر نائب للمحتوى 7" descr="as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34038" y="914400"/>
            <a:ext cx="2976562" cy="5211763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صورة 6" descr="v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5294313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3555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3556" name="عنصر نائب للمحتوى 6" descr="arrrrrrr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2286000"/>
            <a:ext cx="1671638" cy="3951288"/>
          </a:xfrm>
        </p:spPr>
      </p:pic>
      <p:sp>
        <p:nvSpPr>
          <p:cNvPr id="23557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3558" name="عنصر نائب للمحتوى 7" descr="arrrrr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90800" y="2286000"/>
            <a:ext cx="4041775" cy="38862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4579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4580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4581" name="عنصر نائب للمحتوى 9" descr="az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77000" y="1752600"/>
            <a:ext cx="2274888" cy="4724400"/>
          </a:xfrm>
        </p:spPr>
      </p:pic>
      <p:pic>
        <p:nvPicPr>
          <p:cNvPr id="24582" name="عنصر نائب للمحتوى 8" descr="azz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752600"/>
            <a:ext cx="2438400" cy="4724400"/>
          </a:xfrm>
        </p:spPr>
      </p:pic>
      <p:pic>
        <p:nvPicPr>
          <p:cNvPr id="24583" name="صورة 10" descr="azzz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752600"/>
            <a:ext cx="2835275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4" descr="Picture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678180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75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 descr="Picture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09800"/>
            <a:ext cx="74676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458200" cy="59023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 descr="Pict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8305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5" name="Picture 4" descr="#nf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8288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#nfbpl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1828800"/>
            <a:ext cx="3965575" cy="4724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0" name="Picture 4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63246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4" descr="Pictur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57400"/>
            <a:ext cx="71628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4" descr="#nfd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5715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5123" name="عنصر نائب للمحتوى 5" descr="١٦١٠٢٠٠٧٢٥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1143000"/>
            <a:ext cx="4191000" cy="5105400"/>
          </a:xfrm>
        </p:spPr>
      </p:pic>
      <p:pic>
        <p:nvPicPr>
          <p:cNvPr id="5124" name="صورة 6" descr="١٦١٠٢٠٠٧٢٦٠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87438"/>
            <a:ext cx="3810000" cy="516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4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52600"/>
            <a:ext cx="2667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Picture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752600"/>
            <a:ext cx="27844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4114800" cy="43021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4" descr="Picture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30273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Picture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905000"/>
            <a:ext cx="3048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686800" cy="6019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4" descr="Picture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133600"/>
            <a:ext cx="58674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686800" cy="63246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4" descr="Pict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828800"/>
            <a:ext cx="63246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75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4" descr="Picture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05000"/>
            <a:ext cx="59436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001000" cy="55975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4" descr="Picture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09800"/>
            <a:ext cx="6477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4" descr="Picture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839200" cy="62484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0" name="Picture 4" descr="Picture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362200"/>
            <a:ext cx="7162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4" name="Picture 4" descr="supracondy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0"/>
            <a:ext cx="472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4114800" cy="43021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8" name="Picture 4" descr="Picture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3657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Picture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981200"/>
            <a:ext cx="373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Pictur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05000"/>
            <a:ext cx="320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Picture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8800"/>
            <a:ext cx="3276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4" descr="Picture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7467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6400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4" descr="Picture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89138"/>
            <a:ext cx="62484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4" descr="Picture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6096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3" name="Picture 4" descr="8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981200"/>
            <a:ext cx="5715000" cy="41910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4" descr="19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2057400"/>
            <a:ext cx="5791200" cy="44958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8131" name="Picture 4" descr="# ankle 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05000"/>
            <a:ext cx="3429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# ankle lat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1905000"/>
            <a:ext cx="3257550" cy="44958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5" name="Picture 4" descr="# ankle o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828800"/>
            <a:ext cx="33337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 descr="# ankle orf l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1828800"/>
            <a:ext cx="3352800" cy="4724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79" name="Picture 4" descr="#elbow 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28800"/>
            <a:ext cx="342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# elbow lat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828800"/>
            <a:ext cx="3278188" cy="4530725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04" name="Picture 4" descr="# elbow fix l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828800"/>
            <a:ext cx="3276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# el fi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828800"/>
            <a:ext cx="33909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227" name="Picture 4" descr="# elbow 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28800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# elow ten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828800"/>
            <a:ext cx="3321050" cy="4724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5" descr="Picture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335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 descr="Picture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828800"/>
            <a:ext cx="358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2" name="Picture 5" descr="#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6096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276" name="Picture 4" descr="# ru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32004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3rul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3429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299" name="Picture 4" descr="#ru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28800"/>
            <a:ext cx="3390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#rula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828800"/>
            <a:ext cx="3352800" cy="48006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3" name="Picture 4" descr="#dt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28800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5" descr="#dt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828800"/>
            <a:ext cx="3352800" cy="4724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7" name="Picture 4" descr="#t or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335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 descr="#torifl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1828800"/>
            <a:ext cx="3429000" cy="48006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1" name="Picture 4" descr="#fe 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8288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#f hip s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828800"/>
            <a:ext cx="3276600" cy="4724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5" name="Picture 4" descr="#fem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8288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#f h s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828800"/>
            <a:ext cx="3276600" cy="4724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60420" name="Picture 4" descr="#f he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600200"/>
            <a:ext cx="2514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43" name="Picture 4" descr="#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28800"/>
            <a:ext cx="2209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 descr="#r lat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1828800"/>
            <a:ext cx="2057400" cy="48006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2467" name="Picture 4" descr="# r k w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3124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 descr="#r ki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524000"/>
            <a:ext cx="2819400" cy="51816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صورة 1" descr="فاذكروني أذكركم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305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491" name="Picture 4" descr="#n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828800"/>
            <a:ext cx="36576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#nfl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828800"/>
            <a:ext cx="3657600" cy="48006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5" name="Picture 4" descr="#nfd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36957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 descr="#nfdshl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752600"/>
            <a:ext cx="3505200" cy="48006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5" descr="#r u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752600"/>
            <a:ext cx="3573463" cy="4724400"/>
          </a:xfrm>
          <a:noFill/>
        </p:spPr>
      </p:pic>
      <p:pic>
        <p:nvPicPr>
          <p:cNvPr id="65540" name="Picture 8" descr="#r u l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7526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563" name="Picture 5" descr="# ru orf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1800" y="1752600"/>
            <a:ext cx="3276600" cy="5105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7587" name="Picture 4" descr="#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8288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5" descr="#tlat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828800"/>
            <a:ext cx="3505200" cy="45720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8611" name="Picture 4" descr="#t 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28800"/>
            <a:ext cx="3657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5" descr="#timl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828800"/>
            <a:ext cx="3544888" cy="47244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9635" name="Picture 4" descr="Sc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828800"/>
            <a:ext cx="335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5" descr="Sc 2 lat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828800"/>
            <a:ext cx="3657600" cy="48006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0659" name="Picture 4" descr="Sc l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828800"/>
            <a:ext cx="38862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5" descr="Sc with cr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828800"/>
            <a:ext cx="3886200" cy="4648200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Picture 4" descr="q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04" y="762000"/>
            <a:ext cx="8290596" cy="5791200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smtClean="0"/>
              <a:t>  Principles 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l" rtl="0" eaLnBrk="1" hangingPunct="1">
              <a:buSzTx/>
              <a:buFont typeface="Wingdings" pitchFamily="2" charset="2"/>
              <a:buAutoNum type="arabicPeriod"/>
            </a:pPr>
            <a:r>
              <a:rPr lang="en-US" smtClean="0"/>
              <a:t>Surgical indications                                    </a:t>
            </a:r>
          </a:p>
          <a:p>
            <a:pPr marL="609600" indent="-609600" algn="l" rtl="0" eaLnBrk="1" hangingPunct="1">
              <a:buSzTx/>
              <a:buFont typeface="Wingdings" pitchFamily="2" charset="2"/>
              <a:buAutoNum type="arabicPeriod"/>
            </a:pPr>
            <a:r>
              <a:rPr lang="en-US" smtClean="0"/>
              <a:t>Timing for Surgical intervention .              </a:t>
            </a:r>
          </a:p>
          <a:p>
            <a:pPr marL="609600" indent="-609600" algn="l" rtl="0" eaLnBrk="1" hangingPunct="1">
              <a:buSzTx/>
              <a:buFont typeface="Wingdings" pitchFamily="2" charset="2"/>
              <a:buAutoNum type="arabicPeriod"/>
            </a:pPr>
            <a:r>
              <a:rPr lang="en-US" smtClean="0"/>
              <a:t>Principles of  Surgical treatment .               </a:t>
            </a:r>
          </a:p>
          <a:p>
            <a:pPr marL="609600" indent="-609600" algn="l" rtl="0" eaLnBrk="1" hangingPunct="1">
              <a:buSzTx/>
              <a:buFont typeface="Wingdings" pitchFamily="2" charset="2"/>
              <a:buAutoNum type="arabicPeriod"/>
            </a:pPr>
            <a:r>
              <a:rPr lang="en-US" smtClean="0"/>
              <a:t>Methods of fixation                                                                   	 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Surgical Indications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rtl="0" eaLnBrk="1" hangingPunct="1">
              <a:buFont typeface="Wingdings" pitchFamily="2" charset="2"/>
              <a:buNone/>
            </a:pPr>
            <a:r>
              <a:rPr lang="en-US" smtClean="0"/>
              <a:t>1.Displace intraarticular #                               </a:t>
            </a:r>
          </a:p>
          <a:p>
            <a:pPr algn="just" rtl="0" eaLnBrk="1" hangingPunct="1">
              <a:buFont typeface="Wingdings" pitchFamily="2" charset="2"/>
              <a:buNone/>
            </a:pPr>
            <a:r>
              <a:rPr lang="en-US" smtClean="0"/>
              <a:t>2.unstable # with failed N.O.R                        </a:t>
            </a:r>
          </a:p>
          <a:p>
            <a:pPr algn="just" rtl="0" eaLnBrk="1" hangingPunct="1">
              <a:buFont typeface="Wingdings" pitchFamily="2" charset="2"/>
              <a:buNone/>
            </a:pPr>
            <a:r>
              <a:rPr lang="en-US" smtClean="0"/>
              <a:t>3.Major Avulsion #.                                         </a:t>
            </a:r>
          </a:p>
          <a:p>
            <a:pPr algn="just" rtl="0" eaLnBrk="1" hangingPunct="1">
              <a:buFont typeface="Wingdings" pitchFamily="2" charset="2"/>
              <a:buNone/>
            </a:pPr>
            <a:r>
              <a:rPr lang="en-US" smtClean="0"/>
              <a:t>4. Pathological #                                              </a:t>
            </a:r>
          </a:p>
          <a:p>
            <a:pPr algn="just" rtl="0" eaLnBrk="1" hangingPunct="1">
              <a:buFont typeface="Wingdings" pitchFamily="2" charset="2"/>
              <a:buNone/>
            </a:pPr>
            <a:r>
              <a:rPr lang="en-US" smtClean="0"/>
              <a:t>5.Fractues of necessity                                     </a:t>
            </a:r>
          </a:p>
          <a:p>
            <a:pPr algn="just" rtl="0" eaLnBrk="1" hangingPunct="1">
              <a:buFont typeface="Wingdings" pitchFamily="2" charset="2"/>
              <a:buNone/>
            </a:pPr>
            <a:r>
              <a:rPr lang="en-US" smtClean="0"/>
              <a:t>6. Displaced physeal injuries                            </a:t>
            </a:r>
          </a:p>
          <a:p>
            <a:pPr algn="just" rtl="0" eaLnBrk="1" hangingPunct="1">
              <a:buFont typeface="Wingdings" pitchFamily="2" charset="2"/>
              <a:buNone/>
            </a:pPr>
            <a:r>
              <a:rPr lang="en-US" smtClean="0"/>
              <a:t>7. Fractures with Compartment Syndrome   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8. Fractures with vascular injury                   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9. Fractures with neurological deterioration   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10.  Polytrauma patients                                   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453C7EF0EC4741AF2F63094F863702" ma:contentTypeVersion="1" ma:contentTypeDescription="Create a new document." ma:contentTypeScope="" ma:versionID="fa1e8dc55a8e09e8becc21b0f052f1f0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B08763D-705B-4887-9925-91B4EF307F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49BC94F-D40B-4716-A5E0-A1D2473937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D5772-E0C8-49CA-BBAF-850B244E2C47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781</TotalTime>
  <Words>314</Words>
  <Application>Microsoft Office PowerPoint</Application>
  <PresentationFormat>On-screen Show (4:3)</PresentationFormat>
  <Paragraphs>98</Paragraphs>
  <Slides>68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Times New Roman</vt:lpstr>
      <vt:lpstr>Arial</vt:lpstr>
      <vt:lpstr>Wingdings</vt:lpstr>
      <vt:lpstr>Quadrant</vt:lpstr>
      <vt:lpstr>Operative Treatment of Fractures  &amp;instrumentation</vt:lpstr>
      <vt:lpstr>Slide 2</vt:lpstr>
      <vt:lpstr>Slide 3</vt:lpstr>
      <vt:lpstr>Slide 4</vt:lpstr>
      <vt:lpstr>Slide 5</vt:lpstr>
      <vt:lpstr>Slide 6</vt:lpstr>
      <vt:lpstr>  Principles  </vt:lpstr>
      <vt:lpstr>Surgical Indications</vt:lpstr>
      <vt:lpstr>Slide 9</vt:lpstr>
      <vt:lpstr>Timing for intervention</vt:lpstr>
      <vt:lpstr>Principles of Surgical  Treatment</vt:lpstr>
      <vt:lpstr>Methods of Fixation</vt:lpstr>
      <vt:lpstr>Kirschner wire</vt:lpstr>
      <vt:lpstr>External fixation</vt:lpstr>
      <vt:lpstr>Plate and screw</vt:lpstr>
      <vt:lpstr>Slide 16</vt:lpstr>
      <vt:lpstr>Intramedullar Nail</vt:lpstr>
      <vt:lpstr>Slide 18</vt:lpstr>
      <vt:lpstr>Practices</vt:lpstr>
      <vt:lpstr>Cont.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Operative Treatment of Fractures  &amp;instrumentation</dc:title>
  <dc:creator>User</dc:creator>
  <cp:lastModifiedBy>khalid</cp:lastModifiedBy>
  <cp:revision>38</cp:revision>
  <dcterms:created xsi:type="dcterms:W3CDTF">2006-09-22T05:34:42Z</dcterms:created>
  <dcterms:modified xsi:type="dcterms:W3CDTF">2010-10-08T19:51:48Z</dcterms:modified>
</cp:coreProperties>
</file>