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58"/>
  </p:notesMasterIdLst>
  <p:sldIdLst>
    <p:sldId id="256" r:id="rId2"/>
    <p:sldId id="335" r:id="rId3"/>
    <p:sldId id="260" r:id="rId4"/>
    <p:sldId id="261" r:id="rId5"/>
    <p:sldId id="262" r:id="rId6"/>
    <p:sldId id="263" r:id="rId7"/>
    <p:sldId id="322" r:id="rId8"/>
    <p:sldId id="264" r:id="rId9"/>
    <p:sldId id="265" r:id="rId10"/>
    <p:sldId id="266" r:id="rId11"/>
    <p:sldId id="267" r:id="rId12"/>
    <p:sldId id="268" r:id="rId13"/>
    <p:sldId id="326" r:id="rId14"/>
    <p:sldId id="323" r:id="rId15"/>
    <p:sldId id="324" r:id="rId16"/>
    <p:sldId id="270" r:id="rId17"/>
    <p:sldId id="273" r:id="rId18"/>
    <p:sldId id="274" r:id="rId19"/>
    <p:sldId id="275" r:id="rId20"/>
    <p:sldId id="277" r:id="rId21"/>
    <p:sldId id="278" r:id="rId22"/>
    <p:sldId id="279" r:id="rId23"/>
    <p:sldId id="325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328" r:id="rId32"/>
    <p:sldId id="329" r:id="rId33"/>
    <p:sldId id="293" r:id="rId34"/>
    <p:sldId id="294" r:id="rId35"/>
    <p:sldId id="332" r:id="rId36"/>
    <p:sldId id="296" r:id="rId37"/>
    <p:sldId id="297" r:id="rId38"/>
    <p:sldId id="298" r:id="rId39"/>
    <p:sldId id="300" r:id="rId40"/>
    <p:sldId id="301" r:id="rId41"/>
    <p:sldId id="302" r:id="rId42"/>
    <p:sldId id="334" r:id="rId43"/>
    <p:sldId id="307" r:id="rId44"/>
    <p:sldId id="308" r:id="rId45"/>
    <p:sldId id="311" r:id="rId46"/>
    <p:sldId id="312" r:id="rId47"/>
    <p:sldId id="313" r:id="rId48"/>
    <p:sldId id="314" r:id="rId49"/>
    <p:sldId id="315" r:id="rId50"/>
    <p:sldId id="316" r:id="rId51"/>
    <p:sldId id="317" r:id="rId52"/>
    <p:sldId id="318" r:id="rId53"/>
    <p:sldId id="319" r:id="rId54"/>
    <p:sldId id="320" r:id="rId55"/>
    <p:sldId id="321" r:id="rId56"/>
    <p:sldId id="336" r:id="rId5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2" d="100"/>
          <a:sy n="72" d="100"/>
        </p:scale>
        <p:origin x="-1984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notesMaster" Target="notesMasters/notesMaster1.xml"/><Relationship Id="rId59" Type="http://schemas.openxmlformats.org/officeDocument/2006/relationships/printerSettings" Target="printerSettings/printerSettings1.bin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presProps" Target="presProps.xml"/><Relationship Id="rId61" Type="http://schemas.openxmlformats.org/officeDocument/2006/relationships/viewProps" Target="viewProps.xml"/><Relationship Id="rId62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3F24F5-9090-4345-BFCB-A75D5703C610}" type="datetimeFigureOut">
              <a:rPr lang="en-US" smtClean="0"/>
              <a:pPr/>
              <a:t>4/1/12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888B08-0C99-456B-B0D9-6088A479F7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0575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536C2-B01A-4F5C-8C3D-37B82F41F6FF}" type="datetimeFigureOut">
              <a:rPr lang="en-US" smtClean="0"/>
              <a:pPr/>
              <a:t>4/1/12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52F1A-0F27-4F92-9239-88ABD36588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536C2-B01A-4F5C-8C3D-37B82F41F6FF}" type="datetimeFigureOut">
              <a:rPr lang="en-US" smtClean="0"/>
              <a:pPr/>
              <a:t>4/1/12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52F1A-0F27-4F92-9239-88ABD36588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536C2-B01A-4F5C-8C3D-37B82F41F6FF}" type="datetimeFigureOut">
              <a:rPr lang="en-US" smtClean="0"/>
              <a:pPr/>
              <a:t>4/1/12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52F1A-0F27-4F92-9239-88ABD36588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536C2-B01A-4F5C-8C3D-37B82F41F6FF}" type="datetimeFigureOut">
              <a:rPr lang="en-US" smtClean="0"/>
              <a:pPr/>
              <a:t>4/1/12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52F1A-0F27-4F92-9239-88ABD36588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536C2-B01A-4F5C-8C3D-37B82F41F6FF}" type="datetimeFigureOut">
              <a:rPr lang="en-US" smtClean="0"/>
              <a:pPr/>
              <a:t>4/1/12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52F1A-0F27-4F92-9239-88ABD36588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536C2-B01A-4F5C-8C3D-37B82F41F6FF}" type="datetimeFigureOut">
              <a:rPr lang="en-US" smtClean="0"/>
              <a:pPr/>
              <a:t>4/1/12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52F1A-0F27-4F92-9239-88ABD36588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536C2-B01A-4F5C-8C3D-37B82F41F6FF}" type="datetimeFigureOut">
              <a:rPr lang="en-US" smtClean="0"/>
              <a:pPr/>
              <a:t>4/1/12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52F1A-0F27-4F92-9239-88ABD36588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536C2-B01A-4F5C-8C3D-37B82F41F6FF}" type="datetimeFigureOut">
              <a:rPr lang="en-US" smtClean="0"/>
              <a:pPr/>
              <a:t>4/1/12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52F1A-0F27-4F92-9239-88ABD36588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536C2-B01A-4F5C-8C3D-37B82F41F6FF}" type="datetimeFigureOut">
              <a:rPr lang="en-US" smtClean="0"/>
              <a:pPr/>
              <a:t>4/1/12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52F1A-0F27-4F92-9239-88ABD36588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536C2-B01A-4F5C-8C3D-37B82F41F6FF}" type="datetimeFigureOut">
              <a:rPr lang="en-US" smtClean="0"/>
              <a:pPr/>
              <a:t>4/1/12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52F1A-0F27-4F92-9239-88ABD36588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536C2-B01A-4F5C-8C3D-37B82F41F6FF}" type="datetimeFigureOut">
              <a:rPr lang="en-US" smtClean="0"/>
              <a:pPr/>
              <a:t>4/1/12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52F1A-0F27-4F92-9239-88ABD36588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B536C2-B01A-4F5C-8C3D-37B82F41F6FF}" type="datetimeFigureOut">
              <a:rPr lang="en-US" smtClean="0"/>
              <a:pPr/>
              <a:t>4/1/12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852F1A-0F27-4F92-9239-88ABD365889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jpeg"/><Relationship Id="rId3" Type="http://schemas.openxmlformats.org/officeDocument/2006/relationships/image" Target="../media/image4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jpeg"/><Relationship Id="rId3" Type="http://schemas.openxmlformats.org/officeDocument/2006/relationships/image" Target="../media/image6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jpeg"/><Relationship Id="rId3" Type="http://schemas.openxmlformats.org/officeDocument/2006/relationships/image" Target="../media/image7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jpeg"/><Relationship Id="rId3" Type="http://schemas.openxmlformats.org/officeDocument/2006/relationships/image" Target="../media/image10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jpeg"/><Relationship Id="rId3" Type="http://schemas.openxmlformats.org/officeDocument/2006/relationships/image" Target="../media/image13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  <a:alpha val="4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43001"/>
            <a:ext cx="7772400" cy="2457450"/>
          </a:xfrm>
        </p:spPr>
        <p:txBody>
          <a:bodyPr>
            <a:noAutofit/>
          </a:bodyPr>
          <a:lstStyle/>
          <a:p>
            <a:r>
              <a:rPr lang="en-US" sz="6600" dirty="0" smtClean="0"/>
              <a:t>Common Hip Disorders In Children</a:t>
            </a:r>
            <a:endParaRPr lang="en-US" sz="6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038600"/>
            <a:ext cx="6400800" cy="2286000"/>
          </a:xfrm>
        </p:spPr>
        <p:txBody>
          <a:bodyPr>
            <a:normAutofit fontScale="77500" lnSpcReduction="20000"/>
          </a:bodyPr>
          <a:lstStyle/>
          <a:p>
            <a:r>
              <a:rPr lang="en-US" sz="4100" i="1" dirty="0" smtClean="0">
                <a:solidFill>
                  <a:schemeClr val="tx1"/>
                </a:solidFill>
              </a:rPr>
              <a:t>Dr.Kholoud Al-Zain</a:t>
            </a:r>
          </a:p>
          <a:p>
            <a:r>
              <a:rPr lang="en-US" sz="2800" dirty="0" smtClean="0">
                <a:solidFill>
                  <a:schemeClr val="tx1"/>
                </a:solidFill>
              </a:rPr>
              <a:t>Assistant Prof.</a:t>
            </a:r>
          </a:p>
          <a:p>
            <a:r>
              <a:rPr lang="en-US" sz="2800" dirty="0" smtClean="0">
                <a:solidFill>
                  <a:schemeClr val="tx1"/>
                </a:solidFill>
              </a:rPr>
              <a:t>Ped. Orthopedic Consultant</a:t>
            </a:r>
          </a:p>
          <a:p>
            <a:r>
              <a:rPr lang="en-US" sz="2800" dirty="0" smtClean="0">
                <a:solidFill>
                  <a:schemeClr val="tx1"/>
                </a:solidFill>
              </a:rPr>
              <a:t>April</a:t>
            </a:r>
            <a:r>
              <a:rPr lang="en-US" sz="2800" dirty="0" smtClean="0">
                <a:solidFill>
                  <a:schemeClr val="tx1"/>
                </a:solidFill>
              </a:rPr>
              <a:t> 2012</a:t>
            </a:r>
          </a:p>
          <a:p>
            <a:endParaRPr lang="en-US" sz="2800" dirty="0" smtClean="0">
              <a:solidFill>
                <a:schemeClr val="tx1"/>
              </a:solidFill>
            </a:endParaRPr>
          </a:p>
          <a:p>
            <a:r>
              <a:rPr lang="en-US" sz="2800" dirty="0" smtClean="0">
                <a:solidFill>
                  <a:schemeClr val="tx1"/>
                </a:solidFill>
              </a:rPr>
              <a:t>(Acknowledgment to 5</a:t>
            </a:r>
            <a:r>
              <a:rPr lang="en-US" sz="2800" baseline="30000" dirty="0" smtClean="0">
                <a:solidFill>
                  <a:schemeClr val="tx1"/>
                </a:solidFill>
              </a:rPr>
              <a:t>th</a:t>
            </a:r>
            <a:r>
              <a:rPr lang="en-US" sz="2800" dirty="0" smtClean="0">
                <a:solidFill>
                  <a:schemeClr val="tx1"/>
                </a:solidFill>
              </a:rPr>
              <a:t> cycle students 2010)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Clinical Picture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O/E of the affected L.L:</a:t>
            </a:r>
          </a:p>
          <a:p>
            <a:pPr lvl="1"/>
            <a:r>
              <a:rPr lang="en-US" dirty="0" smtClean="0"/>
              <a:t>Is externally rotated.</a:t>
            </a:r>
          </a:p>
          <a:p>
            <a:pPr lvl="1"/>
            <a:r>
              <a:rPr lang="en-US" dirty="0" smtClean="0"/>
              <a:t>Loss of internal rotation.</a:t>
            </a:r>
          </a:p>
          <a:p>
            <a:pPr lvl="1"/>
            <a:r>
              <a:rPr lang="en-US" dirty="0" smtClean="0"/>
              <a:t>May be (1-2 cm) shorter.</a:t>
            </a:r>
          </a:p>
          <a:p>
            <a:pPr lvl="1"/>
            <a:r>
              <a:rPr lang="en-US" dirty="0" smtClean="0"/>
              <a:t>With passive hip flexion </a:t>
            </a:r>
            <a:r>
              <a:rPr lang="en-US" dirty="0" smtClean="0">
                <a:sym typeface="Wingdings" pitchFamily="2" charset="2"/>
              </a:rPr>
              <a:t> it involuntarily goes into external rotation.</a:t>
            </a:r>
            <a:endParaRPr lang="en-US" dirty="0" smtClean="0"/>
          </a:p>
          <a:p>
            <a:pPr lvl="1"/>
            <a:r>
              <a:rPr lang="en-US" dirty="0" smtClean="0"/>
              <a:t>Depending on the type </a:t>
            </a:r>
            <a:r>
              <a:rPr lang="en-US" dirty="0" smtClean="0">
                <a:sym typeface="Wingdings" pitchFamily="2" charset="2"/>
              </a:rPr>
              <a:t> can he/she walk on it.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Clinical Picture</a:t>
            </a:r>
            <a:endParaRPr lang="en-US" dirty="0"/>
          </a:p>
        </p:txBody>
      </p:sp>
      <p:pic>
        <p:nvPicPr>
          <p:cNvPr id="7" name="Content Placeholder 6" descr="SCFE- OBEASE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 l="5031" r="60755"/>
          <a:stretch>
            <a:fillRect/>
          </a:stretch>
        </p:blipFill>
        <p:spPr>
          <a:xfrm>
            <a:off x="457200" y="1219200"/>
            <a:ext cx="2590800" cy="5679282"/>
          </a:xfrm>
        </p:spPr>
      </p:pic>
      <p:pic>
        <p:nvPicPr>
          <p:cNvPr id="8" name="Content Placeholder 7" descr="SCFE- EXT.ROTATED LL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 r="39623" b="11504"/>
          <a:stretch>
            <a:fillRect/>
          </a:stretch>
        </p:blipFill>
        <p:spPr>
          <a:xfrm>
            <a:off x="3581400" y="1219200"/>
            <a:ext cx="5129521" cy="5638800"/>
          </a:xfrm>
        </p:spPr>
      </p:pic>
      <p:sp>
        <p:nvSpPr>
          <p:cNvPr id="9" name="Rectangle 8"/>
          <p:cNvSpPr/>
          <p:nvPr/>
        </p:nvSpPr>
        <p:spPr>
          <a:xfrm>
            <a:off x="1447800" y="3886200"/>
            <a:ext cx="533400" cy="4572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Work 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Hormonal studies.</a:t>
            </a:r>
          </a:p>
          <a:p>
            <a:r>
              <a:rPr lang="en-US" dirty="0" smtClean="0"/>
              <a:t>X-ray:</a:t>
            </a:r>
          </a:p>
          <a:p>
            <a:pPr lvl="1"/>
            <a:r>
              <a:rPr lang="en-US" dirty="0" smtClean="0"/>
              <a:t>AP.</a:t>
            </a:r>
          </a:p>
          <a:p>
            <a:pPr lvl="1"/>
            <a:r>
              <a:rPr lang="en-US" dirty="0" smtClean="0"/>
              <a:t>Frog lateral.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X-Ray</a:t>
            </a:r>
            <a:endParaRPr lang="en-US" dirty="0"/>
          </a:p>
        </p:txBody>
      </p:sp>
      <p:pic>
        <p:nvPicPr>
          <p:cNvPr id="4" name="Content Placeholder 3" descr="DSC0367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2222" r="26667" b="47778"/>
          <a:stretch>
            <a:fillRect/>
          </a:stretch>
        </p:blipFill>
        <p:spPr>
          <a:xfrm>
            <a:off x="0" y="1600200"/>
            <a:ext cx="9144000" cy="457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X-Ray</a:t>
            </a:r>
            <a:endParaRPr lang="en-US" dirty="0"/>
          </a:p>
        </p:txBody>
      </p:sp>
      <p:pic>
        <p:nvPicPr>
          <p:cNvPr id="6" name="Content Placeholder 5" descr="DSC03672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 r="50943" b="8988"/>
          <a:stretch>
            <a:fillRect/>
          </a:stretch>
        </p:blipFill>
        <p:spPr>
          <a:xfrm>
            <a:off x="4648199" y="1219200"/>
            <a:ext cx="4043295" cy="5625948"/>
          </a:xfrm>
        </p:spPr>
      </p:pic>
      <p:pic>
        <p:nvPicPr>
          <p:cNvPr id="8" name="Content Placeholder 7" descr="DSC03675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rcRect l="18868" b="34146"/>
          <a:stretch>
            <a:fillRect/>
          </a:stretch>
        </p:blipFill>
        <p:spPr>
          <a:xfrm>
            <a:off x="-32505" y="2348706"/>
            <a:ext cx="4528305" cy="2756694"/>
          </a:xfrm>
        </p:spPr>
      </p:pic>
      <p:cxnSp>
        <p:nvCxnSpPr>
          <p:cNvPr id="10" name="Straight Connector 9"/>
          <p:cNvCxnSpPr/>
          <p:nvPr/>
        </p:nvCxnSpPr>
        <p:spPr>
          <a:xfrm rot="5400000" flipH="1" flipV="1">
            <a:off x="5372100" y="2019300"/>
            <a:ext cx="2438400" cy="17526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X-Ray</a:t>
            </a:r>
            <a:endParaRPr lang="en-US" dirty="0"/>
          </a:p>
        </p:txBody>
      </p:sp>
      <p:pic>
        <p:nvPicPr>
          <p:cNvPr id="6" name="Content Placeholder 5" descr="DSC03672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 r="50943" b="8988"/>
          <a:stretch>
            <a:fillRect/>
          </a:stretch>
        </p:blipFill>
        <p:spPr>
          <a:xfrm>
            <a:off x="4648199" y="1219200"/>
            <a:ext cx="4043295" cy="5625948"/>
          </a:xfrm>
        </p:spPr>
      </p:pic>
      <p:cxnSp>
        <p:nvCxnSpPr>
          <p:cNvPr id="10" name="Straight Connector 9"/>
          <p:cNvCxnSpPr/>
          <p:nvPr/>
        </p:nvCxnSpPr>
        <p:spPr>
          <a:xfrm rot="5400000" flipH="1" flipV="1">
            <a:off x="5372100" y="2019300"/>
            <a:ext cx="2438400" cy="17526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Content Placeholder 8" descr="DSC03670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rcRect r="43396"/>
          <a:stretch>
            <a:fillRect/>
          </a:stretch>
        </p:blipFill>
        <p:spPr>
          <a:xfrm>
            <a:off x="138143" y="1219201"/>
            <a:ext cx="4281457" cy="5672930"/>
          </a:xfrm>
        </p:spPr>
      </p:pic>
      <p:cxnSp>
        <p:nvCxnSpPr>
          <p:cNvPr id="11" name="Straight Connector 10"/>
          <p:cNvCxnSpPr/>
          <p:nvPr/>
        </p:nvCxnSpPr>
        <p:spPr>
          <a:xfrm rot="5400000" flipH="1" flipV="1">
            <a:off x="-342900" y="2400300"/>
            <a:ext cx="2590800" cy="14478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X-ray  Klein’s Line</a:t>
            </a:r>
            <a:endParaRPr lang="en-US" dirty="0"/>
          </a:p>
        </p:txBody>
      </p:sp>
      <p:pic>
        <p:nvPicPr>
          <p:cNvPr id="4" name="Content Placeholder 3" descr="SCFE- KLINT'S LINE NORMAL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b="37706"/>
          <a:stretch>
            <a:fillRect/>
          </a:stretch>
        </p:blipFill>
        <p:spPr>
          <a:xfrm>
            <a:off x="0" y="1671482"/>
            <a:ext cx="9144000" cy="4272118"/>
          </a:xfr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Work 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 rarely ask for:</a:t>
            </a:r>
          </a:p>
          <a:p>
            <a:pPr lvl="1"/>
            <a:r>
              <a:rPr lang="en-US" dirty="0" smtClean="0"/>
              <a:t>MRI </a:t>
            </a:r>
            <a:r>
              <a:rPr lang="en-US" dirty="0" smtClean="0">
                <a:sym typeface="Wingdings" pitchFamily="2" charset="2"/>
              </a:rPr>
              <a:t> early detection of SCFE &amp; complications.</a:t>
            </a:r>
          </a:p>
          <a:p>
            <a:pPr lvl="1"/>
            <a:r>
              <a:rPr lang="en-US" dirty="0" smtClean="0">
                <a:sym typeface="Wingdings" pitchFamily="2" charset="2"/>
              </a:rPr>
              <a:t>C.T  </a:t>
            </a:r>
            <a:r>
              <a:rPr lang="en-US" dirty="0" smtClean="0">
                <a:sym typeface="Wingdings" pitchFamily="2" charset="2"/>
              </a:rPr>
              <a:t>pre </a:t>
            </a:r>
            <a:r>
              <a:rPr lang="en-US" dirty="0" smtClean="0">
                <a:sym typeface="Wingdings" pitchFamily="2" charset="2"/>
              </a:rPr>
              <a:t>operatively to plan the osteotomy.</a:t>
            </a:r>
          </a:p>
          <a:p>
            <a:pPr lvl="1"/>
            <a:r>
              <a:rPr lang="en-US" dirty="0" smtClean="0">
                <a:sym typeface="Wingdings" pitchFamily="2" charset="2"/>
              </a:rPr>
              <a:t>Bone scan  early detection of complications.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Differential Diagnosis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Salter Harris fracture </a:t>
            </a:r>
            <a:r>
              <a:rPr lang="en-US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type-1 </a:t>
            </a:r>
            <a:r>
              <a:rPr lang="en-US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of the physis.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Treatment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444976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Once diagnosed we treat.</a:t>
            </a:r>
          </a:p>
          <a:p>
            <a:r>
              <a:rPr lang="en-US" dirty="0" smtClean="0"/>
              <a:t>No </a:t>
            </a:r>
            <a:r>
              <a:rPr lang="en-US" dirty="0"/>
              <a:t>role </a:t>
            </a:r>
            <a:r>
              <a:rPr lang="en-US" dirty="0" smtClean="0"/>
              <a:t>for:</a:t>
            </a:r>
          </a:p>
          <a:p>
            <a:pPr lvl="1"/>
            <a:r>
              <a:rPr lang="en-US" dirty="0" smtClean="0"/>
              <a:t>Observation, or</a:t>
            </a:r>
          </a:p>
          <a:p>
            <a:pPr lvl="1"/>
            <a:r>
              <a:rPr lang="en-US" dirty="0" smtClean="0"/>
              <a:t>Attempts </a:t>
            </a:r>
            <a:r>
              <a:rPr lang="en-US" dirty="0"/>
              <a:t>at closed </a:t>
            </a:r>
            <a:r>
              <a:rPr lang="en-US" dirty="0" smtClean="0"/>
              <a:t>reduction.</a:t>
            </a:r>
          </a:p>
          <a:p>
            <a:r>
              <a:rPr lang="en-US" dirty="0" smtClean="0"/>
              <a:t>Aim </a:t>
            </a:r>
            <a:r>
              <a:rPr lang="en-US" dirty="0" smtClean="0">
                <a:sym typeface="Wingdings" pitchFamily="2" charset="2"/>
              </a:rPr>
              <a:t> prevent further slip  </a:t>
            </a:r>
            <a:r>
              <a:rPr lang="en-US" dirty="0" smtClean="0"/>
              <a:t>fix with pins.</a:t>
            </a:r>
          </a:p>
          <a:p>
            <a:endParaRPr lang="en-US" dirty="0" smtClean="0"/>
          </a:p>
          <a:p>
            <a:r>
              <a:rPr lang="en-US" dirty="0" smtClean="0"/>
              <a:t>NSAID, temporary skin traction.</a:t>
            </a:r>
          </a:p>
          <a:p>
            <a:r>
              <a:rPr lang="en-US" dirty="0" smtClean="0"/>
              <a:t>Medical referral &amp; hormonal treatment.</a:t>
            </a:r>
            <a:endParaRPr lang="en-US" dirty="0"/>
          </a:p>
          <a:p>
            <a:pPr>
              <a:buNone/>
            </a:pPr>
            <a:endParaRPr lang="en-US" sz="28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Will Cover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Slipped capital femoral epiphysis (SCFE).</a:t>
            </a:r>
          </a:p>
          <a:p>
            <a:r>
              <a:rPr lang="en-US" dirty="0" smtClean="0"/>
              <a:t>Legg-Calf-Perth’s disease.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62744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Treatment- Acute Slip</a:t>
            </a:r>
            <a:endParaRPr lang="en-US" dirty="0"/>
          </a:p>
        </p:txBody>
      </p:sp>
      <p:pic>
        <p:nvPicPr>
          <p:cNvPr id="4" name="Content Placeholder 3" descr="DSC03228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 r="18868"/>
          <a:stretch>
            <a:fillRect/>
          </a:stretch>
        </p:blipFill>
        <p:spPr>
          <a:xfrm>
            <a:off x="4489570" y="1828800"/>
            <a:ext cx="4616090" cy="4267200"/>
          </a:xfrm>
        </p:spPr>
      </p:pic>
      <p:pic>
        <p:nvPicPr>
          <p:cNvPr id="6" name="Content Placeholder 5" descr="DSC0323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 r="24528"/>
          <a:stretch>
            <a:fillRect/>
          </a:stretch>
        </p:blipFill>
        <p:spPr>
          <a:xfrm>
            <a:off x="1" y="1828801"/>
            <a:ext cx="4343400" cy="4317258"/>
          </a:xfr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Treatment- Chronic Slip</a:t>
            </a:r>
            <a:endParaRPr lang="en-US" dirty="0"/>
          </a:p>
        </p:txBody>
      </p:sp>
      <p:pic>
        <p:nvPicPr>
          <p:cNvPr id="4" name="Content Placeholder 3" descr="SCFE- OP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27000" contrast="65000"/>
          </a:blip>
          <a:srcRect b="24237"/>
          <a:stretch>
            <a:fillRect/>
          </a:stretch>
        </p:blipFill>
        <p:spPr>
          <a:xfrm>
            <a:off x="0" y="1523999"/>
            <a:ext cx="9144000" cy="5195819"/>
          </a:xfr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Complications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If the slip progress </a:t>
            </a:r>
            <a:r>
              <a:rPr lang="en-US" sz="2800" dirty="0" smtClean="0">
                <a:sym typeface="Wingdings" pitchFamily="2" charset="2"/>
              </a:rPr>
              <a:t> </a:t>
            </a:r>
            <a:r>
              <a:rPr lang="en-US" sz="2800" dirty="0" smtClean="0"/>
              <a:t>leads to early O.A</a:t>
            </a:r>
          </a:p>
          <a:p>
            <a:r>
              <a:rPr lang="en-US" sz="2800" dirty="0" smtClean="0"/>
              <a:t>If the pins are put too deep </a:t>
            </a:r>
            <a:r>
              <a:rPr lang="en-US" sz="2800" dirty="0" smtClean="0">
                <a:sym typeface="Wingdings" pitchFamily="2" charset="2"/>
              </a:rPr>
              <a:t> </a:t>
            </a:r>
            <a:r>
              <a:rPr lang="en-US" sz="2800" dirty="0" err="1" smtClean="0">
                <a:sym typeface="Wingdings" pitchFamily="2" charset="2"/>
              </a:rPr>
              <a:t>chondrolysis</a:t>
            </a:r>
            <a:r>
              <a:rPr lang="en-US" sz="2800" dirty="0" smtClean="0">
                <a:sym typeface="Wingdings" pitchFamily="2" charset="2"/>
              </a:rPr>
              <a:t>.</a:t>
            </a:r>
          </a:p>
          <a:p>
            <a:r>
              <a:rPr lang="en-US" sz="2800" dirty="0" smtClean="0"/>
              <a:t>If not treated properly </a:t>
            </a:r>
            <a:r>
              <a:rPr lang="en-US" sz="2800" dirty="0" smtClean="0">
                <a:sym typeface="Wingdings" pitchFamily="2" charset="2"/>
              </a:rPr>
              <a:t></a:t>
            </a:r>
            <a:r>
              <a:rPr lang="en-US" sz="2800" dirty="0" smtClean="0"/>
              <a:t> higher rates of AVN.</a:t>
            </a:r>
          </a:p>
          <a:p>
            <a:endParaRPr lang="en-US" sz="28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Complication- </a:t>
            </a:r>
            <a:r>
              <a:rPr lang="en-US" dirty="0" err="1" smtClean="0"/>
              <a:t>Chondrolysis</a:t>
            </a:r>
            <a:endParaRPr lang="en-US" dirty="0"/>
          </a:p>
        </p:txBody>
      </p:sp>
      <p:pic>
        <p:nvPicPr>
          <p:cNvPr id="5" name="Content Placeholder 4" descr="DSC03676.JPG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lum bright="30000" contrast="30000"/>
          </a:blip>
          <a:srcRect l="52830" t="50760"/>
          <a:stretch>
            <a:fillRect/>
          </a:stretch>
        </p:blipFill>
        <p:spPr>
          <a:xfrm>
            <a:off x="0" y="1857820"/>
            <a:ext cx="4495800" cy="3519836"/>
          </a:xfrm>
        </p:spPr>
      </p:pic>
      <p:pic>
        <p:nvPicPr>
          <p:cNvPr id="6" name="Content Placeholder 5" descr="DSC03676.JPG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lum bright="10000" contrast="40000"/>
          </a:blip>
          <a:srcRect t="50760" r="50943"/>
          <a:stretch>
            <a:fillRect/>
          </a:stretch>
        </p:blipFill>
        <p:spPr>
          <a:xfrm>
            <a:off x="4648199" y="1905000"/>
            <a:ext cx="4612959" cy="3472656"/>
          </a:xfr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  <a:alpha val="4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14348" y="1044575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sz="6600" dirty="0" smtClean="0">
                <a:cs typeface="+mn-cs"/>
              </a:rPr>
              <a:t>Legg-Calve-Perth's Disease</a:t>
            </a:r>
            <a:endParaRPr lang="x-none" sz="6600" dirty="0">
              <a:cs typeface="+mn-cs"/>
            </a:endParaRPr>
          </a:p>
        </p:txBody>
      </p:sp>
      <p:pic>
        <p:nvPicPr>
          <p:cNvPr id="5" name="Content Placeholder 3" descr="PERTHES-4.JPG"/>
          <p:cNvPicPr>
            <a:picLocks noChangeAspect="1"/>
          </p:cNvPicPr>
          <p:nvPr/>
        </p:nvPicPr>
        <p:blipFill>
          <a:blip r:embed="rId2" cstate="print">
            <a:lum bright="30000" contrast="40000"/>
          </a:blip>
          <a:srcRect b="24237"/>
          <a:stretch>
            <a:fillRect/>
          </a:stretch>
        </p:blipFill>
        <p:spPr>
          <a:xfrm>
            <a:off x="988060" y="2743200"/>
            <a:ext cx="7241540" cy="411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en-US" dirty="0" smtClean="0"/>
              <a:t>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 rtl="0"/>
            <a:r>
              <a:rPr lang="en-US" dirty="0" smtClean="0"/>
              <a:t>Definition.</a:t>
            </a:r>
          </a:p>
          <a:p>
            <a:pPr algn="l" rtl="0"/>
            <a:r>
              <a:rPr lang="en-US" dirty="0" smtClean="0"/>
              <a:t>Epidemiology.</a:t>
            </a:r>
          </a:p>
          <a:p>
            <a:pPr algn="l" rtl="0"/>
            <a:r>
              <a:rPr lang="en-US" dirty="0" smtClean="0"/>
              <a:t>Clinical picture.</a:t>
            </a:r>
          </a:p>
          <a:p>
            <a:pPr algn="l" rtl="0"/>
            <a:r>
              <a:rPr lang="en-US" dirty="0" smtClean="0"/>
              <a:t>Stages &amp; Grades.</a:t>
            </a:r>
            <a:endParaRPr lang="en-US" dirty="0" smtClean="0"/>
          </a:p>
          <a:p>
            <a:pPr algn="l" rtl="0"/>
            <a:r>
              <a:rPr lang="en-US" dirty="0" smtClean="0"/>
              <a:t>Treatment.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en-US" dirty="0" smtClean="0"/>
              <a:t>Definition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4525963"/>
          </a:xfrm>
        </p:spPr>
        <p:txBody>
          <a:bodyPr/>
          <a:lstStyle/>
          <a:p>
            <a:pPr algn="ctr" rtl="0">
              <a:buNone/>
            </a:pPr>
            <a:r>
              <a:rPr lang="en-US" dirty="0" smtClean="0"/>
              <a:t>It is idiopathic avascular necrosis of the femoral head.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Causes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 rtl="0"/>
            <a:r>
              <a:rPr lang="en-US" dirty="0" smtClean="0"/>
              <a:t>Idiopathic.</a:t>
            </a:r>
          </a:p>
          <a:p>
            <a:pPr algn="l" rtl="0"/>
            <a:r>
              <a:rPr lang="en-US" dirty="0" smtClean="0"/>
              <a:t>Multiple theories </a:t>
            </a:r>
            <a:r>
              <a:rPr lang="en-US" dirty="0" smtClean="0">
                <a:sym typeface="Wingdings" pitchFamily="2" charset="2"/>
              </a:rPr>
              <a:t> most accepted is multifactorial, including a combination of:</a:t>
            </a:r>
          </a:p>
          <a:p>
            <a:pPr lvl="1" algn="l" rtl="0"/>
            <a:r>
              <a:rPr lang="en-US" dirty="0" smtClean="0">
                <a:sym typeface="Wingdings" pitchFamily="2" charset="2"/>
              </a:rPr>
              <a:t>A.V malformation.</a:t>
            </a:r>
          </a:p>
          <a:p>
            <a:pPr lvl="1" algn="l" rtl="0"/>
            <a:r>
              <a:rPr lang="en-US" dirty="0" smtClean="0">
                <a:sym typeface="Wingdings" pitchFamily="2" charset="2"/>
              </a:rPr>
              <a:t>Hyperactive child.</a:t>
            </a:r>
          </a:p>
          <a:p>
            <a:pPr lvl="1" algn="l" rtl="0"/>
            <a:r>
              <a:rPr lang="en-US" dirty="0" smtClean="0">
                <a:sym typeface="Wingdings" pitchFamily="2" charset="2"/>
              </a:rPr>
              <a:t>Minor </a:t>
            </a:r>
            <a:r>
              <a:rPr lang="en-US" dirty="0" smtClean="0">
                <a:sym typeface="Wingdings" pitchFamily="2" charset="2"/>
              </a:rPr>
              <a:t>repeated trauma.</a:t>
            </a:r>
          </a:p>
          <a:p>
            <a:pPr lvl="1" algn="l" rtl="0"/>
            <a:r>
              <a:rPr lang="en-US" dirty="0" smtClean="0">
                <a:sym typeface="Wingdings" pitchFamily="2" charset="2"/>
              </a:rPr>
              <a:t>± </a:t>
            </a:r>
            <a:r>
              <a:rPr lang="en-US" dirty="0" smtClean="0">
                <a:sym typeface="Wingdings" pitchFamily="2" charset="2"/>
              </a:rPr>
              <a:t>Viral infection.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hild_hip_perthes_causes01" descr=" 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428604"/>
            <a:ext cx="8501122" cy="6072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hp\Desktop\untitled.bmp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0"/>
            <a:ext cx="8631056" cy="68580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4419600" y="685800"/>
            <a:ext cx="4724400" cy="6172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  <a:alpha val="4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1044575"/>
            <a:ext cx="7772400" cy="1470025"/>
          </a:xfrm>
        </p:spPr>
        <p:txBody>
          <a:bodyPr>
            <a:normAutofit/>
          </a:bodyPr>
          <a:lstStyle/>
          <a:p>
            <a:r>
              <a:rPr lang="en-US" dirty="0" smtClean="0"/>
              <a:t>Slipped Capital Femoral Epiphysis</a:t>
            </a:r>
            <a:br>
              <a:rPr lang="en-US" dirty="0" smtClean="0"/>
            </a:br>
            <a:r>
              <a:rPr lang="en-US" dirty="0" smtClean="0"/>
              <a:t>(SCFE)</a:t>
            </a:r>
            <a:endParaRPr lang="en-US" dirty="0"/>
          </a:p>
        </p:txBody>
      </p:sp>
      <p:pic>
        <p:nvPicPr>
          <p:cNvPr id="6" name="Picture 5" descr="DSC03673.JPG"/>
          <p:cNvPicPr>
            <a:picLocks noChangeAspect="1"/>
          </p:cNvPicPr>
          <p:nvPr/>
        </p:nvPicPr>
        <p:blipFill>
          <a:blip r:embed="rId2" cstate="print"/>
          <a:srcRect t="2222" r="26667" b="47778"/>
          <a:stretch>
            <a:fillRect/>
          </a:stretch>
        </p:blipFill>
        <p:spPr>
          <a:xfrm>
            <a:off x="1295400" y="2667000"/>
            <a:ext cx="6705600" cy="3429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en-US" dirty="0" smtClean="0"/>
              <a:t>Epidemiology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 rtl="0"/>
            <a:r>
              <a:rPr lang="en-US" dirty="0" smtClean="0"/>
              <a:t>M5 : F1</a:t>
            </a:r>
          </a:p>
          <a:p>
            <a:pPr algn="l" rtl="0"/>
            <a:r>
              <a:rPr lang="en-US" dirty="0" smtClean="0"/>
              <a:t>1 : 10,000</a:t>
            </a:r>
          </a:p>
          <a:p>
            <a:pPr algn="l" rtl="0"/>
            <a:r>
              <a:rPr lang="en-US" dirty="0" smtClean="0"/>
              <a:t>Age 4-10 y.</a:t>
            </a:r>
          </a:p>
          <a:p>
            <a:pPr algn="l" rtl="0"/>
            <a:r>
              <a:rPr lang="en-US" dirty="0" smtClean="0"/>
              <a:t>Bilateral affection of hips:</a:t>
            </a:r>
          </a:p>
          <a:p>
            <a:pPr lvl="1" algn="l" rtl="0"/>
            <a:r>
              <a:rPr lang="en-US" dirty="0" smtClean="0"/>
              <a:t>20% affected on presentation.</a:t>
            </a:r>
          </a:p>
          <a:p>
            <a:pPr lvl="1" algn="l" rtl="0"/>
            <a:r>
              <a:rPr lang="en-US" dirty="0" smtClean="0"/>
              <a:t>40% of the other hip by 12-18m will be affected.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Clinical Picture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50292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Pain:</a:t>
            </a:r>
          </a:p>
          <a:p>
            <a:pPr lvl="1"/>
            <a:r>
              <a:rPr lang="en-US" dirty="0" smtClean="0"/>
              <a:t>Acute pain (moderate-sever</a:t>
            </a:r>
            <a:r>
              <a:rPr lang="en-US" dirty="0" smtClean="0"/>
              <a:t>).</a:t>
            </a:r>
          </a:p>
          <a:p>
            <a:pPr lvl="1"/>
            <a:r>
              <a:rPr lang="en-US" dirty="0" smtClean="0"/>
              <a:t>That is f</a:t>
            </a:r>
            <a:r>
              <a:rPr lang="en-US" dirty="0" smtClean="0"/>
              <a:t>luctuating </a:t>
            </a:r>
            <a:r>
              <a:rPr lang="en-US" dirty="0" smtClean="0"/>
              <a:t>&amp; persistent.</a:t>
            </a:r>
          </a:p>
          <a:p>
            <a:pPr lvl="1"/>
            <a:r>
              <a:rPr lang="en-US" dirty="0" smtClean="0"/>
              <a:t>Some parents relate it to a minor trauma</a:t>
            </a:r>
            <a:r>
              <a:rPr lang="en-US" dirty="0" smtClean="0"/>
              <a:t>.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At the groin ± anterior thigh.</a:t>
            </a:r>
          </a:p>
          <a:p>
            <a:pPr lvl="1"/>
            <a:r>
              <a:rPr lang="en-US" dirty="0" smtClean="0"/>
              <a:t>Could be only </a:t>
            </a:r>
            <a:r>
              <a:rPr lang="en-US" u="sng" dirty="0" smtClean="0"/>
              <a:t>knee</a:t>
            </a:r>
            <a:r>
              <a:rPr lang="en-US" dirty="0" smtClean="0"/>
              <a:t> pain.</a:t>
            </a:r>
          </a:p>
          <a:p>
            <a:pPr lvl="1"/>
            <a:r>
              <a:rPr lang="en-US" dirty="0" smtClean="0"/>
              <a:t>Painful (antalgic) gait.</a:t>
            </a:r>
          </a:p>
          <a:p>
            <a:pPr lvl="1"/>
            <a:r>
              <a:rPr lang="en-US" dirty="0" smtClean="0"/>
              <a:t>Patient’s activity affected.</a:t>
            </a:r>
          </a:p>
          <a:p>
            <a:pPr lvl="1"/>
            <a:r>
              <a:rPr lang="en-US" dirty="0" smtClean="0">
                <a:sym typeface="Wingdings" pitchFamily="2" charset="2"/>
              </a:rPr>
              <a:t>↑ with activity, especially </a:t>
            </a:r>
            <a:r>
              <a:rPr lang="en-US" u="sng" dirty="0" smtClean="0">
                <a:sym typeface="Wingdings" pitchFamily="2" charset="2"/>
              </a:rPr>
              <a:t>jumping</a:t>
            </a:r>
            <a:r>
              <a:rPr lang="en-US" dirty="0" smtClean="0">
                <a:sym typeface="Wingdings" pitchFamily="2" charset="2"/>
              </a:rPr>
              <a:t>.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Clinical Picture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5257800"/>
          </a:xfrm>
        </p:spPr>
        <p:txBody>
          <a:bodyPr>
            <a:normAutofit/>
          </a:bodyPr>
          <a:lstStyle/>
          <a:p>
            <a:r>
              <a:rPr lang="en-US" dirty="0" smtClean="0"/>
              <a:t>Leg length discrepancy.</a:t>
            </a:r>
          </a:p>
          <a:p>
            <a:r>
              <a:rPr lang="en-US" dirty="0" smtClean="0"/>
              <a:t>Affected L.L</a:t>
            </a:r>
            <a:r>
              <a:rPr lang="en-US" dirty="0"/>
              <a:t> </a:t>
            </a:r>
            <a:r>
              <a:rPr lang="en-US" dirty="0" smtClean="0">
                <a:sym typeface="Wingdings"/>
              </a:rPr>
              <a:t></a:t>
            </a:r>
            <a:r>
              <a:rPr lang="en-US" dirty="0">
                <a:sym typeface="Wingdings"/>
              </a:rPr>
              <a:t> </a:t>
            </a:r>
            <a:r>
              <a:rPr lang="en-US" dirty="0" smtClean="0">
                <a:sym typeface="Wingdings"/>
              </a:rPr>
              <a:t>m</a:t>
            </a:r>
            <a:r>
              <a:rPr lang="en-US" dirty="0" smtClean="0"/>
              <a:t>uscle </a:t>
            </a:r>
            <a:r>
              <a:rPr lang="en-US" dirty="0"/>
              <a:t>atrophy </a:t>
            </a:r>
            <a:r>
              <a:rPr lang="en-US" dirty="0" smtClean="0"/>
              <a:t>(due to </a:t>
            </a:r>
            <a:r>
              <a:rPr lang="en-US" dirty="0" smtClean="0"/>
              <a:t>disuse).</a:t>
            </a:r>
          </a:p>
          <a:p>
            <a:r>
              <a:rPr lang="en-US" dirty="0" smtClean="0"/>
              <a:t>Hip:</a:t>
            </a:r>
          </a:p>
          <a:p>
            <a:pPr lvl="1"/>
            <a:r>
              <a:rPr lang="en-US" dirty="0" smtClean="0"/>
              <a:t>Tender groin.</a:t>
            </a:r>
          </a:p>
          <a:p>
            <a:pPr lvl="1"/>
            <a:r>
              <a:rPr lang="en-US" dirty="0" smtClean="0"/>
              <a:t>↓ range of motion (ROM):</a:t>
            </a:r>
          </a:p>
          <a:p>
            <a:pPr lvl="2"/>
            <a:r>
              <a:rPr lang="en-US" dirty="0" smtClean="0"/>
              <a:t>In all directions.</a:t>
            </a:r>
          </a:p>
          <a:p>
            <a:pPr lvl="2"/>
            <a:r>
              <a:rPr lang="en-US" dirty="0" smtClean="0"/>
              <a:t>Particularly: internal rotation &amp; abduction.</a:t>
            </a:r>
          </a:p>
          <a:p>
            <a:r>
              <a:rPr lang="en-US" dirty="0" smtClean="0"/>
              <a:t>Knee </a:t>
            </a:r>
            <a:r>
              <a:rPr lang="en-US" dirty="0" smtClean="0">
                <a:sym typeface="Wingdings"/>
              </a:rPr>
              <a:t> </a:t>
            </a:r>
            <a:r>
              <a:rPr lang="en-US" dirty="0" smtClean="0"/>
              <a:t>Normal </a:t>
            </a:r>
            <a:r>
              <a:rPr lang="en-US" dirty="0"/>
              <a:t>exam</a:t>
            </a:r>
            <a:r>
              <a:rPr lang="en-US" dirty="0" smtClean="0"/>
              <a:t>.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 rtl="0"/>
            <a:r>
              <a:rPr lang="en-US" dirty="0" smtClean="0"/>
              <a:t>Synovitis.</a:t>
            </a:r>
          </a:p>
          <a:p>
            <a:pPr algn="l" rtl="0"/>
            <a:r>
              <a:rPr lang="en-US" dirty="0" smtClean="0"/>
              <a:t>Fragmentation stage.</a:t>
            </a:r>
          </a:p>
          <a:p>
            <a:pPr algn="l" rtl="0"/>
            <a:r>
              <a:rPr lang="en-US" dirty="0" smtClean="0"/>
              <a:t>Reossification (remodeling) stage.</a:t>
            </a:r>
          </a:p>
          <a:p>
            <a:pPr algn="l" rtl="0"/>
            <a:r>
              <a:rPr lang="en-US" dirty="0" smtClean="0"/>
              <a:t>Healed stage.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en-US" dirty="0" smtClean="0"/>
              <a:t>Grades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 rtl="0"/>
            <a:r>
              <a:rPr lang="en-US" dirty="0" smtClean="0"/>
              <a:t>I    </a:t>
            </a:r>
            <a:r>
              <a:rPr lang="en-US" dirty="0" smtClean="0">
                <a:sym typeface="Wingdings" pitchFamily="2" charset="2"/>
              </a:rPr>
              <a:t>  ¼ of the head only involved.</a:t>
            </a:r>
          </a:p>
          <a:p>
            <a:pPr algn="l" rtl="0"/>
            <a:r>
              <a:rPr lang="en-US" dirty="0" smtClean="0">
                <a:sym typeface="Wingdings" pitchFamily="2" charset="2"/>
              </a:rPr>
              <a:t>II     ½ </a:t>
            </a:r>
          </a:p>
          <a:p>
            <a:pPr algn="l" rtl="0"/>
            <a:r>
              <a:rPr lang="en-US" dirty="0" smtClean="0">
                <a:sym typeface="Wingdings" pitchFamily="2" charset="2"/>
              </a:rPr>
              <a:t>III    ¾</a:t>
            </a:r>
          </a:p>
          <a:p>
            <a:pPr algn="l" rtl="0"/>
            <a:r>
              <a:rPr lang="en-US" dirty="0" smtClean="0">
                <a:sym typeface="Wingdings" pitchFamily="2" charset="2"/>
              </a:rPr>
              <a:t>IV   all involved (worst).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Work 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X-ray:</a:t>
            </a:r>
          </a:p>
          <a:p>
            <a:pPr lvl="1"/>
            <a:r>
              <a:rPr lang="en-US" dirty="0" smtClean="0"/>
              <a:t>AP.</a:t>
            </a:r>
          </a:p>
          <a:p>
            <a:pPr lvl="1"/>
            <a:r>
              <a:rPr lang="en-US" dirty="0" smtClean="0"/>
              <a:t>Frog lateral.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AP </a:t>
            </a:r>
            <a:endParaRPr lang="x-none" dirty="0"/>
          </a:p>
        </p:txBody>
      </p:sp>
      <p:pic>
        <p:nvPicPr>
          <p:cNvPr id="2050" name="Picture 2" descr="C:\Users\hp\Desktop\pic\4.bmp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9915" t="25610" r="11261" b="18292"/>
          <a:stretch>
            <a:fillRect/>
          </a:stretch>
        </p:blipFill>
        <p:spPr bwMode="auto">
          <a:xfrm>
            <a:off x="12391" y="785794"/>
            <a:ext cx="9152347" cy="6072206"/>
          </a:xfrm>
          <a:prstGeom prst="rect">
            <a:avLst/>
          </a:prstGeom>
          <a:noFill/>
        </p:spPr>
      </p:pic>
      <p:sp>
        <p:nvSpPr>
          <p:cNvPr id="4" name="Right Arrow 3"/>
          <p:cNvSpPr/>
          <p:nvPr/>
        </p:nvSpPr>
        <p:spPr>
          <a:xfrm rot="17015210">
            <a:off x="6350778" y="4191740"/>
            <a:ext cx="591462" cy="261152"/>
          </a:xfrm>
          <a:prstGeom prst="rightArrow">
            <a:avLst>
              <a:gd name="adj1" fmla="val 50000"/>
              <a:gd name="adj2" fmla="val 56573"/>
            </a:avLst>
          </a:prstGeom>
          <a:solidFill>
            <a:srgbClr val="00206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0298" y="0"/>
            <a:ext cx="4000528" cy="1143000"/>
          </a:xfrm>
        </p:spPr>
        <p:txBody>
          <a:bodyPr/>
          <a:lstStyle/>
          <a:p>
            <a:r>
              <a:rPr lang="en-US" dirty="0" smtClean="0"/>
              <a:t>Frog-leg view</a:t>
            </a:r>
            <a:endParaRPr lang="x-none" dirty="0"/>
          </a:p>
        </p:txBody>
      </p:sp>
      <p:pic>
        <p:nvPicPr>
          <p:cNvPr id="3074" name="Picture 2" descr="C:\Users\hp\Desktop\pic\5.bmp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3832" t="3367" r="5756" b="7401"/>
          <a:stretch>
            <a:fillRect/>
          </a:stretch>
        </p:blipFill>
        <p:spPr bwMode="auto">
          <a:xfrm>
            <a:off x="1981200" y="928991"/>
            <a:ext cx="5257800" cy="5929009"/>
          </a:xfrm>
          <a:prstGeom prst="rect">
            <a:avLst/>
          </a:prstGeom>
          <a:noFill/>
        </p:spPr>
      </p:pic>
      <p:sp>
        <p:nvSpPr>
          <p:cNvPr id="4" name="Right Arrow 3"/>
          <p:cNvSpPr/>
          <p:nvPr/>
        </p:nvSpPr>
        <p:spPr>
          <a:xfrm rot="14552268">
            <a:off x="4223712" y="3544847"/>
            <a:ext cx="591462" cy="261152"/>
          </a:xfrm>
          <a:prstGeom prst="rightArrow">
            <a:avLst>
              <a:gd name="adj1" fmla="val 50000"/>
              <a:gd name="adj2" fmla="val 56573"/>
            </a:avLst>
          </a:prstGeom>
          <a:solidFill>
            <a:srgbClr val="00206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/>
          <a:lstStyle/>
          <a:p>
            <a:r>
              <a:rPr lang="en-US" dirty="0" smtClean="0"/>
              <a:t>AP</a:t>
            </a:r>
            <a:endParaRPr lang="x-none" dirty="0"/>
          </a:p>
        </p:txBody>
      </p:sp>
      <p:pic>
        <p:nvPicPr>
          <p:cNvPr id="4098" name="Picture 2" descr="C:\Users\hp\Desktop\pic\1.bmp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6724" t="9524" r="19512" b="42857"/>
          <a:stretch>
            <a:fillRect/>
          </a:stretch>
        </p:blipFill>
        <p:spPr bwMode="auto">
          <a:xfrm>
            <a:off x="0" y="1000107"/>
            <a:ext cx="9144000" cy="5248293"/>
          </a:xfrm>
          <a:prstGeom prst="rect">
            <a:avLst/>
          </a:prstGeom>
          <a:noFill/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Autofit/>
          </a:bodyPr>
          <a:lstStyle/>
          <a:p>
            <a:pPr rtl="0"/>
            <a:r>
              <a:rPr lang="en-US" sz="3600" dirty="0" smtClean="0"/>
              <a:t>Stage 1- </a:t>
            </a:r>
            <a:r>
              <a:rPr lang="en-US" sz="3600" dirty="0" err="1" smtClean="0"/>
              <a:t>Vasculitis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err="1" smtClean="0"/>
              <a:t>Subchondral</a:t>
            </a:r>
            <a:r>
              <a:rPr lang="en-US" sz="3600" dirty="0" smtClean="0"/>
              <a:t> #, </a:t>
            </a:r>
            <a:r>
              <a:rPr lang="en-US" sz="3600" dirty="0" err="1" smtClean="0"/>
              <a:t>metaphysial</a:t>
            </a:r>
            <a:r>
              <a:rPr lang="en-US" sz="3600" dirty="0" smtClean="0"/>
              <a:t> changes</a:t>
            </a:r>
            <a:endParaRPr lang="en-US" sz="3600" dirty="0"/>
          </a:p>
        </p:txBody>
      </p:sp>
      <p:pic>
        <p:nvPicPr>
          <p:cNvPr id="4" name="Content Placeholder 3" descr="PERTHES-1  EARLY SIGNS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30000" contrast="40000"/>
          </a:blip>
          <a:srcRect r="37373"/>
          <a:stretch>
            <a:fillRect/>
          </a:stretch>
        </p:blipFill>
        <p:spPr>
          <a:xfrm>
            <a:off x="2164291" y="1145731"/>
            <a:ext cx="4769909" cy="5712269"/>
          </a:xfrm>
        </p:spPr>
      </p:pic>
      <p:sp>
        <p:nvSpPr>
          <p:cNvPr id="5" name="Right Arrow 4"/>
          <p:cNvSpPr/>
          <p:nvPr/>
        </p:nvSpPr>
        <p:spPr>
          <a:xfrm rot="13407037">
            <a:off x="4528208" y="3477617"/>
            <a:ext cx="1058109" cy="350664"/>
          </a:xfrm>
          <a:prstGeom prst="rightArrow">
            <a:avLst>
              <a:gd name="adj1" fmla="val 50000"/>
              <a:gd name="adj2" fmla="val 56573"/>
            </a:avLst>
          </a:prstGeom>
          <a:solidFill>
            <a:srgbClr val="00206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 rot="15661597">
            <a:off x="2888038" y="4099750"/>
            <a:ext cx="1058109" cy="350664"/>
          </a:xfrm>
          <a:prstGeom prst="rightArrow">
            <a:avLst>
              <a:gd name="adj1" fmla="val 50000"/>
              <a:gd name="adj2" fmla="val 56573"/>
            </a:avLst>
          </a:prstGeom>
          <a:solidFill>
            <a:srgbClr val="00206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Objectives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Definition.</a:t>
            </a:r>
          </a:p>
          <a:p>
            <a:r>
              <a:rPr lang="en-US" dirty="0" smtClean="0"/>
              <a:t>Types &amp; severity.</a:t>
            </a:r>
          </a:p>
          <a:p>
            <a:r>
              <a:rPr lang="en-US" dirty="0" smtClean="0"/>
              <a:t>Clinical picture.</a:t>
            </a:r>
          </a:p>
          <a:p>
            <a:r>
              <a:rPr lang="en-US" dirty="0" smtClean="0"/>
              <a:t>Diagnosis.</a:t>
            </a:r>
          </a:p>
          <a:p>
            <a:r>
              <a:rPr lang="en-US" dirty="0" smtClean="0"/>
              <a:t>Treatment.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Autofit/>
          </a:bodyPr>
          <a:lstStyle/>
          <a:p>
            <a:pPr rtl="0"/>
            <a:r>
              <a:rPr lang="en-US" sz="3600" dirty="0" smtClean="0"/>
              <a:t>Stage 2- Fragmentation</a:t>
            </a:r>
            <a:br>
              <a:rPr lang="en-US" sz="3600" dirty="0" smtClean="0"/>
            </a:br>
            <a:r>
              <a:rPr lang="en-US" sz="3600" dirty="0" smtClean="0"/>
              <a:t>Loss of </a:t>
            </a:r>
            <a:r>
              <a:rPr lang="en-US" sz="3600" dirty="0" err="1" smtClean="0"/>
              <a:t>epiphysial</a:t>
            </a:r>
            <a:r>
              <a:rPr lang="en-US" sz="3600" dirty="0" smtClean="0"/>
              <a:t> height</a:t>
            </a:r>
            <a:endParaRPr lang="en-US" sz="3600" dirty="0"/>
          </a:p>
        </p:txBody>
      </p:sp>
      <p:pic>
        <p:nvPicPr>
          <p:cNvPr id="4" name="Content Placeholder 3" descr="PERTHES-3 FRAGMENTATION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30000" contrast="40000"/>
          </a:blip>
          <a:srcRect r="27271"/>
          <a:stretch>
            <a:fillRect/>
          </a:stretch>
        </p:blipFill>
        <p:spPr>
          <a:xfrm>
            <a:off x="1835615" y="1207302"/>
            <a:ext cx="5479585" cy="5650698"/>
          </a:xfr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pPr rtl="0"/>
            <a:r>
              <a:rPr lang="en-US" sz="3600" dirty="0" smtClean="0"/>
              <a:t>Stage 3- </a:t>
            </a:r>
            <a:r>
              <a:rPr lang="en-US" sz="3600" dirty="0" err="1" smtClean="0"/>
              <a:t>Reossification</a:t>
            </a:r>
            <a:r>
              <a:rPr lang="en-US" sz="3600" dirty="0" smtClean="0"/>
              <a:t> &amp; remodeling</a:t>
            </a:r>
            <a:endParaRPr lang="en-US" sz="3600" dirty="0"/>
          </a:p>
        </p:txBody>
      </p:sp>
      <p:pic>
        <p:nvPicPr>
          <p:cNvPr id="4" name="Content Placeholder 3" descr="PERTHES-2 COLLAPSE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30000" contrast="30000"/>
          </a:blip>
          <a:srcRect r="33585"/>
          <a:stretch>
            <a:fillRect/>
          </a:stretch>
        </p:blipFill>
        <p:spPr>
          <a:xfrm>
            <a:off x="1935691" y="869196"/>
            <a:ext cx="5303309" cy="5988804"/>
          </a:xfr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pPr rtl="0"/>
            <a:r>
              <a:rPr lang="en-US" sz="3600" dirty="0" smtClean="0"/>
              <a:t>Stage 4- Healed</a:t>
            </a:r>
            <a:endParaRPr lang="en-US" sz="3600" dirty="0"/>
          </a:p>
        </p:txBody>
      </p:sp>
      <p:pic>
        <p:nvPicPr>
          <p:cNvPr id="6" name="Content Placeholder 5" descr="lcpp2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bright="10000"/>
          </a:blip>
          <a:srcRect t="17871" r="12329"/>
          <a:stretch>
            <a:fillRect/>
          </a:stretch>
        </p:blipFill>
        <p:spPr bwMode="auto">
          <a:xfrm>
            <a:off x="461858" y="918627"/>
            <a:ext cx="8453542" cy="593937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Work Up</a:t>
            </a:r>
            <a:endParaRPr lang="x-non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600" dirty="0" smtClean="0"/>
              <a:t>MRI</a:t>
            </a:r>
            <a:r>
              <a:rPr lang="en-US" sz="3600" dirty="0" smtClean="0"/>
              <a:t>:</a:t>
            </a:r>
          </a:p>
          <a:p>
            <a:pPr lvl="1"/>
            <a:r>
              <a:rPr lang="en-US" dirty="0" smtClean="0"/>
              <a:t>Early detection of AVN.</a:t>
            </a:r>
          </a:p>
          <a:p>
            <a:pPr lvl="1"/>
            <a:r>
              <a:rPr lang="en-US" dirty="0" smtClean="0"/>
              <a:t>Follow up of revascularization pattern.</a:t>
            </a:r>
          </a:p>
          <a:p>
            <a:pPr algn="l" rtl="0"/>
            <a:r>
              <a:rPr lang="en-US" sz="3600" dirty="0" smtClean="0"/>
              <a:t>Bone Scan:</a:t>
            </a:r>
          </a:p>
          <a:p>
            <a:pPr lvl="1"/>
            <a:r>
              <a:rPr lang="en-US" dirty="0" smtClean="0"/>
              <a:t>Extent of avascular changes before evident X-ray.</a:t>
            </a:r>
          </a:p>
          <a:p>
            <a:pPr lvl="1"/>
            <a:endParaRPr lang="en-US" dirty="0" smtClean="0"/>
          </a:p>
          <a:p>
            <a:pPr algn="l" rtl="0">
              <a:buFont typeface="Wingdings" pitchFamily="2" charset="2"/>
              <a:buChar char="ü"/>
            </a:pPr>
            <a:endParaRPr lang="x-none" dirty="0" smtClean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/>
          <a:lstStyle/>
          <a:p>
            <a:r>
              <a:rPr lang="en-US" dirty="0" smtClean="0"/>
              <a:t>Bone </a:t>
            </a:r>
            <a:r>
              <a:rPr lang="en-US" dirty="0" smtClean="0"/>
              <a:t>Scan- </a:t>
            </a:r>
            <a:r>
              <a:rPr lang="en-US" dirty="0" err="1" smtClean="0"/>
              <a:t>Synovitis</a:t>
            </a:r>
            <a:r>
              <a:rPr lang="en-US" dirty="0" smtClean="0"/>
              <a:t> Stage</a:t>
            </a:r>
            <a:endParaRPr lang="en-US" dirty="0"/>
          </a:p>
        </p:txBody>
      </p:sp>
      <p:pic>
        <p:nvPicPr>
          <p:cNvPr id="1026" name="Picture 2" descr="C:\Users\hp\Desktop\untitled.bmp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8667" t="7891" r="10667" b="31837"/>
          <a:stretch>
            <a:fillRect/>
          </a:stretch>
        </p:blipFill>
        <p:spPr bwMode="auto">
          <a:xfrm>
            <a:off x="1476756" y="990600"/>
            <a:ext cx="6219444" cy="5867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Treatment</a:t>
            </a:r>
            <a:endParaRPr lang="x-non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4525963"/>
          </a:xfrm>
        </p:spPr>
        <p:txBody>
          <a:bodyPr>
            <a:normAutofit/>
          </a:bodyPr>
          <a:lstStyle/>
          <a:p>
            <a:pPr algn="l" rtl="0"/>
            <a:r>
              <a:rPr lang="en-US" dirty="0" smtClean="0"/>
              <a:t>The primary goal:</a:t>
            </a:r>
          </a:p>
          <a:p>
            <a:pPr lvl="1" algn="l" rtl="0"/>
            <a:r>
              <a:rPr lang="en-US" dirty="0" smtClean="0"/>
              <a:t>Containing the femoral head within the </a:t>
            </a:r>
            <a:r>
              <a:rPr lang="en-US" dirty="0" smtClean="0"/>
              <a:t>acetabulum. </a:t>
            </a:r>
            <a:endParaRPr lang="en-US" dirty="0" smtClean="0"/>
          </a:p>
          <a:p>
            <a:pPr lvl="1" algn="l" rtl="0"/>
            <a:r>
              <a:rPr lang="en-US" dirty="0"/>
              <a:t>F</a:t>
            </a:r>
            <a:r>
              <a:rPr lang="en-US" dirty="0" smtClean="0"/>
              <a:t>emoral head recover &amp; grow to a normal shape.</a:t>
            </a:r>
          </a:p>
          <a:p>
            <a:r>
              <a:rPr lang="en-US" dirty="0" smtClean="0"/>
              <a:t>The healing process can take several years.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Treatment</a:t>
            </a:r>
            <a:endParaRPr lang="x-non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4525963"/>
          </a:xfrm>
        </p:spPr>
        <p:txBody>
          <a:bodyPr>
            <a:normAutofit/>
          </a:bodyPr>
          <a:lstStyle/>
          <a:p>
            <a:pPr algn="l" rtl="0"/>
            <a:r>
              <a:rPr lang="en-US" dirty="0" smtClean="0"/>
              <a:t>Usually:</a:t>
            </a:r>
          </a:p>
          <a:p>
            <a:pPr lvl="1" algn="l" rtl="0"/>
            <a:r>
              <a:rPr lang="en-US" dirty="0" smtClean="0"/>
              <a:t>Children &lt; 6y do well, need observation mainly.</a:t>
            </a:r>
          </a:p>
          <a:p>
            <a:pPr lvl="1" algn="l" rtl="0"/>
            <a:r>
              <a:rPr lang="en-US" dirty="0" smtClean="0"/>
              <a:t>Children &gt; 9y generally have bad results, need operation(s).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Treatment</a:t>
            </a:r>
            <a:endParaRPr lang="x-non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 rtl="0"/>
            <a:r>
              <a:rPr lang="en-US" dirty="0" smtClean="0"/>
              <a:t>Non-surgical:</a:t>
            </a:r>
          </a:p>
          <a:p>
            <a:pPr lvl="1" algn="l" rtl="0"/>
            <a:r>
              <a:rPr lang="en-US" dirty="0" smtClean="0"/>
              <a:t>NSAID to control pain.</a:t>
            </a:r>
          </a:p>
          <a:p>
            <a:pPr lvl="1" algn="l" rtl="0"/>
            <a:r>
              <a:rPr lang="en-US" dirty="0" smtClean="0"/>
              <a:t>Bed rest.</a:t>
            </a:r>
          </a:p>
          <a:p>
            <a:pPr lvl="1" algn="l" rtl="0"/>
            <a:r>
              <a:rPr lang="en-US" dirty="0" smtClean="0"/>
              <a:t>Skin traction, of few days.</a:t>
            </a:r>
          </a:p>
          <a:p>
            <a:pPr lvl="1" algn="l" rtl="0"/>
            <a:r>
              <a:rPr lang="en-US" dirty="0" smtClean="0"/>
              <a:t>Abduction stretching.</a:t>
            </a:r>
          </a:p>
          <a:p>
            <a:pPr lvl="1" algn="l" rtl="0"/>
            <a:r>
              <a:rPr lang="en-US" dirty="0" smtClean="0"/>
              <a:t>Abduction splints.</a:t>
            </a:r>
          </a:p>
          <a:p>
            <a:pPr lvl="1" algn="l" rtl="0"/>
            <a:r>
              <a:rPr lang="en-US" b="1" dirty="0" smtClean="0"/>
              <a:t>No</a:t>
            </a:r>
            <a:r>
              <a:rPr lang="en-US" dirty="0" smtClean="0"/>
              <a:t> jumping.</a:t>
            </a:r>
            <a:endParaRPr lang="x-none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 "/>
          <p:cNvPicPr>
            <a:picLocks noGrp="1"/>
          </p:cNvPicPr>
          <p:nvPr>
            <p:ph idx="1"/>
          </p:nvPr>
        </p:nvPicPr>
        <p:blipFill>
          <a:blip r:embed="rId2" cstate="print"/>
          <a:srcRect b="9722"/>
          <a:stretch>
            <a:fillRect/>
          </a:stretch>
        </p:blipFill>
        <p:spPr bwMode="auto">
          <a:xfrm>
            <a:off x="0" y="857232"/>
            <a:ext cx="9144000" cy="4643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/>
          <a:lstStyle/>
          <a:p>
            <a:r>
              <a:rPr lang="en-US" dirty="0" smtClean="0"/>
              <a:t>Abduction splint</a:t>
            </a:r>
            <a:endParaRPr lang="x-none" dirty="0"/>
          </a:p>
        </p:txBody>
      </p:sp>
      <p:pic>
        <p:nvPicPr>
          <p:cNvPr id="4" name="Content Placeholder 3" descr=" 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85918" y="785794"/>
            <a:ext cx="5572164" cy="5857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Definition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en-US" dirty="0" smtClean="0"/>
              <a:t>It is anterior displacement of the femoral neck and shaft relative to the femoral epiphysis.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Treatment</a:t>
            </a:r>
            <a:endParaRPr lang="x-non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 rtl="0"/>
            <a:r>
              <a:rPr lang="en-US" dirty="0" smtClean="0"/>
              <a:t>Surgical:</a:t>
            </a:r>
          </a:p>
          <a:p>
            <a:pPr lvl="1" algn="l" rtl="0"/>
            <a:r>
              <a:rPr lang="en-US" dirty="0" smtClean="0"/>
              <a:t>Pelvic </a:t>
            </a:r>
            <a:r>
              <a:rPr lang="en-US" dirty="0" smtClean="0">
                <a:sym typeface="Wingdings" pitchFamily="2" charset="2"/>
              </a:rPr>
              <a:t> usually Salter.</a:t>
            </a:r>
            <a:endParaRPr lang="en-US" dirty="0" smtClean="0"/>
          </a:p>
          <a:p>
            <a:pPr lvl="1" algn="l" rtl="0"/>
            <a:r>
              <a:rPr lang="en-US" dirty="0" smtClean="0"/>
              <a:t>Femoral </a:t>
            </a:r>
            <a:r>
              <a:rPr lang="en-US" dirty="0" smtClean="0">
                <a:sym typeface="Wingdings" pitchFamily="2" charset="2"/>
              </a:rPr>
              <a:t> varus </a:t>
            </a:r>
            <a:r>
              <a:rPr lang="en-US" dirty="0" err="1" smtClean="0">
                <a:sym typeface="Wingdings" pitchFamily="2" charset="2"/>
              </a:rPr>
              <a:t>osteotomy</a:t>
            </a:r>
            <a:r>
              <a:rPr lang="en-US" dirty="0" smtClean="0"/>
              <a:t>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 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541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 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Follow up</a:t>
            </a:r>
            <a:endParaRPr lang="x-non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 rtl="0"/>
            <a:r>
              <a:rPr lang="en-US" dirty="0" smtClean="0"/>
              <a:t>Vary closely to monitor:</a:t>
            </a:r>
          </a:p>
          <a:p>
            <a:pPr lvl="1" algn="l" rtl="0"/>
            <a:r>
              <a:rPr lang="en-US" dirty="0" smtClean="0"/>
              <a:t>Symptoms,</a:t>
            </a:r>
          </a:p>
          <a:p>
            <a:pPr lvl="1" algn="l" rtl="0"/>
            <a:r>
              <a:rPr lang="en-US" dirty="0" smtClean="0"/>
              <a:t>Hip mobility,</a:t>
            </a:r>
          </a:p>
          <a:p>
            <a:pPr lvl="1" algn="l" rtl="0"/>
            <a:r>
              <a:rPr lang="en-US" dirty="0" smtClean="0"/>
              <a:t>Healing process,</a:t>
            </a:r>
          </a:p>
          <a:p>
            <a:r>
              <a:rPr lang="en-US" dirty="0" smtClean="0"/>
              <a:t>In </a:t>
            </a:r>
            <a:r>
              <a:rPr lang="en-US" dirty="0" smtClean="0"/>
              <a:t>unilateral affection we need to observe the other hip.</a:t>
            </a:r>
          </a:p>
          <a:p>
            <a:pPr algn="l" rtl="0">
              <a:buNone/>
            </a:pPr>
            <a:endParaRPr lang="x-none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Prognosis</a:t>
            </a:r>
            <a:endParaRPr lang="x-non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 rtl="0"/>
            <a:r>
              <a:rPr lang="en-US" dirty="0" smtClean="0"/>
              <a:t>Most patients do well early in their life.</a:t>
            </a:r>
          </a:p>
          <a:p>
            <a:pPr algn="l" rtl="0"/>
            <a:r>
              <a:rPr lang="en-US" dirty="0" smtClean="0"/>
              <a:t>By 50-60 y of age </a:t>
            </a:r>
            <a:r>
              <a:rPr lang="en-US" dirty="0" smtClean="0">
                <a:sym typeface="Wingdings" pitchFamily="2" charset="2"/>
              </a:rPr>
              <a:t></a:t>
            </a:r>
            <a:r>
              <a:rPr lang="en-US" dirty="0" smtClean="0"/>
              <a:t> 50% will develop O.A .</a:t>
            </a:r>
          </a:p>
          <a:p>
            <a:pPr algn="l" rtl="0"/>
            <a:r>
              <a:rPr lang="en-US" dirty="0" smtClean="0"/>
              <a:t>The end result </a:t>
            </a:r>
            <a:r>
              <a:rPr lang="en-US" dirty="0" smtClean="0">
                <a:sym typeface="Wingdings" pitchFamily="2" charset="2"/>
              </a:rPr>
              <a:t></a:t>
            </a:r>
            <a:r>
              <a:rPr lang="en-US" dirty="0" smtClean="0"/>
              <a:t> most patients will require THR at some point in the future. </a:t>
            </a:r>
          </a:p>
          <a:p>
            <a:pPr algn="l" rtl="0">
              <a:buNone/>
            </a:pPr>
            <a:endParaRPr lang="x-none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  <a:alpha val="3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0034" y="1752600"/>
            <a:ext cx="8229600" cy="2819400"/>
          </a:xfrm>
        </p:spPr>
        <p:txBody>
          <a:bodyPr>
            <a:noAutofit/>
          </a:bodyPr>
          <a:lstStyle/>
          <a:p>
            <a:r>
              <a:rPr lang="en-US" sz="7200" dirty="0" smtClean="0"/>
              <a:t>Summary</a:t>
            </a:r>
            <a:br>
              <a:rPr lang="en-US" sz="7200" dirty="0" smtClean="0"/>
            </a:br>
            <a:r>
              <a:rPr lang="en-US" sz="4800" dirty="0" smtClean="0"/>
              <a:t>(SCFE &amp; Perth’s)</a:t>
            </a:r>
            <a:endParaRPr lang="x-none" sz="48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Summary</a:t>
            </a:r>
            <a:endParaRPr lang="x-non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2984"/>
            <a:ext cx="8686800" cy="5715016"/>
          </a:xfrm>
        </p:spPr>
        <p:txBody>
          <a:bodyPr>
            <a:normAutofit lnSpcReduction="10000"/>
          </a:bodyPr>
          <a:lstStyle/>
          <a:p>
            <a:pPr algn="l" rtl="0"/>
            <a:r>
              <a:rPr lang="en-US" dirty="0" smtClean="0"/>
              <a:t>Both are diseases of an unknown etiology.</a:t>
            </a:r>
          </a:p>
          <a:p>
            <a:pPr algn="l" rtl="0"/>
            <a:r>
              <a:rPr lang="en-US" dirty="0" smtClean="0"/>
              <a:t>M &gt; F</a:t>
            </a:r>
          </a:p>
          <a:p>
            <a:pPr algn="l" rtl="0"/>
            <a:r>
              <a:rPr lang="en-US" dirty="0" smtClean="0"/>
              <a:t>Insidious in onset.</a:t>
            </a:r>
          </a:p>
          <a:p>
            <a:pPr algn="l" rtl="0"/>
            <a:r>
              <a:rPr lang="en-US" b="1" dirty="0" smtClean="0"/>
              <a:t>Always</a:t>
            </a:r>
            <a:r>
              <a:rPr lang="en-US" dirty="0" smtClean="0"/>
              <a:t> examine the hip in patients with knee pain.</a:t>
            </a:r>
          </a:p>
          <a:p>
            <a:pPr algn="l" rtl="0"/>
            <a:r>
              <a:rPr lang="en-US" b="1" dirty="0" smtClean="0"/>
              <a:t> </a:t>
            </a:r>
            <a:r>
              <a:rPr lang="en-US" dirty="0" smtClean="0"/>
              <a:t>2</a:t>
            </a:r>
            <a:r>
              <a:rPr lang="en-US" b="1" dirty="0" smtClean="0"/>
              <a:t> </a:t>
            </a:r>
            <a:r>
              <a:rPr lang="en-US" dirty="0" smtClean="0"/>
              <a:t>X-ray views are necessary to make the diagnosis.</a:t>
            </a:r>
          </a:p>
          <a:p>
            <a:pPr algn="l" rtl="0"/>
            <a:r>
              <a:rPr lang="en-US" dirty="0" smtClean="0"/>
              <a:t>Bilateral affection 20-40%.</a:t>
            </a:r>
          </a:p>
          <a:p>
            <a:pPr algn="l" rtl="0"/>
            <a:r>
              <a:rPr lang="en-US" dirty="0" smtClean="0"/>
              <a:t>SCFE </a:t>
            </a:r>
            <a:r>
              <a:rPr lang="en-US" dirty="0" smtClean="0">
                <a:sym typeface="Wingdings" pitchFamily="2" charset="2"/>
              </a:rPr>
              <a:t> mainly surgical.</a:t>
            </a:r>
            <a:endParaRPr lang="en-US" dirty="0" smtClean="0"/>
          </a:p>
          <a:p>
            <a:pPr algn="l" rtl="0"/>
            <a:r>
              <a:rPr lang="en-US" dirty="0" smtClean="0"/>
              <a:t>LCPD  </a:t>
            </a:r>
            <a:r>
              <a:rPr lang="en-US" dirty="0" smtClean="0">
                <a:sym typeface="Wingdings" pitchFamily="2" charset="2"/>
              </a:rPr>
              <a:t> medical &amp; surgical depending on the age &amp; stage of presentation.</a:t>
            </a:r>
            <a:r>
              <a:rPr lang="en-US" dirty="0" smtClean="0"/>
              <a:t> </a:t>
            </a:r>
          </a:p>
          <a:p>
            <a:pPr algn="l" rtl="0"/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2162844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Onset:</a:t>
            </a:r>
          </a:p>
          <a:p>
            <a:pPr lvl="1"/>
            <a:r>
              <a:rPr lang="en-US" dirty="0" smtClean="0"/>
              <a:t>Acute </a:t>
            </a:r>
            <a:r>
              <a:rPr lang="en-US" dirty="0" smtClean="0">
                <a:sym typeface="Wingdings" pitchFamily="2" charset="2"/>
              </a:rPr>
              <a:t> &lt; 3w of complain  (30% of patients).</a:t>
            </a:r>
          </a:p>
          <a:p>
            <a:pPr lvl="1"/>
            <a:r>
              <a:rPr lang="en-US" dirty="0" smtClean="0">
                <a:sym typeface="Wingdings" pitchFamily="2" charset="2"/>
              </a:rPr>
              <a:t>Chronic  &gt; 3w.</a:t>
            </a:r>
          </a:p>
          <a:p>
            <a:pPr lvl="1"/>
            <a:r>
              <a:rPr lang="en-US" dirty="0" smtClean="0">
                <a:sym typeface="Wingdings" pitchFamily="2" charset="2"/>
              </a:rPr>
              <a:t>Acute on top of chronic.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419600" cy="4525963"/>
          </a:xfrm>
        </p:spPr>
        <p:txBody>
          <a:bodyPr/>
          <a:lstStyle/>
          <a:p>
            <a:r>
              <a:rPr lang="en-US" sz="3200" dirty="0" smtClean="0">
                <a:sym typeface="Wingdings" pitchFamily="2" charset="2"/>
              </a:rPr>
              <a:t>Severity of slip:</a:t>
            </a:r>
          </a:p>
          <a:p>
            <a:pPr lvl="1"/>
            <a:r>
              <a:rPr lang="en-US" sz="2800" dirty="0" smtClean="0">
                <a:sym typeface="Wingdings" pitchFamily="2" charset="2"/>
              </a:rPr>
              <a:t>Mild  &lt; 30% slippage</a:t>
            </a:r>
          </a:p>
          <a:p>
            <a:pPr lvl="1"/>
            <a:r>
              <a:rPr lang="en-US" sz="2800" dirty="0" smtClean="0">
                <a:sym typeface="Wingdings" pitchFamily="2" charset="2"/>
              </a:rPr>
              <a:t>Moderate  30 – 60%</a:t>
            </a:r>
          </a:p>
          <a:p>
            <a:pPr lvl="1"/>
            <a:r>
              <a:rPr lang="en-US" sz="2800" dirty="0" smtClean="0">
                <a:sym typeface="Wingdings" pitchFamily="2" charset="2"/>
              </a:rPr>
              <a:t>Severe  &gt; 60%</a:t>
            </a:r>
            <a:endParaRPr lang="en-US" sz="2800" dirty="0"/>
          </a:p>
        </p:txBody>
      </p:sp>
      <p:pic>
        <p:nvPicPr>
          <p:cNvPr id="5" name="Content Placeholder 4" descr="DSC03674.JPG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lum bright="20000" contrast="40000"/>
          </a:blip>
          <a:srcRect l="1887" t="45729" r="3774"/>
          <a:stretch>
            <a:fillRect/>
          </a:stretch>
        </p:blipFill>
        <p:spPr>
          <a:xfrm>
            <a:off x="0" y="3733800"/>
            <a:ext cx="9143999" cy="3124200"/>
          </a:xfr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Epidemiology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452596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2M : 1F</a:t>
            </a:r>
          </a:p>
          <a:p>
            <a:r>
              <a:rPr lang="en-US" dirty="0" smtClean="0"/>
              <a:t>11 – 15 y old.</a:t>
            </a:r>
          </a:p>
          <a:p>
            <a:r>
              <a:rPr lang="en-US" dirty="0" smtClean="0"/>
              <a:t>Around puberty time.</a:t>
            </a:r>
          </a:p>
          <a:p>
            <a:r>
              <a:rPr lang="en-US" dirty="0" smtClean="0"/>
              <a:t>Usually:</a:t>
            </a:r>
          </a:p>
          <a:p>
            <a:pPr lvl="1"/>
            <a:r>
              <a:rPr lang="en-US" dirty="0" smtClean="0"/>
              <a:t>Over weight (or tall &amp; thin).</a:t>
            </a:r>
          </a:p>
          <a:p>
            <a:pPr lvl="1"/>
            <a:r>
              <a:rPr lang="en-US" dirty="0" smtClean="0"/>
              <a:t>Dark skin.</a:t>
            </a:r>
          </a:p>
          <a:p>
            <a:r>
              <a:rPr lang="en-US" dirty="0" smtClean="0"/>
              <a:t>30% have hormonal imbalance </a:t>
            </a:r>
            <a:r>
              <a:rPr lang="en-US" dirty="0" smtClean="0">
                <a:sym typeface="Wingdings" pitchFamily="2" charset="2"/>
              </a:rPr>
              <a:t></a:t>
            </a:r>
            <a:r>
              <a:rPr lang="en-US" dirty="0" smtClean="0"/>
              <a:t> thyroid, </a:t>
            </a:r>
            <a:r>
              <a:rPr lang="en-US" dirty="0" err="1" smtClean="0"/>
              <a:t>parathyriod</a:t>
            </a:r>
            <a:r>
              <a:rPr lang="en-US" dirty="0" smtClean="0"/>
              <a:t>, GH, &amp; gonadal.</a:t>
            </a:r>
          </a:p>
          <a:p>
            <a:r>
              <a:rPr lang="en-US" dirty="0" smtClean="0"/>
              <a:t>30% bilateral hips affection.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Clinical Picture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Pain:</a:t>
            </a:r>
          </a:p>
          <a:p>
            <a:pPr lvl="1"/>
            <a:r>
              <a:rPr lang="en-US" dirty="0" smtClean="0"/>
              <a:t>Acute pain with a minor trauma.</a:t>
            </a:r>
          </a:p>
          <a:p>
            <a:pPr lvl="1"/>
            <a:r>
              <a:rPr lang="en-US" dirty="0" smtClean="0"/>
              <a:t>Or had mild pains that suddenly increased.</a:t>
            </a:r>
          </a:p>
          <a:p>
            <a:pPr lvl="1"/>
            <a:r>
              <a:rPr lang="en-US" dirty="0" smtClean="0"/>
              <a:t>At the groin ± thigh.</a:t>
            </a:r>
          </a:p>
          <a:p>
            <a:pPr lvl="1"/>
            <a:r>
              <a:rPr lang="en-US" dirty="0" smtClean="0"/>
              <a:t>Could be only </a:t>
            </a:r>
            <a:r>
              <a:rPr lang="en-US" u="sng" dirty="0" smtClean="0"/>
              <a:t>knee</a:t>
            </a:r>
            <a:r>
              <a:rPr lang="en-US" dirty="0" smtClean="0"/>
              <a:t> pain.</a:t>
            </a:r>
          </a:p>
          <a:p>
            <a:pPr lvl="1"/>
            <a:r>
              <a:rPr lang="en-US" dirty="0" smtClean="0"/>
              <a:t>↑ with activity.</a:t>
            </a:r>
          </a:p>
          <a:p>
            <a:pPr lvl="1"/>
            <a:r>
              <a:rPr lang="en-US" dirty="0" smtClean="0"/>
              <a:t>Painful (antalgic) gait.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248</TotalTime>
  <Words>970</Words>
  <Application>Microsoft Macintosh PowerPoint</Application>
  <PresentationFormat>On-screen Show (4:3)</PresentationFormat>
  <Paragraphs>199</Paragraphs>
  <Slides>56</Slides>
  <Notes>0</Notes>
  <HiddenSlides>4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57" baseType="lpstr">
      <vt:lpstr>Office Theme</vt:lpstr>
      <vt:lpstr>Common Hip Disorders In Children</vt:lpstr>
      <vt:lpstr>Will Cover</vt:lpstr>
      <vt:lpstr>Slipped Capital Femoral Epiphysis (SCFE)</vt:lpstr>
      <vt:lpstr>Objectives </vt:lpstr>
      <vt:lpstr>Definition </vt:lpstr>
      <vt:lpstr>Types</vt:lpstr>
      <vt:lpstr>Types</vt:lpstr>
      <vt:lpstr>Epidemiology</vt:lpstr>
      <vt:lpstr>Clinical Picture</vt:lpstr>
      <vt:lpstr>Clinical Picture</vt:lpstr>
      <vt:lpstr>Clinical Picture</vt:lpstr>
      <vt:lpstr>Work Up</vt:lpstr>
      <vt:lpstr>X-Ray</vt:lpstr>
      <vt:lpstr>X-Ray</vt:lpstr>
      <vt:lpstr>X-Ray</vt:lpstr>
      <vt:lpstr>X-ray  Klein’s Line</vt:lpstr>
      <vt:lpstr>Work Up</vt:lpstr>
      <vt:lpstr>Differential Diagnosis</vt:lpstr>
      <vt:lpstr>Treatment</vt:lpstr>
      <vt:lpstr>Treatment- Acute Slip</vt:lpstr>
      <vt:lpstr>Treatment- Chronic Slip</vt:lpstr>
      <vt:lpstr>Complications</vt:lpstr>
      <vt:lpstr>Complication- Chondrolysis</vt:lpstr>
      <vt:lpstr>Legg-Calve-Perth's Disease</vt:lpstr>
      <vt:lpstr>Objectives</vt:lpstr>
      <vt:lpstr>Definition</vt:lpstr>
      <vt:lpstr>Causes</vt:lpstr>
      <vt:lpstr>PowerPoint Presentation</vt:lpstr>
      <vt:lpstr>PowerPoint Presentation</vt:lpstr>
      <vt:lpstr>Epidemiology </vt:lpstr>
      <vt:lpstr>Clinical Picture</vt:lpstr>
      <vt:lpstr>Clinical Picture</vt:lpstr>
      <vt:lpstr>Stages</vt:lpstr>
      <vt:lpstr>Grades</vt:lpstr>
      <vt:lpstr>Work Up</vt:lpstr>
      <vt:lpstr>AP </vt:lpstr>
      <vt:lpstr>Frog-leg view</vt:lpstr>
      <vt:lpstr>AP</vt:lpstr>
      <vt:lpstr>Stage 1- Vasculitis Subchondral #, metaphysial changes</vt:lpstr>
      <vt:lpstr>Stage 2- Fragmentation Loss of epiphysial height</vt:lpstr>
      <vt:lpstr>Stage 3- Reossification &amp; remodeling</vt:lpstr>
      <vt:lpstr>Stage 4- Healed</vt:lpstr>
      <vt:lpstr>Work Up</vt:lpstr>
      <vt:lpstr>Bone Scan- Synovitis Stage</vt:lpstr>
      <vt:lpstr>Treatment</vt:lpstr>
      <vt:lpstr>Treatment</vt:lpstr>
      <vt:lpstr>Treatment</vt:lpstr>
      <vt:lpstr>PowerPoint Presentation</vt:lpstr>
      <vt:lpstr>Abduction splint</vt:lpstr>
      <vt:lpstr>Treatment</vt:lpstr>
      <vt:lpstr>PowerPoint Presentation</vt:lpstr>
      <vt:lpstr>PowerPoint Presentation</vt:lpstr>
      <vt:lpstr>Follow up</vt:lpstr>
      <vt:lpstr>Prognosis</vt:lpstr>
      <vt:lpstr>Summary (SCFE &amp; Perth’s)</vt:lpstr>
      <vt:lpstr>Summary</vt:lpstr>
    </vt:vector>
  </TitlesOfParts>
  <Company>Compume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Painful Limping In Children</dc:title>
  <dc:creator>FG</dc:creator>
  <cp:lastModifiedBy>Kholoud Alzain</cp:lastModifiedBy>
  <cp:revision>27</cp:revision>
  <dcterms:created xsi:type="dcterms:W3CDTF">2010-04-23T15:59:27Z</dcterms:created>
  <dcterms:modified xsi:type="dcterms:W3CDTF">2012-04-01T04:45:20Z</dcterms:modified>
</cp:coreProperties>
</file>