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9"/>
  </p:notesMasterIdLst>
  <p:sldIdLst>
    <p:sldId id="256" r:id="rId2"/>
    <p:sldId id="335" r:id="rId3"/>
    <p:sldId id="260" r:id="rId4"/>
    <p:sldId id="261" r:id="rId5"/>
    <p:sldId id="262" r:id="rId6"/>
    <p:sldId id="337" r:id="rId7"/>
    <p:sldId id="263" r:id="rId8"/>
    <p:sldId id="322" r:id="rId9"/>
    <p:sldId id="264" r:id="rId10"/>
    <p:sldId id="265" r:id="rId11"/>
    <p:sldId id="266" r:id="rId12"/>
    <p:sldId id="267" r:id="rId13"/>
    <p:sldId id="268" r:id="rId14"/>
    <p:sldId id="326" r:id="rId15"/>
    <p:sldId id="323" r:id="rId16"/>
    <p:sldId id="324" r:id="rId17"/>
    <p:sldId id="270" r:id="rId18"/>
    <p:sldId id="273" r:id="rId19"/>
    <p:sldId id="274" r:id="rId20"/>
    <p:sldId id="275" r:id="rId21"/>
    <p:sldId id="277" r:id="rId22"/>
    <p:sldId id="278" r:id="rId23"/>
    <p:sldId id="279" r:id="rId24"/>
    <p:sldId id="325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28" r:id="rId33"/>
    <p:sldId id="329" r:id="rId34"/>
    <p:sldId id="293" r:id="rId35"/>
    <p:sldId id="294" r:id="rId36"/>
    <p:sldId id="332" r:id="rId37"/>
    <p:sldId id="296" r:id="rId38"/>
    <p:sldId id="297" r:id="rId39"/>
    <p:sldId id="298" r:id="rId40"/>
    <p:sldId id="300" r:id="rId41"/>
    <p:sldId id="301" r:id="rId42"/>
    <p:sldId id="302" r:id="rId43"/>
    <p:sldId id="334" r:id="rId44"/>
    <p:sldId id="307" r:id="rId45"/>
    <p:sldId id="308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36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6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F24F5-9090-4345-BFCB-A75D5703C610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88B08-0C99-456B-B0D9-6088A479F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5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91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43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1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17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62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87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3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15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03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47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57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39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12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42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25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1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118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40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62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60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6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80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708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069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01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168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073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28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21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01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39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952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68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839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123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301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4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226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178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310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813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348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81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18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27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78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76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8B08-0C99-456B-B0D9-6088A479F7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89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536C2-B01A-4F5C-8C3D-37B82F41F6FF}" type="datetimeFigureOut">
              <a:rPr lang="en-US" smtClean="0"/>
              <a:pPr/>
              <a:t>4/7/12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2457450"/>
          </a:xfrm>
        </p:spPr>
        <p:txBody>
          <a:bodyPr>
            <a:noAutofit/>
          </a:bodyPr>
          <a:lstStyle/>
          <a:p>
            <a:r>
              <a:rPr lang="en-US" sz="6600" dirty="0" smtClean="0"/>
              <a:t>Common Hip Disorders In Children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2286000"/>
          </a:xfrm>
        </p:spPr>
        <p:txBody>
          <a:bodyPr>
            <a:normAutofit fontScale="70000" lnSpcReduction="20000"/>
          </a:bodyPr>
          <a:lstStyle/>
          <a:p>
            <a:r>
              <a:rPr lang="en-US" sz="4100" i="1" dirty="0" smtClean="0">
                <a:solidFill>
                  <a:schemeClr val="tx1"/>
                </a:solidFill>
              </a:rPr>
              <a:t>Dr.Kholoud Al-Zain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Assistant Prof.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Ped. Orthopedic Consultant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April 2012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(Acknowledgment to 5</a:t>
            </a:r>
            <a:r>
              <a:rPr lang="en-US" sz="2800" baseline="30000" dirty="0" smtClean="0">
                <a:solidFill>
                  <a:schemeClr val="tx1"/>
                </a:solidFill>
              </a:rPr>
              <a:t>th</a:t>
            </a:r>
            <a:r>
              <a:rPr lang="en-US" sz="2800" dirty="0" smtClean="0">
                <a:solidFill>
                  <a:schemeClr val="tx1"/>
                </a:solidFill>
              </a:rPr>
              <a:t> cycle students 2010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800" smtClean="0">
                <a:solidFill>
                  <a:schemeClr val="tx1"/>
                </a:solidFill>
              </a:rPr>
              <a:t>428 C2 Notes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Pain:</a:t>
            </a:r>
          </a:p>
          <a:p>
            <a:pPr lvl="1"/>
            <a:r>
              <a:rPr lang="en-US" dirty="0"/>
              <a:t> U</a:t>
            </a:r>
            <a:r>
              <a:rPr lang="en-US" dirty="0" smtClean="0"/>
              <a:t>sually Acute pain with a minor trauma same as salter </a:t>
            </a:r>
            <a:r>
              <a:rPr lang="en-US" dirty="0" err="1" smtClean="0"/>
              <a:t>harris</a:t>
            </a:r>
            <a:r>
              <a:rPr lang="en-US" dirty="0" smtClean="0"/>
              <a:t> fractures.</a:t>
            </a:r>
          </a:p>
          <a:p>
            <a:pPr lvl="1"/>
            <a:r>
              <a:rPr lang="en-US" dirty="0" smtClean="0"/>
              <a:t>Or had mild pains that suddenly increased.</a:t>
            </a:r>
          </a:p>
          <a:p>
            <a:pPr lvl="1"/>
            <a:r>
              <a:rPr lang="en-US" dirty="0" smtClean="0"/>
              <a:t>At the groin ± thigh because this is where the innervation ends for the hip joint once we say groin we mean hip.</a:t>
            </a:r>
          </a:p>
          <a:p>
            <a:pPr lvl="1"/>
            <a:r>
              <a:rPr lang="en-US" dirty="0" smtClean="0"/>
              <a:t>Occasionally and not rarely could be only </a:t>
            </a:r>
            <a:r>
              <a:rPr lang="en-US" u="sng" dirty="0" smtClean="0"/>
              <a:t>knee</a:t>
            </a:r>
            <a:r>
              <a:rPr lang="en-US" dirty="0" smtClean="0"/>
              <a:t> pain and is often neglected in the ER; and they are not oriented to the north pathology (hip) and this is a very common presentation. </a:t>
            </a:r>
            <a:r>
              <a:rPr lang="en-US" dirty="0" err="1" smtClean="0"/>
              <a:t>Pudendal</a:t>
            </a:r>
            <a:r>
              <a:rPr lang="en-US" dirty="0" smtClean="0"/>
              <a:t> nerve is affected. </a:t>
            </a:r>
          </a:p>
          <a:p>
            <a:pPr lvl="1"/>
            <a:r>
              <a:rPr lang="en-US" dirty="0" smtClean="0"/>
              <a:t>↑ with activity.</a:t>
            </a:r>
          </a:p>
          <a:p>
            <a:pPr lvl="1"/>
            <a:r>
              <a:rPr lang="en-US" dirty="0" smtClean="0"/>
              <a:t>Painful (antalgic) gait.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O/E of the affected L.L:</a:t>
            </a:r>
          </a:p>
          <a:p>
            <a:pPr lvl="1"/>
            <a:r>
              <a:rPr lang="en-US" dirty="0" smtClean="0"/>
              <a:t>Is externally rotated.</a:t>
            </a:r>
          </a:p>
          <a:p>
            <a:pPr lvl="1"/>
            <a:r>
              <a:rPr lang="en-US" dirty="0" smtClean="0"/>
              <a:t>Loss of internal rotation.</a:t>
            </a:r>
          </a:p>
          <a:p>
            <a:pPr lvl="1"/>
            <a:r>
              <a:rPr lang="en-US" dirty="0" smtClean="0"/>
              <a:t>May be (1-2 cm) shorter from the external rotation.</a:t>
            </a:r>
          </a:p>
          <a:p>
            <a:pPr lvl="1"/>
            <a:r>
              <a:rPr lang="en-US" dirty="0" smtClean="0"/>
              <a:t>With passive hip flexion </a:t>
            </a:r>
            <a:r>
              <a:rPr lang="en-US" dirty="0" smtClean="0">
                <a:sym typeface="Wingdings" pitchFamily="2" charset="2"/>
              </a:rPr>
              <a:t> it involuntarily goes into external rotation.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This test is so pathognomonic so characteristic to the disease. It is the most specific test.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Test is done when the patient is in supine position and the hip is passively flexed the leg spontaneously goes into external rotation.</a:t>
            </a:r>
            <a:endParaRPr lang="en-US" dirty="0" smtClean="0"/>
          </a:p>
          <a:p>
            <a:pPr lvl="1"/>
            <a:r>
              <a:rPr lang="en-US" dirty="0" smtClean="0"/>
              <a:t>Depending on the type </a:t>
            </a:r>
            <a:r>
              <a:rPr lang="en-US" dirty="0" smtClean="0">
                <a:sym typeface="Wingdings" pitchFamily="2" charset="2"/>
              </a:rPr>
              <a:t> can he/she walk on it.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Usually in acute setting their condition is so devastating and they cannot walk on their feet.</a:t>
            </a:r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Clinical Picture; </a:t>
            </a:r>
            <a:r>
              <a:rPr lang="en-US" dirty="0" smtClean="0">
                <a:solidFill>
                  <a:srgbClr val="FF0000"/>
                </a:solidFill>
              </a:rPr>
              <a:t>typical presentation over weight boys  </a:t>
            </a:r>
            <a:endParaRPr lang="en-US" dirty="0"/>
          </a:p>
        </p:txBody>
      </p:sp>
      <p:pic>
        <p:nvPicPr>
          <p:cNvPr id="7" name="Content Placeholder 6" descr="SCFE- OBEAS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5031" r="60755"/>
          <a:stretch>
            <a:fillRect/>
          </a:stretch>
        </p:blipFill>
        <p:spPr>
          <a:xfrm>
            <a:off x="1828800" y="1676400"/>
            <a:ext cx="2173665" cy="4764882"/>
          </a:xfrm>
        </p:spPr>
      </p:pic>
      <p:pic>
        <p:nvPicPr>
          <p:cNvPr id="8" name="Content Placeholder 7" descr="SCFE- EXT.ROTATED LL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39623" b="11504"/>
          <a:stretch>
            <a:fillRect/>
          </a:stretch>
        </p:blipFill>
        <p:spPr>
          <a:xfrm>
            <a:off x="4038600" y="1721791"/>
            <a:ext cx="4672321" cy="5136208"/>
          </a:xfrm>
        </p:spPr>
      </p:pic>
      <p:sp>
        <p:nvSpPr>
          <p:cNvPr id="9" name="Rectangle 8"/>
          <p:cNvSpPr/>
          <p:nvPr/>
        </p:nvSpPr>
        <p:spPr>
          <a:xfrm>
            <a:off x="1447800" y="3886200"/>
            <a:ext cx="5334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Hormonal studies.</a:t>
            </a:r>
          </a:p>
          <a:p>
            <a:r>
              <a:rPr lang="en-US" dirty="0" smtClean="0"/>
              <a:t>X-ray:</a:t>
            </a:r>
          </a:p>
          <a:p>
            <a:pPr lvl="1"/>
            <a:r>
              <a:rPr lang="en-US" dirty="0" smtClean="0"/>
              <a:t>AP.</a:t>
            </a:r>
          </a:p>
          <a:p>
            <a:pPr lvl="1"/>
            <a:r>
              <a:rPr lang="en-US" dirty="0" smtClean="0"/>
              <a:t>Frog lateral </a:t>
            </a:r>
            <a:r>
              <a:rPr lang="en-US" dirty="0" smtClean="0">
                <a:solidFill>
                  <a:srgbClr val="FF0000"/>
                </a:solidFill>
              </a:rPr>
              <a:t>not lateral pelvis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FF0000"/>
                </a:solidFill>
              </a:rPr>
              <a:t> The hips will be flexed, abducted and externally rotated in order to assess the entire femoral head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Slipped femur    </a:t>
            </a:r>
            <a:r>
              <a:rPr lang="en-US" dirty="0" smtClean="0"/>
              <a:t>X-Ray     </a:t>
            </a:r>
            <a:r>
              <a:rPr lang="en-US" dirty="0" smtClean="0">
                <a:solidFill>
                  <a:srgbClr val="FF0000"/>
                </a:solidFill>
              </a:rPr>
              <a:t>normal hip</a:t>
            </a:r>
            <a:endParaRPr lang="en-US" dirty="0"/>
          </a:p>
        </p:txBody>
      </p:sp>
      <p:pic>
        <p:nvPicPr>
          <p:cNvPr id="4" name="Content Placeholder 3" descr="DSC036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222" r="26667" b="47778"/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6781800" y="1143000"/>
            <a:ext cx="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981200" y="1219200"/>
            <a:ext cx="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r>
              <a:rPr lang="en-US" dirty="0"/>
              <a:t>X-Ray  </a:t>
            </a:r>
            <a:r>
              <a:rPr lang="en-US" dirty="0">
                <a:solidFill>
                  <a:srgbClr val="FF0000"/>
                </a:solidFill>
              </a:rPr>
              <a:t>radiological line that when passed along the neck should cross the tip of the epiphysis in AP and lateral view </a:t>
            </a:r>
            <a:endParaRPr lang="en-US" dirty="0">
              <a:solidFill>
                <a:srgbClr val="B6DDE8"/>
              </a:solidFill>
            </a:endParaRPr>
          </a:p>
        </p:txBody>
      </p:sp>
      <p:pic>
        <p:nvPicPr>
          <p:cNvPr id="6" name="Content Placeholder 5" descr="DSC036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50943" b="8988"/>
          <a:stretch>
            <a:fillRect/>
          </a:stretch>
        </p:blipFill>
        <p:spPr>
          <a:xfrm>
            <a:off x="4953000" y="2133600"/>
            <a:ext cx="3738494" cy="4711548"/>
          </a:xfrm>
        </p:spPr>
      </p:pic>
      <p:pic>
        <p:nvPicPr>
          <p:cNvPr id="8" name="Content Placeholder 7" descr="DSC0367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18868" b="34146"/>
          <a:stretch>
            <a:fillRect/>
          </a:stretch>
        </p:blipFill>
        <p:spPr>
          <a:xfrm>
            <a:off x="-32505" y="2348706"/>
            <a:ext cx="4528305" cy="2756694"/>
          </a:xfrm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5372100" y="2019300"/>
            <a:ext cx="2438400" cy="1752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6400800" y="1676400"/>
            <a:ext cx="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dirty="0"/>
              <a:t>X-Ray</a:t>
            </a:r>
            <a:br>
              <a:rPr lang="en-US" sz="2700" dirty="0"/>
            </a:br>
            <a:r>
              <a:rPr lang="en-US" sz="2700" dirty="0">
                <a:solidFill>
                  <a:srgbClr val="B6DDE8"/>
                </a:solidFill>
              </a:rPr>
              <a:t>(trethowan's sign)                                               normal </a:t>
            </a:r>
          </a:p>
        </p:txBody>
      </p:sp>
      <p:pic>
        <p:nvPicPr>
          <p:cNvPr id="6" name="Content Placeholder 5" descr="DSC036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50943" b="8988"/>
          <a:stretch>
            <a:fillRect/>
          </a:stretch>
        </p:blipFill>
        <p:spPr>
          <a:xfrm>
            <a:off x="4648199" y="1219200"/>
            <a:ext cx="4043295" cy="5625948"/>
          </a:xfrm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5372100" y="2019300"/>
            <a:ext cx="2438400" cy="1752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DSC0367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r="43396"/>
          <a:stretch>
            <a:fillRect/>
          </a:stretch>
        </p:blipFill>
        <p:spPr>
          <a:xfrm>
            <a:off x="138143" y="1219201"/>
            <a:ext cx="4281457" cy="5672930"/>
          </a:xfrm>
        </p:spPr>
      </p:pic>
      <p:cxnSp>
        <p:nvCxnSpPr>
          <p:cNvPr id="11" name="Straight Connector 10"/>
          <p:cNvCxnSpPr/>
          <p:nvPr/>
        </p:nvCxnSpPr>
        <p:spPr>
          <a:xfrm rot="5400000" flipH="1" flipV="1">
            <a:off x="-342900" y="2400300"/>
            <a:ext cx="259080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X-ray  Klein’s Line</a:t>
            </a:r>
            <a:endParaRPr lang="en-US" dirty="0"/>
          </a:p>
        </p:txBody>
      </p:sp>
      <p:pic>
        <p:nvPicPr>
          <p:cNvPr id="4" name="Content Placeholder 3" descr="SCFE- KLINT'S LINE NORMA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37706"/>
          <a:stretch>
            <a:fillRect/>
          </a:stretch>
        </p:blipFill>
        <p:spPr>
          <a:xfrm>
            <a:off x="0" y="1671482"/>
            <a:ext cx="9144000" cy="427211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rarely ask for:</a:t>
            </a:r>
          </a:p>
          <a:p>
            <a:pPr lvl="1"/>
            <a:r>
              <a:rPr lang="en-US" dirty="0"/>
              <a:t>MRI </a:t>
            </a:r>
            <a:r>
              <a:rPr lang="en-US" dirty="0">
                <a:sym typeface="Wingdings" pitchFamily="2" charset="2"/>
              </a:rPr>
              <a:t> early detection of SCFE &amp; complications</a:t>
            </a:r>
            <a:r>
              <a:rPr lang="en-US" dirty="0">
                <a:solidFill>
                  <a:srgbClr val="B6DDE8"/>
                </a:solidFill>
                <a:sym typeface="Wingdings" pitchFamily="2" charset="2"/>
              </a:rPr>
              <a:t>.(AVN) 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C.T  pre operatively to plan the osteotomy.</a:t>
            </a:r>
          </a:p>
          <a:p>
            <a:pPr lvl="1"/>
            <a:r>
              <a:rPr lang="en-US" dirty="0">
                <a:sym typeface="Wingdings" pitchFamily="2" charset="2"/>
              </a:rPr>
              <a:t>Bone scan  early detection of complications.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Salter Harris fracture type-1 of the physis.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Slipped capital femoral epiphysis (SCFE).</a:t>
            </a:r>
            <a:r>
              <a:rPr lang="en-US" sz="2800" dirty="0">
                <a:solidFill>
                  <a:srgbClr val="93CDDC"/>
                </a:solidFill>
              </a:rPr>
              <a:t>other name(femoral capital epiphysiolysis)</a:t>
            </a:r>
          </a:p>
          <a:p>
            <a:r>
              <a:rPr lang="en-US" dirty="0"/>
              <a:t>Legg-Calf-Perth’s disease. </a:t>
            </a:r>
          </a:p>
          <a:p>
            <a:r>
              <a:rPr lang="en-US" dirty="0"/>
              <a:t>Hip dislocation is very common</a:t>
            </a:r>
          </a:p>
        </p:txBody>
      </p:sp>
    </p:spTree>
    <p:extLst>
      <p:ext uri="{BB962C8B-B14F-4D97-AF65-F5344CB8AC3E}">
        <p14:creationId xmlns:p14="http://schemas.microsoft.com/office/powerpoint/2010/main" val="2686274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Once diagnosed we treat </a:t>
            </a:r>
            <a:r>
              <a:rPr lang="en-US" dirty="0" smtClean="0">
                <a:solidFill>
                  <a:srgbClr val="FF0000"/>
                </a:solidFill>
              </a:rPr>
              <a:t>no observation the more we delay the worse the slip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F0000"/>
                </a:solidFill>
              </a:rPr>
              <a:t>The worse the slip the more osteoarthritis in the future.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Admit and put on the emergency list.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role </a:t>
            </a:r>
            <a:r>
              <a:rPr lang="en-US" dirty="0" smtClean="0"/>
              <a:t>for:</a:t>
            </a:r>
          </a:p>
          <a:p>
            <a:pPr lvl="1"/>
            <a:r>
              <a:rPr lang="en-US" dirty="0" smtClean="0"/>
              <a:t>Observation, or</a:t>
            </a:r>
          </a:p>
          <a:p>
            <a:pPr lvl="1"/>
            <a:r>
              <a:rPr lang="en-US" dirty="0" smtClean="0"/>
              <a:t>Attempts </a:t>
            </a:r>
            <a:r>
              <a:rPr lang="en-US" dirty="0"/>
              <a:t>at closed </a:t>
            </a:r>
            <a:r>
              <a:rPr lang="en-US" dirty="0" smtClean="0"/>
              <a:t>reduction. </a:t>
            </a:r>
            <a:r>
              <a:rPr lang="en-US" dirty="0" smtClean="0">
                <a:solidFill>
                  <a:srgbClr val="FF0000"/>
                </a:solidFill>
              </a:rPr>
              <a:t>If you attempt to reduce you will crush the growth plate </a:t>
            </a:r>
            <a:endParaRPr lang="en-US" dirty="0" smtClean="0"/>
          </a:p>
          <a:p>
            <a:r>
              <a:rPr lang="en-US" dirty="0" smtClean="0"/>
              <a:t>Aim (</a:t>
            </a:r>
            <a:r>
              <a:rPr lang="en-US" dirty="0" smtClean="0">
                <a:solidFill>
                  <a:srgbClr val="FF0000"/>
                </a:solidFill>
              </a:rPr>
              <a:t>surgery)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prevent further slip  </a:t>
            </a:r>
            <a:r>
              <a:rPr lang="en-US" dirty="0" smtClean="0"/>
              <a:t>fix with pins.</a:t>
            </a:r>
          </a:p>
          <a:p>
            <a:endParaRPr lang="en-US" dirty="0" smtClean="0"/>
          </a:p>
          <a:p>
            <a:r>
              <a:rPr lang="en-US" dirty="0" smtClean="0"/>
              <a:t>NSAID, temporary skin traction </a:t>
            </a:r>
            <a:r>
              <a:rPr lang="en-US" dirty="0" smtClean="0">
                <a:solidFill>
                  <a:srgbClr val="FF0000"/>
                </a:solidFill>
              </a:rPr>
              <a:t>it is not life threating or limb threating so if you get a patient at midnight you can wait till the morning and control by skin traction and immobilization and non-oral analgesia</a:t>
            </a:r>
            <a:r>
              <a:rPr lang="en-US" dirty="0" smtClean="0"/>
              <a:t>.</a:t>
            </a:r>
          </a:p>
          <a:p>
            <a:r>
              <a:rPr lang="en-US" dirty="0" smtClean="0"/>
              <a:t>Medical referral &amp; hormonal treatment </a:t>
            </a:r>
            <a:r>
              <a:rPr lang="en-US" dirty="0" smtClean="0">
                <a:solidFill>
                  <a:srgbClr val="FF0000"/>
                </a:solidFill>
              </a:rPr>
              <a:t>must do hormonal assay but do not wait for results to operate because it can take a week</a:t>
            </a:r>
            <a:r>
              <a:rPr lang="en-US" dirty="0" smtClean="0"/>
              <a:t>. But if hormonal assay comes positive it must be treated to prevent the slipping of the other hip or the pathology in the same hip can re-slip when patch removed.</a:t>
            </a:r>
            <a:endParaRPr lang="en-US" dirty="0"/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Treatment- Acute Slip</a:t>
            </a:r>
            <a:br>
              <a:rPr lang="en-US" dirty="0" smtClean="0"/>
            </a:br>
            <a:r>
              <a:rPr lang="en-US" dirty="0" smtClean="0"/>
              <a:t>AP     </a:t>
            </a:r>
            <a:r>
              <a:rPr lang="en-US" dirty="0" smtClean="0">
                <a:solidFill>
                  <a:srgbClr val="FF0000"/>
                </a:solidFill>
              </a:rPr>
              <a:t>Fixed prophylactically       lateral </a:t>
            </a:r>
            <a:endParaRPr lang="en-US" dirty="0"/>
          </a:p>
        </p:txBody>
      </p:sp>
      <p:pic>
        <p:nvPicPr>
          <p:cNvPr id="4" name="Content Placeholder 3" descr="DSC0322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18868"/>
          <a:stretch>
            <a:fillRect/>
          </a:stretch>
        </p:blipFill>
        <p:spPr>
          <a:xfrm>
            <a:off x="4489570" y="1828800"/>
            <a:ext cx="4616090" cy="4267200"/>
          </a:xfrm>
        </p:spPr>
      </p:pic>
      <p:pic>
        <p:nvPicPr>
          <p:cNvPr id="6" name="Content Placeholder 5" descr="DSC0323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24528"/>
          <a:stretch>
            <a:fillRect/>
          </a:stretch>
        </p:blipFill>
        <p:spPr>
          <a:xfrm>
            <a:off x="1" y="1828801"/>
            <a:ext cx="4343400" cy="4317258"/>
          </a:xfrm>
        </p:spPr>
      </p:pic>
      <p:cxnSp>
        <p:nvCxnSpPr>
          <p:cNvPr id="5" name="Straight Arrow Connector 4"/>
          <p:cNvCxnSpPr/>
          <p:nvPr/>
        </p:nvCxnSpPr>
        <p:spPr>
          <a:xfrm flipV="1">
            <a:off x="5257800" y="1600200"/>
            <a:ext cx="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143000" y="1600200"/>
            <a:ext cx="228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467600" y="1524000"/>
            <a:ext cx="3048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Treatment- Chronic Slip</a:t>
            </a:r>
            <a:endParaRPr lang="en-US" dirty="0"/>
          </a:p>
        </p:txBody>
      </p:sp>
      <p:pic>
        <p:nvPicPr>
          <p:cNvPr id="4" name="Content Placeholder 3" descr="SCFE- OP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7000" contrast="65000"/>
          </a:blip>
          <a:srcRect b="24237"/>
          <a:stretch>
            <a:fillRect/>
          </a:stretch>
        </p:blipFill>
        <p:spPr>
          <a:xfrm>
            <a:off x="0" y="1523999"/>
            <a:ext cx="9144000" cy="5195819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If the slip progress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leads to early O.A</a:t>
            </a:r>
          </a:p>
          <a:p>
            <a:r>
              <a:rPr lang="en-US" sz="2800" dirty="0" smtClean="0"/>
              <a:t>If the pins are put too deep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err="1" smtClean="0">
                <a:sym typeface="Wingdings" pitchFamily="2" charset="2"/>
              </a:rPr>
              <a:t>chondrolysis</a:t>
            </a:r>
            <a:r>
              <a:rPr lang="en-US" sz="2800" dirty="0" smtClean="0">
                <a:sym typeface="Wingdings" pitchFamily="2" charset="2"/>
              </a:rPr>
              <a:t>.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Articular surface of the femoral head will dissolve. </a:t>
            </a:r>
            <a:endParaRPr lang="en-US" sz="2800" dirty="0" smtClean="0">
              <a:sym typeface="Wingdings" pitchFamily="2" charset="2"/>
            </a:endParaRPr>
          </a:p>
          <a:p>
            <a:r>
              <a:rPr lang="en-US" sz="2800" dirty="0" smtClean="0"/>
              <a:t>If not treated properly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smtClean="0"/>
              <a:t> higher rates of AVN.</a:t>
            </a:r>
            <a:r>
              <a:rPr lang="en-US" sz="2800" dirty="0" smtClean="0">
                <a:solidFill>
                  <a:srgbClr val="FF0000"/>
                </a:solidFill>
              </a:rPr>
              <a:t> The vessels </a:t>
            </a:r>
            <a:r>
              <a:rPr lang="en-US" sz="2800" dirty="0" err="1" smtClean="0">
                <a:solidFill>
                  <a:srgbClr val="FF0000"/>
                </a:solidFill>
              </a:rPr>
              <a:t>infront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are compressed and the one behind are being stretched and lead to ischemia.</a:t>
            </a:r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39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Complication- </a:t>
            </a:r>
            <a:r>
              <a:rPr lang="en-US" dirty="0" err="1" smtClean="0"/>
              <a:t>Chondrolysis</a:t>
            </a:r>
            <a:r>
              <a:rPr lang="en-US" dirty="0" smtClean="0">
                <a:solidFill>
                  <a:srgbClr val="FF0000"/>
                </a:solidFill>
              </a:rPr>
              <a:t> patient was operated. The blood supply of the </a:t>
            </a:r>
            <a:r>
              <a:rPr lang="en-US" dirty="0" err="1" smtClean="0">
                <a:solidFill>
                  <a:srgbClr val="FF0000"/>
                </a:solidFill>
              </a:rPr>
              <a:t>chondrom</a:t>
            </a:r>
            <a:r>
              <a:rPr lang="en-US" dirty="0" smtClean="0">
                <a:solidFill>
                  <a:srgbClr val="FF0000"/>
                </a:solidFill>
              </a:rPr>
              <a:t> can be affected due to complication of surgery during screw insertion</a:t>
            </a:r>
            <a:endParaRPr lang="en-US" dirty="0"/>
          </a:p>
        </p:txBody>
      </p:sp>
      <p:pic>
        <p:nvPicPr>
          <p:cNvPr id="5" name="Content Placeholder 4" descr="DSC03676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30000" contrast="30000"/>
          </a:blip>
          <a:srcRect l="52830" t="50760"/>
          <a:stretch>
            <a:fillRect/>
          </a:stretch>
        </p:blipFill>
        <p:spPr>
          <a:xfrm>
            <a:off x="27354" y="2819400"/>
            <a:ext cx="4495800" cy="3519836"/>
          </a:xfrm>
        </p:spPr>
      </p:pic>
      <p:pic>
        <p:nvPicPr>
          <p:cNvPr id="6" name="Content Placeholder 5" descr="DSC03676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bright="10000" contrast="40000"/>
          </a:blip>
          <a:srcRect t="50760" r="50943"/>
          <a:stretch>
            <a:fillRect/>
          </a:stretch>
        </p:blipFill>
        <p:spPr>
          <a:xfrm>
            <a:off x="4501733" y="2971800"/>
            <a:ext cx="4612959" cy="347265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0445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cs typeface="+mn-cs"/>
              </a:rPr>
              <a:t>Legg-Calve-Perth's Disease</a:t>
            </a:r>
            <a:endParaRPr lang="x-none" sz="6600" dirty="0">
              <a:cs typeface="+mn-cs"/>
            </a:endParaRPr>
          </a:p>
        </p:txBody>
      </p:sp>
      <p:pic>
        <p:nvPicPr>
          <p:cNvPr id="5" name="Content Placeholder 3" descr="PERTHES-4.JPG"/>
          <p:cNvPicPr>
            <a:picLocks noChangeAspect="1"/>
          </p:cNvPicPr>
          <p:nvPr/>
        </p:nvPicPr>
        <p:blipFill>
          <a:blip r:embed="rId3" cstate="print">
            <a:lum bright="30000" contrast="40000"/>
          </a:blip>
          <a:srcRect b="24237"/>
          <a:stretch>
            <a:fillRect/>
          </a:stretch>
        </p:blipFill>
        <p:spPr>
          <a:xfrm>
            <a:off x="988060" y="2743200"/>
            <a:ext cx="724154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Definition.</a:t>
            </a:r>
          </a:p>
          <a:p>
            <a:pPr algn="l" rtl="0"/>
            <a:r>
              <a:rPr lang="en-US" dirty="0" smtClean="0"/>
              <a:t>Epidemiology.</a:t>
            </a:r>
          </a:p>
          <a:p>
            <a:pPr algn="l" rtl="0"/>
            <a:r>
              <a:rPr lang="en-US" dirty="0" smtClean="0"/>
              <a:t>Clinical picture.</a:t>
            </a:r>
          </a:p>
          <a:p>
            <a:pPr algn="l" rtl="0"/>
            <a:r>
              <a:rPr lang="en-US" dirty="0" smtClean="0"/>
              <a:t>Stages &amp; Grades.</a:t>
            </a:r>
          </a:p>
          <a:p>
            <a:pPr algn="l" rtl="0"/>
            <a:r>
              <a:rPr lang="en-US" dirty="0" smtClean="0"/>
              <a:t>Treatment.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10000"/>
          </a:bodyPr>
          <a:lstStyle/>
          <a:p>
            <a:pPr algn="ctr" rtl="0">
              <a:buNone/>
            </a:pPr>
            <a:r>
              <a:rPr lang="en-US" dirty="0"/>
              <a:t>It is idiopathic avascular necrosis of the femoral head.</a:t>
            </a:r>
          </a:p>
          <a:p>
            <a:pPr algn="ctr" rtl="0">
              <a:buNone/>
            </a:pPr>
            <a:r>
              <a:rPr lang="en-US" dirty="0">
                <a:solidFill>
                  <a:srgbClr val="B6DDE8"/>
                </a:solidFill>
                <a:cs typeface="Calibri"/>
              </a:rPr>
              <a:t>(painful disorder of childhood characterized by avascular necrosis of the femoral head)</a:t>
            </a:r>
          </a:p>
          <a:p>
            <a:pPr algn="ctr" rtl="0">
              <a:buNone/>
            </a:pPr>
            <a:endParaRPr lang="en-US" dirty="0"/>
          </a:p>
          <a:p>
            <a:pPr rtl="0">
              <a:buNone/>
            </a:pPr>
            <a:r>
              <a:rPr lang="en-US" dirty="0">
                <a:solidFill>
                  <a:srgbClr val="FF0000"/>
                </a:solidFill>
              </a:rPr>
              <a:t>The role of surgery plays 50:50 percent chance. If the patient has sickle cell anemia we don</a:t>
            </a:r>
            <a:r>
              <a:rPr lang="fr-FR" dirty="0">
                <a:solidFill>
                  <a:srgbClr val="FF0000"/>
                </a:solidFill>
              </a:rPr>
              <a:t>’</a:t>
            </a:r>
            <a:r>
              <a:rPr lang="en-US" dirty="0">
                <a:solidFill>
                  <a:srgbClr val="FF0000"/>
                </a:solidFill>
              </a:rPr>
              <a:t>t call it </a:t>
            </a:r>
            <a:r>
              <a:rPr lang="en-US" dirty="0" err="1">
                <a:solidFill>
                  <a:srgbClr val="FF0000"/>
                </a:solidFill>
              </a:rPr>
              <a:t>perth’s</a:t>
            </a:r>
            <a:r>
              <a:rPr lang="en-US" dirty="0">
                <a:solidFill>
                  <a:srgbClr val="FF0000"/>
                </a:solidFill>
              </a:rPr>
              <a:t> same goes for fracture and dislocation. They get AVN but it is not </a:t>
            </a:r>
            <a:r>
              <a:rPr lang="en-US" dirty="0" err="1">
                <a:solidFill>
                  <a:srgbClr val="FF0000"/>
                </a:solidFill>
              </a:rPr>
              <a:t>perth’s</a:t>
            </a:r>
            <a:r>
              <a:rPr lang="en-US" dirty="0">
                <a:solidFill>
                  <a:srgbClr val="FF0000"/>
                </a:solidFill>
              </a:rPr>
              <a:t> disease; it is a traumatic AVN.</a:t>
            </a:r>
          </a:p>
          <a:p>
            <a:pPr rtl="0">
              <a:buNone/>
            </a:pPr>
            <a:r>
              <a:rPr lang="en-US" dirty="0">
                <a:solidFill>
                  <a:srgbClr val="FF0000"/>
                </a:solidFill>
              </a:rPr>
              <a:t>Idiopathic AVN is a diagnosis of exclusion.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Idiopathic.</a:t>
            </a:r>
          </a:p>
          <a:p>
            <a:pPr algn="l" rtl="0"/>
            <a:r>
              <a:rPr lang="en-US" dirty="0" smtClean="0"/>
              <a:t>Multiple theories </a:t>
            </a:r>
            <a:r>
              <a:rPr lang="en-US" dirty="0" smtClean="0">
                <a:sym typeface="Wingdings" pitchFamily="2" charset="2"/>
              </a:rPr>
              <a:t> most accepted is multifactorial, including a combination of:</a:t>
            </a:r>
          </a:p>
          <a:p>
            <a:pPr lvl="1" algn="l" rtl="0"/>
            <a:r>
              <a:rPr lang="en-US" dirty="0" smtClean="0">
                <a:sym typeface="Wingdings" pitchFamily="2" charset="2"/>
              </a:rPr>
              <a:t>A.V malformation.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in</a:t>
            </a:r>
          </a:p>
          <a:p>
            <a:pPr lvl="1" algn="l" rtl="0"/>
            <a:r>
              <a:rPr lang="en-US" dirty="0" smtClean="0">
                <a:sym typeface="Wingdings" pitchFamily="2" charset="2"/>
              </a:rPr>
              <a:t>Hyperactive child.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With </a:t>
            </a:r>
          </a:p>
          <a:p>
            <a:pPr lvl="1" algn="l" rtl="0"/>
            <a:r>
              <a:rPr lang="en-US" dirty="0" smtClean="0">
                <a:sym typeface="Wingdings" pitchFamily="2" charset="2"/>
              </a:rPr>
              <a:t>Minor repeated trauma.</a:t>
            </a:r>
          </a:p>
          <a:p>
            <a:pPr lvl="1" algn="l" rtl="0"/>
            <a:r>
              <a:rPr lang="en-US" dirty="0" smtClean="0">
                <a:sym typeface="Wingdings" pitchFamily="2" charset="2"/>
              </a:rPr>
              <a:t>± Viral infection.</a:t>
            </a:r>
          </a:p>
          <a:p>
            <a:pPr lvl="1" algn="l" rtl="0"/>
            <a:endParaRPr lang="en-US" dirty="0">
              <a:sym typeface="Wingdings" pitchFamily="2" charset="2"/>
            </a:endParaRPr>
          </a:p>
          <a:p>
            <a:pPr marL="457200" lvl="1" indent="0" algn="l" rtl="0">
              <a:buNone/>
            </a:pPr>
            <a:endParaRPr lang="en-US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ld_hip_perthes_causes01" descr=" 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850112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953000" y="152400"/>
            <a:ext cx="4191000" cy="2133600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57800" y="3810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 of calcium which will lead to collapse on the femoral head and ends as an oval </a:t>
            </a:r>
            <a:r>
              <a:rPr lang="en-US" dirty="0" err="1" smtClean="0"/>
              <a:t>mushrom</a:t>
            </a:r>
            <a:r>
              <a:rPr lang="en-US" dirty="0" smtClean="0"/>
              <a:t> shaped head.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445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Slipped Capital Femoral Epiphysis</a:t>
            </a:r>
            <a:br>
              <a:rPr lang="en-US" dirty="0" smtClean="0"/>
            </a:br>
            <a:r>
              <a:rPr lang="en-US" dirty="0" smtClean="0"/>
              <a:t>(SCFE)</a:t>
            </a:r>
            <a:endParaRPr lang="en-US" dirty="0"/>
          </a:p>
        </p:txBody>
      </p:sp>
      <p:pic>
        <p:nvPicPr>
          <p:cNvPr id="6" name="Picture 5" descr="DSC03673.JPG"/>
          <p:cNvPicPr>
            <a:picLocks noChangeAspect="1"/>
          </p:cNvPicPr>
          <p:nvPr/>
        </p:nvPicPr>
        <p:blipFill>
          <a:blip r:embed="rId3" cstate="print"/>
          <a:srcRect t="2222" r="26667" b="47778"/>
          <a:stretch>
            <a:fillRect/>
          </a:stretch>
        </p:blipFill>
        <p:spPr>
          <a:xfrm>
            <a:off x="1295400" y="2667000"/>
            <a:ext cx="67056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untitled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8631056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419600" y="685800"/>
            <a:ext cx="4724400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Epidemiology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 rtl="0"/>
            <a:r>
              <a:rPr lang="en-US" dirty="0" smtClean="0"/>
              <a:t>M5 : F1</a:t>
            </a:r>
          </a:p>
          <a:p>
            <a:pPr algn="l" rtl="0"/>
            <a:r>
              <a:rPr lang="en-US" dirty="0" smtClean="0"/>
              <a:t>1 : 10,000 </a:t>
            </a:r>
            <a:r>
              <a:rPr lang="en-US" dirty="0" smtClean="0">
                <a:solidFill>
                  <a:srgbClr val="FF0000"/>
                </a:solidFill>
              </a:rPr>
              <a:t>it is seen commonly </a:t>
            </a:r>
            <a:endParaRPr lang="en-US" dirty="0" smtClean="0"/>
          </a:p>
          <a:p>
            <a:pPr algn="l" rtl="0"/>
            <a:r>
              <a:rPr lang="en-US" dirty="0" smtClean="0"/>
              <a:t>Age 4-10 y.</a:t>
            </a:r>
          </a:p>
          <a:p>
            <a:pPr algn="l" rtl="0"/>
            <a:r>
              <a:rPr lang="en-US" dirty="0" smtClean="0"/>
              <a:t>Bilateral affection of hips:</a:t>
            </a:r>
          </a:p>
          <a:p>
            <a:pPr lvl="1" algn="l" rtl="0"/>
            <a:r>
              <a:rPr lang="en-US" dirty="0" smtClean="0"/>
              <a:t>20% affected on presentation.</a:t>
            </a:r>
          </a:p>
          <a:p>
            <a:pPr lvl="1" algn="l" rtl="0"/>
            <a:r>
              <a:rPr lang="en-US" dirty="0" smtClean="0"/>
              <a:t>40% of the other hip by 12-18m will be affected.</a:t>
            </a:r>
          </a:p>
          <a:p>
            <a:pPr marL="457200" lvl="1" indent="0" algn="l" rtl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457200" lvl="1" indent="0" algn="l" rtl="0">
              <a:buNone/>
            </a:pPr>
            <a:r>
              <a:rPr lang="en-US" dirty="0" smtClean="0">
                <a:solidFill>
                  <a:srgbClr val="FF0000"/>
                </a:solidFill>
              </a:rPr>
              <a:t>Most unilateral cases untreated tend to be bilateral within 1 to 1.5 years if you don</a:t>
            </a:r>
            <a:r>
              <a:rPr lang="fr-FR" dirty="0" smtClean="0">
                <a:solidFill>
                  <a:srgbClr val="FF0000"/>
                </a:solidFill>
              </a:rPr>
              <a:t>’</a:t>
            </a:r>
            <a:r>
              <a:rPr lang="en-US" dirty="0" smtClean="0">
                <a:solidFill>
                  <a:srgbClr val="FF0000"/>
                </a:solidFill>
              </a:rPr>
              <a:t>t have close observation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Pain:</a:t>
            </a:r>
          </a:p>
          <a:p>
            <a:pPr lvl="1"/>
            <a:r>
              <a:rPr lang="en-US" dirty="0" smtClean="0"/>
              <a:t>Acute pain </a:t>
            </a:r>
            <a:r>
              <a:rPr lang="en-US" dirty="0" smtClean="0">
                <a:solidFill>
                  <a:srgbClr val="FF0000"/>
                </a:solidFill>
              </a:rPr>
              <a:t>dull aching pain</a:t>
            </a:r>
            <a:r>
              <a:rPr lang="en-US" dirty="0" smtClean="0"/>
              <a:t> (moderate-sever).</a:t>
            </a:r>
          </a:p>
          <a:p>
            <a:pPr lvl="1"/>
            <a:r>
              <a:rPr lang="en-US" dirty="0" smtClean="0"/>
              <a:t>That is fluctuating &amp; persistent; </a:t>
            </a:r>
            <a:r>
              <a:rPr lang="en-US" dirty="0" smtClean="0">
                <a:solidFill>
                  <a:srgbClr val="FF0000"/>
                </a:solidFill>
              </a:rPr>
              <a:t>never goes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Parents feel there is a change in movement and relate it to a simple trauma. They mention that their child has less pain but he is limping. … typical presentation.  </a:t>
            </a:r>
          </a:p>
          <a:p>
            <a:pPr lvl="1"/>
            <a:r>
              <a:rPr lang="en-US" dirty="0" smtClean="0"/>
              <a:t>Some parents relate it to a minor trauma.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At the groin ± anterior thigh.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Could be only </a:t>
            </a:r>
            <a:r>
              <a:rPr lang="en-US" u="sng" dirty="0" smtClean="0">
                <a:solidFill>
                  <a:srgbClr val="FF0000"/>
                </a:solidFill>
              </a:rPr>
              <a:t>knee</a:t>
            </a:r>
            <a:r>
              <a:rPr lang="en-US" dirty="0" smtClean="0">
                <a:solidFill>
                  <a:srgbClr val="FF0000"/>
                </a:solidFill>
              </a:rPr>
              <a:t> pain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Painful (antalgic) gait.</a:t>
            </a:r>
          </a:p>
          <a:p>
            <a:pPr lvl="1"/>
            <a:r>
              <a:rPr lang="en-US" dirty="0" smtClean="0"/>
              <a:t>Patient’s activity affected.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↑ with activity, especially </a:t>
            </a:r>
            <a:r>
              <a:rPr lang="en-US" u="sng" dirty="0" smtClean="0">
                <a:sym typeface="Wingdings" pitchFamily="2" charset="2"/>
              </a:rPr>
              <a:t>jumping </a:t>
            </a:r>
            <a:r>
              <a:rPr lang="en-US" u="sng" dirty="0" smtClean="0">
                <a:solidFill>
                  <a:srgbClr val="FF0000"/>
                </a:solidFill>
                <a:sym typeface="Wingdings" pitchFamily="2" charset="2"/>
              </a:rPr>
              <a:t>they tend to be hyperactive children</a:t>
            </a:r>
            <a:r>
              <a:rPr lang="en-US" dirty="0" smtClean="0">
                <a:sym typeface="Wingdings" pitchFamily="2" charset="2"/>
              </a:rPr>
              <a:t>.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Try to restrict jumping because once the collapse happens there is a deformity and even if the blood supply is restored it will supply an distorted structure.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Leg length discrepancy </a:t>
            </a:r>
            <a:r>
              <a:rPr lang="en-US" dirty="0" smtClean="0">
                <a:solidFill>
                  <a:srgbClr val="FF0000"/>
                </a:solidFill>
              </a:rPr>
              <a:t>because the epiphysis collapsed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Affected L.L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m</a:t>
            </a:r>
            <a:r>
              <a:rPr lang="en-US" dirty="0" smtClean="0"/>
              <a:t>uscle </a:t>
            </a:r>
            <a:r>
              <a:rPr lang="en-US" dirty="0"/>
              <a:t>atrophy </a:t>
            </a:r>
            <a:r>
              <a:rPr lang="en-US" dirty="0" smtClean="0"/>
              <a:t>(due to disuse).</a:t>
            </a:r>
          </a:p>
          <a:p>
            <a:r>
              <a:rPr lang="en-US" dirty="0" smtClean="0"/>
              <a:t>Hip:</a:t>
            </a:r>
          </a:p>
          <a:p>
            <a:pPr lvl="1"/>
            <a:r>
              <a:rPr lang="en-US" dirty="0" smtClean="0"/>
              <a:t>Tender groin.</a:t>
            </a:r>
          </a:p>
          <a:p>
            <a:pPr lvl="1"/>
            <a:r>
              <a:rPr lang="en-US" dirty="0" smtClean="0"/>
              <a:t>↓ range of motion (ROM</a:t>
            </a:r>
            <a:r>
              <a:rPr lang="en-US" dirty="0" smtClean="0">
                <a:solidFill>
                  <a:srgbClr val="FF0000"/>
                </a:solidFill>
              </a:rPr>
              <a:t> due to the oval shaped femoral head</a:t>
            </a:r>
            <a:r>
              <a:rPr lang="en-US" dirty="0" smtClean="0"/>
              <a:t>):</a:t>
            </a:r>
          </a:p>
          <a:p>
            <a:pPr lvl="2"/>
            <a:r>
              <a:rPr lang="en-US" dirty="0" smtClean="0"/>
              <a:t>In all directions.</a:t>
            </a:r>
          </a:p>
          <a:p>
            <a:pPr lvl="2"/>
            <a:r>
              <a:rPr lang="en-US" dirty="0" smtClean="0"/>
              <a:t>Particularly: internal rotation &amp;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abduction.</a:t>
            </a:r>
          </a:p>
          <a:p>
            <a:r>
              <a:rPr lang="en-US" dirty="0" smtClean="0"/>
              <a:t>Knee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Normal </a:t>
            </a:r>
            <a:r>
              <a:rPr lang="en-US" dirty="0"/>
              <a:t>exam</a:t>
            </a:r>
            <a:r>
              <a:rPr lang="en-US" dirty="0" smtClean="0"/>
              <a:t>. Have to examine the knee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Stages; </a:t>
            </a:r>
            <a:r>
              <a:rPr lang="en-US" dirty="0" smtClean="0">
                <a:solidFill>
                  <a:srgbClr val="FF0000"/>
                </a:solidFill>
              </a:rPr>
              <a:t>clinical and radiological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Synovitis.</a:t>
            </a:r>
          </a:p>
          <a:p>
            <a:pPr algn="l" rtl="0"/>
            <a:r>
              <a:rPr lang="en-US" dirty="0" smtClean="0"/>
              <a:t>Fragmentation stage.</a:t>
            </a:r>
          </a:p>
          <a:p>
            <a:pPr algn="l" rtl="0"/>
            <a:r>
              <a:rPr lang="en-US" dirty="0" smtClean="0"/>
              <a:t>Reossification (remodeling) stage collapse has stopped and blood supply is restored.</a:t>
            </a:r>
          </a:p>
          <a:p>
            <a:pPr algn="l" rtl="0"/>
            <a:r>
              <a:rPr lang="en-US" dirty="0" smtClean="0"/>
              <a:t>Healed stage the disease has finished its course and it takes years to reach this stage.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/>
              <a:t>Grades; </a:t>
            </a:r>
            <a:r>
              <a:rPr lang="en-US" dirty="0" smtClean="0">
                <a:solidFill>
                  <a:srgbClr val="FF0000"/>
                </a:solidFill>
              </a:rPr>
              <a:t>how much of the femoral head is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I    </a:t>
            </a:r>
            <a:r>
              <a:rPr lang="en-US" dirty="0" smtClean="0">
                <a:sym typeface="Wingdings" pitchFamily="2" charset="2"/>
              </a:rPr>
              <a:t>  ¼ of the head only involved.</a:t>
            </a:r>
          </a:p>
          <a:p>
            <a:pPr algn="l" rtl="0"/>
            <a:r>
              <a:rPr lang="en-US" dirty="0" smtClean="0">
                <a:sym typeface="Wingdings" pitchFamily="2" charset="2"/>
              </a:rPr>
              <a:t>II     ½ </a:t>
            </a:r>
          </a:p>
          <a:p>
            <a:pPr algn="l" rtl="0"/>
            <a:r>
              <a:rPr lang="en-US" dirty="0" smtClean="0">
                <a:sym typeface="Wingdings" pitchFamily="2" charset="2"/>
              </a:rPr>
              <a:t>III    ¾</a:t>
            </a:r>
          </a:p>
          <a:p>
            <a:pPr algn="l" rtl="0"/>
            <a:r>
              <a:rPr lang="en-US" dirty="0" smtClean="0">
                <a:sym typeface="Wingdings" pitchFamily="2" charset="2"/>
              </a:rPr>
              <a:t>IV   all involved (worst).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X-ray:</a:t>
            </a:r>
          </a:p>
          <a:p>
            <a:pPr lvl="1"/>
            <a:r>
              <a:rPr lang="en-US" dirty="0" smtClean="0"/>
              <a:t>AP.</a:t>
            </a:r>
          </a:p>
          <a:p>
            <a:pPr lvl="1"/>
            <a:r>
              <a:rPr lang="en-US" dirty="0" smtClean="0"/>
              <a:t>Frog lateral.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143000"/>
          </a:xfrm>
        </p:spPr>
        <p:txBody>
          <a:bodyPr/>
          <a:lstStyle/>
          <a:p>
            <a:pPr algn="l"/>
            <a:r>
              <a:rPr lang="en-US" dirty="0" smtClean="0"/>
              <a:t>   Normal                AP         affected </a:t>
            </a:r>
            <a:endParaRPr lang="x-none" dirty="0"/>
          </a:p>
        </p:txBody>
      </p:sp>
      <p:pic>
        <p:nvPicPr>
          <p:cNvPr id="2050" name="Picture 2" descr="C:\Users\hp\Desktop\pic\4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915" t="25610" r="11261" b="18292"/>
          <a:stretch>
            <a:fillRect/>
          </a:stretch>
        </p:blipFill>
        <p:spPr bwMode="auto">
          <a:xfrm>
            <a:off x="12391" y="785794"/>
            <a:ext cx="9152347" cy="6072206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 rot="17015210">
            <a:off x="6350778" y="4191740"/>
            <a:ext cx="591462" cy="261152"/>
          </a:xfrm>
          <a:prstGeom prst="rightArrow">
            <a:avLst>
              <a:gd name="adj1" fmla="val 50000"/>
              <a:gd name="adj2" fmla="val 56573"/>
            </a:avLst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010400" y="990600"/>
            <a:ext cx="0" cy="289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209800" y="609600"/>
            <a:ext cx="0" cy="320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298" y="0"/>
            <a:ext cx="4000528" cy="1143000"/>
          </a:xfrm>
        </p:spPr>
        <p:txBody>
          <a:bodyPr/>
          <a:lstStyle/>
          <a:p>
            <a:r>
              <a:rPr lang="en-US" dirty="0" smtClean="0"/>
              <a:t>Frog-leg view</a:t>
            </a:r>
            <a:endParaRPr lang="x-none" dirty="0"/>
          </a:p>
        </p:txBody>
      </p:sp>
      <p:pic>
        <p:nvPicPr>
          <p:cNvPr id="3074" name="Picture 2" descr="C:\Users\hp\Desktop\pic\5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32" t="3367" r="5756" b="7401"/>
          <a:stretch>
            <a:fillRect/>
          </a:stretch>
        </p:blipFill>
        <p:spPr bwMode="auto">
          <a:xfrm>
            <a:off x="1981200" y="928991"/>
            <a:ext cx="5257800" cy="5929009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 rot="14552268">
            <a:off x="4223712" y="3544847"/>
            <a:ext cx="591462" cy="261152"/>
          </a:xfrm>
          <a:prstGeom prst="rightArrow">
            <a:avLst>
              <a:gd name="adj1" fmla="val 50000"/>
              <a:gd name="adj2" fmla="val 56573"/>
            </a:avLst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dirty="0" smtClean="0"/>
              <a:t>AP</a:t>
            </a:r>
            <a:endParaRPr lang="x-none" dirty="0"/>
          </a:p>
        </p:txBody>
      </p:sp>
      <p:pic>
        <p:nvPicPr>
          <p:cNvPr id="4098" name="Picture 2" descr="C:\Users\hp\Desktop\pic\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724" t="9524" r="19512" b="42857"/>
          <a:stretch>
            <a:fillRect/>
          </a:stretch>
        </p:blipFill>
        <p:spPr bwMode="auto">
          <a:xfrm>
            <a:off x="0" y="1000107"/>
            <a:ext cx="9144000" cy="524829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Definition.</a:t>
            </a:r>
          </a:p>
          <a:p>
            <a:r>
              <a:rPr lang="en-US" dirty="0" smtClean="0"/>
              <a:t>Types &amp; severity.</a:t>
            </a:r>
          </a:p>
          <a:p>
            <a:r>
              <a:rPr lang="en-US" dirty="0" smtClean="0"/>
              <a:t>Clinical picture.</a:t>
            </a:r>
          </a:p>
          <a:p>
            <a:r>
              <a:rPr lang="en-US" dirty="0" smtClean="0"/>
              <a:t>Diagnosis.</a:t>
            </a:r>
          </a:p>
          <a:p>
            <a:r>
              <a:rPr lang="en-US" dirty="0" smtClean="0"/>
              <a:t>Treatment.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514600"/>
          </a:xfrm>
        </p:spPr>
        <p:txBody>
          <a:bodyPr>
            <a:noAutofit/>
          </a:bodyPr>
          <a:lstStyle/>
          <a:p>
            <a:pPr rtl="0"/>
            <a:r>
              <a:rPr lang="en-US" sz="3600" dirty="0" smtClean="0"/>
              <a:t>Stage 1- </a:t>
            </a:r>
            <a:r>
              <a:rPr lang="en-US" sz="3600" dirty="0" err="1" smtClean="0"/>
              <a:t>Synovitis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err="1" smtClean="0"/>
              <a:t>Subchondral</a:t>
            </a:r>
            <a:r>
              <a:rPr lang="en-US" sz="3600" dirty="0" smtClean="0"/>
              <a:t> #, </a:t>
            </a:r>
            <a:r>
              <a:rPr lang="en-US" sz="3600" dirty="0" err="1" smtClean="0"/>
              <a:t>metaphysial</a:t>
            </a:r>
            <a:r>
              <a:rPr lang="en-US" sz="3600" dirty="0" smtClean="0"/>
              <a:t> changes </a:t>
            </a:r>
            <a:r>
              <a:rPr lang="en-US" sz="3600" dirty="0" err="1" smtClean="0">
                <a:solidFill>
                  <a:srgbClr val="FF0000"/>
                </a:solidFill>
              </a:rPr>
              <a:t>cysitc</a:t>
            </a:r>
            <a:r>
              <a:rPr lang="en-US" sz="3600" dirty="0" smtClean="0">
                <a:solidFill>
                  <a:srgbClr val="FF0000"/>
                </a:solidFill>
              </a:rPr>
              <a:t> formation. Early stage. The earliest sign is </a:t>
            </a:r>
            <a:r>
              <a:rPr lang="en-US" sz="3600" dirty="0" err="1" smtClean="0">
                <a:solidFill>
                  <a:srgbClr val="FF0000"/>
                </a:solidFill>
              </a:rPr>
              <a:t>subchondral</a:t>
            </a:r>
            <a:r>
              <a:rPr lang="en-US" sz="3600" dirty="0" smtClean="0">
                <a:solidFill>
                  <a:srgbClr val="FF0000"/>
                </a:solidFill>
              </a:rPr>
              <a:t>  fracture but not always seen.</a:t>
            </a:r>
            <a:endParaRPr lang="en-US" sz="3600" dirty="0"/>
          </a:p>
        </p:txBody>
      </p:sp>
      <p:pic>
        <p:nvPicPr>
          <p:cNvPr id="4" name="Content Placeholder 3" descr="PERTHES-1  EARLY SIGNS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30000" contrast="40000"/>
          </a:blip>
          <a:srcRect r="37373"/>
          <a:stretch>
            <a:fillRect/>
          </a:stretch>
        </p:blipFill>
        <p:spPr>
          <a:xfrm>
            <a:off x="2164291" y="2438400"/>
            <a:ext cx="4769909" cy="4419600"/>
          </a:xfrm>
        </p:spPr>
      </p:pic>
      <p:sp>
        <p:nvSpPr>
          <p:cNvPr id="5" name="Right Arrow 4"/>
          <p:cNvSpPr/>
          <p:nvPr/>
        </p:nvSpPr>
        <p:spPr>
          <a:xfrm rot="13407037">
            <a:off x="4528208" y="3477617"/>
            <a:ext cx="1058109" cy="350664"/>
          </a:xfrm>
          <a:prstGeom prst="rightArrow">
            <a:avLst>
              <a:gd name="adj1" fmla="val 50000"/>
              <a:gd name="adj2" fmla="val 56573"/>
            </a:avLst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5661597">
            <a:off x="2888038" y="4099750"/>
            <a:ext cx="1058109" cy="350664"/>
          </a:xfrm>
          <a:prstGeom prst="rightArrow">
            <a:avLst>
              <a:gd name="adj1" fmla="val 50000"/>
              <a:gd name="adj2" fmla="val 56573"/>
            </a:avLst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rtl="0"/>
            <a:r>
              <a:rPr lang="en-US" sz="3600" dirty="0" smtClean="0"/>
              <a:t>Stage 2- Fragmentation</a:t>
            </a:r>
            <a:br>
              <a:rPr lang="en-US" sz="3600" dirty="0" smtClean="0"/>
            </a:br>
            <a:r>
              <a:rPr lang="en-US" sz="3600" dirty="0" smtClean="0"/>
              <a:t>Loss of </a:t>
            </a:r>
            <a:r>
              <a:rPr lang="en-US" sz="3600" dirty="0" err="1" smtClean="0"/>
              <a:t>epiphysial</a:t>
            </a:r>
            <a:r>
              <a:rPr lang="en-US" sz="3600" dirty="0" smtClean="0"/>
              <a:t> height</a:t>
            </a:r>
            <a:endParaRPr lang="en-US" sz="3600" dirty="0"/>
          </a:p>
        </p:txBody>
      </p:sp>
      <p:pic>
        <p:nvPicPr>
          <p:cNvPr id="4" name="Content Placeholder 3" descr="PERTHES-3 FRAGMENTATI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 contrast="40000"/>
          </a:blip>
          <a:srcRect r="27271"/>
          <a:stretch>
            <a:fillRect/>
          </a:stretch>
        </p:blipFill>
        <p:spPr>
          <a:xfrm>
            <a:off x="1835615" y="1207302"/>
            <a:ext cx="5479585" cy="565069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/>
              <a:t>Stage 3- </a:t>
            </a:r>
            <a:r>
              <a:rPr lang="en-US" sz="3600" dirty="0" err="1" smtClean="0"/>
              <a:t>Reossification</a:t>
            </a:r>
            <a:r>
              <a:rPr lang="en-US" sz="3600" dirty="0" smtClean="0"/>
              <a:t> &amp; remodeling</a:t>
            </a:r>
            <a:endParaRPr lang="en-US" sz="3600" dirty="0"/>
          </a:p>
        </p:txBody>
      </p:sp>
      <p:pic>
        <p:nvPicPr>
          <p:cNvPr id="4" name="Content Placeholder 3" descr="PERTHES-2 COLLAPS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 contrast="30000"/>
          </a:blip>
          <a:srcRect r="33585"/>
          <a:stretch>
            <a:fillRect/>
          </a:stretch>
        </p:blipFill>
        <p:spPr>
          <a:xfrm>
            <a:off x="1935691" y="869196"/>
            <a:ext cx="5303309" cy="598880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05000"/>
          </a:xfrm>
        </p:spPr>
        <p:txBody>
          <a:bodyPr>
            <a:normAutofit fontScale="90000"/>
          </a:bodyPr>
          <a:lstStyle/>
          <a:p>
            <a:pPr rtl="0"/>
            <a:r>
              <a:rPr lang="en-US" sz="3600" dirty="0" smtClean="0"/>
              <a:t>Stage 4- Healed</a:t>
            </a:r>
            <a:r>
              <a:rPr lang="en-US" sz="3600" dirty="0" smtClean="0">
                <a:solidFill>
                  <a:srgbClr val="FF0000"/>
                </a:solidFill>
              </a:rPr>
              <a:t>; greater trochanter is higher than the femoral head and this is what we should avoid or prevent in our patients. They have limited abduction and the leg shorter  </a:t>
            </a:r>
            <a:endParaRPr lang="en-US" sz="3600" dirty="0"/>
          </a:p>
        </p:txBody>
      </p:sp>
      <p:pic>
        <p:nvPicPr>
          <p:cNvPr id="6" name="Content Placeholder 5" descr="lcpp2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/>
          </a:blip>
          <a:srcRect t="17871" r="12329"/>
          <a:stretch>
            <a:fillRect/>
          </a:stretch>
        </p:blipFill>
        <p:spPr bwMode="auto">
          <a:xfrm>
            <a:off x="152400" y="2057400"/>
            <a:ext cx="88392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Up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MRI:</a:t>
            </a:r>
          </a:p>
          <a:p>
            <a:pPr lvl="1"/>
            <a:r>
              <a:rPr lang="en-US" dirty="0" smtClean="0"/>
              <a:t>Early detection of AVN; </a:t>
            </a:r>
            <a:r>
              <a:rPr lang="en-US" dirty="0" smtClean="0">
                <a:solidFill>
                  <a:srgbClr val="FF0000"/>
                </a:solidFill>
              </a:rPr>
              <a:t>at an unusual age and history is not typical</a:t>
            </a:r>
            <a:r>
              <a:rPr lang="en-US" dirty="0" smtClean="0"/>
              <a:t>. For ex: 3 year old child</a:t>
            </a:r>
          </a:p>
          <a:p>
            <a:pPr lvl="1"/>
            <a:r>
              <a:rPr lang="en-US" dirty="0" smtClean="0"/>
              <a:t>Mostly x-ray is more than enough</a:t>
            </a:r>
          </a:p>
          <a:p>
            <a:pPr lvl="1"/>
            <a:r>
              <a:rPr lang="en-US" dirty="0" smtClean="0"/>
              <a:t>The children do MRI under GA. But done only when needed</a:t>
            </a:r>
          </a:p>
          <a:p>
            <a:pPr lvl="1"/>
            <a:r>
              <a:rPr lang="en-US" dirty="0" smtClean="0"/>
              <a:t>Follow up of revascularization pattern.</a:t>
            </a:r>
          </a:p>
          <a:p>
            <a:pPr algn="l" rtl="0"/>
            <a:r>
              <a:rPr lang="en-US" sz="3600" dirty="0" smtClean="0"/>
              <a:t>Bone Scan:</a:t>
            </a:r>
          </a:p>
          <a:p>
            <a:pPr lvl="1"/>
            <a:r>
              <a:rPr lang="en-US" dirty="0" smtClean="0"/>
              <a:t>Extent of avascular changes before evident X-ray.</a:t>
            </a:r>
          </a:p>
          <a:p>
            <a:pPr lvl="1"/>
            <a:endParaRPr lang="en-US" dirty="0" smtClean="0"/>
          </a:p>
          <a:p>
            <a:pPr algn="l" rtl="0">
              <a:buFont typeface="Wingdings" pitchFamily="2" charset="2"/>
              <a:buChar char="ü"/>
            </a:pPr>
            <a:endParaRPr lang="x-non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20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Bone Scan- </a:t>
            </a:r>
            <a:r>
              <a:rPr lang="en-US" dirty="0" err="1" smtClean="0"/>
              <a:t>Synovitis</a:t>
            </a:r>
            <a:r>
              <a:rPr lang="en-US" dirty="0" smtClean="0"/>
              <a:t> Stage </a:t>
            </a:r>
            <a:r>
              <a:rPr lang="en-US" dirty="0" smtClean="0">
                <a:solidFill>
                  <a:srgbClr val="FF0000"/>
                </a:solidFill>
              </a:rPr>
              <a:t>in the fragmentation stage we will get a cold picture of bone scan</a:t>
            </a:r>
            <a:r>
              <a:rPr lang="en-US" dirty="0" smtClean="0"/>
              <a:t>. This early stage shows hyperemia </a:t>
            </a:r>
            <a:endParaRPr lang="en-US" dirty="0"/>
          </a:p>
        </p:txBody>
      </p:sp>
      <p:pic>
        <p:nvPicPr>
          <p:cNvPr id="1026" name="Picture 2" descr="C:\Users\hp\Desktop\untitled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67" t="7891" r="10667" b="31837"/>
          <a:stretch>
            <a:fillRect/>
          </a:stretch>
        </p:blipFill>
        <p:spPr bwMode="auto">
          <a:xfrm>
            <a:off x="1676400" y="2514600"/>
            <a:ext cx="6019800" cy="4343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The primary goal:</a:t>
            </a:r>
          </a:p>
          <a:p>
            <a:pPr algn="l" rtl="0"/>
            <a:r>
              <a:rPr lang="en-US" dirty="0" smtClean="0"/>
              <a:t>Contain femoral head in the acetabulum. Mobility and painlessness </a:t>
            </a:r>
          </a:p>
          <a:p>
            <a:pPr algn="l" rtl="0"/>
            <a:endParaRPr lang="en-US" dirty="0" smtClean="0"/>
          </a:p>
          <a:p>
            <a:pPr lvl="1" algn="l" rtl="0"/>
            <a:r>
              <a:rPr lang="en-US" dirty="0" smtClean="0"/>
              <a:t>Containing the femoral head within the acetabulum. </a:t>
            </a:r>
          </a:p>
          <a:p>
            <a:pPr lvl="1" algn="l" rtl="0"/>
            <a:r>
              <a:rPr lang="en-US" dirty="0"/>
              <a:t>F</a:t>
            </a:r>
            <a:r>
              <a:rPr lang="en-US" dirty="0" smtClean="0"/>
              <a:t>emoral head recover &amp; grow to a normal shape.</a:t>
            </a:r>
          </a:p>
          <a:p>
            <a:r>
              <a:rPr lang="en-US" dirty="0" smtClean="0"/>
              <a:t>The healing process can take several years.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/>
          </a:bodyPr>
          <a:lstStyle/>
          <a:p>
            <a:pPr algn="l" rtl="0"/>
            <a:r>
              <a:rPr lang="en-US" dirty="0"/>
              <a:t>Usually:</a:t>
            </a:r>
          </a:p>
          <a:p>
            <a:pPr lvl="1" algn="l" rtl="0"/>
            <a:r>
              <a:rPr lang="en-US" dirty="0"/>
              <a:t>Children &lt; 6y do well, need observation mainly. They tend to model well and gain spherical shape of the head. </a:t>
            </a:r>
            <a:r>
              <a:rPr lang="en-US" dirty="0">
                <a:solidFill>
                  <a:srgbClr val="93CDDC"/>
                </a:solidFill>
              </a:rPr>
              <a:t>(symptomatic treatment ;pain control+gentle exercise)</a:t>
            </a:r>
          </a:p>
          <a:p>
            <a:pPr lvl="1" algn="l" rtl="0"/>
            <a:r>
              <a:rPr lang="en-US" dirty="0"/>
              <a:t>Children &gt; 9y generally have bad results, need operation(s). At least one surgery but may have many.</a:t>
            </a:r>
          </a:p>
          <a:p>
            <a:pPr lvl="1" algn="l" rtl="0"/>
            <a:r>
              <a:rPr lang="en-US" dirty="0"/>
              <a:t>Between 6 and 9 we don</a:t>
            </a:r>
            <a:r>
              <a:rPr lang="fr-FR" dirty="0"/>
              <a:t>’</a:t>
            </a:r>
            <a:r>
              <a:rPr lang="en-US" dirty="0"/>
              <a:t>t know they can go both ways depending on the age of onset. When did the pain start with </a:t>
            </a:r>
            <a:r>
              <a:rPr lang="en-US"/>
              <a:t>the patient.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Non-surgical:</a:t>
            </a:r>
          </a:p>
          <a:p>
            <a:pPr lvl="1" algn="l" rtl="0"/>
            <a:r>
              <a:rPr lang="en-US" dirty="0" smtClean="0"/>
              <a:t>NSAID to control pain.</a:t>
            </a:r>
          </a:p>
          <a:p>
            <a:pPr lvl="1" algn="l" rtl="0"/>
            <a:r>
              <a:rPr lang="en-US" dirty="0" smtClean="0"/>
              <a:t>Bed rest.</a:t>
            </a:r>
          </a:p>
          <a:p>
            <a:pPr lvl="1" algn="l" rtl="0"/>
            <a:r>
              <a:rPr lang="en-US" dirty="0" smtClean="0"/>
              <a:t>Skin traction, of few days.</a:t>
            </a:r>
          </a:p>
          <a:p>
            <a:pPr lvl="1" algn="l" rtl="0"/>
            <a:r>
              <a:rPr lang="en-US" dirty="0" smtClean="0"/>
              <a:t>Abduction stretching </a:t>
            </a:r>
            <a:r>
              <a:rPr lang="en-US" dirty="0" smtClean="0">
                <a:solidFill>
                  <a:srgbClr val="FF0000"/>
                </a:solidFill>
              </a:rPr>
              <a:t>physiotherapy even though all other movements are affected. You can operate without full range of motio</a:t>
            </a:r>
            <a:r>
              <a:rPr lang="en-US" dirty="0" smtClean="0"/>
              <a:t>n</a:t>
            </a:r>
          </a:p>
          <a:p>
            <a:pPr lvl="1" algn="l" rtl="0"/>
            <a:r>
              <a:rPr lang="en-US" dirty="0" smtClean="0"/>
              <a:t>Abduction splints.</a:t>
            </a:r>
          </a:p>
          <a:p>
            <a:pPr lvl="1" algn="l" rtl="0"/>
            <a:r>
              <a:rPr lang="en-US" b="1" dirty="0" smtClean="0"/>
              <a:t>No</a:t>
            </a:r>
            <a:r>
              <a:rPr lang="en-US" dirty="0" smtClean="0"/>
              <a:t> jumping.</a:t>
            </a:r>
          </a:p>
          <a:p>
            <a:pPr lvl="1" algn="l" rtl="0"/>
            <a:r>
              <a:rPr lang="en-US" dirty="0" smtClean="0">
                <a:solidFill>
                  <a:srgbClr val="FF0000"/>
                </a:solidFill>
              </a:rPr>
              <a:t>Must have a very close follow up to make sure to operate once patient gains full range of motion</a:t>
            </a:r>
            <a:endParaRPr lang="x-non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 "/>
          <p:cNvPicPr>
            <a:picLocks noGrp="1"/>
          </p:cNvPicPr>
          <p:nvPr>
            <p:ph idx="1"/>
          </p:nvPr>
        </p:nvPicPr>
        <p:blipFill>
          <a:blip r:embed="rId3" cstate="print"/>
          <a:srcRect b="9722"/>
          <a:stretch>
            <a:fillRect/>
          </a:stretch>
        </p:blipFill>
        <p:spPr bwMode="auto">
          <a:xfrm>
            <a:off x="0" y="857232"/>
            <a:ext cx="91440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It is anterior displacement of the femoral neck and shaft relative to the femoral epiphysis.</a:t>
            </a:r>
          </a:p>
          <a:p>
            <a:pPr>
              <a:buFont typeface="Wingdings" charset="2"/>
              <a:buChar char="§"/>
            </a:pPr>
            <a:r>
              <a:rPr lang="en-US" dirty="0"/>
              <a:t>It is the actual slipping of the femoral neck on the epiphysis anteriorly; the neck is displaced anteriorly and the epiphysis stays in the </a:t>
            </a:r>
            <a:r>
              <a:rPr lang="en-US" dirty="0" err="1"/>
              <a:t>acetabular</a:t>
            </a:r>
            <a:r>
              <a:rPr lang="en-US" dirty="0"/>
              <a:t> socket</a:t>
            </a:r>
            <a:r>
              <a:rPr lang="en-US" dirty="0">
                <a:solidFill>
                  <a:srgbClr val="93CDDC"/>
                </a:solidFill>
              </a:rPr>
              <a:t>.(see picture in the next slide) </a:t>
            </a:r>
          </a:p>
          <a:p>
            <a:pPr>
              <a:buFont typeface="Wingdings" charset="2"/>
              <a:buChar char="§"/>
            </a:pPr>
            <a:r>
              <a:rPr lang="en-US" dirty="0"/>
              <a:t>It is similar to the salter </a:t>
            </a:r>
            <a:r>
              <a:rPr lang="en-US" dirty="0" err="1"/>
              <a:t>harris</a:t>
            </a:r>
            <a:r>
              <a:rPr lang="en-US" dirty="0"/>
              <a:t> type 1 fracture. </a:t>
            </a:r>
          </a:p>
          <a:p>
            <a:pPr>
              <a:buFont typeface="Wingdings" charset="2"/>
              <a:buChar char="§"/>
            </a:pPr>
            <a:r>
              <a:rPr lang="en-US" dirty="0"/>
              <a:t>There is a also a posterior displacement of the posterior neck of the femur but it is a rare entity.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dirty="0" smtClean="0"/>
              <a:t>Abduction splint</a:t>
            </a:r>
            <a:endParaRPr lang="x-none" dirty="0"/>
          </a:p>
        </p:txBody>
      </p:sp>
      <p:pic>
        <p:nvPicPr>
          <p:cNvPr id="4" name="Content Placeholder 3" descr=" 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785794"/>
            <a:ext cx="557216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Surgical:</a:t>
            </a:r>
          </a:p>
          <a:p>
            <a:pPr lvl="1" algn="l" rtl="0"/>
            <a:r>
              <a:rPr lang="en-US" dirty="0" smtClean="0"/>
              <a:t>Pelvic </a:t>
            </a:r>
            <a:r>
              <a:rPr lang="en-US" dirty="0" smtClean="0">
                <a:sym typeface="Wingdings" pitchFamily="2" charset="2"/>
              </a:rPr>
              <a:t> usually Salter.</a:t>
            </a:r>
            <a:endParaRPr lang="en-US" dirty="0" smtClean="0"/>
          </a:p>
          <a:p>
            <a:pPr lvl="1" algn="l" rtl="0"/>
            <a:r>
              <a:rPr lang="en-US" dirty="0" smtClean="0"/>
              <a:t>Femoral </a:t>
            </a:r>
            <a:r>
              <a:rPr lang="en-US" dirty="0" smtClean="0">
                <a:sym typeface="Wingdings" pitchFamily="2" charset="2"/>
              </a:rPr>
              <a:t> varus osteotomy</a:t>
            </a:r>
            <a:r>
              <a:rPr lang="en-US" dirty="0" smtClean="0"/>
              <a:t>.</a:t>
            </a:r>
          </a:p>
          <a:p>
            <a:pPr marL="457200" lvl="1" indent="0" algn="l" rtl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4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Vary closely to monitor:</a:t>
            </a:r>
          </a:p>
          <a:p>
            <a:pPr lvl="1" algn="l" rtl="0"/>
            <a:r>
              <a:rPr lang="en-US" dirty="0" smtClean="0"/>
              <a:t>Symptoms,</a:t>
            </a:r>
          </a:p>
          <a:p>
            <a:pPr lvl="1" algn="l" rtl="0"/>
            <a:r>
              <a:rPr lang="en-US" dirty="0" smtClean="0"/>
              <a:t>Hip mobility,</a:t>
            </a:r>
          </a:p>
          <a:p>
            <a:pPr lvl="1" algn="l" rtl="0"/>
            <a:r>
              <a:rPr lang="en-US" dirty="0" smtClean="0"/>
              <a:t>Healing process,</a:t>
            </a:r>
          </a:p>
          <a:p>
            <a:r>
              <a:rPr lang="en-US" dirty="0" smtClean="0"/>
              <a:t>In unilateral affection we need to observe the other hip.</a:t>
            </a:r>
          </a:p>
          <a:p>
            <a:pPr algn="l" rtl="0">
              <a:buNone/>
            </a:pPr>
            <a:endParaRPr lang="x-non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Prognosis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/>
              <a:t>Most patients do well early in their life</a:t>
            </a:r>
            <a:r>
              <a:rPr lang="en-US" dirty="0">
                <a:solidFill>
                  <a:srgbClr val="B6DDE8"/>
                </a:solidFill>
              </a:rPr>
              <a:t>.(Age is the most important prognostic factor; children under 6 good prognosis,older the child the less good is the prognosis)</a:t>
            </a:r>
          </a:p>
          <a:p>
            <a:pPr algn="l" rtl="0"/>
            <a:r>
              <a:rPr lang="en-US" dirty="0">
                <a:solidFill>
                  <a:srgbClr val="93CDDC"/>
                </a:solidFill>
              </a:rPr>
              <a:t>poorer prognosis for female. </a:t>
            </a:r>
          </a:p>
          <a:p>
            <a:pPr algn="l" rtl="0"/>
            <a:r>
              <a:rPr lang="en-US" dirty="0"/>
              <a:t>By 50-60 y of age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50% will develop O.A .</a:t>
            </a:r>
          </a:p>
          <a:p>
            <a:pPr algn="l" rtl="0"/>
            <a:r>
              <a:rPr lang="en-US" dirty="0"/>
              <a:t>The end result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most patients will require THR at some point in the future. </a:t>
            </a:r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Recurrence is not common when the head is in the acetabulum.  </a:t>
            </a:r>
          </a:p>
          <a:p>
            <a:pPr algn="l" rtl="0">
              <a:buNone/>
            </a:pPr>
            <a:r>
              <a:rPr lang="en-US" dirty="0">
                <a:solidFill>
                  <a:srgbClr val="FF0000"/>
                </a:solidFill>
              </a:rPr>
              <a:t>AVN affects bone not joint </a:t>
            </a:r>
            <a:endParaRPr lang="x-non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752600"/>
            <a:ext cx="8229600" cy="2819400"/>
          </a:xfrm>
        </p:spPr>
        <p:txBody>
          <a:bodyPr>
            <a:noAutofit/>
          </a:bodyPr>
          <a:lstStyle/>
          <a:p>
            <a:r>
              <a:rPr lang="en-US" sz="7200" dirty="0" smtClean="0"/>
              <a:t>Summary</a:t>
            </a:r>
            <a:br>
              <a:rPr lang="en-US" sz="7200" dirty="0" smtClean="0"/>
            </a:br>
            <a:r>
              <a:rPr lang="en-US" sz="4800" dirty="0" smtClean="0"/>
              <a:t>(SCFE &amp; Perth’s)</a:t>
            </a:r>
            <a:endParaRPr lang="x-none" sz="4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686800" cy="5715016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Both are diseases of an unknown etiology.</a:t>
            </a:r>
          </a:p>
          <a:p>
            <a:pPr algn="l" rtl="0"/>
            <a:r>
              <a:rPr lang="en-US" dirty="0" smtClean="0"/>
              <a:t>M &gt; F</a:t>
            </a:r>
          </a:p>
          <a:p>
            <a:pPr algn="l" rtl="0"/>
            <a:r>
              <a:rPr lang="en-US" dirty="0" smtClean="0"/>
              <a:t>Insidious in onset.</a:t>
            </a:r>
          </a:p>
          <a:p>
            <a:pPr algn="l" rtl="0"/>
            <a:r>
              <a:rPr lang="en-US" b="1" dirty="0" smtClean="0"/>
              <a:t>Always</a:t>
            </a:r>
            <a:r>
              <a:rPr lang="en-US" dirty="0" smtClean="0"/>
              <a:t> examine the hip in patients with knee pain.</a:t>
            </a:r>
          </a:p>
          <a:p>
            <a:pPr algn="l" rtl="0"/>
            <a:r>
              <a:rPr lang="en-US" b="1" dirty="0" smtClean="0"/>
              <a:t> </a:t>
            </a:r>
            <a:r>
              <a:rPr lang="en-US" dirty="0" smtClean="0"/>
              <a:t>2</a:t>
            </a:r>
            <a:r>
              <a:rPr lang="en-US" b="1" dirty="0" smtClean="0"/>
              <a:t> </a:t>
            </a:r>
            <a:r>
              <a:rPr lang="en-US" dirty="0" smtClean="0"/>
              <a:t>X-ray views are necessary to make the diagnosis.</a:t>
            </a:r>
          </a:p>
          <a:p>
            <a:pPr algn="l" rtl="0"/>
            <a:r>
              <a:rPr lang="en-US" dirty="0" smtClean="0"/>
              <a:t>Bilateral affection 20-40%.</a:t>
            </a:r>
          </a:p>
          <a:p>
            <a:pPr algn="l" rtl="0"/>
            <a:r>
              <a:rPr lang="en-US" dirty="0" smtClean="0"/>
              <a:t>SCFE </a:t>
            </a:r>
            <a:r>
              <a:rPr lang="en-US" dirty="0" smtClean="0">
                <a:sym typeface="Wingdings" pitchFamily="2" charset="2"/>
              </a:rPr>
              <a:t> mainly surgical.</a:t>
            </a:r>
            <a:endParaRPr lang="en-US" dirty="0" smtClean="0"/>
          </a:p>
          <a:p>
            <a:pPr algn="l" rtl="0"/>
            <a:r>
              <a:rPr lang="en-US" dirty="0" smtClean="0"/>
              <a:t>LCPD  </a:t>
            </a:r>
            <a:r>
              <a:rPr lang="en-US" dirty="0" smtClean="0">
                <a:sym typeface="Wingdings" pitchFamily="2" charset="2"/>
              </a:rPr>
              <a:t> medical &amp; surgical depending on the age &amp; stage of presentation.</a:t>
            </a:r>
            <a:r>
              <a:rPr lang="en-US" dirty="0" smtClean="0"/>
              <a:t> </a:t>
            </a:r>
          </a:p>
          <a:p>
            <a:pPr algn="l" rtl="0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1628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Slipped-Capital-Femoral-Epiphysis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333" r="233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98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Onset:</a:t>
            </a:r>
          </a:p>
          <a:p>
            <a:pPr lvl="1"/>
            <a:r>
              <a:rPr lang="en-US" dirty="0"/>
              <a:t>Acute </a:t>
            </a:r>
            <a:r>
              <a:rPr lang="en-US" dirty="0">
                <a:sym typeface="Wingdings" pitchFamily="2" charset="2"/>
              </a:rPr>
              <a:t> &lt; 3w of complain  (30% of patients).</a:t>
            </a:r>
          </a:p>
          <a:p>
            <a:pPr lvl="1"/>
            <a:r>
              <a:rPr lang="en-US" dirty="0">
                <a:sym typeface="Wingdings" pitchFamily="2" charset="2"/>
              </a:rPr>
              <a:t>Chronic  &gt; 3w.</a:t>
            </a:r>
          </a:p>
          <a:p>
            <a:pPr lvl="1"/>
            <a:r>
              <a:rPr lang="en-US" dirty="0">
                <a:sym typeface="Wingdings" pitchFamily="2" charset="2"/>
              </a:rPr>
              <a:t>Acute on top of chronic (if the pain lasted for months and suddenly developed sudden acute pain.</a:t>
            </a:r>
          </a:p>
          <a:p>
            <a:pPr lvl="1"/>
            <a:endParaRPr lang="en-US" dirty="0">
              <a:solidFill>
                <a:srgbClr val="C00000"/>
              </a:solidFill>
              <a:cs typeface="Calibri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67600" cy="4525963"/>
          </a:xfrm>
        </p:spPr>
        <p:txBody>
          <a:bodyPr/>
          <a:lstStyle/>
          <a:p>
            <a:r>
              <a:rPr lang="en-US" sz="3200" dirty="0" smtClean="0">
                <a:sym typeface="Wingdings" pitchFamily="2" charset="2"/>
              </a:rPr>
              <a:t>Severity of slip </a:t>
            </a:r>
            <a:r>
              <a:rPr lang="en-US" sz="3200" dirty="0" err="1" smtClean="0">
                <a:sym typeface="Wingdings" pitchFamily="2" charset="2"/>
              </a:rPr>
              <a:t>i.e</a:t>
            </a:r>
            <a:r>
              <a:rPr lang="en-US" sz="3200" dirty="0" smtClean="0">
                <a:sym typeface="Wingdings" pitchFamily="2" charset="2"/>
              </a:rPr>
              <a:t> degree of displacement: </a:t>
            </a:r>
          </a:p>
          <a:p>
            <a:r>
              <a:rPr lang="en-US" sz="3200" dirty="0" smtClean="0">
                <a:sym typeface="Wingdings" pitchFamily="2" charset="2"/>
              </a:rPr>
              <a:t>Think of it as a rule of 30’s </a:t>
            </a:r>
          </a:p>
          <a:p>
            <a:pPr lvl="1"/>
            <a:r>
              <a:rPr lang="en-US" sz="2800" dirty="0" smtClean="0">
                <a:sym typeface="Wingdings" pitchFamily="2" charset="2"/>
              </a:rPr>
              <a:t>Mild  &lt; 30% slippage</a:t>
            </a:r>
          </a:p>
          <a:p>
            <a:pPr lvl="1"/>
            <a:r>
              <a:rPr lang="en-US" sz="2800" dirty="0" smtClean="0">
                <a:sym typeface="Wingdings" pitchFamily="2" charset="2"/>
              </a:rPr>
              <a:t>Moderate  30 – 60%</a:t>
            </a:r>
          </a:p>
          <a:p>
            <a:pPr lvl="1"/>
            <a:r>
              <a:rPr lang="en-US" sz="2800" dirty="0" smtClean="0">
                <a:sym typeface="Wingdings" pitchFamily="2" charset="2"/>
              </a:rPr>
              <a:t>Severe  &gt; 60%</a:t>
            </a:r>
            <a:endParaRPr lang="en-US" sz="2800" dirty="0"/>
          </a:p>
        </p:txBody>
      </p:sp>
      <p:pic>
        <p:nvPicPr>
          <p:cNvPr id="5" name="Content Placeholder 4" descr="DSC0367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0000" contrast="40000"/>
          </a:blip>
          <a:srcRect l="1887" t="45729" r="3774"/>
          <a:stretch>
            <a:fillRect/>
          </a:stretch>
        </p:blipFill>
        <p:spPr>
          <a:xfrm>
            <a:off x="0" y="4800600"/>
            <a:ext cx="9143999" cy="20574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2M : 1F</a:t>
            </a:r>
          </a:p>
          <a:p>
            <a:r>
              <a:rPr lang="en-US" dirty="0"/>
              <a:t>11 – 15 y old (pre-puberty and puberty usually </a:t>
            </a:r>
            <a:r>
              <a:rPr lang="en-US" dirty="0" err="1"/>
              <a:t>doesn</a:t>
            </a:r>
            <a:r>
              <a:rPr lang="fr-FR" dirty="0"/>
              <a:t>’</a:t>
            </a:r>
            <a:r>
              <a:rPr lang="en-US" dirty="0"/>
              <a:t>t come in toddlers)  .</a:t>
            </a:r>
          </a:p>
          <a:p>
            <a:r>
              <a:rPr lang="en-US" dirty="0"/>
              <a:t>Around puberty time.</a:t>
            </a:r>
          </a:p>
          <a:p>
            <a:r>
              <a:rPr lang="en-US" dirty="0"/>
              <a:t>Usually:</a:t>
            </a:r>
          </a:p>
          <a:p>
            <a:pPr lvl="1"/>
            <a:r>
              <a:rPr lang="en-US" dirty="0"/>
              <a:t>Over weight (or tall &amp; thin).</a:t>
            </a:r>
          </a:p>
          <a:p>
            <a:pPr lvl="1"/>
            <a:r>
              <a:rPr lang="en-US" dirty="0"/>
              <a:t>Dark skin.</a:t>
            </a:r>
          </a:p>
          <a:p>
            <a:r>
              <a:rPr lang="en-US" dirty="0"/>
              <a:t>30% have hormonal imbalance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thyroid, </a:t>
            </a:r>
            <a:r>
              <a:rPr lang="en-US" dirty="0" err="1"/>
              <a:t>parathyriod</a:t>
            </a:r>
            <a:r>
              <a:rPr lang="en-US" dirty="0"/>
              <a:t>, GH, &amp; gonadal they displaced due to the imbalance found in their hormones .</a:t>
            </a:r>
          </a:p>
          <a:p>
            <a:r>
              <a:rPr lang="en-US" dirty="0"/>
              <a:t>30% bilateral hips affection.</a:t>
            </a:r>
          </a:p>
          <a:p>
            <a:r>
              <a:rPr lang="en-US" dirty="0">
                <a:solidFill>
                  <a:srgbClr val="93CDDC"/>
                </a:solidFill>
                <a:cs typeface="Calibri"/>
              </a:rPr>
              <a:t>(boys affected more than girls,and left hip is affected more than the right)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</TotalTime>
  <Words>2000</Words>
  <Application>Microsoft Macintosh PowerPoint</Application>
  <PresentationFormat>On-screen Show (4:3)</PresentationFormat>
  <Paragraphs>276</Paragraphs>
  <Slides>57</Slides>
  <Notes>48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Common Hip Disorders In Children</vt:lpstr>
      <vt:lpstr>Will Cover</vt:lpstr>
      <vt:lpstr>Slipped Capital Femoral Epiphysis (SCFE)</vt:lpstr>
      <vt:lpstr>Objectives </vt:lpstr>
      <vt:lpstr>Definition </vt:lpstr>
      <vt:lpstr>PowerPoint Presentation</vt:lpstr>
      <vt:lpstr>Types</vt:lpstr>
      <vt:lpstr>Types</vt:lpstr>
      <vt:lpstr>Epidemiology</vt:lpstr>
      <vt:lpstr>Clinical Picture</vt:lpstr>
      <vt:lpstr>Clinical Picture</vt:lpstr>
      <vt:lpstr>Clinical Picture; typical presentation over weight boys  </vt:lpstr>
      <vt:lpstr>Work Up</vt:lpstr>
      <vt:lpstr>Slipped femur    X-Ray     normal hip</vt:lpstr>
      <vt:lpstr>X-Ray  radiological line that when passed along the neck should cross the tip of the epiphysis in AP and lateral view </vt:lpstr>
      <vt:lpstr>X-Ray (trethowan's sign)                                               normal </vt:lpstr>
      <vt:lpstr>X-ray  Klein’s Line</vt:lpstr>
      <vt:lpstr>Work Up</vt:lpstr>
      <vt:lpstr>Differential Diagnosis</vt:lpstr>
      <vt:lpstr>Treatment</vt:lpstr>
      <vt:lpstr>Treatment- Acute Slip AP     Fixed prophylactically       lateral </vt:lpstr>
      <vt:lpstr>Treatment- Chronic Slip</vt:lpstr>
      <vt:lpstr>Complications</vt:lpstr>
      <vt:lpstr>Complication- Chondrolysis patient was operated. The blood supply of the chondrom can be affected due to complication of surgery during screw insertion</vt:lpstr>
      <vt:lpstr>Legg-Calve-Perth's Disease</vt:lpstr>
      <vt:lpstr>Objectives</vt:lpstr>
      <vt:lpstr>Definition</vt:lpstr>
      <vt:lpstr>Causes</vt:lpstr>
      <vt:lpstr>PowerPoint Presentation</vt:lpstr>
      <vt:lpstr>PowerPoint Presentation</vt:lpstr>
      <vt:lpstr>Epidemiology </vt:lpstr>
      <vt:lpstr>Clinical Picture</vt:lpstr>
      <vt:lpstr>Clinical Picture</vt:lpstr>
      <vt:lpstr>Stages; clinical and radiological </vt:lpstr>
      <vt:lpstr>Grades; how much of the femoral head is involved</vt:lpstr>
      <vt:lpstr>Work Up</vt:lpstr>
      <vt:lpstr>   Normal                AP         affected </vt:lpstr>
      <vt:lpstr>Frog-leg view</vt:lpstr>
      <vt:lpstr>AP</vt:lpstr>
      <vt:lpstr>Stage 1- Synovitis Subchondral #, metaphysial changes cysitc formation. Early stage. The earliest sign is subchondral  fracture but not always seen.</vt:lpstr>
      <vt:lpstr>Stage 2- Fragmentation Loss of epiphysial height</vt:lpstr>
      <vt:lpstr>Stage 3- Reossification &amp; remodeling</vt:lpstr>
      <vt:lpstr>Stage 4- Healed; greater trochanter is higher than the femoral head and this is what we should avoid or prevent in our patients. They have limited abduction and the leg shorter  </vt:lpstr>
      <vt:lpstr>Work Up</vt:lpstr>
      <vt:lpstr>Bone Scan- Synovitis Stage in the fragmentation stage we will get a cold picture of bone scan. This early stage shows hyperemia </vt:lpstr>
      <vt:lpstr>Treatment</vt:lpstr>
      <vt:lpstr>Treatment</vt:lpstr>
      <vt:lpstr>Treatment</vt:lpstr>
      <vt:lpstr>PowerPoint Presentation</vt:lpstr>
      <vt:lpstr>Abduction splint</vt:lpstr>
      <vt:lpstr>Treatment</vt:lpstr>
      <vt:lpstr>PowerPoint Presentation</vt:lpstr>
      <vt:lpstr>PowerPoint Presentation</vt:lpstr>
      <vt:lpstr>Follow up</vt:lpstr>
      <vt:lpstr>Prognosis</vt:lpstr>
      <vt:lpstr>Summary (SCFE &amp; Perth’s)</vt:lpstr>
      <vt:lpstr>Summary</vt:lpstr>
    </vt:vector>
  </TitlesOfParts>
  <Company>Compume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Painful Limping In Children</dc:title>
  <dc:creator>FG</dc:creator>
  <cp:lastModifiedBy>Apple</cp:lastModifiedBy>
  <cp:revision>41</cp:revision>
  <dcterms:created xsi:type="dcterms:W3CDTF">2010-04-23T15:59:27Z</dcterms:created>
  <dcterms:modified xsi:type="dcterms:W3CDTF">2012-04-07T18:57:42Z</dcterms:modified>
</cp:coreProperties>
</file>