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307" r:id="rId4"/>
    <p:sldId id="308" r:id="rId5"/>
    <p:sldId id="293" r:id="rId6"/>
    <p:sldId id="294" r:id="rId7"/>
    <p:sldId id="295" r:id="rId8"/>
    <p:sldId id="296" r:id="rId9"/>
    <p:sldId id="257" r:id="rId10"/>
    <p:sldId id="297" r:id="rId11"/>
    <p:sldId id="258" r:id="rId12"/>
    <p:sldId id="259" r:id="rId13"/>
    <p:sldId id="267" r:id="rId14"/>
    <p:sldId id="298" r:id="rId15"/>
    <p:sldId id="281" r:id="rId16"/>
    <p:sldId id="282" r:id="rId17"/>
    <p:sldId id="260" r:id="rId18"/>
    <p:sldId id="261" r:id="rId19"/>
    <p:sldId id="262" r:id="rId20"/>
    <p:sldId id="263" r:id="rId21"/>
    <p:sldId id="309" r:id="rId22"/>
    <p:sldId id="264" r:id="rId23"/>
    <p:sldId id="265" r:id="rId24"/>
    <p:sldId id="266" r:id="rId25"/>
    <p:sldId id="268" r:id="rId26"/>
    <p:sldId id="300" r:id="rId27"/>
    <p:sldId id="301" r:id="rId28"/>
    <p:sldId id="299" r:id="rId29"/>
    <p:sldId id="270" r:id="rId30"/>
    <p:sldId id="302" r:id="rId31"/>
    <p:sldId id="271" r:id="rId32"/>
    <p:sldId id="272" r:id="rId33"/>
    <p:sldId id="273" r:id="rId34"/>
    <p:sldId id="275" r:id="rId35"/>
    <p:sldId id="280" r:id="rId36"/>
    <p:sldId id="283" r:id="rId37"/>
    <p:sldId id="276" r:id="rId38"/>
    <p:sldId id="284" r:id="rId39"/>
    <p:sldId id="305" r:id="rId40"/>
    <p:sldId id="278" r:id="rId41"/>
    <p:sldId id="285" r:id="rId42"/>
    <p:sldId id="304" r:id="rId43"/>
    <p:sldId id="277" r:id="rId44"/>
    <p:sldId id="286" r:id="rId45"/>
    <p:sldId id="288" r:id="rId46"/>
    <p:sldId id="279" r:id="rId47"/>
    <p:sldId id="287" r:id="rId48"/>
    <p:sldId id="303" r:id="rId49"/>
    <p:sldId id="30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87" autoAdjust="0"/>
  </p:normalViewPr>
  <p:slideViewPr>
    <p:cSldViewPr>
      <p:cViewPr varScale="1">
        <p:scale>
          <a:sx n="88" d="100"/>
          <a:sy n="88" d="100"/>
        </p:scale>
        <p:origin x="-1832" y="-11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5ED243-902D-4120-8F37-74FEE485FA4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ED243-902D-4120-8F37-74FEE485FA4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ED243-902D-4120-8F37-74FEE485FA4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ED243-902D-4120-8F37-74FEE485FA4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ED243-902D-4120-8F37-74FEE485FA47}"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5ED243-902D-4120-8F37-74FEE485FA47}"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5ED243-902D-4120-8F37-74FEE485FA47}" type="datetimeFigureOut">
              <a:rPr lang="en-US" smtClean="0"/>
              <a:pPr/>
              <a:t>4/11/12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ED243-902D-4120-8F37-74FEE485FA47}" type="datetimeFigureOut">
              <a:rPr lang="en-US" smtClean="0"/>
              <a:pPr/>
              <a:t>4/11/12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ED243-902D-4120-8F37-74FEE485FA47}" type="datetimeFigureOut">
              <a:rPr lang="en-US" smtClean="0"/>
              <a:pPr/>
              <a:t>4/11/12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ED243-902D-4120-8F37-74FEE485FA47}"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ED243-902D-4120-8F37-74FEE485FA47}"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771C-452E-4CCE-9821-0BCC571DAD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ED243-902D-4120-8F37-74FEE485FA47}" type="datetimeFigureOut">
              <a:rPr lang="en-US" smtClean="0"/>
              <a:pPr/>
              <a:t>4/11/12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771C-452E-4CCE-9821-0BCC571DAD6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Spasticity" TargetMode="External"/><Relationship Id="rId3" Type="http://schemas.openxmlformats.org/officeDocument/2006/relationships/hyperlink" Target="http://en.wikipedia.org/wiki/Deep_tendon_refle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vous-system-diseases.com/spinal-stenosis.html" TargetMode="External"/><Relationship Id="rId3" Type="http://schemas.openxmlformats.org/officeDocument/2006/relationships/hyperlink" Target="http://www.nervous-system-diseases.com/foraminal-stenosi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vous-system-diseases.com/herniated-disc.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rvous-system-diseases.com/cat-scan.html" TargetMode="External"/><Relationship Id="rId3" Type="http://schemas.openxmlformats.org/officeDocument/2006/relationships/hyperlink" Target="http://www.nervous-system-diseases.com/brain-mri.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404664"/>
            <a:ext cx="8712968" cy="1470025"/>
          </a:xfrm>
        </p:spPr>
        <p:txBody>
          <a:bodyPr>
            <a:normAutofit/>
          </a:bodyPr>
          <a:lstStyle/>
          <a:p>
            <a:r>
              <a:rPr lang="en-US" sz="4800" dirty="0" smtClean="0">
                <a:solidFill>
                  <a:schemeClr val="accent3">
                    <a:lumMod val="60000"/>
                    <a:lumOff val="40000"/>
                  </a:schemeClr>
                </a:solidFill>
                <a:effectLst>
                  <a:outerShdw blurRad="38100" dist="38100" dir="2700000" algn="tl">
                    <a:srgbClr val="000000">
                      <a:alpha val="43137"/>
                    </a:srgbClr>
                  </a:outerShdw>
                </a:effectLst>
              </a:rPr>
              <a:t>Degenerative Disease of the Spine</a:t>
            </a:r>
            <a:endParaRPr lang="en-US" sz="4800"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75656" y="2492896"/>
            <a:ext cx="6400800" cy="1752600"/>
          </a:xfrm>
        </p:spPr>
        <p:txBody>
          <a:bodyPr/>
          <a:lstStyle/>
          <a:p>
            <a:r>
              <a:rPr lang="en-US" dirty="0" smtClean="0">
                <a:effectLst>
                  <a:outerShdw blurRad="38100" dist="38100" dir="2700000" algn="tl">
                    <a:srgbClr val="000000">
                      <a:alpha val="43137"/>
                    </a:srgbClr>
                  </a:outerShdw>
                </a:effectLst>
              </a:rPr>
              <a:t>Khalid A. AlSaleh, FRCSC</a:t>
            </a:r>
          </a:p>
          <a:p>
            <a:r>
              <a:rPr lang="en-US" dirty="0" smtClean="0">
                <a:effectLst>
                  <a:outerShdw blurRad="38100" dist="38100" dir="2700000" algn="tl">
                    <a:srgbClr val="000000">
                      <a:alpha val="43137"/>
                    </a:srgbClr>
                  </a:outerShdw>
                </a:effectLst>
              </a:rPr>
              <a:t>Assistant Professor</a:t>
            </a:r>
          </a:p>
          <a:p>
            <a:r>
              <a:rPr lang="en-US" dirty="0" smtClean="0">
                <a:effectLst>
                  <a:outerShdw blurRad="38100" dist="38100" dir="2700000" algn="tl">
                    <a:srgbClr val="000000">
                      <a:alpha val="43137"/>
                    </a:srgbClr>
                  </a:outerShdw>
                </a:effectLst>
              </a:rPr>
              <a:t>Dept. of Orthopedic Surgery</a:t>
            </a:r>
            <a:endParaRPr lang="en-US" dirty="0">
              <a:effectLst>
                <a:outerShdw blurRad="38100" dist="38100" dir="2700000" algn="tl">
                  <a:srgbClr val="000000">
                    <a:alpha val="43137"/>
                  </a:srgbClr>
                </a:outerShdw>
              </a:effectLst>
            </a:endParaRPr>
          </a:p>
        </p:txBody>
      </p:sp>
      <p:sp>
        <p:nvSpPr>
          <p:cNvPr id="4" name="Rectangle 3"/>
          <p:cNvSpPr/>
          <p:nvPr/>
        </p:nvSpPr>
        <p:spPr>
          <a:xfrm>
            <a:off x="2339752" y="5020267"/>
            <a:ext cx="4572000" cy="1815882"/>
          </a:xfrm>
          <a:prstGeom prst="rect">
            <a:avLst/>
          </a:prstGeom>
        </p:spPr>
        <p:txBody>
          <a:bodyPr>
            <a:spAutoFit/>
          </a:bodyPr>
          <a:lstStyle/>
          <a:p>
            <a:pPr algn="ctr">
              <a:buNone/>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428 C2 NOTES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buNone/>
            </a:pP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done </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by</a:t>
            </a: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p>
          <a:p>
            <a:pPr algn="ctr">
              <a:buNone/>
            </a:pPr>
            <a:r>
              <a:rPr lang="en-US" sz="28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Rahmah</a:t>
            </a: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AL-</a:t>
            </a:r>
            <a:r>
              <a:rPr lang="en-US" sz="28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ariyani</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buNone/>
            </a:pPr>
            <a:r>
              <a:rPr lang="en-US" sz="28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Maha</a:t>
            </a: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28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ALamri</a:t>
            </a:r>
            <a:endParaRPr lang="x-none"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a:buNone/>
            </a:pPr>
            <a:r>
              <a:rPr lang="en-US" dirty="0" smtClean="0">
                <a:solidFill>
                  <a:srgbClr val="FF0000"/>
                </a:solidFill>
              </a:rPr>
              <a:t>    -</a:t>
            </a:r>
            <a:r>
              <a:rPr lang="en-US" dirty="0" err="1" smtClean="0">
                <a:solidFill>
                  <a:srgbClr val="FF0000"/>
                </a:solidFill>
              </a:rPr>
              <a:t>Spondylosis</a:t>
            </a:r>
            <a:r>
              <a:rPr lang="en-US" dirty="0" smtClean="0">
                <a:solidFill>
                  <a:srgbClr val="FF0000"/>
                </a:solidFill>
              </a:rPr>
              <a:t> </a:t>
            </a:r>
            <a:r>
              <a:rPr lang="en-US" dirty="0" smtClean="0"/>
              <a:t>is degenerative arthritis of the vertebra and related tissues. It's normal, to some degree, as people age.</a:t>
            </a:r>
            <a:br>
              <a:rPr lang="en-US" dirty="0" smtClean="0"/>
            </a:br>
            <a:r>
              <a:rPr lang="en-US" dirty="0" smtClean="0"/>
              <a:t/>
            </a:r>
            <a:br>
              <a:rPr lang="en-US" dirty="0" smtClean="0"/>
            </a:br>
            <a:r>
              <a:rPr lang="en-US" dirty="0" smtClean="0">
                <a:solidFill>
                  <a:srgbClr val="FF0000"/>
                </a:solidFill>
              </a:rPr>
              <a:t>-</a:t>
            </a:r>
            <a:r>
              <a:rPr lang="en-US" dirty="0" err="1" smtClean="0">
                <a:solidFill>
                  <a:srgbClr val="FF0000"/>
                </a:solidFill>
              </a:rPr>
              <a:t>Spondylolysis</a:t>
            </a:r>
            <a:r>
              <a:rPr lang="en-US" dirty="0" smtClean="0">
                <a:solidFill>
                  <a:srgbClr val="FF0000"/>
                </a:solidFill>
              </a:rPr>
              <a:t> </a:t>
            </a:r>
            <a:r>
              <a:rPr lang="en-US" dirty="0" smtClean="0"/>
              <a:t>is a defect in the transverse plane of the vertebra - typically caused by a stress fracture of the bone. This can be due to over activity or injury.</a:t>
            </a:r>
            <a:br>
              <a:rPr lang="en-US" dirty="0" smtClean="0"/>
            </a:br>
            <a:r>
              <a:rPr lang="en-US" dirty="0" smtClean="0"/>
              <a:t/>
            </a:r>
            <a:br>
              <a:rPr lang="en-US" dirty="0" smtClean="0"/>
            </a:br>
            <a:r>
              <a:rPr lang="en-US" dirty="0" smtClean="0">
                <a:solidFill>
                  <a:srgbClr val="FF0000"/>
                </a:solidFill>
              </a:rPr>
              <a:t>-</a:t>
            </a:r>
            <a:r>
              <a:rPr lang="en-US" dirty="0" err="1" smtClean="0">
                <a:solidFill>
                  <a:srgbClr val="FF0000"/>
                </a:solidFill>
              </a:rPr>
              <a:t>Spondylolysthesis</a:t>
            </a:r>
            <a:r>
              <a:rPr lang="en-US" dirty="0" smtClean="0">
                <a:solidFill>
                  <a:srgbClr val="FF0000"/>
                </a:solidFill>
              </a:rPr>
              <a:t> </a:t>
            </a:r>
            <a:r>
              <a:rPr lang="en-US" dirty="0" smtClean="0"/>
              <a:t>is the anterior displacement of a vertebra in relation to the vertebra below.</a:t>
            </a:r>
            <a:endParaRPr lang="x-none" dirty="0"/>
          </a:p>
        </p:txBody>
      </p:sp>
      <p:sp>
        <p:nvSpPr>
          <p:cNvPr id="4" name="سهم رباعي 3"/>
          <p:cNvSpPr/>
          <p:nvPr/>
        </p:nvSpPr>
        <p:spPr>
          <a:xfrm>
            <a:off x="6500826" y="214290"/>
            <a:ext cx="1071570" cy="92869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Etiology</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Multi-factorial</a:t>
            </a:r>
          </a:p>
          <a:p>
            <a:pPr lvl="1"/>
            <a:r>
              <a:rPr lang="en-US" dirty="0" smtClean="0"/>
              <a:t>Genetic predisposition</a:t>
            </a:r>
          </a:p>
          <a:p>
            <a:pPr lvl="1"/>
            <a:r>
              <a:rPr lang="en-US" dirty="0" smtClean="0"/>
              <a:t>Age-related</a:t>
            </a:r>
          </a:p>
          <a:p>
            <a:pPr lvl="1"/>
            <a:r>
              <a:rPr lang="en-US" dirty="0" smtClean="0"/>
              <a:t>Some environmental factors:</a:t>
            </a:r>
          </a:p>
          <a:p>
            <a:pPr lvl="2"/>
            <a:r>
              <a:rPr lang="en-US" dirty="0" smtClean="0"/>
              <a:t>Smoking</a:t>
            </a:r>
          </a:p>
          <a:p>
            <a:pPr lvl="2"/>
            <a:r>
              <a:rPr lang="en-US" dirty="0" smtClean="0"/>
              <a:t>Obesity</a:t>
            </a:r>
          </a:p>
          <a:p>
            <a:pPr lvl="2"/>
            <a:r>
              <a:rPr lang="en-US" dirty="0" smtClean="0"/>
              <a:t>Previous injury, fracture or </a:t>
            </a:r>
            <a:r>
              <a:rPr lang="en-US" dirty="0" err="1" smtClean="0"/>
              <a:t>subluxation</a:t>
            </a:r>
            <a:endParaRPr lang="en-US" dirty="0" smtClean="0"/>
          </a:p>
          <a:p>
            <a:pPr lvl="2"/>
            <a:r>
              <a:rPr lang="en-US" dirty="0" smtClean="0"/>
              <a:t>Deformity</a:t>
            </a:r>
          </a:p>
          <a:p>
            <a:pPr lvl="2"/>
            <a:r>
              <a:rPr lang="en-US" dirty="0" smtClean="0"/>
              <a:t>Operating heavy machinery, such as a tractor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Anatomy</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Anterior elements:</a:t>
            </a:r>
          </a:p>
          <a:p>
            <a:pPr lvl="1"/>
            <a:r>
              <a:rPr lang="en-US" dirty="0" smtClean="0"/>
              <a:t>Vertebral body</a:t>
            </a:r>
          </a:p>
          <a:p>
            <a:pPr lvl="1"/>
            <a:r>
              <a:rPr lang="en-US" b="1" i="1" dirty="0" smtClean="0"/>
              <a:t>Inter-vertebral disc</a:t>
            </a:r>
          </a:p>
          <a:p>
            <a:pPr lvl="2"/>
            <a:r>
              <a:rPr lang="en-US" dirty="0" smtClean="0"/>
              <a:t>Degeneration occurs at the </a:t>
            </a:r>
            <a:r>
              <a:rPr lang="en-US" dirty="0" err="1" smtClean="0"/>
              <a:t>the</a:t>
            </a:r>
            <a:r>
              <a:rPr lang="en-US" dirty="0" smtClean="0"/>
              <a:t> disc ..its commonly in young pt</a:t>
            </a:r>
          </a:p>
          <a:p>
            <a:r>
              <a:rPr lang="en-US" dirty="0" smtClean="0"/>
              <a:t>Posterior elements</a:t>
            </a:r>
          </a:p>
          <a:p>
            <a:pPr lvl="1"/>
            <a:r>
              <a:rPr lang="en-US" dirty="0" smtClean="0"/>
              <a:t>Pedicles, laminae, spinous process, transverse process, </a:t>
            </a:r>
            <a:r>
              <a:rPr lang="en-US" b="1" i="1" dirty="0" smtClean="0"/>
              <a:t>facet joints (2 in each level</a:t>
            </a:r>
            <a:r>
              <a:rPr lang="en-US" dirty="0" smtClean="0"/>
              <a:t>)</a:t>
            </a:r>
          </a:p>
          <a:p>
            <a:pPr lvl="2"/>
            <a:r>
              <a:rPr lang="en-US" dirty="0" smtClean="0"/>
              <a:t>Osteoarthrosis occurs at the facet joints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Anatomy, cont.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Neurologic elements:</a:t>
            </a:r>
          </a:p>
          <a:p>
            <a:pPr lvl="1"/>
            <a:r>
              <a:rPr lang="en-US" dirty="0" smtClean="0"/>
              <a:t>Spinal cord</a:t>
            </a:r>
          </a:p>
          <a:p>
            <a:pPr lvl="1"/>
            <a:r>
              <a:rPr lang="en-US" dirty="0" smtClean="0"/>
              <a:t>Nerve roots</a:t>
            </a:r>
          </a:p>
          <a:p>
            <a:pPr lvl="1"/>
            <a:r>
              <a:rPr lang="en-US" dirty="0" smtClean="0"/>
              <a:t>Cauda equina</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67336"/>
            <a:ext cx="390525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06326"/>
            <a:ext cx="3172216" cy="253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85720" y="357166"/>
            <a:ext cx="8643998" cy="5693866"/>
          </a:xfrm>
          <a:prstGeom prst="rect">
            <a:avLst/>
          </a:prstGeom>
          <a:noFill/>
        </p:spPr>
        <p:txBody>
          <a:bodyPr wrap="square" rtlCol="1">
            <a:spAutoFit/>
          </a:bodyPr>
          <a:lstStyle/>
          <a:p>
            <a:r>
              <a:rPr lang="en-US" sz="2000" b="1" u="sng" dirty="0" smtClean="0">
                <a:solidFill>
                  <a:srgbClr val="FF0000"/>
                </a:solidFill>
              </a:rPr>
              <a:t>The Cervical vertebrae obtain: </a:t>
            </a:r>
            <a:r>
              <a:rPr lang="en-US" dirty="0" smtClean="0"/>
              <a:t/>
            </a:r>
            <a:br>
              <a:rPr lang="en-US" dirty="0" smtClean="0"/>
            </a:br>
            <a:r>
              <a:rPr lang="en-US" dirty="0" smtClean="0"/>
              <a:t>- Bifid (meaning double) </a:t>
            </a:r>
            <a:r>
              <a:rPr lang="en-US" dirty="0" err="1" smtClean="0"/>
              <a:t>spinous</a:t>
            </a:r>
            <a:r>
              <a:rPr lang="en-US" dirty="0" smtClean="0"/>
              <a:t> processes </a:t>
            </a:r>
            <a:br>
              <a:rPr lang="en-US" dirty="0" smtClean="0"/>
            </a:br>
            <a:r>
              <a:rPr lang="en-US" dirty="0" smtClean="0"/>
              <a:t>- Foramina </a:t>
            </a:r>
            <a:r>
              <a:rPr lang="en-US" dirty="0" err="1" smtClean="0"/>
              <a:t>transversarium</a:t>
            </a:r>
            <a:r>
              <a:rPr lang="en-US" dirty="0" smtClean="0"/>
              <a:t> for passage of nerves root and vessels </a:t>
            </a:r>
            <a:br>
              <a:rPr lang="en-US" dirty="0" smtClean="0"/>
            </a:br>
            <a:r>
              <a:rPr lang="en-US" dirty="0" smtClean="0"/>
              <a:t>- The body is a more oval shape </a:t>
            </a:r>
            <a:br>
              <a:rPr lang="en-US" dirty="0" smtClean="0"/>
            </a:br>
            <a:r>
              <a:rPr lang="en-US" dirty="0" smtClean="0"/>
              <a:t>- Do not </a:t>
            </a:r>
            <a:r>
              <a:rPr lang="en-US" dirty="0" err="1" smtClean="0"/>
              <a:t>articuate</a:t>
            </a:r>
            <a:r>
              <a:rPr lang="en-US" dirty="0" smtClean="0"/>
              <a:t> with the ribs </a:t>
            </a:r>
            <a:br>
              <a:rPr lang="en-US" dirty="0" smtClean="0"/>
            </a:br>
            <a:r>
              <a:rPr lang="en-US" dirty="0" smtClean="0"/>
              <a:t/>
            </a:r>
            <a:br>
              <a:rPr lang="en-US" dirty="0" smtClean="0"/>
            </a:br>
            <a:r>
              <a:rPr lang="en-US" sz="2000" b="1" u="sng" dirty="0" smtClean="0">
                <a:solidFill>
                  <a:srgbClr val="FF0000"/>
                </a:solidFill>
              </a:rPr>
              <a:t>The Thoracic vertebrae obtain: </a:t>
            </a:r>
            <a:r>
              <a:rPr lang="en-US" dirty="0" smtClean="0"/>
              <a:t/>
            </a:r>
            <a:br>
              <a:rPr lang="en-US" dirty="0" smtClean="0"/>
            </a:br>
            <a:r>
              <a:rPr lang="en-US" dirty="0" smtClean="0"/>
              <a:t>- </a:t>
            </a:r>
            <a:r>
              <a:rPr lang="en-US" dirty="0" err="1" smtClean="0"/>
              <a:t>Spinous</a:t>
            </a:r>
            <a:r>
              <a:rPr lang="en-US" dirty="0" smtClean="0"/>
              <a:t> process (singular) </a:t>
            </a:r>
            <a:br>
              <a:rPr lang="en-US" dirty="0" smtClean="0"/>
            </a:br>
            <a:r>
              <a:rPr lang="en-US" dirty="0" smtClean="0"/>
              <a:t>- No foramina </a:t>
            </a:r>
            <a:r>
              <a:rPr lang="en-US" dirty="0" err="1" smtClean="0"/>
              <a:t>transversarium</a:t>
            </a:r>
            <a:r>
              <a:rPr lang="en-US" dirty="0" smtClean="0"/>
              <a:t> </a:t>
            </a:r>
            <a:br>
              <a:rPr lang="en-US" dirty="0" smtClean="0"/>
            </a:br>
            <a:r>
              <a:rPr lang="en-US" dirty="0" smtClean="0"/>
              <a:t>- The body is a small semi-circular shape </a:t>
            </a:r>
            <a:br>
              <a:rPr lang="en-US" dirty="0" smtClean="0"/>
            </a:br>
            <a:r>
              <a:rPr lang="en-US" dirty="0" smtClean="0"/>
              <a:t>- Articulate with the ribs</a:t>
            </a:r>
            <a:br>
              <a:rPr lang="en-US" dirty="0" smtClean="0"/>
            </a:br>
            <a:r>
              <a:rPr lang="en-US" dirty="0" smtClean="0"/>
              <a:t>-Have </a:t>
            </a:r>
            <a:r>
              <a:rPr lang="en-US" dirty="0" err="1" smtClean="0"/>
              <a:t>demifacets</a:t>
            </a:r>
            <a:r>
              <a:rPr lang="en-US" dirty="0" smtClean="0"/>
              <a:t> for articulation with the ribs </a:t>
            </a:r>
            <a:br>
              <a:rPr lang="en-US" dirty="0" smtClean="0"/>
            </a:br>
            <a:r>
              <a:rPr lang="en-US" dirty="0" smtClean="0"/>
              <a:t/>
            </a:r>
            <a:br>
              <a:rPr lang="en-US" dirty="0" smtClean="0"/>
            </a:br>
            <a:r>
              <a:rPr lang="en-US" sz="2000" b="1" u="sng" dirty="0" smtClean="0">
                <a:solidFill>
                  <a:srgbClr val="FF0000"/>
                </a:solidFill>
              </a:rPr>
              <a:t>The Lumbar vertebrae obtain: </a:t>
            </a:r>
            <a:r>
              <a:rPr lang="en-US" dirty="0" smtClean="0"/>
              <a:t/>
            </a:r>
            <a:br>
              <a:rPr lang="en-US" dirty="0" smtClean="0"/>
            </a:br>
            <a:r>
              <a:rPr lang="en-US" dirty="0" smtClean="0"/>
              <a:t>- </a:t>
            </a:r>
            <a:r>
              <a:rPr lang="en-US" dirty="0" err="1" smtClean="0"/>
              <a:t>Spinous</a:t>
            </a:r>
            <a:r>
              <a:rPr lang="en-US" dirty="0" smtClean="0"/>
              <a:t> process (singular) </a:t>
            </a:r>
            <a:br>
              <a:rPr lang="en-US" dirty="0" smtClean="0"/>
            </a:br>
            <a:r>
              <a:rPr lang="en-US" dirty="0" smtClean="0"/>
              <a:t>- No Foramina </a:t>
            </a:r>
            <a:r>
              <a:rPr lang="en-US" dirty="0" err="1" smtClean="0"/>
              <a:t>transversarium</a:t>
            </a:r>
            <a:r>
              <a:rPr lang="en-US" dirty="0" smtClean="0"/>
              <a:t> </a:t>
            </a:r>
            <a:br>
              <a:rPr lang="en-US" dirty="0" smtClean="0"/>
            </a:br>
            <a:r>
              <a:rPr lang="en-US" dirty="0" smtClean="0"/>
              <a:t>- The body is a large circular shape </a:t>
            </a:r>
            <a:br>
              <a:rPr lang="en-US" dirty="0" smtClean="0"/>
            </a:br>
            <a:r>
              <a:rPr lang="en-US" dirty="0" smtClean="0"/>
              <a:t>- Does not articulate with the ribs </a:t>
            </a:r>
            <a:br>
              <a:rPr lang="en-US" dirty="0" smtClean="0"/>
            </a:br>
            <a:r>
              <a:rPr lang="en-US" dirty="0" smtClean="0"/>
              <a:t>- Demonstrates a "Scotty Dog" when positioned for a left/right anterior/posterior oblique radiograph.</a:t>
            </a:r>
            <a:endParaRPr lang="x-non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Cervical and Thoracic Spine Anatomy</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59620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225" y="1828800"/>
            <a:ext cx="3611638" cy="417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72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Lumbar Spine Anatomy</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3999"/>
            <a:ext cx="44196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1981200"/>
            <a:ext cx="336761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50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Pathology:</a:t>
            </a:r>
            <a:br>
              <a:rPr lang="en-US" dirty="0" smtClean="0">
                <a:solidFill>
                  <a:schemeClr val="accent3">
                    <a:lumMod val="60000"/>
                    <a:lumOff val="40000"/>
                  </a:schemeClr>
                </a:solidFill>
                <a:effectLst>
                  <a:outerShdw blurRad="38100" dist="38100" dir="2700000" algn="tl">
                    <a:srgbClr val="000000">
                      <a:alpha val="43137"/>
                    </a:srgbClr>
                  </a:outerShdw>
                </a:effectLst>
              </a:rPr>
            </a:br>
            <a:r>
              <a:rPr lang="en-US" dirty="0" smtClean="0">
                <a:solidFill>
                  <a:schemeClr val="accent3">
                    <a:lumMod val="60000"/>
                    <a:lumOff val="40000"/>
                  </a:schemeClr>
                </a:solidFill>
                <a:effectLst>
                  <a:outerShdw blurRad="38100" dist="38100" dir="2700000" algn="tl">
                    <a:srgbClr val="000000">
                      <a:alpha val="43137"/>
                    </a:srgbClr>
                  </a:outerShdw>
                </a:effectLst>
              </a:rPr>
              <a:t>The inter-vertebral disc</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The first component of the </a:t>
            </a:r>
            <a:r>
              <a:rPr lang="en-US" b="1" i="1" dirty="0" smtClean="0">
                <a:solidFill>
                  <a:srgbClr val="FF0000"/>
                </a:solidFill>
              </a:rPr>
              <a:t>3 joint complex </a:t>
            </a:r>
            <a:r>
              <a:rPr lang="en-US" dirty="0" smtClean="0"/>
              <a:t>present in each vertebral segment from </a:t>
            </a:r>
            <a:r>
              <a:rPr lang="en-US" dirty="0" smtClean="0">
                <a:solidFill>
                  <a:srgbClr val="FF0000"/>
                </a:solidFill>
              </a:rPr>
              <a:t>C2 to S1</a:t>
            </a:r>
          </a:p>
          <a:p>
            <a:pPr lvl="1"/>
            <a:r>
              <a:rPr lang="en-US" dirty="0" smtClean="0"/>
              <a:t>It is primarily loaded in </a:t>
            </a:r>
            <a:r>
              <a:rPr lang="en-US" b="1" dirty="0" smtClean="0">
                <a:solidFill>
                  <a:srgbClr val="FF0000"/>
                </a:solidFill>
              </a:rPr>
              <a:t>FLEXION</a:t>
            </a:r>
            <a:r>
              <a:rPr lang="en-US" b="1" dirty="0" smtClean="0">
                <a:sym typeface="Wingdings" pitchFamily="2" charset="2"/>
              </a:rPr>
              <a:t> because its located </a:t>
            </a:r>
            <a:r>
              <a:rPr lang="en-US" b="1" dirty="0" err="1" smtClean="0">
                <a:sym typeface="Wingdings" pitchFamily="2" charset="2"/>
              </a:rPr>
              <a:t>anteriory</a:t>
            </a:r>
            <a:r>
              <a:rPr lang="en-US" b="1" dirty="0" smtClean="0">
                <a:sym typeface="Wingdings" pitchFamily="2" charset="2"/>
              </a:rPr>
              <a:t> (</a:t>
            </a:r>
            <a:r>
              <a:rPr lang="en-US" b="1" dirty="0" smtClean="0">
                <a:solidFill>
                  <a:schemeClr val="accent2">
                    <a:lumMod val="40000"/>
                    <a:lumOff val="60000"/>
                  </a:schemeClr>
                </a:solidFill>
                <a:sym typeface="Wingdings" pitchFamily="2" charset="2"/>
              </a:rPr>
              <a:t>flexion pain or sitting pain or </a:t>
            </a:r>
            <a:r>
              <a:rPr lang="en-US" b="1" i="1" dirty="0" err="1" smtClean="0">
                <a:solidFill>
                  <a:schemeClr val="accent2">
                    <a:lumMod val="40000"/>
                    <a:lumOff val="60000"/>
                  </a:schemeClr>
                </a:solidFill>
              </a:rPr>
              <a:t>discogenic</a:t>
            </a:r>
            <a:r>
              <a:rPr lang="en-US" b="1" i="1" dirty="0" smtClean="0">
                <a:solidFill>
                  <a:schemeClr val="accent2">
                    <a:lumMod val="40000"/>
                    <a:lumOff val="60000"/>
                  </a:schemeClr>
                </a:solidFill>
              </a:rPr>
              <a:t> pain </a:t>
            </a:r>
            <a:r>
              <a:rPr lang="en-US" b="1" dirty="0" smtClean="0">
                <a:solidFill>
                  <a:schemeClr val="accent2">
                    <a:lumMod val="40000"/>
                    <a:lumOff val="60000"/>
                  </a:schemeClr>
                </a:solidFill>
                <a:sym typeface="Wingdings" pitchFamily="2" charset="2"/>
              </a:rPr>
              <a:t>that indicate disc problem</a:t>
            </a:r>
            <a:r>
              <a:rPr lang="en-US" b="1" dirty="0" smtClean="0">
                <a:sym typeface="Wingdings" pitchFamily="2" charset="2"/>
              </a:rPr>
              <a:t>)</a:t>
            </a:r>
            <a:endParaRPr lang="en-US" b="1" dirty="0" smtClean="0"/>
          </a:p>
          <a:p>
            <a:r>
              <a:rPr lang="en-US" dirty="0" smtClean="0"/>
              <a:t>Composed of annulus fibrosus and nucleus pulposus</a:t>
            </a:r>
          </a:p>
          <a:p>
            <a:pPr lvl="1"/>
            <a:r>
              <a:rPr lang="en-US" dirty="0" smtClean="0">
                <a:solidFill>
                  <a:srgbClr val="FFFF00"/>
                </a:solidFill>
              </a:rPr>
              <a:t>Degeneration of the nucleus causes </a:t>
            </a:r>
            <a:r>
              <a:rPr lang="en-US" dirty="0" smtClean="0">
                <a:solidFill>
                  <a:srgbClr val="00B0F0"/>
                </a:solidFill>
              </a:rPr>
              <a:t>loss of cellular material and loss of hydration, </a:t>
            </a:r>
            <a:r>
              <a:rPr lang="en-US" dirty="0" smtClean="0"/>
              <a:t>the vertebra will flatten and might lead to spinal </a:t>
            </a:r>
            <a:r>
              <a:rPr lang="en-US" dirty="0" err="1" smtClean="0"/>
              <a:t>stenosis</a:t>
            </a:r>
            <a:r>
              <a:rPr lang="en-US" dirty="0" smtClean="0"/>
              <a:t>.</a:t>
            </a:r>
            <a:endParaRPr lang="en-US" dirty="0" smtClean="0">
              <a:solidFill>
                <a:srgbClr val="00B0F0"/>
              </a:solidFill>
            </a:endParaRPr>
          </a:p>
          <a:p>
            <a:pPr lvl="2"/>
            <a:r>
              <a:rPr lang="en-US" dirty="0" smtClean="0"/>
              <a:t>Movement is </a:t>
            </a:r>
            <a:r>
              <a:rPr lang="en-US" dirty="0" smtClean="0">
                <a:solidFill>
                  <a:srgbClr val="00B0F0"/>
                </a:solidFill>
              </a:rPr>
              <a:t>impaired-painful</a:t>
            </a:r>
            <a:r>
              <a:rPr lang="en-US" dirty="0" smtClean="0"/>
              <a:t>- and could become </a:t>
            </a:r>
            <a:r>
              <a:rPr lang="en-US" dirty="0" smtClean="0">
                <a:solidFill>
                  <a:srgbClr val="00B0F0"/>
                </a:solidFill>
              </a:rPr>
              <a:t>unstable</a:t>
            </a:r>
            <a:endParaRPr lang="en-US" dirty="0">
              <a:solidFill>
                <a:srgbClr val="00B0F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inter-vertebral disc, cont.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620000" cy="4648199"/>
          </a:xfrm>
        </p:spPr>
        <p:txBody>
          <a:bodyPr>
            <a:normAutofit fontScale="92500" lnSpcReduction="20000"/>
          </a:bodyPr>
          <a:lstStyle/>
          <a:p>
            <a:r>
              <a:rPr lang="en-US" dirty="0" smtClean="0">
                <a:solidFill>
                  <a:srgbClr val="FF0000"/>
                </a:solidFill>
              </a:rPr>
              <a:t>Disc degeneration will also cause</a:t>
            </a:r>
          </a:p>
          <a:p>
            <a:pPr lvl="1"/>
            <a:r>
              <a:rPr lang="en-US" dirty="0" smtClean="0">
                <a:solidFill>
                  <a:srgbClr val="92D050"/>
                </a:solidFill>
              </a:rPr>
              <a:t>Loss of disc height→</a:t>
            </a:r>
          </a:p>
          <a:p>
            <a:pPr lvl="2"/>
            <a:r>
              <a:rPr lang="en-US" dirty="0" smtClean="0"/>
              <a:t>Abnormal loading of facet joints (disc compression(flatting compression) may lead to posterior facet joint problem )</a:t>
            </a:r>
          </a:p>
          <a:p>
            <a:pPr lvl="2"/>
            <a:r>
              <a:rPr lang="en-US" dirty="0" smtClean="0"/>
              <a:t>Stenosis in the inter-vertebral foramen </a:t>
            </a:r>
            <a:r>
              <a:rPr lang="en-US" dirty="0" smtClean="0">
                <a:sym typeface="Wingdings" pitchFamily="2" charset="2"/>
              </a:rPr>
              <a:t> then compression the nerve root (usually one side but may effect both side)</a:t>
            </a:r>
            <a:endParaRPr lang="en-US" dirty="0" smtClean="0"/>
          </a:p>
          <a:p>
            <a:pPr lvl="1"/>
            <a:r>
              <a:rPr lang="en-US" dirty="0" smtClean="0">
                <a:solidFill>
                  <a:srgbClr val="92D050"/>
                </a:solidFill>
              </a:rPr>
              <a:t>Bulging of the disc into the spinal canal</a:t>
            </a:r>
          </a:p>
          <a:p>
            <a:pPr lvl="2"/>
            <a:r>
              <a:rPr lang="en-US" dirty="0" smtClean="0"/>
              <a:t>Contributing to spinal stenosis</a:t>
            </a:r>
          </a:p>
          <a:p>
            <a:pPr lvl="1"/>
            <a:r>
              <a:rPr lang="en-US" dirty="0" smtClean="0">
                <a:solidFill>
                  <a:srgbClr val="92D050"/>
                </a:solidFill>
              </a:rPr>
              <a:t>Herniation of the nucleus into spinal canal</a:t>
            </a:r>
          </a:p>
          <a:p>
            <a:pPr lvl="2"/>
            <a:r>
              <a:rPr lang="en-US" dirty="0" smtClean="0"/>
              <a:t>Causing radiculopathy (e.g. sciatica in the lumbar spine)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Pathology:</a:t>
            </a:r>
            <a:br>
              <a:rPr lang="en-US" dirty="0" smtClean="0">
                <a:solidFill>
                  <a:schemeClr val="accent3">
                    <a:lumMod val="60000"/>
                    <a:lumOff val="40000"/>
                  </a:schemeClr>
                </a:solidFill>
                <a:effectLst>
                  <a:outerShdw blurRad="38100" dist="38100" dir="2700000" algn="tl">
                    <a:srgbClr val="000000">
                      <a:alpha val="43137"/>
                    </a:srgbClr>
                  </a:outerShdw>
                </a:effectLst>
              </a:rPr>
            </a:br>
            <a:r>
              <a:rPr lang="en-US" dirty="0" smtClean="0">
                <a:solidFill>
                  <a:schemeClr val="accent3">
                    <a:lumMod val="60000"/>
                    <a:lumOff val="40000"/>
                  </a:schemeClr>
                </a:solidFill>
                <a:effectLst>
                  <a:outerShdw blurRad="38100" dist="38100" dir="2700000" algn="tl">
                    <a:srgbClr val="000000">
                      <a:alpha val="43137"/>
                    </a:srgbClr>
                  </a:outerShdw>
                </a:effectLst>
              </a:rPr>
              <a:t>The facet joints</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Scientific name: “</a:t>
            </a:r>
            <a:r>
              <a:rPr lang="en-US" dirty="0" err="1" smtClean="0">
                <a:solidFill>
                  <a:schemeClr val="accent2">
                    <a:lumMod val="20000"/>
                    <a:lumOff val="80000"/>
                  </a:schemeClr>
                </a:solidFill>
              </a:rPr>
              <a:t>zy-gapo-physial</a:t>
            </a:r>
            <a:r>
              <a:rPr lang="en-US" dirty="0" smtClean="0">
                <a:solidFill>
                  <a:schemeClr val="accent2">
                    <a:lumMod val="20000"/>
                    <a:lumOff val="80000"/>
                  </a:schemeClr>
                </a:solidFill>
              </a:rPr>
              <a:t> joints</a:t>
            </a:r>
            <a:r>
              <a:rPr lang="en-US" dirty="0" smtClean="0"/>
              <a:t>”</a:t>
            </a:r>
          </a:p>
          <a:p>
            <a:pPr lvl="1"/>
            <a:r>
              <a:rPr lang="en-US" dirty="0" smtClean="0"/>
              <a:t>Synovial joints</a:t>
            </a:r>
          </a:p>
          <a:p>
            <a:pPr lvl="1"/>
            <a:r>
              <a:rPr lang="en-US" dirty="0" smtClean="0"/>
              <a:t>2 in each segment</a:t>
            </a:r>
          </a:p>
          <a:p>
            <a:pPr lvl="2"/>
            <a:r>
              <a:rPr lang="en-US" dirty="0" smtClean="0"/>
              <a:t>Together with the disc, form the </a:t>
            </a:r>
            <a:r>
              <a:rPr lang="en-US" b="1" i="1" dirty="0" smtClean="0"/>
              <a:t>3 joint complex</a:t>
            </a:r>
          </a:p>
          <a:p>
            <a:pPr lvl="2"/>
            <a:r>
              <a:rPr lang="en-US" dirty="0" smtClean="0"/>
              <a:t>Are primarily loaded in </a:t>
            </a:r>
            <a:r>
              <a:rPr lang="en-US" b="1" dirty="0" smtClean="0">
                <a:solidFill>
                  <a:srgbClr val="FF0000"/>
                </a:solidFill>
              </a:rPr>
              <a:t>EXTENSION </a:t>
            </a:r>
            <a:r>
              <a:rPr lang="en-US" b="1" dirty="0" smtClean="0">
                <a:sym typeface="Wingdings" pitchFamily="2" charset="2"/>
              </a:rPr>
              <a:t> because its located </a:t>
            </a:r>
            <a:r>
              <a:rPr lang="en-US" b="1" dirty="0" err="1" smtClean="0">
                <a:sym typeface="Wingdings" pitchFamily="2" charset="2"/>
              </a:rPr>
              <a:t>posteriory</a:t>
            </a:r>
            <a:r>
              <a:rPr lang="en-US" b="1" dirty="0" smtClean="0">
                <a:solidFill>
                  <a:schemeClr val="accent2">
                    <a:lumMod val="40000"/>
                    <a:lumOff val="60000"/>
                  </a:schemeClr>
                </a:solidFill>
                <a:sym typeface="Wingdings" pitchFamily="2" charset="2"/>
              </a:rPr>
              <a:t>(extension pain or standing pain or working pain or fascicular pain  that indicate facet </a:t>
            </a:r>
            <a:r>
              <a:rPr lang="en-US" dirty="0" err="1" smtClean="0">
                <a:solidFill>
                  <a:schemeClr val="accent2">
                    <a:lumMod val="40000"/>
                    <a:lumOff val="60000"/>
                  </a:schemeClr>
                </a:solidFill>
              </a:rPr>
              <a:t>syndrom</a:t>
            </a:r>
            <a:r>
              <a:rPr lang="en-US" dirty="0" smtClean="0">
                <a:solidFill>
                  <a:schemeClr val="accent2">
                    <a:lumMod val="40000"/>
                    <a:lumOff val="60000"/>
                  </a:schemeClr>
                </a:solidFill>
              </a:rPr>
              <a:t>)</a:t>
            </a:r>
            <a:r>
              <a:rPr lang="en-US" b="1" dirty="0" smtClean="0">
                <a:solidFill>
                  <a:schemeClr val="accent2">
                    <a:lumMod val="40000"/>
                    <a:lumOff val="60000"/>
                  </a:schemeClr>
                </a:solidFill>
                <a:sym typeface="Wingdings" pitchFamily="2" charset="2"/>
              </a:rPr>
              <a:t>  </a:t>
            </a:r>
            <a:endParaRPr lang="en-US" b="1" dirty="0" smtClean="0">
              <a:solidFill>
                <a:schemeClr val="accent2">
                  <a:lumMod val="40000"/>
                  <a:lumOff val="60000"/>
                </a:schemeClr>
              </a:solidFill>
            </a:endParaRPr>
          </a:p>
          <a:p>
            <a:pPr lvl="1"/>
            <a:r>
              <a:rPr lang="en-US" dirty="0" smtClean="0"/>
              <a:t>Pattern of degeneration similar to other synovial joints</a:t>
            </a:r>
          </a:p>
          <a:p>
            <a:pPr lvl="2"/>
            <a:r>
              <a:rPr lang="en-US" dirty="0" smtClean="0"/>
              <a:t>Loss of hyaline cartilage, formation of osteophytes, laxity in the joint capsule</a:t>
            </a:r>
            <a:endParaRPr lang="en-US" dirty="0"/>
          </a:p>
          <a:p>
            <a:pPr lvl="2">
              <a:buNone/>
            </a:pPr>
            <a:r>
              <a:rPr lang="en-US" dirty="0" smtClean="0">
                <a:solidFill>
                  <a:schemeClr val="accent2">
                    <a:lumMod val="40000"/>
                    <a:lumOff val="60000"/>
                  </a:schemeClr>
                </a:solidFill>
              </a:rPr>
              <a:t>-Its common in old pt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42844" y="1428736"/>
            <a:ext cx="9001156" cy="5016758"/>
          </a:xfrm>
          <a:prstGeom prst="rect">
            <a:avLst/>
          </a:prstGeom>
          <a:noFill/>
        </p:spPr>
        <p:txBody>
          <a:bodyPr wrap="square" rtlCol="1">
            <a:spAutoFit/>
          </a:bodyPr>
          <a:lstStyle/>
          <a:p>
            <a:r>
              <a:rPr lang="en-US" sz="3200" dirty="0" smtClean="0">
                <a:solidFill>
                  <a:srgbClr val="FF0000"/>
                </a:solidFill>
              </a:rPr>
              <a:t>Degenerative spine disease </a:t>
            </a:r>
            <a:r>
              <a:rPr lang="en-US" sz="3200" dirty="0" smtClean="0"/>
              <a:t>is a general term that refers to any disease of the spinal column that results from the aging process and wear and tear that occurs to the bone and soft tissues of the spine. While some of this type of spinal disease is normal with the normal aging process, some people appear to be more prone to the development of this type of spine disease than others. Additionally, people who put increased strain on their necks and backs can increase the rate at which this wear and tear occurs.</a:t>
            </a:r>
            <a:endParaRPr lang="x-none" sz="3200" dirty="0"/>
          </a:p>
        </p:txBody>
      </p:sp>
      <p:sp>
        <p:nvSpPr>
          <p:cNvPr id="5" name="سهم رباعي 4"/>
          <p:cNvSpPr/>
          <p:nvPr/>
        </p:nvSpPr>
        <p:spPr>
          <a:xfrm>
            <a:off x="6429388" y="214290"/>
            <a:ext cx="1214446" cy="10001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facet joints,  cont.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rgbClr val="FF0000"/>
                </a:solidFill>
              </a:rPr>
              <a:t>Facet degeneration will cause:</a:t>
            </a:r>
          </a:p>
          <a:p>
            <a:pPr lvl="1"/>
            <a:r>
              <a:rPr lang="en-US" dirty="0" smtClean="0">
                <a:solidFill>
                  <a:srgbClr val="92D050"/>
                </a:solidFill>
              </a:rPr>
              <a:t>Hypertrophy, osteophyte formation</a:t>
            </a:r>
          </a:p>
          <a:p>
            <a:pPr lvl="2"/>
            <a:r>
              <a:rPr lang="en-US" dirty="0" smtClean="0"/>
              <a:t>Contributing to spinal stenosis or foraminal stenosis</a:t>
            </a:r>
          </a:p>
          <a:p>
            <a:pPr lvl="1"/>
            <a:r>
              <a:rPr lang="en-US" dirty="0" smtClean="0">
                <a:solidFill>
                  <a:srgbClr val="92D050"/>
                </a:solidFill>
              </a:rPr>
              <a:t>Laxity in the joint capsule</a:t>
            </a:r>
          </a:p>
          <a:p>
            <a:pPr lvl="2"/>
            <a:r>
              <a:rPr lang="en-US" dirty="0" smtClean="0"/>
              <a:t>Leading to instability (degenerative spondylolisthesis)</a:t>
            </a:r>
            <a:endParaRPr lang="en-US" dirty="0"/>
          </a:p>
        </p:txBody>
      </p:sp>
      <p:pic>
        <p:nvPicPr>
          <p:cNvPr id="3076" name="Picture 4" descr="C:\Users\Khalid A. M. AlSaleh\Desktop\Facet%20joint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600" y="4572008"/>
            <a:ext cx="4089400" cy="2108200"/>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flipH="1">
            <a:off x="331439" y="4286256"/>
            <a:ext cx="4740627" cy="1754326"/>
          </a:xfrm>
          <a:prstGeom prst="rect">
            <a:avLst/>
          </a:prstGeom>
          <a:noFill/>
        </p:spPr>
        <p:txBody>
          <a:bodyPr wrap="square" rtlCol="1">
            <a:spAutoFit/>
          </a:bodyPr>
          <a:lstStyle/>
          <a:p>
            <a:pPr marL="0" lvl="2"/>
            <a:r>
              <a:rPr lang="en-US" dirty="0" smtClean="0"/>
              <a:t>Degenerative </a:t>
            </a:r>
            <a:r>
              <a:rPr lang="en-US" dirty="0" err="1" smtClean="0"/>
              <a:t>spondylolisthesis</a:t>
            </a:r>
            <a:r>
              <a:rPr lang="en-US" dirty="0" smtClean="0"/>
              <a:t> </a:t>
            </a:r>
            <a:r>
              <a:rPr lang="en-US" dirty="0" smtClean="0">
                <a:sym typeface="Wingdings" pitchFamily="2" charset="2"/>
              </a:rPr>
              <a:t></a:t>
            </a:r>
            <a:r>
              <a:rPr lang="en-US" dirty="0" smtClean="0"/>
              <a:t>Loss of hyaline cartilage, formation of </a:t>
            </a:r>
            <a:r>
              <a:rPr lang="en-US" dirty="0" err="1" smtClean="0"/>
              <a:t>osteophytes</a:t>
            </a:r>
            <a:r>
              <a:rPr lang="en-US" dirty="0" smtClean="0"/>
              <a:t> , </a:t>
            </a:r>
            <a:r>
              <a:rPr lang="en-US" dirty="0" err="1" smtClean="0"/>
              <a:t>subsclerosis</a:t>
            </a:r>
            <a:r>
              <a:rPr lang="en-US" dirty="0" smtClean="0"/>
              <a:t>  laxity and relaxation  in the joint capsule</a:t>
            </a:r>
            <a:r>
              <a:rPr lang="en-US" dirty="0" smtClean="0">
                <a:sym typeface="Wingdings" pitchFamily="2" charset="2"/>
              </a:rPr>
              <a:t></a:t>
            </a:r>
            <a:r>
              <a:rPr lang="en-US" dirty="0" smtClean="0"/>
              <a:t> Leading to instability not all of time but in certain position and standing </a:t>
            </a:r>
          </a:p>
          <a:p>
            <a:endParaRPr lang="x-none"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As Facet joint arthritis advances cartilage will be lost, </a:t>
            </a:r>
            <a:r>
              <a:rPr lang="en-US" dirty="0" err="1" smtClean="0"/>
              <a:t>osteophytes</a:t>
            </a:r>
            <a:r>
              <a:rPr lang="en-US" dirty="0" smtClean="0"/>
              <a:t> start to accumulate and the capsule will be redundant and loose. At this stage the spine will be unstable and more prone to </a:t>
            </a:r>
            <a:r>
              <a:rPr lang="en-US" dirty="0" err="1" smtClean="0"/>
              <a:t>spindolisthesis</a:t>
            </a:r>
            <a:r>
              <a:rPr lang="en-US" dirty="0" smtClean="0"/>
              <a:t> when bending forward.</a:t>
            </a:r>
          </a:p>
          <a:p>
            <a:r>
              <a:rPr lang="en-US" dirty="0" smtClean="0"/>
              <a:t>In flexion the discs are compressed, therefore flexion pain (when sitting) is </a:t>
            </a:r>
            <a:r>
              <a:rPr lang="en-US" dirty="0" err="1" smtClean="0"/>
              <a:t>discogenic</a:t>
            </a:r>
            <a:r>
              <a:rPr lang="en-US" dirty="0" smtClean="0"/>
              <a:t> in origin. </a:t>
            </a:r>
          </a:p>
          <a:p>
            <a:r>
              <a:rPr lang="en-US" dirty="0" smtClean="0"/>
              <a:t>In </a:t>
            </a:r>
            <a:r>
              <a:rPr lang="en-US" dirty="0" err="1" smtClean="0"/>
              <a:t>extention</a:t>
            </a:r>
            <a:r>
              <a:rPr lang="en-US" dirty="0" smtClean="0"/>
              <a:t> the facet joints are compressed but discs are relieved, therefore </a:t>
            </a:r>
            <a:r>
              <a:rPr lang="en-US" dirty="0" err="1" smtClean="0"/>
              <a:t>extention</a:t>
            </a:r>
            <a:r>
              <a:rPr lang="en-US" dirty="0" smtClean="0"/>
              <a:t> pain (when standing or walking) is </a:t>
            </a:r>
            <a:r>
              <a:rPr lang="en-US" dirty="0" err="1" smtClean="0"/>
              <a:t>facetogenic</a:t>
            </a:r>
            <a:r>
              <a:rPr lang="en-US"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Presentation</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Falls into 2 </a:t>
            </a:r>
            <a:r>
              <a:rPr lang="en-US" dirty="0" err="1" smtClean="0">
                <a:solidFill>
                  <a:srgbClr val="FF0000"/>
                </a:solidFill>
              </a:rPr>
              <a:t>catagories</a:t>
            </a:r>
            <a:r>
              <a:rPr lang="en-US" dirty="0" smtClean="0">
                <a:solidFill>
                  <a:srgbClr val="FF0000"/>
                </a:solidFill>
              </a:rPr>
              <a:t>:</a:t>
            </a:r>
          </a:p>
          <a:p>
            <a:pPr lvl="1"/>
            <a:r>
              <a:rPr lang="en-US" dirty="0" smtClean="0">
                <a:solidFill>
                  <a:srgbClr val="92D050"/>
                </a:solidFill>
              </a:rPr>
              <a:t>Mechanical pain: </a:t>
            </a:r>
            <a:r>
              <a:rPr lang="en-US" dirty="0" smtClean="0"/>
              <a:t>due to joint degeneration or instability</a:t>
            </a:r>
          </a:p>
          <a:p>
            <a:pPr lvl="2"/>
            <a:r>
              <a:rPr lang="en-US" dirty="0" smtClean="0"/>
              <a:t>“Axial pain” in the neck or back</a:t>
            </a:r>
          </a:p>
          <a:p>
            <a:pPr lvl="2"/>
            <a:r>
              <a:rPr lang="en-US" dirty="0" smtClean="0"/>
              <a:t>Activity related (and related to certain position)-not present at rest</a:t>
            </a:r>
          </a:p>
          <a:p>
            <a:pPr lvl="2"/>
            <a:r>
              <a:rPr lang="en-US" dirty="0" smtClean="0"/>
              <a:t>A pain that is not related to activity is an alarming sign. It indicates a tumor or infection.</a:t>
            </a:r>
          </a:p>
          <a:p>
            <a:pPr lvl="1"/>
            <a:r>
              <a:rPr lang="en-US" dirty="0" smtClean="0">
                <a:solidFill>
                  <a:srgbClr val="92D050"/>
                </a:solidFill>
              </a:rPr>
              <a:t>Neurologic symptoms: </a:t>
            </a:r>
            <a:r>
              <a:rPr lang="en-US" dirty="0" smtClean="0"/>
              <a:t>due to neurologic impingement</a:t>
            </a:r>
          </a:p>
          <a:p>
            <a:pPr lvl="2"/>
            <a:r>
              <a:rPr lang="en-US" dirty="0" smtClean="0"/>
              <a:t>Spinal cord </a:t>
            </a:r>
          </a:p>
          <a:p>
            <a:pPr lvl="3"/>
            <a:r>
              <a:rPr lang="en-US" dirty="0" smtClean="0"/>
              <a:t>Presents as </a:t>
            </a:r>
            <a:r>
              <a:rPr lang="en-US" dirty="0" err="1" smtClean="0">
                <a:solidFill>
                  <a:srgbClr val="FFFF00"/>
                </a:solidFill>
              </a:rPr>
              <a:t>myelopathy</a:t>
            </a:r>
            <a:r>
              <a:rPr lang="en-US" dirty="0" smtClean="0">
                <a:solidFill>
                  <a:srgbClr val="FFFF00"/>
                </a:solidFill>
              </a:rPr>
              <a:t> its an upper motor neuron lesion </a:t>
            </a:r>
            <a:r>
              <a:rPr lang="en-US" dirty="0" smtClean="0">
                <a:solidFill>
                  <a:srgbClr val="FFFFFF"/>
                </a:solidFill>
              </a:rPr>
              <a:t>(loss of power, loss of </a:t>
            </a:r>
            <a:r>
              <a:rPr lang="en-US" dirty="0" err="1" smtClean="0">
                <a:solidFill>
                  <a:srgbClr val="FFFFFF"/>
                </a:solidFill>
              </a:rPr>
              <a:t>propioception</a:t>
            </a:r>
            <a:r>
              <a:rPr lang="en-US" dirty="0" smtClean="0">
                <a:solidFill>
                  <a:srgbClr val="FFFFFF"/>
                </a:solidFill>
              </a:rPr>
              <a:t> leading to loss of </a:t>
            </a:r>
            <a:r>
              <a:rPr lang="en-US" dirty="0" err="1" smtClean="0">
                <a:solidFill>
                  <a:srgbClr val="FFFFFF"/>
                </a:solidFill>
              </a:rPr>
              <a:t>balance,loss</a:t>
            </a:r>
            <a:r>
              <a:rPr lang="en-US" dirty="0" smtClean="0">
                <a:solidFill>
                  <a:srgbClr val="FFFFFF"/>
                </a:solidFill>
              </a:rPr>
              <a:t> of fine movements and function due to loss of </a:t>
            </a:r>
            <a:r>
              <a:rPr lang="en-US" dirty="0" err="1" smtClean="0">
                <a:solidFill>
                  <a:srgbClr val="FFFFFF"/>
                </a:solidFill>
              </a:rPr>
              <a:t>propioception</a:t>
            </a:r>
            <a:r>
              <a:rPr lang="en-US" dirty="0" smtClean="0">
                <a:solidFill>
                  <a:srgbClr val="FFFFFF"/>
                </a:solidFill>
              </a:rPr>
              <a:t>)</a:t>
            </a:r>
          </a:p>
          <a:p>
            <a:pPr lvl="3"/>
            <a:r>
              <a:rPr lang="en-US" dirty="0" smtClean="0">
                <a:solidFill>
                  <a:srgbClr val="FFFFFF"/>
                </a:solidFill>
              </a:rPr>
              <a:t>We test it by </a:t>
            </a:r>
            <a:r>
              <a:rPr lang="en-US" dirty="0" err="1" smtClean="0">
                <a:solidFill>
                  <a:srgbClr val="FFFFFF"/>
                </a:solidFill>
              </a:rPr>
              <a:t>hoffmens</a:t>
            </a:r>
            <a:r>
              <a:rPr lang="en-US" dirty="0" smtClean="0">
                <a:solidFill>
                  <a:srgbClr val="FFFFFF"/>
                </a:solidFill>
              </a:rPr>
              <a:t> reflex and </a:t>
            </a:r>
            <a:r>
              <a:rPr lang="en-US" dirty="0" err="1" smtClean="0">
                <a:solidFill>
                  <a:srgbClr val="FFFFFF"/>
                </a:solidFill>
              </a:rPr>
              <a:t>ramborgs</a:t>
            </a:r>
            <a:r>
              <a:rPr lang="en-US" dirty="0" smtClean="0">
                <a:solidFill>
                  <a:srgbClr val="FFFFFF"/>
                </a:solidFill>
              </a:rPr>
              <a:t> sign</a:t>
            </a:r>
            <a:endParaRPr lang="en-US" dirty="0" smtClean="0"/>
          </a:p>
          <a:p>
            <a:pPr lvl="2"/>
            <a:r>
              <a:rPr lang="en-US" dirty="0" smtClean="0"/>
              <a:t>Cauda equina &amp; Nerve roots</a:t>
            </a:r>
          </a:p>
          <a:p>
            <a:pPr lvl="3"/>
            <a:r>
              <a:rPr lang="en-US" dirty="0" smtClean="0"/>
              <a:t>Presents as </a:t>
            </a:r>
            <a:r>
              <a:rPr lang="en-US" dirty="0" smtClean="0">
                <a:solidFill>
                  <a:srgbClr val="FFFF00"/>
                </a:solidFill>
              </a:rPr>
              <a:t>radiculopathy</a:t>
            </a:r>
            <a:r>
              <a:rPr lang="en-US" dirty="0" smtClean="0"/>
              <a:t> (e.g. sciatica- lower limb pain, </a:t>
            </a:r>
            <a:r>
              <a:rPr lang="en-US" dirty="0" err="1" smtClean="0"/>
              <a:t>brachialgia</a:t>
            </a:r>
            <a:r>
              <a:rPr lang="en-US" dirty="0" smtClean="0"/>
              <a:t>-upper limb pain, or </a:t>
            </a:r>
            <a:r>
              <a:rPr lang="en-US" dirty="0" err="1" smtClean="0"/>
              <a:t>neurogenic</a:t>
            </a:r>
            <a:r>
              <a:rPr lang="en-US" dirty="0" smtClean="0"/>
              <a:t> </a:t>
            </a:r>
            <a:r>
              <a:rPr lang="en-US" dirty="0" err="1" smtClean="0"/>
              <a:t>claudication</a:t>
            </a:r>
            <a:r>
              <a:rPr lang="en-US" dirty="0" smtClean="0"/>
              <a:t>)</a:t>
            </a:r>
          </a:p>
          <a:p>
            <a:pPr lvl="3"/>
            <a:r>
              <a:rPr lang="en-US" dirty="0" smtClean="0"/>
              <a:t>Sciatica is pain in the coarse of  the sciatic nerve, its not a sciatic nerve injury  its due to nerve root compression (S2,S3,S4 roots)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Presentation, cont.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rgbClr val="FF0000"/>
                </a:solidFill>
              </a:rPr>
              <a:t>Mechanical pain</a:t>
            </a:r>
          </a:p>
          <a:p>
            <a:pPr lvl="1"/>
            <a:r>
              <a:rPr lang="en-US" dirty="0" smtClean="0">
                <a:solidFill>
                  <a:srgbClr val="92D050"/>
                </a:solidFill>
              </a:rPr>
              <a:t>Associated with movement</a:t>
            </a:r>
          </a:p>
          <a:p>
            <a:pPr lvl="2"/>
            <a:r>
              <a:rPr lang="en-US" dirty="0" smtClean="0">
                <a:solidFill>
                  <a:srgbClr val="FFC000"/>
                </a:solidFill>
              </a:rPr>
              <a:t>Sitting,  bending forward (</a:t>
            </a:r>
            <a:r>
              <a:rPr lang="en-US" i="1" dirty="0" smtClean="0">
                <a:solidFill>
                  <a:srgbClr val="FFC000"/>
                </a:solidFill>
              </a:rPr>
              <a:t>flexion</a:t>
            </a:r>
            <a:r>
              <a:rPr lang="en-US" dirty="0" smtClean="0">
                <a:solidFill>
                  <a:srgbClr val="FFC000"/>
                </a:solidFill>
              </a:rPr>
              <a:t>):</a:t>
            </a:r>
            <a:r>
              <a:rPr lang="en-US" dirty="0" smtClean="0"/>
              <a:t> </a:t>
            </a:r>
          </a:p>
          <a:p>
            <a:pPr lvl="3"/>
            <a:r>
              <a:rPr lang="en-US" dirty="0" smtClean="0"/>
              <a:t>originating from the disc </a:t>
            </a:r>
          </a:p>
          <a:p>
            <a:pPr lvl="4"/>
            <a:r>
              <a:rPr lang="en-US" b="1" i="1" dirty="0" smtClean="0"/>
              <a:t>“discogenic pain”</a:t>
            </a:r>
          </a:p>
          <a:p>
            <a:pPr lvl="2"/>
            <a:r>
              <a:rPr lang="en-US" dirty="0" smtClean="0">
                <a:solidFill>
                  <a:srgbClr val="FFC000"/>
                </a:solidFill>
              </a:rPr>
              <a:t>Standing, bending backward (</a:t>
            </a:r>
            <a:r>
              <a:rPr lang="en-US" i="1" dirty="0" smtClean="0">
                <a:solidFill>
                  <a:srgbClr val="FFC000"/>
                </a:solidFill>
              </a:rPr>
              <a:t>extension</a:t>
            </a:r>
            <a:r>
              <a:rPr lang="en-US" dirty="0" smtClean="0">
                <a:solidFill>
                  <a:srgbClr val="FFC000"/>
                </a:solidFill>
              </a:rPr>
              <a:t>) : </a:t>
            </a:r>
          </a:p>
          <a:p>
            <a:pPr lvl="3"/>
            <a:r>
              <a:rPr lang="en-US" dirty="0" smtClean="0"/>
              <a:t>originating from the facet joints</a:t>
            </a:r>
          </a:p>
          <a:p>
            <a:pPr lvl="4"/>
            <a:r>
              <a:rPr lang="en-US" b="1" i="1" dirty="0" smtClean="0"/>
              <a:t>“Facet syndrome”</a:t>
            </a:r>
          </a:p>
          <a:p>
            <a:pPr lvl="1"/>
            <a:r>
              <a:rPr lang="en-US" dirty="0" smtClean="0">
                <a:solidFill>
                  <a:srgbClr val="92D050"/>
                </a:solidFill>
              </a:rPr>
              <a:t>Instability-</a:t>
            </a:r>
            <a:r>
              <a:rPr lang="en-US" dirty="0" smtClean="0"/>
              <a:t>e.g. spondylolisthesis- also causes mechanical pain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Presentation, cont.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Neurologic symptoms</a:t>
            </a:r>
          </a:p>
          <a:p>
            <a:pPr lvl="1"/>
            <a:r>
              <a:rPr lang="en-US" dirty="0" smtClean="0">
                <a:solidFill>
                  <a:srgbClr val="92D050"/>
                </a:solidFill>
              </a:rPr>
              <a:t>Spinal cord </a:t>
            </a:r>
          </a:p>
          <a:p>
            <a:pPr lvl="2"/>
            <a:r>
              <a:rPr lang="en-US" dirty="0" smtClean="0">
                <a:solidFill>
                  <a:srgbClr val="FFFF00"/>
                </a:solidFill>
              </a:rPr>
              <a:t>Myelopathy:</a:t>
            </a:r>
          </a:p>
          <a:p>
            <a:pPr lvl="3"/>
            <a:r>
              <a:rPr lang="en-US" dirty="0" smtClean="0"/>
              <a:t>Loss of motor power and balance</a:t>
            </a:r>
          </a:p>
          <a:p>
            <a:pPr lvl="3"/>
            <a:r>
              <a:rPr lang="en-US" dirty="0" smtClean="0"/>
              <a:t>Loss of dexterity</a:t>
            </a:r>
            <a:r>
              <a:rPr lang="x-none" dirty="0" smtClean="0"/>
              <a:t> براعة يدوية</a:t>
            </a:r>
            <a:endParaRPr lang="en-US" dirty="0" smtClean="0"/>
          </a:p>
          <a:p>
            <a:pPr lvl="4"/>
            <a:r>
              <a:rPr lang="en-US" dirty="0" smtClean="0"/>
              <a:t>Objects slipping from hands</a:t>
            </a:r>
          </a:p>
          <a:p>
            <a:pPr lvl="3"/>
            <a:r>
              <a:rPr lang="en-US" b="1" dirty="0" smtClean="0">
                <a:solidFill>
                  <a:srgbClr val="7030A0"/>
                </a:solidFill>
              </a:rPr>
              <a:t>UMN deficit </a:t>
            </a:r>
            <a:r>
              <a:rPr lang="en-US" dirty="0" smtClean="0"/>
              <a:t>(rigidity and </a:t>
            </a:r>
            <a:r>
              <a:rPr lang="en-US" dirty="0" smtClean="0">
                <a:hlinkClick r:id="rId2" tooltip="Spasticity"/>
              </a:rPr>
              <a:t>Spasticity</a:t>
            </a:r>
            <a:r>
              <a:rPr lang="en-US" dirty="0" smtClean="0"/>
              <a:t>, hyper-</a:t>
            </a:r>
            <a:r>
              <a:rPr lang="en-US" dirty="0" err="1" smtClean="0"/>
              <a:t>reflexia</a:t>
            </a:r>
            <a:r>
              <a:rPr lang="en-US" dirty="0" smtClean="0"/>
              <a:t>, positive </a:t>
            </a:r>
            <a:r>
              <a:rPr lang="en-US" dirty="0" err="1" smtClean="0"/>
              <a:t>Babinski</a:t>
            </a:r>
            <a:r>
              <a:rPr lang="en-US" dirty="0" smtClean="0"/>
              <a:t>. increase </a:t>
            </a:r>
            <a:r>
              <a:rPr lang="en-US" dirty="0" smtClean="0">
                <a:hlinkClick r:id="rId3" tooltip="Deep tendon reflex"/>
              </a:rPr>
              <a:t>deep tendon reflex</a:t>
            </a:r>
            <a:r>
              <a:rPr lang="en-US" dirty="0" smtClean="0"/>
              <a:t> (DTR),</a:t>
            </a:r>
            <a:r>
              <a:rPr lang="en-US" dirty="0" err="1" smtClean="0"/>
              <a:t>rumburg</a:t>
            </a:r>
            <a:r>
              <a:rPr lang="en-US" dirty="0" smtClean="0"/>
              <a:t>)</a:t>
            </a:r>
          </a:p>
          <a:p>
            <a:pPr lvl="3"/>
            <a:r>
              <a:rPr lang="en-US" dirty="0" smtClean="0"/>
              <a:t>Slowly progressive “step-wise” deterioration.</a:t>
            </a:r>
          </a:p>
          <a:p>
            <a:pPr lvl="2"/>
            <a:r>
              <a:rPr lang="en-US" dirty="0" smtClean="0">
                <a:solidFill>
                  <a:srgbClr val="FFFF00"/>
                </a:solidFill>
              </a:rPr>
              <a:t>Spinal cord injury</a:t>
            </a:r>
          </a:p>
          <a:p>
            <a:pPr lvl="3"/>
            <a:r>
              <a:rPr lang="en-US" dirty="0" smtClean="0"/>
              <a:t>With Spinal stenosis, there is a higher risk of spinal cord injury</a:t>
            </a:r>
          </a:p>
          <a:p>
            <a:pPr lvl="3"/>
            <a:r>
              <a:rPr lang="en-US" dirty="0" smtClean="0"/>
              <a:t>Complete or incomplete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Presentation, cont.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342900" lvl="2" indent="-342900"/>
            <a:r>
              <a:rPr lang="en-US" sz="3200" dirty="0" smtClean="0">
                <a:solidFill>
                  <a:srgbClr val="FF0000"/>
                </a:solidFill>
              </a:rPr>
              <a:t>Cauda equina &amp; Nerve roots</a:t>
            </a:r>
          </a:p>
          <a:p>
            <a:pPr lvl="1"/>
            <a:r>
              <a:rPr lang="en-US" dirty="0" smtClean="0">
                <a:solidFill>
                  <a:srgbClr val="92D050"/>
                </a:solidFill>
              </a:rPr>
              <a:t>Radiculopathy</a:t>
            </a:r>
          </a:p>
          <a:p>
            <a:pPr lvl="2"/>
            <a:r>
              <a:rPr lang="en-US" b="1" u="sng" dirty="0" smtClean="0">
                <a:solidFill>
                  <a:srgbClr val="7030A0"/>
                </a:solidFill>
              </a:rPr>
              <a:t>LMN deficit</a:t>
            </a:r>
            <a:r>
              <a:rPr lang="en-US" b="1" u="sng" dirty="0" smtClean="0">
                <a:solidFill>
                  <a:srgbClr val="7030A0"/>
                </a:solidFill>
                <a:sym typeface="Wingdings" pitchFamily="2" charset="2"/>
              </a:rPr>
              <a:t></a:t>
            </a:r>
            <a:r>
              <a:rPr lang="en-US" dirty="0" smtClean="0"/>
              <a:t> flaccid paralysis, muscle atrophy, anesthesia</a:t>
            </a:r>
            <a:endParaRPr lang="en-US" b="1" u="sng" dirty="0" smtClean="0">
              <a:solidFill>
                <a:srgbClr val="7030A0"/>
              </a:solidFill>
            </a:endParaRPr>
          </a:p>
          <a:p>
            <a:pPr lvl="2"/>
            <a:r>
              <a:rPr lang="en-US" dirty="0" smtClean="0"/>
              <a:t>Commonest is sciatica, but cervical root impingement causes similar complaints in the upper limb(</a:t>
            </a:r>
            <a:r>
              <a:rPr lang="en-US" dirty="0" err="1" smtClean="0">
                <a:solidFill>
                  <a:schemeClr val="accent2">
                    <a:lumMod val="60000"/>
                    <a:lumOff val="40000"/>
                  </a:schemeClr>
                </a:solidFill>
              </a:rPr>
              <a:t>trachalgia</a:t>
            </a:r>
            <a:r>
              <a:rPr lang="en-US" dirty="0" smtClean="0"/>
              <a:t>)</a:t>
            </a:r>
          </a:p>
          <a:p>
            <a:pPr lvl="2"/>
            <a:r>
              <a:rPr lang="en-US" dirty="0" smtClean="0">
                <a:solidFill>
                  <a:schemeClr val="accent2">
                    <a:lumMod val="60000"/>
                    <a:lumOff val="40000"/>
                  </a:schemeClr>
                </a:solidFill>
              </a:rPr>
              <a:t>*sciatic pain </a:t>
            </a:r>
            <a:r>
              <a:rPr lang="en-US" dirty="0" smtClean="0">
                <a:solidFill>
                  <a:schemeClr val="accent2">
                    <a:lumMod val="60000"/>
                    <a:lumOff val="40000"/>
                  </a:schemeClr>
                </a:solidFill>
                <a:sym typeface="Wingdings" pitchFamily="2" charset="2"/>
              </a:rPr>
              <a:t>is the pain over the course of sciatic nerve L4-L5-L5-S1</a:t>
            </a:r>
            <a:endParaRPr lang="en-US" dirty="0" smtClean="0">
              <a:solidFill>
                <a:schemeClr val="accent2">
                  <a:lumMod val="60000"/>
                  <a:lumOff val="40000"/>
                </a:schemeClr>
              </a:solidFill>
            </a:endParaRPr>
          </a:p>
          <a:p>
            <a:pPr lvl="1"/>
            <a:r>
              <a:rPr lang="en-US" dirty="0" smtClean="0">
                <a:solidFill>
                  <a:srgbClr val="92D050"/>
                </a:solidFill>
              </a:rPr>
              <a:t>Neurogenic claudication</a:t>
            </a:r>
          </a:p>
          <a:p>
            <a:pPr lvl="2"/>
            <a:r>
              <a:rPr lang="en-US" dirty="0" smtClean="0"/>
              <a:t>Pain in both legs caused by walking</a:t>
            </a:r>
          </a:p>
          <a:p>
            <a:pPr lvl="2"/>
            <a:r>
              <a:rPr lang="en-US" dirty="0" smtClean="0"/>
              <a:t>Must be differentiated from vascular </a:t>
            </a:r>
            <a:r>
              <a:rPr lang="en-US" dirty="0" err="1" smtClean="0"/>
              <a:t>claudication</a:t>
            </a:r>
            <a:r>
              <a:rPr lang="en-US" dirty="0" smtClean="0"/>
              <a:t>(ischemic pain)</a:t>
            </a:r>
          </a:p>
          <a:p>
            <a:pPr lvl="4"/>
            <a:endParaRPr lang="en-US" dirty="0" smtClean="0"/>
          </a:p>
          <a:p>
            <a:pPr lvl="4"/>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1162"/>
          </a:xfrm>
        </p:spPr>
        <p:txBody>
          <a:bodyPr>
            <a:normAutofit fontScale="90000"/>
          </a:bodyPr>
          <a:lstStyle/>
          <a:p>
            <a:r>
              <a:rPr lang="en-US" sz="2700" b="1" dirty="0" smtClean="0">
                <a:solidFill>
                  <a:srgbClr val="FF0000"/>
                </a:solidFill>
              </a:rPr>
              <a:t>What's the difference between </a:t>
            </a:r>
            <a:r>
              <a:rPr lang="en-US" sz="2700" b="1" dirty="0" err="1" smtClean="0">
                <a:solidFill>
                  <a:srgbClr val="FF0000"/>
                </a:solidFill>
              </a:rPr>
              <a:t>neurogenic</a:t>
            </a:r>
            <a:r>
              <a:rPr lang="en-US" sz="2700" b="1" dirty="0" smtClean="0">
                <a:solidFill>
                  <a:srgbClr val="FF0000"/>
                </a:solidFill>
              </a:rPr>
              <a:t> and vascular </a:t>
            </a:r>
            <a:r>
              <a:rPr lang="en-US" sz="2700" b="1" dirty="0" err="1" smtClean="0">
                <a:solidFill>
                  <a:srgbClr val="FF0000"/>
                </a:solidFill>
              </a:rPr>
              <a:t>claudication</a:t>
            </a:r>
            <a:r>
              <a:rPr lang="en-US" sz="2700" b="1" dirty="0" smtClean="0">
                <a:solidFill>
                  <a:srgbClr val="FF0000"/>
                </a:solidFill>
              </a:rPr>
              <a:t>? </a:t>
            </a:r>
            <a:r>
              <a:rPr lang="en-US" b="1" dirty="0" smtClean="0"/>
              <a:t/>
            </a:r>
            <a:br>
              <a:rPr lang="en-US" b="1" dirty="0" smtClean="0"/>
            </a:br>
            <a:endParaRPr lang="x-none" dirty="0"/>
          </a:p>
        </p:txBody>
      </p:sp>
      <p:sp>
        <p:nvSpPr>
          <p:cNvPr id="3" name="عنصر نائب للمحتوى 2"/>
          <p:cNvSpPr>
            <a:spLocks noGrp="1"/>
          </p:cNvSpPr>
          <p:nvPr>
            <p:ph idx="1"/>
          </p:nvPr>
        </p:nvSpPr>
        <p:spPr>
          <a:xfrm>
            <a:off x="457200" y="785794"/>
            <a:ext cx="8229600" cy="5929354"/>
          </a:xfrm>
        </p:spPr>
        <p:txBody>
          <a:bodyPr>
            <a:noAutofit/>
          </a:bodyPr>
          <a:lstStyle/>
          <a:p>
            <a:pPr>
              <a:buNone/>
            </a:pPr>
            <a:r>
              <a:rPr lang="en-US" sz="1400" dirty="0" smtClean="0"/>
              <a:t>Both </a:t>
            </a:r>
            <a:r>
              <a:rPr lang="en-US" sz="1400" dirty="0" err="1" smtClean="0"/>
              <a:t>neurogenic</a:t>
            </a:r>
            <a:r>
              <a:rPr lang="en-US" sz="1400" dirty="0" smtClean="0"/>
              <a:t> and vascular </a:t>
            </a:r>
            <a:r>
              <a:rPr lang="en-US" sz="1400" dirty="0" err="1" smtClean="0"/>
              <a:t>claudication</a:t>
            </a:r>
            <a:r>
              <a:rPr lang="en-US" sz="1400" dirty="0" smtClean="0"/>
              <a:t> can cause pain in the legs when walking. However, beyond this, these two entities are very different.</a:t>
            </a:r>
            <a:br>
              <a:rPr lang="en-US" sz="1400" dirty="0" smtClean="0"/>
            </a:br>
            <a:endParaRPr lang="en-US" sz="1400" dirty="0" smtClean="0"/>
          </a:p>
          <a:p>
            <a:pPr>
              <a:buNone/>
            </a:pPr>
            <a:r>
              <a:rPr lang="en-US" sz="1400" b="1" u="sng" dirty="0" smtClean="0">
                <a:solidFill>
                  <a:srgbClr val="00B050"/>
                </a:solidFill>
              </a:rPr>
              <a:t> </a:t>
            </a:r>
            <a:r>
              <a:rPr lang="en-US" sz="1400" b="1" dirty="0" smtClean="0">
                <a:solidFill>
                  <a:srgbClr val="00B050"/>
                </a:solidFill>
              </a:rPr>
              <a:t>       </a:t>
            </a:r>
            <a:r>
              <a:rPr lang="en-US" sz="1400" b="1" u="sng" dirty="0" smtClean="0">
                <a:solidFill>
                  <a:srgbClr val="00B050"/>
                </a:solidFill>
              </a:rPr>
              <a:t> </a:t>
            </a:r>
            <a:r>
              <a:rPr lang="en-US" sz="1400" b="1" u="sng" dirty="0" err="1" smtClean="0">
                <a:solidFill>
                  <a:srgbClr val="00B050"/>
                </a:solidFill>
              </a:rPr>
              <a:t>Pathophysiology</a:t>
            </a:r>
            <a:r>
              <a:rPr lang="en-US" sz="1400" dirty="0" smtClean="0"/>
              <a:t/>
            </a:r>
            <a:br>
              <a:rPr lang="en-US" sz="1400" dirty="0" smtClean="0"/>
            </a:br>
            <a:r>
              <a:rPr lang="en-US" sz="1400" dirty="0" smtClean="0"/>
              <a:t/>
            </a:r>
            <a:br>
              <a:rPr lang="en-US" sz="1400" dirty="0" smtClean="0"/>
            </a:br>
            <a:r>
              <a:rPr lang="en-US" sz="1400" dirty="0" err="1" smtClean="0">
                <a:solidFill>
                  <a:srgbClr val="FFFF00"/>
                </a:solidFill>
              </a:rPr>
              <a:t>Neurogenic</a:t>
            </a:r>
            <a:r>
              <a:rPr lang="en-US" sz="1400" dirty="0" smtClean="0">
                <a:solidFill>
                  <a:srgbClr val="FFFF00"/>
                </a:solidFill>
              </a:rPr>
              <a:t> </a:t>
            </a:r>
            <a:r>
              <a:rPr lang="en-US" sz="1400" dirty="0" err="1" smtClean="0">
                <a:solidFill>
                  <a:srgbClr val="FFFF00"/>
                </a:solidFill>
              </a:rPr>
              <a:t>claudication</a:t>
            </a:r>
            <a:r>
              <a:rPr lang="en-US" sz="1400" dirty="0" smtClean="0">
                <a:solidFill>
                  <a:srgbClr val="FFFF00"/>
                </a:solidFill>
              </a:rPr>
              <a:t> </a:t>
            </a:r>
            <a:r>
              <a:rPr lang="en-US" sz="1400" dirty="0" smtClean="0"/>
              <a:t>is caused by lumbar </a:t>
            </a:r>
            <a:r>
              <a:rPr lang="en-US" sz="1400" dirty="0" err="1" smtClean="0"/>
              <a:t>stenosis</a:t>
            </a:r>
            <a:r>
              <a:rPr lang="en-US" sz="1400" dirty="0" smtClean="0"/>
              <a:t> (pain from back to leg). </a:t>
            </a:r>
            <a:r>
              <a:rPr lang="en-US" sz="1400" dirty="0" smtClean="0">
                <a:solidFill>
                  <a:srgbClr val="FFFF00"/>
                </a:solidFill>
              </a:rPr>
              <a:t>Vascular </a:t>
            </a:r>
            <a:r>
              <a:rPr lang="en-US" sz="1400" dirty="0" err="1" smtClean="0">
                <a:solidFill>
                  <a:srgbClr val="FFFF00"/>
                </a:solidFill>
              </a:rPr>
              <a:t>claudication</a:t>
            </a:r>
            <a:r>
              <a:rPr lang="en-US" sz="1400" dirty="0" smtClean="0">
                <a:solidFill>
                  <a:srgbClr val="FFFF00"/>
                </a:solidFill>
              </a:rPr>
              <a:t> </a:t>
            </a:r>
            <a:r>
              <a:rPr lang="en-US" sz="1400" dirty="0" smtClean="0"/>
              <a:t>is caused by narrowing of arteries which results in decreased blood flow to the legs.(the pain only in the leg) ischemic pain that is relieved by rest.</a:t>
            </a:r>
            <a:br>
              <a:rPr lang="en-US" sz="1400" dirty="0" smtClean="0"/>
            </a:br>
            <a:r>
              <a:rPr lang="en-US" sz="1400" dirty="0" smtClean="0"/>
              <a:t/>
            </a:r>
            <a:br>
              <a:rPr lang="en-US" sz="1400" dirty="0" smtClean="0"/>
            </a:br>
            <a:r>
              <a:rPr lang="en-US" sz="1400" b="1" u="sng" dirty="0" smtClean="0">
                <a:solidFill>
                  <a:srgbClr val="00B050"/>
                </a:solidFill>
              </a:rPr>
              <a:t>Symptoms</a:t>
            </a:r>
            <a:r>
              <a:rPr lang="en-US" sz="1400" dirty="0" smtClean="0"/>
              <a:t/>
            </a:r>
            <a:br>
              <a:rPr lang="en-US" sz="1400" dirty="0" smtClean="0"/>
            </a:br>
            <a:r>
              <a:rPr lang="en-US" sz="1400" dirty="0" smtClean="0"/>
              <a:t>Pain secondary to </a:t>
            </a:r>
            <a:r>
              <a:rPr lang="en-US" sz="1400" dirty="0" err="1" smtClean="0">
                <a:solidFill>
                  <a:srgbClr val="FFFF00"/>
                </a:solidFill>
              </a:rPr>
              <a:t>neurogenic</a:t>
            </a:r>
            <a:r>
              <a:rPr lang="en-US" sz="1400" dirty="0" smtClean="0">
                <a:solidFill>
                  <a:srgbClr val="FFFF00"/>
                </a:solidFill>
              </a:rPr>
              <a:t> </a:t>
            </a:r>
            <a:r>
              <a:rPr lang="en-US" sz="1400" dirty="0" err="1" smtClean="0">
                <a:solidFill>
                  <a:srgbClr val="FFFF00"/>
                </a:solidFill>
              </a:rPr>
              <a:t>claudication</a:t>
            </a:r>
            <a:r>
              <a:rPr lang="en-US" sz="1400" dirty="0" smtClean="0">
                <a:solidFill>
                  <a:srgbClr val="FFFF00"/>
                </a:solidFill>
              </a:rPr>
              <a:t> </a:t>
            </a:r>
            <a:r>
              <a:rPr lang="en-US" sz="1400" dirty="0" smtClean="0"/>
              <a:t>gets better when bending forward because this position widens the spinal canal (leaning on shopping cart/cane, </a:t>
            </a:r>
            <a:r>
              <a:rPr lang="en-US" sz="1400" u="sng" dirty="0" smtClean="0">
                <a:solidFill>
                  <a:schemeClr val="accent2">
                    <a:lumMod val="60000"/>
                    <a:lumOff val="40000"/>
                  </a:schemeClr>
                </a:solidFill>
              </a:rPr>
              <a:t>walking up hill</a:t>
            </a:r>
            <a:r>
              <a:rPr lang="en-US" sz="1400" dirty="0" smtClean="0"/>
              <a:t>, biking, </a:t>
            </a:r>
            <a:r>
              <a:rPr lang="en-US" sz="1400" u="sng" dirty="0" smtClean="0">
                <a:solidFill>
                  <a:schemeClr val="accent2">
                    <a:lumMod val="60000"/>
                    <a:lumOff val="40000"/>
                  </a:schemeClr>
                </a:solidFill>
              </a:rPr>
              <a:t>bicycle</a:t>
            </a:r>
            <a:r>
              <a:rPr lang="en-US" sz="1400" dirty="0" smtClean="0"/>
              <a:t>) and the pain gets more in </a:t>
            </a:r>
            <a:r>
              <a:rPr lang="en-US" sz="1400" dirty="0" err="1" smtClean="0"/>
              <a:t>extention</a:t>
            </a:r>
            <a:r>
              <a:rPr lang="en-US" sz="1400" dirty="0" smtClean="0"/>
              <a:t>. This position does not improve the symptoms of </a:t>
            </a:r>
            <a:r>
              <a:rPr lang="en-US" sz="1400" dirty="0" smtClean="0">
                <a:solidFill>
                  <a:srgbClr val="FFFF00"/>
                </a:solidFill>
              </a:rPr>
              <a:t>vascular </a:t>
            </a:r>
            <a:r>
              <a:rPr lang="en-US" sz="1400" dirty="0" err="1" smtClean="0">
                <a:solidFill>
                  <a:srgbClr val="FFFF00"/>
                </a:solidFill>
              </a:rPr>
              <a:t>claudication</a:t>
            </a:r>
            <a:r>
              <a:rPr lang="en-US" sz="1400" dirty="0" smtClean="0"/>
              <a:t>.</a:t>
            </a:r>
            <a:br>
              <a:rPr lang="en-US" sz="1400" dirty="0" smtClean="0"/>
            </a:br>
            <a:r>
              <a:rPr lang="en-US" sz="1400" dirty="0" smtClean="0"/>
              <a:t/>
            </a:r>
            <a:br>
              <a:rPr lang="en-US" sz="1400" dirty="0" smtClean="0"/>
            </a:br>
            <a:r>
              <a:rPr lang="en-US" sz="1400" b="1" u="sng" dirty="0" smtClean="0">
                <a:solidFill>
                  <a:srgbClr val="00B050"/>
                </a:solidFill>
              </a:rPr>
              <a:t>Physical Exam</a:t>
            </a:r>
            <a:r>
              <a:rPr lang="en-US" sz="1400" dirty="0" smtClean="0"/>
              <a:t/>
            </a:r>
            <a:br>
              <a:rPr lang="en-US" sz="1400" dirty="0" smtClean="0"/>
            </a:br>
            <a:r>
              <a:rPr lang="en-US" sz="1400" dirty="0" err="1" smtClean="0">
                <a:solidFill>
                  <a:srgbClr val="FFFF00"/>
                </a:solidFill>
              </a:rPr>
              <a:t>Neurogenic</a:t>
            </a:r>
            <a:r>
              <a:rPr lang="en-US" sz="1400" dirty="0" smtClean="0">
                <a:solidFill>
                  <a:srgbClr val="FFFF00"/>
                </a:solidFill>
              </a:rPr>
              <a:t> </a:t>
            </a:r>
            <a:r>
              <a:rPr lang="en-US" sz="1400" dirty="0" err="1" smtClean="0">
                <a:solidFill>
                  <a:srgbClr val="FFFF00"/>
                </a:solidFill>
              </a:rPr>
              <a:t>claudication</a:t>
            </a:r>
            <a:r>
              <a:rPr lang="en-US" sz="1400" dirty="0" smtClean="0">
                <a:solidFill>
                  <a:srgbClr val="FFFF00"/>
                </a:solidFill>
              </a:rPr>
              <a:t> </a:t>
            </a:r>
            <a:r>
              <a:rPr lang="en-US" sz="1400" dirty="0" smtClean="0"/>
              <a:t>- </a:t>
            </a:r>
            <a:r>
              <a:rPr lang="en-US" sz="1400" dirty="0" err="1" smtClean="0"/>
              <a:t>neuro</a:t>
            </a:r>
            <a:r>
              <a:rPr lang="en-US" sz="1400" dirty="0" smtClean="0"/>
              <a:t> exam is often </a:t>
            </a:r>
            <a:r>
              <a:rPr lang="en-US" sz="1400" b="1" u="sng" dirty="0" smtClean="0">
                <a:solidFill>
                  <a:schemeClr val="accent2">
                    <a:lumMod val="60000"/>
                    <a:lumOff val="40000"/>
                  </a:schemeClr>
                </a:solidFill>
              </a:rPr>
              <a:t>normal when sitting</a:t>
            </a:r>
            <a:r>
              <a:rPr lang="en-US" sz="1400" dirty="0" smtClean="0"/>
              <a:t> but can reveal single or multiple </a:t>
            </a:r>
            <a:r>
              <a:rPr lang="en-US" sz="1400" dirty="0" err="1" smtClean="0"/>
              <a:t>lumbosacral</a:t>
            </a:r>
            <a:r>
              <a:rPr lang="en-US" sz="1400" dirty="0" smtClean="0"/>
              <a:t> </a:t>
            </a:r>
            <a:r>
              <a:rPr lang="en-US" sz="1400" dirty="0" err="1" smtClean="0"/>
              <a:t>radiculopathies</a:t>
            </a:r>
            <a:r>
              <a:rPr lang="en-US" sz="1400" dirty="0" smtClean="0"/>
              <a:t> after walking it will lead to weakness. </a:t>
            </a:r>
            <a:r>
              <a:rPr lang="en-US" sz="1400" dirty="0" err="1" smtClean="0"/>
              <a:t>Cauda</a:t>
            </a:r>
            <a:r>
              <a:rPr lang="en-US" sz="1400" dirty="0" smtClean="0"/>
              <a:t> </a:t>
            </a:r>
            <a:r>
              <a:rPr lang="en-US" sz="1400" dirty="0" err="1" smtClean="0"/>
              <a:t>equina</a:t>
            </a:r>
            <a:r>
              <a:rPr lang="en-US" sz="1400" dirty="0" smtClean="0"/>
              <a:t> and </a:t>
            </a:r>
            <a:r>
              <a:rPr lang="en-US" sz="1400" dirty="0" err="1" smtClean="0"/>
              <a:t>myelopathy</a:t>
            </a:r>
            <a:r>
              <a:rPr lang="en-US" sz="1400" dirty="0" smtClean="0"/>
              <a:t> can be rare but serious complications. </a:t>
            </a:r>
            <a:r>
              <a:rPr lang="en-US" sz="1400" dirty="0" smtClean="0">
                <a:solidFill>
                  <a:srgbClr val="FFFF00"/>
                </a:solidFill>
              </a:rPr>
              <a:t>Vascular </a:t>
            </a:r>
            <a:r>
              <a:rPr lang="en-US" sz="1400" dirty="0" err="1" smtClean="0">
                <a:solidFill>
                  <a:srgbClr val="FFFF00"/>
                </a:solidFill>
              </a:rPr>
              <a:t>claudication</a:t>
            </a:r>
            <a:r>
              <a:rPr lang="en-US" sz="1400" dirty="0" smtClean="0"/>
              <a:t> - decreased peripheral pulses there is always an abnormal examination.</a:t>
            </a:r>
            <a:br>
              <a:rPr lang="en-US" sz="1400" dirty="0" smtClean="0"/>
            </a:br>
            <a:r>
              <a:rPr lang="en-US" sz="1400" dirty="0" smtClean="0"/>
              <a:t/>
            </a:r>
            <a:br>
              <a:rPr lang="en-US" sz="1400" dirty="0" smtClean="0"/>
            </a:br>
            <a:r>
              <a:rPr lang="en-US" sz="1400" b="1" u="sng" dirty="0" smtClean="0">
                <a:solidFill>
                  <a:srgbClr val="00B050"/>
                </a:solidFill>
              </a:rPr>
              <a:t>Treatment</a:t>
            </a:r>
            <a:r>
              <a:rPr lang="en-US" sz="1400" dirty="0" smtClean="0"/>
              <a:t/>
            </a:r>
            <a:br>
              <a:rPr lang="en-US" sz="1400" dirty="0" smtClean="0"/>
            </a:br>
            <a:r>
              <a:rPr lang="en-US" sz="1400" dirty="0" err="1" smtClean="0">
                <a:solidFill>
                  <a:srgbClr val="FFFF00"/>
                </a:solidFill>
              </a:rPr>
              <a:t>Neurogenic</a:t>
            </a:r>
            <a:r>
              <a:rPr lang="en-US" sz="1400" dirty="0" smtClean="0">
                <a:solidFill>
                  <a:srgbClr val="FFFF00"/>
                </a:solidFill>
              </a:rPr>
              <a:t> </a:t>
            </a:r>
            <a:r>
              <a:rPr lang="en-US" sz="1400" dirty="0" err="1" smtClean="0">
                <a:solidFill>
                  <a:srgbClr val="FFFF00"/>
                </a:solidFill>
              </a:rPr>
              <a:t>claudication</a:t>
            </a:r>
            <a:r>
              <a:rPr lang="en-US" sz="1400" dirty="0" smtClean="0">
                <a:solidFill>
                  <a:srgbClr val="FFFF00"/>
                </a:solidFill>
              </a:rPr>
              <a:t> </a:t>
            </a:r>
            <a:r>
              <a:rPr lang="en-US" sz="1400" dirty="0" smtClean="0"/>
              <a:t>- unless </a:t>
            </a:r>
            <a:r>
              <a:rPr lang="en-US" sz="1400" dirty="0" err="1" smtClean="0"/>
              <a:t>symtoms</a:t>
            </a:r>
            <a:r>
              <a:rPr lang="en-US" sz="1400" dirty="0" smtClean="0"/>
              <a:t> severe, initial treatment is conservative with physical therapy, pain medications, and epidural injections. Spinal surgery can be considered if </a:t>
            </a:r>
            <a:r>
              <a:rPr lang="en-US" sz="1400" dirty="0" err="1" smtClean="0"/>
              <a:t>symtoms</a:t>
            </a:r>
            <a:r>
              <a:rPr lang="en-US" sz="1400" dirty="0" smtClean="0"/>
              <a:t> do not improve with conservative approach. </a:t>
            </a:r>
            <a:r>
              <a:rPr lang="en-US" sz="1400" dirty="0" smtClean="0">
                <a:solidFill>
                  <a:srgbClr val="FFFF00"/>
                </a:solidFill>
              </a:rPr>
              <a:t>Vascular </a:t>
            </a:r>
            <a:r>
              <a:rPr lang="en-US" sz="1400" dirty="0" err="1" smtClean="0">
                <a:solidFill>
                  <a:srgbClr val="FFFF00"/>
                </a:solidFill>
              </a:rPr>
              <a:t>claudication</a:t>
            </a:r>
            <a:r>
              <a:rPr lang="en-US" sz="1400" dirty="0" smtClean="0">
                <a:solidFill>
                  <a:srgbClr val="FFFF00"/>
                </a:solidFill>
              </a:rPr>
              <a:t> </a:t>
            </a:r>
            <a:r>
              <a:rPr lang="en-US" sz="1400" dirty="0" smtClean="0"/>
              <a:t>- physical therapy, </a:t>
            </a:r>
            <a:r>
              <a:rPr lang="en-US" sz="1400" dirty="0" err="1" smtClean="0"/>
              <a:t>antiplatelet</a:t>
            </a:r>
            <a:r>
              <a:rPr lang="en-US" sz="1400" dirty="0" smtClean="0"/>
              <a:t> medications and surgery depending on severity.</a:t>
            </a:r>
            <a:r>
              <a:rPr lang="en-US" sz="1600" dirty="0" smtClean="0"/>
              <a:t/>
            </a:r>
            <a:br>
              <a:rPr lang="en-US" sz="1600" dirty="0" smtClean="0"/>
            </a:br>
            <a:endParaRPr lang="x-none" sz="1600" dirty="0"/>
          </a:p>
        </p:txBody>
      </p:sp>
      <p:sp>
        <p:nvSpPr>
          <p:cNvPr id="4" name="سهم رباعي 3"/>
          <p:cNvSpPr/>
          <p:nvPr/>
        </p:nvSpPr>
        <p:spPr>
          <a:xfrm>
            <a:off x="8286776" y="285728"/>
            <a:ext cx="571504" cy="57150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Vascular vs. Neurogenic claudication</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pic>
        <p:nvPicPr>
          <p:cNvPr id="1026" name="Picture 2" descr="http://www.musculoskeletalnetwork.com/image/image_gallery?img_id=1420028&amp;t=1244229079645"/>
          <p:cNvPicPr>
            <a:picLocks noChangeAspect="1" noChangeArrowheads="1"/>
          </p:cNvPicPr>
          <p:nvPr/>
        </p:nvPicPr>
        <p:blipFill>
          <a:blip r:embed="rId2" cstate="print"/>
          <a:srcRect/>
          <a:stretch>
            <a:fillRect/>
          </a:stretch>
        </p:blipFill>
        <p:spPr bwMode="auto">
          <a:xfrm>
            <a:off x="914400" y="1600200"/>
            <a:ext cx="7239000" cy="445003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42852"/>
            <a:ext cx="8229600" cy="511156"/>
          </a:xfrm>
        </p:spPr>
        <p:txBody>
          <a:bodyPr>
            <a:normAutofit fontScale="90000"/>
          </a:bodyPr>
          <a:lstStyle/>
          <a:p>
            <a:r>
              <a:rPr lang="en-US" dirty="0" smtClean="0">
                <a:solidFill>
                  <a:srgbClr val="FF0000"/>
                </a:solidFill>
              </a:rPr>
              <a:t>Red flag </a:t>
            </a:r>
            <a:endParaRPr lang="x-none" dirty="0">
              <a:solidFill>
                <a:srgbClr val="FF0000"/>
              </a:solidFill>
            </a:endParaRPr>
          </a:p>
        </p:txBody>
      </p:sp>
      <p:sp>
        <p:nvSpPr>
          <p:cNvPr id="3" name="عنصر نائب للمحتوى 2"/>
          <p:cNvSpPr>
            <a:spLocks noGrp="1"/>
          </p:cNvSpPr>
          <p:nvPr>
            <p:ph idx="1"/>
          </p:nvPr>
        </p:nvSpPr>
        <p:spPr>
          <a:xfrm>
            <a:off x="457200" y="714356"/>
            <a:ext cx="8229600" cy="5411807"/>
          </a:xfrm>
        </p:spPr>
        <p:txBody>
          <a:bodyPr>
            <a:normAutofit fontScale="47500" lnSpcReduction="20000"/>
          </a:bodyPr>
          <a:lstStyle/>
          <a:p>
            <a:pPr>
              <a:buNone/>
            </a:pPr>
            <a:r>
              <a:rPr lang="en-US" sz="5100" b="1" u="sng" dirty="0" smtClean="0">
                <a:solidFill>
                  <a:srgbClr val="92D050"/>
                </a:solidFill>
              </a:rPr>
              <a:t>History </a:t>
            </a:r>
            <a:r>
              <a:rPr lang="en-US" sz="5100" b="1" u="sng" dirty="0" smtClean="0">
                <a:solidFill>
                  <a:srgbClr val="92D050"/>
                </a:solidFill>
                <a:sym typeface="Wingdings" pitchFamily="2" charset="2"/>
              </a:rPr>
              <a:t>is not cause  </a:t>
            </a:r>
            <a:r>
              <a:rPr lang="en-US" sz="5100" b="1" u="sng" dirty="0" smtClean="0">
                <a:solidFill>
                  <a:srgbClr val="92D050"/>
                </a:solidFill>
              </a:rPr>
              <a:t>Mechanical pain</a:t>
            </a:r>
          </a:p>
          <a:p>
            <a:r>
              <a:rPr lang="en-US" dirty="0" err="1" smtClean="0"/>
              <a:t>Cancer</a:t>
            </a:r>
            <a:r>
              <a:rPr lang="en-US" dirty="0" err="1" smtClean="0">
                <a:sym typeface="Wingdings" pitchFamily="2" charset="2"/>
              </a:rPr>
              <a:t></a:t>
            </a:r>
            <a:r>
              <a:rPr lang="en-US" dirty="0" err="1" smtClean="0"/>
              <a:t>Unexplained</a:t>
            </a:r>
            <a:r>
              <a:rPr lang="en-US" dirty="0" smtClean="0"/>
              <a:t> weight loss</a:t>
            </a:r>
          </a:p>
          <a:p>
            <a:r>
              <a:rPr lang="en-US" dirty="0" err="1" smtClean="0"/>
              <a:t>Immunosuppression</a:t>
            </a:r>
            <a:r>
              <a:rPr lang="en-US" dirty="0" err="1" smtClean="0">
                <a:sym typeface="Wingdings" pitchFamily="2" charset="2"/>
              </a:rPr>
              <a:t></a:t>
            </a:r>
            <a:r>
              <a:rPr lang="en-US" dirty="0" err="1" smtClean="0"/>
              <a:t>Prolonged</a:t>
            </a:r>
            <a:r>
              <a:rPr lang="en-US" dirty="0" smtClean="0"/>
              <a:t> use of steroids , Intravenous drug use</a:t>
            </a:r>
          </a:p>
          <a:p>
            <a:r>
              <a:rPr lang="en-US" dirty="0" smtClean="0"/>
              <a:t>Pain that is increased or unrelieved by rest</a:t>
            </a:r>
          </a:p>
          <a:p>
            <a:r>
              <a:rPr lang="en-US" dirty="0" smtClean="0"/>
              <a:t>Fever</a:t>
            </a:r>
          </a:p>
          <a:p>
            <a:r>
              <a:rPr lang="en-US" dirty="0" smtClean="0"/>
              <a:t>Significant trauma related to age (e.g., fall from a height or motor vehicle accident in a young patient, minor fall or heavy lifting in a potentially osteoporotic or older patient or a person with possible osteoporosis)</a:t>
            </a:r>
          </a:p>
          <a:p>
            <a:r>
              <a:rPr lang="en-US" dirty="0" smtClean="0"/>
              <a:t>Urinary tract infection</a:t>
            </a:r>
          </a:p>
          <a:p>
            <a:r>
              <a:rPr lang="en-US" dirty="0" smtClean="0"/>
              <a:t>Bladder or bowel incontinence</a:t>
            </a:r>
          </a:p>
          <a:p>
            <a:r>
              <a:rPr lang="en-US" dirty="0" smtClean="0"/>
              <a:t>Urinary retention (with overflow incontinence)</a:t>
            </a:r>
          </a:p>
          <a:p>
            <a:pPr>
              <a:buNone/>
            </a:pPr>
            <a:r>
              <a:rPr lang="en-US" sz="5100" b="1" u="sng" dirty="0" smtClean="0">
                <a:solidFill>
                  <a:srgbClr val="92D050"/>
                </a:solidFill>
              </a:rPr>
              <a:t>Physical examination</a:t>
            </a:r>
          </a:p>
          <a:p>
            <a:r>
              <a:rPr lang="en-US" dirty="0" smtClean="0"/>
              <a:t>Saddle anesthesia</a:t>
            </a:r>
          </a:p>
          <a:p>
            <a:r>
              <a:rPr lang="en-US" dirty="0" smtClean="0"/>
              <a:t>Loss of anal sphincter tone</a:t>
            </a:r>
          </a:p>
          <a:p>
            <a:r>
              <a:rPr lang="en-US" dirty="0" smtClean="0"/>
              <a:t>Major motor weakness in lower extremities</a:t>
            </a:r>
          </a:p>
          <a:p>
            <a:r>
              <a:rPr lang="en-US" dirty="0" smtClean="0"/>
              <a:t>Fever</a:t>
            </a:r>
          </a:p>
          <a:p>
            <a:r>
              <a:rPr lang="en-US" dirty="0" smtClean="0"/>
              <a:t>Vertebral tenderness</a:t>
            </a:r>
          </a:p>
          <a:p>
            <a:r>
              <a:rPr lang="en-US" dirty="0" smtClean="0"/>
              <a:t>Limited spinal range of motion</a:t>
            </a:r>
          </a:p>
          <a:p>
            <a:r>
              <a:rPr lang="en-US" dirty="0" smtClean="0"/>
              <a:t>Neurologic findings persisting beyond one month</a:t>
            </a:r>
          </a:p>
          <a:p>
            <a:pPr>
              <a:buNone/>
            </a:pPr>
            <a:endParaRPr lang="x-none" dirty="0"/>
          </a:p>
        </p:txBody>
      </p:sp>
      <p:sp>
        <p:nvSpPr>
          <p:cNvPr id="4" name="سهم رباعي 3"/>
          <p:cNvSpPr/>
          <p:nvPr/>
        </p:nvSpPr>
        <p:spPr>
          <a:xfrm>
            <a:off x="7643834" y="214290"/>
            <a:ext cx="1214446" cy="1143008"/>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Cervical spine: introduction</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r>
              <a:rPr lang="en-US" dirty="0" smtClean="0"/>
              <a:t>Degenerative changes typically occur in </a:t>
            </a:r>
            <a:r>
              <a:rPr lang="en-US" dirty="0" smtClean="0">
                <a:solidFill>
                  <a:schemeClr val="accent4">
                    <a:lumMod val="60000"/>
                    <a:lumOff val="40000"/>
                  </a:schemeClr>
                </a:solidFill>
              </a:rPr>
              <a:t>C3-C7</a:t>
            </a:r>
          </a:p>
          <a:p>
            <a:r>
              <a:rPr lang="en-US" dirty="0" smtClean="0"/>
              <a:t>Presents with </a:t>
            </a:r>
            <a:r>
              <a:rPr lang="en-US" dirty="0" smtClean="0">
                <a:solidFill>
                  <a:schemeClr val="accent4">
                    <a:lumMod val="60000"/>
                    <a:lumOff val="40000"/>
                  </a:schemeClr>
                </a:solidFill>
              </a:rPr>
              <a:t>axial pain, myelopathy, radiculopathy</a:t>
            </a:r>
          </a:p>
          <a:p>
            <a:r>
              <a:rPr lang="en-US" dirty="0" smtClean="0">
                <a:solidFill>
                  <a:srgbClr val="FF0000"/>
                </a:solidFill>
              </a:rPr>
              <a:t>Physical examination:</a:t>
            </a:r>
          </a:p>
          <a:p>
            <a:pPr lvl="1"/>
            <a:r>
              <a:rPr lang="en-US" dirty="0" smtClean="0"/>
              <a:t>Stiffness (loss of ROM)</a:t>
            </a:r>
            <a:r>
              <a:rPr lang="en-US" dirty="0" smtClean="0">
                <a:sym typeface="Wingdings" pitchFamily="2" charset="2"/>
              </a:rPr>
              <a:t></a:t>
            </a:r>
            <a:r>
              <a:rPr lang="en-US" dirty="0" smtClean="0">
                <a:solidFill>
                  <a:schemeClr val="accent2">
                    <a:lumMod val="40000"/>
                    <a:lumOff val="60000"/>
                  </a:schemeClr>
                </a:solidFill>
                <a:sym typeface="Wingdings" pitchFamily="2" charset="2"/>
              </a:rPr>
              <a:t>in </a:t>
            </a:r>
          </a:p>
          <a:p>
            <a:pPr lvl="1">
              <a:buNone/>
            </a:pPr>
            <a:r>
              <a:rPr lang="en-US" dirty="0" smtClean="0">
                <a:solidFill>
                  <a:schemeClr val="accent2">
                    <a:lumMod val="40000"/>
                    <a:lumOff val="60000"/>
                  </a:schemeClr>
                </a:solidFill>
                <a:sym typeface="Wingdings" pitchFamily="2" charset="2"/>
              </a:rPr>
              <a:t>one side because stretching</a:t>
            </a:r>
          </a:p>
          <a:p>
            <a:pPr lvl="1">
              <a:buNone/>
            </a:pPr>
            <a:r>
              <a:rPr lang="en-US" dirty="0" smtClean="0">
                <a:solidFill>
                  <a:schemeClr val="accent2">
                    <a:lumMod val="40000"/>
                    <a:lumOff val="60000"/>
                  </a:schemeClr>
                </a:solidFill>
                <a:sym typeface="Wingdings" pitchFamily="2" charset="2"/>
              </a:rPr>
              <a:t> of nerve root of other side </a:t>
            </a:r>
            <a:endParaRPr lang="en-US" dirty="0" smtClean="0">
              <a:solidFill>
                <a:schemeClr val="accent2">
                  <a:lumMod val="40000"/>
                  <a:lumOff val="60000"/>
                </a:schemeClr>
              </a:solidFill>
            </a:endParaRPr>
          </a:p>
          <a:p>
            <a:pPr lvl="1"/>
            <a:r>
              <a:rPr lang="en-US" dirty="0" smtClean="0"/>
              <a:t>Neurologic exam</a:t>
            </a:r>
          </a:p>
          <a:p>
            <a:pPr lvl="2"/>
            <a:r>
              <a:rPr lang="en-US" dirty="0" smtClean="0"/>
              <a:t>Weakness</a:t>
            </a:r>
          </a:p>
          <a:p>
            <a:pPr lvl="2"/>
            <a:r>
              <a:rPr lang="en-US" dirty="0" smtClean="0"/>
              <a:t>Loss of sensation</a:t>
            </a:r>
          </a:p>
          <a:p>
            <a:pPr lvl="2"/>
            <a:r>
              <a:rPr lang="en-US" dirty="0" smtClean="0"/>
              <a:t>Hyper-</a:t>
            </a:r>
            <a:r>
              <a:rPr lang="en-US" dirty="0" err="1" smtClean="0"/>
              <a:t>reflexia</a:t>
            </a:r>
            <a:r>
              <a:rPr lang="en-US" dirty="0" smtClean="0"/>
              <a:t> (in </a:t>
            </a:r>
            <a:r>
              <a:rPr lang="en-US" dirty="0" err="1" smtClean="0"/>
              <a:t>myelopathy</a:t>
            </a:r>
            <a:r>
              <a:rPr lang="en-US" dirty="0" smtClean="0"/>
              <a:t>), </a:t>
            </a:r>
            <a:r>
              <a:rPr lang="en-US" dirty="0" err="1" smtClean="0"/>
              <a:t>hypertonia</a:t>
            </a:r>
            <a:endParaRPr lang="en-US" dirty="0" smtClean="0"/>
          </a:p>
          <a:p>
            <a:pPr lvl="2"/>
            <a:r>
              <a:rPr lang="en-US" dirty="0" smtClean="0"/>
              <a:t>Special tests: </a:t>
            </a:r>
            <a:r>
              <a:rPr lang="en-US" dirty="0" err="1" smtClean="0"/>
              <a:t>Spurling’s</a:t>
            </a:r>
            <a:r>
              <a:rPr lang="en-US" dirty="0" smtClean="0"/>
              <a:t> sign: its designed for </a:t>
            </a:r>
            <a:r>
              <a:rPr lang="en-US" dirty="0" err="1" smtClean="0"/>
              <a:t>radiculopathy</a:t>
            </a:r>
            <a:r>
              <a:rPr lang="en-US" dirty="0" smtClean="0"/>
              <a:t>: you provoke the pain, it will only be +</a:t>
            </a:r>
            <a:r>
              <a:rPr lang="en-US" dirty="0" err="1" smtClean="0"/>
              <a:t>ve</a:t>
            </a:r>
            <a:r>
              <a:rPr lang="en-US" dirty="0" smtClean="0"/>
              <a:t> if the cause was nerve compression</a:t>
            </a:r>
          </a:p>
          <a:p>
            <a:pPr lvl="2"/>
            <a:endParaRPr lang="en-US" dirty="0"/>
          </a:p>
        </p:txBody>
      </p:sp>
      <p:pic>
        <p:nvPicPr>
          <p:cNvPr id="27650" name="Picture 2" descr="http://boneandspine.com/wp-content/uploads/2010/01/Spurling-maneuver.jpg"/>
          <p:cNvPicPr>
            <a:picLocks noChangeAspect="1" noChangeArrowheads="1"/>
          </p:cNvPicPr>
          <p:nvPr/>
        </p:nvPicPr>
        <p:blipFill>
          <a:blip r:embed="rId2" cstate="print"/>
          <a:srcRect/>
          <a:stretch>
            <a:fillRect/>
          </a:stretch>
        </p:blipFill>
        <p:spPr bwMode="auto">
          <a:xfrm>
            <a:off x="6781800" y="2514600"/>
            <a:ext cx="2362200" cy="205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Post traumatic arthritis and back pain are both complications of </a:t>
            </a:r>
            <a:r>
              <a:rPr lang="en-US" sz="2400" dirty="0" err="1" smtClean="0"/>
              <a:t>degenerativespinal</a:t>
            </a:r>
            <a:r>
              <a:rPr lang="en-US" sz="2400" dirty="0" smtClean="0"/>
              <a:t> diseases.</a:t>
            </a:r>
          </a:p>
          <a:p>
            <a:r>
              <a:rPr lang="en-US" sz="2400" dirty="0" smtClean="0"/>
              <a:t>Disc degeneration is a disease of young while facet joint diseases are more common in middle aged or old population.</a:t>
            </a:r>
          </a:p>
          <a:p>
            <a:r>
              <a:rPr lang="en-US" sz="2400" dirty="0" smtClean="0"/>
              <a:t>Neural canal (nerve roots) is near the disc, therefore any disc disease will compress it leading to neural foramen </a:t>
            </a:r>
            <a:r>
              <a:rPr lang="en-US" sz="2400" dirty="0" err="1" smtClean="0"/>
              <a:t>stenosis</a:t>
            </a:r>
            <a:r>
              <a:rPr lang="en-US" sz="2400" dirty="0" smtClean="0"/>
              <a:t> not spinal </a:t>
            </a:r>
            <a:r>
              <a:rPr lang="en-US" sz="2400" dirty="0" err="1" smtClean="0"/>
              <a:t>stenosis</a:t>
            </a:r>
            <a:r>
              <a:rPr lang="en-US" sz="2400" dirty="0" smtClean="0"/>
              <a:t>.</a:t>
            </a:r>
          </a:p>
          <a:p>
            <a:r>
              <a:rPr lang="en-US" sz="2400" dirty="0" smtClean="0"/>
              <a:t>Sacrum is completely fused and not mobile, therefore rarely affected.</a:t>
            </a:r>
          </a:p>
          <a:p>
            <a:r>
              <a:rPr lang="en-US" sz="2400" dirty="0" smtClean="0"/>
              <a:t>When the disc degenerates it will overload the facet joints and they will start being painful and arthritic. </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0000"/>
                </a:solidFill>
              </a:rPr>
              <a:t>Spurling’s</a:t>
            </a:r>
            <a:r>
              <a:rPr lang="en-US" dirty="0" smtClean="0">
                <a:solidFill>
                  <a:srgbClr val="FF0000"/>
                </a:solidFill>
              </a:rPr>
              <a:t> test</a:t>
            </a:r>
            <a:endParaRPr lang="x-none"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en-US" dirty="0" smtClean="0"/>
              <a:t>Axial compression of the spine and rotation to the </a:t>
            </a:r>
            <a:r>
              <a:rPr lang="en-US" dirty="0" err="1" smtClean="0"/>
              <a:t>ipsilateral</a:t>
            </a:r>
            <a:r>
              <a:rPr lang="en-US" dirty="0" smtClean="0"/>
              <a:t> side of symptoms reproduces/worsens cervical </a:t>
            </a:r>
            <a:r>
              <a:rPr lang="en-US" dirty="0" err="1" smtClean="0"/>
              <a:t>radiculopathy</a:t>
            </a:r>
            <a:r>
              <a:rPr lang="en-US" dirty="0" smtClean="0"/>
              <a:t>. </a:t>
            </a:r>
          </a:p>
          <a:p>
            <a:pPr>
              <a:buNone/>
            </a:pPr>
            <a:r>
              <a:rPr lang="en-US" b="1" u="sng" dirty="0" smtClean="0">
                <a:solidFill>
                  <a:srgbClr val="92D050"/>
                </a:solidFill>
              </a:rPr>
              <a:t>Description</a:t>
            </a:r>
          </a:p>
          <a:p>
            <a:r>
              <a:rPr lang="en-US" dirty="0" smtClean="0"/>
              <a:t>This is a common </a:t>
            </a:r>
            <a:r>
              <a:rPr lang="en-US" dirty="0" err="1" smtClean="0"/>
              <a:t>manoeuvre</a:t>
            </a:r>
            <a:r>
              <a:rPr lang="en-US" dirty="0" smtClean="0"/>
              <a:t> performed by neurosurgeons. Axial compression of the spine and rotation to the </a:t>
            </a:r>
            <a:r>
              <a:rPr lang="en-US" dirty="0" err="1" smtClean="0"/>
              <a:t>ipsilateral</a:t>
            </a:r>
            <a:r>
              <a:rPr lang="en-US" dirty="0" smtClean="0"/>
              <a:t> side of symptoms reproduces/worsens cervical </a:t>
            </a:r>
            <a:r>
              <a:rPr lang="en-US" dirty="0" err="1" smtClean="0"/>
              <a:t>radiculopathy</a:t>
            </a:r>
            <a:r>
              <a:rPr lang="en-US" dirty="0" smtClean="0"/>
              <a:t>. Pain to the side of rotation is usually indicative of </a:t>
            </a:r>
            <a:r>
              <a:rPr lang="en-US" dirty="0" err="1" smtClean="0"/>
              <a:t>foraminal</a:t>
            </a:r>
            <a:r>
              <a:rPr lang="en-US" dirty="0" smtClean="0"/>
              <a:t> </a:t>
            </a:r>
            <a:r>
              <a:rPr lang="en-US" dirty="0" err="1" smtClean="0"/>
              <a:t>stenosis</a:t>
            </a:r>
            <a:r>
              <a:rPr lang="en-US" dirty="0" smtClean="0"/>
              <a:t> and nerve root irritation.</a:t>
            </a:r>
          </a:p>
          <a:p>
            <a:endParaRPr lang="x-none" dirty="0"/>
          </a:p>
        </p:txBody>
      </p:sp>
      <p:sp>
        <p:nvSpPr>
          <p:cNvPr id="4" name="سهم رباعي 3"/>
          <p:cNvSpPr/>
          <p:nvPr/>
        </p:nvSpPr>
        <p:spPr>
          <a:xfrm>
            <a:off x="7358082" y="285728"/>
            <a:ext cx="1143008" cy="10001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Cervical spine: Management</a:t>
            </a:r>
            <a:br>
              <a:rPr lang="en-US" dirty="0" smtClean="0">
                <a:solidFill>
                  <a:schemeClr val="accent3">
                    <a:lumMod val="60000"/>
                    <a:lumOff val="40000"/>
                  </a:schemeClr>
                </a:solidFill>
                <a:effectLst>
                  <a:outerShdw blurRad="38100" dist="38100" dir="2700000" algn="tl">
                    <a:srgbClr val="000000">
                      <a:alpha val="43137"/>
                    </a:srgbClr>
                  </a:outerShdw>
                </a:effectLst>
              </a:rPr>
            </a:br>
            <a:r>
              <a:rPr lang="en-US" sz="2000" dirty="0" smtClean="0">
                <a:solidFill>
                  <a:schemeClr val="accent2">
                    <a:lumMod val="60000"/>
                    <a:lumOff val="40000"/>
                  </a:schemeClr>
                </a:solidFill>
                <a:effectLst>
                  <a:outerShdw blurRad="38100" dist="38100" dir="2700000" algn="tl">
                    <a:srgbClr val="000000">
                      <a:alpha val="43137"/>
                    </a:srgbClr>
                  </a:outerShdw>
                </a:effectLst>
                <a:sym typeface="Wingdings" pitchFamily="2" charset="2"/>
              </a:rPr>
              <a:t>most of cervical and back pain treated conservatively </a:t>
            </a:r>
            <a:endParaRPr lang="en-US" sz="2000"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Conservative treatment</a:t>
            </a:r>
          </a:p>
          <a:p>
            <a:pPr lvl="1"/>
            <a:r>
              <a:rPr lang="en-US" dirty="0" smtClean="0"/>
              <a:t>First line of treatment for axial neck pain and mild neurologic symptoms (e.g. mild radiculopathy </a:t>
            </a:r>
            <a:r>
              <a:rPr lang="en-US" dirty="0" smtClean="0">
                <a:solidFill>
                  <a:schemeClr val="accent6">
                    <a:lumMod val="60000"/>
                    <a:lumOff val="40000"/>
                  </a:schemeClr>
                </a:solidFill>
              </a:rPr>
              <a:t>without any motor deficit</a:t>
            </a:r>
            <a:r>
              <a:rPr lang="en-US" dirty="0" smtClean="0"/>
              <a:t>)</a:t>
            </a:r>
          </a:p>
          <a:p>
            <a:pPr lvl="2"/>
            <a:r>
              <a:rPr lang="en-US" dirty="0" smtClean="0">
                <a:solidFill>
                  <a:srgbClr val="92D050"/>
                </a:solidFill>
              </a:rPr>
              <a:t>Physiotherapy: </a:t>
            </a:r>
          </a:p>
          <a:p>
            <a:pPr lvl="3"/>
            <a:r>
              <a:rPr lang="en-US" dirty="0" smtClean="0"/>
              <a:t>Focus on ROM and muscle strengthening</a:t>
            </a:r>
          </a:p>
          <a:p>
            <a:pPr lvl="2"/>
            <a:r>
              <a:rPr lang="en-US" dirty="0">
                <a:solidFill>
                  <a:srgbClr val="92D050"/>
                </a:solidFill>
              </a:rPr>
              <a:t>N</a:t>
            </a:r>
            <a:r>
              <a:rPr lang="en-US" dirty="0" smtClean="0">
                <a:solidFill>
                  <a:srgbClr val="92D050"/>
                </a:solidFill>
              </a:rPr>
              <a:t>on-steroidal anti-inflammatory medications (NSAID)</a:t>
            </a:r>
          </a:p>
          <a:p>
            <a:pPr lvl="3"/>
            <a:r>
              <a:rPr lang="en-US" dirty="0" smtClean="0"/>
              <a:t>E.g. </a:t>
            </a:r>
            <a:r>
              <a:rPr lang="en-US" dirty="0" err="1" smtClean="0"/>
              <a:t>Diclofenac</a:t>
            </a:r>
            <a:r>
              <a:rPr lang="en-US" dirty="0" smtClean="0"/>
              <a:t>, ibuprofen, naproxen</a:t>
            </a:r>
          </a:p>
          <a:p>
            <a:pPr lvl="2"/>
            <a:r>
              <a:rPr lang="en-US" dirty="0" smtClean="0">
                <a:solidFill>
                  <a:srgbClr val="92D050"/>
                </a:solidFill>
              </a:rPr>
              <a:t>Neuropathic medication: for </a:t>
            </a:r>
            <a:r>
              <a:rPr lang="en-US" b="1" u="sng" dirty="0" smtClean="0">
                <a:solidFill>
                  <a:srgbClr val="92D050"/>
                </a:solidFill>
              </a:rPr>
              <a:t>radiculopathy</a:t>
            </a:r>
            <a:r>
              <a:rPr lang="en-US" dirty="0" smtClean="0">
                <a:solidFill>
                  <a:srgbClr val="92D050"/>
                </a:solidFill>
              </a:rPr>
              <a:t> pain</a:t>
            </a:r>
          </a:p>
          <a:p>
            <a:pPr lvl="3"/>
            <a:r>
              <a:rPr lang="en-US" dirty="0" smtClean="0"/>
              <a:t>E.g. Gabapentin or </a:t>
            </a:r>
            <a:r>
              <a:rPr lang="en-US" dirty="0" err="1" smtClean="0"/>
              <a:t>pregabalin</a:t>
            </a:r>
            <a:r>
              <a:rPr lang="en-US" dirty="0" smtClean="0"/>
              <a:t>  </a:t>
            </a:r>
            <a:r>
              <a:rPr lang="en-US" dirty="0" smtClean="0">
                <a:solidFill>
                  <a:schemeClr val="accent2">
                    <a:lumMod val="60000"/>
                    <a:lumOff val="40000"/>
                  </a:schemeClr>
                </a:solidFill>
              </a:rPr>
              <a:t>(the pt can use these drugs for long time because less side effect </a:t>
            </a:r>
            <a:r>
              <a:rPr lang="en-US" dirty="0" smtClean="0">
                <a:solidFill>
                  <a:schemeClr val="accent2">
                    <a:lumMod val="60000"/>
                    <a:lumOff val="40000"/>
                  </a:schemeClr>
                </a:solidFill>
                <a:sym typeface="Wingdings" pitchFamily="2" charset="2"/>
              </a:rPr>
              <a:t>does not cause increase blood pressure or renal or liver toxicity) </a:t>
            </a:r>
            <a:endParaRPr lang="en-US" dirty="0">
              <a:solidFill>
                <a:schemeClr val="accent2">
                  <a:lumMod val="60000"/>
                  <a:lumOff val="4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Cervical spine: Management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Surgical management</a:t>
            </a:r>
          </a:p>
          <a:p>
            <a:pPr lvl="1"/>
            <a:r>
              <a:rPr lang="en-US" dirty="0" smtClean="0">
                <a:solidFill>
                  <a:srgbClr val="92D050"/>
                </a:solidFill>
              </a:rPr>
              <a:t>Indicated for:</a:t>
            </a:r>
          </a:p>
          <a:p>
            <a:pPr lvl="2"/>
            <a:r>
              <a:rPr lang="en-US" dirty="0" smtClean="0"/>
              <a:t>Spinal stenosis causing </a:t>
            </a:r>
            <a:r>
              <a:rPr lang="en-US" b="1" u="sng" dirty="0" smtClean="0"/>
              <a:t>myelopathy</a:t>
            </a:r>
          </a:p>
          <a:p>
            <a:pPr lvl="2"/>
            <a:r>
              <a:rPr lang="en-US" dirty="0" smtClean="0"/>
              <a:t>Disc herniation causing severe radiculopathy and weakness</a:t>
            </a:r>
          </a:p>
          <a:p>
            <a:pPr lvl="2"/>
            <a:r>
              <a:rPr lang="en-US" dirty="0" smtClean="0"/>
              <a:t>Failure of conservative treatment of axial neck pain or mild radiculopathy</a:t>
            </a:r>
          </a:p>
          <a:p>
            <a:pPr lvl="1"/>
            <a:r>
              <a:rPr lang="en-US" dirty="0" smtClean="0">
                <a:solidFill>
                  <a:srgbClr val="92D050"/>
                </a:solidFill>
              </a:rPr>
              <a:t>Procedures:</a:t>
            </a:r>
          </a:p>
          <a:p>
            <a:pPr lvl="2"/>
            <a:r>
              <a:rPr lang="en-US" dirty="0" smtClean="0"/>
              <a:t>Anterior discectomy and fusion</a:t>
            </a:r>
          </a:p>
          <a:p>
            <a:pPr lvl="2"/>
            <a:r>
              <a:rPr lang="en-US" dirty="0" smtClean="0"/>
              <a:t>Posterior laminectomy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Anterior Discectomy and fusion</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pic>
        <p:nvPicPr>
          <p:cNvPr id="28674" name="Picture 2" descr="C:\Documents and Settings\Khalid AlSaleh\Desktop\acdf.bmp"/>
          <p:cNvPicPr>
            <a:picLocks noChangeAspect="1" noChangeArrowheads="1"/>
          </p:cNvPicPr>
          <p:nvPr/>
        </p:nvPicPr>
        <p:blipFill>
          <a:blip r:embed="rId2" cstate="print"/>
          <a:srcRect/>
          <a:stretch>
            <a:fillRect/>
          </a:stretch>
        </p:blipFill>
        <p:spPr bwMode="auto">
          <a:xfrm>
            <a:off x="2438400" y="1905000"/>
            <a:ext cx="3952875" cy="4419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Lumbar spine</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Degenerative changes typically occur in </a:t>
            </a:r>
            <a:r>
              <a:rPr lang="en-US" dirty="0" smtClean="0">
                <a:solidFill>
                  <a:schemeClr val="tx2">
                    <a:lumMod val="50000"/>
                  </a:schemeClr>
                </a:solidFill>
              </a:rPr>
              <a:t>L3-S1 (L3-L4,L4-L5,L5-S1)</a:t>
            </a:r>
          </a:p>
          <a:p>
            <a:r>
              <a:rPr lang="en-US" dirty="0" smtClean="0"/>
              <a:t>Presents with </a:t>
            </a:r>
            <a:r>
              <a:rPr lang="en-US" dirty="0" smtClean="0">
                <a:solidFill>
                  <a:schemeClr val="tx2">
                    <a:lumMod val="50000"/>
                  </a:schemeClr>
                </a:solidFill>
              </a:rPr>
              <a:t>axial pain, Sciatica, neurogenic claudication</a:t>
            </a:r>
          </a:p>
          <a:p>
            <a:r>
              <a:rPr lang="en-US" dirty="0" smtClean="0">
                <a:solidFill>
                  <a:srgbClr val="FF0000"/>
                </a:solidFill>
              </a:rPr>
              <a:t>Physical examination:</a:t>
            </a:r>
          </a:p>
          <a:p>
            <a:pPr lvl="1"/>
            <a:r>
              <a:rPr lang="en-US" dirty="0" smtClean="0"/>
              <a:t>Stiffness (loss of ROM)</a:t>
            </a:r>
          </a:p>
          <a:p>
            <a:pPr lvl="1"/>
            <a:r>
              <a:rPr lang="en-US" dirty="0" smtClean="0"/>
              <a:t>Neurologic exam</a:t>
            </a:r>
          </a:p>
          <a:p>
            <a:pPr lvl="2"/>
            <a:r>
              <a:rPr lang="en-US" dirty="0" smtClean="0"/>
              <a:t>Weakness</a:t>
            </a:r>
          </a:p>
          <a:p>
            <a:pPr lvl="2"/>
            <a:r>
              <a:rPr lang="en-US" dirty="0" smtClean="0"/>
              <a:t>Loss of sensation</a:t>
            </a:r>
          </a:p>
          <a:p>
            <a:pPr lvl="2"/>
            <a:r>
              <a:rPr lang="en-US" dirty="0" smtClean="0"/>
              <a:t>Hypo-</a:t>
            </a:r>
            <a:r>
              <a:rPr lang="en-US" dirty="0" err="1" smtClean="0"/>
              <a:t>reflexia</a:t>
            </a:r>
            <a:r>
              <a:rPr lang="en-US" dirty="0" smtClean="0"/>
              <a:t>, hypo-</a:t>
            </a:r>
            <a:r>
              <a:rPr lang="en-US" dirty="0" err="1" smtClean="0"/>
              <a:t>tonia</a:t>
            </a:r>
            <a:endParaRPr lang="en-US" dirty="0" smtClean="0"/>
          </a:p>
          <a:p>
            <a:pPr lvl="2"/>
            <a:r>
              <a:rPr lang="en-US" dirty="0" smtClean="0"/>
              <a:t>Special tests: SLRT</a:t>
            </a:r>
            <a:r>
              <a:rPr lang="en-US" dirty="0" smtClean="0">
                <a:sym typeface="Wingdings" pitchFamily="2" charset="2"/>
              </a:rPr>
              <a:t> </a:t>
            </a:r>
            <a:r>
              <a:rPr lang="en-US" dirty="0" err="1" smtClean="0">
                <a:sym typeface="Wingdings" pitchFamily="2" charset="2"/>
              </a:rPr>
              <a:t>stright</a:t>
            </a:r>
            <a:r>
              <a:rPr lang="en-US" dirty="0" smtClean="0">
                <a:sym typeface="Wingdings" pitchFamily="2" charset="2"/>
              </a:rPr>
              <a:t>  leg raising test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Lumbar spine: management</a:t>
            </a:r>
            <a:br>
              <a:rPr lang="en-US" dirty="0" smtClean="0">
                <a:solidFill>
                  <a:schemeClr val="accent3">
                    <a:lumMod val="60000"/>
                    <a:lumOff val="40000"/>
                  </a:schemeClr>
                </a:solidFill>
                <a:effectLst>
                  <a:outerShdw blurRad="38100" dist="38100" dir="2700000" algn="tl">
                    <a:srgbClr val="000000">
                      <a:alpha val="43137"/>
                    </a:srgbClr>
                  </a:outerShdw>
                </a:effectLst>
              </a:rPr>
            </a:br>
            <a:r>
              <a:rPr lang="en-US" sz="2200" dirty="0" smtClean="0">
                <a:solidFill>
                  <a:schemeClr val="accent2">
                    <a:lumMod val="60000"/>
                    <a:lumOff val="40000"/>
                  </a:schemeClr>
                </a:solidFill>
                <a:effectLst>
                  <a:outerShdw blurRad="38100" dist="38100" dir="2700000" algn="tl">
                    <a:srgbClr val="000000">
                      <a:alpha val="43137"/>
                    </a:srgbClr>
                  </a:outerShdw>
                </a:effectLst>
                <a:sym typeface="Wingdings" pitchFamily="2" charset="2"/>
              </a:rPr>
              <a:t>MRI is very sensitive </a:t>
            </a:r>
            <a:r>
              <a:rPr lang="en-US" sz="2200" dirty="0" err="1" smtClean="0">
                <a:solidFill>
                  <a:schemeClr val="accent2">
                    <a:lumMod val="60000"/>
                    <a:lumOff val="40000"/>
                  </a:schemeClr>
                </a:solidFill>
                <a:effectLst>
                  <a:outerShdw blurRad="38100" dist="38100" dir="2700000" algn="tl">
                    <a:srgbClr val="000000">
                      <a:alpha val="43137"/>
                    </a:srgbClr>
                  </a:outerShdw>
                </a:effectLst>
                <a:sym typeface="Wingdings" pitchFamily="2" charset="2"/>
              </a:rPr>
              <a:t>especialy</a:t>
            </a:r>
            <a:r>
              <a:rPr lang="en-US" sz="2200" dirty="0" smtClean="0">
                <a:solidFill>
                  <a:schemeClr val="accent2">
                    <a:lumMod val="60000"/>
                    <a:lumOff val="40000"/>
                  </a:schemeClr>
                </a:solidFill>
                <a:effectLst>
                  <a:outerShdw blurRad="38100" dist="38100" dir="2700000" algn="tl">
                    <a:srgbClr val="000000">
                      <a:alpha val="43137"/>
                    </a:srgbClr>
                  </a:outerShdw>
                </a:effectLst>
                <a:sym typeface="Wingdings" pitchFamily="2" charset="2"/>
              </a:rPr>
              <a:t> in early case </a:t>
            </a:r>
            <a:endParaRPr lang="en-US" sz="2200"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Axial low back pain</a:t>
            </a:r>
          </a:p>
          <a:p>
            <a:pPr lvl="1"/>
            <a:r>
              <a:rPr lang="en-US" dirty="0" smtClean="0">
                <a:solidFill>
                  <a:srgbClr val="92D050"/>
                </a:solidFill>
              </a:rPr>
              <a:t>Conservative treatment</a:t>
            </a:r>
            <a:r>
              <a:rPr lang="en-US" dirty="0" smtClean="0"/>
              <a:t> if first-line and mainstay of treatment</a:t>
            </a:r>
          </a:p>
          <a:p>
            <a:pPr lvl="2"/>
            <a:r>
              <a:rPr lang="en-US" dirty="0" smtClean="0">
                <a:solidFill>
                  <a:srgbClr val="FFFF00"/>
                </a:solidFill>
              </a:rPr>
              <a:t>Physiotherapy:</a:t>
            </a:r>
            <a:r>
              <a:rPr lang="en-US" dirty="0" smtClean="0"/>
              <a:t> core muscle strengthening, posture training</a:t>
            </a:r>
          </a:p>
          <a:p>
            <a:pPr lvl="2"/>
            <a:r>
              <a:rPr lang="en-US" dirty="0" smtClean="0">
                <a:solidFill>
                  <a:srgbClr val="FFFF00"/>
                </a:solidFill>
              </a:rPr>
              <a:t>NSAID</a:t>
            </a:r>
          </a:p>
          <a:p>
            <a:pPr lvl="1"/>
            <a:r>
              <a:rPr lang="en-US" dirty="0" smtClean="0">
                <a:solidFill>
                  <a:srgbClr val="92D050"/>
                </a:solidFill>
              </a:rPr>
              <a:t>Surgical treatment</a:t>
            </a:r>
          </a:p>
          <a:p>
            <a:pPr lvl="1"/>
            <a:r>
              <a:rPr lang="en-US" dirty="0" smtClean="0">
                <a:solidFill>
                  <a:srgbClr val="FFFF00"/>
                </a:solidFill>
              </a:rPr>
              <a:t>indicated for:</a:t>
            </a:r>
          </a:p>
          <a:p>
            <a:pPr lvl="2"/>
            <a:r>
              <a:rPr lang="en-US" dirty="0" smtClean="0"/>
              <a:t>Instability or deformity</a:t>
            </a:r>
          </a:p>
          <a:p>
            <a:pPr lvl="3">
              <a:buNone/>
            </a:pPr>
            <a:r>
              <a:rPr lang="en-US" dirty="0" smtClean="0"/>
              <a:t>e.g. high-grade spondylolisthesis</a:t>
            </a:r>
            <a:endParaRPr lang="en-US" dirty="0"/>
          </a:p>
          <a:p>
            <a:pPr lvl="2"/>
            <a:r>
              <a:rPr lang="en-US" dirty="0" smtClean="0"/>
              <a:t>Failure of conservative treatment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Lumbar </a:t>
            </a:r>
            <a:r>
              <a:rPr lang="en-US" dirty="0" err="1" smtClean="0">
                <a:solidFill>
                  <a:schemeClr val="accent3">
                    <a:lumMod val="60000"/>
                    <a:lumOff val="40000"/>
                  </a:schemeClr>
                </a:solidFill>
                <a:effectLst>
                  <a:outerShdw blurRad="38100" dist="38100" dir="2700000" algn="tl">
                    <a:srgbClr val="000000">
                      <a:alpha val="43137"/>
                    </a:srgbClr>
                  </a:outerShdw>
                </a:effectLst>
              </a:rPr>
              <a:t>spondylosis</a:t>
            </a:r>
            <a:r>
              <a:rPr lang="en-US" dirty="0" smtClean="0">
                <a:solidFill>
                  <a:schemeClr val="accent3">
                    <a:lumMod val="60000"/>
                    <a:lumOff val="40000"/>
                  </a:schemeClr>
                </a:solidFill>
                <a:effectLst>
                  <a:outerShdw blurRad="38100" dist="38100" dir="2700000" algn="tl">
                    <a:srgbClr val="000000">
                      <a:alpha val="43137"/>
                    </a:srgbClr>
                  </a:outerShdw>
                </a:effectLst>
              </a:rPr>
              <a:t/>
            </a:r>
            <a:br>
              <a:rPr lang="en-US" dirty="0" smtClean="0">
                <a:solidFill>
                  <a:schemeClr val="accent3">
                    <a:lumMod val="60000"/>
                    <a:lumOff val="40000"/>
                  </a:schemeClr>
                </a:solidFill>
                <a:effectLst>
                  <a:outerShdw blurRad="38100" dist="38100" dir="2700000" algn="tl">
                    <a:srgbClr val="000000">
                      <a:alpha val="43137"/>
                    </a:srgbClr>
                  </a:outerShdw>
                </a:effectLst>
              </a:rPr>
            </a:br>
            <a:r>
              <a:rPr lang="en-US" sz="2700" dirty="0" smtClean="0">
                <a:solidFill>
                  <a:schemeClr val="tx1">
                    <a:lumMod val="95000"/>
                  </a:schemeClr>
                </a:solidFill>
                <a:effectLst>
                  <a:outerShdw blurRad="38100" dist="38100" dir="2700000" algn="tl">
                    <a:srgbClr val="000000">
                      <a:alpha val="43137"/>
                    </a:srgbClr>
                  </a:outerShdw>
                </a:effectLst>
              </a:rPr>
              <a:t>-degenerated disc and bruised bone </a:t>
            </a:r>
            <a:endParaRPr lang="en-US" sz="2700" dirty="0">
              <a:solidFill>
                <a:schemeClr val="tx1">
                  <a:lumMod val="95000"/>
                </a:schemeClr>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57611"/>
            <a:ext cx="4114800" cy="291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1714488"/>
            <a:ext cx="3726939" cy="284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كسهم مستقيم 5"/>
          <p:cNvCxnSpPr/>
          <p:nvPr/>
        </p:nvCxnSpPr>
        <p:spPr>
          <a:xfrm>
            <a:off x="7072330" y="3571876"/>
            <a:ext cx="42862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مربع نص 6"/>
          <p:cNvSpPr txBox="1"/>
          <p:nvPr/>
        </p:nvSpPr>
        <p:spPr>
          <a:xfrm>
            <a:off x="7553501" y="3429000"/>
            <a:ext cx="1590499" cy="369332"/>
          </a:xfrm>
          <a:prstGeom prst="rect">
            <a:avLst/>
          </a:prstGeom>
          <a:noFill/>
        </p:spPr>
        <p:txBody>
          <a:bodyPr wrap="none" rtlCol="1">
            <a:spAutoFit/>
          </a:bodyPr>
          <a:lstStyle/>
          <a:p>
            <a:r>
              <a:rPr lang="en-US" dirty="0" smtClean="0"/>
              <a:t>Bulging of disc </a:t>
            </a:r>
            <a:endParaRPr lang="x-none" dirty="0"/>
          </a:p>
        </p:txBody>
      </p:sp>
      <p:sp>
        <p:nvSpPr>
          <p:cNvPr id="10" name="مربع نص 9"/>
          <p:cNvSpPr txBox="1"/>
          <p:nvPr/>
        </p:nvSpPr>
        <p:spPr>
          <a:xfrm>
            <a:off x="357158" y="5286388"/>
            <a:ext cx="4519186" cy="646331"/>
          </a:xfrm>
          <a:prstGeom prst="rect">
            <a:avLst/>
          </a:prstGeom>
          <a:noFill/>
        </p:spPr>
        <p:txBody>
          <a:bodyPr wrap="none" rtlCol="1">
            <a:spAutoFit/>
          </a:bodyPr>
          <a:lstStyle/>
          <a:p>
            <a:r>
              <a:rPr lang="en-US" dirty="0" smtClean="0">
                <a:solidFill>
                  <a:schemeClr val="accent2">
                    <a:lumMod val="60000"/>
                    <a:lumOff val="40000"/>
                  </a:schemeClr>
                </a:solidFill>
              </a:rPr>
              <a:t>Normal disc </a:t>
            </a:r>
            <a:r>
              <a:rPr lang="en-US" dirty="0" smtClean="0">
                <a:solidFill>
                  <a:schemeClr val="accent2">
                    <a:lumMod val="60000"/>
                    <a:lumOff val="40000"/>
                  </a:schemeClr>
                </a:solidFill>
                <a:sym typeface="Wingdings" pitchFamily="2" charset="2"/>
              </a:rPr>
              <a:t> bright and oval </a:t>
            </a:r>
          </a:p>
          <a:p>
            <a:r>
              <a:rPr lang="en-US" dirty="0" smtClean="0">
                <a:solidFill>
                  <a:schemeClr val="accent2">
                    <a:lumMod val="60000"/>
                    <a:lumOff val="40000"/>
                  </a:schemeClr>
                </a:solidFill>
                <a:sym typeface="Wingdings" pitchFamily="2" charset="2"/>
              </a:rPr>
              <a:t>Abnormal disc  black-bulging-bruised bone  </a:t>
            </a:r>
            <a:endParaRPr lang="x-none" dirty="0">
              <a:solidFill>
                <a:schemeClr val="accent2">
                  <a:lumMod val="60000"/>
                  <a:lumOff val="40000"/>
                </a:schemeClr>
              </a:solidFill>
            </a:endParaRPr>
          </a:p>
        </p:txBody>
      </p:sp>
    </p:spTree>
    <p:extLst>
      <p:ext uri="{BB962C8B-B14F-4D97-AF65-F5344CB8AC3E}">
        <p14:creationId xmlns:p14="http://schemas.microsoft.com/office/powerpoint/2010/main" val="783155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Lumbar spine: management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u="sng" dirty="0" smtClean="0">
                <a:solidFill>
                  <a:srgbClr val="FF0000"/>
                </a:solidFill>
              </a:rPr>
              <a:t>Spinal stenosis</a:t>
            </a:r>
          </a:p>
          <a:p>
            <a:pPr lvl="1"/>
            <a:r>
              <a:rPr lang="en-US" dirty="0" smtClean="0">
                <a:solidFill>
                  <a:srgbClr val="00B050"/>
                </a:solidFill>
              </a:rPr>
              <a:t>Conservative treatment </a:t>
            </a:r>
            <a:r>
              <a:rPr lang="en-US" dirty="0" smtClean="0"/>
              <a:t>is first line of treatment</a:t>
            </a:r>
          </a:p>
          <a:p>
            <a:pPr lvl="2"/>
            <a:r>
              <a:rPr lang="en-US" dirty="0" smtClean="0"/>
              <a:t>Activity modification, analgesics, epidural </a:t>
            </a:r>
            <a:r>
              <a:rPr lang="en-US" dirty="0" err="1" smtClean="0"/>
              <a:t>cortico</a:t>
            </a:r>
            <a:r>
              <a:rPr lang="en-US" dirty="0" smtClean="0"/>
              <a:t>-steroid injections</a:t>
            </a:r>
          </a:p>
          <a:p>
            <a:pPr lvl="1"/>
            <a:r>
              <a:rPr lang="en-US" dirty="0" smtClean="0">
                <a:solidFill>
                  <a:srgbClr val="00B050"/>
                </a:solidFill>
              </a:rPr>
              <a:t>Surgical treatment</a:t>
            </a:r>
          </a:p>
          <a:p>
            <a:pPr lvl="2"/>
            <a:r>
              <a:rPr lang="en-US" dirty="0" smtClean="0">
                <a:solidFill>
                  <a:srgbClr val="FFFF00"/>
                </a:solidFill>
              </a:rPr>
              <a:t>Indicated for </a:t>
            </a:r>
          </a:p>
          <a:p>
            <a:pPr lvl="3"/>
            <a:r>
              <a:rPr lang="en-US" dirty="0" smtClean="0"/>
              <a:t>Motor weakness e.g. drop foot</a:t>
            </a:r>
          </a:p>
          <a:p>
            <a:pPr lvl="3"/>
            <a:r>
              <a:rPr lang="en-US" dirty="0" smtClean="0"/>
              <a:t>failure of –minimum- 6 months of conservative treatment</a:t>
            </a:r>
          </a:p>
          <a:p>
            <a:pPr lvl="2"/>
            <a:r>
              <a:rPr lang="en-US" dirty="0" smtClean="0"/>
              <a:t>Spinal decompression (laminectomy) is the </a:t>
            </a:r>
            <a:r>
              <a:rPr lang="en-US" b="1" dirty="0" smtClean="0">
                <a:solidFill>
                  <a:srgbClr val="FF9933"/>
                </a:solidFill>
              </a:rPr>
              <a:t>commonest</a:t>
            </a:r>
            <a:r>
              <a:rPr lang="en-US" dirty="0" smtClean="0"/>
              <a:t> procedure</a:t>
            </a:r>
          </a:p>
          <a:p>
            <a:pPr lvl="2"/>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Spinal Stenosis</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pic>
        <p:nvPicPr>
          <p:cNvPr id="6146" name="Picture 2" descr="http://drwolgin.com/images/spinal%20stenosis%20mri%20w%20t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29" y="1337739"/>
            <a:ext cx="4114800" cy="50182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5484"/>
            <a:ext cx="4006760" cy="501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185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1231879"/>
            <a:ext cx="8229600" cy="5626121"/>
          </a:xfrm>
        </p:spPr>
        <p:txBody>
          <a:bodyPr>
            <a:normAutofit fontScale="92500" lnSpcReduction="10000"/>
          </a:bodyPr>
          <a:lstStyle/>
          <a:p>
            <a:pPr>
              <a:buNone/>
            </a:pPr>
            <a:r>
              <a:rPr lang="en-US" b="1" dirty="0" smtClean="0">
                <a:hlinkClick r:id="rId2"/>
              </a:rPr>
              <a:t>Spinal </a:t>
            </a:r>
            <a:r>
              <a:rPr lang="en-US" b="1" dirty="0" err="1" smtClean="0">
                <a:hlinkClick r:id="rId2"/>
              </a:rPr>
              <a:t>Stenosis</a:t>
            </a:r>
            <a:r>
              <a:rPr lang="en-US" dirty="0" smtClean="0"/>
              <a:t>: </a:t>
            </a:r>
            <a:r>
              <a:rPr lang="en-US" dirty="0" err="1" smtClean="0"/>
              <a:t>Stenosis</a:t>
            </a:r>
            <a:r>
              <a:rPr lang="en-US" dirty="0" smtClean="0"/>
              <a:t> is a term that describes narrowing of a structure. In this case, it is narrowing of the spinal canal, in which the spinal cord sits. Over time, as this narrows from build up of tissue around the spine, it can start to cause symptoms by compressing the nerves and spinal cord. </a:t>
            </a:r>
            <a:r>
              <a:rPr lang="en-US" dirty="0" err="1" smtClean="0"/>
              <a:t>Stenosis</a:t>
            </a:r>
            <a:r>
              <a:rPr lang="en-US" dirty="0" smtClean="0"/>
              <a:t> occurs most commonly as lumbar </a:t>
            </a:r>
            <a:r>
              <a:rPr lang="en-US" dirty="0" err="1" smtClean="0"/>
              <a:t>stenosis</a:t>
            </a:r>
            <a:r>
              <a:rPr lang="en-US" dirty="0" smtClean="0"/>
              <a:t> and cervical </a:t>
            </a:r>
            <a:r>
              <a:rPr lang="en-US" dirty="0" err="1" smtClean="0"/>
              <a:t>stenosis</a:t>
            </a:r>
            <a:r>
              <a:rPr lang="en-US" dirty="0" smtClean="0"/>
              <a:t>. In addition, </a:t>
            </a:r>
            <a:r>
              <a:rPr lang="en-US" dirty="0" err="1" smtClean="0"/>
              <a:t>stenosis</a:t>
            </a:r>
            <a:r>
              <a:rPr lang="en-US" dirty="0" smtClean="0"/>
              <a:t> is sometimes used to refer to </a:t>
            </a:r>
            <a:r>
              <a:rPr lang="en-US" dirty="0" err="1" smtClean="0">
                <a:solidFill>
                  <a:srgbClr val="FF0000"/>
                </a:solidFill>
                <a:hlinkClick r:id="rId3"/>
              </a:rPr>
              <a:t>Foraminal</a:t>
            </a:r>
            <a:r>
              <a:rPr lang="en-US" dirty="0" smtClean="0">
                <a:solidFill>
                  <a:srgbClr val="FF0000"/>
                </a:solidFill>
                <a:hlinkClick r:id="rId3"/>
              </a:rPr>
              <a:t> </a:t>
            </a:r>
            <a:r>
              <a:rPr lang="en-US" dirty="0" err="1" smtClean="0">
                <a:solidFill>
                  <a:srgbClr val="FF0000"/>
                </a:solidFill>
                <a:hlinkClick r:id="rId3"/>
              </a:rPr>
              <a:t>Stenosis</a:t>
            </a:r>
            <a:r>
              <a:rPr lang="en-US" dirty="0" smtClean="0"/>
              <a:t>, which is narrowing of one or more foramen, the holes that the spinal nerves(nerve root ) go through to exit from the spinal column.</a:t>
            </a:r>
            <a:endParaRPr lang="x-none" dirty="0"/>
          </a:p>
        </p:txBody>
      </p:sp>
      <p:sp>
        <p:nvSpPr>
          <p:cNvPr id="4" name="سهم رباعي 3"/>
          <p:cNvSpPr/>
          <p:nvPr/>
        </p:nvSpPr>
        <p:spPr>
          <a:xfrm>
            <a:off x="6429388" y="214290"/>
            <a:ext cx="1214446" cy="10001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disc </a:t>
            </a:r>
            <a:r>
              <a:rPr lang="en-US" dirty="0" err="1" smtClean="0"/>
              <a:t>Herniation</a:t>
            </a:r>
            <a:r>
              <a:rPr lang="en-US" dirty="0" smtClean="0"/>
              <a:t> usually affects one side while disc bulge involves more than one side.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Lumbar spine: management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r>
              <a:rPr lang="en-US" b="1" u="sng" dirty="0" smtClean="0">
                <a:solidFill>
                  <a:srgbClr val="FF0000"/>
                </a:solidFill>
              </a:rPr>
              <a:t>Disc </a:t>
            </a:r>
            <a:r>
              <a:rPr lang="en-US" b="1" u="sng" dirty="0" err="1" smtClean="0">
                <a:solidFill>
                  <a:srgbClr val="FF0000"/>
                </a:solidFill>
              </a:rPr>
              <a:t>herniation</a:t>
            </a:r>
            <a:endParaRPr lang="en-US" b="1" u="sng" dirty="0" smtClean="0">
              <a:solidFill>
                <a:srgbClr val="FF0000"/>
              </a:solidFill>
            </a:endParaRPr>
          </a:p>
          <a:p>
            <a:pPr>
              <a:buNone/>
            </a:pPr>
            <a:r>
              <a:rPr lang="en-US" dirty="0" smtClean="0">
                <a:solidFill>
                  <a:schemeClr val="accent2">
                    <a:lumMod val="60000"/>
                    <a:lumOff val="40000"/>
                  </a:schemeClr>
                </a:solidFill>
                <a:sym typeface="Wingdings" pitchFamily="2" charset="2"/>
              </a:rPr>
              <a:t>in L5-S1:Decrease planter flexion and ankle jerk</a:t>
            </a:r>
          </a:p>
          <a:p>
            <a:pPr>
              <a:buNone/>
            </a:pPr>
            <a:r>
              <a:rPr lang="en-US" dirty="0" smtClean="0">
                <a:solidFill>
                  <a:schemeClr val="accent2">
                    <a:lumMod val="60000"/>
                    <a:lumOff val="40000"/>
                  </a:schemeClr>
                </a:solidFill>
                <a:sym typeface="Wingdings" pitchFamily="2" charset="2"/>
              </a:rPr>
              <a:t> In L4-L5:decrease </a:t>
            </a:r>
            <a:r>
              <a:rPr lang="en-US" dirty="0" err="1" smtClean="0">
                <a:solidFill>
                  <a:schemeClr val="accent2">
                    <a:lumMod val="60000"/>
                    <a:lumOff val="40000"/>
                  </a:schemeClr>
                </a:solidFill>
                <a:sym typeface="Wingdings" pitchFamily="2" charset="2"/>
              </a:rPr>
              <a:t>dorsiflexion</a:t>
            </a:r>
            <a:r>
              <a:rPr lang="en-US" dirty="0" smtClean="0">
                <a:solidFill>
                  <a:schemeClr val="accent2">
                    <a:lumMod val="60000"/>
                    <a:lumOff val="40000"/>
                  </a:schemeClr>
                </a:solidFill>
                <a:sym typeface="Wingdings" pitchFamily="2" charset="2"/>
              </a:rPr>
              <a:t> and big toe extension</a:t>
            </a:r>
            <a:endParaRPr lang="en-US" dirty="0" smtClean="0">
              <a:solidFill>
                <a:schemeClr val="accent2">
                  <a:lumMod val="60000"/>
                  <a:lumOff val="40000"/>
                </a:schemeClr>
              </a:solidFill>
            </a:endParaRPr>
          </a:p>
          <a:p>
            <a:pPr lvl="1"/>
            <a:r>
              <a:rPr lang="en-US" dirty="0" smtClean="0">
                <a:solidFill>
                  <a:srgbClr val="92D050"/>
                </a:solidFill>
              </a:rPr>
              <a:t>Conservative treatment </a:t>
            </a:r>
            <a:r>
              <a:rPr lang="en-US" dirty="0" smtClean="0"/>
              <a:t>is first line of treatment for mild sciatica without motor deficit</a:t>
            </a:r>
          </a:p>
          <a:p>
            <a:pPr lvl="2"/>
            <a:r>
              <a:rPr lang="en-US" dirty="0" smtClean="0"/>
              <a:t>Short (2-3 day) period of rest, NSAID, physiotherapy, epidural </a:t>
            </a:r>
            <a:r>
              <a:rPr lang="en-US" dirty="0" err="1" smtClean="0"/>
              <a:t>cortico</a:t>
            </a:r>
            <a:r>
              <a:rPr lang="en-US" dirty="0" smtClean="0"/>
              <a:t>-steroid injection</a:t>
            </a:r>
          </a:p>
          <a:p>
            <a:pPr lvl="2"/>
            <a:r>
              <a:rPr lang="en-US" dirty="0" smtClean="0"/>
              <a:t>95% of sciatica resolves within the first 3 months without surgery</a:t>
            </a:r>
          </a:p>
          <a:p>
            <a:pPr lvl="1"/>
            <a:r>
              <a:rPr lang="en-US" dirty="0" smtClean="0">
                <a:solidFill>
                  <a:srgbClr val="92D050"/>
                </a:solidFill>
              </a:rPr>
              <a:t>Surgical treatment:</a:t>
            </a:r>
          </a:p>
          <a:p>
            <a:pPr lvl="2"/>
            <a:r>
              <a:rPr lang="en-US" dirty="0" smtClean="0"/>
              <a:t>Indicated for </a:t>
            </a:r>
            <a:r>
              <a:rPr lang="en-US" dirty="0" err="1" smtClean="0"/>
              <a:t>cauda</a:t>
            </a:r>
            <a:r>
              <a:rPr lang="en-US" dirty="0" err="1"/>
              <a:t>-</a:t>
            </a:r>
            <a:r>
              <a:rPr lang="en-US" dirty="0" err="1" smtClean="0"/>
              <a:t>equina</a:t>
            </a:r>
            <a:r>
              <a:rPr lang="en-US" dirty="0" smtClean="0"/>
              <a:t> syndrome (</a:t>
            </a:r>
            <a:r>
              <a:rPr lang="en-US" dirty="0" smtClean="0">
                <a:solidFill>
                  <a:schemeClr val="accent2">
                    <a:lumMod val="60000"/>
                    <a:lumOff val="40000"/>
                  </a:schemeClr>
                </a:solidFill>
              </a:rPr>
              <a:t>cause by large disc </a:t>
            </a:r>
            <a:r>
              <a:rPr lang="en-US" dirty="0" err="1" smtClean="0">
                <a:solidFill>
                  <a:schemeClr val="accent2">
                    <a:lumMod val="60000"/>
                    <a:lumOff val="40000"/>
                  </a:schemeClr>
                </a:solidFill>
              </a:rPr>
              <a:t>hearniation</a:t>
            </a:r>
            <a:r>
              <a:rPr lang="en-US" dirty="0" smtClean="0">
                <a:solidFill>
                  <a:schemeClr val="accent2">
                    <a:lumMod val="60000"/>
                    <a:lumOff val="40000"/>
                  </a:schemeClr>
                </a:solidFill>
              </a:rPr>
              <a:t> need surgical immediately</a:t>
            </a:r>
            <a:r>
              <a:rPr lang="en-US" dirty="0" smtClean="0"/>
              <a:t>), motor deficit, failure of 3 months of conservative treatment</a:t>
            </a:r>
          </a:p>
          <a:p>
            <a:pPr lvl="2"/>
            <a:r>
              <a:rPr lang="en-US" dirty="0" smtClean="0"/>
              <a:t>Procedure: Discectomy (only the herniated part)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Disc Herniation</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pic>
        <p:nvPicPr>
          <p:cNvPr id="8193" name="Picture 1" descr="http://drwolgin.com/images/disc%20herniation%20mri%20axial%20w%20t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9863"/>
            <a:ext cx="3876675" cy="37338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drwolgin.com/images/disc%20herniation%20mri%20sag%20w%20t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50" y="2133600"/>
            <a:ext cx="4382055" cy="370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67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57126" y="1071546"/>
            <a:ext cx="8786874" cy="5509200"/>
          </a:xfrm>
          <a:prstGeom prst="rect">
            <a:avLst/>
          </a:prstGeom>
          <a:noFill/>
        </p:spPr>
        <p:txBody>
          <a:bodyPr wrap="square" rtlCol="1">
            <a:spAutoFit/>
          </a:bodyPr>
          <a:lstStyle/>
          <a:p>
            <a:r>
              <a:rPr lang="en-US" sz="3200" b="1" u="sng" dirty="0" smtClean="0">
                <a:solidFill>
                  <a:srgbClr val="FFC000"/>
                </a:solidFill>
                <a:hlinkClick r:id="rId2"/>
              </a:rPr>
              <a:t>Herniated Discs</a:t>
            </a:r>
            <a:r>
              <a:rPr lang="en-US" sz="3200" b="1" u="sng" dirty="0" smtClean="0">
                <a:solidFill>
                  <a:srgbClr val="FFC000"/>
                </a:solidFill>
              </a:rPr>
              <a:t> or "slipped disc": </a:t>
            </a:r>
            <a:r>
              <a:rPr lang="en-US" sz="3200" dirty="0" smtClean="0"/>
              <a:t>A herniated disc is a protrusion of an </a:t>
            </a:r>
            <a:r>
              <a:rPr lang="en-US" sz="3200" dirty="0" err="1" smtClean="0"/>
              <a:t>intervertebral</a:t>
            </a:r>
            <a:r>
              <a:rPr lang="en-US" sz="3200" dirty="0" smtClean="0"/>
              <a:t> disc, the "cushion" that sits between each </a:t>
            </a:r>
            <a:r>
              <a:rPr lang="en-US" sz="3200" dirty="0" err="1" smtClean="0"/>
              <a:t>vetebral</a:t>
            </a:r>
            <a:r>
              <a:rPr lang="en-US" sz="3200" dirty="0" smtClean="0"/>
              <a:t> bone of the spine. It can happen suddenly with a trauma, but more commonly occurs over years. It can cause pain and also compress nerves in the area, leading to sensory or motor symptoms in the arm or leg, depending on the location of the </a:t>
            </a:r>
            <a:r>
              <a:rPr lang="en-US" sz="3200" dirty="0" err="1" smtClean="0"/>
              <a:t>herniation</a:t>
            </a:r>
            <a:r>
              <a:rPr lang="en-US" sz="3200" dirty="0" smtClean="0"/>
              <a:t>. The most common sites are lumbar herniated discs (low back) and cervical herniated discs (neck). Thoracic herniated discs (mid-back) are much less common.</a:t>
            </a:r>
            <a:endParaRPr lang="x-none" sz="3200" dirty="0"/>
          </a:p>
        </p:txBody>
      </p:sp>
      <p:sp>
        <p:nvSpPr>
          <p:cNvPr id="5" name="سهم رباعي 4"/>
          <p:cNvSpPr/>
          <p:nvPr/>
        </p:nvSpPr>
        <p:spPr>
          <a:xfrm>
            <a:off x="6429388" y="214290"/>
            <a:ext cx="1214446" cy="10001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Lumbar spine: management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Degenerative Spondylolisthesis</a:t>
            </a:r>
          </a:p>
          <a:p>
            <a:pPr lvl="1"/>
            <a:r>
              <a:rPr lang="en-US" dirty="0" smtClean="0"/>
              <a:t>Typically at </a:t>
            </a:r>
            <a:r>
              <a:rPr lang="en-US" dirty="0" smtClean="0">
                <a:solidFill>
                  <a:srgbClr val="00B0F0"/>
                </a:solidFill>
              </a:rPr>
              <a:t>L4-5</a:t>
            </a:r>
          </a:p>
          <a:p>
            <a:pPr lvl="1"/>
            <a:r>
              <a:rPr lang="en-US" dirty="0" smtClean="0"/>
              <a:t>Causes </a:t>
            </a:r>
            <a:r>
              <a:rPr lang="en-US" dirty="0" smtClean="0">
                <a:solidFill>
                  <a:srgbClr val="00B0F0"/>
                </a:solidFill>
              </a:rPr>
              <a:t>spinal stenosis</a:t>
            </a:r>
          </a:p>
          <a:p>
            <a:pPr lvl="1"/>
            <a:r>
              <a:rPr lang="en-US" dirty="0" smtClean="0">
                <a:solidFill>
                  <a:srgbClr val="92D050"/>
                </a:solidFill>
              </a:rPr>
              <a:t>Conservative treatment </a:t>
            </a:r>
            <a:r>
              <a:rPr lang="en-US" dirty="0" smtClean="0"/>
              <a:t>first, </a:t>
            </a:r>
          </a:p>
          <a:p>
            <a:pPr lvl="1"/>
            <a:r>
              <a:rPr lang="en-US" dirty="0" smtClean="0">
                <a:solidFill>
                  <a:srgbClr val="92D050"/>
                </a:solidFill>
              </a:rPr>
              <a:t>Surgery</a:t>
            </a:r>
            <a:r>
              <a:rPr lang="en-US" dirty="0" smtClean="0"/>
              <a:t> if Grade 3 or more or failed conservative </a:t>
            </a:r>
            <a:r>
              <a:rPr lang="en-US" dirty="0" err="1" smtClean="0"/>
              <a:t>managment</a:t>
            </a:r>
            <a:r>
              <a:rPr lang="en-US" dirty="0" smtClean="0"/>
              <a:t>.</a:t>
            </a:r>
          </a:p>
          <a:p>
            <a:r>
              <a:rPr lang="en-US" dirty="0" smtClean="0">
                <a:solidFill>
                  <a:srgbClr val="FFFF00"/>
                </a:solidFill>
              </a:rPr>
              <a:t>Other spondylolisthesis types:</a:t>
            </a:r>
          </a:p>
          <a:p>
            <a:pPr lvl="1"/>
            <a:r>
              <a:rPr lang="en-US" dirty="0" err="1" smtClean="0"/>
              <a:t>Isthmic</a:t>
            </a:r>
            <a:r>
              <a:rPr lang="en-US" dirty="0" smtClean="0"/>
              <a:t>: </a:t>
            </a:r>
            <a:r>
              <a:rPr lang="en-US" dirty="0" smtClean="0">
                <a:sym typeface="Wingdings" pitchFamily="2" charset="2"/>
              </a:rPr>
              <a:t>common in our society </a:t>
            </a:r>
            <a:endParaRPr lang="en-US" dirty="0" smtClean="0"/>
          </a:p>
          <a:p>
            <a:pPr lvl="2"/>
            <a:r>
              <a:rPr lang="en-US" dirty="0"/>
              <a:t>U</a:t>
            </a:r>
            <a:r>
              <a:rPr lang="en-US" dirty="0" smtClean="0"/>
              <a:t>sually at </a:t>
            </a:r>
            <a:r>
              <a:rPr lang="en-US" dirty="0" smtClean="0">
                <a:solidFill>
                  <a:srgbClr val="00B0F0"/>
                </a:solidFill>
              </a:rPr>
              <a:t>L5-S1, </a:t>
            </a:r>
            <a:r>
              <a:rPr lang="en-US" dirty="0" smtClean="0">
                <a:solidFill>
                  <a:srgbClr val="00B0F0"/>
                </a:solidFill>
                <a:sym typeface="Wingdings" pitchFamily="2" charset="2"/>
              </a:rPr>
              <a:t>vertebral forward but no spinal </a:t>
            </a:r>
            <a:r>
              <a:rPr lang="en-US" dirty="0" err="1" smtClean="0">
                <a:solidFill>
                  <a:srgbClr val="00B0F0"/>
                </a:solidFill>
                <a:sym typeface="Wingdings" pitchFamily="2" charset="2"/>
              </a:rPr>
              <a:t>stenosis</a:t>
            </a:r>
            <a:r>
              <a:rPr lang="en-US" dirty="0" smtClean="0">
                <a:solidFill>
                  <a:srgbClr val="00B0F0"/>
                </a:solidFill>
                <a:sym typeface="Wingdings" pitchFamily="2" charset="2"/>
              </a:rPr>
              <a:t>(may cause foramina </a:t>
            </a:r>
            <a:r>
              <a:rPr lang="en-US" dirty="0" err="1" smtClean="0">
                <a:solidFill>
                  <a:srgbClr val="00B0F0"/>
                </a:solidFill>
                <a:sym typeface="Wingdings" pitchFamily="2" charset="2"/>
              </a:rPr>
              <a:t>stenosis</a:t>
            </a:r>
            <a:r>
              <a:rPr lang="en-US" dirty="0" smtClean="0">
                <a:solidFill>
                  <a:srgbClr val="00B0F0"/>
                </a:solidFill>
                <a:sym typeface="Wingdings" pitchFamily="2" charset="2"/>
              </a:rPr>
              <a:t>)—not sure  </a:t>
            </a:r>
            <a:endParaRPr lang="en-US" dirty="0" smtClean="0">
              <a:solidFill>
                <a:srgbClr val="00B0F0"/>
              </a:solidFill>
            </a:endParaRPr>
          </a:p>
          <a:p>
            <a:pPr lvl="2"/>
            <a:r>
              <a:rPr lang="en-US" dirty="0"/>
              <a:t>H</a:t>
            </a:r>
            <a:r>
              <a:rPr lang="en-US" dirty="0" smtClean="0"/>
              <a:t>as par inter-</a:t>
            </a:r>
            <a:r>
              <a:rPr lang="en-US" dirty="0" err="1" smtClean="0"/>
              <a:t>articularis</a:t>
            </a:r>
            <a:r>
              <a:rPr lang="en-US" dirty="0" smtClean="0"/>
              <a:t> defect</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Spondylolisthesis, </a:t>
            </a:r>
            <a:r>
              <a:rPr lang="en-US" dirty="0" err="1" smtClean="0">
                <a:solidFill>
                  <a:schemeClr val="accent3">
                    <a:lumMod val="60000"/>
                    <a:lumOff val="40000"/>
                  </a:schemeClr>
                </a:solidFill>
                <a:effectLst>
                  <a:outerShdw blurRad="38100" dist="38100" dir="2700000" algn="tl">
                    <a:srgbClr val="000000">
                      <a:alpha val="43137"/>
                    </a:srgbClr>
                  </a:outerShdw>
                </a:effectLst>
              </a:rPr>
              <a:t>foramenal</a:t>
            </a:r>
            <a:r>
              <a:rPr lang="en-US" dirty="0" smtClean="0">
                <a:solidFill>
                  <a:schemeClr val="accent3">
                    <a:lumMod val="60000"/>
                    <a:lumOff val="40000"/>
                  </a:schemeClr>
                </a:solidFill>
                <a:effectLst>
                  <a:outerShdw blurRad="38100" dist="38100" dir="2700000" algn="tl">
                    <a:srgbClr val="000000">
                      <a:alpha val="43137"/>
                    </a:srgbClr>
                  </a:outerShdw>
                </a:effectLst>
              </a:rPr>
              <a:t> stenosis</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117781"/>
            <a:ext cx="3895725" cy="428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C:\Users\Khalid A. M. AlSaleh\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4105335" cy="42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64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Spinal Fusion</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pic>
        <p:nvPicPr>
          <p:cNvPr id="12290" name="Picture 2" descr="http://www.rothmaninstitute.com/images/rothman/activedit/Minimally_Invasive/Figure%2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600200"/>
            <a:ext cx="4466479" cy="516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81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The Lumbar spine: management</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Degenerative scoliosis</a:t>
            </a:r>
          </a:p>
          <a:p>
            <a:pPr>
              <a:buNone/>
            </a:pPr>
            <a:r>
              <a:rPr lang="en-US" sz="2600" dirty="0" smtClean="0">
                <a:solidFill>
                  <a:schemeClr val="accent2">
                    <a:lumMod val="60000"/>
                    <a:lumOff val="40000"/>
                  </a:schemeClr>
                </a:solidFill>
              </a:rPr>
              <a:t>      Mechanical or neurological (</a:t>
            </a:r>
            <a:r>
              <a:rPr lang="en-US" sz="2600" dirty="0" err="1" smtClean="0">
                <a:solidFill>
                  <a:schemeClr val="accent2">
                    <a:lumMod val="60000"/>
                    <a:lumOff val="40000"/>
                  </a:schemeClr>
                </a:solidFill>
              </a:rPr>
              <a:t>mylopathy</a:t>
            </a:r>
            <a:r>
              <a:rPr lang="en-US" sz="2600" dirty="0" smtClean="0">
                <a:solidFill>
                  <a:schemeClr val="accent2">
                    <a:lumMod val="60000"/>
                    <a:lumOff val="40000"/>
                  </a:schemeClr>
                </a:solidFill>
              </a:rPr>
              <a:t> or </a:t>
            </a:r>
            <a:r>
              <a:rPr lang="en-US" sz="2600" dirty="0" err="1" smtClean="0">
                <a:solidFill>
                  <a:schemeClr val="accent2">
                    <a:lumMod val="60000"/>
                    <a:lumOff val="40000"/>
                  </a:schemeClr>
                </a:solidFill>
              </a:rPr>
              <a:t>radiculopathy</a:t>
            </a:r>
            <a:r>
              <a:rPr lang="en-US" sz="2600" dirty="0" smtClean="0">
                <a:solidFill>
                  <a:schemeClr val="accent2">
                    <a:lumMod val="60000"/>
                    <a:lumOff val="40000"/>
                  </a:schemeClr>
                </a:solidFill>
              </a:rPr>
              <a:t> )</a:t>
            </a:r>
          </a:p>
          <a:p>
            <a:pPr lvl="1"/>
            <a:r>
              <a:rPr lang="en-US" dirty="0" smtClean="0"/>
              <a:t>Combination of elements from the prior conditions</a:t>
            </a:r>
          </a:p>
          <a:p>
            <a:pPr lvl="2"/>
            <a:r>
              <a:rPr lang="en-US" dirty="0" smtClean="0"/>
              <a:t>Deformity, Instability</a:t>
            </a:r>
          </a:p>
          <a:p>
            <a:pPr lvl="2"/>
            <a:r>
              <a:rPr lang="en-US" dirty="0" smtClean="0"/>
              <a:t>Spinal stenosis, Disc herniation</a:t>
            </a:r>
          </a:p>
          <a:p>
            <a:pPr lvl="1"/>
            <a:r>
              <a:rPr lang="en-US" dirty="0" smtClean="0"/>
              <a:t>Also treated </a:t>
            </a:r>
            <a:r>
              <a:rPr lang="en-US" dirty="0" smtClean="0">
                <a:solidFill>
                  <a:srgbClr val="92D050"/>
                </a:solidFill>
              </a:rPr>
              <a:t>conservatively</a:t>
            </a:r>
            <a:r>
              <a:rPr lang="en-US" dirty="0" smtClean="0"/>
              <a:t> first, unless severe neurologic deficit or instability present</a:t>
            </a:r>
          </a:p>
          <a:p>
            <a:pPr lvl="1"/>
            <a:r>
              <a:rPr lang="en-US" dirty="0" smtClean="0">
                <a:solidFill>
                  <a:srgbClr val="92D050"/>
                </a:solidFill>
              </a:rPr>
              <a:t>Surgery :</a:t>
            </a:r>
            <a:r>
              <a:rPr lang="en-US" dirty="0" smtClean="0"/>
              <a:t>Usually requires multi-level instrumentation, fusion and decompression</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Degenerative scoliosis</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pic>
        <p:nvPicPr>
          <p:cNvPr id="11268" name="Picture 4" descr="http://www.rothmaninstitute.com/images/rothman/activedit/Minimally_Invasive/Figure%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971" y="1600200"/>
            <a:ext cx="3554342" cy="473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319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en-US" u="sng" dirty="0" smtClean="0">
                <a:solidFill>
                  <a:srgbClr val="FF0000"/>
                </a:solidFill>
              </a:rPr>
              <a:t>Any pt come with spinal symptoms should be exclude present of:</a:t>
            </a:r>
          </a:p>
          <a:p>
            <a:pPr>
              <a:buNone/>
            </a:pPr>
            <a:r>
              <a:rPr lang="en-US" dirty="0" smtClean="0"/>
              <a:t> trauma –neurological claudicating –wt loss –night pain –night sweating </a:t>
            </a:r>
            <a:endParaRPr lang="x-non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buNone/>
            </a:pPr>
            <a:r>
              <a:rPr lang="en-US" sz="9600" dirty="0" smtClean="0"/>
              <a:t>Thank you </a:t>
            </a:r>
          </a:p>
          <a:p>
            <a:pPr algn="ctr">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785770"/>
            <a:ext cx="8229600" cy="6072230"/>
          </a:xfrm>
        </p:spPr>
        <p:txBody>
          <a:bodyPr>
            <a:normAutofit fontScale="92500" lnSpcReduction="20000"/>
          </a:bodyPr>
          <a:lstStyle/>
          <a:p>
            <a:pPr>
              <a:buNone/>
            </a:pPr>
            <a:r>
              <a:rPr lang="en-US" b="1" dirty="0" smtClean="0">
                <a:solidFill>
                  <a:srgbClr val="FFC000"/>
                </a:solidFill>
              </a:rPr>
              <a:t>Spinal Instability</a:t>
            </a:r>
            <a:r>
              <a:rPr lang="en-US" dirty="0" smtClean="0">
                <a:solidFill>
                  <a:srgbClr val="FFC000"/>
                </a:solidFill>
              </a:rPr>
              <a:t>: </a:t>
            </a:r>
            <a:r>
              <a:rPr lang="en-US" dirty="0" smtClean="0"/>
              <a:t>Normally, the spine and all its ligaments and muscular support are stable. It moves only in certain ways and other types of movement is limited. Smooth bending and turning of the column keeps the spinal cord and spinal nerves happy and safe. However, with </a:t>
            </a:r>
            <a:r>
              <a:rPr lang="en-US" b="1" u="sng" dirty="0" smtClean="0">
                <a:solidFill>
                  <a:srgbClr val="00B050"/>
                </a:solidFill>
              </a:rPr>
              <a:t>severe degenerative spine disease</a:t>
            </a:r>
            <a:r>
              <a:rPr lang="en-US" dirty="0" smtClean="0"/>
              <a:t>, this normal stability can become </a:t>
            </a:r>
            <a:r>
              <a:rPr lang="en-US" dirty="0" smtClean="0">
                <a:solidFill>
                  <a:srgbClr val="FF0000"/>
                </a:solidFill>
              </a:rPr>
              <a:t>lax</a:t>
            </a:r>
            <a:r>
              <a:rPr lang="en-US" dirty="0" smtClean="0"/>
              <a:t> and lead to abnormal </a:t>
            </a:r>
            <a:r>
              <a:rPr lang="en-US" dirty="0" smtClean="0">
                <a:solidFill>
                  <a:srgbClr val="FF0000"/>
                </a:solidFill>
              </a:rPr>
              <a:t>weakness</a:t>
            </a:r>
            <a:r>
              <a:rPr lang="en-US" dirty="0" smtClean="0"/>
              <a:t> in certain areas. This is spinal instability. Instability can both lead to </a:t>
            </a:r>
            <a:r>
              <a:rPr lang="en-US" dirty="0" smtClean="0">
                <a:solidFill>
                  <a:srgbClr val="00B0F0"/>
                </a:solidFill>
              </a:rPr>
              <a:t>pain</a:t>
            </a:r>
            <a:r>
              <a:rPr lang="en-US" dirty="0" smtClean="0"/>
              <a:t> as well as injury to the spinal cord or spinal nerves, both of which can cause </a:t>
            </a:r>
            <a:r>
              <a:rPr lang="en-US" dirty="0" smtClean="0">
                <a:solidFill>
                  <a:srgbClr val="00B0F0"/>
                </a:solidFill>
              </a:rPr>
              <a:t>neurological symptoms</a:t>
            </a:r>
            <a:r>
              <a:rPr lang="en-US" dirty="0" smtClean="0"/>
              <a:t>. Instability can also occur acutely as the result of a </a:t>
            </a:r>
            <a:r>
              <a:rPr lang="en-US" b="1" u="sng" dirty="0" smtClean="0">
                <a:solidFill>
                  <a:srgbClr val="00B050"/>
                </a:solidFill>
              </a:rPr>
              <a:t>trauma </a:t>
            </a:r>
            <a:r>
              <a:rPr lang="en-US" dirty="0" smtClean="0"/>
              <a:t>which tears supportive soft tissues or breaks bones of the spine.</a:t>
            </a:r>
            <a:endParaRPr lang="x-none" dirty="0"/>
          </a:p>
        </p:txBody>
      </p:sp>
      <p:sp>
        <p:nvSpPr>
          <p:cNvPr id="4" name="سهم رباعي 3"/>
          <p:cNvSpPr/>
          <p:nvPr/>
        </p:nvSpPr>
        <p:spPr>
          <a:xfrm>
            <a:off x="7715272" y="0"/>
            <a:ext cx="1214446" cy="10001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dirty="0" smtClean="0">
                <a:solidFill>
                  <a:srgbClr val="FF0000"/>
                </a:solidFill>
              </a:rPr>
              <a:t>What Types of Symptoms Are Typical in</a:t>
            </a:r>
            <a:r>
              <a:rPr lang="en-US" sz="3200" u="sng" dirty="0" smtClean="0">
                <a:solidFill>
                  <a:srgbClr val="FF0000"/>
                </a:solidFill>
              </a:rPr>
              <a:t> degenerative spine disease</a:t>
            </a:r>
            <a:r>
              <a:rPr lang="en-US" sz="3200" dirty="0" smtClean="0">
                <a:solidFill>
                  <a:srgbClr val="FF0000"/>
                </a:solidFill>
              </a:rPr>
              <a:t>?</a:t>
            </a:r>
            <a:br>
              <a:rPr lang="en-US" sz="3200" dirty="0" smtClean="0">
                <a:solidFill>
                  <a:srgbClr val="FF0000"/>
                </a:solidFill>
              </a:rPr>
            </a:br>
            <a:endParaRPr lang="x-none" sz="3200"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a:buFontTx/>
              <a:buChar char="-"/>
            </a:pPr>
            <a:r>
              <a:rPr lang="en-US" dirty="0" smtClean="0"/>
              <a:t>Pain, both in the back or neck and in the arms or legs, is a common finding.</a:t>
            </a:r>
          </a:p>
          <a:p>
            <a:pPr>
              <a:buFontTx/>
              <a:buChar char="-"/>
            </a:pPr>
            <a:r>
              <a:rPr lang="en-US" dirty="0" smtClean="0"/>
              <a:t>neurological symptoms due to compression of spinal nerves or even the spinal cord itself can occur </a:t>
            </a:r>
            <a:r>
              <a:rPr lang="en-US" dirty="0" smtClean="0">
                <a:sym typeface="Wingdings" pitchFamily="2" charset="2"/>
              </a:rPr>
              <a:t></a:t>
            </a:r>
            <a:r>
              <a:rPr lang="en-US" dirty="0" smtClean="0"/>
              <a:t>sensory symptoms (such as numbness, tingling, pain, etc.) ..</a:t>
            </a:r>
            <a:r>
              <a:rPr lang="en-US" dirty="0" smtClean="0">
                <a:sym typeface="Wingdings" pitchFamily="2" charset="2"/>
              </a:rPr>
              <a:t></a:t>
            </a:r>
            <a:r>
              <a:rPr lang="en-US" dirty="0" smtClean="0"/>
              <a:t>motor symptoms (weakness or paralysis, muscle wasting, abnormal reflexes, etc.). </a:t>
            </a:r>
          </a:p>
          <a:p>
            <a:pPr>
              <a:buFontTx/>
              <a:buChar char="-"/>
            </a:pPr>
            <a:r>
              <a:rPr lang="en-US" dirty="0" smtClean="0"/>
              <a:t>In general, lumbar (low back) disease will lead to low back and leg symptoms while cervical (neck) disease can lead to neck and arm symptoms.</a:t>
            </a:r>
          </a:p>
          <a:p>
            <a:pPr>
              <a:buFontTx/>
              <a:buChar char="-"/>
            </a:pPr>
            <a:endParaRPr lang="x-none" dirty="0"/>
          </a:p>
        </p:txBody>
      </p:sp>
      <p:sp>
        <p:nvSpPr>
          <p:cNvPr id="4" name="سهم رباعي 3"/>
          <p:cNvSpPr/>
          <p:nvPr/>
        </p:nvSpPr>
        <p:spPr>
          <a:xfrm>
            <a:off x="7715272" y="500042"/>
            <a:ext cx="1214446" cy="10001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428604"/>
            <a:ext cx="8229600" cy="654032"/>
          </a:xfrm>
        </p:spPr>
        <p:txBody>
          <a:bodyPr>
            <a:normAutofit fontScale="90000"/>
          </a:bodyPr>
          <a:lstStyle/>
          <a:p>
            <a:r>
              <a:rPr lang="en-US" sz="3100" b="1" dirty="0" smtClean="0">
                <a:solidFill>
                  <a:srgbClr val="FF0000"/>
                </a:solidFill>
              </a:rPr>
              <a:t>How Is The Diagnosis Typically Made?</a:t>
            </a:r>
            <a:r>
              <a:rPr lang="en-US" b="1" dirty="0" smtClean="0"/>
              <a:t/>
            </a:r>
            <a:br>
              <a:rPr lang="en-US" b="1" dirty="0" smtClean="0"/>
            </a:br>
            <a:endParaRPr lang="x-none" dirty="0"/>
          </a:p>
        </p:txBody>
      </p:sp>
      <p:sp>
        <p:nvSpPr>
          <p:cNvPr id="3" name="عنصر نائب للمحتوى 2"/>
          <p:cNvSpPr>
            <a:spLocks noGrp="1"/>
          </p:cNvSpPr>
          <p:nvPr>
            <p:ph idx="1"/>
          </p:nvPr>
        </p:nvSpPr>
        <p:spPr>
          <a:xfrm>
            <a:off x="457200" y="642918"/>
            <a:ext cx="8229600" cy="6215082"/>
          </a:xfrm>
        </p:spPr>
        <p:txBody>
          <a:bodyPr>
            <a:normAutofit fontScale="92500" lnSpcReduction="10000"/>
          </a:bodyPr>
          <a:lstStyle/>
          <a:p>
            <a:r>
              <a:rPr lang="en-US" dirty="0" smtClean="0">
                <a:solidFill>
                  <a:srgbClr val="00B050"/>
                </a:solidFill>
              </a:rPr>
              <a:t>history of symptoms </a:t>
            </a:r>
            <a:endParaRPr lang="en-US" dirty="0" smtClean="0"/>
          </a:p>
          <a:p>
            <a:r>
              <a:rPr lang="en-US" dirty="0" smtClean="0">
                <a:solidFill>
                  <a:srgbClr val="00B050"/>
                </a:solidFill>
              </a:rPr>
              <a:t>neurological examination. </a:t>
            </a:r>
          </a:p>
          <a:p>
            <a:r>
              <a:rPr lang="en-US" dirty="0" smtClean="0">
                <a:solidFill>
                  <a:srgbClr val="00B050"/>
                </a:solidFill>
              </a:rPr>
              <a:t>imaging studies of the spine ; </a:t>
            </a:r>
            <a:r>
              <a:rPr lang="en-US" dirty="0" smtClean="0">
                <a:solidFill>
                  <a:srgbClr val="FF9933"/>
                </a:solidFill>
              </a:rPr>
              <a:t>plain x-rays </a:t>
            </a:r>
            <a:r>
              <a:rPr lang="en-US" dirty="0" smtClean="0"/>
              <a:t>of the spine, </a:t>
            </a:r>
            <a:r>
              <a:rPr lang="en-US" dirty="0" smtClean="0">
                <a:solidFill>
                  <a:srgbClr val="FF0000"/>
                </a:solidFill>
                <a:hlinkClick r:id="rId2"/>
              </a:rPr>
              <a:t>CT scans</a:t>
            </a:r>
            <a:r>
              <a:rPr lang="en-US" dirty="0" smtClean="0">
                <a:solidFill>
                  <a:srgbClr val="FF0000"/>
                </a:solidFill>
              </a:rPr>
              <a:t> (</a:t>
            </a:r>
            <a:r>
              <a:rPr lang="en-US" dirty="0" smtClean="0"/>
              <a:t>is good for defining bony anatomy and any fractures or dislocations of bone structures in the spine)and</a:t>
            </a:r>
            <a:r>
              <a:rPr lang="en-US" dirty="0" smtClean="0">
                <a:solidFill>
                  <a:srgbClr val="FF0000"/>
                </a:solidFill>
              </a:rPr>
              <a:t> </a:t>
            </a:r>
            <a:r>
              <a:rPr lang="en-US" dirty="0" smtClean="0">
                <a:solidFill>
                  <a:srgbClr val="FF0000"/>
                </a:solidFill>
                <a:hlinkClick r:id="rId3"/>
              </a:rPr>
              <a:t>MRI scans</a:t>
            </a:r>
            <a:r>
              <a:rPr lang="en-US" dirty="0" smtClean="0">
                <a:solidFill>
                  <a:srgbClr val="FF0000"/>
                </a:solidFill>
              </a:rPr>
              <a:t>(</a:t>
            </a:r>
            <a:r>
              <a:rPr lang="en-US" dirty="0" smtClean="0"/>
              <a:t> gives the best resolution of soft tissues so that fine detail can be seen, It can easily demonstrate herniated discs, </a:t>
            </a:r>
            <a:r>
              <a:rPr lang="en-US" dirty="0" err="1" smtClean="0"/>
              <a:t>stenosis</a:t>
            </a:r>
            <a:r>
              <a:rPr lang="en-US" dirty="0" smtClean="0"/>
              <a:t>, nerve compression and other more subtle findings).Rarely, a </a:t>
            </a:r>
            <a:r>
              <a:rPr lang="en-US" dirty="0" err="1" smtClean="0">
                <a:solidFill>
                  <a:srgbClr val="FF6600"/>
                </a:solidFill>
              </a:rPr>
              <a:t>myelogram</a:t>
            </a:r>
            <a:r>
              <a:rPr lang="en-US" dirty="0" smtClean="0"/>
              <a:t> (uses the injection of a contrast dye into the cerebrospinal fluid in the spine to help elucidate some pathologies of the spine on x-ray or CT scan).</a:t>
            </a:r>
          </a:p>
          <a:p>
            <a:pPr>
              <a:buNone/>
            </a:pPr>
            <a:endParaRPr lang="x-none" dirty="0"/>
          </a:p>
        </p:txBody>
      </p:sp>
      <p:sp>
        <p:nvSpPr>
          <p:cNvPr id="4" name="سهم رباعي 3"/>
          <p:cNvSpPr/>
          <p:nvPr/>
        </p:nvSpPr>
        <p:spPr>
          <a:xfrm>
            <a:off x="7929554" y="357166"/>
            <a:ext cx="1214446" cy="10001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785794"/>
            <a:ext cx="8229600" cy="642942"/>
          </a:xfrm>
        </p:spPr>
        <p:txBody>
          <a:bodyPr>
            <a:normAutofit fontScale="90000"/>
          </a:bodyPr>
          <a:lstStyle/>
          <a:p>
            <a:r>
              <a:rPr lang="en-US" sz="3600" b="1" dirty="0" smtClean="0">
                <a:solidFill>
                  <a:srgbClr val="FF6600"/>
                </a:solidFill>
              </a:rPr>
              <a:t>What Are Some Common Treatments?</a:t>
            </a:r>
            <a:r>
              <a:rPr lang="en-US" b="1" dirty="0" smtClean="0"/>
              <a:t/>
            </a:r>
            <a:br>
              <a:rPr lang="en-US" b="1" dirty="0" smtClean="0"/>
            </a:br>
            <a:endParaRPr lang="x-none" dirty="0"/>
          </a:p>
        </p:txBody>
      </p:sp>
      <p:sp>
        <p:nvSpPr>
          <p:cNvPr id="3" name="عنصر نائب للمحتوى 2"/>
          <p:cNvSpPr>
            <a:spLocks noGrp="1"/>
          </p:cNvSpPr>
          <p:nvPr>
            <p:ph idx="1"/>
          </p:nvPr>
        </p:nvSpPr>
        <p:spPr>
          <a:xfrm>
            <a:off x="428596" y="1357298"/>
            <a:ext cx="8229600" cy="4071966"/>
          </a:xfrm>
        </p:spPr>
        <p:txBody>
          <a:bodyPr>
            <a:normAutofit/>
          </a:bodyPr>
          <a:lstStyle/>
          <a:p>
            <a:pPr>
              <a:buNone/>
            </a:pPr>
            <a:r>
              <a:rPr lang="en-US" dirty="0" smtClean="0"/>
              <a:t>Treatment for degenerative spine disease varies considerably depending on the specifics of each case. Some patients benefit from </a:t>
            </a:r>
            <a:r>
              <a:rPr lang="en-US" dirty="0" smtClean="0">
                <a:solidFill>
                  <a:srgbClr val="FFFF00"/>
                </a:solidFill>
              </a:rPr>
              <a:t>conservative therapy </a:t>
            </a:r>
            <a:r>
              <a:rPr lang="en-US" dirty="0" smtClean="0"/>
              <a:t>with rest and physical therapy. Others benefit from </a:t>
            </a:r>
            <a:r>
              <a:rPr lang="en-US" dirty="0" smtClean="0">
                <a:solidFill>
                  <a:srgbClr val="FFFF00"/>
                </a:solidFill>
              </a:rPr>
              <a:t>injections of the spine</a:t>
            </a:r>
            <a:r>
              <a:rPr lang="en-US" dirty="0" smtClean="0"/>
              <a:t>. Some cases require </a:t>
            </a:r>
            <a:r>
              <a:rPr lang="en-US" dirty="0" smtClean="0">
                <a:solidFill>
                  <a:srgbClr val="FFFF00"/>
                </a:solidFill>
              </a:rPr>
              <a:t>surgical intervention</a:t>
            </a:r>
            <a:r>
              <a:rPr lang="en-US" dirty="0" smtClean="0"/>
              <a:t>. </a:t>
            </a:r>
            <a:endParaRPr lang="x-none" dirty="0"/>
          </a:p>
        </p:txBody>
      </p:sp>
      <p:sp>
        <p:nvSpPr>
          <p:cNvPr id="4" name="سهم رباعي 3"/>
          <p:cNvSpPr/>
          <p:nvPr/>
        </p:nvSpPr>
        <p:spPr>
          <a:xfrm>
            <a:off x="7715272" y="285728"/>
            <a:ext cx="1214446" cy="100013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Introduction</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Degeneration: </a:t>
            </a:r>
          </a:p>
          <a:p>
            <a:pPr lvl="1"/>
            <a:r>
              <a:rPr lang="en-US" dirty="0" smtClean="0"/>
              <a:t>“deterioration of a tissue or an organ in which its function is diminished or its structure is impaired”</a:t>
            </a:r>
          </a:p>
          <a:p>
            <a:r>
              <a:rPr lang="en-US" dirty="0" smtClean="0"/>
              <a:t>Other terms:</a:t>
            </a:r>
          </a:p>
          <a:p>
            <a:pPr lvl="1"/>
            <a:r>
              <a:rPr lang="en-US" dirty="0" smtClean="0"/>
              <a:t>“Spondylosis”</a:t>
            </a:r>
          </a:p>
          <a:p>
            <a:pPr lvl="1"/>
            <a:r>
              <a:rPr lang="en-US" dirty="0" smtClean="0"/>
              <a:t>“Degenerative disc disease”</a:t>
            </a:r>
          </a:p>
          <a:p>
            <a:pPr lvl="1"/>
            <a:r>
              <a:rPr lang="en-US" dirty="0" smtClean="0"/>
              <a:t>“Facet osteoarthrosis”</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5776</TotalTime>
  <Words>2732</Words>
  <Application>Microsoft Macintosh PowerPoint</Application>
  <PresentationFormat>On-screen Show (4:3)</PresentationFormat>
  <Paragraphs>267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Degenerative Disease of the Spine</vt:lpstr>
      <vt:lpstr>PowerPoint Presentation</vt:lpstr>
      <vt:lpstr>PowerPoint Presentation</vt:lpstr>
      <vt:lpstr>PowerPoint Presentation</vt:lpstr>
      <vt:lpstr>PowerPoint Presentation</vt:lpstr>
      <vt:lpstr>What Types of Symptoms Are Typical in degenerative spine disease? </vt:lpstr>
      <vt:lpstr>How Is The Diagnosis Typically Made? </vt:lpstr>
      <vt:lpstr>What Are Some Common Treatments? </vt:lpstr>
      <vt:lpstr>Introduction</vt:lpstr>
      <vt:lpstr>PowerPoint Presentation</vt:lpstr>
      <vt:lpstr>Etiology</vt:lpstr>
      <vt:lpstr>Anatomy</vt:lpstr>
      <vt:lpstr>Anatomy, cont.</vt:lpstr>
      <vt:lpstr>PowerPoint Presentation</vt:lpstr>
      <vt:lpstr>Cervical and Thoracic Spine Anatomy</vt:lpstr>
      <vt:lpstr>Lumbar Spine Anatomy</vt:lpstr>
      <vt:lpstr>Pathology: The inter-vertebral disc</vt:lpstr>
      <vt:lpstr>The inter-vertebral disc, cont.</vt:lpstr>
      <vt:lpstr>Pathology: The facet joints</vt:lpstr>
      <vt:lpstr>The facet joints,  cont.</vt:lpstr>
      <vt:lpstr>PowerPoint Presentation</vt:lpstr>
      <vt:lpstr>Presentation</vt:lpstr>
      <vt:lpstr>Presentation, cont.</vt:lpstr>
      <vt:lpstr>Presentation, cont.</vt:lpstr>
      <vt:lpstr>Presentation, cont.</vt:lpstr>
      <vt:lpstr>What's the difference between neurogenic and vascular claudication?  </vt:lpstr>
      <vt:lpstr>Vascular vs. Neurogenic claudication</vt:lpstr>
      <vt:lpstr>Red flag </vt:lpstr>
      <vt:lpstr>The Cervical spine: introduction</vt:lpstr>
      <vt:lpstr>Spurling’s test</vt:lpstr>
      <vt:lpstr>The Cervical spine: Management most of cervical and back pain treated conservatively </vt:lpstr>
      <vt:lpstr>The Cervical spine: Management</vt:lpstr>
      <vt:lpstr>Anterior Discectomy and fusion</vt:lpstr>
      <vt:lpstr>The Lumbar spine</vt:lpstr>
      <vt:lpstr>The Lumbar spine: management MRI is very sensitive especialy in early case </vt:lpstr>
      <vt:lpstr>Lumbar spondylosis -degenerated disc and bruised bone </vt:lpstr>
      <vt:lpstr>The Lumbar spine: management</vt:lpstr>
      <vt:lpstr>Spinal Stenosis</vt:lpstr>
      <vt:lpstr>PowerPoint Presentation</vt:lpstr>
      <vt:lpstr>The Lumbar spine: management</vt:lpstr>
      <vt:lpstr>Disc Herniation</vt:lpstr>
      <vt:lpstr>PowerPoint Presentation</vt:lpstr>
      <vt:lpstr>The Lumbar spine: management</vt:lpstr>
      <vt:lpstr>Spondylolisthesis, foramenal stenosis</vt:lpstr>
      <vt:lpstr>Spinal Fusion</vt:lpstr>
      <vt:lpstr>The Lumbar spine: management</vt:lpstr>
      <vt:lpstr>Degenerative scoliosis</vt:lpstr>
      <vt:lpstr>PowerPoint Presentation</vt:lpstr>
      <vt:lpstr>PowerPoint Presentation</vt:lpstr>
    </vt:vector>
  </TitlesOfParts>
  <Company>King Saud Univeristy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Degenerative Disease of the Spine</dc:title>
  <dc:creator>Khalid AlSaleh</dc:creator>
  <cp:lastModifiedBy>Apple</cp:lastModifiedBy>
  <cp:revision>287</cp:revision>
  <dcterms:created xsi:type="dcterms:W3CDTF">2012-04-07T06:33:00Z</dcterms:created>
  <dcterms:modified xsi:type="dcterms:W3CDTF">2012-04-11T08:31:11Z</dcterms:modified>
</cp:coreProperties>
</file>