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8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0881D-B577-4CD9-858F-95D5F833FAE0}" type="datetimeFigureOut">
              <a:rPr lang="en-US" smtClean="0"/>
              <a:pPr/>
              <a:t>1/30/2009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46003-B1DF-4D97-9D86-8FDC8F2F7CD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4E6ADF-E86D-4593-947A-FF1C51CEC9BC}" type="datetimeFigureOut">
              <a:rPr lang="en-US" smtClean="0"/>
              <a:pPr/>
              <a:t>1/30/2009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1/30/2009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1/30/2009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1/30/2009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1/30/2009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1/30/2009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1/30/2009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1/30/2009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1/30/2009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1/30/2009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4E6ADF-E86D-4593-947A-FF1C51CEC9BC}" type="datetimeFigureOut">
              <a:rPr lang="en-US" smtClean="0"/>
              <a:pPr/>
              <a:t>1/30/2009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4E6ADF-E86D-4593-947A-FF1C51CEC9BC}" type="datetimeFigureOut">
              <a:rPr lang="en-US" smtClean="0"/>
              <a:pPr/>
              <a:t>1/30/2009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 </a:t>
            </a:r>
            <a:r>
              <a:rPr lang="en-US" sz="6000" dirty="0" smtClean="0">
                <a:solidFill>
                  <a:schemeClr val="tx1"/>
                </a:solidFill>
              </a:rPr>
              <a:t>OSTEOARTHROSIS</a:t>
            </a:r>
            <a:r>
              <a:rPr lang="en-US" sz="6000" dirty="0" smtClean="0"/>
              <a:t>  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3571876"/>
            <a:ext cx="7772400" cy="1571636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Dr .Hazem Alkhawashki  </a:t>
            </a:r>
          </a:p>
          <a:p>
            <a:pPr algn="l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 Associate professor</a:t>
            </a:r>
          </a:p>
          <a:p>
            <a:pPr algn="l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College of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Medicine,KSU</a:t>
            </a:r>
            <a:endParaRPr lang="en-GB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fissuring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Osteophytes</a:t>
            </a:r>
            <a:r>
              <a:rPr lang="en-US" dirty="0" smtClean="0"/>
              <a:t> &amp; </a:t>
            </a:r>
            <a:r>
              <a:rPr lang="en-US" dirty="0" err="1" smtClean="0"/>
              <a:t>eburnation</a:t>
            </a:r>
            <a:endParaRPr lang="en-GB" dirty="0"/>
          </a:p>
        </p:txBody>
      </p:sp>
      <p:pic>
        <p:nvPicPr>
          <p:cNvPr id="8" name="Content Placeholder 7" descr="IMG_0171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999133" y="1444625"/>
            <a:ext cx="2956322" cy="3941763"/>
          </a:xfrm>
        </p:spPr>
      </p:pic>
      <p:pic>
        <p:nvPicPr>
          <p:cNvPr id="13" name="Content Placeholder 12" descr="IMG_0170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5187751" y="1444625"/>
            <a:ext cx="2956322" cy="394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Synovial &amp;capsular thickening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Progressive bone erosion› </a:t>
            </a:r>
            <a:r>
              <a:rPr lang="en-US" dirty="0" smtClean="0">
                <a:solidFill>
                  <a:srgbClr val="00B0F0"/>
                </a:solidFill>
              </a:rPr>
              <a:t>BONE COLLAPSE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Fragmented </a:t>
            </a:r>
            <a:r>
              <a:rPr lang="en-US" dirty="0" err="1" smtClean="0">
                <a:solidFill>
                  <a:srgbClr val="002060"/>
                </a:solidFill>
              </a:rPr>
              <a:t>osteophyte</a:t>
            </a:r>
            <a:r>
              <a:rPr lang="en-US" dirty="0" smtClean="0">
                <a:solidFill>
                  <a:srgbClr val="002060"/>
                </a:solidFill>
              </a:rPr>
              <a:t>› </a:t>
            </a:r>
            <a:r>
              <a:rPr lang="en-US" dirty="0" smtClean="0">
                <a:solidFill>
                  <a:srgbClr val="00B0F0"/>
                </a:solidFill>
              </a:rPr>
              <a:t>LOOSE BODIES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Loss of </a:t>
            </a:r>
            <a:r>
              <a:rPr lang="en-US" dirty="0" err="1" smtClean="0">
                <a:solidFill>
                  <a:srgbClr val="002060"/>
                </a:solidFill>
              </a:rPr>
              <a:t>hight&amp;lig.laxity</a:t>
            </a:r>
            <a:r>
              <a:rPr lang="en-US" dirty="0" smtClean="0">
                <a:solidFill>
                  <a:srgbClr val="002060"/>
                </a:solidFill>
              </a:rPr>
              <a:t>› </a:t>
            </a:r>
            <a:r>
              <a:rPr lang="en-US" dirty="0" smtClean="0">
                <a:solidFill>
                  <a:srgbClr val="00B0F0"/>
                </a:solidFill>
              </a:rPr>
              <a:t>MALALIGNMENT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dirty="0" err="1" smtClean="0"/>
              <a:t>Cysts&amp;sclerosis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   Loss of </a:t>
            </a:r>
            <a:r>
              <a:rPr lang="en-US" dirty="0" err="1" smtClean="0"/>
              <a:t>bone&amp;deformity</a:t>
            </a:r>
            <a:endParaRPr lang="en-GB" dirty="0"/>
          </a:p>
        </p:txBody>
      </p:sp>
      <p:pic>
        <p:nvPicPr>
          <p:cNvPr id="7" name="Content Placeholder 6" descr="IMG_0138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Content Placeholder 7" descr="kneeOA2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n08.2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D20833"/>
                </a:solidFill>
              </a:rPr>
              <a:t>Clinical picture</a:t>
            </a:r>
            <a:endParaRPr lang="en-US" sz="3600" dirty="0" smtClean="0">
              <a:solidFill>
                <a:srgbClr val="D20833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D20833"/>
                </a:solidFill>
              </a:rPr>
              <a:t>    </a:t>
            </a:r>
            <a:r>
              <a:rPr lang="en-US" sz="2800" dirty="0" smtClean="0">
                <a:solidFill>
                  <a:srgbClr val="002060"/>
                </a:solidFill>
              </a:rPr>
              <a:t>SYMPTOMS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      </a:t>
            </a:r>
            <a:r>
              <a:rPr lang="en-US" sz="2800" dirty="0" smtClean="0">
                <a:solidFill>
                  <a:srgbClr val="00B0F0"/>
                </a:solidFill>
              </a:rPr>
              <a:t>P  ,I  ,N  ,S  ,D</a:t>
            </a: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 SIGNS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      </a:t>
            </a:r>
            <a:r>
              <a:rPr lang="en-US" sz="2800" dirty="0" smtClean="0">
                <a:solidFill>
                  <a:srgbClr val="00B0F0"/>
                </a:solidFill>
              </a:rPr>
              <a:t>E  ,M  ,T  ,I  ,C  ,D  ,N  </a:t>
            </a: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 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INVESTIGATIONS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x-ray (</a:t>
            </a:r>
            <a:r>
              <a:rPr lang="en-US" dirty="0" smtClean="0">
                <a:solidFill>
                  <a:srgbClr val="00B0F0"/>
                </a:solidFill>
              </a:rPr>
              <a:t>STANDING in L.L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</a:t>
            </a:r>
            <a:r>
              <a:rPr lang="en-US" sz="2000" dirty="0" err="1" smtClean="0">
                <a:solidFill>
                  <a:srgbClr val="002060"/>
                </a:solidFill>
              </a:rPr>
              <a:t>osteophytes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                 cysts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                 sclerosis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                 loss of space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                 </a:t>
            </a:r>
            <a:r>
              <a:rPr lang="en-US" sz="2000" dirty="0" err="1" smtClean="0">
                <a:solidFill>
                  <a:srgbClr val="002060"/>
                </a:solidFill>
              </a:rPr>
              <a:t>malalignment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                 </a:t>
            </a:r>
            <a:r>
              <a:rPr lang="en-US" sz="2000" dirty="0" err="1" smtClean="0">
                <a:solidFill>
                  <a:srgbClr val="002060"/>
                </a:solidFill>
              </a:rPr>
              <a:t>sulux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                 erosion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                 loose bodies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synovial analysis (in </a:t>
            </a:r>
            <a:r>
              <a:rPr lang="en-US" dirty="0" err="1" smtClean="0">
                <a:solidFill>
                  <a:srgbClr val="002060"/>
                </a:solidFill>
              </a:rPr>
              <a:t>diff.diag</a:t>
            </a:r>
            <a:r>
              <a:rPr lang="en-US" dirty="0" smtClean="0">
                <a:solidFill>
                  <a:srgbClr val="002060"/>
                </a:solidFill>
              </a:rPr>
              <a:t>.)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knee replacement 02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045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D20833"/>
                </a:solidFill>
              </a:rPr>
              <a:t>Management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History</a:t>
            </a: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Examination</a:t>
            </a: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Investigations</a:t>
            </a:r>
          </a:p>
          <a:p>
            <a:pPr>
              <a:buNone/>
            </a:pP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 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D20833"/>
                </a:solidFill>
              </a:rPr>
              <a:t>Conservative treatment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rgbClr val="002060"/>
                </a:solidFill>
              </a:rPr>
              <a:t>decrease load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B0F0"/>
                </a:solidFill>
              </a:rPr>
              <a:t>wt.,stick,rest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smtClean="0">
                <a:solidFill>
                  <a:srgbClr val="002060"/>
                </a:solidFill>
              </a:rPr>
              <a:t>modify activity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physiotherapy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prevent contractures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muscle strengthening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ROM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medications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</a:t>
            </a:r>
            <a:r>
              <a:rPr lang="en-US" dirty="0" smtClean="0">
                <a:solidFill>
                  <a:srgbClr val="00B0F0"/>
                </a:solidFill>
              </a:rPr>
              <a:t>systemic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local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D20833"/>
                </a:solidFill>
              </a:rPr>
              <a:t>Definition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A non-inflammatory (DEGENERATIVE) disease affecting articular cartilage of joints</a:t>
            </a:r>
            <a:endParaRPr lang="en-GB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20833"/>
                </a:solidFill>
              </a:rPr>
              <a:t>Surgical treatment</a:t>
            </a:r>
          </a:p>
          <a:p>
            <a:pPr marL="624078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1.    Joint Debridement</a:t>
            </a:r>
          </a:p>
          <a:p>
            <a:pPr marL="624078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2.   Corrective </a:t>
            </a:r>
            <a:r>
              <a:rPr lang="en-US" dirty="0" err="1" smtClean="0">
                <a:solidFill>
                  <a:srgbClr val="002060"/>
                </a:solidFill>
              </a:rPr>
              <a:t>Osteotomy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what?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      </a:t>
            </a:r>
            <a:r>
              <a:rPr lang="en-US" dirty="0" err="1" smtClean="0">
                <a:solidFill>
                  <a:srgbClr val="00B0F0"/>
                </a:solidFill>
              </a:rPr>
              <a:t>varus</a:t>
            </a:r>
            <a:r>
              <a:rPr lang="en-US" dirty="0" smtClean="0">
                <a:solidFill>
                  <a:srgbClr val="00B0F0"/>
                </a:solidFill>
              </a:rPr>
              <a:t>/valgus.abd./add.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why?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realign </a:t>
            </a:r>
            <a:r>
              <a:rPr lang="en-US" dirty="0" err="1" smtClean="0">
                <a:solidFill>
                  <a:srgbClr val="002060"/>
                </a:solidFill>
              </a:rPr>
              <a:t>axis&amp;redistribute</a:t>
            </a:r>
            <a:r>
              <a:rPr lang="en-US" dirty="0" smtClean="0">
                <a:solidFill>
                  <a:srgbClr val="00B0F0"/>
                </a:solidFill>
              </a:rPr>
              <a:t> wt.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</a:t>
            </a:r>
            <a:r>
              <a:rPr lang="en-US" dirty="0" smtClean="0">
                <a:solidFill>
                  <a:srgbClr val="002060"/>
                </a:solidFill>
              </a:rPr>
              <a:t>which joint?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knee/hip   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 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r>
              <a:rPr lang="en-US" dirty="0" smtClean="0">
                <a:solidFill>
                  <a:srgbClr val="002060"/>
                </a:solidFill>
              </a:rPr>
              <a:t>what joint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                                </a:t>
            </a:r>
            <a:r>
              <a:rPr lang="en-US" dirty="0" err="1" smtClean="0">
                <a:solidFill>
                  <a:srgbClr val="00B0F0"/>
                </a:solidFill>
              </a:rPr>
              <a:t>mobile,stable,minimaly</a:t>
            </a:r>
            <a:r>
              <a:rPr lang="en-US" dirty="0" smtClean="0">
                <a:solidFill>
                  <a:srgbClr val="00B0F0"/>
                </a:solidFill>
              </a:rPr>
              <a:t> deformed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which patient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    </a:t>
            </a:r>
            <a:r>
              <a:rPr lang="en-US" dirty="0" err="1" smtClean="0">
                <a:solidFill>
                  <a:srgbClr val="00B0F0"/>
                </a:solidFill>
              </a:rPr>
              <a:t>young,thin,active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PREOPERATIVE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      POST OSTEOTOMY</a:t>
            </a:r>
            <a:endParaRPr lang="en-GB" dirty="0"/>
          </a:p>
        </p:txBody>
      </p:sp>
      <p:pic>
        <p:nvPicPr>
          <p:cNvPr id="7" name="Content Placeholder 6" descr="DSC00125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8596" y="2000240"/>
            <a:ext cx="3857652" cy="3001775"/>
          </a:xfrm>
          <a:prstGeom prst="rect">
            <a:avLst/>
          </a:prstGeom>
          <a:solidFill>
            <a:srgbClr val="D20833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7" descr="DSC00126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929190" y="1928802"/>
            <a:ext cx="3756023" cy="30313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Straight Connector 9"/>
          <p:cNvCxnSpPr/>
          <p:nvPr/>
        </p:nvCxnSpPr>
        <p:spPr>
          <a:xfrm rot="16200000" flipV="1">
            <a:off x="1357290" y="3357562"/>
            <a:ext cx="2999602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35951" y="4107661"/>
            <a:ext cx="1500198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85984" y="3786190"/>
            <a:ext cx="1214446" cy="714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85984" y="3786190"/>
            <a:ext cx="1143008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din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3.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Arthrodesis</a:t>
            </a:r>
            <a:endParaRPr lang="en-US" dirty="0" smtClean="0">
              <a:solidFill>
                <a:srgbClr val="002060"/>
              </a:solidFill>
            </a:endParaRPr>
          </a:p>
          <a:p>
            <a:pPr marL="624078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why;</a:t>
            </a:r>
          </a:p>
          <a:p>
            <a:pPr marL="624078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transfer </a:t>
            </a:r>
            <a:r>
              <a:rPr lang="en-US" dirty="0" err="1" smtClean="0">
                <a:solidFill>
                  <a:srgbClr val="002060"/>
                </a:solidFill>
              </a:rPr>
              <a:t>painfull</a:t>
            </a:r>
            <a:r>
              <a:rPr lang="en-US" dirty="0" smtClean="0">
                <a:solidFill>
                  <a:srgbClr val="002060"/>
                </a:solidFill>
              </a:rPr>
              <a:t> stiff into painless stiff </a:t>
            </a:r>
          </a:p>
          <a:p>
            <a:pPr marL="624078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joint</a:t>
            </a:r>
          </a:p>
          <a:p>
            <a:pPr marL="624078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</a:t>
            </a:r>
            <a:r>
              <a:rPr lang="en-US" dirty="0" err="1" smtClean="0">
                <a:solidFill>
                  <a:srgbClr val="002060"/>
                </a:solidFill>
              </a:rPr>
              <a:t>stabelise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njoint</a:t>
            </a:r>
            <a:endParaRPr lang="en-US" dirty="0" smtClean="0">
              <a:solidFill>
                <a:srgbClr val="002060"/>
              </a:solidFill>
            </a:endParaRPr>
          </a:p>
          <a:p>
            <a:pPr marL="624078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which joint;</a:t>
            </a:r>
          </a:p>
          <a:p>
            <a:pPr marL="624078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</a:t>
            </a:r>
            <a:r>
              <a:rPr lang="en-US" dirty="0" err="1" smtClean="0">
                <a:solidFill>
                  <a:srgbClr val="002060"/>
                </a:solidFill>
              </a:rPr>
              <a:t>wrist,ankle,CS,LS,hand</a:t>
            </a:r>
            <a:endParaRPr lang="en-US" dirty="0" smtClean="0">
              <a:solidFill>
                <a:srgbClr val="002060"/>
              </a:solidFill>
            </a:endParaRPr>
          </a:p>
          <a:p>
            <a:pPr marL="624078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hips&amp;knees (</a:t>
            </a:r>
            <a:r>
              <a:rPr lang="en-US" dirty="0" smtClean="0">
                <a:solidFill>
                  <a:srgbClr val="00B0F0"/>
                </a:solidFill>
              </a:rPr>
              <a:t>LESS COMMON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marL="624078" indent="-51435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 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when?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failed TKR(infection)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neuropathic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</a:t>
            </a:r>
            <a:r>
              <a:rPr lang="en-US" dirty="0" err="1" smtClean="0">
                <a:solidFill>
                  <a:srgbClr val="00B0F0"/>
                </a:solidFill>
              </a:rPr>
              <a:t>paralitic</a:t>
            </a:r>
            <a:r>
              <a:rPr lang="en-US" dirty="0" smtClean="0">
                <a:solidFill>
                  <a:srgbClr val="00B0F0"/>
                </a:solidFill>
              </a:rPr>
              <a:t>(flail)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loss of quad.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stiff in young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when NOT;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</a:t>
            </a:r>
            <a:r>
              <a:rPr lang="en-US" dirty="0" err="1" smtClean="0">
                <a:solidFill>
                  <a:srgbClr val="00B0F0"/>
                </a:solidFill>
              </a:rPr>
              <a:t>epsilateral</a:t>
            </a:r>
            <a:r>
              <a:rPr lang="en-US" dirty="0" smtClean="0">
                <a:solidFill>
                  <a:srgbClr val="00B0F0"/>
                </a:solidFill>
              </a:rPr>
              <a:t> disease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</a:t>
            </a:r>
            <a:r>
              <a:rPr lang="en-US" dirty="0" err="1" smtClean="0">
                <a:solidFill>
                  <a:srgbClr val="00B0F0"/>
                </a:solidFill>
              </a:rPr>
              <a:t>contralateral</a:t>
            </a:r>
            <a:r>
              <a:rPr lang="en-US" dirty="0" smtClean="0">
                <a:solidFill>
                  <a:srgbClr val="00B0F0"/>
                </a:solidFill>
              </a:rPr>
              <a:t> hip disease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bilateral </a:t>
            </a:r>
            <a:r>
              <a:rPr lang="en-US" dirty="0" err="1" smtClean="0">
                <a:solidFill>
                  <a:srgbClr val="00B0F0"/>
                </a:solidFill>
              </a:rPr>
              <a:t>j.disease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LS./OA</a:t>
            </a:r>
          </a:p>
          <a:p>
            <a:pPr>
              <a:buNone/>
            </a:pPr>
            <a:r>
              <a:rPr lang="en-US" dirty="0" smtClean="0">
                <a:solidFill>
                  <a:srgbClr val="D20833"/>
                </a:solidFill>
              </a:rPr>
              <a:t>TRANSFER LOAD TO DISTAL&amp;CONTRALATERAL JOINTS</a:t>
            </a:r>
          </a:p>
          <a:p>
            <a:pP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 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4.Arthroplasty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Excision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what?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remove part of joint to allow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movement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disadvantage;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          </a:t>
            </a:r>
            <a:r>
              <a:rPr lang="en-US" dirty="0" smtClean="0">
                <a:solidFill>
                  <a:srgbClr val="00B0F0"/>
                </a:solidFill>
              </a:rPr>
              <a:t>weakness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 shortening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 walking aid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    OSTEOARTHROSIS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        which joint?</a:t>
            </a:r>
          </a:p>
          <a:p>
            <a:pPr>
              <a:buNone/>
            </a:pPr>
            <a:r>
              <a:rPr lang="en-US" dirty="0" smtClean="0"/>
              <a:t>                                    </a:t>
            </a:r>
            <a:r>
              <a:rPr lang="en-US" dirty="0" smtClean="0">
                <a:solidFill>
                  <a:srgbClr val="00B0F0"/>
                </a:solidFill>
              </a:rPr>
              <a:t>hip ;post infection(girdle stone)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       1</a:t>
            </a:r>
            <a:r>
              <a:rPr lang="en-US" baseline="30000" dirty="0" smtClean="0">
                <a:solidFill>
                  <a:srgbClr val="00B0F0"/>
                </a:solidFill>
              </a:rPr>
              <a:t>st</a:t>
            </a:r>
            <a:r>
              <a:rPr lang="en-US" dirty="0" smtClean="0">
                <a:solidFill>
                  <a:srgbClr val="00B0F0"/>
                </a:solidFill>
              </a:rPr>
              <a:t>.MTPJ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        1</a:t>
            </a:r>
            <a:r>
              <a:rPr lang="en-US" baseline="30000" dirty="0" smtClean="0">
                <a:solidFill>
                  <a:srgbClr val="00B0F0"/>
                </a:solidFill>
              </a:rPr>
              <a:t>st</a:t>
            </a:r>
            <a:r>
              <a:rPr lang="en-US" dirty="0" smtClean="0">
                <a:solidFill>
                  <a:srgbClr val="00B0F0"/>
                </a:solidFill>
              </a:rPr>
              <a:t>.MPJ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Joint replacement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</a:t>
            </a:r>
            <a:r>
              <a:rPr lang="en-US" dirty="0" smtClean="0">
                <a:solidFill>
                  <a:srgbClr val="D20833"/>
                </a:solidFill>
              </a:rPr>
              <a:t>PARTIAL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which joint;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  hip (fracture)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  knee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  shoulder(SCD,RA)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        OSTEOARTHROSIS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when;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       </a:t>
            </a:r>
            <a:r>
              <a:rPr lang="en-US" dirty="0" smtClean="0">
                <a:solidFill>
                  <a:srgbClr val="00B0F0"/>
                </a:solidFill>
              </a:rPr>
              <a:t>necrosis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degenerative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trauma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</a:t>
            </a:r>
            <a:r>
              <a:rPr lang="en-US" dirty="0" err="1" smtClean="0">
                <a:solidFill>
                  <a:srgbClr val="00B0F0"/>
                </a:solidFill>
              </a:rPr>
              <a:t>inflmatory</a:t>
            </a:r>
            <a:r>
              <a:rPr lang="en-US" dirty="0" smtClean="0">
                <a:solidFill>
                  <a:srgbClr val="00B0F0"/>
                </a:solidFill>
              </a:rPr>
              <a:t>(ONLY SHOULDER)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</a:t>
            </a:r>
            <a:r>
              <a:rPr lang="en-US" dirty="0" smtClean="0">
                <a:solidFill>
                  <a:srgbClr val="002060"/>
                </a:solidFill>
              </a:rPr>
              <a:t>when NOT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         </a:t>
            </a:r>
            <a:r>
              <a:rPr lang="en-US" dirty="0" smtClean="0">
                <a:solidFill>
                  <a:srgbClr val="00B0F0"/>
                </a:solidFill>
              </a:rPr>
              <a:t>infection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young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</a:t>
            </a:r>
            <a:r>
              <a:rPr lang="en-US" dirty="0" err="1" smtClean="0">
                <a:solidFill>
                  <a:srgbClr val="00B0F0"/>
                </a:solidFill>
              </a:rPr>
              <a:t>inflamatory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     OSTEOARTHROSIS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u="sng" dirty="0" smtClean="0">
                <a:solidFill>
                  <a:srgbClr val="D20833"/>
                </a:solidFill>
              </a:rPr>
              <a:t>Primary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   Intrinsic defect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(mechanical,vascular,cartilage,HEREDITARY-generalised O.A)</a:t>
            </a:r>
          </a:p>
          <a:p>
            <a:r>
              <a:rPr lang="en-US" sz="3600" u="sng" dirty="0" smtClean="0">
                <a:solidFill>
                  <a:srgbClr val="D20833"/>
                </a:solidFill>
              </a:rPr>
              <a:t>Secondary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   Sec. to local or systemic disease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wa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</a:t>
            </a:r>
            <a:r>
              <a:rPr lang="en-US" dirty="0" smtClean="0">
                <a:solidFill>
                  <a:srgbClr val="D20833"/>
                </a:solidFill>
              </a:rPr>
              <a:t>TOTAL REPLACEMENT</a:t>
            </a:r>
          </a:p>
          <a:p>
            <a:pPr>
              <a:buNone/>
            </a:pPr>
            <a:r>
              <a:rPr lang="en-US" dirty="0" smtClean="0">
                <a:solidFill>
                  <a:srgbClr val="D20833"/>
                </a:solidFill>
              </a:rPr>
              <a:t>                       </a:t>
            </a:r>
            <a:r>
              <a:rPr lang="en-US" dirty="0" smtClean="0">
                <a:solidFill>
                  <a:srgbClr val="002060"/>
                </a:solidFill>
              </a:rPr>
              <a:t>which?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   knees , hips, shoulders, ankles,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   elbow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</a:t>
            </a:r>
            <a:r>
              <a:rPr lang="en-US" dirty="0" smtClean="0">
                <a:solidFill>
                  <a:srgbClr val="002060"/>
                </a:solidFill>
              </a:rPr>
              <a:t>when?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             </a:t>
            </a:r>
            <a:r>
              <a:rPr lang="en-US" dirty="0" smtClean="0">
                <a:solidFill>
                  <a:srgbClr val="00B0F0"/>
                </a:solidFill>
              </a:rPr>
              <a:t>painful, deformed stiff joint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    old patient!!</a:t>
            </a:r>
          </a:p>
          <a:p>
            <a:pPr>
              <a:buNone/>
            </a:pP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  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    when NOT;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              neuropathic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              infection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              paralytic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              young, active(RELATIVE)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    OSTEOARTHROSIS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 descr="DF,#con.6.14MON.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" y="1928801"/>
            <a:ext cx="3810730" cy="31639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7" descr="DF,#lat.con.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786314" y="2000240"/>
            <a:ext cx="3900486" cy="30313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nee replacement 00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357422" y="857232"/>
            <a:ext cx="4500594" cy="51498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Increased load eg;obesity(hips&amp;knees take 3-4 body wt. with each step)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Trauma ;osteochondral,malunion,sport injury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Congenital/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developmental;CDH,multiple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epiphyseal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dysplasia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Infection</a:t>
            </a:r>
          </a:p>
          <a:p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Necrosis;Perth`s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disease,osteonecrosis,steroids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Haematologic;SCD,haemophaelia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Endocrine;DM,acromegaly</a:t>
            </a:r>
            <a:endParaRPr lang="en-GB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Metabolic;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crystaline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deposition disease(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gout,CPPD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paget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disease</a:t>
            </a:r>
          </a:p>
          <a:p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Inflamatory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 joint disease</a:t>
            </a:r>
          </a:p>
          <a:p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Neuropathic;DM,tabes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dorsalis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Occupation</a:t>
            </a:r>
            <a:endParaRPr lang="en-GB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IMG_0135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u="sng" dirty="0" smtClean="0">
                <a:solidFill>
                  <a:srgbClr val="D20833"/>
                </a:solidFill>
              </a:rPr>
              <a:t>Epidemiology</a:t>
            </a:r>
            <a:endParaRPr lang="en-US" sz="3600" dirty="0" smtClean="0">
              <a:solidFill>
                <a:srgbClr val="D20833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Common in our community </a:t>
            </a:r>
            <a:r>
              <a:rPr lang="en-US" sz="2800" dirty="0" err="1" smtClean="0">
                <a:solidFill>
                  <a:srgbClr val="002060"/>
                </a:solidFill>
              </a:rPr>
              <a:t>esp.knees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Much more in females ;</a:t>
            </a:r>
            <a:r>
              <a:rPr lang="en-US" sz="2800" dirty="0" err="1" smtClean="0">
                <a:solidFill>
                  <a:srgbClr val="002060"/>
                </a:solidFill>
              </a:rPr>
              <a:t>esp.Obese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Presents earlier than West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About 90% of those over 40 have asymptomatic degeneration of </a:t>
            </a:r>
            <a:r>
              <a:rPr lang="en-US" sz="2800" dirty="0" err="1" smtClean="0">
                <a:solidFill>
                  <a:srgbClr val="002060"/>
                </a:solidFill>
              </a:rPr>
              <a:t>wt.bearing</a:t>
            </a:r>
            <a:r>
              <a:rPr lang="en-US" sz="2800" dirty="0" smtClean="0">
                <a:solidFill>
                  <a:srgbClr val="002060"/>
                </a:solidFill>
              </a:rPr>
              <a:t> joints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Commonest joints are;knee,hip,C.S&amp;L.S,1</a:t>
            </a:r>
            <a:r>
              <a:rPr lang="en-US" sz="2800" baseline="30000" dirty="0" smtClean="0">
                <a:solidFill>
                  <a:srgbClr val="002060"/>
                </a:solidFill>
              </a:rPr>
              <a:t>st</a:t>
            </a:r>
            <a:r>
              <a:rPr lang="en-US" sz="2800" dirty="0" smtClean="0">
                <a:solidFill>
                  <a:srgbClr val="002060"/>
                </a:solidFill>
              </a:rPr>
              <a:t> CMJ,1</a:t>
            </a:r>
            <a:r>
              <a:rPr lang="en-US" sz="2800" baseline="30000" dirty="0" smtClean="0">
                <a:solidFill>
                  <a:srgbClr val="002060"/>
                </a:solidFill>
              </a:rPr>
              <a:t>st</a:t>
            </a:r>
            <a:r>
              <a:rPr lang="en-US" sz="2800" dirty="0" smtClean="0">
                <a:solidFill>
                  <a:srgbClr val="002060"/>
                </a:solidFill>
              </a:rPr>
              <a:t> MTPJ,IPJ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 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u="sng" dirty="0" err="1" smtClean="0">
                <a:solidFill>
                  <a:srgbClr val="D20833"/>
                </a:solidFill>
              </a:rPr>
              <a:t>Pathophysiology</a:t>
            </a:r>
            <a:endParaRPr lang="en-US" sz="3600" dirty="0" smtClean="0">
              <a:solidFill>
                <a:srgbClr val="D20833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Increased water </a:t>
            </a:r>
            <a:r>
              <a:rPr lang="en-US" sz="2800" dirty="0" err="1" smtClean="0">
                <a:solidFill>
                  <a:srgbClr val="002060"/>
                </a:solidFill>
              </a:rPr>
              <a:t>content;swelling&amp;softening</a:t>
            </a:r>
            <a:r>
              <a:rPr lang="en-US" sz="2800" dirty="0" smtClean="0">
                <a:solidFill>
                  <a:srgbClr val="002060"/>
                </a:solidFill>
              </a:rPr>
              <a:t> of cartilage</a:t>
            </a:r>
          </a:p>
          <a:p>
            <a:r>
              <a:rPr lang="en-US" sz="2800" dirty="0" err="1" smtClean="0">
                <a:solidFill>
                  <a:srgbClr val="002060"/>
                </a:solidFill>
              </a:rPr>
              <a:t>Deplition</a:t>
            </a:r>
            <a:r>
              <a:rPr lang="en-US" sz="2800" dirty="0" smtClean="0">
                <a:solidFill>
                  <a:srgbClr val="002060"/>
                </a:solidFill>
              </a:rPr>
              <a:t> of </a:t>
            </a:r>
            <a:r>
              <a:rPr lang="en-US" sz="2800" dirty="0" err="1" smtClean="0">
                <a:solidFill>
                  <a:srgbClr val="002060"/>
                </a:solidFill>
              </a:rPr>
              <a:t>Proteoglycan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err="1" smtClean="0">
                <a:solidFill>
                  <a:srgbClr val="002060"/>
                </a:solidFill>
              </a:rPr>
              <a:t>Chondrocyte</a:t>
            </a:r>
            <a:r>
              <a:rPr lang="en-US" sz="2800" dirty="0" smtClean="0">
                <a:solidFill>
                  <a:srgbClr val="002060"/>
                </a:solidFill>
              </a:rPr>
              <a:t> damage&amp; </a:t>
            </a:r>
            <a:r>
              <a:rPr lang="en-US" sz="2800" dirty="0" err="1" smtClean="0">
                <a:solidFill>
                  <a:srgbClr val="002060"/>
                </a:solidFill>
              </a:rPr>
              <a:t>synovitis</a:t>
            </a:r>
            <a:r>
              <a:rPr lang="en-US" sz="2800" dirty="0" smtClean="0">
                <a:solidFill>
                  <a:srgbClr val="002060"/>
                </a:solidFill>
              </a:rPr>
              <a:t> › </a:t>
            </a:r>
            <a:r>
              <a:rPr lang="en-US" sz="2800" dirty="0" err="1" smtClean="0">
                <a:solidFill>
                  <a:srgbClr val="002060"/>
                </a:solidFill>
              </a:rPr>
              <a:t>proteolytic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enzymes›collagen</a:t>
            </a:r>
            <a:r>
              <a:rPr lang="en-US" sz="2800" dirty="0" smtClean="0">
                <a:solidFill>
                  <a:srgbClr val="002060"/>
                </a:solidFill>
              </a:rPr>
              <a:t> disruption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FIBRILATION</a:t>
            </a:r>
            <a:r>
              <a:rPr lang="en-US" sz="2800" dirty="0" smtClean="0">
                <a:solidFill>
                  <a:srgbClr val="002060"/>
                </a:solidFill>
              </a:rPr>
              <a:t> on wt. bearing surfaces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LOSS OF CARTILAGE HIGHT </a:t>
            </a:r>
            <a:r>
              <a:rPr lang="en-US" sz="2800" dirty="0" smtClean="0">
                <a:solidFill>
                  <a:srgbClr val="002060"/>
                </a:solidFill>
              </a:rPr>
              <a:t>&amp;exposed bone› </a:t>
            </a:r>
            <a:r>
              <a:rPr lang="en-US" sz="2800" dirty="0" smtClean="0">
                <a:solidFill>
                  <a:srgbClr val="00B0F0"/>
                </a:solidFill>
              </a:rPr>
              <a:t>DEC.JOINT SPACE</a:t>
            </a: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Attempts of repair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</a:t>
            </a:r>
            <a:r>
              <a:rPr lang="en-US" dirty="0" smtClean="0">
                <a:solidFill>
                  <a:srgbClr val="00B0F0"/>
                </a:solidFill>
              </a:rPr>
              <a:t>SUBCHONDRAL SCLEROSIS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</a:t>
            </a:r>
            <a:r>
              <a:rPr lang="en-US" dirty="0" err="1" smtClean="0">
                <a:solidFill>
                  <a:srgbClr val="002060"/>
                </a:solidFill>
              </a:rPr>
              <a:t>eburnation</a:t>
            </a:r>
            <a:r>
              <a:rPr lang="en-US" dirty="0" smtClean="0">
                <a:solidFill>
                  <a:srgbClr val="002060"/>
                </a:solidFill>
              </a:rPr>
              <a:t> (ivory like bone)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Fissuring (cracks);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synovial fluid pumped into subchondral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bone ›</a:t>
            </a:r>
            <a:r>
              <a:rPr lang="en-US" dirty="0" smtClean="0">
                <a:solidFill>
                  <a:srgbClr val="00B0F0"/>
                </a:solidFill>
              </a:rPr>
              <a:t>SUBCHONDRAL CYST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Hypervas</a:t>
            </a:r>
            <a:r>
              <a:rPr lang="en-US" dirty="0" smtClean="0">
                <a:solidFill>
                  <a:srgbClr val="002060"/>
                </a:solidFill>
              </a:rPr>
              <a:t>. of synovium &amp; </a:t>
            </a:r>
            <a:r>
              <a:rPr lang="en-US" dirty="0" err="1" smtClean="0">
                <a:solidFill>
                  <a:srgbClr val="002060"/>
                </a:solidFill>
              </a:rPr>
              <a:t>subchon</a:t>
            </a:r>
            <a:r>
              <a:rPr lang="en-US" dirty="0" smtClean="0">
                <a:solidFill>
                  <a:srgbClr val="002060"/>
                </a:solidFill>
              </a:rPr>
              <a:t>. bone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›proliferation of adjacent cartilage › enchondral ossification› </a:t>
            </a:r>
            <a:r>
              <a:rPr lang="en-US" dirty="0" smtClean="0">
                <a:solidFill>
                  <a:srgbClr val="00B0F0"/>
                </a:solidFill>
              </a:rPr>
              <a:t>OSTEOPHYTE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        OSTEOARTHROSIS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379</TotalTime>
  <Words>647</Words>
  <Application>Microsoft Office PowerPoint</Application>
  <PresentationFormat>On-screen Show (4:3)</PresentationFormat>
  <Paragraphs>221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 OSTEOARTHROSIS  </vt:lpstr>
      <vt:lpstr>       OSTEOARTHROSIS</vt:lpstr>
      <vt:lpstr>          OSTEOARTHROSIS</vt:lpstr>
      <vt:lpstr>       OSTEOARTHROSIS</vt:lpstr>
      <vt:lpstr>           OSTEOARTHROSIS</vt:lpstr>
      <vt:lpstr>Slide 6</vt:lpstr>
      <vt:lpstr>        OSTEOARTHROSIS</vt:lpstr>
      <vt:lpstr>           OSTEOARTHROSIS</vt:lpstr>
      <vt:lpstr>        OSTEOARTHROSIS</vt:lpstr>
      <vt:lpstr>Slide 10</vt:lpstr>
      <vt:lpstr>          OSTEOARTHROSIS</vt:lpstr>
      <vt:lpstr>Slide 12</vt:lpstr>
      <vt:lpstr>Slide 13</vt:lpstr>
      <vt:lpstr>        OSTEOARTHROSIS</vt:lpstr>
      <vt:lpstr>          OSTEOARTHROSIS</vt:lpstr>
      <vt:lpstr>Slide 16</vt:lpstr>
      <vt:lpstr>Slide 17</vt:lpstr>
      <vt:lpstr>        OSTEOARTHROSIS</vt:lpstr>
      <vt:lpstr>           OSTEOARTHROSIS</vt:lpstr>
      <vt:lpstr>        OSTEOARTHROSIS</vt:lpstr>
      <vt:lpstr>          OSTEOARTHROSIS</vt:lpstr>
      <vt:lpstr>Slide 22</vt:lpstr>
      <vt:lpstr>Slide 23</vt:lpstr>
      <vt:lpstr>        OSTEOARTHROSIS</vt:lpstr>
      <vt:lpstr>          OSTEOARTHROSIS</vt:lpstr>
      <vt:lpstr>        OSTEOARTHROSIS</vt:lpstr>
      <vt:lpstr>          OSTEOARTHROSIS</vt:lpstr>
      <vt:lpstr>        OSTEOARTHROSIS</vt:lpstr>
      <vt:lpstr>           OSTEOARTHROSIS</vt:lpstr>
      <vt:lpstr>Slide 30</vt:lpstr>
      <vt:lpstr>         OSTEOARTHROSIS</vt:lpstr>
      <vt:lpstr>          OSTEOARTHROSIS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OSTEOARTHROSIS</dc:title>
  <dc:creator>Dude!</dc:creator>
  <cp:lastModifiedBy>Dude!</cp:lastModifiedBy>
  <cp:revision>90</cp:revision>
  <dcterms:created xsi:type="dcterms:W3CDTF">2008-04-04T19:55:51Z</dcterms:created>
  <dcterms:modified xsi:type="dcterms:W3CDTF">2009-01-29T21:30:20Z</dcterms:modified>
</cp:coreProperties>
</file>