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93"/>
  </p:notesMasterIdLst>
  <p:sldIdLst>
    <p:sldId id="256"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313" r:id="rId17"/>
    <p:sldId id="314" r:id="rId18"/>
    <p:sldId id="315" r:id="rId19"/>
    <p:sldId id="316" r:id="rId20"/>
    <p:sldId id="317" r:id="rId21"/>
    <p:sldId id="318" r:id="rId22"/>
    <p:sldId id="319" r:id="rId23"/>
    <p:sldId id="320" r:id="rId24"/>
    <p:sldId id="321" r:id="rId25"/>
    <p:sldId id="322" r:id="rId26"/>
    <p:sldId id="331" r:id="rId27"/>
    <p:sldId id="370" r:id="rId28"/>
    <p:sldId id="323" r:id="rId29"/>
    <p:sldId id="324" r:id="rId30"/>
    <p:sldId id="298" r:id="rId31"/>
    <p:sldId id="260" r:id="rId32"/>
    <p:sldId id="261" r:id="rId33"/>
    <p:sldId id="258" r:id="rId34"/>
    <p:sldId id="263" r:id="rId35"/>
    <p:sldId id="264" r:id="rId36"/>
    <p:sldId id="265" r:id="rId37"/>
    <p:sldId id="266" r:id="rId38"/>
    <p:sldId id="267" r:id="rId39"/>
    <p:sldId id="268" r:id="rId40"/>
    <p:sldId id="269" r:id="rId41"/>
    <p:sldId id="270" r:id="rId42"/>
    <p:sldId id="271" r:id="rId43"/>
    <p:sldId id="272" r:id="rId44"/>
    <p:sldId id="299" r:id="rId45"/>
    <p:sldId id="273" r:id="rId46"/>
    <p:sldId id="332" r:id="rId47"/>
    <p:sldId id="333" r:id="rId48"/>
    <p:sldId id="334" r:id="rId49"/>
    <p:sldId id="336" r:id="rId50"/>
    <p:sldId id="363" r:id="rId51"/>
    <p:sldId id="338" r:id="rId52"/>
    <p:sldId id="335" r:id="rId53"/>
    <p:sldId id="339" r:id="rId54"/>
    <p:sldId id="340" r:id="rId55"/>
    <p:sldId id="342" r:id="rId56"/>
    <p:sldId id="343" r:id="rId57"/>
    <p:sldId id="344" r:id="rId58"/>
    <p:sldId id="345" r:id="rId59"/>
    <p:sldId id="346" r:id="rId60"/>
    <p:sldId id="347" r:id="rId61"/>
    <p:sldId id="348" r:id="rId62"/>
    <p:sldId id="349" r:id="rId63"/>
    <p:sldId id="350" r:id="rId64"/>
    <p:sldId id="351" r:id="rId65"/>
    <p:sldId id="352" r:id="rId66"/>
    <p:sldId id="354" r:id="rId67"/>
    <p:sldId id="355" r:id="rId68"/>
    <p:sldId id="356" r:id="rId69"/>
    <p:sldId id="357" r:id="rId70"/>
    <p:sldId id="358" r:id="rId71"/>
    <p:sldId id="359" r:id="rId72"/>
    <p:sldId id="360" r:id="rId73"/>
    <p:sldId id="361" r:id="rId74"/>
    <p:sldId id="362" r:id="rId75"/>
    <p:sldId id="364" r:id="rId76"/>
    <p:sldId id="365" r:id="rId77"/>
    <p:sldId id="366" r:id="rId78"/>
    <p:sldId id="367" r:id="rId79"/>
    <p:sldId id="368" r:id="rId80"/>
    <p:sldId id="325" r:id="rId81"/>
    <p:sldId id="326" r:id="rId82"/>
    <p:sldId id="327" r:id="rId83"/>
    <p:sldId id="328" r:id="rId84"/>
    <p:sldId id="329" r:id="rId85"/>
    <p:sldId id="296" r:id="rId86"/>
    <p:sldId id="297" r:id="rId87"/>
    <p:sldId id="369" r:id="rId88"/>
    <p:sldId id="295" r:id="rId89"/>
    <p:sldId id="257" r:id="rId90"/>
    <p:sldId id="262" r:id="rId91"/>
    <p:sldId id="259" r:id="rId92"/>
  </p:sldIdLst>
  <p:sldSz cx="9144000" cy="6858000" type="screen4x3"/>
  <p:notesSz cx="6858000" cy="9144000"/>
  <p:custShowLst>
    <p:custShow name="Custom Show 1" id="0">
      <p:sldLst>
        <p:sld r:id="rId27"/>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1BAD3F-EA22-465D-8B5C-4B97C3824630}" type="doc">
      <dgm:prSet loTypeId="urn:microsoft.com/office/officeart/2005/8/layout/vList5" loCatId="list" qsTypeId="urn:microsoft.com/office/officeart/2005/8/quickstyle/3d1" qsCatId="3D" csTypeId="urn:microsoft.com/office/officeart/2005/8/colors/colorful1" csCatId="colorful" phldr="1"/>
      <dgm:spPr/>
      <dgm:t>
        <a:bodyPr/>
        <a:lstStyle/>
        <a:p>
          <a:pPr rtl="1"/>
          <a:endParaRPr lang="ar-SA"/>
        </a:p>
      </dgm:t>
    </dgm:pt>
    <dgm:pt modelId="{2A0DC072-4143-4B12-8138-A347D2462E0F}">
      <dgm:prSet phldrT="[نص]"/>
      <dgm:spPr/>
      <dgm:t>
        <a:bodyPr/>
        <a:lstStyle/>
        <a:p>
          <a:pPr rtl="1"/>
          <a:r>
            <a:rPr lang="en-US" dirty="0" smtClean="0"/>
            <a:t>gestational diabetes</a:t>
          </a:r>
          <a:endParaRPr lang="ar-SA" dirty="0"/>
        </a:p>
      </dgm:t>
    </dgm:pt>
    <dgm:pt modelId="{03A61434-BD2A-4BD4-B17A-D9E98596D052}" type="parTrans" cxnId="{79572578-CC4B-4567-94D2-CBDBC9A88522}">
      <dgm:prSet/>
      <dgm:spPr/>
      <dgm:t>
        <a:bodyPr/>
        <a:lstStyle/>
        <a:p>
          <a:pPr rtl="1"/>
          <a:endParaRPr lang="ar-SA"/>
        </a:p>
      </dgm:t>
    </dgm:pt>
    <dgm:pt modelId="{9F623D23-69EC-44AC-A050-46FA70C636C4}" type="sibTrans" cxnId="{79572578-CC4B-4567-94D2-CBDBC9A88522}">
      <dgm:prSet/>
      <dgm:spPr/>
      <dgm:t>
        <a:bodyPr/>
        <a:lstStyle/>
        <a:p>
          <a:pPr rtl="1"/>
          <a:endParaRPr lang="ar-SA"/>
        </a:p>
      </dgm:t>
    </dgm:pt>
    <dgm:pt modelId="{5DEF9F7C-4D43-47EE-8C33-063349ACA2EB}">
      <dgm:prSet phldrT="[نص]"/>
      <dgm:spPr/>
      <dgm:t>
        <a:bodyPr/>
        <a:lstStyle/>
        <a:p>
          <a:pPr rtl="1"/>
          <a:r>
            <a:rPr lang="en-US" dirty="0" smtClean="0"/>
            <a:t>Type 2 Diabetes</a:t>
          </a:r>
          <a:endParaRPr lang="ar-SA" dirty="0"/>
        </a:p>
      </dgm:t>
    </dgm:pt>
    <dgm:pt modelId="{F008D57C-8EC0-404D-8BEE-749357CEAB6C}" type="parTrans" cxnId="{F905B367-F29F-4932-B6ED-7246A3A46D8A}">
      <dgm:prSet/>
      <dgm:spPr/>
      <dgm:t>
        <a:bodyPr/>
        <a:lstStyle/>
        <a:p>
          <a:pPr rtl="1"/>
          <a:endParaRPr lang="ar-SA"/>
        </a:p>
      </dgm:t>
    </dgm:pt>
    <dgm:pt modelId="{FA53E904-655F-4B58-8D5E-F3EED45B660D}" type="sibTrans" cxnId="{F905B367-F29F-4932-B6ED-7246A3A46D8A}">
      <dgm:prSet/>
      <dgm:spPr/>
      <dgm:t>
        <a:bodyPr/>
        <a:lstStyle/>
        <a:p>
          <a:pPr rtl="1"/>
          <a:endParaRPr lang="ar-SA"/>
        </a:p>
      </dgm:t>
    </dgm:pt>
    <dgm:pt modelId="{57B5E437-FE18-48E1-8B3B-9EC74AB7C2FD}">
      <dgm:prSet phldrT="[نص]"/>
      <dgm:spPr/>
      <dgm:t>
        <a:bodyPr/>
        <a:lstStyle/>
        <a:p>
          <a:pPr rtl="1"/>
          <a:r>
            <a:rPr lang="en-US" dirty="0" smtClean="0"/>
            <a:t>Type 1 Diabetes</a:t>
          </a:r>
          <a:endParaRPr lang="ar-SA" dirty="0"/>
        </a:p>
      </dgm:t>
    </dgm:pt>
    <dgm:pt modelId="{D158C1CE-5F5B-41EC-BD88-C36C7984F1BC}" type="parTrans" cxnId="{FBC73DFA-F3DA-4CB6-83D6-B4CA4382A325}">
      <dgm:prSet/>
      <dgm:spPr/>
      <dgm:t>
        <a:bodyPr/>
        <a:lstStyle/>
        <a:p>
          <a:pPr rtl="1"/>
          <a:endParaRPr lang="ar-SA"/>
        </a:p>
      </dgm:t>
    </dgm:pt>
    <dgm:pt modelId="{3C718C1A-AE8F-4C6F-AC18-36BD5DACCF65}" type="sibTrans" cxnId="{FBC73DFA-F3DA-4CB6-83D6-B4CA4382A325}">
      <dgm:prSet/>
      <dgm:spPr/>
      <dgm:t>
        <a:bodyPr/>
        <a:lstStyle/>
        <a:p>
          <a:pPr rtl="1"/>
          <a:endParaRPr lang="ar-SA"/>
        </a:p>
      </dgm:t>
    </dgm:pt>
    <dgm:pt modelId="{1F2624BE-7D53-4034-BB9E-CCFABCCA0A68}">
      <dgm:prSet/>
      <dgm:spPr/>
      <dgm:t>
        <a:bodyPr/>
        <a:lstStyle/>
        <a:p>
          <a:pPr rtl="0"/>
          <a:r>
            <a:rPr lang="en-US" dirty="0" smtClean="0"/>
            <a:t>is usually first diagnosed in children, teenagers, and young adults.</a:t>
          </a:r>
          <a:endParaRPr lang="ar-SA" dirty="0"/>
        </a:p>
      </dgm:t>
    </dgm:pt>
    <dgm:pt modelId="{F9F07E95-FBC8-4331-B219-97FB4496449F}" type="parTrans" cxnId="{B0506C6E-ACEE-4DDC-9A68-07B93F3293F4}">
      <dgm:prSet/>
      <dgm:spPr/>
      <dgm:t>
        <a:bodyPr/>
        <a:lstStyle/>
        <a:p>
          <a:pPr rtl="1"/>
          <a:endParaRPr lang="ar-SA"/>
        </a:p>
      </dgm:t>
    </dgm:pt>
    <dgm:pt modelId="{A2A21C74-F477-47F0-80EB-5B090BC691A9}" type="sibTrans" cxnId="{B0506C6E-ACEE-4DDC-9A68-07B93F3293F4}">
      <dgm:prSet/>
      <dgm:spPr/>
      <dgm:t>
        <a:bodyPr/>
        <a:lstStyle/>
        <a:p>
          <a:pPr rtl="1"/>
          <a:endParaRPr lang="ar-SA"/>
        </a:p>
      </dgm:t>
    </dgm:pt>
    <dgm:pt modelId="{EC565A7F-8DBE-43AE-8FCA-271DAF22D13F}">
      <dgm:prSet/>
      <dgm:spPr/>
      <dgm:t>
        <a:bodyPr/>
        <a:lstStyle/>
        <a:p>
          <a:pPr rtl="0"/>
          <a:r>
            <a:rPr lang="en-US" dirty="0" smtClean="0"/>
            <a:t>is diabetes that first occurs during pregnancy</a:t>
          </a:r>
          <a:endParaRPr lang="ar-SA" dirty="0"/>
        </a:p>
      </dgm:t>
    </dgm:pt>
    <dgm:pt modelId="{33334099-E452-441B-A709-F7AA7415A171}" type="parTrans" cxnId="{E5CF72A0-C38D-45DD-A39C-96A483A1D8FA}">
      <dgm:prSet/>
      <dgm:spPr/>
      <dgm:t>
        <a:bodyPr/>
        <a:lstStyle/>
        <a:p>
          <a:pPr rtl="1"/>
          <a:endParaRPr lang="ar-SA"/>
        </a:p>
      </dgm:t>
    </dgm:pt>
    <dgm:pt modelId="{09408BFF-BA5A-472F-BDAF-A20DD730C39F}" type="sibTrans" cxnId="{E5CF72A0-C38D-45DD-A39C-96A483A1D8FA}">
      <dgm:prSet/>
      <dgm:spPr/>
      <dgm:t>
        <a:bodyPr/>
        <a:lstStyle/>
        <a:p>
          <a:pPr rtl="1"/>
          <a:endParaRPr lang="ar-SA"/>
        </a:p>
      </dgm:t>
    </dgm:pt>
    <dgm:pt modelId="{9FA483A3-B62C-41C7-BB3C-D6E94404A8C3}">
      <dgm:prSet/>
      <dgm:spPr/>
      <dgm:t>
        <a:bodyPr/>
        <a:lstStyle/>
        <a:p>
          <a:pPr rtl="0"/>
          <a:r>
            <a:rPr lang="en-US" dirty="0" smtClean="0"/>
            <a:t>the most common form of Diabetes</a:t>
          </a:r>
          <a:endParaRPr lang="ar-SA" dirty="0" smtClean="0"/>
        </a:p>
      </dgm:t>
    </dgm:pt>
    <dgm:pt modelId="{D2AE5024-7B36-495F-8B62-67684F52FDEC}" type="parTrans" cxnId="{BADF4EE8-6FA2-426B-945D-C07703C39F7C}">
      <dgm:prSet/>
      <dgm:spPr/>
      <dgm:t>
        <a:bodyPr/>
        <a:lstStyle/>
        <a:p>
          <a:pPr rtl="1"/>
          <a:endParaRPr lang="ar-SA"/>
        </a:p>
      </dgm:t>
    </dgm:pt>
    <dgm:pt modelId="{08135633-E516-476C-8003-7EDA02A83BE6}" type="sibTrans" cxnId="{BADF4EE8-6FA2-426B-945D-C07703C39F7C}">
      <dgm:prSet/>
      <dgm:spPr/>
      <dgm:t>
        <a:bodyPr/>
        <a:lstStyle/>
        <a:p>
          <a:pPr rtl="1"/>
          <a:endParaRPr lang="ar-SA"/>
        </a:p>
      </dgm:t>
    </dgm:pt>
    <dgm:pt modelId="{C2B6B3AF-477B-404E-9E46-9DE8A81577B0}">
      <dgm:prSet/>
      <dgm:spPr/>
      <dgm:t>
        <a:bodyPr/>
        <a:lstStyle/>
        <a:p>
          <a:pPr rtl="0"/>
          <a:r>
            <a:rPr lang="en-US" dirty="0" smtClean="0"/>
            <a:t>usually goes away after the baby is born</a:t>
          </a:r>
          <a:endParaRPr lang="ar-SA" dirty="0"/>
        </a:p>
      </dgm:t>
    </dgm:pt>
    <dgm:pt modelId="{CCBA8C1B-FCBD-4820-8F7D-4805C21514EC}" type="parTrans" cxnId="{AD220726-8B4B-4F90-891B-8396CEB41ABB}">
      <dgm:prSet/>
      <dgm:spPr/>
      <dgm:t>
        <a:bodyPr/>
        <a:lstStyle/>
        <a:p>
          <a:pPr rtl="1"/>
          <a:endParaRPr lang="ar-SA"/>
        </a:p>
      </dgm:t>
    </dgm:pt>
    <dgm:pt modelId="{306A46B5-33E0-456B-92EC-26C59169D238}" type="sibTrans" cxnId="{AD220726-8B4B-4F90-891B-8396CEB41ABB}">
      <dgm:prSet/>
      <dgm:spPr/>
      <dgm:t>
        <a:bodyPr/>
        <a:lstStyle/>
        <a:p>
          <a:pPr rtl="1"/>
          <a:endParaRPr lang="ar-SA"/>
        </a:p>
      </dgm:t>
    </dgm:pt>
    <dgm:pt modelId="{DED22D6B-92E3-4800-91A7-34406CC9AB15}">
      <dgm:prSet/>
      <dgm:spPr/>
      <dgm:t>
        <a:bodyPr/>
        <a:lstStyle/>
        <a:p>
          <a:pPr rtl="0"/>
          <a:r>
            <a:rPr lang="en-US" dirty="0" smtClean="0"/>
            <a:t>more likely to develop type 2 diabetes later in life</a:t>
          </a:r>
          <a:endParaRPr lang="ar-SA" dirty="0"/>
        </a:p>
      </dgm:t>
    </dgm:pt>
    <dgm:pt modelId="{499F0B2F-CEF1-4B85-8C64-923CAA14E19E}" type="parTrans" cxnId="{8B66B3D0-9541-4369-AB19-C32A3F8DFF44}">
      <dgm:prSet/>
      <dgm:spPr/>
      <dgm:t>
        <a:bodyPr/>
        <a:lstStyle/>
        <a:p>
          <a:pPr rtl="1"/>
          <a:endParaRPr lang="ar-SA"/>
        </a:p>
      </dgm:t>
    </dgm:pt>
    <dgm:pt modelId="{742BB7AE-005F-4F4F-A430-86DF9EB6F64C}" type="sibTrans" cxnId="{8B66B3D0-9541-4369-AB19-C32A3F8DFF44}">
      <dgm:prSet/>
      <dgm:spPr/>
      <dgm:t>
        <a:bodyPr/>
        <a:lstStyle/>
        <a:p>
          <a:pPr rtl="1"/>
          <a:endParaRPr lang="ar-SA"/>
        </a:p>
      </dgm:t>
    </dgm:pt>
    <dgm:pt modelId="{00606D46-0A03-4377-B8F2-17A46853BA11}">
      <dgm:prSet/>
      <dgm:spPr/>
      <dgm:t>
        <a:bodyPr/>
        <a:lstStyle/>
        <a:p>
          <a:pPr rtl="0"/>
          <a:r>
            <a:rPr lang="en-US" dirty="0" smtClean="0"/>
            <a:t>People can develop type 2 diabetes at any age</a:t>
          </a:r>
          <a:endParaRPr lang="ar-SA" dirty="0" smtClean="0"/>
        </a:p>
      </dgm:t>
    </dgm:pt>
    <dgm:pt modelId="{754253C1-25D8-4358-A447-73615258DC7B}" type="parTrans" cxnId="{DBFAE32E-C107-4612-9256-BEDD3B6B3E62}">
      <dgm:prSet/>
      <dgm:spPr/>
      <dgm:t>
        <a:bodyPr/>
        <a:lstStyle/>
        <a:p>
          <a:pPr rtl="1"/>
          <a:endParaRPr lang="ar-SA"/>
        </a:p>
      </dgm:t>
    </dgm:pt>
    <dgm:pt modelId="{9B8EC0A6-E695-4C9B-B7B4-FEB3844CC2B1}" type="sibTrans" cxnId="{DBFAE32E-C107-4612-9256-BEDD3B6B3E62}">
      <dgm:prSet/>
      <dgm:spPr/>
      <dgm:t>
        <a:bodyPr/>
        <a:lstStyle/>
        <a:p>
          <a:pPr rtl="1"/>
          <a:endParaRPr lang="ar-SA"/>
        </a:p>
      </dgm:t>
    </dgm:pt>
    <dgm:pt modelId="{3861241C-D472-4372-A967-84F7AA8E9BBA}">
      <dgm:prSet/>
      <dgm:spPr/>
      <dgm:t>
        <a:bodyPr/>
        <a:lstStyle/>
        <a:p>
          <a:pPr rtl="0"/>
          <a:r>
            <a:rPr lang="en-US" dirty="0" smtClean="0"/>
            <a:t>results from β-cell destruction (absolute insulin deficiency)</a:t>
          </a:r>
          <a:endParaRPr lang="ar-SA" dirty="0"/>
        </a:p>
      </dgm:t>
    </dgm:pt>
    <dgm:pt modelId="{4D5FCCE0-92B6-4212-BF9C-53C4F56CD47D}" type="parTrans" cxnId="{D01492DF-C599-4843-883C-17CA2B58E605}">
      <dgm:prSet/>
      <dgm:spPr/>
      <dgm:t>
        <a:bodyPr/>
        <a:lstStyle/>
        <a:p>
          <a:pPr rtl="1"/>
          <a:endParaRPr lang="ar-SA"/>
        </a:p>
      </dgm:t>
    </dgm:pt>
    <dgm:pt modelId="{5E672514-53B4-4826-AD9E-ADC42E1E3E91}" type="sibTrans" cxnId="{D01492DF-C599-4843-883C-17CA2B58E605}">
      <dgm:prSet/>
      <dgm:spPr/>
      <dgm:t>
        <a:bodyPr/>
        <a:lstStyle/>
        <a:p>
          <a:pPr rtl="1"/>
          <a:endParaRPr lang="ar-SA"/>
        </a:p>
      </dgm:t>
    </dgm:pt>
    <dgm:pt modelId="{ECCFFEAA-425C-49D9-879B-3303B963715A}">
      <dgm:prSet/>
      <dgm:spPr/>
      <dgm:t>
        <a:bodyPr/>
        <a:lstStyle/>
        <a:p>
          <a:pPr rtl="0"/>
          <a:r>
            <a:rPr lang="en-US" dirty="0" smtClean="0"/>
            <a:t>results from a progressive insulin secretory defect on the background of insulin resistance</a:t>
          </a:r>
          <a:endParaRPr lang="ar-SA" dirty="0" smtClean="0"/>
        </a:p>
      </dgm:t>
    </dgm:pt>
    <dgm:pt modelId="{43D8B62A-F6BE-4700-B929-EBD0AAE61414}" type="parTrans" cxnId="{04BD6C35-A96C-4746-BACA-6F65AFBF71FC}">
      <dgm:prSet/>
      <dgm:spPr/>
      <dgm:t>
        <a:bodyPr/>
        <a:lstStyle/>
        <a:p>
          <a:pPr rtl="1"/>
          <a:endParaRPr lang="ar-SA"/>
        </a:p>
      </dgm:t>
    </dgm:pt>
    <dgm:pt modelId="{5927C87B-271D-481E-8960-D47E22924C4B}" type="sibTrans" cxnId="{04BD6C35-A96C-4746-BACA-6F65AFBF71FC}">
      <dgm:prSet/>
      <dgm:spPr/>
      <dgm:t>
        <a:bodyPr/>
        <a:lstStyle/>
        <a:p>
          <a:pPr rtl="1"/>
          <a:endParaRPr lang="ar-SA"/>
        </a:p>
      </dgm:t>
    </dgm:pt>
    <dgm:pt modelId="{162FE338-24A3-497A-8C84-B71EE6A1CB72}">
      <dgm:prSet/>
      <dgm:spPr/>
      <dgm:t>
        <a:bodyPr/>
        <a:lstStyle/>
        <a:p>
          <a:pPr rtl="1"/>
          <a:r>
            <a:rPr lang="en-US" dirty="0" smtClean="0"/>
            <a:t>Other types of diabetes</a:t>
          </a:r>
          <a:endParaRPr lang="ar-SA" dirty="0"/>
        </a:p>
      </dgm:t>
    </dgm:pt>
    <dgm:pt modelId="{33334F91-E515-4340-BCFA-156F42E723F9}" type="parTrans" cxnId="{823BC692-7082-4B5D-B5AC-854729AE042A}">
      <dgm:prSet/>
      <dgm:spPr/>
      <dgm:t>
        <a:bodyPr/>
        <a:lstStyle/>
        <a:p>
          <a:pPr rtl="1"/>
          <a:endParaRPr lang="ar-SA"/>
        </a:p>
      </dgm:t>
    </dgm:pt>
    <dgm:pt modelId="{0F2B5924-E33D-4669-BD1E-4568C352206A}" type="sibTrans" cxnId="{823BC692-7082-4B5D-B5AC-854729AE042A}">
      <dgm:prSet/>
      <dgm:spPr/>
      <dgm:t>
        <a:bodyPr/>
        <a:lstStyle/>
        <a:p>
          <a:pPr rtl="1"/>
          <a:endParaRPr lang="ar-SA"/>
        </a:p>
      </dgm:t>
    </dgm:pt>
    <dgm:pt modelId="{64F26A09-6376-4EBD-8349-8C4BECEA8E50}">
      <dgm:prSet/>
      <dgm:spPr/>
      <dgm:t>
        <a:bodyPr/>
        <a:lstStyle/>
        <a:p>
          <a:pPr rtl="0"/>
          <a:endParaRPr lang="ar-SA" dirty="0"/>
        </a:p>
      </dgm:t>
    </dgm:pt>
    <dgm:pt modelId="{8D6E3FB0-1183-47BD-99CD-0B2E4FCBD808}" type="parTrans" cxnId="{E6DC216B-B805-45BA-AB8F-A7AB4296C49D}">
      <dgm:prSet/>
      <dgm:spPr/>
      <dgm:t>
        <a:bodyPr/>
        <a:lstStyle/>
        <a:p>
          <a:pPr rtl="1"/>
          <a:endParaRPr lang="ar-SA"/>
        </a:p>
      </dgm:t>
    </dgm:pt>
    <dgm:pt modelId="{AC85A467-7FC4-4F03-A3B5-E33459F6DE3A}" type="sibTrans" cxnId="{E6DC216B-B805-45BA-AB8F-A7AB4296C49D}">
      <dgm:prSet/>
      <dgm:spPr/>
      <dgm:t>
        <a:bodyPr/>
        <a:lstStyle/>
        <a:p>
          <a:pPr rtl="1"/>
          <a:endParaRPr lang="ar-SA"/>
        </a:p>
      </dgm:t>
    </dgm:pt>
    <dgm:pt modelId="{16902A82-0753-4A85-8AB3-A564DD1AAC7D}">
      <dgm:prSet/>
      <dgm:spPr/>
      <dgm:t>
        <a:bodyPr/>
        <a:lstStyle/>
        <a:p>
          <a:pPr rtl="0"/>
          <a:r>
            <a:rPr lang="en-US" dirty="0" smtClean="0"/>
            <a:t>genetic defects in β-cell function, genetic defects in insulin action,           diseases of the exocrine pancreas and drug- or chemical-induced </a:t>
          </a:r>
          <a:endParaRPr lang="ar-SA" dirty="0"/>
        </a:p>
      </dgm:t>
    </dgm:pt>
    <dgm:pt modelId="{13F00A37-B8FE-4C3B-B065-2D905695F75F}" type="parTrans" cxnId="{941EE1E0-66D8-4133-9430-02697B65CF44}">
      <dgm:prSet/>
      <dgm:spPr/>
      <dgm:t>
        <a:bodyPr/>
        <a:lstStyle/>
        <a:p>
          <a:pPr rtl="1"/>
          <a:endParaRPr lang="ar-SA"/>
        </a:p>
      </dgm:t>
    </dgm:pt>
    <dgm:pt modelId="{389A4FD5-D762-427E-899F-01B69CBD4274}" type="sibTrans" cxnId="{941EE1E0-66D8-4133-9430-02697B65CF44}">
      <dgm:prSet/>
      <dgm:spPr/>
      <dgm:t>
        <a:bodyPr/>
        <a:lstStyle/>
        <a:p>
          <a:pPr rtl="1"/>
          <a:endParaRPr lang="ar-SA"/>
        </a:p>
      </dgm:t>
    </dgm:pt>
    <dgm:pt modelId="{29D8F903-AE53-4033-AD2E-BFB74C0783C8}" type="pres">
      <dgm:prSet presAssocID="{BB1BAD3F-EA22-465D-8B5C-4B97C3824630}" presName="Name0" presStyleCnt="0">
        <dgm:presLayoutVars>
          <dgm:dir/>
          <dgm:animLvl val="lvl"/>
          <dgm:resizeHandles val="exact"/>
        </dgm:presLayoutVars>
      </dgm:prSet>
      <dgm:spPr/>
      <dgm:t>
        <a:bodyPr/>
        <a:lstStyle/>
        <a:p>
          <a:pPr rtl="1"/>
          <a:endParaRPr lang="ar-SA"/>
        </a:p>
      </dgm:t>
    </dgm:pt>
    <dgm:pt modelId="{127CC8B8-E366-4126-8538-3F384BCDC3C1}" type="pres">
      <dgm:prSet presAssocID="{57B5E437-FE18-48E1-8B3B-9EC74AB7C2FD}" presName="linNode" presStyleCnt="0"/>
      <dgm:spPr/>
    </dgm:pt>
    <dgm:pt modelId="{5F38BF9B-1356-47AA-9B57-7BFB5F196C7A}" type="pres">
      <dgm:prSet presAssocID="{57B5E437-FE18-48E1-8B3B-9EC74AB7C2FD}" presName="parentText" presStyleLbl="node1" presStyleIdx="0" presStyleCnt="4">
        <dgm:presLayoutVars>
          <dgm:chMax val="1"/>
          <dgm:bulletEnabled val="1"/>
        </dgm:presLayoutVars>
      </dgm:prSet>
      <dgm:spPr/>
      <dgm:t>
        <a:bodyPr/>
        <a:lstStyle/>
        <a:p>
          <a:pPr rtl="1"/>
          <a:endParaRPr lang="ar-SA"/>
        </a:p>
      </dgm:t>
    </dgm:pt>
    <dgm:pt modelId="{5F781F53-CEC4-4810-A139-B1BDAA906631}" type="pres">
      <dgm:prSet presAssocID="{57B5E437-FE18-48E1-8B3B-9EC74AB7C2FD}" presName="descendantText" presStyleLbl="alignAccFollowNode1" presStyleIdx="0" presStyleCnt="4">
        <dgm:presLayoutVars>
          <dgm:bulletEnabled val="1"/>
        </dgm:presLayoutVars>
      </dgm:prSet>
      <dgm:spPr/>
      <dgm:t>
        <a:bodyPr/>
        <a:lstStyle/>
        <a:p>
          <a:pPr rtl="1"/>
          <a:endParaRPr lang="ar-SA"/>
        </a:p>
      </dgm:t>
    </dgm:pt>
    <dgm:pt modelId="{962093E5-7C73-48B1-94D2-AED0E53E5858}" type="pres">
      <dgm:prSet presAssocID="{3C718C1A-AE8F-4C6F-AC18-36BD5DACCF65}" presName="sp" presStyleCnt="0"/>
      <dgm:spPr/>
    </dgm:pt>
    <dgm:pt modelId="{0A93356F-9D23-42F1-8F5E-3CF80356906C}" type="pres">
      <dgm:prSet presAssocID="{2A0DC072-4143-4B12-8138-A347D2462E0F}" presName="linNode" presStyleCnt="0"/>
      <dgm:spPr/>
    </dgm:pt>
    <dgm:pt modelId="{D2BBBBC8-7D59-4326-A459-54DD334E4B91}" type="pres">
      <dgm:prSet presAssocID="{2A0DC072-4143-4B12-8138-A347D2462E0F}" presName="parentText" presStyleLbl="node1" presStyleIdx="1" presStyleCnt="4" custLinFactY="5600" custLinFactNeighborY="100000">
        <dgm:presLayoutVars>
          <dgm:chMax val="1"/>
          <dgm:bulletEnabled val="1"/>
        </dgm:presLayoutVars>
      </dgm:prSet>
      <dgm:spPr/>
      <dgm:t>
        <a:bodyPr/>
        <a:lstStyle/>
        <a:p>
          <a:pPr rtl="1"/>
          <a:endParaRPr lang="ar-SA"/>
        </a:p>
      </dgm:t>
    </dgm:pt>
    <dgm:pt modelId="{9C507536-B7E2-4BFB-BCCF-31043C362B18}" type="pres">
      <dgm:prSet presAssocID="{2A0DC072-4143-4B12-8138-A347D2462E0F}" presName="descendantText" presStyleLbl="alignAccFollowNode1" presStyleIdx="1" presStyleCnt="4" custLinFactY="28183" custLinFactNeighborX="-2095" custLinFactNeighborY="100000">
        <dgm:presLayoutVars>
          <dgm:bulletEnabled val="1"/>
        </dgm:presLayoutVars>
      </dgm:prSet>
      <dgm:spPr/>
      <dgm:t>
        <a:bodyPr/>
        <a:lstStyle/>
        <a:p>
          <a:pPr rtl="1"/>
          <a:endParaRPr lang="ar-SA"/>
        </a:p>
      </dgm:t>
    </dgm:pt>
    <dgm:pt modelId="{E89E5383-8354-43A3-835F-2D542316CC9C}" type="pres">
      <dgm:prSet presAssocID="{9F623D23-69EC-44AC-A050-46FA70C636C4}" presName="sp" presStyleCnt="0"/>
      <dgm:spPr/>
    </dgm:pt>
    <dgm:pt modelId="{909FA11D-36B3-4588-B8CF-4067FE5C5D87}" type="pres">
      <dgm:prSet presAssocID="{5DEF9F7C-4D43-47EE-8C33-063349ACA2EB}" presName="linNode" presStyleCnt="0"/>
      <dgm:spPr/>
    </dgm:pt>
    <dgm:pt modelId="{3C5E5DAF-3871-46E7-8EB2-2726B5C2611D}" type="pres">
      <dgm:prSet presAssocID="{5DEF9F7C-4D43-47EE-8C33-063349ACA2EB}" presName="parentText" presStyleLbl="node1" presStyleIdx="2" presStyleCnt="4" custScaleX="107530" custLinFactY="-4413" custLinFactNeighborY="-100000">
        <dgm:presLayoutVars>
          <dgm:chMax val="1"/>
          <dgm:bulletEnabled val="1"/>
        </dgm:presLayoutVars>
      </dgm:prSet>
      <dgm:spPr/>
      <dgm:t>
        <a:bodyPr/>
        <a:lstStyle/>
        <a:p>
          <a:pPr rtl="1"/>
          <a:endParaRPr lang="ar-SA"/>
        </a:p>
      </dgm:t>
    </dgm:pt>
    <dgm:pt modelId="{D5CBCBBF-CE6B-4C43-BC5C-BB17E7334815}" type="pres">
      <dgm:prSet presAssocID="{5DEF9F7C-4D43-47EE-8C33-063349ACA2EB}" presName="descendantText" presStyleLbl="alignAccFollowNode1" presStyleIdx="2" presStyleCnt="4" custScaleX="110000" custScaleY="110000" custLinFactY="-30241" custLinFactNeighborX="-633" custLinFactNeighborY="-100000">
        <dgm:presLayoutVars>
          <dgm:bulletEnabled val="1"/>
        </dgm:presLayoutVars>
      </dgm:prSet>
      <dgm:spPr/>
      <dgm:t>
        <a:bodyPr/>
        <a:lstStyle/>
        <a:p>
          <a:pPr rtl="1"/>
          <a:endParaRPr lang="ar-SA"/>
        </a:p>
      </dgm:t>
    </dgm:pt>
    <dgm:pt modelId="{81E991AD-3162-4EA0-A34D-797371BC410E}" type="pres">
      <dgm:prSet presAssocID="{FA53E904-655F-4B58-8D5E-F3EED45B660D}" presName="sp" presStyleCnt="0"/>
      <dgm:spPr/>
    </dgm:pt>
    <dgm:pt modelId="{D3046002-446B-475A-B27A-67A1510E0474}" type="pres">
      <dgm:prSet presAssocID="{162FE338-24A3-497A-8C84-B71EE6A1CB72}" presName="linNode" presStyleCnt="0"/>
      <dgm:spPr/>
    </dgm:pt>
    <dgm:pt modelId="{452DA816-62AB-47F5-A507-B1B2452F6104}" type="pres">
      <dgm:prSet presAssocID="{162FE338-24A3-497A-8C84-B71EE6A1CB72}" presName="parentText" presStyleLbl="node1" presStyleIdx="3" presStyleCnt="4">
        <dgm:presLayoutVars>
          <dgm:chMax val="1"/>
          <dgm:bulletEnabled val="1"/>
        </dgm:presLayoutVars>
      </dgm:prSet>
      <dgm:spPr/>
      <dgm:t>
        <a:bodyPr/>
        <a:lstStyle/>
        <a:p>
          <a:pPr rtl="1"/>
          <a:endParaRPr lang="ar-SA"/>
        </a:p>
      </dgm:t>
    </dgm:pt>
    <dgm:pt modelId="{B4FCEED0-024C-4737-820B-7BCBA35A6F16}" type="pres">
      <dgm:prSet presAssocID="{162FE338-24A3-497A-8C84-B71EE6A1CB72}" presName="descendantText" presStyleLbl="alignAccFollowNode1" presStyleIdx="3" presStyleCnt="4">
        <dgm:presLayoutVars>
          <dgm:bulletEnabled val="1"/>
        </dgm:presLayoutVars>
      </dgm:prSet>
      <dgm:spPr/>
      <dgm:t>
        <a:bodyPr/>
        <a:lstStyle/>
        <a:p>
          <a:pPr rtl="1"/>
          <a:endParaRPr lang="ar-SA"/>
        </a:p>
      </dgm:t>
    </dgm:pt>
  </dgm:ptLst>
  <dgm:cxnLst>
    <dgm:cxn modelId="{70134C3B-5CB1-4C86-B9BB-717E563F2053}" type="presOf" srcId="{00606D46-0A03-4377-B8F2-17A46853BA11}" destId="{D5CBCBBF-CE6B-4C43-BC5C-BB17E7334815}" srcOrd="0" destOrd="2" presId="urn:microsoft.com/office/officeart/2005/8/layout/vList5"/>
    <dgm:cxn modelId="{F905B367-F29F-4932-B6ED-7246A3A46D8A}" srcId="{BB1BAD3F-EA22-465D-8B5C-4B97C3824630}" destId="{5DEF9F7C-4D43-47EE-8C33-063349ACA2EB}" srcOrd="2" destOrd="0" parTransId="{F008D57C-8EC0-404D-8BEE-749357CEAB6C}" sibTransId="{FA53E904-655F-4B58-8D5E-F3EED45B660D}"/>
    <dgm:cxn modelId="{C650375D-A816-4E8E-BD84-013924994423}" type="presOf" srcId="{ECCFFEAA-425C-49D9-879B-3303B963715A}" destId="{D5CBCBBF-CE6B-4C43-BC5C-BB17E7334815}" srcOrd="0" destOrd="0" presId="urn:microsoft.com/office/officeart/2005/8/layout/vList5"/>
    <dgm:cxn modelId="{32A306FC-B5F6-4528-AC0F-1CD3340E3DDC}" type="presOf" srcId="{5DEF9F7C-4D43-47EE-8C33-063349ACA2EB}" destId="{3C5E5DAF-3871-46E7-8EB2-2726B5C2611D}" srcOrd="0" destOrd="0" presId="urn:microsoft.com/office/officeart/2005/8/layout/vList5"/>
    <dgm:cxn modelId="{38B3F160-C50F-414D-822D-D4B7D54FD769}" type="presOf" srcId="{3861241C-D472-4372-A967-84F7AA8E9BBA}" destId="{5F781F53-CEC4-4810-A139-B1BDAA906631}" srcOrd="0" destOrd="0" presId="urn:microsoft.com/office/officeart/2005/8/layout/vList5"/>
    <dgm:cxn modelId="{AD220726-8B4B-4F90-891B-8396CEB41ABB}" srcId="{2A0DC072-4143-4B12-8138-A347D2462E0F}" destId="{C2B6B3AF-477B-404E-9E46-9DE8A81577B0}" srcOrd="1" destOrd="0" parTransId="{CCBA8C1B-FCBD-4820-8F7D-4805C21514EC}" sibTransId="{306A46B5-33E0-456B-92EC-26C59169D238}"/>
    <dgm:cxn modelId="{79572578-CC4B-4567-94D2-CBDBC9A88522}" srcId="{BB1BAD3F-EA22-465D-8B5C-4B97C3824630}" destId="{2A0DC072-4143-4B12-8138-A347D2462E0F}" srcOrd="1" destOrd="0" parTransId="{03A61434-BD2A-4BD4-B17A-D9E98596D052}" sibTransId="{9F623D23-69EC-44AC-A050-46FA70C636C4}"/>
    <dgm:cxn modelId="{8B66B3D0-9541-4369-AB19-C32A3F8DFF44}" srcId="{2A0DC072-4143-4B12-8138-A347D2462E0F}" destId="{DED22D6B-92E3-4800-91A7-34406CC9AB15}" srcOrd="2" destOrd="0" parTransId="{499F0B2F-CEF1-4B85-8C64-923CAA14E19E}" sibTransId="{742BB7AE-005F-4F4F-A430-86DF9EB6F64C}"/>
    <dgm:cxn modelId="{04BD6C35-A96C-4746-BACA-6F65AFBF71FC}" srcId="{5DEF9F7C-4D43-47EE-8C33-063349ACA2EB}" destId="{ECCFFEAA-425C-49D9-879B-3303B963715A}" srcOrd="0" destOrd="0" parTransId="{43D8B62A-F6BE-4700-B929-EBD0AAE61414}" sibTransId="{5927C87B-271D-481E-8960-D47E22924C4B}"/>
    <dgm:cxn modelId="{D01492DF-C599-4843-883C-17CA2B58E605}" srcId="{57B5E437-FE18-48E1-8B3B-9EC74AB7C2FD}" destId="{3861241C-D472-4372-A967-84F7AA8E9BBA}" srcOrd="0" destOrd="0" parTransId="{4D5FCCE0-92B6-4212-BF9C-53C4F56CD47D}" sibTransId="{5E672514-53B4-4826-AD9E-ADC42E1E3E91}"/>
    <dgm:cxn modelId="{B0506C6E-ACEE-4DDC-9A68-07B93F3293F4}" srcId="{57B5E437-FE18-48E1-8B3B-9EC74AB7C2FD}" destId="{1F2624BE-7D53-4034-BB9E-CCFABCCA0A68}" srcOrd="1" destOrd="0" parTransId="{F9F07E95-FBC8-4331-B219-97FB4496449F}" sibTransId="{A2A21C74-F477-47F0-80EB-5B090BC691A9}"/>
    <dgm:cxn modelId="{941EE1E0-66D8-4133-9430-02697B65CF44}" srcId="{162FE338-24A3-497A-8C84-B71EE6A1CB72}" destId="{16902A82-0753-4A85-8AB3-A564DD1AAC7D}" srcOrd="1" destOrd="0" parTransId="{13F00A37-B8FE-4C3B-B065-2D905695F75F}" sibTransId="{389A4FD5-D762-427E-899F-01B69CBD4274}"/>
    <dgm:cxn modelId="{1FEA5C53-8D51-4907-9EE3-E0B2D036473D}" type="presOf" srcId="{EC565A7F-8DBE-43AE-8FCA-271DAF22D13F}" destId="{9C507536-B7E2-4BFB-BCCF-31043C362B18}" srcOrd="0" destOrd="0" presId="urn:microsoft.com/office/officeart/2005/8/layout/vList5"/>
    <dgm:cxn modelId="{C37BD527-F917-4FD7-A29F-A068630CA03B}" type="presOf" srcId="{1F2624BE-7D53-4034-BB9E-CCFABCCA0A68}" destId="{5F781F53-CEC4-4810-A139-B1BDAA906631}" srcOrd="0" destOrd="1" presId="urn:microsoft.com/office/officeart/2005/8/layout/vList5"/>
    <dgm:cxn modelId="{5E9C35B6-6E1B-453C-AC16-A27B97C8831D}" type="presOf" srcId="{57B5E437-FE18-48E1-8B3B-9EC74AB7C2FD}" destId="{5F38BF9B-1356-47AA-9B57-7BFB5F196C7A}" srcOrd="0" destOrd="0" presId="urn:microsoft.com/office/officeart/2005/8/layout/vList5"/>
    <dgm:cxn modelId="{2441812C-BEEC-4EDA-A59B-319F07E76F34}" type="presOf" srcId="{2A0DC072-4143-4B12-8138-A347D2462E0F}" destId="{D2BBBBC8-7D59-4326-A459-54DD334E4B91}" srcOrd="0" destOrd="0" presId="urn:microsoft.com/office/officeart/2005/8/layout/vList5"/>
    <dgm:cxn modelId="{3A0178D9-DC9D-43A4-988A-791AED55F168}" type="presOf" srcId="{64F26A09-6376-4EBD-8349-8C4BECEA8E50}" destId="{B4FCEED0-024C-4737-820B-7BCBA35A6F16}" srcOrd="0" destOrd="0" presId="urn:microsoft.com/office/officeart/2005/8/layout/vList5"/>
    <dgm:cxn modelId="{DBFAE32E-C107-4612-9256-BEDD3B6B3E62}" srcId="{5DEF9F7C-4D43-47EE-8C33-063349ACA2EB}" destId="{00606D46-0A03-4377-B8F2-17A46853BA11}" srcOrd="2" destOrd="0" parTransId="{754253C1-25D8-4358-A447-73615258DC7B}" sibTransId="{9B8EC0A6-E695-4C9B-B7B4-FEB3844CC2B1}"/>
    <dgm:cxn modelId="{BADF4EE8-6FA2-426B-945D-C07703C39F7C}" srcId="{5DEF9F7C-4D43-47EE-8C33-063349ACA2EB}" destId="{9FA483A3-B62C-41C7-BB3C-D6E94404A8C3}" srcOrd="1" destOrd="0" parTransId="{D2AE5024-7B36-495F-8B62-67684F52FDEC}" sibTransId="{08135633-E516-476C-8003-7EDA02A83BE6}"/>
    <dgm:cxn modelId="{E5CF72A0-C38D-45DD-A39C-96A483A1D8FA}" srcId="{2A0DC072-4143-4B12-8138-A347D2462E0F}" destId="{EC565A7F-8DBE-43AE-8FCA-271DAF22D13F}" srcOrd="0" destOrd="0" parTransId="{33334099-E452-441B-A709-F7AA7415A171}" sibTransId="{09408BFF-BA5A-472F-BDAF-A20DD730C39F}"/>
    <dgm:cxn modelId="{423B6EBF-0E28-4DAB-A7D0-87FFD5B2142E}" type="presOf" srcId="{DED22D6B-92E3-4800-91A7-34406CC9AB15}" destId="{9C507536-B7E2-4BFB-BCCF-31043C362B18}" srcOrd="0" destOrd="2" presId="urn:microsoft.com/office/officeart/2005/8/layout/vList5"/>
    <dgm:cxn modelId="{823BC692-7082-4B5D-B5AC-854729AE042A}" srcId="{BB1BAD3F-EA22-465D-8B5C-4B97C3824630}" destId="{162FE338-24A3-497A-8C84-B71EE6A1CB72}" srcOrd="3" destOrd="0" parTransId="{33334F91-E515-4340-BCFA-156F42E723F9}" sibTransId="{0F2B5924-E33D-4669-BD1E-4568C352206A}"/>
    <dgm:cxn modelId="{4E2CD9D3-C581-4205-85DD-464FDE1E07D4}" type="presOf" srcId="{16902A82-0753-4A85-8AB3-A564DD1AAC7D}" destId="{B4FCEED0-024C-4737-820B-7BCBA35A6F16}" srcOrd="0" destOrd="1" presId="urn:microsoft.com/office/officeart/2005/8/layout/vList5"/>
    <dgm:cxn modelId="{4301166C-27EF-4B60-BD53-328EC2CB094B}" type="presOf" srcId="{BB1BAD3F-EA22-465D-8B5C-4B97C3824630}" destId="{29D8F903-AE53-4033-AD2E-BFB74C0783C8}" srcOrd="0" destOrd="0" presId="urn:microsoft.com/office/officeart/2005/8/layout/vList5"/>
    <dgm:cxn modelId="{69364F62-9069-44E3-8814-612BEC1671FD}" type="presOf" srcId="{9FA483A3-B62C-41C7-BB3C-D6E94404A8C3}" destId="{D5CBCBBF-CE6B-4C43-BC5C-BB17E7334815}" srcOrd="0" destOrd="1" presId="urn:microsoft.com/office/officeart/2005/8/layout/vList5"/>
    <dgm:cxn modelId="{7BA6589C-07C8-4BF4-867C-A6B7D20F46F2}" type="presOf" srcId="{162FE338-24A3-497A-8C84-B71EE6A1CB72}" destId="{452DA816-62AB-47F5-A507-B1B2452F6104}" srcOrd="0" destOrd="0" presId="urn:microsoft.com/office/officeart/2005/8/layout/vList5"/>
    <dgm:cxn modelId="{3C2EC700-2726-4F47-AEDC-4696825435F1}" type="presOf" srcId="{C2B6B3AF-477B-404E-9E46-9DE8A81577B0}" destId="{9C507536-B7E2-4BFB-BCCF-31043C362B18}" srcOrd="0" destOrd="1" presId="urn:microsoft.com/office/officeart/2005/8/layout/vList5"/>
    <dgm:cxn modelId="{E6DC216B-B805-45BA-AB8F-A7AB4296C49D}" srcId="{162FE338-24A3-497A-8C84-B71EE6A1CB72}" destId="{64F26A09-6376-4EBD-8349-8C4BECEA8E50}" srcOrd="0" destOrd="0" parTransId="{8D6E3FB0-1183-47BD-99CD-0B2E4FCBD808}" sibTransId="{AC85A467-7FC4-4F03-A3B5-E33459F6DE3A}"/>
    <dgm:cxn modelId="{FBC73DFA-F3DA-4CB6-83D6-B4CA4382A325}" srcId="{BB1BAD3F-EA22-465D-8B5C-4B97C3824630}" destId="{57B5E437-FE18-48E1-8B3B-9EC74AB7C2FD}" srcOrd="0" destOrd="0" parTransId="{D158C1CE-5F5B-41EC-BD88-C36C7984F1BC}" sibTransId="{3C718C1A-AE8F-4C6F-AC18-36BD5DACCF65}"/>
    <dgm:cxn modelId="{3CD48F54-2D0A-4E4A-BCC4-8C275E6B2C5A}" type="presParOf" srcId="{29D8F903-AE53-4033-AD2E-BFB74C0783C8}" destId="{127CC8B8-E366-4126-8538-3F384BCDC3C1}" srcOrd="0" destOrd="0" presId="urn:microsoft.com/office/officeart/2005/8/layout/vList5"/>
    <dgm:cxn modelId="{9797219D-B9E2-4373-BA61-1DF2A727FA7D}" type="presParOf" srcId="{127CC8B8-E366-4126-8538-3F384BCDC3C1}" destId="{5F38BF9B-1356-47AA-9B57-7BFB5F196C7A}" srcOrd="0" destOrd="0" presId="urn:microsoft.com/office/officeart/2005/8/layout/vList5"/>
    <dgm:cxn modelId="{9D674AA2-4F2B-45D7-9085-208BA993BBEE}" type="presParOf" srcId="{127CC8B8-E366-4126-8538-3F384BCDC3C1}" destId="{5F781F53-CEC4-4810-A139-B1BDAA906631}" srcOrd="1" destOrd="0" presId="urn:microsoft.com/office/officeart/2005/8/layout/vList5"/>
    <dgm:cxn modelId="{2934A05B-48A8-405B-8173-4662C76A5E16}" type="presParOf" srcId="{29D8F903-AE53-4033-AD2E-BFB74C0783C8}" destId="{962093E5-7C73-48B1-94D2-AED0E53E5858}" srcOrd="1" destOrd="0" presId="urn:microsoft.com/office/officeart/2005/8/layout/vList5"/>
    <dgm:cxn modelId="{1A1096CF-8D8F-40E5-BEA6-7E965542726A}" type="presParOf" srcId="{29D8F903-AE53-4033-AD2E-BFB74C0783C8}" destId="{0A93356F-9D23-42F1-8F5E-3CF80356906C}" srcOrd="2" destOrd="0" presId="urn:microsoft.com/office/officeart/2005/8/layout/vList5"/>
    <dgm:cxn modelId="{B67312FC-39B5-47F1-9447-3258AD8C4D43}" type="presParOf" srcId="{0A93356F-9D23-42F1-8F5E-3CF80356906C}" destId="{D2BBBBC8-7D59-4326-A459-54DD334E4B91}" srcOrd="0" destOrd="0" presId="urn:microsoft.com/office/officeart/2005/8/layout/vList5"/>
    <dgm:cxn modelId="{CFFD9D06-A5E1-4B08-9B2F-2403BC2A1E54}" type="presParOf" srcId="{0A93356F-9D23-42F1-8F5E-3CF80356906C}" destId="{9C507536-B7E2-4BFB-BCCF-31043C362B18}" srcOrd="1" destOrd="0" presId="urn:microsoft.com/office/officeart/2005/8/layout/vList5"/>
    <dgm:cxn modelId="{8658934E-984B-4DDE-9898-3F4B7873C294}" type="presParOf" srcId="{29D8F903-AE53-4033-AD2E-BFB74C0783C8}" destId="{E89E5383-8354-43A3-835F-2D542316CC9C}" srcOrd="3" destOrd="0" presId="urn:microsoft.com/office/officeart/2005/8/layout/vList5"/>
    <dgm:cxn modelId="{C8166369-2577-4AC2-942A-3E05CCA3A90E}" type="presParOf" srcId="{29D8F903-AE53-4033-AD2E-BFB74C0783C8}" destId="{909FA11D-36B3-4588-B8CF-4067FE5C5D87}" srcOrd="4" destOrd="0" presId="urn:microsoft.com/office/officeart/2005/8/layout/vList5"/>
    <dgm:cxn modelId="{9B7A2054-8921-4908-98D2-8156669646A0}" type="presParOf" srcId="{909FA11D-36B3-4588-B8CF-4067FE5C5D87}" destId="{3C5E5DAF-3871-46E7-8EB2-2726B5C2611D}" srcOrd="0" destOrd="0" presId="urn:microsoft.com/office/officeart/2005/8/layout/vList5"/>
    <dgm:cxn modelId="{7747F063-1BF3-4BA1-AB37-7812A7430C6B}" type="presParOf" srcId="{909FA11D-36B3-4588-B8CF-4067FE5C5D87}" destId="{D5CBCBBF-CE6B-4C43-BC5C-BB17E7334815}" srcOrd="1" destOrd="0" presId="urn:microsoft.com/office/officeart/2005/8/layout/vList5"/>
    <dgm:cxn modelId="{B02227B9-304F-460E-9ECE-87AC43DC43B2}" type="presParOf" srcId="{29D8F903-AE53-4033-AD2E-BFB74C0783C8}" destId="{81E991AD-3162-4EA0-A34D-797371BC410E}" srcOrd="5" destOrd="0" presId="urn:microsoft.com/office/officeart/2005/8/layout/vList5"/>
    <dgm:cxn modelId="{E7D7279B-685D-42F5-96A1-DFA8B482F421}" type="presParOf" srcId="{29D8F903-AE53-4033-AD2E-BFB74C0783C8}" destId="{D3046002-446B-475A-B27A-67A1510E0474}" srcOrd="6" destOrd="0" presId="urn:microsoft.com/office/officeart/2005/8/layout/vList5"/>
    <dgm:cxn modelId="{87A84B37-AC4E-4439-8DDB-68B06A8B9367}" type="presParOf" srcId="{D3046002-446B-475A-B27A-67A1510E0474}" destId="{452DA816-62AB-47F5-A507-B1B2452F6104}" srcOrd="0" destOrd="0" presId="urn:microsoft.com/office/officeart/2005/8/layout/vList5"/>
    <dgm:cxn modelId="{E5FD09C1-3AD4-4F10-ADE7-29ECE283CD1A}" type="presParOf" srcId="{D3046002-446B-475A-B27A-67A1510E0474}" destId="{B4FCEED0-024C-4737-820B-7BCBA35A6F16}"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AC0968D0-5168-49BF-A297-6DF78284C665}" type="doc">
      <dgm:prSet loTypeId="urn:microsoft.com/office/officeart/2005/8/layout/hList6" loCatId="list" qsTypeId="urn:microsoft.com/office/officeart/2005/8/quickstyle/3d9" qsCatId="3D" csTypeId="urn:microsoft.com/office/officeart/2005/8/colors/accent1_2" csCatId="accent1" phldr="1"/>
      <dgm:spPr/>
    </dgm:pt>
    <dgm:pt modelId="{958EA681-54BA-4A5E-A14B-75A9463C239B}">
      <dgm:prSet phldrT="[نص]"/>
      <dgm:spPr/>
      <dgm:t>
        <a:bodyPr/>
        <a:lstStyle/>
        <a:p>
          <a:pPr rtl="1"/>
          <a:r>
            <a:rPr lang="en-US" dirty="0" smtClean="0"/>
            <a:t>losing weight through regular physical activity</a:t>
          </a:r>
          <a:endParaRPr lang="ar-SA" dirty="0"/>
        </a:p>
      </dgm:t>
    </dgm:pt>
    <dgm:pt modelId="{48563961-8991-443B-A609-6CD5E98FF35F}" type="parTrans" cxnId="{2C164CA8-1982-4B27-A51E-5CC5D7EF42A3}">
      <dgm:prSet/>
      <dgm:spPr/>
      <dgm:t>
        <a:bodyPr/>
        <a:lstStyle/>
        <a:p>
          <a:pPr rtl="1"/>
          <a:endParaRPr lang="ar-SA"/>
        </a:p>
      </dgm:t>
    </dgm:pt>
    <dgm:pt modelId="{D6656AD7-9846-49A5-AC61-78AE166F76E9}" type="sibTrans" cxnId="{2C164CA8-1982-4B27-A51E-5CC5D7EF42A3}">
      <dgm:prSet/>
      <dgm:spPr/>
      <dgm:t>
        <a:bodyPr/>
        <a:lstStyle/>
        <a:p>
          <a:pPr rtl="1"/>
          <a:endParaRPr lang="ar-SA"/>
        </a:p>
      </dgm:t>
    </dgm:pt>
    <dgm:pt modelId="{3B4E9BCC-9477-49D1-BC4C-700EC00CE586}">
      <dgm:prSet phldrT="[نص]"/>
      <dgm:spPr/>
      <dgm:t>
        <a:bodyPr/>
        <a:lstStyle/>
        <a:p>
          <a:pPr rtl="0"/>
          <a:r>
            <a:rPr lang="en-US" dirty="0" smtClean="0"/>
            <a:t>The DPP also suggests that metformin can help delay the onset of diabetes.</a:t>
          </a:r>
          <a:endParaRPr lang="ar-SA" dirty="0"/>
        </a:p>
      </dgm:t>
    </dgm:pt>
    <dgm:pt modelId="{2FF89499-C609-4470-9F74-32C0B2CC38F7}" type="parTrans" cxnId="{F0F8EC68-1C6F-4800-B148-89511EC24EEC}">
      <dgm:prSet/>
      <dgm:spPr/>
      <dgm:t>
        <a:bodyPr/>
        <a:lstStyle/>
        <a:p>
          <a:pPr rtl="1"/>
          <a:endParaRPr lang="ar-SA"/>
        </a:p>
      </dgm:t>
    </dgm:pt>
    <dgm:pt modelId="{51834B2C-ECCB-4EA3-9C30-363D520C584D}" type="sibTrans" cxnId="{F0F8EC68-1C6F-4800-B148-89511EC24EEC}">
      <dgm:prSet/>
      <dgm:spPr/>
      <dgm:t>
        <a:bodyPr/>
        <a:lstStyle/>
        <a:p>
          <a:pPr rtl="1"/>
          <a:endParaRPr lang="ar-SA"/>
        </a:p>
      </dgm:t>
    </dgm:pt>
    <dgm:pt modelId="{9FA8AC02-7AA4-4F08-AE00-D95352921ACC}">
      <dgm:prSet phldrT="[نص]"/>
      <dgm:spPr/>
      <dgm:t>
        <a:bodyPr/>
        <a:lstStyle/>
        <a:p>
          <a:pPr rtl="1"/>
          <a:r>
            <a:rPr lang="en-US" dirty="0" smtClean="0"/>
            <a:t>a diet low in fat and calories</a:t>
          </a:r>
          <a:endParaRPr lang="ar-SA" dirty="0"/>
        </a:p>
      </dgm:t>
    </dgm:pt>
    <dgm:pt modelId="{73588EDC-A11A-4932-B9FC-B02ABBD471D0}" type="parTrans" cxnId="{6CF0FA2B-97AC-498F-8CA1-643FB7066BCB}">
      <dgm:prSet/>
      <dgm:spPr/>
      <dgm:t>
        <a:bodyPr/>
        <a:lstStyle/>
        <a:p>
          <a:pPr rtl="1"/>
          <a:endParaRPr lang="ar-SA"/>
        </a:p>
      </dgm:t>
    </dgm:pt>
    <dgm:pt modelId="{C42C29A1-771B-409A-8564-0D80F50D5374}" type="sibTrans" cxnId="{6CF0FA2B-97AC-498F-8CA1-643FB7066BCB}">
      <dgm:prSet/>
      <dgm:spPr/>
      <dgm:t>
        <a:bodyPr/>
        <a:lstStyle/>
        <a:p>
          <a:pPr rtl="1"/>
          <a:endParaRPr lang="ar-SA"/>
        </a:p>
      </dgm:t>
    </dgm:pt>
    <dgm:pt modelId="{9C90E854-E79A-4E27-B0D7-1303429D58EF}" type="pres">
      <dgm:prSet presAssocID="{AC0968D0-5168-49BF-A297-6DF78284C665}" presName="Name0" presStyleCnt="0">
        <dgm:presLayoutVars>
          <dgm:dir/>
          <dgm:resizeHandles val="exact"/>
        </dgm:presLayoutVars>
      </dgm:prSet>
      <dgm:spPr/>
    </dgm:pt>
    <dgm:pt modelId="{68208154-187E-411F-B8EF-BB2C965606DB}" type="pres">
      <dgm:prSet presAssocID="{958EA681-54BA-4A5E-A14B-75A9463C239B}" presName="node" presStyleLbl="node1" presStyleIdx="0" presStyleCnt="3" custLinFactX="-8292" custLinFactNeighborX="-100000" custLinFactNeighborY="6363">
        <dgm:presLayoutVars>
          <dgm:bulletEnabled val="1"/>
        </dgm:presLayoutVars>
      </dgm:prSet>
      <dgm:spPr/>
      <dgm:t>
        <a:bodyPr/>
        <a:lstStyle/>
        <a:p>
          <a:endParaRPr lang="en-US"/>
        </a:p>
      </dgm:t>
    </dgm:pt>
    <dgm:pt modelId="{35162BC2-3209-4DE5-A1FC-C3758BE15E7C}" type="pres">
      <dgm:prSet presAssocID="{D6656AD7-9846-49A5-AC61-78AE166F76E9}" presName="sibTrans" presStyleCnt="0"/>
      <dgm:spPr/>
    </dgm:pt>
    <dgm:pt modelId="{5EA75C94-6064-416A-B10B-633B35231DCE}" type="pres">
      <dgm:prSet presAssocID="{3B4E9BCC-9477-49D1-BC4C-700EC00CE586}" presName="node" presStyleLbl="node1" presStyleIdx="1" presStyleCnt="3" custLinFactX="101954" custLinFactNeighborX="200000" custLinFactNeighborY="-4091">
        <dgm:presLayoutVars>
          <dgm:bulletEnabled val="1"/>
        </dgm:presLayoutVars>
      </dgm:prSet>
      <dgm:spPr/>
      <dgm:t>
        <a:bodyPr/>
        <a:lstStyle/>
        <a:p>
          <a:endParaRPr lang="en-US"/>
        </a:p>
      </dgm:t>
    </dgm:pt>
    <dgm:pt modelId="{95C142C7-B04A-40DB-BACB-A2FB800DD88E}" type="pres">
      <dgm:prSet presAssocID="{51834B2C-ECCB-4EA3-9C30-363D520C584D}" presName="sibTrans" presStyleCnt="0"/>
      <dgm:spPr/>
    </dgm:pt>
    <dgm:pt modelId="{1D57B666-37A1-42AE-B020-CE81C6A1F112}" type="pres">
      <dgm:prSet presAssocID="{9FA8AC02-7AA4-4F08-AE00-D95352921ACC}" presName="node" presStyleLbl="node1" presStyleIdx="2" presStyleCnt="3" custLinFactX="-100000" custLinFactNeighborX="-116000" custLinFactNeighborY="0">
        <dgm:presLayoutVars>
          <dgm:bulletEnabled val="1"/>
        </dgm:presLayoutVars>
      </dgm:prSet>
      <dgm:spPr/>
      <dgm:t>
        <a:bodyPr/>
        <a:lstStyle/>
        <a:p>
          <a:endParaRPr lang="en-US"/>
        </a:p>
      </dgm:t>
    </dgm:pt>
  </dgm:ptLst>
  <dgm:cxnLst>
    <dgm:cxn modelId="{F0F8EC68-1C6F-4800-B148-89511EC24EEC}" srcId="{AC0968D0-5168-49BF-A297-6DF78284C665}" destId="{3B4E9BCC-9477-49D1-BC4C-700EC00CE586}" srcOrd="1" destOrd="0" parTransId="{2FF89499-C609-4470-9F74-32C0B2CC38F7}" sibTransId="{51834B2C-ECCB-4EA3-9C30-363D520C584D}"/>
    <dgm:cxn modelId="{587DE5A2-DDFF-497D-B751-FB85EE148ED4}" type="presOf" srcId="{3B4E9BCC-9477-49D1-BC4C-700EC00CE586}" destId="{5EA75C94-6064-416A-B10B-633B35231DCE}" srcOrd="0" destOrd="0" presId="urn:microsoft.com/office/officeart/2005/8/layout/hList6"/>
    <dgm:cxn modelId="{6CF0FA2B-97AC-498F-8CA1-643FB7066BCB}" srcId="{AC0968D0-5168-49BF-A297-6DF78284C665}" destId="{9FA8AC02-7AA4-4F08-AE00-D95352921ACC}" srcOrd="2" destOrd="0" parTransId="{73588EDC-A11A-4932-B9FC-B02ABBD471D0}" sibTransId="{C42C29A1-771B-409A-8564-0D80F50D5374}"/>
    <dgm:cxn modelId="{2C164CA8-1982-4B27-A51E-5CC5D7EF42A3}" srcId="{AC0968D0-5168-49BF-A297-6DF78284C665}" destId="{958EA681-54BA-4A5E-A14B-75A9463C239B}" srcOrd="0" destOrd="0" parTransId="{48563961-8991-443B-A609-6CD5E98FF35F}" sibTransId="{D6656AD7-9846-49A5-AC61-78AE166F76E9}"/>
    <dgm:cxn modelId="{CEF2766C-09BA-4381-AF39-4964E094E6DF}" type="presOf" srcId="{958EA681-54BA-4A5E-A14B-75A9463C239B}" destId="{68208154-187E-411F-B8EF-BB2C965606DB}" srcOrd="0" destOrd="0" presId="urn:microsoft.com/office/officeart/2005/8/layout/hList6"/>
    <dgm:cxn modelId="{A31F7B04-B636-4B23-9155-AB9E6F380027}" type="presOf" srcId="{9FA8AC02-7AA4-4F08-AE00-D95352921ACC}" destId="{1D57B666-37A1-42AE-B020-CE81C6A1F112}" srcOrd="0" destOrd="0" presId="urn:microsoft.com/office/officeart/2005/8/layout/hList6"/>
    <dgm:cxn modelId="{294082CB-89C6-4210-9871-8C3975328817}" type="presOf" srcId="{AC0968D0-5168-49BF-A297-6DF78284C665}" destId="{9C90E854-E79A-4E27-B0D7-1303429D58EF}" srcOrd="0" destOrd="0" presId="urn:microsoft.com/office/officeart/2005/8/layout/hList6"/>
    <dgm:cxn modelId="{1774C6A4-7752-4276-81D1-AC79C6401B3D}" type="presParOf" srcId="{9C90E854-E79A-4E27-B0D7-1303429D58EF}" destId="{68208154-187E-411F-B8EF-BB2C965606DB}" srcOrd="0" destOrd="0" presId="urn:microsoft.com/office/officeart/2005/8/layout/hList6"/>
    <dgm:cxn modelId="{B0A8C703-1E29-49A8-B94C-E4531F8DC5B7}" type="presParOf" srcId="{9C90E854-E79A-4E27-B0D7-1303429D58EF}" destId="{35162BC2-3209-4DE5-A1FC-C3758BE15E7C}" srcOrd="1" destOrd="0" presId="urn:microsoft.com/office/officeart/2005/8/layout/hList6"/>
    <dgm:cxn modelId="{6A2E969C-CAE3-4A25-9B37-176769376BF7}" type="presParOf" srcId="{9C90E854-E79A-4E27-B0D7-1303429D58EF}" destId="{5EA75C94-6064-416A-B10B-633B35231DCE}" srcOrd="2" destOrd="0" presId="urn:microsoft.com/office/officeart/2005/8/layout/hList6"/>
    <dgm:cxn modelId="{2E074C5B-BEC8-4A35-B16A-5CBBB679D26F}" type="presParOf" srcId="{9C90E854-E79A-4E27-B0D7-1303429D58EF}" destId="{95C142C7-B04A-40DB-BACB-A2FB800DD88E}" srcOrd="3" destOrd="0" presId="urn:microsoft.com/office/officeart/2005/8/layout/hList6"/>
    <dgm:cxn modelId="{E0315784-C3FE-4D02-9C64-4C4CD2F215FA}" type="presParOf" srcId="{9C90E854-E79A-4E27-B0D7-1303429D58EF}" destId="{1D57B666-37A1-42AE-B020-CE81C6A1F112}" srcOrd="4"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BB35D36-78DB-4029-9824-2374C7FD07F6}" type="datetimeFigureOut">
              <a:rPr lang="ar-SA" smtClean="0"/>
              <a:pPr/>
              <a:t>23/10/1432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A3BD3A-814A-4999-B999-47A80EE01EF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various epidemiological studies that were published in Medline between 1982 and 2004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next study, a single authored study published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2D26D90-46B9-4C3B-86FF-8D6212648BB5}"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various epidemiological studies that were published in Medline between 1982 and 2004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next study, a single authored study published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2D26D90-46B9-4C3B-86FF-8D6212648BB5}"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However, at the time of the study WHO recommended using the random blood glucose as the tool for use in epidemiological studies</a:t>
            </a:r>
            <a:endParaRPr lang="en-US" dirty="0"/>
          </a:p>
        </p:txBody>
      </p:sp>
      <p:sp>
        <p:nvSpPr>
          <p:cNvPr id="4" name="Slide Number Placeholder 3"/>
          <p:cNvSpPr>
            <a:spLocks noGrp="1"/>
          </p:cNvSpPr>
          <p:nvPr>
            <p:ph type="sldNum" sz="quarter" idx="10"/>
          </p:nvPr>
        </p:nvSpPr>
        <p:spPr/>
        <p:txBody>
          <a:bodyPr/>
          <a:lstStyle/>
          <a:p>
            <a:fld id="{52D26D90-46B9-4C3B-86FF-8D6212648BB5}"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various epidemiological studies that were published in Medline between 1982 and 2004</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next study, a single authored study published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2D26D90-46B9-4C3B-86FF-8D6212648BB5}"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latest ADA/WHO diagnostic criteria. </a:t>
            </a:r>
            <a:endParaRPr lang="en-US" dirty="0"/>
          </a:p>
        </p:txBody>
      </p:sp>
      <p:sp>
        <p:nvSpPr>
          <p:cNvPr id="4" name="Slide Number Placeholder 3"/>
          <p:cNvSpPr>
            <a:spLocks noGrp="1"/>
          </p:cNvSpPr>
          <p:nvPr>
            <p:ph type="sldNum" sz="quarter" idx="10"/>
          </p:nvPr>
        </p:nvSpPr>
        <p:spPr/>
        <p:txBody>
          <a:bodyPr/>
          <a:lstStyle/>
          <a:p>
            <a:fld id="{52D26D90-46B9-4C3B-86FF-8D6212648BB5}"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9553D147-D118-4732-8534-62BF6B45ACD7}" type="slidenum">
              <a:rPr lang="ar-SA" smtClean="0"/>
              <a:pPr/>
              <a:t>21</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Because of the acute onset of symptoms</a:t>
            </a:r>
            <a:endParaRPr lang="en-US" dirty="0"/>
          </a:p>
        </p:txBody>
      </p:sp>
      <p:sp>
        <p:nvSpPr>
          <p:cNvPr id="4" name="Slide Number Placeholder 3"/>
          <p:cNvSpPr>
            <a:spLocks noGrp="1"/>
          </p:cNvSpPr>
          <p:nvPr>
            <p:ph type="sldNum" sz="quarter" idx="10"/>
          </p:nvPr>
        </p:nvSpPr>
        <p:spPr/>
        <p:txBody>
          <a:bodyPr/>
          <a:lstStyle/>
          <a:p>
            <a:fld id="{52D26D90-46B9-4C3B-86FF-8D6212648BB5}" type="slidenum">
              <a:rPr lang="en-US" smtClean="0"/>
              <a:pPr/>
              <a:t>80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E6A3BD3A-814A-4999-B999-47A80EE01EF9}" type="slidenum">
              <a:rPr lang="ar-SA" smtClean="0"/>
              <a:pPr/>
              <a:t>88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9/21/2011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9/21/2011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9/21/2011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9/21/2011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9/21/2011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9/21/2011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9/21/2011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9/21/2011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l="-12000" r="-12000"/>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9/21/2011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9/21/2011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audiannals.net/searchresult.asp?search=&amp;author=Tarik+A+Elhadd&amp;journal=Y&amp;but_search=Search&amp;entries=10&amp;pg=1&amp;s=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saudiannals.net/searchresult.asp?search=&amp;author=Ali+S+Alzahrani&amp;journal=Y&amp;but_search=Search&amp;entries=10&amp;pg=1&amp;s=0" TargetMode="External"/><Relationship Id="rId4" Type="http://schemas.openxmlformats.org/officeDocument/2006/relationships/hyperlink" Target="http://www.saudiannals.net/searchresult.asp?search=&amp;author=Abdallah+A+Al-Amoudi&amp;journal=Y&amp;but_search=Search&amp;entries=10&amp;pg=1&amp;s=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audiannals.net/searchresult.asp?search=&amp;author=Abdallah+A+Al-Amoudi&amp;journal=Y&amp;but_search=Search&amp;entries=10&amp;pg=1&amp;s=0" TargetMode="External"/><Relationship Id="rId2" Type="http://schemas.openxmlformats.org/officeDocument/2006/relationships/hyperlink" Target="http://www.saudiannals.net/searchresult.asp?search=&amp;author=Tarik+A+Elhadd&amp;journal=Y&amp;but_search=Search&amp;entries=10&amp;pg=1&amp;s=0"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audiannals.net/searchresult.asp?search=&amp;author=Ali+S+Alzahrani&amp;journal=Y&amp;but_search=Search&amp;entries=10&amp;pg=1&amp;s=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www.ncbi.nlm.nih.gov/pubmed/21819517"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pediatricsdigest.mobi/content/107/2/351.short" TargetMode="External"/><Relationship Id="rId2" Type="http://schemas.openxmlformats.org/officeDocument/2006/relationships/hyperlink" Target="http://pediatrics.aappublications.org/content/112/3/559.short"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audiannals.net/searchresult.asp?search=&amp;author=Tarik+A+Elhadd&amp;journal=Y&amp;but_search=Search&amp;entries=10&amp;pg=1&amp;s=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saudiannals.net/searchresult.asp?search=&amp;author=Ali+S+Alzahrani&amp;journal=Y&amp;but_search=Search&amp;entries=10&amp;pg=1&amp;s=0" TargetMode="External"/><Relationship Id="rId4" Type="http://schemas.openxmlformats.org/officeDocument/2006/relationships/hyperlink" Target="http://www.saudiannals.net/searchresult.asp?search=&amp;author=Abdallah+A+Al-Amoudi&amp;journal=Y&amp;but_search=Search&amp;entries=10&amp;pg=1&amp;s=0"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www.ncbi.nlm.nih.gov/pubmed/21735563"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ncbi.nlm.nih.gov/pubmed/21735563"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nejm.org/doi/full/10.1056/NEJM199004123221503"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audiannals.net/searchresult.asp?search=&amp;author=Tarik+A+Elhadd&amp;journal=Y&amp;but_search=Search&amp;entries=10&amp;pg=1&amp;s=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saudiannals.net/searchresult.asp?search=&amp;author=Ali+S+Alzahrani&amp;journal=Y&amp;but_search=Search&amp;entries=10&amp;pg=1&amp;s=0" TargetMode="External"/><Relationship Id="rId4" Type="http://schemas.openxmlformats.org/officeDocument/2006/relationships/hyperlink" Target="http://www.saudiannals.net/searchresult.asp?search=&amp;author=Abdallah+A+Al-Amoudi&amp;journal=Y&amp;but_search=Search&amp;entries=10&amp;pg=1&amp;s=0" TargetMode="Externa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1).jpg"/>
          <p:cNvPicPr>
            <a:picLocks noChangeAspect="1"/>
          </p:cNvPicPr>
          <p:nvPr/>
        </p:nvPicPr>
        <p:blipFill>
          <a:blip r:embed="rId2"/>
          <a:stretch>
            <a:fillRect/>
          </a:stretch>
        </p:blipFill>
        <p:spPr>
          <a:xfrm>
            <a:off x="1752600" y="457200"/>
            <a:ext cx="5486400" cy="29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ubtitle 2"/>
          <p:cNvSpPr>
            <a:spLocks noGrp="1"/>
          </p:cNvSpPr>
          <p:nvPr>
            <p:ph type="subTitle" idx="1"/>
          </p:nvPr>
        </p:nvSpPr>
        <p:spPr>
          <a:xfrm>
            <a:off x="457200" y="3699804"/>
            <a:ext cx="8305800" cy="2624796"/>
          </a:xfrm>
        </p:spPr>
        <p:txBody>
          <a:bodyPr/>
          <a:lstStyle/>
          <a:p>
            <a:pPr rtl="0"/>
            <a:r>
              <a:rPr lang="en-US" dirty="0" smtClean="0">
                <a:solidFill>
                  <a:schemeClr val="bg1">
                    <a:lumMod val="95000"/>
                    <a:lumOff val="5000"/>
                  </a:schemeClr>
                </a:solidFill>
              </a:rPr>
              <a:t>Done by:</a:t>
            </a:r>
          </a:p>
          <a:p>
            <a:pPr rtl="0"/>
            <a:r>
              <a:rPr lang="en-US" dirty="0" err="1" smtClean="0">
                <a:solidFill>
                  <a:schemeClr val="bg1">
                    <a:lumMod val="95000"/>
                    <a:lumOff val="5000"/>
                  </a:schemeClr>
                </a:solidFill>
              </a:rPr>
              <a:t>Abdulaziz</a:t>
            </a:r>
            <a:r>
              <a:rPr lang="en-US" dirty="0" smtClean="0">
                <a:solidFill>
                  <a:schemeClr val="bg1">
                    <a:lumMod val="95000"/>
                    <a:lumOff val="5000"/>
                  </a:schemeClr>
                </a:solidFill>
              </a:rPr>
              <a:t> </a:t>
            </a:r>
            <a:r>
              <a:rPr lang="en-US" dirty="0" err="1" smtClean="0">
                <a:solidFill>
                  <a:schemeClr val="bg1">
                    <a:lumMod val="95000"/>
                    <a:lumOff val="5000"/>
                  </a:schemeClr>
                </a:solidFill>
              </a:rPr>
              <a:t>sagga</a:t>
            </a:r>
            <a:r>
              <a:rPr lang="en-US" dirty="0" smtClean="0">
                <a:solidFill>
                  <a:schemeClr val="bg1">
                    <a:lumMod val="95000"/>
                    <a:lumOff val="5000"/>
                  </a:schemeClr>
                </a:solidFill>
              </a:rPr>
              <a:t> – Ahmad Al-</a:t>
            </a:r>
            <a:r>
              <a:rPr lang="en-US" dirty="0" err="1" smtClean="0">
                <a:solidFill>
                  <a:schemeClr val="bg1">
                    <a:lumMod val="95000"/>
                    <a:lumOff val="5000"/>
                  </a:schemeClr>
                </a:solidFill>
              </a:rPr>
              <a:t>ahmari</a:t>
            </a:r>
            <a:r>
              <a:rPr lang="en-US" dirty="0" smtClean="0">
                <a:solidFill>
                  <a:schemeClr val="bg1">
                    <a:lumMod val="95000"/>
                    <a:lumOff val="5000"/>
                  </a:schemeClr>
                </a:solidFill>
              </a:rPr>
              <a:t> </a:t>
            </a:r>
          </a:p>
          <a:p>
            <a:pPr rtl="0"/>
            <a:r>
              <a:rPr lang="en-US" dirty="0" err="1" smtClean="0">
                <a:solidFill>
                  <a:schemeClr val="bg1">
                    <a:lumMod val="95000"/>
                    <a:lumOff val="5000"/>
                  </a:schemeClr>
                </a:solidFill>
              </a:rPr>
              <a:t>Bander</a:t>
            </a:r>
            <a:r>
              <a:rPr lang="en-US" dirty="0" smtClean="0">
                <a:solidFill>
                  <a:schemeClr val="bg1">
                    <a:lumMod val="95000"/>
                    <a:lumOff val="5000"/>
                  </a:schemeClr>
                </a:solidFill>
              </a:rPr>
              <a:t> </a:t>
            </a:r>
            <a:r>
              <a:rPr lang="en-US" dirty="0" err="1" smtClean="0">
                <a:solidFill>
                  <a:schemeClr val="bg1">
                    <a:lumMod val="95000"/>
                    <a:lumOff val="5000"/>
                  </a:schemeClr>
                </a:solidFill>
              </a:rPr>
              <a:t>alsubaie</a:t>
            </a:r>
            <a:r>
              <a:rPr lang="en-US" dirty="0" smtClean="0">
                <a:solidFill>
                  <a:schemeClr val="bg1">
                    <a:lumMod val="95000"/>
                    <a:lumOff val="5000"/>
                  </a:schemeClr>
                </a:solidFill>
              </a:rPr>
              <a:t> – </a:t>
            </a:r>
            <a:r>
              <a:rPr lang="en-US" dirty="0" err="1" smtClean="0">
                <a:solidFill>
                  <a:schemeClr val="bg1">
                    <a:lumMod val="95000"/>
                    <a:lumOff val="5000"/>
                  </a:schemeClr>
                </a:solidFill>
              </a:rPr>
              <a:t>Firas</a:t>
            </a:r>
            <a:r>
              <a:rPr lang="en-US" dirty="0" smtClean="0">
                <a:solidFill>
                  <a:schemeClr val="bg1">
                    <a:lumMod val="95000"/>
                    <a:lumOff val="5000"/>
                  </a:schemeClr>
                </a:solidFill>
              </a:rPr>
              <a:t> </a:t>
            </a:r>
            <a:r>
              <a:rPr lang="en-US" dirty="0" err="1" smtClean="0">
                <a:solidFill>
                  <a:schemeClr val="bg1">
                    <a:lumMod val="95000"/>
                    <a:lumOff val="5000"/>
                  </a:schemeClr>
                </a:solidFill>
              </a:rPr>
              <a:t>Almansour</a:t>
            </a:r>
            <a:endParaRPr lang="en-US" dirty="0" smtClean="0">
              <a:solidFill>
                <a:schemeClr val="bg1">
                  <a:lumMod val="95000"/>
                  <a:lumOff val="5000"/>
                </a:schemeClr>
              </a:solidFill>
            </a:endParaRPr>
          </a:p>
          <a:p>
            <a:pPr rtl="0"/>
            <a:r>
              <a:rPr lang="en-US" dirty="0" err="1" smtClean="0">
                <a:solidFill>
                  <a:schemeClr val="bg1">
                    <a:lumMod val="95000"/>
                    <a:lumOff val="5000"/>
                  </a:schemeClr>
                </a:solidFill>
              </a:rPr>
              <a:t>Majid</a:t>
            </a:r>
            <a:r>
              <a:rPr lang="en-US" dirty="0" smtClean="0">
                <a:solidFill>
                  <a:schemeClr val="bg1">
                    <a:lumMod val="95000"/>
                    <a:lumOff val="5000"/>
                  </a:schemeClr>
                </a:solidFill>
              </a:rPr>
              <a:t> </a:t>
            </a:r>
            <a:r>
              <a:rPr lang="en-US" dirty="0" err="1" smtClean="0">
                <a:solidFill>
                  <a:schemeClr val="bg1">
                    <a:lumMod val="95000"/>
                    <a:lumOff val="5000"/>
                  </a:schemeClr>
                </a:solidFill>
              </a:rPr>
              <a:t>Alroiedy</a:t>
            </a:r>
            <a:r>
              <a:rPr lang="en-US" dirty="0" smtClean="0">
                <a:solidFill>
                  <a:schemeClr val="bg1">
                    <a:lumMod val="95000"/>
                    <a:lumOff val="5000"/>
                  </a:schemeClr>
                </a:solidFill>
              </a:rPr>
              <a:t> </a:t>
            </a:r>
          </a:p>
          <a:p>
            <a:pPr rtl="0"/>
            <a:r>
              <a:rPr lang="en-US" dirty="0" smtClean="0">
                <a:solidFill>
                  <a:schemeClr val="bg1">
                    <a:lumMod val="95000"/>
                    <a:lumOff val="5000"/>
                  </a:schemeClr>
                </a:solidFill>
              </a:rPr>
              <a:t>Supervised by:</a:t>
            </a:r>
          </a:p>
          <a:p>
            <a:pPr rtl="0"/>
            <a:r>
              <a:rPr lang="en-US" dirty="0" smtClean="0">
                <a:solidFill>
                  <a:schemeClr val="bg1">
                    <a:lumMod val="95000"/>
                    <a:lumOff val="5000"/>
                  </a:schemeClr>
                </a:solidFill>
              </a:rPr>
              <a:t>Dr. HUSSEIN SAAD   </a:t>
            </a:r>
          </a:p>
          <a:p>
            <a:pPr rtl="0"/>
            <a:endParaRPr lang="ar-SA" dirty="0"/>
          </a:p>
        </p:txBody>
      </p:sp>
      <p:sp>
        <p:nvSpPr>
          <p:cNvPr id="2" name="Title 1"/>
          <p:cNvSpPr>
            <a:spLocks noGrp="1"/>
          </p:cNvSpPr>
          <p:nvPr>
            <p:ph type="ctrTitle"/>
          </p:nvPr>
        </p:nvSpPr>
        <p:spPr>
          <a:xfrm>
            <a:off x="457200" y="1143000"/>
            <a:ext cx="8305800" cy="1981200"/>
          </a:xfrm>
        </p:spPr>
        <p:txBody>
          <a:bodyPr/>
          <a:lstStyle/>
          <a:p>
            <a:pPr rtl="0"/>
            <a:r>
              <a:rPr lang="en-US" dirty="0" smtClean="0"/>
              <a:t>Diabetes Mellitus</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The study confirmed a higher prevalence of obesity among </a:t>
            </a:r>
            <a:r>
              <a:rPr lang="en-US" b="1" dirty="0" smtClean="0"/>
              <a:t>urban females</a:t>
            </a:r>
            <a:r>
              <a:rPr lang="en-US" dirty="0" smtClean="0"/>
              <a:t>.</a:t>
            </a:r>
          </a:p>
          <a:p>
            <a:pPr algn="l" rtl="0"/>
            <a:r>
              <a:rPr lang="en-US" u="sng" dirty="0" smtClean="0"/>
              <a:t>The main limitation </a:t>
            </a:r>
            <a:r>
              <a:rPr lang="en-US" dirty="0" smtClean="0"/>
              <a:t>of this study (by today's standard) is that it used </a:t>
            </a:r>
            <a:r>
              <a:rPr lang="en-US" u="sng" dirty="0" smtClean="0"/>
              <a:t>random blood glucose as a screening method </a:t>
            </a:r>
            <a:r>
              <a:rPr lang="en-US" dirty="0" smtClean="0"/>
              <a:t>so a significant number of subjects with diabetes might have been missed.</a:t>
            </a:r>
          </a:p>
          <a:p>
            <a:pPr algn="l" rt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72200"/>
            <a:ext cx="8229600" cy="685800"/>
          </a:xfrm>
        </p:spPr>
        <p:txBody>
          <a:bodyPr>
            <a:noAutofit/>
          </a:bodyPr>
          <a:lstStyle/>
          <a:p>
            <a:pPr rtl="0"/>
            <a:r>
              <a:rPr lang="en-US" sz="1200" b="1" dirty="0"/>
              <a:t>Year </a:t>
            </a:r>
            <a:r>
              <a:rPr lang="en-US" sz="1200" dirty="0"/>
              <a:t>: 2007  |  </a:t>
            </a:r>
            <a:r>
              <a:rPr lang="en-US" sz="1200" b="1" dirty="0"/>
              <a:t>Volume</a:t>
            </a:r>
            <a:r>
              <a:rPr lang="en-US" sz="1200" dirty="0"/>
              <a:t> : 27  |  </a:t>
            </a:r>
            <a:r>
              <a:rPr lang="en-US" sz="1200" b="1" dirty="0"/>
              <a:t>Issue</a:t>
            </a:r>
            <a:r>
              <a:rPr lang="en-US" sz="1200" dirty="0"/>
              <a:t> : 4  |  </a:t>
            </a:r>
            <a:r>
              <a:rPr lang="en-US" sz="1200" b="1" dirty="0"/>
              <a:t>Page</a:t>
            </a:r>
            <a:r>
              <a:rPr lang="en-US" sz="1200" dirty="0"/>
              <a:t> : 241-250 </a:t>
            </a:r>
            <a:r>
              <a:rPr lang="en-US" sz="1200" dirty="0" smtClean="0"/>
              <a:t/>
            </a:r>
            <a:br>
              <a:rPr lang="en-US" sz="1200" dirty="0" smtClean="0"/>
            </a:br>
            <a:r>
              <a:rPr lang="en-US" sz="1200" b="1" dirty="0" smtClean="0"/>
              <a:t>Epidemiology</a:t>
            </a:r>
            <a:r>
              <a:rPr lang="en-US" sz="1200" b="1" dirty="0"/>
              <a:t>, clinical and complications profile of diabetes in Saudi Arabia : A review</a:t>
            </a:r>
            <a:r>
              <a:rPr lang="en-US" sz="1200" dirty="0"/>
              <a:t/>
            </a:r>
            <a:br>
              <a:rPr lang="en-US" sz="1200" dirty="0"/>
            </a:br>
            <a:r>
              <a:rPr lang="en-US" sz="1200" dirty="0"/>
              <a:t/>
            </a:r>
            <a:br>
              <a:rPr lang="en-US" sz="1200" dirty="0"/>
            </a:br>
            <a:r>
              <a:rPr lang="en-US" sz="1200" dirty="0" err="1">
                <a:hlinkClick r:id="rId3"/>
              </a:rPr>
              <a:t>Tarik</a:t>
            </a:r>
            <a:r>
              <a:rPr lang="en-US" sz="1200" dirty="0">
                <a:hlinkClick r:id="rId3"/>
              </a:rPr>
              <a:t> A Elhadd</a:t>
            </a:r>
            <a:r>
              <a:rPr lang="en-US" sz="1200" b="1" baseline="30000" dirty="0"/>
              <a:t>1</a:t>
            </a:r>
            <a:r>
              <a:rPr lang="en-US" sz="1200" b="1" dirty="0"/>
              <a:t>, </a:t>
            </a:r>
            <a:r>
              <a:rPr lang="en-US" sz="1200" dirty="0" err="1">
                <a:hlinkClick r:id="rId4"/>
              </a:rPr>
              <a:t>Abdallah</a:t>
            </a:r>
            <a:r>
              <a:rPr lang="en-US" sz="1200" dirty="0">
                <a:hlinkClick r:id="rId4"/>
              </a:rPr>
              <a:t> A Al-Amoudi</a:t>
            </a:r>
            <a:r>
              <a:rPr lang="en-US" sz="1200" b="1" baseline="30000" dirty="0"/>
              <a:t>1</a:t>
            </a:r>
            <a:r>
              <a:rPr lang="en-US" sz="1200" b="1" dirty="0"/>
              <a:t>, </a:t>
            </a:r>
            <a:r>
              <a:rPr lang="en-US" sz="1200" dirty="0">
                <a:hlinkClick r:id="rId5"/>
              </a:rPr>
              <a:t>Ali S Alzahrani</a:t>
            </a:r>
            <a:r>
              <a:rPr lang="en-US" sz="1200" b="1" baseline="30000" dirty="0"/>
              <a:t>2</a:t>
            </a:r>
            <a:r>
              <a:rPr lang="en-US" sz="1200" dirty="0"/>
              <a:t/>
            </a:r>
            <a:br>
              <a:rPr lang="en-US" sz="1200" dirty="0"/>
            </a:br>
            <a:endParaRPr lang="en-US" sz="1200" dirty="0"/>
          </a:p>
        </p:txBody>
      </p:sp>
      <p:pic>
        <p:nvPicPr>
          <p:cNvPr id="4" name="Content Placeholder 3" descr="AnnSaudiMed_2007_27_4_241_51484_t1.jpg"/>
          <p:cNvPicPr>
            <a:picLocks noGrp="1" noChangeAspect="1"/>
          </p:cNvPicPr>
          <p:nvPr>
            <p:ph idx="1"/>
          </p:nvPr>
        </p:nvPicPr>
        <p:blipFill>
          <a:blip r:embed="rId6" cstate="print"/>
          <a:stretch>
            <a:fillRect/>
          </a:stretch>
        </p:blipFill>
        <p:spPr>
          <a:xfrm>
            <a:off x="0" y="0"/>
            <a:ext cx="9144000" cy="57912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a:t>The latest national epidemiological survey by Ali </a:t>
            </a:r>
            <a:r>
              <a:rPr lang="en-US" dirty="0" err="1"/>
              <a:t>Nozha</a:t>
            </a:r>
            <a:r>
              <a:rPr lang="en-US" dirty="0"/>
              <a:t> et al (2004</a:t>
            </a:r>
            <a:r>
              <a:rPr lang="en-US" dirty="0" smtClean="0"/>
              <a:t>)</a:t>
            </a:r>
          </a:p>
          <a:p>
            <a:pPr algn="l" rtl="0"/>
            <a:r>
              <a:rPr lang="en-US" dirty="0"/>
              <a:t>in addition to </a:t>
            </a:r>
            <a:r>
              <a:rPr lang="en-US" u="sng" dirty="0"/>
              <a:t>using a lower cut off value for fasting blood glucose as the screening </a:t>
            </a:r>
            <a:r>
              <a:rPr lang="en-US" u="sng" dirty="0" smtClean="0"/>
              <a:t>method</a:t>
            </a:r>
          </a:p>
          <a:p>
            <a:pPr algn="l" rtl="0"/>
            <a:r>
              <a:rPr lang="en-US" dirty="0" smtClean="0"/>
              <a:t>However</a:t>
            </a:r>
            <a:r>
              <a:rPr lang="en-US" dirty="0"/>
              <a:t>, its major weakness is that it </a:t>
            </a:r>
            <a:r>
              <a:rPr lang="en-US" b="1" dirty="0"/>
              <a:t>only screened subjects older than 30 years of age</a:t>
            </a:r>
            <a:r>
              <a:rPr lang="en-US" dirty="0"/>
              <a:t>, so the quoted overall prevalence rate (23.7</a:t>
            </a:r>
            <a:r>
              <a:rPr lang="en-US" dirty="0" smtClean="0"/>
              <a:t>%)</a:t>
            </a:r>
            <a:r>
              <a:rPr lang="en-US" dirty="0"/>
              <a:t> may have been </a:t>
            </a:r>
            <a:r>
              <a:rPr lang="en-US" dirty="0" err="1"/>
              <a:t>artifactually</a:t>
            </a:r>
            <a:r>
              <a:rPr lang="en-US" dirty="0"/>
              <a:t> </a:t>
            </a:r>
            <a:r>
              <a:rPr lang="en-US" dirty="0" smtClean="0"/>
              <a:t>increased.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72200"/>
            <a:ext cx="8229600" cy="685800"/>
          </a:xfrm>
        </p:spPr>
        <p:txBody>
          <a:bodyPr>
            <a:noAutofit/>
          </a:bodyPr>
          <a:lstStyle/>
          <a:p>
            <a:pPr rtl="0"/>
            <a:r>
              <a:rPr lang="en-US" sz="1200" b="1" dirty="0"/>
              <a:t>Year </a:t>
            </a:r>
            <a:r>
              <a:rPr lang="en-US" sz="1200" dirty="0"/>
              <a:t>: 2007  |  </a:t>
            </a:r>
            <a:r>
              <a:rPr lang="en-US" sz="1200" b="1" dirty="0"/>
              <a:t>Volume</a:t>
            </a:r>
            <a:r>
              <a:rPr lang="en-US" sz="1200" dirty="0"/>
              <a:t> : 27  |  </a:t>
            </a:r>
            <a:r>
              <a:rPr lang="en-US" sz="1200" b="1" dirty="0"/>
              <a:t>Issue</a:t>
            </a:r>
            <a:r>
              <a:rPr lang="en-US" sz="1200" dirty="0"/>
              <a:t> : 4  |  </a:t>
            </a:r>
            <a:r>
              <a:rPr lang="en-US" sz="1200" b="1" dirty="0"/>
              <a:t>Page</a:t>
            </a:r>
            <a:r>
              <a:rPr lang="en-US" sz="1200" dirty="0"/>
              <a:t> : 241-250 </a:t>
            </a:r>
            <a:r>
              <a:rPr lang="en-US" sz="1200" dirty="0" smtClean="0"/>
              <a:t/>
            </a:r>
            <a:br>
              <a:rPr lang="en-US" sz="1200" dirty="0" smtClean="0"/>
            </a:br>
            <a:r>
              <a:rPr lang="en-US" sz="1200" b="1" dirty="0" smtClean="0"/>
              <a:t>Epidemiology</a:t>
            </a:r>
            <a:r>
              <a:rPr lang="en-US" sz="1200" b="1" dirty="0"/>
              <a:t>, clinical and complications profile of diabetes in Saudi Arabia : A review</a:t>
            </a:r>
            <a:r>
              <a:rPr lang="en-US" sz="1200" dirty="0"/>
              <a:t/>
            </a:r>
            <a:br>
              <a:rPr lang="en-US" sz="1200" dirty="0"/>
            </a:br>
            <a:r>
              <a:rPr lang="en-US" sz="1200" dirty="0"/>
              <a:t/>
            </a:r>
            <a:br>
              <a:rPr lang="en-US" sz="1200" dirty="0"/>
            </a:br>
            <a:r>
              <a:rPr lang="en-US" sz="1200" dirty="0" err="1">
                <a:hlinkClick r:id="rId2"/>
              </a:rPr>
              <a:t>Tarik</a:t>
            </a:r>
            <a:r>
              <a:rPr lang="en-US" sz="1200" dirty="0">
                <a:hlinkClick r:id="rId2"/>
              </a:rPr>
              <a:t> A Elhadd</a:t>
            </a:r>
            <a:r>
              <a:rPr lang="en-US" sz="1200" b="1" baseline="30000" dirty="0"/>
              <a:t>1</a:t>
            </a:r>
            <a:r>
              <a:rPr lang="en-US" sz="1200" b="1" dirty="0"/>
              <a:t>, </a:t>
            </a:r>
            <a:r>
              <a:rPr lang="en-US" sz="1200" dirty="0" err="1">
                <a:hlinkClick r:id="rId3"/>
              </a:rPr>
              <a:t>Abdallah</a:t>
            </a:r>
            <a:r>
              <a:rPr lang="en-US" sz="1200" dirty="0">
                <a:hlinkClick r:id="rId3"/>
              </a:rPr>
              <a:t> A Al-Amoudi</a:t>
            </a:r>
            <a:r>
              <a:rPr lang="en-US" sz="1200" b="1" baseline="30000" dirty="0"/>
              <a:t>1</a:t>
            </a:r>
            <a:r>
              <a:rPr lang="en-US" sz="1200" b="1" dirty="0"/>
              <a:t>, </a:t>
            </a:r>
            <a:r>
              <a:rPr lang="en-US" sz="1200" dirty="0">
                <a:hlinkClick r:id="rId4"/>
              </a:rPr>
              <a:t>Ali S Alzahrani</a:t>
            </a:r>
            <a:r>
              <a:rPr lang="en-US" sz="1200" b="1" baseline="30000" dirty="0"/>
              <a:t>2</a:t>
            </a:r>
            <a:r>
              <a:rPr lang="en-US" sz="1200" dirty="0"/>
              <a:t/>
            </a:r>
            <a:br>
              <a:rPr lang="en-US" sz="1200" dirty="0"/>
            </a:br>
            <a:endParaRPr lang="en-US" sz="1200" dirty="0"/>
          </a:p>
        </p:txBody>
      </p:sp>
      <p:pic>
        <p:nvPicPr>
          <p:cNvPr id="4" name="Content Placeholder 3" descr="AnnSaudiMed_2007_27_4_241_51484_t1.jpg"/>
          <p:cNvPicPr>
            <a:picLocks noGrp="1" noChangeAspect="1"/>
          </p:cNvPicPr>
          <p:nvPr>
            <p:ph idx="1"/>
          </p:nvPr>
        </p:nvPicPr>
        <p:blipFill>
          <a:blip r:embed="rId5" cstate="print"/>
          <a:stretch>
            <a:fillRect/>
          </a:stretch>
        </p:blipFill>
        <p:spPr>
          <a:xfrm>
            <a:off x="0" y="0"/>
            <a:ext cx="9144000" cy="57912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several of </a:t>
            </a:r>
            <a:r>
              <a:rPr lang="en-US" dirty="0" smtClean="0"/>
              <a:t> studies </a:t>
            </a:r>
            <a:r>
              <a:rPr lang="en-US" dirty="0"/>
              <a:t>confirmed the effects </a:t>
            </a:r>
            <a:r>
              <a:rPr lang="en-US" dirty="0" smtClean="0"/>
              <a:t>of:</a:t>
            </a:r>
          </a:p>
          <a:p>
            <a:pPr marL="514350" indent="-514350" algn="l" rtl="0">
              <a:buFont typeface="+mj-lt"/>
              <a:buAutoNum type="arabicPeriod"/>
            </a:pPr>
            <a:r>
              <a:rPr lang="en-US" dirty="0" smtClean="0"/>
              <a:t> </a:t>
            </a:r>
            <a:r>
              <a:rPr lang="en-US" u="sng" dirty="0"/>
              <a:t>urbanization</a:t>
            </a:r>
            <a:r>
              <a:rPr lang="en-US" dirty="0"/>
              <a:t> </a:t>
            </a:r>
            <a:endParaRPr lang="en-US" dirty="0" smtClean="0"/>
          </a:p>
          <a:p>
            <a:pPr marL="514350" indent="-514350" algn="l" rtl="0">
              <a:buFont typeface="+mj-lt"/>
              <a:buAutoNum type="arabicPeriod"/>
            </a:pPr>
            <a:r>
              <a:rPr lang="en-US" u="sng" dirty="0" smtClean="0"/>
              <a:t>obesity</a:t>
            </a:r>
            <a:r>
              <a:rPr lang="en-US" dirty="0" smtClean="0"/>
              <a:t> </a:t>
            </a:r>
          </a:p>
          <a:p>
            <a:pPr algn="ctr" rtl="0">
              <a:buNone/>
            </a:pPr>
            <a:r>
              <a:rPr lang="en-US" dirty="0" smtClean="0"/>
              <a:t>in </a:t>
            </a:r>
            <a:r>
              <a:rPr lang="en-US" dirty="0"/>
              <a:t>the rise in diabetes prevalence.</a:t>
            </a:r>
            <a:br>
              <a:rPr lang="en-US" dirty="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
            </a:r>
            <a:br>
              <a:rPr kumimoji="0" lang="ar-SA" sz="1800" b="0" i="0" u="none" strike="noStrike" cap="none" normalizeH="0" baseline="0" smtClean="0">
                <a:ln>
                  <a:noFill/>
                </a:ln>
                <a:solidFill>
                  <a:schemeClr val="tx1"/>
                </a:solidFill>
                <a:effectLst/>
                <a:latin typeface="Arial" pitchFamily="34" charset="0"/>
                <a:cs typeface="Arial" pitchFamily="34" charset="0"/>
              </a:rPr>
            </a:b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 name="رسم تخطيطي 4"/>
          <p:cNvGraphicFramePr/>
          <p:nvPr/>
        </p:nvGraphicFramePr>
        <p:xfrm>
          <a:off x="214282" y="1357298"/>
          <a:ext cx="8715404"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1643042" y="285728"/>
            <a:ext cx="5429288"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ctr"/>
            <a:r>
              <a:rPr lang="en-US" sz="2000" b="1" dirty="0" smtClean="0"/>
              <a:t>Main Types of Diabetes</a:t>
            </a:r>
          </a:p>
          <a:p>
            <a:pPr algn="ctr"/>
            <a:endParaRPr lang="ar-SA"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857224" y="714356"/>
          <a:ext cx="6778686" cy="4652402"/>
        </p:xfrm>
        <a:graphic>
          <a:graphicData uri="http://schemas.openxmlformats.org/drawingml/2006/table">
            <a:tbl>
              <a:tblPr>
                <a:tableStyleId>{3C2FFA5D-87B4-456A-9821-1D502468CF0F}</a:tableStyleId>
              </a:tblPr>
              <a:tblGrid>
                <a:gridCol w="4572032"/>
                <a:gridCol w="2206654"/>
              </a:tblGrid>
              <a:tr h="332829">
                <a:tc>
                  <a:txBody>
                    <a:bodyPr/>
                    <a:lstStyle/>
                    <a:p>
                      <a:pPr algn="ctr" rtl="0"/>
                      <a:r>
                        <a:rPr lang="en-US" sz="1800" dirty="0"/>
                        <a:t>Former Name</a:t>
                      </a:r>
                      <a:endParaRPr lang="en-US" sz="1800" b="1" dirty="0">
                        <a:cs typeface="+mj-cs"/>
                      </a:endParaRPr>
                    </a:p>
                  </a:txBody>
                  <a:tcPr marL="31651" marR="31651" marT="31651" marB="31651" anchor="ctr"/>
                </a:tc>
                <a:tc>
                  <a:txBody>
                    <a:bodyPr/>
                    <a:lstStyle/>
                    <a:p>
                      <a:pPr algn="ctr" rtl="0"/>
                      <a:r>
                        <a:rPr lang="en-US" sz="1800" dirty="0"/>
                        <a:t>Preferred Names</a:t>
                      </a:r>
                      <a:endParaRPr lang="en-US" sz="1800" b="1" dirty="0">
                        <a:cs typeface="+mj-cs"/>
                      </a:endParaRPr>
                    </a:p>
                  </a:txBody>
                  <a:tcPr marL="31651" marR="31651" marT="31651" marB="31651" anchor="ctr"/>
                </a:tc>
              </a:tr>
              <a:tr h="2157390">
                <a:tc>
                  <a:txBody>
                    <a:bodyPr/>
                    <a:lstStyle/>
                    <a:p>
                      <a:pPr algn="ctr" rtl="0"/>
                      <a:r>
                        <a:rPr lang="en-US" sz="1800" dirty="0"/>
                        <a:t>Type I</a:t>
                      </a:r>
                      <a:br>
                        <a:rPr lang="en-US" sz="1800" dirty="0"/>
                      </a:br>
                      <a:r>
                        <a:rPr lang="en-US" sz="1800" dirty="0"/>
                        <a:t/>
                      </a:r>
                      <a:br>
                        <a:rPr lang="en-US" sz="1800" dirty="0"/>
                      </a:br>
                      <a:r>
                        <a:rPr lang="en-US" sz="1800" dirty="0"/>
                        <a:t>juvenile diabetes</a:t>
                      </a:r>
                      <a:br>
                        <a:rPr lang="en-US" sz="1800" dirty="0"/>
                      </a:br>
                      <a:r>
                        <a:rPr lang="en-US" sz="1800" dirty="0"/>
                        <a:t/>
                      </a:r>
                      <a:br>
                        <a:rPr lang="en-US" sz="1800" dirty="0"/>
                      </a:br>
                      <a:r>
                        <a:rPr lang="en-US" sz="1800" dirty="0"/>
                        <a:t>insulin-dependent diabetes </a:t>
                      </a:r>
                      <a:r>
                        <a:rPr lang="en-US" sz="1800" dirty="0" smtClean="0"/>
                        <a:t>mellitus</a:t>
                      </a:r>
                      <a:r>
                        <a:rPr lang="en-US" sz="1800" baseline="0" dirty="0"/>
                        <a:t> </a:t>
                      </a:r>
                      <a:r>
                        <a:rPr lang="en-US" sz="1800" dirty="0" smtClean="0"/>
                        <a:t>(IDDM)</a:t>
                      </a:r>
                      <a:endParaRPr lang="en-US" sz="1800" b="1" dirty="0">
                        <a:cs typeface="+mj-cs"/>
                      </a:endParaRPr>
                    </a:p>
                  </a:txBody>
                  <a:tcPr marL="31651" marR="31651" marT="31651" marB="31651" anchor="ctr"/>
                </a:tc>
                <a:tc>
                  <a:txBody>
                    <a:bodyPr/>
                    <a:lstStyle/>
                    <a:p>
                      <a:pPr algn="ctr" rtl="0"/>
                      <a:r>
                        <a:rPr lang="en-US" sz="1800" dirty="0"/>
                        <a:t>type 1 diabetes</a:t>
                      </a:r>
                      <a:endParaRPr lang="en-US" sz="1800" b="1" dirty="0">
                        <a:cs typeface="+mj-cs"/>
                      </a:endParaRPr>
                    </a:p>
                  </a:txBody>
                  <a:tcPr marL="31651" marR="31651" marT="31651" marB="31651" anchor="ctr"/>
                </a:tc>
              </a:tr>
              <a:tr h="2157390">
                <a:tc>
                  <a:txBody>
                    <a:bodyPr/>
                    <a:lstStyle/>
                    <a:p>
                      <a:pPr algn="ctr" rtl="0"/>
                      <a:r>
                        <a:rPr lang="en-US" sz="1800" dirty="0"/>
                        <a:t>Type II</a:t>
                      </a:r>
                      <a:br>
                        <a:rPr lang="en-US" sz="1800" dirty="0"/>
                      </a:br>
                      <a:r>
                        <a:rPr lang="en-US" sz="1800" dirty="0"/>
                        <a:t/>
                      </a:r>
                      <a:br>
                        <a:rPr lang="en-US" sz="1800" dirty="0"/>
                      </a:br>
                      <a:r>
                        <a:rPr lang="en-US" sz="1800" dirty="0"/>
                        <a:t>adult-onset diabetes</a:t>
                      </a:r>
                      <a:br>
                        <a:rPr lang="en-US" sz="1800" dirty="0"/>
                      </a:br>
                      <a:r>
                        <a:rPr lang="en-US" sz="1800" dirty="0"/>
                        <a:t/>
                      </a:r>
                      <a:br>
                        <a:rPr lang="en-US" sz="1800" dirty="0"/>
                      </a:br>
                      <a:r>
                        <a:rPr lang="en-US" sz="1800" dirty="0"/>
                        <a:t>noninsulin-dependent diabetes </a:t>
                      </a:r>
                      <a:r>
                        <a:rPr lang="en-US" sz="1800" dirty="0" smtClean="0"/>
                        <a:t>mellitus</a:t>
                      </a:r>
                      <a:r>
                        <a:rPr lang="en-US" sz="1800" baseline="0" dirty="0"/>
                        <a:t> </a:t>
                      </a:r>
                      <a:r>
                        <a:rPr lang="en-US" sz="1800" dirty="0" smtClean="0"/>
                        <a:t>(NIDDM)</a:t>
                      </a:r>
                      <a:endParaRPr lang="en-US" sz="1800" b="1" dirty="0">
                        <a:cs typeface="+mj-cs"/>
                      </a:endParaRPr>
                    </a:p>
                  </a:txBody>
                  <a:tcPr marL="31651" marR="31651" marT="31651" marB="31651" anchor="ctr"/>
                </a:tc>
                <a:tc>
                  <a:txBody>
                    <a:bodyPr/>
                    <a:lstStyle/>
                    <a:p>
                      <a:pPr algn="ctr" rtl="0"/>
                      <a:r>
                        <a:rPr lang="en-US" sz="1800" dirty="0"/>
                        <a:t>type 2 diabetes</a:t>
                      </a:r>
                      <a:endParaRPr lang="en-US" sz="1800" b="1" dirty="0">
                        <a:cs typeface="+mj-cs"/>
                      </a:endParaRPr>
                    </a:p>
                  </a:txBody>
                  <a:tcPr marL="31651" marR="31651" marT="31651" marB="31651"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42984"/>
            <a:ext cx="8715436" cy="369332"/>
          </a:xfrm>
          <a:prstGeom prst="rect">
            <a:avLst/>
          </a:prstGeom>
        </p:spPr>
        <p:txBody>
          <a:bodyPr wrap="square">
            <a:spAutoFit/>
          </a:bodyPr>
          <a:lstStyle/>
          <a:p>
            <a:pPr algn="l" rtl="0"/>
            <a:r>
              <a:rPr lang="en-US" dirty="0" smtClean="0"/>
              <a:t>For decades, the diagnosis of diabetes was based on plasma glucose criteria :</a:t>
            </a:r>
          </a:p>
        </p:txBody>
      </p:sp>
      <p:sp>
        <p:nvSpPr>
          <p:cNvPr id="5" name="مستطيل 4"/>
          <p:cNvSpPr/>
          <p:nvPr/>
        </p:nvSpPr>
        <p:spPr>
          <a:xfrm>
            <a:off x="3071802" y="357166"/>
            <a:ext cx="2265748" cy="369332"/>
          </a:xfrm>
          <a:prstGeom prst="rect">
            <a:avLst/>
          </a:prstGeom>
        </p:spPr>
        <p:txBody>
          <a:bodyPr wrap="none">
            <a:spAutoFit/>
          </a:bodyPr>
          <a:lstStyle/>
          <a:p>
            <a:r>
              <a:rPr lang="en-US" b="1" dirty="0" smtClean="0"/>
              <a:t> Diagnosis of diabetes</a:t>
            </a:r>
            <a:endParaRPr lang="ar-SA" dirty="0"/>
          </a:p>
        </p:txBody>
      </p:sp>
      <p:graphicFrame>
        <p:nvGraphicFramePr>
          <p:cNvPr id="6" name="جدول 5"/>
          <p:cNvGraphicFramePr>
            <a:graphicFrameLocks noGrp="1"/>
          </p:cNvGraphicFramePr>
          <p:nvPr/>
        </p:nvGraphicFramePr>
        <p:xfrm>
          <a:off x="357158" y="1524000"/>
          <a:ext cx="8358246" cy="5160342"/>
        </p:xfrm>
        <a:graphic>
          <a:graphicData uri="http://schemas.openxmlformats.org/drawingml/2006/table">
            <a:tbl>
              <a:tblPr rtl="1" firstRow="1" bandRow="1">
                <a:tableStyleId>{6E25E649-3F16-4E02-A733-19D2CDBF48F0}</a:tableStyleId>
              </a:tblPr>
              <a:tblGrid>
                <a:gridCol w="1996895"/>
                <a:gridCol w="3532388"/>
                <a:gridCol w="2828963"/>
              </a:tblGrid>
              <a:tr h="684286">
                <a:tc>
                  <a:txBody>
                    <a:bodyPr/>
                    <a:lstStyle/>
                    <a:p>
                      <a:pPr algn="ctr" rtl="1"/>
                      <a:r>
                        <a:rPr lang="en-US" sz="1800" kern="1200" dirty="0" smtClean="0"/>
                        <a:t>Used to diagnose </a:t>
                      </a:r>
                      <a:endParaRPr lang="ar-SA" dirty="0"/>
                    </a:p>
                  </a:txBody>
                  <a:tcPr/>
                </a:tc>
                <a:tc>
                  <a:txBody>
                    <a:bodyPr/>
                    <a:lstStyle/>
                    <a:p>
                      <a:pPr algn="ctr" rtl="1"/>
                      <a:r>
                        <a:rPr lang="en-US" sz="1800" kern="1200" dirty="0" smtClean="0"/>
                        <a:t>Instructions</a:t>
                      </a:r>
                      <a:endParaRPr lang="ar-SA" dirty="0"/>
                    </a:p>
                  </a:txBody>
                  <a:tcPr/>
                </a:tc>
                <a:tc>
                  <a:txBody>
                    <a:bodyPr/>
                    <a:lstStyle/>
                    <a:p>
                      <a:pPr algn="ctr" rtl="1"/>
                      <a:r>
                        <a:rPr lang="en-US" dirty="0" smtClean="0"/>
                        <a:t>Test</a:t>
                      </a:r>
                      <a:endParaRPr lang="ar-SA" dirty="0"/>
                    </a:p>
                  </a:txBody>
                  <a:tcPr/>
                </a:tc>
              </a:tr>
              <a:tr h="1818328">
                <a:tc>
                  <a:txBody>
                    <a:bodyPr/>
                    <a:lstStyle/>
                    <a:p>
                      <a:pPr algn="ctr" rtl="1"/>
                      <a:r>
                        <a:rPr lang="en-US" sz="1800" kern="1200" dirty="0" smtClean="0"/>
                        <a:t>diabetes </a:t>
                      </a:r>
                    </a:p>
                    <a:p>
                      <a:pPr algn="ctr" rtl="1"/>
                      <a:r>
                        <a:rPr lang="en-US" sz="1800" kern="1200" dirty="0" smtClean="0"/>
                        <a:t>pre-diabetes</a:t>
                      </a:r>
                      <a:endParaRPr lang="ar-SA" b="0" dirty="0"/>
                    </a:p>
                  </a:txBody>
                  <a:tcPr/>
                </a:tc>
                <a:tc>
                  <a:txBody>
                    <a:bodyPr/>
                    <a:lstStyle/>
                    <a:p>
                      <a:pPr algn="ctr" rtl="1"/>
                      <a:r>
                        <a:rPr lang="en-US" dirty="0" smtClean="0"/>
                        <a:t>Fasting</a:t>
                      </a:r>
                      <a:r>
                        <a:rPr lang="en-US" baseline="0" dirty="0" smtClean="0"/>
                        <a:t> </a:t>
                      </a:r>
                      <a:r>
                        <a:rPr lang="en-US" sz="1800" kern="1200" dirty="0" smtClean="0"/>
                        <a:t>for at least 8 hours</a:t>
                      </a:r>
                      <a:endParaRPr lang="ar-SA" b="0" dirty="0"/>
                    </a:p>
                  </a:txBody>
                  <a:tcPr/>
                </a:tc>
                <a:tc>
                  <a:txBody>
                    <a:bodyPr/>
                    <a:lstStyle/>
                    <a:p>
                      <a:pPr algn="ctr" rtl="1"/>
                      <a:endParaRPr lang="ar-SA" b="0" dirty="0"/>
                    </a:p>
                  </a:txBody>
                  <a:tcPr/>
                </a:tc>
              </a:tr>
              <a:tr h="1680177">
                <a:tc>
                  <a:txBody>
                    <a:bodyPr/>
                    <a:lstStyle/>
                    <a:p>
                      <a:pPr algn="ctr" rtl="1"/>
                      <a:r>
                        <a:rPr lang="en-US" sz="1800" kern="1200" dirty="0" smtClean="0"/>
                        <a:t>Diabetes</a:t>
                      </a:r>
                    </a:p>
                    <a:p>
                      <a:pPr marL="0" marR="0" indent="0" algn="ctr" defTabSz="914400" rtl="1" eaLnBrk="1" fontAlgn="auto" latinLnBrk="0" hangingPunct="1">
                        <a:lnSpc>
                          <a:spcPct val="100000"/>
                        </a:lnSpc>
                        <a:spcBef>
                          <a:spcPts val="0"/>
                        </a:spcBef>
                        <a:spcAft>
                          <a:spcPts val="0"/>
                        </a:spcAft>
                        <a:buClrTx/>
                        <a:buSzTx/>
                        <a:buFontTx/>
                        <a:buNone/>
                        <a:tabLst/>
                        <a:defRPr/>
                      </a:pPr>
                      <a:r>
                        <a:rPr lang="en-US" sz="1800" kern="1200" dirty="0" smtClean="0"/>
                        <a:t>pre-diabetes</a:t>
                      </a:r>
                      <a:endParaRPr lang="ar-SA" dirty="0" smtClean="0"/>
                    </a:p>
                    <a:p>
                      <a:pPr algn="ctr" rtl="1"/>
                      <a:r>
                        <a:rPr lang="en-US" sz="1800" kern="1200" dirty="0" smtClean="0"/>
                        <a:t> </a:t>
                      </a:r>
                      <a:endParaRPr lang="ar-SA" b="0" dirty="0"/>
                    </a:p>
                  </a:txBody>
                  <a:tcPr>
                    <a:solidFill>
                      <a:schemeClr val="bg2">
                        <a:lumMod val="60000"/>
                        <a:lumOff val="40000"/>
                      </a:schemeClr>
                    </a:solidFill>
                  </a:tcPr>
                </a:tc>
                <a:tc>
                  <a:txBody>
                    <a:bodyPr/>
                    <a:lstStyle/>
                    <a:p>
                      <a:pPr algn="ctr" rtl="0">
                        <a:buFont typeface="Arial" pitchFamily="34" charset="0"/>
                        <a:buChar char="•"/>
                      </a:pPr>
                      <a:r>
                        <a:rPr lang="en-US" sz="1800" kern="1200" dirty="0" smtClean="0"/>
                        <a:t>person fasts at least 8 hours </a:t>
                      </a:r>
                    </a:p>
                    <a:p>
                      <a:pPr algn="ctr" rtl="0">
                        <a:buFont typeface="Arial" pitchFamily="34" charset="0"/>
                        <a:buChar char="•"/>
                      </a:pPr>
                      <a:r>
                        <a:rPr lang="en-US" sz="1800" kern="1200" dirty="0" smtClean="0"/>
                        <a:t>and 2 hours after</a:t>
                      </a:r>
                      <a:r>
                        <a:rPr lang="en-US" sz="1800" kern="1200" baseline="0" dirty="0" smtClean="0"/>
                        <a:t> </a:t>
                      </a:r>
                      <a:r>
                        <a:rPr lang="en-US" sz="1800" kern="1200" dirty="0" smtClean="0"/>
                        <a:t>drinks a glucose-containing beverage containing 75 gm of glucose dissolved in water</a:t>
                      </a:r>
                      <a:endParaRPr lang="ar-SA" b="0" dirty="0"/>
                    </a:p>
                  </a:txBody>
                  <a:tcPr>
                    <a:solidFill>
                      <a:schemeClr val="bg2">
                        <a:lumMod val="60000"/>
                        <a:lumOff val="40000"/>
                      </a:schemeClr>
                    </a:solidFill>
                  </a:tcPr>
                </a:tc>
                <a:tc>
                  <a:txBody>
                    <a:bodyPr/>
                    <a:lstStyle/>
                    <a:p>
                      <a:pPr algn="ctr" rtl="1"/>
                      <a:endParaRPr lang="ar-SA" b="0" dirty="0"/>
                    </a:p>
                  </a:txBody>
                  <a:tcPr>
                    <a:solidFill>
                      <a:schemeClr val="bg2">
                        <a:lumMod val="60000"/>
                        <a:lumOff val="40000"/>
                      </a:schemeClr>
                    </a:solidFill>
                  </a:tcPr>
                </a:tc>
              </a:tr>
              <a:tr h="977551">
                <a:tc>
                  <a:txBody>
                    <a:bodyPr/>
                    <a:lstStyle/>
                    <a:p>
                      <a:pPr algn="ctr" rtl="1"/>
                      <a:r>
                        <a:rPr lang="en-US" sz="1800" kern="1200" dirty="0" smtClean="0"/>
                        <a:t>diabetes </a:t>
                      </a:r>
                    </a:p>
                    <a:p>
                      <a:pPr algn="ctr" rtl="1"/>
                      <a:r>
                        <a:rPr lang="en-US" sz="1800" kern="1200" dirty="0" smtClean="0"/>
                        <a:t>but not</a:t>
                      </a:r>
                    </a:p>
                    <a:p>
                      <a:pPr algn="ctr" rtl="1"/>
                      <a:r>
                        <a:rPr lang="en-US" sz="1800" kern="1200" dirty="0" smtClean="0"/>
                        <a:t> pre-diabetes</a:t>
                      </a:r>
                      <a:endParaRPr lang="ar-SA" b="0" dirty="0">
                        <a:solidFill>
                          <a:srgbClr val="FF0000"/>
                        </a:solidFill>
                      </a:endParaRPr>
                    </a:p>
                  </a:txBody>
                  <a:tcPr/>
                </a:tc>
                <a:tc>
                  <a:txBody>
                    <a:bodyPr/>
                    <a:lstStyle/>
                    <a:p>
                      <a:pPr algn="ctr" rtl="1"/>
                      <a:r>
                        <a:rPr lang="en-US" dirty="0" smtClean="0"/>
                        <a:t>Need</a:t>
                      </a:r>
                      <a:r>
                        <a:rPr lang="en-US" baseline="0" dirty="0" smtClean="0"/>
                        <a:t>  </a:t>
                      </a:r>
                      <a:r>
                        <a:rPr lang="en-US" sz="1800" kern="1200" dirty="0" smtClean="0"/>
                        <a:t>an assessment of symptoms</a:t>
                      </a:r>
                      <a:endParaRPr lang="ar-SA" b="0" dirty="0"/>
                    </a:p>
                  </a:txBody>
                  <a:tcPr/>
                </a:tc>
                <a:tc>
                  <a:txBody>
                    <a:bodyPr/>
                    <a:lstStyle/>
                    <a:p>
                      <a:pPr algn="ctr" rtl="1"/>
                      <a:endParaRPr lang="ar-SA" b="0" dirty="0"/>
                    </a:p>
                  </a:txBody>
                  <a:tcPr/>
                </a:tc>
              </a:tr>
            </a:tbl>
          </a:graphicData>
        </a:graphic>
      </p:graphicFrame>
      <p:pic>
        <p:nvPicPr>
          <p:cNvPr id="7" name="صورة 6" descr="Blood-vials-web.gif"/>
          <p:cNvPicPr>
            <a:picLocks noChangeAspect="1"/>
          </p:cNvPicPr>
          <p:nvPr/>
        </p:nvPicPr>
        <p:blipFill>
          <a:blip r:embed="rId2" cstate="print"/>
          <a:stretch>
            <a:fillRect/>
          </a:stretch>
        </p:blipFill>
        <p:spPr>
          <a:xfrm>
            <a:off x="285719" y="2143116"/>
            <a:ext cx="2928959" cy="1819283"/>
          </a:xfrm>
          <a:prstGeom prst="rect">
            <a:avLst/>
          </a:prstGeom>
          <a:ln>
            <a:noFill/>
          </a:ln>
          <a:effectLst>
            <a:softEdge rad="112500"/>
          </a:effectLst>
        </p:spPr>
      </p:pic>
      <p:sp>
        <p:nvSpPr>
          <p:cNvPr id="8" name="مستطيل 7"/>
          <p:cNvSpPr/>
          <p:nvPr/>
        </p:nvSpPr>
        <p:spPr>
          <a:xfrm>
            <a:off x="0" y="2286000"/>
            <a:ext cx="3224201"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fasting plasma glucose </a:t>
            </a:r>
          </a:p>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(FPG)</a:t>
            </a:r>
          </a:p>
        </p:txBody>
      </p:sp>
      <p:pic>
        <p:nvPicPr>
          <p:cNvPr id="9" name="صورة 8" descr="19197_13443_5.jpg"/>
          <p:cNvPicPr>
            <a:picLocks noChangeAspect="1"/>
          </p:cNvPicPr>
          <p:nvPr/>
        </p:nvPicPr>
        <p:blipFill>
          <a:blip r:embed="rId3" cstate="print"/>
          <a:stretch>
            <a:fillRect/>
          </a:stretch>
        </p:blipFill>
        <p:spPr>
          <a:xfrm>
            <a:off x="228600" y="4038600"/>
            <a:ext cx="2928958" cy="1647836"/>
          </a:xfrm>
          <a:prstGeom prst="rect">
            <a:avLst/>
          </a:prstGeom>
          <a:ln>
            <a:noFill/>
          </a:ln>
          <a:effectLst>
            <a:softEdge rad="112500"/>
          </a:effectLst>
        </p:spPr>
      </p:pic>
      <p:sp>
        <p:nvSpPr>
          <p:cNvPr id="10" name="مستطيل 9"/>
          <p:cNvSpPr/>
          <p:nvPr/>
        </p:nvSpPr>
        <p:spPr>
          <a:xfrm>
            <a:off x="0" y="4000504"/>
            <a:ext cx="3286116" cy="138499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oral glucose tolerance test (OGTT) </a:t>
            </a:r>
            <a:endParaRPr lang="ar-SA"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1" name="صورة 10" descr="Diabetes-diagnosis.jpg"/>
          <p:cNvPicPr>
            <a:picLocks noChangeAspect="1"/>
          </p:cNvPicPr>
          <p:nvPr/>
        </p:nvPicPr>
        <p:blipFill>
          <a:blip r:embed="rId4" cstate="print"/>
          <a:stretch>
            <a:fillRect/>
          </a:stretch>
        </p:blipFill>
        <p:spPr>
          <a:xfrm>
            <a:off x="228600" y="5638800"/>
            <a:ext cx="2952780" cy="1219200"/>
          </a:xfrm>
          <a:prstGeom prst="rect">
            <a:avLst/>
          </a:prstGeom>
          <a:ln>
            <a:noFill/>
          </a:ln>
          <a:effectLst>
            <a:softEdge rad="112500"/>
          </a:effectLst>
        </p:spPr>
      </p:pic>
      <p:sp>
        <p:nvSpPr>
          <p:cNvPr id="12" name="مستطيل 11"/>
          <p:cNvSpPr/>
          <p:nvPr/>
        </p:nvSpPr>
        <p:spPr>
          <a:xfrm>
            <a:off x="304800" y="5715000"/>
            <a:ext cx="2909879"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random plasma glucose</a:t>
            </a:r>
            <a:endParaRPr lang="ar-SA"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642910" y="785794"/>
          <a:ext cx="7572428" cy="1577340"/>
        </p:xfrm>
        <a:graphic>
          <a:graphicData uri="http://schemas.openxmlformats.org/drawingml/2006/table">
            <a:tbl>
              <a:tblPr>
                <a:tableStyleId>{69C7853C-536D-4A76-A0AE-DD22124D55A5}</a:tableStyleId>
              </a:tblPr>
              <a:tblGrid>
                <a:gridCol w="3786214"/>
                <a:gridCol w="3786214"/>
              </a:tblGrid>
              <a:tr h="239645">
                <a:tc>
                  <a:txBody>
                    <a:bodyPr/>
                    <a:lstStyle/>
                    <a:p>
                      <a:pPr algn="ctr" rtl="0">
                        <a:lnSpc>
                          <a:spcPct val="115000"/>
                        </a:lnSpc>
                        <a:spcAft>
                          <a:spcPts val="0"/>
                        </a:spcAft>
                      </a:pPr>
                      <a:r>
                        <a:rPr lang="en-US" sz="1800" dirty="0"/>
                        <a:t>Plasma Glucose Result (mg/</a:t>
                      </a:r>
                      <a:r>
                        <a:rPr lang="en-US" sz="1800" dirty="0" err="1"/>
                        <a:t>dL</a:t>
                      </a:r>
                      <a:r>
                        <a:rPr lang="en-US" sz="1800" dirty="0"/>
                        <a:t>)</a:t>
                      </a:r>
                      <a:endParaRPr lang="en-US" sz="16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schemeClr>
                    </a:solidFill>
                  </a:tcPr>
                </a:tc>
                <a:tc>
                  <a:txBody>
                    <a:bodyPr/>
                    <a:lstStyle/>
                    <a:p>
                      <a:pPr algn="ctr" rtl="0">
                        <a:lnSpc>
                          <a:spcPct val="115000"/>
                        </a:lnSpc>
                        <a:spcAft>
                          <a:spcPts val="0"/>
                        </a:spcAft>
                      </a:pPr>
                      <a:r>
                        <a:rPr lang="en-US" sz="1800" dirty="0"/>
                        <a:t>Diagnosis</a:t>
                      </a:r>
                      <a:endParaRPr lang="en-US" sz="16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schemeClr>
                    </a:solidFill>
                  </a:tcPr>
                </a:tc>
              </a:tr>
              <a:tr h="239645">
                <a:tc>
                  <a:txBody>
                    <a:bodyPr/>
                    <a:lstStyle/>
                    <a:p>
                      <a:pPr algn="l" rtl="0">
                        <a:lnSpc>
                          <a:spcPct val="115000"/>
                        </a:lnSpc>
                        <a:spcAft>
                          <a:spcPts val="0"/>
                        </a:spcAft>
                      </a:pPr>
                      <a:r>
                        <a:rPr lang="en-US" sz="1800" dirty="0"/>
                        <a:t>99 or </a:t>
                      </a:r>
                      <a:r>
                        <a:rPr lang="en-US" sz="1800" dirty="0" smtClean="0"/>
                        <a:t>below (</a:t>
                      </a:r>
                      <a:r>
                        <a:rPr lang="ar-SA" sz="1600" dirty="0" smtClean="0"/>
                        <a:t>≥ </a:t>
                      </a:r>
                      <a:r>
                        <a:rPr lang="en-US" sz="1600" dirty="0" smtClean="0"/>
                        <a:t>5.5)</a:t>
                      </a:r>
                      <a:endParaRPr lang="en-US" sz="16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en-US" sz="1800" dirty="0"/>
                        <a:t>Normal</a:t>
                      </a:r>
                      <a:endParaRPr lang="en-US" sz="1600" dirty="0">
                        <a:latin typeface="Calibri"/>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512">
                <a:tc>
                  <a:txBody>
                    <a:bodyPr/>
                    <a:lstStyle/>
                    <a:p>
                      <a:pPr algn="l" rtl="0">
                        <a:lnSpc>
                          <a:spcPct val="115000"/>
                        </a:lnSpc>
                        <a:spcAft>
                          <a:spcPts val="0"/>
                        </a:spcAft>
                      </a:pPr>
                      <a:r>
                        <a:rPr lang="en-US" sz="1800" dirty="0"/>
                        <a:t>100 to </a:t>
                      </a:r>
                      <a:r>
                        <a:rPr lang="en-US" sz="1800" dirty="0" smtClean="0"/>
                        <a:t>125 (5.6</a:t>
                      </a:r>
                      <a:r>
                        <a:rPr lang="en-US" sz="1800" baseline="0" dirty="0" smtClean="0"/>
                        <a:t> to </a:t>
                      </a:r>
                      <a:r>
                        <a:rPr lang="en-US" sz="1800" kern="1200" baseline="0" dirty="0" smtClean="0"/>
                        <a:t>6.94)</a:t>
                      </a:r>
                      <a:endParaRPr lang="en-US" sz="1600" b="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en-US" sz="1800" dirty="0"/>
                        <a:t>Pre-diabetes</a:t>
                      </a:r>
                      <a:br>
                        <a:rPr lang="en-US" sz="1800" dirty="0"/>
                      </a:br>
                      <a:r>
                        <a:rPr lang="en-US" sz="1800" dirty="0"/>
                        <a:t>(impaired fasting glucose)</a:t>
                      </a:r>
                      <a:endParaRPr lang="en-US" sz="16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645">
                <a:tc>
                  <a:txBody>
                    <a:bodyPr/>
                    <a:lstStyle/>
                    <a:p>
                      <a:pPr algn="l" rtl="0">
                        <a:lnSpc>
                          <a:spcPct val="115000"/>
                        </a:lnSpc>
                        <a:spcAft>
                          <a:spcPts val="0"/>
                        </a:spcAft>
                      </a:pPr>
                      <a:r>
                        <a:rPr lang="en-US" sz="1800" dirty="0"/>
                        <a:t>126 or </a:t>
                      </a:r>
                      <a:r>
                        <a:rPr lang="en-US" sz="1800" dirty="0" smtClean="0"/>
                        <a:t>above (</a:t>
                      </a:r>
                      <a:r>
                        <a:rPr lang="en-US" sz="1800" baseline="0" dirty="0" smtClean="0"/>
                        <a:t>≥ 7</a:t>
                      </a:r>
                      <a:r>
                        <a:rPr lang="en-US" sz="1800" dirty="0" smtClean="0"/>
                        <a:t>)</a:t>
                      </a:r>
                      <a:endParaRPr lang="en-US" sz="16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en-US" sz="1800" dirty="0" smtClean="0"/>
                        <a:t>Diabetes*</a:t>
                      </a:r>
                      <a:endParaRPr lang="en-US" sz="16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مستطيل 2"/>
          <p:cNvSpPr/>
          <p:nvPr/>
        </p:nvSpPr>
        <p:spPr>
          <a:xfrm>
            <a:off x="642910" y="214290"/>
            <a:ext cx="126209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b="1" dirty="0" smtClean="0"/>
              <a:t> FPG test</a:t>
            </a:r>
            <a:endParaRPr lang="ar-SA" dirty="0"/>
          </a:p>
        </p:txBody>
      </p:sp>
      <p:graphicFrame>
        <p:nvGraphicFramePr>
          <p:cNvPr id="5" name="جدول 4"/>
          <p:cNvGraphicFramePr>
            <a:graphicFrameLocks noGrp="1"/>
          </p:cNvGraphicFramePr>
          <p:nvPr/>
        </p:nvGraphicFramePr>
        <p:xfrm>
          <a:off x="571472" y="2928934"/>
          <a:ext cx="7858180" cy="1577340"/>
        </p:xfrm>
        <a:graphic>
          <a:graphicData uri="http://schemas.openxmlformats.org/drawingml/2006/table">
            <a:tbl>
              <a:tblPr>
                <a:tableStyleId>{69C7853C-536D-4A76-A0AE-DD22124D55A5}</a:tableStyleId>
              </a:tblPr>
              <a:tblGrid>
                <a:gridCol w="3929090"/>
                <a:gridCol w="3929090"/>
              </a:tblGrid>
              <a:tr h="281935">
                <a:tc>
                  <a:txBody>
                    <a:bodyPr/>
                    <a:lstStyle/>
                    <a:p>
                      <a:pPr algn="ctr" rtl="0">
                        <a:lnSpc>
                          <a:spcPct val="115000"/>
                        </a:lnSpc>
                        <a:spcAft>
                          <a:spcPts val="0"/>
                        </a:spcAft>
                      </a:pPr>
                      <a:r>
                        <a:rPr lang="en-US" sz="1800" dirty="0"/>
                        <a:t>2-Hour Plasma Glucose Result </a:t>
                      </a:r>
                      <a:r>
                        <a:rPr lang="en-US" sz="1800" dirty="0" smtClean="0"/>
                        <a:t>(mg/</a:t>
                      </a:r>
                      <a:r>
                        <a:rPr lang="en-US" sz="1800" dirty="0" err="1" smtClean="0"/>
                        <a:t>dL</a:t>
                      </a:r>
                      <a:r>
                        <a:rPr lang="en-US" sz="1800" dirty="0"/>
                        <a:t>)</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schemeClr>
                    </a:solidFill>
                  </a:tcPr>
                </a:tc>
                <a:tc>
                  <a:txBody>
                    <a:bodyPr/>
                    <a:lstStyle/>
                    <a:p>
                      <a:pPr algn="ctr" rtl="0">
                        <a:lnSpc>
                          <a:spcPct val="115000"/>
                        </a:lnSpc>
                        <a:spcAft>
                          <a:spcPts val="0"/>
                        </a:spcAft>
                      </a:pPr>
                      <a:r>
                        <a:rPr lang="en-US" sz="1800" dirty="0"/>
                        <a:t>Diagnosis</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5000"/>
                      </a:schemeClr>
                    </a:solidFill>
                  </a:tcPr>
                </a:tc>
              </a:tr>
              <a:tr h="281935">
                <a:tc>
                  <a:txBody>
                    <a:bodyPr/>
                    <a:lstStyle/>
                    <a:p>
                      <a:pPr algn="l" rtl="0">
                        <a:lnSpc>
                          <a:spcPct val="115000"/>
                        </a:lnSpc>
                        <a:spcAft>
                          <a:spcPts val="0"/>
                        </a:spcAft>
                      </a:pPr>
                      <a:r>
                        <a:rPr lang="en-US" sz="1800" dirty="0"/>
                        <a:t>139 and </a:t>
                      </a:r>
                      <a:r>
                        <a:rPr lang="en-US" sz="1800" dirty="0" smtClean="0"/>
                        <a:t>below</a:t>
                      </a:r>
                      <a:r>
                        <a:rPr lang="en-US" sz="1800" baseline="0" dirty="0" smtClean="0"/>
                        <a:t> (</a:t>
                      </a:r>
                      <a:r>
                        <a:rPr lang="ar-SA" sz="1800" dirty="0" smtClean="0"/>
                        <a:t>≥</a:t>
                      </a:r>
                      <a:r>
                        <a:rPr lang="en-US" sz="1800" baseline="0" dirty="0" smtClean="0"/>
                        <a:t>7.6 )</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en-US" sz="1800"/>
                        <a:t>Normal</a:t>
                      </a:r>
                      <a:endParaRPr lang="en-US" sz="1800">
                        <a:latin typeface="Calibri"/>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956">
                <a:tc>
                  <a:txBody>
                    <a:bodyPr/>
                    <a:lstStyle/>
                    <a:p>
                      <a:pPr algn="l" rtl="0">
                        <a:lnSpc>
                          <a:spcPct val="115000"/>
                        </a:lnSpc>
                        <a:spcAft>
                          <a:spcPts val="0"/>
                        </a:spcAft>
                      </a:pPr>
                      <a:r>
                        <a:rPr lang="en-US" sz="1800" dirty="0"/>
                        <a:t>140 to </a:t>
                      </a:r>
                      <a:r>
                        <a:rPr lang="en-US" sz="1800" dirty="0" smtClean="0"/>
                        <a:t>199 (7.78</a:t>
                      </a:r>
                      <a:r>
                        <a:rPr lang="en-US" sz="1800" baseline="0" dirty="0" smtClean="0"/>
                        <a:t> to  11.05 </a:t>
                      </a:r>
                      <a:r>
                        <a:rPr lang="en-US" sz="1800" baseline="0" dirty="0" err="1" smtClean="0"/>
                        <a:t>mmol</a:t>
                      </a:r>
                      <a:r>
                        <a:rPr lang="en-US" sz="1800" baseline="0" dirty="0" smtClean="0"/>
                        <a:t>/l )</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en-US" sz="1800" dirty="0"/>
                        <a:t>Pre-diabetes</a:t>
                      </a:r>
                      <a:br>
                        <a:rPr lang="en-US" sz="1800" dirty="0"/>
                      </a:br>
                      <a:r>
                        <a:rPr lang="en-US" sz="1800" dirty="0"/>
                        <a:t>(impaired glucose tolerance)</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935">
                <a:tc>
                  <a:txBody>
                    <a:bodyPr/>
                    <a:lstStyle/>
                    <a:p>
                      <a:pPr algn="l" rtl="0">
                        <a:lnSpc>
                          <a:spcPct val="115000"/>
                        </a:lnSpc>
                        <a:spcAft>
                          <a:spcPts val="0"/>
                        </a:spcAft>
                      </a:pPr>
                      <a:r>
                        <a:rPr lang="en-US" sz="1800" dirty="0"/>
                        <a:t>200 and </a:t>
                      </a:r>
                      <a:r>
                        <a:rPr lang="en-US" sz="1800" dirty="0" smtClean="0"/>
                        <a:t>above (</a:t>
                      </a:r>
                      <a:r>
                        <a:rPr lang="en-US" sz="1800" baseline="0" dirty="0" smtClean="0"/>
                        <a:t>≥ </a:t>
                      </a:r>
                      <a:r>
                        <a:rPr lang="en-US" sz="1800" dirty="0" smtClean="0"/>
                        <a:t>11.1</a:t>
                      </a:r>
                      <a:r>
                        <a:rPr lang="en-US" sz="1800" baseline="0" dirty="0" smtClean="0"/>
                        <a:t> </a:t>
                      </a:r>
                      <a:r>
                        <a:rPr lang="en-US" sz="1800" baseline="0" dirty="0" err="1" smtClean="0"/>
                        <a:t>mmol</a:t>
                      </a:r>
                      <a:r>
                        <a:rPr lang="en-US" sz="1800" baseline="0" dirty="0" smtClean="0"/>
                        <a:t>/l )</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lnSpc>
                          <a:spcPct val="115000"/>
                        </a:lnSpc>
                        <a:spcAft>
                          <a:spcPts val="0"/>
                        </a:spcAft>
                      </a:pPr>
                      <a:r>
                        <a:rPr lang="en-US" sz="1800" dirty="0" smtClean="0"/>
                        <a:t>Diabetes*</a:t>
                      </a:r>
                      <a:endParaRPr lang="en-US" sz="1800" dirty="0">
                        <a:latin typeface="Calibri"/>
                        <a:ea typeface="Calibri"/>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مستطيل 7"/>
          <p:cNvSpPr/>
          <p:nvPr/>
        </p:nvSpPr>
        <p:spPr>
          <a:xfrm>
            <a:off x="642910" y="2428868"/>
            <a:ext cx="118589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b="1" dirty="0" smtClean="0"/>
              <a:t>OGTT</a:t>
            </a:r>
            <a:endParaRPr lang="ar-SA" dirty="0"/>
          </a:p>
        </p:txBody>
      </p:sp>
      <p:sp>
        <p:nvSpPr>
          <p:cNvPr id="1027" name="Rectangle 3"/>
          <p:cNvSpPr>
            <a:spLocks noChangeArrowheads="1"/>
          </p:cNvSpPr>
          <p:nvPr/>
        </p:nvSpPr>
        <p:spPr bwMode="auto">
          <a:xfrm>
            <a:off x="571472" y="5072074"/>
            <a:ext cx="6858048" cy="147732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If</a:t>
            </a:r>
            <a:r>
              <a:rPr kumimoji="0" lang="en-US" b="0" i="0" u="none" strike="noStrike" cap="none" normalizeH="0" dirty="0" smtClean="0">
                <a:ln>
                  <a:noFill/>
                </a:ln>
                <a:solidFill>
                  <a:srgbClr val="333333"/>
                </a:solidFill>
                <a:effectLst/>
                <a:latin typeface="Calibri" pitchFamily="34" charset="0"/>
                <a:ea typeface="Times New Roman" pitchFamily="18" charset="0"/>
                <a:cs typeface="Arial" pitchFamily="34" charset="0"/>
              </a:rPr>
              <a:t> </a:t>
            </a:r>
            <a:r>
              <a:rPr kumimoji="0" lang="en-US"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blood glucose level of 200 mg/</a:t>
            </a:r>
            <a:r>
              <a:rPr kumimoji="0" lang="en-US" b="0" i="0" u="none" strike="noStrike" cap="none" normalizeH="0" baseline="0" dirty="0" err="1" smtClean="0">
                <a:ln>
                  <a:noFill/>
                </a:ln>
                <a:solidFill>
                  <a:srgbClr val="333333"/>
                </a:solidFill>
                <a:effectLst/>
                <a:latin typeface="Calibri" pitchFamily="34" charset="0"/>
                <a:ea typeface="Times New Roman" pitchFamily="18" charset="0"/>
                <a:cs typeface="Arial" pitchFamily="34" charset="0"/>
              </a:rPr>
              <a:t>dL</a:t>
            </a:r>
            <a:r>
              <a:rPr kumimoji="0" lang="en-US"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(11.1 mmol/l) or higher, plus the presence of the following symptoms, can mean a person has diabetes: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increased urination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increased thirst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unexplained weight loss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مستطيل 9"/>
          <p:cNvSpPr/>
          <p:nvPr/>
        </p:nvSpPr>
        <p:spPr>
          <a:xfrm>
            <a:off x="571472" y="4643446"/>
            <a:ext cx="2961452"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gn="l" rtl="0" fontAlgn="base">
              <a:spcBef>
                <a:spcPct val="0"/>
              </a:spcBef>
              <a:spcAft>
                <a:spcPct val="0"/>
              </a:spcAft>
              <a:tabLst>
                <a:tab pos="457200" algn="l"/>
              </a:tabLst>
            </a:pPr>
            <a:r>
              <a:rPr lang="en-US" b="1" dirty="0" smtClean="0">
                <a:solidFill>
                  <a:schemeClr val="bg1"/>
                </a:solidFill>
                <a:latin typeface="Calibri" pitchFamily="34" charset="0"/>
                <a:ea typeface="Times New Roman" pitchFamily="18" charset="0"/>
                <a:cs typeface="Arial" pitchFamily="34" charset="0"/>
              </a:rPr>
              <a:t>Random Plasma Glucose Test</a:t>
            </a:r>
            <a:endParaRPr lang="en-US" sz="1100" b="1" dirty="0" smtClean="0">
              <a:solidFill>
                <a:schemeClr val="bg1"/>
              </a:solidFill>
              <a:latin typeface="Arial" pitchFamily="34" charset="0"/>
              <a:cs typeface="Arial" pitchFamily="34" charset="0"/>
            </a:endParaRPr>
          </a:p>
        </p:txBody>
      </p:sp>
      <p:sp>
        <p:nvSpPr>
          <p:cNvPr id="11" name="مستطيل 10"/>
          <p:cNvSpPr/>
          <p:nvPr/>
        </p:nvSpPr>
        <p:spPr>
          <a:xfrm>
            <a:off x="6096000" y="4572008"/>
            <a:ext cx="269081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b="1" dirty="0" smtClean="0"/>
              <a:t>mg/dl = 18 × mmol/l</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1714488"/>
            <a:ext cx="8429684" cy="1477328"/>
          </a:xfrm>
          <a:prstGeom prst="rect">
            <a:avLst/>
          </a:prstGeom>
        </p:spPr>
        <p:txBody>
          <a:bodyPr wrap="square">
            <a:spAutoFit/>
          </a:bodyPr>
          <a:lstStyle/>
          <a:p>
            <a:pPr algn="l" rtl="0"/>
            <a:r>
              <a:rPr lang="en-US" dirty="0" smtClean="0"/>
              <a:t> In 2009, an International Expert Committee recommended the use of the A1C test to diagnose diabetes, with a threshold of </a:t>
            </a:r>
            <a:r>
              <a:rPr lang="en-US" dirty="0" smtClean="0">
                <a:solidFill>
                  <a:srgbClr val="FF0000"/>
                </a:solidFill>
              </a:rPr>
              <a:t>≥6.5%</a:t>
            </a:r>
            <a:endParaRPr lang="en-US" dirty="0" smtClean="0"/>
          </a:p>
          <a:p>
            <a:pPr algn="l" rtl="0"/>
            <a:endParaRPr lang="en-US" dirty="0" smtClean="0"/>
          </a:p>
          <a:p>
            <a:pPr algn="l" fontAlgn="base"/>
            <a:r>
              <a:rPr lang="en-US" dirty="0" smtClean="0"/>
              <a:t>ADA( </a:t>
            </a:r>
            <a:r>
              <a:rPr lang="en-US" b="1" dirty="0" smtClean="0"/>
              <a:t>American Diabetes Association</a:t>
            </a:r>
            <a:r>
              <a:rPr lang="en-US" dirty="0" smtClean="0"/>
              <a:t>) adopted this criterion in 2010</a:t>
            </a:r>
          </a:p>
          <a:p>
            <a:pPr algn="l" rtl="0" fontAlgn="base"/>
            <a:r>
              <a:rPr lang="en-US" dirty="0" smtClean="0"/>
              <a:t>* </a:t>
            </a:r>
            <a:r>
              <a:rPr lang="en-US" sz="1200" dirty="0" smtClean="0"/>
              <a:t>(American Diabetes Association: Diagnosis and Classification of Diabetes Mellitus. Diabetes Care 2010; </a:t>
            </a:r>
            <a:r>
              <a:rPr lang="en-US" sz="1200" b="1" dirty="0" smtClean="0"/>
              <a:t>33</a:t>
            </a:r>
            <a:r>
              <a:rPr lang="en-US" sz="1200" dirty="0" smtClean="0"/>
              <a:t>( Suppl. 1): S62–S69 )</a:t>
            </a:r>
            <a:endParaRPr lang="ar-SA" sz="1200" dirty="0"/>
          </a:p>
        </p:txBody>
      </p:sp>
      <p:sp>
        <p:nvSpPr>
          <p:cNvPr id="3" name="مستطيل 2"/>
          <p:cNvSpPr/>
          <p:nvPr/>
        </p:nvSpPr>
        <p:spPr>
          <a:xfrm>
            <a:off x="357158" y="5214950"/>
            <a:ext cx="8001056" cy="923330"/>
          </a:xfrm>
          <a:prstGeom prst="rect">
            <a:avLst/>
          </a:prstGeom>
        </p:spPr>
        <p:txBody>
          <a:bodyPr wrap="square">
            <a:spAutoFit/>
          </a:bodyPr>
          <a:lstStyle/>
          <a:p>
            <a:pPr algn="l" rtl="0"/>
            <a:r>
              <a:rPr lang="en-US" dirty="0" smtClean="0"/>
              <a:t>Epidemiologic datasets show a similar relationship between A1C and risk of retinopathy as has been shown for the corresponding FPG and 2-h plasma glucose thresholds. </a:t>
            </a:r>
          </a:p>
        </p:txBody>
      </p:sp>
      <p:sp>
        <p:nvSpPr>
          <p:cNvPr id="4" name="مستطيل 3"/>
          <p:cNvSpPr/>
          <p:nvPr/>
        </p:nvSpPr>
        <p:spPr>
          <a:xfrm>
            <a:off x="3357554" y="642918"/>
            <a:ext cx="230543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HB A1C</a:t>
            </a:r>
            <a:endParaRPr lang="ar-SA"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مستطيل 6"/>
          <p:cNvSpPr/>
          <p:nvPr/>
        </p:nvSpPr>
        <p:spPr>
          <a:xfrm>
            <a:off x="357158" y="3929066"/>
            <a:ext cx="8429684" cy="923330"/>
          </a:xfrm>
          <a:prstGeom prst="rect">
            <a:avLst/>
          </a:prstGeom>
        </p:spPr>
        <p:txBody>
          <a:bodyPr wrap="square">
            <a:spAutoFit/>
          </a:bodyPr>
          <a:lstStyle/>
          <a:p>
            <a:pPr algn="l" rtl="0"/>
            <a:r>
              <a:rPr lang="en-US" b="1" dirty="0" smtClean="0"/>
              <a:t>Glycated hemoglobin</a:t>
            </a:r>
            <a:r>
              <a:rPr lang="en-US" dirty="0" smtClean="0"/>
              <a:t> ( </a:t>
            </a:r>
            <a:r>
              <a:rPr lang="en-US" i="1" dirty="0" smtClean="0"/>
              <a:t>hemoglobin A1c, HbA</a:t>
            </a:r>
            <a:r>
              <a:rPr lang="en-US" i="1" baseline="-25000" dirty="0" smtClean="0"/>
              <a:t>1c</a:t>
            </a:r>
            <a:r>
              <a:rPr lang="en-US" i="1" dirty="0" smtClean="0"/>
              <a:t>, A1C</a:t>
            </a:r>
            <a:r>
              <a:rPr lang="en-US" dirty="0" smtClean="0"/>
              <a:t>, or </a:t>
            </a:r>
            <a:r>
              <a:rPr lang="en-US" i="1" dirty="0" smtClean="0"/>
              <a:t>Hb</a:t>
            </a:r>
            <a:r>
              <a:rPr lang="en-US" i="1" baseline="-25000" dirty="0" smtClean="0"/>
              <a:t>1c</a:t>
            </a:r>
            <a:r>
              <a:rPr lang="en-US" dirty="0" smtClean="0"/>
              <a:t>; sometimes also </a:t>
            </a:r>
            <a:r>
              <a:rPr lang="en-US" b="1" dirty="0" smtClean="0"/>
              <a:t>HbA1c</a:t>
            </a:r>
            <a:r>
              <a:rPr lang="en-US" dirty="0" smtClean="0"/>
              <a:t>)     is a form of hemoglobin which is measured primarily to identify the average plasma glucose concentration over prolonged periods of time</a:t>
            </a:r>
            <a:endParaRPr lang="ar-SA" dirty="0"/>
          </a:p>
        </p:txBody>
      </p:sp>
      <p:sp>
        <p:nvSpPr>
          <p:cNvPr id="8" name="مستطيل 7"/>
          <p:cNvSpPr/>
          <p:nvPr/>
        </p:nvSpPr>
        <p:spPr>
          <a:xfrm>
            <a:off x="357158" y="3124200"/>
            <a:ext cx="3833842" cy="830997"/>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dirty="0" smtClean="0">
                <a:ln/>
                <a:solidFill>
                  <a:schemeClr val="accent3"/>
                </a:solidFill>
              </a:rPr>
              <a:t>HB A1C is :</a:t>
            </a:r>
            <a:endParaRPr lang="ar-SA" sz="4800" b="1" dirty="0">
              <a:ln/>
              <a:solidFill>
                <a:schemeClr val="accent3"/>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Diabetes  Mellitus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lstStyle/>
          <a:p>
            <a:pPr algn="l" rtl="0"/>
            <a:r>
              <a:rPr lang="en-US" dirty="0" smtClean="0"/>
              <a:t> is metabolic disease in which a person has high blood sugar, either because the body does not produce enough insulin, or because cells do not respond to the insulin that is produced.</a:t>
            </a:r>
          </a:p>
          <a:p>
            <a:pPr algn="l" rtl="0"/>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571480"/>
            <a:ext cx="8643998" cy="3477875"/>
          </a:xfrm>
          <a:prstGeom prst="rect">
            <a:avLst/>
          </a:prstGeom>
        </p:spPr>
        <p:txBody>
          <a:bodyPr wrap="square">
            <a:spAutoFit/>
          </a:bodyPr>
          <a:lstStyle/>
          <a:p>
            <a:pPr algn="l" rtl="0"/>
            <a:endParaRPr lang="en-US" dirty="0" smtClean="0"/>
          </a:p>
          <a:p>
            <a:pPr algn="l" rtl="0"/>
            <a:r>
              <a:rPr lang="en-US" sz="2000" dirty="0" smtClean="0">
                <a:latin typeface="Bodoni MT Black" pitchFamily="18" charset="0"/>
              </a:rPr>
              <a:t>The HB A1C has several advantages to the FPG and OGTT :</a:t>
            </a:r>
          </a:p>
          <a:p>
            <a:pPr algn="l" rtl="0">
              <a:buFont typeface="Arial" pitchFamily="34" charset="0"/>
              <a:buChar char="•"/>
            </a:pPr>
            <a:r>
              <a:rPr lang="en-US" dirty="0" smtClean="0"/>
              <a:t>greater convenience, since fasting is not required</a:t>
            </a:r>
          </a:p>
          <a:p>
            <a:pPr algn="l" rtl="0">
              <a:buFont typeface="Arial" pitchFamily="34" charset="0"/>
              <a:buChar char="•"/>
            </a:pPr>
            <a:r>
              <a:rPr lang="en-US" dirty="0" smtClean="0"/>
              <a:t> evidence to suggest greater </a:t>
            </a:r>
            <a:r>
              <a:rPr lang="en-US" dirty="0" err="1" smtClean="0"/>
              <a:t>preanalytical</a:t>
            </a:r>
            <a:r>
              <a:rPr lang="en-US" dirty="0" smtClean="0"/>
              <a:t> stability</a:t>
            </a:r>
          </a:p>
          <a:p>
            <a:pPr algn="l" rtl="0">
              <a:buFont typeface="Arial" pitchFamily="34" charset="0"/>
              <a:buChar char="•"/>
            </a:pPr>
            <a:r>
              <a:rPr lang="en-US" dirty="0" smtClean="0"/>
              <a:t> less day-to-day perturbations during periods of stress and illness.</a:t>
            </a:r>
          </a:p>
          <a:p>
            <a:pPr algn="l" rtl="0"/>
            <a:endParaRPr lang="en-US" dirty="0" smtClean="0"/>
          </a:p>
          <a:p>
            <a:pPr algn="l" rtl="0"/>
            <a:r>
              <a:rPr lang="en-US" sz="2000" dirty="0" smtClean="0">
                <a:latin typeface="Bodoni MT Black" pitchFamily="18" charset="0"/>
              </a:rPr>
              <a:t>Disadvantages</a:t>
            </a:r>
            <a:r>
              <a:rPr lang="en-US" dirty="0" smtClean="0"/>
              <a:t>:</a:t>
            </a:r>
            <a:endParaRPr lang="en-US" i="1" dirty="0" smtClean="0"/>
          </a:p>
          <a:p>
            <a:pPr algn="l" rtl="0">
              <a:buFont typeface="Arial" pitchFamily="34" charset="0"/>
              <a:buChar char="•"/>
            </a:pPr>
            <a:r>
              <a:rPr lang="en-US" i="1" dirty="0" smtClean="0"/>
              <a:t> </a:t>
            </a:r>
            <a:r>
              <a:rPr lang="en-US" dirty="0" smtClean="0"/>
              <a:t>greater cost, </a:t>
            </a:r>
          </a:p>
          <a:p>
            <a:pPr algn="l" rtl="0">
              <a:buFont typeface="Arial" pitchFamily="34" charset="0"/>
              <a:buChar char="•"/>
            </a:pPr>
            <a:r>
              <a:rPr lang="en-US" dirty="0" smtClean="0"/>
              <a:t>the limited availability of A1C testing</a:t>
            </a:r>
          </a:p>
          <a:p>
            <a:pPr algn="l" rtl="0">
              <a:buFont typeface="Arial" pitchFamily="34" charset="0"/>
              <a:buChar char="•"/>
            </a:pPr>
            <a:r>
              <a:rPr lang="en-US" dirty="0" smtClean="0"/>
              <a:t>the incomplete correlation between A1C and average glucose in certain individuals</a:t>
            </a:r>
          </a:p>
          <a:p>
            <a:pPr algn="l" rtl="0">
              <a:buFont typeface="Arial" pitchFamily="34" charset="0"/>
              <a:buChar char="•"/>
            </a:pPr>
            <a:r>
              <a:rPr lang="en-US" dirty="0" smtClean="0"/>
              <a:t> A1C levels can vary with patients' ethnicity as well as with certain </a:t>
            </a:r>
            <a:r>
              <a:rPr lang="en-US" dirty="0" err="1" smtClean="0"/>
              <a:t>anemias</a:t>
            </a:r>
            <a:r>
              <a:rPr lang="en-US" dirty="0" smtClean="0"/>
              <a:t> and </a:t>
            </a:r>
            <a:r>
              <a:rPr lang="en-US" dirty="0" err="1" smtClean="0"/>
              <a:t>hemoglobinopathies</a:t>
            </a:r>
            <a:endParaRPr lang="en-US" dirty="0" smtClean="0"/>
          </a:p>
        </p:txBody>
      </p:sp>
      <p:sp>
        <p:nvSpPr>
          <p:cNvPr id="3" name="مستطيل 2"/>
          <p:cNvSpPr/>
          <p:nvPr/>
        </p:nvSpPr>
        <p:spPr>
          <a:xfrm>
            <a:off x="357158" y="4714884"/>
            <a:ext cx="8143932" cy="141577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l" rtl="0"/>
            <a:r>
              <a:rPr lang="en-US" sz="2000" dirty="0" smtClean="0">
                <a:latin typeface="Adobe Garamond Pro Bold" pitchFamily="18" charset="0"/>
              </a:rPr>
              <a:t>For conditions with abnormal red cell turnover, such as</a:t>
            </a:r>
          </a:p>
          <a:p>
            <a:pPr algn="l" rtl="0"/>
            <a:r>
              <a:rPr lang="en-US" dirty="0" smtClean="0"/>
              <a:t> pregnancy, recent blood loss or transfusion, or some </a:t>
            </a:r>
            <a:r>
              <a:rPr lang="en-US" dirty="0" err="1" smtClean="0"/>
              <a:t>anemias</a:t>
            </a:r>
            <a:endParaRPr lang="en-US" dirty="0" smtClean="0"/>
          </a:p>
          <a:p>
            <a:pPr algn="l" rtl="0"/>
            <a:r>
              <a:rPr lang="en-US" sz="2400" dirty="0" smtClean="0">
                <a:latin typeface="Adobe Garamond Pro Bold" pitchFamily="18" charset="0"/>
              </a:rPr>
              <a:t> the diagnosis of diabetes must employ glucose criteria exclusively</a:t>
            </a:r>
            <a:r>
              <a:rPr lang="en-US" dirty="0" smtClean="0"/>
              <a:t>.</a:t>
            </a:r>
            <a:endParaRPr lang="ar-SA" dirty="0"/>
          </a:p>
        </p:txBody>
      </p:sp>
      <p:sp>
        <p:nvSpPr>
          <p:cNvPr id="6145" name="Rectangle 1"/>
          <p:cNvSpPr>
            <a:spLocks noChangeArrowheads="1"/>
          </p:cNvSpPr>
          <p:nvPr/>
        </p:nvSpPr>
        <p:spPr bwMode="auto">
          <a:xfrm>
            <a:off x="357158" y="4085142"/>
            <a:ext cx="8286808" cy="547894"/>
          </a:xfrm>
          <a:prstGeom prst="rect">
            <a:avLst/>
          </a:prstGeom>
          <a:solidFill>
            <a:srgbClr val="FFFFFF"/>
          </a:solidFill>
          <a:ln w="9525">
            <a:noFill/>
            <a:miter lim="800000"/>
            <a:headEnd/>
            <a:tailEnd/>
          </a:ln>
          <a:effectLst/>
        </p:spPr>
        <p:txBody>
          <a:bodyPr vert="horz" wrap="square" lIns="0" tIns="39675" rIns="0" bIns="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222222"/>
                </a:solidFill>
                <a:effectLst/>
                <a:latin typeface="Georgia" pitchFamily="18" charset="0"/>
                <a:cs typeface="Arial" pitchFamily="34" charset="0"/>
              </a:rPr>
              <a:t>**</a:t>
            </a:r>
            <a:r>
              <a:rPr kumimoji="0" lang="ar-SA" sz="1100" b="0" i="0" u="none" strike="noStrike" cap="none" normalizeH="0" baseline="0" dirty="0" smtClean="0">
                <a:ln>
                  <a:noFill/>
                </a:ln>
                <a:solidFill>
                  <a:srgbClr val="222222"/>
                </a:solidFill>
                <a:effectLst/>
                <a:latin typeface="Georgia" pitchFamily="18" charset="0"/>
                <a:cs typeface="Arial" pitchFamily="34" charset="0"/>
              </a:rPr>
              <a:t>Ziemer</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DC</a:t>
            </a:r>
            <a:r>
              <a:rPr kumimoji="0" lang="ar-SA" sz="1100" b="0" i="0" u="none" strike="noStrike" cap="none" normalizeH="0" baseline="0" dirty="0" smtClean="0">
                <a:ln>
                  <a:noFill/>
                </a:ln>
                <a:solidFill>
                  <a:srgbClr val="222222"/>
                </a:solidFill>
                <a:effectLst/>
                <a:latin typeface="Arial"/>
                <a:cs typeface="Arial" pitchFamily="34" charset="0"/>
              </a:rPr>
              <a:t> </a:t>
            </a:r>
            <a:r>
              <a:rPr lang="ar-SA" sz="1100" dirty="0" smtClean="0">
                <a:solidFill>
                  <a:srgbClr val="222222"/>
                </a:solidFill>
                <a:latin typeface="Georgia" pitchFamily="18" charset="0"/>
                <a:cs typeface="Arial" pitchFamily="34" charset="0"/>
              </a:rPr>
              <a:t>,</a:t>
            </a:r>
            <a:r>
              <a:rPr kumimoji="0" lang="ar-SA" sz="1100" b="0" i="0" u="none" strike="noStrike" cap="none" normalizeH="0" baseline="0" dirty="0" smtClean="0">
                <a:ln>
                  <a:noFill/>
                </a:ln>
                <a:solidFill>
                  <a:srgbClr val="222222"/>
                </a:solidFill>
                <a:effectLst/>
                <a:latin typeface="Georgia" pitchFamily="18" charset="0"/>
                <a:cs typeface="Arial" pitchFamily="34" charset="0"/>
              </a:rPr>
              <a:t>Kolm</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,Weintraub</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WS,</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Vaccarino</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V,</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Rhee</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MK,</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Twombly</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JG,Narayan</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KM,</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Koch</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DD,</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Phillips</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LS.</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Glucose-independent, black-white differences in hemoglobin A1c levels: a cross-sectional analysis of 2 studies.</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Ann Intern Med</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2010;</a:t>
            </a:r>
            <a:r>
              <a:rPr kumimoji="0" lang="ar-SA" sz="1100" b="1" i="0" u="none" strike="noStrike" cap="none" normalizeH="0" baseline="0" dirty="0" smtClean="0">
                <a:ln>
                  <a:noFill/>
                </a:ln>
                <a:solidFill>
                  <a:srgbClr val="222222"/>
                </a:solidFill>
                <a:effectLst/>
                <a:latin typeface="Georgia" pitchFamily="18" charset="0"/>
                <a:cs typeface="Arial" pitchFamily="34" charset="0"/>
              </a:rPr>
              <a:t>152</a:t>
            </a:r>
            <a:r>
              <a:rPr kumimoji="0" lang="ar-SA" sz="1100" b="0" i="0" u="none" strike="noStrike" cap="none" normalizeH="0" baseline="0" dirty="0" smtClean="0">
                <a:ln>
                  <a:noFill/>
                </a:ln>
                <a:solidFill>
                  <a:srgbClr val="222222"/>
                </a:solidFill>
                <a:effectLst/>
                <a:latin typeface="Georgia" pitchFamily="18" charset="0"/>
                <a:cs typeface="Arial" pitchFamily="34" charset="0"/>
              </a:rPr>
              <a:t>:</a:t>
            </a: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rgbClr val="222222"/>
                </a:solidFill>
                <a:effectLst/>
                <a:latin typeface="Georgia" pitchFamily="18" charset="0"/>
                <a:cs typeface="Arial" pitchFamily="34" charset="0"/>
              </a:rPr>
              <a:t>770</a:t>
            </a:r>
            <a:r>
              <a:rPr kumimoji="0" lang="ar-SA" sz="1100" b="0" i="0" u="none" strike="noStrike" cap="none" normalizeH="0" baseline="0" dirty="0" smtClean="0">
                <a:ln>
                  <a:noFill/>
                </a:ln>
                <a:solidFill>
                  <a:srgbClr val="222222"/>
                </a:solidFill>
                <a:effectLst/>
                <a:latin typeface="Arial"/>
                <a:cs typeface="Arial" pitchFamily="34" charset="0"/>
              </a:rPr>
              <a:t>–</a:t>
            </a:r>
            <a:r>
              <a:rPr kumimoji="0" lang="ar-SA" sz="1100" b="0" i="0" u="none" strike="noStrike" cap="none" normalizeH="0" baseline="0" dirty="0" smtClean="0">
                <a:ln>
                  <a:noFill/>
                </a:ln>
                <a:solidFill>
                  <a:srgbClr val="222222"/>
                </a:solidFill>
                <a:effectLst/>
                <a:latin typeface="Georgia" pitchFamily="18" charset="0"/>
                <a:cs typeface="Arial" pitchFamily="34" charset="0"/>
              </a:rPr>
              <a:t>777</a:t>
            </a:r>
          </a:p>
          <a:p>
            <a:pPr marL="342900" marR="0" lvl="0" indent="-342900" algn="l" defTabSz="914400" rtl="0" eaLnBrk="0" fontAlgn="base" latinLnBrk="0" hangingPunct="0">
              <a:lnSpc>
                <a:spcPct val="100000"/>
              </a:lnSpc>
              <a:spcBef>
                <a:spcPct val="0"/>
              </a:spcBef>
              <a:spcAft>
                <a:spcPct val="0"/>
              </a:spcAft>
              <a:buClrTx/>
              <a:buSzTx/>
              <a:tabLst/>
            </a:pPr>
            <a:r>
              <a:rPr kumimoji="0" lang="ar-SA" sz="1100" b="0" i="0" u="none" strike="noStrike" cap="none" normalizeH="0" baseline="0" dirty="0" smtClean="0">
                <a:ln>
                  <a:noFill/>
                </a:ln>
                <a:solidFill>
                  <a:srgbClr val="222222"/>
                </a:solidFill>
                <a:effectLst/>
                <a:latin typeface="Arial"/>
                <a:cs typeface="Arial" pitchFamily="34" charset="0"/>
              </a:rPr>
              <a:t> </a:t>
            </a:r>
            <a:r>
              <a:rPr kumimoji="0" lang="ar-SA" sz="1100" b="0" i="0" u="none" strike="noStrike" cap="none" normalizeH="0" baseline="0" dirty="0" smtClean="0">
                <a:ln>
                  <a:noFill/>
                </a:ln>
                <a:solidFill>
                  <a:schemeClr val="tx1"/>
                </a:solidFill>
                <a:effectLst/>
                <a:latin typeface="Arial" pitchFamily="34" charset="0"/>
                <a:cs typeface="Arial" pitchFamily="34" charset="0"/>
              </a:rPr>
              <a:t>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بيضاوية 3"/>
          <p:cNvSpPr/>
          <p:nvPr/>
        </p:nvSpPr>
        <p:spPr>
          <a:xfrm>
            <a:off x="1000100" y="3571876"/>
            <a:ext cx="6357982" cy="2143140"/>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2" name="مستطيل 1"/>
          <p:cNvSpPr/>
          <p:nvPr/>
        </p:nvSpPr>
        <p:spPr>
          <a:xfrm>
            <a:off x="642910" y="857232"/>
            <a:ext cx="764386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l" rtl="0"/>
            <a:r>
              <a:rPr lang="en-US" dirty="0" smtClean="0"/>
              <a:t>As with most diagnostic tests, a test result diagnostic of diabetes should be repeated to rule out laboratory error, unless the diagnosis is clear on clinical grounds, such as a patient with a hyperglycemic crisis or classic symptoms of hyperglycemia and a random plasma glucose ≥200 mg/dl. </a:t>
            </a:r>
            <a:endParaRPr lang="ar-SA" dirty="0"/>
          </a:p>
        </p:txBody>
      </p:sp>
      <p:sp>
        <p:nvSpPr>
          <p:cNvPr id="3" name="مستطيل 2"/>
          <p:cNvSpPr/>
          <p:nvPr/>
        </p:nvSpPr>
        <p:spPr>
          <a:xfrm>
            <a:off x="1714480" y="3929066"/>
            <a:ext cx="4572000" cy="923330"/>
          </a:xfrm>
          <a:prstGeom prst="rect">
            <a:avLst/>
          </a:prstGeom>
        </p:spPr>
        <p:txBody>
          <a:bodyPr>
            <a:spAutoFit/>
          </a:bodyPr>
          <a:lstStyle/>
          <a:p>
            <a:pPr algn="l" rtl="0"/>
            <a:r>
              <a:rPr lang="en-US" dirty="0" smtClean="0"/>
              <a:t> if two different tests (such as A1C and FPG) are both above the diagnostic thresholds</a:t>
            </a:r>
          </a:p>
          <a:p>
            <a:pPr algn="l" rtl="0"/>
            <a:r>
              <a:rPr lang="en-US" dirty="0" smtClean="0"/>
              <a:t>       the diagnosis of diabetes is confirmed.</a:t>
            </a:r>
            <a:endParaRPr lang="ar-SA" dirty="0"/>
          </a:p>
        </p:txBody>
      </p:sp>
      <p:sp>
        <p:nvSpPr>
          <p:cNvPr id="5" name="سهم إلى اليمين 4"/>
          <p:cNvSpPr/>
          <p:nvPr/>
        </p:nvSpPr>
        <p:spPr>
          <a:xfrm>
            <a:off x="1428728" y="4572008"/>
            <a:ext cx="642942" cy="285752"/>
          </a:xfrm>
          <a:prstGeom prst="right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7158" y="3500438"/>
            <a:ext cx="8253442" cy="233362"/>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3" name="مستطيل 2"/>
          <p:cNvSpPr/>
          <p:nvPr/>
        </p:nvSpPr>
        <p:spPr>
          <a:xfrm>
            <a:off x="357158" y="2928934"/>
            <a:ext cx="8253442" cy="271466"/>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2" name="مستطيل 1"/>
          <p:cNvSpPr/>
          <p:nvPr/>
        </p:nvSpPr>
        <p:spPr>
          <a:xfrm>
            <a:off x="285720" y="571480"/>
            <a:ext cx="8858280" cy="5201424"/>
          </a:xfrm>
          <a:prstGeom prst="rect">
            <a:avLst/>
          </a:prstGeom>
        </p:spPr>
        <p:txBody>
          <a:bodyPr wrap="square">
            <a:spAutoFit/>
          </a:bodyPr>
          <a:lstStyle/>
          <a:p>
            <a:pPr algn="l" rtl="0"/>
            <a:r>
              <a:rPr lang="en-US" sz="4000" b="1" dirty="0" smtClean="0"/>
              <a:t>What is pre-diabetes?</a:t>
            </a:r>
          </a:p>
          <a:p>
            <a:pPr algn="l" rtl="0"/>
            <a:endParaRPr lang="en-US" sz="4000" b="1" dirty="0" smtClean="0"/>
          </a:p>
          <a:p>
            <a:pPr algn="l" rtl="0"/>
            <a:r>
              <a:rPr lang="en-US" dirty="0" smtClean="0"/>
              <a:t>In pre-diabetes, blood glucose levels are higher than normal but not high enough for a diagnosis of diabetes.</a:t>
            </a:r>
          </a:p>
          <a:p>
            <a:pPr algn="l" rtl="0"/>
            <a:endParaRPr lang="en-US" dirty="0" smtClean="0"/>
          </a:p>
          <a:p>
            <a:pPr algn="l" rtl="0"/>
            <a:r>
              <a:rPr lang="en-US" dirty="0" smtClean="0"/>
              <a:t>Pre-diabetes is defined as:</a:t>
            </a:r>
          </a:p>
          <a:p>
            <a:pPr algn="l" rtl="0"/>
            <a:r>
              <a:rPr lang="en-US" dirty="0" smtClean="0"/>
              <a:t>having impaired fasting glucose (IFG) </a:t>
            </a:r>
            <a:r>
              <a:rPr lang="en-US" sz="1600" dirty="0" smtClean="0"/>
              <a:t>(FPG levels 100–125 mg/dl [5.6–6.9 mmol/l])</a:t>
            </a:r>
            <a:endParaRPr lang="en-US" dirty="0" smtClean="0"/>
          </a:p>
          <a:p>
            <a:pPr algn="l" rtl="0"/>
            <a:r>
              <a:rPr lang="en-US" dirty="0" smtClean="0"/>
              <a:t> or</a:t>
            </a:r>
          </a:p>
          <a:p>
            <a:pPr algn="l" rtl="0"/>
            <a:r>
              <a:rPr lang="en-US" dirty="0" smtClean="0"/>
              <a:t> impaired glucose tolerance (IGT) </a:t>
            </a:r>
            <a:r>
              <a:rPr lang="en-US" sz="1400" dirty="0" smtClean="0"/>
              <a:t>(2-h PG values in the OGTT of 140–199 mg/dl [7.8–11.0 mmol/l]).</a:t>
            </a:r>
            <a:endParaRPr lang="ar-SA" dirty="0" smtClean="0"/>
          </a:p>
          <a:p>
            <a:pPr algn="l" rtl="0"/>
            <a:endParaRPr lang="en-US" dirty="0" smtClean="0"/>
          </a:p>
          <a:p>
            <a:pPr algn="l" rtl="0"/>
            <a:r>
              <a:rPr lang="en-US" dirty="0" smtClean="0"/>
              <a:t>** the World Health Organization (WHO) and a number of other diabetes organizations define the cutoff for IFG at 110 mg/dl (6.1 mmol/l).</a:t>
            </a:r>
            <a:endParaRPr lang="ar-SA" dirty="0" smtClean="0"/>
          </a:p>
          <a:p>
            <a:pPr algn="l" rtl="0"/>
            <a:endParaRPr lang="en-US" dirty="0" smtClean="0"/>
          </a:p>
          <a:p>
            <a:pPr algn="l" rtl="0"/>
            <a:endParaRPr lang="en-US" dirty="0" smtClean="0"/>
          </a:p>
          <a:p>
            <a:pPr algn="l" rtl="0">
              <a:buFont typeface="Wingdings" pitchFamily="2" charset="2"/>
              <a:buChar char="Ø"/>
            </a:pPr>
            <a:r>
              <a:rPr lang="en-US" dirty="0" smtClean="0"/>
              <a:t>However, many people with pre-diabetes develop type 2 diabetes within 10 years.</a:t>
            </a:r>
          </a:p>
          <a:p>
            <a:pPr algn="l" rtl="0">
              <a:buFont typeface="Wingdings" pitchFamily="2" charset="2"/>
              <a:buChar char="Ø"/>
            </a:pPr>
            <a:r>
              <a:rPr lang="en-US" dirty="0" smtClean="0"/>
              <a:t>Individuals with pre-diabetes have an increased risk of heart disease and stroke.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214290"/>
            <a:ext cx="8429684" cy="295465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l" rtl="0" fontAlgn="base"/>
            <a:r>
              <a:rPr lang="en-US" dirty="0" smtClean="0"/>
              <a:t> In a systematic review of 44,203 individuals from 16 cohort studies with a follow-up interval averaging 5.6 years (range 2.8–12 years)</a:t>
            </a:r>
          </a:p>
          <a:p>
            <a:pPr algn="l" rtl="0" fontAlgn="base"/>
            <a:endParaRPr lang="en-US" dirty="0" smtClean="0"/>
          </a:p>
          <a:p>
            <a:pPr algn="l" rtl="0" fontAlgn="base"/>
            <a:r>
              <a:rPr lang="en-US" dirty="0" smtClean="0"/>
              <a:t> those with an A1C between 5.5 and 6.0% had a substantially increased risk of diabetes with 5-year incidences ranging from 9–25%.</a:t>
            </a:r>
          </a:p>
          <a:p>
            <a:pPr algn="l" rtl="0" fontAlgn="base"/>
            <a:endParaRPr lang="en-US" dirty="0" smtClean="0"/>
          </a:p>
          <a:p>
            <a:pPr algn="l" rtl="0" fontAlgn="base"/>
            <a:r>
              <a:rPr lang="en-US" dirty="0" smtClean="0"/>
              <a:t> An A1C range of 6.0–6.5% had a 5-year risk of developing diabetes between 25–50% and relative risk 20 times higher compared with an A1C of 5.0%.</a:t>
            </a:r>
          </a:p>
          <a:p>
            <a:pPr marL="457200" lvl="0" indent="-457200" algn="l" fontAlgn="base">
              <a:spcBef>
                <a:spcPct val="0"/>
              </a:spcBef>
              <a:spcAft>
                <a:spcPct val="0"/>
              </a:spcAft>
            </a:pPr>
            <a:r>
              <a:rPr lang="ar-SA" dirty="0" smtClean="0">
                <a:solidFill>
                  <a:srgbClr val="403838"/>
                </a:solidFill>
                <a:latin typeface="Arial"/>
                <a:cs typeface="Arial" pitchFamily="34" charset="0"/>
              </a:rPr>
              <a:t> </a:t>
            </a:r>
            <a:endParaRPr lang="ar-SA" dirty="0" smtClean="0">
              <a:solidFill>
                <a:srgbClr val="403838"/>
              </a:solidFill>
              <a:latin typeface="Georgia" pitchFamily="18" charset="0"/>
              <a:cs typeface="Arial" pitchFamily="34" charset="0"/>
            </a:endParaRPr>
          </a:p>
          <a:p>
            <a:pPr lvl="0" algn="l" rtl="0" eaLnBrk="0" fontAlgn="base" hangingPunct="0">
              <a:spcBef>
                <a:spcPct val="0"/>
              </a:spcBef>
              <a:spcAft>
                <a:spcPct val="0"/>
              </a:spcAft>
            </a:pPr>
            <a:r>
              <a:rPr lang="en-US" sz="1200" dirty="0" smtClean="0">
                <a:solidFill>
                  <a:srgbClr val="222222"/>
                </a:solidFill>
                <a:latin typeface="Georgia" pitchFamily="18" charset="0"/>
                <a:cs typeface="Arial" pitchFamily="34" charset="0"/>
              </a:rPr>
              <a:t>*</a:t>
            </a:r>
            <a:r>
              <a:rPr lang="ar-SA" sz="1200" dirty="0" smtClean="0">
                <a:solidFill>
                  <a:srgbClr val="222222"/>
                </a:solidFill>
                <a:latin typeface="Georgia" pitchFamily="18" charset="0"/>
                <a:cs typeface="Arial" pitchFamily="34" charset="0"/>
              </a:rPr>
              <a:t>*Zhang</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X,</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Gregg</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EW,</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Williamson</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DF,</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Barker</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LE,</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Thomas</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W,</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Bullard</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KM,Imperatore</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G,</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Williams</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DE,</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Albright</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AL </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A1C level and future risk of diabetes: a systematic review.</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Diabetes Care</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2010;</a:t>
            </a:r>
            <a:r>
              <a:rPr lang="ar-SA" sz="1200" dirty="0" smtClean="0">
                <a:solidFill>
                  <a:srgbClr val="222222"/>
                </a:solidFill>
                <a:latin typeface="Arial"/>
                <a:cs typeface="Arial" pitchFamily="34" charset="0"/>
              </a:rPr>
              <a:t> </a:t>
            </a:r>
            <a:r>
              <a:rPr lang="ar-SA" sz="1200" b="1" dirty="0" smtClean="0">
                <a:solidFill>
                  <a:srgbClr val="222222"/>
                </a:solidFill>
                <a:latin typeface="Georgia" pitchFamily="18" charset="0"/>
                <a:cs typeface="Arial" pitchFamily="34" charset="0"/>
              </a:rPr>
              <a:t>33</a:t>
            </a:r>
            <a:r>
              <a:rPr lang="ar-SA" sz="1200" dirty="0" smtClean="0">
                <a:solidFill>
                  <a:srgbClr val="222222"/>
                </a:solidFill>
                <a:latin typeface="Georgia" pitchFamily="18" charset="0"/>
                <a:cs typeface="Arial" pitchFamily="34" charset="0"/>
              </a:rPr>
              <a:t>:</a:t>
            </a:r>
            <a:r>
              <a:rPr lang="ar-SA" sz="1200" dirty="0" smtClean="0">
                <a:solidFill>
                  <a:srgbClr val="222222"/>
                </a:solidFill>
                <a:latin typeface="Arial"/>
                <a:cs typeface="Arial" pitchFamily="34" charset="0"/>
              </a:rPr>
              <a:t> </a:t>
            </a:r>
            <a:r>
              <a:rPr lang="ar-SA" sz="1200" dirty="0" smtClean="0">
                <a:solidFill>
                  <a:srgbClr val="222222"/>
                </a:solidFill>
                <a:latin typeface="Georgia" pitchFamily="18" charset="0"/>
                <a:cs typeface="Arial" pitchFamily="34" charset="0"/>
              </a:rPr>
              <a:t>1665</a:t>
            </a:r>
            <a:r>
              <a:rPr lang="ar-SA" sz="1200" dirty="0" smtClean="0">
                <a:solidFill>
                  <a:srgbClr val="222222"/>
                </a:solidFill>
                <a:latin typeface="Arial"/>
                <a:cs typeface="Arial" pitchFamily="34" charset="0"/>
              </a:rPr>
              <a:t>–</a:t>
            </a:r>
            <a:r>
              <a:rPr lang="ar-SA" sz="1200" dirty="0" smtClean="0">
                <a:solidFill>
                  <a:srgbClr val="222222"/>
                </a:solidFill>
                <a:latin typeface="Georgia" pitchFamily="18" charset="0"/>
                <a:cs typeface="Arial" pitchFamily="34" charset="0"/>
              </a:rPr>
              <a:t>1673</a:t>
            </a:r>
          </a:p>
        </p:txBody>
      </p:sp>
      <p:sp>
        <p:nvSpPr>
          <p:cNvPr id="5" name="مستطيل 4"/>
          <p:cNvSpPr/>
          <p:nvPr/>
        </p:nvSpPr>
        <p:spPr>
          <a:xfrm>
            <a:off x="71374" y="3429000"/>
            <a:ext cx="8786906" cy="317009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l" rtl="0" fontAlgn="base"/>
            <a:r>
              <a:rPr lang="en-US" dirty="0" smtClean="0"/>
              <a:t>Other analyses suggest that an A1C of 5.7% is associated with diabetes risk similar to that of the high-risk participants in the Diabetes Prevention Program (DPP).</a:t>
            </a:r>
          </a:p>
          <a:p>
            <a:pPr algn="l" rtl="0" fontAlgn="base"/>
            <a:endParaRPr lang="en-US" dirty="0" smtClean="0"/>
          </a:p>
          <a:p>
            <a:pPr algn="l" rtl="0" fontAlgn="base"/>
            <a:r>
              <a:rPr lang="en-US" dirty="0" smtClean="0"/>
              <a:t>Hence, it is reasonable to consider an A1C range of 5.7–6.4% as identifying individuals with high risk for future diabetes, a state that may be referred to as </a:t>
            </a:r>
            <a:r>
              <a:rPr lang="en-US" dirty="0" err="1" smtClean="0"/>
              <a:t>prediabetes</a:t>
            </a:r>
            <a:r>
              <a:rPr lang="en-US" dirty="0" smtClean="0"/>
              <a:t>  As is the case for individuals found to have IFG and IGT, individuals with an A1C of 5.7–6.4% should be informed of their increased risk for diabetes as well as CVD and counseled about effective strategies to lower their risks </a:t>
            </a:r>
          </a:p>
          <a:p>
            <a:pPr algn="l" rtl="0" fontAlgn="base"/>
            <a:endParaRPr lang="en-US" sz="1400" dirty="0" smtClean="0"/>
          </a:p>
          <a:p>
            <a:pPr algn="l" fontAlgn="base"/>
            <a:r>
              <a:rPr lang="en-US" sz="1400" dirty="0" smtClean="0"/>
              <a:t>**American Diabetes Association: Diagnosis and Classification of Diabetes </a:t>
            </a:r>
            <a:r>
              <a:rPr lang="en-US" sz="1400" dirty="0" err="1" smtClean="0"/>
              <a:t>Mellitus.Diabetes</a:t>
            </a:r>
            <a:r>
              <a:rPr lang="en-US" sz="1400" dirty="0" smtClean="0"/>
              <a:t> Care 2010; </a:t>
            </a:r>
            <a:r>
              <a:rPr lang="en-US" sz="1400" b="1" dirty="0" smtClean="0"/>
              <a:t>33</a:t>
            </a:r>
            <a:r>
              <a:rPr lang="en-US" sz="1400" dirty="0" smtClean="0"/>
              <a:t>( Suppl. 1): S62–S69</a:t>
            </a:r>
          </a:p>
          <a:p>
            <a:pPr algn="l"/>
            <a:r>
              <a:rPr lang="en-US" sz="1400" dirty="0" smtClean="0"/>
              <a:t> </a:t>
            </a:r>
            <a:endParaRPr lang="en-U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bA1c.jpg"/>
          <p:cNvPicPr>
            <a:picLocks noChangeAspect="1"/>
          </p:cNvPicPr>
          <p:nvPr/>
        </p:nvPicPr>
        <p:blipFill>
          <a:blip r:embed="rId2" cstate="print"/>
          <a:stretch>
            <a:fillRect/>
          </a:stretch>
        </p:blipFill>
        <p:spPr>
          <a:xfrm>
            <a:off x="304800" y="228600"/>
            <a:ext cx="8534400" cy="64008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2"/>
          <p:cNvSpPr txBox="1">
            <a:spLocks/>
          </p:cNvSpPr>
          <p:nvPr/>
        </p:nvSpPr>
        <p:spPr>
          <a:xfrm>
            <a:off x="0" y="685800"/>
            <a:ext cx="8715436" cy="1235068"/>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32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Is it possible to prevent development diabetes in pre-diabetic patient ??</a:t>
            </a:r>
            <a:endParaRPr kumimoji="0" lang="ar-SA" sz="32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a:stretch>
            <a:fillRect/>
          </a:stretch>
        </p:blipFill>
        <p:spPr>
          <a:xfrm>
            <a:off x="838200" y="2428874"/>
            <a:ext cx="6934200" cy="2828925"/>
          </a:xfrm>
          <a:prstGeom prst="rect">
            <a:avLst/>
          </a:prstGeom>
        </p:spPr>
      </p:pic>
      <p:sp>
        <p:nvSpPr>
          <p:cNvPr id="3" name="عنوان 2"/>
          <p:cNvSpPr txBox="1">
            <a:spLocks/>
          </p:cNvSpPr>
          <p:nvPr/>
        </p:nvSpPr>
        <p:spPr>
          <a:xfrm>
            <a:off x="0" y="685800"/>
            <a:ext cx="8715436" cy="1235068"/>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32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Is it possible to prevent development diabetes in pre-diabetic patient ??</a:t>
            </a:r>
            <a:endParaRPr kumimoji="0" lang="ar-SA" sz="3200" b="1" i="0" u="none" strike="noStrike" kern="120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304800" y="2362200"/>
            <a:ext cx="7858180" cy="646331"/>
          </a:xfrm>
          <a:prstGeom prst="rect">
            <a:avLst/>
          </a:prstGeom>
        </p:spPr>
        <p:txBody>
          <a:bodyPr wrap="square">
            <a:spAutoFit/>
          </a:bodyPr>
          <a:lstStyle/>
          <a:p>
            <a:pPr algn="l" rtl="0"/>
            <a:r>
              <a:rPr lang="en-US" dirty="0" smtClean="0"/>
              <a:t>Is a program developed by National Institute of Diabetes ,Digestive and Kidney Diseases (NIDDK) and National Institutes of Health (NIH)</a:t>
            </a:r>
            <a:endParaRPr lang="ar-SA" dirty="0"/>
          </a:p>
        </p:txBody>
      </p:sp>
      <p:sp>
        <p:nvSpPr>
          <p:cNvPr id="9" name="مستطيل 8"/>
          <p:cNvSpPr/>
          <p:nvPr/>
        </p:nvSpPr>
        <p:spPr>
          <a:xfrm>
            <a:off x="304800" y="457200"/>
            <a:ext cx="8001056" cy="707886"/>
          </a:xfrm>
          <a:prstGeom prst="rect">
            <a:avLst/>
          </a:prstGeom>
        </p:spPr>
        <p:txBody>
          <a:bodyPr wrap="square">
            <a:spAutoFit/>
          </a:bodyPr>
          <a:lstStyle/>
          <a:p>
            <a:pPr algn="ctr"/>
            <a:r>
              <a:rPr lang="en-US" sz="4000" b="1" dirty="0" smtClean="0"/>
              <a:t>Diabetes Prevention Program(DPP)</a:t>
            </a:r>
            <a:endParaRPr lang="ar-SA" sz="4000" dirty="0"/>
          </a:p>
        </p:txBody>
      </p:sp>
      <p:grpSp>
        <p:nvGrpSpPr>
          <p:cNvPr id="2" name="مجموعة 9"/>
          <p:cNvGrpSpPr/>
          <p:nvPr/>
        </p:nvGrpSpPr>
        <p:grpSpPr>
          <a:xfrm>
            <a:off x="357158" y="3286124"/>
            <a:ext cx="3500462" cy="574299"/>
            <a:chOff x="0" y="784420"/>
            <a:chExt cx="3500462" cy="574299"/>
          </a:xfrm>
        </p:grpSpPr>
        <p:sp>
          <p:nvSpPr>
            <p:cNvPr id="11" name="مستطيل 10"/>
            <p:cNvSpPr/>
            <p:nvPr/>
          </p:nvSpPr>
          <p:spPr>
            <a:xfrm>
              <a:off x="0" y="784420"/>
              <a:ext cx="3500462" cy="574299"/>
            </a:xfrm>
            <a:prstGeom prst="rect">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2" name="مستطيل 11"/>
            <p:cNvSpPr/>
            <p:nvPr/>
          </p:nvSpPr>
          <p:spPr>
            <a:xfrm>
              <a:off x="0" y="784420"/>
              <a:ext cx="3500462" cy="5742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b="1" kern="1200" dirty="0" smtClean="0"/>
                <a:t>DPP suggest :</a:t>
              </a:r>
              <a:endParaRPr lang="ar-SA" sz="2600" kern="1200" dirty="0"/>
            </a:p>
          </p:txBody>
        </p:sp>
      </p:grpSp>
      <p:graphicFrame>
        <p:nvGraphicFramePr>
          <p:cNvPr id="16" name="رسم تخطيطي 15"/>
          <p:cNvGraphicFramePr/>
          <p:nvPr/>
        </p:nvGraphicFramePr>
        <p:xfrm>
          <a:off x="1857356" y="3143248"/>
          <a:ext cx="5715040" cy="3492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357158" y="1142984"/>
          <a:ext cx="8429684" cy="4261295"/>
        </p:xfrm>
        <a:graphic>
          <a:graphicData uri="http://schemas.openxmlformats.org/drawingml/2006/table">
            <a:tbl>
              <a:tblPr rtl="1" firstRow="1" bandRow="1">
                <a:tableStyleId>{5C22544A-7EE6-4342-B048-85BDC9FD1C3A}</a:tableStyleId>
              </a:tblPr>
              <a:tblGrid>
                <a:gridCol w="4214842"/>
                <a:gridCol w="4214842"/>
              </a:tblGrid>
              <a:tr h="819369">
                <a:tc>
                  <a:txBody>
                    <a:bodyPr/>
                    <a:lstStyle/>
                    <a:p>
                      <a:pPr algn="l" rtl="0"/>
                      <a:r>
                        <a:rPr lang="en-US" dirty="0" smtClean="0"/>
                        <a:t>reduced their risk of developing diabetes</a:t>
                      </a:r>
                      <a:endParaRPr lang="ar-SA" dirty="0"/>
                    </a:p>
                  </a:txBody>
                  <a:tcPr/>
                </a:tc>
                <a:tc>
                  <a:txBody>
                    <a:bodyPr/>
                    <a:lstStyle/>
                    <a:p>
                      <a:pPr algn="l" rtl="0"/>
                      <a:r>
                        <a:rPr lang="en-US" sz="1800" kern="1200" dirty="0" smtClean="0"/>
                        <a:t>Strategy</a:t>
                      </a:r>
                      <a:endParaRPr lang="ar-SA" dirty="0"/>
                    </a:p>
                  </a:txBody>
                  <a:tcPr/>
                </a:tc>
              </a:tr>
              <a:tr h="819369">
                <a:tc>
                  <a:txBody>
                    <a:bodyPr/>
                    <a:lstStyle/>
                    <a:p>
                      <a:pPr algn="l" rtl="0"/>
                      <a:r>
                        <a:rPr lang="en-US" dirty="0" smtClean="0"/>
                        <a:t>by 58 percent</a:t>
                      </a:r>
                      <a:endParaRPr lang="ar-SA" dirty="0"/>
                    </a:p>
                  </a:txBody>
                  <a:tcPr/>
                </a:tc>
                <a:tc>
                  <a:txBody>
                    <a:bodyPr/>
                    <a:lstStyle/>
                    <a:p>
                      <a:pPr algn="l" rtl="0"/>
                      <a:r>
                        <a:rPr lang="en-US" dirty="0" smtClean="0"/>
                        <a:t>effective diet, exercise, and behavior modification</a:t>
                      </a:r>
                    </a:p>
                    <a:p>
                      <a:pPr algn="l" rtl="0"/>
                      <a:r>
                        <a:rPr lang="en-US" sz="1200" dirty="0" smtClean="0"/>
                        <a:t>*improving the body's ability to use insulin and process glucose. </a:t>
                      </a:r>
                      <a:endParaRPr lang="ar-SA" sz="1200" dirty="0"/>
                    </a:p>
                  </a:txBody>
                  <a:tcPr/>
                </a:tc>
              </a:tr>
              <a:tr h="1521686">
                <a:tc>
                  <a:txBody>
                    <a:bodyPr/>
                    <a:lstStyle/>
                    <a:p>
                      <a:pPr algn="l" rtl="0"/>
                      <a:r>
                        <a:rPr lang="en-US" dirty="0" smtClean="0"/>
                        <a:t>by 71 percent.</a:t>
                      </a:r>
                      <a:endParaRPr lang="ar-SA" dirty="0"/>
                    </a:p>
                  </a:txBody>
                  <a:tcPr/>
                </a:tc>
                <a:tc>
                  <a:txBody>
                    <a:bodyPr/>
                    <a:lstStyle/>
                    <a:p>
                      <a:pPr algn="l" rtl="0"/>
                      <a:r>
                        <a:rPr lang="en-US" dirty="0" smtClean="0"/>
                        <a:t>Lifestyle changes </a:t>
                      </a:r>
                      <a:r>
                        <a:rPr lang="en-US" baseline="0" dirty="0" smtClean="0"/>
                        <a:t> for people </a:t>
                      </a:r>
                      <a:r>
                        <a:rPr lang="en-US" dirty="0" smtClean="0"/>
                        <a:t>aged 60 and older</a:t>
                      </a:r>
                      <a:endParaRPr lang="ar-SA" dirty="0"/>
                    </a:p>
                  </a:txBody>
                  <a:tcPr/>
                </a:tc>
              </a:tr>
              <a:tr h="819369">
                <a:tc>
                  <a:txBody>
                    <a:bodyPr/>
                    <a:lstStyle/>
                    <a:p>
                      <a:pPr algn="l" rtl="0"/>
                      <a:r>
                        <a:rPr lang="en-US" dirty="0" smtClean="0"/>
                        <a:t>by 31 percent</a:t>
                      </a:r>
                      <a:endParaRPr lang="ar-SA" dirty="0"/>
                    </a:p>
                  </a:txBody>
                  <a:tcPr/>
                </a:tc>
                <a:tc>
                  <a:txBody>
                    <a:bodyPr/>
                    <a:lstStyle/>
                    <a:p>
                      <a:pPr algn="l" rtl="0"/>
                      <a:r>
                        <a:rPr lang="en-US" dirty="0" smtClean="0"/>
                        <a:t>taking metformin</a:t>
                      </a:r>
                    </a:p>
                    <a:p>
                      <a:pPr algn="l" rtl="0"/>
                      <a:endParaRPr lang="en-US" dirty="0" smtClean="0"/>
                    </a:p>
                    <a:p>
                      <a:pPr algn="l" rtl="0"/>
                      <a:r>
                        <a:rPr lang="en-US" dirty="0" smtClean="0"/>
                        <a:t>*</a:t>
                      </a:r>
                      <a:r>
                        <a:rPr lang="en-US" sz="1400" dirty="0" smtClean="0"/>
                        <a:t>least effective in people aged 45 and older.</a:t>
                      </a:r>
                      <a:endParaRPr lang="ar-SA" dirty="0"/>
                    </a:p>
                  </a:txBody>
                  <a:tcPr/>
                </a:tc>
              </a:tr>
            </a:tbl>
          </a:graphicData>
        </a:graphic>
      </p:graphicFrame>
      <p:sp>
        <p:nvSpPr>
          <p:cNvPr id="4" name="مستطيل 3"/>
          <p:cNvSpPr/>
          <p:nvPr/>
        </p:nvSpPr>
        <p:spPr>
          <a:xfrm>
            <a:off x="214282" y="5857892"/>
            <a:ext cx="8215370" cy="523220"/>
          </a:xfrm>
          <a:prstGeom prst="rect">
            <a:avLst/>
          </a:prstGeom>
        </p:spPr>
        <p:txBody>
          <a:bodyPr wrap="square">
            <a:spAutoFit/>
          </a:bodyPr>
          <a:lstStyle/>
          <a:p>
            <a:pPr algn="l" rtl="0"/>
            <a:r>
              <a:rPr lang="en-US" sz="1400" dirty="0" smtClean="0"/>
              <a:t>**National Institute of Diabetes ,Digestive and Kidney Diseases (NIDDK) and National Institutes of Health (NIH) http://diabetes.niddk.nih.gov/dm/pubs/preventionprogram</a:t>
            </a:r>
            <a:endParaRPr lang="ar-SA" sz="1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t>
            </a:r>
            <a:r>
              <a:rPr b="1"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ow to appraoch ??</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Why it is important!!!</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2133600"/>
            <a:ext cx="8229600" cy="3992563"/>
          </a:xfrm>
        </p:spPr>
        <p:txBody>
          <a:bodyPr/>
          <a:lstStyle/>
          <a:p>
            <a:pPr marL="514350" indent="-514350" algn="l" rtl="0">
              <a:buFont typeface="Wingdings" pitchFamily="2" charset="2"/>
              <a:buChar char="Ø"/>
            </a:pPr>
            <a:r>
              <a:rPr lang="en-US" dirty="0" smtClean="0"/>
              <a:t>Can be predictable</a:t>
            </a:r>
          </a:p>
          <a:p>
            <a:pPr marL="514350" indent="-514350" algn="l" rtl="0">
              <a:buFont typeface="Wingdings" pitchFamily="2" charset="2"/>
              <a:buChar char="Ø"/>
            </a:pPr>
            <a:r>
              <a:rPr lang="en-US" dirty="0" smtClean="0"/>
              <a:t>We can prevent complication</a:t>
            </a:r>
          </a:p>
          <a:p>
            <a:pPr marL="514350" indent="-514350" algn="l" rtl="0">
              <a:buFont typeface="Wingdings" pitchFamily="2" charset="2"/>
              <a:buChar char="Ø"/>
            </a:pPr>
            <a:r>
              <a:rPr lang="en-US" dirty="0" smtClean="0"/>
              <a:t>Economic burden </a:t>
            </a:r>
          </a:p>
          <a:p>
            <a:pPr marL="514350" indent="-514350" algn="l" rtl="0">
              <a:buFont typeface="Wingdings" pitchFamily="2" charset="2"/>
              <a:buChar char="Ø"/>
            </a:pPr>
            <a:r>
              <a:rPr lang="en-US" dirty="0" smtClean="0"/>
              <a:t>Increase prevalence</a:t>
            </a:r>
          </a:p>
          <a:p>
            <a:pPr marL="514350" indent="-514350" algn="l" rtl="0">
              <a:buNone/>
            </a:pPr>
            <a:r>
              <a:rPr lang="en-US" dirty="0" smtClean="0"/>
              <a:t> </a:t>
            </a:r>
          </a:p>
          <a:p>
            <a:pPr marL="514350" indent="-514350" algn="l" rtl="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590800"/>
          </a:xfrm>
        </p:spPr>
        <p:txBody>
          <a:bodyPr>
            <a:normAutofit/>
          </a:bodyPr>
          <a:lstStyle/>
          <a:p>
            <a:pPr algn="l" rtl="0"/>
            <a:r>
              <a:rPr lang="en-US" dirty="0" smtClean="0"/>
              <a:t>In both types of diabetes, high blood glucose levels can damage the </a:t>
            </a:r>
            <a:r>
              <a:rPr lang="en-US" b="1" u="sng" dirty="0" smtClean="0"/>
              <a:t>eyes</a:t>
            </a:r>
            <a:r>
              <a:rPr lang="en-US" dirty="0" smtClean="0"/>
              <a:t>, </a:t>
            </a:r>
            <a:r>
              <a:rPr lang="en-US" b="1" u="sng" dirty="0" smtClean="0"/>
              <a:t>nerves</a:t>
            </a:r>
            <a:r>
              <a:rPr lang="en-US" dirty="0" smtClean="0"/>
              <a:t>, </a:t>
            </a:r>
            <a:r>
              <a:rPr lang="en-US" b="1" u="sng" dirty="0" smtClean="0"/>
              <a:t>kidneys</a:t>
            </a:r>
            <a:r>
              <a:rPr lang="en-US" dirty="0" smtClean="0"/>
              <a:t> and major blood </a:t>
            </a:r>
            <a:r>
              <a:rPr lang="en-US" b="1" u="sng" dirty="0" smtClean="0"/>
              <a:t>vessels</a:t>
            </a:r>
            <a:r>
              <a:rPr lang="en-US" dirty="0" smtClean="0"/>
              <a:t>. Damage to the </a:t>
            </a:r>
            <a:r>
              <a:rPr lang="en-US" b="1" u="sng" dirty="0" smtClean="0"/>
              <a:t>heart</a:t>
            </a:r>
            <a:r>
              <a:rPr lang="en-US" dirty="0" smtClean="0"/>
              <a:t> and arteries is a particular problem in people with Type 2 diabetes, although it also occurs in middle age in those with Type 1 diabetes.</a:t>
            </a:r>
            <a:endParaRPr lang="ar-SA" dirty="0"/>
          </a:p>
        </p:txBody>
      </p:sp>
      <p:sp>
        <p:nvSpPr>
          <p:cNvPr id="4" name="Content Placeholder 1"/>
          <p:cNvSpPr txBox="1">
            <a:spLocks/>
          </p:cNvSpPr>
          <p:nvPr/>
        </p:nvSpPr>
        <p:spPr>
          <a:xfrm>
            <a:off x="533400" y="4953000"/>
            <a:ext cx="8229600" cy="6096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So…. Who</a:t>
            </a:r>
            <a:r>
              <a:rPr kumimoji="0" lang="en-US" sz="2600" b="0" i="0" u="none" strike="noStrike" kern="1200" cap="none" spc="0" normalizeH="0" noProof="0" dirty="0" smtClean="0">
                <a:ln>
                  <a:noFill/>
                </a:ln>
                <a:solidFill>
                  <a:schemeClr val="tx1"/>
                </a:solidFill>
                <a:effectLst/>
                <a:uLnTx/>
                <a:uFillTx/>
                <a:latin typeface="+mn-lt"/>
                <a:ea typeface="+mn-ea"/>
                <a:cs typeface="+mn-cs"/>
              </a:rPr>
              <a:t> do we need For management.. ???</a:t>
            </a: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Physician .</a:t>
            </a:r>
          </a:p>
          <a:p>
            <a:pPr algn="l" rtl="0"/>
            <a:r>
              <a:rPr lang="en-US" dirty="0" smtClean="0"/>
              <a:t>Nutrition .</a:t>
            </a:r>
          </a:p>
          <a:p>
            <a:pPr algn="l" rtl="0"/>
            <a:r>
              <a:rPr lang="en-US" dirty="0" smtClean="0"/>
              <a:t>Educator .</a:t>
            </a:r>
          </a:p>
          <a:p>
            <a:pPr algn="l" rtl="0"/>
            <a:r>
              <a:rPr lang="en-US" dirty="0" smtClean="0"/>
              <a:t>++ ophthalmologist .</a:t>
            </a:r>
          </a:p>
          <a:p>
            <a:pPr algn="l" rtl="0"/>
            <a:r>
              <a:rPr lang="en-US" dirty="0" smtClean="0"/>
              <a:t>And in need we can consult :</a:t>
            </a:r>
          </a:p>
          <a:p>
            <a:pPr lvl="1" algn="l" rtl="0"/>
            <a:r>
              <a:rPr lang="en-US" dirty="0" smtClean="0">
                <a:solidFill>
                  <a:schemeClr val="tx1">
                    <a:lumMod val="65000"/>
                    <a:lumOff val="35000"/>
                  </a:schemeClr>
                </a:solidFill>
              </a:rPr>
              <a:t>Vascular .</a:t>
            </a:r>
          </a:p>
          <a:p>
            <a:pPr lvl="1" algn="l" rtl="0"/>
            <a:r>
              <a:rPr lang="en-US" dirty="0" err="1" smtClean="0">
                <a:solidFill>
                  <a:schemeClr val="tx1">
                    <a:lumMod val="65000"/>
                    <a:lumOff val="35000"/>
                  </a:schemeClr>
                </a:solidFill>
              </a:rPr>
              <a:t>Nephrologist</a:t>
            </a:r>
            <a:r>
              <a:rPr lang="en-US" dirty="0" smtClean="0">
                <a:solidFill>
                  <a:schemeClr val="tx1">
                    <a:lumMod val="65000"/>
                    <a:lumOff val="35000"/>
                  </a:schemeClr>
                </a:solidFill>
              </a:rPr>
              <a:t> .</a:t>
            </a:r>
          </a:p>
          <a:p>
            <a:pPr lvl="1" algn="l" rtl="0"/>
            <a:r>
              <a:rPr lang="en-US" dirty="0" smtClean="0">
                <a:solidFill>
                  <a:schemeClr val="tx1">
                    <a:lumMod val="65000"/>
                    <a:lumOff val="35000"/>
                  </a:schemeClr>
                </a:solidFill>
              </a:rPr>
              <a:t>Neurologist </a:t>
            </a:r>
            <a:r>
              <a:rPr lang="en-US" dirty="0" smtClean="0"/>
              <a:t>.</a:t>
            </a:r>
          </a:p>
          <a:p>
            <a:pPr algn="l" rtl="0"/>
            <a:endParaRPr lang="en-US" dirty="0" smtClean="0"/>
          </a:p>
        </p:txBody>
      </p:sp>
      <p:sp>
        <p:nvSpPr>
          <p:cNvPr id="3" name="Title 2"/>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Management Team </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0"/>
            <a:ext cx="8229600" cy="1447800"/>
          </a:xfrm>
        </p:spPr>
        <p:txBody>
          <a:bodyPr/>
          <a:lstStyle/>
          <a:p>
            <a:pPr algn="l" rtl="0"/>
            <a:r>
              <a:rPr lang="en-US" dirty="0" smtClean="0"/>
              <a:t>Diabetes self-management education (DSME) is the ongoing process of facilitating the knowledge, skill, and ability necessary for diabetes self-care. (1).</a:t>
            </a:r>
            <a:endParaRPr lang="ar-SA" dirty="0"/>
          </a:p>
        </p:txBody>
      </p:sp>
      <p:sp>
        <p:nvSpPr>
          <p:cNvPr id="3" name="Title 2"/>
          <p:cNvSpPr>
            <a:spLocks noGrp="1"/>
          </p:cNvSpPr>
          <p:nvPr>
            <p:ph type="title"/>
          </p:nvPr>
        </p:nvSpPr>
        <p:spPr>
          <a:xfrm>
            <a:off x="533400" y="1219200"/>
            <a:ext cx="8229600" cy="12192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DSME:</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General examination</a:t>
            </a:r>
            <a:b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&amp; </a:t>
            </a:r>
            <a:b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essential investigation</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dirty="0" smtClean="0"/>
              <a:t>The physical examination of a diabetes patient should include:             </a:t>
            </a:r>
          </a:p>
          <a:p>
            <a:pPr lvl="1" algn="l" rtl="0"/>
            <a:r>
              <a:rPr lang="en-US" b="1" dirty="0" smtClean="0">
                <a:solidFill>
                  <a:schemeClr val="tx2">
                    <a:lumMod val="25000"/>
                  </a:schemeClr>
                </a:solidFill>
              </a:rPr>
              <a:t>General</a:t>
            </a:r>
            <a:r>
              <a:rPr lang="en-US" dirty="0" smtClean="0">
                <a:solidFill>
                  <a:schemeClr val="tx2">
                    <a:lumMod val="25000"/>
                  </a:schemeClr>
                </a:solidFill>
              </a:rPr>
              <a:t>: height, weight, </a:t>
            </a:r>
            <a:r>
              <a:rPr lang="en-US" dirty="0" err="1" smtClean="0">
                <a:solidFill>
                  <a:schemeClr val="tx2">
                    <a:lumMod val="25000"/>
                  </a:schemeClr>
                </a:solidFill>
              </a:rPr>
              <a:t>waist:hip</a:t>
            </a:r>
            <a:r>
              <a:rPr lang="en-US" dirty="0" smtClean="0">
                <a:solidFill>
                  <a:schemeClr val="tx2">
                    <a:lumMod val="25000"/>
                  </a:schemeClr>
                </a:solidFill>
              </a:rPr>
              <a:t> ratio, body mass index (BMI).</a:t>
            </a:r>
          </a:p>
          <a:p>
            <a:pPr lvl="1" algn="l" rtl="0">
              <a:buNone/>
            </a:pPr>
            <a:r>
              <a:rPr lang="en-US" dirty="0" smtClean="0">
                <a:solidFill>
                  <a:schemeClr val="tx2">
                    <a:lumMod val="25000"/>
                  </a:schemeClr>
                </a:solidFill>
              </a:rPr>
              <a:t>            </a:t>
            </a:r>
          </a:p>
          <a:p>
            <a:pPr lvl="1" algn="l" rtl="0"/>
            <a:r>
              <a:rPr lang="en-US" dirty="0" smtClean="0">
                <a:solidFill>
                  <a:schemeClr val="tx2">
                    <a:lumMod val="25000"/>
                  </a:schemeClr>
                </a:solidFill>
              </a:rPr>
              <a:t> </a:t>
            </a:r>
            <a:r>
              <a:rPr lang="en-US" b="1" dirty="0" smtClean="0">
                <a:solidFill>
                  <a:schemeClr val="tx2">
                    <a:lumMod val="25000"/>
                  </a:schemeClr>
                </a:solidFill>
              </a:rPr>
              <a:t>Vitals</a:t>
            </a:r>
            <a:r>
              <a:rPr lang="en-US" dirty="0" smtClean="0">
                <a:solidFill>
                  <a:schemeClr val="tx2">
                    <a:lumMod val="25000"/>
                  </a:schemeClr>
                </a:solidFill>
              </a:rPr>
              <a:t>: heart rate, blood pressure.</a:t>
            </a:r>
          </a:p>
          <a:p>
            <a:pPr lvl="1" algn="l" rtl="0">
              <a:buNone/>
            </a:pPr>
            <a:r>
              <a:rPr lang="en-US" dirty="0" smtClean="0">
                <a:solidFill>
                  <a:schemeClr val="tx2">
                    <a:lumMod val="25000"/>
                  </a:schemeClr>
                </a:solidFill>
              </a:rPr>
              <a:t>             </a:t>
            </a:r>
          </a:p>
          <a:p>
            <a:pPr lvl="1" algn="l" rtl="0"/>
            <a:r>
              <a:rPr lang="en-US" b="1" dirty="0" smtClean="0">
                <a:solidFill>
                  <a:schemeClr val="tx2">
                    <a:lumMod val="25000"/>
                  </a:schemeClr>
                </a:solidFill>
              </a:rPr>
              <a:t>Chest</a:t>
            </a:r>
            <a:r>
              <a:rPr lang="en-US" dirty="0" smtClean="0">
                <a:solidFill>
                  <a:schemeClr val="tx2">
                    <a:lumMod val="25000"/>
                  </a:schemeClr>
                </a:solidFill>
              </a:rPr>
              <a:t>: routine examination.</a:t>
            </a:r>
          </a:p>
          <a:p>
            <a:pPr lvl="1" algn="l" rtl="0">
              <a:buNone/>
            </a:pPr>
            <a:r>
              <a:rPr lang="en-US" dirty="0" smtClean="0">
                <a:solidFill>
                  <a:schemeClr val="tx2">
                    <a:lumMod val="25000"/>
                  </a:schemeClr>
                </a:solidFill>
              </a:rPr>
              <a:t>             </a:t>
            </a:r>
          </a:p>
          <a:p>
            <a:pPr lvl="1" algn="l" rtl="0"/>
            <a:r>
              <a:rPr lang="en-US" b="1" dirty="0" smtClean="0">
                <a:solidFill>
                  <a:schemeClr val="tx2">
                    <a:lumMod val="25000"/>
                  </a:schemeClr>
                </a:solidFill>
              </a:rPr>
              <a:t>Cardiovascular</a:t>
            </a:r>
            <a:r>
              <a:rPr lang="en-US" dirty="0" smtClean="0">
                <a:solidFill>
                  <a:schemeClr val="tx2">
                    <a:lumMod val="25000"/>
                  </a:schemeClr>
                </a:solidFill>
              </a:rPr>
              <a:t>: examination for signs of congestive heart failure (CHF) such as crackles, S3, peripheral pulses, bruits </a:t>
            </a:r>
          </a:p>
          <a:p>
            <a:pPr algn="l" rtl="0"/>
            <a:endParaRPr lang="ar-SA" dirty="0"/>
          </a:p>
        </p:txBody>
      </p:sp>
      <p:sp>
        <p:nvSpPr>
          <p:cNvPr id="4" name="Title 3"/>
          <p:cNvSpPr>
            <a:spLocks noGrp="1"/>
          </p:cNvSpPr>
          <p:nvPr>
            <p:ph type="title"/>
          </p:nvPr>
        </p:nvSpPr>
        <p:spPr>
          <a:xfrm>
            <a:off x="609600" y="152400"/>
            <a:ext cx="8229600" cy="12192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physical examination</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normAutofit/>
          </a:bodyPr>
          <a:lstStyle/>
          <a:p>
            <a:pPr lvl="1" algn="l" rtl="0"/>
            <a:r>
              <a:rPr lang="en-US" b="1" dirty="0" smtClean="0">
                <a:solidFill>
                  <a:schemeClr val="tx1"/>
                </a:solidFill>
              </a:rPr>
              <a:t>Abdominal examination</a:t>
            </a:r>
            <a:r>
              <a:rPr lang="en-US" dirty="0" smtClean="0">
                <a:solidFill>
                  <a:schemeClr val="tx1"/>
                </a:solidFill>
              </a:rPr>
              <a:t>: </a:t>
            </a:r>
            <a:r>
              <a:rPr lang="en-US" dirty="0" smtClean="0">
                <a:solidFill>
                  <a:schemeClr val="tx2">
                    <a:lumMod val="25000"/>
                  </a:schemeClr>
                </a:solidFill>
              </a:rPr>
              <a:t>routine examination.</a:t>
            </a:r>
          </a:p>
          <a:p>
            <a:pPr lvl="1" algn="l" rtl="0">
              <a:buNone/>
            </a:pPr>
            <a:r>
              <a:rPr lang="en-US" dirty="0" smtClean="0">
                <a:solidFill>
                  <a:schemeClr val="tx2">
                    <a:lumMod val="25000"/>
                  </a:schemeClr>
                </a:solidFill>
              </a:rPr>
              <a:t>             </a:t>
            </a:r>
          </a:p>
          <a:p>
            <a:pPr lvl="1" algn="l" rtl="0"/>
            <a:r>
              <a:rPr lang="en-US" b="1" dirty="0" smtClean="0">
                <a:solidFill>
                  <a:schemeClr val="tx1"/>
                </a:solidFill>
              </a:rPr>
              <a:t>Genitourinary</a:t>
            </a:r>
            <a:r>
              <a:rPr lang="en-US" dirty="0" smtClean="0">
                <a:solidFill>
                  <a:schemeClr val="tx1"/>
                </a:solidFill>
              </a:rPr>
              <a:t>:</a:t>
            </a:r>
            <a:r>
              <a:rPr lang="en-US" dirty="0" smtClean="0">
                <a:solidFill>
                  <a:schemeClr val="tx2">
                    <a:lumMod val="25000"/>
                  </a:schemeClr>
                </a:solidFill>
              </a:rPr>
              <a:t> examination for fungal infections such as jock itch and yeast infections in women.</a:t>
            </a:r>
          </a:p>
          <a:p>
            <a:pPr lvl="1" algn="l" rtl="0"/>
            <a:endParaRPr lang="en-US" dirty="0" smtClean="0">
              <a:solidFill>
                <a:schemeClr val="tx2">
                  <a:lumMod val="25000"/>
                </a:schemeClr>
              </a:solidFill>
            </a:endParaRPr>
          </a:p>
          <a:p>
            <a:pPr lvl="1" algn="l" rtl="0"/>
            <a:r>
              <a:rPr lang="en-US" b="1" dirty="0" smtClean="0">
                <a:solidFill>
                  <a:schemeClr val="tx1"/>
                </a:solidFill>
              </a:rPr>
              <a:t>Musculoskeletal</a:t>
            </a:r>
            <a:r>
              <a:rPr lang="en-US" dirty="0" smtClean="0">
                <a:solidFill>
                  <a:schemeClr val="tx1"/>
                </a:solidFill>
              </a:rPr>
              <a:t>:</a:t>
            </a:r>
            <a:r>
              <a:rPr lang="en-US" dirty="0" smtClean="0">
                <a:solidFill>
                  <a:schemeClr val="tx2">
                    <a:lumMod val="25000"/>
                  </a:schemeClr>
                </a:solidFill>
              </a:rPr>
              <a:t> examination of feet and joint mobility and laxity for </a:t>
            </a:r>
            <a:r>
              <a:rPr lang="en-US" dirty="0" err="1" smtClean="0">
                <a:solidFill>
                  <a:schemeClr val="tx2">
                    <a:lumMod val="25000"/>
                  </a:schemeClr>
                </a:solidFill>
              </a:rPr>
              <a:t>arthropathy</a:t>
            </a:r>
            <a:r>
              <a:rPr lang="en-US" dirty="0" smtClean="0">
                <a:solidFill>
                  <a:schemeClr val="tx2">
                    <a:lumMod val="25000"/>
                  </a:schemeClr>
                </a:solidFill>
              </a:rPr>
              <a:t>.</a:t>
            </a:r>
          </a:p>
          <a:p>
            <a:pPr lvl="1" algn="l" rtl="0">
              <a:buNone/>
            </a:pPr>
            <a:r>
              <a:rPr lang="en-US" dirty="0" smtClean="0">
                <a:solidFill>
                  <a:schemeClr val="tx2">
                    <a:lumMod val="25000"/>
                  </a:schemeClr>
                </a:solidFill>
              </a:rPr>
              <a:t>              </a:t>
            </a:r>
          </a:p>
          <a:p>
            <a:pPr lvl="1" algn="l" rtl="0"/>
            <a:r>
              <a:rPr lang="en-US" b="1" dirty="0" smtClean="0">
                <a:solidFill>
                  <a:schemeClr val="tx1"/>
                </a:solidFill>
              </a:rPr>
              <a:t>Neurological </a:t>
            </a:r>
            <a:r>
              <a:rPr lang="en-US" b="1" dirty="0" err="1" smtClean="0">
                <a:solidFill>
                  <a:schemeClr val="tx1"/>
                </a:solidFill>
              </a:rPr>
              <a:t>examiantion</a:t>
            </a:r>
            <a:r>
              <a:rPr lang="en-US" dirty="0" smtClean="0">
                <a:solidFill>
                  <a:schemeClr val="tx1"/>
                </a:solidFill>
              </a:rPr>
              <a:t>:</a:t>
            </a:r>
            <a:r>
              <a:rPr lang="en-US" dirty="0" smtClean="0">
                <a:solidFill>
                  <a:schemeClr val="tx2">
                    <a:lumMod val="25000"/>
                  </a:schemeClr>
                </a:solidFill>
              </a:rPr>
              <a:t> examine for vibration sense, </a:t>
            </a:r>
            <a:r>
              <a:rPr lang="en-US" dirty="0" err="1" smtClean="0">
                <a:solidFill>
                  <a:schemeClr val="tx2">
                    <a:lumMod val="25000"/>
                  </a:schemeClr>
                </a:solidFill>
              </a:rPr>
              <a:t>proprioception</a:t>
            </a:r>
            <a:r>
              <a:rPr lang="en-US" dirty="0" smtClean="0">
                <a:solidFill>
                  <a:schemeClr val="tx2">
                    <a:lumMod val="25000"/>
                  </a:schemeClr>
                </a:solidFill>
              </a:rPr>
              <a:t> and reflexes.</a:t>
            </a:r>
          </a:p>
          <a:p>
            <a:pPr lvl="1" algn="l" rtl="0">
              <a:buNone/>
            </a:pPr>
            <a:r>
              <a:rPr lang="en-US" dirty="0" smtClean="0">
                <a:solidFill>
                  <a:schemeClr val="tx2">
                    <a:lumMod val="25000"/>
                  </a:schemeClr>
                </a:solidFill>
              </a:rPr>
              <a:t>             </a:t>
            </a:r>
          </a:p>
          <a:p>
            <a:pPr lvl="1" algn="l" rtl="0"/>
            <a:r>
              <a:rPr lang="en-US" b="1" dirty="0" smtClean="0">
                <a:solidFill>
                  <a:schemeClr val="tx1"/>
                </a:solidFill>
              </a:rPr>
              <a:t>Skin examination</a:t>
            </a:r>
            <a:r>
              <a:rPr lang="en-US" dirty="0" smtClean="0">
                <a:solidFill>
                  <a:schemeClr val="tx1"/>
                </a:solidFill>
              </a:rPr>
              <a:t>: </a:t>
            </a:r>
            <a:r>
              <a:rPr lang="en-US" dirty="0" smtClean="0">
                <a:solidFill>
                  <a:schemeClr val="tx2">
                    <a:lumMod val="25000"/>
                  </a:schemeClr>
                </a:solidFill>
              </a:rPr>
              <a:t>look for skin infections and signs of hyperlipidemia</a:t>
            </a:r>
          </a:p>
          <a:p>
            <a:pPr algn="l" rtl="0"/>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72000"/>
          </a:xfrm>
        </p:spPr>
        <p:txBody>
          <a:bodyPr>
            <a:normAutofit/>
          </a:bodyPr>
          <a:lstStyle/>
          <a:p>
            <a:pPr algn="l" rtl="0"/>
            <a:r>
              <a:rPr lang="en-US" b="1" u="sng" dirty="0" smtClean="0"/>
              <a:t>General inspection</a:t>
            </a:r>
            <a:r>
              <a:rPr lang="en-US" dirty="0" smtClean="0"/>
              <a:t>: </a:t>
            </a:r>
          </a:p>
          <a:p>
            <a:pPr algn="l" rtl="0"/>
            <a:r>
              <a:rPr lang="en-US" dirty="0" smtClean="0"/>
              <a:t>well-lit room should </a:t>
            </a:r>
          </a:p>
          <a:p>
            <a:pPr algn="l" rtl="0"/>
            <a:r>
              <a:rPr lang="en-US" dirty="0" smtClean="0"/>
              <a:t>removed shoes and socks. </a:t>
            </a:r>
          </a:p>
          <a:p>
            <a:pPr algn="l" rtl="0"/>
            <a:r>
              <a:rPr lang="en-US" dirty="0" smtClean="0"/>
              <a:t>inappropriate footwear and foot deformities </a:t>
            </a:r>
          </a:p>
          <a:p>
            <a:pPr algn="l" rtl="0">
              <a:buNone/>
            </a:pPr>
            <a:r>
              <a:rPr lang="en-US" dirty="0" smtClean="0"/>
              <a:t>“Are these shoes appropriate for these feet?” excessively worn or are too small for the person's feet (too narrow, too short, toe box too low), resulting in rubbing, </a:t>
            </a:r>
            <a:r>
              <a:rPr lang="en-US" dirty="0" err="1" smtClean="0"/>
              <a:t>erythema</a:t>
            </a:r>
            <a:r>
              <a:rPr lang="en-US" dirty="0" smtClean="0"/>
              <a:t>, blister, or callus.</a:t>
            </a:r>
          </a:p>
          <a:p>
            <a:pPr algn="l" rtl="0"/>
            <a:endParaRPr lang="ar-S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b="1" u="sng" dirty="0" smtClean="0"/>
              <a:t>The dermatological assessment </a:t>
            </a:r>
          </a:p>
          <a:p>
            <a:pPr algn="l" rtl="0"/>
            <a:r>
              <a:rPr lang="en-US" dirty="0" smtClean="0"/>
              <a:t>global inspection, including </a:t>
            </a:r>
            <a:r>
              <a:rPr lang="en-US" dirty="0" err="1" smtClean="0"/>
              <a:t>interdigitally,nail</a:t>
            </a:r>
            <a:r>
              <a:rPr lang="en-US" dirty="0" smtClean="0"/>
              <a:t> deformity. Focal or global skin temperature differences (vascular disease or  ulceration and could also prompt referral for specialty foot care) .</a:t>
            </a:r>
          </a:p>
          <a:p>
            <a:pPr algn="l" rtl="0"/>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b="1" u="sng" dirty="0" smtClean="0"/>
              <a:t>The musculoskeletal assessment </a:t>
            </a:r>
            <a:r>
              <a:rPr lang="en-US" dirty="0" smtClean="0"/>
              <a:t>: </a:t>
            </a:r>
          </a:p>
          <a:p>
            <a:pPr algn="l" rtl="0"/>
            <a:r>
              <a:rPr lang="en-US" dirty="0" smtClean="0"/>
              <a:t>should include evaluation for any gross deformity. Rigidity deformities are defined as any contractures that cannot easily be manually reduced and are most frequently found in the digits. </a:t>
            </a:r>
          </a:p>
          <a:p>
            <a:pPr algn="l" rtl="0"/>
            <a:r>
              <a:rPr lang="en-US" dirty="0" smtClean="0"/>
              <a:t>Common forefoot deformities that are known to increase plantar pressures and are associated with skin breakdown include metatarsal </a:t>
            </a:r>
            <a:r>
              <a:rPr lang="en-US" dirty="0" err="1" smtClean="0"/>
              <a:t>phalangeal</a:t>
            </a:r>
            <a:r>
              <a:rPr lang="en-US" dirty="0" smtClean="0"/>
              <a:t> joint hyperextension with </a:t>
            </a:r>
            <a:r>
              <a:rPr lang="en-US" dirty="0" err="1" smtClean="0"/>
              <a:t>interphalangeal</a:t>
            </a:r>
            <a:r>
              <a:rPr lang="en-US" dirty="0" smtClean="0"/>
              <a:t> flexion (claw toe) or distal </a:t>
            </a:r>
            <a:r>
              <a:rPr lang="en-US" dirty="0" err="1" smtClean="0"/>
              <a:t>phalangeal</a:t>
            </a:r>
            <a:r>
              <a:rPr lang="en-US" dirty="0" smtClean="0"/>
              <a:t> extension (hammer toe) </a:t>
            </a:r>
          </a:p>
          <a:p>
            <a:pPr algn="l" rtl="0"/>
            <a:endParaRPr lang="ar-S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72000"/>
          </a:xfrm>
        </p:spPr>
        <p:txBody>
          <a:bodyPr>
            <a:normAutofit/>
          </a:bodyPr>
          <a:lstStyle/>
          <a:p>
            <a:pPr algn="l" rtl="0"/>
            <a:r>
              <a:rPr lang="en-US" b="1" u="sng" dirty="0" smtClean="0"/>
              <a:t>Neurological assessment</a:t>
            </a:r>
            <a:r>
              <a:rPr lang="en-US" dirty="0" smtClean="0"/>
              <a:t>: </a:t>
            </a:r>
          </a:p>
          <a:p>
            <a:pPr algn="l" rtl="0"/>
            <a:r>
              <a:rPr lang="en-US" dirty="0" smtClean="0"/>
              <a:t>ankle reflexes absence is associated with increased risk of foot ulceration . </a:t>
            </a:r>
          </a:p>
          <a:p>
            <a:pPr algn="l" rtl="0"/>
            <a:r>
              <a:rPr lang="en-US" dirty="0" smtClean="0"/>
              <a:t>Similarly, the inability of a subject to perceive pinprick sensation is associated with an increased risk of ulceration . A disposable pin should be applied just proximal to the toenail dorsally with just enough pressure to deform the skin</a:t>
            </a:r>
          </a:p>
          <a:p>
            <a:pPr algn="l" rtl="0"/>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Epidemiology of diabetes in the world</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a:bodyPr>
          <a:lstStyle/>
          <a:p>
            <a:pPr algn="l" rtl="0"/>
            <a:r>
              <a:rPr lang="en-US" dirty="0"/>
              <a:t>In 2000, according to the World Health Organization, </a:t>
            </a:r>
            <a:r>
              <a:rPr lang="en-US" b="1" dirty="0" smtClean="0"/>
              <a:t>2.8</a:t>
            </a:r>
            <a:r>
              <a:rPr lang="en-US" b="1" dirty="0"/>
              <a:t>%</a:t>
            </a:r>
            <a:r>
              <a:rPr lang="en-US" dirty="0"/>
              <a:t> of the population</a:t>
            </a:r>
            <a:r>
              <a:rPr lang="en-US" dirty="0" smtClean="0"/>
              <a:t>.</a:t>
            </a:r>
          </a:p>
          <a:p>
            <a:pPr algn="l" rtl="0"/>
            <a:r>
              <a:rPr lang="en-US" baseline="30000" dirty="0" smtClean="0"/>
              <a:t> </a:t>
            </a:r>
            <a:r>
              <a:rPr lang="en-US" dirty="0"/>
              <a:t> Its incidence is increasing rapidly, and it is estimated that by 2030, this number will almost </a:t>
            </a:r>
            <a:r>
              <a:rPr lang="en-US" b="1" dirty="0"/>
              <a:t>double</a:t>
            </a:r>
            <a:r>
              <a:rPr lang="en-US" dirty="0" smtClean="0"/>
              <a:t>.</a:t>
            </a:r>
          </a:p>
          <a:p>
            <a:pPr algn="l" rtl="0"/>
            <a:endParaRPr lang="en-US" dirty="0"/>
          </a:p>
          <a:p>
            <a:pPr algn="ctr" rtl="0">
              <a:buNone/>
            </a:pPr>
            <a:r>
              <a:rPr lang="en-US" sz="1400" b="1" dirty="0">
                <a:solidFill>
                  <a:srgbClr val="0070C0"/>
                </a:solidFill>
              </a:rPr>
              <a:t>Wild S, </a:t>
            </a:r>
            <a:r>
              <a:rPr lang="en-US" sz="1400" b="1" dirty="0" err="1">
                <a:solidFill>
                  <a:srgbClr val="0070C0"/>
                </a:solidFill>
              </a:rPr>
              <a:t>Roglic</a:t>
            </a:r>
            <a:r>
              <a:rPr lang="en-US" sz="1400" b="1" dirty="0">
                <a:solidFill>
                  <a:srgbClr val="0070C0"/>
                </a:solidFill>
              </a:rPr>
              <a:t> G, Green A, </a:t>
            </a:r>
            <a:r>
              <a:rPr lang="en-US" sz="1400" b="1" dirty="0" err="1">
                <a:solidFill>
                  <a:srgbClr val="0070C0"/>
                </a:solidFill>
              </a:rPr>
              <a:t>Sicree</a:t>
            </a:r>
            <a:r>
              <a:rPr lang="en-US" sz="1400" b="1" dirty="0">
                <a:solidFill>
                  <a:srgbClr val="0070C0"/>
                </a:solidFill>
              </a:rPr>
              <a:t> R, King H (May 2004). "Global prevalence of diabetes: estimates for 2000 and projections for 2030". </a:t>
            </a:r>
            <a:r>
              <a:rPr lang="en-US" sz="1400" b="1" i="1" dirty="0">
                <a:solidFill>
                  <a:srgbClr val="0070C0"/>
                </a:solidFill>
              </a:rPr>
              <a:t>Diabetes Care</a:t>
            </a:r>
            <a:r>
              <a:rPr lang="en-US" sz="1400" b="1" dirty="0">
                <a:solidFill>
                  <a:srgbClr val="0070C0"/>
                </a:solidFill>
              </a:rPr>
              <a:t> 27 (5): 1047–53</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72000"/>
          </a:xfrm>
        </p:spPr>
        <p:txBody>
          <a:bodyPr/>
          <a:lstStyle/>
          <a:p>
            <a:pPr algn="l" rtl="0"/>
            <a:r>
              <a:rPr lang="en-US" u="sng" dirty="0" smtClean="0"/>
              <a:t>Monofilaments</a:t>
            </a:r>
            <a:r>
              <a:rPr lang="en-US" dirty="0" smtClean="0"/>
              <a:t> (Semmes-Weinstein monofilaments), were originally used to diagnose sensory loss in leprosy. studies confirmed that loss of pressure sensation using the 10-g monofilament is highly predictive of subsequent ulceration. </a:t>
            </a:r>
          </a:p>
          <a:p>
            <a:pPr algn="l" rtl="0"/>
            <a:r>
              <a:rPr lang="en-US" u="sng" dirty="0" smtClean="0"/>
              <a:t>128-Hz tuning forks </a:t>
            </a:r>
            <a:r>
              <a:rPr lang="en-US" dirty="0" smtClean="0"/>
              <a:t>is an easy ,inexpensive, and widely used test of vibratory sensation. Vibratory sensation should be tested over the tip of the great toe bilaterally. An abnormal response can be defined as when the patient loses vibratory sensation and the examiner still perceives it while holding the fork on the tip of the toe </a:t>
            </a:r>
          </a:p>
          <a:p>
            <a:pPr algn="l" rtl="0"/>
            <a:endParaRPr lang="ar-S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b="1" u="sng" dirty="0" smtClean="0"/>
              <a:t>Peripheral arterial disease (PAD) assessment</a:t>
            </a:r>
            <a:r>
              <a:rPr lang="en-US" u="sng" dirty="0" smtClean="0"/>
              <a:t>: </a:t>
            </a:r>
            <a:r>
              <a:rPr lang="en-US" dirty="0" smtClean="0"/>
              <a:t>is a component cause in approximately one-third of foot ulcers and is often a significant risk factor associated with recurrent wounds .Therefore, the assessment of PAD is important in defining overall lower-extremity risk status. Vascular examination should include palpation of the posterior </a:t>
            </a:r>
            <a:r>
              <a:rPr lang="en-US" dirty="0" err="1" smtClean="0"/>
              <a:t>tibial</a:t>
            </a:r>
            <a:r>
              <a:rPr lang="en-US" dirty="0" smtClean="0"/>
              <a:t> and </a:t>
            </a:r>
            <a:r>
              <a:rPr lang="en-US" dirty="0" err="1" smtClean="0"/>
              <a:t>dorsalis</a:t>
            </a:r>
            <a:r>
              <a:rPr lang="en-US" dirty="0" smtClean="0"/>
              <a:t> </a:t>
            </a:r>
            <a:r>
              <a:rPr lang="en-US" dirty="0" err="1" smtClean="0"/>
              <a:t>pedis</a:t>
            </a:r>
            <a:r>
              <a:rPr lang="en-US" dirty="0" smtClean="0"/>
              <a:t> pulses ,which should be characterized as either “present” or “absent”.</a:t>
            </a:r>
          </a:p>
          <a:p>
            <a:pPr algn="l" rtl="0"/>
            <a:endParaRPr lang="ar-SA" dirty="0"/>
          </a:p>
        </p:txBody>
      </p:sp>
      <p:sp>
        <p:nvSpPr>
          <p:cNvPr id="3" name="Title 2"/>
          <p:cNvSpPr>
            <a:spLocks noGrp="1"/>
          </p:cNvSpPr>
          <p:nvPr>
            <p:ph type="title"/>
          </p:nvPr>
        </p:nvSpPr>
        <p:spPr/>
        <p:txBody>
          <a:bodyPr/>
          <a:lstStyle/>
          <a:p>
            <a:endParaRPr lang="ar-SA"/>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An important and often overlooked or misdiagnosed condition is Charcot </a:t>
            </a:r>
            <a:r>
              <a:rPr lang="en-US" dirty="0" err="1" smtClean="0"/>
              <a:t>arthropathy</a:t>
            </a:r>
            <a:r>
              <a:rPr lang="en-US" dirty="0" smtClean="0"/>
              <a:t>. This occurs in the neuropathic foot and most often affects the </a:t>
            </a:r>
            <a:r>
              <a:rPr lang="en-US" dirty="0" err="1" smtClean="0"/>
              <a:t>midfoot</a:t>
            </a:r>
            <a:r>
              <a:rPr lang="en-US" dirty="0" smtClean="0"/>
              <a:t>. This may present as a unilateral red, hot, swollen, flat foot with profound deformity (18–20). A patient with suspected Charcot </a:t>
            </a:r>
            <a:r>
              <a:rPr lang="en-US" dirty="0" err="1" smtClean="0"/>
              <a:t>arthropathy</a:t>
            </a:r>
            <a:r>
              <a:rPr lang="en-US" dirty="0" smtClean="0"/>
              <a:t> should be immediately referred to a specialist for further assessment and care.</a:t>
            </a:r>
          </a:p>
          <a:p>
            <a:pPr algn="l" rtl="0"/>
            <a:endParaRPr lang="ar-S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Charcot_arthropathy_X-ray.jpg"/>
          <p:cNvPicPr>
            <a:picLocks noChangeAspect="1" noChangeArrowheads="1"/>
          </p:cNvPicPr>
          <p:nvPr/>
        </p:nvPicPr>
        <p:blipFill>
          <a:blip r:embed="rId2"/>
          <a:srcRect/>
          <a:stretch>
            <a:fillRect/>
          </a:stretch>
        </p:blipFill>
        <p:spPr bwMode="auto">
          <a:xfrm>
            <a:off x="4114800" y="304800"/>
            <a:ext cx="4702175" cy="352976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7" name="Picture 3" descr="C:\Documents and Settings\user\Desktop\Charcot_arthropathy_clinical_examination (1).jpg"/>
          <p:cNvPicPr>
            <a:picLocks noChangeAspect="1" noChangeArrowheads="1"/>
          </p:cNvPicPr>
          <p:nvPr/>
        </p:nvPicPr>
        <p:blipFill>
          <a:blip r:embed="rId3"/>
          <a:srcRect/>
          <a:stretch>
            <a:fillRect/>
          </a:stretch>
        </p:blipFill>
        <p:spPr bwMode="auto">
          <a:xfrm>
            <a:off x="381000" y="304800"/>
            <a:ext cx="3657600" cy="609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l" rtl="0"/>
            <a:r>
              <a:rPr lang="en-US" dirty="0" smtClean="0"/>
              <a:t>HbA1c.</a:t>
            </a:r>
          </a:p>
          <a:p>
            <a:pPr algn="l" rtl="0"/>
            <a:r>
              <a:rPr lang="en-US" dirty="0" smtClean="0"/>
              <a:t>BUN.</a:t>
            </a:r>
          </a:p>
          <a:p>
            <a:pPr algn="l" rtl="0"/>
            <a:r>
              <a:rPr lang="en-US" dirty="0" err="1" smtClean="0"/>
              <a:t>Creatinine</a:t>
            </a:r>
            <a:endParaRPr lang="en-US" dirty="0" smtClean="0"/>
          </a:p>
          <a:p>
            <a:pPr algn="l" rtl="0"/>
            <a:r>
              <a:rPr lang="en-US" dirty="0" smtClean="0"/>
              <a:t>TSH</a:t>
            </a:r>
          </a:p>
          <a:p>
            <a:pPr algn="l" rtl="0"/>
            <a:r>
              <a:rPr lang="en-US" dirty="0" smtClean="0"/>
              <a:t>ECG</a:t>
            </a:r>
          </a:p>
          <a:p>
            <a:pPr algn="l" rtl="0"/>
            <a:r>
              <a:rPr lang="en-US" dirty="0" smtClean="0"/>
              <a:t>Chest x-ray</a:t>
            </a:r>
          </a:p>
          <a:p>
            <a:pPr algn="l" rtl="0"/>
            <a:r>
              <a:rPr lang="en-US" dirty="0" smtClean="0"/>
              <a:t>Fasting Glucose.</a:t>
            </a:r>
          </a:p>
          <a:p>
            <a:pPr algn="l" rtl="0"/>
            <a:r>
              <a:rPr lang="en-US" dirty="0" smtClean="0"/>
              <a:t>Fasting Lipid Profile.</a:t>
            </a:r>
          </a:p>
          <a:p>
            <a:pPr algn="l" rtl="0"/>
            <a:r>
              <a:rPr lang="en-US" dirty="0" smtClean="0"/>
              <a:t>Routine and macroscopic urinalysis for protein glucose.</a:t>
            </a:r>
          </a:p>
          <a:p>
            <a:pPr algn="l" rtl="0"/>
            <a:r>
              <a:rPr lang="en-US" dirty="0" err="1" smtClean="0"/>
              <a:t>ketones</a:t>
            </a:r>
            <a:r>
              <a:rPr lang="en-US" dirty="0" smtClean="0"/>
              <a:t> and </a:t>
            </a:r>
            <a:r>
              <a:rPr lang="en-US" dirty="0" err="1" smtClean="0"/>
              <a:t>microalbumin</a:t>
            </a:r>
            <a:r>
              <a:rPr lang="en-US" dirty="0" smtClean="0"/>
              <a:t>.</a:t>
            </a:r>
          </a:p>
          <a:p>
            <a:pPr algn="l" rtl="0"/>
            <a:endParaRPr lang="en-US" dirty="0" smtClean="0"/>
          </a:p>
          <a:p>
            <a:pPr algn="l" rtl="0"/>
            <a:endParaRPr lang="ar-SA" dirty="0"/>
          </a:p>
        </p:txBody>
      </p:sp>
      <p:sp>
        <p:nvSpPr>
          <p:cNvPr id="3" name="Title 2"/>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Laboratory Investigations:</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Treatment Goals</a:t>
            </a:r>
          </a:p>
        </p:txBody>
      </p:sp>
      <p:sp>
        <p:nvSpPr>
          <p:cNvPr id="4098" name="Rectangle 2"/>
          <p:cNvSpPr>
            <a:spLocks noGrp="1" noChangeArrowheads="1"/>
          </p:cNvSpPr>
          <p:nvPr>
            <p:ph type="body" idx="1"/>
          </p:nvPr>
        </p:nvSpPr>
        <p:spPr>
          <a:ln/>
        </p:spPr>
        <p:txBody>
          <a:bodyPr/>
          <a:lstStyle/>
          <a:p>
            <a:pPr marL="304800" indent="-304800" algn="l" rtl="0">
              <a:lnSpc>
                <a:spcPct val="80000"/>
              </a:lnSpc>
              <a:spcBef>
                <a:spcPct val="0"/>
              </a:spcBef>
            </a:pPr>
            <a:r>
              <a:rPr lang="en-US" sz="2200" dirty="0"/>
              <a:t>Lowering Blood glucose, Measuring HBa1C</a:t>
            </a:r>
          </a:p>
          <a:p>
            <a:pPr marL="304800" indent="-304800" algn="l" rtl="0">
              <a:lnSpc>
                <a:spcPct val="80000"/>
              </a:lnSpc>
            </a:pPr>
            <a:r>
              <a:rPr lang="en-US" sz="2200" dirty="0"/>
              <a:t>What’s the magic Number?</a:t>
            </a:r>
          </a:p>
          <a:p>
            <a:pPr marL="304800" indent="-304800" algn="l" rtl="0">
              <a:lnSpc>
                <a:spcPct val="80000"/>
              </a:lnSpc>
            </a:pPr>
            <a:r>
              <a:rPr lang="en-US" sz="2200" dirty="0"/>
              <a:t>Is there any risk of intensive Rx?</a:t>
            </a:r>
          </a:p>
          <a:p>
            <a:pPr marL="304800" indent="-304800" algn="l" rtl="0">
              <a:lnSpc>
                <a:spcPct val="80000"/>
              </a:lnSpc>
            </a:pPr>
            <a:endParaRPr lang="en-US" sz="2200" dirty="0"/>
          </a:p>
          <a:p>
            <a:pPr marL="304800" indent="-304800" algn="l" rtl="0">
              <a:lnSpc>
                <a:spcPct val="80000"/>
              </a:lnSpc>
            </a:pPr>
            <a:r>
              <a:rPr lang="en-US" sz="2200" dirty="0"/>
              <a:t>Decreasing long-term complications.</a:t>
            </a:r>
          </a:p>
          <a:p>
            <a:pPr marL="304800" indent="-304800" algn="l" rtl="0">
              <a:lnSpc>
                <a:spcPct val="80000"/>
              </a:lnSpc>
            </a:pPr>
            <a:r>
              <a:rPr lang="en-US" sz="2200" dirty="0" err="1"/>
              <a:t>MacroVascular</a:t>
            </a:r>
            <a:r>
              <a:rPr lang="en-US" sz="2200" dirty="0"/>
              <a:t> </a:t>
            </a:r>
          </a:p>
          <a:p>
            <a:pPr marL="304800" indent="-304800" algn="l" rtl="0">
              <a:lnSpc>
                <a:spcPct val="80000"/>
              </a:lnSpc>
            </a:pPr>
            <a:r>
              <a:rPr lang="en-US" sz="2200" dirty="0" err="1"/>
              <a:t>MicroVascular</a:t>
            </a:r>
            <a:endParaRPr lang="en-US" sz="2200" dirty="0"/>
          </a:p>
          <a:p>
            <a:pPr marL="304800" indent="-304800" algn="l" rtl="0">
              <a:lnSpc>
                <a:spcPct val="80000"/>
              </a:lnSpc>
            </a:pPr>
            <a:endParaRPr lang="en-US" sz="2200" dirty="0"/>
          </a:p>
          <a:p>
            <a:pPr marL="304800" indent="-304800" algn="l" rtl="0">
              <a:lnSpc>
                <a:spcPct val="80000"/>
              </a:lnSpc>
            </a:pPr>
            <a:r>
              <a:rPr lang="en-US" sz="2200" dirty="0"/>
              <a:t>Improving the quality of life.</a:t>
            </a:r>
          </a:p>
          <a:p>
            <a:pPr marL="304800" indent="-304800" algn="l" rtl="0">
              <a:lnSpc>
                <a:spcPct val="80000"/>
              </a:lnSpc>
            </a:pPr>
            <a:r>
              <a:rPr lang="en-US" sz="2200" dirty="0"/>
              <a:t>Decreasing Acute complications and side effect( hypoglycemia, </a:t>
            </a:r>
            <a:r>
              <a:rPr lang="en-US" sz="2200" dirty="0" err="1"/>
              <a:t>ketoacidosis</a:t>
            </a:r>
            <a:r>
              <a:rPr lang="en-US" sz="2200" dirty="0"/>
              <a:t>, Hyperglycemic </a:t>
            </a:r>
            <a:r>
              <a:rPr lang="en-US" sz="2200" dirty="0" err="1"/>
              <a:t>Hyperosmolar</a:t>
            </a:r>
            <a:r>
              <a:rPr lang="en-US" sz="2200" dirty="0"/>
              <a:t> State)</a:t>
            </a:r>
          </a:p>
          <a:p>
            <a:pPr marL="304800" indent="-304800" algn="l" rtl="0">
              <a:lnSpc>
                <a:spcPct val="80000"/>
              </a:lnSpc>
            </a:pPr>
            <a:r>
              <a:rPr lang="en-US" sz="2200" dirty="0"/>
              <a:t>Decreasing Morbidity</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Line 1"/>
          <p:cNvSpPr>
            <a:spLocks noChangeShapeType="1"/>
          </p:cNvSpPr>
          <p:nvPr/>
        </p:nvSpPr>
        <p:spPr bwMode="auto">
          <a:xfrm>
            <a:off x="6030913" y="4156075"/>
            <a:ext cx="0" cy="625475"/>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22" name="Line 2"/>
          <p:cNvSpPr>
            <a:spLocks noChangeShapeType="1"/>
          </p:cNvSpPr>
          <p:nvPr/>
        </p:nvSpPr>
        <p:spPr bwMode="auto">
          <a:xfrm>
            <a:off x="4622800" y="1858963"/>
            <a:ext cx="2076450" cy="0"/>
          </a:xfrm>
          <a:prstGeom prst="line">
            <a:avLst/>
          </a:prstGeom>
          <a:noFill/>
          <a:ln w="31750" cap="flat">
            <a:solidFill>
              <a:schemeClr val="tx1"/>
            </a:solidFill>
            <a:prstDash val="solid"/>
            <a:round/>
            <a:headEnd type="none" w="med" len="med"/>
            <a:tailEnd type="triangle" w="med" len="med"/>
          </a:ln>
        </p:spPr>
        <p:txBody>
          <a:bodyPr lIns="0" tIns="0" rIns="0" bIns="0"/>
          <a:lstStyle/>
          <a:p>
            <a:endParaRPr lang="en-US"/>
          </a:p>
        </p:txBody>
      </p:sp>
      <p:sp>
        <p:nvSpPr>
          <p:cNvPr id="5123" name="Line 3"/>
          <p:cNvSpPr>
            <a:spLocks noChangeShapeType="1"/>
          </p:cNvSpPr>
          <p:nvPr/>
        </p:nvSpPr>
        <p:spPr bwMode="auto">
          <a:xfrm rot="10800000" flipH="1">
            <a:off x="3916363" y="2173288"/>
            <a:ext cx="0" cy="390525"/>
          </a:xfrm>
          <a:prstGeom prst="line">
            <a:avLst/>
          </a:prstGeom>
          <a:noFill/>
          <a:ln w="31750" cap="flat">
            <a:solidFill>
              <a:schemeClr val="tx1"/>
            </a:solidFill>
            <a:prstDash val="solid"/>
            <a:round/>
            <a:headEnd type="none" w="med" len="med"/>
            <a:tailEnd type="triangle" w="med" len="med"/>
          </a:ln>
        </p:spPr>
        <p:txBody>
          <a:bodyPr lIns="0" tIns="0" rIns="0" bIns="0"/>
          <a:lstStyle/>
          <a:p>
            <a:endParaRPr lang="en-US"/>
          </a:p>
        </p:txBody>
      </p:sp>
      <p:sp>
        <p:nvSpPr>
          <p:cNvPr id="5124" name="Rectangle 4"/>
          <p:cNvSpPr>
            <a:spLocks/>
          </p:cNvSpPr>
          <p:nvPr/>
        </p:nvSpPr>
        <p:spPr bwMode="auto">
          <a:xfrm>
            <a:off x="1536700" y="1587500"/>
            <a:ext cx="854075" cy="12573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0" tIns="0" rIns="0" bIns="0"/>
          <a:lstStyle/>
          <a:p>
            <a:r>
              <a:rPr lang="en-US" sz="1200">
                <a:solidFill>
                  <a:srgbClr val="000408"/>
                </a:solidFill>
                <a:latin typeface="Calibri Italic" charset="0"/>
                <a:ea typeface="Calibri Italic" charset="0"/>
                <a:cs typeface="Calibri Italic" charset="0"/>
                <a:sym typeface="Calibri Italic" charset="0"/>
              </a:rPr>
              <a:t>At diagnosis:</a:t>
            </a:r>
            <a:endParaRPr lang="en-US" sz="1800">
              <a:solidFill>
                <a:schemeClr val="tx1"/>
              </a:solidFill>
              <a:latin typeface="Calibri" charset="0"/>
              <a:ea typeface="Calibri" charset="0"/>
              <a:cs typeface="Calibri" charset="0"/>
              <a:sym typeface="Calibri" charset="0"/>
            </a:endParaRPr>
          </a:p>
          <a:p>
            <a:endParaRPr lang="en-US" sz="1200">
              <a:solidFill>
                <a:srgbClr val="000408"/>
              </a:solidFill>
              <a:latin typeface="Calibri Italic" charset="0"/>
              <a:ea typeface="Calibri Italic" charset="0"/>
              <a:cs typeface="Calibri Italic" charset="0"/>
              <a:sym typeface="Calibri Italic" charset="0"/>
            </a:endParaRPr>
          </a:p>
          <a:p>
            <a:r>
              <a:rPr lang="en-US" sz="1200">
                <a:solidFill>
                  <a:srgbClr val="000408"/>
                </a:solidFill>
                <a:latin typeface="Calibri" charset="0"/>
                <a:ea typeface="Calibri" charset="0"/>
                <a:cs typeface="Calibri" charset="0"/>
                <a:sym typeface="Calibri" charset="0"/>
              </a:rPr>
              <a:t>Lifestyle</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Metformin</a:t>
            </a:r>
          </a:p>
        </p:txBody>
      </p:sp>
      <p:sp>
        <p:nvSpPr>
          <p:cNvPr id="5125" name="Rectangle 5"/>
          <p:cNvSpPr>
            <a:spLocks/>
          </p:cNvSpPr>
          <p:nvPr/>
        </p:nvSpPr>
        <p:spPr bwMode="auto">
          <a:xfrm>
            <a:off x="3411538" y="1409700"/>
            <a:ext cx="1411287" cy="7493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12700" tIns="12700" rIns="12700" bIns="12700" anchor="ctr"/>
          <a:lstStyle/>
          <a:p>
            <a:r>
              <a:rPr lang="en-US" sz="12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Basal insulin</a:t>
            </a:r>
          </a:p>
        </p:txBody>
      </p:sp>
      <p:sp>
        <p:nvSpPr>
          <p:cNvPr id="5126" name="Rectangle 6"/>
          <p:cNvSpPr>
            <a:spLocks/>
          </p:cNvSpPr>
          <p:nvPr/>
        </p:nvSpPr>
        <p:spPr bwMode="auto">
          <a:xfrm>
            <a:off x="3378200" y="2344738"/>
            <a:ext cx="1460500" cy="7747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38100" tIns="38100" rIns="38100" bIns="38100" anchor="ctr"/>
          <a:lstStyle/>
          <a:p>
            <a:endParaRPr lang="en-US" sz="1200">
              <a:solidFill>
                <a:srgbClr val="FFFFFF"/>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Sulfonylurea</a:t>
            </a:r>
            <a:r>
              <a:rPr lang="en-US" sz="1200" baseline="30000">
                <a:solidFill>
                  <a:srgbClr val="000408"/>
                </a:solidFill>
                <a:latin typeface="Calibri" charset="0"/>
                <a:ea typeface="Calibri" charset="0"/>
                <a:cs typeface="Calibri" charset="0"/>
                <a:sym typeface="Calibri" charset="0"/>
              </a:rPr>
              <a:t>a</a:t>
            </a:r>
          </a:p>
        </p:txBody>
      </p:sp>
      <p:sp>
        <p:nvSpPr>
          <p:cNvPr id="5127" name="Rectangle 7"/>
          <p:cNvSpPr>
            <a:spLocks/>
          </p:cNvSpPr>
          <p:nvPr/>
        </p:nvSpPr>
        <p:spPr bwMode="auto">
          <a:xfrm>
            <a:off x="6972300" y="1506538"/>
            <a:ext cx="1462088" cy="7112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38100" tIns="38100" rIns="38100" bIns="38100" anchor="ctr"/>
          <a:lstStyle/>
          <a:p>
            <a:endParaRPr lang="en-US" sz="1000">
              <a:solidFill>
                <a:srgbClr val="000408"/>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r>
              <a:rPr lang="en-US" sz="1200">
                <a:solidFill>
                  <a:srgbClr val="000408"/>
                </a:solidFill>
                <a:latin typeface="Calibri" charset="0"/>
                <a:ea typeface="Calibri" charset="0"/>
                <a:cs typeface="Calibri" charset="0"/>
                <a:sym typeface="Calibri" charset="0"/>
              </a:rPr>
              <a:t>Intensive insulin</a:t>
            </a:r>
          </a:p>
        </p:txBody>
      </p:sp>
      <p:sp>
        <p:nvSpPr>
          <p:cNvPr id="5128" name="Line 8"/>
          <p:cNvSpPr>
            <a:spLocks noChangeShapeType="1"/>
          </p:cNvSpPr>
          <p:nvPr/>
        </p:nvSpPr>
        <p:spPr bwMode="auto">
          <a:xfrm>
            <a:off x="2898775" y="1920875"/>
            <a:ext cx="312738" cy="0"/>
          </a:xfrm>
          <a:prstGeom prst="line">
            <a:avLst/>
          </a:prstGeom>
          <a:noFill/>
          <a:ln w="31750" cap="flat">
            <a:solidFill>
              <a:schemeClr val="tx1"/>
            </a:solidFill>
            <a:prstDash val="solid"/>
            <a:round/>
            <a:headEnd type="none" w="med" len="med"/>
            <a:tailEnd type="triangle" w="med" len="med"/>
          </a:ln>
        </p:spPr>
        <p:txBody>
          <a:bodyPr lIns="0" tIns="0" rIns="0" bIns="0"/>
          <a:lstStyle/>
          <a:p>
            <a:endParaRPr lang="en-US"/>
          </a:p>
        </p:txBody>
      </p:sp>
      <p:sp>
        <p:nvSpPr>
          <p:cNvPr id="5129" name="Line 9"/>
          <p:cNvSpPr>
            <a:spLocks noChangeShapeType="1"/>
          </p:cNvSpPr>
          <p:nvPr/>
        </p:nvSpPr>
        <p:spPr bwMode="auto">
          <a:xfrm>
            <a:off x="2898775" y="2530475"/>
            <a:ext cx="312738" cy="0"/>
          </a:xfrm>
          <a:prstGeom prst="line">
            <a:avLst/>
          </a:prstGeom>
          <a:noFill/>
          <a:ln w="31750" cap="flat">
            <a:solidFill>
              <a:schemeClr val="tx1"/>
            </a:solidFill>
            <a:prstDash val="solid"/>
            <a:round/>
            <a:headEnd type="none" w="med" len="med"/>
            <a:tailEnd type="triangle" w="med" len="med"/>
          </a:ln>
        </p:spPr>
        <p:txBody>
          <a:bodyPr lIns="0" tIns="0" rIns="0" bIns="0"/>
          <a:lstStyle/>
          <a:p>
            <a:endParaRPr lang="en-US"/>
          </a:p>
        </p:txBody>
      </p:sp>
      <p:sp>
        <p:nvSpPr>
          <p:cNvPr id="5130" name="Line 10"/>
          <p:cNvSpPr>
            <a:spLocks noChangeShapeType="1"/>
          </p:cNvSpPr>
          <p:nvPr/>
        </p:nvSpPr>
        <p:spPr bwMode="auto">
          <a:xfrm>
            <a:off x="2898775" y="1898650"/>
            <a:ext cx="0" cy="636588"/>
          </a:xfrm>
          <a:prstGeom prst="line">
            <a:avLst/>
          </a:prstGeom>
          <a:noFill/>
          <a:ln w="31750" cap="flat">
            <a:solidFill>
              <a:schemeClr val="tx1"/>
            </a:solidFill>
            <a:prstDash val="solid"/>
            <a:round/>
            <a:headEnd type="none" w="med" len="med"/>
            <a:tailEnd type="none" w="med" len="med"/>
          </a:ln>
        </p:spPr>
        <p:txBody>
          <a:bodyPr lIns="0" tIns="0" rIns="0" bIns="0"/>
          <a:lstStyle/>
          <a:p>
            <a:endParaRPr lang="en-US"/>
          </a:p>
        </p:txBody>
      </p:sp>
      <p:sp>
        <p:nvSpPr>
          <p:cNvPr id="5131" name="Line 11"/>
          <p:cNvSpPr>
            <a:spLocks noChangeShapeType="1"/>
          </p:cNvSpPr>
          <p:nvPr/>
        </p:nvSpPr>
        <p:spPr bwMode="auto">
          <a:xfrm>
            <a:off x="2584450" y="2219325"/>
            <a:ext cx="314325" cy="0"/>
          </a:xfrm>
          <a:prstGeom prst="line">
            <a:avLst/>
          </a:prstGeom>
          <a:noFill/>
          <a:ln w="31750" cap="flat">
            <a:solidFill>
              <a:schemeClr val="tx1"/>
            </a:solidFill>
            <a:prstDash val="solid"/>
            <a:round/>
            <a:headEnd type="none" w="med" len="med"/>
            <a:tailEnd type="none" w="med" len="med"/>
          </a:ln>
        </p:spPr>
        <p:txBody>
          <a:bodyPr lIns="0" tIns="0" rIns="0" bIns="0"/>
          <a:lstStyle/>
          <a:p>
            <a:endParaRPr lang="en-US"/>
          </a:p>
        </p:txBody>
      </p:sp>
      <p:sp>
        <p:nvSpPr>
          <p:cNvPr id="5132" name="Line 12"/>
          <p:cNvSpPr>
            <a:spLocks noChangeShapeType="1"/>
          </p:cNvSpPr>
          <p:nvPr/>
        </p:nvSpPr>
        <p:spPr bwMode="auto">
          <a:xfrm rot="10800000" flipH="1">
            <a:off x="7642225" y="2239963"/>
            <a:ext cx="0" cy="2982912"/>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33" name="Line 13"/>
          <p:cNvSpPr>
            <a:spLocks noChangeShapeType="1"/>
          </p:cNvSpPr>
          <p:nvPr/>
        </p:nvSpPr>
        <p:spPr bwMode="auto">
          <a:xfrm>
            <a:off x="6743700" y="5224463"/>
            <a:ext cx="914400" cy="0"/>
          </a:xfrm>
          <a:prstGeom prst="line">
            <a:avLst/>
          </a:prstGeom>
          <a:noFill/>
          <a:ln w="12700" cap="rnd">
            <a:solidFill>
              <a:schemeClr val="tx1"/>
            </a:solidFill>
            <a:prstDash val="sysDot"/>
            <a:round/>
            <a:headEnd type="none" w="med" len="med"/>
            <a:tailEnd type="none" w="med" len="med"/>
          </a:ln>
        </p:spPr>
        <p:txBody>
          <a:bodyPr lIns="0" tIns="0" rIns="0" bIns="0"/>
          <a:lstStyle/>
          <a:p>
            <a:endParaRPr lang="en-US"/>
          </a:p>
        </p:txBody>
      </p:sp>
      <p:sp>
        <p:nvSpPr>
          <p:cNvPr id="5134" name="Line 14"/>
          <p:cNvSpPr>
            <a:spLocks noChangeShapeType="1"/>
          </p:cNvSpPr>
          <p:nvPr/>
        </p:nvSpPr>
        <p:spPr bwMode="auto">
          <a:xfrm>
            <a:off x="2714625" y="2320925"/>
            <a:ext cx="34925" cy="2422525"/>
          </a:xfrm>
          <a:prstGeom prst="line">
            <a:avLst/>
          </a:prstGeom>
          <a:noFill/>
          <a:ln w="12700" cap="rnd">
            <a:solidFill>
              <a:schemeClr val="tx1"/>
            </a:solidFill>
            <a:prstDash val="sysDot"/>
            <a:round/>
            <a:headEnd type="none" w="med" len="med"/>
            <a:tailEnd type="none" w="med" len="med"/>
          </a:ln>
        </p:spPr>
        <p:txBody>
          <a:bodyPr lIns="0" tIns="0" rIns="0" bIns="0"/>
          <a:lstStyle/>
          <a:p>
            <a:endParaRPr lang="en-US"/>
          </a:p>
        </p:txBody>
      </p:sp>
      <p:sp>
        <p:nvSpPr>
          <p:cNvPr id="5135" name="Rectangle 15"/>
          <p:cNvSpPr>
            <a:spLocks/>
          </p:cNvSpPr>
          <p:nvPr/>
        </p:nvSpPr>
        <p:spPr bwMode="auto">
          <a:xfrm>
            <a:off x="3319463" y="3727450"/>
            <a:ext cx="1239837" cy="9144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38100" tIns="38100" rIns="38100" bIns="38100" anchor="ctr"/>
          <a:lstStyle/>
          <a:p>
            <a:pPr marL="136525" indent="-136525" algn="l">
              <a:lnSpc>
                <a:spcPct val="85000"/>
              </a:lnSpc>
              <a:tabLst>
                <a:tab pos="508000" algn="l"/>
                <a:tab pos="508000" algn="l"/>
                <a:tab pos="508000" algn="l"/>
                <a:tab pos="508000" algn="l"/>
                <a:tab pos="508000" algn="l"/>
                <a:tab pos="508000" algn="l"/>
                <a:tab pos="508000" algn="l"/>
              </a:tabLst>
            </a:pPr>
            <a:endParaRPr lang="en-US" sz="1000">
              <a:solidFill>
                <a:srgbClr val="000408"/>
              </a:solidFill>
              <a:latin typeface="Calibri" charset="0"/>
              <a:ea typeface="Calibri" charset="0"/>
              <a:cs typeface="Calibri" charset="0"/>
              <a:sym typeface="Calibri" charset="0"/>
            </a:endParaRPr>
          </a:p>
          <a:p>
            <a:pPr marL="136525" indent="-136525" algn="l">
              <a:lnSpc>
                <a:spcPct val="85000"/>
              </a:lnSpc>
              <a:spcBef>
                <a:spcPts val="200"/>
              </a:spcBef>
              <a:tabLst>
                <a:tab pos="508000" algn="l"/>
                <a:tab pos="508000" algn="l"/>
                <a:tab pos="508000" algn="l"/>
                <a:tab pos="508000" algn="l"/>
                <a:tab pos="508000" algn="l"/>
                <a:tab pos="508000" algn="l"/>
                <a:tab pos="508000" algn="l"/>
              </a:tabLst>
            </a:pPr>
            <a:r>
              <a:rPr lang="en-US" sz="10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charset="0"/>
                <a:ea typeface="Calibri" charset="0"/>
                <a:cs typeface="Calibri" charset="0"/>
                <a:sym typeface="Calibri" charset="0"/>
              </a:rPr>
              <a:t>		+</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charset="0"/>
                <a:ea typeface="Calibri" charset="0"/>
                <a:cs typeface="Calibri" charset="0"/>
                <a:sym typeface="Calibri" charset="0"/>
              </a:rPr>
              <a:t>	Pioglitazone</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Italic" charset="0"/>
                <a:ea typeface="Calibri Italic" charset="0"/>
                <a:cs typeface="Calibri Italic" charset="0"/>
                <a:sym typeface="Calibri Italic" charset="0"/>
              </a:rPr>
              <a:t>No hypoglycaemia</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Italic" charset="0"/>
                <a:ea typeface="Calibri Italic" charset="0"/>
                <a:cs typeface="Calibri Italic" charset="0"/>
                <a:sym typeface="Calibri Italic" charset="0"/>
              </a:rPr>
              <a:t>Oedema/CHF</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Italic" charset="0"/>
                <a:ea typeface="Calibri Italic" charset="0"/>
                <a:cs typeface="Calibri Italic" charset="0"/>
                <a:sym typeface="Calibri Italic" charset="0"/>
              </a:rPr>
              <a:t>Bone loss</a:t>
            </a:r>
          </a:p>
        </p:txBody>
      </p:sp>
      <p:sp>
        <p:nvSpPr>
          <p:cNvPr id="5136" name="Rectangle 16"/>
          <p:cNvSpPr>
            <a:spLocks/>
          </p:cNvSpPr>
          <p:nvPr/>
        </p:nvSpPr>
        <p:spPr bwMode="auto">
          <a:xfrm>
            <a:off x="5511800" y="3768725"/>
            <a:ext cx="1239838" cy="8382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38100" tIns="38100" rIns="38100" bIns="38100" anchor="ctr"/>
          <a:lstStyle/>
          <a:p>
            <a:pPr>
              <a:lnSpc>
                <a:spcPct val="85000"/>
              </a:lnSpc>
            </a:pPr>
            <a:r>
              <a:rPr lang="en-US" sz="10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pPr>
              <a:lnSpc>
                <a:spcPct val="85000"/>
              </a:lnSpc>
            </a:pPr>
            <a:r>
              <a:rPr lang="en-US" sz="10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pPr>
              <a:lnSpc>
                <a:spcPct val="85000"/>
              </a:lnSpc>
            </a:pPr>
            <a:r>
              <a:rPr lang="en-US" sz="1000">
                <a:solidFill>
                  <a:srgbClr val="000408"/>
                </a:solidFill>
                <a:latin typeface="Calibri" charset="0"/>
                <a:ea typeface="Calibri" charset="0"/>
                <a:cs typeface="Calibri" charset="0"/>
                <a:sym typeface="Calibri" charset="0"/>
              </a:rPr>
              <a:t>Pioglitazone</a:t>
            </a:r>
            <a:endParaRPr lang="en-US" sz="1800">
              <a:solidFill>
                <a:schemeClr val="tx1"/>
              </a:solidFill>
              <a:latin typeface="Calibri" charset="0"/>
              <a:ea typeface="Calibri" charset="0"/>
              <a:cs typeface="Calibri" charset="0"/>
              <a:sym typeface="Calibri" charset="0"/>
            </a:endParaRPr>
          </a:p>
          <a:p>
            <a:pPr>
              <a:lnSpc>
                <a:spcPct val="85000"/>
              </a:lnSpc>
            </a:pPr>
            <a:r>
              <a:rPr lang="en-US" sz="10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pPr>
              <a:lnSpc>
                <a:spcPct val="85000"/>
              </a:lnSpc>
            </a:pPr>
            <a:r>
              <a:rPr lang="en-US" sz="1000">
                <a:solidFill>
                  <a:srgbClr val="000408"/>
                </a:solidFill>
                <a:latin typeface="Calibri" charset="0"/>
                <a:ea typeface="Calibri" charset="0"/>
                <a:cs typeface="Calibri" charset="0"/>
                <a:sym typeface="Calibri" charset="0"/>
              </a:rPr>
              <a:t>Sulfonylurea</a:t>
            </a:r>
            <a:r>
              <a:rPr lang="en-US" sz="1000" baseline="30000">
                <a:solidFill>
                  <a:srgbClr val="000408"/>
                </a:solidFill>
                <a:latin typeface="Calibri" charset="0"/>
                <a:ea typeface="Calibri" charset="0"/>
                <a:cs typeface="Calibri" charset="0"/>
                <a:sym typeface="Calibri" charset="0"/>
              </a:rPr>
              <a:t>a</a:t>
            </a:r>
          </a:p>
        </p:txBody>
      </p:sp>
      <p:sp>
        <p:nvSpPr>
          <p:cNvPr id="5137" name="Line 17"/>
          <p:cNvSpPr>
            <a:spLocks noChangeShapeType="1"/>
          </p:cNvSpPr>
          <p:nvPr/>
        </p:nvSpPr>
        <p:spPr bwMode="auto">
          <a:xfrm>
            <a:off x="2898775" y="4224338"/>
            <a:ext cx="392113" cy="0"/>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38" name="Line 18"/>
          <p:cNvSpPr>
            <a:spLocks noChangeShapeType="1"/>
          </p:cNvSpPr>
          <p:nvPr/>
        </p:nvSpPr>
        <p:spPr bwMode="auto">
          <a:xfrm>
            <a:off x="2898775" y="5164138"/>
            <a:ext cx="392113" cy="0"/>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39" name="Line 19"/>
          <p:cNvSpPr>
            <a:spLocks noChangeShapeType="1"/>
          </p:cNvSpPr>
          <p:nvPr/>
        </p:nvSpPr>
        <p:spPr bwMode="auto">
          <a:xfrm>
            <a:off x="5148263" y="4243388"/>
            <a:ext cx="187325" cy="0"/>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40" name="Line 20"/>
          <p:cNvSpPr>
            <a:spLocks noChangeShapeType="1"/>
          </p:cNvSpPr>
          <p:nvPr/>
        </p:nvSpPr>
        <p:spPr bwMode="auto">
          <a:xfrm>
            <a:off x="5170488" y="5157788"/>
            <a:ext cx="187325" cy="0"/>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41" name="Line 21"/>
          <p:cNvSpPr>
            <a:spLocks noChangeShapeType="1"/>
          </p:cNvSpPr>
          <p:nvPr/>
        </p:nvSpPr>
        <p:spPr bwMode="auto">
          <a:xfrm rot="10800000" flipH="1">
            <a:off x="4883150" y="4713288"/>
            <a:ext cx="234950" cy="495300"/>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42" name="Line 22"/>
          <p:cNvSpPr>
            <a:spLocks noChangeShapeType="1"/>
          </p:cNvSpPr>
          <p:nvPr/>
        </p:nvSpPr>
        <p:spPr bwMode="auto">
          <a:xfrm>
            <a:off x="4857750" y="4311650"/>
            <a:ext cx="268288" cy="388938"/>
          </a:xfrm>
          <a:prstGeom prst="line">
            <a:avLst/>
          </a:prstGeom>
          <a:noFill/>
          <a:ln w="12700" cap="flat">
            <a:solidFill>
              <a:schemeClr val="tx1"/>
            </a:solidFill>
            <a:prstDash val="sysDot"/>
            <a:round/>
            <a:headEnd type="none" w="med" len="med"/>
            <a:tailEnd type="triangle" w="med" len="med"/>
          </a:ln>
        </p:spPr>
        <p:txBody>
          <a:bodyPr lIns="0" tIns="0" rIns="0" bIns="0"/>
          <a:lstStyle/>
          <a:p>
            <a:endParaRPr lang="en-US"/>
          </a:p>
        </p:txBody>
      </p:sp>
      <p:sp>
        <p:nvSpPr>
          <p:cNvPr id="5143" name="Line 23"/>
          <p:cNvSpPr>
            <a:spLocks noChangeShapeType="1"/>
          </p:cNvSpPr>
          <p:nvPr/>
        </p:nvSpPr>
        <p:spPr bwMode="auto">
          <a:xfrm>
            <a:off x="2898775" y="4241800"/>
            <a:ext cx="0" cy="915988"/>
          </a:xfrm>
          <a:prstGeom prst="line">
            <a:avLst/>
          </a:prstGeom>
          <a:noFill/>
          <a:ln w="12700" cap="rnd">
            <a:solidFill>
              <a:schemeClr val="tx1"/>
            </a:solidFill>
            <a:prstDash val="sysDot"/>
            <a:round/>
            <a:headEnd type="none" w="med" len="med"/>
            <a:tailEnd type="none" w="med" len="med"/>
          </a:ln>
        </p:spPr>
        <p:txBody>
          <a:bodyPr lIns="0" tIns="0" rIns="0" bIns="0"/>
          <a:lstStyle/>
          <a:p>
            <a:endParaRPr lang="en-US"/>
          </a:p>
        </p:txBody>
      </p:sp>
      <p:sp>
        <p:nvSpPr>
          <p:cNvPr id="5144" name="Line 24"/>
          <p:cNvSpPr>
            <a:spLocks noChangeShapeType="1"/>
          </p:cNvSpPr>
          <p:nvPr/>
        </p:nvSpPr>
        <p:spPr bwMode="auto">
          <a:xfrm>
            <a:off x="5156200" y="4252913"/>
            <a:ext cx="0" cy="914400"/>
          </a:xfrm>
          <a:prstGeom prst="line">
            <a:avLst/>
          </a:prstGeom>
          <a:noFill/>
          <a:ln w="12700" cap="rnd">
            <a:solidFill>
              <a:schemeClr val="tx1"/>
            </a:solidFill>
            <a:prstDash val="sysDot"/>
            <a:round/>
            <a:headEnd type="none" w="med" len="med"/>
            <a:tailEnd type="none" w="med" len="med"/>
          </a:ln>
        </p:spPr>
        <p:txBody>
          <a:bodyPr lIns="0" tIns="0" rIns="0" bIns="0"/>
          <a:lstStyle/>
          <a:p>
            <a:endParaRPr lang="en-US"/>
          </a:p>
        </p:txBody>
      </p:sp>
      <p:sp>
        <p:nvSpPr>
          <p:cNvPr id="5145" name="Line 25"/>
          <p:cNvSpPr>
            <a:spLocks noChangeShapeType="1"/>
          </p:cNvSpPr>
          <p:nvPr/>
        </p:nvSpPr>
        <p:spPr bwMode="auto">
          <a:xfrm>
            <a:off x="2741613" y="4737100"/>
            <a:ext cx="155575" cy="0"/>
          </a:xfrm>
          <a:prstGeom prst="line">
            <a:avLst/>
          </a:prstGeom>
          <a:noFill/>
          <a:ln w="12700" cap="rnd">
            <a:solidFill>
              <a:schemeClr val="tx1"/>
            </a:solidFill>
            <a:prstDash val="sysDot"/>
            <a:round/>
            <a:headEnd type="none" w="med" len="med"/>
            <a:tailEnd type="none" w="med" len="med"/>
          </a:ln>
        </p:spPr>
        <p:txBody>
          <a:bodyPr lIns="0" tIns="0" rIns="0" bIns="0"/>
          <a:lstStyle/>
          <a:p>
            <a:endParaRPr lang="en-US"/>
          </a:p>
        </p:txBody>
      </p:sp>
      <p:sp>
        <p:nvSpPr>
          <p:cNvPr id="5146" name="Line 26"/>
          <p:cNvSpPr>
            <a:spLocks noChangeShapeType="1"/>
          </p:cNvSpPr>
          <p:nvPr/>
        </p:nvSpPr>
        <p:spPr bwMode="auto">
          <a:xfrm>
            <a:off x="1409700" y="3311525"/>
            <a:ext cx="7129463" cy="0"/>
          </a:xfrm>
          <a:prstGeom prst="line">
            <a:avLst/>
          </a:prstGeom>
          <a:noFill/>
          <a:ln w="12700" cap="rnd">
            <a:solidFill>
              <a:schemeClr val="tx1"/>
            </a:solidFill>
            <a:prstDash val="sysDot"/>
            <a:round/>
            <a:headEnd type="none" w="med" len="med"/>
            <a:tailEnd type="none" w="med" len="med"/>
          </a:ln>
        </p:spPr>
        <p:txBody>
          <a:bodyPr lIns="0" tIns="0" rIns="0" bIns="0"/>
          <a:lstStyle/>
          <a:p>
            <a:endParaRPr lang="en-US"/>
          </a:p>
        </p:txBody>
      </p:sp>
      <p:sp>
        <p:nvSpPr>
          <p:cNvPr id="5147" name="Rectangle 27"/>
          <p:cNvSpPr>
            <a:spLocks/>
          </p:cNvSpPr>
          <p:nvPr/>
        </p:nvSpPr>
        <p:spPr bwMode="auto">
          <a:xfrm>
            <a:off x="1965325" y="1093788"/>
            <a:ext cx="3149600" cy="254000"/>
          </a:xfrm>
          <a:prstGeom prst="rect">
            <a:avLst/>
          </a:prstGeom>
          <a:noFill/>
          <a:ln w="38100" cap="flat">
            <a:noFill/>
            <a:miter lim="800000"/>
            <a:headEnd type="none" w="med" len="med"/>
            <a:tailEnd type="none" w="med" len="med"/>
          </a:ln>
        </p:spPr>
        <p:txBody>
          <a:bodyPr lIns="38100" tIns="38100" rIns="38100" bIns="38100"/>
          <a:lstStyle/>
          <a:p>
            <a:pPr>
              <a:spcBef>
                <a:spcPts val="713"/>
              </a:spcBef>
            </a:pPr>
            <a:r>
              <a:rPr lang="en-US" sz="1200">
                <a:solidFill>
                  <a:schemeClr val="tx1"/>
                </a:solidFill>
                <a:latin typeface="Calibri" charset="0"/>
                <a:ea typeface="Calibri" charset="0"/>
                <a:cs typeface="Calibri" charset="0"/>
                <a:sym typeface="Calibri" charset="0"/>
              </a:rPr>
              <a:t>Tier 1: Well validated core therapies</a:t>
            </a:r>
          </a:p>
        </p:txBody>
      </p:sp>
      <p:sp>
        <p:nvSpPr>
          <p:cNvPr id="5148" name="Rectangle 28"/>
          <p:cNvSpPr>
            <a:spLocks/>
          </p:cNvSpPr>
          <p:nvPr/>
        </p:nvSpPr>
        <p:spPr bwMode="auto">
          <a:xfrm>
            <a:off x="1377950" y="3389313"/>
            <a:ext cx="4241800" cy="254000"/>
          </a:xfrm>
          <a:prstGeom prst="rect">
            <a:avLst/>
          </a:prstGeom>
          <a:noFill/>
          <a:ln w="38100" cap="flat">
            <a:noFill/>
            <a:miter lim="800000"/>
            <a:headEnd type="none" w="med" len="med"/>
            <a:tailEnd type="none" w="med" len="med"/>
          </a:ln>
        </p:spPr>
        <p:txBody>
          <a:bodyPr lIns="38100" tIns="38100" rIns="38100" bIns="38100"/>
          <a:lstStyle/>
          <a:p>
            <a:pPr>
              <a:spcBef>
                <a:spcPts val="713"/>
              </a:spcBef>
            </a:pPr>
            <a:r>
              <a:rPr lang="en-US" sz="1200">
                <a:solidFill>
                  <a:schemeClr val="tx1"/>
                </a:solidFill>
                <a:latin typeface="Calibri" charset="0"/>
                <a:ea typeface="Calibri" charset="0"/>
                <a:cs typeface="Calibri" charset="0"/>
                <a:sym typeface="Calibri" charset="0"/>
              </a:rPr>
              <a:t>  Tier 2:  Less well validated therapies</a:t>
            </a:r>
          </a:p>
        </p:txBody>
      </p:sp>
      <p:sp>
        <p:nvSpPr>
          <p:cNvPr id="5149" name="Rectangle 29"/>
          <p:cNvSpPr>
            <a:spLocks/>
          </p:cNvSpPr>
          <p:nvPr/>
        </p:nvSpPr>
        <p:spPr bwMode="auto">
          <a:xfrm>
            <a:off x="1635125" y="3090863"/>
            <a:ext cx="952500" cy="254000"/>
          </a:xfrm>
          <a:prstGeom prst="rect">
            <a:avLst/>
          </a:prstGeom>
          <a:noFill/>
          <a:ln w="38100" cap="flat">
            <a:noFill/>
            <a:miter lim="800000"/>
            <a:headEnd type="none" w="med" len="med"/>
            <a:tailEnd type="none" w="med" len="med"/>
          </a:ln>
        </p:spPr>
        <p:txBody>
          <a:bodyPr lIns="38100" tIns="38100" rIns="38100" bIns="38100"/>
          <a:lstStyle/>
          <a:p>
            <a:pPr>
              <a:spcBef>
                <a:spcPts val="713"/>
              </a:spcBef>
            </a:pPr>
            <a:r>
              <a:rPr lang="en-US" sz="1200">
                <a:solidFill>
                  <a:schemeClr val="tx1"/>
                </a:solidFill>
                <a:latin typeface="Calibri" charset="0"/>
                <a:ea typeface="Calibri" charset="0"/>
                <a:cs typeface="Calibri" charset="0"/>
                <a:sym typeface="Calibri" charset="0"/>
              </a:rPr>
              <a:t>STEP 1</a:t>
            </a:r>
          </a:p>
        </p:txBody>
      </p:sp>
      <p:sp>
        <p:nvSpPr>
          <p:cNvPr id="5150" name="Rectangle 30"/>
          <p:cNvSpPr>
            <a:spLocks/>
          </p:cNvSpPr>
          <p:nvPr/>
        </p:nvSpPr>
        <p:spPr bwMode="auto">
          <a:xfrm>
            <a:off x="3446463" y="3090863"/>
            <a:ext cx="952500" cy="254000"/>
          </a:xfrm>
          <a:prstGeom prst="rect">
            <a:avLst/>
          </a:prstGeom>
          <a:noFill/>
          <a:ln w="38100" cap="flat">
            <a:noFill/>
            <a:miter lim="800000"/>
            <a:headEnd type="none" w="med" len="med"/>
            <a:tailEnd type="none" w="med" len="med"/>
          </a:ln>
        </p:spPr>
        <p:txBody>
          <a:bodyPr lIns="38100" tIns="38100" rIns="38100" bIns="38100"/>
          <a:lstStyle/>
          <a:p>
            <a:pPr>
              <a:spcBef>
                <a:spcPts val="713"/>
              </a:spcBef>
            </a:pPr>
            <a:r>
              <a:rPr lang="en-US" sz="1200">
                <a:solidFill>
                  <a:schemeClr val="tx1"/>
                </a:solidFill>
                <a:latin typeface="Calibri" charset="0"/>
                <a:ea typeface="Calibri" charset="0"/>
                <a:cs typeface="Calibri" charset="0"/>
                <a:sym typeface="Calibri" charset="0"/>
              </a:rPr>
              <a:t>STEP 2</a:t>
            </a:r>
          </a:p>
        </p:txBody>
      </p:sp>
      <p:sp>
        <p:nvSpPr>
          <p:cNvPr id="5151" name="Rectangle 31"/>
          <p:cNvSpPr>
            <a:spLocks/>
          </p:cNvSpPr>
          <p:nvPr/>
        </p:nvSpPr>
        <p:spPr bwMode="auto">
          <a:xfrm>
            <a:off x="6716713" y="3090863"/>
            <a:ext cx="952500" cy="254000"/>
          </a:xfrm>
          <a:prstGeom prst="rect">
            <a:avLst/>
          </a:prstGeom>
          <a:noFill/>
          <a:ln w="38100" cap="flat">
            <a:noFill/>
            <a:miter lim="800000"/>
            <a:headEnd type="none" w="med" len="med"/>
            <a:tailEnd type="none" w="med" len="med"/>
          </a:ln>
        </p:spPr>
        <p:txBody>
          <a:bodyPr lIns="38100" tIns="38100" rIns="38100" bIns="38100"/>
          <a:lstStyle/>
          <a:p>
            <a:pPr>
              <a:spcBef>
                <a:spcPts val="713"/>
              </a:spcBef>
            </a:pPr>
            <a:r>
              <a:rPr lang="en-US" sz="1200">
                <a:solidFill>
                  <a:schemeClr val="tx1"/>
                </a:solidFill>
                <a:latin typeface="Calibri" charset="0"/>
                <a:ea typeface="Calibri" charset="0"/>
                <a:cs typeface="Calibri" charset="0"/>
                <a:sym typeface="Calibri" charset="0"/>
              </a:rPr>
              <a:t>STEP 3</a:t>
            </a:r>
          </a:p>
        </p:txBody>
      </p:sp>
      <p:sp>
        <p:nvSpPr>
          <p:cNvPr id="5152" name="Rectangle 32"/>
          <p:cNvSpPr>
            <a:spLocks/>
          </p:cNvSpPr>
          <p:nvPr/>
        </p:nvSpPr>
        <p:spPr bwMode="auto">
          <a:xfrm>
            <a:off x="3319463" y="4719638"/>
            <a:ext cx="1239837" cy="9144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38100" tIns="38100" rIns="38100" bIns="38100" anchor="ctr"/>
          <a:lstStyle/>
          <a:p>
            <a:pPr marL="136525" indent="-136525" algn="l">
              <a:lnSpc>
                <a:spcPct val="85000"/>
              </a:lnSpc>
              <a:tabLst>
                <a:tab pos="508000" algn="l"/>
                <a:tab pos="508000" algn="l"/>
                <a:tab pos="508000" algn="l"/>
                <a:tab pos="508000" algn="l"/>
                <a:tab pos="508000" algn="l"/>
                <a:tab pos="508000" algn="l"/>
                <a:tab pos="508000" algn="l"/>
              </a:tabLst>
            </a:pPr>
            <a:endParaRPr lang="en-US" sz="1000">
              <a:solidFill>
                <a:srgbClr val="000408"/>
              </a:solidFill>
              <a:latin typeface="Calibri" charset="0"/>
              <a:ea typeface="Calibri" charset="0"/>
              <a:cs typeface="Calibri" charset="0"/>
              <a:sym typeface="Calibri" charset="0"/>
            </a:endParaRPr>
          </a:p>
          <a:p>
            <a:pPr marL="136525" indent="-136525" algn="l">
              <a:lnSpc>
                <a:spcPct val="85000"/>
              </a:lnSpc>
              <a:spcBef>
                <a:spcPts val="200"/>
              </a:spcBef>
              <a:tabLst>
                <a:tab pos="508000" algn="l"/>
                <a:tab pos="508000" algn="l"/>
                <a:tab pos="508000" algn="l"/>
                <a:tab pos="508000" algn="l"/>
                <a:tab pos="508000" algn="l"/>
                <a:tab pos="508000" algn="l"/>
                <a:tab pos="508000" algn="l"/>
              </a:tabLst>
            </a:pPr>
            <a:r>
              <a:rPr lang="en-US" sz="10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charset="0"/>
                <a:ea typeface="Calibri" charset="0"/>
                <a:cs typeface="Calibri" charset="0"/>
                <a:sym typeface="Calibri" charset="0"/>
              </a:rPr>
              <a:t>		+</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charset="0"/>
                <a:ea typeface="Calibri" charset="0"/>
                <a:cs typeface="Calibri" charset="0"/>
                <a:sym typeface="Calibri" charset="0"/>
              </a:rPr>
              <a:t>	GLP-1 agonist</a:t>
            </a:r>
            <a:r>
              <a:rPr lang="en-US" sz="1000" baseline="30000">
                <a:solidFill>
                  <a:srgbClr val="000408"/>
                </a:solidFill>
                <a:latin typeface="Calibri" charset="0"/>
                <a:ea typeface="Calibri" charset="0"/>
                <a:cs typeface="Calibri" charset="0"/>
                <a:sym typeface="Calibri" charset="0"/>
              </a:rPr>
              <a:t>b</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Italic" charset="0"/>
                <a:ea typeface="Calibri Italic" charset="0"/>
                <a:cs typeface="Calibri Italic" charset="0"/>
                <a:sym typeface="Calibri Italic" charset="0"/>
              </a:rPr>
              <a:t>No hypoglycaemia</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Italic" charset="0"/>
                <a:ea typeface="Calibri Italic" charset="0"/>
                <a:cs typeface="Calibri Italic" charset="0"/>
                <a:sym typeface="Calibri Italic" charset="0"/>
              </a:rPr>
              <a:t>Weight loss</a:t>
            </a:r>
            <a:endParaRPr lang="en-US" sz="1800">
              <a:solidFill>
                <a:schemeClr val="tx1"/>
              </a:solidFill>
              <a:latin typeface="Calibri" charset="0"/>
              <a:ea typeface="Calibri" charset="0"/>
              <a:cs typeface="Calibri" charset="0"/>
              <a:sym typeface="Calibri" charset="0"/>
            </a:endParaRPr>
          </a:p>
          <a:p>
            <a:pPr marL="136525" indent="-136525" algn="l">
              <a:lnSpc>
                <a:spcPct val="85000"/>
              </a:lnSpc>
              <a:tabLst>
                <a:tab pos="508000" algn="l"/>
                <a:tab pos="508000" algn="l"/>
                <a:tab pos="508000" algn="l"/>
                <a:tab pos="508000" algn="l"/>
                <a:tab pos="508000" algn="l"/>
                <a:tab pos="508000" algn="l"/>
                <a:tab pos="508000" algn="l"/>
              </a:tabLst>
            </a:pPr>
            <a:r>
              <a:rPr lang="en-US" sz="1000">
                <a:solidFill>
                  <a:srgbClr val="000408"/>
                </a:solidFill>
                <a:latin typeface="Calibri Italic" charset="0"/>
                <a:ea typeface="Calibri Italic" charset="0"/>
                <a:cs typeface="Calibri Italic" charset="0"/>
                <a:sym typeface="Calibri Italic" charset="0"/>
              </a:rPr>
              <a:t>Nausea/vomiting</a:t>
            </a:r>
          </a:p>
        </p:txBody>
      </p:sp>
      <p:sp>
        <p:nvSpPr>
          <p:cNvPr id="5153" name="Rectangle 33"/>
          <p:cNvSpPr>
            <a:spLocks/>
          </p:cNvSpPr>
          <p:nvPr/>
        </p:nvSpPr>
        <p:spPr bwMode="auto">
          <a:xfrm>
            <a:off x="5532438" y="4797425"/>
            <a:ext cx="1241425" cy="838200"/>
          </a:xfrm>
          <a:prstGeom prst="rect">
            <a:avLst/>
          </a:prstGeom>
          <a:solidFill>
            <a:schemeClr val="accent1"/>
          </a:solidFill>
          <a:ln w="38100" cap="flat">
            <a:solidFill>
              <a:srgbClr val="FFFFFF"/>
            </a:solidFill>
            <a:prstDash val="solid"/>
            <a:miter lim="800000"/>
            <a:headEnd type="none" w="med" len="med"/>
            <a:tailEnd type="none" w="med" len="med"/>
          </a:ln>
        </p:spPr>
        <p:txBody>
          <a:bodyPr wrap="none" lIns="38100" tIns="38100" rIns="38100" bIns="38100" anchor="ctr"/>
          <a:lstStyle/>
          <a:p>
            <a:pPr>
              <a:lnSpc>
                <a:spcPct val="85000"/>
              </a:lnSpc>
            </a:pPr>
            <a:r>
              <a:rPr lang="en-US" sz="1000">
                <a:solidFill>
                  <a:srgbClr val="000408"/>
                </a:solidFill>
                <a:latin typeface="Calibri" charset="0"/>
                <a:ea typeface="Calibri" charset="0"/>
                <a:cs typeface="Calibri" charset="0"/>
                <a:sym typeface="Calibri" charset="0"/>
              </a:rPr>
              <a:t>Lifestyle + Metformin</a:t>
            </a:r>
            <a:endParaRPr lang="en-US" sz="1800">
              <a:solidFill>
                <a:schemeClr val="tx1"/>
              </a:solidFill>
              <a:latin typeface="Calibri" charset="0"/>
              <a:ea typeface="Calibri" charset="0"/>
              <a:cs typeface="Calibri" charset="0"/>
              <a:sym typeface="Calibri" charset="0"/>
            </a:endParaRPr>
          </a:p>
          <a:p>
            <a:pPr>
              <a:lnSpc>
                <a:spcPct val="85000"/>
              </a:lnSpc>
            </a:pPr>
            <a:r>
              <a:rPr lang="en-US" sz="1000">
                <a:solidFill>
                  <a:srgbClr val="000408"/>
                </a:solidFill>
                <a:latin typeface="Calibri" charset="0"/>
                <a:ea typeface="Calibri" charset="0"/>
                <a:cs typeface="Calibri" charset="0"/>
                <a:sym typeface="Calibri" charset="0"/>
              </a:rPr>
              <a:t>+</a:t>
            </a:r>
            <a:endParaRPr lang="en-US" sz="1800">
              <a:solidFill>
                <a:schemeClr val="tx1"/>
              </a:solidFill>
              <a:latin typeface="Calibri" charset="0"/>
              <a:ea typeface="Calibri" charset="0"/>
              <a:cs typeface="Calibri" charset="0"/>
              <a:sym typeface="Calibri" charset="0"/>
            </a:endParaRPr>
          </a:p>
          <a:p>
            <a:pPr>
              <a:lnSpc>
                <a:spcPct val="85000"/>
              </a:lnSpc>
            </a:pPr>
            <a:r>
              <a:rPr lang="en-US" sz="1000">
                <a:solidFill>
                  <a:srgbClr val="000408"/>
                </a:solidFill>
                <a:latin typeface="Calibri" charset="0"/>
                <a:ea typeface="Calibri" charset="0"/>
                <a:cs typeface="Calibri" charset="0"/>
                <a:sym typeface="Calibri" charset="0"/>
              </a:rPr>
              <a:t>Basal insulin</a:t>
            </a:r>
          </a:p>
        </p:txBody>
      </p:sp>
      <p:sp>
        <p:nvSpPr>
          <p:cNvPr id="5154" name="Rectangle 34"/>
          <p:cNvSpPr>
            <a:spLocks/>
          </p:cNvSpPr>
          <p:nvPr/>
        </p:nvSpPr>
        <p:spPr bwMode="auto">
          <a:xfrm>
            <a:off x="363538" y="114300"/>
            <a:ext cx="8420100" cy="1003300"/>
          </a:xfrm>
          <a:prstGeom prst="rect">
            <a:avLst/>
          </a:prstGeom>
          <a:noFill/>
          <a:ln w="9525" cap="flat">
            <a:noFill/>
            <a:miter lim="800000"/>
            <a:headEnd type="none" w="med" len="med"/>
            <a:tailEnd type="none" w="med" len="med"/>
          </a:ln>
        </p:spPr>
        <p:txBody>
          <a:bodyPr lIns="38100" tIns="38100" rIns="38100" bIns="38100" anchor="ctr"/>
          <a:lstStyle/>
          <a:p>
            <a:r>
              <a:rPr lang="en-US" sz="3200">
                <a:solidFill>
                  <a:srgbClr val="99FF99"/>
                </a:solidFill>
                <a:effectLst>
                  <a:outerShdw blurRad="38100" dist="38100" dir="2700000" algn="tl">
                    <a:srgbClr val="C0C0C0"/>
                  </a:outerShdw>
                </a:effectLst>
                <a:latin typeface="Arial" charset="0"/>
                <a:cs typeface="Arial" charset="0"/>
                <a:sym typeface="Arial" charset="0"/>
              </a:rPr>
              <a:t>New ADA/EASD treatment algorithm </a:t>
            </a:r>
            <a:br>
              <a:rPr lang="en-US" sz="3200">
                <a:solidFill>
                  <a:srgbClr val="99FF99"/>
                </a:solidFill>
                <a:effectLst>
                  <a:outerShdw blurRad="38100" dist="38100" dir="2700000" algn="tl">
                    <a:srgbClr val="C0C0C0"/>
                  </a:outerShdw>
                </a:effectLst>
                <a:latin typeface="Arial" charset="0"/>
                <a:cs typeface="Arial" charset="0"/>
                <a:sym typeface="Arial" charset="0"/>
              </a:rPr>
            </a:br>
            <a:r>
              <a:rPr lang="en-US" sz="3200">
                <a:solidFill>
                  <a:srgbClr val="99FF99"/>
                </a:solidFill>
                <a:effectLst>
                  <a:outerShdw blurRad="38100" dist="38100" dir="2700000" algn="tl">
                    <a:srgbClr val="C0C0C0"/>
                  </a:outerShdw>
                </a:effectLst>
                <a:latin typeface="Arial" charset="0"/>
                <a:cs typeface="Arial" charset="0"/>
                <a:sym typeface="Arial" charset="0"/>
              </a:rPr>
              <a:t>for Type 2 diabetes</a:t>
            </a:r>
          </a:p>
        </p:txBody>
      </p:sp>
      <p:sp>
        <p:nvSpPr>
          <p:cNvPr id="5155" name="Rectangle 35"/>
          <p:cNvSpPr>
            <a:spLocks/>
          </p:cNvSpPr>
          <p:nvPr/>
        </p:nvSpPr>
        <p:spPr bwMode="auto">
          <a:xfrm>
            <a:off x="517525" y="5746750"/>
            <a:ext cx="6858000" cy="838200"/>
          </a:xfrm>
          <a:prstGeom prst="rect">
            <a:avLst/>
          </a:prstGeom>
          <a:noFill/>
          <a:ln w="38100" cap="flat">
            <a:noFill/>
            <a:miter lim="800000"/>
            <a:headEnd type="none" w="med" len="med"/>
            <a:tailEnd type="none" w="med" len="med"/>
          </a:ln>
        </p:spPr>
        <p:txBody>
          <a:bodyPr lIns="38100" tIns="38100" rIns="38100" bIns="38100"/>
          <a:lstStyle/>
          <a:p>
            <a:pPr algn="l">
              <a:lnSpc>
                <a:spcPct val="85000"/>
              </a:lnSpc>
              <a:spcBef>
                <a:spcPts val="713"/>
              </a:spcBef>
            </a:pPr>
            <a:r>
              <a:rPr lang="en-US" sz="1200">
                <a:solidFill>
                  <a:schemeClr val="tx1"/>
                </a:solidFill>
                <a:latin typeface="Calibri" charset="0"/>
                <a:ea typeface="Calibri" charset="0"/>
                <a:cs typeface="Calibri" charset="0"/>
                <a:sym typeface="Calibri" charset="0"/>
              </a:rPr>
              <a:t>Reinforce lifestyle interventions at every visit and check HbA</a:t>
            </a:r>
            <a:r>
              <a:rPr lang="en-US" sz="1200" baseline="-25000">
                <a:solidFill>
                  <a:schemeClr val="tx1"/>
                </a:solidFill>
                <a:latin typeface="Calibri" charset="0"/>
                <a:ea typeface="Calibri" charset="0"/>
                <a:cs typeface="Calibri" charset="0"/>
                <a:sym typeface="Calibri" charset="0"/>
              </a:rPr>
              <a:t>1c</a:t>
            </a:r>
            <a:r>
              <a:rPr lang="en-US" sz="1200">
                <a:solidFill>
                  <a:schemeClr val="tx1"/>
                </a:solidFill>
                <a:latin typeface="Calibri" charset="0"/>
                <a:ea typeface="Calibri" charset="0"/>
                <a:cs typeface="Calibri" charset="0"/>
                <a:sym typeface="Calibri" charset="0"/>
              </a:rPr>
              <a:t> every 3 months until HbA</a:t>
            </a:r>
            <a:r>
              <a:rPr lang="en-US" sz="1200" baseline="-25000">
                <a:solidFill>
                  <a:schemeClr val="tx1"/>
                </a:solidFill>
                <a:latin typeface="Calibri" charset="0"/>
                <a:ea typeface="Calibri" charset="0"/>
                <a:cs typeface="Calibri" charset="0"/>
                <a:sym typeface="Calibri" charset="0"/>
              </a:rPr>
              <a:t>1c</a:t>
            </a:r>
            <a:r>
              <a:rPr lang="en-US" sz="1200">
                <a:solidFill>
                  <a:schemeClr val="tx1"/>
                </a:solidFill>
                <a:latin typeface="Calibri" charset="0"/>
                <a:ea typeface="Calibri" charset="0"/>
                <a:cs typeface="Calibri" charset="0"/>
                <a:sym typeface="Calibri" charset="0"/>
              </a:rPr>
              <a:t> </a:t>
            </a:r>
            <a:br>
              <a:rPr lang="en-US" sz="1200">
                <a:solidFill>
                  <a:schemeClr val="tx1"/>
                </a:solidFill>
                <a:latin typeface="Calibri" charset="0"/>
                <a:ea typeface="Calibri" charset="0"/>
                <a:cs typeface="Calibri" charset="0"/>
                <a:sym typeface="Calibri" charset="0"/>
              </a:rPr>
            </a:br>
            <a:r>
              <a:rPr lang="en-US" sz="1200">
                <a:solidFill>
                  <a:schemeClr val="tx1"/>
                </a:solidFill>
                <a:latin typeface="Calibri" charset="0"/>
                <a:ea typeface="Calibri" charset="0"/>
                <a:cs typeface="Calibri" charset="0"/>
                <a:sym typeface="Calibri" charset="0"/>
              </a:rPr>
              <a:t>is &lt;7 % and then at least every 6 months. The interventions should be changed if HbA</a:t>
            </a:r>
            <a:r>
              <a:rPr lang="en-US" sz="1200" baseline="-25000">
                <a:solidFill>
                  <a:schemeClr val="tx1"/>
                </a:solidFill>
                <a:latin typeface="Calibri" charset="0"/>
                <a:ea typeface="Calibri" charset="0"/>
                <a:cs typeface="Calibri" charset="0"/>
                <a:sym typeface="Calibri" charset="0"/>
              </a:rPr>
              <a:t>1c</a:t>
            </a:r>
            <a:r>
              <a:rPr lang="en-US" sz="1200">
                <a:solidFill>
                  <a:schemeClr val="tx1"/>
                </a:solidFill>
                <a:latin typeface="Calibri" charset="0"/>
                <a:ea typeface="Calibri" charset="0"/>
                <a:cs typeface="Calibri" charset="0"/>
                <a:sym typeface="Calibri" charset="0"/>
              </a:rPr>
              <a:t> is ≥7 %</a:t>
            </a:r>
            <a:endParaRPr lang="en-US" sz="1800">
              <a:solidFill>
                <a:schemeClr val="tx1"/>
              </a:solidFill>
              <a:latin typeface="Calibri" charset="0"/>
              <a:ea typeface="Calibri" charset="0"/>
              <a:cs typeface="Calibri" charset="0"/>
              <a:sym typeface="Calibri" charset="0"/>
            </a:endParaRPr>
          </a:p>
          <a:p>
            <a:pPr algn="l">
              <a:lnSpc>
                <a:spcPct val="85000"/>
              </a:lnSpc>
              <a:spcBef>
                <a:spcPts val="600"/>
              </a:spcBef>
            </a:pPr>
            <a:r>
              <a:rPr lang="en-US" sz="1200" baseline="30000">
                <a:solidFill>
                  <a:schemeClr val="tx1"/>
                </a:solidFill>
                <a:latin typeface="Calibri" charset="0"/>
                <a:ea typeface="Calibri" charset="0"/>
                <a:cs typeface="Calibri" charset="0"/>
                <a:sym typeface="Calibri" charset="0"/>
              </a:rPr>
              <a:t>a</a:t>
            </a:r>
            <a:r>
              <a:rPr lang="en-US" sz="1200">
                <a:solidFill>
                  <a:schemeClr val="tx1"/>
                </a:solidFill>
                <a:latin typeface="Calibri" charset="0"/>
                <a:ea typeface="Calibri" charset="0"/>
                <a:cs typeface="Calibri" charset="0"/>
                <a:sym typeface="Calibri" charset="0"/>
              </a:rPr>
              <a:t>Sulfonylureas other than glibenclamide (glyburide) or chlorpropamide</a:t>
            </a:r>
            <a:br>
              <a:rPr lang="en-US" sz="1200">
                <a:solidFill>
                  <a:schemeClr val="tx1"/>
                </a:solidFill>
                <a:latin typeface="Calibri" charset="0"/>
                <a:ea typeface="Calibri" charset="0"/>
                <a:cs typeface="Calibri" charset="0"/>
                <a:sym typeface="Calibri" charset="0"/>
              </a:rPr>
            </a:br>
            <a:r>
              <a:rPr lang="en-US" sz="1200" baseline="30000">
                <a:solidFill>
                  <a:schemeClr val="tx1"/>
                </a:solidFill>
                <a:latin typeface="Calibri" charset="0"/>
                <a:ea typeface="Calibri" charset="0"/>
                <a:cs typeface="Calibri" charset="0"/>
                <a:sym typeface="Calibri" charset="0"/>
              </a:rPr>
              <a:t>b</a:t>
            </a:r>
            <a:r>
              <a:rPr lang="en-US" sz="1200">
                <a:solidFill>
                  <a:schemeClr val="tx1"/>
                </a:solidFill>
                <a:latin typeface="Calibri" charset="0"/>
                <a:ea typeface="Calibri" charset="0"/>
                <a:cs typeface="Calibri" charset="0"/>
                <a:sym typeface="Calibri" charset="0"/>
              </a:rPr>
              <a:t>Insufficient clinical use to be confident regarding safety</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Treatment of type I Diabetes</a:t>
            </a:r>
          </a:p>
        </p:txBody>
      </p:sp>
      <p:sp>
        <p:nvSpPr>
          <p:cNvPr id="6146" name="Rectangle 2"/>
          <p:cNvSpPr>
            <a:spLocks noGrp="1" noChangeArrowheads="1"/>
          </p:cNvSpPr>
          <p:nvPr>
            <p:ph type="body" idx="1"/>
          </p:nvPr>
        </p:nvSpPr>
        <p:spPr>
          <a:ln/>
        </p:spPr>
        <p:txBody>
          <a:bodyPr/>
          <a:lstStyle/>
          <a:p>
            <a:pPr marL="304800" indent="-304800" algn="l" rtl="0">
              <a:spcBef>
                <a:spcPct val="0"/>
              </a:spcBef>
            </a:pPr>
            <a:r>
              <a:rPr lang="en-US" dirty="0"/>
              <a:t>Traditional Treatment</a:t>
            </a:r>
          </a:p>
          <a:p>
            <a:pPr marL="304800" indent="-304800" algn="l" rtl="0"/>
            <a:endParaRPr lang="en-US" dirty="0"/>
          </a:p>
          <a:p>
            <a:pPr marL="304800" indent="-304800" algn="l" rtl="0"/>
            <a:r>
              <a:rPr lang="en-US" dirty="0"/>
              <a:t>Intensive Insulin Therapy (Multiple daily insulin injections)</a:t>
            </a:r>
          </a:p>
          <a:p>
            <a:pPr marL="304800" indent="-304800" algn="l" rtl="0"/>
            <a:endParaRPr lang="en-US" dirty="0"/>
          </a:p>
          <a:p>
            <a:pPr marL="304800" indent="-304800" algn="l" rtl="0">
              <a:buClr>
                <a:srgbClr val="FF0000"/>
              </a:buClr>
            </a:pPr>
            <a:r>
              <a:rPr lang="en-US" dirty="0">
                <a:solidFill>
                  <a:schemeClr val="bg1"/>
                </a:solidFill>
              </a:rPr>
              <a:t>Continuous insulin infusion</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Pharmacological Treatment</a:t>
            </a:r>
          </a:p>
        </p:txBody>
      </p:sp>
      <p:sp>
        <p:nvSpPr>
          <p:cNvPr id="8194" name="Rectangle 2"/>
          <p:cNvSpPr>
            <a:spLocks noGrp="1" noChangeArrowheads="1"/>
          </p:cNvSpPr>
          <p:nvPr>
            <p:ph type="body" idx="1"/>
          </p:nvPr>
        </p:nvSpPr>
        <p:spPr>
          <a:ln/>
        </p:spPr>
        <p:txBody>
          <a:bodyPr/>
          <a:lstStyle/>
          <a:p>
            <a:pPr marL="304800" indent="-304800" algn="l" rtl="0">
              <a:lnSpc>
                <a:spcPct val="90000"/>
              </a:lnSpc>
              <a:spcBef>
                <a:spcPct val="0"/>
              </a:spcBef>
            </a:pPr>
            <a:r>
              <a:rPr lang="en-US" dirty="0"/>
              <a:t>Insulin Therapy: </a:t>
            </a:r>
          </a:p>
          <a:p>
            <a:pPr marL="304800" indent="-304800" algn="l" rtl="0">
              <a:lnSpc>
                <a:spcPct val="90000"/>
              </a:lnSpc>
            </a:pPr>
            <a:r>
              <a:rPr lang="en-US" dirty="0"/>
              <a:t>Types of insulin injections: </a:t>
            </a:r>
          </a:p>
          <a:p>
            <a:pPr marL="304800" indent="-304800" algn="l" rtl="0">
              <a:lnSpc>
                <a:spcPct val="90000"/>
              </a:lnSpc>
              <a:spcBef>
                <a:spcPts val="1900"/>
              </a:spcBef>
              <a:buSzPct val="99000"/>
              <a:buFontTx/>
              <a:buAutoNum type="arabicPeriod"/>
            </a:pPr>
            <a:r>
              <a:rPr lang="en-US" dirty="0"/>
              <a:t>Ultra-short-acting</a:t>
            </a:r>
            <a:r>
              <a:rPr lang="en-US" dirty="0">
                <a:effectLst>
                  <a:outerShdw blurRad="38100" dist="38100" dir="2700000" algn="tl">
                    <a:srgbClr val="C0C0C0"/>
                  </a:outerShdw>
                </a:effectLst>
              </a:rPr>
              <a:t> ( e.g. insulin </a:t>
            </a:r>
            <a:r>
              <a:rPr lang="en-US" dirty="0" err="1">
                <a:effectLst>
                  <a:outerShdw blurRad="38100" dist="38100" dir="2700000" algn="tl">
                    <a:srgbClr val="C0C0C0"/>
                  </a:outerShdw>
                </a:effectLst>
              </a:rPr>
              <a:t>lispro</a:t>
            </a:r>
            <a:r>
              <a:rPr lang="en-US" dirty="0">
                <a:effectLst>
                  <a:outerShdw blurRad="38100" dist="38100" dir="2700000" algn="tl">
                    <a:srgbClr val="C0C0C0"/>
                  </a:outerShdw>
                </a:effectLst>
              </a:rPr>
              <a:t>, insulin </a:t>
            </a:r>
            <a:r>
              <a:rPr lang="en-US" dirty="0" err="1">
                <a:effectLst>
                  <a:outerShdw blurRad="38100" dist="38100" dir="2700000" algn="tl">
                    <a:srgbClr val="C0C0C0"/>
                  </a:outerShdw>
                </a:effectLst>
              </a:rPr>
              <a:t>aspart</a:t>
            </a:r>
            <a:r>
              <a:rPr lang="en-US" dirty="0">
                <a:effectLst>
                  <a:outerShdw blurRad="38100" dist="38100" dir="2700000" algn="tl">
                    <a:srgbClr val="C0C0C0"/>
                  </a:outerShdw>
                </a:effectLst>
              </a:rPr>
              <a:t>)</a:t>
            </a:r>
            <a:endParaRPr lang="en-US" dirty="0"/>
          </a:p>
          <a:p>
            <a:pPr marL="304800" indent="-304800" algn="l" rtl="0">
              <a:lnSpc>
                <a:spcPct val="90000"/>
              </a:lnSpc>
              <a:spcBef>
                <a:spcPts val="1900"/>
              </a:spcBef>
              <a:buSzPct val="99000"/>
              <a:buFontTx/>
              <a:buAutoNum type="arabicPeriod"/>
            </a:pPr>
            <a:r>
              <a:rPr lang="en-US" dirty="0"/>
              <a:t>Short-acting -Regular- (e.g. </a:t>
            </a:r>
            <a:r>
              <a:rPr lang="en-US" dirty="0" err="1"/>
              <a:t>Novolin</a:t>
            </a:r>
            <a:r>
              <a:rPr lang="en-US" dirty="0"/>
              <a:t> R, </a:t>
            </a:r>
            <a:r>
              <a:rPr lang="en-US" dirty="0" err="1"/>
              <a:t>Humulin</a:t>
            </a:r>
            <a:r>
              <a:rPr lang="en-US" dirty="0"/>
              <a:t> R)</a:t>
            </a:r>
          </a:p>
          <a:p>
            <a:pPr marL="304800" indent="-304800" algn="l" rtl="0">
              <a:lnSpc>
                <a:spcPct val="90000"/>
              </a:lnSpc>
              <a:buSzPct val="99000"/>
              <a:buFontTx/>
              <a:buAutoNum type="arabicPeriod" startAt="3"/>
            </a:pPr>
            <a:r>
              <a:rPr lang="en-US" dirty="0"/>
              <a:t>Intermediate-acting (NPH, </a:t>
            </a:r>
            <a:r>
              <a:rPr lang="en-US" dirty="0" err="1"/>
              <a:t>Lente</a:t>
            </a:r>
            <a:r>
              <a:rPr lang="en-US" dirty="0"/>
              <a:t> insulin)</a:t>
            </a:r>
          </a:p>
          <a:p>
            <a:pPr marL="304800" indent="-304800" algn="l" rtl="0">
              <a:lnSpc>
                <a:spcPct val="90000"/>
              </a:lnSpc>
            </a:pPr>
            <a:r>
              <a:rPr lang="en-US" dirty="0"/>
              <a:t>4.   Long-acting (</a:t>
            </a:r>
            <a:r>
              <a:rPr lang="en-US" dirty="0" err="1"/>
              <a:t>Glargine</a:t>
            </a:r>
            <a:r>
              <a:rPr lang="en-US" dirty="0"/>
              <a:t> ,</a:t>
            </a:r>
            <a:r>
              <a:rPr lang="en-US" dirty="0" err="1"/>
              <a:t>Ultralente</a:t>
            </a:r>
            <a:r>
              <a:rPr lang="en-US" dirty="0"/>
              <a:t> )</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9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What’s the use of ultra short acting insulin</a:t>
            </a:r>
          </a:p>
        </p:txBody>
      </p:sp>
      <p:sp>
        <p:nvSpPr>
          <p:cNvPr id="13314" name="Rectangle 2"/>
          <p:cNvSpPr>
            <a:spLocks noGrp="1" noChangeArrowheads="1"/>
          </p:cNvSpPr>
          <p:nvPr>
            <p:ph type="body" idx="1"/>
          </p:nvPr>
        </p:nvSpPr>
        <p:spPr>
          <a:ln/>
        </p:spPr>
        <p:txBody>
          <a:bodyPr/>
          <a:lstStyle/>
          <a:p>
            <a:pPr marL="304800" indent="-304800" algn="l" rtl="0">
              <a:spcBef>
                <a:spcPct val="0"/>
              </a:spcBef>
            </a:pPr>
            <a:r>
              <a:rPr lang="en-US" dirty="0"/>
              <a:t>Patient can eat immediately after injections</a:t>
            </a:r>
          </a:p>
          <a:p>
            <a:pPr marL="304800" indent="-304800" algn="l" rtl="0"/>
            <a:endParaRPr lang="en-US" dirty="0"/>
          </a:p>
          <a:p>
            <a:pPr marL="304800" indent="-304800" algn="l" rtl="0"/>
            <a:r>
              <a:rPr lang="en-US" dirty="0"/>
              <a:t>No risk of hypoglycemia caused by long acting</a:t>
            </a:r>
          </a:p>
          <a:p>
            <a:pPr marL="304800" indent="-304800" algn="l" rtl="0"/>
            <a:endParaRPr lang="en-US" dirty="0"/>
          </a:p>
          <a:p>
            <a:pPr marL="304800" indent="-304800" algn="l" rtl="0"/>
            <a:r>
              <a:rPr lang="en-US" dirty="0"/>
              <a:t>Can be used for CSII because of its fast onset of action.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Epidemiology of diabetes in Saudi Arabia</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92075"/>
            <a:ext cx="8229600" cy="1506538"/>
          </a:xfrm>
          <a:ln/>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Comparison of insulin </a:t>
            </a:r>
            <a:r>
              <a:rPr lang="en-US" sz="2000"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lispro</a:t>
            </a:r>
            <a: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 </a:t>
            </a:r>
            <a:r>
              <a:rPr lang="en-US" sz="2000"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protamine</a:t>
            </a:r>
            <a: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 suspension versus insulin </a:t>
            </a:r>
            <a:r>
              <a:rPr lang="en-US" sz="2000"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glargine</a:t>
            </a:r>
            <a: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 once daily in basal-bolus therapies with insulin </a:t>
            </a:r>
            <a:r>
              <a:rPr lang="en-US" sz="2000"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lispro</a:t>
            </a:r>
            <a: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Calibri Bold" charset="0"/>
                <a:cs typeface="Calibri Bold" charset="0"/>
                <a:sym typeface="Calibri Bold" charset="0"/>
              </a:rPr>
              <a:t> in type 2 diabetes patients: a prospective randomized open-label trial.</a:t>
            </a:r>
            <a: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ヒラギノ角ゴ ProN W6" charset="0"/>
                <a:cs typeface="ヒラギノ角ゴ ProN W6" charset="0"/>
                <a:sym typeface="Calibri Bold" charset="0"/>
              </a:rPr>
              <a:t/>
            </a:r>
            <a:br>
              <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ヒラギノ角ゴ ProN W6" charset="0"/>
                <a:cs typeface="ヒラギノ角ゴ ProN W6" charset="0"/>
                <a:sym typeface="Calibri Bold" charset="0"/>
              </a:rPr>
            </a:br>
            <a:endParaRPr lang="en-US" sz="2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Bold" charset="0"/>
              <a:ea typeface="ヒラギノ角ゴ ProN W6" charset="0"/>
              <a:cs typeface="ヒラギノ角ゴ ProN W6" charset="0"/>
              <a:sym typeface="Calibri Bold" charset="0"/>
            </a:endParaRPr>
          </a:p>
        </p:txBody>
      </p:sp>
      <p:sp>
        <p:nvSpPr>
          <p:cNvPr id="10242" name="Rectangle 2"/>
          <p:cNvSpPr>
            <a:spLocks noGrp="1" noChangeArrowheads="1"/>
          </p:cNvSpPr>
          <p:nvPr>
            <p:ph type="body" idx="1"/>
          </p:nvPr>
        </p:nvSpPr>
        <p:spPr>
          <a:ln/>
        </p:spPr>
        <p:txBody>
          <a:bodyPr>
            <a:normAutofit fontScale="92500"/>
          </a:bodyPr>
          <a:lstStyle/>
          <a:p>
            <a:pPr marL="304800" indent="-304800" algn="l" rtl="0">
              <a:spcBef>
                <a:spcPct val="0"/>
              </a:spcBef>
            </a:pPr>
            <a:r>
              <a:rPr lang="en-US" sz="3000" dirty="0" smtClean="0"/>
              <a:t>In a recent study comparing intermediate acting insulin with long acting insulin in type II diabetes, there was no significant difference in the blood glucose level between the two regimen. </a:t>
            </a:r>
          </a:p>
          <a:p>
            <a:pPr marL="304800" indent="-304800" algn="l" rtl="0">
              <a:spcBef>
                <a:spcPct val="0"/>
              </a:spcBef>
            </a:pPr>
            <a:r>
              <a:rPr lang="en-US" sz="3000" dirty="0" smtClean="0"/>
              <a:t>So, ILPS ( Insulin </a:t>
            </a:r>
            <a:r>
              <a:rPr lang="en-US" sz="3000" dirty="0" err="1" smtClean="0"/>
              <a:t>lispro</a:t>
            </a:r>
            <a:r>
              <a:rPr lang="en-US" sz="3000" dirty="0" smtClean="0"/>
              <a:t> </a:t>
            </a:r>
            <a:r>
              <a:rPr lang="en-US" sz="3000" dirty="0" err="1" smtClean="0"/>
              <a:t>promatine</a:t>
            </a:r>
            <a:r>
              <a:rPr lang="en-US" sz="3000" dirty="0" smtClean="0"/>
              <a:t> suspension) can be considered as an alternative to basal-bolus regimen with insulin </a:t>
            </a:r>
            <a:r>
              <a:rPr lang="en-US" sz="3000" dirty="0" err="1" smtClean="0"/>
              <a:t>Glasgine</a:t>
            </a:r>
            <a:r>
              <a:rPr lang="en-US" sz="3000" dirty="0" smtClean="0"/>
              <a:t> for T2DM patient.</a:t>
            </a:r>
            <a:endParaRPr lang="en-US" dirty="0"/>
          </a:p>
          <a:p>
            <a:pPr marL="304800" indent="-304800" algn="l" rtl="0">
              <a:spcBef>
                <a:spcPts val="700"/>
              </a:spcBef>
            </a:pPr>
            <a:r>
              <a:rPr lang="en-US" sz="3000" u="sng" dirty="0">
                <a:solidFill>
                  <a:srgbClr val="0000FF"/>
                </a:solidFill>
                <a:hlinkClick r:id="rId2"/>
              </a:rPr>
              <a:t>http://www.ncbi.nlm.nih.gov/pubmed/21819517</a:t>
            </a:r>
            <a:endParaRPr lang="en-US" sz="3000" u="sng" dirty="0">
              <a:solidFill>
                <a:srgbClr val="0000FF"/>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endParaRPr lang="en-US"/>
          </a:p>
        </p:txBody>
      </p:sp>
      <p:sp>
        <p:nvSpPr>
          <p:cNvPr id="7170" name="Rectangle 2"/>
          <p:cNvSpPr>
            <a:spLocks noGrp="1" noChangeArrowheads="1"/>
          </p:cNvSpPr>
          <p:nvPr>
            <p:ph type="body" idx="1"/>
          </p:nvPr>
        </p:nvSpPr>
        <p:spPr>
          <a:ln/>
        </p:spPr>
        <p:txBody>
          <a:bodyPr/>
          <a:lstStyle/>
          <a:p>
            <a:pPr marL="304800" indent="-304800" algn="l" rtl="0">
              <a:lnSpc>
                <a:spcPct val="90000"/>
              </a:lnSpc>
              <a:spcBef>
                <a:spcPct val="0"/>
              </a:spcBef>
            </a:pPr>
            <a:r>
              <a:rPr lang="en-US" sz="2900" dirty="0"/>
              <a:t>Recent studies compared CSII with intensive insulin therapy (multiple daily insulin injections) in children suggested that that there’s no significant difference between the two in reducing HBa1C, but CSII has less hypoglycemic attacks compared to MDI)</a:t>
            </a:r>
          </a:p>
          <a:p>
            <a:pPr marL="304800" indent="-304800" algn="l" rtl="0">
              <a:lnSpc>
                <a:spcPct val="90000"/>
              </a:lnSpc>
            </a:pPr>
            <a:endParaRPr lang="en-US" sz="1400" u="sng" dirty="0" smtClean="0">
              <a:solidFill>
                <a:srgbClr val="0000FF"/>
              </a:solidFill>
              <a:hlinkClick r:id="rId2"/>
            </a:endParaRPr>
          </a:p>
          <a:p>
            <a:pPr marL="304800" indent="-304800" algn="l" rtl="0">
              <a:lnSpc>
                <a:spcPct val="90000"/>
              </a:lnSpc>
            </a:pPr>
            <a:endParaRPr lang="en-US" sz="1400" u="sng" dirty="0" smtClean="0">
              <a:solidFill>
                <a:srgbClr val="0000FF"/>
              </a:solidFill>
              <a:hlinkClick r:id="rId2"/>
            </a:endParaRPr>
          </a:p>
          <a:p>
            <a:pPr marL="304800" indent="-304800" algn="l" rtl="0">
              <a:lnSpc>
                <a:spcPct val="90000"/>
              </a:lnSpc>
            </a:pPr>
            <a:endParaRPr lang="en-US" sz="1400" u="sng" dirty="0" smtClean="0">
              <a:solidFill>
                <a:srgbClr val="0000FF"/>
              </a:solidFill>
              <a:hlinkClick r:id="rId2"/>
            </a:endParaRPr>
          </a:p>
          <a:p>
            <a:pPr marL="304800" indent="-304800" algn="l" rtl="0">
              <a:lnSpc>
                <a:spcPct val="90000"/>
              </a:lnSpc>
            </a:pPr>
            <a:endParaRPr lang="en-US" sz="1400" u="sng" dirty="0" smtClean="0">
              <a:solidFill>
                <a:srgbClr val="0000FF"/>
              </a:solidFill>
              <a:hlinkClick r:id="rId2"/>
            </a:endParaRPr>
          </a:p>
          <a:p>
            <a:pPr marL="304800" indent="-304800" algn="l" rtl="0">
              <a:lnSpc>
                <a:spcPct val="90000"/>
              </a:lnSpc>
            </a:pPr>
            <a:r>
              <a:rPr lang="en-US" sz="1400" u="sng" dirty="0" smtClean="0">
                <a:solidFill>
                  <a:srgbClr val="0000FF"/>
                </a:solidFill>
                <a:hlinkClick r:id="rId2"/>
              </a:rPr>
              <a:t>http</a:t>
            </a:r>
            <a:r>
              <a:rPr lang="en-US" sz="1400" u="sng" dirty="0">
                <a:solidFill>
                  <a:srgbClr val="0000FF"/>
                </a:solidFill>
                <a:hlinkClick r:id="rId2"/>
              </a:rPr>
              <a:t>://pediatrics.aappublications.org/content/112/3/559.short</a:t>
            </a:r>
            <a:endParaRPr lang="en-US" sz="1400" dirty="0"/>
          </a:p>
          <a:p>
            <a:pPr marL="304800" indent="-304800" algn="l" rtl="0">
              <a:lnSpc>
                <a:spcPct val="90000"/>
              </a:lnSpc>
            </a:pPr>
            <a:r>
              <a:rPr lang="en-US" sz="1400" u="sng" dirty="0">
                <a:solidFill>
                  <a:srgbClr val="0000FF"/>
                </a:solidFill>
                <a:hlinkClick r:id="rId3"/>
              </a:rPr>
              <a:t>http://www.pediatricsdigest.mobi/content/107/2/351.short</a:t>
            </a:r>
            <a:endParaRPr lang="en-US" sz="1400" u="sng" dirty="0">
              <a:solidFill>
                <a:srgbClr val="0000FF"/>
              </a:solidFill>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endParaRPr lang="en-US"/>
          </a:p>
        </p:txBody>
      </p:sp>
      <p:sp>
        <p:nvSpPr>
          <p:cNvPr id="11266" name="Rectangle 2"/>
          <p:cNvSpPr>
            <a:spLocks noGrp="1" noChangeArrowheads="1"/>
          </p:cNvSpPr>
          <p:nvPr>
            <p:ph type="body" idx="1"/>
          </p:nvPr>
        </p:nvSpPr>
        <p:spPr>
          <a:ln/>
        </p:spPr>
        <p:txBody>
          <a:bodyPr/>
          <a:lstStyle/>
          <a:p>
            <a:pPr marL="304800" indent="-304800" algn="l" rtl="0">
              <a:spcBef>
                <a:spcPct val="0"/>
              </a:spcBef>
            </a:pPr>
            <a:r>
              <a:rPr lang="en-US" dirty="0"/>
              <a:t>Insulin is the most effective of diabetes medications in lowering </a:t>
            </a:r>
            <a:r>
              <a:rPr lang="en-US" dirty="0" err="1"/>
              <a:t>glycemia</a:t>
            </a:r>
            <a:r>
              <a:rPr lang="en-US" dirty="0"/>
              <a:t>, and it’s the only medication that can reduce the Hba1C to its therapeutic level.</a:t>
            </a:r>
          </a:p>
          <a:p>
            <a:pPr marL="304800" indent="-304800" algn="l" rtl="0"/>
            <a:endParaRPr lang="en-US" dirty="0"/>
          </a:p>
          <a:p>
            <a:pPr marL="304800" indent="-304800" algn="l" rtl="0"/>
            <a:r>
              <a:rPr lang="en-US" dirty="0"/>
              <a:t>Insulin therapy is mainly used to treat type I diabetes.</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endParaRPr lang="en-US" dirty="0"/>
          </a:p>
        </p:txBody>
      </p:sp>
      <p:sp>
        <p:nvSpPr>
          <p:cNvPr id="12290" name="Rectangle 2"/>
          <p:cNvSpPr>
            <a:spLocks noGrp="1" noChangeArrowheads="1"/>
          </p:cNvSpPr>
          <p:nvPr>
            <p:ph type="body" idx="1"/>
          </p:nvPr>
        </p:nvSpPr>
        <p:spPr>
          <a:ln/>
        </p:spPr>
        <p:txBody>
          <a:bodyPr/>
          <a:lstStyle/>
          <a:p>
            <a:pPr marL="304800" indent="-304800" algn="l" rtl="0">
              <a:lnSpc>
                <a:spcPct val="80000"/>
              </a:lnSpc>
              <a:spcBef>
                <a:spcPct val="0"/>
              </a:spcBef>
            </a:pPr>
            <a:r>
              <a:rPr lang="en-US" sz="2900" dirty="0"/>
              <a:t>In type II, initially it’s used to overcome the insulin resistance, but within time it will become a hormone-replacement therapy.</a:t>
            </a:r>
          </a:p>
          <a:p>
            <a:pPr marL="304800" indent="-304800" algn="l" rtl="0">
              <a:lnSpc>
                <a:spcPct val="80000"/>
              </a:lnSpc>
            </a:pPr>
            <a:endParaRPr lang="en-US" sz="2900" dirty="0"/>
          </a:p>
          <a:p>
            <a:pPr marL="304800" indent="-304800" algn="l" rtl="0">
              <a:lnSpc>
                <a:spcPct val="80000"/>
              </a:lnSpc>
            </a:pPr>
            <a:r>
              <a:rPr lang="en-US" sz="2900" dirty="0"/>
              <a:t>Insulin has a benefit over </a:t>
            </a:r>
            <a:r>
              <a:rPr lang="en-US" sz="2900" dirty="0" err="1"/>
              <a:t>antihyperglycemic</a:t>
            </a:r>
            <a:r>
              <a:rPr lang="en-US" sz="2900" dirty="0"/>
              <a:t> agents that it has an effect on reducing the cholesterol TAG.</a:t>
            </a:r>
          </a:p>
          <a:p>
            <a:pPr marL="304800" indent="-304800" algn="l" rtl="0">
              <a:lnSpc>
                <a:spcPct val="80000"/>
              </a:lnSpc>
            </a:pPr>
            <a:endParaRPr lang="en-US" sz="2900" dirty="0"/>
          </a:p>
          <a:p>
            <a:pPr marL="304800" indent="-304800" algn="l" rtl="0">
              <a:lnSpc>
                <a:spcPct val="80000"/>
              </a:lnSpc>
            </a:pPr>
            <a:r>
              <a:rPr lang="en-US" sz="2900" dirty="0"/>
              <a:t>In the other hand  it’s associated with an increase in </a:t>
            </a:r>
            <a:r>
              <a:rPr lang="en-US" sz="2900" dirty="0" err="1"/>
              <a:t>wieght</a:t>
            </a:r>
            <a:r>
              <a:rPr lang="en-US" sz="2900" dirty="0"/>
              <a:t> gain, and has more risk for causing hypoglycemia.</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Life style modification</a:t>
            </a:r>
          </a:p>
        </p:txBody>
      </p:sp>
      <p:sp>
        <p:nvSpPr>
          <p:cNvPr id="14338" name="Rectangle 2"/>
          <p:cNvSpPr>
            <a:spLocks noGrp="1" noChangeArrowheads="1"/>
          </p:cNvSpPr>
          <p:nvPr>
            <p:ph type="body" idx="1"/>
          </p:nvPr>
        </p:nvSpPr>
        <p:spPr>
          <a:ln/>
        </p:spPr>
        <p:txBody>
          <a:bodyPr/>
          <a:lstStyle/>
          <a:p>
            <a:pPr marL="304800" indent="-304800" algn="l" rtl="0">
              <a:spcBef>
                <a:spcPct val="0"/>
              </a:spcBef>
            </a:pPr>
            <a:r>
              <a:rPr lang="en-US" dirty="0"/>
              <a:t>The major risk factor of </a:t>
            </a:r>
            <a:r>
              <a:rPr lang="en-US" dirty="0" err="1"/>
              <a:t>aquiring</a:t>
            </a:r>
            <a:r>
              <a:rPr lang="en-US" dirty="0"/>
              <a:t> type II diabetes is obesity and </a:t>
            </a:r>
            <a:r>
              <a:rPr lang="en-US" dirty="0" err="1"/>
              <a:t>sedentry</a:t>
            </a:r>
            <a:r>
              <a:rPr lang="en-US" dirty="0"/>
              <a:t> lifestyle. </a:t>
            </a:r>
          </a:p>
          <a:p>
            <a:pPr marL="304800" indent="-304800" algn="l" rtl="0"/>
            <a:endParaRPr lang="en-US" dirty="0"/>
          </a:p>
          <a:p>
            <a:pPr marL="304800" indent="-304800" algn="l" rtl="0"/>
            <a:r>
              <a:rPr lang="en-US" dirty="0"/>
              <a:t>According to the American Diabetic Association, weight reduction and exercise can significantly control blood glucose in T2DM.</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Oral </a:t>
            </a:r>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hypoglycemics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362" name="Rectangle 2"/>
          <p:cNvSpPr>
            <a:spLocks noGrp="1" noChangeArrowheads="1"/>
          </p:cNvSpPr>
          <p:nvPr>
            <p:ph type="body" idx="1"/>
          </p:nvPr>
        </p:nvSpPr>
        <p:spPr>
          <a:ln/>
        </p:spPr>
        <p:txBody>
          <a:bodyPr/>
          <a:lstStyle/>
          <a:p>
            <a:pPr marL="304800" indent="-304800" algn="l" rtl="0">
              <a:spcBef>
                <a:spcPct val="0"/>
              </a:spcBef>
            </a:pPr>
            <a:r>
              <a:rPr lang="en-US" dirty="0"/>
              <a:t>When levels of </a:t>
            </a:r>
            <a:r>
              <a:rPr lang="en-US" dirty="0" err="1"/>
              <a:t>glycemia</a:t>
            </a:r>
            <a:r>
              <a:rPr lang="en-US" dirty="0"/>
              <a:t> are high (e.g., A1C &gt;8.5%), classes with greater and more rapid glucose-lowering effectiveness, or potentially earlier initiation of combination therapy, are recommended; conversely, when </a:t>
            </a:r>
            <a:r>
              <a:rPr lang="en-US" dirty="0" err="1"/>
              <a:t>glycemic</a:t>
            </a:r>
            <a:r>
              <a:rPr lang="en-US" dirty="0"/>
              <a:t> levels are closer to the target levels (e.g., A1C &lt;7.5%), medications with lesser potential to lower </a:t>
            </a:r>
            <a:r>
              <a:rPr lang="en-US" dirty="0" err="1"/>
              <a:t>glycemia</a:t>
            </a:r>
            <a:r>
              <a:rPr lang="en-US" dirty="0"/>
              <a:t> and/or a slower onset of action may be considered.</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endParaRPr lang="en-US"/>
          </a:p>
        </p:txBody>
      </p:sp>
      <p:sp>
        <p:nvSpPr>
          <p:cNvPr id="16386" name="Rectangle 2"/>
          <p:cNvSpPr>
            <a:spLocks noGrp="1" noChangeArrowheads="1"/>
          </p:cNvSpPr>
          <p:nvPr>
            <p:ph type="body" idx="1"/>
          </p:nvPr>
        </p:nvSpPr>
        <p:spPr>
          <a:ln/>
        </p:spPr>
        <p:txBody>
          <a:bodyPr/>
          <a:lstStyle/>
          <a:p>
            <a:pPr marL="304800" indent="-304800" algn="l" rtl="0">
              <a:spcBef>
                <a:spcPct val="0"/>
              </a:spcBef>
            </a:pPr>
            <a:r>
              <a:rPr lang="en-US" dirty="0" smtClean="0"/>
              <a:t>According to the American association of diabetes, type </a:t>
            </a:r>
            <a:r>
              <a:rPr lang="en-US" dirty="0"/>
              <a:t>2 diabetes is a progressive disease with worsening </a:t>
            </a:r>
            <a:r>
              <a:rPr lang="en-US" dirty="0" err="1"/>
              <a:t>glycemia</a:t>
            </a:r>
            <a:r>
              <a:rPr lang="en-US" dirty="0"/>
              <a:t> over time. Therefore, addition of medications is the rule, not the exception, if treatment goals are to be met over time.</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Pharmacological Treatment</a:t>
            </a:r>
          </a:p>
        </p:txBody>
      </p:sp>
      <p:sp>
        <p:nvSpPr>
          <p:cNvPr id="17410" name="Rectangle 2"/>
          <p:cNvSpPr>
            <a:spLocks noGrp="1" noChangeArrowheads="1"/>
          </p:cNvSpPr>
          <p:nvPr>
            <p:ph type="body" idx="1"/>
          </p:nvPr>
        </p:nvSpPr>
        <p:spPr>
          <a:ln/>
        </p:spPr>
        <p:txBody>
          <a:bodyPr/>
          <a:lstStyle/>
          <a:p>
            <a:pPr marL="304800" indent="-304800" algn="l" rtl="0">
              <a:spcBef>
                <a:spcPct val="0"/>
              </a:spcBef>
            </a:pPr>
            <a:r>
              <a:rPr lang="en-US" dirty="0" err="1"/>
              <a:t>Sulfonylureas</a:t>
            </a:r>
            <a:r>
              <a:rPr lang="en-US" dirty="0"/>
              <a:t> </a:t>
            </a:r>
          </a:p>
          <a:p>
            <a:pPr marL="304800" indent="-304800" algn="l" rtl="0"/>
            <a:r>
              <a:rPr lang="en-US" dirty="0" err="1"/>
              <a:t>Meglitinides</a:t>
            </a:r>
            <a:r>
              <a:rPr lang="en-US" dirty="0"/>
              <a:t> </a:t>
            </a:r>
          </a:p>
          <a:p>
            <a:pPr marL="304800" indent="-304800" algn="l" rtl="0"/>
            <a:r>
              <a:rPr lang="en-US" dirty="0" err="1"/>
              <a:t>Biguanides</a:t>
            </a:r>
            <a:r>
              <a:rPr lang="en-US" dirty="0"/>
              <a:t> </a:t>
            </a:r>
          </a:p>
          <a:p>
            <a:pPr marL="304800" indent="-304800" algn="l" rtl="0"/>
            <a:r>
              <a:rPr lang="en-US" dirty="0" err="1"/>
              <a:t>Thiazolidinediones</a:t>
            </a:r>
            <a:r>
              <a:rPr lang="en-US" dirty="0"/>
              <a:t> </a:t>
            </a:r>
          </a:p>
          <a:p>
            <a:pPr marL="304800" indent="-304800" algn="l" rtl="0"/>
            <a:r>
              <a:rPr lang="en-US" dirty="0"/>
              <a:t>Alpha-</a:t>
            </a:r>
            <a:r>
              <a:rPr lang="en-US" dirty="0" err="1"/>
              <a:t>glucosidase</a:t>
            </a:r>
            <a:r>
              <a:rPr lang="en-US" dirty="0"/>
              <a:t> inhibitors </a:t>
            </a:r>
          </a:p>
          <a:p>
            <a:pPr marL="304800" indent="-304800" algn="l" rtl="0"/>
            <a:r>
              <a:rPr lang="en-US" dirty="0"/>
              <a:t>DPP-4 inhibitors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SulfanylUrea</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434" name="Rectangle 2"/>
          <p:cNvSpPr>
            <a:spLocks noGrp="1" noChangeArrowheads="1"/>
          </p:cNvSpPr>
          <p:nvPr>
            <p:ph type="body" idx="1"/>
          </p:nvPr>
        </p:nvSpPr>
        <p:spPr>
          <a:ln/>
        </p:spPr>
        <p:txBody>
          <a:bodyPr/>
          <a:lstStyle/>
          <a:p>
            <a:pPr marL="304800" indent="-304800" algn="l" rtl="0">
              <a:lnSpc>
                <a:spcPct val="80000"/>
              </a:lnSpc>
              <a:spcBef>
                <a:spcPct val="0"/>
              </a:spcBef>
            </a:pPr>
            <a:r>
              <a:rPr lang="en-US" sz="2900" dirty="0" err="1"/>
              <a:t>Eg</a:t>
            </a:r>
            <a:r>
              <a:rPr lang="en-US" sz="2900" dirty="0"/>
              <a:t>: </a:t>
            </a:r>
            <a:r>
              <a:rPr lang="en-US" sz="2900" dirty="0" err="1"/>
              <a:t>Chlorpropamide</a:t>
            </a:r>
            <a:endParaRPr lang="en-US" sz="2900" dirty="0"/>
          </a:p>
          <a:p>
            <a:pPr marL="304800" indent="-304800" algn="l" rtl="0">
              <a:lnSpc>
                <a:spcPct val="80000"/>
              </a:lnSpc>
            </a:pPr>
            <a:r>
              <a:rPr lang="en-US" sz="2900" dirty="0"/>
              <a:t>Old Drug (1950’s)</a:t>
            </a:r>
          </a:p>
          <a:p>
            <a:pPr marL="304800" indent="-304800" algn="l" rtl="0">
              <a:lnSpc>
                <a:spcPct val="80000"/>
              </a:lnSpc>
            </a:pPr>
            <a:r>
              <a:rPr lang="en-US" sz="2900" dirty="0" err="1"/>
              <a:t>glipizide</a:t>
            </a:r>
            <a:r>
              <a:rPr lang="en-US" sz="2900" dirty="0"/>
              <a:t> (</a:t>
            </a:r>
            <a:r>
              <a:rPr lang="en-US" sz="2900" dirty="0" err="1"/>
              <a:t>Glucotrol</a:t>
            </a:r>
            <a:r>
              <a:rPr lang="en-US" sz="2900" dirty="0"/>
              <a:t> and </a:t>
            </a:r>
            <a:r>
              <a:rPr lang="en-US" sz="2900" dirty="0" err="1"/>
              <a:t>Glucotrol</a:t>
            </a:r>
            <a:r>
              <a:rPr lang="en-US" sz="2900" dirty="0"/>
              <a:t> XL), </a:t>
            </a:r>
            <a:r>
              <a:rPr lang="en-US" sz="2900" dirty="0" err="1"/>
              <a:t>glyburide</a:t>
            </a:r>
            <a:r>
              <a:rPr lang="en-US" sz="2900" dirty="0"/>
              <a:t> (</a:t>
            </a:r>
            <a:r>
              <a:rPr lang="en-US" sz="2900" dirty="0" err="1"/>
              <a:t>Micronase</a:t>
            </a:r>
            <a:r>
              <a:rPr lang="en-US" sz="2900" dirty="0"/>
              <a:t>, </a:t>
            </a:r>
            <a:r>
              <a:rPr lang="en-US" sz="2900" dirty="0" err="1"/>
              <a:t>Glynase</a:t>
            </a:r>
            <a:r>
              <a:rPr lang="en-US" sz="2900" dirty="0"/>
              <a:t>, and </a:t>
            </a:r>
            <a:r>
              <a:rPr lang="en-US" sz="2900" dirty="0" err="1"/>
              <a:t>Diabeta</a:t>
            </a:r>
            <a:r>
              <a:rPr lang="en-US" sz="2900" dirty="0"/>
              <a:t>), and </a:t>
            </a:r>
            <a:r>
              <a:rPr lang="en-US" sz="2900" dirty="0" err="1"/>
              <a:t>glimepiride</a:t>
            </a:r>
            <a:r>
              <a:rPr lang="en-US" sz="2900" dirty="0"/>
              <a:t> (</a:t>
            </a:r>
            <a:r>
              <a:rPr lang="en-US" sz="2900" dirty="0" err="1"/>
              <a:t>Amaryl</a:t>
            </a:r>
            <a:r>
              <a:rPr lang="en-US" sz="2900" dirty="0"/>
              <a:t>)</a:t>
            </a:r>
          </a:p>
          <a:p>
            <a:pPr marL="304800" indent="-304800" algn="l" rtl="0">
              <a:lnSpc>
                <a:spcPct val="80000"/>
              </a:lnSpc>
            </a:pPr>
            <a:r>
              <a:rPr lang="en-US" sz="2900" dirty="0"/>
              <a:t>Sensitize B-cells to release more insulin.</a:t>
            </a:r>
          </a:p>
          <a:p>
            <a:pPr marL="304800" indent="-304800" algn="l" rtl="0">
              <a:lnSpc>
                <a:spcPct val="80000"/>
              </a:lnSpc>
            </a:pPr>
            <a:r>
              <a:rPr lang="en-US" sz="2900" dirty="0"/>
              <a:t>Can cause Hypoglycemia as a side effect (b/c it increases insulin level)</a:t>
            </a:r>
          </a:p>
          <a:p>
            <a:pPr marL="304800" indent="-304800" algn="l" rtl="0">
              <a:lnSpc>
                <a:spcPct val="80000"/>
              </a:lnSpc>
            </a:pPr>
            <a:r>
              <a:rPr lang="en-US" sz="2900" dirty="0"/>
              <a:t>Alcohol is not recommended while taking </a:t>
            </a:r>
            <a:r>
              <a:rPr lang="en-US" sz="2900" dirty="0" err="1"/>
              <a:t>Sulfonylureas</a:t>
            </a:r>
            <a:r>
              <a:rPr lang="en-US" sz="2900" dirty="0"/>
              <a:t> </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Biguanides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458" name="Rectangle 2"/>
          <p:cNvSpPr>
            <a:spLocks noGrp="1" noChangeArrowheads="1"/>
          </p:cNvSpPr>
          <p:nvPr>
            <p:ph type="body" idx="1"/>
          </p:nvPr>
        </p:nvSpPr>
        <p:spPr>
          <a:ln/>
        </p:spPr>
        <p:txBody>
          <a:bodyPr/>
          <a:lstStyle/>
          <a:p>
            <a:pPr marL="304800" indent="-304800" algn="l" rtl="0">
              <a:lnSpc>
                <a:spcPct val="80000"/>
              </a:lnSpc>
              <a:spcBef>
                <a:spcPct val="0"/>
              </a:spcBef>
            </a:pPr>
            <a:r>
              <a:rPr lang="en-US" sz="2900" dirty="0" err="1"/>
              <a:t>Eg</a:t>
            </a:r>
            <a:r>
              <a:rPr lang="en-US" sz="2900" dirty="0"/>
              <a:t>: </a:t>
            </a:r>
            <a:r>
              <a:rPr lang="en-US" sz="2900" dirty="0" err="1"/>
              <a:t>metformin</a:t>
            </a:r>
            <a:endParaRPr lang="en-US" sz="2900" dirty="0"/>
          </a:p>
          <a:p>
            <a:pPr marL="304800" indent="-304800" algn="l" rtl="0">
              <a:lnSpc>
                <a:spcPct val="80000"/>
              </a:lnSpc>
            </a:pPr>
            <a:endParaRPr lang="en-US" sz="2900" dirty="0"/>
          </a:p>
          <a:p>
            <a:pPr marL="304800" indent="-304800" algn="l" rtl="0">
              <a:lnSpc>
                <a:spcPct val="80000"/>
              </a:lnSpc>
            </a:pPr>
            <a:r>
              <a:rPr lang="en-US" sz="2900" dirty="0"/>
              <a:t>Increase peripheral tissue sensitivity for glucose and cause more utilization</a:t>
            </a:r>
          </a:p>
          <a:p>
            <a:pPr marL="304800" indent="-304800" algn="l" rtl="0">
              <a:lnSpc>
                <a:spcPct val="80000"/>
              </a:lnSpc>
            </a:pPr>
            <a:endParaRPr lang="en-US" sz="2900" dirty="0"/>
          </a:p>
          <a:p>
            <a:pPr marL="304800" indent="-304800" algn="l" rtl="0">
              <a:lnSpc>
                <a:spcPct val="80000"/>
              </a:lnSpc>
            </a:pPr>
            <a:r>
              <a:rPr lang="en-US" sz="2900" dirty="0"/>
              <a:t>Inhibits </a:t>
            </a:r>
            <a:r>
              <a:rPr lang="en-US" sz="2900" dirty="0" err="1"/>
              <a:t>gluconeogenesis</a:t>
            </a:r>
            <a:r>
              <a:rPr lang="en-US" sz="2900" dirty="0"/>
              <a:t> in the liver</a:t>
            </a:r>
          </a:p>
          <a:p>
            <a:pPr marL="304800" indent="-304800" algn="l" rtl="0">
              <a:lnSpc>
                <a:spcPct val="80000"/>
              </a:lnSpc>
            </a:pPr>
            <a:endParaRPr lang="en-US" sz="2900" dirty="0"/>
          </a:p>
          <a:p>
            <a:pPr marL="304800" indent="-304800" algn="l" rtl="0">
              <a:lnSpc>
                <a:spcPct val="80000"/>
              </a:lnSpc>
            </a:pPr>
            <a:r>
              <a:rPr lang="en-US" sz="2900" dirty="0"/>
              <a:t>Doesn’t cause hypoglycemia if used as </a:t>
            </a:r>
            <a:r>
              <a:rPr lang="en-US" sz="2900" dirty="0" err="1"/>
              <a:t>monotherapy</a:t>
            </a:r>
            <a:r>
              <a:rPr lang="en-US" sz="2900" dirty="0"/>
              <a:t>, because it doesn’t increase the level of insulin in plasma.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172200"/>
            <a:ext cx="8229600" cy="685800"/>
          </a:xfrm>
        </p:spPr>
        <p:txBody>
          <a:bodyPr>
            <a:noAutofit/>
          </a:bodyPr>
          <a:lstStyle/>
          <a:p>
            <a:pPr rtl="0"/>
            <a:r>
              <a:rPr lang="en-US" sz="1200" b="1" dirty="0"/>
              <a:t>Year </a:t>
            </a:r>
            <a:r>
              <a:rPr lang="en-US" sz="1200" dirty="0"/>
              <a:t>: 2007  |  </a:t>
            </a:r>
            <a:r>
              <a:rPr lang="en-US" sz="1200" b="1" dirty="0"/>
              <a:t>Volume</a:t>
            </a:r>
            <a:r>
              <a:rPr lang="en-US" sz="1200" dirty="0"/>
              <a:t> : 27  |  </a:t>
            </a:r>
            <a:r>
              <a:rPr lang="en-US" sz="1200" b="1" dirty="0"/>
              <a:t>Issue</a:t>
            </a:r>
            <a:r>
              <a:rPr lang="en-US" sz="1200" dirty="0"/>
              <a:t> : 4  |  </a:t>
            </a:r>
            <a:r>
              <a:rPr lang="en-US" sz="1200" b="1" dirty="0"/>
              <a:t>Page</a:t>
            </a:r>
            <a:r>
              <a:rPr lang="en-US" sz="1200" dirty="0"/>
              <a:t> : 241-250 </a:t>
            </a:r>
            <a:r>
              <a:rPr lang="en-US" sz="1200" dirty="0" smtClean="0"/>
              <a:t/>
            </a:r>
            <a:br>
              <a:rPr lang="en-US" sz="1200" dirty="0" smtClean="0"/>
            </a:br>
            <a:r>
              <a:rPr lang="en-US" sz="1200" b="1" dirty="0" smtClean="0"/>
              <a:t>Epidemiology</a:t>
            </a:r>
            <a:r>
              <a:rPr lang="en-US" sz="1200" b="1" dirty="0"/>
              <a:t>, clinical and complications profile of diabetes in Saudi Arabia : A review</a:t>
            </a:r>
            <a:r>
              <a:rPr lang="en-US" sz="1200" dirty="0"/>
              <a:t/>
            </a:r>
            <a:br>
              <a:rPr lang="en-US" sz="1200" dirty="0"/>
            </a:br>
            <a:r>
              <a:rPr lang="en-US" sz="1200" dirty="0"/>
              <a:t/>
            </a:r>
            <a:br>
              <a:rPr lang="en-US" sz="1200" dirty="0"/>
            </a:br>
            <a:r>
              <a:rPr lang="en-US" sz="1200" dirty="0" err="1">
                <a:hlinkClick r:id="rId3"/>
              </a:rPr>
              <a:t>Tarik</a:t>
            </a:r>
            <a:r>
              <a:rPr lang="en-US" sz="1200" dirty="0">
                <a:hlinkClick r:id="rId3"/>
              </a:rPr>
              <a:t> A Elhadd</a:t>
            </a:r>
            <a:r>
              <a:rPr lang="en-US" sz="1200" b="1" baseline="30000" dirty="0"/>
              <a:t>1</a:t>
            </a:r>
            <a:r>
              <a:rPr lang="en-US" sz="1200" b="1" dirty="0"/>
              <a:t>, </a:t>
            </a:r>
            <a:r>
              <a:rPr lang="en-US" sz="1200" dirty="0" err="1">
                <a:hlinkClick r:id="rId4"/>
              </a:rPr>
              <a:t>Abdallah</a:t>
            </a:r>
            <a:r>
              <a:rPr lang="en-US" sz="1200" dirty="0">
                <a:hlinkClick r:id="rId4"/>
              </a:rPr>
              <a:t> A Al-Amoudi</a:t>
            </a:r>
            <a:r>
              <a:rPr lang="en-US" sz="1200" b="1" baseline="30000" dirty="0"/>
              <a:t>1</a:t>
            </a:r>
            <a:r>
              <a:rPr lang="en-US" sz="1200" b="1" dirty="0"/>
              <a:t>, </a:t>
            </a:r>
            <a:r>
              <a:rPr lang="en-US" sz="1200" dirty="0">
                <a:hlinkClick r:id="rId5"/>
              </a:rPr>
              <a:t>Ali S Alzahrani</a:t>
            </a:r>
            <a:r>
              <a:rPr lang="en-US" sz="1200" b="1" baseline="30000" dirty="0"/>
              <a:t>2</a:t>
            </a:r>
            <a:r>
              <a:rPr lang="en-US" sz="1200" dirty="0"/>
              <a:t/>
            </a:r>
            <a:br>
              <a:rPr lang="en-US" sz="1200" dirty="0"/>
            </a:br>
            <a:endParaRPr lang="en-US" sz="1200" dirty="0"/>
          </a:p>
        </p:txBody>
      </p:sp>
      <p:pic>
        <p:nvPicPr>
          <p:cNvPr id="4" name="Content Placeholder 3" descr="AnnSaudiMed_2007_27_4_241_51484_t1.jpg"/>
          <p:cNvPicPr>
            <a:picLocks noGrp="1" noChangeAspect="1"/>
          </p:cNvPicPr>
          <p:nvPr>
            <p:ph idx="1"/>
          </p:nvPr>
        </p:nvPicPr>
        <p:blipFill>
          <a:blip r:embed="rId6" cstate="print"/>
          <a:stretch>
            <a:fillRect/>
          </a:stretch>
        </p:blipFill>
        <p:spPr>
          <a:xfrm>
            <a:off x="0" y="0"/>
            <a:ext cx="9144000" cy="5791200"/>
          </a:xfr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endParaRPr lang="en-US"/>
          </a:p>
        </p:txBody>
      </p:sp>
      <p:sp>
        <p:nvSpPr>
          <p:cNvPr id="20482" name="Rectangle 2"/>
          <p:cNvSpPr>
            <a:spLocks noGrp="1" noChangeArrowheads="1"/>
          </p:cNvSpPr>
          <p:nvPr>
            <p:ph type="body" idx="1"/>
          </p:nvPr>
        </p:nvSpPr>
        <p:spPr>
          <a:ln/>
        </p:spPr>
        <p:txBody>
          <a:bodyPr/>
          <a:lstStyle/>
          <a:p>
            <a:pPr marL="304800" indent="-304800" algn="l" rtl="0">
              <a:spcBef>
                <a:spcPct val="0"/>
              </a:spcBef>
            </a:pPr>
            <a:r>
              <a:rPr lang="en-US" dirty="0"/>
              <a:t>In another recent study, </a:t>
            </a:r>
            <a:r>
              <a:rPr lang="en-US" dirty="0" err="1"/>
              <a:t>metformin</a:t>
            </a:r>
            <a:r>
              <a:rPr lang="en-US" dirty="0"/>
              <a:t> was suggested to be the first line treatment for type 2 diabetics, and there was no clear clinical evidence that the combination of two more drugs can reduce the level HBa1C.</a:t>
            </a:r>
          </a:p>
          <a:p>
            <a:pPr marL="304800" indent="-304800" algn="l" rtl="0"/>
            <a:endParaRPr lang="en-US" dirty="0"/>
          </a:p>
          <a:p>
            <a:pPr marL="304800" indent="-304800" algn="l" rtl="0"/>
            <a:r>
              <a:rPr lang="en-US" u="sng" dirty="0">
                <a:solidFill>
                  <a:srgbClr val="0000FF"/>
                </a:solidFill>
                <a:hlinkClick r:id="rId2"/>
              </a:rPr>
              <a:t>http://www.ncbi.nlm.nih.gov/pubmed/21735563</a:t>
            </a:r>
            <a:endParaRPr lang="en-US" u="sng" dirty="0">
              <a:solidFill>
                <a:srgbClr val="0000FF"/>
              </a:solidFill>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endParaRPr lang="en-US" sz="1500"/>
          </a:p>
        </p:txBody>
      </p:sp>
      <p:sp>
        <p:nvSpPr>
          <p:cNvPr id="21506" name="Rectangle 2"/>
          <p:cNvSpPr>
            <a:spLocks noGrp="1" noChangeArrowheads="1"/>
          </p:cNvSpPr>
          <p:nvPr>
            <p:ph type="body" idx="1"/>
          </p:nvPr>
        </p:nvSpPr>
        <p:spPr>
          <a:ln/>
        </p:spPr>
        <p:txBody>
          <a:bodyPr/>
          <a:lstStyle/>
          <a:p>
            <a:pPr marL="304800" indent="-304800" algn="l" rtl="0">
              <a:lnSpc>
                <a:spcPct val="90000"/>
              </a:lnSpc>
              <a:spcBef>
                <a:spcPct val="0"/>
              </a:spcBef>
            </a:pPr>
            <a:r>
              <a:rPr lang="en-US" dirty="0"/>
              <a:t>In a recent meta-analysis of randomized clinical trials, there was no evidence that a patient already receiving </a:t>
            </a:r>
            <a:r>
              <a:rPr lang="en-US" dirty="0" err="1"/>
              <a:t>metformin</a:t>
            </a:r>
            <a:r>
              <a:rPr lang="en-US" dirty="0"/>
              <a:t> and </a:t>
            </a:r>
            <a:r>
              <a:rPr lang="en-US" dirty="0" err="1"/>
              <a:t>sulfanylureas</a:t>
            </a:r>
            <a:r>
              <a:rPr lang="en-US" dirty="0"/>
              <a:t> will have </a:t>
            </a:r>
            <a:r>
              <a:rPr lang="en-US" dirty="0" err="1"/>
              <a:t>signficant</a:t>
            </a:r>
            <a:r>
              <a:rPr lang="en-US" dirty="0"/>
              <a:t> </a:t>
            </a:r>
            <a:r>
              <a:rPr lang="en-US" dirty="0" err="1"/>
              <a:t>benifet</a:t>
            </a:r>
            <a:r>
              <a:rPr lang="en-US" dirty="0"/>
              <a:t> if we added a third </a:t>
            </a:r>
            <a:r>
              <a:rPr lang="en-US" dirty="0" err="1"/>
              <a:t>anthyperglycemic</a:t>
            </a:r>
            <a:endParaRPr lang="en-US" dirty="0"/>
          </a:p>
          <a:p>
            <a:pPr marL="304800" indent="-304800" algn="l" rtl="0">
              <a:lnSpc>
                <a:spcPct val="90000"/>
              </a:lnSpc>
            </a:pPr>
            <a:endParaRPr lang="en-US" dirty="0"/>
          </a:p>
          <a:p>
            <a:pPr marL="304800" indent="-304800" algn="l" rtl="0">
              <a:lnSpc>
                <a:spcPct val="90000"/>
              </a:lnSpc>
              <a:spcBef>
                <a:spcPts val="400"/>
              </a:spcBef>
            </a:pPr>
            <a:r>
              <a:rPr lang="en-US" sz="1800" dirty="0" smtClean="0"/>
              <a:t>http://www.annals.org/content/154/10/672.abstract</a:t>
            </a:r>
          </a:p>
          <a:p>
            <a:pPr marL="304800" indent="-304800" algn="l" rtl="0">
              <a:lnSpc>
                <a:spcPct val="90000"/>
              </a:lnSpc>
              <a:spcBef>
                <a:spcPts val="400"/>
              </a:spcBef>
              <a:buNone/>
            </a:pPr>
            <a:endParaRPr lang="en-US" sz="1800"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Meglitinides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530" name="Rectangle 2"/>
          <p:cNvSpPr>
            <a:spLocks noGrp="1" noChangeArrowheads="1"/>
          </p:cNvSpPr>
          <p:nvPr>
            <p:ph type="body" idx="1"/>
          </p:nvPr>
        </p:nvSpPr>
        <p:spPr>
          <a:ln/>
        </p:spPr>
        <p:txBody>
          <a:bodyPr/>
          <a:lstStyle/>
          <a:p>
            <a:pPr marL="304800" indent="-304800" algn="l" rtl="0">
              <a:lnSpc>
                <a:spcPct val="90000"/>
              </a:lnSpc>
              <a:spcBef>
                <a:spcPct val="0"/>
              </a:spcBef>
            </a:pPr>
            <a:r>
              <a:rPr lang="en-US" dirty="0" err="1"/>
              <a:t>Repaglinide</a:t>
            </a:r>
            <a:r>
              <a:rPr lang="en-US" dirty="0"/>
              <a:t> (</a:t>
            </a:r>
            <a:r>
              <a:rPr lang="en-US" dirty="0" err="1"/>
              <a:t>Prandin</a:t>
            </a:r>
            <a:r>
              <a:rPr lang="en-US" dirty="0"/>
              <a:t>) and </a:t>
            </a:r>
            <a:r>
              <a:rPr lang="en-US" dirty="0" err="1"/>
              <a:t>nateglinide</a:t>
            </a:r>
            <a:r>
              <a:rPr lang="en-US" dirty="0"/>
              <a:t> (</a:t>
            </a:r>
            <a:r>
              <a:rPr lang="en-US" dirty="0" err="1"/>
              <a:t>Starlix</a:t>
            </a:r>
            <a:r>
              <a:rPr lang="en-US" dirty="0"/>
              <a:t>)</a:t>
            </a:r>
          </a:p>
          <a:p>
            <a:pPr marL="304800" indent="-304800" algn="l" rtl="0">
              <a:lnSpc>
                <a:spcPct val="90000"/>
              </a:lnSpc>
            </a:pPr>
            <a:endParaRPr lang="en-US" dirty="0"/>
          </a:p>
          <a:p>
            <a:pPr marL="304800" indent="-304800" algn="l" rtl="0">
              <a:lnSpc>
                <a:spcPct val="90000"/>
              </a:lnSpc>
            </a:pPr>
            <a:r>
              <a:rPr lang="en-US" dirty="0"/>
              <a:t>Rapid onset of action</a:t>
            </a:r>
          </a:p>
          <a:p>
            <a:pPr marL="304800" indent="-304800" algn="l" rtl="0">
              <a:lnSpc>
                <a:spcPct val="90000"/>
              </a:lnSpc>
            </a:pPr>
            <a:endParaRPr lang="en-US" dirty="0"/>
          </a:p>
          <a:p>
            <a:pPr marL="304800" indent="-304800" algn="l" rtl="0">
              <a:lnSpc>
                <a:spcPct val="90000"/>
              </a:lnSpc>
            </a:pPr>
            <a:r>
              <a:rPr lang="en-US" dirty="0"/>
              <a:t>Also B-Cell sensitizers to release more insulin (can cause hypoglycemia)</a:t>
            </a:r>
          </a:p>
          <a:p>
            <a:pPr marL="304800" indent="-304800" algn="l" rtl="0">
              <a:lnSpc>
                <a:spcPct val="90000"/>
              </a:lnSpc>
            </a:pPr>
            <a:endParaRPr lang="en-US" dirty="0"/>
          </a:p>
          <a:p>
            <a:pPr marL="304800" indent="-304800" algn="l" rtl="0">
              <a:lnSpc>
                <a:spcPct val="90000"/>
              </a:lnSpc>
            </a:pPr>
            <a:r>
              <a:rPr lang="en-US" dirty="0"/>
              <a:t>Good for post-</a:t>
            </a:r>
            <a:r>
              <a:rPr lang="en-US" dirty="0" err="1"/>
              <a:t>prandial</a:t>
            </a:r>
            <a:r>
              <a:rPr lang="en-US" dirty="0"/>
              <a:t> hyperglycemia</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Alpha </a:t>
            </a:r>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glucosidase</a:t>
            </a:r>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inhibitors</a:t>
            </a:r>
          </a:p>
        </p:txBody>
      </p:sp>
      <p:sp>
        <p:nvSpPr>
          <p:cNvPr id="23554" name="Rectangle 2"/>
          <p:cNvSpPr>
            <a:spLocks noGrp="1" noChangeArrowheads="1"/>
          </p:cNvSpPr>
          <p:nvPr>
            <p:ph type="body" idx="1"/>
          </p:nvPr>
        </p:nvSpPr>
        <p:spPr>
          <a:ln/>
        </p:spPr>
        <p:txBody>
          <a:bodyPr/>
          <a:lstStyle/>
          <a:p>
            <a:pPr marL="304800" indent="-304800" algn="l" rtl="0">
              <a:spcBef>
                <a:spcPct val="0"/>
              </a:spcBef>
            </a:pPr>
            <a:r>
              <a:rPr lang="en-US" dirty="0" err="1"/>
              <a:t>Acarbose</a:t>
            </a:r>
            <a:endParaRPr lang="en-US" dirty="0"/>
          </a:p>
          <a:p>
            <a:pPr marL="304800" indent="-304800" algn="l" rtl="0"/>
            <a:endParaRPr lang="en-US" dirty="0"/>
          </a:p>
          <a:p>
            <a:pPr marL="304800" indent="-304800" algn="l" rtl="0"/>
            <a:r>
              <a:rPr lang="en-US" dirty="0"/>
              <a:t>Delays the absorption of carbohydrates from GI, So blood glucose level doesn’t elevate significantly after meals.</a:t>
            </a:r>
          </a:p>
          <a:p>
            <a:pPr marL="304800" indent="-304800" algn="l" rtl="0"/>
            <a:endParaRPr lang="en-US" dirty="0"/>
          </a:p>
          <a:p>
            <a:pPr marL="304800" indent="-304800" algn="l" rtl="0"/>
            <a:r>
              <a:rPr lang="en-US" dirty="0"/>
              <a:t>Non convenient side effects, and must not be used as </a:t>
            </a:r>
            <a:r>
              <a:rPr lang="en-US" dirty="0" err="1"/>
              <a:t>monotherapy</a:t>
            </a:r>
            <a:r>
              <a:rPr lang="en-US" dirty="0"/>
              <a:t>.</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Thiozolidinediones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4578" name="Rectangle 2"/>
          <p:cNvSpPr>
            <a:spLocks noGrp="1" noChangeArrowheads="1"/>
          </p:cNvSpPr>
          <p:nvPr>
            <p:ph type="body" idx="1"/>
          </p:nvPr>
        </p:nvSpPr>
        <p:spPr>
          <a:ln/>
        </p:spPr>
        <p:txBody>
          <a:bodyPr>
            <a:normAutofit fontScale="92500" lnSpcReduction="20000"/>
          </a:bodyPr>
          <a:lstStyle/>
          <a:p>
            <a:pPr marL="304800" indent="-304800" algn="l" rtl="0">
              <a:lnSpc>
                <a:spcPct val="90000"/>
              </a:lnSpc>
              <a:spcBef>
                <a:spcPct val="0"/>
              </a:spcBef>
            </a:pPr>
            <a:r>
              <a:rPr lang="en-US" sz="2900" dirty="0" err="1"/>
              <a:t>Rssiglitazone</a:t>
            </a:r>
            <a:r>
              <a:rPr lang="en-US" sz="2900" dirty="0"/>
              <a:t>, </a:t>
            </a:r>
            <a:r>
              <a:rPr lang="en-US" sz="2900" dirty="0" err="1"/>
              <a:t>Pioglitazone</a:t>
            </a:r>
            <a:endParaRPr lang="en-US" sz="2900" dirty="0"/>
          </a:p>
          <a:p>
            <a:pPr marL="304800" indent="-304800" algn="l" rtl="0">
              <a:lnSpc>
                <a:spcPct val="90000"/>
              </a:lnSpc>
            </a:pPr>
            <a:endParaRPr lang="en-US" sz="2900" dirty="0"/>
          </a:p>
          <a:p>
            <a:pPr marL="304800" indent="-304800" algn="l" rtl="0">
              <a:lnSpc>
                <a:spcPct val="90000"/>
              </a:lnSpc>
            </a:pPr>
            <a:r>
              <a:rPr lang="en-US" sz="2900" dirty="0"/>
              <a:t>Reduces insulin resistance by promoting glucose uptake in </a:t>
            </a:r>
            <a:r>
              <a:rPr lang="en-US" sz="2900" dirty="0" err="1"/>
              <a:t>sketeletal</a:t>
            </a:r>
            <a:r>
              <a:rPr lang="en-US" sz="2900" dirty="0"/>
              <a:t> muscle and adipose tissue.</a:t>
            </a:r>
          </a:p>
          <a:p>
            <a:pPr marL="304800" indent="-304800" algn="l" rtl="0">
              <a:lnSpc>
                <a:spcPct val="90000"/>
              </a:lnSpc>
            </a:pPr>
            <a:endParaRPr lang="en-US" sz="2900" dirty="0"/>
          </a:p>
          <a:p>
            <a:pPr marL="304800" indent="-304800" algn="l" rtl="0">
              <a:lnSpc>
                <a:spcPct val="90000"/>
              </a:lnSpc>
            </a:pPr>
            <a:r>
              <a:rPr lang="en-US" sz="2900" dirty="0"/>
              <a:t>Also inhibits </a:t>
            </a:r>
            <a:r>
              <a:rPr lang="en-US" sz="2900" dirty="0" err="1"/>
              <a:t>gluconeogenesis</a:t>
            </a:r>
            <a:endParaRPr lang="en-US" sz="2900" dirty="0"/>
          </a:p>
          <a:p>
            <a:pPr marL="304800" indent="-304800" algn="l" rtl="0">
              <a:lnSpc>
                <a:spcPct val="90000"/>
              </a:lnSpc>
            </a:pPr>
            <a:endParaRPr lang="en-US" sz="2900" dirty="0"/>
          </a:p>
          <a:p>
            <a:pPr marL="304800" indent="-304800" algn="l" rtl="0">
              <a:lnSpc>
                <a:spcPct val="90000"/>
              </a:lnSpc>
            </a:pPr>
            <a:r>
              <a:rPr lang="en-US" sz="2900" dirty="0"/>
              <a:t>Not given in patient with Heart failure, and causes </a:t>
            </a:r>
            <a:r>
              <a:rPr lang="en-US" sz="2900" dirty="0" err="1" smtClean="0"/>
              <a:t>hepatotoxicity</a:t>
            </a:r>
            <a:endParaRPr lang="en-US" sz="2900" dirty="0" smtClean="0"/>
          </a:p>
          <a:p>
            <a:pPr marL="304800" indent="-304800" algn="l" rtl="0">
              <a:lnSpc>
                <a:spcPct val="90000"/>
              </a:lnSpc>
            </a:pPr>
            <a:endParaRPr lang="en-US" sz="2900" dirty="0" smtClean="0"/>
          </a:p>
          <a:p>
            <a:pPr marL="304800" indent="-304800" algn="l" rtl="0">
              <a:lnSpc>
                <a:spcPct val="90000"/>
              </a:lnSpc>
            </a:pPr>
            <a:r>
              <a:rPr lang="en-US" sz="3200" dirty="0" smtClean="0"/>
              <a:t>Not used in patients with liver or renal </a:t>
            </a:r>
            <a:r>
              <a:rPr lang="en-US" sz="3200" dirty="0" err="1" smtClean="0"/>
              <a:t>imapirment</a:t>
            </a:r>
            <a:r>
              <a:rPr lang="en-US" sz="3200" dirty="0" smtClean="0"/>
              <a:t>.</a:t>
            </a:r>
          </a:p>
          <a:p>
            <a:pPr marL="304800" indent="-304800" algn="l" rtl="0">
              <a:lnSpc>
                <a:spcPct val="90000"/>
              </a:lnSpc>
            </a:pPr>
            <a:endParaRPr lang="en-US" sz="2900"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Incretins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6626" name="Rectangle 2"/>
          <p:cNvSpPr>
            <a:spLocks noGrp="1" noChangeArrowheads="1"/>
          </p:cNvSpPr>
          <p:nvPr>
            <p:ph type="body" idx="1"/>
          </p:nvPr>
        </p:nvSpPr>
        <p:spPr>
          <a:ln/>
        </p:spPr>
        <p:txBody>
          <a:bodyPr/>
          <a:lstStyle/>
          <a:p>
            <a:pPr marL="304800" indent="-304800" algn="l" rtl="0">
              <a:spcBef>
                <a:spcPct val="0"/>
              </a:spcBef>
            </a:pPr>
            <a:r>
              <a:rPr lang="en-US" dirty="0" err="1"/>
              <a:t>Incretins</a:t>
            </a:r>
            <a:r>
              <a:rPr lang="en-US" dirty="0"/>
              <a:t> are group of gastrointestinal </a:t>
            </a:r>
            <a:r>
              <a:rPr lang="en-US" dirty="0" err="1"/>
              <a:t>hormoes</a:t>
            </a:r>
            <a:r>
              <a:rPr lang="en-US" dirty="0"/>
              <a:t> that are secreted after meal, they cause increase in the release of insulin from B-cells of </a:t>
            </a:r>
            <a:r>
              <a:rPr lang="en-US" dirty="0" err="1"/>
              <a:t>pancrease</a:t>
            </a:r>
            <a:r>
              <a:rPr lang="en-US" dirty="0"/>
              <a:t> and decrease in the synthesis of glucagon.</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endParaRPr lang="en-US"/>
          </a:p>
        </p:txBody>
      </p:sp>
      <p:sp>
        <p:nvSpPr>
          <p:cNvPr id="27650" name="Rectangle 2"/>
          <p:cNvSpPr>
            <a:spLocks noGrp="1" noChangeArrowheads="1"/>
          </p:cNvSpPr>
          <p:nvPr>
            <p:ph type="body" idx="1"/>
          </p:nvPr>
        </p:nvSpPr>
        <p:spPr>
          <a:ln/>
        </p:spPr>
        <p:txBody>
          <a:bodyPr/>
          <a:lstStyle/>
          <a:p>
            <a:pPr marL="304800" indent="-304800" algn="l" rtl="0">
              <a:spcBef>
                <a:spcPct val="0"/>
              </a:spcBef>
            </a:pPr>
            <a:r>
              <a:rPr lang="en-US" dirty="0" err="1"/>
              <a:t>Incretins</a:t>
            </a:r>
            <a:r>
              <a:rPr lang="en-US" dirty="0"/>
              <a:t> are degraded rapidly by an enzyme called </a:t>
            </a:r>
            <a:r>
              <a:rPr lang="en-US" dirty="0" err="1"/>
              <a:t>Dipeptidyl</a:t>
            </a:r>
            <a:r>
              <a:rPr lang="en-US" dirty="0"/>
              <a:t> peptidase-4 (DPP-4)</a:t>
            </a:r>
          </a:p>
          <a:p>
            <a:pPr marL="304800" indent="-304800" algn="l" rtl="0"/>
            <a:endParaRPr lang="en-US" dirty="0"/>
          </a:p>
          <a:p>
            <a:pPr marL="304800" indent="-304800" algn="l" rtl="0"/>
            <a:r>
              <a:rPr lang="en-US" dirty="0" err="1"/>
              <a:t>Incretins</a:t>
            </a:r>
            <a:r>
              <a:rPr lang="en-US" dirty="0"/>
              <a:t> are impaired in patients with type 2 DM, which causes more postprandial hyperglycemia.</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endParaRPr lang="en-US"/>
          </a:p>
        </p:txBody>
      </p:sp>
      <p:sp>
        <p:nvSpPr>
          <p:cNvPr id="28674" name="Rectangle 2"/>
          <p:cNvSpPr>
            <a:spLocks noGrp="1" noChangeArrowheads="1"/>
          </p:cNvSpPr>
          <p:nvPr>
            <p:ph type="body" idx="1"/>
          </p:nvPr>
        </p:nvSpPr>
        <p:spPr>
          <a:ln/>
        </p:spPr>
        <p:txBody>
          <a:bodyPr/>
          <a:lstStyle/>
          <a:p>
            <a:pPr marL="304800" indent="-304800" algn="l" rtl="0">
              <a:spcBef>
                <a:spcPct val="0"/>
              </a:spcBef>
            </a:pPr>
            <a:r>
              <a:rPr lang="en-US" dirty="0"/>
              <a:t>We used drugs that inhibit the action of DPP-4, so inhibition of the inhibition…</a:t>
            </a:r>
          </a:p>
          <a:p>
            <a:pPr marL="304800" indent="-304800" algn="l" rtl="0"/>
            <a:endParaRPr lang="en-US" dirty="0"/>
          </a:p>
          <a:p>
            <a:pPr marL="304800" indent="-304800" algn="l" rtl="0"/>
            <a:r>
              <a:rPr lang="en-US" dirty="0"/>
              <a:t>Example of DPP-4 inhibitors </a:t>
            </a:r>
            <a:br>
              <a:rPr lang="en-US" dirty="0"/>
            </a:br>
            <a:r>
              <a:rPr lang="en-US" dirty="0"/>
              <a:t>e.g. </a:t>
            </a:r>
            <a:r>
              <a:rPr lang="en-US" dirty="0" err="1"/>
              <a:t>Sitagliptin</a:t>
            </a:r>
            <a:r>
              <a:rPr lang="en-US" dirty="0"/>
              <a:t>, </a:t>
            </a:r>
            <a:r>
              <a:rPr lang="en-US" dirty="0" err="1"/>
              <a:t>vildagliptin</a:t>
            </a:r>
            <a:r>
              <a:rPr lang="en-US" sz="1800" dirty="0"/>
              <a:t/>
            </a:r>
            <a:br>
              <a:rPr lang="en-US" sz="1800" dirty="0"/>
            </a:br>
            <a:endParaRPr lang="en-US" sz="1800"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a:lstStyle/>
          <a:p>
            <a:endParaRPr lang="en-US"/>
          </a:p>
        </p:txBody>
      </p:sp>
      <p:sp>
        <p:nvSpPr>
          <p:cNvPr id="29698" name="Rectangle 2"/>
          <p:cNvSpPr>
            <a:spLocks noGrp="1" noChangeArrowheads="1"/>
          </p:cNvSpPr>
          <p:nvPr>
            <p:ph type="body" idx="1"/>
          </p:nvPr>
        </p:nvSpPr>
        <p:spPr>
          <a:ln/>
        </p:spPr>
        <p:txBody>
          <a:bodyPr/>
          <a:lstStyle/>
          <a:p>
            <a:pPr marL="304800" indent="-304800" algn="l" rtl="0">
              <a:spcBef>
                <a:spcPct val="0"/>
              </a:spcBef>
            </a:pPr>
            <a:r>
              <a:rPr lang="en-US" dirty="0"/>
              <a:t>Recent studies mentioned that using </a:t>
            </a:r>
            <a:r>
              <a:rPr lang="en-US" dirty="0" err="1"/>
              <a:t>Vildagliptin</a:t>
            </a:r>
            <a:r>
              <a:rPr lang="en-US" dirty="0"/>
              <a:t> (DD4I) can significantly increase the release of insulin from b-Cells,</a:t>
            </a:r>
          </a:p>
          <a:p>
            <a:pPr marL="304800" indent="-304800" algn="l" rtl="0"/>
            <a:endParaRPr lang="en-US" dirty="0"/>
          </a:p>
          <a:p>
            <a:pPr marL="304800" indent="-304800" algn="l" rtl="0"/>
            <a:endParaRPr lang="en-US" dirty="0"/>
          </a:p>
          <a:p>
            <a:pPr marL="304800" indent="-304800" algn="l" rtl="0">
              <a:spcBef>
                <a:spcPts val="500"/>
              </a:spcBef>
            </a:pPr>
            <a:endParaRPr lang="en-US" sz="1400" dirty="0" smtClean="0"/>
          </a:p>
          <a:p>
            <a:pPr marL="304800" indent="-304800" algn="l" rtl="0">
              <a:spcBef>
                <a:spcPts val="500"/>
              </a:spcBef>
            </a:pPr>
            <a:endParaRPr lang="en-US" sz="1400" dirty="0" smtClean="0"/>
          </a:p>
          <a:p>
            <a:pPr marL="304800" indent="-304800" algn="l" rtl="0">
              <a:spcBef>
                <a:spcPts val="500"/>
              </a:spcBef>
            </a:pPr>
            <a:endParaRPr lang="en-US" sz="1400" dirty="0" smtClean="0"/>
          </a:p>
          <a:p>
            <a:pPr marL="304800" indent="-304800" algn="l" rtl="0">
              <a:spcBef>
                <a:spcPts val="500"/>
              </a:spcBef>
            </a:pPr>
            <a:endParaRPr lang="en-US" sz="1400" dirty="0" smtClean="0"/>
          </a:p>
          <a:p>
            <a:pPr marL="304800" indent="-304800" algn="l" rtl="0">
              <a:spcBef>
                <a:spcPts val="500"/>
              </a:spcBef>
            </a:pPr>
            <a:r>
              <a:rPr lang="en-US" sz="1400" dirty="0" smtClean="0"/>
              <a:t>http</a:t>
            </a:r>
            <a:r>
              <a:rPr lang="en-US" sz="1400" dirty="0"/>
              <a:t>://aasproxy.museglobal.com/MuseSessionID=b0a417b20aecbfa41ea97b4799d6db/MuseHost=web.ebscohost.com/MusePath/ehost/detail?vid=4&amp;hid=113&amp;sid=f789bd18-267d-4221-9464-ec879013a217%40sessionmgr104&amp;bdata=JnNpdGU9ZWhvc3QtbGl2ZQ%3d%3d#db=cmedm&amp;AN=21239518</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endParaRPr lang="en-US"/>
          </a:p>
        </p:txBody>
      </p:sp>
      <p:sp>
        <p:nvSpPr>
          <p:cNvPr id="30722" name="Rectangle 2"/>
          <p:cNvSpPr>
            <a:spLocks noGrp="1" noChangeArrowheads="1"/>
          </p:cNvSpPr>
          <p:nvPr>
            <p:ph type="body" idx="1"/>
          </p:nvPr>
        </p:nvSpPr>
        <p:spPr>
          <a:xfrm>
            <a:off x="647700" y="1700213"/>
            <a:ext cx="8229600" cy="4527550"/>
          </a:xfrm>
          <a:ln/>
        </p:spPr>
        <p:txBody>
          <a:bodyPr/>
          <a:lstStyle/>
          <a:p>
            <a:pPr marL="304800" indent="-304800" algn="l" rtl="0">
              <a:spcBef>
                <a:spcPct val="0"/>
              </a:spcBef>
            </a:pPr>
            <a:r>
              <a:rPr lang="en-US" dirty="0"/>
              <a:t>Other studies also suggested that it has beneficial action in patients with </a:t>
            </a:r>
            <a:r>
              <a:rPr lang="en-US" dirty="0" err="1"/>
              <a:t>hemodyalsis</a:t>
            </a:r>
            <a:r>
              <a:rPr lang="en-US" dirty="0"/>
              <a:t>, and it’s safe on the liver.</a:t>
            </a:r>
          </a:p>
          <a:p>
            <a:pPr marL="304800" indent="-304800" algn="l" rtl="0"/>
            <a:endParaRPr lang="en-US" dirty="0"/>
          </a:p>
          <a:p>
            <a:pPr marL="304800" indent="-304800" algn="l" rtl="0"/>
            <a:endParaRPr lang="en-US" sz="1600" dirty="0" smtClean="0"/>
          </a:p>
          <a:p>
            <a:pPr marL="304800" indent="-304800" algn="l" rtl="0"/>
            <a:endParaRPr lang="en-US" sz="1600" dirty="0" smtClean="0"/>
          </a:p>
          <a:p>
            <a:pPr marL="304800" indent="-304800" algn="l" rtl="0"/>
            <a:endParaRPr lang="en-US" sz="1600" dirty="0" smtClean="0"/>
          </a:p>
          <a:p>
            <a:pPr marL="304800" indent="-304800" algn="l" rtl="0"/>
            <a:endParaRPr lang="en-US" sz="1600" dirty="0" smtClean="0"/>
          </a:p>
          <a:p>
            <a:pPr marL="304800" indent="-304800" algn="l" rtl="0"/>
            <a:endParaRPr lang="en-US" sz="1600" dirty="0" smtClean="0"/>
          </a:p>
          <a:p>
            <a:pPr marL="304800" indent="-304800" algn="l" rtl="0"/>
            <a:endParaRPr lang="en-US" sz="1600" dirty="0" smtClean="0"/>
          </a:p>
          <a:p>
            <a:pPr marL="304800" indent="-304800" algn="l" rtl="0"/>
            <a:endParaRPr lang="en-US" sz="1600" dirty="0" smtClean="0"/>
          </a:p>
          <a:p>
            <a:pPr marL="304800" indent="-304800" algn="l" rtl="0"/>
            <a:r>
              <a:rPr lang="en-US" sz="1600" dirty="0" smtClean="0"/>
              <a:t>http</a:t>
            </a:r>
            <a:r>
              <a:rPr lang="en-US" sz="1600" dirty="0"/>
              <a:t>://www.ncbi.nlm.nih.gov/pubmed/21921362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a:t>The next study was also a </a:t>
            </a:r>
            <a:r>
              <a:rPr lang="en-US" dirty="0" smtClean="0"/>
              <a:t>single authored </a:t>
            </a:r>
            <a:r>
              <a:rPr lang="en-US" dirty="0"/>
              <a:t>study by </a:t>
            </a:r>
            <a:r>
              <a:rPr lang="en-US" dirty="0" err="1" smtClean="0"/>
              <a:t>Anukote</a:t>
            </a:r>
            <a:r>
              <a:rPr lang="en-US" dirty="0" smtClean="0"/>
              <a:t> 1990</a:t>
            </a:r>
          </a:p>
          <a:p>
            <a:pPr algn="l" rtl="0"/>
            <a:r>
              <a:rPr lang="en-US" dirty="0" smtClean="0"/>
              <a:t>Its </a:t>
            </a:r>
            <a:r>
              <a:rPr lang="en-US" dirty="0"/>
              <a:t>main advantage is that it confirmed the trend of a rising diabetes prevalence (6</a:t>
            </a:r>
            <a:r>
              <a:rPr lang="en-US" dirty="0" smtClean="0"/>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Surgery</a:t>
            </a:r>
          </a:p>
        </p:txBody>
      </p:sp>
      <p:sp>
        <p:nvSpPr>
          <p:cNvPr id="31746" name="Rectangle 2"/>
          <p:cNvSpPr>
            <a:spLocks noGrp="1" noChangeArrowheads="1"/>
          </p:cNvSpPr>
          <p:nvPr>
            <p:ph type="body" idx="1"/>
          </p:nvPr>
        </p:nvSpPr>
        <p:spPr>
          <a:ln/>
        </p:spPr>
        <p:txBody>
          <a:bodyPr/>
          <a:lstStyle/>
          <a:p>
            <a:pPr marL="304800" indent="-304800" algn="l" rtl="0">
              <a:spcBef>
                <a:spcPct val="0"/>
              </a:spcBef>
            </a:pPr>
            <a:r>
              <a:rPr lang="en-US" dirty="0"/>
              <a:t>When do we do pancreatic transplant for patients with type I diabetes?</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endParaRPr lang="en-US"/>
          </a:p>
        </p:txBody>
      </p:sp>
      <p:sp>
        <p:nvSpPr>
          <p:cNvPr id="32770" name="Rectangle 2"/>
          <p:cNvSpPr>
            <a:spLocks noGrp="1" noChangeArrowheads="1"/>
          </p:cNvSpPr>
          <p:nvPr>
            <p:ph type="body" idx="1"/>
          </p:nvPr>
        </p:nvSpPr>
        <p:spPr>
          <a:ln/>
        </p:spPr>
        <p:txBody>
          <a:bodyPr/>
          <a:lstStyle/>
          <a:p>
            <a:pPr marL="304800" indent="-304800" algn="l" rtl="0">
              <a:lnSpc>
                <a:spcPct val="80000"/>
              </a:lnSpc>
              <a:spcBef>
                <a:spcPct val="0"/>
              </a:spcBef>
            </a:pPr>
            <a:r>
              <a:rPr lang="en-US" sz="2400" dirty="0"/>
              <a:t>Studies suggested successful pancreas transplantation is associated with significantly less severe diabetic </a:t>
            </a:r>
            <a:r>
              <a:rPr lang="en-US" sz="2400" dirty="0" err="1"/>
              <a:t>glomerulopathy</a:t>
            </a:r>
            <a:r>
              <a:rPr lang="en-US" sz="2400" dirty="0"/>
              <a:t> in kidneys previously transplanted into diabetic patients.</a:t>
            </a:r>
          </a:p>
          <a:p>
            <a:pPr marL="304800" indent="-304800" algn="l" rtl="0">
              <a:lnSpc>
                <a:spcPct val="80000"/>
              </a:lnSpc>
            </a:pPr>
            <a:endParaRPr lang="en-US" sz="2400" dirty="0"/>
          </a:p>
          <a:p>
            <a:pPr marL="304800" indent="-304800" algn="l" rtl="0">
              <a:lnSpc>
                <a:spcPct val="80000"/>
              </a:lnSpc>
            </a:pPr>
            <a:r>
              <a:rPr lang="en-US" sz="2400" dirty="0"/>
              <a:t>Others mentioned that there’s no significant delay in retinopathy in compared groups</a:t>
            </a:r>
          </a:p>
          <a:p>
            <a:pPr marL="304800" indent="-304800" algn="l" rtl="0">
              <a:lnSpc>
                <a:spcPct val="80000"/>
              </a:lnSpc>
            </a:pPr>
            <a:endParaRPr lang="en-US" sz="2400" dirty="0"/>
          </a:p>
          <a:p>
            <a:pPr marL="304800" indent="-304800" algn="l" rtl="0">
              <a:lnSpc>
                <a:spcPct val="80000"/>
              </a:lnSpc>
            </a:pPr>
            <a:endParaRPr lang="en-US" sz="1600" dirty="0" smtClean="0"/>
          </a:p>
          <a:p>
            <a:pPr marL="304800" indent="-304800" algn="l" rtl="0">
              <a:lnSpc>
                <a:spcPct val="80000"/>
              </a:lnSpc>
            </a:pPr>
            <a:endParaRPr lang="en-US" sz="1600" dirty="0" smtClean="0"/>
          </a:p>
          <a:p>
            <a:pPr marL="304800" indent="-304800" algn="l" rtl="0">
              <a:lnSpc>
                <a:spcPct val="80000"/>
              </a:lnSpc>
            </a:pPr>
            <a:endParaRPr lang="en-US" sz="1600" dirty="0" smtClean="0"/>
          </a:p>
          <a:p>
            <a:pPr marL="304800" indent="-304800" algn="l" rtl="0">
              <a:lnSpc>
                <a:spcPct val="80000"/>
              </a:lnSpc>
            </a:pPr>
            <a:r>
              <a:rPr lang="en-US" sz="1600" dirty="0" smtClean="0"/>
              <a:t>http</a:t>
            </a:r>
            <a:r>
              <a:rPr lang="en-US" sz="1600" dirty="0"/>
              <a:t>://www.nejm.org/doi/pdf/10.1056/NEJM198907133210204</a:t>
            </a:r>
          </a:p>
          <a:p>
            <a:pPr marL="304800" indent="-304800" algn="l" rtl="0">
              <a:lnSpc>
                <a:spcPct val="80000"/>
              </a:lnSpc>
            </a:pPr>
            <a:endParaRPr lang="en-US" sz="1600" dirty="0"/>
          </a:p>
          <a:p>
            <a:pPr marL="304800" indent="-304800" algn="l" rtl="0">
              <a:lnSpc>
                <a:spcPct val="80000"/>
              </a:lnSpc>
            </a:pPr>
            <a:r>
              <a:rPr lang="en-US" sz="1600" dirty="0"/>
              <a:t>http://www.nejm.org/doi/pdf/10.1056/NEJM198801283180403</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lstStyle/>
          <a:p>
            <a:endParaRPr lang="en-US"/>
          </a:p>
        </p:txBody>
      </p:sp>
      <p:sp>
        <p:nvSpPr>
          <p:cNvPr id="33794" name="Rectangle 2"/>
          <p:cNvSpPr>
            <a:spLocks noGrp="1" noChangeArrowheads="1"/>
          </p:cNvSpPr>
          <p:nvPr>
            <p:ph type="body" idx="1"/>
          </p:nvPr>
        </p:nvSpPr>
        <p:spPr>
          <a:ln/>
        </p:spPr>
        <p:txBody>
          <a:bodyPr/>
          <a:lstStyle/>
          <a:p>
            <a:pPr marL="304800" indent="-304800" algn="l" rtl="0">
              <a:spcBef>
                <a:spcPct val="0"/>
              </a:spcBef>
            </a:pPr>
            <a:r>
              <a:rPr lang="en-US" dirty="0"/>
              <a:t>Another study implied that the progression of diabetic </a:t>
            </a:r>
            <a:r>
              <a:rPr lang="en-US" dirty="0" err="1"/>
              <a:t>polyneuropathy</a:t>
            </a:r>
            <a:r>
              <a:rPr lang="en-US" dirty="0"/>
              <a:t> may be halted through the restoration of a </a:t>
            </a:r>
            <a:r>
              <a:rPr lang="en-US" dirty="0" err="1"/>
              <a:t>normoglycemia</a:t>
            </a:r>
            <a:r>
              <a:rPr lang="en-US" dirty="0"/>
              <a:t> state by successful pancreatic transplantation.</a:t>
            </a:r>
          </a:p>
          <a:p>
            <a:pPr marL="304800" indent="-304800" algn="l" rtl="0"/>
            <a:endParaRPr lang="en-US" dirty="0"/>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r>
              <a:rPr lang="en-US" sz="1600" u="sng" dirty="0" smtClean="0">
                <a:solidFill>
                  <a:srgbClr val="0000FF"/>
                </a:solidFill>
                <a:hlinkClick r:id="rId2"/>
              </a:rPr>
              <a:t>http</a:t>
            </a:r>
            <a:r>
              <a:rPr lang="en-US" sz="1600" u="sng" dirty="0">
                <a:solidFill>
                  <a:srgbClr val="0000FF"/>
                </a:solidFill>
                <a:hlinkClick r:id="rId2"/>
              </a:rPr>
              <a:t>://www.nejm.org/doi/full/10.1056/NEJM199004123221503</a:t>
            </a:r>
            <a:endParaRPr lang="en-US" sz="1600" u="sng" dirty="0">
              <a:solidFill>
                <a:srgbClr val="0000FF"/>
              </a:solidFill>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endParaRPr lang="en-US"/>
          </a:p>
        </p:txBody>
      </p:sp>
      <p:sp>
        <p:nvSpPr>
          <p:cNvPr id="34818" name="Rectangle 2"/>
          <p:cNvSpPr>
            <a:spLocks noGrp="1" noChangeArrowheads="1"/>
          </p:cNvSpPr>
          <p:nvPr>
            <p:ph type="body" idx="1"/>
          </p:nvPr>
        </p:nvSpPr>
        <p:spPr>
          <a:ln/>
        </p:spPr>
        <p:txBody>
          <a:bodyPr/>
          <a:lstStyle/>
          <a:p>
            <a:pPr marL="304800" indent="-304800" algn="l" rtl="0">
              <a:spcBef>
                <a:spcPct val="0"/>
              </a:spcBef>
            </a:pPr>
            <a:r>
              <a:rPr lang="en-US" dirty="0"/>
              <a:t>Pancreas transplantation can also reverse the lesions of diabetic nephropathy, but reversal requires more than five years of </a:t>
            </a:r>
            <a:r>
              <a:rPr lang="en-US" dirty="0" err="1"/>
              <a:t>normoglycemia</a:t>
            </a:r>
            <a:r>
              <a:rPr lang="en-US" dirty="0"/>
              <a:t>.</a:t>
            </a:r>
          </a:p>
          <a:p>
            <a:pPr marL="304800" indent="-304800" algn="l" rtl="0"/>
            <a:endParaRPr lang="en-US" dirty="0"/>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endParaRPr lang="en-US" sz="1600" u="sng" dirty="0" smtClean="0">
              <a:solidFill>
                <a:srgbClr val="0000FF"/>
              </a:solidFill>
              <a:hlinkClick r:id="rId2"/>
            </a:endParaRPr>
          </a:p>
          <a:p>
            <a:pPr marL="304800" indent="-304800" algn="l" rtl="0"/>
            <a:r>
              <a:rPr lang="en-US" sz="1600" u="sng" dirty="0" smtClean="0">
                <a:solidFill>
                  <a:srgbClr val="0000FF"/>
                </a:solidFill>
                <a:hlinkClick r:id="rId2"/>
              </a:rPr>
              <a:t>http</a:t>
            </a:r>
            <a:r>
              <a:rPr lang="en-US" sz="1600" u="sng" dirty="0">
                <a:solidFill>
                  <a:srgbClr val="0000FF"/>
                </a:solidFill>
                <a:hlinkClick r:id="rId2"/>
              </a:rPr>
              <a:t>://www.nejm.org/doi/full/10.1056/NEJM199807093390202</a:t>
            </a:r>
            <a:endParaRPr lang="en-US" sz="1600" u="sng" dirty="0">
              <a:solidFill>
                <a:srgbClr val="0000FF"/>
              </a:solidFill>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Annual check is important to rule out and manage any complication the patient may have, and to have an overview of the patient compliance and implication o f treatment.</a:t>
            </a:r>
            <a:endParaRPr lang="en-US" dirty="0"/>
          </a:p>
        </p:txBody>
      </p:sp>
      <p:sp>
        <p:nvSpPr>
          <p:cNvPr id="3" name="Title 2"/>
          <p:cNvSpPr>
            <a:spLocks noGrp="1"/>
          </p:cNvSpPr>
          <p:nvPr>
            <p:ph type="title"/>
          </p:nvPr>
        </p:nvSpPr>
        <p:spPr/>
        <p:txBody>
          <a:bodyPr/>
          <a:lstStyle/>
          <a:p>
            <a:r>
              <a:rPr smtClean="0"/>
              <a:t>Annual Check Up</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Investigations of the check up:</a:t>
            </a:r>
          </a:p>
          <a:p>
            <a:pPr algn="l" rtl="0"/>
            <a:r>
              <a:rPr lang="en-US" dirty="0" smtClean="0"/>
              <a:t>HBa1C</a:t>
            </a:r>
          </a:p>
          <a:p>
            <a:pPr algn="l" rtl="0"/>
            <a:r>
              <a:rPr lang="en-US" dirty="0" smtClean="0"/>
              <a:t>Urea and </a:t>
            </a:r>
            <a:r>
              <a:rPr lang="en-US" dirty="0" err="1" smtClean="0"/>
              <a:t>Creatinine</a:t>
            </a:r>
            <a:endParaRPr lang="en-US" dirty="0" smtClean="0"/>
          </a:p>
          <a:p>
            <a:pPr algn="l" rtl="0"/>
            <a:r>
              <a:rPr lang="en-US" dirty="0" smtClean="0"/>
              <a:t>Lipid profile </a:t>
            </a:r>
          </a:p>
          <a:p>
            <a:pPr algn="l" rtl="0"/>
            <a:r>
              <a:rPr lang="en-US" dirty="0" smtClean="0"/>
              <a:t>Albumin to </a:t>
            </a:r>
            <a:r>
              <a:rPr lang="en-US" dirty="0" err="1" smtClean="0"/>
              <a:t>creatinine</a:t>
            </a:r>
            <a:r>
              <a:rPr lang="en-US" dirty="0" smtClean="0"/>
              <a:t> ratio</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Examine : </a:t>
            </a:r>
          </a:p>
          <a:p>
            <a:pPr algn="l" rtl="0"/>
            <a:r>
              <a:rPr lang="en-US" dirty="0" smtClean="0"/>
              <a:t>Eye </a:t>
            </a:r>
            <a:r>
              <a:rPr lang="en-US" dirty="0" err="1" smtClean="0"/>
              <a:t>Fundus</a:t>
            </a:r>
            <a:endParaRPr lang="en-US" dirty="0" smtClean="0"/>
          </a:p>
          <a:p>
            <a:pPr algn="l" rtl="0"/>
            <a:r>
              <a:rPr lang="en-US" dirty="0" smtClean="0"/>
              <a:t>Feet</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Public education about diabetes is important to increase the conscious about the diseases, and to change the risk behavior that maybe involved in causing type II diabetes (Obesity, sedentary lifestyle…)</a:t>
            </a:r>
            <a:endParaRPr lang="en-US" dirty="0"/>
          </a:p>
        </p:txBody>
      </p:sp>
      <p:sp>
        <p:nvSpPr>
          <p:cNvPr id="3" name="Title 2"/>
          <p:cNvSpPr>
            <a:spLocks noGrp="1"/>
          </p:cNvSpPr>
          <p:nvPr>
            <p:ph type="title"/>
          </p:nvPr>
        </p:nvSpPr>
        <p:spPr/>
        <p:txBody>
          <a:bodyPr/>
          <a:lstStyle/>
          <a:p>
            <a:r>
              <a:rPr smtClean="0"/>
              <a:t>Diabetic Education</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Diabetic education of the diabetic patients are part of the management that should be provided along with the physician visits and dietitian control.</a:t>
            </a:r>
          </a:p>
          <a:p>
            <a:pPr algn="l" rtl="0"/>
            <a:endParaRPr lang="en-US" dirty="0" smtClean="0"/>
          </a:p>
          <a:p>
            <a:pPr algn="l" rtl="0"/>
            <a:r>
              <a:rPr lang="en-US" dirty="0" smtClean="0"/>
              <a:t>It can increase the compliance of the patient to take treatment and decrease the long term complications and acute side effects.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base"/>
            <a:r>
              <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Screening for </a:t>
            </a:r>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Diabetes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lstStyle/>
          <a:p>
            <a:pPr algn="l" rtl="0"/>
            <a:r>
              <a:rPr lang="en-US" dirty="0"/>
              <a:t>The chronic hyperglycemia of diabetes is associated with long-term dysfunction, damage, and failure of various </a:t>
            </a:r>
            <a:r>
              <a:rPr lang="en-US" dirty="0" smtClean="0"/>
              <a:t>organs…</a:t>
            </a:r>
          </a:p>
          <a:p>
            <a:pPr algn="l" rtl="0"/>
            <a:r>
              <a:rPr lang="en-US" dirty="0" smtClean="0"/>
              <a:t>So early detection and prompt treatment may reduce the burden of diabetes and its complications….</a:t>
            </a:r>
          </a:p>
          <a:p>
            <a:pPr algn="l" rtl="0"/>
            <a:r>
              <a:rPr lang="en-US" dirty="0" smtClean="0"/>
              <a:t>Screening is only for type 2 ----  preclinical .</a:t>
            </a:r>
          </a:p>
          <a:p>
            <a:pPr algn="l" rtl="0"/>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0"/>
            <a:ext cx="8229600" cy="685800"/>
          </a:xfrm>
        </p:spPr>
        <p:txBody>
          <a:bodyPr>
            <a:noAutofit/>
          </a:bodyPr>
          <a:lstStyle/>
          <a:p>
            <a:pPr rtl="0"/>
            <a:r>
              <a:rPr lang="en-US" sz="1200" b="1" dirty="0"/>
              <a:t>Year </a:t>
            </a:r>
            <a:r>
              <a:rPr lang="en-US" sz="1200" dirty="0"/>
              <a:t>: 2007  |  </a:t>
            </a:r>
            <a:r>
              <a:rPr lang="en-US" sz="1200" b="1" dirty="0"/>
              <a:t>Volume</a:t>
            </a:r>
            <a:r>
              <a:rPr lang="en-US" sz="1200" dirty="0"/>
              <a:t> : 27  |  </a:t>
            </a:r>
            <a:r>
              <a:rPr lang="en-US" sz="1200" b="1" dirty="0"/>
              <a:t>Issue</a:t>
            </a:r>
            <a:r>
              <a:rPr lang="en-US" sz="1200" dirty="0"/>
              <a:t> : 4  |  </a:t>
            </a:r>
            <a:r>
              <a:rPr lang="en-US" sz="1200" b="1" dirty="0"/>
              <a:t>Page</a:t>
            </a:r>
            <a:r>
              <a:rPr lang="en-US" sz="1200" dirty="0"/>
              <a:t> : 241-250 </a:t>
            </a:r>
            <a:r>
              <a:rPr lang="en-US" sz="1200" dirty="0" smtClean="0"/>
              <a:t/>
            </a:r>
            <a:br>
              <a:rPr lang="en-US" sz="1200" dirty="0" smtClean="0"/>
            </a:br>
            <a:r>
              <a:rPr lang="en-US" sz="1200" b="1" dirty="0" smtClean="0"/>
              <a:t>Epidemiology</a:t>
            </a:r>
            <a:r>
              <a:rPr lang="en-US" sz="1200" b="1" dirty="0"/>
              <a:t>, clinical and complications profile of diabetes in Saudi Arabia : A review</a:t>
            </a:r>
            <a:r>
              <a:rPr lang="en-US" sz="1200" dirty="0"/>
              <a:t/>
            </a:r>
            <a:br>
              <a:rPr lang="en-US" sz="1200" dirty="0"/>
            </a:br>
            <a:r>
              <a:rPr lang="en-US" sz="1200" dirty="0"/>
              <a:t/>
            </a:r>
            <a:br>
              <a:rPr lang="en-US" sz="1200" dirty="0"/>
            </a:br>
            <a:r>
              <a:rPr lang="en-US" sz="1200" dirty="0" err="1">
                <a:hlinkClick r:id="rId3"/>
              </a:rPr>
              <a:t>Tarik</a:t>
            </a:r>
            <a:r>
              <a:rPr lang="en-US" sz="1200" dirty="0">
                <a:hlinkClick r:id="rId3"/>
              </a:rPr>
              <a:t> A Elhadd</a:t>
            </a:r>
            <a:r>
              <a:rPr lang="en-US" sz="1200" b="1" baseline="30000" dirty="0"/>
              <a:t>1</a:t>
            </a:r>
            <a:r>
              <a:rPr lang="en-US" sz="1200" b="1" dirty="0"/>
              <a:t>, </a:t>
            </a:r>
            <a:r>
              <a:rPr lang="en-US" sz="1200" dirty="0" err="1">
                <a:hlinkClick r:id="rId4"/>
              </a:rPr>
              <a:t>Abdallah</a:t>
            </a:r>
            <a:r>
              <a:rPr lang="en-US" sz="1200" dirty="0">
                <a:hlinkClick r:id="rId4"/>
              </a:rPr>
              <a:t> A Al-Amoudi</a:t>
            </a:r>
            <a:r>
              <a:rPr lang="en-US" sz="1200" b="1" baseline="30000" dirty="0"/>
              <a:t>1</a:t>
            </a:r>
            <a:r>
              <a:rPr lang="en-US" sz="1200" b="1" dirty="0"/>
              <a:t>, </a:t>
            </a:r>
            <a:r>
              <a:rPr lang="en-US" sz="1200" dirty="0">
                <a:hlinkClick r:id="rId5"/>
              </a:rPr>
              <a:t>Ali S Alzahrani</a:t>
            </a:r>
            <a:r>
              <a:rPr lang="en-US" sz="1200" b="1" baseline="30000" dirty="0"/>
              <a:t>2</a:t>
            </a:r>
            <a:r>
              <a:rPr lang="en-US" sz="1200" dirty="0"/>
              <a:t/>
            </a:r>
            <a:br>
              <a:rPr lang="en-US" sz="1200" dirty="0"/>
            </a:br>
            <a:endParaRPr lang="en-US" sz="1200" dirty="0"/>
          </a:p>
        </p:txBody>
      </p:sp>
      <p:pic>
        <p:nvPicPr>
          <p:cNvPr id="4" name="Content Placeholder 3" descr="AnnSaudiMed_2007_27_4_241_51484_t1.jpg"/>
          <p:cNvPicPr>
            <a:picLocks noGrp="1" noChangeAspect="1"/>
          </p:cNvPicPr>
          <p:nvPr>
            <p:ph idx="1"/>
          </p:nvPr>
        </p:nvPicPr>
        <p:blipFill>
          <a:blip r:embed="rId6" cstate="print"/>
          <a:stretch>
            <a:fillRect/>
          </a:stretch>
        </p:blipFill>
        <p:spPr>
          <a:xfrm>
            <a:off x="0" y="0"/>
            <a:ext cx="9144000" cy="5791200"/>
          </a:xfrm>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419600"/>
          </a:xfrm>
        </p:spPr>
        <p:txBody>
          <a:bodyPr>
            <a:normAutofit/>
          </a:bodyPr>
          <a:lstStyle/>
          <a:p>
            <a:pPr algn="l" rtl="0"/>
            <a:r>
              <a:rPr lang="en-US" dirty="0" smtClean="0"/>
              <a:t>There is no role of </a:t>
            </a:r>
            <a:r>
              <a:rPr lang="en-US" dirty="0"/>
              <a:t>screening for </a:t>
            </a:r>
            <a:r>
              <a:rPr lang="en-US" u="sng" dirty="0"/>
              <a:t>type 1 diabetes </a:t>
            </a:r>
            <a:r>
              <a:rPr lang="en-US" dirty="0"/>
              <a:t>or </a:t>
            </a:r>
            <a:r>
              <a:rPr lang="en-US" u="sng" dirty="0"/>
              <a:t>gestational diabetes mellitus </a:t>
            </a:r>
            <a:r>
              <a:rPr lang="en-US" dirty="0"/>
              <a:t>(</a:t>
            </a:r>
            <a:r>
              <a:rPr lang="en-US" dirty="0" smtClean="0"/>
              <a:t>GDM).</a:t>
            </a:r>
          </a:p>
          <a:p>
            <a:pPr algn="l" rtl="0"/>
            <a:r>
              <a:rPr lang="en-US" dirty="0" smtClean="0"/>
              <a:t>Screening of asymptomatic </a:t>
            </a:r>
            <a:r>
              <a:rPr lang="en-US" dirty="0"/>
              <a:t>individuals for the presence of </a:t>
            </a:r>
            <a:r>
              <a:rPr lang="en-US" dirty="0" err="1"/>
              <a:t>autoantibodies</a:t>
            </a:r>
            <a:r>
              <a:rPr lang="en-US" dirty="0"/>
              <a:t> related to type 1 </a:t>
            </a:r>
            <a:r>
              <a:rPr lang="en-US" dirty="0" smtClean="0"/>
              <a:t>diabetes….why??</a:t>
            </a:r>
          </a:p>
          <a:p>
            <a:pPr algn="l" rtl="0"/>
            <a:r>
              <a:rPr lang="en-US" sz="2000" dirty="0"/>
              <a:t> </a:t>
            </a:r>
            <a:r>
              <a:rPr lang="en-US" sz="2000" i="1" dirty="0"/>
              <a:t>1</a:t>
            </a:r>
            <a:r>
              <a:rPr lang="en-US" sz="2000" dirty="0"/>
              <a:t>) </a:t>
            </a:r>
            <a:r>
              <a:rPr lang="en-US" sz="2000" dirty="0" smtClean="0"/>
              <a:t>no cutoff </a:t>
            </a:r>
            <a:r>
              <a:rPr lang="en-US" sz="2000" dirty="0"/>
              <a:t>values for some of the immune marker </a:t>
            </a:r>
            <a:r>
              <a:rPr lang="en-US" sz="2000" dirty="0" smtClean="0"/>
              <a:t>assays. </a:t>
            </a:r>
          </a:p>
          <a:p>
            <a:pPr algn="l" rtl="0"/>
            <a:r>
              <a:rPr lang="en-US" sz="2000" dirty="0"/>
              <a:t> </a:t>
            </a:r>
            <a:r>
              <a:rPr lang="en-US" sz="2000" i="1" dirty="0"/>
              <a:t>2</a:t>
            </a:r>
            <a:r>
              <a:rPr lang="en-US" sz="2000" dirty="0"/>
              <a:t>) there is no </a:t>
            </a:r>
            <a:r>
              <a:rPr lang="en-US" sz="2000" dirty="0" smtClean="0"/>
              <a:t>known action </a:t>
            </a:r>
            <a:r>
              <a:rPr lang="en-US" sz="2000" dirty="0"/>
              <a:t>should be taken when a </a:t>
            </a:r>
            <a:r>
              <a:rPr lang="en-US" sz="2000" dirty="0" smtClean="0"/>
              <a:t>autoantibody test positive.</a:t>
            </a:r>
          </a:p>
          <a:p>
            <a:pPr algn="l" rtl="0"/>
            <a:r>
              <a:rPr lang="en-US" sz="2000" dirty="0"/>
              <a:t> </a:t>
            </a:r>
            <a:r>
              <a:rPr lang="en-US" sz="2000" i="1" dirty="0"/>
              <a:t>3</a:t>
            </a:r>
            <a:r>
              <a:rPr lang="en-US" sz="2000" dirty="0"/>
              <a:t>) because the incidence of type 1 diabetes is low</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community </a:t>
            </a:r>
            <a:r>
              <a:rPr lang="en-US" dirty="0"/>
              <a:t>screening outside a health care setting may be </a:t>
            </a:r>
            <a:r>
              <a:rPr lang="en-US" u="sng" dirty="0"/>
              <a:t>less effective </a:t>
            </a:r>
            <a:r>
              <a:rPr lang="en-US" dirty="0"/>
              <a:t>because of </a:t>
            </a:r>
            <a:r>
              <a:rPr lang="en-US" dirty="0" smtClean="0"/>
              <a:t>:</a:t>
            </a:r>
          </a:p>
          <a:p>
            <a:pPr marL="514350" indent="-514350" algn="l" rtl="0">
              <a:buFont typeface="+mj-lt"/>
              <a:buAutoNum type="arabicPeriod"/>
            </a:pPr>
            <a:r>
              <a:rPr lang="en-US" dirty="0" smtClean="0"/>
              <a:t>the </a:t>
            </a:r>
            <a:r>
              <a:rPr lang="en-US" dirty="0"/>
              <a:t>failure of people with a positive screening test to seek and obtain appropriate follow-up testing and care </a:t>
            </a:r>
            <a:endParaRPr lang="en-US" dirty="0" smtClean="0"/>
          </a:p>
          <a:p>
            <a:pPr marL="514350" indent="-514350" algn="l" rtl="0">
              <a:buFont typeface="+mj-lt"/>
              <a:buAutoNum type="arabicPeriod"/>
            </a:pPr>
            <a:r>
              <a:rPr lang="en-US" dirty="0" smtClean="0"/>
              <a:t>to </a:t>
            </a:r>
            <a:r>
              <a:rPr lang="en-US" dirty="0"/>
              <a:t>ensure appropriate repeat testing for individuals who screen negative.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b="1"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t>
            </a:r>
            <a:r>
              <a:rPr lang="en-US" b="1"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ests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a:bodyPr>
          <a:lstStyle/>
          <a:p>
            <a:pPr algn="l" rtl="0"/>
            <a:r>
              <a:rPr lang="en-US" dirty="0"/>
              <a:t>The best screening test for diabetes, </a:t>
            </a:r>
            <a:r>
              <a:rPr lang="en-US" b="1" dirty="0"/>
              <a:t>the fasting plasma glucose (FPG), </a:t>
            </a:r>
            <a:r>
              <a:rPr lang="en-US" dirty="0"/>
              <a:t>is also a component of diagnostic testing</a:t>
            </a:r>
            <a:r>
              <a:rPr lang="en-US" dirty="0" smtClean="0"/>
              <a:t>.</a:t>
            </a:r>
          </a:p>
          <a:p>
            <a:pPr algn="l" rtl="0"/>
            <a:r>
              <a:rPr lang="en-US" dirty="0" smtClean="0"/>
              <a:t>the FPG test is preferred in clinical settings</a:t>
            </a:r>
          </a:p>
          <a:p>
            <a:pPr algn="l" rtl="0">
              <a:buFont typeface="Wingdings" pitchFamily="2" charset="2"/>
              <a:buChar char="ü"/>
            </a:pPr>
            <a:r>
              <a:rPr lang="en-US" dirty="0" smtClean="0"/>
              <a:t> easier </a:t>
            </a:r>
          </a:p>
          <a:p>
            <a:pPr algn="l" rtl="0">
              <a:buFont typeface="Wingdings" pitchFamily="2" charset="2"/>
              <a:buChar char="ü"/>
            </a:pPr>
            <a:r>
              <a:rPr lang="en-US" dirty="0" smtClean="0"/>
              <a:t> faster to perform</a:t>
            </a:r>
          </a:p>
          <a:p>
            <a:pPr algn="l" rtl="0">
              <a:buFont typeface="Wingdings" pitchFamily="2" charset="2"/>
              <a:buChar char="ü"/>
            </a:pPr>
            <a:r>
              <a:rPr lang="en-US" dirty="0" smtClean="0"/>
              <a:t> more convenient </a:t>
            </a:r>
          </a:p>
          <a:p>
            <a:pPr algn="l" rtl="0">
              <a:buFont typeface="Wingdings" pitchFamily="2" charset="2"/>
              <a:buChar char="ü"/>
            </a:pPr>
            <a:r>
              <a:rPr lang="en-US" dirty="0" smtClean="0"/>
              <a:t> acceptable to patients</a:t>
            </a:r>
          </a:p>
          <a:p>
            <a:pPr algn="l" rtl="0">
              <a:buFont typeface="Wingdings" pitchFamily="2" charset="2"/>
              <a:buChar char="ü"/>
            </a:pPr>
            <a:r>
              <a:rPr lang="en-US" dirty="0" smtClean="0"/>
              <a:t>less expensive. </a:t>
            </a:r>
          </a:p>
          <a:p>
            <a:pPr algn="l" rtl="0"/>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buFont typeface="Wingdings" pitchFamily="2" charset="2"/>
              <a:buChar char="v"/>
            </a:pPr>
            <a:r>
              <a:rPr lang="en-US" dirty="0" err="1" smtClean="0"/>
              <a:t>TheHb</a:t>
            </a:r>
            <a:r>
              <a:rPr lang="en-US" dirty="0" smtClean="0"/>
              <a:t> </a:t>
            </a:r>
            <a:r>
              <a:rPr lang="en-US" dirty="0"/>
              <a:t>A1C </a:t>
            </a:r>
            <a:r>
              <a:rPr lang="en-US" dirty="0" smtClean="0"/>
              <a:t>test</a:t>
            </a:r>
          </a:p>
          <a:p>
            <a:pPr algn="l" rtl="0">
              <a:buFont typeface="Wingdings" pitchFamily="2" charset="2"/>
              <a:buChar char="v"/>
            </a:pPr>
            <a:r>
              <a:rPr lang="en-US" dirty="0" smtClean="0"/>
              <a:t>Random blood glucose  level  .</a:t>
            </a:r>
          </a:p>
          <a:p>
            <a:pPr algn="l" rtl="0">
              <a:buFont typeface="Wingdings" pitchFamily="2" charset="2"/>
              <a:buChar char="v"/>
            </a:pPr>
            <a:endParaRPr lang="en-US" dirty="0" smtClean="0"/>
          </a:p>
          <a:p>
            <a:pPr algn="ctr" rtl="0">
              <a:buNone/>
            </a:pPr>
            <a:r>
              <a:rPr lang="en-US" dirty="0"/>
              <a:t>better used for </a:t>
            </a:r>
            <a:r>
              <a:rPr lang="en-US" u="sng" dirty="0"/>
              <a:t>self-monitoring</a:t>
            </a:r>
            <a:r>
              <a:rPr lang="en-US" dirty="0"/>
              <a:t> rather than as a screening tool.</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t>
            </a:r>
            <a:r>
              <a:rPr b="1"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ases And Roleplay </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 40 year old </a:t>
            </a:r>
            <a:r>
              <a:rPr lang="en-US" u="sng" dirty="0" smtClean="0"/>
              <a:t>smoker</a:t>
            </a:r>
            <a:r>
              <a:rPr lang="en-US" dirty="0" smtClean="0"/>
              <a:t> gentleman  diagnosed with type II diabetes presented for regular check up :</a:t>
            </a:r>
          </a:p>
          <a:p>
            <a:pPr lvl="1" algn="l" rtl="0"/>
            <a:r>
              <a:rPr lang="en-US" dirty="0" smtClean="0">
                <a:solidFill>
                  <a:schemeClr val="bg2">
                    <a:lumMod val="50000"/>
                  </a:schemeClr>
                </a:solidFill>
              </a:rPr>
              <a:t>FBG: 200 mg\dl</a:t>
            </a:r>
          </a:p>
          <a:p>
            <a:pPr lvl="1" algn="l" rtl="0"/>
            <a:r>
              <a:rPr lang="en-US" dirty="0" smtClean="0">
                <a:solidFill>
                  <a:schemeClr val="bg2">
                    <a:lumMod val="50000"/>
                  </a:schemeClr>
                </a:solidFill>
              </a:rPr>
              <a:t>BMI: 32</a:t>
            </a:r>
          </a:p>
          <a:p>
            <a:pPr lvl="1" algn="l" rtl="0"/>
            <a:r>
              <a:rPr lang="en-US" dirty="0" smtClean="0">
                <a:solidFill>
                  <a:schemeClr val="bg2">
                    <a:lumMod val="50000"/>
                  </a:schemeClr>
                </a:solidFill>
              </a:rPr>
              <a:t>HbA1c: 9.3</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a:buNone/>
            </a:pPr>
            <a:endParaRPr lang="ar-SA" sz="2800" dirty="0" smtClean="0"/>
          </a:p>
          <a:p>
            <a:pPr algn="l">
              <a:buNone/>
            </a:pPr>
            <a:r>
              <a:rPr lang="en-US" sz="2800" dirty="0" smtClean="0"/>
              <a:t>A 44 year old woman presents to your office with 2 months H/O lose of weight  and  </a:t>
            </a:r>
            <a:r>
              <a:rPr lang="en-US" sz="2800" dirty="0" err="1" smtClean="0"/>
              <a:t>polyurea</a:t>
            </a:r>
            <a:r>
              <a:rPr lang="en-US" sz="2800" dirty="0" smtClean="0"/>
              <a:t>. </a:t>
            </a:r>
          </a:p>
          <a:p>
            <a:pPr algn="l">
              <a:buNone/>
            </a:pPr>
            <a:endParaRPr lang="en-US" sz="2800" dirty="0" smtClean="0"/>
          </a:p>
          <a:p>
            <a:pPr algn="l">
              <a:buNone/>
            </a:pPr>
            <a:r>
              <a:rPr lang="en-US" sz="2800" dirty="0" smtClean="0"/>
              <a:t>BMI = 20 , RBS= 24.4 </a:t>
            </a:r>
            <a:r>
              <a:rPr lang="en-US" sz="2800" dirty="0" err="1" smtClean="0"/>
              <a:t>mmol</a:t>
            </a:r>
            <a:r>
              <a:rPr lang="en-US" sz="2800" dirty="0" smtClean="0"/>
              <a:t> / L</a:t>
            </a:r>
          </a:p>
          <a:p>
            <a:pPr algn="l">
              <a:buNone/>
            </a:pPr>
            <a:r>
              <a:rPr lang="en-US" sz="2800" dirty="0" smtClean="0"/>
              <a:t>Urine dipstick = glucose 4+</a:t>
            </a:r>
          </a:p>
          <a:p>
            <a:pPr algn="l">
              <a:buNone/>
            </a:pPr>
            <a:r>
              <a:rPr lang="en-US" sz="2800" dirty="0" err="1" smtClean="0"/>
              <a:t>Ketones</a:t>
            </a:r>
            <a:r>
              <a:rPr lang="en-US" sz="2800" dirty="0" smtClean="0"/>
              <a:t> = nil</a:t>
            </a:r>
          </a:p>
          <a:p>
            <a:pPr algn="l">
              <a:buNone/>
            </a:pPr>
            <a:endParaRPr lang="en-US" sz="2800" dirty="0" smtClean="0"/>
          </a:p>
          <a:p>
            <a:pPr algn="l">
              <a:buNone/>
            </a:pPr>
            <a:r>
              <a:rPr lang="en-US" sz="2800" dirty="0" smtClean="0"/>
              <a:t>What is your diagnosis?</a:t>
            </a:r>
          </a:p>
          <a:p>
            <a:pPr algn="l">
              <a:buNone/>
            </a:pPr>
            <a:r>
              <a:rPr lang="en-US" sz="2800" dirty="0" smtClean="0"/>
              <a:t> What is your management ?</a:t>
            </a:r>
          </a:p>
          <a:p>
            <a:pPr algn="l" rtl="0">
              <a:buNone/>
            </a:pPr>
            <a:endParaRPr lang="en-US" dirty="0"/>
          </a:p>
        </p:txBody>
      </p:sp>
      <p:sp>
        <p:nvSpPr>
          <p:cNvPr id="3" name="Title 2"/>
          <p:cNvSpPr>
            <a:spLocks noGrp="1"/>
          </p:cNvSpPr>
          <p:nvPr>
            <p:ph type="title"/>
          </p:nvPr>
        </p:nvSpPr>
        <p:spPr/>
        <p:txBody>
          <a:bodyPr/>
          <a:lstStyle/>
          <a:p>
            <a:r>
              <a:rPr sz="4400" smtClean="0"/>
              <a:t>Case</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
            </a:r>
            <a:r>
              <a:rPr b="1"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hat is new ??</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381000" y="335280"/>
            <a:ext cx="7772400" cy="3017520"/>
          </a:xfrm>
          <a:prstGeom prst="rect">
            <a:avLst/>
          </a:prstGeom>
          <a:noFill/>
          <a:ln w="38100" cap="rnd" cmpd="sng">
            <a:solidFill>
              <a:schemeClr val="bg1"/>
            </a:solid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762000" y="1419225"/>
            <a:ext cx="8077200" cy="2390775"/>
          </a:xfrm>
          <a:prstGeom prst="rect">
            <a:avLst/>
          </a:prstGeom>
          <a:noFill/>
          <a:ln w="38100" cap="rnd" cmpd="sng">
            <a:solidFill>
              <a:schemeClr val="bg1"/>
            </a:solidFill>
            <a:miter lim="800000"/>
            <a:headEnd/>
            <a:tailEnd/>
          </a:ln>
        </p:spPr>
      </p:pic>
      <p:pic>
        <p:nvPicPr>
          <p:cNvPr id="1026" name="Picture 2"/>
          <p:cNvPicPr>
            <a:picLocks noGrp="1" noChangeAspect="1" noChangeArrowheads="1"/>
          </p:cNvPicPr>
          <p:nvPr>
            <p:ph idx="1"/>
          </p:nvPr>
        </p:nvPicPr>
        <p:blipFill>
          <a:blip r:embed="rId5" cstate="print"/>
          <a:srcRect/>
          <a:stretch>
            <a:fillRect/>
          </a:stretch>
        </p:blipFill>
        <p:spPr bwMode="auto">
          <a:xfrm>
            <a:off x="304800" y="3159987"/>
            <a:ext cx="8001000" cy="2936013"/>
          </a:xfrm>
          <a:prstGeom prst="rect">
            <a:avLst/>
          </a:prstGeom>
          <a:noFill/>
          <a:ln w="38100" cap="rnd" cmpd="sng">
            <a:solidFill>
              <a:schemeClr val="bg1"/>
            </a:solid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dirty="0" smtClean="0"/>
              <a:t>diabetic hand syndrome (DHS); a condition characterized by association of distinct entities; limited joint mobility (LJM), </a:t>
            </a:r>
            <a:r>
              <a:rPr lang="en-US" dirty="0" err="1" smtClean="0"/>
              <a:t>Dupuytren's</a:t>
            </a:r>
            <a:r>
              <a:rPr lang="en-US" dirty="0" smtClean="0"/>
              <a:t> disease (DD), flexor </a:t>
            </a:r>
            <a:r>
              <a:rPr lang="en-US" dirty="0" err="1" smtClean="0"/>
              <a:t>tenosynovitis</a:t>
            </a:r>
            <a:r>
              <a:rPr lang="en-US" dirty="0" smtClean="0"/>
              <a:t> (FTS) and carpal tunnel syndrome (CTS) .</a:t>
            </a:r>
          </a:p>
          <a:p>
            <a:pPr algn="l" rtl="0"/>
            <a:r>
              <a:rPr lang="en-US" dirty="0" smtClean="0"/>
              <a:t>LJM was 29.4%.</a:t>
            </a:r>
          </a:p>
          <a:p>
            <a:pPr algn="l" rtl="0"/>
            <a:r>
              <a:rPr lang="en-US" dirty="0" smtClean="0"/>
              <a:t>DD was 17.6%</a:t>
            </a:r>
          </a:p>
          <a:p>
            <a:pPr algn="l" rtl="0"/>
            <a:r>
              <a:rPr lang="en-US" dirty="0" smtClean="0"/>
              <a:t> FTS was 10.7%.</a:t>
            </a:r>
          </a:p>
          <a:p>
            <a:pPr algn="l" rtl="0"/>
            <a:r>
              <a:rPr lang="en-US" dirty="0" smtClean="0"/>
              <a:t>CTS 41.7% in all types ..(more in type 2 DM).</a:t>
            </a:r>
            <a:endParaRPr lang="ar-SA" dirty="0"/>
          </a:p>
        </p:txBody>
      </p:sp>
      <p:sp>
        <p:nvSpPr>
          <p:cNvPr id="4" name="Title 3"/>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Diabetic Hand Syndrome… 2011</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The study by </a:t>
            </a:r>
            <a:r>
              <a:rPr lang="en-US" dirty="0" err="1" smtClean="0"/>
              <a:t>eliHazmi</a:t>
            </a:r>
            <a:r>
              <a:rPr lang="en-US" dirty="0" smtClean="0"/>
              <a:t> et al (1996)</a:t>
            </a:r>
            <a:r>
              <a:rPr lang="en-US" baseline="30000" dirty="0" smtClean="0"/>
              <a:t> </a:t>
            </a:r>
            <a:r>
              <a:rPr lang="en-US" dirty="0" smtClean="0"/>
              <a:t> was devoid of the many limitations of the previous studies. It involved a large number of subjects (23 493)</a:t>
            </a:r>
          </a:p>
          <a:p>
            <a:pPr algn="l" rtl="0"/>
            <a:endParaRPr lang="en-US" dirty="0"/>
          </a:p>
          <a:p>
            <a:pPr algn="l" rtl="0"/>
            <a:r>
              <a:rPr lang="en-US" dirty="0" smtClean="0"/>
              <a:t>They </a:t>
            </a:r>
            <a:r>
              <a:rPr lang="en-US" dirty="0"/>
              <a:t>also showed that there was a parallel rise in obesity rates with a higher rate in females (20%) </a:t>
            </a:r>
            <a:r>
              <a:rPr lang="en-US" dirty="0" err="1"/>
              <a:t>vs</a:t>
            </a:r>
            <a:r>
              <a:rPr lang="en-US" dirty="0"/>
              <a:t> males (13</a:t>
            </a:r>
            <a:r>
              <a:rPr lang="en-US" dirty="0" smtClean="0"/>
              <a: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90600"/>
            <a:ext cx="8229600" cy="5638800"/>
          </a:xfrm>
        </p:spPr>
        <p:txBody>
          <a:bodyPr>
            <a:normAutofit/>
          </a:bodyPr>
          <a:lstStyle/>
          <a:p>
            <a:pPr algn="l" rtl="0"/>
            <a:r>
              <a:rPr lang="en-US" sz="1600" dirty="0" smtClean="0"/>
              <a:t>(1)MARTHA M. FUNNELL, TAMMY L. BROWN, BELINDA P. CHILDS, et al . National Standards for Diabetes Self-Management Education : </a:t>
            </a:r>
            <a:r>
              <a:rPr lang="en-US" sz="1600" b="1" dirty="0" smtClean="0"/>
              <a:t>American Diabetes Association</a:t>
            </a:r>
            <a:r>
              <a:rPr lang="en-US" sz="1600" dirty="0" smtClean="0"/>
              <a:t>: DIABETES CARE, VOLUME 32, SUPPLEMENT 1, JANUARY 2009 : s87:s94.</a:t>
            </a:r>
          </a:p>
          <a:p>
            <a:pPr algn="l" rtl="0"/>
            <a:r>
              <a:rPr lang="en-US" sz="1600" dirty="0" smtClean="0"/>
              <a:t>(4) Abbott CA, Carrington AL, Ashe H, Bath S, Every LC, Griffiths J, </a:t>
            </a:r>
            <a:r>
              <a:rPr lang="en-US" sz="1600" dirty="0" err="1" smtClean="0"/>
              <a:t>Hann</a:t>
            </a:r>
            <a:r>
              <a:rPr lang="en-US" sz="1600" dirty="0" smtClean="0"/>
              <a:t> AW, </a:t>
            </a:r>
            <a:r>
              <a:rPr lang="en-US" sz="1600" dirty="0" err="1" smtClean="0"/>
              <a:t>Hussain</a:t>
            </a:r>
            <a:r>
              <a:rPr lang="en-US" sz="1600" dirty="0" smtClean="0"/>
              <a:t> A, Jackson N, Johnson KE, Ryder CH, </a:t>
            </a:r>
            <a:r>
              <a:rPr lang="en-US" sz="1600" dirty="0" err="1" smtClean="0"/>
              <a:t>Torkington</a:t>
            </a:r>
            <a:r>
              <a:rPr lang="en-US" sz="1600" dirty="0" smtClean="0"/>
              <a:t> R, Van Ross ER, </a:t>
            </a:r>
            <a:r>
              <a:rPr lang="en-US" sz="1600" dirty="0" err="1" smtClean="0"/>
              <a:t>Whalley</a:t>
            </a:r>
            <a:r>
              <a:rPr lang="en-US" sz="1600" dirty="0" smtClean="0"/>
              <a:t> AM, </a:t>
            </a:r>
            <a:r>
              <a:rPr lang="en-US" sz="1600" dirty="0" err="1" smtClean="0"/>
              <a:t>Widdows</a:t>
            </a:r>
            <a:r>
              <a:rPr lang="en-US" sz="1600" dirty="0" smtClean="0"/>
              <a:t> P, Williamson S, </a:t>
            </a:r>
            <a:r>
              <a:rPr lang="en-US" sz="1600" dirty="0" err="1" smtClean="0"/>
              <a:t>Boulton</a:t>
            </a:r>
            <a:r>
              <a:rPr lang="en-US" sz="1600" dirty="0" smtClean="0"/>
              <a:t> AJ: The North-West Diabetes Foot Care Study: incidence of, and risk factors for, new diabetic foot ulceration in a community-based patient cohort. </a:t>
            </a:r>
            <a:r>
              <a:rPr lang="en-US" sz="1600" dirty="0" err="1" smtClean="0"/>
              <a:t>Diabet</a:t>
            </a:r>
            <a:r>
              <a:rPr lang="en-US" sz="1600" dirty="0" smtClean="0"/>
              <a:t> Med 19:377–384, 2002</a:t>
            </a:r>
          </a:p>
          <a:p>
            <a:pPr algn="l" rtl="0"/>
            <a:r>
              <a:rPr lang="en-US" sz="1600" dirty="0" smtClean="0"/>
              <a:t> 	14 </a:t>
            </a:r>
            <a:r>
              <a:rPr lang="en-US" sz="1600" dirty="0" err="1" smtClean="0"/>
              <a:t>Frykberg</a:t>
            </a:r>
            <a:r>
              <a:rPr lang="en-US" sz="1600" dirty="0" smtClean="0"/>
              <a:t> RG, </a:t>
            </a:r>
            <a:r>
              <a:rPr lang="en-US" sz="1600" dirty="0" err="1" smtClean="0"/>
              <a:t>Zgonis</a:t>
            </a:r>
            <a:r>
              <a:rPr lang="en-US" sz="1600" dirty="0" smtClean="0"/>
              <a:t> T, Armstrong DG, Driver VR, </a:t>
            </a:r>
            <a:r>
              <a:rPr lang="en-US" sz="1600" dirty="0" err="1" smtClean="0"/>
              <a:t>Giurini</a:t>
            </a:r>
            <a:r>
              <a:rPr lang="en-US" sz="1600" dirty="0" smtClean="0"/>
              <a:t> JM, </a:t>
            </a:r>
            <a:r>
              <a:rPr lang="en-US" sz="1600" dirty="0" err="1" smtClean="0"/>
              <a:t>Kravitz</a:t>
            </a:r>
            <a:r>
              <a:rPr lang="en-US" sz="1600" dirty="0" smtClean="0"/>
              <a:t> SR, Landsman AS, </a:t>
            </a:r>
            <a:r>
              <a:rPr lang="en-US" sz="1600" dirty="0" err="1" smtClean="0"/>
              <a:t>Lavery</a:t>
            </a:r>
            <a:r>
              <a:rPr lang="en-US" sz="1600" dirty="0" smtClean="0"/>
              <a:t> LA, Moore JC, </a:t>
            </a:r>
            <a:r>
              <a:rPr lang="en-US" sz="1600" dirty="0" err="1" smtClean="0"/>
              <a:t>Schuberth</a:t>
            </a:r>
            <a:r>
              <a:rPr lang="en-US" sz="1600" dirty="0" smtClean="0"/>
              <a:t> JM, </a:t>
            </a:r>
            <a:r>
              <a:rPr lang="en-US" sz="1600" dirty="0" err="1" smtClean="0"/>
              <a:t>Wukich</a:t>
            </a:r>
            <a:r>
              <a:rPr lang="en-US" sz="1600" dirty="0" smtClean="0"/>
              <a:t> DK, Andersen C, </a:t>
            </a:r>
            <a:r>
              <a:rPr lang="en-US" sz="1600" dirty="0" err="1" smtClean="0"/>
              <a:t>Vanore</a:t>
            </a:r>
            <a:r>
              <a:rPr lang="en-US" sz="1600" dirty="0" smtClean="0"/>
              <a:t> JV: Diabetic foot disorders: a clinical practice guideline (2006 revision). J Foot Ankle </a:t>
            </a:r>
            <a:r>
              <a:rPr lang="en-US" sz="1600" dirty="0" err="1" smtClean="0"/>
              <a:t>Surg</a:t>
            </a:r>
            <a:r>
              <a:rPr lang="en-US" sz="1600" dirty="0" smtClean="0"/>
              <a:t> 45(Suppl. 5):S1–S66, 2006</a:t>
            </a:r>
          </a:p>
          <a:p>
            <a:pPr algn="l" rtl="0"/>
            <a:endParaRPr lang="en-US" sz="1600" dirty="0" smtClean="0"/>
          </a:p>
          <a:p>
            <a:pPr algn="l" rtl="0"/>
            <a:r>
              <a:rPr lang="en-US" sz="1600" dirty="0" smtClean="0"/>
              <a:t>(15) Young MJ, </a:t>
            </a:r>
            <a:r>
              <a:rPr lang="en-US" sz="1600" dirty="0" err="1" smtClean="0"/>
              <a:t>Breddy</a:t>
            </a:r>
            <a:r>
              <a:rPr lang="en-US" sz="1600" dirty="0" smtClean="0"/>
              <a:t> JL, </a:t>
            </a:r>
            <a:r>
              <a:rPr lang="en-US" sz="1600" dirty="0" err="1" smtClean="0"/>
              <a:t>Veves</a:t>
            </a:r>
            <a:r>
              <a:rPr lang="en-US" sz="1600" dirty="0" smtClean="0"/>
              <a:t> A, </a:t>
            </a:r>
            <a:r>
              <a:rPr lang="en-US" sz="1600" dirty="0" err="1" smtClean="0"/>
              <a:t>Boulton</a:t>
            </a:r>
            <a:r>
              <a:rPr lang="en-US" sz="1600" dirty="0" smtClean="0"/>
              <a:t> AJ: The prediction of diabetic neuropathic foot ulceration using vibration perception thresholds: a prospective study. Diabetes Care 17:557–560, 199</a:t>
            </a:r>
          </a:p>
          <a:p>
            <a:pPr algn="l" rtl="0"/>
            <a:r>
              <a:rPr lang="en-US" sz="1600" dirty="0" smtClean="0"/>
              <a:t>(9) Bristow I: Non-ulcerative skin pathologies of the diabetic foot. Diabetes </a:t>
            </a:r>
            <a:r>
              <a:rPr lang="en-US" sz="1600" dirty="0" err="1" smtClean="0"/>
              <a:t>Metab</a:t>
            </a:r>
            <a:r>
              <a:rPr lang="en-US" sz="1600" dirty="0" smtClean="0"/>
              <a:t> Res Rev 24(Suppl. 1):S84–S89, 2008 </a:t>
            </a:r>
          </a:p>
          <a:p>
            <a:pPr algn="l" rtl="0"/>
            <a:endParaRPr lang="ar-SA" sz="1600" dirty="0"/>
          </a:p>
        </p:txBody>
      </p:sp>
      <p:pic>
        <p:nvPicPr>
          <p:cNvPr id="3" name="Picture 2" descr="AmericanDiabetes_logo.gif"/>
          <p:cNvPicPr>
            <a:picLocks noChangeAspect="1"/>
          </p:cNvPicPr>
          <p:nvPr/>
        </p:nvPicPr>
        <p:blipFill>
          <a:blip r:embed="rId2"/>
          <a:stretch>
            <a:fillRect/>
          </a:stretch>
        </p:blipFill>
        <p:spPr>
          <a:xfrm>
            <a:off x="457200" y="228600"/>
            <a:ext cx="1714500" cy="8953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1">
      <a:dk1>
        <a:sysClr val="windowText" lastClr="000000"/>
      </a:dk1>
      <a:lt1>
        <a:srgbClr val="000000"/>
      </a:lt1>
      <a:dk2>
        <a:srgbClr val="A5B592"/>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1_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473</TotalTime>
  <Words>3642</Words>
  <Application>Microsoft Office PowerPoint</Application>
  <PresentationFormat>On-screen Show (4:3)</PresentationFormat>
  <Paragraphs>534</Paragraphs>
  <Slides>90</Slides>
  <Notes>8</Notes>
  <HiddenSlides>0</HiddenSlides>
  <MMClips>0</MMClips>
  <ScaleCrop>false</ScaleCrop>
  <HeadingPairs>
    <vt:vector size="6" baseType="variant">
      <vt:variant>
        <vt:lpstr>Theme</vt:lpstr>
      </vt:variant>
      <vt:variant>
        <vt:i4>2</vt:i4>
      </vt:variant>
      <vt:variant>
        <vt:lpstr>Slide Titles</vt:lpstr>
      </vt:variant>
      <vt:variant>
        <vt:i4>90</vt:i4>
      </vt:variant>
      <vt:variant>
        <vt:lpstr>Custom Shows</vt:lpstr>
      </vt:variant>
      <vt:variant>
        <vt:i4>1</vt:i4>
      </vt:variant>
    </vt:vector>
  </HeadingPairs>
  <TitlesOfParts>
    <vt:vector size="93" baseType="lpstr">
      <vt:lpstr>Paper</vt:lpstr>
      <vt:lpstr>1_Paper</vt:lpstr>
      <vt:lpstr>Diabetes Mellitus</vt:lpstr>
      <vt:lpstr>Diabetes  Mellitus</vt:lpstr>
      <vt:lpstr>Why it is important!!!</vt:lpstr>
      <vt:lpstr>Epidemiology of diabetes in the world</vt:lpstr>
      <vt:lpstr>Epidemiology of diabetes in Saudi Arabia</vt:lpstr>
      <vt:lpstr>Year : 2007  |  Volume : 27  |  Issue : 4  |  Page : 241-250  Epidemiology, clinical and complications profile of diabetes in Saudi Arabia : A review  Tarik A Elhadd1, Abdallah A Al-Amoudi1, Ali S Alzahrani2 </vt:lpstr>
      <vt:lpstr>Slide 7</vt:lpstr>
      <vt:lpstr>Year : 2007  |  Volume : 27  |  Issue : 4  |  Page : 241-250  Epidemiology, clinical and complications profile of diabetes in Saudi Arabia : A review  Tarik A Elhadd1, Abdallah A Al-Amoudi1, Ali S Alzahrani2 </vt:lpstr>
      <vt:lpstr>Slide 9</vt:lpstr>
      <vt:lpstr>Slide 10</vt:lpstr>
      <vt:lpstr>Year : 2007  |  Volume : 27  |  Issue : 4  |  Page : 241-250  Epidemiology, clinical and complications profile of diabetes in Saudi Arabia : A review  Tarik A Elhadd1, Abdallah A Al-Amoudi1, Ali S Alzahrani2 </vt:lpstr>
      <vt:lpstr>Slide 12</vt:lpstr>
      <vt:lpstr>Year : 2007  |  Volume : 27  |  Issue : 4  |  Page : 241-250  Epidemiology, clinical and complications profile of diabetes in Saudi Arabia : A review  Tarik A Elhadd1, Abdallah A Al-Amoudi1, Ali S Alzahrani2 </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How to appraoch ??</vt:lpstr>
      <vt:lpstr>Slide 30</vt:lpstr>
      <vt:lpstr>Management Team </vt:lpstr>
      <vt:lpstr>DSME:</vt:lpstr>
      <vt:lpstr>General examination &amp;  essential investigation</vt:lpstr>
      <vt:lpstr>The physical examination</vt:lpstr>
      <vt:lpstr>Slide 35</vt:lpstr>
      <vt:lpstr>Slide 36</vt:lpstr>
      <vt:lpstr>Slide 37</vt:lpstr>
      <vt:lpstr>Slide 38</vt:lpstr>
      <vt:lpstr>Slide 39</vt:lpstr>
      <vt:lpstr>Slide 40</vt:lpstr>
      <vt:lpstr>Slide 41</vt:lpstr>
      <vt:lpstr>Slide 42</vt:lpstr>
      <vt:lpstr>Slide 43</vt:lpstr>
      <vt:lpstr>Laboratory Investigations:</vt:lpstr>
      <vt:lpstr>Treatment Goals</vt:lpstr>
      <vt:lpstr>Slide 46</vt:lpstr>
      <vt:lpstr>Treatment of type I Diabetes</vt:lpstr>
      <vt:lpstr>Pharmacological Treatment</vt:lpstr>
      <vt:lpstr>What’s the use of ultra short acting insulin</vt:lpstr>
      <vt:lpstr>Comparison of insulin lispro protamine suspension versus insulin glargine once daily in basal-bolus therapies with insulin lispro in type 2 diabetes patients: a prospective randomized open-label trial. </vt:lpstr>
      <vt:lpstr>Slide 51</vt:lpstr>
      <vt:lpstr>Slide 52</vt:lpstr>
      <vt:lpstr>Slide 53</vt:lpstr>
      <vt:lpstr>Life style modification</vt:lpstr>
      <vt:lpstr>Oral hypoglycemics</vt:lpstr>
      <vt:lpstr>Slide 56</vt:lpstr>
      <vt:lpstr>Pharmacological Treatment</vt:lpstr>
      <vt:lpstr>SulfanylUrea</vt:lpstr>
      <vt:lpstr>Biguanides</vt:lpstr>
      <vt:lpstr>Slide 60</vt:lpstr>
      <vt:lpstr>Slide 61</vt:lpstr>
      <vt:lpstr>Meglitinides</vt:lpstr>
      <vt:lpstr>Alpha glucosidase inhibitors</vt:lpstr>
      <vt:lpstr>Thiozolidinediones</vt:lpstr>
      <vt:lpstr>Incretins</vt:lpstr>
      <vt:lpstr>Slide 66</vt:lpstr>
      <vt:lpstr>Slide 67</vt:lpstr>
      <vt:lpstr>Slide 68</vt:lpstr>
      <vt:lpstr>Slide 69</vt:lpstr>
      <vt:lpstr>Surgery</vt:lpstr>
      <vt:lpstr>Slide 71</vt:lpstr>
      <vt:lpstr>Slide 72</vt:lpstr>
      <vt:lpstr>Slide 73</vt:lpstr>
      <vt:lpstr>Annual Check Up</vt:lpstr>
      <vt:lpstr>Slide 75</vt:lpstr>
      <vt:lpstr>Slide 76</vt:lpstr>
      <vt:lpstr>Diabetic Education</vt:lpstr>
      <vt:lpstr>Slide 78</vt:lpstr>
      <vt:lpstr>Screening for Diabetes</vt:lpstr>
      <vt:lpstr>Slide 80</vt:lpstr>
      <vt:lpstr>Slide 81</vt:lpstr>
      <vt:lpstr>Tests</vt:lpstr>
      <vt:lpstr>Slide 83</vt:lpstr>
      <vt:lpstr>Cases And Roleplay </vt:lpstr>
      <vt:lpstr>Slide 85</vt:lpstr>
      <vt:lpstr>Case</vt:lpstr>
      <vt:lpstr>What is new ??</vt:lpstr>
      <vt:lpstr>Slide 88</vt:lpstr>
      <vt:lpstr>Diabetic Hand Syndrome… 2011</vt:lpstr>
      <vt:lpstr>Slide 90</vt:lpstr>
      <vt:lpstr>Custom Show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dc:title>
  <dc:creator>MIC</dc:creator>
  <cp:lastModifiedBy>ksupy</cp:lastModifiedBy>
  <cp:revision>63</cp:revision>
  <dcterms:created xsi:type="dcterms:W3CDTF">2006-08-16T00:00:00Z</dcterms:created>
  <dcterms:modified xsi:type="dcterms:W3CDTF">2011-09-21T11:51:25Z</dcterms:modified>
</cp:coreProperties>
</file>