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7"/>
  </p:notesMasterIdLst>
  <p:sldIdLst>
    <p:sldId id="256" r:id="rId3"/>
    <p:sldId id="278" r:id="rId4"/>
    <p:sldId id="286" r:id="rId5"/>
    <p:sldId id="279" r:id="rId6"/>
    <p:sldId id="280" r:id="rId7"/>
    <p:sldId id="281" r:id="rId8"/>
    <p:sldId id="282" r:id="rId9"/>
    <p:sldId id="345" r:id="rId10"/>
    <p:sldId id="299" r:id="rId11"/>
    <p:sldId id="283" r:id="rId12"/>
    <p:sldId id="284" r:id="rId13"/>
    <p:sldId id="285" r:id="rId14"/>
    <p:sldId id="287" r:id="rId15"/>
    <p:sldId id="296" r:id="rId16"/>
    <p:sldId id="288" r:id="rId17"/>
    <p:sldId id="289" r:id="rId18"/>
    <p:sldId id="290" r:id="rId19"/>
    <p:sldId id="275" r:id="rId20"/>
    <p:sldId id="277" r:id="rId21"/>
    <p:sldId id="27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4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3043" autoAdjust="0"/>
  </p:normalViewPr>
  <p:slideViewPr>
    <p:cSldViewPr>
      <p:cViewPr>
        <p:scale>
          <a:sx n="75" d="100"/>
          <a:sy n="75" d="100"/>
        </p:scale>
        <p:origin x="-678" y="-66"/>
      </p:cViewPr>
      <p:guideLst>
        <p:guide orient="horz" pos="2160"/>
        <p:guide pos="2880"/>
      </p:guideLst>
    </p:cSldViewPr>
  </p:slideViewPr>
  <p:outlineViewPr>
    <p:cViewPr>
      <p:scale>
        <a:sx n="33" d="100"/>
        <a:sy n="33" d="100"/>
      </p:scale>
      <p:origin x="0" y="12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FA0AC-D90D-48A7-90AF-0EA86C02906C}" type="datetimeFigureOut">
              <a:rPr lang="en-US" smtClean="0"/>
              <a:pPr/>
              <a:t>17/9/2011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EE324-10D1-45FF-BA58-44B3372574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Smoking: immediately</a:t>
            </a:r>
            <a:r>
              <a:rPr lang="en-US" baseline="0" dirty="0" smtClean="0"/>
              <a:t> due to its action.. And chronically due to disturbance of blood flow</a:t>
            </a:r>
            <a:endParaRPr lang="en-US" dirty="0" smtClean="0"/>
          </a:p>
          <a:p>
            <a:endParaRPr lang="en-US" dirty="0"/>
          </a:p>
        </p:txBody>
      </p:sp>
      <p:sp>
        <p:nvSpPr>
          <p:cNvPr id="4" name="Slide Number Placeholder 3"/>
          <p:cNvSpPr>
            <a:spLocks noGrp="1"/>
          </p:cNvSpPr>
          <p:nvPr>
            <p:ph type="sldNum" sz="quarter" idx="10"/>
          </p:nvPr>
        </p:nvSpPr>
        <p:spPr/>
        <p:txBody>
          <a:bodyPr/>
          <a:lstStyle/>
          <a:p>
            <a:fld id="{437EE324-10D1-45FF-BA58-44B33725740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7EE324-10D1-45FF-BA58-44B33725740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437EE324-10D1-45FF-BA58-44B33725740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4" y="1916833"/>
            <a:ext cx="5038427" cy="1683618"/>
          </a:xfrm>
        </p:spPr>
        <p:txBody>
          <a:bodyPr/>
          <a:lstStyle>
            <a:lvl1pPr>
              <a:buClr>
                <a:srgbClr val="FFFFFF"/>
              </a:buClr>
              <a:defRPr sz="4000" b="1" i="0">
                <a:solidFill>
                  <a:schemeClr val="accent5">
                    <a:lumMod val="50000"/>
                  </a:schemeClr>
                </a:solidFill>
              </a:defRPr>
            </a:lvl1pPr>
          </a:lstStyle>
          <a:p>
            <a:r>
              <a:rPr lang="en-US" dirty="0" smtClean="0"/>
              <a:t>Click to edit Master title style</a:t>
            </a:r>
            <a:endParaRPr lang="en-US" dirty="0"/>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b="1">
                <a:solidFill>
                  <a:schemeClr val="accent5">
                    <a:lumMod val="75000"/>
                  </a:schemeClr>
                </a:solidFill>
              </a:defRPr>
            </a:lvl1pPr>
          </a:lstStyle>
          <a:p>
            <a:r>
              <a:rPr lang="en-US" dirty="0" smtClean="0"/>
              <a:t>Click to edit Master subtitle style</a:t>
            </a:r>
            <a:endParaRPr lang="en-US" dirty="0"/>
          </a:p>
        </p:txBody>
      </p:sp>
      <p:sp>
        <p:nvSpPr>
          <p:cNvPr id="21508" name="Rectangle 4"/>
          <p:cNvSpPr>
            <a:spLocks noGrp="1" noChangeArrowheads="1"/>
          </p:cNvSpPr>
          <p:nvPr>
            <p:ph type="dt" sz="half" idx="2"/>
          </p:nvPr>
        </p:nvSpPr>
        <p:spPr/>
        <p:txBody>
          <a:bodyPr/>
          <a:lstStyle>
            <a:lvl1pPr>
              <a:defRPr/>
            </a:lvl1pPr>
          </a:lstStyle>
          <a:p>
            <a:endParaRPr lang="en-US"/>
          </a:p>
        </p:txBody>
      </p:sp>
      <p:sp>
        <p:nvSpPr>
          <p:cNvPr id="21509" name="Rectangle 5"/>
          <p:cNvSpPr>
            <a:spLocks noGrp="1" noChangeArrowheads="1"/>
          </p:cNvSpPr>
          <p:nvPr>
            <p:ph type="ftr" sz="quarter" idx="3"/>
          </p:nvPr>
        </p:nvSpPr>
        <p:spPr/>
        <p:txBody>
          <a:bodyPr/>
          <a:lstStyle>
            <a:lvl1pPr>
              <a:defRPr/>
            </a:lvl1pPr>
          </a:lstStyle>
          <a:p>
            <a:r>
              <a:rPr lang="en-US" smtClean="0"/>
              <a:t>Hypertension</a:t>
            </a:r>
            <a:endParaRPr lang="en-US"/>
          </a:p>
        </p:txBody>
      </p:sp>
      <p:sp>
        <p:nvSpPr>
          <p:cNvPr id="21510" name="Rectangle 6"/>
          <p:cNvSpPr>
            <a:spLocks noGrp="1" noChangeArrowheads="1"/>
          </p:cNvSpPr>
          <p:nvPr>
            <p:ph type="sldNum" sz="quarter" idx="4"/>
          </p:nvPr>
        </p:nvSpPr>
        <p:spPr/>
        <p:txBody>
          <a:bodyPr/>
          <a:lstStyle>
            <a:lvl1pPr>
              <a:defRPr/>
            </a:lvl1pPr>
          </a:lstStyle>
          <a:p>
            <a:fld id="{C0E98F66-2D13-4B36-8FEF-F14EB914BA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2867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8677" name="Rectangle 5"/>
          <p:cNvSpPr>
            <a:spLocks noGrp="1" noChangeArrowheads="1"/>
          </p:cNvSpPr>
          <p:nvPr>
            <p:ph type="dt" sz="half" idx="2"/>
          </p:nvPr>
        </p:nvSpPr>
        <p:spPr/>
        <p:txBody>
          <a:bodyPr/>
          <a:lstStyle>
            <a:lvl1pPr>
              <a:defRPr/>
            </a:lvl1pPr>
          </a:lstStyle>
          <a:p>
            <a:endParaRPr lang="en-US"/>
          </a:p>
        </p:txBody>
      </p:sp>
      <p:sp>
        <p:nvSpPr>
          <p:cNvPr id="28678" name="Rectangle 6"/>
          <p:cNvSpPr>
            <a:spLocks noGrp="1" noChangeArrowheads="1"/>
          </p:cNvSpPr>
          <p:nvPr>
            <p:ph type="ftr" sz="quarter" idx="3"/>
          </p:nvPr>
        </p:nvSpPr>
        <p:spPr/>
        <p:txBody>
          <a:bodyPr/>
          <a:lstStyle>
            <a:lvl1pPr>
              <a:defRPr/>
            </a:lvl1pPr>
          </a:lstStyle>
          <a:p>
            <a:r>
              <a:rPr lang="en-US" smtClean="0"/>
              <a:t>Hypertension</a:t>
            </a:r>
            <a:endParaRPr lang="en-US"/>
          </a:p>
        </p:txBody>
      </p:sp>
      <p:sp>
        <p:nvSpPr>
          <p:cNvPr id="28679" name="Rectangle 7"/>
          <p:cNvSpPr>
            <a:spLocks noGrp="1" noChangeArrowheads="1"/>
          </p:cNvSpPr>
          <p:nvPr>
            <p:ph type="sldNum" sz="quarter" idx="4"/>
          </p:nvPr>
        </p:nvSpPr>
        <p:spPr/>
        <p:txBody>
          <a:bodyPr/>
          <a:lstStyle>
            <a:lvl1pPr>
              <a:defRPr/>
            </a:lvl1pPr>
          </a:lstStyle>
          <a:p>
            <a:fld id="{5339AF65-5CD8-41E5-B848-07F5B15B05B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A0EA37A2-8EE3-4560-8DBC-38D463AA1FC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7359B7A5-5087-40FE-A88F-CA51AF1BF1F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Hypertension</a:t>
            </a:r>
            <a:endParaRPr lang="en-US"/>
          </a:p>
        </p:txBody>
      </p:sp>
      <p:sp>
        <p:nvSpPr>
          <p:cNvPr id="7" name="Slide Number Placeholder 6"/>
          <p:cNvSpPr>
            <a:spLocks noGrp="1"/>
          </p:cNvSpPr>
          <p:nvPr>
            <p:ph type="sldNum" sz="quarter" idx="12"/>
          </p:nvPr>
        </p:nvSpPr>
        <p:spPr/>
        <p:txBody>
          <a:bodyPr/>
          <a:lstStyle>
            <a:lvl1pPr>
              <a:defRPr/>
            </a:lvl1pPr>
          </a:lstStyle>
          <a:p>
            <a:fld id="{C2757F04-3B21-4E13-B591-1F7BA9FA5F7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Hypertension</a:t>
            </a:r>
            <a:endParaRPr lang="en-US"/>
          </a:p>
        </p:txBody>
      </p:sp>
      <p:sp>
        <p:nvSpPr>
          <p:cNvPr id="9" name="Slide Number Placeholder 8"/>
          <p:cNvSpPr>
            <a:spLocks noGrp="1"/>
          </p:cNvSpPr>
          <p:nvPr>
            <p:ph type="sldNum" sz="quarter" idx="12"/>
          </p:nvPr>
        </p:nvSpPr>
        <p:spPr/>
        <p:txBody>
          <a:bodyPr/>
          <a:lstStyle>
            <a:lvl1pPr>
              <a:defRPr/>
            </a:lvl1pPr>
          </a:lstStyle>
          <a:p>
            <a:fld id="{1679D37C-EBAA-44FB-AC97-ADFCBEDAA0C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Hypertension</a:t>
            </a:r>
            <a:endParaRPr lang="en-US"/>
          </a:p>
        </p:txBody>
      </p:sp>
      <p:sp>
        <p:nvSpPr>
          <p:cNvPr id="5" name="Slide Number Placeholder 4"/>
          <p:cNvSpPr>
            <a:spLocks noGrp="1"/>
          </p:cNvSpPr>
          <p:nvPr>
            <p:ph type="sldNum" sz="quarter" idx="12"/>
          </p:nvPr>
        </p:nvSpPr>
        <p:spPr/>
        <p:txBody>
          <a:bodyPr/>
          <a:lstStyle>
            <a:lvl1pPr>
              <a:defRPr/>
            </a:lvl1pPr>
          </a:lstStyle>
          <a:p>
            <a:fld id="{CE1618D5-BA5E-47B4-AB29-CEFD3597193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Hypertension</a:t>
            </a:r>
            <a:endParaRPr lang="en-US"/>
          </a:p>
        </p:txBody>
      </p:sp>
      <p:sp>
        <p:nvSpPr>
          <p:cNvPr id="4" name="Slide Number Placeholder 3"/>
          <p:cNvSpPr>
            <a:spLocks noGrp="1"/>
          </p:cNvSpPr>
          <p:nvPr>
            <p:ph type="sldNum" sz="quarter" idx="12"/>
          </p:nvPr>
        </p:nvSpPr>
        <p:spPr/>
        <p:txBody>
          <a:bodyPr/>
          <a:lstStyle>
            <a:lvl1pPr>
              <a:defRPr/>
            </a:lvl1pPr>
          </a:lstStyle>
          <a:p>
            <a:fld id="{37D629DA-A4A6-4F99-80A4-2908DDE0E8F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Hypertension</a:t>
            </a:r>
            <a:endParaRPr lang="en-US"/>
          </a:p>
        </p:txBody>
      </p:sp>
      <p:sp>
        <p:nvSpPr>
          <p:cNvPr id="7" name="Slide Number Placeholder 6"/>
          <p:cNvSpPr>
            <a:spLocks noGrp="1"/>
          </p:cNvSpPr>
          <p:nvPr>
            <p:ph type="sldNum" sz="quarter" idx="12"/>
          </p:nvPr>
        </p:nvSpPr>
        <p:spPr/>
        <p:txBody>
          <a:bodyPr/>
          <a:lstStyle>
            <a:lvl1pPr>
              <a:defRPr/>
            </a:lvl1pPr>
          </a:lstStyle>
          <a:p>
            <a:fld id="{119044AC-4FA7-4D2C-907B-F83453B4F2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Hypertension</a:t>
            </a:r>
            <a:endParaRPr lang="en-US"/>
          </a:p>
        </p:txBody>
      </p:sp>
      <p:sp>
        <p:nvSpPr>
          <p:cNvPr id="7" name="Slide Number Placeholder 6"/>
          <p:cNvSpPr>
            <a:spLocks noGrp="1"/>
          </p:cNvSpPr>
          <p:nvPr>
            <p:ph type="sldNum" sz="quarter" idx="12"/>
          </p:nvPr>
        </p:nvSpPr>
        <p:spPr/>
        <p:txBody>
          <a:bodyPr/>
          <a:lstStyle>
            <a:lvl1pPr>
              <a:defRPr/>
            </a:lvl1pPr>
          </a:lstStyle>
          <a:p>
            <a:fld id="{BD4C68FC-140B-4959-BCE2-6A62ACD4E3D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E2F922EF-DA51-47FD-B6F8-C1D3328B7A0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D57999CE-AC36-4025-9643-B9EB9C9B9EA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Hypertension</a:t>
            </a:r>
            <a:endParaRPr lang="en-US"/>
          </a:p>
        </p:txBody>
      </p:sp>
      <p:sp>
        <p:nvSpPr>
          <p:cNvPr id="6" name="Slide Number Placeholder 5"/>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Hypertension</a:t>
            </a:r>
            <a:endParaRPr lang="en-US"/>
          </a:p>
        </p:txBody>
      </p:sp>
      <p:sp>
        <p:nvSpPr>
          <p:cNvPr id="7" name="Slide Number Placeholder 6"/>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Hypertension</a:t>
            </a:r>
            <a:endParaRPr lang="en-US"/>
          </a:p>
        </p:txBody>
      </p:sp>
      <p:sp>
        <p:nvSpPr>
          <p:cNvPr id="9" name="Slide Number Placeholder 8"/>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Hypertension</a:t>
            </a:r>
            <a:endParaRPr lang="en-US"/>
          </a:p>
        </p:txBody>
      </p:sp>
      <p:sp>
        <p:nvSpPr>
          <p:cNvPr id="5" name="Slide Number Placeholder 4"/>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Hypertension</a:t>
            </a:r>
            <a:endParaRPr lang="en-US"/>
          </a:p>
        </p:txBody>
      </p:sp>
      <p:sp>
        <p:nvSpPr>
          <p:cNvPr id="4" name="Slide Number Placeholder 3"/>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Hypertension</a:t>
            </a:r>
            <a:endParaRPr lang="en-US"/>
          </a:p>
        </p:txBody>
      </p:sp>
      <p:sp>
        <p:nvSpPr>
          <p:cNvPr id="7" name="Slide Number Placeholder 6"/>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Hypertension</a:t>
            </a:r>
            <a:endParaRPr lang="en-US"/>
          </a:p>
        </p:txBody>
      </p:sp>
      <p:sp>
        <p:nvSpPr>
          <p:cNvPr id="7" name="Slide Number Placeholder 6"/>
          <p:cNvSpPr>
            <a:spLocks noGrp="1"/>
          </p:cNvSpPr>
          <p:nvPr>
            <p:ph type="sldNum" sz="quarter" idx="12"/>
          </p:nvPr>
        </p:nvSpPr>
        <p:spPr/>
        <p:txBody>
          <a:bodyPr/>
          <a:lstStyle>
            <a:lvl1pPr>
              <a:defRPr/>
            </a:lvl1pPr>
          </a:lstStyle>
          <a:p>
            <a:fld id="{C0E98F66-2D13-4B36-8FEF-F14EB914BAAC}"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Hypertension</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0E98F66-2D13-4B36-8FEF-F14EB914BA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strips(downRight)">
                                      <p:cBhvr>
                                        <p:cTn id="12" dur="5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strips(downRight)">
                                      <p:cBhvr>
                                        <p:cTn id="17" dur="500"/>
                                        <p:tgtEl>
                                          <p:spTgt spid="10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strips(downRight)">
                                      <p:cBhvr>
                                        <p:cTn id="22" dur="500"/>
                                        <p:tgtEl>
                                          <p:spTgt spid="10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strips(downRight)">
                                      <p:cBhvr>
                                        <p:cTn id="27" dur="500"/>
                                        <p:tgtEl>
                                          <p:spTgt spid="10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strips(downRigh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2">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3">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4">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 lvl="5">
            <p:tnLst>
              <p:par>
                <p:cTn presetID="18" presetClass="entr" presetSubtype="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strips(downRight)">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buClr>
          <a:schemeClr val="tx1"/>
        </a:buClr>
        <a:defRPr sz="3600" b="1" u="none">
          <a:solidFill>
            <a:schemeClr val="accent5">
              <a:lumMod val="50000"/>
            </a:schemeClr>
          </a:solidFill>
          <a:effectLst/>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accent1">
              <a:lumMod val="50000"/>
            </a:schemeClr>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accent1">
              <a:lumMod val="50000"/>
            </a:schemeClr>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accent1">
              <a:lumMod val="50000"/>
            </a:schemeClr>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accent1">
              <a:lumMod val="50000"/>
            </a:schemeClr>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276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Hypertension</a:t>
            </a:r>
            <a:endParaRPr lang="en-US"/>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09FCF3F-1622-44C3-B04A-4221EF615F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lide(fromBottom)">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strips(downRight)">
                                      <p:cBhvr>
                                        <p:cTn id="12" dur="500"/>
                                        <p:tgtEl>
                                          <p:spTgt spid="27652">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7652">
                                            <p:txEl>
                                              <p:pRg st="1" end="1"/>
                                            </p:txEl>
                                          </p:spTgt>
                                        </p:tgtEl>
                                        <p:attrNameLst>
                                          <p:attrName>style.visibility</p:attrName>
                                        </p:attrNameLst>
                                      </p:cBhvr>
                                      <p:to>
                                        <p:strVal val="visible"/>
                                      </p:to>
                                    </p:set>
                                    <p:animEffect transition="in" filter="strips(downRight)">
                                      <p:cBhvr>
                                        <p:cTn id="15" dur="500"/>
                                        <p:tgtEl>
                                          <p:spTgt spid="27652">
                                            <p:txEl>
                                              <p:pRg st="1" end="1"/>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7652">
                                            <p:txEl>
                                              <p:pRg st="2" end="2"/>
                                            </p:txEl>
                                          </p:spTgt>
                                        </p:tgtEl>
                                        <p:attrNameLst>
                                          <p:attrName>style.visibility</p:attrName>
                                        </p:attrNameLst>
                                      </p:cBhvr>
                                      <p:to>
                                        <p:strVal val="visible"/>
                                      </p:to>
                                    </p:set>
                                    <p:animEffect transition="in" filter="strips(downRight)">
                                      <p:cBhvr>
                                        <p:cTn id="18" dur="500"/>
                                        <p:tgtEl>
                                          <p:spTgt spid="27652">
                                            <p:txEl>
                                              <p:pRg st="2" end="2"/>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27652">
                                            <p:txEl>
                                              <p:pRg st="3" end="3"/>
                                            </p:txEl>
                                          </p:spTgt>
                                        </p:tgtEl>
                                        <p:attrNameLst>
                                          <p:attrName>style.visibility</p:attrName>
                                        </p:attrNameLst>
                                      </p:cBhvr>
                                      <p:to>
                                        <p:strVal val="visible"/>
                                      </p:to>
                                    </p:set>
                                    <p:animEffect transition="in" filter="strips(downRight)">
                                      <p:cBhvr>
                                        <p:cTn id="21" dur="500"/>
                                        <p:tgtEl>
                                          <p:spTgt spid="27652">
                                            <p:txEl>
                                              <p:pRg st="3" end="3"/>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7652">
                                            <p:txEl>
                                              <p:pRg st="4" end="4"/>
                                            </p:txEl>
                                          </p:spTgt>
                                        </p:tgtEl>
                                        <p:attrNameLst>
                                          <p:attrName>style.visibility</p:attrName>
                                        </p:attrNameLst>
                                      </p:cBhvr>
                                      <p:to>
                                        <p:strVal val="visible"/>
                                      </p:to>
                                    </p:set>
                                    <p:animEffect transition="in" filter="strips(downRight)">
                                      <p:cBhvr>
                                        <p:cTn id="24" dur="500"/>
                                        <p:tgtEl>
                                          <p:spTgt spid="276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build="p">
        <p:tmplLst>
          <p:tmpl lvl="1">
            <p:tnLst>
              <p:par>
                <p:cTn presetID="18" presetClass="entr" presetSubtype="6" fill="hold" nodeType="clickEffect">
                  <p:stCondLst>
                    <p:cond delay="0"/>
                  </p:stCondLst>
                  <p:childTnLst>
                    <p:set>
                      <p:cBhvr>
                        <p:cTn dur="1" fill="hold">
                          <p:stCondLst>
                            <p:cond delay="0"/>
                          </p:stCondLst>
                        </p:cTn>
                        <p:tgtEl>
                          <p:spTgt spid="27652"/>
                        </p:tgtEl>
                        <p:attrNameLst>
                          <p:attrName>style.visibility</p:attrName>
                        </p:attrNameLst>
                      </p:cBhvr>
                      <p:to>
                        <p:strVal val="visible"/>
                      </p:to>
                    </p:set>
                    <p:animEffect transition="in" filter="strips(downRight)">
                      <p:cBhvr>
                        <p:cTn dur="500"/>
                        <p:tgtEl>
                          <p:spTgt spid="27652"/>
                        </p:tgtEl>
                      </p:cBhvr>
                    </p:animEffect>
                  </p:childTnLst>
                </p:cTn>
              </p:par>
            </p:tnLst>
          </p:tmpl>
          <p:tmpl lvl="2">
            <p:tnLst>
              <p:par>
                <p:cTn presetID="18" presetClass="entr" presetSubtype="6" fill="hold" nodeType="withEffect">
                  <p:stCondLst>
                    <p:cond delay="0"/>
                  </p:stCondLst>
                  <p:childTnLst>
                    <p:set>
                      <p:cBhvr>
                        <p:cTn dur="1" fill="hold">
                          <p:stCondLst>
                            <p:cond delay="0"/>
                          </p:stCondLst>
                        </p:cTn>
                        <p:tgtEl>
                          <p:spTgt spid="27652"/>
                        </p:tgtEl>
                        <p:attrNameLst>
                          <p:attrName>style.visibility</p:attrName>
                        </p:attrNameLst>
                      </p:cBhvr>
                      <p:to>
                        <p:strVal val="visible"/>
                      </p:to>
                    </p:set>
                    <p:animEffect transition="in" filter="strips(downRight)">
                      <p:cBhvr>
                        <p:cTn dur="500"/>
                        <p:tgtEl>
                          <p:spTgt spid="27652"/>
                        </p:tgtEl>
                      </p:cBhvr>
                    </p:animEffect>
                  </p:childTnLst>
                </p:cTn>
              </p:par>
            </p:tnLst>
          </p:tmpl>
          <p:tmpl lvl="3">
            <p:tnLst>
              <p:par>
                <p:cTn presetID="18" presetClass="entr" presetSubtype="6" fill="hold" nodeType="withEffect">
                  <p:stCondLst>
                    <p:cond delay="0"/>
                  </p:stCondLst>
                  <p:childTnLst>
                    <p:set>
                      <p:cBhvr>
                        <p:cTn dur="1" fill="hold">
                          <p:stCondLst>
                            <p:cond delay="0"/>
                          </p:stCondLst>
                        </p:cTn>
                        <p:tgtEl>
                          <p:spTgt spid="27652"/>
                        </p:tgtEl>
                        <p:attrNameLst>
                          <p:attrName>style.visibility</p:attrName>
                        </p:attrNameLst>
                      </p:cBhvr>
                      <p:to>
                        <p:strVal val="visible"/>
                      </p:to>
                    </p:set>
                    <p:animEffect transition="in" filter="strips(downRight)">
                      <p:cBhvr>
                        <p:cTn dur="500"/>
                        <p:tgtEl>
                          <p:spTgt spid="27652"/>
                        </p:tgtEl>
                      </p:cBhvr>
                    </p:animEffect>
                  </p:childTnLst>
                </p:cTn>
              </p:par>
            </p:tnLst>
          </p:tmpl>
          <p:tmpl lvl="4">
            <p:tnLst>
              <p:par>
                <p:cTn presetID="18" presetClass="entr" presetSubtype="6" fill="hold" nodeType="withEffect">
                  <p:stCondLst>
                    <p:cond delay="0"/>
                  </p:stCondLst>
                  <p:childTnLst>
                    <p:set>
                      <p:cBhvr>
                        <p:cTn dur="1" fill="hold">
                          <p:stCondLst>
                            <p:cond delay="0"/>
                          </p:stCondLst>
                        </p:cTn>
                        <p:tgtEl>
                          <p:spTgt spid="27652"/>
                        </p:tgtEl>
                        <p:attrNameLst>
                          <p:attrName>style.visibility</p:attrName>
                        </p:attrNameLst>
                      </p:cBhvr>
                      <p:to>
                        <p:strVal val="visible"/>
                      </p:to>
                    </p:set>
                    <p:animEffect transition="in" filter="strips(downRight)">
                      <p:cBhvr>
                        <p:cTn dur="500"/>
                        <p:tgtEl>
                          <p:spTgt spid="27652"/>
                        </p:tgtEl>
                      </p:cBhvr>
                    </p:animEffect>
                  </p:childTnLst>
                </p:cTn>
              </p:par>
            </p:tnLst>
          </p:tmpl>
          <p:tmpl lvl="5">
            <p:tnLst>
              <p:par>
                <p:cTn presetID="18" presetClass="entr" presetSubtype="6" fill="hold" nodeType="withEffect">
                  <p:stCondLst>
                    <p:cond delay="0"/>
                  </p:stCondLst>
                  <p:childTnLst>
                    <p:set>
                      <p:cBhvr>
                        <p:cTn dur="1" fill="hold">
                          <p:stCondLst>
                            <p:cond delay="0"/>
                          </p:stCondLst>
                        </p:cTn>
                        <p:tgtEl>
                          <p:spTgt spid="27652"/>
                        </p:tgtEl>
                        <p:attrNameLst>
                          <p:attrName>style.visibility</p:attrName>
                        </p:attrNameLst>
                      </p:cBhvr>
                      <p:to>
                        <p:strVal val="visible"/>
                      </p:to>
                    </p:set>
                    <p:animEffect transition="in" filter="strips(downRight)">
                      <p:cBhvr>
                        <p:cTn dur="500"/>
                        <p:tgtEl>
                          <p:spTgt spid="27652"/>
                        </p:tgtEl>
                      </p:cBhvr>
                    </p:animEffect>
                  </p:childTnLst>
                </p:cTn>
              </p:par>
            </p:tnLst>
          </p:tmpl>
        </p:tmplLst>
      </p:bldP>
    </p:bldLst>
  </p:timing>
  <p:hf hdr="0" dt="0"/>
  <p:txStyles>
    <p:titleStyle>
      <a:lvl1pPr algn="l" rtl="0" eaLnBrk="1" fontAlgn="base" hangingPunct="1">
        <a:spcBef>
          <a:spcPct val="0"/>
        </a:spcBef>
        <a:spcAft>
          <a:spcPct val="0"/>
        </a:spcAft>
        <a:buClr>
          <a:schemeClr val="tx1"/>
        </a:buClr>
        <a:defRPr sz="4000" b="1">
          <a:solidFill>
            <a:schemeClr val="accent5">
              <a:lumMod val="50000"/>
            </a:schemeClr>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Hypertension</a:t>
            </a:r>
            <a:endParaRPr lang="en-US" dirty="0"/>
          </a:p>
        </p:txBody>
      </p:sp>
      <p:sp>
        <p:nvSpPr>
          <p:cNvPr id="3" name="Subtitle 2"/>
          <p:cNvSpPr>
            <a:spLocks noGrp="1"/>
          </p:cNvSpPr>
          <p:nvPr>
            <p:ph type="subTitle" idx="1"/>
          </p:nvPr>
        </p:nvSpPr>
        <p:spPr/>
        <p:txBody>
          <a:bodyPr>
            <a:normAutofit lnSpcReduction="10000"/>
          </a:bodyPr>
          <a:lstStyle/>
          <a:p>
            <a:r>
              <a:rPr lang="en-US" dirty="0" smtClean="0"/>
              <a:t>Ahmed Al-</a:t>
            </a:r>
            <a:r>
              <a:rPr lang="en-US" dirty="0" err="1" smtClean="0"/>
              <a:t>Malki</a:t>
            </a:r>
            <a:endParaRPr lang="en-US" dirty="0" smtClean="0"/>
          </a:p>
          <a:p>
            <a:r>
              <a:rPr lang="en-US" dirty="0" err="1" smtClean="0"/>
              <a:t>Bilal</a:t>
            </a:r>
            <a:r>
              <a:rPr lang="en-US" dirty="0" smtClean="0"/>
              <a:t> </a:t>
            </a:r>
            <a:r>
              <a:rPr lang="en-US" dirty="0" err="1" smtClean="0"/>
              <a:t>Marwa</a:t>
            </a:r>
            <a:endParaRPr lang="en-US" dirty="0" smtClean="0"/>
          </a:p>
          <a:p>
            <a:r>
              <a:rPr lang="en-US" dirty="0" err="1" smtClean="0"/>
              <a:t>Zaid</a:t>
            </a:r>
            <a:r>
              <a:rPr lang="en-US" dirty="0" smtClean="0"/>
              <a:t> Al-</a:t>
            </a:r>
            <a:r>
              <a:rPr lang="en-US" dirty="0" err="1" smtClean="0"/>
              <a:t>Kahtani</a:t>
            </a:r>
            <a:endParaRPr lang="en-US" dirty="0" smtClean="0"/>
          </a:p>
          <a:p>
            <a:r>
              <a:rPr lang="en-US" dirty="0" smtClean="0"/>
              <a:t>Hassan Al-</a:t>
            </a:r>
            <a:r>
              <a:rPr lang="en-US" dirty="0" err="1" smtClean="0"/>
              <a:t>Dossari</a:t>
            </a:r>
            <a:endParaRPr lang="en-US" dirty="0"/>
          </a:p>
        </p:txBody>
      </p:sp>
      <p:sp>
        <p:nvSpPr>
          <p:cNvPr id="4" name="Slide Number Placeholder 3"/>
          <p:cNvSpPr>
            <a:spLocks noGrp="1"/>
          </p:cNvSpPr>
          <p:nvPr>
            <p:ph type="sldNum" sz="quarter" idx="4"/>
          </p:nvPr>
        </p:nvSpPr>
        <p:spPr/>
        <p:txBody>
          <a:bodyPr/>
          <a:lstStyle/>
          <a:p>
            <a:fld id="{C0E98F66-2D13-4B36-8FEF-F14EB914BAAC}" type="slidenum">
              <a:rPr lang="en-US" smtClean="0"/>
              <a:pPr/>
              <a:t>1</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SA" dirty="0"/>
          </a:p>
        </p:txBody>
      </p:sp>
      <p:pic>
        <p:nvPicPr>
          <p:cNvPr id="5" name="Content Placeholder 4" descr="10-010-H01_Table1.gif"/>
          <p:cNvPicPr>
            <a:picLocks noGrp="1" noChangeAspect="1"/>
          </p:cNvPicPr>
          <p:nvPr>
            <p:ph idx="1"/>
          </p:nvPr>
        </p:nvPicPr>
        <p:blipFill>
          <a:blip r:embed="rId3" cstate="print"/>
          <a:stretch>
            <a:fillRect/>
          </a:stretch>
        </p:blipFill>
        <p:spPr>
          <a:xfrm>
            <a:off x="755576" y="1772816"/>
            <a:ext cx="7704856" cy="3816424"/>
          </a:xfrm>
          <a:prstGeom prst="rect">
            <a:avLst/>
          </a:prstGeom>
          <a:ln>
            <a:noFill/>
          </a:ln>
          <a:effectLst>
            <a:outerShdw blurRad="190500" algn="tl" rotWithShape="0">
              <a:srgbClr val="000000">
                <a:alpha val="70000"/>
              </a:srgbClr>
            </a:outerShdw>
          </a:effectLst>
        </p:spPr>
      </p:pic>
      <p:sp>
        <p:nvSpPr>
          <p:cNvPr id="8" name="Footer Placeholder 7"/>
          <p:cNvSpPr>
            <a:spLocks noGrp="1"/>
          </p:cNvSpPr>
          <p:nvPr>
            <p:ph type="ftr" sz="quarter" idx="11"/>
          </p:nvPr>
        </p:nvSpPr>
        <p:spPr/>
        <p:txBody>
          <a:bodyPr/>
          <a:lstStyle/>
          <a:p>
            <a:r>
              <a:rPr lang="en-US" smtClean="0"/>
              <a:t>Hypertension</a:t>
            </a:r>
            <a:endParaRPr lang="en-US"/>
          </a:p>
        </p:txBody>
      </p:sp>
      <p:sp>
        <p:nvSpPr>
          <p:cNvPr id="7" name="Slide Number Placeholder 6"/>
          <p:cNvSpPr>
            <a:spLocks noGrp="1"/>
          </p:cNvSpPr>
          <p:nvPr>
            <p:ph type="sldNum" sz="quarter" idx="12"/>
          </p:nvPr>
        </p:nvSpPr>
        <p:spPr/>
        <p:txBody>
          <a:bodyPr/>
          <a:lstStyle/>
          <a:p>
            <a:fld id="{A0EA37A2-8EE3-4560-8DBC-38D463AA1FC8}" type="slidenum">
              <a:rPr lang="en-US" smtClean="0"/>
              <a:pPr/>
              <a:t>10</a:t>
            </a:fld>
            <a:endParaRPr lang="en-US"/>
          </a:p>
        </p:txBody>
      </p:sp>
      <p:sp>
        <p:nvSpPr>
          <p:cNvPr id="6" name="Text Box 10"/>
          <p:cNvSpPr txBox="1">
            <a:spLocks noChangeArrowheads="1"/>
          </p:cNvSpPr>
          <p:nvPr/>
        </p:nvSpPr>
        <p:spPr bwMode="auto">
          <a:xfrm>
            <a:off x="177800" y="6572250"/>
            <a:ext cx="3822700" cy="307975"/>
          </a:xfrm>
          <a:prstGeom prst="rect">
            <a:avLst/>
          </a:prstGeom>
          <a:noFill/>
          <a:ln w="12700">
            <a:noFill/>
            <a:miter lim="800000"/>
            <a:headEnd/>
            <a:tailEnd/>
          </a:ln>
        </p:spPr>
        <p:txBody>
          <a:bodyPr wrap="none">
            <a:spAutoFit/>
          </a:bodyPr>
          <a:lstStyle/>
          <a:p>
            <a:pPr algn="l" defTabSz="762000" eaLnBrk="0" hangingPunct="0">
              <a:defRPr/>
            </a:pPr>
            <a:r>
              <a:rPr lang="fr-FR" sz="1400" b="1" dirty="0">
                <a:latin typeface="Arial" charset="0"/>
              </a:rPr>
              <a:t>JNC-VII. </a:t>
            </a:r>
            <a:r>
              <a:rPr lang="en-GB" sz="1400" b="1" i="1" dirty="0">
                <a:latin typeface="Arial" charset="0"/>
                <a:cs typeface="Times New Roman" pitchFamily="18" charset="0"/>
              </a:rPr>
              <a:t>Hypertension. 2003;42:1206–1252</a:t>
            </a:r>
            <a:r>
              <a:rPr lang="fr-FR" sz="1400" b="1" i="1" dirty="0">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SA" dirty="0"/>
          </a:p>
        </p:txBody>
      </p:sp>
      <p:pic>
        <p:nvPicPr>
          <p:cNvPr id="4" name="Content Placeholder 3"/>
          <p:cNvPicPr>
            <a:picLocks noGrp="1" noChangeAspect="1" noChangeArrowheads="1"/>
          </p:cNvPicPr>
          <p:nvPr>
            <p:ph idx="1"/>
          </p:nvPr>
        </p:nvPicPr>
        <p:blipFill>
          <a:blip r:embed="rId3" cstate="print">
            <a:lum contrast="20000"/>
          </a:blip>
          <a:srcRect t="17703"/>
          <a:stretch>
            <a:fillRect/>
          </a:stretch>
        </p:blipFill>
        <p:spPr bwMode="auto">
          <a:xfrm>
            <a:off x="899592" y="1988840"/>
            <a:ext cx="7200800" cy="3816424"/>
          </a:xfrm>
          <a:prstGeom prst="rect">
            <a:avLst/>
          </a:prstGeom>
          <a:noFill/>
          <a:ln w="31750">
            <a:noFill/>
            <a:miter lim="800000"/>
            <a:headEnd/>
            <a:tailEnd/>
          </a:ln>
        </p:spPr>
      </p:pic>
      <p:sp>
        <p:nvSpPr>
          <p:cNvPr id="7" name="Footer Placeholder 6"/>
          <p:cNvSpPr>
            <a:spLocks noGrp="1"/>
          </p:cNvSpPr>
          <p:nvPr>
            <p:ph type="ftr" sz="quarter" idx="11"/>
          </p:nvPr>
        </p:nvSpPr>
        <p:spPr/>
        <p:txBody>
          <a:bodyPr/>
          <a:lstStyle/>
          <a:p>
            <a:r>
              <a:rPr lang="en-US" smtClean="0"/>
              <a:t>Hypertension</a:t>
            </a:r>
            <a:endParaRPr lang="en-US"/>
          </a:p>
        </p:txBody>
      </p:sp>
      <p:sp>
        <p:nvSpPr>
          <p:cNvPr id="6" name="Slide Number Placeholder 5"/>
          <p:cNvSpPr>
            <a:spLocks noGrp="1"/>
          </p:cNvSpPr>
          <p:nvPr>
            <p:ph type="sldNum" sz="quarter" idx="12"/>
          </p:nvPr>
        </p:nvSpPr>
        <p:spPr/>
        <p:txBody>
          <a:bodyPr/>
          <a:lstStyle/>
          <a:p>
            <a:fld id="{A0EA37A2-8EE3-4560-8DBC-38D463AA1FC8}" type="slidenum">
              <a:rPr lang="en-US" smtClean="0"/>
              <a:pPr/>
              <a:t>11</a:t>
            </a:fld>
            <a:endParaRPr lang="en-US"/>
          </a:p>
        </p:txBody>
      </p:sp>
      <p:sp>
        <p:nvSpPr>
          <p:cNvPr id="5" name="Rectangle 4"/>
          <p:cNvSpPr/>
          <p:nvPr/>
        </p:nvSpPr>
        <p:spPr>
          <a:xfrm>
            <a:off x="71438" y="6572250"/>
            <a:ext cx="9147175" cy="307975"/>
          </a:xfrm>
          <a:prstGeom prst="rect">
            <a:avLst/>
          </a:prstGeom>
        </p:spPr>
        <p:txBody>
          <a:bodyPr>
            <a:spAutoFit/>
          </a:bodyPr>
          <a:lstStyle/>
          <a:p>
            <a:pPr algn="l">
              <a:defRPr/>
            </a:pPr>
            <a:r>
              <a:rPr lang="en-US" sz="1400" b="1" dirty="0">
                <a:latin typeface="Arial" charset="0"/>
              </a:rPr>
              <a:t>2007 ESC/ESH Guidelines for the management of Arterial Hypertension. </a:t>
            </a:r>
            <a:r>
              <a:rPr lang="en-US" sz="1400" b="1" i="1" dirty="0">
                <a:latin typeface="Arial" charset="0"/>
              </a:rPr>
              <a:t>J </a:t>
            </a:r>
            <a:r>
              <a:rPr lang="en-US" sz="1400" b="1" i="1" dirty="0" err="1">
                <a:latin typeface="Arial" charset="0"/>
              </a:rPr>
              <a:t>Hypertens</a:t>
            </a:r>
            <a:r>
              <a:rPr lang="en-US" sz="1400" b="1" i="1" dirty="0">
                <a:latin typeface="Arial" charset="0"/>
              </a:rPr>
              <a:t>. 2007;25:1105-1187.</a:t>
            </a:r>
            <a:endParaRPr lang="en-US" sz="1400" b="1"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ar-SA" dirty="0"/>
          </a:p>
        </p:txBody>
      </p:sp>
      <p:sp>
        <p:nvSpPr>
          <p:cNvPr id="3" name="Content Placeholder 2"/>
          <p:cNvSpPr>
            <a:spLocks noGrp="1"/>
          </p:cNvSpPr>
          <p:nvPr>
            <p:ph idx="1"/>
          </p:nvPr>
        </p:nvSpPr>
        <p:spPr/>
        <p:txBody>
          <a:bodyPr/>
          <a:lstStyle/>
          <a:p>
            <a:r>
              <a:rPr lang="en-US" dirty="0" smtClean="0"/>
              <a:t>BHS 2004, JNC 7 and ESH/ESC 2007:</a:t>
            </a:r>
          </a:p>
          <a:p>
            <a:pPr lvl="1"/>
            <a:r>
              <a:rPr lang="en-US" dirty="0" smtClean="0"/>
              <a:t>All people with high blood pressure, borderline or high normal blood pressure should be advised on lifestyle modifications.</a:t>
            </a:r>
          </a:p>
          <a:p>
            <a:pPr lvl="1"/>
            <a:r>
              <a:rPr lang="en-US" dirty="0" smtClean="0"/>
              <a:t>All support combination therapy.</a:t>
            </a:r>
          </a:p>
          <a:p>
            <a:pPr lvl="1"/>
            <a:r>
              <a:rPr lang="en-US" dirty="0" smtClean="0"/>
              <a:t>Initiation of therapy with combination drugs.</a:t>
            </a:r>
          </a:p>
          <a:p>
            <a:pPr lvl="1"/>
            <a:r>
              <a:rPr lang="en-US" dirty="0" smtClean="0"/>
              <a:t>Fixed-dose combination.</a:t>
            </a:r>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A0EA37A2-8EE3-4560-8DBC-38D463AA1FC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Clinic</a:t>
            </a:r>
            <a:endParaRPr lang="ar-SA" dirty="0"/>
          </a:p>
        </p:txBody>
      </p:sp>
      <p:sp>
        <p:nvSpPr>
          <p:cNvPr id="3" name="Content Placeholder 2"/>
          <p:cNvSpPr>
            <a:spLocks noGrp="1"/>
          </p:cNvSpPr>
          <p:nvPr>
            <p:ph idx="1"/>
          </p:nvPr>
        </p:nvSpPr>
        <p:spPr/>
        <p:txBody>
          <a:bodyPr/>
          <a:lstStyle/>
          <a:p>
            <a:r>
              <a:rPr lang="en-US" dirty="0" smtClean="0"/>
              <a:t>History</a:t>
            </a:r>
          </a:p>
          <a:p>
            <a:r>
              <a:rPr lang="en-US" dirty="0" smtClean="0"/>
              <a:t>Examination</a:t>
            </a:r>
          </a:p>
          <a:p>
            <a:r>
              <a:rPr lang="en-US" dirty="0" smtClean="0"/>
              <a:t>Investigations</a:t>
            </a:r>
          </a:p>
          <a:p>
            <a:r>
              <a:rPr lang="en-US" dirty="0" smtClean="0"/>
              <a:t>Management</a:t>
            </a:r>
          </a:p>
          <a:p>
            <a:r>
              <a:rPr lang="en-US" dirty="0" smtClean="0"/>
              <a:t>Follow-up</a:t>
            </a:r>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A0EA37A2-8EE3-4560-8DBC-38D463AA1FC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p:txBody>
          <a:bodyPr/>
          <a:lstStyle/>
          <a:p>
            <a:r>
              <a:rPr lang="en-US" dirty="0" smtClean="0"/>
              <a:t>Presentation:</a:t>
            </a:r>
          </a:p>
          <a:p>
            <a:pPr lvl="1"/>
            <a:r>
              <a:rPr lang="en-US" dirty="0" smtClean="0"/>
              <a:t>Usually asymptomatic, routine check-up.</a:t>
            </a:r>
          </a:p>
          <a:p>
            <a:pPr lvl="1"/>
            <a:r>
              <a:rPr lang="en-US" dirty="0" smtClean="0"/>
              <a:t>Late:</a:t>
            </a:r>
          </a:p>
          <a:p>
            <a:pPr lvl="2">
              <a:buFont typeface="Wingdings" pitchFamily="2" charset="2"/>
              <a:buChar char="ü"/>
            </a:pPr>
            <a:r>
              <a:rPr lang="en-US" dirty="0" smtClean="0"/>
              <a:t>Dull headache, dizzy spells.</a:t>
            </a:r>
          </a:p>
          <a:p>
            <a:pPr lvl="2">
              <a:buFont typeface="Wingdings" pitchFamily="2" charset="2"/>
              <a:buChar char="ü"/>
            </a:pPr>
            <a:r>
              <a:rPr lang="en-US" dirty="0" smtClean="0"/>
              <a:t>Recurrent </a:t>
            </a:r>
            <a:r>
              <a:rPr lang="en-US" dirty="0" err="1" smtClean="0"/>
              <a:t>Epistaxis</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pPr marL="514350" indent="-514350">
              <a:buAutoNum type="arabicPeriod"/>
            </a:pPr>
            <a:r>
              <a:rPr lang="en-US" dirty="0" smtClean="0"/>
              <a:t>Assess severity:</a:t>
            </a:r>
          </a:p>
          <a:p>
            <a:pPr marL="914400" lvl="1" indent="-514350"/>
            <a:r>
              <a:rPr lang="en-US" dirty="0" smtClean="0"/>
              <a:t>Duration</a:t>
            </a:r>
          </a:p>
          <a:p>
            <a:pPr marL="914400" lvl="1" indent="-514350"/>
            <a:r>
              <a:rPr lang="en-US" dirty="0" smtClean="0"/>
              <a:t>Previous levels</a:t>
            </a:r>
          </a:p>
          <a:p>
            <a:pPr marL="914400" lvl="1" indent="-514350"/>
            <a:r>
              <a:rPr lang="en-US" dirty="0" smtClean="0"/>
              <a:t>History of chronic diseases</a:t>
            </a:r>
          </a:p>
          <a:p>
            <a:pPr marL="1314450" lvl="2" indent="-514350"/>
            <a:r>
              <a:rPr lang="en-US" dirty="0" smtClean="0"/>
              <a:t>HTN and CVS disease</a:t>
            </a:r>
          </a:p>
          <a:p>
            <a:pPr marL="1314450" lvl="2" indent="-514350"/>
            <a:r>
              <a:rPr lang="en-US" dirty="0" err="1" smtClean="0"/>
              <a:t>Dyslipidemia</a:t>
            </a:r>
            <a:endParaRPr lang="en-US" dirty="0" smtClean="0"/>
          </a:p>
          <a:p>
            <a:pPr marL="1314450" lvl="2" indent="-514350"/>
            <a:r>
              <a:rPr lang="en-US" dirty="0" smtClean="0"/>
              <a:t>Atherosclerosis</a:t>
            </a:r>
          </a:p>
          <a:p>
            <a:pPr marL="1314450" lvl="2" indent="-514350"/>
            <a:r>
              <a:rPr lang="en-US" dirty="0" smtClean="0"/>
              <a:t>DM</a:t>
            </a:r>
          </a:p>
          <a:p>
            <a:pPr marL="1314450" lvl="2" indent="-514350"/>
            <a:r>
              <a:rPr lang="en-US" dirty="0" smtClean="0"/>
              <a:t>Obesity</a:t>
            </a:r>
          </a:p>
          <a:p>
            <a:pPr marL="514350" indent="-514350">
              <a:buFont typeface="+mj-lt"/>
              <a:buAutoNum type="arabicPeriod"/>
            </a:pPr>
            <a:r>
              <a:rPr lang="en-US" dirty="0" smtClean="0"/>
              <a:t>Exclude secondary causes</a:t>
            </a:r>
          </a:p>
          <a:p>
            <a:pPr marL="914400" lvl="1" indent="-514350">
              <a:buFont typeface="+mj-lt"/>
              <a:buAutoNum type="alphaUcPeriod"/>
            </a:pPr>
            <a:r>
              <a:rPr lang="en-US" dirty="0" smtClean="0"/>
              <a:t>Drug history.</a:t>
            </a:r>
          </a:p>
          <a:p>
            <a:pPr marL="914400" lvl="1" indent="-514350">
              <a:buFont typeface="+mj-lt"/>
              <a:buAutoNum type="alphaUcPeriod"/>
            </a:pPr>
            <a:r>
              <a:rPr lang="en-US" dirty="0" smtClean="0"/>
              <a:t>Specific associated symptoms</a:t>
            </a:r>
          </a:p>
          <a:p>
            <a:pPr marL="1314450" lvl="2" indent="-514350">
              <a:buFont typeface="+mj-lt"/>
              <a:buAutoNum type="romanUcPeriod"/>
            </a:pPr>
            <a:r>
              <a:rPr lang="en-US" dirty="0" smtClean="0"/>
              <a:t>Renal: previous renal disease or symptoms</a:t>
            </a:r>
          </a:p>
          <a:p>
            <a:pPr marL="1771650" lvl="3" indent="-514350">
              <a:buFont typeface="+mj-lt"/>
              <a:buAutoNum type="romanUcPeriod"/>
            </a:pPr>
            <a:r>
              <a:rPr lang="en-US" dirty="0" err="1" smtClean="0"/>
              <a:t>Polyuria</a:t>
            </a:r>
            <a:r>
              <a:rPr lang="en-US" dirty="0" smtClean="0"/>
              <a:t>, </a:t>
            </a:r>
            <a:r>
              <a:rPr lang="en-US" dirty="0" err="1" smtClean="0"/>
              <a:t>polydypsia</a:t>
            </a:r>
            <a:r>
              <a:rPr lang="en-US" dirty="0" smtClean="0"/>
              <a:t>, </a:t>
            </a:r>
            <a:r>
              <a:rPr lang="en-US" dirty="0" err="1" smtClean="0"/>
              <a:t>hematuria</a:t>
            </a:r>
            <a:r>
              <a:rPr lang="en-US" dirty="0" smtClean="0"/>
              <a:t>, etc..</a:t>
            </a:r>
          </a:p>
          <a:p>
            <a:pPr marL="1314450" lvl="2" indent="-514350">
              <a:buFont typeface="+mj-lt"/>
              <a:buAutoNum type="romanUcPeriod"/>
            </a:pPr>
            <a:r>
              <a:rPr lang="en-US" dirty="0" smtClean="0"/>
              <a:t>Episodes of sweating, palpitations, anxiety (</a:t>
            </a:r>
            <a:r>
              <a:rPr lang="en-US" dirty="0" err="1" smtClean="0"/>
              <a:t>pheochromocytoma</a:t>
            </a:r>
            <a:r>
              <a:rPr lang="en-US" dirty="0" smtClean="0"/>
              <a:t>)</a:t>
            </a:r>
          </a:p>
          <a:p>
            <a:pPr marL="1314450" lvl="2" indent="-514350">
              <a:buFont typeface="+mj-lt"/>
              <a:buAutoNum type="romanUcPeriod"/>
            </a:pPr>
            <a:r>
              <a:rPr lang="en-US" dirty="0" err="1" smtClean="0"/>
              <a:t>Muslce</a:t>
            </a:r>
            <a:r>
              <a:rPr lang="en-US" dirty="0" smtClean="0"/>
              <a:t> weakness and </a:t>
            </a:r>
            <a:r>
              <a:rPr lang="en-US" dirty="0" err="1" smtClean="0"/>
              <a:t>tetany</a:t>
            </a:r>
            <a:r>
              <a:rPr lang="en-US" dirty="0" smtClean="0"/>
              <a:t> (</a:t>
            </a:r>
            <a:r>
              <a:rPr lang="en-US" dirty="0" err="1" smtClean="0"/>
              <a:t>aldosteronism</a:t>
            </a:r>
            <a:r>
              <a:rPr lang="en-US" dirty="0" smtClean="0"/>
              <a:t>)</a:t>
            </a:r>
          </a:p>
        </p:txBody>
      </p:sp>
      <p:sp>
        <p:nvSpPr>
          <p:cNvPr id="6" name="Footer Placeholder 5"/>
          <p:cNvSpPr>
            <a:spLocks noGrp="1"/>
          </p:cNvSpPr>
          <p:nvPr>
            <p:ph type="ftr" sz="quarter" idx="11"/>
          </p:nvPr>
        </p:nvSpPr>
        <p:spPr/>
        <p:txBody>
          <a:bodyPr/>
          <a:lstStyle/>
          <a:p>
            <a:r>
              <a:rPr lang="en-US" smtClean="0"/>
              <a:t>Hypertension</a:t>
            </a:r>
            <a:endParaRPr lang="en-US"/>
          </a:p>
        </p:txBody>
      </p:sp>
      <p:sp>
        <p:nvSpPr>
          <p:cNvPr id="5" name="Slide Number Placeholder 4"/>
          <p:cNvSpPr>
            <a:spLocks noGrp="1"/>
          </p:cNvSpPr>
          <p:nvPr>
            <p:ph type="sldNum" sz="quarter" idx="12"/>
          </p:nvPr>
        </p:nvSpPr>
        <p:spPr/>
        <p:txBody>
          <a:bodyPr/>
          <a:lstStyle/>
          <a:p>
            <a:fld id="{C0E98F66-2D13-4B36-8FEF-F14EB914BAAC}" type="slidenum">
              <a:rPr lang="en-US" smtClean="0"/>
              <a:pPr/>
              <a:t>15</a:t>
            </a:fld>
            <a:endParaRPr lang="en-US"/>
          </a:p>
        </p:txBody>
      </p:sp>
      <p:pic>
        <p:nvPicPr>
          <p:cNvPr id="4" name="Picture 2" descr="http://www.physicaltherapy.ca/cardio/Perm%20Images/hypertension.gif"/>
          <p:cNvPicPr>
            <a:picLocks noChangeAspect="1" noChangeArrowheads="1"/>
          </p:cNvPicPr>
          <p:nvPr/>
        </p:nvPicPr>
        <p:blipFill>
          <a:blip r:embed="rId3" cstate="print"/>
          <a:srcRect/>
          <a:stretch>
            <a:fillRect/>
          </a:stretch>
        </p:blipFill>
        <p:spPr bwMode="auto">
          <a:xfrm>
            <a:off x="5076056" y="1772816"/>
            <a:ext cx="3384376" cy="20063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Right)">
                                      <p:cBhvr>
                                        <p:cTn id="18" dur="500"/>
                                        <p:tgtEl>
                                          <p:spTgt spid="3">
                                            <p:txEl>
                                              <p:pRg st="2" end="2"/>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downRight)">
                                      <p:cBhvr>
                                        <p:cTn id="24" dur="500"/>
                                        <p:tgtEl>
                                          <p:spTgt spid="3">
                                            <p:txEl>
                                              <p:pRg st="4" end="4"/>
                                            </p:txEl>
                                          </p:spTgt>
                                        </p:tgtEl>
                                      </p:cBhvr>
                                    </p:animEffect>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18" presetClass="entr" presetSubtype="6"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downRight)">
                                      <p:cBhvr>
                                        <p:cTn id="31" dur="500"/>
                                        <p:tgtEl>
                                          <p:spTgt spid="3">
                                            <p:txEl>
                                              <p:pRg st="5" end="5"/>
                                            </p:txEl>
                                          </p:spTgt>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trips(downRight)">
                                      <p:cBhvr>
                                        <p:cTn id="34" dur="500"/>
                                        <p:tgtEl>
                                          <p:spTgt spid="3">
                                            <p:txEl>
                                              <p:pRg st="6" end="6"/>
                                            </p:txEl>
                                          </p:spTgt>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trips(downRight)">
                                      <p:cBhvr>
                                        <p:cTn id="37" dur="500"/>
                                        <p:tgtEl>
                                          <p:spTgt spid="3">
                                            <p:txEl>
                                              <p:pRg st="7" end="7"/>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strips(downRight)">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strips(downRight)">
                                      <p:cBhvr>
                                        <p:cTn id="45" dur="500"/>
                                        <p:tgtEl>
                                          <p:spTgt spid="3">
                                            <p:txEl>
                                              <p:pRg st="9" end="9"/>
                                            </p:txEl>
                                          </p:spTgt>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strips(downRight)">
                                      <p:cBhvr>
                                        <p:cTn id="48" dur="500"/>
                                        <p:tgtEl>
                                          <p:spTgt spid="3">
                                            <p:txEl>
                                              <p:pRg st="10" end="10"/>
                                            </p:txEl>
                                          </p:spTgt>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strips(downRight)">
                                      <p:cBhvr>
                                        <p:cTn id="51" dur="500"/>
                                        <p:tgtEl>
                                          <p:spTgt spid="3">
                                            <p:txEl>
                                              <p:pRg st="11" end="11"/>
                                            </p:txEl>
                                          </p:spTgt>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strips(downRight)">
                                      <p:cBhvr>
                                        <p:cTn id="54" dur="500"/>
                                        <p:tgtEl>
                                          <p:spTgt spid="3">
                                            <p:txEl>
                                              <p:pRg st="12" end="12"/>
                                            </p:txEl>
                                          </p:spTgt>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strips(downRight)">
                                      <p:cBhvr>
                                        <p:cTn id="57" dur="500"/>
                                        <p:tgtEl>
                                          <p:spTgt spid="3">
                                            <p:txEl>
                                              <p:pRg st="13" end="13"/>
                                            </p:txEl>
                                          </p:spTgt>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strips(downRight)">
                                      <p:cBhvr>
                                        <p:cTn id="60" dur="500"/>
                                        <p:tgtEl>
                                          <p:spTgt spid="3">
                                            <p:txEl>
                                              <p:pRg st="14" end="14"/>
                                            </p:txEl>
                                          </p:spTgt>
                                        </p:tgtEl>
                                      </p:cBhvr>
                                    </p:animEffect>
                                  </p:childTnLst>
                                </p:cTn>
                              </p:par>
                              <p:par>
                                <p:cTn id="61" presetID="18" presetClass="entr" presetSubtype="6" fill="hold" grpId="0"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strips(downRight)">
                                      <p:cBhvr>
                                        <p:cTn id="6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Autofit/>
          </a:bodyPr>
          <a:lstStyle/>
          <a:p>
            <a:pPr>
              <a:buNone/>
            </a:pPr>
            <a:r>
              <a:rPr lang="en-US" sz="2800" dirty="0" smtClean="0"/>
              <a:t>3. Risk factors</a:t>
            </a:r>
          </a:p>
          <a:p>
            <a:r>
              <a:rPr lang="en-US" sz="2800" dirty="0" smtClean="0"/>
              <a:t>Age</a:t>
            </a:r>
          </a:p>
          <a:p>
            <a:pPr lvl="1"/>
            <a:r>
              <a:rPr lang="en-US" sz="2000" dirty="0" smtClean="0"/>
              <a:t>&gt; 55 for men, &gt; 65 for women</a:t>
            </a:r>
          </a:p>
          <a:p>
            <a:r>
              <a:rPr lang="en-US" sz="2800" dirty="0" smtClean="0"/>
              <a:t>Obesity</a:t>
            </a:r>
          </a:p>
          <a:p>
            <a:r>
              <a:rPr lang="en-US" sz="2800" dirty="0" smtClean="0"/>
              <a:t>Race</a:t>
            </a:r>
          </a:p>
          <a:p>
            <a:r>
              <a:rPr lang="en-US" sz="2800" dirty="0" smtClean="0"/>
              <a:t>Family history:</a:t>
            </a:r>
          </a:p>
          <a:p>
            <a:pPr lvl="1"/>
            <a:r>
              <a:rPr lang="en-US" sz="2000" dirty="0" smtClean="0"/>
              <a:t>HTN</a:t>
            </a:r>
          </a:p>
          <a:p>
            <a:pPr lvl="1"/>
            <a:r>
              <a:rPr lang="en-US" sz="2000" dirty="0" smtClean="0"/>
              <a:t>CVS disease</a:t>
            </a:r>
          </a:p>
          <a:p>
            <a:pPr lvl="1"/>
            <a:r>
              <a:rPr lang="en-US" sz="2000" dirty="0" smtClean="0"/>
              <a:t>DM</a:t>
            </a:r>
          </a:p>
          <a:p>
            <a:pPr lvl="1"/>
            <a:r>
              <a:rPr lang="en-US" sz="2000" dirty="0" smtClean="0"/>
              <a:t>Renal disease</a:t>
            </a:r>
          </a:p>
        </p:txBody>
      </p:sp>
      <p:sp>
        <p:nvSpPr>
          <p:cNvPr id="7" name="Footer Placeholder 6"/>
          <p:cNvSpPr>
            <a:spLocks noGrp="1"/>
          </p:cNvSpPr>
          <p:nvPr>
            <p:ph type="ftr" sz="quarter" idx="11"/>
          </p:nvPr>
        </p:nvSpPr>
        <p:spPr/>
        <p:txBody>
          <a:bodyPr/>
          <a:lstStyle/>
          <a:p>
            <a:r>
              <a:rPr lang="en-US" smtClean="0"/>
              <a:t>Hypertension</a:t>
            </a:r>
            <a:endParaRPr lang="en-US"/>
          </a:p>
        </p:txBody>
      </p:sp>
      <p:sp>
        <p:nvSpPr>
          <p:cNvPr id="5" name="Slide Number Placeholder 4"/>
          <p:cNvSpPr>
            <a:spLocks noGrp="1"/>
          </p:cNvSpPr>
          <p:nvPr>
            <p:ph type="sldNum" sz="quarter" idx="12"/>
          </p:nvPr>
        </p:nvSpPr>
        <p:spPr/>
        <p:txBody>
          <a:bodyPr/>
          <a:lstStyle/>
          <a:p>
            <a:fld id="{C0E98F66-2D13-4B36-8FEF-F14EB914BAAC}" type="slidenum">
              <a:rPr lang="en-US" smtClean="0"/>
              <a:pPr/>
              <a:t>16</a:t>
            </a:fld>
            <a:endParaRPr lang="en-US"/>
          </a:p>
        </p:txBody>
      </p:sp>
      <p:sp>
        <p:nvSpPr>
          <p:cNvPr id="6" name="Rectangle 5"/>
          <p:cNvSpPr/>
          <p:nvPr/>
        </p:nvSpPr>
        <p:spPr>
          <a:xfrm>
            <a:off x="4211960" y="3501008"/>
            <a:ext cx="4572000" cy="2677656"/>
          </a:xfrm>
          <a:prstGeom prst="rect">
            <a:avLst/>
          </a:prstGeom>
        </p:spPr>
        <p:txBody>
          <a:bodyPr>
            <a:spAutoFit/>
          </a:bodyPr>
          <a:lstStyle/>
          <a:p>
            <a:pPr>
              <a:buFont typeface="Arial" pitchFamily="34" charset="0"/>
              <a:buChar char="•"/>
            </a:pPr>
            <a:r>
              <a:rPr lang="en-US" sz="2800" dirty="0" smtClean="0"/>
              <a:t>  Social History</a:t>
            </a:r>
          </a:p>
          <a:p>
            <a:pPr lvl="1"/>
            <a:r>
              <a:rPr lang="en-US" sz="2000" dirty="0" smtClean="0"/>
              <a:t>Smoking</a:t>
            </a:r>
          </a:p>
          <a:p>
            <a:pPr lvl="1"/>
            <a:r>
              <a:rPr lang="en-US" sz="2000" dirty="0" smtClean="0"/>
              <a:t>Diet</a:t>
            </a:r>
          </a:p>
          <a:p>
            <a:pPr lvl="1"/>
            <a:r>
              <a:rPr lang="en-US" sz="2000" dirty="0" smtClean="0"/>
              <a:t>physical exercise, </a:t>
            </a:r>
            <a:r>
              <a:rPr lang="en-US" sz="2000" dirty="0" err="1" smtClean="0"/>
              <a:t>sedentery</a:t>
            </a:r>
            <a:r>
              <a:rPr lang="en-US" sz="2000" dirty="0" smtClean="0"/>
              <a:t> life style</a:t>
            </a:r>
          </a:p>
          <a:p>
            <a:pPr lvl="1"/>
            <a:r>
              <a:rPr lang="en-US" sz="2000" dirty="0" smtClean="0"/>
              <a:t>Personality</a:t>
            </a:r>
          </a:p>
          <a:p>
            <a:pPr lvl="1"/>
            <a:r>
              <a:rPr lang="en-US" sz="2000" dirty="0" smtClean="0"/>
              <a:t>Snoring (sleep apnea)</a:t>
            </a:r>
          </a:p>
          <a:p>
            <a:pPr lvl="1"/>
            <a:r>
              <a:rPr lang="en-US" sz="2000" dirty="0" smtClean="0"/>
              <a:t>Stress</a:t>
            </a:r>
          </a:p>
          <a:p>
            <a:pPr lvl="1"/>
            <a:r>
              <a:rPr lang="en-US" sz="2000" dirty="0" smtClean="0"/>
              <a:t>Alcohol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a:t>
            </a:r>
            <a:endParaRPr lang="en-US" dirty="0"/>
          </a:p>
        </p:txBody>
      </p:sp>
      <p:sp>
        <p:nvSpPr>
          <p:cNvPr id="3" name="Content Placeholder 2"/>
          <p:cNvSpPr>
            <a:spLocks noGrp="1"/>
          </p:cNvSpPr>
          <p:nvPr>
            <p:ph idx="1"/>
          </p:nvPr>
        </p:nvSpPr>
        <p:spPr/>
        <p:txBody>
          <a:bodyPr>
            <a:normAutofit lnSpcReduction="10000"/>
          </a:bodyPr>
          <a:lstStyle/>
          <a:p>
            <a:pPr>
              <a:buNone/>
            </a:pPr>
            <a:r>
              <a:rPr lang="en-US" sz="4000" dirty="0" smtClean="0">
                <a:solidFill>
                  <a:prstClr val="black"/>
                </a:solidFill>
                <a:ea typeface="+mj-ea"/>
                <a:cs typeface="+mj-cs"/>
              </a:rPr>
              <a:t>4. Symptoms of organ damage (complications)</a:t>
            </a:r>
          </a:p>
          <a:p>
            <a:r>
              <a:rPr lang="en-US" dirty="0" smtClean="0"/>
              <a:t>headache, vertigo, </a:t>
            </a:r>
          </a:p>
          <a:p>
            <a:r>
              <a:rPr lang="en-US" dirty="0" smtClean="0"/>
              <a:t>impaired vision, TIA, sensory or motor </a:t>
            </a:r>
            <a:r>
              <a:rPr lang="en-US" dirty="0" err="1" smtClean="0"/>
              <a:t>deﬁcit</a:t>
            </a:r>
            <a:endParaRPr lang="en-US" dirty="0" smtClean="0"/>
          </a:p>
          <a:p>
            <a:r>
              <a:rPr lang="en-US" dirty="0" smtClean="0"/>
              <a:t>Palpitations, chest pain, SOB, leg edema</a:t>
            </a:r>
          </a:p>
          <a:p>
            <a:r>
              <a:rPr lang="en-US" dirty="0" smtClean="0"/>
              <a:t>Renal</a:t>
            </a:r>
          </a:p>
          <a:p>
            <a:r>
              <a:rPr lang="en-US" dirty="0" smtClean="0"/>
              <a:t>Peripheral coolness, </a:t>
            </a:r>
            <a:r>
              <a:rPr lang="en-US" dirty="0" err="1" smtClean="0"/>
              <a:t>intermettint</a:t>
            </a:r>
            <a:r>
              <a:rPr lang="en-US" dirty="0" smtClean="0"/>
              <a:t> </a:t>
            </a:r>
            <a:r>
              <a:rPr lang="en-US" dirty="0" err="1" smtClean="0"/>
              <a:t>claudication</a:t>
            </a:r>
            <a:endParaRPr lang="en-US" dirty="0" smtClean="0"/>
          </a:p>
          <a:p>
            <a:pPr>
              <a:buNone/>
            </a:pPr>
            <a:endParaRPr lang="en-US" dirty="0" smtClean="0"/>
          </a:p>
          <a:p>
            <a:pPr>
              <a:buNone/>
            </a:pPr>
            <a:r>
              <a:rPr lang="en-US" sz="4000" dirty="0" smtClean="0">
                <a:solidFill>
                  <a:prstClr val="black"/>
                </a:solidFill>
                <a:ea typeface="+mj-ea"/>
                <a:cs typeface="+mj-cs"/>
              </a:rPr>
              <a:t>5. Previous Treatment. </a:t>
            </a:r>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p:txBody>
          <a:bodyPr/>
          <a:lstStyle/>
          <a:p>
            <a:r>
              <a:rPr lang="en-US" dirty="0" smtClean="0"/>
              <a:t>Measure BP (as mentioned above)</a:t>
            </a:r>
          </a:p>
          <a:p>
            <a:r>
              <a:rPr lang="en-US" dirty="0" smtClean="0"/>
              <a:t>Pulse</a:t>
            </a:r>
          </a:p>
          <a:p>
            <a:pPr lvl="1"/>
            <a:r>
              <a:rPr lang="en-US" dirty="0" smtClean="0"/>
              <a:t>HR, rhythm, character, volume</a:t>
            </a:r>
          </a:p>
          <a:p>
            <a:r>
              <a:rPr lang="en-US" dirty="0" smtClean="0"/>
              <a:t>Additional risk factors</a:t>
            </a:r>
          </a:p>
          <a:p>
            <a:r>
              <a:rPr lang="en-US" dirty="0" smtClean="0"/>
              <a:t>Exclude Secondary Causes</a:t>
            </a:r>
          </a:p>
          <a:p>
            <a:r>
              <a:rPr lang="en-US" dirty="0" smtClean="0"/>
              <a:t>Recognize Organ damage and complications</a:t>
            </a:r>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organ damage</a:t>
            </a:r>
            <a:endParaRPr lang="en-US" dirty="0"/>
          </a:p>
        </p:txBody>
      </p:sp>
      <p:sp>
        <p:nvSpPr>
          <p:cNvPr id="3" name="Content Placeholder 2"/>
          <p:cNvSpPr>
            <a:spLocks noGrp="1"/>
          </p:cNvSpPr>
          <p:nvPr>
            <p:ph idx="1"/>
          </p:nvPr>
        </p:nvSpPr>
        <p:spPr/>
        <p:txBody>
          <a:bodyPr>
            <a:normAutofit/>
          </a:bodyPr>
          <a:lstStyle/>
          <a:p>
            <a:r>
              <a:rPr lang="en-US" dirty="0" err="1" smtClean="0"/>
              <a:t>Fundoscopy</a:t>
            </a:r>
            <a:r>
              <a:rPr lang="en-US" dirty="0" smtClean="0"/>
              <a:t>.</a:t>
            </a:r>
          </a:p>
          <a:p>
            <a:r>
              <a:rPr lang="en-US" dirty="0" smtClean="0"/>
              <a:t>CVS examination:</a:t>
            </a:r>
          </a:p>
          <a:p>
            <a:pPr lvl="1"/>
            <a:r>
              <a:rPr lang="en-US" dirty="0" smtClean="0"/>
              <a:t>Carotid bruits.</a:t>
            </a:r>
          </a:p>
          <a:p>
            <a:pPr lvl="1"/>
            <a:r>
              <a:rPr lang="en-US" dirty="0" smtClean="0"/>
              <a:t>Apical impulses, cardiac rhythm.</a:t>
            </a:r>
          </a:p>
          <a:p>
            <a:pPr lvl="1"/>
            <a:r>
              <a:rPr lang="en-US" dirty="0" smtClean="0"/>
              <a:t>Pulmonary </a:t>
            </a:r>
            <a:r>
              <a:rPr lang="en-US" dirty="0" err="1" smtClean="0"/>
              <a:t>rales</a:t>
            </a:r>
            <a:r>
              <a:rPr lang="en-US" dirty="0" smtClean="0"/>
              <a:t>.</a:t>
            </a:r>
          </a:p>
          <a:p>
            <a:pPr lvl="1"/>
            <a:r>
              <a:rPr lang="en-US" dirty="0" smtClean="0"/>
              <a:t>Peripheral edema.</a:t>
            </a:r>
          </a:p>
          <a:p>
            <a:r>
              <a:rPr lang="en-US" dirty="0" smtClean="0"/>
              <a:t>Peripheral vascular signs.</a:t>
            </a:r>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ar-SA" dirty="0"/>
          </a:p>
        </p:txBody>
      </p:sp>
      <p:sp>
        <p:nvSpPr>
          <p:cNvPr id="3" name="Content Placeholder 2"/>
          <p:cNvSpPr>
            <a:spLocks noGrp="1"/>
          </p:cNvSpPr>
          <p:nvPr>
            <p:ph idx="1"/>
          </p:nvPr>
        </p:nvSpPr>
        <p:spPr/>
        <p:txBody>
          <a:bodyPr/>
          <a:lstStyle/>
          <a:p>
            <a:r>
              <a:rPr lang="en-US" dirty="0" smtClean="0"/>
              <a:t>Why hypertension?</a:t>
            </a:r>
          </a:p>
          <a:p>
            <a:r>
              <a:rPr lang="en-US" dirty="0" smtClean="0"/>
              <a:t>Epidemiology.</a:t>
            </a:r>
          </a:p>
          <a:p>
            <a:r>
              <a:rPr lang="en-US" dirty="0" smtClean="0"/>
              <a:t>Measurement.</a:t>
            </a:r>
          </a:p>
          <a:p>
            <a:r>
              <a:rPr lang="en-US" dirty="0" smtClean="0"/>
              <a:t>Diagnosis.</a:t>
            </a:r>
          </a:p>
          <a:p>
            <a:r>
              <a:rPr lang="en-US" dirty="0" smtClean="0"/>
              <a:t>Guidelines</a:t>
            </a:r>
          </a:p>
          <a:p>
            <a:r>
              <a:rPr lang="en-US" dirty="0" smtClean="0"/>
              <a:t>In the clinic.</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downRigh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Hypertension signs</a:t>
            </a:r>
            <a:endParaRPr lang="en-US" dirty="0"/>
          </a:p>
        </p:txBody>
      </p:sp>
      <p:sp>
        <p:nvSpPr>
          <p:cNvPr id="3" name="Content Placeholder 2"/>
          <p:cNvSpPr>
            <a:spLocks noGrp="1"/>
          </p:cNvSpPr>
          <p:nvPr>
            <p:ph idx="1"/>
          </p:nvPr>
        </p:nvSpPr>
        <p:spPr/>
        <p:txBody>
          <a:bodyPr>
            <a:normAutofit/>
          </a:bodyPr>
          <a:lstStyle/>
          <a:p>
            <a:r>
              <a:rPr lang="en-US" dirty="0" err="1" smtClean="0"/>
              <a:t>Cushingoid</a:t>
            </a:r>
            <a:r>
              <a:rPr lang="en-US" dirty="0" smtClean="0"/>
              <a:t> appearance</a:t>
            </a:r>
          </a:p>
          <a:p>
            <a:r>
              <a:rPr lang="en-US" dirty="0" smtClean="0"/>
              <a:t>Skin markings of Neurofibromatosis (</a:t>
            </a:r>
            <a:r>
              <a:rPr lang="en-US" dirty="0" err="1" smtClean="0"/>
              <a:t>pheochromocytoma</a:t>
            </a:r>
            <a:r>
              <a:rPr lang="en-US" dirty="0" smtClean="0"/>
              <a:t>)</a:t>
            </a:r>
          </a:p>
          <a:p>
            <a:r>
              <a:rPr lang="en-US" dirty="0" smtClean="0"/>
              <a:t>Auscultation for </a:t>
            </a:r>
            <a:r>
              <a:rPr lang="en-US" dirty="0" err="1" smtClean="0"/>
              <a:t>murmers</a:t>
            </a:r>
            <a:r>
              <a:rPr lang="en-US" dirty="0" smtClean="0"/>
              <a:t> (</a:t>
            </a:r>
            <a:r>
              <a:rPr lang="en-US" dirty="0" err="1" smtClean="0"/>
              <a:t>renovascular</a:t>
            </a:r>
            <a:r>
              <a:rPr lang="en-US" dirty="0" smtClean="0"/>
              <a:t>)</a:t>
            </a:r>
          </a:p>
          <a:p>
            <a:r>
              <a:rPr lang="en-US" dirty="0" smtClean="0"/>
              <a:t>Signs of aortic </a:t>
            </a:r>
            <a:r>
              <a:rPr lang="en-US" dirty="0" err="1" smtClean="0"/>
              <a:t>coarctation</a:t>
            </a:r>
            <a:r>
              <a:rPr lang="en-US" dirty="0" smtClean="0"/>
              <a:t> or aortic disease:</a:t>
            </a:r>
          </a:p>
          <a:p>
            <a:pPr lvl="1"/>
            <a:r>
              <a:rPr lang="en-US" dirty="0" smtClean="0"/>
              <a:t>Auscultation </a:t>
            </a:r>
            <a:r>
              <a:rPr lang="en-US" dirty="0"/>
              <a:t>of </a:t>
            </a:r>
            <a:r>
              <a:rPr lang="en-US" dirty="0" err="1"/>
              <a:t>precordial</a:t>
            </a:r>
            <a:r>
              <a:rPr lang="en-US" dirty="0"/>
              <a:t> or chest </a:t>
            </a:r>
            <a:r>
              <a:rPr lang="en-US" dirty="0" smtClean="0"/>
              <a:t>murmurs</a:t>
            </a:r>
          </a:p>
          <a:p>
            <a:pPr lvl="1"/>
            <a:r>
              <a:rPr lang="en-US" dirty="0"/>
              <a:t>D</a:t>
            </a:r>
            <a:r>
              <a:rPr lang="en-US" dirty="0" smtClean="0"/>
              <a:t>iminished </a:t>
            </a:r>
            <a:r>
              <a:rPr lang="en-US" dirty="0"/>
              <a:t>and delayed femoral pulses </a:t>
            </a:r>
            <a:r>
              <a:rPr lang="en-US" dirty="0" smtClean="0"/>
              <a:t>and reduced </a:t>
            </a:r>
            <a:r>
              <a:rPr lang="en-US" dirty="0"/>
              <a:t>femoral </a:t>
            </a:r>
            <a:r>
              <a:rPr lang="en-US" dirty="0" smtClean="0"/>
              <a:t>BP</a:t>
            </a:r>
            <a:endParaRPr lang="en-US"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a:t>
            </a:r>
            <a:r>
              <a:rPr lang="en-US" dirty="0" smtClean="0"/>
              <a:t>Essential investigations</a:t>
            </a:r>
            <a:r>
              <a:rPr lang="ar-SA" dirty="0" smtClean="0"/>
              <a:t>“</a:t>
            </a:r>
            <a:endParaRPr lang="ar-SA" dirty="0"/>
          </a:p>
        </p:txBody>
      </p:sp>
      <p:sp>
        <p:nvSpPr>
          <p:cNvPr id="3" name="Subtitle 2"/>
          <p:cNvSpPr>
            <a:spLocks noGrp="1"/>
          </p:cNvSpPr>
          <p:nvPr>
            <p:ph type="subTitle" idx="1"/>
          </p:nvPr>
        </p:nvSpPr>
        <p:spPr/>
        <p:txBody>
          <a:bodyPr/>
          <a:lstStyle/>
          <a:p>
            <a:endParaRPr lang="ar-SA"/>
          </a:p>
        </p:txBody>
      </p:sp>
      <p:sp>
        <p:nvSpPr>
          <p:cNvPr id="4" name="Slide Number Placeholder 3"/>
          <p:cNvSpPr>
            <a:spLocks noGrp="1"/>
          </p:cNvSpPr>
          <p:nvPr>
            <p:ph type="sldNum" sz="quarter" idx="4"/>
          </p:nvPr>
        </p:nvSpPr>
        <p:spPr/>
        <p:txBody>
          <a:bodyPr/>
          <a:lstStyle/>
          <a:p>
            <a:fld id="{C0E98F66-2D13-4B36-8FEF-F14EB914BAAC}" type="slidenum">
              <a:rPr lang="en-US" smtClean="0"/>
              <a:pPr/>
              <a:t>21</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Laboratory Tests</a:t>
            </a:r>
            <a:endParaRPr lang="ar-SA" dirty="0"/>
          </a:p>
        </p:txBody>
      </p:sp>
      <p:sp>
        <p:nvSpPr>
          <p:cNvPr id="3" name="Content Placeholder 2"/>
          <p:cNvSpPr>
            <a:spLocks noGrp="1"/>
          </p:cNvSpPr>
          <p:nvPr>
            <p:ph idx="1"/>
          </p:nvPr>
        </p:nvSpPr>
        <p:spPr/>
        <p:txBody>
          <a:bodyPr>
            <a:normAutofit/>
          </a:bodyPr>
          <a:lstStyle/>
          <a:p>
            <a:pPr algn="l" rtl="0"/>
            <a:r>
              <a:rPr lang="en-US" dirty="0" smtClean="0"/>
              <a:t>Routine laboratory tests(for all patients):</a:t>
            </a:r>
          </a:p>
          <a:p>
            <a:pPr lvl="1" algn="l" rtl="0"/>
            <a:r>
              <a:rPr lang="en-US" dirty="0" smtClean="0"/>
              <a:t>Urinalysis.</a:t>
            </a:r>
          </a:p>
          <a:p>
            <a:pPr lvl="1" algn="l" rtl="0"/>
            <a:r>
              <a:rPr lang="en-US" dirty="0" smtClean="0"/>
              <a:t>Blood chemistry( K, Na, </a:t>
            </a:r>
            <a:r>
              <a:rPr lang="en-US" dirty="0" err="1" smtClean="0"/>
              <a:t>creatinine</a:t>
            </a:r>
            <a:r>
              <a:rPr lang="en-US" dirty="0" smtClean="0"/>
              <a:t>).</a:t>
            </a:r>
          </a:p>
          <a:p>
            <a:pPr lvl="1" algn="l" rtl="0"/>
            <a:r>
              <a:rPr lang="en-US" dirty="0" smtClean="0"/>
              <a:t>Fasting blood glucose.</a:t>
            </a:r>
          </a:p>
          <a:p>
            <a:pPr lvl="1" algn="l" rtl="0"/>
            <a:r>
              <a:rPr lang="en-US" dirty="0" smtClean="0"/>
              <a:t>Fasting total cholesterol and HDL , LDL and triglycerides.</a:t>
            </a:r>
          </a:p>
          <a:p>
            <a:pPr lvl="1" algn="l" rtl="0"/>
            <a:r>
              <a:rPr lang="en-US" dirty="0" smtClean="0"/>
              <a:t>Standard 12-lead electrocardiography.</a:t>
            </a:r>
          </a:p>
          <a:p>
            <a:pPr lvl="1" algn="l" rtl="0"/>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Tests</a:t>
            </a:r>
            <a:endParaRPr lang="ar-SA" dirty="0"/>
          </a:p>
        </p:txBody>
      </p:sp>
      <p:sp>
        <p:nvSpPr>
          <p:cNvPr id="3" name="Content Placeholder 2"/>
          <p:cNvSpPr>
            <a:spLocks noGrp="1"/>
          </p:cNvSpPr>
          <p:nvPr>
            <p:ph idx="1"/>
          </p:nvPr>
        </p:nvSpPr>
        <p:spPr/>
        <p:txBody>
          <a:bodyPr/>
          <a:lstStyle/>
          <a:p>
            <a:pPr algn="l" rtl="0"/>
            <a:r>
              <a:rPr lang="en-US" dirty="0" smtClean="0"/>
              <a:t>Optional laboratory tests:</a:t>
            </a:r>
          </a:p>
          <a:p>
            <a:pPr lvl="1" algn="l" rtl="0"/>
            <a:r>
              <a:rPr lang="en-US" dirty="0" smtClean="0"/>
              <a:t>Urinary albumin excretion in patients with diabetes.</a:t>
            </a:r>
          </a:p>
          <a:p>
            <a:pPr lvl="1" algn="l" rtl="0"/>
            <a:r>
              <a:rPr lang="en-US" dirty="0" err="1" smtClean="0"/>
              <a:t>Captopril</a:t>
            </a:r>
            <a:r>
              <a:rPr lang="en-US" dirty="0" smtClean="0"/>
              <a:t>-enhanced radioisotope renal scan, Doppler </a:t>
            </a:r>
            <a:r>
              <a:rPr lang="en-US" dirty="0" err="1" smtClean="0"/>
              <a:t>sonography</a:t>
            </a:r>
            <a:r>
              <a:rPr lang="en-US" dirty="0" smtClean="0"/>
              <a:t>, magnetic resonance angiography, and computed </a:t>
            </a:r>
            <a:r>
              <a:rPr lang="en-US" dirty="0" err="1" smtClean="0"/>
              <a:t>tomographic</a:t>
            </a:r>
            <a:r>
              <a:rPr lang="en-US" dirty="0" smtClean="0"/>
              <a:t> angiography for patient with </a:t>
            </a:r>
            <a:r>
              <a:rPr lang="en-US" dirty="0" err="1" smtClean="0"/>
              <a:t>Renovascular</a:t>
            </a:r>
            <a:r>
              <a:rPr lang="en-US" dirty="0" smtClean="0"/>
              <a:t> hypertension.</a:t>
            </a:r>
          </a:p>
          <a:p>
            <a:pPr lvl="1" algn="l" rtl="0">
              <a:buNone/>
            </a:pP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Tests</a:t>
            </a:r>
            <a:endParaRPr lang="ar-SA" dirty="0"/>
          </a:p>
        </p:txBody>
      </p:sp>
      <p:sp>
        <p:nvSpPr>
          <p:cNvPr id="3" name="Content Placeholder 2"/>
          <p:cNvSpPr>
            <a:spLocks noGrp="1"/>
          </p:cNvSpPr>
          <p:nvPr>
            <p:ph idx="1"/>
          </p:nvPr>
        </p:nvSpPr>
        <p:spPr/>
        <p:txBody>
          <a:bodyPr/>
          <a:lstStyle/>
          <a:p>
            <a:pPr algn="l" rtl="0"/>
            <a:r>
              <a:rPr lang="en-US" dirty="0" err="1" smtClean="0"/>
              <a:t>Hyperaldosteronism</a:t>
            </a:r>
            <a:r>
              <a:rPr lang="en-US" dirty="0" smtClean="0"/>
              <a:t>(endocrine hypertension):</a:t>
            </a:r>
          </a:p>
          <a:p>
            <a:pPr lvl="1" algn="l" rtl="0"/>
            <a:r>
              <a:rPr lang="en-US" dirty="0" smtClean="0"/>
              <a:t>hypertensive patients with  spontaneous </a:t>
            </a:r>
            <a:r>
              <a:rPr lang="en-US" dirty="0" err="1" smtClean="0"/>
              <a:t>hypokalemia</a:t>
            </a:r>
            <a:r>
              <a:rPr lang="en-US" dirty="0" smtClean="0"/>
              <a:t> (potassium &lt; 3.5mmol/L).</a:t>
            </a:r>
          </a:p>
          <a:p>
            <a:pPr lvl="1" algn="l" rtl="0"/>
            <a:r>
              <a:rPr lang="en-US" dirty="0" smtClean="0"/>
              <a:t>hypertensive patients with marked diuretic-induced </a:t>
            </a:r>
            <a:r>
              <a:rPr lang="en-US" dirty="0" err="1" smtClean="0"/>
              <a:t>hypokalemia</a:t>
            </a:r>
            <a:r>
              <a:rPr lang="en-US" dirty="0" smtClean="0"/>
              <a:t>. (potassium &lt; 3.0 </a:t>
            </a:r>
            <a:r>
              <a:rPr lang="en-US" dirty="0" err="1" smtClean="0"/>
              <a:t>mmol</a:t>
            </a:r>
            <a:r>
              <a:rPr lang="en-US" dirty="0" smtClean="0"/>
              <a:t>/L).</a:t>
            </a:r>
          </a:p>
          <a:p>
            <a:pPr lvl="1" algn="l" rtl="0"/>
            <a:r>
              <a:rPr lang="en-US" dirty="0" smtClean="0"/>
              <a:t>Plasma </a:t>
            </a:r>
            <a:r>
              <a:rPr lang="en-US" dirty="0" err="1" smtClean="0"/>
              <a:t>aldosterone</a:t>
            </a:r>
            <a:r>
              <a:rPr lang="en-US" dirty="0" smtClean="0"/>
              <a:t> and plasma </a:t>
            </a:r>
            <a:r>
              <a:rPr lang="en-US" dirty="0" err="1" smtClean="0"/>
              <a:t>renin</a:t>
            </a:r>
            <a:r>
              <a:rPr lang="en-US" dirty="0" smtClean="0"/>
              <a:t> activity.</a:t>
            </a:r>
            <a:endParaRPr lang="ar-SA" dirty="0" smtClean="0"/>
          </a:p>
          <a:p>
            <a:pPr lvl="1" algn="l" rtl="0"/>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a:t>
            </a:r>
            <a:r>
              <a:rPr lang="en-US" dirty="0" smtClean="0"/>
              <a:t>Treatment Guidelines</a:t>
            </a:r>
            <a:r>
              <a:rPr lang="ar-SA" dirty="0" smtClean="0"/>
              <a:t>“</a:t>
            </a:r>
            <a:endParaRPr lang="ar-SA" dirty="0"/>
          </a:p>
        </p:txBody>
      </p:sp>
      <p:sp>
        <p:nvSpPr>
          <p:cNvPr id="3" name="Subtitle 2"/>
          <p:cNvSpPr>
            <a:spLocks noGrp="1"/>
          </p:cNvSpPr>
          <p:nvPr>
            <p:ph type="subTitle" idx="1"/>
          </p:nvPr>
        </p:nvSpPr>
        <p:spPr/>
        <p:txBody>
          <a:bodyPr/>
          <a:lstStyle/>
          <a:p>
            <a:endParaRPr lang="ar-SA"/>
          </a:p>
        </p:txBody>
      </p:sp>
      <p:sp>
        <p:nvSpPr>
          <p:cNvPr id="4" name="Slide Number Placeholder 3"/>
          <p:cNvSpPr>
            <a:spLocks noGrp="1"/>
          </p:cNvSpPr>
          <p:nvPr>
            <p:ph type="sldNum" sz="quarter" idx="4"/>
          </p:nvPr>
        </p:nvSpPr>
        <p:spPr/>
        <p:txBody>
          <a:bodyPr/>
          <a:lstStyle/>
          <a:p>
            <a:fld id="{C0E98F66-2D13-4B36-8FEF-F14EB914BAAC}" type="slidenum">
              <a:rPr lang="en-US" smtClean="0"/>
              <a:pPr/>
              <a:t>25</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b="1" dirty="0" smtClean="0"/>
              <a:t>Objectives of the Guidelines</a:t>
            </a:r>
            <a:endParaRPr lang="ar-SA" dirty="0"/>
          </a:p>
        </p:txBody>
      </p:sp>
      <p:sp>
        <p:nvSpPr>
          <p:cNvPr id="3" name="Content Placeholder 2"/>
          <p:cNvSpPr>
            <a:spLocks noGrp="1"/>
          </p:cNvSpPr>
          <p:nvPr>
            <p:ph idx="1"/>
          </p:nvPr>
        </p:nvSpPr>
        <p:spPr>
          <a:xfrm>
            <a:off x="457200" y="1600200"/>
            <a:ext cx="8229600" cy="5069160"/>
          </a:xfrm>
        </p:spPr>
        <p:txBody>
          <a:bodyPr>
            <a:normAutofit/>
          </a:bodyPr>
          <a:lstStyle/>
          <a:p>
            <a:pPr marL="514350" indent="-514350" algn="l">
              <a:buNone/>
            </a:pPr>
            <a:r>
              <a:rPr lang="en-US" sz="2000" dirty="0" smtClean="0"/>
              <a:t>1.Promote </a:t>
            </a:r>
            <a:r>
              <a:rPr lang="en-US" sz="2000" dirty="0"/>
              <a:t>the primary prevention of hypertension and cardiovascular </a:t>
            </a:r>
            <a:r>
              <a:rPr lang="en-US" sz="2000" dirty="0" smtClean="0"/>
              <a:t>disease.</a:t>
            </a:r>
          </a:p>
          <a:p>
            <a:pPr marL="514350" indent="-514350" algn="l">
              <a:buNone/>
            </a:pPr>
            <a:r>
              <a:rPr lang="en-US" sz="2000" dirty="0"/>
              <a:t> </a:t>
            </a:r>
            <a:r>
              <a:rPr lang="en-US" sz="2000" dirty="0" smtClean="0"/>
              <a:t>2.Increase </a:t>
            </a:r>
            <a:r>
              <a:rPr lang="en-US" sz="2000" dirty="0"/>
              <a:t>the detection and treatment of undiagnosed hypertension by routine screening </a:t>
            </a:r>
            <a:r>
              <a:rPr lang="en-US" sz="2000" dirty="0" smtClean="0"/>
              <a:t>.</a:t>
            </a:r>
          </a:p>
          <a:p>
            <a:pPr marL="514350" indent="-514350" algn="l">
              <a:buNone/>
            </a:pPr>
            <a:r>
              <a:rPr lang="en-US" sz="2000" dirty="0" smtClean="0"/>
              <a:t>3.Ensure </a:t>
            </a:r>
            <a:r>
              <a:rPr lang="en-US" sz="2000" dirty="0"/>
              <a:t>that patients taking antihypertensive drugs are </a:t>
            </a:r>
            <a:r>
              <a:rPr lang="en-US" sz="2000" dirty="0" smtClean="0"/>
              <a:t>controlled.</a:t>
            </a:r>
          </a:p>
          <a:p>
            <a:pPr marL="514350" indent="-514350" algn="l">
              <a:buNone/>
            </a:pPr>
            <a:r>
              <a:rPr lang="en-US" sz="2000" dirty="0" smtClean="0"/>
              <a:t>4.Reduce </a:t>
            </a:r>
            <a:r>
              <a:rPr lang="en-US" sz="2000" dirty="0"/>
              <a:t>the risk of cardiovascular disease of treated hypertensive patients by non-pharmacological </a:t>
            </a:r>
            <a:r>
              <a:rPr lang="en-US" sz="2000" dirty="0" smtClean="0"/>
              <a:t>measures.</a:t>
            </a:r>
          </a:p>
          <a:p>
            <a:pPr marL="514350" indent="-514350" algn="l">
              <a:buNone/>
            </a:pPr>
            <a:r>
              <a:rPr lang="en-US" sz="2000" dirty="0" smtClean="0"/>
              <a:t>5.</a:t>
            </a:r>
            <a:r>
              <a:rPr lang="en-US" sz="2000" dirty="0"/>
              <a:t> </a:t>
            </a:r>
            <a:r>
              <a:rPr lang="en-US" sz="2000" dirty="0" smtClean="0"/>
              <a:t>Increase </a:t>
            </a:r>
            <a:r>
              <a:rPr lang="en-US" sz="2000" dirty="0"/>
              <a:t>the identification and treatment of patients with mild hypertension who are at high risk of cardiovascular </a:t>
            </a:r>
            <a:r>
              <a:rPr lang="en-US" sz="2000" dirty="0" smtClean="0"/>
              <a:t>disease.</a:t>
            </a:r>
          </a:p>
          <a:p>
            <a:pPr marL="514350" indent="-514350" algn="l">
              <a:buNone/>
            </a:pPr>
            <a:r>
              <a:rPr lang="en-US" sz="2000" dirty="0" smtClean="0"/>
              <a:t>6.Promote </a:t>
            </a:r>
            <a:r>
              <a:rPr lang="en-US" sz="2000" dirty="0"/>
              <a:t>continued adherence to drug treatment, by </a:t>
            </a:r>
            <a:r>
              <a:rPr lang="en-US" sz="2000" dirty="0" err="1"/>
              <a:t>optimising</a:t>
            </a:r>
            <a:r>
              <a:rPr lang="en-US" sz="2000" dirty="0"/>
              <a:t> the choice and use of drugs, </a:t>
            </a:r>
            <a:r>
              <a:rPr lang="en-US" sz="2000" dirty="0" err="1"/>
              <a:t>minimising</a:t>
            </a:r>
            <a:r>
              <a:rPr lang="en-US" sz="2000" dirty="0"/>
              <a:t> side effects, and increasing information </a:t>
            </a:r>
            <a:r>
              <a:rPr lang="en-US" sz="2000" dirty="0" smtClean="0"/>
              <a:t>and </a:t>
            </a:r>
            <a:r>
              <a:rPr lang="en-US" sz="2000" dirty="0"/>
              <a:t>choice for patients.</a:t>
            </a:r>
          </a:p>
        </p:txBody>
      </p:sp>
      <p:sp>
        <p:nvSpPr>
          <p:cNvPr id="4" name="Slide Number Placeholder 3"/>
          <p:cNvSpPr>
            <a:spLocks noGrp="1"/>
          </p:cNvSpPr>
          <p:nvPr>
            <p:ph type="sldNum" sz="quarter" idx="12"/>
          </p:nvPr>
        </p:nvSpPr>
        <p:spPr/>
        <p:txBody>
          <a:bodyPr/>
          <a:lstStyle/>
          <a:p>
            <a:fld id="{C0E98F66-2D13-4B36-8FEF-F14EB914BAAC}"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365104"/>
            <a:ext cx="7772400" cy="1362075"/>
          </a:xfrm>
        </p:spPr>
        <p:txBody>
          <a:bodyPr>
            <a:noAutofit/>
          </a:bodyPr>
          <a:lstStyle/>
          <a:p>
            <a:pPr algn="l"/>
            <a:r>
              <a:rPr lang="en-US" sz="2800" dirty="0" smtClean="0"/>
              <a:t>The ultimate public health goal of antihypertensive therapy is the reduction </a:t>
            </a:r>
            <a:br>
              <a:rPr lang="en-US" sz="2800" dirty="0" smtClean="0"/>
            </a:br>
            <a:r>
              <a:rPr lang="en-US" sz="2800" dirty="0" smtClean="0"/>
              <a:t>of cardiovascular and renal morbidity and mortality.</a:t>
            </a:r>
            <a:endParaRPr lang="ar-SA" sz="2800" dirty="0"/>
          </a:p>
        </p:txBody>
      </p:sp>
      <p:sp>
        <p:nvSpPr>
          <p:cNvPr id="3" name="Text Placeholder 2"/>
          <p:cNvSpPr>
            <a:spLocks noGrp="1"/>
          </p:cNvSpPr>
          <p:nvPr>
            <p:ph type="body" idx="1"/>
          </p:nvPr>
        </p:nvSpPr>
        <p:spPr>
          <a:xfrm>
            <a:off x="683568" y="1700808"/>
            <a:ext cx="7772400" cy="2346052"/>
          </a:xfrm>
        </p:spPr>
        <p:txBody>
          <a:bodyPr/>
          <a:lstStyle/>
          <a:p>
            <a:pPr algn="l"/>
            <a:r>
              <a:rPr lang="en-US" sz="5400" dirty="0" smtClean="0"/>
              <a:t>Goals of Therapy</a:t>
            </a:r>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of Therapy</a:t>
            </a:r>
            <a:endParaRPr lang="ar-SA" dirty="0"/>
          </a:p>
        </p:txBody>
      </p:sp>
      <p:sp>
        <p:nvSpPr>
          <p:cNvPr id="3" name="Content Placeholder 2"/>
          <p:cNvSpPr>
            <a:spLocks noGrp="1"/>
          </p:cNvSpPr>
          <p:nvPr>
            <p:ph idx="1"/>
          </p:nvPr>
        </p:nvSpPr>
        <p:spPr/>
        <p:txBody>
          <a:bodyPr>
            <a:normAutofit/>
          </a:bodyPr>
          <a:lstStyle/>
          <a:p>
            <a:pPr algn="l" rtl="0"/>
            <a:r>
              <a:rPr lang="en-US" sz="3600" dirty="0"/>
              <a:t>The primary goal of treatment in patients with hypertension is to achieve maximum reduction in the long-term total risk of CVD. This requires the treatment of both raised BP and all associated reversible risk factors. </a:t>
            </a:r>
            <a:endParaRPr lang="ar-SA" sz="3600"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Targets</a:t>
            </a:r>
            <a:endParaRPr lang="ar-SA" dirty="0"/>
          </a:p>
        </p:txBody>
      </p:sp>
      <p:sp>
        <p:nvSpPr>
          <p:cNvPr id="3" name="Content Placeholder 2"/>
          <p:cNvSpPr>
            <a:spLocks noGrp="1"/>
          </p:cNvSpPr>
          <p:nvPr>
            <p:ph idx="1"/>
          </p:nvPr>
        </p:nvSpPr>
        <p:spPr/>
        <p:txBody>
          <a:bodyPr>
            <a:normAutofit/>
          </a:bodyPr>
          <a:lstStyle/>
          <a:p>
            <a:pPr algn="l" rtl="0"/>
            <a:r>
              <a:rPr lang="en-US" b="1" dirty="0" smtClean="0"/>
              <a:t>BP targets are (systolic/diastolic):</a:t>
            </a:r>
          </a:p>
          <a:p>
            <a:pPr lvl="1" algn="l" rtl="0"/>
            <a:r>
              <a:rPr lang="en-US" dirty="0" smtClean="0"/>
              <a:t>≤140/90 mmHg in all patients with hypertension.</a:t>
            </a:r>
          </a:p>
          <a:p>
            <a:pPr lvl="1" algn="l" rtl="0"/>
            <a:r>
              <a:rPr lang="en-US" dirty="0" smtClean="0"/>
              <a:t>≤130/80 mmHg in patients with diabetes and in high-risk.</a:t>
            </a:r>
          </a:p>
          <a:p>
            <a:pPr algn="l" rtl="0"/>
            <a:r>
              <a:rPr lang="en-US" sz="3000" b="1" dirty="0"/>
              <a:t>It may be difficult to achieve BP targets, especially in elderly and diabetic patients, and in patients with CV damage. </a:t>
            </a:r>
            <a:endParaRPr lang="ar-SA" sz="3000" b="1"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Hypertension?</a:t>
            </a:r>
            <a:endParaRPr lang="ar-SA" dirty="0"/>
          </a:p>
        </p:txBody>
      </p:sp>
      <p:sp>
        <p:nvSpPr>
          <p:cNvPr id="3" name="Content Placeholder 2"/>
          <p:cNvSpPr>
            <a:spLocks noGrp="1"/>
          </p:cNvSpPr>
          <p:nvPr>
            <p:ph idx="1"/>
          </p:nvPr>
        </p:nvSpPr>
        <p:spPr/>
        <p:txBody>
          <a:bodyPr/>
          <a:lstStyle/>
          <a:p>
            <a:r>
              <a:rPr lang="en-US" dirty="0" smtClean="0"/>
              <a:t>Hypertension raises your risk for heart disease the first leading causes of death in the world.</a:t>
            </a:r>
          </a:p>
          <a:p>
            <a:endParaRPr lang="en-US" dirty="0" smtClean="0"/>
          </a:p>
          <a:p>
            <a:r>
              <a:rPr lang="en-US" dirty="0" smtClean="0"/>
              <a:t>Called the "silent killer" because many people don't realize they have it.</a:t>
            </a:r>
          </a:p>
          <a:p>
            <a:endParaRPr lang="en-US" dirty="0" smtClean="0"/>
          </a:p>
          <a:p>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Non-pharmacological Management</a:t>
            </a:r>
            <a:endParaRPr lang="ar-SA" dirty="0"/>
          </a:p>
        </p:txBody>
      </p:sp>
      <p:sp>
        <p:nvSpPr>
          <p:cNvPr id="3" name="Subtitle 2"/>
          <p:cNvSpPr>
            <a:spLocks noGrp="1"/>
          </p:cNvSpPr>
          <p:nvPr>
            <p:ph type="subTitle" idx="1"/>
          </p:nvPr>
        </p:nvSpPr>
        <p:spPr/>
        <p:txBody>
          <a:bodyPr>
            <a:normAutofit/>
          </a:bodyPr>
          <a:lstStyle/>
          <a:p>
            <a:r>
              <a:rPr lang="en-US" dirty="0" smtClean="0"/>
              <a:t>Adoption of healthy lifestyles by all persons is critical for the prevention of</a:t>
            </a:r>
          </a:p>
          <a:p>
            <a:r>
              <a:rPr lang="en-US" dirty="0" smtClean="0"/>
              <a:t>high BP and is an indispensable part of the management of those with hypertension.</a:t>
            </a:r>
          </a:p>
        </p:txBody>
      </p:sp>
      <p:sp>
        <p:nvSpPr>
          <p:cNvPr id="5" name="Footer Placeholder 4"/>
          <p:cNvSpPr>
            <a:spLocks noGrp="1"/>
          </p:cNvSpPr>
          <p:nvPr>
            <p:ph type="ftr" sz="quarter" idx="3"/>
          </p:nvPr>
        </p:nvSpPr>
        <p:spPr/>
        <p:txBody>
          <a:bodyPr/>
          <a:lstStyle/>
          <a:p>
            <a:r>
              <a:rPr lang="en-US" smtClean="0"/>
              <a:t>Hypertension</a:t>
            </a:r>
            <a:endParaRPr lang="en-US"/>
          </a:p>
        </p:txBody>
      </p:sp>
      <p:sp>
        <p:nvSpPr>
          <p:cNvPr id="4" name="Slide Number Placeholder 3"/>
          <p:cNvSpPr>
            <a:spLocks noGrp="1"/>
          </p:cNvSpPr>
          <p:nvPr>
            <p:ph type="sldNum" sz="quarter" idx="4"/>
          </p:nvPr>
        </p:nvSpPr>
        <p:spPr/>
        <p:txBody>
          <a:bodyPr/>
          <a:lstStyle/>
          <a:p>
            <a:fld id="{C0E98F66-2D13-4B36-8FEF-F14EB914BAA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Lifestyle Modifications</a:t>
            </a:r>
            <a:br>
              <a:rPr lang="en-US" dirty="0" smtClean="0"/>
            </a:br>
            <a:endParaRPr lang="ar-SA" dirty="0"/>
          </a:p>
        </p:txBody>
      </p:sp>
      <p:graphicFrame>
        <p:nvGraphicFramePr>
          <p:cNvPr id="6" name="Content Placeholder 5"/>
          <p:cNvGraphicFramePr>
            <a:graphicFrameLocks noGrp="1"/>
          </p:cNvGraphicFramePr>
          <p:nvPr>
            <p:ph idx="1"/>
          </p:nvPr>
        </p:nvGraphicFramePr>
        <p:xfrm>
          <a:off x="539552" y="764704"/>
          <a:ext cx="8229600" cy="5669280"/>
        </p:xfrm>
        <a:graphic>
          <a:graphicData uri="http://schemas.openxmlformats.org/drawingml/2006/table">
            <a:tbl>
              <a:tblPr rtl="1" firstRow="1" bandRow="1">
                <a:tableStyleId>{5C22544A-7EE6-4342-B048-85BDC9FD1C3A}</a:tableStyleId>
              </a:tblPr>
              <a:tblGrid>
                <a:gridCol w="2743200"/>
                <a:gridCol w="2743200"/>
                <a:gridCol w="2743200"/>
              </a:tblGrid>
              <a:tr h="370840">
                <a:tc>
                  <a:txBody>
                    <a:bodyPr/>
                    <a:lstStyle/>
                    <a:p>
                      <a:pPr algn="l" rtl="1"/>
                      <a:r>
                        <a:rPr lang="en-US" sz="1400" dirty="0" smtClean="0"/>
                        <a:t>Approximate SBP</a:t>
                      </a:r>
                    </a:p>
                    <a:p>
                      <a:pPr algn="l" rtl="1"/>
                      <a:r>
                        <a:rPr lang="en-US" sz="1400" dirty="0" smtClean="0"/>
                        <a:t>Reduction (Range)</a:t>
                      </a:r>
                      <a:endParaRPr lang="ar-SA" sz="1400" dirty="0"/>
                    </a:p>
                  </a:txBody>
                  <a:tcPr/>
                </a:tc>
                <a:tc>
                  <a:txBody>
                    <a:bodyPr/>
                    <a:lstStyle/>
                    <a:p>
                      <a:pPr algn="l" rtl="1"/>
                      <a:r>
                        <a:rPr lang="en-US" sz="1400" dirty="0" smtClean="0"/>
                        <a:t>Recommendation</a:t>
                      </a:r>
                    </a:p>
                    <a:p>
                      <a:pPr algn="l" rtl="1"/>
                      <a:endParaRPr lang="ar-SA" sz="1400" dirty="0"/>
                    </a:p>
                  </a:txBody>
                  <a:tcPr/>
                </a:tc>
                <a:tc>
                  <a:txBody>
                    <a:bodyPr/>
                    <a:lstStyle/>
                    <a:p>
                      <a:pPr algn="l" rtl="1"/>
                      <a:r>
                        <a:rPr lang="en-US" sz="1400" dirty="0" smtClean="0"/>
                        <a:t>Modification</a:t>
                      </a:r>
                      <a:endParaRPr lang="ar-SA" sz="1400" dirty="0"/>
                    </a:p>
                  </a:txBody>
                  <a:tcPr/>
                </a:tc>
              </a:tr>
              <a:tr h="370840">
                <a:tc>
                  <a:txBody>
                    <a:bodyPr/>
                    <a:lstStyle/>
                    <a:p>
                      <a:pPr algn="l" rtl="1"/>
                      <a:r>
                        <a:rPr lang="en-US" sz="1400" dirty="0" smtClean="0"/>
                        <a:t>5–20 mmHg/10 kg</a:t>
                      </a:r>
                    </a:p>
                    <a:p>
                      <a:pPr algn="l" rtl="1"/>
                      <a:r>
                        <a:rPr lang="en-US" sz="1400" dirty="0" smtClean="0"/>
                        <a:t>weight loss</a:t>
                      </a:r>
                    </a:p>
                    <a:p>
                      <a:pPr algn="l" rtl="1"/>
                      <a:r>
                        <a:rPr lang="en-US" sz="1400" dirty="0" smtClean="0"/>
                        <a:t>23,24</a:t>
                      </a:r>
                      <a:endParaRPr lang="ar-SA" sz="1400" dirty="0"/>
                    </a:p>
                  </a:txBody>
                  <a:tcPr/>
                </a:tc>
                <a:tc>
                  <a:txBody>
                    <a:bodyPr/>
                    <a:lstStyle/>
                    <a:p>
                      <a:pPr algn="l" rtl="1"/>
                      <a:r>
                        <a:rPr lang="en-US" sz="1400" dirty="0" smtClean="0"/>
                        <a:t>Maintain normal body weight</a:t>
                      </a:r>
                      <a:endParaRPr lang="ar-SA" sz="1400" dirty="0"/>
                    </a:p>
                  </a:txBody>
                  <a:tcPr/>
                </a:tc>
                <a:tc>
                  <a:txBody>
                    <a:bodyPr/>
                    <a:lstStyle/>
                    <a:p>
                      <a:pPr algn="l" rtl="1"/>
                      <a:r>
                        <a:rPr lang="en-US" sz="1400" dirty="0" smtClean="0"/>
                        <a:t>Weight reduction </a:t>
                      </a:r>
                      <a:endParaRPr lang="ar-SA" sz="1400" dirty="0"/>
                    </a:p>
                  </a:txBody>
                  <a:tcPr/>
                </a:tc>
              </a:tr>
              <a:tr h="370840">
                <a:tc>
                  <a:txBody>
                    <a:bodyPr/>
                    <a:lstStyle/>
                    <a:p>
                      <a:pPr algn="l" rtl="1"/>
                      <a:r>
                        <a:rPr lang="en-US" sz="1400" dirty="0" smtClean="0"/>
                        <a:t>8–14 mmHg</a:t>
                      </a:r>
                    </a:p>
                    <a:p>
                      <a:pPr algn="l" rtl="1"/>
                      <a:r>
                        <a:rPr lang="en-US" sz="1400" dirty="0" smtClean="0"/>
                        <a:t>25,26</a:t>
                      </a:r>
                      <a:endParaRPr lang="ar-SA" sz="1400" dirty="0"/>
                    </a:p>
                  </a:txBody>
                  <a:tcPr/>
                </a:tc>
                <a:tc>
                  <a:txBody>
                    <a:bodyPr/>
                    <a:lstStyle/>
                    <a:p>
                      <a:pPr algn="l" rtl="1"/>
                      <a:r>
                        <a:rPr lang="en-US" sz="1400" dirty="0" smtClean="0"/>
                        <a:t>Consume a diet rich in fruits, vegetables, and </a:t>
                      </a:r>
                      <a:r>
                        <a:rPr lang="en-US" sz="1400" dirty="0" err="1" smtClean="0"/>
                        <a:t>lowfat</a:t>
                      </a:r>
                      <a:r>
                        <a:rPr lang="en-US" sz="1400" dirty="0" smtClean="0"/>
                        <a:t> dairy products with a reduced content of saturated and total fat. </a:t>
                      </a:r>
                      <a:endParaRPr lang="ar-SA" sz="1400" dirty="0"/>
                    </a:p>
                  </a:txBody>
                  <a:tcPr/>
                </a:tc>
                <a:tc>
                  <a:txBody>
                    <a:bodyPr/>
                    <a:lstStyle/>
                    <a:p>
                      <a:pPr algn="l" rtl="1"/>
                      <a:r>
                        <a:rPr lang="en-US" sz="1400" dirty="0" smtClean="0"/>
                        <a:t>Adopt DASH eating plan</a:t>
                      </a:r>
                      <a:endParaRPr lang="ar-SA" sz="1400" dirty="0"/>
                    </a:p>
                  </a:txBody>
                  <a:tcPr/>
                </a:tc>
              </a:tr>
              <a:tr h="370840">
                <a:tc>
                  <a:txBody>
                    <a:bodyPr/>
                    <a:lstStyle/>
                    <a:p>
                      <a:pPr algn="l" rtl="1"/>
                      <a:r>
                        <a:rPr lang="en-US" sz="1400" dirty="0" smtClean="0"/>
                        <a:t>2–8 mmHg</a:t>
                      </a:r>
                    </a:p>
                    <a:p>
                      <a:pPr algn="l" rtl="1"/>
                      <a:r>
                        <a:rPr lang="en-US" sz="1400" dirty="0" smtClean="0"/>
                        <a:t>25–27</a:t>
                      </a:r>
                      <a:endParaRPr lang="ar-SA" sz="1400" dirty="0"/>
                    </a:p>
                  </a:txBody>
                  <a:tcPr/>
                </a:tc>
                <a:tc>
                  <a:txBody>
                    <a:bodyPr/>
                    <a:lstStyle/>
                    <a:p>
                      <a:pPr algn="l" rtl="1"/>
                      <a:r>
                        <a:rPr lang="en-US" sz="1400" dirty="0" smtClean="0"/>
                        <a:t>Reduce dietary sodium intake to no more than 100 </a:t>
                      </a:r>
                      <a:r>
                        <a:rPr lang="en-US" sz="1400" dirty="0" err="1" smtClean="0"/>
                        <a:t>mmol</a:t>
                      </a:r>
                      <a:r>
                        <a:rPr lang="en-US" sz="1400" dirty="0" smtClean="0"/>
                        <a:t> per day </a:t>
                      </a:r>
                    </a:p>
                    <a:p>
                      <a:pPr algn="l" rtl="1"/>
                      <a:r>
                        <a:rPr lang="en-US" sz="1400" dirty="0" smtClean="0"/>
                        <a:t>(2.4 g sodium or 6 g sodium chloride).</a:t>
                      </a:r>
                      <a:endParaRPr lang="ar-SA" sz="1400" dirty="0"/>
                    </a:p>
                  </a:txBody>
                  <a:tcPr/>
                </a:tc>
                <a:tc>
                  <a:txBody>
                    <a:bodyPr/>
                    <a:lstStyle/>
                    <a:p>
                      <a:pPr algn="l" rtl="1"/>
                      <a:r>
                        <a:rPr lang="en-US" sz="1400" dirty="0" smtClean="0"/>
                        <a:t>Dietary sodium reduction</a:t>
                      </a:r>
                      <a:endParaRPr lang="ar-SA" sz="1400" dirty="0"/>
                    </a:p>
                  </a:txBody>
                  <a:tcPr/>
                </a:tc>
              </a:tr>
              <a:tr h="370840">
                <a:tc>
                  <a:txBody>
                    <a:bodyPr/>
                    <a:lstStyle/>
                    <a:p>
                      <a:pPr algn="l" rtl="1"/>
                      <a:r>
                        <a:rPr lang="en-US" sz="1400" dirty="0" smtClean="0"/>
                        <a:t>4–9 mmHg</a:t>
                      </a:r>
                    </a:p>
                    <a:p>
                      <a:pPr algn="l" rtl="1"/>
                      <a:r>
                        <a:rPr lang="en-US" sz="1400" dirty="0" smtClean="0"/>
                        <a:t>28,29</a:t>
                      </a:r>
                      <a:endParaRPr lang="ar-SA" sz="1400" dirty="0"/>
                    </a:p>
                  </a:txBody>
                  <a:tcPr/>
                </a:tc>
                <a:tc>
                  <a:txBody>
                    <a:bodyPr/>
                    <a:lstStyle/>
                    <a:p>
                      <a:pPr algn="l" rtl="1"/>
                      <a:r>
                        <a:rPr lang="en-US" sz="1400" dirty="0" smtClean="0"/>
                        <a:t>Engage in regular aerobic physical activity such as brisk walking </a:t>
                      </a:r>
                    </a:p>
                    <a:p>
                      <a:pPr algn="l" rtl="1"/>
                      <a:r>
                        <a:rPr lang="en-US" sz="1400" dirty="0" smtClean="0"/>
                        <a:t>(at least 30 min per day, most </a:t>
                      </a:r>
                    </a:p>
                    <a:p>
                      <a:pPr algn="l" rtl="1"/>
                      <a:r>
                        <a:rPr lang="en-US" sz="1400" dirty="0" smtClean="0"/>
                        <a:t>days of the week). </a:t>
                      </a:r>
                      <a:endParaRPr lang="ar-SA" sz="1400" dirty="0"/>
                    </a:p>
                  </a:txBody>
                  <a:tcPr/>
                </a:tc>
                <a:tc>
                  <a:txBody>
                    <a:bodyPr/>
                    <a:lstStyle/>
                    <a:p>
                      <a:pPr algn="l" rtl="1"/>
                      <a:r>
                        <a:rPr lang="en-US" sz="1400" dirty="0" smtClean="0"/>
                        <a:t>Physical activity</a:t>
                      </a:r>
                      <a:endParaRPr lang="ar-SA" sz="1400" dirty="0"/>
                    </a:p>
                  </a:txBody>
                  <a:tcPr/>
                </a:tc>
              </a:tr>
              <a:tr h="370840">
                <a:tc>
                  <a:txBody>
                    <a:bodyPr/>
                    <a:lstStyle/>
                    <a:p>
                      <a:pPr algn="l" rtl="1"/>
                      <a:r>
                        <a:rPr lang="en-US" sz="1400" dirty="0" smtClean="0"/>
                        <a:t>2–4 mmHg</a:t>
                      </a:r>
                    </a:p>
                    <a:p>
                      <a:pPr algn="l" rtl="1"/>
                      <a:r>
                        <a:rPr lang="en-US" sz="1400" dirty="0" smtClean="0"/>
                        <a:t>30</a:t>
                      </a:r>
                      <a:endParaRPr lang="ar-SA" sz="1400" dirty="0"/>
                    </a:p>
                  </a:txBody>
                  <a:tcPr/>
                </a:tc>
                <a:tc>
                  <a:txBody>
                    <a:bodyPr/>
                    <a:lstStyle/>
                    <a:p>
                      <a:pPr algn="l" rtl="1"/>
                      <a:r>
                        <a:rPr lang="en-US" sz="1400" dirty="0" smtClean="0"/>
                        <a:t>Limit consumption to no more than 2 drinks (1 oz or 30 </a:t>
                      </a:r>
                      <a:r>
                        <a:rPr lang="en-US" sz="1400" dirty="0" err="1" smtClean="0"/>
                        <a:t>mL</a:t>
                      </a:r>
                      <a:r>
                        <a:rPr lang="en-US" sz="1400" dirty="0" smtClean="0"/>
                        <a:t> ethanol; e.g., 24 oz beer, 10 oz wine, or 3 oz 80-proof whiskey) per day in most men and to no </a:t>
                      </a:r>
                    </a:p>
                    <a:p>
                      <a:pPr algn="l" rtl="1"/>
                      <a:r>
                        <a:rPr lang="en-US" sz="1400" dirty="0" smtClean="0"/>
                        <a:t>more than 1 drink per day in women and lighter weight persons</a:t>
                      </a:r>
                      <a:endParaRPr lang="ar-SA" sz="1400" dirty="0"/>
                    </a:p>
                  </a:txBody>
                  <a:tcPr/>
                </a:tc>
                <a:tc>
                  <a:txBody>
                    <a:bodyPr/>
                    <a:lstStyle/>
                    <a:p>
                      <a:pPr algn="l" rtl="1"/>
                      <a:r>
                        <a:rPr lang="en-US" sz="1400" dirty="0" smtClean="0"/>
                        <a:t>Moderation of alcohol consumption</a:t>
                      </a:r>
                      <a:r>
                        <a:rPr lang="en-US" sz="1400" baseline="0" dirty="0" smtClean="0"/>
                        <a:t> </a:t>
                      </a:r>
                      <a:endParaRPr lang="ar-SA" sz="1400" dirty="0"/>
                    </a:p>
                  </a:txBody>
                  <a:tcPr/>
                </a:tc>
              </a:tr>
            </a:tbl>
          </a:graphicData>
        </a:graphic>
      </p:graphicFrame>
      <p:sp>
        <p:nvSpPr>
          <p:cNvPr id="4" name="Slide Number Placeholder 3"/>
          <p:cNvSpPr>
            <a:spLocks noGrp="1"/>
          </p:cNvSpPr>
          <p:nvPr>
            <p:ph type="sldNum" sz="quarter" idx="12"/>
          </p:nvPr>
        </p:nvSpPr>
        <p:spPr/>
        <p:txBody>
          <a:bodyPr/>
          <a:lstStyle/>
          <a:p>
            <a:fld id="{C0E98F66-2D13-4B36-8FEF-F14EB914BAAC}"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Pharmacological Management</a:t>
            </a:r>
            <a:endParaRPr lang="ar-SA" dirty="0"/>
          </a:p>
        </p:txBody>
      </p:sp>
      <p:sp>
        <p:nvSpPr>
          <p:cNvPr id="3" name="Subtitle 2"/>
          <p:cNvSpPr>
            <a:spLocks noGrp="1"/>
          </p:cNvSpPr>
          <p:nvPr>
            <p:ph type="subTitle" idx="1"/>
          </p:nvPr>
        </p:nvSpPr>
        <p:spPr/>
        <p:txBody>
          <a:bodyPr/>
          <a:lstStyle/>
          <a:p>
            <a:endParaRPr lang="ar-SA"/>
          </a:p>
        </p:txBody>
      </p:sp>
      <p:sp>
        <p:nvSpPr>
          <p:cNvPr id="4" name="Slide Number Placeholder 3"/>
          <p:cNvSpPr>
            <a:spLocks noGrp="1"/>
          </p:cNvSpPr>
          <p:nvPr>
            <p:ph type="sldNum" sz="quarter" idx="4"/>
          </p:nvPr>
        </p:nvSpPr>
        <p:spPr/>
        <p:txBody>
          <a:bodyPr/>
          <a:lstStyle/>
          <a:p>
            <a:fld id="{C0E98F66-2D13-4B36-8FEF-F14EB914BAAC}" type="slidenum">
              <a:rPr lang="en-US" smtClean="0"/>
              <a:pPr/>
              <a:t>32</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b="1" dirty="0"/>
              <a:t>There are five major classes of such agents licensed for initiation or maintenance of hypertension, alone or in combination: </a:t>
            </a:r>
            <a:endParaRPr lang="en-US" b="1" dirty="0" smtClean="0"/>
          </a:p>
          <a:p>
            <a:pPr algn="l" rtl="0"/>
            <a:endParaRPr lang="en-US" sz="2800" b="1" dirty="0"/>
          </a:p>
          <a:p>
            <a:pPr algn="ctr" rtl="0">
              <a:buNone/>
            </a:pPr>
            <a:r>
              <a:rPr lang="en-US" sz="2800" b="1" dirty="0" smtClean="0"/>
              <a:t>     </a:t>
            </a:r>
            <a:r>
              <a:rPr lang="en-US" sz="2800" dirty="0" err="1" smtClean="0"/>
              <a:t>thiazide</a:t>
            </a:r>
            <a:r>
              <a:rPr lang="en-US" sz="2800" dirty="0" smtClean="0"/>
              <a:t> </a:t>
            </a:r>
            <a:r>
              <a:rPr lang="en-US" sz="2800" dirty="0"/>
              <a:t>diuretics; calcium antagonists (CA); ACE inhibitors (ACEI); </a:t>
            </a:r>
            <a:r>
              <a:rPr lang="en-US" sz="2800" dirty="0" err="1"/>
              <a:t>agiotensin</a:t>
            </a:r>
            <a:r>
              <a:rPr lang="en-US" sz="2800" dirty="0"/>
              <a:t> receptor antagonists (ARB), and </a:t>
            </a:r>
            <a:r>
              <a:rPr lang="el-GR" sz="2800" dirty="0"/>
              <a:t>β-</a:t>
            </a:r>
            <a:r>
              <a:rPr lang="en-US" sz="2800" dirty="0"/>
              <a:t>blockers (BB). </a:t>
            </a:r>
            <a:endParaRPr lang="ar-SA" sz="2800"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sz="2400" dirty="0" smtClean="0"/>
              <a:t>The choice of a specific drug or combination should take into account the following:</a:t>
            </a:r>
          </a:p>
          <a:p>
            <a:pPr lvl="1" algn="l" rtl="0"/>
            <a:r>
              <a:rPr lang="en-US" sz="2000" dirty="0" smtClean="0"/>
              <a:t> </a:t>
            </a:r>
            <a:r>
              <a:rPr lang="en-US" sz="2000" dirty="0"/>
              <a:t>Previous patient exposure to, and history with, a class of </a:t>
            </a:r>
            <a:r>
              <a:rPr lang="en-US" sz="2000" dirty="0" smtClean="0"/>
              <a:t>compounds.</a:t>
            </a:r>
            <a:endParaRPr lang="en-US" sz="2000" dirty="0"/>
          </a:p>
          <a:p>
            <a:pPr lvl="1" algn="l" rtl="0"/>
            <a:r>
              <a:rPr lang="en-US" sz="2000" dirty="0" smtClean="0"/>
              <a:t> </a:t>
            </a:r>
            <a:r>
              <a:rPr lang="en-US" sz="2000" dirty="0"/>
              <a:t>CV risk associated with agent and the patient’s CV risk </a:t>
            </a:r>
            <a:r>
              <a:rPr lang="en-US" sz="2000" dirty="0" smtClean="0"/>
              <a:t>profile.</a:t>
            </a:r>
            <a:endParaRPr lang="en-US" sz="2000" dirty="0"/>
          </a:p>
          <a:p>
            <a:pPr lvl="1" algn="l" rtl="0"/>
            <a:r>
              <a:rPr lang="en-US" sz="2000" dirty="0" smtClean="0"/>
              <a:t> </a:t>
            </a:r>
            <a:r>
              <a:rPr lang="en-US" sz="2000" dirty="0"/>
              <a:t>Presence of other disorders and </a:t>
            </a:r>
            <a:r>
              <a:rPr lang="en-US" sz="2000" dirty="0" smtClean="0"/>
              <a:t>conditions.</a:t>
            </a:r>
          </a:p>
          <a:p>
            <a:pPr lvl="1" algn="l" rtl="0"/>
            <a:r>
              <a:rPr lang="en-US" sz="2000" dirty="0"/>
              <a:t>Possible drug </a:t>
            </a:r>
            <a:r>
              <a:rPr lang="en-US" sz="2000" dirty="0" smtClean="0"/>
              <a:t>interactions.</a:t>
            </a:r>
          </a:p>
          <a:p>
            <a:pPr lvl="1" algn="l" rtl="0"/>
            <a:r>
              <a:rPr lang="en-US" sz="2000" dirty="0"/>
              <a:t>Cost considerations (although these should not predominate over efficacy, tolerability and patient protection</a:t>
            </a:r>
            <a:r>
              <a:rPr lang="en-US" sz="2000" dirty="0" smtClean="0"/>
              <a:t>).</a:t>
            </a:r>
          </a:p>
          <a:p>
            <a:pPr lvl="1" algn="l" rtl="0"/>
            <a:r>
              <a:rPr lang="en-US" sz="2000" dirty="0"/>
              <a:t>Side-effects and their potential impact on </a:t>
            </a:r>
            <a:r>
              <a:rPr lang="en-US" sz="2000" dirty="0" smtClean="0"/>
              <a:t>compliance.</a:t>
            </a:r>
          </a:p>
          <a:p>
            <a:pPr lvl="1" algn="l" rtl="0"/>
            <a:r>
              <a:rPr lang="en-US" sz="2000" dirty="0"/>
              <a:t>Duration of antihypertensive effect – once-daily administration should be preferred </a:t>
            </a:r>
            <a:r>
              <a:rPr lang="en-US" sz="2000" dirty="0" smtClean="0"/>
              <a:t>.</a:t>
            </a:r>
            <a:endParaRPr lang="en-US" sz="2000" dirty="0"/>
          </a:p>
          <a:p>
            <a:pPr algn="l">
              <a:buNone/>
            </a:pPr>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of choice</a:t>
            </a:r>
            <a:endParaRPr lang="ar-SA" dirty="0"/>
          </a:p>
        </p:txBody>
      </p:sp>
      <p:sp>
        <p:nvSpPr>
          <p:cNvPr id="3" name="Content Placeholder 2"/>
          <p:cNvSpPr>
            <a:spLocks noGrp="1"/>
          </p:cNvSpPr>
          <p:nvPr>
            <p:ph idx="1"/>
          </p:nvPr>
        </p:nvSpPr>
        <p:spPr/>
        <p:txBody>
          <a:bodyPr>
            <a:normAutofit/>
          </a:bodyPr>
          <a:lstStyle/>
          <a:p>
            <a:pPr algn="l" rtl="0"/>
            <a:r>
              <a:rPr lang="en-US" dirty="0" smtClean="0"/>
              <a:t>Patients aged 55 or older and black patients of any age:</a:t>
            </a:r>
          </a:p>
          <a:p>
            <a:pPr lvl="1" algn="l" rtl="0"/>
            <a:r>
              <a:rPr lang="en-US" sz="3200" dirty="0" smtClean="0"/>
              <a:t>First choice for initial therapy should be either </a:t>
            </a:r>
            <a:r>
              <a:rPr lang="en-US" sz="3200" b="1" dirty="0" smtClean="0"/>
              <a:t>calcium-channel blocker </a:t>
            </a:r>
            <a:r>
              <a:rPr lang="en-US" sz="3200" dirty="0" smtClean="0"/>
              <a:t>or </a:t>
            </a:r>
            <a:r>
              <a:rPr lang="en-US" sz="3200" b="1" dirty="0" err="1" smtClean="0"/>
              <a:t>thiazide</a:t>
            </a:r>
            <a:r>
              <a:rPr lang="en-US" sz="3200" b="1" dirty="0" smtClean="0"/>
              <a:t>-type diuretic.</a:t>
            </a:r>
          </a:p>
          <a:p>
            <a:pPr lvl="1" algn="l" rtl="0"/>
            <a:r>
              <a:rPr lang="en-US" sz="3200" dirty="0" smtClean="0"/>
              <a:t>if a third drug is needed an </a:t>
            </a:r>
            <a:r>
              <a:rPr lang="en-US" sz="3200" b="1" dirty="0" smtClean="0"/>
              <a:t>ACE inhibitor </a:t>
            </a:r>
            <a:r>
              <a:rPr lang="en-US" sz="3200" dirty="0" smtClean="0"/>
              <a:t>or </a:t>
            </a:r>
            <a:r>
              <a:rPr lang="en-US" sz="3200" b="1" dirty="0" smtClean="0"/>
              <a:t>ARB</a:t>
            </a:r>
            <a:r>
              <a:rPr lang="en-US" sz="3200" dirty="0" smtClean="0"/>
              <a:t> is </a:t>
            </a:r>
            <a:r>
              <a:rPr lang="en-US" sz="3200" dirty="0" err="1" smtClean="0"/>
              <a:t>achoice</a:t>
            </a:r>
            <a:r>
              <a:rPr lang="en-US" sz="3200" dirty="0" smtClean="0"/>
              <a:t>.</a:t>
            </a:r>
            <a:endParaRPr lang="ar-SA" sz="3200"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of choice</a:t>
            </a:r>
            <a:endParaRPr lang="ar-SA" dirty="0"/>
          </a:p>
        </p:txBody>
      </p:sp>
      <p:sp>
        <p:nvSpPr>
          <p:cNvPr id="3" name="Content Placeholder 2"/>
          <p:cNvSpPr>
            <a:spLocks noGrp="1"/>
          </p:cNvSpPr>
          <p:nvPr>
            <p:ph idx="1"/>
          </p:nvPr>
        </p:nvSpPr>
        <p:spPr/>
        <p:txBody>
          <a:bodyPr/>
          <a:lstStyle/>
          <a:p>
            <a:pPr algn="l" rtl="0"/>
            <a:r>
              <a:rPr lang="en-US" dirty="0" smtClean="0"/>
              <a:t>For patients younger than 55 years initial therapy should be:</a:t>
            </a:r>
          </a:p>
          <a:p>
            <a:pPr lvl="1" algn="l" rtl="0"/>
            <a:r>
              <a:rPr lang="en-US" dirty="0" smtClean="0"/>
              <a:t>ACE inhibitor or ARB if ACE inhibitor is not tolerated.</a:t>
            </a:r>
          </a:p>
          <a:p>
            <a:pPr lvl="1" algn="l" rtl="0"/>
            <a:r>
              <a:rPr lang="en-US" dirty="0" smtClean="0"/>
              <a:t>Adding ACE inhibitor t a calcium-channel blocker or a diuretic.</a:t>
            </a:r>
          </a:p>
          <a:p>
            <a:pPr lvl="1" algn="l" rtl="0"/>
            <a:r>
              <a:rPr lang="en-US" dirty="0" smtClean="0"/>
              <a:t>Beta-blockers may be </a:t>
            </a:r>
            <a:r>
              <a:rPr lang="en-US" dirty="0" err="1" smtClean="0"/>
              <a:t>consedered</a:t>
            </a:r>
            <a:r>
              <a:rPr lang="en-US" dirty="0" smtClean="0"/>
              <a:t> in </a:t>
            </a:r>
            <a:r>
              <a:rPr lang="en-US" smtClean="0"/>
              <a:t>younger people.</a:t>
            </a:r>
            <a:endParaRPr lang="en-US" dirty="0" smtClean="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ar-SA" dirty="0"/>
          </a:p>
        </p:txBody>
      </p:sp>
      <p:graphicFrame>
        <p:nvGraphicFramePr>
          <p:cNvPr id="6" name="Content Placeholder 5"/>
          <p:cNvGraphicFramePr>
            <a:graphicFrameLocks noGrp="1"/>
          </p:cNvGraphicFramePr>
          <p:nvPr>
            <p:ph idx="1"/>
          </p:nvPr>
        </p:nvGraphicFramePr>
        <p:xfrm>
          <a:off x="0" y="0"/>
          <a:ext cx="8964489" cy="6493120"/>
        </p:xfrm>
        <a:graphic>
          <a:graphicData uri="http://schemas.openxmlformats.org/drawingml/2006/table">
            <a:tbl>
              <a:tblPr rtl="1" firstRow="1" bandRow="1">
                <a:tableStyleId>{5C22544A-7EE6-4342-B048-85BDC9FD1C3A}</a:tableStyleId>
              </a:tblPr>
              <a:tblGrid>
                <a:gridCol w="2551789"/>
                <a:gridCol w="2551789"/>
                <a:gridCol w="2551789"/>
                <a:gridCol w="1309122"/>
              </a:tblGrid>
              <a:tr h="411700">
                <a:tc>
                  <a:txBody>
                    <a:bodyPr/>
                    <a:lstStyle/>
                    <a:p>
                      <a:pPr algn="l"/>
                      <a:r>
                        <a:rPr lang="en-US" sz="900" dirty="0"/>
                        <a:t>Possible contraindications</a:t>
                      </a:r>
                    </a:p>
                  </a:txBody>
                  <a:tcPr marL="95250" marR="95250" marT="19050" marB="19050" anchor="ctr"/>
                </a:tc>
                <a:tc>
                  <a:txBody>
                    <a:bodyPr/>
                    <a:lstStyle/>
                    <a:p>
                      <a:pPr algn="l"/>
                      <a:r>
                        <a:rPr lang="en-US" sz="900" dirty="0"/>
                        <a:t>Compelling contraindications</a:t>
                      </a:r>
                    </a:p>
                  </a:txBody>
                  <a:tcPr marL="95250" marR="95250" marT="19050" marB="19050" anchor="ctr"/>
                </a:tc>
                <a:tc>
                  <a:txBody>
                    <a:bodyPr/>
                    <a:lstStyle/>
                    <a:p>
                      <a:pPr algn="l"/>
                      <a:r>
                        <a:rPr lang="en-US" sz="900" dirty="0"/>
                        <a:t>Conditions favoring use</a:t>
                      </a:r>
                    </a:p>
                  </a:txBody>
                  <a:tcPr marL="95250" marR="95250" marT="19050" marB="19050" anchor="ctr"/>
                </a:tc>
                <a:tc>
                  <a:txBody>
                    <a:bodyPr/>
                    <a:lstStyle/>
                    <a:p>
                      <a:pPr algn="l"/>
                      <a:r>
                        <a:rPr lang="en-US" sz="900" dirty="0"/>
                        <a:t>Drug Class</a:t>
                      </a:r>
                    </a:p>
                  </a:txBody>
                  <a:tcPr marL="95250" marR="95250" marT="19050" marB="19050" anchor="ctr"/>
                </a:tc>
              </a:tr>
              <a:tr h="475436">
                <a:tc>
                  <a:txBody>
                    <a:bodyPr/>
                    <a:lstStyle/>
                    <a:p>
                      <a:pPr algn="l" rtl="1"/>
                      <a:r>
                        <a:rPr lang="en-US" sz="900" b="0" i="0" kern="1200" dirty="0" smtClean="0">
                          <a:solidFill>
                            <a:schemeClr val="dk1"/>
                          </a:solidFill>
                          <a:latin typeface="+mn-lt"/>
                          <a:ea typeface="+mn-ea"/>
                          <a:cs typeface="+mn-cs"/>
                        </a:rPr>
                        <a:t>metabolic syndrome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glucose intolerance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pregnancy</a:t>
                      </a:r>
                      <a:endParaRPr lang="ar-SA" sz="900" dirty="0"/>
                    </a:p>
                  </a:txBody>
                  <a:tcPr/>
                </a:tc>
                <a:tc>
                  <a:txBody>
                    <a:bodyPr/>
                    <a:lstStyle/>
                    <a:p>
                      <a:pPr algn="l" rtl="1"/>
                      <a:r>
                        <a:rPr lang="en-US" sz="900" b="0" i="0" kern="1200" dirty="0" smtClean="0">
                          <a:solidFill>
                            <a:schemeClr val="dk1"/>
                          </a:solidFill>
                          <a:latin typeface="+mn-lt"/>
                          <a:ea typeface="+mn-ea"/>
                          <a:cs typeface="+mn-cs"/>
                        </a:rPr>
                        <a:t>gout</a:t>
                      </a:r>
                      <a:endParaRPr lang="ar-SA" sz="900" dirty="0"/>
                    </a:p>
                  </a:txBody>
                  <a:tcPr/>
                </a:tc>
                <a:tc>
                  <a:txBody>
                    <a:bodyPr/>
                    <a:lstStyle/>
                    <a:p>
                      <a:pPr algn="l" rtl="1"/>
                      <a:r>
                        <a:rPr lang="en-US" sz="900" b="0" i="0" kern="1200" dirty="0" smtClean="0">
                          <a:solidFill>
                            <a:schemeClr val="dk1"/>
                          </a:solidFill>
                          <a:latin typeface="+mn-lt"/>
                          <a:ea typeface="+mn-ea"/>
                          <a:cs typeface="+mn-cs"/>
                        </a:rPr>
                        <a:t>isolated systolic hypertension (elderly)</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heart failure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hypertension in blacks</a:t>
                      </a:r>
                      <a:endParaRPr lang="ar-SA" sz="900" dirty="0"/>
                    </a:p>
                  </a:txBody>
                  <a:tcPr/>
                </a:tc>
                <a:tc>
                  <a:txBody>
                    <a:bodyPr/>
                    <a:lstStyle/>
                    <a:p>
                      <a:pPr algn="l" fontAlgn="t"/>
                      <a:r>
                        <a:rPr lang="en-US" sz="900" dirty="0" err="1"/>
                        <a:t>Thiazide</a:t>
                      </a:r>
                      <a:r>
                        <a:rPr lang="en-US" sz="900" dirty="0"/>
                        <a:t> diuretics</a:t>
                      </a:r>
                    </a:p>
                  </a:txBody>
                  <a:tcPr marL="95250" marR="95250" marT="19050" marB="19050"/>
                </a:tc>
              </a:tr>
              <a:tr h="411700">
                <a:tc>
                  <a:txBody>
                    <a:bodyPr/>
                    <a:lstStyle/>
                    <a:p>
                      <a:pPr rtl="1"/>
                      <a:endParaRPr lang="ar-SA" sz="900"/>
                    </a:p>
                  </a:txBody>
                  <a:tcPr/>
                </a:tc>
                <a:tc>
                  <a:txBody>
                    <a:bodyPr/>
                    <a:lstStyle/>
                    <a:p>
                      <a:pPr algn="l" rtl="1"/>
                      <a:r>
                        <a:rPr lang="en-US" sz="900" b="0" i="0" kern="1200" dirty="0" smtClean="0">
                          <a:solidFill>
                            <a:schemeClr val="dk1"/>
                          </a:solidFill>
                          <a:latin typeface="+mn-lt"/>
                          <a:ea typeface="+mn-ea"/>
                          <a:cs typeface="+mn-cs"/>
                        </a:rPr>
                        <a:t>renal failure</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hyperkalemia</a:t>
                      </a:r>
                      <a:endParaRPr lang="ar-SA" sz="900" dirty="0"/>
                    </a:p>
                  </a:txBody>
                  <a:tcPr/>
                </a:tc>
                <a:tc>
                  <a:txBody>
                    <a:bodyPr/>
                    <a:lstStyle/>
                    <a:p>
                      <a:pPr algn="l" rtl="1"/>
                      <a:r>
                        <a:rPr lang="en-US" sz="900" b="0" i="0" kern="1200" dirty="0" smtClean="0">
                          <a:solidFill>
                            <a:schemeClr val="dk1"/>
                          </a:solidFill>
                          <a:latin typeface="+mn-lt"/>
                          <a:ea typeface="+mn-ea"/>
                          <a:cs typeface="+mn-cs"/>
                        </a:rPr>
                        <a:t>heart failure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post-MI</a:t>
                      </a:r>
                      <a:endParaRPr lang="ar-SA" sz="900" dirty="0"/>
                    </a:p>
                  </a:txBody>
                  <a:tcPr/>
                </a:tc>
                <a:tc>
                  <a:txBody>
                    <a:bodyPr/>
                    <a:lstStyle/>
                    <a:p>
                      <a:pPr algn="l" rtl="1"/>
                      <a:r>
                        <a:rPr lang="en-US" sz="900" b="0" i="0" kern="1200" dirty="0" smtClean="0">
                          <a:solidFill>
                            <a:schemeClr val="dk1"/>
                          </a:solidFill>
                          <a:latin typeface="+mn-lt"/>
                          <a:ea typeface="+mn-ea"/>
                          <a:cs typeface="+mn-cs"/>
                        </a:rPr>
                        <a:t>Diuretics (</a:t>
                      </a:r>
                      <a:r>
                        <a:rPr lang="en-US" sz="900" b="0" i="0" kern="1200" dirty="0" err="1" smtClean="0">
                          <a:solidFill>
                            <a:schemeClr val="dk1"/>
                          </a:solidFill>
                          <a:latin typeface="+mn-lt"/>
                          <a:ea typeface="+mn-ea"/>
                          <a:cs typeface="+mn-cs"/>
                        </a:rPr>
                        <a:t>antialdosterone</a:t>
                      </a:r>
                      <a:r>
                        <a:rPr lang="en-US" sz="900" b="0" i="0" kern="1200" dirty="0" smtClean="0">
                          <a:solidFill>
                            <a:schemeClr val="dk1"/>
                          </a:solidFill>
                          <a:latin typeface="+mn-lt"/>
                          <a:ea typeface="+mn-ea"/>
                          <a:cs typeface="+mn-cs"/>
                        </a:rPr>
                        <a:t>)</a:t>
                      </a:r>
                      <a:endParaRPr lang="ar-SA" sz="900" dirty="0"/>
                    </a:p>
                  </a:txBody>
                  <a:tcPr/>
                </a:tc>
              </a:tr>
              <a:tr h="411700">
                <a:tc>
                  <a:txBody>
                    <a:bodyPr/>
                    <a:lstStyle/>
                    <a:p>
                      <a:pPr rtl="1"/>
                      <a:endParaRPr lang="ar-SA" sz="900"/>
                    </a:p>
                  </a:txBody>
                  <a:tcPr/>
                </a:tc>
                <a:tc>
                  <a:txBody>
                    <a:bodyPr/>
                    <a:lstStyle/>
                    <a:p>
                      <a:pPr rtl="1"/>
                      <a:endParaRPr lang="ar-SA" sz="900"/>
                    </a:p>
                  </a:txBody>
                  <a:tcPr/>
                </a:tc>
                <a:tc>
                  <a:txBody>
                    <a:bodyPr/>
                    <a:lstStyle/>
                    <a:p>
                      <a:pPr algn="l" rtl="0"/>
                      <a:r>
                        <a:rPr lang="en-US" sz="900" b="0" i="0" kern="1200" dirty="0" smtClean="0">
                          <a:solidFill>
                            <a:schemeClr val="dk1"/>
                          </a:solidFill>
                          <a:latin typeface="+mn-lt"/>
                          <a:ea typeface="+mn-ea"/>
                          <a:cs typeface="+mn-cs"/>
                        </a:rPr>
                        <a:t>end stage renal disease heart failure</a:t>
                      </a:r>
                      <a:endParaRPr lang="ar-SA" sz="900" dirty="0"/>
                    </a:p>
                  </a:txBody>
                  <a:tcPr/>
                </a:tc>
                <a:tc>
                  <a:txBody>
                    <a:bodyPr/>
                    <a:lstStyle/>
                    <a:p>
                      <a:pPr algn="l" rtl="1"/>
                      <a:r>
                        <a:rPr lang="en-US" sz="900" b="0" i="0" kern="1200" dirty="0" smtClean="0">
                          <a:solidFill>
                            <a:schemeClr val="dk1"/>
                          </a:solidFill>
                          <a:latin typeface="+mn-lt"/>
                          <a:ea typeface="+mn-ea"/>
                          <a:cs typeface="+mn-cs"/>
                        </a:rPr>
                        <a:t>Loop diuretics</a:t>
                      </a:r>
                      <a:endParaRPr lang="ar-SA" sz="900" dirty="0"/>
                    </a:p>
                  </a:txBody>
                  <a:tcPr/>
                </a:tc>
              </a:tr>
              <a:tr h="864430">
                <a:tc>
                  <a:txBody>
                    <a:bodyPr/>
                    <a:lstStyle/>
                    <a:p>
                      <a:pPr algn="l" rtl="1"/>
                      <a:r>
                        <a:rPr lang="en-US" sz="900" b="0" i="0" kern="1200" dirty="0" smtClean="0">
                          <a:solidFill>
                            <a:schemeClr val="dk1"/>
                          </a:solidFill>
                          <a:latin typeface="+mn-lt"/>
                          <a:ea typeface="+mn-ea"/>
                          <a:cs typeface="+mn-cs"/>
                        </a:rPr>
                        <a:t>peripheral arterial disease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metabolic syndrome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glucose intolerance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athletes and physically active patients</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chronic obstructive pulmonary disease</a:t>
                      </a:r>
                      <a:endParaRPr lang="ar-SA" sz="900" dirty="0"/>
                    </a:p>
                  </a:txBody>
                  <a:tcPr/>
                </a:tc>
                <a:tc>
                  <a:txBody>
                    <a:bodyPr/>
                    <a:lstStyle/>
                    <a:p>
                      <a:pPr algn="l" rtl="1"/>
                      <a:r>
                        <a:rPr lang="en-US" sz="900" b="0" i="0" kern="1200" dirty="0" smtClean="0">
                          <a:solidFill>
                            <a:schemeClr val="dk1"/>
                          </a:solidFill>
                          <a:latin typeface="+mn-lt"/>
                          <a:ea typeface="+mn-ea"/>
                          <a:cs typeface="+mn-cs"/>
                        </a:rPr>
                        <a:t>asthma</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A-V block (grade 2 or 3)</a:t>
                      </a:r>
                      <a:endParaRPr lang="ar-SA" sz="900" dirty="0"/>
                    </a:p>
                  </a:txBody>
                  <a:tcPr/>
                </a:tc>
                <a:tc>
                  <a:txBody>
                    <a:bodyPr/>
                    <a:lstStyle/>
                    <a:p>
                      <a:pPr algn="l" rtl="1"/>
                      <a:r>
                        <a:rPr lang="en-US" sz="900" b="0" i="0" kern="1200" dirty="0" smtClean="0">
                          <a:solidFill>
                            <a:schemeClr val="dk1"/>
                          </a:solidFill>
                          <a:latin typeface="+mn-lt"/>
                          <a:ea typeface="+mn-ea"/>
                          <a:cs typeface="+mn-cs"/>
                        </a:rPr>
                        <a:t>angina pectoris</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post-MI</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heart failure</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tachyarrhythmias</a:t>
                      </a:r>
                      <a:r>
                        <a:rPr lang="en-US" sz="900" b="0" i="0" kern="1200" dirty="0" smtClean="0">
                          <a:solidFill>
                            <a:schemeClr val="dk1"/>
                          </a:solidFill>
                          <a:latin typeface="+mn-lt"/>
                          <a:ea typeface="+mn-ea"/>
                          <a:cs typeface="+mn-cs"/>
                        </a:rPr>
                        <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glaucoma</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pregnancy</a:t>
                      </a:r>
                      <a:endParaRPr lang="ar-SA" sz="900" dirty="0"/>
                    </a:p>
                  </a:txBody>
                  <a:tcPr/>
                </a:tc>
                <a:tc>
                  <a:txBody>
                    <a:bodyPr/>
                    <a:lstStyle/>
                    <a:p>
                      <a:pPr algn="l" rtl="1"/>
                      <a:r>
                        <a:rPr lang="en-US" sz="900" b="0" i="0" kern="1200" dirty="0" smtClean="0">
                          <a:solidFill>
                            <a:schemeClr val="dk1"/>
                          </a:solidFill>
                          <a:latin typeface="+mn-lt"/>
                          <a:ea typeface="+mn-ea"/>
                          <a:cs typeface="+mn-cs"/>
                        </a:rPr>
                        <a:t>Beta blockers</a:t>
                      </a:r>
                      <a:endParaRPr lang="ar-SA" sz="900" dirty="0"/>
                    </a:p>
                  </a:txBody>
                  <a:tcPr/>
                </a:tc>
              </a:tr>
              <a:tr h="864430">
                <a:tc>
                  <a:txBody>
                    <a:bodyPr/>
                    <a:lstStyle/>
                    <a:p>
                      <a:pPr algn="l" rtl="1"/>
                      <a:r>
                        <a:rPr lang="en-US" sz="900" b="0" i="0" kern="1200" dirty="0" err="1" smtClean="0">
                          <a:solidFill>
                            <a:schemeClr val="dk1"/>
                          </a:solidFill>
                          <a:latin typeface="+mn-lt"/>
                          <a:ea typeface="+mn-ea"/>
                          <a:cs typeface="+mn-cs"/>
                        </a:rPr>
                        <a:t>tachyarrhythmias</a:t>
                      </a:r>
                      <a:r>
                        <a:rPr lang="en-US" sz="900" b="0" i="0" kern="1200" dirty="0" smtClean="0">
                          <a:solidFill>
                            <a:schemeClr val="dk1"/>
                          </a:solidFill>
                          <a:latin typeface="+mn-lt"/>
                          <a:ea typeface="+mn-ea"/>
                          <a:cs typeface="+mn-cs"/>
                        </a:rPr>
                        <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heart failure</a:t>
                      </a:r>
                      <a:endParaRPr lang="ar-SA" sz="900" dirty="0"/>
                    </a:p>
                  </a:txBody>
                  <a:tcPr/>
                </a:tc>
                <a:tc>
                  <a:txBody>
                    <a:bodyPr/>
                    <a:lstStyle/>
                    <a:p>
                      <a:pPr rtl="1"/>
                      <a:endParaRPr lang="ar-SA" sz="900"/>
                    </a:p>
                  </a:txBody>
                  <a:tcPr/>
                </a:tc>
                <a:tc>
                  <a:txBody>
                    <a:bodyPr/>
                    <a:lstStyle/>
                    <a:p>
                      <a:pPr algn="l" rtl="1"/>
                      <a:r>
                        <a:rPr lang="en-US" sz="900" b="0" i="0" kern="1200" dirty="0" smtClean="0">
                          <a:solidFill>
                            <a:schemeClr val="dk1"/>
                          </a:solidFill>
                          <a:latin typeface="+mn-lt"/>
                          <a:ea typeface="+mn-ea"/>
                          <a:cs typeface="+mn-cs"/>
                        </a:rPr>
                        <a:t>isolated systolic hypertension (elderly) angina pectoris</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LV hypertrophy</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carotid/coronary atherosclerosis</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pregnancy</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hypertension in blacks</a:t>
                      </a:r>
                      <a:endParaRPr lang="ar-SA" sz="900" dirty="0"/>
                    </a:p>
                  </a:txBody>
                  <a:tcPr/>
                </a:tc>
                <a:tc>
                  <a:txBody>
                    <a:bodyPr/>
                    <a:lstStyle/>
                    <a:p>
                      <a:pPr algn="l" rtl="1"/>
                      <a:r>
                        <a:rPr lang="en-US" sz="900" b="0" i="0" kern="1200" dirty="0" smtClean="0">
                          <a:solidFill>
                            <a:schemeClr val="dk1"/>
                          </a:solidFill>
                          <a:latin typeface="+mn-lt"/>
                          <a:ea typeface="+mn-ea"/>
                          <a:cs typeface="+mn-cs"/>
                        </a:rPr>
                        <a:t>Calcium antagonists (</a:t>
                      </a:r>
                      <a:r>
                        <a:rPr lang="en-US" sz="900" b="0" i="0" kern="1200" dirty="0" err="1" smtClean="0">
                          <a:solidFill>
                            <a:schemeClr val="dk1"/>
                          </a:solidFill>
                          <a:latin typeface="+mn-lt"/>
                          <a:ea typeface="+mn-ea"/>
                          <a:cs typeface="+mn-cs"/>
                        </a:rPr>
                        <a:t>dihydropyridines</a:t>
                      </a:r>
                      <a:r>
                        <a:rPr lang="en-US" sz="900" b="0" i="0" kern="1200" dirty="0" smtClean="0">
                          <a:solidFill>
                            <a:schemeClr val="dk1"/>
                          </a:solidFill>
                          <a:latin typeface="+mn-lt"/>
                          <a:ea typeface="+mn-ea"/>
                          <a:cs typeface="+mn-cs"/>
                        </a:rPr>
                        <a:t>)</a:t>
                      </a:r>
                      <a:endParaRPr lang="ar-SA" sz="900" dirty="0"/>
                    </a:p>
                  </a:txBody>
                  <a:tcPr/>
                </a:tc>
              </a:tr>
              <a:tr h="1253423">
                <a:tc>
                  <a:txBody>
                    <a:bodyPr/>
                    <a:lstStyle/>
                    <a:p>
                      <a:pPr rtl="1"/>
                      <a:endParaRPr lang="ar-SA" sz="900"/>
                    </a:p>
                  </a:txBody>
                  <a:tcPr/>
                </a:tc>
                <a:tc>
                  <a:txBody>
                    <a:bodyPr/>
                    <a:lstStyle/>
                    <a:p>
                      <a:pPr algn="l" rtl="1"/>
                      <a:r>
                        <a:rPr lang="en-US" sz="900" b="0" i="0" kern="1200" dirty="0" smtClean="0">
                          <a:solidFill>
                            <a:schemeClr val="dk1"/>
                          </a:solidFill>
                          <a:latin typeface="+mn-lt"/>
                          <a:ea typeface="+mn-ea"/>
                          <a:cs typeface="+mn-cs"/>
                        </a:rPr>
                        <a:t>pregnancy</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angioneurotic</a:t>
                      </a:r>
                      <a:r>
                        <a:rPr lang="en-US" sz="900" b="0" i="0" kern="1200" dirty="0" smtClean="0">
                          <a:solidFill>
                            <a:schemeClr val="dk1"/>
                          </a:solidFill>
                          <a:latin typeface="+mn-lt"/>
                          <a:ea typeface="+mn-ea"/>
                          <a:cs typeface="+mn-cs"/>
                        </a:rPr>
                        <a:t> edema</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hyperkalemia</a:t>
                      </a:r>
                      <a:r>
                        <a:rPr lang="en-US" sz="900" b="0" i="0" kern="1200" dirty="0" smtClean="0">
                          <a:solidFill>
                            <a:schemeClr val="dk1"/>
                          </a:solidFill>
                          <a:latin typeface="+mn-lt"/>
                          <a:ea typeface="+mn-ea"/>
                          <a:cs typeface="+mn-cs"/>
                        </a:rPr>
                        <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bilateral renal artery </a:t>
                      </a:r>
                      <a:r>
                        <a:rPr lang="en-US" sz="900" b="0" i="0" kern="1200" dirty="0" err="1" smtClean="0">
                          <a:solidFill>
                            <a:schemeClr val="dk1"/>
                          </a:solidFill>
                          <a:latin typeface="+mn-lt"/>
                          <a:ea typeface="+mn-ea"/>
                          <a:cs typeface="+mn-cs"/>
                        </a:rPr>
                        <a:t>stenosis</a:t>
                      </a:r>
                      <a:endParaRPr lang="ar-SA" sz="900" dirty="0"/>
                    </a:p>
                  </a:txBody>
                  <a:tcPr/>
                </a:tc>
                <a:tc>
                  <a:txBody>
                    <a:bodyPr/>
                    <a:lstStyle/>
                    <a:p>
                      <a:pPr algn="l" rtl="1"/>
                      <a:r>
                        <a:rPr lang="en-US" sz="900" b="0" i="0" kern="1200" dirty="0" smtClean="0">
                          <a:solidFill>
                            <a:schemeClr val="dk1"/>
                          </a:solidFill>
                          <a:latin typeface="+mn-lt"/>
                          <a:ea typeface="+mn-ea"/>
                          <a:cs typeface="+mn-cs"/>
                        </a:rPr>
                        <a:t>heart failure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LV dysfunction </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post-MI</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diabetic nephropathy</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LV hypertrophy</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carotid atherosclerosis</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proteinuria</a:t>
                      </a:r>
                      <a:r>
                        <a:rPr lang="en-US" sz="900" b="0" i="0" kern="1200" dirty="0" smtClean="0">
                          <a:solidFill>
                            <a:schemeClr val="dk1"/>
                          </a:solidFill>
                          <a:latin typeface="+mn-lt"/>
                          <a:ea typeface="+mn-ea"/>
                          <a:cs typeface="+mn-cs"/>
                        </a:rPr>
                        <a:t>/</a:t>
                      </a:r>
                      <a:r>
                        <a:rPr lang="en-US" sz="900" b="0" i="0" kern="1200" dirty="0" err="1" smtClean="0">
                          <a:solidFill>
                            <a:schemeClr val="dk1"/>
                          </a:solidFill>
                          <a:latin typeface="+mn-lt"/>
                          <a:ea typeface="+mn-ea"/>
                          <a:cs typeface="+mn-cs"/>
                        </a:rPr>
                        <a:t>mircroalbuminuria</a:t>
                      </a:r>
                      <a:r>
                        <a:rPr lang="en-US" sz="900" b="0" i="0" kern="1200" dirty="0" smtClean="0">
                          <a:solidFill>
                            <a:schemeClr val="dk1"/>
                          </a:solidFill>
                          <a:latin typeface="+mn-lt"/>
                          <a:ea typeface="+mn-ea"/>
                          <a:cs typeface="+mn-cs"/>
                        </a:rPr>
                        <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atrial</a:t>
                      </a:r>
                      <a:r>
                        <a:rPr lang="en-US" sz="900" b="0" i="0" kern="1200" dirty="0" smtClean="0">
                          <a:solidFill>
                            <a:schemeClr val="dk1"/>
                          </a:solidFill>
                          <a:latin typeface="+mn-lt"/>
                          <a:ea typeface="+mn-ea"/>
                          <a:cs typeface="+mn-cs"/>
                        </a:rPr>
                        <a:t> fibrillation</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metabolic syndrome</a:t>
                      </a:r>
                      <a:endParaRPr lang="ar-SA" sz="900" dirty="0"/>
                    </a:p>
                  </a:txBody>
                  <a:tcPr/>
                </a:tc>
                <a:tc>
                  <a:txBody>
                    <a:bodyPr/>
                    <a:lstStyle/>
                    <a:p>
                      <a:pPr algn="l" fontAlgn="t"/>
                      <a:r>
                        <a:rPr lang="en-US" sz="900" dirty="0"/>
                        <a:t>ACE inhibitors</a:t>
                      </a:r>
                    </a:p>
                  </a:txBody>
                  <a:tcPr marL="95250" marR="95250" marT="19050" marB="19050"/>
                </a:tc>
              </a:tr>
              <a:tr h="1123759">
                <a:tc>
                  <a:txBody>
                    <a:bodyPr/>
                    <a:lstStyle/>
                    <a:p>
                      <a:pPr rtl="1"/>
                      <a:endParaRPr lang="ar-SA" sz="900" dirty="0"/>
                    </a:p>
                  </a:txBody>
                  <a:tcPr/>
                </a:tc>
                <a:tc>
                  <a:txBody>
                    <a:bodyPr/>
                    <a:lstStyle/>
                    <a:p>
                      <a:pPr algn="l" rtl="1"/>
                      <a:r>
                        <a:rPr lang="en-US" sz="900" b="0" i="0" kern="1200" dirty="0" smtClean="0">
                          <a:solidFill>
                            <a:schemeClr val="dk1"/>
                          </a:solidFill>
                          <a:latin typeface="+mn-lt"/>
                          <a:ea typeface="+mn-ea"/>
                          <a:cs typeface="+mn-cs"/>
                        </a:rPr>
                        <a:t>pregnancy</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hyperkalemia</a:t>
                      </a:r>
                      <a:r>
                        <a:rPr lang="en-US" sz="900" b="0" i="0" kern="1200" dirty="0" smtClean="0">
                          <a:solidFill>
                            <a:schemeClr val="dk1"/>
                          </a:solidFill>
                          <a:latin typeface="+mn-lt"/>
                          <a:ea typeface="+mn-ea"/>
                          <a:cs typeface="+mn-cs"/>
                        </a:rPr>
                        <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bilateral renal artery </a:t>
                      </a:r>
                      <a:r>
                        <a:rPr lang="en-US" sz="900" b="0" i="0" kern="1200" dirty="0" err="1" smtClean="0">
                          <a:solidFill>
                            <a:schemeClr val="dk1"/>
                          </a:solidFill>
                          <a:latin typeface="+mn-lt"/>
                          <a:ea typeface="+mn-ea"/>
                          <a:cs typeface="+mn-cs"/>
                        </a:rPr>
                        <a:t>stenosis</a:t>
                      </a:r>
                      <a:endParaRPr lang="ar-SA" sz="900" dirty="0"/>
                    </a:p>
                  </a:txBody>
                  <a:tcPr/>
                </a:tc>
                <a:tc>
                  <a:txBody>
                    <a:bodyPr/>
                    <a:lstStyle/>
                    <a:p>
                      <a:pPr algn="l" rtl="1"/>
                      <a:r>
                        <a:rPr lang="en-US" sz="900" b="0" i="0" kern="1200" dirty="0" smtClean="0">
                          <a:solidFill>
                            <a:schemeClr val="dk1"/>
                          </a:solidFill>
                          <a:latin typeface="+mn-lt"/>
                          <a:ea typeface="+mn-ea"/>
                          <a:cs typeface="+mn-cs"/>
                        </a:rPr>
                        <a:t>heart failure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post-MI</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diabetic nephropathy</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proteinuria</a:t>
                      </a:r>
                      <a:r>
                        <a:rPr lang="en-US" sz="900" b="0" i="0" kern="1200" dirty="0" smtClean="0">
                          <a:solidFill>
                            <a:schemeClr val="dk1"/>
                          </a:solidFill>
                          <a:latin typeface="+mn-lt"/>
                          <a:ea typeface="+mn-ea"/>
                          <a:cs typeface="+mn-cs"/>
                        </a:rPr>
                        <a:t>/</a:t>
                      </a:r>
                      <a:r>
                        <a:rPr lang="en-US" sz="900" b="0" i="0" kern="1200" dirty="0" err="1" smtClean="0">
                          <a:solidFill>
                            <a:schemeClr val="dk1"/>
                          </a:solidFill>
                          <a:latin typeface="+mn-lt"/>
                          <a:ea typeface="+mn-ea"/>
                          <a:cs typeface="+mn-cs"/>
                        </a:rPr>
                        <a:t>mircroalbuminuria</a:t>
                      </a:r>
                      <a:r>
                        <a:rPr lang="en-US" sz="900" b="0" i="0" kern="1200" dirty="0" smtClean="0">
                          <a:solidFill>
                            <a:schemeClr val="dk1"/>
                          </a:solidFill>
                          <a:latin typeface="+mn-lt"/>
                          <a:ea typeface="+mn-ea"/>
                          <a:cs typeface="+mn-cs"/>
                        </a:rPr>
                        <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LV hypertrophy</a:t>
                      </a:r>
                      <a:br>
                        <a:rPr lang="en-US" sz="900" b="0" i="0" kern="1200" dirty="0" smtClean="0">
                          <a:solidFill>
                            <a:schemeClr val="dk1"/>
                          </a:solidFill>
                          <a:latin typeface="+mn-lt"/>
                          <a:ea typeface="+mn-ea"/>
                          <a:cs typeface="+mn-cs"/>
                        </a:rPr>
                      </a:br>
                      <a:r>
                        <a:rPr lang="en-US" sz="900" b="0" i="0" kern="1200" dirty="0" err="1" smtClean="0">
                          <a:solidFill>
                            <a:schemeClr val="dk1"/>
                          </a:solidFill>
                          <a:latin typeface="+mn-lt"/>
                          <a:ea typeface="+mn-ea"/>
                          <a:cs typeface="+mn-cs"/>
                        </a:rPr>
                        <a:t>atrial</a:t>
                      </a:r>
                      <a:r>
                        <a:rPr lang="en-US" sz="900" b="0" i="0" kern="1200" dirty="0" smtClean="0">
                          <a:solidFill>
                            <a:schemeClr val="dk1"/>
                          </a:solidFill>
                          <a:latin typeface="+mn-lt"/>
                          <a:ea typeface="+mn-ea"/>
                          <a:cs typeface="+mn-cs"/>
                        </a:rPr>
                        <a:t> fibrillation</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metabolic syndrome</a:t>
                      </a:r>
                      <a:br>
                        <a:rPr lang="en-US" sz="900" b="0" i="0" kern="1200" dirty="0" smtClean="0">
                          <a:solidFill>
                            <a:schemeClr val="dk1"/>
                          </a:solidFill>
                          <a:latin typeface="+mn-lt"/>
                          <a:ea typeface="+mn-ea"/>
                          <a:cs typeface="+mn-cs"/>
                        </a:rPr>
                      </a:br>
                      <a:r>
                        <a:rPr lang="en-US" sz="900" b="0" i="0" kern="1200" dirty="0" smtClean="0">
                          <a:solidFill>
                            <a:schemeClr val="dk1"/>
                          </a:solidFill>
                          <a:latin typeface="+mn-lt"/>
                          <a:ea typeface="+mn-ea"/>
                          <a:cs typeface="+mn-cs"/>
                        </a:rPr>
                        <a:t>ACEI-induced cough</a:t>
                      </a:r>
                      <a:endParaRPr lang="ar-SA" sz="900" dirty="0"/>
                    </a:p>
                  </a:txBody>
                  <a:tcPr/>
                </a:tc>
                <a:tc>
                  <a:txBody>
                    <a:bodyPr/>
                    <a:lstStyle/>
                    <a:p>
                      <a:pPr algn="l" rtl="1"/>
                      <a:r>
                        <a:rPr lang="en-US" sz="900" b="0" i="0" kern="1200" dirty="0" err="1" smtClean="0">
                          <a:solidFill>
                            <a:schemeClr val="dk1"/>
                          </a:solidFill>
                          <a:latin typeface="+mn-lt"/>
                          <a:ea typeface="+mn-ea"/>
                          <a:cs typeface="+mn-cs"/>
                        </a:rPr>
                        <a:t>Angiotensin</a:t>
                      </a:r>
                      <a:r>
                        <a:rPr lang="en-US" sz="900" b="0" i="0" kern="1200" dirty="0" smtClean="0">
                          <a:solidFill>
                            <a:schemeClr val="dk1"/>
                          </a:solidFill>
                          <a:latin typeface="+mn-lt"/>
                          <a:ea typeface="+mn-ea"/>
                          <a:cs typeface="+mn-cs"/>
                        </a:rPr>
                        <a:t> receptor antagonists</a:t>
                      </a:r>
                      <a:endParaRPr lang="ar-SA" sz="900" dirty="0"/>
                    </a:p>
                  </a:txBody>
                  <a:tcPr/>
                </a:tc>
              </a:tr>
              <a:tr h="411700">
                <a:tc>
                  <a:txBody>
                    <a:bodyPr/>
                    <a:lstStyle/>
                    <a:p>
                      <a:pPr rtl="1"/>
                      <a:endParaRPr lang="ar-SA" sz="900"/>
                    </a:p>
                  </a:txBody>
                  <a:tcPr/>
                </a:tc>
                <a:tc>
                  <a:txBody>
                    <a:bodyPr/>
                    <a:lstStyle/>
                    <a:p>
                      <a:pPr rtl="1"/>
                      <a:endParaRPr lang="ar-SA" sz="900"/>
                    </a:p>
                  </a:txBody>
                  <a:tcPr/>
                </a:tc>
                <a:tc>
                  <a:txBody>
                    <a:bodyPr/>
                    <a:lstStyle/>
                    <a:p>
                      <a:pPr rtl="1"/>
                      <a:endParaRPr lang="ar-SA" sz="900"/>
                    </a:p>
                  </a:txBody>
                  <a:tcPr/>
                </a:tc>
                <a:tc>
                  <a:txBody>
                    <a:bodyPr/>
                    <a:lstStyle/>
                    <a:p>
                      <a:pPr rtl="1"/>
                      <a:endParaRPr lang="ar-SA" sz="900" dirty="0"/>
                    </a:p>
                  </a:txBody>
                  <a:tcPr/>
                </a:tc>
              </a:tr>
            </a:tbl>
          </a:graphicData>
        </a:graphic>
      </p:graphicFrame>
      <p:sp>
        <p:nvSpPr>
          <p:cNvPr id="4" name="Slide Number Placeholder 3"/>
          <p:cNvSpPr>
            <a:spLocks noGrp="1"/>
          </p:cNvSpPr>
          <p:nvPr>
            <p:ph type="sldNum" sz="quarter" idx="12"/>
          </p:nvPr>
        </p:nvSpPr>
        <p:spPr/>
        <p:txBody>
          <a:bodyPr/>
          <a:lstStyle/>
          <a:p>
            <a:fld id="{C0E98F66-2D13-4B36-8FEF-F14EB914BAAC}"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Combination therapy</a:t>
            </a:r>
            <a:br>
              <a:rPr lang="en-US" b="1" dirty="0"/>
            </a:br>
            <a:r>
              <a:rPr lang="en-US" dirty="0"/>
              <a:t/>
            </a:r>
            <a:br>
              <a:rPr lang="en-US" dirty="0"/>
            </a:br>
            <a:endParaRPr lang="ar-SA" dirty="0"/>
          </a:p>
        </p:txBody>
      </p:sp>
      <p:sp>
        <p:nvSpPr>
          <p:cNvPr id="3" name="Subtitle 2"/>
          <p:cNvSpPr>
            <a:spLocks noGrp="1"/>
          </p:cNvSpPr>
          <p:nvPr>
            <p:ph type="subTitle" idx="1"/>
          </p:nvPr>
        </p:nvSpPr>
        <p:spPr/>
        <p:txBody>
          <a:bodyPr>
            <a:normAutofit fontScale="70000" lnSpcReduction="20000"/>
          </a:bodyPr>
          <a:lstStyle/>
          <a:p>
            <a:r>
              <a:rPr lang="en-US" dirty="0"/>
              <a:t>Antihypertensive agents can be combined if they have different and complementary mechanisms of action and where their combined use either offers greater efficacy than that of either of the combination components, or a favorable tolerability profile, or both.</a:t>
            </a:r>
            <a:endParaRPr lang="ar-SA" dirty="0"/>
          </a:p>
        </p:txBody>
      </p:sp>
      <p:sp>
        <p:nvSpPr>
          <p:cNvPr id="4" name="Slide Number Placeholder 3"/>
          <p:cNvSpPr>
            <a:spLocks noGrp="1"/>
          </p:cNvSpPr>
          <p:nvPr>
            <p:ph type="sldNum" sz="quarter" idx="4"/>
          </p:nvPr>
        </p:nvSpPr>
        <p:spPr/>
        <p:txBody>
          <a:bodyPr/>
          <a:lstStyle/>
          <a:p>
            <a:fld id="{C0E98F66-2D13-4B36-8FEF-F14EB914BAAC}" type="slidenum">
              <a:rPr lang="en-US" smtClean="0"/>
              <a:pPr/>
              <a:t>38</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544616"/>
          </a:xfrm>
        </p:spPr>
        <p:txBody>
          <a:bodyPr>
            <a:normAutofit lnSpcReduction="10000"/>
          </a:bodyPr>
          <a:lstStyle/>
          <a:p>
            <a:pPr algn="l" rtl="0"/>
            <a:r>
              <a:rPr lang="en-US" sz="2800" b="1" dirty="0" smtClean="0"/>
              <a:t>The </a:t>
            </a:r>
            <a:r>
              <a:rPr lang="en-US" sz="2800" b="1" dirty="0"/>
              <a:t>following two-drug combinations have been found to be effective and well tolerated, and have been favorably used in randomized efficacy trials:</a:t>
            </a:r>
          </a:p>
          <a:p>
            <a:pPr lvl="1" algn="l" rtl="0"/>
            <a:r>
              <a:rPr lang="en-US" sz="2400" dirty="0" smtClean="0"/>
              <a:t> </a:t>
            </a:r>
            <a:r>
              <a:rPr lang="en-US" sz="2400" dirty="0" err="1"/>
              <a:t>Thiazide</a:t>
            </a:r>
            <a:r>
              <a:rPr lang="en-US" sz="2400" dirty="0"/>
              <a:t> diuretic and ACEI</a:t>
            </a:r>
          </a:p>
          <a:p>
            <a:pPr lvl="1" algn="l" rtl="0"/>
            <a:r>
              <a:rPr lang="en-US" sz="2400" dirty="0" smtClean="0"/>
              <a:t> </a:t>
            </a:r>
            <a:r>
              <a:rPr lang="en-US" sz="2400" dirty="0" err="1"/>
              <a:t>Thiazide</a:t>
            </a:r>
            <a:r>
              <a:rPr lang="en-US" sz="2400" dirty="0"/>
              <a:t> diuretic and ARB</a:t>
            </a:r>
          </a:p>
          <a:p>
            <a:pPr lvl="1" algn="l" rtl="0"/>
            <a:r>
              <a:rPr lang="en-US" sz="2400" dirty="0" smtClean="0"/>
              <a:t> </a:t>
            </a:r>
            <a:r>
              <a:rPr lang="en-US" sz="2400" dirty="0" err="1"/>
              <a:t>Thiazide</a:t>
            </a:r>
            <a:r>
              <a:rPr lang="en-US" sz="2400" dirty="0"/>
              <a:t> diuretic and BB (although this should be avoided in patients with metabolic syndrome or high risk of incident diabetes because of </a:t>
            </a:r>
            <a:r>
              <a:rPr lang="en-US" sz="2400" dirty="0" err="1"/>
              <a:t>dysmetabolic</a:t>
            </a:r>
            <a:r>
              <a:rPr lang="en-US" sz="2400" dirty="0"/>
              <a:t> effects)</a:t>
            </a:r>
          </a:p>
          <a:p>
            <a:pPr lvl="1" algn="l" rtl="0"/>
            <a:r>
              <a:rPr lang="en-US" sz="2400" dirty="0" smtClean="0"/>
              <a:t> </a:t>
            </a:r>
            <a:r>
              <a:rPr lang="en-US" sz="2400" dirty="0"/>
              <a:t>CA and ACEI</a:t>
            </a:r>
          </a:p>
          <a:p>
            <a:pPr lvl="1" algn="l" rtl="0"/>
            <a:r>
              <a:rPr lang="en-US" sz="2400" dirty="0" smtClean="0"/>
              <a:t> </a:t>
            </a:r>
            <a:r>
              <a:rPr lang="en-US" sz="2400" dirty="0"/>
              <a:t>CA and </a:t>
            </a:r>
            <a:r>
              <a:rPr lang="en-US" sz="2400" dirty="0" smtClean="0"/>
              <a:t>ARB</a:t>
            </a:r>
          </a:p>
          <a:p>
            <a:pPr lvl="1" algn="l" rtl="0"/>
            <a:r>
              <a:rPr lang="en-US" sz="2400" dirty="0" smtClean="0"/>
              <a:t> </a:t>
            </a:r>
            <a:r>
              <a:rPr lang="en-US" sz="2400" dirty="0"/>
              <a:t>CA and </a:t>
            </a:r>
            <a:r>
              <a:rPr lang="en-US" sz="2400" dirty="0" err="1"/>
              <a:t>thiazide</a:t>
            </a:r>
            <a:r>
              <a:rPr lang="en-US" sz="2400" dirty="0"/>
              <a:t> diuretic</a:t>
            </a:r>
          </a:p>
          <a:p>
            <a:pPr lvl="1" algn="l" rtl="0"/>
            <a:r>
              <a:rPr lang="en-US" sz="2400" dirty="0" smtClean="0"/>
              <a:t> </a:t>
            </a:r>
            <a:r>
              <a:rPr lang="en-US" sz="2400" dirty="0"/>
              <a:t>BB and CA (</a:t>
            </a:r>
            <a:r>
              <a:rPr lang="en-US" sz="2400" dirty="0" err="1"/>
              <a:t>dihydropiridine</a:t>
            </a:r>
            <a:r>
              <a:rPr lang="en-US" sz="2400" dirty="0"/>
              <a:t>)</a:t>
            </a:r>
          </a:p>
          <a:p>
            <a:pPr algn="l" rtl="0"/>
            <a:endParaRPr lang="ar-SA" sz="2800"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ar-SA" dirty="0"/>
          </a:p>
        </p:txBody>
      </p:sp>
      <p:sp>
        <p:nvSpPr>
          <p:cNvPr id="3" name="Content Placeholder 2"/>
          <p:cNvSpPr>
            <a:spLocks noGrp="1"/>
          </p:cNvSpPr>
          <p:nvPr>
            <p:ph idx="1"/>
          </p:nvPr>
        </p:nvSpPr>
        <p:spPr/>
        <p:txBody>
          <a:bodyPr>
            <a:normAutofit lnSpcReduction="10000"/>
          </a:bodyPr>
          <a:lstStyle/>
          <a:p>
            <a:r>
              <a:rPr lang="en-US" sz="2800" dirty="0" smtClean="0"/>
              <a:t>The National Health and Nutrition Examination Survey (NHANES) data shows that the prevalence of hypertension in USA is 29 – 31 % in ages of 18 years and older.(1)</a:t>
            </a:r>
          </a:p>
          <a:p>
            <a:r>
              <a:rPr lang="en-US" sz="2800" dirty="0" smtClean="0"/>
              <a:t>The prevalence is higher in older individuals, non-Hispanic blacks, and women.(2)</a:t>
            </a:r>
          </a:p>
          <a:p>
            <a:r>
              <a:rPr lang="en-US" sz="2800" dirty="0" smtClean="0"/>
              <a:t>Another study shows that hypertension is more in 6 European countries than in USA with 44%.(3)</a:t>
            </a:r>
          </a:p>
          <a:p>
            <a:endParaRPr lang="ar-SA" sz="2800"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470025"/>
          </a:xfrm>
        </p:spPr>
        <p:txBody>
          <a:bodyPr/>
          <a:lstStyle/>
          <a:p>
            <a:r>
              <a:rPr lang="en-US" dirty="0" smtClean="0"/>
              <a:t>HTN and Diabetes</a:t>
            </a:r>
            <a:endParaRPr lang="ar-SA" dirty="0"/>
          </a:p>
        </p:txBody>
      </p:sp>
      <p:sp>
        <p:nvSpPr>
          <p:cNvPr id="3" name="Subtitle 2"/>
          <p:cNvSpPr>
            <a:spLocks noGrp="1"/>
          </p:cNvSpPr>
          <p:nvPr>
            <p:ph type="subTitle" idx="1"/>
          </p:nvPr>
        </p:nvSpPr>
        <p:spPr>
          <a:xfrm>
            <a:off x="1403648" y="2996952"/>
            <a:ext cx="6400800" cy="2736304"/>
          </a:xfrm>
        </p:spPr>
        <p:txBody>
          <a:bodyPr>
            <a:normAutofit/>
          </a:bodyPr>
          <a:lstStyle/>
          <a:p>
            <a:r>
              <a:rPr lang="en-US" dirty="0"/>
              <a:t>The coexistence of hypertension and either type 1 or type 2 diabetes substantially increases risk of developing renal and other organ damage, leading to increased incidence of stroke, CHD, congestive heart failure, PAD and CV mortality</a:t>
            </a:r>
            <a:endParaRPr lang="ar-SA" dirty="0"/>
          </a:p>
        </p:txBody>
      </p:sp>
      <p:sp>
        <p:nvSpPr>
          <p:cNvPr id="5" name="Footer Placeholder 4"/>
          <p:cNvSpPr>
            <a:spLocks noGrp="1"/>
          </p:cNvSpPr>
          <p:nvPr>
            <p:ph type="ftr" sz="quarter" idx="3"/>
          </p:nvPr>
        </p:nvSpPr>
        <p:spPr/>
        <p:txBody>
          <a:bodyPr/>
          <a:lstStyle/>
          <a:p>
            <a:r>
              <a:rPr lang="en-US" smtClean="0"/>
              <a:t>Hypertension</a:t>
            </a:r>
            <a:endParaRPr lang="en-US"/>
          </a:p>
        </p:txBody>
      </p:sp>
      <p:sp>
        <p:nvSpPr>
          <p:cNvPr id="4" name="Slide Number Placeholder 3"/>
          <p:cNvSpPr>
            <a:spLocks noGrp="1"/>
          </p:cNvSpPr>
          <p:nvPr>
            <p:ph type="sldNum" sz="quarter" idx="4"/>
          </p:nvPr>
        </p:nvSpPr>
        <p:spPr/>
        <p:txBody>
          <a:bodyPr/>
          <a:lstStyle/>
          <a:p>
            <a:fld id="{C0E98F66-2D13-4B36-8FEF-F14EB914BAA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smtClean="0"/>
              <a:t>Combinations of two or more drugs are usually needed to achieve the target</a:t>
            </a:r>
          </a:p>
          <a:p>
            <a:pPr algn="l" rtl="0">
              <a:buNone/>
            </a:pPr>
            <a:r>
              <a:rPr lang="en-US" dirty="0" smtClean="0"/>
              <a:t>    goal of &lt;130/80 mmHg.</a:t>
            </a:r>
          </a:p>
          <a:p>
            <a:pPr algn="l" rtl="0">
              <a:buNone/>
            </a:pPr>
            <a:r>
              <a:rPr lang="en-US" dirty="0" smtClean="0"/>
              <a:t>  </a:t>
            </a:r>
          </a:p>
          <a:p>
            <a:pPr algn="l" rtl="0"/>
            <a:r>
              <a:rPr lang="en-US" dirty="0" err="1" smtClean="0"/>
              <a:t>Thiazide</a:t>
            </a:r>
            <a:r>
              <a:rPr lang="en-US" dirty="0" smtClean="0"/>
              <a:t> diuretics, BBs, ACEIs, ARBs, and CCBs</a:t>
            </a:r>
          </a:p>
          <a:p>
            <a:pPr algn="l" rtl="0">
              <a:buNone/>
            </a:pPr>
            <a:r>
              <a:rPr lang="en-US" dirty="0" smtClean="0"/>
              <a:t>    are beneficial in reducing CVD and stroke incidence in patients with diabetes.</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dirty="0" smtClean="0"/>
              <a:t>ACEI- or ARB-based treatments favorably affect the progression of diabetic nephropathy and reduce </a:t>
            </a:r>
            <a:r>
              <a:rPr lang="en-US" dirty="0" err="1" smtClean="0"/>
              <a:t>albuminuria</a:t>
            </a:r>
            <a:r>
              <a:rPr lang="en-US" dirty="0" smtClean="0"/>
              <a:t>.</a:t>
            </a:r>
          </a:p>
          <a:p>
            <a:pPr algn="l" rtl="0"/>
            <a:r>
              <a:rPr lang="en-US" dirty="0" smtClean="0"/>
              <a:t>ARBs have been shown to reduce progression to </a:t>
            </a:r>
            <a:r>
              <a:rPr lang="en-US" dirty="0" err="1" smtClean="0"/>
              <a:t>macroalbuminuria</a:t>
            </a:r>
            <a:r>
              <a:rPr lang="en-US" dirty="0" smtClean="0"/>
              <a:t>.</a:t>
            </a:r>
          </a:p>
          <a:p>
            <a:pPr algn="l" rtl="0"/>
            <a:r>
              <a:rPr lang="en-US" dirty="0"/>
              <a:t>Lifestyle interventions (especially caloric intake and increased physical activity) are also strongly </a:t>
            </a:r>
            <a:r>
              <a:rPr lang="en-US" dirty="0" smtClean="0"/>
              <a:t>encouraged</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HTN and Chronic Kidney Disease</a:t>
            </a:r>
            <a:endParaRPr lang="ar-SA" dirty="0"/>
          </a:p>
        </p:txBody>
      </p:sp>
      <p:sp>
        <p:nvSpPr>
          <p:cNvPr id="3" name="Subtitle 2"/>
          <p:cNvSpPr>
            <a:spLocks noGrp="1"/>
          </p:cNvSpPr>
          <p:nvPr>
            <p:ph type="subTitle" idx="1"/>
          </p:nvPr>
        </p:nvSpPr>
        <p:spPr>
          <a:xfrm>
            <a:off x="2701924" y="3886200"/>
            <a:ext cx="5830515" cy="1752600"/>
          </a:xfrm>
        </p:spPr>
        <p:txBody>
          <a:bodyPr>
            <a:noAutofit/>
          </a:bodyPr>
          <a:lstStyle/>
          <a:p>
            <a:r>
              <a:rPr lang="en-US" dirty="0" smtClean="0"/>
              <a:t>Hypertension appears in the majority of</a:t>
            </a:r>
          </a:p>
          <a:p>
            <a:r>
              <a:rPr lang="en-US" dirty="0" smtClean="0"/>
              <a:t>these patients, and they should receive aggressive BP management, often with</a:t>
            </a:r>
          </a:p>
          <a:p>
            <a:r>
              <a:rPr lang="en-US" dirty="0" smtClean="0"/>
              <a:t>three or more drugs to reach target BP values of &lt;130/80 mmHg</a:t>
            </a:r>
            <a:endParaRPr lang="ar-SA" dirty="0"/>
          </a:p>
        </p:txBody>
      </p:sp>
      <p:sp>
        <p:nvSpPr>
          <p:cNvPr id="4" name="Slide Number Placeholder 3"/>
          <p:cNvSpPr>
            <a:spLocks noGrp="1"/>
          </p:cNvSpPr>
          <p:nvPr>
            <p:ph type="sldNum" sz="quarter" idx="4"/>
          </p:nvPr>
        </p:nvSpPr>
        <p:spPr/>
        <p:txBody>
          <a:bodyPr/>
          <a:lstStyle/>
          <a:p>
            <a:fld id="{C0E98F66-2D13-4B36-8FEF-F14EB914BAAC}" type="slidenum">
              <a:rPr lang="en-US" smtClean="0"/>
              <a:pPr/>
              <a:t>43</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smtClean="0"/>
              <a:t>ACEIs and ARBs have demonstrated favorable effects on the progression of diabetic and </a:t>
            </a:r>
            <a:r>
              <a:rPr lang="en-US" dirty="0" err="1" smtClean="0"/>
              <a:t>nondiabetic</a:t>
            </a:r>
            <a:r>
              <a:rPr lang="en-US" dirty="0" smtClean="0"/>
              <a:t> renal disease.</a:t>
            </a:r>
          </a:p>
          <a:p>
            <a:pPr algn="l" rtl="0"/>
            <a:r>
              <a:rPr lang="en-US" dirty="0" smtClean="0"/>
              <a:t>A limited rise in serum </a:t>
            </a:r>
            <a:r>
              <a:rPr lang="en-US" dirty="0" err="1" smtClean="0"/>
              <a:t>creatinine</a:t>
            </a:r>
            <a:r>
              <a:rPr lang="en-US" dirty="0" smtClean="0"/>
              <a:t> of as much as 35 percent above baseline with ACEIs or ARBs is acceptable and is not a reason to withhold treatment unless </a:t>
            </a:r>
            <a:r>
              <a:rPr lang="en-US" dirty="0" err="1" smtClean="0"/>
              <a:t>hyperkalemia</a:t>
            </a:r>
            <a:r>
              <a:rPr lang="en-US" dirty="0" smtClean="0"/>
              <a:t> develops.</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HTN and IHD</a:t>
            </a:r>
            <a:endParaRPr lang="ar-SA" dirty="0"/>
          </a:p>
        </p:txBody>
      </p:sp>
      <p:sp>
        <p:nvSpPr>
          <p:cNvPr id="3" name="Subtitle 2"/>
          <p:cNvSpPr>
            <a:spLocks noGrp="1"/>
          </p:cNvSpPr>
          <p:nvPr>
            <p:ph type="subTitle" idx="1"/>
          </p:nvPr>
        </p:nvSpPr>
        <p:spPr/>
        <p:txBody>
          <a:bodyPr>
            <a:normAutofit/>
          </a:bodyPr>
          <a:lstStyle/>
          <a:p>
            <a:r>
              <a:rPr lang="en-US" dirty="0" smtClean="0"/>
              <a:t>Ischemic heart disease (IHD) is the most common form of target organ damage</a:t>
            </a:r>
          </a:p>
          <a:p>
            <a:r>
              <a:rPr lang="en-US" dirty="0" smtClean="0"/>
              <a:t>associated with hypertension.</a:t>
            </a:r>
            <a:endParaRPr lang="ar-SA" dirty="0"/>
          </a:p>
        </p:txBody>
      </p:sp>
      <p:sp>
        <p:nvSpPr>
          <p:cNvPr id="4" name="Slide Number Placeholder 3"/>
          <p:cNvSpPr>
            <a:spLocks noGrp="1"/>
          </p:cNvSpPr>
          <p:nvPr>
            <p:ph type="sldNum" sz="quarter" idx="4"/>
          </p:nvPr>
        </p:nvSpPr>
        <p:spPr/>
        <p:txBody>
          <a:bodyPr/>
          <a:lstStyle/>
          <a:p>
            <a:fld id="{C0E98F66-2D13-4B36-8FEF-F14EB914BAAC}" type="slidenum">
              <a:rPr lang="en-US" smtClean="0"/>
              <a:pPr/>
              <a:t>45</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smtClean="0"/>
              <a:t>In patients with hypertension and stable angina pectoris, the first drug of choice is usually a BB.</a:t>
            </a:r>
          </a:p>
          <a:p>
            <a:pPr algn="l" rtl="0"/>
            <a:r>
              <a:rPr lang="en-US" dirty="0" smtClean="0"/>
              <a:t>In patients with acute coronary syndromes (unstable angina or myocardial infarction), hypertension should be treated initially with BBs and ACEIs.</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smtClean="0"/>
              <a:t>In patients with </a:t>
            </a:r>
            <a:r>
              <a:rPr lang="en-US" dirty="0" err="1" smtClean="0"/>
              <a:t>postmyocardial</a:t>
            </a:r>
            <a:r>
              <a:rPr lang="en-US" dirty="0" smtClean="0"/>
              <a:t> infarction, ACEIs, BBs, and </a:t>
            </a:r>
            <a:r>
              <a:rPr lang="en-US" dirty="0" err="1" smtClean="0"/>
              <a:t>aldosterone</a:t>
            </a:r>
            <a:r>
              <a:rPr lang="en-US" dirty="0" smtClean="0"/>
              <a:t> antagonists have proven to be most beneficial.</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HTN and heart failure</a:t>
            </a:r>
            <a:endParaRPr lang="ar-SA" dirty="0"/>
          </a:p>
        </p:txBody>
      </p:sp>
      <p:sp>
        <p:nvSpPr>
          <p:cNvPr id="3" name="Subtitle 2"/>
          <p:cNvSpPr>
            <a:spLocks noGrp="1"/>
          </p:cNvSpPr>
          <p:nvPr>
            <p:ph type="subTitle" idx="1"/>
          </p:nvPr>
        </p:nvSpPr>
        <p:spPr/>
        <p:txBody>
          <a:bodyPr>
            <a:normAutofit fontScale="92500" lnSpcReduction="10000"/>
          </a:bodyPr>
          <a:lstStyle/>
          <a:p>
            <a:r>
              <a:rPr lang="en-US" dirty="0" smtClean="0"/>
              <a:t>Heart failure (HF), in the form of systolic or diastolic ventricular dysfunction,</a:t>
            </a:r>
          </a:p>
          <a:p>
            <a:r>
              <a:rPr lang="en-US" dirty="0" smtClean="0"/>
              <a:t>results primarily from systolic hypertension and IHD.</a:t>
            </a:r>
            <a:endParaRPr lang="ar-SA" dirty="0"/>
          </a:p>
        </p:txBody>
      </p:sp>
      <p:sp>
        <p:nvSpPr>
          <p:cNvPr id="4" name="Slide Number Placeholder 3"/>
          <p:cNvSpPr>
            <a:spLocks noGrp="1"/>
          </p:cNvSpPr>
          <p:nvPr>
            <p:ph type="sldNum" sz="quarter" idx="4"/>
          </p:nvPr>
        </p:nvSpPr>
        <p:spPr/>
        <p:txBody>
          <a:bodyPr/>
          <a:lstStyle/>
          <a:p>
            <a:fld id="{C0E98F66-2D13-4B36-8FEF-F14EB914BAAC}" type="slidenum">
              <a:rPr lang="en-US" smtClean="0"/>
              <a:pPr/>
              <a:t>48</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lgn="l" rtl="0"/>
            <a:r>
              <a:rPr lang="en-US" sz="2800" dirty="0" smtClean="0"/>
              <a:t>Fastidious BP and cholesterol control are the primary preventive measures for those at high risk for HF.</a:t>
            </a:r>
          </a:p>
          <a:p>
            <a:pPr algn="l" rtl="0"/>
            <a:r>
              <a:rPr lang="en-US" sz="2800" dirty="0" smtClean="0"/>
              <a:t>In asymptomatic individuals with demonstrable ventricular </a:t>
            </a:r>
            <a:r>
              <a:rPr lang="en-US" sz="2800" dirty="0" err="1" smtClean="0"/>
              <a:t>dysfunction,ACEIs</a:t>
            </a:r>
            <a:r>
              <a:rPr lang="en-US" sz="2800" dirty="0" smtClean="0"/>
              <a:t> and BBs are recommended.</a:t>
            </a:r>
          </a:p>
          <a:p>
            <a:pPr algn="l" rtl="0"/>
            <a:r>
              <a:rPr lang="en-US" sz="2800" dirty="0" smtClean="0"/>
              <a:t>For those with symptomatic ventricular dysfunction or end-stage heart disease, ACEIs, BBs, ARBs and </a:t>
            </a:r>
            <a:r>
              <a:rPr lang="en-US" sz="2800" dirty="0" err="1" smtClean="0"/>
              <a:t>aldosterone</a:t>
            </a:r>
            <a:r>
              <a:rPr lang="en-US" sz="2800" dirty="0"/>
              <a:t> </a:t>
            </a:r>
            <a:r>
              <a:rPr lang="en-US" sz="2800" dirty="0" smtClean="0"/>
              <a:t>blockers are recommended along with loop diuretics.</a:t>
            </a:r>
            <a:endParaRPr lang="ar-SA" sz="2800"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ar-SA" dirty="0"/>
          </a:p>
        </p:txBody>
      </p:sp>
      <p:sp>
        <p:nvSpPr>
          <p:cNvPr id="3" name="Content Placeholder 2"/>
          <p:cNvSpPr>
            <a:spLocks noGrp="1"/>
          </p:cNvSpPr>
          <p:nvPr>
            <p:ph idx="1"/>
          </p:nvPr>
        </p:nvSpPr>
        <p:spPr/>
        <p:txBody>
          <a:bodyPr/>
          <a:lstStyle/>
          <a:p>
            <a:r>
              <a:rPr lang="en-US" dirty="0" smtClean="0"/>
              <a:t>The study sample: 17,230</a:t>
            </a:r>
          </a:p>
          <a:p>
            <a:pPr lvl="1"/>
            <a:r>
              <a:rPr lang="en-US" dirty="0" smtClean="0"/>
              <a:t>The prevalence of hypertension was 26.1%</a:t>
            </a:r>
          </a:p>
          <a:p>
            <a:pPr lvl="1"/>
            <a:r>
              <a:rPr lang="en-US" dirty="0" smtClean="0"/>
              <a:t>28.6% of males, 23.9% of females.</a:t>
            </a:r>
          </a:p>
          <a:p>
            <a:pPr lvl="1"/>
            <a:r>
              <a:rPr lang="en-US" dirty="0" smtClean="0"/>
              <a:t>Higher prevalence in urban population (27.9%) compared to rural population (22.4%).</a:t>
            </a:r>
          </a:p>
          <a:p>
            <a:pPr lvl="1"/>
            <a:r>
              <a:rPr lang="en-US" dirty="0" smtClean="0"/>
              <a:t>The prevalence of CAD among hypertensive patient was 8.2%, and 4.5% among </a:t>
            </a:r>
            <a:r>
              <a:rPr lang="en-US" dirty="0" err="1" smtClean="0"/>
              <a:t>normotensive</a:t>
            </a:r>
            <a:r>
              <a:rPr lang="en-US" dirty="0" smtClean="0"/>
              <a:t> subjects.</a:t>
            </a:r>
          </a:p>
        </p:txBody>
      </p:sp>
      <p:sp>
        <p:nvSpPr>
          <p:cNvPr id="4" name="TextBox 3"/>
          <p:cNvSpPr txBox="1"/>
          <p:nvPr/>
        </p:nvSpPr>
        <p:spPr>
          <a:xfrm>
            <a:off x="251520" y="6093296"/>
            <a:ext cx="8892480" cy="830997"/>
          </a:xfrm>
          <a:prstGeom prst="rect">
            <a:avLst/>
          </a:prstGeom>
          <a:noFill/>
        </p:spPr>
        <p:txBody>
          <a:bodyPr wrap="square" rtlCol="1">
            <a:spAutoFit/>
          </a:bodyPr>
          <a:lstStyle/>
          <a:p>
            <a:pPr lvl="0"/>
            <a:r>
              <a:rPr lang="en-US" sz="1600" b="1" dirty="0" smtClean="0"/>
              <a:t>Al-</a:t>
            </a:r>
            <a:r>
              <a:rPr lang="en-US" sz="1600" b="1" dirty="0" err="1" smtClean="0"/>
              <a:t>Nozha</a:t>
            </a:r>
            <a:r>
              <a:rPr lang="en-US" sz="1600" b="1" dirty="0" smtClean="0"/>
              <a:t> MM, Abdullah M, </a:t>
            </a:r>
            <a:r>
              <a:rPr lang="en-US" sz="1600" b="1" dirty="0" err="1" smtClean="0"/>
              <a:t>Arafah</a:t>
            </a:r>
            <a:r>
              <a:rPr lang="en-US" sz="1600" b="1" dirty="0" smtClean="0"/>
              <a:t> MR, et al. Hypertension in Saudi Arabia. Saudi Med J. 2007 Jan;28(1):77-84.</a:t>
            </a:r>
          </a:p>
          <a:p>
            <a:endParaRPr lang="ar-SA" sz="1600" b="1" dirty="0"/>
          </a:p>
        </p:txBody>
      </p:sp>
      <p:pic>
        <p:nvPicPr>
          <p:cNvPr id="5" name="Picture 4" descr="ksa.jpg"/>
          <p:cNvPicPr>
            <a:picLocks noChangeAspect="1"/>
          </p:cNvPicPr>
          <p:nvPr/>
        </p:nvPicPr>
        <p:blipFill>
          <a:blip r:embed="rId3" cstate="print"/>
          <a:stretch>
            <a:fillRect/>
          </a:stretch>
        </p:blipFill>
        <p:spPr>
          <a:xfrm>
            <a:off x="6444208" y="692696"/>
            <a:ext cx="2265040" cy="1420366"/>
          </a:xfrm>
          <a:prstGeom prst="rect">
            <a:avLst/>
          </a:prstGeom>
        </p:spPr>
      </p:pic>
      <p:sp>
        <p:nvSpPr>
          <p:cNvPr id="6" name="Slide Number Placeholder 5"/>
          <p:cNvSpPr>
            <a:spLocks noGrp="1"/>
          </p:cNvSpPr>
          <p:nvPr>
            <p:ph type="sldNum" sz="quarter" idx="12"/>
          </p:nvPr>
        </p:nvSpPr>
        <p:spPr/>
        <p:txBody>
          <a:bodyPr/>
          <a:lstStyle/>
          <a:p>
            <a:fld id="{C0E98F66-2D13-4B36-8FEF-F14EB914BAAC}"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HTN and </a:t>
            </a:r>
            <a:r>
              <a:rPr lang="en-US" dirty="0" err="1" smtClean="0"/>
              <a:t>Cerebrovascular</a:t>
            </a:r>
            <a:r>
              <a:rPr lang="en-US" dirty="0" smtClean="0"/>
              <a:t> Disease</a:t>
            </a:r>
            <a:br>
              <a:rPr lang="en-US" dirty="0" smtClean="0"/>
            </a:br>
            <a:r>
              <a:rPr lang="en-US" dirty="0" smtClean="0"/>
              <a:t> </a:t>
            </a:r>
            <a:endParaRPr lang="ar-SA" dirty="0"/>
          </a:p>
        </p:txBody>
      </p:sp>
      <p:sp>
        <p:nvSpPr>
          <p:cNvPr id="3" name="Subtitle 2"/>
          <p:cNvSpPr>
            <a:spLocks noGrp="1"/>
          </p:cNvSpPr>
          <p:nvPr>
            <p:ph type="subTitle" idx="1"/>
          </p:nvPr>
        </p:nvSpPr>
        <p:spPr/>
        <p:txBody>
          <a:bodyPr>
            <a:normAutofit fontScale="85000" lnSpcReduction="10000"/>
          </a:bodyPr>
          <a:lstStyle/>
          <a:p>
            <a:r>
              <a:rPr lang="en-US" dirty="0"/>
              <a:t> For patients with </a:t>
            </a:r>
            <a:r>
              <a:rPr lang="en-US" dirty="0" err="1"/>
              <a:t>cerebrovascular</a:t>
            </a:r>
            <a:r>
              <a:rPr lang="en-US" dirty="0"/>
              <a:t> disease, a treatment goal of BP &lt;130/80 mmHg is recommended and pharmacological interventions should be initiated when BP is in the high-normal range.</a:t>
            </a:r>
            <a:endParaRPr lang="ar-SA" dirty="0"/>
          </a:p>
        </p:txBody>
      </p:sp>
      <p:sp>
        <p:nvSpPr>
          <p:cNvPr id="4" name="Slide Number Placeholder 3"/>
          <p:cNvSpPr>
            <a:spLocks noGrp="1"/>
          </p:cNvSpPr>
          <p:nvPr>
            <p:ph type="sldNum" sz="quarter" idx="4"/>
          </p:nvPr>
        </p:nvSpPr>
        <p:spPr/>
        <p:txBody>
          <a:bodyPr/>
          <a:lstStyle/>
          <a:p>
            <a:fld id="{C0E98F66-2D13-4B36-8FEF-F14EB914BAAC}" type="slidenum">
              <a:rPr lang="en-US" smtClean="0"/>
              <a:pPr/>
              <a:t>50</a:t>
            </a:fld>
            <a:endParaRPr lang="en-US"/>
          </a:p>
        </p:txBody>
      </p:sp>
      <p:sp>
        <p:nvSpPr>
          <p:cNvPr id="5" name="Footer Placeholder 4"/>
          <p:cNvSpPr>
            <a:spLocks noGrp="1"/>
          </p:cNvSpPr>
          <p:nvPr>
            <p:ph type="ftr" sz="quarter" idx="3"/>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smtClean="0"/>
              <a:t>The risks and benefits of acute lowering of BP during an acute stroke are still unclear.</a:t>
            </a:r>
          </a:p>
          <a:p>
            <a:pPr algn="l" rtl="0"/>
            <a:r>
              <a:rPr lang="en-US" dirty="0" smtClean="0"/>
              <a:t>control of BP at intermediate levels (approximately 160/100 mmHg) is appropriate until the condition has stabilized or improved.</a:t>
            </a:r>
          </a:p>
          <a:p>
            <a:pPr algn="l" rtl="0"/>
            <a:r>
              <a:rPr lang="en-US" dirty="0" smtClean="0"/>
              <a:t>Recurrent stroke rates are lowered by the combination of an ACEI and </a:t>
            </a:r>
            <a:r>
              <a:rPr lang="en-US" dirty="0" err="1" smtClean="0"/>
              <a:t>thiazide</a:t>
            </a:r>
            <a:r>
              <a:rPr lang="en-US" dirty="0" smtClean="0"/>
              <a:t>-type diuretics.</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Follow up to prevent complications </a:t>
            </a:r>
            <a:endParaRPr lang="ar-SA" dirty="0"/>
          </a:p>
        </p:txBody>
      </p:sp>
      <p:pic>
        <p:nvPicPr>
          <p:cNvPr id="1026" name="Picture 2" descr="C:\Users\Dr.Smile\Desktop\HTN\649px-Main_complications_of_persistent_high_blood_pressure.sv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3" y="1332578"/>
            <a:ext cx="5976664" cy="552542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0E98F66-2D13-4B36-8FEF-F14EB914BAAC}"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extLst>
      <p:ext uri="{BB962C8B-B14F-4D97-AF65-F5344CB8AC3E}">
        <p14:creationId xmlns="" xmlns:p14="http://schemas.microsoft.com/office/powerpoint/2010/main" val="138564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rtl="0"/>
            <a:r>
              <a:rPr lang="en-US" dirty="0"/>
              <a:t>The frequency of follow up depends on factors including:</a:t>
            </a:r>
            <a:br>
              <a:rPr lang="en-US" dirty="0"/>
            </a:br>
            <a:endParaRPr lang="ar-SA" dirty="0"/>
          </a:p>
        </p:txBody>
      </p:sp>
      <p:sp>
        <p:nvSpPr>
          <p:cNvPr id="3" name="Content Placeholder 2"/>
          <p:cNvSpPr>
            <a:spLocks noGrp="1"/>
          </p:cNvSpPr>
          <p:nvPr>
            <p:ph idx="1"/>
          </p:nvPr>
        </p:nvSpPr>
        <p:spPr/>
        <p:txBody>
          <a:bodyPr>
            <a:normAutofit/>
          </a:bodyPr>
          <a:lstStyle/>
          <a:p>
            <a:pPr algn="l" rtl="0"/>
            <a:r>
              <a:rPr lang="en-US" dirty="0"/>
              <a:t>S</a:t>
            </a:r>
            <a:r>
              <a:rPr lang="en-US" dirty="0" smtClean="0"/>
              <a:t>everity </a:t>
            </a:r>
            <a:r>
              <a:rPr lang="en-US" dirty="0"/>
              <a:t>and variability of blood </a:t>
            </a:r>
            <a:r>
              <a:rPr lang="en-US" dirty="0" smtClean="0"/>
              <a:t>pressure.</a:t>
            </a:r>
          </a:p>
          <a:p>
            <a:pPr algn="l" rtl="0"/>
            <a:r>
              <a:rPr lang="en-US" dirty="0"/>
              <a:t>C</a:t>
            </a:r>
            <a:r>
              <a:rPr lang="en-US" dirty="0" smtClean="0"/>
              <a:t>omplexity </a:t>
            </a:r>
            <a:r>
              <a:rPr lang="en-US" dirty="0"/>
              <a:t>of the treatment </a:t>
            </a:r>
            <a:r>
              <a:rPr lang="en-US" dirty="0" smtClean="0"/>
              <a:t>regimen.</a:t>
            </a:r>
          </a:p>
          <a:p>
            <a:pPr algn="l" rtl="0"/>
            <a:r>
              <a:rPr lang="en-US" dirty="0"/>
              <a:t>C</a:t>
            </a:r>
            <a:r>
              <a:rPr lang="en-US" dirty="0" smtClean="0"/>
              <a:t>ompliance.</a:t>
            </a:r>
          </a:p>
          <a:p>
            <a:pPr algn="l" rtl="0"/>
            <a:endParaRPr lang="en-US" dirty="0"/>
          </a:p>
          <a:p>
            <a:pPr algn="l" rtl="0"/>
            <a:endParaRPr lang="en-US" dirty="0" smtClean="0"/>
          </a:p>
          <a:p>
            <a:pPr algn="l" rtl="0">
              <a:buFont typeface="Wingdings" pitchFamily="2" charset="2"/>
              <a:buChar char="v"/>
            </a:pPr>
            <a:r>
              <a:rPr lang="en-US" dirty="0" smtClean="0"/>
              <a:t>Six </a:t>
            </a:r>
            <a:r>
              <a:rPr lang="en-US" dirty="0"/>
              <a:t>monthly review is probably sufficient when treatment and blood pressure are stable</a:t>
            </a:r>
            <a:r>
              <a:rPr lang="en-US" dirty="0" smtClean="0"/>
              <a:t>.</a:t>
            </a:r>
          </a:p>
        </p:txBody>
      </p:sp>
      <p:sp>
        <p:nvSpPr>
          <p:cNvPr id="4" name="Slide Number Placeholder 3"/>
          <p:cNvSpPr>
            <a:spLocks noGrp="1"/>
          </p:cNvSpPr>
          <p:nvPr>
            <p:ph type="sldNum" sz="quarter" idx="12"/>
          </p:nvPr>
        </p:nvSpPr>
        <p:spPr/>
        <p:txBody>
          <a:bodyPr/>
          <a:lstStyle/>
          <a:p>
            <a:fld id="{C0E98F66-2D13-4B36-8FEF-F14EB914BAAC}"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extLst>
      <p:ext uri="{BB962C8B-B14F-4D97-AF65-F5344CB8AC3E}">
        <p14:creationId xmlns="" xmlns:p14="http://schemas.microsoft.com/office/powerpoint/2010/main" val="1639828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608415" cy="1143000"/>
          </a:xfrm>
        </p:spPr>
        <p:txBody>
          <a:bodyPr anchor="t">
            <a:normAutofit fontScale="90000"/>
          </a:bodyPr>
          <a:lstStyle/>
          <a:p>
            <a:pPr algn="l" rtl="0"/>
            <a:r>
              <a:rPr lang="en-US" dirty="0"/>
              <a:t>Patients on non-pharmacological interventions require frequent follow-up visits to</a:t>
            </a:r>
            <a:endParaRPr lang="ar-SA" dirty="0"/>
          </a:p>
        </p:txBody>
      </p:sp>
      <p:sp>
        <p:nvSpPr>
          <p:cNvPr id="3" name="Content Placeholder 2"/>
          <p:cNvSpPr>
            <a:spLocks noGrp="1"/>
          </p:cNvSpPr>
          <p:nvPr>
            <p:ph idx="1"/>
          </p:nvPr>
        </p:nvSpPr>
        <p:spPr/>
        <p:txBody>
          <a:bodyPr>
            <a:normAutofit/>
          </a:bodyPr>
          <a:lstStyle/>
          <a:p>
            <a:pPr algn="l" rtl="0"/>
            <a:endParaRPr lang="en-US" dirty="0" smtClean="0"/>
          </a:p>
          <a:p>
            <a:pPr algn="l" rtl="0"/>
            <a:r>
              <a:rPr lang="en-US" dirty="0"/>
              <a:t>M</a:t>
            </a:r>
            <a:r>
              <a:rPr lang="en-US" dirty="0" smtClean="0"/>
              <a:t>aximize compliance.</a:t>
            </a:r>
          </a:p>
          <a:p>
            <a:pPr algn="l" rtl="0"/>
            <a:r>
              <a:rPr lang="en-US" dirty="0"/>
              <a:t>T</a:t>
            </a:r>
            <a:r>
              <a:rPr lang="en-US" dirty="0" smtClean="0"/>
              <a:t>o </a:t>
            </a:r>
            <a:r>
              <a:rPr lang="en-US" dirty="0"/>
              <a:t>reinforce the treatment </a:t>
            </a:r>
            <a:r>
              <a:rPr lang="en-US" dirty="0" smtClean="0"/>
              <a:t>approach.</a:t>
            </a:r>
          </a:p>
          <a:p>
            <a:pPr algn="l" rtl="0"/>
            <a:r>
              <a:rPr lang="en-US" dirty="0"/>
              <a:t>T</a:t>
            </a:r>
            <a:r>
              <a:rPr lang="en-US" dirty="0" smtClean="0"/>
              <a:t>o </a:t>
            </a:r>
            <a:r>
              <a:rPr lang="en-US" dirty="0"/>
              <a:t>monitor </a:t>
            </a:r>
            <a:r>
              <a:rPr lang="en-US" dirty="0" smtClean="0"/>
              <a:t>BP.</a:t>
            </a:r>
          </a:p>
          <a:p>
            <a:pPr algn="l" rtl="0"/>
            <a:r>
              <a:rPr lang="en-US" dirty="0"/>
              <a:t>A</a:t>
            </a:r>
            <a:r>
              <a:rPr lang="en-US" dirty="0" smtClean="0"/>
              <a:t>llowing </a:t>
            </a:r>
            <a:r>
              <a:rPr lang="en-US" dirty="0"/>
              <a:t>a prompt and timely switch to pharmacological interventions if necessary.</a:t>
            </a:r>
          </a:p>
          <a:p>
            <a:pPr algn="l" rtl="0"/>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extLst>
      <p:ext uri="{BB962C8B-B14F-4D97-AF65-F5344CB8AC3E}">
        <p14:creationId xmlns="" xmlns:p14="http://schemas.microsoft.com/office/powerpoint/2010/main" val="42427688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dirty="0" smtClean="0"/>
              <a:t>During the titration phase of pharmacological therapy, patients should receive regular checkups (</a:t>
            </a:r>
            <a:r>
              <a:rPr lang="en-US" dirty="0" err="1" smtClean="0"/>
              <a:t>eg</a:t>
            </a:r>
            <a:r>
              <a:rPr lang="en-US" dirty="0" smtClean="0"/>
              <a:t>, every 2–4 weeks) in order to </a:t>
            </a:r>
            <a:r>
              <a:rPr lang="en-US" b="1" dirty="0" smtClean="0"/>
              <a:t>optimize the treatment regimen.</a:t>
            </a:r>
          </a:p>
          <a:p>
            <a:pPr algn="l" rtl="0"/>
            <a:endParaRPr lang="en-US" b="1" dirty="0" smtClean="0"/>
          </a:p>
          <a:p>
            <a:pPr algn="l" rtl="0"/>
            <a:r>
              <a:rPr lang="en-US" dirty="0" smtClean="0"/>
              <a:t>The Guidelines advise an added benefit of instructing patients to self-measure BP at home during this phase.</a:t>
            </a:r>
          </a:p>
          <a:p>
            <a:pPr algn="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extLst>
      <p:ext uri="{BB962C8B-B14F-4D97-AF65-F5344CB8AC3E}">
        <p14:creationId xmlns="" xmlns:p14="http://schemas.microsoft.com/office/powerpoint/2010/main" val="7891039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FOLLOW-UP VISITS</a:t>
            </a:r>
            <a:br>
              <a:rPr lang="en-US" dirty="0" smtClean="0"/>
            </a:br>
            <a:endParaRPr lang="ar-SA" dirty="0"/>
          </a:p>
        </p:txBody>
      </p:sp>
      <p:sp>
        <p:nvSpPr>
          <p:cNvPr id="3" name="Content Placeholder 2"/>
          <p:cNvSpPr>
            <a:spLocks noGrp="1"/>
          </p:cNvSpPr>
          <p:nvPr>
            <p:ph idx="1"/>
          </p:nvPr>
        </p:nvSpPr>
        <p:spPr/>
        <p:txBody>
          <a:bodyPr>
            <a:normAutofit/>
          </a:bodyPr>
          <a:lstStyle/>
          <a:p>
            <a:pPr algn="l" rtl="0"/>
            <a:r>
              <a:rPr lang="en-US" dirty="0" smtClean="0"/>
              <a:t>The timing of additional visits will depend on:</a:t>
            </a:r>
          </a:p>
          <a:p>
            <a:pPr lvl="1" algn="l" rtl="0">
              <a:buFont typeface="Wingdings" pitchFamily="2" charset="2"/>
              <a:buChar char="§"/>
            </a:pPr>
            <a:r>
              <a:rPr lang="en-US" dirty="0"/>
              <a:t>B</a:t>
            </a:r>
            <a:r>
              <a:rPr lang="en-US" dirty="0" smtClean="0"/>
              <a:t>lood pressure control and the.</a:t>
            </a:r>
          </a:p>
          <a:p>
            <a:pPr lvl="1" algn="l" rtl="0">
              <a:buFont typeface="Wingdings" pitchFamily="2" charset="2"/>
              <a:buChar char="§"/>
            </a:pPr>
            <a:r>
              <a:rPr lang="en-US" dirty="0"/>
              <a:t>E</a:t>
            </a:r>
            <a:r>
              <a:rPr lang="en-US" dirty="0" smtClean="0"/>
              <a:t>xistence of complications or other diseases.</a:t>
            </a:r>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56</a:t>
            </a:fld>
            <a:endParaRPr lang="en-US"/>
          </a:p>
        </p:txBody>
      </p:sp>
    </p:spTree>
    <p:extLst>
      <p:ext uri="{BB962C8B-B14F-4D97-AF65-F5344CB8AC3E}">
        <p14:creationId xmlns="" xmlns:p14="http://schemas.microsoft.com/office/powerpoint/2010/main" val="268855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rtl="0"/>
            <a:r>
              <a:rPr lang="en-US" dirty="0" smtClean="0"/>
              <a:t>Every Visit:</a:t>
            </a:r>
            <a:br>
              <a:rPr lang="en-US" dirty="0" smtClean="0"/>
            </a:br>
            <a:endParaRPr lang="ar-SA" dirty="0"/>
          </a:p>
        </p:txBody>
      </p:sp>
      <p:sp>
        <p:nvSpPr>
          <p:cNvPr id="3" name="Content Placeholder 2"/>
          <p:cNvSpPr>
            <a:spLocks noGrp="1"/>
          </p:cNvSpPr>
          <p:nvPr>
            <p:ph idx="1"/>
          </p:nvPr>
        </p:nvSpPr>
        <p:spPr/>
        <p:txBody>
          <a:bodyPr>
            <a:normAutofit/>
          </a:bodyPr>
          <a:lstStyle/>
          <a:p>
            <a:pPr algn="l" rtl="0"/>
            <a:r>
              <a:rPr lang="en-US" dirty="0" smtClean="0"/>
              <a:t> Measure and record BP.</a:t>
            </a:r>
          </a:p>
          <a:p>
            <a:pPr algn="l" rtl="0"/>
            <a:r>
              <a:rPr lang="en-US" dirty="0" smtClean="0"/>
              <a:t> Measure weight for BMI calculation.</a:t>
            </a:r>
          </a:p>
          <a:p>
            <a:pPr algn="l" rtl="0"/>
            <a:r>
              <a:rPr lang="en-US" dirty="0" smtClean="0"/>
              <a:t> Elicit information on adherence to treatment, including taking  medication the morning of visit.</a:t>
            </a:r>
          </a:p>
          <a:p>
            <a:pPr algn="l" rtl="0"/>
            <a:r>
              <a:rPr lang="en-US" dirty="0" smtClean="0"/>
              <a:t> Ask about symptoms/changes since last visit, and any adverse drug  effects.</a:t>
            </a:r>
          </a:p>
          <a:p>
            <a:pPr algn="l" rtl="0"/>
            <a:r>
              <a:rPr lang="en-US" dirty="0" smtClean="0"/>
              <a:t> Stress importance of healthy lifestyle evaluating the Patient.</a:t>
            </a:r>
          </a:p>
          <a:p>
            <a:pPr algn="l" rtl="0"/>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57</a:t>
            </a:fld>
            <a:endParaRPr lang="en-US"/>
          </a:p>
        </p:txBody>
      </p:sp>
    </p:spTree>
    <p:extLst>
      <p:ext uri="{BB962C8B-B14F-4D97-AF65-F5344CB8AC3E}">
        <p14:creationId xmlns="" xmlns:p14="http://schemas.microsoft.com/office/powerpoint/2010/main" val="1513949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smtClean="0"/>
              <a:t>Annual Visit:</a:t>
            </a:r>
            <a:br>
              <a:rPr lang="en-US" dirty="0" smtClean="0"/>
            </a:br>
            <a:endParaRPr lang="ar-SA" dirty="0"/>
          </a:p>
        </p:txBody>
      </p:sp>
      <p:sp>
        <p:nvSpPr>
          <p:cNvPr id="3" name="Content Placeholder 2"/>
          <p:cNvSpPr>
            <a:spLocks noGrp="1"/>
          </p:cNvSpPr>
          <p:nvPr>
            <p:ph idx="1"/>
          </p:nvPr>
        </p:nvSpPr>
        <p:spPr>
          <a:xfrm>
            <a:off x="323528" y="1412776"/>
            <a:ext cx="8229600" cy="4525963"/>
          </a:xfrm>
        </p:spPr>
        <p:txBody>
          <a:bodyPr>
            <a:normAutofit lnSpcReduction="10000"/>
          </a:bodyPr>
          <a:lstStyle/>
          <a:p>
            <a:pPr algn="l" rtl="0"/>
            <a:r>
              <a:rPr lang="en-US" dirty="0" smtClean="0"/>
              <a:t>Update medical history.</a:t>
            </a:r>
          </a:p>
          <a:p>
            <a:pPr algn="l" rtl="0"/>
            <a:r>
              <a:rPr lang="en-US" dirty="0" smtClean="0"/>
              <a:t>Measure and record BP.</a:t>
            </a:r>
            <a:endParaRPr lang="ar-SA" dirty="0" smtClean="0"/>
          </a:p>
          <a:p>
            <a:pPr algn="l" rtl="0"/>
            <a:r>
              <a:rPr lang="en-US" dirty="0" smtClean="0"/>
              <a:t>Measure weight for BMI calculation.</a:t>
            </a:r>
          </a:p>
          <a:p>
            <a:pPr algn="l" rtl="0"/>
            <a:r>
              <a:rPr lang="en-US" dirty="0" smtClean="0"/>
              <a:t>Ask about lifestyle - diet, physical activity, tobacco and alcohol use. </a:t>
            </a:r>
          </a:p>
          <a:p>
            <a:pPr algn="l" rtl="0"/>
            <a:r>
              <a:rPr lang="en-US" dirty="0" smtClean="0"/>
              <a:t>Stress importance of healthy lifestyle.</a:t>
            </a:r>
          </a:p>
          <a:p>
            <a:pPr algn="l" rtl="0"/>
            <a:r>
              <a:rPr lang="en-US" dirty="0" smtClean="0"/>
              <a:t>Do lab. investigations :</a:t>
            </a:r>
          </a:p>
          <a:p>
            <a:pPr lvl="1" algn="l" rtl="0">
              <a:buFont typeface="Wingdings" pitchFamily="2" charset="2"/>
              <a:buChar char="ü"/>
            </a:pPr>
            <a:r>
              <a:rPr lang="en-US" dirty="0" smtClean="0"/>
              <a:t>plasma </a:t>
            </a:r>
            <a:r>
              <a:rPr lang="en-US" dirty="0" err="1" smtClean="0"/>
              <a:t>creatinine</a:t>
            </a:r>
            <a:r>
              <a:rPr lang="en-US" dirty="0" smtClean="0"/>
              <a:t>, electrolytes, fasting lipid profile and full blood.</a:t>
            </a:r>
          </a:p>
          <a:p>
            <a:pPr algn="l" rtl="0"/>
            <a:r>
              <a:rPr lang="en-US" dirty="0" smtClean="0"/>
              <a:t>count (FBC) and fasting blood sugar. </a:t>
            </a:r>
          </a:p>
          <a:p>
            <a:pPr algn="l" rtl="0"/>
            <a:r>
              <a:rPr lang="en-US" dirty="0" smtClean="0"/>
              <a:t>Do an ECG.</a:t>
            </a:r>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58</a:t>
            </a:fld>
            <a:endParaRPr lang="en-US"/>
          </a:p>
        </p:txBody>
      </p:sp>
    </p:spTree>
    <p:extLst>
      <p:ext uri="{BB962C8B-B14F-4D97-AF65-F5344CB8AC3E}">
        <p14:creationId xmlns="" xmlns:p14="http://schemas.microsoft.com/office/powerpoint/2010/main" val="2981583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rtl="0"/>
            <a:r>
              <a:rPr lang="en-US" dirty="0"/>
              <a:t>Patients should be referred to consultative specialty services when:  </a:t>
            </a:r>
            <a:br>
              <a:rPr lang="en-US" dirty="0"/>
            </a:br>
            <a:endParaRPr lang="ar-SA" dirty="0"/>
          </a:p>
        </p:txBody>
      </p:sp>
      <p:sp>
        <p:nvSpPr>
          <p:cNvPr id="3" name="Content Placeholder 2"/>
          <p:cNvSpPr>
            <a:spLocks noGrp="1"/>
          </p:cNvSpPr>
          <p:nvPr>
            <p:ph idx="1"/>
          </p:nvPr>
        </p:nvSpPr>
        <p:spPr/>
        <p:txBody>
          <a:bodyPr>
            <a:normAutofit/>
          </a:bodyPr>
          <a:lstStyle/>
          <a:p>
            <a:pPr algn="l" rtl="0"/>
            <a:r>
              <a:rPr lang="en-US" dirty="0" smtClean="0"/>
              <a:t>BP remains uncontrolled even aggressive therapy with a minimum trial of 3 or 4 medications.</a:t>
            </a:r>
          </a:p>
          <a:p>
            <a:pPr algn="l" rtl="0"/>
            <a:endParaRPr lang="en-US" dirty="0" smtClean="0"/>
          </a:p>
          <a:p>
            <a:pPr algn="l" rtl="0"/>
            <a:r>
              <a:rPr lang="en-US" dirty="0" smtClean="0"/>
              <a:t>A dramatic failure to respond to medications</a:t>
            </a:r>
            <a:endParaRPr lang="en-US" dirty="0"/>
          </a:p>
          <a:p>
            <a:pPr marL="0" indent="0" algn="l" rtl="0">
              <a:buNone/>
            </a:pPr>
            <a:r>
              <a:rPr lang="en-US" dirty="0" smtClean="0"/>
              <a:t> </a:t>
            </a:r>
          </a:p>
          <a:p>
            <a:pPr algn="l" rtl="0"/>
            <a:r>
              <a:rPr lang="en-US" dirty="0" smtClean="0"/>
              <a:t>Unusually </a:t>
            </a:r>
            <a:r>
              <a:rPr lang="en-US" dirty="0"/>
              <a:t>young </a:t>
            </a:r>
            <a:r>
              <a:rPr lang="en-US" dirty="0" smtClean="0"/>
              <a:t>patient.</a:t>
            </a:r>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59</a:t>
            </a:fld>
            <a:endParaRPr lang="en-US"/>
          </a:p>
        </p:txBody>
      </p:sp>
    </p:spTree>
    <p:extLst>
      <p:ext uri="{BB962C8B-B14F-4D97-AF65-F5344CB8AC3E}">
        <p14:creationId xmlns="" xmlns:p14="http://schemas.microsoft.com/office/powerpoint/2010/main" val="1738552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ar-SA" dirty="0"/>
          </a:p>
        </p:txBody>
      </p:sp>
      <p:sp>
        <p:nvSpPr>
          <p:cNvPr id="3" name="Content Placeholder 2"/>
          <p:cNvSpPr>
            <a:spLocks noGrp="1"/>
          </p:cNvSpPr>
          <p:nvPr>
            <p:ph idx="1"/>
          </p:nvPr>
        </p:nvSpPr>
        <p:spPr/>
        <p:txBody>
          <a:bodyPr/>
          <a:lstStyle/>
          <a:p>
            <a:r>
              <a:rPr lang="en-US" dirty="0" smtClean="0"/>
              <a:t>4758 subjects participated in recent study.</a:t>
            </a:r>
          </a:p>
          <a:p>
            <a:r>
              <a:rPr lang="en-US" dirty="0" smtClean="0"/>
              <a:t>51% was female.</a:t>
            </a:r>
          </a:p>
          <a:p>
            <a:r>
              <a:rPr lang="en-US" dirty="0" smtClean="0"/>
              <a:t>The prevalence was 25.5%.</a:t>
            </a:r>
          </a:p>
          <a:p>
            <a:r>
              <a:rPr lang="en-US" dirty="0" smtClean="0"/>
              <a:t>27.1% males, 23.9% females.</a:t>
            </a:r>
          </a:p>
          <a:p>
            <a:r>
              <a:rPr lang="en-US" dirty="0" smtClean="0"/>
              <a:t>55.3% of the patients were unaware of their disease.(5) </a:t>
            </a:r>
            <a:endParaRPr lang="ar-SA" dirty="0"/>
          </a:p>
        </p:txBody>
      </p:sp>
      <p:sp>
        <p:nvSpPr>
          <p:cNvPr id="4" name="TextBox 3"/>
          <p:cNvSpPr txBox="1"/>
          <p:nvPr/>
        </p:nvSpPr>
        <p:spPr>
          <a:xfrm>
            <a:off x="179512" y="5733256"/>
            <a:ext cx="8784976" cy="954107"/>
          </a:xfrm>
          <a:prstGeom prst="rect">
            <a:avLst/>
          </a:prstGeom>
          <a:noFill/>
        </p:spPr>
        <p:txBody>
          <a:bodyPr wrap="square" rtlCol="1">
            <a:spAutoFit/>
          </a:bodyPr>
          <a:lstStyle/>
          <a:p>
            <a:pPr lvl="0"/>
            <a:r>
              <a:rPr lang="en-US" sz="1400" b="1" dirty="0" err="1" smtClean="0"/>
              <a:t>Abdalla</a:t>
            </a:r>
            <a:r>
              <a:rPr lang="en-US" sz="1400" b="1" dirty="0" smtClean="0"/>
              <a:t> A. </a:t>
            </a:r>
            <a:r>
              <a:rPr lang="en-US" sz="1400" b="1" dirty="0" err="1" smtClean="0"/>
              <a:t>Saeed</a:t>
            </a:r>
            <a:r>
              <a:rPr lang="en-US" sz="1400" b="1" dirty="0" smtClean="0"/>
              <a:t>, Nasser A. Al-</a:t>
            </a:r>
            <a:r>
              <a:rPr lang="en-US" sz="1400" b="1" dirty="0" err="1" smtClean="0"/>
              <a:t>Hamdan</a:t>
            </a:r>
            <a:r>
              <a:rPr lang="en-US" sz="1400" b="1" dirty="0" smtClean="0"/>
              <a:t>, Ahmed A. </a:t>
            </a:r>
            <a:r>
              <a:rPr lang="en-US" sz="1400" b="1" dirty="0" err="1" smtClean="0"/>
              <a:t>Bahnassy</a:t>
            </a:r>
            <a:r>
              <a:rPr lang="en-US" sz="1400" b="1" dirty="0" smtClean="0"/>
              <a:t>, et al. Prevalence, Awareness, Treatment, and Control of Hypertension among Saudi Adult Population: A National Survey. International Journal of Hypertension. Volume 2011 (2011): 8.</a:t>
            </a:r>
          </a:p>
          <a:p>
            <a:endParaRPr lang="ar-SA" sz="1400" b="1" dirty="0"/>
          </a:p>
        </p:txBody>
      </p:sp>
      <p:pic>
        <p:nvPicPr>
          <p:cNvPr id="5" name="Picture 4" descr="ksa.jpg"/>
          <p:cNvPicPr>
            <a:picLocks noChangeAspect="1"/>
          </p:cNvPicPr>
          <p:nvPr/>
        </p:nvPicPr>
        <p:blipFill>
          <a:blip r:embed="rId3" cstate="print"/>
          <a:stretch>
            <a:fillRect/>
          </a:stretch>
        </p:blipFill>
        <p:spPr>
          <a:xfrm>
            <a:off x="6516216" y="188640"/>
            <a:ext cx="2265040" cy="1420366"/>
          </a:xfrm>
          <a:prstGeom prst="rect">
            <a:avLst/>
          </a:prstGeom>
        </p:spPr>
      </p:pic>
      <p:sp>
        <p:nvSpPr>
          <p:cNvPr id="6" name="Slide Number Placeholder 5"/>
          <p:cNvSpPr>
            <a:spLocks noGrp="1"/>
          </p:cNvSpPr>
          <p:nvPr>
            <p:ph type="sldNum" sz="quarter" idx="12"/>
          </p:nvPr>
        </p:nvSpPr>
        <p:spPr/>
        <p:txBody>
          <a:bodyPr/>
          <a:lstStyle/>
          <a:p>
            <a:fld id="{C0E98F66-2D13-4B36-8FEF-F14EB914BAAC}"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rtl="0"/>
            <a:r>
              <a:rPr lang="en-US" dirty="0"/>
              <a:t>Refer patients to:  </a:t>
            </a:r>
            <a:br>
              <a:rPr lang="en-US" dirty="0"/>
            </a:br>
            <a:endParaRPr lang="ar-SA" dirty="0"/>
          </a:p>
        </p:txBody>
      </p:sp>
      <p:sp>
        <p:nvSpPr>
          <p:cNvPr id="3" name="Content Placeholder 2"/>
          <p:cNvSpPr>
            <a:spLocks noGrp="1"/>
          </p:cNvSpPr>
          <p:nvPr>
            <p:ph idx="1"/>
          </p:nvPr>
        </p:nvSpPr>
        <p:spPr/>
        <p:txBody>
          <a:bodyPr>
            <a:normAutofit/>
          </a:bodyPr>
          <a:lstStyle/>
          <a:p>
            <a:pPr algn="l" rtl="0"/>
            <a:r>
              <a:rPr lang="en-US" dirty="0" smtClean="0"/>
              <a:t>Consultative Internal Medicine, unless there is a clear element of renal failure.  </a:t>
            </a:r>
          </a:p>
          <a:p>
            <a:pPr algn="l" rtl="0"/>
            <a:r>
              <a:rPr lang="en-US" dirty="0" smtClean="0"/>
              <a:t>Nephrology if there is a clear element of renal failure (</a:t>
            </a:r>
            <a:r>
              <a:rPr lang="en-US" dirty="0" err="1" smtClean="0"/>
              <a:t>creatinine</a:t>
            </a:r>
            <a:r>
              <a:rPr lang="en-US" dirty="0" smtClean="0"/>
              <a:t> &gt; 2 or rising </a:t>
            </a:r>
            <a:r>
              <a:rPr lang="en-US" dirty="0" err="1" smtClean="0"/>
              <a:t>creatinine</a:t>
            </a:r>
            <a:r>
              <a:rPr lang="en-US" dirty="0" smtClean="0"/>
              <a:t> with proteinuria).  </a:t>
            </a:r>
          </a:p>
          <a:p>
            <a:pPr algn="l" rtl="0"/>
            <a:r>
              <a:rPr lang="en-US" dirty="0" smtClean="0"/>
              <a:t>Cardiology only if the patient is currently under the active management of a cardiologist.</a:t>
            </a:r>
            <a:endParaRPr lang="ar-SA" dirty="0" smtClean="0"/>
          </a:p>
          <a:p>
            <a:pPr algn="l" rtl="0"/>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C0E98F66-2D13-4B36-8FEF-F14EB914BAAC}" type="slidenum">
              <a:rPr lang="en-US" smtClean="0"/>
              <a:pPr/>
              <a:t>60</a:t>
            </a:fld>
            <a:endParaRPr lang="en-US"/>
          </a:p>
        </p:txBody>
      </p:sp>
    </p:spTree>
    <p:extLst>
      <p:ext uri="{BB962C8B-B14F-4D97-AF65-F5344CB8AC3E}">
        <p14:creationId xmlns="" xmlns:p14="http://schemas.microsoft.com/office/powerpoint/2010/main" val="2976164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to decide start of medication ?</a:t>
            </a:r>
            <a:endParaRPr lang="ar-SA" dirty="0"/>
          </a:p>
        </p:txBody>
      </p:sp>
      <p:pic>
        <p:nvPicPr>
          <p:cNvPr id="2050" name="Picture 2" descr="http://onestopfoodandwineblog.info/wp-content/uploads/2010/12/change-of-lifestyle-to-keep-weight-off.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6" y="2757916"/>
            <a:ext cx="3903742" cy="259995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www.petinsurance.com/healthzone/education/pet-poisons-and-toxins/~/media/All%20PHZ%20Images/Education/Toxins%20images/Toxins_meds.ashx"/>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4256" y="2757916"/>
            <a:ext cx="3456384" cy="209974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170287" y="2967335"/>
            <a:ext cx="803426"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or</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Slide Number Placeholder 5"/>
          <p:cNvSpPr>
            <a:spLocks noGrp="1"/>
          </p:cNvSpPr>
          <p:nvPr>
            <p:ph type="sldNum" sz="quarter" idx="12"/>
          </p:nvPr>
        </p:nvSpPr>
        <p:spPr/>
        <p:txBody>
          <a:bodyPr/>
          <a:lstStyle/>
          <a:p>
            <a:fld id="{C0E98F66-2D13-4B36-8FEF-F14EB914BAAC}" type="slidenum">
              <a:rPr lang="en-US" smtClean="0"/>
              <a:pPr/>
              <a:t>61</a:t>
            </a:fld>
            <a:endParaRPr lang="en-US"/>
          </a:p>
        </p:txBody>
      </p:sp>
      <p:sp>
        <p:nvSpPr>
          <p:cNvPr id="7" name="Footer Placeholder 6"/>
          <p:cNvSpPr>
            <a:spLocks noGrp="1"/>
          </p:cNvSpPr>
          <p:nvPr>
            <p:ph type="ftr" sz="quarter" idx="11"/>
          </p:nvPr>
        </p:nvSpPr>
        <p:spPr/>
        <p:txBody>
          <a:bodyPr/>
          <a:lstStyle/>
          <a:p>
            <a:r>
              <a:rPr lang="en-US" smtClean="0"/>
              <a:t>Hypertension</a:t>
            </a:r>
            <a:endParaRPr lang="en-US"/>
          </a:p>
        </p:txBody>
      </p:sp>
    </p:spTree>
    <p:extLst>
      <p:ext uri="{BB962C8B-B14F-4D97-AF65-F5344CB8AC3E}">
        <p14:creationId xmlns="" xmlns:p14="http://schemas.microsoft.com/office/powerpoint/2010/main" val="17960613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SA" dirty="0"/>
          </a:p>
        </p:txBody>
      </p:sp>
      <p:sp>
        <p:nvSpPr>
          <p:cNvPr id="3" name="Content Placeholder 2"/>
          <p:cNvSpPr>
            <a:spLocks noGrp="1"/>
          </p:cNvSpPr>
          <p:nvPr>
            <p:ph idx="1"/>
          </p:nvPr>
        </p:nvSpPr>
        <p:spPr/>
        <p:txBody>
          <a:bodyPr/>
          <a:lstStyle/>
          <a:p>
            <a:pPr algn="l" rtl="0"/>
            <a:r>
              <a:rPr lang="en-US" dirty="0" smtClean="0"/>
              <a:t>The decision to start antihypertensive treatment should be based on two criteria:</a:t>
            </a:r>
          </a:p>
          <a:p>
            <a:pPr lvl="1" algn="l" rtl="0"/>
            <a:endParaRPr lang="en-US" dirty="0" smtClean="0"/>
          </a:p>
          <a:p>
            <a:pPr marL="971550" lvl="1" indent="-514350" algn="l" rtl="0">
              <a:buFont typeface="+mj-lt"/>
              <a:buAutoNum type="arabicPeriod"/>
            </a:pPr>
            <a:r>
              <a:rPr lang="en-US" dirty="0" smtClean="0"/>
              <a:t>The level of systolic and diastolic blood pressure.</a:t>
            </a:r>
          </a:p>
          <a:p>
            <a:pPr marL="971550" lvl="1" indent="-514350" algn="l" rtl="0">
              <a:buFont typeface="+mj-lt"/>
              <a:buAutoNum type="arabicPeriod"/>
            </a:pPr>
            <a:r>
              <a:rPr lang="en-US" dirty="0" smtClean="0"/>
              <a:t>The level of total cardiovascular risk.</a:t>
            </a:r>
            <a:endParaRPr lang="ar-SA" dirty="0"/>
          </a:p>
        </p:txBody>
      </p:sp>
      <p:sp>
        <p:nvSpPr>
          <p:cNvPr id="4" name="Slide Number Placeholder 3"/>
          <p:cNvSpPr>
            <a:spLocks noGrp="1"/>
          </p:cNvSpPr>
          <p:nvPr>
            <p:ph type="sldNum" sz="quarter" idx="12"/>
          </p:nvPr>
        </p:nvSpPr>
        <p:spPr/>
        <p:txBody>
          <a:bodyPr/>
          <a:lstStyle/>
          <a:p>
            <a:fld id="{C0E98F66-2D13-4B36-8FEF-F14EB914BAAC}"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extLst>
      <p:ext uri="{BB962C8B-B14F-4D97-AF65-F5344CB8AC3E}">
        <p14:creationId xmlns="" xmlns:p14="http://schemas.microsoft.com/office/powerpoint/2010/main" val="18015466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620688"/>
            <a:ext cx="8064896"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0E98F66-2D13-4B36-8FEF-F14EB914BAAC}" type="slidenum">
              <a:rPr lang="en-US" smtClean="0"/>
              <a:pPr/>
              <a:t>63</a:t>
            </a:fld>
            <a:endParaRPr lang="en-US"/>
          </a:p>
        </p:txBody>
      </p:sp>
      <p:sp>
        <p:nvSpPr>
          <p:cNvPr id="4" name="Footer Placeholder 3"/>
          <p:cNvSpPr>
            <a:spLocks noGrp="1"/>
          </p:cNvSpPr>
          <p:nvPr>
            <p:ph type="ftr" sz="quarter" idx="11"/>
          </p:nvPr>
        </p:nvSpPr>
        <p:spPr/>
        <p:txBody>
          <a:bodyPr/>
          <a:lstStyle/>
          <a:p>
            <a:r>
              <a:rPr lang="en-US" smtClean="0"/>
              <a:t>Hypertension</a:t>
            </a:r>
            <a:endParaRPr lang="en-US"/>
          </a:p>
        </p:txBody>
      </p:sp>
    </p:spTree>
    <p:extLst>
      <p:ext uri="{BB962C8B-B14F-4D97-AF65-F5344CB8AC3E}">
        <p14:creationId xmlns="" xmlns:p14="http://schemas.microsoft.com/office/powerpoint/2010/main" val="3283315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ar-SA"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sz="2000" dirty="0" smtClean="0"/>
              <a:t>Burt VL, </a:t>
            </a:r>
            <a:r>
              <a:rPr lang="en-US" sz="2000" dirty="0" err="1" smtClean="0"/>
              <a:t>Whelton</a:t>
            </a:r>
            <a:r>
              <a:rPr lang="en-US" sz="2000" dirty="0" smtClean="0"/>
              <a:t> P, </a:t>
            </a:r>
            <a:r>
              <a:rPr lang="en-US" sz="2000" dirty="0" err="1" smtClean="0"/>
              <a:t>Roccella</a:t>
            </a:r>
            <a:r>
              <a:rPr lang="en-US" sz="2000" dirty="0" smtClean="0"/>
              <a:t> EJ, et al. Prevalence of hypertension in the US adult population. Results from the Third National Health and Nutrition Examination Survey, 1988-1991. Hypertension 1995; 25:305.</a:t>
            </a:r>
          </a:p>
          <a:p>
            <a:pPr marL="514350" lvl="0" indent="-514350">
              <a:buFont typeface="+mj-lt"/>
              <a:buAutoNum type="arabicPeriod"/>
            </a:pPr>
            <a:endParaRPr lang="en-US" sz="2000" dirty="0" smtClean="0"/>
          </a:p>
          <a:p>
            <a:pPr marL="514350" lvl="0" indent="-514350">
              <a:buFont typeface="+mj-lt"/>
              <a:buAutoNum type="arabicPeriod"/>
            </a:pPr>
            <a:r>
              <a:rPr lang="en-US" sz="2000" dirty="0" smtClean="0"/>
              <a:t>Centers for Disease Control and Prevention (CDC). Racial/ethnic disparities in prevalence, treatment, and control of hypertension--United States, 1999-2002. MMWR </a:t>
            </a:r>
            <a:r>
              <a:rPr lang="en-US" sz="2000" dirty="0" err="1" smtClean="0"/>
              <a:t>Morb</a:t>
            </a:r>
            <a:r>
              <a:rPr lang="en-US" sz="2000" dirty="0" smtClean="0"/>
              <a:t> Mortal Wkly Rep 2005; 54:7.</a:t>
            </a:r>
          </a:p>
          <a:p>
            <a:pPr marL="514350" lvl="0" indent="-514350">
              <a:buFont typeface="+mj-lt"/>
              <a:buAutoNum type="arabicPeriod"/>
            </a:pPr>
            <a:endParaRPr lang="en-US" sz="2000" dirty="0" smtClean="0"/>
          </a:p>
          <a:p>
            <a:pPr marL="514350" lvl="0" indent="-514350">
              <a:buFont typeface="+mj-lt"/>
              <a:buAutoNum type="arabicPeriod"/>
            </a:pPr>
            <a:r>
              <a:rPr lang="en-US" sz="2000" dirty="0" smtClean="0"/>
              <a:t>Katharina Wolf-Maier, Richard S. Cooper, Jose´ R. </a:t>
            </a:r>
            <a:r>
              <a:rPr lang="en-US" sz="2000" dirty="0" err="1" smtClean="0"/>
              <a:t>Banegas</a:t>
            </a:r>
            <a:r>
              <a:rPr lang="en-US" sz="2000" dirty="0" smtClean="0"/>
              <a:t>, et al. Hypertension Prevalence and Blood Pressure Levels in 6 European Countries, Canada, and the United State. JAMA, May 14, 2003; 289 (1): 2363-2369.</a:t>
            </a:r>
          </a:p>
        </p:txBody>
      </p:sp>
      <p:sp>
        <p:nvSpPr>
          <p:cNvPr id="4" name="Slide Number Placeholder 3"/>
          <p:cNvSpPr>
            <a:spLocks noGrp="1"/>
          </p:cNvSpPr>
          <p:nvPr>
            <p:ph type="sldNum" sz="quarter" idx="12"/>
          </p:nvPr>
        </p:nvSpPr>
        <p:spPr/>
        <p:txBody>
          <a:bodyPr/>
          <a:lstStyle/>
          <a:p>
            <a:fld id="{C0E98F66-2D13-4B36-8FEF-F14EB914BAAC}"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Hypertension</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SA" dirty="0"/>
          </a:p>
        </p:txBody>
      </p:sp>
      <p:sp>
        <p:nvSpPr>
          <p:cNvPr id="3" name="Content Placeholder 2"/>
          <p:cNvSpPr>
            <a:spLocks noGrp="1"/>
          </p:cNvSpPr>
          <p:nvPr>
            <p:ph idx="1"/>
          </p:nvPr>
        </p:nvSpPr>
        <p:spPr>
          <a:xfrm>
            <a:off x="457200" y="1412776"/>
            <a:ext cx="8229600" cy="5257800"/>
          </a:xfrm>
        </p:spPr>
        <p:txBody>
          <a:bodyPr>
            <a:normAutofit/>
          </a:bodyPr>
          <a:lstStyle/>
          <a:p>
            <a:endParaRPr lang="en-US" dirty="0" smtClean="0"/>
          </a:p>
          <a:p>
            <a:r>
              <a:rPr lang="en-US" dirty="0" smtClean="0"/>
              <a:t>To take a blood pressure reading, the patient need to be:</a:t>
            </a:r>
          </a:p>
          <a:p>
            <a:pPr lvl="1"/>
            <a:r>
              <a:rPr lang="en-US" dirty="0" smtClean="0"/>
              <a:t> Relaxed and comfortably seated.</a:t>
            </a:r>
          </a:p>
          <a:p>
            <a:pPr lvl="1"/>
            <a:r>
              <a:rPr lang="en-US" dirty="0" smtClean="0"/>
              <a:t> His arm well supported.</a:t>
            </a:r>
          </a:p>
          <a:p>
            <a:pPr lvl="1"/>
            <a:r>
              <a:rPr lang="en-US" dirty="0" smtClean="0"/>
              <a:t>Measurement should begin after at least 5 </a:t>
            </a:r>
            <a:r>
              <a:rPr lang="en-US" dirty="0" err="1" smtClean="0"/>
              <a:t>mins</a:t>
            </a:r>
            <a:r>
              <a:rPr lang="en-US" dirty="0" smtClean="0"/>
              <a:t>  of rest.</a:t>
            </a:r>
            <a:endParaRPr lang="en-US"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A0EA37A2-8EE3-4560-8DBC-38D463AA1FC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Two or more elevated readings are obtained on each visit, for at least two visits over a period of one to several weeks.</a:t>
            </a:r>
          </a:p>
          <a:p>
            <a:r>
              <a:rPr lang="en-US" dirty="0" smtClean="0"/>
              <a:t>3 types of measurements:</a:t>
            </a:r>
          </a:p>
          <a:p>
            <a:pPr lvl="1"/>
            <a:r>
              <a:rPr lang="en-US" dirty="0" smtClean="0"/>
              <a:t>Clinic Measurement.</a:t>
            </a:r>
          </a:p>
          <a:p>
            <a:pPr lvl="1"/>
            <a:r>
              <a:rPr lang="en-US" dirty="0" smtClean="0"/>
              <a:t>Ambulatory Measurement.</a:t>
            </a:r>
          </a:p>
          <a:p>
            <a:pPr lvl="1"/>
            <a:r>
              <a:rPr lang="en-US" dirty="0" smtClean="0"/>
              <a:t>Home measurement.</a:t>
            </a:r>
          </a:p>
          <a:p>
            <a:endParaRPr lang="ar-SA" dirty="0"/>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A0EA37A2-8EE3-4560-8DBC-38D463AA1FC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 </a:t>
            </a:r>
            <a:endParaRPr lang="en-US" dirty="0"/>
          </a:p>
        </p:txBody>
      </p:sp>
      <p:sp>
        <p:nvSpPr>
          <p:cNvPr id="3" name="Content Placeholder 2"/>
          <p:cNvSpPr>
            <a:spLocks noGrp="1"/>
          </p:cNvSpPr>
          <p:nvPr>
            <p:ph idx="1"/>
          </p:nvPr>
        </p:nvSpPr>
        <p:spPr/>
        <p:txBody>
          <a:bodyPr/>
          <a:lstStyle/>
          <a:p>
            <a:r>
              <a:rPr lang="en-US" dirty="0" smtClean="0"/>
              <a:t>“White coat” effect.</a:t>
            </a:r>
          </a:p>
          <a:p>
            <a:r>
              <a:rPr lang="en-US" dirty="0" smtClean="0"/>
              <a:t>Isolated ambulatory hypertension.</a:t>
            </a:r>
          </a:p>
          <a:p>
            <a:r>
              <a:rPr lang="en-US" dirty="0" smtClean="0"/>
              <a:t>Other methods of measuring BP.</a:t>
            </a:r>
          </a:p>
        </p:txBody>
      </p:sp>
      <p:sp>
        <p:nvSpPr>
          <p:cNvPr id="5" name="Footer Placeholder 4"/>
          <p:cNvSpPr>
            <a:spLocks noGrp="1"/>
          </p:cNvSpPr>
          <p:nvPr>
            <p:ph type="ftr" sz="quarter" idx="11"/>
          </p:nvPr>
        </p:nvSpPr>
        <p:spPr/>
        <p:txBody>
          <a:bodyPr/>
          <a:lstStyle/>
          <a:p>
            <a:r>
              <a:rPr lang="en-US" smtClean="0"/>
              <a:t>Hypertension</a:t>
            </a:r>
            <a:endParaRPr lang="en-US"/>
          </a:p>
        </p:txBody>
      </p:sp>
      <p:sp>
        <p:nvSpPr>
          <p:cNvPr id="4" name="Slide Number Placeholder 3"/>
          <p:cNvSpPr>
            <a:spLocks noGrp="1"/>
          </p:cNvSpPr>
          <p:nvPr>
            <p:ph type="sldNum" sz="quarter" idx="12"/>
          </p:nvPr>
        </p:nvSpPr>
        <p:spPr/>
        <p:txBody>
          <a:bodyPr/>
          <a:lstStyle/>
          <a:p>
            <a:fld id="{A0EA37A2-8EE3-4560-8DBC-38D463AA1FC8}"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135_slide">
  <a:themeElements>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fontScheme name="Calligraphy">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med_0135_slide</Template>
  <TotalTime>5132</TotalTime>
  <Words>2655</Words>
  <Application>Microsoft Office PowerPoint</Application>
  <PresentationFormat>On-screen Show (4:3)</PresentationFormat>
  <Paragraphs>547</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med_0135_slide</vt:lpstr>
      <vt:lpstr>1_Default Design</vt:lpstr>
      <vt:lpstr>Hypertension</vt:lpstr>
      <vt:lpstr>Outlines</vt:lpstr>
      <vt:lpstr>Why Hypertension?</vt:lpstr>
      <vt:lpstr>Epidemiology</vt:lpstr>
      <vt:lpstr>Epidemiology</vt:lpstr>
      <vt:lpstr>Epidemiology</vt:lpstr>
      <vt:lpstr>Diagnosis</vt:lpstr>
      <vt:lpstr>Slide 8</vt:lpstr>
      <vt:lpstr>Cautions ! </vt:lpstr>
      <vt:lpstr>Diagnosis</vt:lpstr>
      <vt:lpstr>Diagnosis</vt:lpstr>
      <vt:lpstr>Guidelines</vt:lpstr>
      <vt:lpstr>In the Clinic</vt:lpstr>
      <vt:lpstr>History </vt:lpstr>
      <vt:lpstr>History</vt:lpstr>
      <vt:lpstr>History</vt:lpstr>
      <vt:lpstr>History</vt:lpstr>
      <vt:lpstr>Examination</vt:lpstr>
      <vt:lpstr>Signs of organ damage</vt:lpstr>
      <vt:lpstr>Secondary Hypertension signs</vt:lpstr>
      <vt:lpstr>”Essential investigations“</vt:lpstr>
      <vt:lpstr>Laboratory Tests</vt:lpstr>
      <vt:lpstr>Laboratory Tests</vt:lpstr>
      <vt:lpstr>Laboratory Tests</vt:lpstr>
      <vt:lpstr>”Treatment Guidelines“</vt:lpstr>
      <vt:lpstr>Objectives of the Guidelines</vt:lpstr>
      <vt:lpstr>The ultimate public health goal of antihypertensive therapy is the reduction  of cardiovascular and renal morbidity and mortality.</vt:lpstr>
      <vt:lpstr>Goals of Therapy</vt:lpstr>
      <vt:lpstr>BP Targets</vt:lpstr>
      <vt:lpstr>Non-pharmacological Management</vt:lpstr>
      <vt:lpstr>Lifestyle Modifications </vt:lpstr>
      <vt:lpstr>Pharmacological Management</vt:lpstr>
      <vt:lpstr>Slide 33</vt:lpstr>
      <vt:lpstr>Slide 34</vt:lpstr>
      <vt:lpstr>Drug of choice</vt:lpstr>
      <vt:lpstr>Drug of choice</vt:lpstr>
      <vt:lpstr>Slide 37</vt:lpstr>
      <vt:lpstr>Combination therapy  </vt:lpstr>
      <vt:lpstr>Slide 39</vt:lpstr>
      <vt:lpstr>HTN and Diabetes</vt:lpstr>
      <vt:lpstr>Slide 41</vt:lpstr>
      <vt:lpstr>Slide 42</vt:lpstr>
      <vt:lpstr>HTN and Chronic Kidney Disease</vt:lpstr>
      <vt:lpstr>Slide 44</vt:lpstr>
      <vt:lpstr>HTN and IHD</vt:lpstr>
      <vt:lpstr>Slide 46</vt:lpstr>
      <vt:lpstr>Slide 47</vt:lpstr>
      <vt:lpstr>HTN and heart failure</vt:lpstr>
      <vt:lpstr>Slide 49</vt:lpstr>
      <vt:lpstr>HTN and Cerebrovascular Disease  </vt:lpstr>
      <vt:lpstr>Slide 51</vt:lpstr>
      <vt:lpstr>Follow up to prevent complications </vt:lpstr>
      <vt:lpstr>The frequency of follow up depends on factors including: </vt:lpstr>
      <vt:lpstr>Patients on non-pharmacological interventions require frequent follow-up visits to</vt:lpstr>
      <vt:lpstr>Slide 55</vt:lpstr>
      <vt:lpstr>FOLLOW-UP VISITS </vt:lpstr>
      <vt:lpstr>Every Visit: </vt:lpstr>
      <vt:lpstr>Annual Visit: </vt:lpstr>
      <vt:lpstr>Patients should be referred to consultative specialty services when:   </vt:lpstr>
      <vt:lpstr>Refer patients to:   </vt:lpstr>
      <vt:lpstr>When to decide start of medication ?</vt:lpstr>
      <vt:lpstr>Slide 62</vt:lpstr>
      <vt:lpstr>Slide 63</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Hypertension</dc:title>
  <dc:creator>Bilal</dc:creator>
  <cp:lastModifiedBy>Bilal</cp:lastModifiedBy>
  <cp:revision>109</cp:revision>
  <dcterms:created xsi:type="dcterms:W3CDTF">2011-09-11T15:50:50Z</dcterms:created>
  <dcterms:modified xsi:type="dcterms:W3CDTF">2011-09-17T21:16:14Z</dcterms:modified>
</cp:coreProperties>
</file>