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29/10/1432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29/10/1432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29/10/1432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29/10/1432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29/10/1432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29/10/1432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29/10/1432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29/10/1432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29/10/1432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29/10/1432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29/10/1432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29/10/1432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bscohost.com/dynamed/default.php" TargetMode="External"/><Relationship Id="rId2" Type="http://schemas.openxmlformats.org/officeDocument/2006/relationships/hyperlink" Target="http://www.clinicalevidence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uideline.gov/" TargetMode="External"/><Relationship Id="rId4" Type="http://schemas.openxmlformats.org/officeDocument/2006/relationships/hyperlink" Target="http://www.uptodate.com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pjc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ochranelibrary.com/" TargetMode="External"/><Relationship Id="rId2" Type="http://schemas.openxmlformats.org/officeDocument/2006/relationships/hyperlink" Target="http://plus.mcmaster.ca/evidenceupdat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lm.nih.gov/bsd/special_queries.html" TargetMode="External"/><Relationship Id="rId2" Type="http://schemas.openxmlformats.org/officeDocument/2006/relationships/hyperlink" Target="http://www.pubmed.gov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ubmed.gov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975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642910" y="357166"/>
            <a:ext cx="8215370" cy="6286544"/>
          </a:xfrm>
          <a:prstGeom prst="triangle">
            <a:avLst>
              <a:gd name="adj" fmla="val 4905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FF00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857620" y="1643050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357554" y="2500306"/>
            <a:ext cx="278608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2" idx="1"/>
            <a:endCxn id="2" idx="5"/>
          </p:cNvCxnSpPr>
          <p:nvPr/>
        </p:nvCxnSpPr>
        <p:spPr>
          <a:xfrm rot="10800000" flipH="1">
            <a:off x="2657770" y="3500438"/>
            <a:ext cx="410768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928794" y="4572008"/>
            <a:ext cx="557216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214414" y="5643578"/>
            <a:ext cx="700092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000364" y="6072206"/>
            <a:ext cx="321471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en-US" b="1" dirty="0" smtClean="0">
                <a:solidFill>
                  <a:srgbClr val="002060"/>
                </a:solidFill>
              </a:rPr>
              <a:t>Studies</a:t>
            </a:r>
            <a:endParaRPr lang="ar-SA" b="1" dirty="0" smtClean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57620" y="3857628"/>
            <a:ext cx="171451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en-US" b="1" dirty="0" smtClean="0">
                <a:solidFill>
                  <a:srgbClr val="002060"/>
                </a:solidFill>
              </a:rPr>
              <a:t>Syntheses</a:t>
            </a:r>
            <a:endParaRPr lang="ar-SA" b="1" dirty="0" smtClean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71868" y="2786058"/>
            <a:ext cx="242889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en-US" b="1" dirty="0" smtClean="0">
                <a:solidFill>
                  <a:srgbClr val="002060"/>
                </a:solidFill>
              </a:rPr>
              <a:t>Synopsis of Syntheses</a:t>
            </a:r>
            <a:endParaRPr lang="ar-SA" b="1" dirty="0" smtClean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71868" y="4929198"/>
            <a:ext cx="228601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en-US" b="1" dirty="0" smtClean="0">
                <a:solidFill>
                  <a:srgbClr val="002060"/>
                </a:solidFill>
              </a:rPr>
              <a:t>Synopsis of Studies</a:t>
            </a:r>
            <a:endParaRPr lang="ar-SA" b="1" dirty="0">
              <a:solidFill>
                <a:srgbClr val="00206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00496" y="1928802"/>
            <a:ext cx="135732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en-US" b="1" dirty="0" smtClean="0">
                <a:solidFill>
                  <a:srgbClr val="002060"/>
                </a:solidFill>
              </a:rPr>
              <a:t>Summaries</a:t>
            </a:r>
            <a:endParaRPr lang="ar-SA" b="1" dirty="0" smtClean="0">
              <a:solidFill>
                <a:srgbClr val="00206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43372" y="1202280"/>
            <a:ext cx="107157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en-US" b="1" dirty="0" smtClean="0">
                <a:solidFill>
                  <a:srgbClr val="002060"/>
                </a:solidFill>
              </a:rPr>
              <a:t>Systems</a:t>
            </a:r>
            <a:endParaRPr lang="ar-SA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b="1" dirty="0" smtClean="0">
                <a:solidFill>
                  <a:srgbClr val="002060"/>
                </a:solidFill>
              </a:rPr>
              <a:t>Systems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/>
            <a:r>
              <a:rPr lang="en-US" dirty="0" smtClean="0"/>
              <a:t>Decision support systems (CDSSs),</a:t>
            </a:r>
          </a:p>
          <a:p>
            <a:pPr algn="l" rtl="0"/>
            <a:r>
              <a:rPr lang="en-US" dirty="0" smtClean="0"/>
              <a:t> detailed individual patient data are entered into a computer program </a:t>
            </a:r>
          </a:p>
          <a:p>
            <a:pPr algn="l" rtl="0"/>
            <a:r>
              <a:rPr lang="en-US" dirty="0" smtClean="0"/>
              <a:t>matched to programs or algorithms in a </a:t>
            </a:r>
            <a:r>
              <a:rPr lang="en-US" dirty="0" err="1" smtClean="0"/>
              <a:t>computerised</a:t>
            </a:r>
            <a:r>
              <a:rPr lang="en-US" dirty="0" smtClean="0"/>
              <a:t> knowledge base</a:t>
            </a:r>
          </a:p>
          <a:p>
            <a:pPr algn="l" rtl="0"/>
            <a:r>
              <a:rPr lang="en-US" dirty="0" smtClean="0"/>
              <a:t>The generation of patient-specific assessments or recommendations</a:t>
            </a:r>
          </a:p>
          <a:p>
            <a:pPr algn="l" rtl="0"/>
            <a:r>
              <a:rPr lang="en-US" dirty="0" smtClean="0"/>
              <a:t>for clinicians.</a:t>
            </a:r>
          </a:p>
          <a:p>
            <a:pPr algn="l" rtl="0"/>
            <a:r>
              <a:rPr lang="en-US" dirty="0" smtClean="0"/>
              <a:t> For example, CDSSs exist to manage oral anticoagulation in nurse-led primary care clinics in the UK</a:t>
            </a:r>
          </a:p>
          <a:p>
            <a:pPr algn="l" rtl="0"/>
            <a:r>
              <a:rPr lang="en-US" dirty="0" smtClean="0"/>
              <a:t>To increase inpatient influenza vaccination. </a:t>
            </a:r>
          </a:p>
          <a:p>
            <a:pPr algn="l" rtl="0"/>
            <a:r>
              <a:rPr lang="en-US" dirty="0" smtClean="0"/>
              <a:t>Few such systems are currently available. </a:t>
            </a: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b="1" dirty="0" smtClean="0">
                <a:solidFill>
                  <a:srgbClr val="002060"/>
                </a:solidFill>
              </a:rPr>
              <a:t>Summaries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97152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Clinical Evidence </a:t>
            </a:r>
            <a:r>
              <a:rPr lang="en-US" dirty="0" smtClean="0">
                <a:hlinkClick r:id="rId2"/>
              </a:rPr>
              <a:t>www.clinicalevidence.com</a:t>
            </a:r>
            <a:endParaRPr lang="en-US" dirty="0" smtClean="0"/>
          </a:p>
          <a:p>
            <a:pPr algn="l" rtl="0"/>
            <a:r>
              <a:rPr lang="en-US" dirty="0" err="1" smtClean="0"/>
              <a:t>Dynamed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www.ebscohost.com/dynamed/default.php</a:t>
            </a:r>
            <a:endParaRPr lang="en-US" dirty="0" smtClean="0"/>
          </a:p>
          <a:p>
            <a:pPr algn="l" rtl="0"/>
            <a:r>
              <a:rPr lang="en-US" dirty="0" smtClean="0"/>
              <a:t>Physicians Information and Education Resource (PIER) </a:t>
            </a:r>
            <a:r>
              <a:rPr lang="en-US" dirty="0" smtClean="0">
                <a:hlinkClick r:id="rId3"/>
              </a:rPr>
              <a:t>pier.acponline.org</a:t>
            </a:r>
          </a:p>
          <a:p>
            <a:pPr algn="l" rtl="0"/>
            <a:r>
              <a:rPr lang="en-US" dirty="0" err="1" smtClean="0"/>
              <a:t>UpToDate</a:t>
            </a:r>
            <a:r>
              <a:rPr lang="en-US" dirty="0" smtClean="0"/>
              <a:t>    </a:t>
            </a:r>
            <a:r>
              <a:rPr lang="en-US" dirty="0" smtClean="0">
                <a:hlinkClick r:id="rId4"/>
              </a:rPr>
              <a:t>www.uptodate.com</a:t>
            </a:r>
            <a:endParaRPr lang="en-US" dirty="0" smtClean="0"/>
          </a:p>
          <a:p>
            <a:pPr algn="l" rtl="0"/>
            <a:r>
              <a:rPr lang="en-US" dirty="0" smtClean="0"/>
              <a:t>Clinical Practice Guidelines</a:t>
            </a:r>
          </a:p>
          <a:p>
            <a:pPr lvl="1" algn="l" rtl="0"/>
            <a:r>
              <a:rPr lang="en-US" dirty="0" smtClean="0"/>
              <a:t>National Guidelines Clearinghouse </a:t>
            </a:r>
            <a:r>
              <a:rPr lang="en-US" dirty="0" smtClean="0">
                <a:hlinkClick r:id="rId5"/>
              </a:rPr>
              <a:t>www.guideline.gov</a:t>
            </a:r>
            <a:endParaRPr lang="en-US" dirty="0" smtClean="0"/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b="1" dirty="0" smtClean="0">
                <a:solidFill>
                  <a:srgbClr val="002060"/>
                </a:solidFill>
              </a:rPr>
              <a:t>Synopses of Syntheses</a:t>
            </a:r>
            <a:endParaRPr lang="ar-SA" b="1" dirty="0" smtClean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Evidence Based Abstraction Journals e.g.</a:t>
            </a:r>
          </a:p>
          <a:p>
            <a:pPr algn="l" rtl="0"/>
            <a:r>
              <a:rPr lang="en-US" dirty="0" smtClean="0"/>
              <a:t>ACP Journal Club </a:t>
            </a:r>
            <a:r>
              <a:rPr lang="en-US" dirty="0" smtClean="0">
                <a:hlinkClick r:id="rId2"/>
              </a:rPr>
              <a:t>www.acpjc.org</a:t>
            </a:r>
            <a:endParaRPr lang="en-US" dirty="0" smtClean="0"/>
          </a:p>
          <a:p>
            <a:pPr algn="l" rtl="0"/>
            <a:r>
              <a:rPr lang="en-US" dirty="0" smtClean="0"/>
              <a:t>Evidence Based Medicine </a:t>
            </a:r>
            <a:r>
              <a:rPr lang="en-US" dirty="0" smtClean="0">
                <a:hlinkClick r:id="rId2"/>
              </a:rPr>
              <a:t>ebm.bmj.com </a:t>
            </a:r>
          </a:p>
          <a:p>
            <a:pPr algn="l" rtl="0"/>
            <a:r>
              <a:rPr lang="en-US" dirty="0" smtClean="0"/>
              <a:t>Evidence Based mental health </a:t>
            </a:r>
            <a:r>
              <a:rPr lang="en-US" dirty="0" smtClean="0">
                <a:hlinkClick r:id="rId2"/>
              </a:rPr>
              <a:t>ebmh.bmj.com</a:t>
            </a:r>
          </a:p>
          <a:p>
            <a:pPr algn="l" rtl="0"/>
            <a:r>
              <a:rPr lang="en-US" dirty="0" smtClean="0">
                <a:hlinkClick r:id="rId2"/>
              </a:rPr>
              <a:t>The database of abstracts of reviews of effects (DARE)  www.crd.york.ac.uk</a:t>
            </a:r>
          </a:p>
          <a:p>
            <a:pPr algn="l" rtl="0"/>
            <a:endParaRPr lang="en-US" b="1" dirty="0" smtClean="0">
              <a:hlinkClick r:id="rId2"/>
            </a:endParaRPr>
          </a:p>
          <a:p>
            <a:pPr algn="l" rtl="0"/>
            <a:endParaRPr lang="ar-SA" dirty="0" smtClean="0">
              <a:hlinkClick r:id="rId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Syntheses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ACPJC plus (plus.mcmaster.ca/</a:t>
            </a:r>
            <a:r>
              <a:rPr lang="en-US" dirty="0" err="1" smtClean="0"/>
              <a:t>acpjc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err="1" smtClean="0"/>
              <a:t>EvidenceUpDates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http://plus.mcmaster.ca/evidenceupdates</a:t>
            </a:r>
            <a:endParaRPr lang="en-US" dirty="0" smtClean="0"/>
          </a:p>
          <a:p>
            <a:pPr algn="l" rtl="0"/>
            <a:r>
              <a:rPr lang="en-US" dirty="0" smtClean="0"/>
              <a:t>The Cochrane Library </a:t>
            </a:r>
            <a:r>
              <a:rPr lang="en-US" dirty="0" smtClean="0">
                <a:hlinkClick r:id="rId3"/>
              </a:rPr>
              <a:t>www.thecochranelibrary.com</a:t>
            </a:r>
            <a:endParaRPr lang="en-US" dirty="0" smtClean="0"/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b="1" dirty="0" smtClean="0">
                <a:solidFill>
                  <a:srgbClr val="002060"/>
                </a:solidFill>
              </a:rPr>
              <a:t>Synopsis of Studies</a:t>
            </a:r>
            <a:endParaRPr lang="ar-SA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Evidence-Based Abstraction Journals </a:t>
            </a: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b="1" dirty="0" smtClean="0">
                <a:solidFill>
                  <a:srgbClr val="002060"/>
                </a:solidFill>
              </a:rPr>
              <a:t>Studies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hlinkClick r:id="rId2"/>
              </a:rPr>
              <a:t>www.pubmed.gov</a:t>
            </a:r>
            <a:endParaRPr lang="en-US" dirty="0" smtClean="0"/>
          </a:p>
          <a:p>
            <a:pPr lvl="1" algn="l" rtl="0"/>
            <a:r>
              <a:rPr lang="en-US" dirty="0" smtClean="0"/>
              <a:t>Clinical queries </a:t>
            </a:r>
          </a:p>
          <a:p>
            <a:pPr lvl="1" algn="l" rtl="0"/>
            <a:r>
              <a:rPr lang="en-US" dirty="0" smtClean="0"/>
              <a:t>Special queries: for health services and qualitative research  </a:t>
            </a:r>
            <a:r>
              <a:rPr lang="en-US" dirty="0" smtClean="0">
                <a:hlinkClick r:id="rId3"/>
              </a:rPr>
              <a:t>www.nlm.nih.gov/bsd/special_queries.html</a:t>
            </a:r>
            <a:endParaRPr lang="en-US" dirty="0" smtClean="0"/>
          </a:p>
          <a:p>
            <a:pPr lvl="1" algn="l" rtl="0"/>
            <a:endParaRPr lang="en-US" dirty="0" smtClean="0"/>
          </a:p>
          <a:p>
            <a:pPr lvl="1" algn="l" rtl="0"/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Federated Search Engines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err="1" smtClean="0"/>
              <a:t>SUMSearch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sumsearch.uthsca.edu</a:t>
            </a:r>
          </a:p>
          <a:p>
            <a:pPr algn="l" rtl="0"/>
            <a:r>
              <a:rPr lang="en-US" dirty="0" smtClean="0"/>
              <a:t>TRIP Turning Research Into Practice</a:t>
            </a:r>
          </a:p>
          <a:p>
            <a:pPr algn="l" rtl="0">
              <a:buNone/>
            </a:pPr>
            <a:r>
              <a:rPr lang="en-US" smtClean="0">
                <a:hlinkClick r:id="rId2"/>
              </a:rPr>
              <a:t> www.tripdatabase.com</a:t>
            </a:r>
            <a:endParaRPr lang="en-US" dirty="0" smtClean="0">
              <a:hlinkClick r:id="rId2"/>
            </a:endParaRP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183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سمة Office</vt:lpstr>
      <vt:lpstr>Slide 1</vt:lpstr>
      <vt:lpstr>Slide 2</vt:lpstr>
      <vt:lpstr>Systems</vt:lpstr>
      <vt:lpstr>Summaries</vt:lpstr>
      <vt:lpstr>Synopses of Syntheses</vt:lpstr>
      <vt:lpstr>Syntheses</vt:lpstr>
      <vt:lpstr>Synopsis of Studies</vt:lpstr>
      <vt:lpstr>Studies</vt:lpstr>
      <vt:lpstr>Federated Search Engines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ksupy</cp:lastModifiedBy>
  <cp:revision>10</cp:revision>
  <dcterms:modified xsi:type="dcterms:W3CDTF">2011-09-27T11:32:16Z</dcterms:modified>
</cp:coreProperties>
</file>