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8" r:id="rId3"/>
    <p:sldId id="279" r:id="rId4"/>
    <p:sldId id="280" r:id="rId5"/>
    <p:sldId id="283" r:id="rId6"/>
    <p:sldId id="284"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4" r:id="rId22"/>
    <p:sldId id="305" r:id="rId23"/>
    <p:sldId id="328"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9" r:id="rId42"/>
    <p:sldId id="330" r:id="rId43"/>
    <p:sldId id="331" r:id="rId44"/>
    <p:sldId id="332" r:id="rId45"/>
    <p:sldId id="340" r:id="rId46"/>
    <p:sldId id="333" r:id="rId47"/>
    <p:sldId id="335" r:id="rId48"/>
    <p:sldId id="337" r:id="rId49"/>
    <p:sldId id="336" r:id="rId50"/>
    <p:sldId id="334" r:id="rId51"/>
    <p:sldId id="338" r:id="rId52"/>
    <p:sldId id="339" r:id="rId53"/>
    <p:sldId id="341" r:id="rId54"/>
    <p:sldId id="325" r:id="rId55"/>
    <p:sldId id="257" r:id="rId56"/>
    <p:sldId id="262" r:id="rId57"/>
    <p:sldId id="258" r:id="rId58"/>
    <p:sldId id="259" r:id="rId59"/>
    <p:sldId id="260" r:id="rId60"/>
    <p:sldId id="263" r:id="rId61"/>
    <p:sldId id="265" r:id="rId62"/>
    <p:sldId id="326" r:id="rId63"/>
    <p:sldId id="266" r:id="rId64"/>
    <p:sldId id="267" r:id="rId65"/>
    <p:sldId id="268" r:id="rId66"/>
    <p:sldId id="269" r:id="rId67"/>
    <p:sldId id="270" r:id="rId68"/>
    <p:sldId id="271" r:id="rId69"/>
    <p:sldId id="272" r:id="rId70"/>
    <p:sldId id="273" r:id="rId71"/>
    <p:sldId id="274" r:id="rId72"/>
    <p:sldId id="275" r:id="rId73"/>
    <p:sldId id="276" r:id="rId74"/>
    <p:sldId id="327" r:id="rId75"/>
    <p:sldId id="323" r:id="rId76"/>
    <p:sldId id="324" r:id="rId77"/>
    <p:sldId id="302" r:id="rId78"/>
    <p:sldId id="303" r:id="rId7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66" d="100"/>
          <a:sy n="66" d="100"/>
        </p:scale>
        <p:origin x="-7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23A1661-2876-463E-B413-4A86A4CC3E16}" type="datetimeFigureOut">
              <a:rPr lang="ar-SA" smtClean="0"/>
              <a:pPr/>
              <a:t>01/11/1432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3AC210A-8C65-4F66-8CA7-F335650FA2C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23A1661-2876-463E-B413-4A86A4CC3E16}" type="datetimeFigureOut">
              <a:rPr lang="ar-SA" smtClean="0"/>
              <a:pPr/>
              <a:t>01/11/1432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AC210A-8C65-4F66-8CA7-F335650FA2C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Common_cold"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414286" y="3071810"/>
            <a:ext cx="8301118" cy="3357586"/>
          </a:xfrm>
          <a:prstGeom prst="round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p>
        </p:txBody>
      </p:sp>
      <p:sp>
        <p:nvSpPr>
          <p:cNvPr id="2" name="عنوان 1"/>
          <p:cNvSpPr>
            <a:spLocks noGrp="1"/>
          </p:cNvSpPr>
          <p:nvPr>
            <p:ph type="ctrTitle"/>
          </p:nvPr>
        </p:nvSpPr>
        <p:spPr>
          <a:xfrm>
            <a:off x="714348" y="1000108"/>
            <a:ext cx="7772400" cy="1470025"/>
          </a:xfrm>
        </p:spPr>
        <p:txBody>
          <a:bodyPr/>
          <a:lstStyle/>
          <a:p>
            <a:r>
              <a:rPr lang="en-US" dirty="0" smtClean="0">
                <a:solidFill>
                  <a:schemeClr val="bg1"/>
                </a:solidFill>
                <a:latin typeface="Agency FB" pitchFamily="34" charset="0"/>
              </a:rPr>
              <a:t>Upper respiratory tract infections</a:t>
            </a:r>
            <a:endParaRPr lang="ar-SA" dirty="0">
              <a:solidFill>
                <a:schemeClr val="bg1"/>
              </a:solidFill>
              <a:latin typeface="Agency FB" pitchFamily="34" charset="0"/>
            </a:endParaRPr>
          </a:p>
        </p:txBody>
      </p:sp>
      <p:sp>
        <p:nvSpPr>
          <p:cNvPr id="3" name="عنوان فرعي 2"/>
          <p:cNvSpPr>
            <a:spLocks noGrp="1"/>
          </p:cNvSpPr>
          <p:nvPr>
            <p:ph type="subTitle" idx="1"/>
          </p:nvPr>
        </p:nvSpPr>
        <p:spPr>
          <a:xfrm>
            <a:off x="-642974" y="3357562"/>
            <a:ext cx="6400800" cy="3000396"/>
          </a:xfrm>
        </p:spPr>
        <p:txBody>
          <a:bodyPr>
            <a:normAutofit fontScale="92500" lnSpcReduction="20000"/>
          </a:bodyPr>
          <a:lstStyle/>
          <a:p>
            <a:r>
              <a:rPr lang="en-US" dirty="0" smtClean="0">
                <a:latin typeface="Agency FB" pitchFamily="34" charset="0"/>
              </a:rPr>
              <a:t>Done by :</a:t>
            </a:r>
          </a:p>
          <a:p>
            <a:r>
              <a:rPr lang="en-US" dirty="0" err="1" smtClean="0">
                <a:latin typeface="Agency FB" pitchFamily="34" charset="0"/>
              </a:rPr>
              <a:t>Meshal</a:t>
            </a:r>
            <a:r>
              <a:rPr lang="en-US" dirty="0" smtClean="0">
                <a:latin typeface="Agency FB" pitchFamily="34" charset="0"/>
              </a:rPr>
              <a:t> al-</a:t>
            </a:r>
            <a:r>
              <a:rPr lang="en-US" dirty="0" err="1" smtClean="0">
                <a:latin typeface="Agency FB" pitchFamily="34" charset="0"/>
              </a:rPr>
              <a:t>tamimi</a:t>
            </a:r>
            <a:endParaRPr lang="en-US" dirty="0" smtClean="0">
              <a:latin typeface="Agency FB" pitchFamily="34" charset="0"/>
            </a:endParaRPr>
          </a:p>
          <a:p>
            <a:r>
              <a:rPr lang="en-US" dirty="0" err="1" smtClean="0">
                <a:latin typeface="Agency FB" pitchFamily="34" charset="0"/>
              </a:rPr>
              <a:t>Mohsen</a:t>
            </a:r>
            <a:r>
              <a:rPr lang="en-US" dirty="0" smtClean="0">
                <a:latin typeface="Agency FB" pitchFamily="34" charset="0"/>
              </a:rPr>
              <a:t> al-</a:t>
            </a:r>
            <a:r>
              <a:rPr lang="en-US" dirty="0" err="1" smtClean="0">
                <a:latin typeface="Agency FB" pitchFamily="34" charset="0"/>
              </a:rPr>
              <a:t>anzi</a:t>
            </a:r>
            <a:endParaRPr lang="en-US" dirty="0" smtClean="0">
              <a:latin typeface="Agency FB" pitchFamily="34" charset="0"/>
            </a:endParaRPr>
          </a:p>
          <a:p>
            <a:r>
              <a:rPr lang="en-US" dirty="0" err="1" smtClean="0">
                <a:latin typeface="Agency FB" pitchFamily="34" charset="0"/>
              </a:rPr>
              <a:t>Mohannad</a:t>
            </a:r>
            <a:r>
              <a:rPr lang="en-US" dirty="0" smtClean="0">
                <a:latin typeface="Agency FB" pitchFamily="34" charset="0"/>
              </a:rPr>
              <a:t> al-</a:t>
            </a:r>
            <a:r>
              <a:rPr lang="en-US" dirty="0" err="1" smtClean="0">
                <a:latin typeface="Agency FB" pitchFamily="34" charset="0"/>
              </a:rPr>
              <a:t>shaya</a:t>
            </a:r>
            <a:endParaRPr lang="en-US" dirty="0" smtClean="0">
              <a:latin typeface="Agency FB" pitchFamily="34" charset="0"/>
            </a:endParaRPr>
          </a:p>
          <a:p>
            <a:r>
              <a:rPr lang="en-US" dirty="0" smtClean="0">
                <a:latin typeface="Agency FB" pitchFamily="34" charset="0"/>
              </a:rPr>
              <a:t>Yusuf </a:t>
            </a:r>
            <a:r>
              <a:rPr lang="en-US" dirty="0" err="1" smtClean="0">
                <a:latin typeface="Agency FB" pitchFamily="34" charset="0"/>
              </a:rPr>
              <a:t>alghamdi</a:t>
            </a:r>
            <a:endParaRPr lang="en-US" dirty="0" smtClean="0">
              <a:latin typeface="Agency FB" pitchFamily="34" charset="0"/>
            </a:endParaRPr>
          </a:p>
          <a:p>
            <a:r>
              <a:rPr lang="en-US" dirty="0" smtClean="0">
                <a:latin typeface="Agency FB" pitchFamily="34" charset="0"/>
              </a:rPr>
              <a:t>Abdullah al-</a:t>
            </a:r>
            <a:r>
              <a:rPr lang="en-US" dirty="0" err="1" smtClean="0">
                <a:latin typeface="Agency FB" pitchFamily="34" charset="0"/>
              </a:rPr>
              <a:t>shahrani</a:t>
            </a:r>
            <a:endParaRPr lang="en-US" dirty="0" smtClean="0">
              <a:latin typeface="Agency FB" pitchFamily="34" charset="0"/>
            </a:endParaRPr>
          </a:p>
        </p:txBody>
      </p:sp>
      <p:pic>
        <p:nvPicPr>
          <p:cNvPr id="2050" name="Picture 2" descr="C:\Users\ahn\Desktop\2dsiwqf.jpg"/>
          <p:cNvPicPr>
            <a:picLocks noChangeAspect="1" noChangeArrowheads="1"/>
          </p:cNvPicPr>
          <p:nvPr/>
        </p:nvPicPr>
        <p:blipFill>
          <a:blip r:embed="rId3" cstate="print"/>
          <a:srcRect/>
          <a:stretch>
            <a:fillRect/>
          </a:stretch>
        </p:blipFill>
        <p:spPr bwMode="auto">
          <a:xfrm>
            <a:off x="6072198" y="3786190"/>
            <a:ext cx="2000250" cy="1828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sz="4400" dirty="0"/>
          </a:p>
        </p:txBody>
      </p:sp>
      <p:sp>
        <p:nvSpPr>
          <p:cNvPr id="17411" name="Content Placeholder 2"/>
          <p:cNvSpPr>
            <a:spLocks noGrp="1"/>
          </p:cNvSpPr>
          <p:nvPr>
            <p:ph sz="quarter" idx="1"/>
          </p:nvPr>
        </p:nvSpPr>
        <p:spPr>
          <a:xfrm>
            <a:off x="457200" y="1600200"/>
            <a:ext cx="7467600" cy="4873625"/>
          </a:xfrm>
        </p:spPr>
        <p:txBody>
          <a:bodyPr/>
          <a:lstStyle/>
          <a:p>
            <a:pPr algn="l" rtl="0"/>
            <a:r>
              <a:rPr lang="en-US" sz="4400" dirty="0" smtClean="0">
                <a:solidFill>
                  <a:schemeClr val="bg1">
                    <a:lumMod val="95000"/>
                  </a:schemeClr>
                </a:solidFill>
              </a:rPr>
              <a:t>Why sometime we get 2 or more common cold per year ?</a:t>
            </a:r>
          </a:p>
          <a:p>
            <a:endParaRPr lang="ar-S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i="1" dirty="0" smtClean="0"/>
              <a:t>Clinical manifestations</a:t>
            </a:r>
            <a:endParaRPr lang="ar-SA" dirty="0"/>
          </a:p>
        </p:txBody>
      </p:sp>
      <p:sp>
        <p:nvSpPr>
          <p:cNvPr id="18435" name="Content Placeholder 2"/>
          <p:cNvSpPr>
            <a:spLocks noGrp="1"/>
          </p:cNvSpPr>
          <p:nvPr>
            <p:ph sz="quarter" idx="1"/>
          </p:nvPr>
        </p:nvSpPr>
        <p:spPr>
          <a:xfrm>
            <a:off x="457200" y="1600200"/>
            <a:ext cx="7467600" cy="4873625"/>
          </a:xfrm>
        </p:spPr>
        <p:txBody>
          <a:bodyPr>
            <a:normAutofit fontScale="92500" lnSpcReduction="20000"/>
          </a:bodyPr>
          <a:lstStyle/>
          <a:p>
            <a:pPr algn="l" rtl="0">
              <a:buFont typeface="Wingdings" pitchFamily="2" charset="2"/>
              <a:buChar char="ü"/>
            </a:pPr>
            <a:r>
              <a:rPr lang="en-US" dirty="0" smtClean="0">
                <a:solidFill>
                  <a:schemeClr val="bg1">
                    <a:lumMod val="95000"/>
                  </a:schemeClr>
                </a:solidFill>
              </a:rPr>
              <a:t>Sore throat or “ scratchy” throat</a:t>
            </a:r>
          </a:p>
          <a:p>
            <a:pPr algn="l" rtl="0">
              <a:buFont typeface="Wingdings" pitchFamily="2" charset="2"/>
              <a:buChar char="ü"/>
            </a:pPr>
            <a:r>
              <a:rPr lang="en-US" dirty="0" smtClean="0">
                <a:solidFill>
                  <a:schemeClr val="bg1">
                    <a:lumMod val="95000"/>
                  </a:schemeClr>
                </a:solidFill>
              </a:rPr>
              <a:t>Nasal obstruction and </a:t>
            </a:r>
            <a:r>
              <a:rPr lang="en-US" dirty="0" err="1" smtClean="0">
                <a:solidFill>
                  <a:schemeClr val="bg1">
                    <a:lumMod val="95000"/>
                  </a:schemeClr>
                </a:solidFill>
              </a:rPr>
              <a:t>rhinorrhea</a:t>
            </a:r>
            <a:r>
              <a:rPr lang="en-US" dirty="0" smtClean="0">
                <a:solidFill>
                  <a:schemeClr val="bg1">
                    <a:lumMod val="95000"/>
                  </a:schemeClr>
                </a:solidFill>
              </a:rPr>
              <a:t> .</a:t>
            </a:r>
          </a:p>
          <a:p>
            <a:pPr algn="l" rtl="0">
              <a:buFont typeface="Wingdings" pitchFamily="2" charset="2"/>
              <a:buChar char="ü"/>
            </a:pPr>
            <a:r>
              <a:rPr lang="en-US" dirty="0" smtClean="0">
                <a:solidFill>
                  <a:schemeClr val="bg1">
                    <a:lumMod val="95000"/>
                  </a:schemeClr>
                </a:solidFill>
              </a:rPr>
              <a:t> Cough (30%)</a:t>
            </a:r>
          </a:p>
          <a:p>
            <a:pPr algn="l" rtl="0">
              <a:buFont typeface="Wingdings" pitchFamily="2" charset="2"/>
              <a:buChar char="ü"/>
            </a:pPr>
            <a:r>
              <a:rPr lang="en-US" dirty="0" smtClean="0">
                <a:solidFill>
                  <a:schemeClr val="bg1">
                    <a:lumMod val="95000"/>
                  </a:schemeClr>
                </a:solidFill>
              </a:rPr>
              <a:t>Sometimes: fever, headache, muscle pain, fatigue, chills, loss of appetite  </a:t>
            </a:r>
          </a:p>
          <a:p>
            <a:pPr algn="l" rtl="0">
              <a:buFont typeface="Wingdings" pitchFamily="2" charset="2"/>
              <a:buNone/>
            </a:pPr>
            <a:endParaRPr lang="en-US" dirty="0" smtClean="0">
              <a:solidFill>
                <a:schemeClr val="bg1">
                  <a:lumMod val="95000"/>
                </a:schemeClr>
              </a:solidFill>
            </a:endParaRPr>
          </a:p>
          <a:p>
            <a:pPr algn="l" rtl="0">
              <a:buFont typeface="Wingdings" pitchFamily="2" charset="2"/>
              <a:buNone/>
            </a:pPr>
            <a:r>
              <a:rPr lang="en-US" dirty="0" smtClean="0">
                <a:solidFill>
                  <a:schemeClr val="bg1">
                    <a:lumMod val="95000"/>
                  </a:schemeClr>
                </a:solidFill>
              </a:rPr>
              <a:t>Incubation : about 3 days</a:t>
            </a:r>
          </a:p>
          <a:p>
            <a:pPr algn="l" rtl="0">
              <a:buFont typeface="Wingdings" pitchFamily="2" charset="2"/>
              <a:buNone/>
            </a:pPr>
            <a:r>
              <a:rPr lang="en-US" dirty="0" smtClean="0">
                <a:solidFill>
                  <a:schemeClr val="bg1">
                    <a:lumMod val="95000"/>
                  </a:schemeClr>
                </a:solidFill>
              </a:rPr>
              <a:t>Duration : 7-10 days in adults and more in children</a:t>
            </a:r>
          </a:p>
          <a:p>
            <a:pPr algn="l" rtl="0">
              <a:buFont typeface="Wingdings" pitchFamily="2" charset="2"/>
              <a:buNone/>
            </a:pPr>
            <a:r>
              <a:rPr lang="en-US" dirty="0" smtClean="0">
                <a:solidFill>
                  <a:schemeClr val="bg1">
                    <a:lumMod val="95000"/>
                  </a:schemeClr>
                </a:solidFill>
              </a:rPr>
              <a:t>Symptoms peak :2–3 days </a:t>
            </a:r>
            <a:r>
              <a:rPr lang="en-US" dirty="0" smtClean="0">
                <a:solidFill>
                  <a:schemeClr val="tx1">
                    <a:lumMod val="85000"/>
                    <a:lumOff val="15000"/>
                  </a:schemeClr>
                </a:solidFill>
              </a:rPr>
              <a:t>after </a:t>
            </a:r>
            <a:r>
              <a:rPr lang="en-US" dirty="0" smtClean="0"/>
              <a:t>symptom </a:t>
            </a:r>
            <a:r>
              <a:rPr lang="en-US" dirty="0" smtClean="0">
                <a:solidFill>
                  <a:schemeClr val="bg1">
                    <a:lumMod val="95000"/>
                  </a:schemeClr>
                </a:solidFill>
              </a:rPr>
              <a:t>onset, </a:t>
            </a:r>
          </a:p>
          <a:p>
            <a:pPr algn="l" rtl="0">
              <a:buFont typeface="Wingdings" pitchFamily="2" charset="2"/>
              <a:buNone/>
            </a:pPr>
            <a:endParaRPr lang="en-US" dirty="0" smtClean="0">
              <a:solidFill>
                <a:schemeClr val="bg1">
                  <a:lumMod val="95000"/>
                </a:schemeClr>
              </a:solidFill>
            </a:endParaRPr>
          </a:p>
          <a:p>
            <a:pPr algn="l" rtl="0">
              <a:buFont typeface="Wingdings" pitchFamily="2" charset="2"/>
              <a:buNone/>
            </a:pP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7" name="مستطيل مستدير الزوايا 6"/>
          <p:cNvSpPr/>
          <p:nvPr/>
        </p:nvSpPr>
        <p:spPr>
          <a:xfrm>
            <a:off x="285720" y="1357298"/>
            <a:ext cx="8572560" cy="5000660"/>
          </a:xfrm>
          <a:prstGeom prst="round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solidFill>
                <a:schemeClr val="bg1">
                  <a:lumMod val="95000"/>
                </a:schemeClr>
              </a:solidFill>
            </a:endParaRPr>
          </a:p>
        </p:txBody>
      </p:sp>
      <p:sp>
        <p:nvSpPr>
          <p:cNvPr id="2" name="Title 1"/>
          <p:cNvSpPr>
            <a:spLocks noGrp="1"/>
          </p:cNvSpPr>
          <p:nvPr>
            <p:ph type="title"/>
          </p:nvPr>
        </p:nvSpPr>
        <p:spPr/>
        <p:txBody>
          <a:bodyPr>
            <a:normAutofit fontScale="90000"/>
          </a:bodyPr>
          <a:lstStyle/>
          <a:p>
            <a:pPr fontAlgn="auto">
              <a:spcAft>
                <a:spcPts val="0"/>
              </a:spcAft>
              <a:defRPr/>
            </a:pPr>
            <a:r>
              <a:rPr lang="en-US" b="1" dirty="0" smtClean="0">
                <a:solidFill>
                  <a:schemeClr val="bg1">
                    <a:lumMod val="95000"/>
                  </a:schemeClr>
                </a:solidFill>
              </a:rPr>
              <a:t>What is the difference between a cold and the flu?</a:t>
            </a:r>
            <a:br>
              <a:rPr lang="en-US" b="1" dirty="0" smtClean="0">
                <a:solidFill>
                  <a:schemeClr val="bg1">
                    <a:lumMod val="95000"/>
                  </a:schemeClr>
                </a:solidFill>
              </a:rPr>
            </a:br>
            <a:endParaRPr lang="ar-SA" dirty="0">
              <a:solidFill>
                <a:schemeClr val="bg1">
                  <a:lumMod val="95000"/>
                </a:schemeClr>
              </a:solidFill>
            </a:endParaRPr>
          </a:p>
        </p:txBody>
      </p:sp>
      <p:sp>
        <p:nvSpPr>
          <p:cNvPr id="5" name="Content Placeholder 4"/>
          <p:cNvSpPr>
            <a:spLocks noGrp="1"/>
          </p:cNvSpPr>
          <p:nvPr>
            <p:ph sz="quarter" idx="2"/>
          </p:nvPr>
        </p:nvSpPr>
        <p:spPr/>
        <p:txBody>
          <a:bodyPr>
            <a:normAutofit/>
          </a:bodyPr>
          <a:lstStyle/>
          <a:p>
            <a:pPr marL="274320" indent="-274320" algn="l" rtl="0" fontAlgn="auto">
              <a:spcAft>
                <a:spcPts val="0"/>
              </a:spcAft>
              <a:buFont typeface="Wingdings"/>
              <a:buChar char=""/>
              <a:defRPr/>
            </a:pPr>
            <a:r>
              <a:rPr lang="en-US" dirty="0" smtClean="0">
                <a:solidFill>
                  <a:schemeClr val="bg1">
                    <a:lumMod val="95000"/>
                  </a:schemeClr>
                </a:solidFill>
              </a:rPr>
              <a:t>More </a:t>
            </a:r>
            <a:r>
              <a:rPr lang="en-US" dirty="0" err="1" smtClean="0">
                <a:solidFill>
                  <a:schemeClr val="bg1">
                    <a:lumMod val="95000"/>
                  </a:schemeClr>
                </a:solidFill>
              </a:rPr>
              <a:t>localised</a:t>
            </a:r>
            <a:endParaRPr lang="en-US" dirty="0" smtClean="0">
              <a:solidFill>
                <a:schemeClr val="bg1">
                  <a:lumMod val="95000"/>
                </a:schemeClr>
              </a:solidFill>
            </a:endParaRPr>
          </a:p>
          <a:p>
            <a:pPr marL="274320" indent="-274320" algn="l" rtl="0" fontAlgn="auto">
              <a:spcAft>
                <a:spcPts val="0"/>
              </a:spcAft>
              <a:buFont typeface="Wingdings"/>
              <a:buChar char=""/>
              <a:defRPr/>
            </a:pPr>
            <a:r>
              <a:rPr lang="en-US" dirty="0" smtClean="0">
                <a:solidFill>
                  <a:schemeClr val="bg1">
                    <a:lumMod val="95000"/>
                  </a:schemeClr>
                </a:solidFill>
              </a:rPr>
              <a:t>Runny nose and nasal obstruction and sneezing </a:t>
            </a:r>
          </a:p>
          <a:p>
            <a:pPr marL="274320" indent="-274320" algn="l" rtl="0" fontAlgn="auto">
              <a:spcAft>
                <a:spcPts val="0"/>
              </a:spcAft>
              <a:buFont typeface="Wingdings"/>
              <a:buChar char=""/>
              <a:defRPr/>
            </a:pPr>
            <a:r>
              <a:rPr lang="en-US" dirty="0" smtClean="0">
                <a:solidFill>
                  <a:schemeClr val="bg1">
                    <a:lumMod val="95000"/>
                  </a:schemeClr>
                </a:solidFill>
              </a:rPr>
              <a:t>Colds generally do not result in serious health problems</a:t>
            </a:r>
          </a:p>
          <a:p>
            <a:pPr marL="274320" indent="-274320" algn="l" rtl="0" fontAlgn="auto">
              <a:spcAft>
                <a:spcPts val="0"/>
              </a:spcAft>
              <a:buFont typeface="Wingdings"/>
              <a:buChar char=""/>
              <a:defRPr/>
            </a:pPr>
            <a:r>
              <a:rPr lang="en-US" dirty="0" smtClean="0">
                <a:solidFill>
                  <a:schemeClr val="bg1">
                    <a:lumMod val="95000"/>
                  </a:schemeClr>
                </a:solidFill>
              </a:rPr>
              <a:t>Colds are usually milder than the flu.</a:t>
            </a:r>
          </a:p>
          <a:p>
            <a:pPr marL="274320" indent="-274320" algn="l" rtl="0" fontAlgn="auto">
              <a:spcAft>
                <a:spcPts val="0"/>
              </a:spcAft>
              <a:buFont typeface="Wingdings"/>
              <a:buChar char=""/>
              <a:defRPr/>
            </a:pPr>
            <a:r>
              <a:rPr lang="en-US" dirty="0" smtClean="0">
                <a:solidFill>
                  <a:schemeClr val="bg1">
                    <a:lumMod val="95000"/>
                  </a:schemeClr>
                </a:solidFill>
              </a:rPr>
              <a:t>Duration : 7-10 days</a:t>
            </a:r>
          </a:p>
          <a:p>
            <a:pPr marL="274320" indent="-274320" algn="l" rtl="0" fontAlgn="auto">
              <a:spcAft>
                <a:spcPts val="0"/>
              </a:spcAft>
              <a:buFont typeface="Wingdings"/>
              <a:buChar char=""/>
              <a:defRPr/>
            </a:pPr>
            <a:endParaRPr lang="ar-SA" dirty="0">
              <a:solidFill>
                <a:schemeClr val="bg1">
                  <a:lumMod val="95000"/>
                </a:schemeClr>
              </a:solidFill>
            </a:endParaRPr>
          </a:p>
        </p:txBody>
      </p:sp>
      <p:sp>
        <p:nvSpPr>
          <p:cNvPr id="19460" name="Content Placeholder 6"/>
          <p:cNvSpPr>
            <a:spLocks noGrp="1"/>
          </p:cNvSpPr>
          <p:nvPr>
            <p:ph sz="quarter" idx="4"/>
          </p:nvPr>
        </p:nvSpPr>
        <p:spPr>
          <a:xfrm>
            <a:off x="4371975" y="2362200"/>
            <a:ext cx="4086225" cy="3886200"/>
          </a:xfrm>
        </p:spPr>
        <p:txBody>
          <a:bodyPr/>
          <a:lstStyle/>
          <a:p>
            <a:pPr algn="l" rtl="0"/>
            <a:r>
              <a:rPr lang="en-US" smtClean="0">
                <a:solidFill>
                  <a:schemeClr val="bg1">
                    <a:lumMod val="95000"/>
                  </a:schemeClr>
                </a:solidFill>
              </a:rPr>
              <a:t>More systemic</a:t>
            </a:r>
          </a:p>
          <a:p>
            <a:pPr algn="l" rtl="0"/>
            <a:r>
              <a:rPr lang="en-US" smtClean="0">
                <a:solidFill>
                  <a:schemeClr val="bg1">
                    <a:lumMod val="95000"/>
                  </a:schemeClr>
                </a:solidFill>
              </a:rPr>
              <a:t>Fever, chills, headache, Fatigue and weakness, muscle pain, </a:t>
            </a:r>
          </a:p>
          <a:p>
            <a:pPr algn="l" rtl="0"/>
            <a:r>
              <a:rPr lang="en-US" smtClean="0">
                <a:solidFill>
                  <a:schemeClr val="bg1">
                    <a:lumMod val="95000"/>
                  </a:schemeClr>
                </a:solidFill>
              </a:rPr>
              <a:t>May develop life-threatening complications</a:t>
            </a:r>
          </a:p>
          <a:p>
            <a:pPr algn="l" rtl="0"/>
            <a:r>
              <a:rPr lang="en-US" smtClean="0">
                <a:solidFill>
                  <a:schemeClr val="bg1">
                    <a:lumMod val="95000"/>
                  </a:schemeClr>
                </a:solidFill>
              </a:rPr>
              <a:t>Duration : 1-2 weeks</a:t>
            </a:r>
            <a:endParaRPr lang="ar-SA" smtClean="0">
              <a:solidFill>
                <a:schemeClr val="bg1">
                  <a:lumMod val="95000"/>
                </a:schemeClr>
              </a:solidFill>
            </a:endParaRPr>
          </a:p>
        </p:txBody>
      </p:sp>
      <p:sp>
        <p:nvSpPr>
          <p:cNvPr id="19461" name="Text Placeholder 3"/>
          <p:cNvSpPr>
            <a:spLocks noGrp="1"/>
          </p:cNvSpPr>
          <p:nvPr>
            <p:ph type="body" sz="quarter" idx="1"/>
          </p:nvPr>
        </p:nvSpPr>
        <p:spPr>
          <a:xfrm>
            <a:off x="457200" y="1570038"/>
            <a:ext cx="3657600" cy="658812"/>
          </a:xfrm>
        </p:spPr>
        <p:txBody>
          <a:bodyPr/>
          <a:lstStyle/>
          <a:p>
            <a:pPr algn="ctr"/>
            <a:r>
              <a:rPr lang="en-US" smtClean="0">
                <a:solidFill>
                  <a:schemeClr val="bg1">
                    <a:lumMod val="95000"/>
                  </a:schemeClr>
                </a:solidFill>
              </a:rPr>
              <a:t>Common Cold</a:t>
            </a:r>
            <a:endParaRPr lang="ar-SA" smtClean="0">
              <a:solidFill>
                <a:schemeClr val="bg1">
                  <a:lumMod val="95000"/>
                </a:schemeClr>
              </a:solidFill>
            </a:endParaRPr>
          </a:p>
        </p:txBody>
      </p:sp>
      <p:sp>
        <p:nvSpPr>
          <p:cNvPr id="19462" name="Text Placeholder 5"/>
          <p:cNvSpPr>
            <a:spLocks noGrp="1"/>
          </p:cNvSpPr>
          <p:nvPr>
            <p:ph type="body" sz="quarter" idx="3"/>
          </p:nvPr>
        </p:nvSpPr>
        <p:spPr>
          <a:xfrm>
            <a:off x="4343400" y="1570038"/>
            <a:ext cx="3657600" cy="658812"/>
          </a:xfrm>
        </p:spPr>
        <p:txBody>
          <a:bodyPr/>
          <a:lstStyle/>
          <a:p>
            <a:pPr algn="ctr" rtl="0"/>
            <a:r>
              <a:rPr lang="en-US" smtClean="0">
                <a:solidFill>
                  <a:schemeClr val="bg1">
                    <a:lumMod val="95000"/>
                  </a:schemeClr>
                </a:solidFill>
              </a:rPr>
              <a:t>The Flu</a:t>
            </a:r>
            <a:endParaRPr lang="ar-SA"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b="1" i="1" dirty="0" smtClean="0">
                <a:solidFill>
                  <a:schemeClr val="bg1">
                    <a:lumMod val="95000"/>
                  </a:schemeClr>
                </a:solidFill>
              </a:rPr>
              <a:t>Diagnosis</a:t>
            </a:r>
            <a:r>
              <a:rPr lang="en-US" b="1" i="1" dirty="0" smtClean="0">
                <a:solidFill>
                  <a:schemeClr val="bg1">
                    <a:lumMod val="95000"/>
                  </a:schemeClr>
                </a:solidFill>
              </a:rPr>
              <a:t>:-</a:t>
            </a:r>
            <a:endParaRPr lang="ar-SA" dirty="0">
              <a:solidFill>
                <a:schemeClr val="bg1">
                  <a:lumMod val="95000"/>
                </a:schemeClr>
              </a:solidFill>
            </a:endParaRPr>
          </a:p>
        </p:txBody>
      </p:sp>
      <p:sp>
        <p:nvSpPr>
          <p:cNvPr id="20483" name="Content Placeholder 2"/>
          <p:cNvSpPr>
            <a:spLocks noGrp="1"/>
          </p:cNvSpPr>
          <p:nvPr>
            <p:ph sz="quarter" idx="1"/>
          </p:nvPr>
        </p:nvSpPr>
        <p:spPr>
          <a:xfrm>
            <a:off x="457200" y="1600200"/>
            <a:ext cx="7772400" cy="4873625"/>
          </a:xfrm>
        </p:spPr>
        <p:txBody>
          <a:bodyPr/>
          <a:lstStyle/>
          <a:p>
            <a:pPr algn="l" rtl="0"/>
            <a:r>
              <a:rPr lang="en-US" sz="3200" smtClean="0">
                <a:solidFill>
                  <a:schemeClr val="bg1">
                    <a:lumMod val="95000"/>
                  </a:schemeClr>
                </a:solidFill>
              </a:rPr>
              <a:t>By excluding the differential diagnosis that are more serious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bg1">
                    <a:lumMod val="95000"/>
                  </a:schemeClr>
                </a:solidFill>
              </a:rPr>
              <a:t>Conditions that can mimic the common cold:-</a:t>
            </a:r>
            <a:endParaRPr lang="ar-SA" dirty="0">
              <a:solidFill>
                <a:schemeClr val="bg1">
                  <a:lumMod val="95000"/>
                </a:schemeClr>
              </a:solidFill>
            </a:endParaRPr>
          </a:p>
        </p:txBody>
      </p:sp>
      <p:sp>
        <p:nvSpPr>
          <p:cNvPr id="21507" name="Content Placeholder 2"/>
          <p:cNvSpPr>
            <a:spLocks noGrp="1"/>
          </p:cNvSpPr>
          <p:nvPr>
            <p:ph sz="quarter" idx="1"/>
          </p:nvPr>
        </p:nvSpPr>
        <p:spPr>
          <a:xfrm>
            <a:off x="457200" y="1600201"/>
            <a:ext cx="7467600" cy="4329129"/>
          </a:xfrm>
        </p:spPr>
        <p:txBody>
          <a:bodyPr>
            <a:normAutofit fontScale="85000" lnSpcReduction="10000"/>
          </a:bodyPr>
          <a:lstStyle/>
          <a:p>
            <a:pPr algn="l" rtl="0"/>
            <a:r>
              <a:rPr lang="en-US" dirty="0" smtClean="0">
                <a:solidFill>
                  <a:schemeClr val="bg1">
                    <a:lumMod val="95000"/>
                  </a:schemeClr>
                </a:solidFill>
              </a:rPr>
              <a:t>1- </a:t>
            </a:r>
            <a:r>
              <a:rPr lang="en-US" b="1" dirty="0" smtClean="0">
                <a:solidFill>
                  <a:schemeClr val="bg1">
                    <a:lumMod val="95000"/>
                  </a:schemeClr>
                </a:solidFill>
              </a:rPr>
              <a:t>Allergic rhinitis</a:t>
            </a:r>
            <a:r>
              <a:rPr lang="en-US" dirty="0" smtClean="0">
                <a:solidFill>
                  <a:schemeClr val="bg1">
                    <a:lumMod val="95000"/>
                  </a:schemeClr>
                </a:solidFill>
              </a:rPr>
              <a:t>. ( </a:t>
            </a:r>
            <a:r>
              <a:rPr lang="en-US" i="1" dirty="0" smtClean="0">
                <a:solidFill>
                  <a:schemeClr val="bg1">
                    <a:lumMod val="95000"/>
                  </a:schemeClr>
                </a:solidFill>
              </a:rPr>
              <a:t>sneezing).</a:t>
            </a:r>
          </a:p>
          <a:p>
            <a:pPr algn="l" rtl="0"/>
            <a:r>
              <a:rPr lang="en-US" dirty="0" smtClean="0">
                <a:solidFill>
                  <a:schemeClr val="bg1">
                    <a:lumMod val="95000"/>
                  </a:schemeClr>
                </a:solidFill>
              </a:rPr>
              <a:t>2-</a:t>
            </a:r>
            <a:r>
              <a:rPr lang="en-US" b="1" dirty="0" smtClean="0">
                <a:solidFill>
                  <a:schemeClr val="bg1">
                    <a:lumMod val="95000"/>
                  </a:schemeClr>
                </a:solidFill>
              </a:rPr>
              <a:t> Foreign body in the nose</a:t>
            </a:r>
            <a:r>
              <a:rPr lang="en-US" dirty="0" smtClean="0">
                <a:solidFill>
                  <a:schemeClr val="bg1">
                    <a:lumMod val="95000"/>
                  </a:schemeClr>
                </a:solidFill>
              </a:rPr>
              <a:t>.</a:t>
            </a:r>
            <a:r>
              <a:rPr lang="en-US" i="1" dirty="0" smtClean="0">
                <a:solidFill>
                  <a:schemeClr val="bg1">
                    <a:lumMod val="95000"/>
                  </a:schemeClr>
                </a:solidFill>
              </a:rPr>
              <a:t>( Unilateral, foul-smelling secretions, bloody nasal secretions).</a:t>
            </a:r>
          </a:p>
          <a:p>
            <a:pPr algn="l" rtl="0"/>
            <a:r>
              <a:rPr lang="en-US" dirty="0" smtClean="0">
                <a:solidFill>
                  <a:schemeClr val="bg1">
                    <a:lumMod val="95000"/>
                  </a:schemeClr>
                </a:solidFill>
              </a:rPr>
              <a:t>3- </a:t>
            </a:r>
            <a:r>
              <a:rPr lang="en-US" b="1" dirty="0" smtClean="0">
                <a:solidFill>
                  <a:schemeClr val="bg1">
                    <a:lumMod val="95000"/>
                  </a:schemeClr>
                </a:solidFill>
              </a:rPr>
              <a:t>Sinusitis</a:t>
            </a:r>
            <a:r>
              <a:rPr lang="en-US" dirty="0" smtClean="0">
                <a:solidFill>
                  <a:schemeClr val="bg1">
                    <a:lumMod val="95000"/>
                  </a:schemeClr>
                </a:solidFill>
              </a:rPr>
              <a:t>. </a:t>
            </a:r>
            <a:r>
              <a:rPr lang="en-US" i="1" dirty="0" smtClean="0">
                <a:solidFill>
                  <a:schemeClr val="bg1">
                    <a:lumMod val="95000"/>
                  </a:schemeClr>
                </a:solidFill>
              </a:rPr>
              <a:t>(presence of fever, headache, or facial pain, persistence of </a:t>
            </a:r>
            <a:r>
              <a:rPr lang="en-US" i="1" dirty="0" err="1" smtClean="0">
                <a:solidFill>
                  <a:schemeClr val="bg1">
                    <a:lumMod val="95000"/>
                  </a:schemeClr>
                </a:solidFill>
              </a:rPr>
              <a:t>rhinorrhea</a:t>
            </a:r>
            <a:r>
              <a:rPr lang="en-US" i="1" dirty="0" smtClean="0">
                <a:solidFill>
                  <a:schemeClr val="bg1">
                    <a:lumMod val="95000"/>
                  </a:schemeClr>
                </a:solidFill>
              </a:rPr>
              <a:t> or cough for &gt;14 days).</a:t>
            </a:r>
          </a:p>
          <a:p>
            <a:pPr algn="l" rtl="0"/>
            <a:r>
              <a:rPr lang="en-US" dirty="0" smtClean="0">
                <a:solidFill>
                  <a:schemeClr val="bg1">
                    <a:lumMod val="95000"/>
                  </a:schemeClr>
                </a:solidFill>
              </a:rPr>
              <a:t>4-</a:t>
            </a:r>
            <a:r>
              <a:rPr lang="en-US" b="1" dirty="0" smtClean="0">
                <a:solidFill>
                  <a:schemeClr val="bg1">
                    <a:lumMod val="95000"/>
                  </a:schemeClr>
                </a:solidFill>
              </a:rPr>
              <a:t> </a:t>
            </a:r>
            <a:r>
              <a:rPr lang="en-US" b="1" dirty="0" err="1" smtClean="0">
                <a:solidFill>
                  <a:schemeClr val="bg1">
                    <a:lumMod val="95000"/>
                  </a:schemeClr>
                </a:solidFill>
              </a:rPr>
              <a:t>Pertussis</a:t>
            </a:r>
            <a:r>
              <a:rPr lang="en-US" dirty="0" smtClean="0">
                <a:solidFill>
                  <a:schemeClr val="bg1">
                    <a:lumMod val="95000"/>
                  </a:schemeClr>
                </a:solidFill>
              </a:rPr>
              <a:t>.</a:t>
            </a:r>
            <a:r>
              <a:rPr lang="en-US" i="1" dirty="0" smtClean="0">
                <a:solidFill>
                  <a:schemeClr val="bg1">
                    <a:lumMod val="95000"/>
                  </a:schemeClr>
                </a:solidFill>
              </a:rPr>
              <a:t>(Onset of persistent severe cough).</a:t>
            </a:r>
          </a:p>
          <a:p>
            <a:pPr algn="l" rtl="0"/>
            <a:r>
              <a:rPr lang="en-US" dirty="0" smtClean="0">
                <a:solidFill>
                  <a:schemeClr val="bg1">
                    <a:lumMod val="95000"/>
                  </a:schemeClr>
                </a:solidFill>
              </a:rPr>
              <a:t>5- </a:t>
            </a:r>
            <a:r>
              <a:rPr lang="en-US" b="1" dirty="0" smtClean="0">
                <a:solidFill>
                  <a:schemeClr val="bg1">
                    <a:lumMod val="95000"/>
                  </a:schemeClr>
                </a:solidFill>
              </a:rPr>
              <a:t>Congenital syphilis</a:t>
            </a:r>
            <a:r>
              <a:rPr lang="en-US" dirty="0" smtClean="0">
                <a:solidFill>
                  <a:schemeClr val="bg1">
                    <a:lumMod val="95000"/>
                  </a:schemeClr>
                </a:solidFill>
              </a:rPr>
              <a:t>. </a:t>
            </a:r>
            <a:r>
              <a:rPr lang="en-US" i="1" dirty="0" smtClean="0">
                <a:solidFill>
                  <a:schemeClr val="bg1">
                    <a:lumMod val="95000"/>
                  </a:schemeClr>
                </a:solidFill>
              </a:rPr>
              <a:t>( Persistent </a:t>
            </a:r>
            <a:r>
              <a:rPr lang="en-US" i="1" dirty="0" err="1" smtClean="0">
                <a:solidFill>
                  <a:schemeClr val="bg1">
                    <a:lumMod val="95000"/>
                  </a:schemeClr>
                </a:solidFill>
              </a:rPr>
              <a:t>rhinorrhea</a:t>
            </a:r>
            <a:r>
              <a:rPr lang="en-US" i="1" dirty="0" smtClean="0">
                <a:solidFill>
                  <a:schemeClr val="bg1">
                    <a:lumMod val="95000"/>
                  </a:schemeClr>
                </a:solidFill>
              </a:rPr>
              <a:t> in the 1st 3 mo of life).</a:t>
            </a:r>
            <a:endParaRPr lang="ar-SA" dirty="0" smtClean="0">
              <a:solidFill>
                <a:schemeClr val="bg1">
                  <a:lumMod val="95000"/>
                </a:schemeClr>
              </a:solidFill>
            </a:endParaRPr>
          </a:p>
          <a:p>
            <a:pPr algn="l"/>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fontAlgn="auto">
              <a:spcAft>
                <a:spcPts val="0"/>
              </a:spcAft>
              <a:defRPr/>
            </a:pPr>
            <a:r>
              <a:rPr lang="en-US" b="1" dirty="0" smtClean="0">
                <a:solidFill>
                  <a:schemeClr val="bg1">
                    <a:lumMod val="95000"/>
                  </a:schemeClr>
                </a:solidFill>
              </a:rPr>
              <a:t>Prevention</a:t>
            </a:r>
            <a:endParaRPr lang="ar-SA" b="1" dirty="0">
              <a:solidFill>
                <a:schemeClr val="bg1">
                  <a:lumMod val="95000"/>
                </a:schemeClr>
              </a:solidFill>
            </a:endParaRPr>
          </a:p>
        </p:txBody>
      </p:sp>
      <p:sp>
        <p:nvSpPr>
          <p:cNvPr id="22531" name="Content Placeholder 2"/>
          <p:cNvSpPr>
            <a:spLocks noGrp="1"/>
          </p:cNvSpPr>
          <p:nvPr>
            <p:ph sz="quarter" idx="1"/>
          </p:nvPr>
        </p:nvSpPr>
        <p:spPr>
          <a:xfrm>
            <a:off x="457200" y="1600200"/>
            <a:ext cx="7467600" cy="4873625"/>
          </a:xfrm>
        </p:spPr>
        <p:txBody>
          <a:bodyPr/>
          <a:lstStyle/>
          <a:p>
            <a:pPr algn="l" rtl="0">
              <a:buFont typeface="Wingdings" pitchFamily="2" charset="2"/>
              <a:buChar char="q"/>
            </a:pPr>
            <a:r>
              <a:rPr lang="en-US" dirty="0" smtClean="0">
                <a:solidFill>
                  <a:schemeClr val="bg1">
                    <a:lumMod val="95000"/>
                  </a:schemeClr>
                </a:solidFill>
              </a:rPr>
              <a:t>Keep your hands away from your eyes and nose</a:t>
            </a:r>
          </a:p>
          <a:p>
            <a:pPr algn="l" rtl="0">
              <a:buFont typeface="Wingdings" pitchFamily="2" charset="2"/>
              <a:buChar char="q"/>
            </a:pPr>
            <a:r>
              <a:rPr lang="en-US" dirty="0" smtClean="0">
                <a:solidFill>
                  <a:schemeClr val="bg1">
                    <a:lumMod val="95000"/>
                  </a:schemeClr>
                </a:solidFill>
              </a:rPr>
              <a:t>Avoid being close to people who have colds</a:t>
            </a:r>
          </a:p>
          <a:p>
            <a:pPr algn="l" rtl="0">
              <a:buFont typeface="Wingdings" pitchFamily="2" charset="2"/>
              <a:buChar char="q"/>
            </a:pPr>
            <a:r>
              <a:rPr lang="en-US" dirty="0" smtClean="0">
                <a:solidFill>
                  <a:schemeClr val="bg1">
                    <a:lumMod val="95000"/>
                  </a:schemeClr>
                </a:solidFill>
              </a:rPr>
              <a:t>If You sneeze or cough, cover your nose or mouth </a:t>
            </a: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bg1">
                    <a:lumMod val="95000"/>
                  </a:schemeClr>
                </a:solidFill>
              </a:rPr>
              <a:t>Treatment </a:t>
            </a:r>
            <a:endParaRPr lang="ar-SA" dirty="0">
              <a:solidFill>
                <a:schemeClr val="bg1">
                  <a:lumMod val="95000"/>
                </a:schemeClr>
              </a:solidFill>
            </a:endParaRPr>
          </a:p>
        </p:txBody>
      </p:sp>
      <p:sp>
        <p:nvSpPr>
          <p:cNvPr id="23555" name="Content Placeholder 2"/>
          <p:cNvSpPr>
            <a:spLocks noGrp="1"/>
          </p:cNvSpPr>
          <p:nvPr>
            <p:ph sz="quarter" idx="1"/>
          </p:nvPr>
        </p:nvSpPr>
        <p:spPr>
          <a:xfrm>
            <a:off x="457200" y="1600201"/>
            <a:ext cx="7467600" cy="3971940"/>
          </a:xfrm>
        </p:spPr>
        <p:txBody>
          <a:bodyPr>
            <a:normAutofit fontScale="85000" lnSpcReduction="20000"/>
          </a:bodyPr>
          <a:lstStyle/>
          <a:p>
            <a:pPr algn="l" rtl="0"/>
            <a:r>
              <a:rPr lang="en-US" b="1" dirty="0" smtClean="0">
                <a:solidFill>
                  <a:schemeClr val="bg1">
                    <a:lumMod val="95000"/>
                  </a:schemeClr>
                </a:solidFill>
              </a:rPr>
              <a:t>There is no antiviral drug</a:t>
            </a:r>
          </a:p>
          <a:p>
            <a:pPr algn="l" rtl="0"/>
            <a:r>
              <a:rPr lang="en-US" dirty="0" smtClean="0">
                <a:solidFill>
                  <a:schemeClr val="bg1">
                    <a:lumMod val="95000"/>
                  </a:schemeClr>
                </a:solidFill>
              </a:rPr>
              <a:t> </a:t>
            </a:r>
            <a:r>
              <a:rPr lang="en-US" b="1" dirty="0" smtClean="0">
                <a:solidFill>
                  <a:schemeClr val="bg1">
                    <a:lumMod val="95000"/>
                  </a:schemeClr>
                </a:solidFill>
              </a:rPr>
              <a:t>Rest and deep sleep</a:t>
            </a:r>
          </a:p>
          <a:p>
            <a:pPr algn="l" rtl="0"/>
            <a:r>
              <a:rPr lang="en-US" b="1" dirty="0" smtClean="0">
                <a:solidFill>
                  <a:schemeClr val="bg1">
                    <a:lumMod val="95000"/>
                  </a:schemeClr>
                </a:solidFill>
              </a:rPr>
              <a:t>symptomatic treatment </a:t>
            </a:r>
            <a:r>
              <a:rPr lang="en-US" dirty="0" smtClean="0">
                <a:solidFill>
                  <a:schemeClr val="bg1">
                    <a:lumMod val="95000"/>
                  </a:schemeClr>
                </a:solidFill>
              </a:rPr>
              <a:t>: </a:t>
            </a:r>
            <a:r>
              <a:rPr lang="en-US" dirty="0" err="1" smtClean="0">
                <a:solidFill>
                  <a:schemeClr val="bg1">
                    <a:lumMod val="95000"/>
                  </a:schemeClr>
                </a:solidFill>
              </a:rPr>
              <a:t>paracetamol</a:t>
            </a:r>
            <a:r>
              <a:rPr lang="en-US" dirty="0" smtClean="0">
                <a:solidFill>
                  <a:schemeClr val="bg1">
                    <a:lumMod val="95000"/>
                  </a:schemeClr>
                </a:solidFill>
              </a:rPr>
              <a:t> </a:t>
            </a:r>
          </a:p>
          <a:p>
            <a:pPr algn="l" rtl="0"/>
            <a:r>
              <a:rPr lang="en-US" b="1" dirty="0" smtClean="0">
                <a:solidFill>
                  <a:schemeClr val="bg1">
                    <a:lumMod val="95000"/>
                  </a:schemeClr>
                </a:solidFill>
              </a:rPr>
              <a:t>Zinc supplements </a:t>
            </a:r>
            <a:r>
              <a:rPr lang="en-US" dirty="0" smtClean="0">
                <a:solidFill>
                  <a:schemeClr val="bg1">
                    <a:lumMod val="95000"/>
                  </a:schemeClr>
                </a:solidFill>
              </a:rPr>
              <a:t>: an somewhat reduce the severity and duration of common cold symptoms when taken by otherwise healthy adults within </a:t>
            </a:r>
            <a:r>
              <a:rPr lang="en-US" u="sng" dirty="0" smtClean="0">
                <a:solidFill>
                  <a:schemeClr val="bg1">
                    <a:lumMod val="95000"/>
                  </a:schemeClr>
                </a:solidFill>
              </a:rPr>
              <a:t>24 hours of onset of symptoms</a:t>
            </a:r>
            <a:r>
              <a:rPr lang="en-US" dirty="0" smtClean="0">
                <a:solidFill>
                  <a:schemeClr val="bg1">
                    <a:lumMod val="95000"/>
                  </a:schemeClr>
                </a:solidFill>
              </a:rPr>
              <a:t>.</a:t>
            </a:r>
          </a:p>
          <a:p>
            <a:pPr algn="l" rtl="0"/>
            <a:r>
              <a:rPr lang="en-US" b="1" dirty="0" smtClean="0">
                <a:solidFill>
                  <a:schemeClr val="bg1">
                    <a:lumMod val="95000"/>
                  </a:schemeClr>
                </a:solidFill>
              </a:rPr>
              <a:t>Vitamin C :</a:t>
            </a:r>
            <a:r>
              <a:rPr lang="en-US" i="1" dirty="0" smtClean="0">
                <a:solidFill>
                  <a:schemeClr val="bg1">
                    <a:lumMod val="95000"/>
                  </a:schemeClr>
                </a:solidFill>
              </a:rPr>
              <a:t> Vitamin C does not prevent the common cold, however, it may reduce the duration of symptoms during treatment .</a:t>
            </a:r>
            <a:endParaRPr lang="en-US" dirty="0" smtClean="0">
              <a:solidFill>
                <a:schemeClr val="bg1">
                  <a:lumMod val="95000"/>
                </a:schemeClr>
              </a:solidFill>
            </a:endParaRPr>
          </a:p>
          <a:p>
            <a:pPr algn="l" rtl="0"/>
            <a:endParaRPr lang="en-US" dirty="0" smtClean="0">
              <a:solidFill>
                <a:schemeClr val="bg1">
                  <a:lumMod val="95000"/>
                </a:schemeClr>
              </a:solidFill>
            </a:endParaRPr>
          </a:p>
          <a:p>
            <a:pPr algn="l" rtl="0"/>
            <a:endParaRPr lang="en-US" dirty="0" smtClean="0">
              <a:solidFill>
                <a:schemeClr val="bg1">
                  <a:lumMod val="95000"/>
                </a:schemeClr>
              </a:solidFill>
            </a:endParaRPr>
          </a:p>
          <a:p>
            <a:pPr algn="l" rtl="0"/>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dirty="0"/>
          </a:p>
        </p:txBody>
      </p:sp>
      <p:sp>
        <p:nvSpPr>
          <p:cNvPr id="24579" name="Content Placeholder 2"/>
          <p:cNvSpPr>
            <a:spLocks noGrp="1"/>
          </p:cNvSpPr>
          <p:nvPr>
            <p:ph sz="quarter" idx="1"/>
          </p:nvPr>
        </p:nvSpPr>
        <p:spPr>
          <a:xfrm>
            <a:off x="457200" y="1600200"/>
            <a:ext cx="7467600" cy="4873625"/>
          </a:xfrm>
        </p:spPr>
        <p:txBody>
          <a:bodyPr/>
          <a:lstStyle/>
          <a:p>
            <a:pPr algn="l" rtl="0"/>
            <a:r>
              <a:rPr lang="en-US" dirty="0" smtClean="0">
                <a:solidFill>
                  <a:schemeClr val="bg1">
                    <a:lumMod val="95000"/>
                  </a:schemeClr>
                </a:solidFill>
              </a:rPr>
              <a:t>Increasing </a:t>
            </a:r>
            <a:r>
              <a:rPr lang="en-US" b="1" dirty="0" smtClean="0">
                <a:solidFill>
                  <a:schemeClr val="bg1">
                    <a:lumMod val="95000"/>
                  </a:schemeClr>
                </a:solidFill>
              </a:rPr>
              <a:t>fluid intake</a:t>
            </a:r>
            <a:r>
              <a:rPr lang="en-US" dirty="0" smtClean="0">
                <a:solidFill>
                  <a:schemeClr val="bg1">
                    <a:lumMod val="95000"/>
                  </a:schemeClr>
                </a:solidFill>
              </a:rPr>
              <a:t>, or "drinking plenty of fluids" during a cold is not supported by medical evidence, according to a literature review published in the </a:t>
            </a:r>
            <a:r>
              <a:rPr lang="en-US" u="sng" dirty="0" smtClean="0">
                <a:solidFill>
                  <a:schemeClr val="bg1">
                    <a:lumMod val="95000"/>
                  </a:schemeClr>
                </a:solidFill>
              </a:rPr>
              <a:t>British Medical Journal</a:t>
            </a:r>
            <a:endParaRPr lang="ar-SA" u="sng"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i="1" dirty="0" smtClean="0">
                <a:solidFill>
                  <a:schemeClr val="bg1">
                    <a:lumMod val="95000"/>
                  </a:schemeClr>
                </a:solidFill>
              </a:rPr>
              <a:t>Complications of the common cold</a:t>
            </a:r>
            <a:endParaRPr lang="ar-SA" dirty="0">
              <a:solidFill>
                <a:schemeClr val="bg1">
                  <a:lumMod val="95000"/>
                </a:schemeClr>
              </a:solidFill>
            </a:endParaRPr>
          </a:p>
        </p:txBody>
      </p:sp>
      <p:sp>
        <p:nvSpPr>
          <p:cNvPr id="25603" name="Content Placeholder 2"/>
          <p:cNvSpPr>
            <a:spLocks noGrp="1"/>
          </p:cNvSpPr>
          <p:nvPr>
            <p:ph sz="quarter" idx="1"/>
          </p:nvPr>
        </p:nvSpPr>
        <p:spPr>
          <a:xfrm>
            <a:off x="457200" y="1600200"/>
            <a:ext cx="7467600" cy="4873625"/>
          </a:xfrm>
        </p:spPr>
        <p:txBody>
          <a:bodyPr/>
          <a:lstStyle/>
          <a:p>
            <a:pPr algn="l" rtl="0"/>
            <a:r>
              <a:rPr lang="en-US" dirty="0" err="1" smtClean="0">
                <a:solidFill>
                  <a:schemeClr val="bg1">
                    <a:lumMod val="95000"/>
                  </a:schemeClr>
                </a:solidFill>
              </a:rPr>
              <a:t>Otitis</a:t>
            </a:r>
            <a:r>
              <a:rPr lang="en-US" dirty="0" smtClean="0">
                <a:solidFill>
                  <a:schemeClr val="bg1">
                    <a:lumMod val="95000"/>
                  </a:schemeClr>
                </a:solidFill>
              </a:rPr>
              <a:t> media</a:t>
            </a:r>
          </a:p>
          <a:p>
            <a:pPr algn="l" rtl="0"/>
            <a:r>
              <a:rPr lang="en-US" dirty="0" smtClean="0">
                <a:solidFill>
                  <a:schemeClr val="bg1">
                    <a:lumMod val="95000"/>
                  </a:schemeClr>
                </a:solidFill>
              </a:rPr>
              <a:t>Sinusitis.</a:t>
            </a:r>
          </a:p>
          <a:p>
            <a:pPr algn="l" rtl="0"/>
            <a:r>
              <a:rPr lang="en-US" dirty="0" smtClean="0">
                <a:solidFill>
                  <a:schemeClr val="bg1">
                    <a:lumMod val="95000"/>
                  </a:schemeClr>
                </a:solidFill>
              </a:rPr>
              <a:t>Exacerbation of asthma</a:t>
            </a:r>
          </a:p>
          <a:p>
            <a:pPr algn="l" rtl="0"/>
            <a:r>
              <a:rPr lang="en-US" dirty="0" smtClean="0">
                <a:solidFill>
                  <a:schemeClr val="bg1">
                    <a:lumMod val="95000"/>
                  </a:schemeClr>
                </a:solidFill>
              </a:rPr>
              <a:t>pneumonia</a:t>
            </a: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dirty="0"/>
          </a:p>
        </p:txBody>
      </p:sp>
      <p:sp>
        <p:nvSpPr>
          <p:cNvPr id="26627" name="Content Placeholder 2"/>
          <p:cNvSpPr>
            <a:spLocks noGrp="1"/>
          </p:cNvSpPr>
          <p:nvPr>
            <p:ph sz="quarter" idx="1"/>
          </p:nvPr>
        </p:nvSpPr>
        <p:spPr>
          <a:xfrm>
            <a:off x="457200" y="1600200"/>
            <a:ext cx="7467600" cy="4873625"/>
          </a:xfrm>
        </p:spPr>
        <p:txBody>
          <a:bodyPr/>
          <a:lstStyle/>
          <a:p>
            <a:endParaRPr lang="ar-SA" dirty="0" smtClean="0">
              <a:solidFill>
                <a:schemeClr val="bg1">
                  <a:lumMod val="95000"/>
                </a:schemeClr>
              </a:solidFill>
            </a:endParaRPr>
          </a:p>
          <a:p>
            <a:pPr algn="ctr">
              <a:buFont typeface="Wingdings" pitchFamily="2" charset="2"/>
              <a:buNone/>
            </a:pPr>
            <a:r>
              <a:rPr lang="en-US" dirty="0" smtClean="0">
                <a:solidFill>
                  <a:schemeClr val="bg1">
                    <a:lumMod val="95000"/>
                  </a:schemeClr>
                </a:solidFill>
              </a:rPr>
              <a:t> </a:t>
            </a:r>
            <a:r>
              <a:rPr lang="en-US" sz="4000" b="1" dirty="0" smtClean="0">
                <a:solidFill>
                  <a:schemeClr val="bg1">
                    <a:lumMod val="95000"/>
                  </a:schemeClr>
                </a:solidFill>
              </a:rPr>
              <a:t>Prescribing of antibiotics for self-limiting respiratory tract infections in adults and children in primary care</a:t>
            </a:r>
            <a:endParaRPr lang="ar-SA" sz="4000"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6"/>
          <p:cNvSpPr>
            <a:spLocks noGrp="1"/>
          </p:cNvSpPr>
          <p:nvPr>
            <p:ph type="title"/>
          </p:nvPr>
        </p:nvSpPr>
        <p:spPr>
          <a:xfrm>
            <a:off x="457200" y="274638"/>
            <a:ext cx="7467600" cy="1143000"/>
          </a:xfrm>
        </p:spPr>
        <p:txBody>
          <a:bodyPr/>
          <a:lstStyle/>
          <a:p>
            <a:pPr algn="l" rtl="0" fontAlgn="auto">
              <a:spcAft>
                <a:spcPts val="0"/>
              </a:spcAft>
              <a:defRPr/>
            </a:pPr>
            <a:r>
              <a:rPr lang="tr-TR" sz="4800" b="1" dirty="0" smtClean="0"/>
              <a:t>Objectives</a:t>
            </a:r>
            <a:endParaRPr lang="ar-SA" sz="4800" b="1" dirty="0"/>
          </a:p>
        </p:txBody>
      </p:sp>
      <p:sp>
        <p:nvSpPr>
          <p:cNvPr id="5" name="Content Placeholder 7"/>
          <p:cNvSpPr>
            <a:spLocks noGrp="1"/>
          </p:cNvSpPr>
          <p:nvPr>
            <p:ph sz="quarter" idx="1"/>
          </p:nvPr>
        </p:nvSpPr>
        <p:spPr>
          <a:xfrm>
            <a:off x="457200" y="1600200"/>
            <a:ext cx="7467600" cy="4873625"/>
          </a:xfrm>
        </p:spPr>
        <p:txBody>
          <a:bodyPr>
            <a:normAutofit lnSpcReduction="10000"/>
          </a:bodyPr>
          <a:lstStyle/>
          <a:p>
            <a:pPr marL="274320" indent="-274320" algn="l" rtl="0" fontAlgn="auto">
              <a:spcAft>
                <a:spcPts val="0"/>
              </a:spcAft>
              <a:buFont typeface="Wingdings" pitchFamily="2" charset="2"/>
              <a:buChar char="ü"/>
              <a:defRPr/>
            </a:pPr>
            <a:r>
              <a:rPr lang="en-US" sz="3200" b="1" dirty="0" smtClean="0">
                <a:solidFill>
                  <a:schemeClr val="bg1">
                    <a:lumMod val="85000"/>
                  </a:schemeClr>
                </a:solidFill>
              </a:rPr>
              <a:t>How can we differentiate between viral and bacterial infection</a:t>
            </a:r>
          </a:p>
          <a:p>
            <a:pPr marL="274320" indent="-274320" algn="l" rtl="0" fontAlgn="auto">
              <a:spcAft>
                <a:spcPts val="0"/>
              </a:spcAft>
              <a:buFont typeface="Wingdings" pitchFamily="2" charset="2"/>
              <a:buChar char="ü"/>
              <a:defRPr/>
            </a:pPr>
            <a:r>
              <a:rPr lang="en-US" sz="3200" b="1" dirty="0" smtClean="0">
                <a:solidFill>
                  <a:schemeClr val="bg1">
                    <a:lumMod val="85000"/>
                  </a:schemeClr>
                </a:solidFill>
              </a:rPr>
              <a:t> Update in Management and role of </a:t>
            </a:r>
            <a:r>
              <a:rPr lang="en-US" sz="3200" b="1" dirty="0" err="1" smtClean="0">
                <a:solidFill>
                  <a:schemeClr val="bg1">
                    <a:lumMod val="85000"/>
                  </a:schemeClr>
                </a:solidFill>
              </a:rPr>
              <a:t>anibiotics</a:t>
            </a:r>
            <a:r>
              <a:rPr lang="en-US" sz="3200" b="1" dirty="0" smtClean="0">
                <a:solidFill>
                  <a:schemeClr val="bg1">
                    <a:lumMod val="85000"/>
                  </a:schemeClr>
                </a:solidFill>
              </a:rPr>
              <a:t> </a:t>
            </a:r>
          </a:p>
          <a:p>
            <a:pPr lvl="2" indent="-182880" algn="l" rtl="0" fontAlgn="auto">
              <a:spcAft>
                <a:spcPts val="0"/>
              </a:spcAft>
              <a:buClr>
                <a:schemeClr val="accent1">
                  <a:shade val="75000"/>
                </a:schemeClr>
              </a:buClr>
              <a:buFont typeface="Wingdings" pitchFamily="2" charset="2"/>
              <a:buChar char="v"/>
              <a:defRPr/>
            </a:pPr>
            <a:r>
              <a:rPr lang="en-US" sz="2600" b="1" dirty="0" smtClean="0">
                <a:solidFill>
                  <a:schemeClr val="bg1">
                    <a:lumMod val="85000"/>
                  </a:schemeClr>
                </a:solidFill>
              </a:rPr>
              <a:t> Sore throat</a:t>
            </a:r>
          </a:p>
          <a:p>
            <a:pPr lvl="2" indent="-182880" algn="l" rtl="0" fontAlgn="auto">
              <a:spcAft>
                <a:spcPts val="0"/>
              </a:spcAft>
              <a:buClr>
                <a:schemeClr val="accent1">
                  <a:shade val="75000"/>
                </a:schemeClr>
              </a:buClr>
              <a:buFont typeface="Wingdings" pitchFamily="2" charset="2"/>
              <a:buChar char="v"/>
              <a:defRPr/>
            </a:pPr>
            <a:r>
              <a:rPr lang="en-US" sz="2600" b="1" dirty="0" smtClean="0">
                <a:solidFill>
                  <a:schemeClr val="bg1">
                    <a:lumMod val="85000"/>
                  </a:schemeClr>
                </a:solidFill>
              </a:rPr>
              <a:t>Sinusitis</a:t>
            </a:r>
          </a:p>
          <a:p>
            <a:pPr lvl="2" indent="-182880" algn="l" rtl="0" fontAlgn="auto">
              <a:spcAft>
                <a:spcPts val="0"/>
              </a:spcAft>
              <a:buClr>
                <a:schemeClr val="accent1">
                  <a:shade val="75000"/>
                </a:schemeClr>
              </a:buClr>
              <a:buFont typeface="Wingdings" pitchFamily="2" charset="2"/>
              <a:buChar char="v"/>
              <a:defRPr/>
            </a:pPr>
            <a:r>
              <a:rPr lang="en-US" sz="2600" b="1" dirty="0" err="1" smtClean="0">
                <a:solidFill>
                  <a:schemeClr val="bg1">
                    <a:lumMod val="85000"/>
                  </a:schemeClr>
                </a:solidFill>
              </a:rPr>
              <a:t>Otitis</a:t>
            </a:r>
            <a:r>
              <a:rPr lang="en-US" sz="2600" b="1" dirty="0" smtClean="0">
                <a:solidFill>
                  <a:schemeClr val="bg1">
                    <a:lumMod val="85000"/>
                  </a:schemeClr>
                </a:solidFill>
              </a:rPr>
              <a:t> media in children</a:t>
            </a:r>
          </a:p>
          <a:p>
            <a:pPr marL="274320" indent="-274320" algn="l" rtl="0" fontAlgn="auto">
              <a:spcAft>
                <a:spcPts val="0"/>
              </a:spcAft>
              <a:buFont typeface="Wingdings" pitchFamily="2" charset="2"/>
              <a:buChar char="ü"/>
              <a:defRPr/>
            </a:pPr>
            <a:r>
              <a:rPr lang="en-US" sz="3200" b="1" dirty="0" smtClean="0">
                <a:solidFill>
                  <a:schemeClr val="bg1">
                    <a:lumMod val="85000"/>
                  </a:schemeClr>
                </a:solidFill>
              </a:rPr>
              <a:t>How can we modify help seeking behavior of patients with flu illness ?</a:t>
            </a:r>
            <a:r>
              <a:rPr lang="en-US" sz="3200" dirty="0" smtClean="0">
                <a:solidFill>
                  <a:schemeClr val="bg1">
                    <a:lumMod val="85000"/>
                  </a:schemeClr>
                </a:solidFill>
              </a:rPr>
              <a:t/>
            </a:r>
            <a:br>
              <a:rPr lang="en-US" sz="3200" dirty="0" smtClean="0">
                <a:solidFill>
                  <a:schemeClr val="bg1">
                    <a:lumMod val="85000"/>
                  </a:schemeClr>
                </a:solidFill>
              </a:rPr>
            </a:br>
            <a:r>
              <a:rPr lang="en-US" sz="3200" dirty="0" smtClean="0">
                <a:solidFill>
                  <a:schemeClr val="bg1">
                    <a:lumMod val="85000"/>
                  </a:schemeClr>
                </a:solidFill>
              </a:rPr>
              <a:t>                </a:t>
            </a:r>
            <a:endParaRPr lang="ar-SA" sz="4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ar-SA" dirty="0" smtClean="0">
                <a:solidFill>
                  <a:schemeClr val="bg1">
                    <a:lumMod val="95000"/>
                  </a:schemeClr>
                </a:solidFill>
              </a:rPr>
              <a:t/>
            </a:r>
            <a:br>
              <a:rPr lang="ar-SA" dirty="0" smtClean="0">
                <a:solidFill>
                  <a:schemeClr val="bg1">
                    <a:lumMod val="95000"/>
                  </a:schemeClr>
                </a:solidFill>
              </a:rPr>
            </a:br>
            <a:r>
              <a:rPr lang="en-US" dirty="0" smtClean="0">
                <a:solidFill>
                  <a:schemeClr val="bg1">
                    <a:lumMod val="95000"/>
                  </a:schemeClr>
                </a:solidFill>
              </a:rPr>
              <a:t> NICE clinical guideline </a:t>
            </a:r>
            <a:endParaRPr lang="ar-SA" dirty="0">
              <a:solidFill>
                <a:schemeClr val="bg1">
                  <a:lumMod val="95000"/>
                </a:schemeClr>
              </a:solidFill>
            </a:endParaRPr>
          </a:p>
        </p:txBody>
      </p:sp>
      <p:sp>
        <p:nvSpPr>
          <p:cNvPr id="27651" name="Content Placeholder 2"/>
          <p:cNvSpPr>
            <a:spLocks noGrp="1"/>
          </p:cNvSpPr>
          <p:nvPr>
            <p:ph sz="quarter" idx="1"/>
          </p:nvPr>
        </p:nvSpPr>
        <p:spPr>
          <a:xfrm>
            <a:off x="457200" y="1600200"/>
            <a:ext cx="7467600" cy="4873625"/>
          </a:xfrm>
        </p:spPr>
        <p:txBody>
          <a:bodyPr/>
          <a:lstStyle/>
          <a:p>
            <a:pPr algn="l" rtl="0">
              <a:buFont typeface="Wingdings" pitchFamily="2" charset="2"/>
              <a:buChar char="Ø"/>
            </a:pPr>
            <a:r>
              <a:rPr lang="en-US" b="1" i="1" dirty="0" smtClean="0">
                <a:solidFill>
                  <a:schemeClr val="bg1">
                    <a:lumMod val="95000"/>
                  </a:schemeClr>
                </a:solidFill>
              </a:rPr>
              <a:t>No antibiotic strategy </a:t>
            </a:r>
          </a:p>
          <a:p>
            <a:pPr algn="l" rtl="0">
              <a:buFont typeface="Wingdings" pitchFamily="2" charset="2"/>
              <a:buChar char="Ø"/>
            </a:pPr>
            <a:r>
              <a:rPr lang="en-US" b="1" i="1" dirty="0" smtClean="0">
                <a:solidFill>
                  <a:schemeClr val="bg1">
                    <a:lumMod val="95000"/>
                  </a:schemeClr>
                </a:solidFill>
              </a:rPr>
              <a:t> Delayed antibiotic strategy </a:t>
            </a:r>
          </a:p>
          <a:p>
            <a:pPr algn="l" rtl="0">
              <a:buFont typeface="Wingdings" pitchFamily="2" charset="2"/>
              <a:buChar char="Ø"/>
            </a:pPr>
            <a:r>
              <a:rPr lang="en-US" b="1" i="1" dirty="0" smtClean="0">
                <a:solidFill>
                  <a:schemeClr val="bg1">
                    <a:lumMod val="95000"/>
                  </a:schemeClr>
                </a:solidFill>
              </a:rPr>
              <a:t>Immediate antibiotic prescribing strategy </a:t>
            </a: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dirty="0"/>
          </a:p>
        </p:txBody>
      </p:sp>
      <p:sp>
        <p:nvSpPr>
          <p:cNvPr id="30723" name="Content Placeholder 2"/>
          <p:cNvSpPr>
            <a:spLocks noGrp="1"/>
          </p:cNvSpPr>
          <p:nvPr>
            <p:ph sz="quarter" idx="1"/>
          </p:nvPr>
        </p:nvSpPr>
        <p:spPr>
          <a:xfrm>
            <a:off x="457200" y="1600200"/>
            <a:ext cx="7467600" cy="4873625"/>
          </a:xfrm>
        </p:spPr>
        <p:txBody>
          <a:bodyPr/>
          <a:lstStyle/>
          <a:p>
            <a:pPr algn="l" rtl="0"/>
            <a:r>
              <a:rPr lang="en-US" sz="1800" dirty="0" smtClean="0">
                <a:solidFill>
                  <a:schemeClr val="bg1">
                    <a:lumMod val="95000"/>
                  </a:schemeClr>
                </a:solidFill>
              </a:rPr>
              <a:t>Mosby's Color Atlas and Text of </a:t>
            </a:r>
            <a:r>
              <a:rPr lang="en-US" sz="1800" i="1" dirty="0" smtClean="0">
                <a:solidFill>
                  <a:schemeClr val="bg1">
                    <a:lumMod val="95000"/>
                  </a:schemeClr>
                </a:solidFill>
              </a:rPr>
              <a:t>Infectious Diseases</a:t>
            </a:r>
            <a:r>
              <a:rPr lang="en-US" sz="1800" dirty="0" smtClean="0">
                <a:solidFill>
                  <a:schemeClr val="bg1">
                    <a:lumMod val="95000"/>
                  </a:schemeClr>
                </a:solidFill>
              </a:rPr>
              <a:t> by Christopher P. Conlon and David R. </a:t>
            </a:r>
            <a:r>
              <a:rPr lang="en-US" sz="1800" dirty="0" err="1" smtClean="0">
                <a:solidFill>
                  <a:schemeClr val="bg1">
                    <a:lumMod val="95000"/>
                  </a:schemeClr>
                </a:solidFill>
              </a:rPr>
              <a:t>Snydman</a:t>
            </a:r>
            <a:r>
              <a:rPr lang="en-US" sz="1800" dirty="0" smtClean="0">
                <a:solidFill>
                  <a:schemeClr val="bg1">
                    <a:lumMod val="95000"/>
                  </a:schemeClr>
                </a:solidFill>
              </a:rPr>
              <a:t>. pp. 53-67</a:t>
            </a:r>
          </a:p>
          <a:p>
            <a:pPr algn="l" rtl="0"/>
            <a:r>
              <a:rPr lang="en-US" sz="1600" dirty="0" smtClean="0">
                <a:solidFill>
                  <a:schemeClr val="bg1">
                    <a:lumMod val="95000"/>
                  </a:schemeClr>
                </a:solidFill>
              </a:rPr>
              <a:t>National Institute for Health and Clinical Excellence -  </a:t>
            </a:r>
            <a:r>
              <a:rPr lang="en-US" sz="1600" b="1" dirty="0" smtClean="0">
                <a:solidFill>
                  <a:schemeClr val="bg1">
                    <a:lumMod val="95000"/>
                  </a:schemeClr>
                </a:solidFill>
              </a:rPr>
              <a:t>Respiratory tract infections – antibiotic prescribing 2008</a:t>
            </a:r>
          </a:p>
          <a:p>
            <a:pPr algn="l" rtl="0"/>
            <a:r>
              <a:rPr lang="en-US" sz="1600" dirty="0" err="1" smtClean="0">
                <a:solidFill>
                  <a:schemeClr val="bg1">
                    <a:lumMod val="95000"/>
                  </a:schemeClr>
                </a:solidFill>
              </a:rPr>
              <a:t>zink</a:t>
            </a:r>
            <a:r>
              <a:rPr lang="en-US" sz="1600" dirty="0" smtClean="0">
                <a:solidFill>
                  <a:schemeClr val="bg1">
                    <a:lumMod val="95000"/>
                  </a:schemeClr>
                </a:solidFill>
              </a:rPr>
              <a:t> and health: the common colds Office of Dietary Supplements, National Institute of health. Retrieved 2010-05-01. </a:t>
            </a:r>
            <a:r>
              <a:rPr lang="en-US" sz="1600" dirty="0" smtClean="0">
                <a:solidFill>
                  <a:schemeClr val="bg1">
                    <a:lumMod val="95000"/>
                  </a:schemeClr>
                </a:solidFill>
                <a:hlinkClick r:id="rId3"/>
              </a:rPr>
              <a:t>^</a:t>
            </a:r>
            <a:r>
              <a:rPr lang="en-US" sz="1600" dirty="0" smtClean="0">
                <a:solidFill>
                  <a:schemeClr val="bg1">
                    <a:lumMod val="95000"/>
                  </a:schemeClr>
                </a:solidFill>
              </a:rPr>
              <a:t> Singh M, Das RR. (2011). Singh, </a:t>
            </a:r>
            <a:r>
              <a:rPr lang="en-US" sz="1600" dirty="0" err="1" smtClean="0">
                <a:solidFill>
                  <a:schemeClr val="bg1">
                    <a:lumMod val="95000"/>
                  </a:schemeClr>
                </a:solidFill>
              </a:rPr>
              <a:t>Meenu</a:t>
            </a:r>
            <a:r>
              <a:rPr lang="en-US" sz="1600" dirty="0" smtClean="0">
                <a:solidFill>
                  <a:schemeClr val="bg1">
                    <a:lumMod val="95000"/>
                  </a:schemeClr>
                </a:solidFill>
              </a:rPr>
              <a:t>. ed. "Zinc for the common cold". </a:t>
            </a:r>
            <a:r>
              <a:rPr lang="en-US" sz="1600" i="1" dirty="0" smtClean="0">
                <a:solidFill>
                  <a:schemeClr val="bg1">
                    <a:lumMod val="95000"/>
                  </a:schemeClr>
                </a:solidFill>
              </a:rPr>
              <a:t>Cochrane Database of Systematic Reviews</a:t>
            </a:r>
            <a:r>
              <a:rPr lang="en-US" sz="1600" dirty="0" smtClean="0">
                <a:solidFill>
                  <a:schemeClr val="bg1">
                    <a:lumMod val="95000"/>
                  </a:schemeClr>
                </a:solidFill>
              </a:rPr>
              <a:t> (2): CD001364. </a:t>
            </a:r>
          </a:p>
          <a:p>
            <a:pPr algn="l" rtl="0"/>
            <a:r>
              <a:rPr lang="en-US" sz="1600" dirty="0" smtClean="0">
                <a:solidFill>
                  <a:schemeClr val="bg1">
                    <a:lumMod val="95000"/>
                  </a:schemeClr>
                </a:solidFill>
              </a:rPr>
              <a:t>BMJ. 2004;328:499-500</a:t>
            </a:r>
            <a:endParaRPr lang="ar-SA" sz="1600"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2500298" y="1785926"/>
            <a:ext cx="4429156" cy="2308324"/>
          </a:xfrm>
          <a:prstGeom prst="rect">
            <a:avLst/>
          </a:prstGeom>
          <a:noFill/>
        </p:spPr>
        <p:txBody>
          <a:bodyPr wrap="square" rtlCol="1">
            <a:spAutoFit/>
          </a:bodyPr>
          <a:lstStyle/>
          <a:p>
            <a:pPr algn="ctr"/>
            <a:r>
              <a:rPr lang="en-US" sz="4800" dirty="0" smtClean="0">
                <a:solidFill>
                  <a:schemeClr val="bg1">
                    <a:lumMod val="95000"/>
                  </a:schemeClr>
                </a:solidFill>
                <a:latin typeface="Adobe Garamond Pro Bold" pitchFamily="18" charset="0"/>
              </a:rPr>
              <a:t>SORE THROAT </a:t>
            </a:r>
          </a:p>
          <a:p>
            <a:endParaRPr lang="en-US" sz="4800" dirty="0">
              <a:solidFill>
                <a:schemeClr val="bg1">
                  <a:lumMod val="95000"/>
                </a:schemeClr>
              </a:solidFill>
              <a:latin typeface="Adobe Garamond Pro Bold" pitchFamily="18" charset="0"/>
            </a:endParaRPr>
          </a:p>
          <a:p>
            <a:endParaRPr lang="ar-SA" sz="4800" dirty="0">
              <a:solidFill>
                <a:schemeClr val="bg1">
                  <a:lumMod val="95000"/>
                </a:schemeClr>
              </a:solidFill>
              <a:latin typeface="Adobe Garamond Pro Bold" pitchFamily="18" charset="0"/>
            </a:endParaRPr>
          </a:p>
        </p:txBody>
      </p:sp>
      <p:sp>
        <p:nvSpPr>
          <p:cNvPr id="4" name="مربع نص 3"/>
          <p:cNvSpPr txBox="1"/>
          <p:nvPr/>
        </p:nvSpPr>
        <p:spPr>
          <a:xfrm>
            <a:off x="3214678" y="3571876"/>
            <a:ext cx="2857520" cy="1200329"/>
          </a:xfrm>
          <a:prstGeom prst="rect">
            <a:avLst/>
          </a:prstGeom>
          <a:noFill/>
        </p:spPr>
        <p:txBody>
          <a:bodyPr wrap="square" rtlCol="1">
            <a:spAutoFit/>
          </a:bodyPr>
          <a:lstStyle/>
          <a:p>
            <a:pPr algn="ctr"/>
            <a:r>
              <a:rPr lang="en-US" sz="3600" dirty="0" smtClean="0">
                <a:solidFill>
                  <a:schemeClr val="bg1">
                    <a:lumMod val="95000"/>
                  </a:schemeClr>
                </a:solidFill>
              </a:rPr>
              <a:t>MOHANAD AL-SHAYA</a:t>
            </a:r>
            <a:endParaRPr lang="ar-SA" sz="3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4098" name="Picture 2" descr="C:\Users\ahn\Desktop\0511-0810-2315-2022_Woman_with_a_Head_Cold_clipart_image.png"/>
          <p:cNvPicPr>
            <a:picLocks noChangeAspect="1" noChangeArrowheads="1"/>
          </p:cNvPicPr>
          <p:nvPr/>
        </p:nvPicPr>
        <p:blipFill>
          <a:blip r:embed="rId3" cstate="print"/>
          <a:srcRect/>
          <a:stretch>
            <a:fillRect/>
          </a:stretch>
        </p:blipFill>
        <p:spPr bwMode="auto">
          <a:xfrm>
            <a:off x="2500298" y="1714488"/>
            <a:ext cx="4445000" cy="38989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a:solidFill>
                  <a:schemeClr val="bg1">
                    <a:lumMod val="95000"/>
                  </a:schemeClr>
                </a:solidFill>
              </a:rPr>
              <a:t>Sore Throat</a:t>
            </a:r>
            <a:endParaRPr lang="ar-SA" dirty="0">
              <a:solidFill>
                <a:schemeClr val="bg1">
                  <a:lumMod val="95000"/>
                </a:schemeClr>
              </a:solidFill>
            </a:endParaRPr>
          </a:p>
        </p:txBody>
      </p:sp>
      <p:sp>
        <p:nvSpPr>
          <p:cNvPr id="5" name="Content Placeholder 4"/>
          <p:cNvSpPr>
            <a:spLocks noGrp="1"/>
          </p:cNvSpPr>
          <p:nvPr>
            <p:ph idx="1"/>
          </p:nvPr>
        </p:nvSpPr>
        <p:spPr>
          <a:xfrm>
            <a:off x="457200" y="1066800"/>
            <a:ext cx="8229600" cy="5486400"/>
          </a:xfrm>
        </p:spPr>
        <p:txBody>
          <a:bodyPr>
            <a:normAutofit fontScale="92500" lnSpcReduction="10000"/>
          </a:bodyPr>
          <a:lstStyle/>
          <a:p>
            <a:pPr algn="l" rtl="0"/>
            <a:r>
              <a:rPr lang="en-US" sz="2800" dirty="0">
                <a:solidFill>
                  <a:schemeClr val="bg1">
                    <a:lumMod val="95000"/>
                  </a:schemeClr>
                </a:solidFill>
              </a:rPr>
              <a:t>What causes a sore throat?</a:t>
            </a:r>
          </a:p>
          <a:p>
            <a:pPr algn="l" rtl="0"/>
            <a:r>
              <a:rPr lang="en-US" sz="2800" dirty="0">
                <a:solidFill>
                  <a:schemeClr val="bg1">
                    <a:lumMod val="95000"/>
                  </a:schemeClr>
                </a:solidFill>
              </a:rPr>
              <a:t>Sore throats can be caused by many things. Viruses and bacteria can cause a sore throat, and so can smoking, breathing dirty air, drinking alcohol, allergies, </a:t>
            </a:r>
            <a:endParaRPr lang="en-US" sz="2800" dirty="0" smtClean="0">
              <a:solidFill>
                <a:schemeClr val="bg1">
                  <a:lumMod val="95000"/>
                </a:schemeClr>
              </a:solidFill>
            </a:endParaRPr>
          </a:p>
          <a:p>
            <a:pPr algn="l" rtl="0"/>
            <a:r>
              <a:rPr lang="en-US" sz="2800" dirty="0" smtClean="0">
                <a:solidFill>
                  <a:schemeClr val="bg1">
                    <a:lumMod val="95000"/>
                  </a:schemeClr>
                </a:solidFill>
              </a:rPr>
              <a:t>Sore </a:t>
            </a:r>
            <a:r>
              <a:rPr lang="en-US" sz="2800" dirty="0">
                <a:solidFill>
                  <a:schemeClr val="bg1">
                    <a:lumMod val="95000"/>
                  </a:schemeClr>
                </a:solidFill>
              </a:rPr>
              <a:t>throat also may be caused by other conditions, such as </a:t>
            </a:r>
            <a:r>
              <a:rPr lang="en-US" sz="2800" dirty="0" err="1">
                <a:solidFill>
                  <a:schemeClr val="bg1">
                    <a:lumMod val="95000"/>
                  </a:schemeClr>
                </a:solidFill>
              </a:rPr>
              <a:t>gastroesophageal</a:t>
            </a:r>
            <a:r>
              <a:rPr lang="en-US" sz="2800" dirty="0">
                <a:solidFill>
                  <a:schemeClr val="bg1">
                    <a:lumMod val="95000"/>
                  </a:schemeClr>
                </a:solidFill>
              </a:rPr>
              <a:t> reflux, postnasal drip secondary to rhinitis, persistent cough, </a:t>
            </a:r>
            <a:r>
              <a:rPr lang="en-US" sz="2800" dirty="0" smtClean="0">
                <a:solidFill>
                  <a:schemeClr val="bg1">
                    <a:lumMod val="95000"/>
                  </a:schemeClr>
                </a:solidFill>
              </a:rPr>
              <a:t>thyroiditis </a:t>
            </a:r>
            <a:r>
              <a:rPr lang="en-US" sz="2800" dirty="0">
                <a:solidFill>
                  <a:schemeClr val="bg1">
                    <a:lumMod val="95000"/>
                  </a:schemeClr>
                </a:solidFill>
              </a:rPr>
              <a:t>and</a:t>
            </a:r>
            <a:r>
              <a:rPr lang="en-US" sz="2800" dirty="0" smtClean="0">
                <a:solidFill>
                  <a:schemeClr val="bg1">
                    <a:lumMod val="95000"/>
                  </a:schemeClr>
                </a:solidFill>
              </a:rPr>
              <a:t> a </a:t>
            </a:r>
            <a:r>
              <a:rPr lang="en-US" sz="2800" dirty="0">
                <a:solidFill>
                  <a:schemeClr val="bg1">
                    <a:lumMod val="95000"/>
                  </a:schemeClr>
                </a:solidFill>
              </a:rPr>
              <a:t>foreign </a:t>
            </a:r>
            <a:r>
              <a:rPr lang="en-US" sz="2800" dirty="0" smtClean="0">
                <a:solidFill>
                  <a:schemeClr val="bg1">
                    <a:lumMod val="95000"/>
                  </a:schemeClr>
                </a:solidFill>
              </a:rPr>
              <a:t>body . </a:t>
            </a:r>
          </a:p>
          <a:p>
            <a:pPr algn="l" rtl="0"/>
            <a:r>
              <a:rPr lang="en-US" sz="2800" dirty="0" smtClean="0">
                <a:solidFill>
                  <a:schemeClr val="bg1">
                    <a:lumMod val="95000"/>
                  </a:schemeClr>
                </a:solidFill>
              </a:rPr>
              <a:t>Sore </a:t>
            </a:r>
            <a:r>
              <a:rPr lang="en-US" sz="2800" dirty="0">
                <a:solidFill>
                  <a:schemeClr val="bg1">
                    <a:lumMod val="95000"/>
                  </a:schemeClr>
                </a:solidFill>
              </a:rPr>
              <a:t>throat is one of the most common reasons for visits to family physicians. </a:t>
            </a:r>
            <a:endParaRPr lang="en-US" sz="2800" dirty="0" smtClean="0">
              <a:solidFill>
                <a:schemeClr val="bg1">
                  <a:lumMod val="95000"/>
                </a:schemeClr>
              </a:solidFill>
            </a:endParaRPr>
          </a:p>
          <a:p>
            <a:pPr algn="l" rtl="0"/>
            <a:r>
              <a:rPr lang="en-US" sz="2800" dirty="0" smtClean="0">
                <a:solidFill>
                  <a:schemeClr val="bg1">
                    <a:lumMod val="95000"/>
                  </a:schemeClr>
                </a:solidFill>
              </a:rPr>
              <a:t>While </a:t>
            </a:r>
            <a:r>
              <a:rPr lang="en-US" sz="2800" dirty="0">
                <a:solidFill>
                  <a:schemeClr val="bg1">
                    <a:lumMod val="95000"/>
                  </a:schemeClr>
                </a:solidFill>
              </a:rPr>
              <a:t>most patients with sore throat have an infectious cause (pharyngitis), fewer than 20 percent have a clear indication for antibiotic therapy (i.e., group A beta-hemolytic streptococcal infection</a:t>
            </a:r>
            <a:r>
              <a:rPr lang="en-US" sz="2800" dirty="0" smtClean="0">
                <a:solidFill>
                  <a:schemeClr val="bg1">
                    <a:lumMod val="95000"/>
                  </a:schemeClr>
                </a:solidFill>
              </a:rPr>
              <a:t>).</a:t>
            </a:r>
          </a:p>
          <a:p>
            <a:pPr algn="l" rtl="0"/>
            <a:r>
              <a:rPr lang="en-US" sz="2800" dirty="0" smtClean="0">
                <a:solidFill>
                  <a:schemeClr val="bg1">
                    <a:lumMod val="95000"/>
                  </a:schemeClr>
                </a:solidFill>
              </a:rPr>
              <a:t> </a:t>
            </a:r>
            <a:endParaRPr lang="ar-SA" sz="2800" dirty="0">
              <a:solidFill>
                <a:schemeClr val="bg1">
                  <a:lumMod val="95000"/>
                </a:schemeClr>
              </a:solidFill>
            </a:endParaRPr>
          </a:p>
        </p:txBody>
      </p:sp>
    </p:spTree>
    <p:extLst>
      <p:ext uri="{BB962C8B-B14F-4D97-AF65-F5344CB8AC3E}">
        <p14:creationId xmlns:p14="http://schemas.microsoft.com/office/powerpoint/2010/main" xmlns="" val="535014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1"/>
            <a:ext cx="8229600" cy="4186245"/>
          </a:xfrm>
        </p:spPr>
        <p:txBody>
          <a:bodyPr>
            <a:normAutofit lnSpcReduction="10000"/>
          </a:bodyPr>
          <a:lstStyle/>
          <a:p>
            <a:pPr algn="l" rtl="0"/>
            <a:endParaRPr lang="en-US" dirty="0" smtClean="0">
              <a:solidFill>
                <a:schemeClr val="bg1">
                  <a:lumMod val="95000"/>
                </a:schemeClr>
              </a:solidFill>
            </a:endParaRPr>
          </a:p>
          <a:p>
            <a:pPr algn="l" rtl="0"/>
            <a:r>
              <a:rPr lang="en-US" dirty="0" smtClean="0">
                <a:solidFill>
                  <a:schemeClr val="bg1">
                    <a:lumMod val="95000"/>
                  </a:schemeClr>
                </a:solidFill>
              </a:rPr>
              <a:t>Useful</a:t>
            </a:r>
            <a:r>
              <a:rPr lang="en-US" dirty="0">
                <a:solidFill>
                  <a:schemeClr val="bg1">
                    <a:lumMod val="95000"/>
                  </a:schemeClr>
                </a:solidFill>
              </a:rPr>
              <a:t>, well-validated clinical decision rules are available to help family physicians care for patients who present with pharyngitis. </a:t>
            </a:r>
            <a:endParaRPr lang="en-US" dirty="0" smtClean="0">
              <a:solidFill>
                <a:schemeClr val="bg1">
                  <a:lumMod val="95000"/>
                </a:schemeClr>
              </a:solidFill>
            </a:endParaRPr>
          </a:p>
          <a:p>
            <a:pPr algn="l" rtl="0"/>
            <a:r>
              <a:rPr lang="en-US" dirty="0" smtClean="0">
                <a:solidFill>
                  <a:schemeClr val="bg1">
                    <a:lumMod val="95000"/>
                  </a:schemeClr>
                </a:solidFill>
              </a:rPr>
              <a:t>rapid </a:t>
            </a:r>
            <a:r>
              <a:rPr lang="en-US" dirty="0">
                <a:solidFill>
                  <a:schemeClr val="bg1">
                    <a:lumMod val="95000"/>
                  </a:schemeClr>
                </a:solidFill>
              </a:rPr>
              <a:t>streptococcal antigen tests, throat culture can be reserved for patients whose symptoms do not improve over time or who do not respond to antibiotics.</a:t>
            </a:r>
            <a:endParaRPr lang="ar-SA" dirty="0">
              <a:solidFill>
                <a:schemeClr val="bg1">
                  <a:lumMod val="95000"/>
                </a:schemeClr>
              </a:solidFill>
            </a:endParaRPr>
          </a:p>
        </p:txBody>
      </p:sp>
    </p:spTree>
    <p:extLst>
      <p:ext uri="{BB962C8B-B14F-4D97-AF65-F5344CB8AC3E}">
        <p14:creationId xmlns:p14="http://schemas.microsoft.com/office/powerpoint/2010/main" xmlns="" val="3955806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pPr rtl="0"/>
            <a:r>
              <a:rPr lang="en-US" dirty="0">
                <a:solidFill>
                  <a:schemeClr val="bg1">
                    <a:lumMod val="95000"/>
                  </a:schemeClr>
                </a:solidFill>
              </a:rPr>
              <a:t>Pharyngitis</a:t>
            </a:r>
            <a:endParaRPr lang="ar-SA" dirty="0">
              <a:solidFill>
                <a:schemeClr val="bg1">
                  <a:lumMod val="95000"/>
                </a:schemeClr>
              </a:solidFill>
            </a:endParaRPr>
          </a:p>
        </p:txBody>
      </p:sp>
      <p:sp>
        <p:nvSpPr>
          <p:cNvPr id="5" name="Content Placeholder 4"/>
          <p:cNvSpPr>
            <a:spLocks noGrp="1"/>
          </p:cNvSpPr>
          <p:nvPr>
            <p:ph idx="1"/>
          </p:nvPr>
        </p:nvSpPr>
        <p:spPr>
          <a:xfrm>
            <a:off x="457200" y="1143000"/>
            <a:ext cx="8229600" cy="4500578"/>
          </a:xfrm>
        </p:spPr>
        <p:txBody>
          <a:bodyPr>
            <a:normAutofit fontScale="92500" lnSpcReduction="20000"/>
          </a:bodyPr>
          <a:lstStyle/>
          <a:p>
            <a:pPr algn="l" rtl="0"/>
            <a:r>
              <a:rPr lang="en-US" sz="2800" dirty="0">
                <a:solidFill>
                  <a:schemeClr val="bg1">
                    <a:lumMod val="95000"/>
                  </a:schemeClr>
                </a:solidFill>
              </a:rPr>
              <a:t>Pharyngitis is one of the most common conditions encountered by the family </a:t>
            </a:r>
            <a:r>
              <a:rPr lang="en-US" sz="2800" dirty="0" smtClean="0">
                <a:solidFill>
                  <a:schemeClr val="bg1">
                    <a:lumMod val="95000"/>
                  </a:schemeClr>
                </a:solidFill>
              </a:rPr>
              <a:t>physician. </a:t>
            </a:r>
          </a:p>
          <a:p>
            <a:pPr algn="l" rtl="0"/>
            <a:r>
              <a:rPr lang="en-US" sz="2800" dirty="0" smtClean="0">
                <a:solidFill>
                  <a:schemeClr val="bg1">
                    <a:lumMod val="95000"/>
                  </a:schemeClr>
                </a:solidFill>
              </a:rPr>
              <a:t>Viral : </a:t>
            </a:r>
          </a:p>
          <a:p>
            <a:pPr algn="l" rtl="0"/>
            <a:r>
              <a:rPr lang="en-US" sz="2800" dirty="0">
                <a:solidFill>
                  <a:schemeClr val="bg1">
                    <a:lumMod val="95000"/>
                  </a:schemeClr>
                </a:solidFill>
              </a:rPr>
              <a:t>Viral pharyngitis, the most common cause of sore throat, has a wide differential</a:t>
            </a:r>
            <a:r>
              <a:rPr lang="en-US" sz="2800" dirty="0" smtClean="0">
                <a:solidFill>
                  <a:schemeClr val="bg1">
                    <a:lumMod val="95000"/>
                  </a:schemeClr>
                </a:solidFill>
              </a:rPr>
              <a:t>.</a:t>
            </a:r>
          </a:p>
          <a:p>
            <a:pPr algn="l" rtl="0"/>
            <a:r>
              <a:rPr lang="en-US" sz="2800" dirty="0" smtClean="0">
                <a:solidFill>
                  <a:schemeClr val="bg1">
                    <a:lumMod val="95000"/>
                  </a:schemeClr>
                </a:solidFill>
              </a:rPr>
              <a:t> </a:t>
            </a:r>
            <a:r>
              <a:rPr lang="en-US" sz="2800" dirty="0">
                <a:solidFill>
                  <a:schemeClr val="bg1">
                    <a:lumMod val="95000"/>
                  </a:schemeClr>
                </a:solidFill>
              </a:rPr>
              <a:t>Furthermore, different viruses are more prevalent during certain seasons. </a:t>
            </a:r>
            <a:r>
              <a:rPr lang="en-US" sz="2800" dirty="0" err="1">
                <a:solidFill>
                  <a:schemeClr val="bg1">
                    <a:lumMod val="95000"/>
                  </a:schemeClr>
                </a:solidFill>
              </a:rPr>
              <a:t>Coryza</a:t>
            </a:r>
            <a:r>
              <a:rPr lang="en-US" sz="2800" dirty="0">
                <a:solidFill>
                  <a:schemeClr val="bg1">
                    <a:lumMod val="95000"/>
                  </a:schemeClr>
                </a:solidFill>
              </a:rPr>
              <a:t>, conjunctivitis, malaise or fatigue, hoarseness, and low-grade fever suggest the presence of viral pharyngitis. </a:t>
            </a:r>
            <a:endParaRPr lang="en-US" sz="2800" dirty="0" smtClean="0">
              <a:solidFill>
                <a:schemeClr val="bg1">
                  <a:lumMod val="95000"/>
                </a:schemeClr>
              </a:solidFill>
            </a:endParaRPr>
          </a:p>
          <a:p>
            <a:pPr algn="l" rtl="0"/>
            <a:r>
              <a:rPr lang="en-US" sz="2800" dirty="0" smtClean="0">
                <a:solidFill>
                  <a:schemeClr val="bg1">
                    <a:lumMod val="95000"/>
                  </a:schemeClr>
                </a:solidFill>
              </a:rPr>
              <a:t>Children </a:t>
            </a:r>
            <a:r>
              <a:rPr lang="en-US" sz="2800" dirty="0">
                <a:solidFill>
                  <a:schemeClr val="bg1">
                    <a:lumMod val="95000"/>
                  </a:schemeClr>
                </a:solidFill>
              </a:rPr>
              <a:t>with viral pharyngitis also can present with atypical symptoms, such as mouth-breathing, vomiting, abdominal pain, and diarrhea.</a:t>
            </a:r>
          </a:p>
          <a:p>
            <a:pPr algn="l" rtl="0"/>
            <a:endParaRPr lang="en-US" sz="2800" dirty="0" smtClean="0">
              <a:solidFill>
                <a:schemeClr val="bg1">
                  <a:lumMod val="95000"/>
                </a:schemeClr>
              </a:solidFill>
            </a:endParaRPr>
          </a:p>
          <a:p>
            <a:pPr algn="l" rtl="0"/>
            <a:endParaRPr lang="ar-SA" sz="2800" dirty="0">
              <a:solidFill>
                <a:schemeClr val="bg1">
                  <a:lumMod val="95000"/>
                </a:schemeClr>
              </a:solidFill>
            </a:endParaRPr>
          </a:p>
        </p:txBody>
      </p:sp>
    </p:spTree>
    <p:extLst>
      <p:ext uri="{BB962C8B-B14F-4D97-AF65-F5344CB8AC3E}">
        <p14:creationId xmlns:p14="http://schemas.microsoft.com/office/powerpoint/2010/main" xmlns="" val="3955806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592763"/>
          </a:xfrm>
        </p:spPr>
        <p:txBody>
          <a:bodyPr>
            <a:normAutofit/>
          </a:bodyPr>
          <a:lstStyle/>
          <a:p>
            <a:pPr algn="l" rtl="0"/>
            <a:r>
              <a:rPr lang="en-US" sz="2800" dirty="0" smtClean="0">
                <a:solidFill>
                  <a:schemeClr val="bg1">
                    <a:lumMod val="95000"/>
                  </a:schemeClr>
                </a:solidFill>
              </a:rPr>
              <a:t>Bacterial :</a:t>
            </a:r>
          </a:p>
          <a:p>
            <a:pPr algn="l" rtl="0"/>
            <a:r>
              <a:rPr lang="en-US" sz="2800" dirty="0">
                <a:solidFill>
                  <a:schemeClr val="bg1">
                    <a:lumMod val="95000"/>
                  </a:schemeClr>
                </a:solidFill>
              </a:rPr>
              <a:t>Patients with bacterial pharyngitis generally do not have rhinorrhea, cough, or conjunctivitis. The incidence of bacterial pharyngitis is increased in temperate climates during winter and early spring. There is often a history of streptococcal throat infection (strep throat) within the past year.</a:t>
            </a:r>
          </a:p>
          <a:p>
            <a:pPr algn="l" rtl="0"/>
            <a:r>
              <a:rPr lang="en-US" sz="2800" dirty="0">
                <a:solidFill>
                  <a:schemeClr val="bg1">
                    <a:lumMod val="95000"/>
                  </a:schemeClr>
                </a:solidFill>
              </a:rPr>
              <a:t> GABHS is the most common bacterial cause of </a:t>
            </a:r>
            <a:r>
              <a:rPr lang="en-US" sz="2800" dirty="0" smtClean="0">
                <a:solidFill>
                  <a:schemeClr val="bg1">
                    <a:lumMod val="95000"/>
                  </a:schemeClr>
                </a:solidFill>
              </a:rPr>
              <a:t>pharyngitis.</a:t>
            </a:r>
          </a:p>
          <a:p>
            <a:pPr algn="l" rtl="0"/>
            <a:r>
              <a:rPr lang="en-US" sz="2800" dirty="0" smtClean="0">
                <a:solidFill>
                  <a:schemeClr val="bg1">
                    <a:lumMod val="95000"/>
                  </a:schemeClr>
                </a:solidFill>
              </a:rPr>
              <a:t>GABHS </a:t>
            </a:r>
            <a:r>
              <a:rPr lang="en-US" sz="2800" dirty="0">
                <a:solidFill>
                  <a:schemeClr val="bg1">
                    <a:lumMod val="95000"/>
                  </a:schemeClr>
                </a:solidFill>
              </a:rPr>
              <a:t>pharyngitis accounts for 15 to 30 percent of cases in children and 5 to 15 percent of cases in adults</a:t>
            </a:r>
            <a:r>
              <a:rPr lang="en-US" sz="2800" dirty="0" smtClean="0">
                <a:solidFill>
                  <a:schemeClr val="bg1">
                    <a:lumMod val="95000"/>
                  </a:schemeClr>
                </a:solidFill>
              </a:rPr>
              <a:t>.</a:t>
            </a:r>
          </a:p>
          <a:p>
            <a:pPr marL="0" indent="0" algn="l" rtl="0">
              <a:buNone/>
            </a:pPr>
            <a:endParaRPr lang="ar-SA" sz="2800" dirty="0">
              <a:solidFill>
                <a:schemeClr val="bg1">
                  <a:lumMod val="95000"/>
                </a:schemeClr>
              </a:solidFill>
            </a:endParaRPr>
          </a:p>
        </p:txBody>
      </p:sp>
    </p:spTree>
    <p:extLst>
      <p:ext uri="{BB962C8B-B14F-4D97-AF65-F5344CB8AC3E}">
        <p14:creationId xmlns:p14="http://schemas.microsoft.com/office/powerpoint/2010/main" xmlns="" val="3955806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110178"/>
          </a:xfrm>
        </p:spPr>
        <p:txBody>
          <a:bodyPr>
            <a:normAutofit fontScale="92500" lnSpcReduction="10000"/>
          </a:bodyPr>
          <a:lstStyle/>
          <a:p>
            <a:pPr algn="l" rtl="0"/>
            <a:r>
              <a:rPr lang="en-US" sz="2800" dirty="0" smtClean="0">
                <a:solidFill>
                  <a:schemeClr val="bg1">
                    <a:lumMod val="95000"/>
                  </a:schemeClr>
                </a:solidFill>
              </a:rPr>
              <a:t>Identifying </a:t>
            </a:r>
            <a:r>
              <a:rPr lang="en-US" sz="2800" dirty="0">
                <a:solidFill>
                  <a:schemeClr val="bg1">
                    <a:lumMod val="95000"/>
                  </a:schemeClr>
                </a:solidFill>
              </a:rPr>
              <a:t>the cause of pharyngitis, especially group A beta-hemolytic streptococcus (GABHS), is important to prevent potential </a:t>
            </a:r>
            <a:r>
              <a:rPr lang="en-US" sz="2800" dirty="0">
                <a:solidFill>
                  <a:srgbClr val="C00000"/>
                </a:solidFill>
              </a:rPr>
              <a:t>life-threatening</a:t>
            </a:r>
            <a:r>
              <a:rPr lang="en-US" sz="2800" dirty="0">
                <a:solidFill>
                  <a:schemeClr val="bg1">
                    <a:lumMod val="95000"/>
                  </a:schemeClr>
                </a:solidFill>
              </a:rPr>
              <a:t> complications.</a:t>
            </a:r>
          </a:p>
          <a:p>
            <a:pPr algn="l" rtl="0"/>
            <a:r>
              <a:rPr lang="en-US" sz="2800" dirty="0">
                <a:solidFill>
                  <a:schemeClr val="bg1">
                    <a:lumMod val="95000"/>
                  </a:schemeClr>
                </a:solidFill>
              </a:rPr>
              <a:t>GABHS </a:t>
            </a:r>
            <a:r>
              <a:rPr lang="en-US" sz="2800" dirty="0" smtClean="0">
                <a:solidFill>
                  <a:schemeClr val="bg1">
                    <a:lumMod val="95000"/>
                  </a:schemeClr>
                </a:solidFill>
              </a:rPr>
              <a:t>Infection:</a:t>
            </a:r>
            <a:endParaRPr lang="en-US" sz="2800" dirty="0">
              <a:solidFill>
                <a:schemeClr val="bg1">
                  <a:lumMod val="95000"/>
                </a:schemeClr>
              </a:solidFill>
            </a:endParaRPr>
          </a:p>
          <a:p>
            <a:pPr algn="l" rtl="0"/>
            <a:r>
              <a:rPr lang="en-US" sz="2800" dirty="0">
                <a:solidFill>
                  <a:schemeClr val="bg1">
                    <a:lumMod val="95000"/>
                  </a:schemeClr>
                </a:solidFill>
              </a:rPr>
              <a:t>Symptoms of strep throat may include pharyngeal erythema and swelling, </a:t>
            </a:r>
            <a:r>
              <a:rPr lang="en-US" sz="2800" dirty="0" err="1">
                <a:solidFill>
                  <a:schemeClr val="bg1">
                    <a:lumMod val="95000"/>
                  </a:schemeClr>
                </a:solidFill>
              </a:rPr>
              <a:t>tonsillar</a:t>
            </a:r>
            <a:r>
              <a:rPr lang="en-US" sz="2800" dirty="0">
                <a:solidFill>
                  <a:schemeClr val="bg1">
                    <a:lumMod val="95000"/>
                  </a:schemeClr>
                </a:solidFill>
              </a:rPr>
              <a:t> exudate, edematous uvula, palatine </a:t>
            </a:r>
            <a:r>
              <a:rPr lang="en-US" sz="2800" dirty="0" err="1">
                <a:solidFill>
                  <a:schemeClr val="bg1">
                    <a:lumMod val="95000"/>
                  </a:schemeClr>
                </a:solidFill>
              </a:rPr>
              <a:t>petechiae</a:t>
            </a:r>
            <a:r>
              <a:rPr lang="en-US" sz="2800" dirty="0">
                <a:solidFill>
                  <a:schemeClr val="bg1">
                    <a:lumMod val="95000"/>
                  </a:schemeClr>
                </a:solidFill>
              </a:rPr>
              <a:t>, and anterior cervical </a:t>
            </a:r>
            <a:r>
              <a:rPr lang="en-US" sz="2800" dirty="0" smtClean="0">
                <a:solidFill>
                  <a:schemeClr val="bg1">
                    <a:lumMod val="95000"/>
                  </a:schemeClr>
                </a:solidFill>
              </a:rPr>
              <a:t>lymphadenopathy .</a:t>
            </a:r>
          </a:p>
          <a:p>
            <a:pPr algn="l" rtl="0"/>
            <a:r>
              <a:rPr lang="en-US" sz="2800" dirty="0">
                <a:solidFill>
                  <a:schemeClr val="bg1">
                    <a:lumMod val="95000"/>
                  </a:schemeClr>
                </a:solidFill>
              </a:rPr>
              <a:t>GABHS pharyngitis is self-limited and resolves within a few days, even without </a:t>
            </a:r>
            <a:r>
              <a:rPr lang="en-US" sz="2800" dirty="0" err="1" smtClean="0">
                <a:solidFill>
                  <a:schemeClr val="bg1">
                    <a:lumMod val="95000"/>
                  </a:schemeClr>
                </a:solidFill>
              </a:rPr>
              <a:t>treatmentm</a:t>
            </a:r>
            <a:r>
              <a:rPr lang="en-US" sz="2800" dirty="0" smtClean="0">
                <a:solidFill>
                  <a:schemeClr val="bg1">
                    <a:lumMod val="95000"/>
                  </a:schemeClr>
                </a:solidFill>
              </a:rPr>
              <a:t> but Effective </a:t>
            </a:r>
            <a:r>
              <a:rPr lang="en-US" sz="2800" dirty="0">
                <a:solidFill>
                  <a:schemeClr val="bg1">
                    <a:lumMod val="95000"/>
                  </a:schemeClr>
                </a:solidFill>
              </a:rPr>
              <a:t>antibiotic therapy shortens the infectious period to 24 hours, reduces the duration of symptoms by about one day, and prevents most complications.</a:t>
            </a:r>
          </a:p>
          <a:p>
            <a:pPr algn="l" rtl="0"/>
            <a:endParaRPr lang="ar-SA" sz="2800" dirty="0">
              <a:solidFill>
                <a:schemeClr val="bg1">
                  <a:lumMod val="95000"/>
                </a:schemeClr>
              </a:solidFill>
            </a:endParaRPr>
          </a:p>
        </p:txBody>
      </p:sp>
    </p:spTree>
    <p:extLst>
      <p:ext uri="{BB962C8B-B14F-4D97-AF65-F5344CB8AC3E}">
        <p14:creationId xmlns:p14="http://schemas.microsoft.com/office/powerpoint/2010/main" xmlns="" val="3955806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6019800"/>
          </a:xfrm>
        </p:spPr>
        <p:txBody>
          <a:bodyPr>
            <a:noAutofit/>
          </a:bodyPr>
          <a:lstStyle/>
          <a:p>
            <a:pPr algn="l" rtl="0"/>
            <a:r>
              <a:rPr lang="en-US" sz="2800" dirty="0">
                <a:solidFill>
                  <a:schemeClr val="bg1">
                    <a:lumMod val="85000"/>
                  </a:schemeClr>
                </a:solidFill>
              </a:rPr>
              <a:t>Complications of GABHS </a:t>
            </a:r>
            <a:r>
              <a:rPr lang="en-US" sz="2800" dirty="0" smtClean="0">
                <a:solidFill>
                  <a:schemeClr val="bg1">
                    <a:lumMod val="85000"/>
                  </a:schemeClr>
                </a:solidFill>
              </a:rPr>
              <a:t>Infection:</a:t>
            </a:r>
          </a:p>
          <a:p>
            <a:pPr algn="l" rtl="0"/>
            <a:r>
              <a:rPr lang="en-US" sz="2800" dirty="0">
                <a:solidFill>
                  <a:schemeClr val="bg1">
                    <a:lumMod val="85000"/>
                  </a:schemeClr>
                </a:solidFill>
              </a:rPr>
              <a:t>Rheumatic fever </a:t>
            </a:r>
            <a:r>
              <a:rPr lang="en-US" sz="2800" dirty="0" smtClean="0">
                <a:solidFill>
                  <a:schemeClr val="bg1">
                    <a:lumMod val="85000"/>
                  </a:schemeClr>
                </a:solidFill>
              </a:rPr>
              <a:t>:</a:t>
            </a:r>
          </a:p>
          <a:p>
            <a:pPr marL="0" indent="0" algn="l" rtl="0">
              <a:buNone/>
            </a:pPr>
            <a:r>
              <a:rPr lang="en-US" sz="2800" dirty="0">
                <a:solidFill>
                  <a:schemeClr val="bg1">
                    <a:lumMod val="85000"/>
                  </a:schemeClr>
                </a:solidFill>
              </a:rPr>
              <a:t>This illness should be suspected in any patient with joint swelling and pain, subcutaneous nodules, erythema </a:t>
            </a:r>
            <a:r>
              <a:rPr lang="en-US" sz="2800" dirty="0" err="1">
                <a:solidFill>
                  <a:schemeClr val="bg1">
                    <a:lumMod val="85000"/>
                  </a:schemeClr>
                </a:solidFill>
              </a:rPr>
              <a:t>marginatum</a:t>
            </a:r>
            <a:r>
              <a:rPr lang="en-US" sz="2800" dirty="0">
                <a:solidFill>
                  <a:schemeClr val="bg1">
                    <a:lumMod val="85000"/>
                  </a:schemeClr>
                </a:solidFill>
              </a:rPr>
              <a:t> or heart murmur, and a confirmed streptococcal infection during the preceding month</a:t>
            </a:r>
            <a:r>
              <a:rPr lang="en-US" sz="2800" dirty="0" smtClean="0">
                <a:solidFill>
                  <a:schemeClr val="bg1">
                    <a:lumMod val="85000"/>
                  </a:schemeClr>
                </a:solidFill>
              </a:rPr>
              <a:t>.</a:t>
            </a:r>
          </a:p>
          <a:p>
            <a:pPr marL="0" indent="0" algn="l" rtl="0">
              <a:buNone/>
            </a:pPr>
            <a:r>
              <a:rPr lang="en-US" sz="2800" dirty="0" smtClean="0">
                <a:solidFill>
                  <a:schemeClr val="bg1">
                    <a:lumMod val="85000"/>
                  </a:schemeClr>
                </a:solidFill>
              </a:rPr>
              <a:t> </a:t>
            </a:r>
            <a:r>
              <a:rPr lang="en-US" sz="2800" dirty="0">
                <a:solidFill>
                  <a:schemeClr val="bg1">
                    <a:lumMod val="85000"/>
                  </a:schemeClr>
                </a:solidFill>
              </a:rPr>
              <a:t>Patients will have an elevated </a:t>
            </a:r>
            <a:r>
              <a:rPr lang="en-US" sz="2800" dirty="0" err="1">
                <a:solidFill>
                  <a:schemeClr val="bg1">
                    <a:lumMod val="85000"/>
                  </a:schemeClr>
                </a:solidFill>
              </a:rPr>
              <a:t>antistreptolysin</a:t>
            </a:r>
            <a:r>
              <a:rPr lang="en-US" sz="2800" dirty="0">
                <a:solidFill>
                  <a:schemeClr val="bg1">
                    <a:lumMod val="85000"/>
                  </a:schemeClr>
                </a:solidFill>
              </a:rPr>
              <a:t>-O titer and </a:t>
            </a:r>
            <a:r>
              <a:rPr lang="en-US" sz="2800" dirty="0" err="1">
                <a:solidFill>
                  <a:schemeClr val="bg1">
                    <a:lumMod val="85000"/>
                  </a:schemeClr>
                </a:solidFill>
              </a:rPr>
              <a:t>erthrocyte</a:t>
            </a:r>
            <a:r>
              <a:rPr lang="en-US" sz="2800" dirty="0">
                <a:solidFill>
                  <a:schemeClr val="bg1">
                    <a:lumMod val="85000"/>
                  </a:schemeClr>
                </a:solidFill>
              </a:rPr>
              <a:t> sedimentation rate</a:t>
            </a:r>
            <a:r>
              <a:rPr lang="en-US" sz="2800" dirty="0" smtClean="0">
                <a:solidFill>
                  <a:schemeClr val="bg1">
                    <a:lumMod val="85000"/>
                  </a:schemeClr>
                </a:solidFill>
              </a:rPr>
              <a:t>.</a:t>
            </a:r>
          </a:p>
          <a:p>
            <a:pPr marL="0" indent="0" algn="l" rtl="0">
              <a:buNone/>
            </a:pPr>
            <a:r>
              <a:rPr lang="en-US" sz="2800" dirty="0">
                <a:solidFill>
                  <a:schemeClr val="bg1">
                    <a:lumMod val="85000"/>
                  </a:schemeClr>
                </a:solidFill>
              </a:rPr>
              <a:t>Scarlet fever is associated with GABHS pharyngitis and usually presents as a punctate, erythematous, </a:t>
            </a:r>
            <a:r>
              <a:rPr lang="en-US" sz="2800" dirty="0" err="1">
                <a:solidFill>
                  <a:schemeClr val="bg1">
                    <a:lumMod val="85000"/>
                  </a:schemeClr>
                </a:solidFill>
              </a:rPr>
              <a:t>blanchable</a:t>
            </a:r>
            <a:r>
              <a:rPr lang="en-US" sz="2800" dirty="0">
                <a:solidFill>
                  <a:schemeClr val="bg1">
                    <a:lumMod val="85000"/>
                  </a:schemeClr>
                </a:solidFill>
              </a:rPr>
              <a:t>, sandpaper-like </a:t>
            </a:r>
            <a:r>
              <a:rPr lang="en-US" sz="2800" dirty="0" err="1" smtClean="0">
                <a:solidFill>
                  <a:schemeClr val="bg1">
                    <a:lumMod val="85000"/>
                  </a:schemeClr>
                </a:solidFill>
              </a:rPr>
              <a:t>exanthem</a:t>
            </a:r>
            <a:r>
              <a:rPr lang="en-US" sz="2800" dirty="0" smtClean="0">
                <a:solidFill>
                  <a:schemeClr val="bg1">
                    <a:lumMod val="85000"/>
                  </a:schemeClr>
                </a:solidFill>
              </a:rPr>
              <a:t>.</a:t>
            </a:r>
          </a:p>
        </p:txBody>
      </p:sp>
    </p:spTree>
    <p:extLst>
      <p:ext uri="{BB962C8B-B14F-4D97-AF65-F5344CB8AC3E}">
        <p14:creationId xmlns:p14="http://schemas.microsoft.com/office/powerpoint/2010/main" xmlns="" val="395580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lumMod val="85000"/>
                  </a:schemeClr>
                </a:solidFill>
                <a:effectLst/>
                <a:uLnTx/>
                <a:uFillTx/>
                <a:latin typeface="+mj-lt"/>
                <a:ea typeface="+mj-ea"/>
                <a:cs typeface="+mj-cs"/>
              </a:rPr>
              <a:t>Introduction</a:t>
            </a:r>
            <a:endParaRPr kumimoji="0" lang="ar-SA" sz="4800" b="1"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3" name="Content Placeholder 2"/>
          <p:cNvSpPr txBox="1">
            <a:spLocks/>
          </p:cNvSpPr>
          <p:nvPr/>
        </p:nvSpPr>
        <p:spPr>
          <a:xfrm>
            <a:off x="457200" y="1600200"/>
            <a:ext cx="7467600" cy="4873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Char char="o"/>
              <a:tabLst/>
              <a:defRPr/>
            </a:pPr>
            <a:r>
              <a:rPr kumimoji="0" lang="en-US" sz="2800" b="1" i="0" u="none" strike="noStrike" kern="1200" cap="none" spc="0" normalizeH="0" baseline="0" noProof="0" dirty="0" smtClean="0">
                <a:ln>
                  <a:noFill/>
                </a:ln>
                <a:solidFill>
                  <a:schemeClr val="bg1">
                    <a:lumMod val="85000"/>
                  </a:schemeClr>
                </a:solidFill>
                <a:effectLst/>
                <a:uLnTx/>
                <a:uFillTx/>
                <a:latin typeface="+mn-lt"/>
                <a:ea typeface="+mn-ea"/>
                <a:cs typeface="+mn-cs"/>
              </a:rPr>
              <a:t>Anatomy</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C:\Users\Dr.MiSHo\Desktop\em_0372.gif"/>
          <p:cNvPicPr>
            <a:picLocks noChangeAspect="1" noChangeArrowheads="1"/>
          </p:cNvPicPr>
          <p:nvPr/>
        </p:nvPicPr>
        <p:blipFill>
          <a:blip r:embed="rId3" cstate="print"/>
          <a:srcRect/>
          <a:stretch>
            <a:fillRect/>
          </a:stretch>
        </p:blipFill>
        <p:spPr bwMode="auto">
          <a:xfrm>
            <a:off x="1143000" y="2286000"/>
            <a:ext cx="659288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260075045"/>
              </p:ext>
            </p:extLst>
          </p:nvPr>
        </p:nvGraphicFramePr>
        <p:xfrm>
          <a:off x="457200" y="1676400"/>
          <a:ext cx="8229600" cy="3809997"/>
        </p:xfrm>
        <a:graphic>
          <a:graphicData uri="http://schemas.openxmlformats.org/drawingml/2006/table">
            <a:tbl>
              <a:tblPr/>
              <a:tblGrid>
                <a:gridCol w="4114800"/>
                <a:gridCol w="4114800"/>
              </a:tblGrid>
              <a:tr h="423333">
                <a:tc>
                  <a:txBody>
                    <a:bodyPr/>
                    <a:lstStyle/>
                    <a:p>
                      <a:pPr algn="l"/>
                      <a:r>
                        <a:rPr lang="en-US" dirty="0" err="1">
                          <a:solidFill>
                            <a:schemeClr val="bg1">
                              <a:lumMod val="85000"/>
                            </a:schemeClr>
                          </a:solidFill>
                        </a:rPr>
                        <a:t>Suppurative</a:t>
                      </a:r>
                      <a:endParaRPr lang="en-US" dirty="0">
                        <a:solidFill>
                          <a:schemeClr val="bg1">
                            <a:lumMod val="85000"/>
                          </a:schemeClr>
                        </a:solidFill>
                      </a:endParaRPr>
                    </a:p>
                  </a:txBody>
                  <a:tcPr marL="0" marR="0" marT="0" marB="0">
                    <a:lnL>
                      <a:noFill/>
                    </a:lnL>
                    <a:lnR>
                      <a:noFill/>
                    </a:lnR>
                    <a:lnT>
                      <a:noFill/>
                    </a:lnT>
                    <a:lnB>
                      <a:noFill/>
                    </a:lnB>
                  </a:tcPr>
                </a:tc>
                <a:tc>
                  <a:txBody>
                    <a:bodyPr/>
                    <a:lstStyle/>
                    <a:p>
                      <a:pPr algn="l"/>
                      <a:r>
                        <a:rPr lang="en-US" dirty="0" err="1">
                          <a:solidFill>
                            <a:schemeClr val="bg1">
                              <a:lumMod val="85000"/>
                            </a:schemeClr>
                          </a:solidFill>
                        </a:rPr>
                        <a:t>Nonsuppurative</a:t>
                      </a:r>
                      <a:endParaRPr lang="en-US" dirty="0">
                        <a:solidFill>
                          <a:schemeClr val="bg1">
                            <a:lumMod val="85000"/>
                          </a:schemeClr>
                        </a:solidFill>
                      </a:endParaRPr>
                    </a:p>
                  </a:txBody>
                  <a:tcPr marL="0" marR="0" marT="0" marB="0">
                    <a:lnL>
                      <a:noFill/>
                    </a:lnL>
                    <a:lnR>
                      <a:noFill/>
                    </a:lnR>
                    <a:lnT>
                      <a:noFill/>
                    </a:lnT>
                    <a:lnB>
                      <a:noFill/>
                    </a:lnB>
                  </a:tcPr>
                </a:tc>
              </a:tr>
              <a:tr h="423333">
                <a:tc>
                  <a:txBody>
                    <a:bodyPr/>
                    <a:lstStyle/>
                    <a:p>
                      <a:pPr algn="l"/>
                      <a:r>
                        <a:rPr lang="en-US">
                          <a:solidFill>
                            <a:schemeClr val="bg1">
                              <a:lumMod val="85000"/>
                            </a:schemeClr>
                          </a:solidFill>
                        </a:rPr>
                        <a:t>Bacteremia</a:t>
                      </a:r>
                    </a:p>
                  </a:txBody>
                  <a:tcPr marL="0" marR="0" marT="0" marB="0">
                    <a:lnL>
                      <a:noFill/>
                    </a:lnL>
                    <a:lnR>
                      <a:noFill/>
                    </a:lnR>
                    <a:lnT>
                      <a:noFill/>
                    </a:lnT>
                    <a:lnB>
                      <a:noFill/>
                    </a:lnB>
                  </a:tcPr>
                </a:tc>
                <a:tc rowSpan="8">
                  <a:txBody>
                    <a:bodyPr/>
                    <a:lstStyle/>
                    <a:p>
                      <a:pPr algn="l"/>
                      <a:r>
                        <a:rPr lang="en-US" dirty="0" err="1">
                          <a:solidFill>
                            <a:schemeClr val="bg1">
                              <a:lumMod val="85000"/>
                            </a:schemeClr>
                          </a:solidFill>
                        </a:rPr>
                        <a:t>Poststreptococcal</a:t>
                      </a:r>
                      <a:r>
                        <a:rPr lang="en-US" dirty="0">
                          <a:solidFill>
                            <a:schemeClr val="bg1">
                              <a:lumMod val="85000"/>
                            </a:schemeClr>
                          </a:solidFill>
                        </a:rPr>
                        <a:t> glomerulonephritis Rheumatic fever</a:t>
                      </a:r>
                    </a:p>
                  </a:txBody>
                  <a:tcPr marL="0" marR="0" marT="0" marB="0">
                    <a:lnL>
                      <a:noFill/>
                    </a:lnL>
                    <a:lnR>
                      <a:noFill/>
                    </a:lnR>
                    <a:lnT>
                      <a:noFill/>
                    </a:lnT>
                    <a:lnB>
                      <a:noFill/>
                    </a:lnB>
                  </a:tcPr>
                </a:tc>
              </a:tr>
              <a:tr h="423333">
                <a:tc>
                  <a:txBody>
                    <a:bodyPr/>
                    <a:lstStyle/>
                    <a:p>
                      <a:pPr algn="l"/>
                      <a:r>
                        <a:rPr lang="en-US" dirty="0">
                          <a:solidFill>
                            <a:schemeClr val="bg1">
                              <a:lumMod val="85000"/>
                            </a:schemeClr>
                          </a:solidFill>
                        </a:rPr>
                        <a:t>Cervical lymphadenitis</a:t>
                      </a: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dirty="0" err="1">
                          <a:solidFill>
                            <a:schemeClr val="bg1">
                              <a:lumMod val="85000"/>
                            </a:schemeClr>
                          </a:solidFill>
                        </a:rPr>
                        <a:t>Endocarditis</a:t>
                      </a:r>
                      <a:endParaRPr lang="en-US" dirty="0">
                        <a:solidFill>
                          <a:schemeClr val="bg1">
                            <a:lumMod val="85000"/>
                          </a:schemeClr>
                        </a:solidFill>
                      </a:endParaRP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dirty="0" err="1">
                          <a:solidFill>
                            <a:schemeClr val="bg1">
                              <a:lumMod val="85000"/>
                            </a:schemeClr>
                          </a:solidFill>
                        </a:rPr>
                        <a:t>Mastoiditis</a:t>
                      </a:r>
                      <a:endParaRPr lang="en-US" dirty="0">
                        <a:solidFill>
                          <a:schemeClr val="bg1">
                            <a:lumMod val="85000"/>
                          </a:schemeClr>
                        </a:solidFill>
                      </a:endParaRP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a:solidFill>
                            <a:schemeClr val="bg1">
                              <a:lumMod val="85000"/>
                            </a:schemeClr>
                          </a:solidFill>
                        </a:rPr>
                        <a:t>Meningitis</a:t>
                      </a: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a:solidFill>
                            <a:schemeClr val="bg1">
                              <a:lumMod val="85000"/>
                            </a:schemeClr>
                          </a:solidFill>
                        </a:rPr>
                        <a:t>Otitis media</a:t>
                      </a: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a:solidFill>
                            <a:schemeClr val="bg1">
                              <a:lumMod val="85000"/>
                            </a:schemeClr>
                          </a:solidFill>
                        </a:rPr>
                        <a:t>Peritonsillar/retropharyngeal abscess</a:t>
                      </a:r>
                    </a:p>
                  </a:txBody>
                  <a:tcPr marL="0" marR="0" marT="0" marB="0">
                    <a:lnL>
                      <a:noFill/>
                    </a:lnL>
                    <a:lnR>
                      <a:noFill/>
                    </a:lnR>
                    <a:lnT>
                      <a:noFill/>
                    </a:lnT>
                    <a:lnB>
                      <a:noFill/>
                    </a:lnB>
                  </a:tcPr>
                </a:tc>
                <a:tc vMerge="1">
                  <a:txBody>
                    <a:bodyPr/>
                    <a:lstStyle/>
                    <a:p>
                      <a:pPr rtl="1"/>
                      <a:endParaRPr lang="ar-SA"/>
                    </a:p>
                  </a:txBody>
                  <a:tcPr/>
                </a:tc>
              </a:tr>
              <a:tr h="423333">
                <a:tc>
                  <a:txBody>
                    <a:bodyPr/>
                    <a:lstStyle/>
                    <a:p>
                      <a:pPr algn="l"/>
                      <a:r>
                        <a:rPr lang="en-US" dirty="0">
                          <a:solidFill>
                            <a:schemeClr val="bg1">
                              <a:lumMod val="85000"/>
                            </a:schemeClr>
                          </a:solidFill>
                        </a:rPr>
                        <a:t>Pneumonia</a:t>
                      </a:r>
                    </a:p>
                  </a:txBody>
                  <a:tcPr marL="0" marR="0" marT="0" marB="0">
                    <a:lnL>
                      <a:noFill/>
                    </a:lnL>
                    <a:lnR>
                      <a:noFill/>
                    </a:lnR>
                    <a:lnT>
                      <a:noFill/>
                    </a:lnT>
                    <a:lnB>
                      <a:noFill/>
                    </a:lnB>
                  </a:tcPr>
                </a:tc>
                <a:tc vMerge="1">
                  <a:txBody>
                    <a:bodyPr/>
                    <a:lstStyle/>
                    <a:p>
                      <a:pPr rtl="1"/>
                      <a:endParaRPr lang="ar-SA"/>
                    </a:p>
                  </a:txBody>
                  <a:tcPr/>
                </a:tc>
              </a:tr>
            </a:tbl>
          </a:graphicData>
        </a:graphic>
      </p:graphicFrame>
      <p:sp>
        <p:nvSpPr>
          <p:cNvPr id="7" name="Rectangle 3"/>
          <p:cNvSpPr>
            <a:spLocks noChangeArrowheads="1"/>
          </p:cNvSpPr>
          <p:nvPr/>
        </p:nvSpPr>
        <p:spPr bwMode="auto">
          <a:xfrm>
            <a:off x="9352414" y="2644775"/>
            <a:ext cx="2487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bg1">
                    <a:lumMod val="85000"/>
                  </a:schemeClr>
                </a:solidFill>
                <a:effectLst/>
                <a:latin typeface="Arial" pitchFamily="34" charset="0"/>
                <a:cs typeface="Arial" pitchFamily="34" charset="0"/>
              </a:rPr>
              <a:t> </a:t>
            </a:r>
          </a:p>
        </p:txBody>
      </p:sp>
      <p:sp>
        <p:nvSpPr>
          <p:cNvPr id="8" name="Rectangle 7"/>
          <p:cNvSpPr/>
          <p:nvPr/>
        </p:nvSpPr>
        <p:spPr>
          <a:xfrm>
            <a:off x="1143000" y="381000"/>
            <a:ext cx="6705600" cy="584775"/>
          </a:xfrm>
          <a:prstGeom prst="rect">
            <a:avLst/>
          </a:prstGeom>
        </p:spPr>
        <p:txBody>
          <a:bodyPr wrap="square">
            <a:spAutoFit/>
          </a:bodyPr>
          <a:lstStyle/>
          <a:p>
            <a:pPr algn="ctr"/>
            <a:r>
              <a:rPr lang="en-US" sz="3200" dirty="0">
                <a:solidFill>
                  <a:schemeClr val="bg1">
                    <a:lumMod val="85000"/>
                  </a:schemeClr>
                </a:solidFill>
              </a:rPr>
              <a:t>Complications of GABHS Pharyngitis</a:t>
            </a:r>
            <a:endParaRPr lang="ar-SA" sz="3200" dirty="0">
              <a:solidFill>
                <a:schemeClr val="bg1">
                  <a:lumMod val="85000"/>
                </a:schemeClr>
              </a:solidFill>
            </a:endParaRPr>
          </a:p>
        </p:txBody>
      </p:sp>
    </p:spTree>
    <p:extLst>
      <p:ext uri="{BB962C8B-B14F-4D97-AF65-F5344CB8AC3E}">
        <p14:creationId xmlns:p14="http://schemas.microsoft.com/office/powerpoint/2010/main" xmlns="" val="1007576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solidFill>
                  <a:schemeClr val="bg1">
                    <a:lumMod val="85000"/>
                  </a:schemeClr>
                </a:solidFill>
              </a:rPr>
              <a:t>Other Bacterial Causes of Pharyngitis</a:t>
            </a:r>
            <a:endParaRPr lang="ar-SA" dirty="0">
              <a:solidFill>
                <a:schemeClr val="bg1">
                  <a:lumMod val="85000"/>
                </a:schemeClr>
              </a:solidFill>
            </a:endParaRPr>
          </a:p>
        </p:txBody>
      </p:sp>
      <p:sp>
        <p:nvSpPr>
          <p:cNvPr id="3" name="Content Placeholder 2"/>
          <p:cNvSpPr>
            <a:spLocks noGrp="1"/>
          </p:cNvSpPr>
          <p:nvPr>
            <p:ph idx="1"/>
          </p:nvPr>
        </p:nvSpPr>
        <p:spPr>
          <a:xfrm>
            <a:off x="457200" y="1066800"/>
            <a:ext cx="8229600" cy="5059363"/>
          </a:xfrm>
        </p:spPr>
        <p:txBody>
          <a:bodyPr>
            <a:normAutofit lnSpcReduction="10000"/>
          </a:bodyPr>
          <a:lstStyle/>
          <a:p>
            <a:pPr algn="l" rtl="0"/>
            <a:r>
              <a:rPr lang="en-US" sz="2800" dirty="0" err="1">
                <a:solidFill>
                  <a:srgbClr val="FF0000"/>
                </a:solidFill>
              </a:rPr>
              <a:t>Gonococcal</a:t>
            </a:r>
            <a:r>
              <a:rPr lang="en-US" sz="2800" dirty="0">
                <a:solidFill>
                  <a:srgbClr val="FF0000"/>
                </a:solidFill>
              </a:rPr>
              <a:t> pharyngitis </a:t>
            </a:r>
            <a:r>
              <a:rPr lang="en-US" sz="2800" dirty="0">
                <a:solidFill>
                  <a:schemeClr val="bg1">
                    <a:lumMod val="85000"/>
                  </a:schemeClr>
                </a:solidFill>
              </a:rPr>
              <a:t>occurs in sexually active </a:t>
            </a:r>
            <a:r>
              <a:rPr lang="en-US" sz="2800" dirty="0" smtClean="0">
                <a:solidFill>
                  <a:schemeClr val="bg1">
                    <a:lumMod val="85000"/>
                  </a:schemeClr>
                </a:solidFill>
              </a:rPr>
              <a:t>patients </a:t>
            </a:r>
            <a:r>
              <a:rPr lang="en-US" sz="2800" dirty="0">
                <a:solidFill>
                  <a:schemeClr val="bg1">
                    <a:lumMod val="85000"/>
                  </a:schemeClr>
                </a:solidFill>
              </a:rPr>
              <a:t>and presents with fever, severe sore throat, dysuria, and a characteristic greenish exudate</a:t>
            </a:r>
            <a:r>
              <a:rPr lang="en-US" sz="2800" dirty="0" smtClean="0">
                <a:solidFill>
                  <a:schemeClr val="bg1">
                    <a:lumMod val="85000"/>
                  </a:schemeClr>
                </a:solidFill>
              </a:rPr>
              <a:t>.</a:t>
            </a:r>
          </a:p>
          <a:p>
            <a:pPr algn="l" rtl="0"/>
            <a:r>
              <a:rPr lang="en-US" sz="2800" dirty="0">
                <a:solidFill>
                  <a:srgbClr val="FF0000"/>
                </a:solidFill>
              </a:rPr>
              <a:t>Chlamydia </a:t>
            </a:r>
            <a:r>
              <a:rPr lang="en-US" sz="2800" dirty="0" err="1">
                <a:solidFill>
                  <a:srgbClr val="FF0000"/>
                </a:solidFill>
              </a:rPr>
              <a:t>pneumoniae</a:t>
            </a:r>
            <a:r>
              <a:rPr lang="en-US" sz="2800" dirty="0">
                <a:solidFill>
                  <a:srgbClr val="FF0000"/>
                </a:solidFill>
              </a:rPr>
              <a:t> </a:t>
            </a:r>
            <a:r>
              <a:rPr lang="en-US" sz="2800" dirty="0">
                <a:solidFill>
                  <a:schemeClr val="bg1">
                    <a:lumMod val="85000"/>
                  </a:schemeClr>
                </a:solidFill>
              </a:rPr>
              <a:t>and</a:t>
            </a:r>
            <a:r>
              <a:rPr lang="en-US" sz="2800" dirty="0"/>
              <a:t> </a:t>
            </a:r>
            <a:r>
              <a:rPr lang="en-US" sz="2800" dirty="0">
                <a:solidFill>
                  <a:srgbClr val="FF0000"/>
                </a:solidFill>
              </a:rPr>
              <a:t>Mycoplasma </a:t>
            </a:r>
            <a:r>
              <a:rPr lang="en-US" sz="2800" dirty="0" err="1">
                <a:solidFill>
                  <a:srgbClr val="FF0000"/>
                </a:solidFill>
              </a:rPr>
              <a:t>pneumoniae</a:t>
            </a:r>
            <a:r>
              <a:rPr lang="en-US" sz="2800" dirty="0"/>
              <a:t> </a:t>
            </a:r>
            <a:r>
              <a:rPr lang="en-US" sz="2800" dirty="0" smtClean="0">
                <a:solidFill>
                  <a:schemeClr val="bg1">
                    <a:lumMod val="85000"/>
                  </a:schemeClr>
                </a:solidFill>
              </a:rPr>
              <a:t>as causes of acute </a:t>
            </a:r>
            <a:r>
              <a:rPr lang="en-US" sz="2800" dirty="0" err="1" smtClean="0">
                <a:solidFill>
                  <a:schemeClr val="bg1">
                    <a:lumMod val="85000"/>
                  </a:schemeClr>
                </a:solidFill>
              </a:rPr>
              <a:t>pharyngitis</a:t>
            </a:r>
            <a:r>
              <a:rPr lang="en-US" sz="2800" dirty="0" smtClean="0">
                <a:solidFill>
                  <a:schemeClr val="bg1">
                    <a:lumMod val="85000"/>
                  </a:schemeClr>
                </a:solidFill>
              </a:rPr>
              <a:t>, particularly in the absence of lower respiratory tract disease, but still remains somewhat uncertain .</a:t>
            </a:r>
          </a:p>
          <a:p>
            <a:pPr algn="l" rtl="0"/>
            <a:r>
              <a:rPr lang="en-US" sz="2800" dirty="0" smtClean="0">
                <a:solidFill>
                  <a:srgbClr val="FF0000"/>
                </a:solidFill>
              </a:rPr>
              <a:t>Diphtheria</a:t>
            </a:r>
            <a:r>
              <a:rPr lang="en-US" sz="2800" dirty="0" smtClean="0"/>
              <a:t> </a:t>
            </a:r>
            <a:r>
              <a:rPr lang="en-US" sz="2800" dirty="0" smtClean="0">
                <a:solidFill>
                  <a:schemeClr val="bg1">
                    <a:lumMod val="85000"/>
                  </a:schemeClr>
                </a:solidFill>
              </a:rPr>
              <a:t>is an acute upper respiratory tract illness that is characterized by sore throat, low-grade fever, and an adherent grayish membrane with surrounding inflammation of the tonsils, pharynx, or nasal passages.</a:t>
            </a:r>
            <a:endParaRPr lang="ar-SA" sz="2800" dirty="0">
              <a:solidFill>
                <a:schemeClr val="bg1">
                  <a:lumMod val="85000"/>
                </a:schemeClr>
              </a:solidFill>
            </a:endParaRPr>
          </a:p>
        </p:txBody>
      </p:sp>
    </p:spTree>
    <p:extLst>
      <p:ext uri="{BB962C8B-B14F-4D97-AF65-F5344CB8AC3E}">
        <p14:creationId xmlns:p14="http://schemas.microsoft.com/office/powerpoint/2010/main" xmlns="" val="3120284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solidFill>
                  <a:schemeClr val="bg1">
                    <a:lumMod val="85000"/>
                  </a:schemeClr>
                </a:solidFill>
              </a:rPr>
              <a:t>Other </a:t>
            </a:r>
            <a:r>
              <a:rPr lang="en-US" dirty="0" smtClean="0">
                <a:solidFill>
                  <a:schemeClr val="bg1">
                    <a:lumMod val="85000"/>
                  </a:schemeClr>
                </a:solidFill>
              </a:rPr>
              <a:t>Causes </a:t>
            </a:r>
            <a:r>
              <a:rPr lang="en-US" dirty="0">
                <a:solidFill>
                  <a:schemeClr val="bg1">
                    <a:lumMod val="85000"/>
                  </a:schemeClr>
                </a:solidFill>
              </a:rPr>
              <a:t>of S</a:t>
            </a:r>
            <a:r>
              <a:rPr lang="en-US" dirty="0" smtClean="0">
                <a:solidFill>
                  <a:schemeClr val="bg1">
                    <a:lumMod val="85000"/>
                  </a:schemeClr>
                </a:solidFill>
              </a:rPr>
              <a:t>ore Throat</a:t>
            </a:r>
            <a:endParaRPr lang="ar-SA" dirty="0">
              <a:solidFill>
                <a:schemeClr val="bg1">
                  <a:lumMod val="85000"/>
                </a:schemeClr>
              </a:solidFill>
            </a:endParaRPr>
          </a:p>
        </p:txBody>
      </p:sp>
      <p:sp>
        <p:nvSpPr>
          <p:cNvPr id="3" name="Content Placeholder 2"/>
          <p:cNvSpPr>
            <a:spLocks noGrp="1"/>
          </p:cNvSpPr>
          <p:nvPr>
            <p:ph idx="1"/>
          </p:nvPr>
        </p:nvSpPr>
        <p:spPr>
          <a:xfrm>
            <a:off x="457200" y="990600"/>
            <a:ext cx="8229600" cy="4795854"/>
          </a:xfrm>
        </p:spPr>
        <p:txBody>
          <a:bodyPr>
            <a:normAutofit lnSpcReduction="10000"/>
          </a:bodyPr>
          <a:lstStyle/>
          <a:p>
            <a:pPr algn="l" rtl="0"/>
            <a:r>
              <a:rPr lang="en-US" sz="2800" dirty="0" smtClean="0">
                <a:solidFill>
                  <a:schemeClr val="bg1">
                    <a:lumMod val="85000"/>
                  </a:schemeClr>
                </a:solidFill>
              </a:rPr>
              <a:t>Tonsillitis:</a:t>
            </a:r>
          </a:p>
          <a:p>
            <a:pPr marL="0" indent="0" algn="l" rtl="0">
              <a:buNone/>
            </a:pPr>
            <a:r>
              <a:rPr lang="en-US" sz="2800" dirty="0">
                <a:solidFill>
                  <a:schemeClr val="bg1">
                    <a:lumMod val="85000"/>
                  </a:schemeClr>
                </a:solidFill>
              </a:rPr>
              <a:t>Tonsillitis </a:t>
            </a:r>
            <a:r>
              <a:rPr lang="en-US" sz="2800" dirty="0" smtClean="0">
                <a:solidFill>
                  <a:schemeClr val="bg1">
                    <a:lumMod val="85000"/>
                  </a:schemeClr>
                </a:solidFill>
              </a:rPr>
              <a:t>is </a:t>
            </a:r>
            <a:r>
              <a:rPr lang="en-US" sz="2800" dirty="0">
                <a:solidFill>
                  <a:schemeClr val="bg1">
                    <a:lumMod val="85000"/>
                  </a:schemeClr>
                </a:solidFill>
              </a:rPr>
              <a:t>when your tonsils </a:t>
            </a:r>
            <a:r>
              <a:rPr lang="en-US" sz="2800" dirty="0" smtClean="0">
                <a:solidFill>
                  <a:schemeClr val="bg1">
                    <a:lumMod val="85000"/>
                  </a:schemeClr>
                </a:solidFill>
              </a:rPr>
              <a:t>get </a:t>
            </a:r>
            <a:r>
              <a:rPr lang="en-US" sz="2800" dirty="0">
                <a:solidFill>
                  <a:schemeClr val="bg1">
                    <a:lumMod val="85000"/>
                  </a:schemeClr>
                </a:solidFill>
              </a:rPr>
              <a:t>swollen. This can cause a sore throat. Strep throat and tonsillitis can feel the same. Tonsillitis is usually caused by</a:t>
            </a:r>
            <a:r>
              <a:rPr lang="en-US" sz="2800" dirty="0"/>
              <a:t> </a:t>
            </a:r>
            <a:r>
              <a:rPr lang="en-US" sz="2800" dirty="0">
                <a:solidFill>
                  <a:srgbClr val="FF0000"/>
                </a:solidFill>
              </a:rPr>
              <a:t>bacteria</a:t>
            </a:r>
            <a:r>
              <a:rPr lang="en-US" sz="2800" dirty="0">
                <a:solidFill>
                  <a:schemeClr val="bg1">
                    <a:lumMod val="85000"/>
                  </a:schemeClr>
                </a:solidFill>
              </a:rPr>
              <a:t>, but sometimes a </a:t>
            </a:r>
            <a:r>
              <a:rPr lang="en-US" sz="2800" dirty="0">
                <a:solidFill>
                  <a:srgbClr val="FF0000"/>
                </a:solidFill>
              </a:rPr>
              <a:t>virus</a:t>
            </a:r>
            <a:r>
              <a:rPr lang="en-US" sz="2800" dirty="0"/>
              <a:t> </a:t>
            </a:r>
            <a:r>
              <a:rPr lang="en-US" sz="2800" dirty="0">
                <a:solidFill>
                  <a:schemeClr val="bg1">
                    <a:lumMod val="85000"/>
                  </a:schemeClr>
                </a:solidFill>
              </a:rPr>
              <a:t>may be the cause</a:t>
            </a:r>
            <a:r>
              <a:rPr lang="en-US" sz="2800" dirty="0" smtClean="0">
                <a:solidFill>
                  <a:schemeClr val="bg1">
                    <a:lumMod val="85000"/>
                  </a:schemeClr>
                </a:solidFill>
              </a:rPr>
              <a:t>.</a:t>
            </a:r>
          </a:p>
          <a:p>
            <a:pPr algn="l" rtl="0"/>
            <a:r>
              <a:rPr lang="en-US" sz="2800" dirty="0" smtClean="0">
                <a:solidFill>
                  <a:schemeClr val="bg1">
                    <a:lumMod val="85000"/>
                  </a:schemeClr>
                </a:solidFill>
              </a:rPr>
              <a:t>mononucleosis:</a:t>
            </a:r>
          </a:p>
          <a:p>
            <a:pPr marL="0" indent="0" algn="l" rtl="0">
              <a:buNone/>
            </a:pPr>
            <a:r>
              <a:rPr lang="en-US" sz="2800" dirty="0" smtClean="0">
                <a:solidFill>
                  <a:schemeClr val="bg1">
                    <a:lumMod val="85000"/>
                  </a:schemeClr>
                </a:solidFill>
              </a:rPr>
              <a:t>Mononucleosis </a:t>
            </a:r>
            <a:r>
              <a:rPr lang="en-US" sz="2800" dirty="0">
                <a:solidFill>
                  <a:schemeClr val="bg1">
                    <a:lumMod val="85000"/>
                  </a:schemeClr>
                </a:solidFill>
              </a:rPr>
              <a:t>is an infection caused by a virus. Mono can cause a </a:t>
            </a:r>
            <a:r>
              <a:rPr lang="en-US" sz="2800" dirty="0">
                <a:solidFill>
                  <a:srgbClr val="FF0000"/>
                </a:solidFill>
              </a:rPr>
              <a:t>sore throat </a:t>
            </a:r>
            <a:r>
              <a:rPr lang="en-US" sz="2800" dirty="0">
                <a:solidFill>
                  <a:schemeClr val="bg1">
                    <a:lumMod val="85000"/>
                  </a:schemeClr>
                </a:solidFill>
              </a:rPr>
              <a:t>that lasts for up to four weeks. It also can cause fever and chills, headache, feeling tired, and </a:t>
            </a:r>
            <a:r>
              <a:rPr lang="en-US" sz="2800" dirty="0">
                <a:solidFill>
                  <a:srgbClr val="FF0000"/>
                </a:solidFill>
              </a:rPr>
              <a:t>swollen glands </a:t>
            </a:r>
            <a:r>
              <a:rPr lang="en-US" sz="2800" dirty="0">
                <a:solidFill>
                  <a:schemeClr val="bg1">
                    <a:lumMod val="85000"/>
                  </a:schemeClr>
                </a:solidFill>
              </a:rPr>
              <a:t>in your neck, armpits, and groin.</a:t>
            </a:r>
          </a:p>
          <a:p>
            <a:pPr marL="0" indent="0" algn="l" rtl="0">
              <a:buNone/>
            </a:pPr>
            <a:endParaRPr lang="en-US" sz="2800" dirty="0">
              <a:solidFill>
                <a:schemeClr val="bg1">
                  <a:lumMod val="8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6788"/>
          </a:xfrm>
        </p:spPr>
        <p:txBody>
          <a:bodyPr/>
          <a:lstStyle/>
          <a:p>
            <a:r>
              <a:rPr lang="en-US" dirty="0">
                <a:solidFill>
                  <a:schemeClr val="bg1">
                    <a:lumMod val="85000"/>
                  </a:schemeClr>
                </a:solidFill>
              </a:rPr>
              <a:t>Diagnosis</a:t>
            </a:r>
            <a:endParaRPr lang="ar-SA" dirty="0">
              <a:solidFill>
                <a:schemeClr val="bg1">
                  <a:lumMod val="85000"/>
                </a:schemeClr>
              </a:solidFill>
            </a:endParaRPr>
          </a:p>
        </p:txBody>
      </p:sp>
      <p:sp>
        <p:nvSpPr>
          <p:cNvPr id="3" name="Content Placeholder 2"/>
          <p:cNvSpPr>
            <a:spLocks noGrp="1"/>
          </p:cNvSpPr>
          <p:nvPr>
            <p:ph idx="1"/>
          </p:nvPr>
        </p:nvSpPr>
        <p:spPr>
          <a:xfrm>
            <a:off x="457200" y="838200"/>
            <a:ext cx="8229600" cy="4591064"/>
          </a:xfrm>
        </p:spPr>
        <p:txBody>
          <a:bodyPr>
            <a:normAutofit fontScale="77500" lnSpcReduction="20000"/>
          </a:bodyPr>
          <a:lstStyle/>
          <a:p>
            <a:pPr algn="l" rtl="0"/>
            <a:r>
              <a:rPr lang="en-US" sz="2800" dirty="0">
                <a:solidFill>
                  <a:schemeClr val="bg1">
                    <a:lumMod val="85000"/>
                  </a:schemeClr>
                </a:solidFill>
              </a:rPr>
              <a:t>GENERAL </a:t>
            </a:r>
            <a:r>
              <a:rPr lang="en-US" sz="2800" dirty="0" smtClean="0">
                <a:solidFill>
                  <a:schemeClr val="bg1">
                    <a:lumMod val="85000"/>
                  </a:schemeClr>
                </a:solidFill>
              </a:rPr>
              <a:t>APPROACH:</a:t>
            </a:r>
          </a:p>
          <a:p>
            <a:pPr marL="0" indent="0" algn="l" rtl="0">
              <a:buNone/>
            </a:pPr>
            <a:r>
              <a:rPr lang="en-US" sz="2800" dirty="0">
                <a:solidFill>
                  <a:schemeClr val="bg1">
                    <a:lumMod val="85000"/>
                  </a:schemeClr>
                </a:solidFill>
              </a:rPr>
              <a:t>When a patient presents with sore throat, the family physician must consider a wide range of illnesses. Infectious causes range from generally benign viruses to GABHS. Inflammatory presentations may be the </a:t>
            </a:r>
            <a:r>
              <a:rPr lang="en-US" sz="2800" dirty="0" smtClean="0">
                <a:solidFill>
                  <a:schemeClr val="bg1">
                    <a:lumMod val="85000"/>
                  </a:schemeClr>
                </a:solidFill>
              </a:rPr>
              <a:t>result </a:t>
            </a:r>
            <a:r>
              <a:rPr lang="en-US" sz="2800" dirty="0">
                <a:solidFill>
                  <a:schemeClr val="bg1">
                    <a:lumMod val="85000"/>
                  </a:schemeClr>
                </a:solidFill>
              </a:rPr>
              <a:t>of allergy, reflux disease or, rarely, </a:t>
            </a:r>
            <a:r>
              <a:rPr lang="en-US" sz="2800" dirty="0" smtClean="0">
                <a:solidFill>
                  <a:schemeClr val="bg1">
                    <a:lumMod val="85000"/>
                  </a:schemeClr>
                </a:solidFill>
              </a:rPr>
              <a:t>neoplasm.</a:t>
            </a:r>
          </a:p>
          <a:p>
            <a:pPr algn="l" rtl="0"/>
            <a:r>
              <a:rPr lang="en-US" sz="2800" dirty="0" smtClean="0">
                <a:solidFill>
                  <a:schemeClr val="bg1">
                    <a:lumMod val="85000"/>
                  </a:schemeClr>
                </a:solidFill>
              </a:rPr>
              <a:t>GABHS :</a:t>
            </a:r>
          </a:p>
          <a:p>
            <a:pPr algn="l" rtl="0"/>
            <a:r>
              <a:rPr lang="en-US" sz="2800" dirty="0">
                <a:solidFill>
                  <a:schemeClr val="bg1">
                    <a:lumMod val="85000"/>
                  </a:schemeClr>
                </a:solidFill>
              </a:rPr>
              <a:t>Important historical elements include the onset, duration, progression, and severity of the associated symptoms (e.g., fever, cough, respiratory difficulty, swollen lymph nodes); exposure to infections; and presence of comorbid conditions (e.g., diabetes). The pharynx should be examined for erythema, hypertrophy, foreign body, exudates, masses, </a:t>
            </a:r>
            <a:r>
              <a:rPr lang="en-US" sz="2800" dirty="0" err="1">
                <a:solidFill>
                  <a:schemeClr val="bg1">
                    <a:lumMod val="85000"/>
                  </a:schemeClr>
                </a:solidFill>
              </a:rPr>
              <a:t>petechiae</a:t>
            </a:r>
            <a:r>
              <a:rPr lang="en-US" sz="2800" dirty="0">
                <a:solidFill>
                  <a:schemeClr val="bg1">
                    <a:lumMod val="85000"/>
                  </a:schemeClr>
                </a:solidFill>
              </a:rPr>
              <a:t>, and </a:t>
            </a:r>
            <a:r>
              <a:rPr lang="en-US" sz="2800" dirty="0" err="1">
                <a:solidFill>
                  <a:schemeClr val="bg1">
                    <a:lumMod val="85000"/>
                  </a:schemeClr>
                </a:solidFill>
              </a:rPr>
              <a:t>adenopathy</a:t>
            </a:r>
            <a:r>
              <a:rPr lang="en-US" sz="2800" dirty="0">
                <a:solidFill>
                  <a:schemeClr val="bg1">
                    <a:lumMod val="85000"/>
                  </a:schemeClr>
                </a:solidFill>
              </a:rPr>
              <a:t>. It also is important to assess the patient for fever, rash, cervical </a:t>
            </a:r>
            <a:r>
              <a:rPr lang="en-US" sz="2800" dirty="0" err="1">
                <a:solidFill>
                  <a:schemeClr val="bg1">
                    <a:lumMod val="85000"/>
                  </a:schemeClr>
                </a:solidFill>
              </a:rPr>
              <a:t>adenopathy</a:t>
            </a:r>
            <a:r>
              <a:rPr lang="en-US" sz="2800" dirty="0">
                <a:solidFill>
                  <a:schemeClr val="bg1">
                    <a:lumMod val="85000"/>
                  </a:schemeClr>
                </a:solidFill>
              </a:rPr>
              <a:t>, and </a:t>
            </a:r>
            <a:r>
              <a:rPr lang="en-US" sz="2800" dirty="0" err="1">
                <a:solidFill>
                  <a:schemeClr val="bg1">
                    <a:lumMod val="85000"/>
                  </a:schemeClr>
                </a:solidFill>
              </a:rPr>
              <a:t>coryza</a:t>
            </a:r>
            <a:r>
              <a:rPr lang="en-US" sz="2800" dirty="0">
                <a:solidFill>
                  <a:schemeClr val="bg1">
                    <a:lumMod val="85000"/>
                  </a:schemeClr>
                </a:solidFill>
              </a:rPr>
              <a:t>. </a:t>
            </a:r>
            <a:endParaRPr lang="en-US" sz="2800" dirty="0" smtClean="0">
              <a:solidFill>
                <a:schemeClr val="bg1">
                  <a:lumMod val="85000"/>
                </a:schemeClr>
              </a:solidFill>
            </a:endParaRPr>
          </a:p>
          <a:p>
            <a:pPr algn="l" rtl="0"/>
            <a:endParaRPr lang="ar-SA" sz="2800" dirty="0">
              <a:solidFill>
                <a:schemeClr val="bg1">
                  <a:lumMod val="8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828644649"/>
              </p:ext>
            </p:extLst>
          </p:nvPr>
        </p:nvGraphicFramePr>
        <p:xfrm>
          <a:off x="228600" y="1371599"/>
          <a:ext cx="8686799" cy="5257800"/>
        </p:xfrm>
        <a:graphic>
          <a:graphicData uri="http://schemas.openxmlformats.org/drawingml/2006/table">
            <a:tbl>
              <a:tblPr>
                <a:tableStyleId>{69C7853C-536D-4A76-A0AE-DD22124D55A5}</a:tableStyleId>
              </a:tblPr>
              <a:tblGrid>
                <a:gridCol w="2445799"/>
                <a:gridCol w="3345401"/>
                <a:gridCol w="2895599"/>
              </a:tblGrid>
              <a:tr h="493058">
                <a:tc>
                  <a:txBody>
                    <a:bodyPr/>
                    <a:lstStyle/>
                    <a:p>
                      <a:pPr algn="l"/>
                      <a:r>
                        <a:rPr lang="en-US" sz="1400" dirty="0"/>
                        <a:t>Name of test</a:t>
                      </a:r>
                      <a:endParaRPr lang="en-US" sz="1400" dirty="0">
                        <a:solidFill>
                          <a:schemeClr val="bg1">
                            <a:lumMod val="85000"/>
                          </a:schemeClr>
                        </a:solidFill>
                      </a:endParaRPr>
                    </a:p>
                  </a:txBody>
                  <a:tcPr marL="0" marR="0" marT="0" marB="0" anchor="b"/>
                </a:tc>
                <a:tc>
                  <a:txBody>
                    <a:bodyPr/>
                    <a:lstStyle/>
                    <a:p>
                      <a:pPr algn="l"/>
                      <a:r>
                        <a:rPr lang="en-US" sz="1400"/>
                        <a:t>Type of test</a:t>
                      </a:r>
                      <a:endParaRPr lang="en-US" sz="1400">
                        <a:solidFill>
                          <a:schemeClr val="bg1">
                            <a:lumMod val="85000"/>
                          </a:schemeClr>
                        </a:solidFill>
                      </a:endParaRPr>
                    </a:p>
                  </a:txBody>
                  <a:tcPr marL="0" marR="0" marT="0" marB="0" anchor="b"/>
                </a:tc>
                <a:tc>
                  <a:txBody>
                    <a:bodyPr/>
                    <a:lstStyle/>
                    <a:p>
                      <a:pPr algn="l"/>
                      <a:r>
                        <a:rPr lang="en-US" sz="1400"/>
                        <a:t>Sensitivity and specificity</a:t>
                      </a:r>
                      <a:endParaRPr lang="en-US" sz="1400">
                        <a:solidFill>
                          <a:schemeClr val="bg1">
                            <a:lumMod val="85000"/>
                          </a:schemeClr>
                        </a:solidFill>
                      </a:endParaRPr>
                    </a:p>
                  </a:txBody>
                  <a:tcPr marL="0" marR="0" marT="0" marB="0" anchor="b"/>
                </a:tc>
              </a:tr>
              <a:tr h="1657301">
                <a:tc>
                  <a:txBody>
                    <a:bodyPr/>
                    <a:lstStyle/>
                    <a:p>
                      <a:pPr algn="l"/>
                      <a:r>
                        <a:rPr lang="en-US" sz="1400"/>
                        <a:t>Throat culture</a:t>
                      </a:r>
                      <a:endParaRPr lang="en-US" sz="1400">
                        <a:solidFill>
                          <a:schemeClr val="bg1">
                            <a:lumMod val="85000"/>
                          </a:schemeClr>
                        </a:solidFill>
                      </a:endParaRPr>
                    </a:p>
                  </a:txBody>
                  <a:tcPr marL="0" marR="0" marT="0" marB="0"/>
                </a:tc>
                <a:tc>
                  <a:txBody>
                    <a:bodyPr/>
                    <a:lstStyle/>
                    <a:p>
                      <a:pPr algn="l"/>
                      <a:r>
                        <a:rPr lang="en-US" sz="1400" dirty="0"/>
                        <a:t>Specimen obtained by throat swab of posterior </a:t>
                      </a:r>
                      <a:r>
                        <a:rPr lang="en-US" sz="1400" dirty="0" err="1"/>
                        <a:t>tonsillopharyngeal</a:t>
                      </a:r>
                      <a:r>
                        <a:rPr lang="en-US" sz="1400" dirty="0"/>
                        <a:t> area and inoculated onto 5 percent sheep-blood agar plate to which a bacitracin disk is applied; results in 24 to 48 hours</a:t>
                      </a:r>
                      <a:endParaRPr lang="en-US" sz="1400" dirty="0">
                        <a:solidFill>
                          <a:schemeClr val="bg1">
                            <a:lumMod val="85000"/>
                          </a:schemeClr>
                        </a:solidFill>
                      </a:endParaRPr>
                    </a:p>
                  </a:txBody>
                  <a:tcPr marL="0" marR="0" marT="0" marB="0"/>
                </a:tc>
                <a:tc>
                  <a:txBody>
                    <a:bodyPr/>
                    <a:lstStyle/>
                    <a:p>
                      <a:pPr algn="l"/>
                      <a:r>
                        <a:rPr lang="en-US" sz="1400" dirty="0"/>
                        <a:t>Sensitivity: 97 percent; specificity: 99 percent; results dependent on the technique, medium, and incubation</a:t>
                      </a:r>
                      <a:endParaRPr lang="en-US" sz="1400" dirty="0">
                        <a:solidFill>
                          <a:schemeClr val="bg1">
                            <a:lumMod val="85000"/>
                          </a:schemeClr>
                        </a:solidFill>
                      </a:endParaRPr>
                    </a:p>
                  </a:txBody>
                  <a:tcPr marL="0" marR="0" marT="0" marB="0"/>
                </a:tc>
              </a:tr>
              <a:tr h="1242977">
                <a:tc>
                  <a:txBody>
                    <a:bodyPr/>
                    <a:lstStyle/>
                    <a:p>
                      <a:pPr algn="l"/>
                      <a:r>
                        <a:rPr lang="en-US" sz="1400" dirty="0"/>
                        <a:t>Rapid antigen detection test or rapid streptococcal </a:t>
                      </a:r>
                      <a:endParaRPr lang="en-US" sz="1400" dirty="0" smtClean="0"/>
                    </a:p>
                    <a:p>
                      <a:pPr algn="l"/>
                      <a:r>
                        <a:rPr lang="en-US" sz="1400" dirty="0" smtClean="0"/>
                        <a:t>antigen </a:t>
                      </a:r>
                      <a:r>
                        <a:rPr lang="en-US" sz="1400" dirty="0"/>
                        <a:t>test</a:t>
                      </a:r>
                      <a:endParaRPr lang="en-US" sz="1400" dirty="0">
                        <a:solidFill>
                          <a:schemeClr val="bg1">
                            <a:lumMod val="85000"/>
                          </a:schemeClr>
                        </a:solidFill>
                      </a:endParaRPr>
                    </a:p>
                  </a:txBody>
                  <a:tcPr marL="0" marR="0" marT="0" marB="0"/>
                </a:tc>
                <a:tc>
                  <a:txBody>
                    <a:bodyPr/>
                    <a:lstStyle/>
                    <a:p>
                      <a:pPr algn="l"/>
                      <a:r>
                        <a:rPr lang="en-US" sz="1400" dirty="0"/>
                        <a:t>Detects presence of group A streptococcal carbohydrate on a throat </a:t>
                      </a:r>
                      <a:r>
                        <a:rPr lang="en-US" sz="1400" dirty="0" smtClean="0"/>
                        <a:t>swab</a:t>
                      </a:r>
                    </a:p>
                    <a:p>
                      <a:pPr algn="l"/>
                      <a:r>
                        <a:rPr lang="en-US" sz="1400" dirty="0" smtClean="0"/>
                        <a:t> </a:t>
                      </a:r>
                      <a:r>
                        <a:rPr lang="en-US" sz="1400" dirty="0"/>
                        <a:t>(change in color indicates a positive result); results available within minutes; in-office test</a:t>
                      </a:r>
                      <a:endParaRPr lang="en-US" sz="1400" dirty="0">
                        <a:solidFill>
                          <a:schemeClr val="bg1">
                            <a:lumMod val="85000"/>
                          </a:schemeClr>
                        </a:solidFill>
                      </a:endParaRPr>
                    </a:p>
                  </a:txBody>
                  <a:tcPr marL="0" marR="0" marT="0" marB="0"/>
                </a:tc>
                <a:tc>
                  <a:txBody>
                    <a:bodyPr/>
                    <a:lstStyle/>
                    <a:p>
                      <a:pPr algn="l"/>
                      <a:r>
                        <a:rPr lang="en-US" sz="1400"/>
                        <a:t>Specificity: &gt; 95 percent; sensitivity: 80 to 97 percent, depending on the test</a:t>
                      </a:r>
                      <a:endParaRPr lang="en-US" sz="1400">
                        <a:solidFill>
                          <a:schemeClr val="bg1">
                            <a:lumMod val="85000"/>
                          </a:schemeClr>
                        </a:solidFill>
                      </a:endParaRPr>
                    </a:p>
                  </a:txBody>
                  <a:tcPr marL="0" marR="0" marT="0" marB="0"/>
                </a:tc>
              </a:tr>
              <a:tr h="621488">
                <a:tc>
                  <a:txBody>
                    <a:bodyPr/>
                    <a:lstStyle/>
                    <a:p>
                      <a:pPr algn="l"/>
                      <a:r>
                        <a:rPr lang="en-US" sz="1400"/>
                        <a:t>Monospot test</a:t>
                      </a:r>
                      <a:endParaRPr lang="en-US" sz="1400">
                        <a:solidFill>
                          <a:schemeClr val="bg1">
                            <a:lumMod val="85000"/>
                          </a:schemeClr>
                        </a:solidFill>
                      </a:endParaRPr>
                    </a:p>
                  </a:txBody>
                  <a:tcPr marL="0" marR="0" marT="0" marB="0"/>
                </a:tc>
                <a:tc>
                  <a:txBody>
                    <a:bodyPr/>
                    <a:lstStyle/>
                    <a:p>
                      <a:pPr algn="l"/>
                      <a:r>
                        <a:rPr lang="en-US" sz="1400"/>
                        <a:t>Rapid slide agglutination test for mononucleosis</a:t>
                      </a:r>
                      <a:endParaRPr lang="en-US" sz="1400">
                        <a:solidFill>
                          <a:schemeClr val="bg1">
                            <a:lumMod val="85000"/>
                          </a:schemeClr>
                        </a:solidFill>
                      </a:endParaRPr>
                    </a:p>
                  </a:txBody>
                  <a:tcPr marL="0" marR="0" marT="0" marB="0"/>
                </a:tc>
                <a:tc>
                  <a:txBody>
                    <a:bodyPr/>
                    <a:lstStyle/>
                    <a:p>
                      <a:pPr algn="l"/>
                      <a:r>
                        <a:rPr lang="en-US" sz="1400"/>
                        <a:t>Overall sensitivity: 86 percent; overall specificity: 99 percent</a:t>
                      </a:r>
                      <a:endParaRPr lang="en-US" sz="1400">
                        <a:solidFill>
                          <a:schemeClr val="bg1">
                            <a:lumMod val="85000"/>
                          </a:schemeClr>
                        </a:solidFill>
                      </a:endParaRPr>
                    </a:p>
                  </a:txBody>
                  <a:tcPr marL="0" marR="0" marT="0" marB="0"/>
                </a:tc>
              </a:tr>
              <a:tr h="621488">
                <a:tc>
                  <a:txBody>
                    <a:bodyPr/>
                    <a:lstStyle/>
                    <a:p>
                      <a:pPr algn="l"/>
                      <a:endParaRPr lang="ar-SA" sz="1400">
                        <a:solidFill>
                          <a:schemeClr val="bg1">
                            <a:lumMod val="85000"/>
                          </a:schemeClr>
                        </a:solidFill>
                      </a:endParaRPr>
                    </a:p>
                  </a:txBody>
                  <a:tcPr marL="0" marR="0" marT="0" marB="0"/>
                </a:tc>
                <a:tc>
                  <a:txBody>
                    <a:bodyPr/>
                    <a:lstStyle/>
                    <a:p>
                      <a:pPr algn="l"/>
                      <a:endParaRPr lang="ar-SA" sz="1400">
                        <a:solidFill>
                          <a:schemeClr val="bg1">
                            <a:lumMod val="85000"/>
                          </a:schemeClr>
                        </a:solidFill>
                      </a:endParaRPr>
                    </a:p>
                  </a:txBody>
                  <a:tcPr marL="0" marR="0" marT="0" marB="0"/>
                </a:tc>
                <a:tc>
                  <a:txBody>
                    <a:bodyPr/>
                    <a:lstStyle/>
                    <a:p>
                      <a:pPr algn="l"/>
                      <a:r>
                        <a:rPr lang="en-US" sz="1400" dirty="0"/>
                        <a:t>First week sensitivity: 69 percent; specificity: 88 percent</a:t>
                      </a:r>
                      <a:endParaRPr lang="en-US" sz="1400" dirty="0">
                        <a:solidFill>
                          <a:schemeClr val="tx1"/>
                        </a:solidFill>
                      </a:endParaRPr>
                    </a:p>
                  </a:txBody>
                  <a:tcPr marL="0" marR="0" marT="0" marB="0"/>
                </a:tc>
              </a:tr>
              <a:tr h="621488">
                <a:tc>
                  <a:txBody>
                    <a:bodyPr/>
                    <a:lstStyle/>
                    <a:p>
                      <a:pPr algn="l"/>
                      <a:endParaRPr lang="ar-SA" sz="1400">
                        <a:solidFill>
                          <a:schemeClr val="bg1">
                            <a:lumMod val="85000"/>
                          </a:schemeClr>
                        </a:solidFill>
                      </a:endParaRPr>
                    </a:p>
                  </a:txBody>
                  <a:tcPr marL="0" marR="0" marT="0" marB="0"/>
                </a:tc>
                <a:tc>
                  <a:txBody>
                    <a:bodyPr/>
                    <a:lstStyle/>
                    <a:p>
                      <a:pPr algn="l"/>
                      <a:endParaRPr lang="ar-SA" sz="1400" dirty="0">
                        <a:solidFill>
                          <a:schemeClr val="bg1">
                            <a:lumMod val="85000"/>
                          </a:schemeClr>
                        </a:solidFill>
                      </a:endParaRPr>
                    </a:p>
                  </a:txBody>
                  <a:tcPr marL="0" marR="0" marT="0" marB="0"/>
                </a:tc>
                <a:tc>
                  <a:txBody>
                    <a:bodyPr/>
                    <a:lstStyle/>
                    <a:p>
                      <a:pPr algn="l"/>
                      <a:r>
                        <a:rPr lang="en-US" sz="1400" dirty="0"/>
                        <a:t>Second week: sensitivity: 81 percent; specificity: 88 percent</a:t>
                      </a:r>
                      <a:endParaRPr lang="en-US" sz="1400" dirty="0">
                        <a:solidFill>
                          <a:schemeClr val="tx1"/>
                        </a:solidFill>
                      </a:endParaRPr>
                    </a:p>
                  </a:txBody>
                  <a:tcPr marL="0" marR="0" marT="0" marB="0"/>
                </a:tc>
              </a:tr>
            </a:tbl>
          </a:graphicData>
        </a:graphic>
      </p:graphicFrame>
      <p:sp>
        <p:nvSpPr>
          <p:cNvPr id="5" name="Rectangle 1"/>
          <p:cNvSpPr>
            <a:spLocks noChangeArrowheads="1"/>
          </p:cNvSpPr>
          <p:nvPr/>
        </p:nvSpPr>
        <p:spPr bwMode="auto">
          <a:xfrm>
            <a:off x="685800" y="11668"/>
            <a:ext cx="77724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lumMod val="75000"/>
                  </a:schemeClr>
                </a:solidFill>
                <a:effectLst/>
                <a:latin typeface="Arial" pitchFamily="34" charset="0"/>
                <a:cs typeface="Arial" pitchFamily="34" charset="0"/>
              </a:rPr>
              <a:t/>
            </a:r>
            <a:br>
              <a:rPr kumimoji="0" lang="ar-SA" sz="2800" b="0" i="0" u="none" strike="noStrike" cap="none" normalizeH="0" baseline="0" dirty="0" smtClean="0">
                <a:ln>
                  <a:noFill/>
                </a:ln>
                <a:solidFill>
                  <a:schemeClr val="bg1">
                    <a:lumMod val="75000"/>
                  </a:schemeClr>
                </a:solidFill>
                <a:effectLst/>
                <a:latin typeface="Arial" pitchFamily="34" charset="0"/>
                <a:cs typeface="Arial" pitchFamily="34" charset="0"/>
              </a:rPr>
            </a:br>
            <a:r>
              <a:rPr kumimoji="0" lang="ar-SA" sz="2800" b="0" i="0" u="none" strike="noStrike" cap="none" normalizeH="0" baseline="0" dirty="0" smtClean="0">
                <a:ln>
                  <a:noFill/>
                </a:ln>
                <a:solidFill>
                  <a:schemeClr val="bg1">
                    <a:lumMod val="75000"/>
                  </a:schemeClr>
                </a:solidFill>
                <a:effectLst/>
                <a:latin typeface="Arial" pitchFamily="34" charset="0"/>
                <a:cs typeface="Arial" pitchFamily="34" charset="0"/>
              </a:rPr>
              <a:t>Selected Laboratory Tests for Identifying the Cause of Pharyngitis</a:t>
            </a:r>
          </a:p>
        </p:txBody>
      </p:sp>
      <p:sp>
        <p:nvSpPr>
          <p:cNvPr id="7" name="Rectangle 3"/>
          <p:cNvSpPr>
            <a:spLocks noChangeArrowheads="1"/>
          </p:cNvSpPr>
          <p:nvPr/>
        </p:nvSpPr>
        <p:spPr bwMode="auto">
          <a:xfrm>
            <a:off x="1743075" y="1616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038739"/>
          </a:xfrm>
        </p:spPr>
        <p:txBody>
          <a:bodyPr>
            <a:noAutofit/>
          </a:bodyPr>
          <a:lstStyle/>
          <a:p>
            <a:pPr algn="l" rtl="0"/>
            <a:r>
              <a:rPr lang="en-US" sz="2400" dirty="0">
                <a:solidFill>
                  <a:schemeClr val="bg1">
                    <a:lumMod val="85000"/>
                  </a:schemeClr>
                </a:solidFill>
              </a:rPr>
              <a:t>A </a:t>
            </a:r>
            <a:r>
              <a:rPr lang="en-US" sz="2400" dirty="0">
                <a:solidFill>
                  <a:srgbClr val="FF0000"/>
                </a:solidFill>
              </a:rPr>
              <a:t>systematic review </a:t>
            </a:r>
            <a:r>
              <a:rPr lang="en-US" sz="2400" dirty="0">
                <a:solidFill>
                  <a:schemeClr val="bg1">
                    <a:lumMod val="85000"/>
                  </a:schemeClr>
                </a:solidFill>
              </a:rPr>
              <a:t>of the clinical diagnosis of </a:t>
            </a:r>
            <a:r>
              <a:rPr lang="en-US" sz="2400" dirty="0" smtClean="0">
                <a:solidFill>
                  <a:schemeClr val="bg1">
                    <a:lumMod val="85000"/>
                  </a:schemeClr>
                </a:solidFill>
              </a:rPr>
              <a:t>pharyngitis identified </a:t>
            </a:r>
            <a:r>
              <a:rPr lang="en-US" sz="2400" dirty="0">
                <a:solidFill>
                  <a:schemeClr val="bg1">
                    <a:lumMod val="85000"/>
                  </a:schemeClr>
                </a:solidFill>
              </a:rPr>
              <a:t>large, blinded, prospective studies using </a:t>
            </a:r>
            <a:r>
              <a:rPr lang="en-US" sz="2400" dirty="0" smtClean="0">
                <a:solidFill>
                  <a:srgbClr val="FF0000"/>
                </a:solidFill>
              </a:rPr>
              <a:t>throat</a:t>
            </a:r>
            <a:r>
              <a:rPr lang="en-US" sz="2400" dirty="0" smtClean="0"/>
              <a:t> </a:t>
            </a:r>
            <a:r>
              <a:rPr lang="en-US" sz="2400" dirty="0" smtClean="0">
                <a:solidFill>
                  <a:srgbClr val="FF0000"/>
                </a:solidFill>
              </a:rPr>
              <a:t>cultures</a:t>
            </a:r>
            <a:r>
              <a:rPr lang="en-US" sz="2400" dirty="0" smtClean="0"/>
              <a:t> </a:t>
            </a:r>
            <a:r>
              <a:rPr lang="en-US" sz="2400" dirty="0">
                <a:solidFill>
                  <a:schemeClr val="bg1">
                    <a:lumMod val="85000"/>
                  </a:schemeClr>
                </a:solidFill>
              </a:rPr>
              <a:t>as a reference standard.</a:t>
            </a:r>
            <a:r>
              <a:rPr lang="en-US" sz="2400" dirty="0"/>
              <a:t> </a:t>
            </a:r>
            <a:endParaRPr lang="en-US" sz="2400" dirty="0" smtClean="0"/>
          </a:p>
          <a:p>
            <a:pPr algn="l" rtl="0"/>
            <a:r>
              <a:rPr lang="en-US" sz="2400" dirty="0" smtClean="0">
                <a:solidFill>
                  <a:schemeClr val="bg1">
                    <a:lumMod val="85000"/>
                  </a:schemeClr>
                </a:solidFill>
              </a:rPr>
              <a:t>The </a:t>
            </a:r>
            <a:r>
              <a:rPr lang="en-US" sz="2400" dirty="0">
                <a:solidFill>
                  <a:schemeClr val="bg1">
                    <a:lumMod val="85000"/>
                  </a:schemeClr>
                </a:solidFill>
              </a:rPr>
              <a:t>presence of </a:t>
            </a:r>
            <a:r>
              <a:rPr lang="en-US" sz="2400" dirty="0" err="1">
                <a:solidFill>
                  <a:srgbClr val="FF0000"/>
                </a:solidFill>
              </a:rPr>
              <a:t>tonsillar</a:t>
            </a:r>
            <a:r>
              <a:rPr lang="en-US" sz="2400" dirty="0">
                <a:solidFill>
                  <a:srgbClr val="FF0000"/>
                </a:solidFill>
              </a:rPr>
              <a:t> or pharyngeal exudate</a:t>
            </a:r>
            <a:r>
              <a:rPr lang="en-US" sz="2400" dirty="0"/>
              <a:t> </a:t>
            </a:r>
            <a:r>
              <a:rPr lang="en-US" sz="2400" dirty="0">
                <a:solidFill>
                  <a:schemeClr val="bg1">
                    <a:lumMod val="85000"/>
                  </a:schemeClr>
                </a:solidFill>
              </a:rPr>
              <a:t>and a</a:t>
            </a:r>
            <a:r>
              <a:rPr lang="en-US" sz="2400" dirty="0"/>
              <a:t> </a:t>
            </a:r>
            <a:r>
              <a:rPr lang="en-US" sz="2400" dirty="0">
                <a:solidFill>
                  <a:srgbClr val="FF0000"/>
                </a:solidFill>
              </a:rPr>
              <a:t>history of exposure to streptococcus </a:t>
            </a:r>
            <a:r>
              <a:rPr lang="en-US" sz="2400" dirty="0">
                <a:solidFill>
                  <a:schemeClr val="bg1">
                    <a:lumMod val="85000"/>
                  </a:schemeClr>
                </a:solidFill>
              </a:rPr>
              <a:t>in the previous two weeks were the most useful clinical features in predicting current</a:t>
            </a:r>
            <a:r>
              <a:rPr lang="en-US" sz="2400" dirty="0"/>
              <a:t> </a:t>
            </a:r>
            <a:r>
              <a:rPr lang="en-US" sz="2400" dirty="0">
                <a:solidFill>
                  <a:srgbClr val="FF0000"/>
                </a:solidFill>
              </a:rPr>
              <a:t>GABHS infection</a:t>
            </a:r>
            <a:r>
              <a:rPr lang="en-US" sz="2400" dirty="0" smtClean="0"/>
              <a:t>.</a:t>
            </a:r>
          </a:p>
          <a:p>
            <a:pPr algn="l" rtl="0"/>
            <a:r>
              <a:rPr lang="en-US" sz="2400" dirty="0" smtClean="0"/>
              <a:t> </a:t>
            </a:r>
            <a:r>
              <a:rPr lang="en-US" sz="2400" dirty="0">
                <a:solidFill>
                  <a:srgbClr val="FF0000"/>
                </a:solidFill>
              </a:rPr>
              <a:t>The absence of tender anterior cervical </a:t>
            </a:r>
            <a:r>
              <a:rPr lang="en-US" sz="2400" dirty="0" err="1">
                <a:solidFill>
                  <a:srgbClr val="FF0000"/>
                </a:solidFill>
              </a:rPr>
              <a:t>adenopathy</a:t>
            </a:r>
            <a:r>
              <a:rPr lang="en-US" sz="2400" dirty="0"/>
              <a:t>, </a:t>
            </a:r>
            <a:r>
              <a:rPr lang="en-US" sz="2400" dirty="0" err="1">
                <a:solidFill>
                  <a:srgbClr val="FF0000"/>
                </a:solidFill>
              </a:rPr>
              <a:t>tonsillar</a:t>
            </a:r>
            <a:r>
              <a:rPr lang="en-US" sz="2400" dirty="0">
                <a:solidFill>
                  <a:srgbClr val="FF0000"/>
                </a:solidFill>
              </a:rPr>
              <a:t> enlargement, and </a:t>
            </a:r>
            <a:r>
              <a:rPr lang="en-US" sz="2400" dirty="0" err="1">
                <a:solidFill>
                  <a:srgbClr val="FF0000"/>
                </a:solidFill>
              </a:rPr>
              <a:t>tonsillar</a:t>
            </a:r>
            <a:r>
              <a:rPr lang="en-US" sz="2400" dirty="0">
                <a:solidFill>
                  <a:srgbClr val="FF0000"/>
                </a:solidFill>
              </a:rPr>
              <a:t> or pharyngeal exudate was most useful in ruling out GABHS</a:t>
            </a:r>
            <a:r>
              <a:rPr lang="en-US" sz="2400" dirty="0" smtClean="0"/>
              <a:t>.</a:t>
            </a:r>
          </a:p>
          <a:p>
            <a:pPr algn="l" rtl="0"/>
            <a:r>
              <a:rPr lang="en-US" sz="2400" dirty="0" smtClean="0">
                <a:solidFill>
                  <a:schemeClr val="bg1">
                    <a:lumMod val="85000"/>
                  </a:schemeClr>
                </a:solidFill>
              </a:rPr>
              <a:t> </a:t>
            </a:r>
            <a:r>
              <a:rPr lang="en-US" sz="2400" dirty="0">
                <a:solidFill>
                  <a:schemeClr val="bg1">
                    <a:lumMod val="85000"/>
                  </a:schemeClr>
                </a:solidFill>
              </a:rPr>
              <a:t>However, no single element in the history or physical examination is </a:t>
            </a:r>
            <a:r>
              <a:rPr lang="en-US" sz="2400" dirty="0">
                <a:solidFill>
                  <a:srgbClr val="FF0000"/>
                </a:solidFill>
              </a:rPr>
              <a:t>sensitive or specific </a:t>
            </a:r>
            <a:r>
              <a:rPr lang="en-US" sz="2400" dirty="0">
                <a:solidFill>
                  <a:schemeClr val="bg1">
                    <a:lumMod val="85000"/>
                  </a:schemeClr>
                </a:solidFill>
              </a:rPr>
              <a:t>enough to exclude or diagnose strep </a:t>
            </a:r>
            <a:r>
              <a:rPr lang="en-US" sz="2400" dirty="0" smtClean="0">
                <a:solidFill>
                  <a:schemeClr val="bg1">
                    <a:lumMod val="85000"/>
                  </a:schemeClr>
                </a:solidFill>
              </a:rPr>
              <a:t>throat.</a:t>
            </a:r>
            <a:r>
              <a:rPr lang="en-US" sz="2400" dirty="0" smtClean="0"/>
              <a:t> </a:t>
            </a:r>
            <a:endParaRPr lang="ar-SA" sz="2400" dirty="0"/>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lstStyle/>
          <a:p>
            <a:pPr marL="0" indent="0" algn="ctr">
              <a:buNone/>
            </a:pPr>
            <a:r>
              <a:rPr lang="en-US" sz="2800" dirty="0">
                <a:solidFill>
                  <a:schemeClr val="bg1">
                    <a:lumMod val="85000"/>
                  </a:schemeClr>
                </a:solidFill>
              </a:rPr>
              <a:t>Suggested Approach to the Evaluation of Patients with Sore Throat</a:t>
            </a:r>
          </a:p>
          <a:p>
            <a:pPr marL="0" indent="0">
              <a:buNone/>
            </a:pPr>
            <a:endParaRPr lang="en-US" dirty="0">
              <a:solidFill>
                <a:schemeClr val="bg1">
                  <a:lumMod val="85000"/>
                </a:schemeClr>
              </a:solidFill>
            </a:endParaRPr>
          </a:p>
        </p:txBody>
      </p:sp>
      <p:pic>
        <p:nvPicPr>
          <p:cNvPr id="2050" name="Picture 2" descr="C:\Users\bado\Desktop\afp20040315p1465-f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7290" y="1143000"/>
            <a:ext cx="6338910" cy="5457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15962"/>
          </a:xfrm>
        </p:spPr>
        <p:txBody>
          <a:bodyPr>
            <a:normAutofit/>
          </a:bodyPr>
          <a:lstStyle/>
          <a:p>
            <a:r>
              <a:rPr lang="en-US" sz="2800" dirty="0">
                <a:solidFill>
                  <a:schemeClr val="bg1">
                    <a:lumMod val="85000"/>
                  </a:schemeClr>
                </a:solidFill>
              </a:rPr>
              <a:t>Clinical Decision Rule for Management of Sore Throat</a:t>
            </a:r>
            <a:endParaRPr lang="ar-SA" sz="2800" dirty="0">
              <a:solidFill>
                <a:schemeClr val="bg1">
                  <a:lumMod val="85000"/>
                </a:schemeClr>
              </a:solidFill>
            </a:endParaRPr>
          </a:p>
        </p:txBody>
      </p:sp>
      <p:pic>
        <p:nvPicPr>
          <p:cNvPr id="7" name="Picture 2" descr="C:\Users\bado\Desktop\afp20090301p383-f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976" y="762000"/>
            <a:ext cx="7010424"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lumMod val="85000"/>
                  </a:schemeClr>
                </a:solidFill>
              </a:rPr>
              <a:t>ANTIBIOTIC SELECTION</a:t>
            </a:r>
            <a:endParaRPr lang="ar-SA" dirty="0">
              <a:solidFill>
                <a:schemeClr val="bg1">
                  <a:lumMod val="85000"/>
                </a:schemeClr>
              </a:solidFill>
            </a:endParaRPr>
          </a:p>
        </p:txBody>
      </p:sp>
      <p:sp>
        <p:nvSpPr>
          <p:cNvPr id="3" name="Content Placeholder 2"/>
          <p:cNvSpPr>
            <a:spLocks noGrp="1"/>
          </p:cNvSpPr>
          <p:nvPr>
            <p:ph idx="1"/>
          </p:nvPr>
        </p:nvSpPr>
        <p:spPr>
          <a:xfrm>
            <a:off x="457200" y="990600"/>
            <a:ext cx="8229600" cy="5135563"/>
          </a:xfrm>
        </p:spPr>
        <p:txBody>
          <a:bodyPr>
            <a:normAutofit/>
          </a:bodyPr>
          <a:lstStyle/>
          <a:p>
            <a:pPr algn="l" rtl="0"/>
            <a:r>
              <a:rPr lang="en-US" sz="2800" dirty="0">
                <a:solidFill>
                  <a:schemeClr val="bg1">
                    <a:lumMod val="85000"/>
                  </a:schemeClr>
                </a:solidFill>
              </a:rPr>
              <a:t>Effectiveness, spectrum of activity, safety, dosing schedule, cost, and compliance issues all require consideration. Penicillin, penicillin congeners (ampicillin or amoxicillin), clindamycin (</a:t>
            </a:r>
            <a:r>
              <a:rPr lang="en-US" sz="2800" dirty="0" err="1">
                <a:solidFill>
                  <a:schemeClr val="bg1">
                    <a:lumMod val="85000"/>
                  </a:schemeClr>
                </a:solidFill>
              </a:rPr>
              <a:t>Cleocin</a:t>
            </a:r>
            <a:r>
              <a:rPr lang="en-US" sz="2800" dirty="0">
                <a:solidFill>
                  <a:schemeClr val="bg1">
                    <a:lumMod val="85000"/>
                  </a:schemeClr>
                </a:solidFill>
              </a:rPr>
              <a:t>), and certain </a:t>
            </a:r>
            <a:r>
              <a:rPr lang="en-US" sz="2800" dirty="0" err="1">
                <a:solidFill>
                  <a:schemeClr val="bg1">
                    <a:lumMod val="85000"/>
                  </a:schemeClr>
                </a:solidFill>
              </a:rPr>
              <a:t>cephalosporins</a:t>
            </a:r>
            <a:r>
              <a:rPr lang="en-US" sz="2800" dirty="0">
                <a:solidFill>
                  <a:schemeClr val="bg1">
                    <a:lumMod val="85000"/>
                  </a:schemeClr>
                </a:solidFill>
              </a:rPr>
              <a:t> and macrolides are effective against </a:t>
            </a:r>
            <a:r>
              <a:rPr lang="en-US" sz="2800" dirty="0" smtClean="0">
                <a:solidFill>
                  <a:schemeClr val="bg1">
                    <a:lumMod val="85000"/>
                  </a:schemeClr>
                </a:solidFill>
              </a:rPr>
              <a:t>GABHS.</a:t>
            </a:r>
          </a:p>
          <a:p>
            <a:pPr algn="l" rtl="0"/>
            <a:r>
              <a:rPr lang="en-US" sz="2800" dirty="0">
                <a:solidFill>
                  <a:schemeClr val="bg1">
                    <a:lumMod val="85000"/>
                  </a:schemeClr>
                </a:solidFill>
              </a:rPr>
              <a:t>penicillin is </a:t>
            </a:r>
            <a:r>
              <a:rPr lang="en-US" sz="2800" dirty="0" smtClean="0">
                <a:solidFill>
                  <a:schemeClr val="bg1">
                    <a:lumMod val="85000"/>
                  </a:schemeClr>
                </a:solidFill>
              </a:rPr>
              <a:t>recommended.</a:t>
            </a:r>
          </a:p>
          <a:p>
            <a:pPr algn="l" rtl="0"/>
            <a:r>
              <a:rPr lang="en-US" sz="2800" dirty="0">
                <a:solidFill>
                  <a:schemeClr val="bg1">
                    <a:lumMod val="85000"/>
                  </a:schemeClr>
                </a:solidFill>
              </a:rPr>
              <a:t>Oral amoxicillin suspension is often substituted for penicillin because it tastes </a:t>
            </a:r>
            <a:r>
              <a:rPr lang="en-US" sz="2800" dirty="0" smtClean="0">
                <a:solidFill>
                  <a:schemeClr val="bg1">
                    <a:lumMod val="85000"/>
                  </a:schemeClr>
                </a:solidFill>
              </a:rPr>
              <a:t>better.</a:t>
            </a:r>
            <a:endParaRPr lang="ar-SA" sz="2800" dirty="0">
              <a:solidFill>
                <a:schemeClr val="bg1">
                  <a:lumMod val="8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86098749"/>
              </p:ext>
            </p:extLst>
          </p:nvPr>
        </p:nvGraphicFramePr>
        <p:xfrm>
          <a:off x="228600" y="76200"/>
          <a:ext cx="8763003" cy="6339603"/>
        </p:xfrm>
        <a:graphic>
          <a:graphicData uri="http://schemas.openxmlformats.org/drawingml/2006/table">
            <a:tbl>
              <a:tblPr/>
              <a:tblGrid>
                <a:gridCol w="1403450"/>
                <a:gridCol w="1403450"/>
                <a:gridCol w="1403450"/>
                <a:gridCol w="1745753"/>
                <a:gridCol w="1403450"/>
                <a:gridCol w="1403450"/>
              </a:tblGrid>
              <a:tr h="235255">
                <a:tc gridSpan="6">
                  <a:txBody>
                    <a:bodyPr/>
                    <a:lstStyle/>
                    <a:p>
                      <a:pPr algn="l"/>
                      <a:r>
                        <a:rPr lang="en-US" sz="2000" b="0" dirty="0">
                          <a:solidFill>
                            <a:schemeClr val="bg1">
                              <a:lumMod val="85000"/>
                            </a:schemeClr>
                          </a:solidFill>
                        </a:rPr>
                        <a:t>Treatment for patients with penicillin allergy (recommended by current guidelines)</a:t>
                      </a:r>
                    </a:p>
                  </a:txBody>
                  <a:tcPr marL="41907" marR="41907" marT="20954" marB="20954">
                    <a:lnL>
                      <a:noFill/>
                    </a:lnL>
                    <a:lnR>
                      <a:noFill/>
                    </a:lnR>
                    <a:lnT>
                      <a:noFill/>
                    </a:lnT>
                    <a:lnB>
                      <a:noFill/>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847489">
                <a:tc rowSpan="2">
                  <a:txBody>
                    <a:bodyPr/>
                    <a:lstStyle/>
                    <a:p>
                      <a:pPr algn="l"/>
                      <a:r>
                        <a:rPr lang="en-US" sz="1400" dirty="0">
                          <a:solidFill>
                            <a:schemeClr val="bg1">
                              <a:lumMod val="85000"/>
                            </a:schemeClr>
                          </a:solidFill>
                        </a:rPr>
                        <a:t>Erythromycin </a:t>
                      </a:r>
                      <a:r>
                        <a:rPr lang="en-US" sz="1600" dirty="0" err="1">
                          <a:solidFill>
                            <a:schemeClr val="bg1">
                              <a:lumMod val="85000"/>
                            </a:schemeClr>
                          </a:solidFill>
                        </a:rPr>
                        <a:t>ethylsuccinate</a:t>
                      </a:r>
                      <a:endParaRPr lang="en-US" sz="1400" dirty="0">
                        <a:solidFill>
                          <a:schemeClr val="bg1">
                            <a:lumMod val="85000"/>
                          </a:schemeClr>
                        </a:solidFill>
                      </a:endParaRPr>
                    </a:p>
                  </a:txBody>
                  <a:tcPr marL="41907" marR="41907" marT="20954" marB="20954">
                    <a:lnL>
                      <a:noFill/>
                    </a:lnL>
                    <a:lnR>
                      <a:noFill/>
                    </a:lnR>
                    <a:lnT>
                      <a:noFill/>
                    </a:lnT>
                    <a:lnB>
                      <a:noFill/>
                    </a:lnB>
                  </a:tcPr>
                </a:tc>
                <a:tc rowSpan="2">
                  <a:txBody>
                    <a:bodyPr/>
                    <a:lstStyle/>
                    <a:p>
                      <a:pPr algn="l"/>
                      <a:r>
                        <a:rPr lang="en-US" sz="1400" dirty="0">
                          <a:solidFill>
                            <a:schemeClr val="bg1">
                              <a:lumMod val="85000"/>
                            </a:schemeClr>
                          </a:solidFill>
                        </a:rPr>
                        <a:t>Macrolide</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Oral</a:t>
                      </a:r>
                    </a:p>
                  </a:txBody>
                  <a:tcPr marL="41907" marR="41907" marT="20954" marB="20954">
                    <a:lnL>
                      <a:noFill/>
                    </a:lnL>
                    <a:lnR>
                      <a:noFill/>
                    </a:lnR>
                    <a:lnT>
                      <a:noFill/>
                    </a:lnT>
                    <a:lnB>
                      <a:noFill/>
                    </a:lnB>
                  </a:tcPr>
                </a:tc>
                <a:tc>
                  <a:txBody>
                    <a:bodyPr/>
                    <a:lstStyle/>
                    <a:p>
                      <a:pPr algn="l"/>
                      <a:r>
                        <a:rPr lang="en-US" sz="1400" dirty="0">
                          <a:solidFill>
                            <a:schemeClr val="bg1">
                              <a:lumMod val="85000"/>
                            </a:schemeClr>
                          </a:solidFill>
                        </a:rPr>
                        <a:t>Children: 30 to 50 mg per kg per day in two to four divided doses</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10 days</a:t>
                      </a:r>
                    </a:p>
                  </a:txBody>
                  <a:tcPr marL="41907" marR="41907" marT="20954" marB="20954">
                    <a:lnL>
                      <a:noFill/>
                    </a:lnL>
                    <a:lnR>
                      <a:noFill/>
                    </a:lnR>
                    <a:lnT>
                      <a:noFill/>
                    </a:lnT>
                    <a:lnB>
                      <a:noFill/>
                    </a:lnB>
                  </a:tcPr>
                </a:tc>
                <a:tc>
                  <a:txBody>
                    <a:bodyPr/>
                    <a:lstStyle/>
                    <a:p>
                      <a:pPr algn="l"/>
                      <a:r>
                        <a:rPr lang="ar-SA" sz="1400">
                          <a:solidFill>
                            <a:schemeClr val="bg1">
                              <a:lumMod val="85000"/>
                            </a:schemeClr>
                          </a:solidFill>
                        </a:rPr>
                        <a:t>$4</a:t>
                      </a:r>
                    </a:p>
                  </a:txBody>
                  <a:tcPr marL="41907" marR="41907" marT="20954" marB="20954">
                    <a:lnL>
                      <a:noFill/>
                    </a:lnL>
                    <a:lnR>
                      <a:noFill/>
                    </a:lnR>
                    <a:lnT>
                      <a:noFill/>
                    </a:lnT>
                    <a:lnB>
                      <a:noFill/>
                    </a:lnB>
                  </a:tcPr>
                </a:tc>
              </a:tr>
              <a:tr h="847489">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l"/>
                      <a:r>
                        <a:rPr lang="en-US" sz="1400" dirty="0">
                          <a:solidFill>
                            <a:schemeClr val="bg1">
                              <a:lumMod val="85000"/>
                            </a:schemeClr>
                          </a:solidFill>
                        </a:rPr>
                        <a:t>Adults: 50 mg per kg per day in three to four divided doses</a:t>
                      </a: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r>
              <a:tr h="847489">
                <a:tc rowSpan="2">
                  <a:txBody>
                    <a:bodyPr/>
                    <a:lstStyle/>
                    <a:p>
                      <a:pPr algn="l"/>
                      <a:r>
                        <a:rPr lang="en-US" sz="1400">
                          <a:solidFill>
                            <a:schemeClr val="bg1">
                              <a:lumMod val="85000"/>
                            </a:schemeClr>
                          </a:solidFill>
                        </a:rPr>
                        <a:t>Erythromycin estolate</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Macrolide</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Oral</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Children: 20 to 40 mg per kg per day in two to four divided doses</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10 days</a:t>
                      </a:r>
                    </a:p>
                  </a:txBody>
                  <a:tcPr marL="41907" marR="41907" marT="20954" marB="20954">
                    <a:lnL>
                      <a:noFill/>
                    </a:lnL>
                    <a:lnR>
                      <a:noFill/>
                    </a:lnR>
                    <a:lnT>
                      <a:noFill/>
                    </a:lnT>
                    <a:lnB>
                      <a:noFill/>
                    </a:lnB>
                  </a:tcPr>
                </a:tc>
                <a:tc>
                  <a:txBody>
                    <a:bodyPr/>
                    <a:lstStyle/>
                    <a:p>
                      <a:pPr algn="l"/>
                      <a:r>
                        <a:rPr lang="ar-SA" sz="1400">
                          <a:solidFill>
                            <a:schemeClr val="bg1">
                              <a:lumMod val="85000"/>
                            </a:schemeClr>
                          </a:solidFill>
                        </a:rPr>
                        <a:t>$4</a:t>
                      </a:r>
                    </a:p>
                  </a:txBody>
                  <a:tcPr marL="41907" marR="41907" marT="20954" marB="20954">
                    <a:lnL>
                      <a:noFill/>
                    </a:lnL>
                    <a:lnR>
                      <a:noFill/>
                    </a:lnR>
                    <a:lnT>
                      <a:noFill/>
                    </a:lnT>
                    <a:lnB>
                      <a:noFill/>
                    </a:lnB>
                  </a:tcPr>
                </a:tc>
              </a:tr>
              <a:tr h="439333">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l"/>
                      <a:r>
                        <a:rPr lang="en-US" sz="1400">
                          <a:solidFill>
                            <a:schemeClr val="bg1">
                              <a:lumMod val="85000"/>
                            </a:schemeClr>
                          </a:solidFill>
                        </a:rPr>
                        <a:t>Adults: not recommended‡</a:t>
                      </a: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r>
              <a:tr h="847489">
                <a:tc rowSpan="2">
                  <a:txBody>
                    <a:bodyPr/>
                    <a:lstStyle/>
                    <a:p>
                      <a:pPr algn="l"/>
                      <a:r>
                        <a:rPr lang="en-US" sz="1400">
                          <a:solidFill>
                            <a:schemeClr val="bg1">
                              <a:lumMod val="85000"/>
                            </a:schemeClr>
                          </a:solidFill>
                        </a:rPr>
                        <a:t>Cefadroxil (Duricef; brand no longer available in the United States)</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Cephalosporin (first generation)</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Oral</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Children: 30 mg per kg per day in two divided doses</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10 days</a:t>
                      </a:r>
                    </a:p>
                  </a:txBody>
                  <a:tcPr marL="41907" marR="41907" marT="20954" marB="20954">
                    <a:lnL>
                      <a:noFill/>
                    </a:lnL>
                    <a:lnR>
                      <a:noFill/>
                    </a:lnR>
                    <a:lnT>
                      <a:noFill/>
                    </a:lnT>
                    <a:lnB>
                      <a:noFill/>
                    </a:lnB>
                  </a:tcPr>
                </a:tc>
                <a:tc>
                  <a:txBody>
                    <a:bodyPr/>
                    <a:lstStyle/>
                    <a:p>
                      <a:pPr algn="l"/>
                      <a:r>
                        <a:rPr lang="ar-SA" sz="1400">
                          <a:solidFill>
                            <a:schemeClr val="bg1">
                              <a:lumMod val="85000"/>
                            </a:schemeClr>
                          </a:solidFill>
                        </a:rPr>
                        <a:t>$45</a:t>
                      </a:r>
                    </a:p>
                  </a:txBody>
                  <a:tcPr marL="41907" marR="41907" marT="20954" marB="20954">
                    <a:lnL>
                      <a:noFill/>
                    </a:lnL>
                    <a:lnR>
                      <a:noFill/>
                    </a:lnR>
                    <a:lnT>
                      <a:noFill/>
                    </a:lnT>
                    <a:lnB>
                      <a:noFill/>
                    </a:lnB>
                  </a:tcPr>
                </a:tc>
              </a:tr>
              <a:tr h="643411">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l"/>
                      <a:r>
                        <a:rPr lang="en-US" sz="1400">
                          <a:solidFill>
                            <a:schemeClr val="bg1">
                              <a:lumMod val="85000"/>
                            </a:schemeClr>
                          </a:solidFill>
                        </a:rPr>
                        <a:t>Adults: 1 g one to two times per day</a:t>
                      </a: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r>
              <a:tr h="847489">
                <a:tc rowSpan="2">
                  <a:txBody>
                    <a:bodyPr/>
                    <a:lstStyle/>
                    <a:p>
                      <a:pPr algn="l"/>
                      <a:r>
                        <a:rPr lang="en-US" sz="1400">
                          <a:solidFill>
                            <a:schemeClr val="bg1">
                              <a:lumMod val="85000"/>
                            </a:schemeClr>
                          </a:solidFill>
                        </a:rPr>
                        <a:t>Cephalexin (Keflex)</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Cephalosporin (first generation)</a:t>
                      </a:r>
                    </a:p>
                  </a:txBody>
                  <a:tcPr marL="41907" marR="41907" marT="20954" marB="20954">
                    <a:lnL>
                      <a:noFill/>
                    </a:lnL>
                    <a:lnR>
                      <a:noFill/>
                    </a:lnR>
                    <a:lnT>
                      <a:noFill/>
                    </a:lnT>
                    <a:lnB>
                      <a:noFill/>
                    </a:lnB>
                  </a:tcPr>
                </a:tc>
                <a:tc rowSpan="2">
                  <a:txBody>
                    <a:bodyPr/>
                    <a:lstStyle/>
                    <a:p>
                      <a:pPr algn="l"/>
                      <a:r>
                        <a:rPr lang="en-US" sz="1400">
                          <a:solidFill>
                            <a:schemeClr val="bg1">
                              <a:lumMod val="85000"/>
                            </a:schemeClr>
                          </a:solidFill>
                        </a:rPr>
                        <a:t>Oral</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Children: 25 to 50 mg per kg per day in two to four divided doses</a:t>
                      </a:r>
                    </a:p>
                  </a:txBody>
                  <a:tcPr marL="41907" marR="41907" marT="20954" marB="20954">
                    <a:lnL>
                      <a:noFill/>
                    </a:lnL>
                    <a:lnR>
                      <a:noFill/>
                    </a:lnR>
                    <a:lnT>
                      <a:noFill/>
                    </a:lnT>
                    <a:lnB>
                      <a:noFill/>
                    </a:lnB>
                  </a:tcPr>
                </a:tc>
                <a:tc>
                  <a:txBody>
                    <a:bodyPr/>
                    <a:lstStyle/>
                    <a:p>
                      <a:pPr algn="l"/>
                      <a:r>
                        <a:rPr lang="en-US" sz="1400">
                          <a:solidFill>
                            <a:schemeClr val="bg1">
                              <a:lumMod val="85000"/>
                            </a:schemeClr>
                          </a:solidFill>
                        </a:rPr>
                        <a:t>10 days</a:t>
                      </a:r>
                    </a:p>
                  </a:txBody>
                  <a:tcPr marL="41907" marR="41907" marT="20954" marB="20954">
                    <a:lnL>
                      <a:noFill/>
                    </a:lnL>
                    <a:lnR>
                      <a:noFill/>
                    </a:lnR>
                    <a:lnT>
                      <a:noFill/>
                    </a:lnT>
                    <a:lnB>
                      <a:noFill/>
                    </a:lnB>
                  </a:tcPr>
                </a:tc>
                <a:tc>
                  <a:txBody>
                    <a:bodyPr/>
                    <a:lstStyle/>
                    <a:p>
                      <a:pPr algn="l"/>
                      <a:r>
                        <a:rPr lang="ar-SA" sz="1400">
                          <a:solidFill>
                            <a:schemeClr val="bg1">
                              <a:lumMod val="85000"/>
                            </a:schemeClr>
                          </a:solidFill>
                        </a:rPr>
                        <a:t>$4</a:t>
                      </a:r>
                    </a:p>
                  </a:txBody>
                  <a:tcPr marL="41907" marR="41907" marT="20954" marB="20954">
                    <a:lnL>
                      <a:noFill/>
                    </a:lnL>
                    <a:lnR>
                      <a:noFill/>
                    </a:lnR>
                    <a:lnT>
                      <a:noFill/>
                    </a:lnT>
                    <a:lnB>
                      <a:noFill/>
                    </a:lnB>
                  </a:tcPr>
                </a:tc>
              </a:tr>
              <a:tr h="643411">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a:txBody>
                    <a:bodyPr/>
                    <a:lstStyle/>
                    <a:p>
                      <a:pPr algn="l"/>
                      <a:r>
                        <a:rPr lang="en-US" sz="1400" dirty="0">
                          <a:solidFill>
                            <a:schemeClr val="tx1"/>
                          </a:solidFill>
                        </a:rPr>
                        <a:t>Adults: 500 mg two times per day</a:t>
                      </a:r>
                    </a:p>
                  </a:txBody>
                  <a:tcPr marL="41907" marR="41907" marT="20954" marB="20954">
                    <a:lnL>
                      <a:noFill/>
                    </a:lnL>
                    <a:lnR>
                      <a:noFill/>
                    </a:lnR>
                    <a:lnT>
                      <a:noFill/>
                    </a:lnT>
                    <a:lnB>
                      <a:noFill/>
                    </a:lnB>
                  </a:tcPr>
                </a:tc>
                <a:tc>
                  <a:txBody>
                    <a:bodyPr/>
                    <a:lstStyle/>
                    <a:p>
                      <a:pPr algn="l"/>
                      <a:endParaRPr lang="ar-SA" sz="1400">
                        <a:solidFill>
                          <a:schemeClr val="bg1">
                            <a:lumMod val="85000"/>
                          </a:schemeClr>
                        </a:solidFill>
                      </a:endParaRPr>
                    </a:p>
                  </a:txBody>
                  <a:tcPr marL="41907" marR="41907" marT="20954" marB="20954">
                    <a:lnL>
                      <a:noFill/>
                    </a:lnL>
                    <a:lnR>
                      <a:noFill/>
                    </a:lnR>
                    <a:lnT>
                      <a:noFill/>
                    </a:lnT>
                    <a:lnB>
                      <a:noFill/>
                    </a:lnB>
                  </a:tcPr>
                </a:tc>
                <a:tc>
                  <a:txBody>
                    <a:bodyPr/>
                    <a:lstStyle/>
                    <a:p>
                      <a:pPr rtl="1"/>
                      <a:endParaRPr lang="ar-SA" sz="1400" dirty="0">
                        <a:solidFill>
                          <a:schemeClr val="bg1">
                            <a:lumMod val="85000"/>
                          </a:schemeClr>
                        </a:solidFill>
                      </a:endParaRPr>
                    </a:p>
                  </a:txBody>
                  <a:tcPr marL="41907" marR="41907" marT="20954" marB="20954">
                    <a:lnL>
                      <a:noFill/>
                    </a:lnL>
                    <a:lnT>
                      <a:noFill/>
                    </a:lnT>
                  </a:tcPr>
                </a:tc>
              </a:tr>
            </a:tbl>
          </a:graphicData>
        </a:graphic>
      </p:graphicFrame>
    </p:spTree>
    <p:extLst>
      <p:ext uri="{BB962C8B-B14F-4D97-AF65-F5344CB8AC3E}">
        <p14:creationId xmlns:p14="http://schemas.microsoft.com/office/powerpoint/2010/main" xmlns="" val="117173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smtClean="0">
                <a:ln>
                  <a:noFill/>
                </a:ln>
                <a:solidFill>
                  <a:schemeClr val="tx1"/>
                </a:solidFill>
                <a:effectLst/>
                <a:uLnTx/>
                <a:uFillTx/>
                <a:latin typeface="+mj-lt"/>
                <a:ea typeface="+mj-ea"/>
                <a:cs typeface="+mj-cs"/>
              </a:rPr>
              <a:t>Upper respiratory tract</a:t>
            </a: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457200" y="1600200"/>
            <a:ext cx="7467600" cy="4873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Nose, nasal cavity, and </a:t>
            </a:r>
            <a:r>
              <a:rPr kumimoji="0" lang="en-US" sz="3200" b="0" i="0" u="none" strike="noStrike" kern="1200" cap="none" spc="0" normalizeH="0" baseline="0" noProof="0" dirty="0" err="1" smtClean="0">
                <a:ln>
                  <a:noFill/>
                </a:ln>
                <a:solidFill>
                  <a:schemeClr val="bg1">
                    <a:lumMod val="85000"/>
                  </a:schemeClr>
                </a:solidFill>
                <a:effectLst/>
                <a:uLnTx/>
                <a:uFillTx/>
                <a:latin typeface="+mn-lt"/>
                <a:ea typeface="+mn-ea"/>
                <a:cs typeface="+mn-cs"/>
              </a:rPr>
              <a:t>paranasal</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 sinus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Pharynx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bg1">
                    <a:lumMod val="85000"/>
                  </a:schemeClr>
                </a:solidFill>
                <a:effectLst/>
                <a:uLnTx/>
                <a:uFillTx/>
                <a:latin typeface="+mn-lt"/>
                <a:ea typeface="+mn-ea"/>
                <a:cs typeface="+mn-cs"/>
              </a:rPr>
              <a:t>Nasopharynx</a:t>
            </a:r>
            <a:endPar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bg1">
                    <a:lumMod val="85000"/>
                  </a:schemeClr>
                </a:solidFill>
                <a:effectLst/>
                <a:uLnTx/>
                <a:uFillTx/>
                <a:latin typeface="+mn-lt"/>
                <a:ea typeface="+mn-ea"/>
                <a:cs typeface="+mn-cs"/>
              </a:rPr>
              <a:t>Oropharynx</a:t>
            </a:r>
            <a:endPar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bg1">
                    <a:lumMod val="85000"/>
                  </a:schemeClr>
                </a:solidFill>
                <a:effectLst/>
                <a:uLnTx/>
                <a:uFillTx/>
                <a:latin typeface="+mn-lt"/>
                <a:ea typeface="+mn-ea"/>
                <a:cs typeface="+mn-cs"/>
              </a:rPr>
              <a:t>Laryngopharynx</a:t>
            </a:r>
            <a:endPar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Larynx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Middle Ear (</a:t>
            </a:r>
            <a:r>
              <a:rPr kumimoji="0" lang="en-US" sz="3200" b="1" i="0" u="none" strike="noStrike" kern="1200" cap="none" spc="0" normalizeH="0" baseline="0" noProof="0" dirty="0" smtClean="0">
                <a:ln>
                  <a:noFill/>
                </a:ln>
                <a:solidFill>
                  <a:schemeClr val="bg1">
                    <a:lumMod val="85000"/>
                  </a:schemeClr>
                </a:solidFill>
                <a:effectLst/>
                <a:uLnTx/>
                <a:uFillTx/>
                <a:latin typeface="+mn-lt"/>
                <a:ea typeface="+mn-ea"/>
                <a:cs typeface="+mn-cs"/>
              </a:rPr>
              <a:t>auditory tube) !</a:t>
            </a:r>
            <a:endPar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28670"/>
            <a:ext cx="6829444" cy="4525963"/>
          </a:xfrm>
        </p:spPr>
        <p:txBody>
          <a:bodyPr/>
          <a:lstStyle/>
          <a:p>
            <a:pPr algn="just" rtl="0"/>
            <a:r>
              <a:rPr lang="en-US" dirty="0">
                <a:solidFill>
                  <a:schemeClr val="bg1">
                    <a:lumMod val="85000"/>
                  </a:schemeClr>
                </a:solidFill>
              </a:rPr>
              <a:t>Laryngoscopy is recommended when sore throat is chronic and recurrent, cultures and </a:t>
            </a:r>
            <a:r>
              <a:rPr lang="en-US" dirty="0" err="1">
                <a:solidFill>
                  <a:schemeClr val="bg1">
                    <a:lumMod val="85000"/>
                  </a:schemeClr>
                </a:solidFill>
              </a:rPr>
              <a:t>heterophil</a:t>
            </a:r>
            <a:r>
              <a:rPr lang="en-US" dirty="0">
                <a:solidFill>
                  <a:schemeClr val="bg1">
                    <a:lumMod val="85000"/>
                  </a:schemeClr>
                </a:solidFill>
              </a:rPr>
              <a:t> antibody tests are negative, and the diagnosis remains uncertain. Additional evaluation is required to investigate for the presence of a foreign body, neoplastic lesions, and other unusual causes of sore throat.</a:t>
            </a:r>
          </a:p>
          <a:p>
            <a:pPr algn="just" rtl="0"/>
            <a:endParaRPr lang="ar-SA" dirty="0">
              <a:solidFill>
                <a:schemeClr val="bg1">
                  <a:lumMod val="85000"/>
                </a:schemeClr>
              </a:solidFill>
            </a:endParaRPr>
          </a:p>
        </p:txBody>
      </p:sp>
      <p:pic>
        <p:nvPicPr>
          <p:cNvPr id="5122" name="Picture 2" descr="C:\Users\ahn\Desktop\gr242.jpg"/>
          <p:cNvPicPr>
            <a:picLocks noChangeAspect="1" noChangeArrowheads="1"/>
          </p:cNvPicPr>
          <p:nvPr/>
        </p:nvPicPr>
        <p:blipFill>
          <a:blip r:embed="rId3" cstate="print"/>
          <a:srcRect/>
          <a:stretch>
            <a:fillRect/>
          </a:stretch>
        </p:blipFill>
        <p:spPr bwMode="auto">
          <a:xfrm>
            <a:off x="7143768" y="2714620"/>
            <a:ext cx="1781180" cy="1781180"/>
          </a:xfrm>
          <a:prstGeom prst="rect">
            <a:avLst/>
          </a:prstGeom>
          <a:noFill/>
        </p:spPr>
      </p:pic>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64"/>
            <a:ext cx="8229600" cy="4268799"/>
          </a:xfrm>
        </p:spPr>
        <p:txBody>
          <a:bodyPr>
            <a:normAutofit/>
          </a:bodyPr>
          <a:lstStyle/>
          <a:p>
            <a:pPr algn="ctr" rtl="0">
              <a:buNone/>
            </a:pPr>
            <a:r>
              <a:rPr lang="en-US" sz="5400" b="1" dirty="0" smtClean="0">
                <a:solidFill>
                  <a:schemeClr val="bg1">
                    <a:lumMod val="85000"/>
                  </a:schemeClr>
                </a:solidFill>
                <a:latin typeface="Agency FB" pitchFamily="34" charset="0"/>
              </a:rPr>
              <a:t>Sinusitis </a:t>
            </a:r>
          </a:p>
          <a:p>
            <a:pPr algn="ctr" rtl="0">
              <a:buNone/>
            </a:pPr>
            <a:r>
              <a:rPr lang="en-US" sz="5400" dirty="0" err="1" smtClean="0">
                <a:solidFill>
                  <a:schemeClr val="bg1">
                    <a:lumMod val="85000"/>
                  </a:schemeClr>
                </a:solidFill>
                <a:latin typeface="Agency FB" pitchFamily="34" charset="0"/>
              </a:rPr>
              <a:t>Mohsen</a:t>
            </a:r>
            <a:r>
              <a:rPr lang="en-US" sz="5400" dirty="0" smtClean="0">
                <a:solidFill>
                  <a:schemeClr val="bg1">
                    <a:lumMod val="85000"/>
                  </a:schemeClr>
                </a:solidFill>
                <a:latin typeface="Agency FB" pitchFamily="34" charset="0"/>
              </a:rPr>
              <a:t> </a:t>
            </a:r>
            <a:r>
              <a:rPr lang="en-US" sz="5400" dirty="0" err="1" smtClean="0">
                <a:solidFill>
                  <a:schemeClr val="bg1">
                    <a:lumMod val="85000"/>
                  </a:schemeClr>
                </a:solidFill>
                <a:latin typeface="Agency FB" pitchFamily="34" charset="0"/>
              </a:rPr>
              <a:t>nazal</a:t>
            </a:r>
            <a:endParaRPr lang="ar-SA" sz="5400" dirty="0">
              <a:solidFill>
                <a:schemeClr val="bg1">
                  <a:lumMod val="85000"/>
                </a:schemeClr>
              </a:solidFill>
              <a:latin typeface="Agency FB" pitchFamily="34" charset="0"/>
            </a:endParaRPr>
          </a:p>
        </p:txBody>
      </p:sp>
      <p:pic>
        <p:nvPicPr>
          <p:cNvPr id="5" name="صورة 1" descr="Sinuses"/>
          <p:cNvPicPr/>
          <p:nvPr/>
        </p:nvPicPr>
        <p:blipFill>
          <a:blip r:embed="rId3"/>
          <a:srcRect/>
          <a:stretch>
            <a:fillRect/>
          </a:stretch>
        </p:blipFill>
        <p:spPr bwMode="auto">
          <a:xfrm>
            <a:off x="7286644" y="4929198"/>
            <a:ext cx="1644978" cy="1573539"/>
          </a:xfrm>
          <a:prstGeom prst="rect">
            <a:avLst/>
          </a:prstGeom>
          <a:noFill/>
          <a:ln w="9525">
            <a:noFill/>
            <a:miter lim="800000"/>
            <a:headEnd/>
            <a:tailEnd/>
          </a:ln>
        </p:spPr>
      </p:pic>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rtl="0">
              <a:buNone/>
            </a:pPr>
            <a:r>
              <a:rPr lang="en-US" sz="3600" dirty="0" smtClean="0">
                <a:solidFill>
                  <a:schemeClr val="bg1"/>
                </a:solidFill>
              </a:rPr>
              <a:t>Sinusitis refers to inflammation of the sinuses that occurs with a viral, bacterial, or fungal infection.</a:t>
            </a:r>
          </a:p>
        </p:txBody>
      </p:sp>
      <p:sp>
        <p:nvSpPr>
          <p:cNvPr id="4" name="TextBox 3"/>
          <p:cNvSpPr txBox="1"/>
          <p:nvPr/>
        </p:nvSpPr>
        <p:spPr>
          <a:xfrm>
            <a:off x="683568" y="188640"/>
            <a:ext cx="7848872" cy="646331"/>
          </a:xfrm>
          <a:prstGeom prst="rect">
            <a:avLst/>
          </a:prstGeom>
          <a:noFill/>
        </p:spPr>
        <p:txBody>
          <a:bodyPr wrap="square" rtlCol="0">
            <a:spAutoFit/>
          </a:bodyPr>
          <a:lstStyle/>
          <a:p>
            <a:pPr algn="l"/>
            <a:r>
              <a:rPr lang="en-US" sz="3600" b="1" dirty="0" smtClean="0">
                <a:solidFill>
                  <a:schemeClr val="bg1"/>
                </a:solidFill>
              </a:rPr>
              <a:t>What is sinusitis ?</a:t>
            </a:r>
            <a:endParaRPr lang="en-US" sz="3600" b="1" dirty="0">
              <a:solidFill>
                <a:schemeClr val="bg1"/>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l" rtl="0"/>
            <a:r>
              <a:rPr lang="en-US" sz="3600" dirty="0" smtClean="0">
                <a:solidFill>
                  <a:schemeClr val="bg1"/>
                </a:solidFill>
              </a:rPr>
              <a:t>The sinuses are air-filled spaces in the skull (behind the forehead, nasal bones, cheeks, and eyes) that are lined with mucus membranes. Healthy sinuses contain no bacteria or other germs. Usually, mucus is able to drain out and air is able to circulate.</a:t>
            </a:r>
          </a:p>
          <a:p>
            <a:pPr algn="l" rtl="0"/>
            <a:r>
              <a:rPr lang="en-US" sz="3600" dirty="0" smtClean="0">
                <a:solidFill>
                  <a:schemeClr val="bg1"/>
                </a:solidFill>
              </a:rPr>
              <a:t>When the sinus openings become blocked or too much mucus builds up, bacteria and other germs can grow more easily.</a:t>
            </a:r>
          </a:p>
          <a:p>
            <a:pPr algn="l" rtl="0"/>
            <a:r>
              <a:rPr lang="en-US" sz="3600" dirty="0" smtClean="0">
                <a:solidFill>
                  <a:schemeClr val="bg1"/>
                </a:solidFill>
              </a:rPr>
              <a:t>Sinusitis can occur from one of these conditions:</a:t>
            </a:r>
          </a:p>
          <a:p>
            <a:pPr lvl="0" algn="l" rtl="0"/>
            <a:r>
              <a:rPr lang="en-US" sz="3600" dirty="0" smtClean="0">
                <a:solidFill>
                  <a:schemeClr val="bg1"/>
                </a:solidFill>
              </a:rPr>
              <a:t>Small hairs (cilia) in the sinuses, which help move mucus out, do not work properly due to some medical conditions. </a:t>
            </a:r>
          </a:p>
          <a:p>
            <a:pPr lvl="0" algn="l" rtl="0"/>
            <a:r>
              <a:rPr lang="en-US" sz="3600" dirty="0" smtClean="0">
                <a:solidFill>
                  <a:schemeClr val="bg1"/>
                </a:solidFill>
              </a:rPr>
              <a:t>Colds and allergies may cause too much mucus to be made or block the opening of the sinuses. </a:t>
            </a:r>
          </a:p>
          <a:p>
            <a:pPr lvl="0" algn="l" rtl="0"/>
            <a:r>
              <a:rPr lang="en-US" sz="3600" dirty="0" smtClean="0">
                <a:solidFill>
                  <a:schemeClr val="bg1"/>
                </a:solidFill>
              </a:rPr>
              <a:t>A deviated nasal septum, nasal bone spur, or nasal polyps may block the opening of the sinuses.</a:t>
            </a:r>
          </a:p>
          <a:p>
            <a:pPr algn="l" rtl="0">
              <a:buNone/>
            </a:pPr>
            <a:endParaRPr lang="en-US" sz="3600" dirty="0" smtClean="0">
              <a:solidFill>
                <a:schemeClr val="bg1"/>
              </a:solidFill>
            </a:endParaRPr>
          </a:p>
        </p:txBody>
      </p:sp>
      <p:sp>
        <p:nvSpPr>
          <p:cNvPr id="4" name="TextBox 3"/>
          <p:cNvSpPr txBox="1"/>
          <p:nvPr/>
        </p:nvSpPr>
        <p:spPr>
          <a:xfrm>
            <a:off x="1357290" y="500042"/>
            <a:ext cx="6072230" cy="707886"/>
          </a:xfrm>
          <a:prstGeom prst="rect">
            <a:avLst/>
          </a:prstGeom>
          <a:noFill/>
        </p:spPr>
        <p:txBody>
          <a:bodyPr wrap="square" rtlCol="0">
            <a:spAutoFit/>
          </a:bodyPr>
          <a:lstStyle/>
          <a:p>
            <a:pPr algn="l" rtl="0"/>
            <a:r>
              <a:rPr lang="en-US" sz="4000" b="1" dirty="0" smtClean="0">
                <a:solidFill>
                  <a:schemeClr val="bg1"/>
                </a:solidFill>
              </a:rPr>
              <a:t>Causes</a:t>
            </a:r>
            <a:endParaRPr lang="en-US" sz="4000" dirty="0" smtClean="0">
              <a:solidFill>
                <a:schemeClr val="bg1"/>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normAutofit fontScale="92500"/>
          </a:bodyPr>
          <a:lstStyle/>
          <a:p>
            <a:pPr algn="l" rtl="0"/>
            <a:r>
              <a:rPr lang="en-US" sz="3600" dirty="0" smtClean="0">
                <a:solidFill>
                  <a:schemeClr val="bg1">
                    <a:lumMod val="95000"/>
                  </a:schemeClr>
                </a:solidFill>
              </a:rPr>
              <a:t>Sinusitis can be:</a:t>
            </a:r>
          </a:p>
          <a:p>
            <a:pPr lvl="0" algn="l" rtl="0"/>
            <a:r>
              <a:rPr lang="en-US" sz="3600" dirty="0" smtClean="0">
                <a:solidFill>
                  <a:schemeClr val="bg1">
                    <a:lumMod val="95000"/>
                  </a:schemeClr>
                </a:solidFill>
              </a:rPr>
              <a:t>Acute -- symptoms last up to 4 weeks </a:t>
            </a:r>
          </a:p>
          <a:p>
            <a:pPr lvl="0" algn="l" rtl="0"/>
            <a:r>
              <a:rPr lang="en-US" sz="3600" dirty="0" smtClean="0">
                <a:solidFill>
                  <a:schemeClr val="bg1">
                    <a:lumMod val="95000"/>
                  </a:schemeClr>
                </a:solidFill>
              </a:rPr>
              <a:t>Sub-acute -- symptoms last 4 - 12 weeks </a:t>
            </a:r>
          </a:p>
          <a:p>
            <a:pPr lvl="0" algn="l" rtl="0"/>
            <a:r>
              <a:rPr lang="en-US" sz="3600" dirty="0" smtClean="0">
                <a:solidFill>
                  <a:schemeClr val="bg1">
                    <a:lumMod val="95000"/>
                  </a:schemeClr>
                </a:solidFill>
              </a:rPr>
              <a:t>Chronic -- symptoms last 3 months or longer</a:t>
            </a:r>
          </a:p>
          <a:p>
            <a:pPr algn="l" rtl="0"/>
            <a:r>
              <a:rPr lang="en-US" sz="3600" dirty="0" smtClean="0">
                <a:solidFill>
                  <a:schemeClr val="bg1">
                    <a:lumMod val="95000"/>
                  </a:schemeClr>
                </a:solidFill>
              </a:rPr>
              <a:t>Acute sinusitis is usually caused by a bacterial infection in the sinuses that results from an upper respiratory tract infection. Chronic sinusitis refers to long-term swelling and inflammation of the sinuses that may be caused by bacteria or a fungus.</a:t>
            </a:r>
          </a:p>
          <a:p>
            <a:pPr algn="l" rtl="0">
              <a:buNone/>
            </a:pPr>
            <a:endParaRPr lang="en-US" sz="3600" dirty="0" smtClean="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graphicFrame>
        <p:nvGraphicFramePr>
          <p:cNvPr id="5" name="جدول 1"/>
          <p:cNvGraphicFramePr>
            <a:graphicFrameLocks noGrp="1"/>
          </p:cNvGraphicFramePr>
          <p:nvPr/>
        </p:nvGraphicFramePr>
        <p:xfrm>
          <a:off x="285720" y="214292"/>
          <a:ext cx="8501124" cy="6357983"/>
        </p:xfrm>
        <a:graphic>
          <a:graphicData uri="http://schemas.openxmlformats.org/drawingml/2006/table">
            <a:tbl>
              <a:tblPr>
                <a:tableStyleId>{69C7853C-536D-4A76-A0AE-DD22124D55A5}</a:tableStyleId>
              </a:tblPr>
              <a:tblGrid>
                <a:gridCol w="2125281"/>
                <a:gridCol w="2125281"/>
                <a:gridCol w="2125281"/>
                <a:gridCol w="2125281"/>
              </a:tblGrid>
              <a:tr h="1059663">
                <a:tc>
                  <a:txBody>
                    <a:bodyPr/>
                    <a:lstStyle/>
                    <a:p>
                      <a:pPr algn="ctr"/>
                      <a:r>
                        <a:rPr lang="en-US" sz="1800" dirty="0"/>
                        <a:t>SIGN/ SYMPTOM</a:t>
                      </a:r>
                    </a:p>
                    <a:p>
                      <a:pPr algn="ctr"/>
                      <a:r>
                        <a:rPr lang="en-US" sz="1800" dirty="0"/>
                        <a:t> </a:t>
                      </a:r>
                      <a:endParaRPr lang="en-US" sz="1800" dirty="0">
                        <a:solidFill>
                          <a:schemeClr val="bg1">
                            <a:lumMod val="95000"/>
                          </a:schemeClr>
                        </a:solidFill>
                      </a:endParaRPr>
                    </a:p>
                  </a:txBody>
                  <a:tcPr marL="0" marR="0" marT="0" marB="0"/>
                </a:tc>
                <a:tc>
                  <a:txBody>
                    <a:bodyPr/>
                    <a:lstStyle/>
                    <a:p>
                      <a:pPr algn="ctr"/>
                      <a:r>
                        <a:rPr lang="en-US" sz="1800"/>
                        <a:t>SINUSITIS</a:t>
                      </a:r>
                    </a:p>
                    <a:p>
                      <a:pPr algn="ctr"/>
                      <a:r>
                        <a:rPr lang="en-US" sz="1800"/>
                        <a:t> </a:t>
                      </a:r>
                      <a:endParaRPr lang="en-US" sz="1800">
                        <a:solidFill>
                          <a:schemeClr val="bg1">
                            <a:lumMod val="95000"/>
                          </a:schemeClr>
                        </a:solidFill>
                      </a:endParaRPr>
                    </a:p>
                  </a:txBody>
                  <a:tcPr marL="0" marR="0" marT="0" marB="0"/>
                </a:tc>
                <a:tc>
                  <a:txBody>
                    <a:bodyPr/>
                    <a:lstStyle/>
                    <a:p>
                      <a:pPr algn="ctr"/>
                      <a:r>
                        <a:rPr lang="en-US" sz="1800" dirty="0"/>
                        <a:t>ALLERGY</a:t>
                      </a:r>
                    </a:p>
                    <a:p>
                      <a:pPr algn="ctr"/>
                      <a:r>
                        <a:rPr lang="en-US" sz="1800" dirty="0"/>
                        <a:t> </a:t>
                      </a:r>
                      <a:endParaRPr lang="en-US" sz="1800" dirty="0">
                        <a:solidFill>
                          <a:schemeClr val="bg1">
                            <a:lumMod val="95000"/>
                          </a:schemeClr>
                        </a:solidFill>
                      </a:endParaRPr>
                    </a:p>
                  </a:txBody>
                  <a:tcPr marL="0" marR="0" marT="0" marB="0"/>
                </a:tc>
                <a:tc>
                  <a:txBody>
                    <a:bodyPr/>
                    <a:lstStyle/>
                    <a:p>
                      <a:pPr algn="ctr"/>
                      <a:r>
                        <a:rPr lang="en-US" sz="1800" dirty="0"/>
                        <a:t>COLD</a:t>
                      </a:r>
                    </a:p>
                    <a:p>
                      <a:pPr algn="ctr"/>
                      <a:r>
                        <a:rPr lang="en-US" sz="1800" dirty="0"/>
                        <a:t> </a:t>
                      </a:r>
                      <a:endParaRPr lang="en-US" sz="1800" dirty="0">
                        <a:solidFill>
                          <a:schemeClr val="bg1">
                            <a:lumMod val="95000"/>
                          </a:schemeClr>
                        </a:solidFill>
                      </a:endParaRPr>
                    </a:p>
                  </a:txBody>
                  <a:tcPr marL="0" marR="0" marT="0" marB="0"/>
                </a:tc>
              </a:tr>
              <a:tr h="706443">
                <a:tc>
                  <a:txBody>
                    <a:bodyPr/>
                    <a:lstStyle/>
                    <a:p>
                      <a:pPr algn="ctr"/>
                      <a:r>
                        <a:rPr lang="en-US" sz="1800" dirty="0"/>
                        <a:t>Facial Pressure /Pain</a:t>
                      </a:r>
                      <a:endParaRPr lang="en-US" sz="1800" dirty="0">
                        <a:solidFill>
                          <a:schemeClr val="bg1">
                            <a:lumMod val="95000"/>
                          </a:schemeClr>
                        </a:solidFill>
                      </a:endParaRPr>
                    </a:p>
                  </a:txBody>
                  <a:tcPr marL="0" marR="0" marT="0" marB="0"/>
                </a:tc>
                <a:tc>
                  <a:txBody>
                    <a:bodyPr/>
                    <a:lstStyle/>
                    <a:p>
                      <a:pPr algn="ctr"/>
                      <a:r>
                        <a:rPr lang="en-US" sz="1800" dirty="0"/>
                        <a:t>Yes</a:t>
                      </a:r>
                      <a:endParaRPr lang="en-US" sz="1800" dirty="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r>
              <a:tr h="706443">
                <a:tc>
                  <a:txBody>
                    <a:bodyPr/>
                    <a:lstStyle/>
                    <a:p>
                      <a:pPr algn="ctr"/>
                      <a:r>
                        <a:rPr lang="en-US" sz="1800" dirty="0"/>
                        <a:t>Duration of Illness</a:t>
                      </a:r>
                      <a:endParaRPr lang="en-US" sz="1800" dirty="0">
                        <a:solidFill>
                          <a:schemeClr val="bg1">
                            <a:lumMod val="95000"/>
                          </a:schemeClr>
                        </a:solidFill>
                      </a:endParaRPr>
                    </a:p>
                  </a:txBody>
                  <a:tcPr marL="0" marR="0" marT="0" marB="0"/>
                </a:tc>
                <a:tc>
                  <a:txBody>
                    <a:bodyPr/>
                    <a:lstStyle/>
                    <a:p>
                      <a:pPr algn="ctr"/>
                      <a:r>
                        <a:rPr lang="en-US" sz="1800"/>
                        <a:t>Over 10-14 days</a:t>
                      </a:r>
                      <a:endParaRPr lang="en-US" sz="1800">
                        <a:solidFill>
                          <a:schemeClr val="bg1">
                            <a:lumMod val="95000"/>
                          </a:schemeClr>
                        </a:solidFill>
                      </a:endParaRPr>
                    </a:p>
                  </a:txBody>
                  <a:tcPr marL="0" marR="0" marT="0" marB="0"/>
                </a:tc>
                <a:tc>
                  <a:txBody>
                    <a:bodyPr/>
                    <a:lstStyle/>
                    <a:p>
                      <a:pPr algn="ctr"/>
                      <a:r>
                        <a:rPr lang="en-US" sz="1800" dirty="0"/>
                        <a:t>Varies</a:t>
                      </a:r>
                      <a:endParaRPr lang="en-US" sz="1800" dirty="0">
                        <a:solidFill>
                          <a:schemeClr val="bg1">
                            <a:lumMod val="95000"/>
                          </a:schemeClr>
                        </a:solidFill>
                      </a:endParaRPr>
                    </a:p>
                  </a:txBody>
                  <a:tcPr marL="0" marR="0" marT="0" marB="0"/>
                </a:tc>
                <a:tc>
                  <a:txBody>
                    <a:bodyPr/>
                    <a:lstStyle/>
                    <a:p>
                      <a:pPr algn="ctr"/>
                      <a:r>
                        <a:rPr lang="en-US" sz="1800" dirty="0"/>
                        <a:t>Under 10 days</a:t>
                      </a:r>
                      <a:endParaRPr lang="en-US" sz="1800" dirty="0">
                        <a:solidFill>
                          <a:schemeClr val="bg1">
                            <a:lumMod val="95000"/>
                          </a:schemeClr>
                        </a:solidFill>
                      </a:endParaRPr>
                    </a:p>
                  </a:txBody>
                  <a:tcPr marL="0" marR="0" marT="0" marB="0"/>
                </a:tc>
              </a:tr>
              <a:tr h="706443">
                <a:tc>
                  <a:txBody>
                    <a:bodyPr/>
                    <a:lstStyle/>
                    <a:p>
                      <a:pPr algn="ctr"/>
                      <a:r>
                        <a:rPr lang="en-US" sz="1800"/>
                        <a:t>Nasal Discharge</a:t>
                      </a:r>
                      <a:endParaRPr lang="en-US" sz="1800">
                        <a:solidFill>
                          <a:schemeClr val="bg1">
                            <a:lumMod val="95000"/>
                          </a:schemeClr>
                        </a:solidFill>
                      </a:endParaRPr>
                    </a:p>
                  </a:txBody>
                  <a:tcPr marL="0" marR="0" marT="0" marB="0"/>
                </a:tc>
                <a:tc>
                  <a:txBody>
                    <a:bodyPr/>
                    <a:lstStyle/>
                    <a:p>
                      <a:pPr algn="ctr"/>
                      <a:r>
                        <a:rPr lang="en-US" sz="1800" dirty="0"/>
                        <a:t>Whitish or colored</a:t>
                      </a:r>
                      <a:endParaRPr lang="en-US" sz="1800" dirty="0">
                        <a:solidFill>
                          <a:schemeClr val="bg1">
                            <a:lumMod val="95000"/>
                          </a:schemeClr>
                        </a:solidFill>
                      </a:endParaRPr>
                    </a:p>
                  </a:txBody>
                  <a:tcPr marL="0" marR="0" marT="0" marB="0"/>
                </a:tc>
                <a:tc>
                  <a:txBody>
                    <a:bodyPr/>
                    <a:lstStyle/>
                    <a:p>
                      <a:pPr algn="ctr"/>
                      <a:r>
                        <a:rPr lang="en-US" sz="1800"/>
                        <a:t>Clear, thin, watery</a:t>
                      </a:r>
                      <a:endParaRPr lang="en-US" sz="1800">
                        <a:solidFill>
                          <a:schemeClr val="bg1">
                            <a:lumMod val="95000"/>
                          </a:schemeClr>
                        </a:solidFill>
                      </a:endParaRPr>
                    </a:p>
                  </a:txBody>
                  <a:tcPr marL="0" marR="0" marT="0" marB="0"/>
                </a:tc>
                <a:tc>
                  <a:txBody>
                    <a:bodyPr/>
                    <a:lstStyle/>
                    <a:p>
                      <a:pPr algn="ctr"/>
                      <a:r>
                        <a:rPr lang="en-US" sz="1800"/>
                        <a:t>Thick, whitish or thin</a:t>
                      </a:r>
                      <a:endParaRPr lang="en-US" sz="1800">
                        <a:solidFill>
                          <a:schemeClr val="bg1">
                            <a:lumMod val="95000"/>
                          </a:schemeClr>
                        </a:solidFill>
                      </a:endParaRPr>
                    </a:p>
                  </a:txBody>
                  <a:tcPr marL="0" marR="0" marT="0" marB="0"/>
                </a:tc>
              </a:tr>
              <a:tr h="353221">
                <a:tc>
                  <a:txBody>
                    <a:bodyPr/>
                    <a:lstStyle/>
                    <a:p>
                      <a:pPr algn="ctr"/>
                      <a:r>
                        <a:rPr lang="en-US" sz="1800"/>
                        <a:t>Fever</a:t>
                      </a:r>
                      <a:endParaRPr lang="en-US" sz="180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c>
                  <a:txBody>
                    <a:bodyPr/>
                    <a:lstStyle/>
                    <a:p>
                      <a:pPr algn="ctr"/>
                      <a:r>
                        <a:rPr lang="en-US" sz="1800"/>
                        <a:t>No</a:t>
                      </a:r>
                      <a:endParaRPr lang="en-US" sz="180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r>
              <a:tr h="353221">
                <a:tc>
                  <a:txBody>
                    <a:bodyPr/>
                    <a:lstStyle/>
                    <a:p>
                      <a:pPr algn="ctr"/>
                      <a:r>
                        <a:rPr lang="en-US" sz="1800"/>
                        <a:t>Headache</a:t>
                      </a:r>
                      <a:endParaRPr lang="en-US" sz="1800">
                        <a:solidFill>
                          <a:schemeClr val="bg1">
                            <a:lumMod val="95000"/>
                          </a:schemeClr>
                        </a:solidFill>
                      </a:endParaRPr>
                    </a:p>
                  </a:txBody>
                  <a:tcPr marL="0" marR="0" marT="0" marB="0"/>
                </a:tc>
                <a:tc>
                  <a:txBody>
                    <a:bodyPr/>
                    <a:lstStyle/>
                    <a:p>
                      <a:pPr algn="ctr"/>
                      <a:r>
                        <a:rPr lang="en-US" sz="1800" dirty="0"/>
                        <a:t>Often</a:t>
                      </a:r>
                      <a:endParaRPr lang="en-US" sz="1800" dirty="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r>
              <a:tr h="706443">
                <a:tc>
                  <a:txBody>
                    <a:bodyPr/>
                    <a:lstStyle/>
                    <a:p>
                      <a:pPr algn="ctr"/>
                      <a:r>
                        <a:rPr lang="en-US" sz="1800"/>
                        <a:t>Pain in Upper Teeth</a:t>
                      </a:r>
                      <a:endParaRPr lang="en-US" sz="180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c>
                  <a:txBody>
                    <a:bodyPr/>
                    <a:lstStyle/>
                    <a:p>
                      <a:pPr algn="ctr"/>
                      <a:r>
                        <a:rPr lang="en-US" sz="1800" dirty="0"/>
                        <a:t>No</a:t>
                      </a:r>
                      <a:endParaRPr lang="en-US" sz="1800" dirty="0">
                        <a:solidFill>
                          <a:schemeClr val="bg1">
                            <a:lumMod val="95000"/>
                          </a:schemeClr>
                        </a:solidFill>
                      </a:endParaRPr>
                    </a:p>
                  </a:txBody>
                  <a:tcPr marL="0" marR="0" marT="0" marB="0"/>
                </a:tc>
                <a:tc>
                  <a:txBody>
                    <a:bodyPr/>
                    <a:lstStyle/>
                    <a:p>
                      <a:pPr algn="ctr"/>
                      <a:r>
                        <a:rPr lang="en-US" sz="1800"/>
                        <a:t>No</a:t>
                      </a:r>
                      <a:endParaRPr lang="en-US" sz="1800">
                        <a:solidFill>
                          <a:schemeClr val="bg1">
                            <a:lumMod val="95000"/>
                          </a:schemeClr>
                        </a:solidFill>
                      </a:endParaRPr>
                    </a:p>
                  </a:txBody>
                  <a:tcPr marL="0" marR="0" marT="0" marB="0"/>
                </a:tc>
              </a:tr>
              <a:tr h="353221">
                <a:tc>
                  <a:txBody>
                    <a:bodyPr/>
                    <a:lstStyle/>
                    <a:p>
                      <a:pPr algn="ctr"/>
                      <a:r>
                        <a:rPr lang="en-US" sz="1800"/>
                        <a:t>Bad Breath</a:t>
                      </a:r>
                      <a:endParaRPr lang="en-US" sz="180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c>
                  <a:txBody>
                    <a:bodyPr/>
                    <a:lstStyle/>
                    <a:p>
                      <a:pPr algn="ctr"/>
                      <a:r>
                        <a:rPr lang="en-US" sz="1800" dirty="0"/>
                        <a:t>No</a:t>
                      </a:r>
                      <a:endParaRPr lang="en-US" sz="1800" dirty="0">
                        <a:solidFill>
                          <a:schemeClr val="bg1">
                            <a:lumMod val="95000"/>
                          </a:schemeClr>
                        </a:solidFill>
                      </a:endParaRPr>
                    </a:p>
                  </a:txBody>
                  <a:tcPr marL="0" marR="0" marT="0" marB="0"/>
                </a:tc>
                <a:tc>
                  <a:txBody>
                    <a:bodyPr/>
                    <a:lstStyle/>
                    <a:p>
                      <a:pPr algn="ctr"/>
                      <a:r>
                        <a:rPr lang="en-US" sz="1800"/>
                        <a:t>No</a:t>
                      </a:r>
                      <a:endParaRPr lang="en-US" sz="1800">
                        <a:solidFill>
                          <a:schemeClr val="bg1">
                            <a:lumMod val="95000"/>
                          </a:schemeClr>
                        </a:solidFill>
                      </a:endParaRPr>
                    </a:p>
                  </a:txBody>
                  <a:tcPr marL="0" marR="0" marT="0" marB="0"/>
                </a:tc>
              </a:tr>
              <a:tr h="353221">
                <a:tc>
                  <a:txBody>
                    <a:bodyPr/>
                    <a:lstStyle/>
                    <a:p>
                      <a:pPr algn="ctr"/>
                      <a:r>
                        <a:rPr lang="en-US" sz="1800"/>
                        <a:t>Coughing</a:t>
                      </a:r>
                      <a:endParaRPr lang="en-US" sz="180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c>
                  <a:txBody>
                    <a:bodyPr/>
                    <a:lstStyle/>
                    <a:p>
                      <a:pPr algn="ctr"/>
                      <a:r>
                        <a:rPr lang="en-US" sz="1800"/>
                        <a:t>Yes</a:t>
                      </a:r>
                      <a:endParaRPr lang="en-US" sz="1800">
                        <a:solidFill>
                          <a:schemeClr val="bg1">
                            <a:lumMod val="95000"/>
                          </a:schemeClr>
                        </a:solidFill>
                      </a:endParaRPr>
                    </a:p>
                  </a:txBody>
                  <a:tcPr marL="0" marR="0" marT="0" marB="0"/>
                </a:tc>
              </a:tr>
              <a:tr h="706443">
                <a:tc>
                  <a:txBody>
                    <a:bodyPr/>
                    <a:lstStyle/>
                    <a:p>
                      <a:pPr algn="ctr"/>
                      <a:r>
                        <a:rPr lang="en-US" sz="1800"/>
                        <a:t>Nasal Congestion</a:t>
                      </a:r>
                      <a:endParaRPr lang="en-US" sz="1800">
                        <a:solidFill>
                          <a:schemeClr val="bg1">
                            <a:lumMod val="95000"/>
                          </a:schemeClr>
                        </a:solidFill>
                      </a:endParaRPr>
                    </a:p>
                  </a:txBody>
                  <a:tcPr marL="0" marR="0" marT="0" marB="0"/>
                </a:tc>
                <a:tc>
                  <a:txBody>
                    <a:bodyPr/>
                    <a:lstStyle/>
                    <a:p>
                      <a:pPr algn="ctr"/>
                      <a:r>
                        <a:rPr lang="en-US" sz="1800"/>
                        <a:t>Yes</a:t>
                      </a:r>
                      <a:endParaRPr lang="en-US" sz="1800">
                        <a:solidFill>
                          <a:schemeClr val="bg1">
                            <a:lumMod val="95000"/>
                          </a:schemeClr>
                        </a:solidFill>
                      </a:endParaRPr>
                    </a:p>
                  </a:txBody>
                  <a:tcPr marL="0" marR="0" marT="0" marB="0"/>
                </a:tc>
                <a:tc>
                  <a:txBody>
                    <a:bodyPr/>
                    <a:lstStyle/>
                    <a:p>
                      <a:pPr algn="ctr"/>
                      <a:r>
                        <a:rPr lang="en-US" sz="1800" dirty="0"/>
                        <a:t>Sometimes</a:t>
                      </a:r>
                      <a:endParaRPr lang="en-US" sz="1800" dirty="0">
                        <a:solidFill>
                          <a:schemeClr val="bg1">
                            <a:lumMod val="95000"/>
                          </a:schemeClr>
                        </a:solidFill>
                      </a:endParaRPr>
                    </a:p>
                  </a:txBody>
                  <a:tcPr marL="0" marR="0" marT="0" marB="0"/>
                </a:tc>
                <a:tc>
                  <a:txBody>
                    <a:bodyPr/>
                    <a:lstStyle/>
                    <a:p>
                      <a:pPr algn="ctr"/>
                      <a:r>
                        <a:rPr lang="en-US" sz="1800" dirty="0"/>
                        <a:t>Yes</a:t>
                      </a:r>
                      <a:endParaRPr lang="en-US" sz="1800" dirty="0">
                        <a:solidFill>
                          <a:schemeClr val="bg1">
                            <a:lumMod val="95000"/>
                          </a:schemeClr>
                        </a:solidFill>
                      </a:endParaRPr>
                    </a:p>
                  </a:txBody>
                  <a:tcPr marL="0" marR="0" marT="0" marB="0"/>
                </a:tc>
              </a:tr>
              <a:tr h="353221">
                <a:tc>
                  <a:txBody>
                    <a:bodyPr/>
                    <a:lstStyle/>
                    <a:p>
                      <a:pPr algn="ctr"/>
                      <a:r>
                        <a:rPr lang="en-US" sz="1800"/>
                        <a:t>Sneezing</a:t>
                      </a:r>
                      <a:endParaRPr lang="en-US" sz="1800">
                        <a:solidFill>
                          <a:schemeClr val="bg1">
                            <a:lumMod val="95000"/>
                          </a:schemeClr>
                        </a:solidFill>
                      </a:endParaRPr>
                    </a:p>
                  </a:txBody>
                  <a:tcPr marL="0" marR="0" marT="0" marB="0"/>
                </a:tc>
                <a:tc>
                  <a:txBody>
                    <a:bodyPr/>
                    <a:lstStyle/>
                    <a:p>
                      <a:pPr algn="ctr"/>
                      <a:r>
                        <a:rPr lang="en-US" sz="1800"/>
                        <a:t>No</a:t>
                      </a:r>
                      <a:endParaRPr lang="en-US" sz="1800">
                        <a:solidFill>
                          <a:schemeClr val="bg1">
                            <a:lumMod val="95000"/>
                          </a:schemeClr>
                        </a:solidFill>
                      </a:endParaRPr>
                    </a:p>
                  </a:txBody>
                  <a:tcPr marL="0" marR="0" marT="0" marB="0"/>
                </a:tc>
                <a:tc>
                  <a:txBody>
                    <a:bodyPr/>
                    <a:lstStyle/>
                    <a:p>
                      <a:pPr algn="ctr"/>
                      <a:r>
                        <a:rPr lang="en-US" sz="1800"/>
                        <a:t>Sometimes</a:t>
                      </a:r>
                      <a:endParaRPr lang="en-US" sz="1800">
                        <a:solidFill>
                          <a:schemeClr val="bg1">
                            <a:lumMod val="95000"/>
                          </a:schemeClr>
                        </a:solidFill>
                      </a:endParaRPr>
                    </a:p>
                  </a:txBody>
                  <a:tcPr marL="0" marR="0" marT="0" marB="0"/>
                </a:tc>
                <a:tc>
                  <a:txBody>
                    <a:bodyPr/>
                    <a:lstStyle/>
                    <a:p>
                      <a:pPr algn="ctr"/>
                      <a:r>
                        <a:rPr lang="en-US" sz="1800" dirty="0"/>
                        <a:t>Yes</a:t>
                      </a:r>
                      <a:endParaRPr lang="en-US" sz="1800" dirty="0">
                        <a:solidFill>
                          <a:schemeClr val="bg1">
                            <a:lumMod val="95000"/>
                          </a:schemeClr>
                        </a:solidFill>
                      </a:endParaRPr>
                    </a:p>
                  </a:txBody>
                  <a:tcPr marL="0" marR="0" marT="0" marB="0"/>
                </a:tc>
              </a:tr>
            </a:tbl>
          </a:graphicData>
        </a:graphic>
      </p:graphicFrame>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77500" lnSpcReduction="20000"/>
          </a:bodyPr>
          <a:lstStyle/>
          <a:p>
            <a:pPr algn="l" rtl="0"/>
            <a:r>
              <a:rPr lang="en-US" sz="3600" dirty="0" smtClean="0">
                <a:solidFill>
                  <a:schemeClr val="bg1">
                    <a:lumMod val="95000"/>
                  </a:schemeClr>
                </a:solidFill>
              </a:rPr>
              <a:t>Ris</a:t>
            </a:r>
            <a:r>
              <a:rPr lang="en-US" sz="3600" dirty="0" smtClean="0">
                <a:solidFill>
                  <a:schemeClr val="bg1">
                    <a:lumMod val="95000"/>
                  </a:schemeClr>
                </a:solidFill>
              </a:rPr>
              <a:t>k factors for sinusitis</a:t>
            </a:r>
            <a:r>
              <a:rPr lang="en-US" sz="3600" dirty="0" smtClean="0">
                <a:solidFill>
                  <a:schemeClr val="bg1">
                    <a:lumMod val="95000"/>
                  </a:schemeClr>
                </a:solidFill>
              </a:rPr>
              <a:t>:</a:t>
            </a:r>
            <a:endParaRPr lang="en-US" sz="3600" dirty="0" smtClean="0">
              <a:solidFill>
                <a:schemeClr val="bg1">
                  <a:lumMod val="95000"/>
                </a:schemeClr>
              </a:solidFill>
            </a:endParaRPr>
          </a:p>
          <a:p>
            <a:pPr lvl="0" algn="l" rtl="0"/>
            <a:r>
              <a:rPr lang="en-US" sz="3600" dirty="0" smtClean="0">
                <a:solidFill>
                  <a:schemeClr val="bg1">
                    <a:lumMod val="95000"/>
                  </a:schemeClr>
                </a:solidFill>
              </a:rPr>
              <a:t>Allergic rhinitis or hay fever </a:t>
            </a:r>
          </a:p>
          <a:p>
            <a:pPr lvl="0" algn="l" rtl="0"/>
            <a:r>
              <a:rPr lang="en-US" sz="3600" dirty="0" smtClean="0">
                <a:solidFill>
                  <a:schemeClr val="bg1">
                    <a:lumMod val="95000"/>
                  </a:schemeClr>
                </a:solidFill>
              </a:rPr>
              <a:t>Cystic fibrosis </a:t>
            </a:r>
          </a:p>
          <a:p>
            <a:pPr lvl="0" algn="l" rtl="0"/>
            <a:r>
              <a:rPr lang="en-US" sz="3600" dirty="0" smtClean="0">
                <a:solidFill>
                  <a:schemeClr val="bg1">
                    <a:lumMod val="95000"/>
                  </a:schemeClr>
                </a:solidFill>
              </a:rPr>
              <a:t>Day care </a:t>
            </a:r>
          </a:p>
          <a:p>
            <a:pPr lvl="0" algn="l" rtl="0"/>
            <a:r>
              <a:rPr lang="en-US" sz="3600" dirty="0" smtClean="0">
                <a:solidFill>
                  <a:schemeClr val="bg1">
                    <a:lumMod val="95000"/>
                  </a:schemeClr>
                </a:solidFill>
              </a:rPr>
              <a:t>Diseases that prevent the cilia from working properly, such as </a:t>
            </a:r>
            <a:r>
              <a:rPr lang="en-US" sz="3600" dirty="0" err="1" smtClean="0">
                <a:solidFill>
                  <a:schemeClr val="bg1">
                    <a:lumMod val="95000"/>
                  </a:schemeClr>
                </a:solidFill>
              </a:rPr>
              <a:t>Kartagener</a:t>
            </a:r>
            <a:r>
              <a:rPr lang="en-US" sz="3600" dirty="0" smtClean="0">
                <a:solidFill>
                  <a:schemeClr val="bg1">
                    <a:lumMod val="95000"/>
                  </a:schemeClr>
                </a:solidFill>
              </a:rPr>
              <a:t> syndrome and immotile cilia syndrome. </a:t>
            </a:r>
          </a:p>
          <a:p>
            <a:pPr lvl="0" algn="l" rtl="0"/>
            <a:r>
              <a:rPr lang="en-US" sz="3600" dirty="0" smtClean="0">
                <a:solidFill>
                  <a:schemeClr val="bg1">
                    <a:lumMod val="95000"/>
                  </a:schemeClr>
                </a:solidFill>
              </a:rPr>
              <a:t>Changes in altitude (flying or scuba diving) </a:t>
            </a:r>
          </a:p>
          <a:p>
            <a:pPr lvl="0" algn="l" rtl="0"/>
            <a:r>
              <a:rPr lang="en-US" sz="3600" dirty="0" smtClean="0">
                <a:solidFill>
                  <a:schemeClr val="bg1">
                    <a:lumMod val="95000"/>
                  </a:schemeClr>
                </a:solidFill>
              </a:rPr>
              <a:t>Large adenoids </a:t>
            </a:r>
          </a:p>
          <a:p>
            <a:pPr lvl="0" algn="l" rtl="0"/>
            <a:r>
              <a:rPr lang="en-US" sz="3600" dirty="0" smtClean="0">
                <a:solidFill>
                  <a:schemeClr val="bg1">
                    <a:lumMod val="95000"/>
                  </a:schemeClr>
                </a:solidFill>
              </a:rPr>
              <a:t>Smoking </a:t>
            </a:r>
          </a:p>
          <a:p>
            <a:pPr lvl="0" algn="l" rtl="0"/>
            <a:r>
              <a:rPr lang="en-US" sz="3600" dirty="0" smtClean="0">
                <a:solidFill>
                  <a:schemeClr val="bg1">
                    <a:lumMod val="95000"/>
                  </a:schemeClr>
                </a:solidFill>
              </a:rPr>
              <a:t>Tooth infections (rare) </a:t>
            </a:r>
          </a:p>
          <a:p>
            <a:pPr algn="l" rtl="0"/>
            <a:r>
              <a:rPr lang="en-US" sz="3600" dirty="0" smtClean="0">
                <a:solidFill>
                  <a:schemeClr val="bg1">
                    <a:lumMod val="95000"/>
                  </a:schemeClr>
                </a:solidFill>
              </a:rPr>
              <a:t>Weakened immune system from HIV or chemotherapy</a:t>
            </a: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7"/>
            <a:ext cx="8229600" cy="5214974"/>
          </a:xfrm>
        </p:spPr>
        <p:txBody>
          <a:bodyPr>
            <a:normAutofit fontScale="77500" lnSpcReduction="20000"/>
          </a:bodyPr>
          <a:lstStyle/>
          <a:p>
            <a:pPr algn="l" rtl="0"/>
            <a:r>
              <a:rPr lang="en-US" sz="3600" b="1" dirty="0" smtClean="0">
                <a:solidFill>
                  <a:schemeClr val="bg1">
                    <a:lumMod val="95000"/>
                  </a:schemeClr>
                </a:solidFill>
              </a:rPr>
              <a:t>Symptoms</a:t>
            </a:r>
            <a:endParaRPr lang="en-US" sz="3600" dirty="0" smtClean="0">
              <a:solidFill>
                <a:schemeClr val="bg1">
                  <a:lumMod val="95000"/>
                </a:schemeClr>
              </a:solidFill>
            </a:endParaRPr>
          </a:p>
          <a:p>
            <a:pPr algn="l" rtl="0"/>
            <a:r>
              <a:rPr lang="en-US" sz="3600" dirty="0" smtClean="0">
                <a:solidFill>
                  <a:schemeClr val="bg1">
                    <a:lumMod val="95000"/>
                  </a:schemeClr>
                </a:solidFill>
              </a:rPr>
              <a:t>The classic symptoms of acute sinusitis in adults usually follow a cold that does not improve, or one that worsens after 5 - 7 days of symptoms. Symptoms include:</a:t>
            </a:r>
          </a:p>
          <a:p>
            <a:pPr lvl="0" algn="l" rtl="0"/>
            <a:r>
              <a:rPr lang="en-US" sz="3600" dirty="0" smtClean="0">
                <a:solidFill>
                  <a:schemeClr val="bg1">
                    <a:lumMod val="95000"/>
                  </a:schemeClr>
                </a:solidFill>
              </a:rPr>
              <a:t>Bad breath or loss of smell </a:t>
            </a:r>
          </a:p>
          <a:p>
            <a:pPr lvl="0" algn="l" rtl="0"/>
            <a:r>
              <a:rPr lang="en-US" sz="3600" dirty="0" smtClean="0">
                <a:solidFill>
                  <a:schemeClr val="bg1">
                    <a:lumMod val="95000"/>
                  </a:schemeClr>
                </a:solidFill>
              </a:rPr>
              <a:t>Cough, often worse at night </a:t>
            </a:r>
          </a:p>
          <a:p>
            <a:pPr lvl="0" algn="l" rtl="0"/>
            <a:r>
              <a:rPr lang="en-US" sz="3600" dirty="0" smtClean="0">
                <a:solidFill>
                  <a:schemeClr val="bg1">
                    <a:lumMod val="95000"/>
                  </a:schemeClr>
                </a:solidFill>
              </a:rPr>
              <a:t>Fatigue and generally not feeling well </a:t>
            </a:r>
          </a:p>
          <a:p>
            <a:pPr lvl="0" algn="l" rtl="0"/>
            <a:r>
              <a:rPr lang="en-US" sz="3600" dirty="0" smtClean="0">
                <a:solidFill>
                  <a:schemeClr val="bg1">
                    <a:lumMod val="95000"/>
                  </a:schemeClr>
                </a:solidFill>
              </a:rPr>
              <a:t>Fever </a:t>
            </a:r>
          </a:p>
          <a:p>
            <a:pPr lvl="0" algn="l" rtl="0"/>
            <a:r>
              <a:rPr lang="en-US" sz="3600" dirty="0" smtClean="0">
                <a:solidFill>
                  <a:schemeClr val="bg1">
                    <a:lumMod val="95000"/>
                  </a:schemeClr>
                </a:solidFill>
              </a:rPr>
              <a:t>Headache -- pressure-like pain, pain behind the eyes, toothache, or facial tenderness </a:t>
            </a:r>
          </a:p>
          <a:p>
            <a:pPr lvl="0" algn="l" rtl="0"/>
            <a:r>
              <a:rPr lang="en-US" sz="3600" dirty="0" smtClean="0">
                <a:solidFill>
                  <a:schemeClr val="bg1">
                    <a:lumMod val="95000"/>
                  </a:schemeClr>
                </a:solidFill>
              </a:rPr>
              <a:t>Nasal congestion and discharge </a:t>
            </a:r>
          </a:p>
          <a:p>
            <a:pPr lvl="0" algn="l" rtl="0"/>
            <a:r>
              <a:rPr lang="en-US" sz="3600" dirty="0" smtClean="0">
                <a:solidFill>
                  <a:schemeClr val="bg1">
                    <a:lumMod val="95000"/>
                  </a:schemeClr>
                </a:solidFill>
              </a:rPr>
              <a:t>Sore throat and postnasal drip</a:t>
            </a:r>
          </a:p>
          <a:p>
            <a:pPr algn="l" rtl="0">
              <a:buNone/>
            </a:pPr>
            <a:endParaRPr lang="en-US" sz="3600" dirty="0" smtClean="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4572032"/>
          </a:xfrm>
        </p:spPr>
        <p:txBody>
          <a:bodyPr>
            <a:normAutofit fontScale="70000" lnSpcReduction="20000"/>
          </a:bodyPr>
          <a:lstStyle/>
          <a:p>
            <a:pPr lvl="0" algn="l" rtl="0"/>
            <a:r>
              <a:rPr lang="en-US" sz="3600" dirty="0" smtClean="0">
                <a:solidFill>
                  <a:schemeClr val="bg1">
                    <a:lumMod val="95000"/>
                  </a:schemeClr>
                </a:solidFill>
              </a:rPr>
              <a:t>Looking in the nose for signs of polyps </a:t>
            </a:r>
          </a:p>
          <a:p>
            <a:pPr lvl="0" algn="l" rtl="0"/>
            <a:r>
              <a:rPr lang="en-US" sz="3600" dirty="0" smtClean="0">
                <a:solidFill>
                  <a:schemeClr val="bg1">
                    <a:lumMod val="95000"/>
                  </a:schemeClr>
                </a:solidFill>
              </a:rPr>
              <a:t>Shining a light against the sinus (</a:t>
            </a:r>
            <a:r>
              <a:rPr lang="en-US" sz="3600" dirty="0" err="1" smtClean="0">
                <a:solidFill>
                  <a:schemeClr val="bg1">
                    <a:lumMod val="95000"/>
                  </a:schemeClr>
                </a:solidFill>
              </a:rPr>
              <a:t>transillumination</a:t>
            </a:r>
            <a:r>
              <a:rPr lang="en-US" sz="3600" dirty="0" smtClean="0">
                <a:solidFill>
                  <a:schemeClr val="bg1">
                    <a:lumMod val="95000"/>
                  </a:schemeClr>
                </a:solidFill>
              </a:rPr>
              <a:t>) for signs of inflammation </a:t>
            </a:r>
          </a:p>
          <a:p>
            <a:pPr lvl="0" algn="l" rtl="0"/>
            <a:r>
              <a:rPr lang="en-US" sz="3600" dirty="0" smtClean="0">
                <a:solidFill>
                  <a:schemeClr val="bg1">
                    <a:lumMod val="95000"/>
                  </a:schemeClr>
                </a:solidFill>
              </a:rPr>
              <a:t>Tapping over a sinus area to find infection</a:t>
            </a:r>
          </a:p>
          <a:p>
            <a:pPr algn="l" rtl="0"/>
            <a:r>
              <a:rPr lang="en-US" sz="3600" dirty="0" smtClean="0">
                <a:solidFill>
                  <a:schemeClr val="bg1">
                    <a:lumMod val="95000"/>
                  </a:schemeClr>
                </a:solidFill>
              </a:rPr>
              <a:t>Regular x-rays of the sinuses are not very accurate for diagnosing sinusitis.</a:t>
            </a:r>
          </a:p>
          <a:p>
            <a:pPr algn="l" rtl="0"/>
            <a:r>
              <a:rPr lang="en-US" sz="3600" dirty="0" smtClean="0">
                <a:solidFill>
                  <a:schemeClr val="bg1">
                    <a:lumMod val="95000"/>
                  </a:schemeClr>
                </a:solidFill>
              </a:rPr>
              <a:t>Viewing the sinuses through a </a:t>
            </a:r>
            <a:r>
              <a:rPr lang="en-US" sz="3600" dirty="0" err="1" smtClean="0">
                <a:solidFill>
                  <a:schemeClr val="bg1">
                    <a:lumMod val="95000"/>
                  </a:schemeClr>
                </a:solidFill>
              </a:rPr>
              <a:t>fiberoptic</a:t>
            </a:r>
            <a:r>
              <a:rPr lang="en-US" sz="3600" dirty="0" smtClean="0">
                <a:solidFill>
                  <a:schemeClr val="bg1">
                    <a:lumMod val="95000"/>
                  </a:schemeClr>
                </a:solidFill>
              </a:rPr>
              <a:t> scope (called nasal endoscopy or </a:t>
            </a:r>
            <a:r>
              <a:rPr lang="en-US" sz="3600" dirty="0" err="1" smtClean="0">
                <a:solidFill>
                  <a:schemeClr val="bg1">
                    <a:lumMod val="95000"/>
                  </a:schemeClr>
                </a:solidFill>
              </a:rPr>
              <a:t>rhinoscopy</a:t>
            </a:r>
            <a:r>
              <a:rPr lang="en-US" sz="3600" dirty="0" smtClean="0">
                <a:solidFill>
                  <a:schemeClr val="bg1">
                    <a:lumMod val="95000"/>
                  </a:schemeClr>
                </a:solidFill>
              </a:rPr>
              <a:t>) may help diagnose sinusitis. </a:t>
            </a:r>
          </a:p>
          <a:p>
            <a:pPr algn="l" rtl="0"/>
            <a:r>
              <a:rPr lang="en-US" sz="3600" dirty="0" smtClean="0">
                <a:solidFill>
                  <a:schemeClr val="bg1">
                    <a:lumMod val="95000"/>
                  </a:schemeClr>
                </a:solidFill>
              </a:rPr>
              <a:t>A </a:t>
            </a:r>
            <a:r>
              <a:rPr lang="en-US" sz="3600" u="sng" dirty="0" smtClean="0">
                <a:solidFill>
                  <a:schemeClr val="bg1">
                    <a:lumMod val="95000"/>
                  </a:schemeClr>
                </a:solidFill>
              </a:rPr>
              <a:t>CT scan</a:t>
            </a:r>
            <a:r>
              <a:rPr lang="en-US" sz="3600" dirty="0" smtClean="0">
                <a:solidFill>
                  <a:schemeClr val="bg1">
                    <a:lumMod val="95000"/>
                  </a:schemeClr>
                </a:solidFill>
              </a:rPr>
              <a:t> of the sinuses may also be used to help diagnose. if thought to involve a tumor or fungal infection, an </a:t>
            </a:r>
            <a:r>
              <a:rPr lang="en-US" sz="3600" u="sng" dirty="0" smtClean="0">
                <a:solidFill>
                  <a:schemeClr val="bg1">
                    <a:lumMod val="95000"/>
                  </a:schemeClr>
                </a:solidFill>
              </a:rPr>
              <a:t>MRI</a:t>
            </a:r>
            <a:r>
              <a:rPr lang="en-US" sz="3600" dirty="0" smtClean="0">
                <a:solidFill>
                  <a:schemeClr val="bg1">
                    <a:lumMod val="95000"/>
                  </a:schemeClr>
                </a:solidFill>
              </a:rPr>
              <a:t> of the sinuses may be necessary.</a:t>
            </a:r>
          </a:p>
          <a:p>
            <a:pPr algn="l" rtl="0">
              <a:buNone/>
            </a:pPr>
            <a:endParaRPr lang="en-US" sz="3600" dirty="0" smtClean="0">
              <a:solidFill>
                <a:schemeClr val="bg1">
                  <a:lumMod val="95000"/>
                </a:schemeClr>
              </a:solidFill>
            </a:endParaRPr>
          </a:p>
        </p:txBody>
      </p:sp>
      <p:sp>
        <p:nvSpPr>
          <p:cNvPr id="4" name="TextBox 3"/>
          <p:cNvSpPr txBox="1"/>
          <p:nvPr/>
        </p:nvSpPr>
        <p:spPr>
          <a:xfrm>
            <a:off x="857224" y="285728"/>
            <a:ext cx="6143668" cy="707886"/>
          </a:xfrm>
          <a:prstGeom prst="rect">
            <a:avLst/>
          </a:prstGeom>
          <a:noFill/>
        </p:spPr>
        <p:txBody>
          <a:bodyPr wrap="square" rtlCol="0">
            <a:spAutoFit/>
          </a:bodyPr>
          <a:lstStyle/>
          <a:p>
            <a:pPr algn="l"/>
            <a:r>
              <a:rPr lang="en-US" sz="4000" dirty="0" smtClean="0">
                <a:solidFill>
                  <a:schemeClr val="bg1">
                    <a:lumMod val="95000"/>
                  </a:schemeClr>
                </a:solidFill>
              </a:rPr>
              <a:t>Examination  of sinusitis </a:t>
            </a:r>
            <a:endParaRPr lang="en-US" sz="4000" dirty="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5"/>
            <a:ext cx="8229600" cy="4000528"/>
          </a:xfrm>
        </p:spPr>
        <p:txBody>
          <a:bodyPr>
            <a:normAutofit fontScale="92500" lnSpcReduction="20000"/>
          </a:bodyPr>
          <a:lstStyle/>
          <a:p>
            <a:pPr algn="l" rtl="0"/>
            <a:r>
              <a:rPr lang="en-US" sz="3600" dirty="0" smtClean="0">
                <a:solidFill>
                  <a:schemeClr val="bg1">
                    <a:lumMod val="95000"/>
                  </a:schemeClr>
                </a:solidFill>
              </a:rPr>
              <a:t>In case of chronic or recurrent sinusitis, other tests may include:</a:t>
            </a:r>
          </a:p>
          <a:p>
            <a:pPr lvl="0" algn="l" rtl="0"/>
            <a:r>
              <a:rPr lang="en-US" sz="3600" dirty="0" smtClean="0">
                <a:solidFill>
                  <a:schemeClr val="bg1">
                    <a:lumMod val="95000"/>
                  </a:schemeClr>
                </a:solidFill>
              </a:rPr>
              <a:t>Allergy testing </a:t>
            </a:r>
          </a:p>
          <a:p>
            <a:pPr lvl="0" algn="l" rtl="0"/>
            <a:r>
              <a:rPr lang="en-US" sz="3600" dirty="0" smtClean="0">
                <a:solidFill>
                  <a:schemeClr val="bg1">
                    <a:lumMod val="95000"/>
                  </a:schemeClr>
                </a:solidFill>
              </a:rPr>
              <a:t>Blood tests for HIV or other tests for poor immune function </a:t>
            </a:r>
          </a:p>
          <a:p>
            <a:pPr lvl="0" algn="l" rtl="0"/>
            <a:r>
              <a:rPr lang="en-US" sz="3600" dirty="0" err="1" smtClean="0">
                <a:solidFill>
                  <a:schemeClr val="bg1">
                    <a:lumMod val="95000"/>
                  </a:schemeClr>
                </a:solidFill>
              </a:rPr>
              <a:t>Ciliary</a:t>
            </a:r>
            <a:r>
              <a:rPr lang="en-US" sz="3600" dirty="0" smtClean="0">
                <a:solidFill>
                  <a:schemeClr val="bg1">
                    <a:lumMod val="95000"/>
                  </a:schemeClr>
                </a:solidFill>
              </a:rPr>
              <a:t> function tests </a:t>
            </a:r>
          </a:p>
          <a:p>
            <a:pPr lvl="0" algn="l" rtl="0"/>
            <a:r>
              <a:rPr lang="en-US" sz="3600" dirty="0" smtClean="0">
                <a:solidFill>
                  <a:schemeClr val="bg1">
                    <a:lumMod val="95000"/>
                  </a:schemeClr>
                </a:solidFill>
              </a:rPr>
              <a:t>Nasal cytology </a:t>
            </a:r>
          </a:p>
          <a:p>
            <a:pPr lvl="0" algn="l" rtl="0"/>
            <a:r>
              <a:rPr lang="en-US" sz="3600" dirty="0" smtClean="0">
                <a:solidFill>
                  <a:schemeClr val="bg1">
                    <a:lumMod val="95000"/>
                  </a:schemeClr>
                </a:solidFill>
              </a:rPr>
              <a:t>Sweat chloride tests for cystic fibrosis</a:t>
            </a:r>
          </a:p>
          <a:p>
            <a:pPr algn="l" rtl="0">
              <a:buNone/>
            </a:pPr>
            <a:endParaRPr lang="en-US" sz="3600" dirty="0" smtClean="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7467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lumMod val="85000"/>
                  </a:schemeClr>
                </a:solidFill>
                <a:effectLst/>
                <a:uLnTx/>
                <a:uFillTx/>
                <a:latin typeface="+mj-lt"/>
                <a:ea typeface="+mj-ea"/>
                <a:cs typeface="+mj-cs"/>
              </a:rPr>
              <a:t>auditory tube and </a:t>
            </a:r>
            <a:r>
              <a:rPr kumimoji="0" lang="en-US" sz="4400" b="1" i="0" u="none" strike="noStrike" kern="1200" cap="none" spc="0" normalizeH="0" baseline="0" noProof="0" dirty="0" err="1" smtClean="0">
                <a:ln>
                  <a:noFill/>
                </a:ln>
                <a:solidFill>
                  <a:schemeClr val="bg1">
                    <a:lumMod val="85000"/>
                  </a:schemeClr>
                </a:solidFill>
                <a:effectLst/>
                <a:uLnTx/>
                <a:uFillTx/>
                <a:latin typeface="+mj-lt"/>
                <a:ea typeface="+mj-ea"/>
                <a:cs typeface="+mj-cs"/>
              </a:rPr>
              <a:t>otitis</a:t>
            </a:r>
            <a:r>
              <a:rPr kumimoji="0" lang="en-US" sz="4400" b="1" i="0" u="none" strike="noStrike" kern="1200" cap="none" spc="0" normalizeH="0" baseline="0" noProof="0" dirty="0" smtClean="0">
                <a:ln>
                  <a:noFill/>
                </a:ln>
                <a:solidFill>
                  <a:schemeClr val="bg1">
                    <a:lumMod val="85000"/>
                  </a:schemeClr>
                </a:solidFill>
                <a:effectLst/>
                <a:uLnTx/>
                <a:uFillTx/>
                <a:latin typeface="+mj-lt"/>
                <a:ea typeface="+mj-ea"/>
                <a:cs typeface="+mj-cs"/>
              </a:rPr>
              <a:t> Media </a:t>
            </a:r>
            <a:endParaRPr kumimoji="0" lang="en-US" sz="4400" b="1" i="0" u="none" strike="noStrike" kern="1200" cap="none" spc="0" normalizeH="0" baseline="0" noProof="0" dirty="0">
              <a:ln>
                <a:noFill/>
              </a:ln>
              <a:solidFill>
                <a:schemeClr val="bg1">
                  <a:lumMod val="85000"/>
                </a:schemeClr>
              </a:solidFill>
              <a:effectLst/>
              <a:uLnTx/>
              <a:uFillTx/>
              <a:latin typeface="+mj-lt"/>
              <a:ea typeface="+mj-ea"/>
              <a:cs typeface="+mj-cs"/>
            </a:endParaRPr>
          </a:p>
        </p:txBody>
      </p:sp>
      <p:sp>
        <p:nvSpPr>
          <p:cNvPr id="3" name="Content Placeholder 2"/>
          <p:cNvSpPr txBox="1">
            <a:spLocks/>
          </p:cNvSpPr>
          <p:nvPr/>
        </p:nvSpPr>
        <p:spPr>
          <a:xfrm>
            <a:off x="457200" y="1600201"/>
            <a:ext cx="7829576" cy="368618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lumMod val="85000"/>
                  </a:schemeClr>
                </a:solidFill>
                <a:effectLst/>
                <a:uLnTx/>
                <a:uFillTx/>
                <a:latin typeface="+mn-lt"/>
                <a:ea typeface="+mn-ea"/>
                <a:cs typeface="+mn-cs"/>
              </a:rPr>
              <a:t>auditory tube </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drains mucus from the middle ear to </a:t>
            </a:r>
            <a:r>
              <a:rPr kumimoji="0" lang="en-US" sz="3200" b="0" i="0" u="none" strike="noStrike" kern="1200" cap="none" spc="0" normalizeH="0" baseline="0" noProof="0" dirty="0" err="1" smtClean="0">
                <a:ln>
                  <a:noFill/>
                </a:ln>
                <a:solidFill>
                  <a:schemeClr val="bg1">
                    <a:lumMod val="85000"/>
                  </a:schemeClr>
                </a:solidFill>
                <a:effectLst/>
                <a:uLnTx/>
                <a:uFillTx/>
                <a:latin typeface="+mn-lt"/>
                <a:ea typeface="+mn-ea"/>
                <a:cs typeface="+mn-cs"/>
              </a:rPr>
              <a:t>nasopharynx</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Upper airway infections or allergies </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sym typeface="Wingdings" pitchFamily="2" charset="2"/>
              </a:rPr>
              <a:t> </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the </a:t>
            </a:r>
            <a:r>
              <a:rPr kumimoji="0" lang="en-US" sz="3200" b="1" i="0" u="none" strike="noStrike" kern="1200" cap="none" spc="0" normalizeH="0" baseline="0" noProof="0" dirty="0" smtClean="0">
                <a:ln>
                  <a:noFill/>
                </a:ln>
                <a:solidFill>
                  <a:schemeClr val="bg1">
                    <a:lumMod val="85000"/>
                  </a:schemeClr>
                </a:solidFill>
                <a:effectLst/>
                <a:uLnTx/>
                <a:uFillTx/>
                <a:latin typeface="+mn-lt"/>
                <a:ea typeface="+mn-ea"/>
                <a:cs typeface="+mn-cs"/>
              </a:rPr>
              <a:t>auditory tube </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to become swollen, trapping bacteria and causing ear infection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Pseudoephedrine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err="1" smtClean="0">
                <a:ln>
                  <a:noFill/>
                </a:ln>
                <a:solidFill>
                  <a:schemeClr val="bg1">
                    <a:lumMod val="85000"/>
                  </a:schemeClr>
                </a:solidFill>
                <a:effectLst/>
                <a:uLnTx/>
                <a:uFillTx/>
                <a:latin typeface="+mn-lt"/>
                <a:ea typeface="+mn-ea"/>
                <a:cs typeface="+mn-cs"/>
              </a:rPr>
              <a:t>otitis</a:t>
            </a:r>
            <a:r>
              <a:rPr kumimoji="0" lang="en-US" sz="3200" b="1" i="0" u="none" strike="noStrike" kern="1200" cap="none" spc="0" normalizeH="0" baseline="0" noProof="0" dirty="0" smtClean="0">
                <a:ln>
                  <a:noFill/>
                </a:ln>
                <a:solidFill>
                  <a:schemeClr val="bg1">
                    <a:lumMod val="85000"/>
                  </a:schemeClr>
                </a:solidFill>
                <a:effectLst/>
                <a:uLnTx/>
                <a:uFillTx/>
                <a:latin typeface="+mn-lt"/>
                <a:ea typeface="+mn-ea"/>
                <a:cs typeface="+mn-cs"/>
              </a:rPr>
              <a:t> Media</a:t>
            </a:r>
            <a:r>
              <a:rPr kumimoji="0" lang="en-US" sz="3200" b="0" i="0" u="none" strike="noStrike" kern="1200" cap="none" spc="0" normalizeH="0" baseline="0" noProof="0" dirty="0" smtClean="0">
                <a:ln>
                  <a:noFill/>
                </a:ln>
                <a:solidFill>
                  <a:schemeClr val="bg1">
                    <a:lumMod val="85000"/>
                  </a:schemeClr>
                </a:solidFill>
                <a:effectLst/>
                <a:uLnTx/>
                <a:uFillTx/>
                <a:latin typeface="+mn-lt"/>
                <a:ea typeface="+mn-ea"/>
                <a:cs typeface="+mn-cs"/>
              </a:rPr>
              <a:t> are more common in children &gt;&gt;Why ? </a:t>
            </a:r>
            <a:endParaRPr kumimoji="0" lang="ar-SA"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l" rtl="0"/>
            <a:r>
              <a:rPr lang="en-US" sz="3600" dirty="0" smtClean="0">
                <a:solidFill>
                  <a:schemeClr val="bg1">
                    <a:lumMod val="95000"/>
                  </a:schemeClr>
                </a:solidFill>
              </a:rPr>
              <a:t>Antibiotics are usually not needed for acute sinusitis. Most of these infections go away on their own. Even when antibiotics do help, they may only slightly reduce the time. Antibiotics may be prescribed sooner for:</a:t>
            </a:r>
          </a:p>
          <a:p>
            <a:pPr lvl="0" algn="l" rtl="0"/>
            <a:r>
              <a:rPr lang="en-US" sz="3600" dirty="0" smtClean="0">
                <a:solidFill>
                  <a:schemeClr val="bg1">
                    <a:lumMod val="95000"/>
                  </a:schemeClr>
                </a:solidFill>
              </a:rPr>
              <a:t>Children with nasal discharge, possibly with a cough, that is not getting better after 2 - 3 weeks </a:t>
            </a:r>
          </a:p>
          <a:p>
            <a:pPr lvl="0" algn="l" rtl="0"/>
            <a:r>
              <a:rPr lang="en-US" sz="3600" dirty="0" smtClean="0">
                <a:solidFill>
                  <a:schemeClr val="bg1">
                    <a:lumMod val="95000"/>
                  </a:schemeClr>
                </a:solidFill>
              </a:rPr>
              <a:t>Fever higher than 102.2° Fahrenheit (39° Celsius) </a:t>
            </a:r>
          </a:p>
          <a:p>
            <a:pPr lvl="0" algn="l" rtl="0"/>
            <a:r>
              <a:rPr lang="en-US" sz="3600" dirty="0" smtClean="0">
                <a:solidFill>
                  <a:schemeClr val="bg1">
                    <a:lumMod val="95000"/>
                  </a:schemeClr>
                </a:solidFill>
              </a:rPr>
              <a:t>Headache or pain in the face </a:t>
            </a:r>
          </a:p>
          <a:p>
            <a:pPr lvl="0" algn="l" rtl="0"/>
            <a:r>
              <a:rPr lang="en-US" sz="3600" dirty="0" smtClean="0">
                <a:solidFill>
                  <a:schemeClr val="bg1">
                    <a:lumMod val="95000"/>
                  </a:schemeClr>
                </a:solidFill>
              </a:rPr>
              <a:t>Severe swelling around the eyes</a:t>
            </a:r>
          </a:p>
          <a:p>
            <a:pPr algn="l"/>
            <a:endParaRPr lang="en-US" sz="3600" dirty="0" smtClean="0">
              <a:solidFill>
                <a:schemeClr val="bg1">
                  <a:lumMod val="95000"/>
                </a:schemeClr>
              </a:solidFill>
            </a:endParaRPr>
          </a:p>
        </p:txBody>
      </p:sp>
      <p:sp>
        <p:nvSpPr>
          <p:cNvPr id="4" name="TextBox 3"/>
          <p:cNvSpPr txBox="1"/>
          <p:nvPr/>
        </p:nvSpPr>
        <p:spPr>
          <a:xfrm>
            <a:off x="1142976" y="428604"/>
            <a:ext cx="6858048" cy="707886"/>
          </a:xfrm>
          <a:prstGeom prst="rect">
            <a:avLst/>
          </a:prstGeom>
          <a:noFill/>
        </p:spPr>
        <p:txBody>
          <a:bodyPr wrap="square" rtlCol="0">
            <a:spAutoFit/>
          </a:bodyPr>
          <a:lstStyle/>
          <a:p>
            <a:pPr algn="l"/>
            <a:r>
              <a:rPr lang="en-US" sz="4000" dirty="0" smtClean="0">
                <a:solidFill>
                  <a:schemeClr val="bg1">
                    <a:lumMod val="95000"/>
                  </a:schemeClr>
                </a:solidFill>
              </a:rPr>
              <a:t>treatment of sinusitis</a:t>
            </a:r>
            <a:endParaRPr lang="en-US" sz="4000" dirty="0"/>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71546"/>
            <a:ext cx="8229600" cy="4525963"/>
          </a:xfrm>
        </p:spPr>
        <p:txBody>
          <a:bodyPr>
            <a:normAutofit fontScale="92500" lnSpcReduction="10000"/>
          </a:bodyPr>
          <a:lstStyle/>
          <a:p>
            <a:pPr algn="l" rtl="0">
              <a:buNone/>
            </a:pPr>
            <a:r>
              <a:rPr lang="en-US" sz="3600" dirty="0" smtClean="0">
                <a:solidFill>
                  <a:schemeClr val="bg1">
                    <a:lumMod val="95000"/>
                  </a:schemeClr>
                </a:solidFill>
              </a:rPr>
              <a:t>Chronic sinusitis should be treated for 3 - 4 weeks. Some people with chronic </a:t>
            </a:r>
            <a:r>
              <a:rPr lang="en-US" sz="3600" dirty="0" err="1" smtClean="0">
                <a:solidFill>
                  <a:schemeClr val="bg1">
                    <a:lumMod val="95000"/>
                  </a:schemeClr>
                </a:solidFill>
              </a:rPr>
              <a:t>bsinusitis</a:t>
            </a:r>
            <a:r>
              <a:rPr lang="en-US" sz="3600" dirty="0" smtClean="0">
                <a:solidFill>
                  <a:schemeClr val="bg1">
                    <a:lumMod val="95000"/>
                  </a:schemeClr>
                </a:solidFill>
              </a:rPr>
              <a:t> may need special medicines to treat fungal infections. Surgery to clean and drain the sinuses may also be necessary, especially in patients whose symptoms fail to go away after 3 months, despite medical treatment, or in patients who have more than two or three episodes of acute sinusitis each year.</a:t>
            </a:r>
          </a:p>
          <a:p>
            <a:pPr algn="l" rtl="0">
              <a:buNone/>
            </a:pPr>
            <a:endParaRPr lang="en-US" sz="3600" dirty="0" smtClean="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3"/>
            <a:ext cx="8229600" cy="4214842"/>
          </a:xfrm>
        </p:spPr>
        <p:txBody>
          <a:bodyPr>
            <a:normAutofit fontScale="92500" lnSpcReduction="20000"/>
          </a:bodyPr>
          <a:lstStyle/>
          <a:p>
            <a:pPr algn="l" rtl="0"/>
            <a:r>
              <a:rPr lang="en-US" sz="3600" b="1" dirty="0" smtClean="0">
                <a:solidFill>
                  <a:schemeClr val="bg1">
                    <a:lumMod val="95000"/>
                  </a:schemeClr>
                </a:solidFill>
              </a:rPr>
              <a:t>Possible Complications	</a:t>
            </a:r>
            <a:endParaRPr lang="en-US" sz="3600" dirty="0" smtClean="0">
              <a:solidFill>
                <a:schemeClr val="bg1">
                  <a:lumMod val="95000"/>
                </a:schemeClr>
              </a:solidFill>
            </a:endParaRPr>
          </a:p>
          <a:p>
            <a:pPr algn="l" rtl="0"/>
            <a:r>
              <a:rPr lang="en-US" sz="3600" dirty="0" smtClean="0">
                <a:solidFill>
                  <a:schemeClr val="bg1">
                    <a:lumMod val="95000"/>
                  </a:schemeClr>
                </a:solidFill>
              </a:rPr>
              <a:t>Although very rare, complications may include:</a:t>
            </a:r>
          </a:p>
          <a:p>
            <a:pPr lvl="0" algn="l" rtl="0"/>
            <a:r>
              <a:rPr lang="en-US" sz="3600" dirty="0" smtClean="0">
                <a:solidFill>
                  <a:schemeClr val="bg1">
                    <a:lumMod val="95000"/>
                  </a:schemeClr>
                </a:solidFill>
              </a:rPr>
              <a:t>Abscess </a:t>
            </a:r>
          </a:p>
          <a:p>
            <a:pPr lvl="0" algn="l" rtl="0"/>
            <a:r>
              <a:rPr lang="en-US" sz="3600" dirty="0" smtClean="0">
                <a:solidFill>
                  <a:schemeClr val="bg1">
                    <a:lumMod val="95000"/>
                  </a:schemeClr>
                </a:solidFill>
              </a:rPr>
              <a:t>Bone infection (osteomyelitis) </a:t>
            </a:r>
          </a:p>
          <a:p>
            <a:pPr lvl="0" algn="l" rtl="0"/>
            <a:r>
              <a:rPr lang="en-US" sz="3600" dirty="0" smtClean="0">
                <a:solidFill>
                  <a:schemeClr val="bg1">
                    <a:lumMod val="95000"/>
                  </a:schemeClr>
                </a:solidFill>
              </a:rPr>
              <a:t>Meningitis </a:t>
            </a:r>
          </a:p>
          <a:p>
            <a:pPr lvl="0" algn="l" rtl="0"/>
            <a:r>
              <a:rPr lang="en-US" sz="3600" dirty="0" smtClean="0">
                <a:solidFill>
                  <a:schemeClr val="bg1">
                    <a:lumMod val="95000"/>
                  </a:schemeClr>
                </a:solidFill>
              </a:rPr>
              <a:t>Skin infection around the eye (orbital </a:t>
            </a:r>
            <a:r>
              <a:rPr lang="en-US" sz="3600" dirty="0" err="1" smtClean="0">
                <a:solidFill>
                  <a:schemeClr val="bg1">
                    <a:lumMod val="95000"/>
                  </a:schemeClr>
                </a:solidFill>
              </a:rPr>
              <a:t>cellulitis</a:t>
            </a:r>
            <a:r>
              <a:rPr lang="en-US" sz="3600" dirty="0" smtClean="0">
                <a:solidFill>
                  <a:schemeClr val="bg1">
                    <a:lumMod val="95000"/>
                  </a:schemeClr>
                </a:solidFill>
              </a:rPr>
              <a:t>)</a:t>
            </a:r>
          </a:p>
          <a:p>
            <a:pPr algn="l" rtl="0">
              <a:buNone/>
            </a:pPr>
            <a:endParaRPr lang="en-US" sz="3600" dirty="0" smtClean="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14423"/>
            <a:ext cx="8229600" cy="4214842"/>
          </a:xfrm>
        </p:spPr>
        <p:txBody>
          <a:bodyPr>
            <a:normAutofit fontScale="55000" lnSpcReduction="20000"/>
          </a:bodyPr>
          <a:lstStyle/>
          <a:p>
            <a:pPr algn="l" rtl="0"/>
            <a:r>
              <a:rPr lang="en-US" sz="3600" b="1" dirty="0" smtClean="0">
                <a:solidFill>
                  <a:schemeClr val="bg1">
                    <a:lumMod val="95000"/>
                  </a:schemeClr>
                </a:solidFill>
              </a:rPr>
              <a:t>References</a:t>
            </a:r>
            <a:endParaRPr lang="en-US" sz="3600" dirty="0" smtClean="0">
              <a:solidFill>
                <a:schemeClr val="bg1">
                  <a:lumMod val="95000"/>
                </a:schemeClr>
              </a:solidFill>
            </a:endParaRPr>
          </a:p>
          <a:p>
            <a:pPr algn="l" rtl="0"/>
            <a:r>
              <a:rPr lang="en-US" sz="3600" dirty="0" smtClean="0">
                <a:solidFill>
                  <a:schemeClr val="bg1">
                    <a:lumMod val="95000"/>
                  </a:schemeClr>
                </a:solidFill>
              </a:rPr>
              <a:t>Cincinnati Children's Hospital Medical Center. Evidence-based care guideline for management of acute bacterial sinusitis in children 1 to 18 years of age. Cincinnati (OH): Cincinnati Children's Hospital Medical Center; 2006.</a:t>
            </a:r>
          </a:p>
          <a:p>
            <a:pPr algn="l" rtl="0"/>
            <a:r>
              <a:rPr lang="en-US" sz="3600" dirty="0" err="1" smtClean="0">
                <a:solidFill>
                  <a:schemeClr val="bg1">
                    <a:lumMod val="95000"/>
                  </a:schemeClr>
                </a:solidFill>
              </a:rPr>
              <a:t>Slavin</a:t>
            </a:r>
            <a:r>
              <a:rPr lang="en-US" sz="3600" dirty="0" smtClean="0">
                <a:solidFill>
                  <a:schemeClr val="bg1">
                    <a:lumMod val="95000"/>
                  </a:schemeClr>
                </a:solidFill>
              </a:rPr>
              <a:t> RG, et al. The diagnosis and management of sinusitis: a practice parameter update. J Allergy </a:t>
            </a:r>
            <a:r>
              <a:rPr lang="en-US" sz="3600" dirty="0" err="1" smtClean="0">
                <a:solidFill>
                  <a:schemeClr val="bg1">
                    <a:lumMod val="95000"/>
                  </a:schemeClr>
                </a:solidFill>
              </a:rPr>
              <a:t>Clin</a:t>
            </a:r>
            <a:r>
              <a:rPr lang="en-US" sz="3600" dirty="0" smtClean="0">
                <a:solidFill>
                  <a:schemeClr val="bg1">
                    <a:lumMod val="95000"/>
                  </a:schemeClr>
                </a:solidFill>
              </a:rPr>
              <a:t> </a:t>
            </a:r>
            <a:r>
              <a:rPr lang="en-US" sz="3600" dirty="0" err="1" smtClean="0">
                <a:solidFill>
                  <a:schemeClr val="bg1">
                    <a:lumMod val="95000"/>
                  </a:schemeClr>
                </a:solidFill>
              </a:rPr>
              <a:t>Immunol</a:t>
            </a:r>
            <a:r>
              <a:rPr lang="en-US" sz="3600" dirty="0" smtClean="0">
                <a:solidFill>
                  <a:schemeClr val="bg1">
                    <a:lumMod val="95000"/>
                  </a:schemeClr>
                </a:solidFill>
              </a:rPr>
              <a:t>. 2005;116:S13-S47.</a:t>
            </a:r>
          </a:p>
          <a:p>
            <a:pPr algn="l" rtl="0"/>
            <a:r>
              <a:rPr lang="en-US" sz="3600" dirty="0" smtClean="0">
                <a:solidFill>
                  <a:schemeClr val="bg1">
                    <a:lumMod val="95000"/>
                  </a:schemeClr>
                </a:solidFill>
              </a:rPr>
              <a:t>Rosenfeld RM, Singer M, Jones S. Systematic review of antimicrobial therapy in patients with acute </a:t>
            </a:r>
            <a:r>
              <a:rPr lang="en-US" sz="3600" dirty="0" err="1" smtClean="0">
                <a:solidFill>
                  <a:schemeClr val="bg1">
                    <a:lumMod val="95000"/>
                  </a:schemeClr>
                </a:solidFill>
              </a:rPr>
              <a:t>rhinosinusitis</a:t>
            </a:r>
            <a:r>
              <a:rPr lang="en-US" sz="3600" dirty="0" smtClean="0">
                <a:solidFill>
                  <a:schemeClr val="bg1">
                    <a:lumMod val="95000"/>
                  </a:schemeClr>
                </a:solidFill>
              </a:rPr>
              <a:t>. </a:t>
            </a:r>
            <a:r>
              <a:rPr lang="en-US" sz="3600" i="1" dirty="0" err="1" smtClean="0">
                <a:solidFill>
                  <a:schemeClr val="bg1">
                    <a:lumMod val="95000"/>
                  </a:schemeClr>
                </a:solidFill>
              </a:rPr>
              <a:t>Otolaryngol</a:t>
            </a:r>
            <a:r>
              <a:rPr lang="en-US" sz="3600" i="1" dirty="0" smtClean="0">
                <a:solidFill>
                  <a:schemeClr val="bg1">
                    <a:lumMod val="95000"/>
                  </a:schemeClr>
                </a:solidFill>
              </a:rPr>
              <a:t> Head Neck Surg</a:t>
            </a:r>
            <a:r>
              <a:rPr lang="en-US" sz="3600" dirty="0" smtClean="0">
                <a:solidFill>
                  <a:schemeClr val="bg1">
                    <a:lumMod val="95000"/>
                  </a:schemeClr>
                </a:solidFill>
              </a:rPr>
              <a:t>. 2007;137:S32-S45.</a:t>
            </a:r>
          </a:p>
          <a:p>
            <a:pPr algn="l" rtl="0"/>
            <a:r>
              <a:rPr lang="en-US" sz="3600" dirty="0" smtClean="0">
                <a:solidFill>
                  <a:schemeClr val="bg1">
                    <a:lumMod val="95000"/>
                  </a:schemeClr>
                </a:solidFill>
              </a:rPr>
              <a:t>Rosenfeld RM, Andes D, Bhattacharyya N, Cheung D, Eisenberg S, </a:t>
            </a:r>
            <a:r>
              <a:rPr lang="en-US" sz="3600" dirty="0" err="1" smtClean="0">
                <a:solidFill>
                  <a:schemeClr val="bg1">
                    <a:lumMod val="95000"/>
                  </a:schemeClr>
                </a:solidFill>
              </a:rPr>
              <a:t>Ganiats</a:t>
            </a:r>
            <a:r>
              <a:rPr lang="en-US" sz="3600" dirty="0" smtClean="0">
                <a:solidFill>
                  <a:schemeClr val="bg1">
                    <a:lumMod val="95000"/>
                  </a:schemeClr>
                </a:solidFill>
              </a:rPr>
              <a:t> TG, et al. Clinical practice guideline: adult sinusitis. </a:t>
            </a:r>
            <a:r>
              <a:rPr lang="en-US" sz="3600" i="1" dirty="0" err="1" smtClean="0">
                <a:solidFill>
                  <a:schemeClr val="bg1">
                    <a:lumMod val="95000"/>
                  </a:schemeClr>
                </a:solidFill>
              </a:rPr>
              <a:t>Otolaryngol</a:t>
            </a:r>
            <a:r>
              <a:rPr lang="en-US" sz="3600" i="1" dirty="0" smtClean="0">
                <a:solidFill>
                  <a:schemeClr val="bg1">
                    <a:lumMod val="95000"/>
                  </a:schemeClr>
                </a:solidFill>
              </a:rPr>
              <a:t> Head Neck Surg</a:t>
            </a:r>
            <a:r>
              <a:rPr lang="en-US" sz="3600" dirty="0" smtClean="0">
                <a:solidFill>
                  <a:schemeClr val="bg1">
                    <a:lumMod val="95000"/>
                  </a:schemeClr>
                </a:solidFill>
              </a:rPr>
              <a:t>. 2007;137:S1-S31.</a:t>
            </a:r>
            <a:endParaRPr lang="en-US" sz="3600" dirty="0">
              <a:solidFill>
                <a:schemeClr val="bg1">
                  <a:lumMod val="95000"/>
                </a:schemeClr>
              </a:solidFill>
            </a:endParaRPr>
          </a:p>
        </p:txBody>
      </p:sp>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مستطيل مستدير الزوايا 3"/>
          <p:cNvSpPr/>
          <p:nvPr/>
        </p:nvSpPr>
        <p:spPr>
          <a:xfrm>
            <a:off x="571472" y="1928802"/>
            <a:ext cx="8215370" cy="3786214"/>
          </a:xfrm>
          <a:prstGeom prst="round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p>
        </p:txBody>
      </p:sp>
      <p:sp>
        <p:nvSpPr>
          <p:cNvPr id="3" name="Content Placeholder 2"/>
          <p:cNvSpPr>
            <a:spLocks noGrp="1"/>
          </p:cNvSpPr>
          <p:nvPr>
            <p:ph idx="1"/>
          </p:nvPr>
        </p:nvSpPr>
        <p:spPr>
          <a:xfrm>
            <a:off x="-1143040" y="2571744"/>
            <a:ext cx="8229600" cy="2786082"/>
          </a:xfrm>
        </p:spPr>
        <p:txBody>
          <a:bodyPr>
            <a:normAutofit/>
          </a:bodyPr>
          <a:lstStyle/>
          <a:p>
            <a:pPr algn="ctr" rtl="0">
              <a:buNone/>
            </a:pPr>
            <a:r>
              <a:rPr lang="en-US" sz="7200" b="1" dirty="0" smtClean="0">
                <a:solidFill>
                  <a:schemeClr val="bg1">
                    <a:lumMod val="85000"/>
                  </a:schemeClr>
                </a:solidFill>
                <a:latin typeface="Agency FB" pitchFamily="34" charset="0"/>
              </a:rPr>
              <a:t>OTITIS MEDIA </a:t>
            </a:r>
            <a:endParaRPr lang="en-US" sz="4800" dirty="0">
              <a:solidFill>
                <a:schemeClr val="bg1">
                  <a:lumMod val="85000"/>
                </a:schemeClr>
              </a:solidFill>
              <a:latin typeface="Agency FB" pitchFamily="34" charset="0"/>
            </a:endParaRPr>
          </a:p>
          <a:p>
            <a:pPr algn="ctr" rtl="0">
              <a:buNone/>
            </a:pPr>
            <a:r>
              <a:rPr lang="en-US" sz="4800" dirty="0" smtClean="0">
                <a:solidFill>
                  <a:schemeClr val="bg1">
                    <a:lumMod val="85000"/>
                  </a:schemeClr>
                </a:solidFill>
                <a:latin typeface="Agency FB" pitchFamily="34" charset="0"/>
              </a:rPr>
              <a:t>YUSUF AL-GHAMDI </a:t>
            </a:r>
            <a:endParaRPr lang="ar-SA" sz="4800" dirty="0">
              <a:solidFill>
                <a:schemeClr val="bg1">
                  <a:lumMod val="85000"/>
                </a:schemeClr>
              </a:solidFill>
              <a:latin typeface="Agency FB" pitchFamily="34" charset="0"/>
            </a:endParaRPr>
          </a:p>
        </p:txBody>
      </p:sp>
      <p:pic>
        <p:nvPicPr>
          <p:cNvPr id="6146" name="Picture 2" descr="C:\Users\ahn\Desktop\health1.600777.jpg"/>
          <p:cNvPicPr>
            <a:picLocks noChangeAspect="1" noChangeArrowheads="1"/>
          </p:cNvPicPr>
          <p:nvPr/>
        </p:nvPicPr>
        <p:blipFill>
          <a:blip r:embed="rId3" cstate="print"/>
          <a:srcRect/>
          <a:stretch>
            <a:fillRect/>
          </a:stretch>
        </p:blipFill>
        <p:spPr bwMode="auto">
          <a:xfrm>
            <a:off x="5364088" y="2708920"/>
            <a:ext cx="3000396" cy="2214554"/>
          </a:xfrm>
          <a:prstGeom prst="rect">
            <a:avLst/>
          </a:prstGeom>
          <a:noFill/>
        </p:spPr>
      </p:pic>
    </p:spTree>
    <p:extLst>
      <p:ext uri="{BB962C8B-B14F-4D97-AF65-F5344CB8AC3E}">
        <p14:creationId xmlns:p14="http://schemas.microsoft.com/office/powerpoint/2010/main" xmlns="" val="3509100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642918"/>
            <a:ext cx="8229600" cy="796908"/>
          </a:xfrm>
        </p:spPr>
        <p:txBody>
          <a:bodyPr>
            <a:normAutofit fontScale="90000"/>
          </a:bodyPr>
          <a:lstStyle/>
          <a:p>
            <a:pPr algn="l"/>
            <a:r>
              <a:rPr lang="en-US" dirty="0" smtClean="0">
                <a:solidFill>
                  <a:schemeClr val="bg1">
                    <a:lumMod val="85000"/>
                  </a:schemeClr>
                </a:solidFill>
              </a:rPr>
              <a:t>What’s </a:t>
            </a:r>
            <a:r>
              <a:rPr lang="en-US" dirty="0" err="1" smtClean="0">
                <a:solidFill>
                  <a:schemeClr val="bg1">
                    <a:lumMod val="85000"/>
                  </a:schemeClr>
                </a:solidFill>
              </a:rPr>
              <a:t>otitis</a:t>
            </a:r>
            <a:r>
              <a:rPr lang="en-US" dirty="0" smtClean="0">
                <a:solidFill>
                  <a:schemeClr val="bg1">
                    <a:lumMod val="85000"/>
                  </a:schemeClr>
                </a:solidFill>
              </a:rPr>
              <a:t> media ? </a:t>
            </a:r>
            <a:br>
              <a:rPr lang="en-US" dirty="0" smtClean="0">
                <a:solidFill>
                  <a:schemeClr val="bg1">
                    <a:lumMod val="85000"/>
                  </a:schemeClr>
                </a:solidFill>
              </a:rPr>
            </a:br>
            <a:endParaRPr lang="ar-SA" dirty="0">
              <a:solidFill>
                <a:schemeClr val="bg1">
                  <a:lumMod val="85000"/>
                </a:schemeClr>
              </a:solidFill>
            </a:endParaRPr>
          </a:p>
        </p:txBody>
      </p:sp>
      <p:sp>
        <p:nvSpPr>
          <p:cNvPr id="3" name="عنصر نائب للمحتوى 2"/>
          <p:cNvSpPr>
            <a:spLocks noGrp="1"/>
          </p:cNvSpPr>
          <p:nvPr>
            <p:ph idx="1"/>
          </p:nvPr>
        </p:nvSpPr>
        <p:spPr>
          <a:xfrm>
            <a:off x="357158" y="1928802"/>
            <a:ext cx="8229600" cy="3000396"/>
          </a:xfrm>
        </p:spPr>
        <p:txBody>
          <a:bodyPr>
            <a:normAutofit fontScale="92500" lnSpcReduction="10000"/>
          </a:bodyPr>
          <a:lstStyle/>
          <a:p>
            <a:pPr algn="just" rtl="0"/>
            <a:r>
              <a:rPr lang="en-US" dirty="0" smtClean="0">
                <a:solidFill>
                  <a:schemeClr val="bg1">
                    <a:lumMod val="85000"/>
                  </a:schemeClr>
                </a:solidFill>
              </a:rPr>
              <a:t>Acute </a:t>
            </a:r>
            <a:r>
              <a:rPr lang="en-US" dirty="0" err="1" smtClean="0">
                <a:solidFill>
                  <a:schemeClr val="bg1">
                    <a:lumMod val="85000"/>
                  </a:schemeClr>
                </a:solidFill>
              </a:rPr>
              <a:t>otitis</a:t>
            </a:r>
            <a:r>
              <a:rPr lang="en-US" dirty="0" smtClean="0">
                <a:solidFill>
                  <a:schemeClr val="bg1">
                    <a:lumMod val="85000"/>
                  </a:schemeClr>
                </a:solidFill>
              </a:rPr>
              <a:t> media (AOM) is defined by the presence of fluid in the middle ear accompanied by acute signs of illness and signs or symptoms of middle ear inflammation. Bulging of the tympanic membrane (TM) is considered the </a:t>
            </a:r>
            <a:r>
              <a:rPr lang="en-US" dirty="0" smtClean="0">
                <a:solidFill>
                  <a:schemeClr val="bg1">
                    <a:lumMod val="85000"/>
                  </a:schemeClr>
                </a:solidFill>
              </a:rPr>
              <a:t>most important </a:t>
            </a:r>
            <a:r>
              <a:rPr lang="en-US" dirty="0" smtClean="0">
                <a:solidFill>
                  <a:schemeClr val="bg1">
                    <a:lumMod val="85000"/>
                  </a:schemeClr>
                </a:solidFill>
              </a:rPr>
              <a:t>sign </a:t>
            </a:r>
            <a:r>
              <a:rPr lang="en-US" dirty="0" smtClean="0">
                <a:solidFill>
                  <a:schemeClr val="bg1">
                    <a:lumMod val="85000"/>
                  </a:schemeClr>
                </a:solidFill>
              </a:rPr>
              <a:t>that distinguishes AOM from </a:t>
            </a:r>
            <a:r>
              <a:rPr lang="en-US" dirty="0" err="1" smtClean="0">
                <a:solidFill>
                  <a:schemeClr val="bg1">
                    <a:lumMod val="85000"/>
                  </a:schemeClr>
                </a:solidFill>
              </a:rPr>
              <a:t>otitis</a:t>
            </a:r>
            <a:r>
              <a:rPr lang="en-US" dirty="0" smtClean="0">
                <a:solidFill>
                  <a:schemeClr val="bg1">
                    <a:lumMod val="85000"/>
                  </a:schemeClr>
                </a:solidFill>
              </a:rPr>
              <a:t> media with effusion and a normal TM.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Picture 2"/>
          <p:cNvPicPr>
            <a:picLocks noChangeAspect="1" noChangeArrowheads="1"/>
          </p:cNvPicPr>
          <p:nvPr/>
        </p:nvPicPr>
        <p:blipFill>
          <a:blip r:embed="rId3" cstate="print"/>
          <a:srcRect/>
          <a:stretch>
            <a:fillRect/>
          </a:stretch>
        </p:blipFill>
        <p:spPr bwMode="auto">
          <a:xfrm>
            <a:off x="1357290" y="254000"/>
            <a:ext cx="6464300" cy="638971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EPIDEMIOLOGY</a:t>
            </a:r>
            <a:endParaRPr lang="ar-SA" dirty="0">
              <a:solidFill>
                <a:schemeClr val="bg1">
                  <a:lumMod val="85000"/>
                </a:schemeClr>
              </a:solidFill>
            </a:endParaRPr>
          </a:p>
        </p:txBody>
      </p:sp>
      <p:sp>
        <p:nvSpPr>
          <p:cNvPr id="3" name="عنصر نائب للمحتوى 2"/>
          <p:cNvSpPr>
            <a:spLocks noGrp="1"/>
          </p:cNvSpPr>
          <p:nvPr>
            <p:ph idx="1"/>
          </p:nvPr>
        </p:nvSpPr>
        <p:spPr>
          <a:xfrm>
            <a:off x="457200" y="1600201"/>
            <a:ext cx="8229600" cy="4257692"/>
          </a:xfrm>
        </p:spPr>
        <p:txBody>
          <a:bodyPr>
            <a:normAutofit fontScale="92500" lnSpcReduction="10000"/>
          </a:bodyPr>
          <a:lstStyle/>
          <a:p>
            <a:pPr algn="l" rtl="0"/>
            <a:r>
              <a:rPr lang="en-US" dirty="0" smtClean="0">
                <a:solidFill>
                  <a:schemeClr val="bg1">
                    <a:lumMod val="85000"/>
                  </a:schemeClr>
                </a:solidFill>
              </a:rPr>
              <a:t>Acute </a:t>
            </a:r>
            <a:r>
              <a:rPr lang="en-US" dirty="0" err="1" smtClean="0">
                <a:solidFill>
                  <a:schemeClr val="bg1">
                    <a:lumMod val="85000"/>
                  </a:schemeClr>
                </a:solidFill>
              </a:rPr>
              <a:t>otitis</a:t>
            </a:r>
            <a:r>
              <a:rPr lang="en-US" dirty="0" smtClean="0">
                <a:solidFill>
                  <a:schemeClr val="bg1">
                    <a:lumMod val="85000"/>
                  </a:schemeClr>
                </a:solidFill>
              </a:rPr>
              <a:t> media (AOM) is the most frequent diagnosis in sick children visiting clinicians’ offices and the most common reason for administration of antibiotics. AOM occurs at all ages but is most prevalent in infancy. </a:t>
            </a:r>
          </a:p>
          <a:p>
            <a:pPr algn="l" rtl="0"/>
            <a:r>
              <a:rPr lang="en-US" dirty="0" smtClean="0">
                <a:solidFill>
                  <a:schemeClr val="bg1">
                    <a:lumMod val="85000"/>
                  </a:schemeClr>
                </a:solidFill>
              </a:rPr>
              <a:t>Between 60 and 80 percent of children have at least one episode of AOM by one year of age, and 80 to 90 percent by two to three years. AOM is slightly more common in boys than girls.</a:t>
            </a:r>
            <a:endParaRPr lang="ar-SA" dirty="0" smtClean="0">
              <a:solidFill>
                <a:schemeClr val="bg1">
                  <a:lumMod val="85000"/>
                </a:schemeClr>
              </a:solidFill>
            </a:endParaRPr>
          </a:p>
          <a:p>
            <a:pPr algn="l" rtl="0"/>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Risk factors of AOM</a:t>
            </a:r>
            <a:endParaRPr lang="ar-SA" dirty="0">
              <a:solidFill>
                <a:schemeClr val="bg1">
                  <a:lumMod val="85000"/>
                </a:schemeClr>
              </a:solidFill>
            </a:endParaRPr>
          </a:p>
        </p:txBody>
      </p:sp>
      <p:sp>
        <p:nvSpPr>
          <p:cNvPr id="3" name="عنصر نائب للمحتوى 2"/>
          <p:cNvSpPr>
            <a:spLocks noGrp="1"/>
          </p:cNvSpPr>
          <p:nvPr>
            <p:ph idx="1"/>
          </p:nvPr>
        </p:nvSpPr>
        <p:spPr>
          <a:xfrm>
            <a:off x="457200" y="1600200"/>
            <a:ext cx="8229600" cy="4186254"/>
          </a:xfrm>
        </p:spPr>
        <p:txBody>
          <a:bodyPr>
            <a:normAutofit fontScale="77500" lnSpcReduction="20000"/>
          </a:bodyPr>
          <a:lstStyle/>
          <a:p>
            <a:pPr algn="l" rtl="0"/>
            <a:r>
              <a:rPr lang="en-US" dirty="0" smtClean="0">
                <a:solidFill>
                  <a:srgbClr val="C00000"/>
                </a:solidFill>
              </a:rPr>
              <a:t>Age : </a:t>
            </a:r>
            <a:r>
              <a:rPr lang="en-US" dirty="0" smtClean="0">
                <a:solidFill>
                  <a:schemeClr val="bg1">
                    <a:lumMod val="85000"/>
                  </a:schemeClr>
                </a:solidFill>
              </a:rPr>
              <a:t>The age-specific attack rate for AOM peaks between 6 and 18 months of age. After that, the incidence declines with age.</a:t>
            </a:r>
          </a:p>
          <a:p>
            <a:pPr algn="l" rtl="0"/>
            <a:r>
              <a:rPr lang="en-US" dirty="0" smtClean="0">
                <a:solidFill>
                  <a:srgbClr val="C00000"/>
                </a:solidFill>
              </a:rPr>
              <a:t>Family history</a:t>
            </a:r>
            <a:r>
              <a:rPr lang="en-US" dirty="0">
                <a:solidFill>
                  <a:srgbClr val="C00000"/>
                </a:solidFill>
              </a:rPr>
              <a:t>:</a:t>
            </a:r>
            <a:r>
              <a:rPr lang="en-US" dirty="0" smtClean="0">
                <a:solidFill>
                  <a:srgbClr val="C00000"/>
                </a:solidFill>
              </a:rPr>
              <a:t> </a:t>
            </a:r>
            <a:r>
              <a:rPr lang="en-US" dirty="0" smtClean="0">
                <a:solidFill>
                  <a:schemeClr val="bg1">
                    <a:lumMod val="85000"/>
                  </a:schemeClr>
                </a:solidFill>
              </a:rPr>
              <a:t>Pooled analysis of three studies (1240 children) found that the risk of AOM was increased if any other member of the family had history of AOM </a:t>
            </a:r>
          </a:p>
          <a:p>
            <a:pPr algn="l" rtl="0"/>
            <a:r>
              <a:rPr lang="en-US" dirty="0" smtClean="0">
                <a:solidFill>
                  <a:srgbClr val="C00000"/>
                </a:solidFill>
              </a:rPr>
              <a:t>Day care : </a:t>
            </a:r>
            <a:r>
              <a:rPr lang="en-US" dirty="0" smtClean="0">
                <a:solidFill>
                  <a:schemeClr val="bg1">
                    <a:lumMod val="85000"/>
                  </a:schemeClr>
                </a:solidFill>
              </a:rPr>
              <a:t>The spread of bacterial and viral pathogens is common in day care centers. Multiple observational studies indicate that children attending day care centers, especially with four or more other children, have a higher incidence of AOM than children who receive care at home.</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bg1"/>
                </a:solidFill>
              </a:rPr>
              <a:t>Risk factors of AOM</a:t>
            </a:r>
            <a:endParaRPr lang="ar-SA" b="1" dirty="0">
              <a:solidFill>
                <a:schemeClr val="bg1"/>
              </a:solidFill>
            </a:endParaRPr>
          </a:p>
        </p:txBody>
      </p:sp>
      <p:sp>
        <p:nvSpPr>
          <p:cNvPr id="3" name="عنصر نائب للمحتوى 2"/>
          <p:cNvSpPr>
            <a:spLocks noGrp="1"/>
          </p:cNvSpPr>
          <p:nvPr>
            <p:ph idx="1"/>
          </p:nvPr>
        </p:nvSpPr>
        <p:spPr>
          <a:xfrm>
            <a:off x="214282" y="1214422"/>
            <a:ext cx="8643998" cy="4714908"/>
          </a:xfrm>
        </p:spPr>
        <p:txBody>
          <a:bodyPr>
            <a:normAutofit fontScale="62500" lnSpcReduction="20000"/>
          </a:bodyPr>
          <a:lstStyle/>
          <a:p>
            <a:pPr algn="l" rtl="0"/>
            <a:r>
              <a:rPr lang="en-US" dirty="0" smtClean="0">
                <a:solidFill>
                  <a:srgbClr val="C00000"/>
                </a:solidFill>
              </a:rPr>
              <a:t>Lack of breastfeeding :</a:t>
            </a:r>
            <a:r>
              <a:rPr lang="en-US" dirty="0" smtClean="0">
                <a:solidFill>
                  <a:schemeClr val="bg1">
                    <a:lumMod val="85000"/>
                  </a:schemeClr>
                </a:solidFill>
              </a:rPr>
              <a:t> Lack of or limited breastfeeding is associated with an increased risk of AOM, the risk of AOM was decreased among children who were breastfed for at least three months.</a:t>
            </a:r>
          </a:p>
          <a:p>
            <a:pPr algn="l" rtl="0"/>
            <a:r>
              <a:rPr lang="en-US" dirty="0" smtClean="0">
                <a:solidFill>
                  <a:srgbClr val="C00000"/>
                </a:solidFill>
              </a:rPr>
              <a:t>Tobacco smoke and air pollution : </a:t>
            </a:r>
            <a:r>
              <a:rPr lang="en-US" dirty="0" smtClean="0">
                <a:solidFill>
                  <a:schemeClr val="bg1">
                    <a:lumMod val="85000"/>
                  </a:schemeClr>
                </a:solidFill>
              </a:rPr>
              <a:t>Exposure to tobacco smoke and ambient air pollution increases the risk of AOM. The mechanism for this association is not entirely clear but may be related to increased nasopharyngeal and </a:t>
            </a:r>
            <a:r>
              <a:rPr lang="en-US" dirty="0" err="1" smtClean="0">
                <a:solidFill>
                  <a:schemeClr val="bg1">
                    <a:lumMod val="85000"/>
                  </a:schemeClr>
                </a:solidFill>
              </a:rPr>
              <a:t>oropharyngeal</a:t>
            </a:r>
            <a:r>
              <a:rPr lang="en-US" dirty="0" smtClean="0">
                <a:solidFill>
                  <a:schemeClr val="bg1">
                    <a:lumMod val="85000"/>
                  </a:schemeClr>
                </a:solidFill>
              </a:rPr>
              <a:t> carriage of  streptococcus </a:t>
            </a:r>
            <a:r>
              <a:rPr lang="en-US" dirty="0" err="1" smtClean="0">
                <a:solidFill>
                  <a:schemeClr val="bg1">
                    <a:lumMod val="85000"/>
                  </a:schemeClr>
                </a:solidFill>
              </a:rPr>
              <a:t>pneumoniae</a:t>
            </a:r>
            <a:endParaRPr lang="en-US" dirty="0" smtClean="0">
              <a:solidFill>
                <a:schemeClr val="bg1">
                  <a:lumMod val="85000"/>
                </a:schemeClr>
              </a:solidFill>
            </a:endParaRPr>
          </a:p>
          <a:p>
            <a:pPr algn="l" rtl="0"/>
            <a:r>
              <a:rPr lang="en-US" dirty="0" smtClean="0">
                <a:solidFill>
                  <a:srgbClr val="C00000"/>
                </a:solidFill>
              </a:rPr>
              <a:t>Developing areas : </a:t>
            </a:r>
            <a:r>
              <a:rPr lang="en-US" dirty="0" smtClean="0">
                <a:solidFill>
                  <a:schemeClr val="bg1">
                    <a:lumMod val="85000"/>
                  </a:schemeClr>
                </a:solidFill>
              </a:rPr>
              <a:t>Lack of access to medical care and local environmental factors lead to severe </a:t>
            </a:r>
            <a:r>
              <a:rPr lang="en-US" dirty="0" err="1" smtClean="0">
                <a:solidFill>
                  <a:schemeClr val="bg1">
                    <a:lumMod val="85000"/>
                  </a:schemeClr>
                </a:solidFill>
              </a:rPr>
              <a:t>suppurative</a:t>
            </a:r>
            <a:r>
              <a:rPr lang="en-US" dirty="0" smtClean="0">
                <a:solidFill>
                  <a:schemeClr val="bg1">
                    <a:lumMod val="85000"/>
                  </a:schemeClr>
                </a:solidFill>
              </a:rPr>
              <a:t> episodes of </a:t>
            </a:r>
            <a:r>
              <a:rPr lang="en-US" dirty="0" err="1" smtClean="0">
                <a:solidFill>
                  <a:schemeClr val="bg1">
                    <a:lumMod val="85000"/>
                  </a:schemeClr>
                </a:solidFill>
              </a:rPr>
              <a:t>otitis</a:t>
            </a:r>
            <a:r>
              <a:rPr lang="en-US" dirty="0" smtClean="0">
                <a:solidFill>
                  <a:schemeClr val="bg1">
                    <a:lumMod val="85000"/>
                  </a:schemeClr>
                </a:solidFill>
              </a:rPr>
              <a:t> media in children living in developing areas. </a:t>
            </a:r>
          </a:p>
          <a:p>
            <a:pPr algn="l" rtl="0"/>
            <a:r>
              <a:rPr lang="en-US" dirty="0" smtClean="0">
                <a:solidFill>
                  <a:srgbClr val="C00000"/>
                </a:solidFill>
              </a:rPr>
              <a:t>Social and economic conditions : </a:t>
            </a:r>
            <a:r>
              <a:rPr lang="en-US" dirty="0" smtClean="0">
                <a:solidFill>
                  <a:schemeClr val="bg1">
                    <a:lumMod val="85000"/>
                  </a:schemeClr>
                </a:solidFill>
              </a:rPr>
              <a:t>poverty and household crowding increase the risk) </a:t>
            </a:r>
          </a:p>
          <a:p>
            <a:pPr algn="l" rtl="0"/>
            <a:r>
              <a:rPr lang="en-US" dirty="0" smtClean="0">
                <a:solidFill>
                  <a:srgbClr val="C00000"/>
                </a:solidFill>
              </a:rPr>
              <a:t>Season</a:t>
            </a:r>
            <a:r>
              <a:rPr lang="en-US" dirty="0" smtClean="0">
                <a:solidFill>
                  <a:schemeClr val="bg1">
                    <a:lumMod val="85000"/>
                  </a:schemeClr>
                </a:solidFill>
              </a:rPr>
              <a:t> (increased incidence during the fall and winter months)</a:t>
            </a:r>
          </a:p>
          <a:p>
            <a:pPr algn="l" rtl="0"/>
            <a:r>
              <a:rPr lang="en-US" dirty="0" smtClean="0">
                <a:solidFill>
                  <a:srgbClr val="C00000"/>
                </a:solidFill>
              </a:rPr>
              <a:t>Altered host defenses</a:t>
            </a:r>
            <a:r>
              <a:rPr lang="en-US" dirty="0" smtClean="0">
                <a:solidFill>
                  <a:schemeClr val="bg1">
                    <a:lumMod val="85000"/>
                  </a:schemeClr>
                </a:solidFill>
              </a:rPr>
              <a:t> and underlying disease (</a:t>
            </a:r>
            <a:r>
              <a:rPr lang="en-US" dirty="0" err="1" smtClean="0">
                <a:solidFill>
                  <a:schemeClr val="bg1">
                    <a:lumMod val="85000"/>
                  </a:schemeClr>
                </a:solidFill>
              </a:rPr>
              <a:t>eg</a:t>
            </a:r>
            <a:r>
              <a:rPr lang="en-US" dirty="0" smtClean="0">
                <a:solidFill>
                  <a:schemeClr val="bg1">
                    <a:lumMod val="85000"/>
                  </a:schemeClr>
                </a:solidFill>
              </a:rPr>
              <a:t>, cleft palate, Down syndrome, allergic rhinitis.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57200" y="1600200"/>
            <a:ext cx="7467600" cy="4873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lumMod val="85000"/>
                  </a:schemeClr>
                </a:solidFill>
                <a:effectLst/>
                <a:uLnTx/>
                <a:uFillTx/>
                <a:latin typeface="+mn-lt"/>
                <a:ea typeface="+mn-ea"/>
                <a:cs typeface="+mn-cs"/>
              </a:rPr>
              <a:t>The upper respiratory tract is the </a:t>
            </a:r>
            <a:r>
              <a:rPr kumimoji="0" lang="en-US" sz="2800" b="0" i="0" u="none" strike="noStrike" kern="1200" cap="none" spc="0" normalizeH="0" baseline="0" noProof="0" dirty="0" smtClean="0">
                <a:ln>
                  <a:noFill/>
                </a:ln>
                <a:solidFill>
                  <a:srgbClr val="C00000"/>
                </a:solidFill>
                <a:effectLst/>
                <a:uLnTx/>
                <a:uFillTx/>
                <a:latin typeface="+mn-lt"/>
                <a:ea typeface="+mn-ea"/>
                <a:cs typeface="+mn-cs"/>
              </a:rPr>
              <a:t>most common site</a:t>
            </a:r>
            <a:r>
              <a:rPr kumimoji="0" lang="en-US" sz="2800" b="0" i="0" u="none" strike="noStrike" kern="1200" cap="none" spc="0" normalizeH="0" baseline="0" noProof="0" dirty="0" smtClean="0">
                <a:ln>
                  <a:noFill/>
                </a:ln>
                <a:solidFill>
                  <a:schemeClr val="bg1">
                    <a:lumMod val="85000"/>
                  </a:schemeClr>
                </a:solidFill>
                <a:effectLst/>
                <a:uLnTx/>
                <a:uFillTx/>
                <a:latin typeface="+mn-lt"/>
                <a:ea typeface="+mn-ea"/>
                <a:cs typeface="+mn-cs"/>
              </a:rPr>
              <a:t> of infection by pathogens &gt;&gt;&gt;Why ?</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chemeClr val="bg1">
                    <a:lumMod val="85000"/>
                  </a:schemeClr>
                </a:solidFill>
                <a:effectLst/>
                <a:uLnTx/>
                <a:uFillTx/>
                <a:latin typeface="+mn-lt"/>
                <a:ea typeface="+mn-ea"/>
                <a:cs typeface="+mn-cs"/>
              </a:rPr>
              <a:t>Children :2-5 URTI/year</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2800" b="0" i="0" u="none" strike="noStrike" kern="1200" cap="none" spc="0" normalizeH="0" baseline="0" noProof="0" dirty="0" smtClean="0">
                <a:ln>
                  <a:noFill/>
                </a:ln>
                <a:solidFill>
                  <a:schemeClr val="bg1">
                    <a:lumMod val="85000"/>
                  </a:schemeClr>
                </a:solidFill>
                <a:effectLst/>
                <a:uLnTx/>
                <a:uFillTx/>
                <a:latin typeface="+mn-lt"/>
                <a:ea typeface="+mn-ea"/>
                <a:cs typeface="+mn-cs"/>
              </a:rPr>
              <a:t>Adults: 1-2 URTI /year</a:t>
            </a: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en-US" sz="24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smtClean="0">
              <a:ln>
                <a:noFill/>
              </a:ln>
              <a:solidFill>
                <a:schemeClr val="bg1">
                  <a:lumMod val="8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Microbiology </a:t>
            </a:r>
            <a:endParaRPr lang="ar-SA" dirty="0">
              <a:solidFill>
                <a:schemeClr val="bg1">
                  <a:lumMod val="85000"/>
                </a:schemeClr>
              </a:solidFill>
            </a:endParaRPr>
          </a:p>
        </p:txBody>
      </p:sp>
      <p:sp>
        <p:nvSpPr>
          <p:cNvPr id="3" name="عنصر نائب للمحتوى 2"/>
          <p:cNvSpPr>
            <a:spLocks noGrp="1"/>
          </p:cNvSpPr>
          <p:nvPr>
            <p:ph idx="1"/>
          </p:nvPr>
        </p:nvSpPr>
        <p:spPr>
          <a:xfrm>
            <a:off x="457200" y="1600200"/>
            <a:ext cx="8229600" cy="4133056"/>
          </a:xfrm>
        </p:spPr>
        <p:txBody>
          <a:bodyPr>
            <a:normAutofit fontScale="62500" lnSpcReduction="20000"/>
          </a:bodyPr>
          <a:lstStyle/>
          <a:p>
            <a:pPr algn="l" rtl="0"/>
            <a:r>
              <a:rPr lang="en-US" dirty="0" smtClean="0">
                <a:solidFill>
                  <a:schemeClr val="bg1">
                    <a:lumMod val="85000"/>
                  </a:schemeClr>
                </a:solidFill>
              </a:rPr>
              <a:t>Bacteria :Three species of bacteria account for most of the bacterial isolates from middle ear fluid: </a:t>
            </a:r>
            <a:r>
              <a:rPr lang="en-US" dirty="0" smtClean="0">
                <a:solidFill>
                  <a:srgbClr val="FF0000"/>
                </a:solidFill>
              </a:rPr>
              <a:t>Streptococcus </a:t>
            </a:r>
            <a:r>
              <a:rPr lang="en-US" dirty="0" err="1" smtClean="0">
                <a:solidFill>
                  <a:srgbClr val="FF0000"/>
                </a:solidFill>
              </a:rPr>
              <a:t>pneumoniae</a:t>
            </a:r>
            <a:r>
              <a:rPr lang="en-US" dirty="0" smtClean="0">
                <a:solidFill>
                  <a:srgbClr val="FF0000"/>
                </a:solidFill>
              </a:rPr>
              <a:t>, </a:t>
            </a:r>
            <a:r>
              <a:rPr lang="en-US" dirty="0" err="1" smtClean="0">
                <a:solidFill>
                  <a:srgbClr val="FF0000"/>
                </a:solidFill>
              </a:rPr>
              <a:t>nontypeable</a:t>
            </a:r>
            <a:r>
              <a:rPr lang="en-US" dirty="0" smtClean="0">
                <a:solidFill>
                  <a:srgbClr val="FF0000"/>
                </a:solidFill>
              </a:rPr>
              <a:t> </a:t>
            </a:r>
            <a:r>
              <a:rPr lang="en-US" dirty="0" err="1" smtClean="0">
                <a:solidFill>
                  <a:srgbClr val="FF0000"/>
                </a:solidFill>
              </a:rPr>
              <a:t>Haemophilus</a:t>
            </a:r>
            <a:r>
              <a:rPr lang="en-US" dirty="0" smtClean="0">
                <a:solidFill>
                  <a:srgbClr val="FF0000"/>
                </a:solidFill>
              </a:rPr>
              <a:t> </a:t>
            </a:r>
            <a:r>
              <a:rPr lang="en-US" dirty="0" err="1" smtClean="0">
                <a:solidFill>
                  <a:srgbClr val="FF0000"/>
                </a:solidFill>
              </a:rPr>
              <a:t>influenzae</a:t>
            </a:r>
            <a:r>
              <a:rPr lang="en-US" dirty="0" smtClean="0">
                <a:solidFill>
                  <a:srgbClr val="FF0000"/>
                </a:solidFill>
              </a:rPr>
              <a:t>, and </a:t>
            </a:r>
            <a:r>
              <a:rPr lang="en-US" dirty="0" err="1" smtClean="0">
                <a:solidFill>
                  <a:srgbClr val="FF0000"/>
                </a:solidFill>
              </a:rPr>
              <a:t>Moraxella</a:t>
            </a:r>
            <a:r>
              <a:rPr lang="en-US" dirty="0" smtClean="0">
                <a:solidFill>
                  <a:srgbClr val="FF0000"/>
                </a:solidFill>
              </a:rPr>
              <a:t> </a:t>
            </a:r>
            <a:r>
              <a:rPr lang="en-US" dirty="0" err="1" smtClean="0">
                <a:solidFill>
                  <a:srgbClr val="FF0000"/>
                </a:solidFill>
              </a:rPr>
              <a:t>catarrhalis</a:t>
            </a:r>
            <a:r>
              <a:rPr lang="en-US" dirty="0" smtClean="0">
                <a:solidFill>
                  <a:srgbClr val="FF0000"/>
                </a:solidFill>
              </a:rPr>
              <a:t> .</a:t>
            </a:r>
            <a:r>
              <a:rPr lang="en-US" dirty="0" smtClean="0">
                <a:solidFill>
                  <a:schemeClr val="bg1">
                    <a:lumMod val="85000"/>
                  </a:schemeClr>
                </a:solidFill>
              </a:rPr>
              <a:t> This continues to be true even after the introduction of the conjugate pneumococcal vaccines to the routine childhood immunization schedule. In clinical trials, the 7-valent pneumococcal conjugate vaccine (PCV7) reduced the incidence of pneumococcal AOM by 34 percent, although the overall incidence of AOM declined by only 6 to 7 percent </a:t>
            </a:r>
          </a:p>
          <a:p>
            <a:pPr algn="l" rtl="0"/>
            <a:r>
              <a:rPr lang="en-US" dirty="0" smtClean="0">
                <a:solidFill>
                  <a:schemeClr val="bg1">
                    <a:lumMod val="85000"/>
                  </a:schemeClr>
                </a:solidFill>
              </a:rPr>
              <a:t>S. </a:t>
            </a:r>
            <a:r>
              <a:rPr lang="en-US" dirty="0" err="1" smtClean="0">
                <a:solidFill>
                  <a:schemeClr val="bg1">
                    <a:lumMod val="85000"/>
                  </a:schemeClr>
                </a:solidFill>
              </a:rPr>
              <a:t>pneumoniae</a:t>
            </a:r>
            <a:r>
              <a:rPr lang="en-US" dirty="0" smtClean="0">
                <a:solidFill>
                  <a:schemeClr val="bg1">
                    <a:lumMod val="85000"/>
                  </a:schemeClr>
                </a:solidFill>
              </a:rPr>
              <a:t> — S. </a:t>
            </a:r>
            <a:r>
              <a:rPr lang="en-US" dirty="0" err="1" smtClean="0">
                <a:solidFill>
                  <a:schemeClr val="bg1">
                    <a:lumMod val="85000"/>
                  </a:schemeClr>
                </a:solidFill>
              </a:rPr>
              <a:t>pneumoniae</a:t>
            </a:r>
            <a:r>
              <a:rPr lang="en-US" dirty="0" smtClean="0">
                <a:solidFill>
                  <a:schemeClr val="bg1">
                    <a:lumMod val="85000"/>
                  </a:schemeClr>
                </a:solidFill>
              </a:rPr>
              <a:t> accounts for approximately 50 percent of bacterial isolates from the middle ear fluid of young children with severe, persistent, or refractory AOM . The proportion of pneumococcal isolates resistant to penicillin varies worldwide, but resistance is more likely to be found in children with recurrent and/or persistent AOM . </a:t>
            </a:r>
          </a:p>
          <a:p>
            <a:pPr algn="l" rtl="0"/>
            <a:endParaRPr lang="en-US" dirty="0" smtClean="0">
              <a:solidFill>
                <a:schemeClr val="bg1">
                  <a:lumMod val="85000"/>
                </a:schemeClr>
              </a:solidFill>
            </a:endParaRPr>
          </a:p>
          <a:p>
            <a:pPr algn="l" rtl="0"/>
            <a:endParaRPr lang="ar-SA" dirty="0">
              <a:solidFill>
                <a:schemeClr val="bg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28596" y="1285861"/>
            <a:ext cx="8229600" cy="4429155"/>
          </a:xfrm>
        </p:spPr>
        <p:txBody>
          <a:bodyPr>
            <a:normAutofit fontScale="70000" lnSpcReduction="20000"/>
          </a:bodyPr>
          <a:lstStyle/>
          <a:p>
            <a:pPr algn="l" rtl="0"/>
            <a:r>
              <a:rPr lang="en-US" dirty="0" smtClean="0">
                <a:solidFill>
                  <a:srgbClr val="C00000"/>
                </a:solidFill>
              </a:rPr>
              <a:t>H. </a:t>
            </a:r>
            <a:r>
              <a:rPr lang="en-US" dirty="0" err="1" smtClean="0">
                <a:solidFill>
                  <a:srgbClr val="C00000"/>
                </a:solidFill>
              </a:rPr>
              <a:t>influenzae</a:t>
            </a:r>
            <a:r>
              <a:rPr lang="en-US" dirty="0" smtClean="0">
                <a:solidFill>
                  <a:srgbClr val="C00000"/>
                </a:solidFill>
              </a:rPr>
              <a:t> : </a:t>
            </a:r>
            <a:r>
              <a:rPr lang="en-US" dirty="0" smtClean="0">
                <a:solidFill>
                  <a:schemeClr val="bg1">
                    <a:lumMod val="85000"/>
                  </a:schemeClr>
                </a:solidFill>
              </a:rPr>
              <a:t>H. </a:t>
            </a:r>
            <a:r>
              <a:rPr lang="en-US" dirty="0" err="1" smtClean="0">
                <a:solidFill>
                  <a:schemeClr val="bg1">
                    <a:lumMod val="85000"/>
                  </a:schemeClr>
                </a:solidFill>
              </a:rPr>
              <a:t>influenzae</a:t>
            </a:r>
            <a:r>
              <a:rPr lang="en-US" dirty="0" smtClean="0">
                <a:solidFill>
                  <a:schemeClr val="bg1">
                    <a:lumMod val="85000"/>
                  </a:schemeClr>
                </a:solidFill>
              </a:rPr>
              <a:t> accounts for approximately 45 percent of bacterial isolates from the middle ear fluid of young children with severe, persistent, or refractory AOM . H. </a:t>
            </a:r>
            <a:r>
              <a:rPr lang="en-US" dirty="0" err="1" smtClean="0">
                <a:solidFill>
                  <a:schemeClr val="bg1">
                    <a:lumMod val="85000"/>
                  </a:schemeClr>
                </a:solidFill>
              </a:rPr>
              <a:t>influenzae</a:t>
            </a:r>
            <a:r>
              <a:rPr lang="en-US" dirty="0" smtClean="0">
                <a:solidFill>
                  <a:schemeClr val="bg1">
                    <a:lumMod val="85000"/>
                  </a:schemeClr>
                </a:solidFill>
              </a:rPr>
              <a:t> AOM is more often bilateral than unilateral. Most H. </a:t>
            </a:r>
            <a:r>
              <a:rPr lang="en-US" dirty="0" err="1" smtClean="0">
                <a:solidFill>
                  <a:schemeClr val="bg1">
                    <a:lumMod val="85000"/>
                  </a:schemeClr>
                </a:solidFill>
              </a:rPr>
              <a:t>influenzae</a:t>
            </a:r>
            <a:r>
              <a:rPr lang="en-US" dirty="0" smtClean="0">
                <a:solidFill>
                  <a:schemeClr val="bg1">
                    <a:lumMod val="85000"/>
                  </a:schemeClr>
                </a:solidFill>
              </a:rPr>
              <a:t> isolates from the middle ear are </a:t>
            </a:r>
            <a:r>
              <a:rPr lang="en-US" dirty="0" err="1" smtClean="0">
                <a:solidFill>
                  <a:schemeClr val="bg1">
                    <a:lumMod val="85000"/>
                  </a:schemeClr>
                </a:solidFill>
              </a:rPr>
              <a:t>nontypeable</a:t>
            </a:r>
            <a:r>
              <a:rPr lang="en-US" dirty="0" smtClean="0">
                <a:solidFill>
                  <a:schemeClr val="bg1">
                    <a:lumMod val="85000"/>
                  </a:schemeClr>
                </a:solidFill>
              </a:rPr>
              <a:t>. Approximately one-third to one-half of strains of H. </a:t>
            </a:r>
            <a:r>
              <a:rPr lang="en-US" dirty="0" err="1" smtClean="0">
                <a:solidFill>
                  <a:schemeClr val="bg1">
                    <a:lumMod val="85000"/>
                  </a:schemeClr>
                </a:solidFill>
              </a:rPr>
              <a:t>influenzae</a:t>
            </a:r>
            <a:r>
              <a:rPr lang="en-US" dirty="0" smtClean="0">
                <a:solidFill>
                  <a:schemeClr val="bg1">
                    <a:lumMod val="85000"/>
                  </a:schemeClr>
                </a:solidFill>
              </a:rPr>
              <a:t> recovered from middle ear fluids produce beta-</a:t>
            </a:r>
            <a:r>
              <a:rPr lang="en-US" dirty="0" err="1" smtClean="0">
                <a:solidFill>
                  <a:schemeClr val="bg1">
                    <a:lumMod val="85000"/>
                  </a:schemeClr>
                </a:solidFill>
              </a:rPr>
              <a:t>lactamase</a:t>
            </a:r>
            <a:r>
              <a:rPr lang="en-US" dirty="0" smtClean="0">
                <a:solidFill>
                  <a:schemeClr val="bg1">
                    <a:lumMod val="85000"/>
                  </a:schemeClr>
                </a:solidFill>
              </a:rPr>
              <a:t> .</a:t>
            </a:r>
          </a:p>
          <a:p>
            <a:pPr algn="l" rtl="0"/>
            <a:r>
              <a:rPr lang="en-US" dirty="0" smtClean="0">
                <a:solidFill>
                  <a:srgbClr val="C00000"/>
                </a:solidFill>
              </a:rPr>
              <a:t>M. </a:t>
            </a:r>
            <a:r>
              <a:rPr lang="en-US" dirty="0" err="1" smtClean="0">
                <a:solidFill>
                  <a:srgbClr val="C00000"/>
                </a:solidFill>
              </a:rPr>
              <a:t>catarrhalis</a:t>
            </a:r>
            <a:r>
              <a:rPr lang="en-US" dirty="0" smtClean="0">
                <a:solidFill>
                  <a:srgbClr val="C00000"/>
                </a:solidFill>
              </a:rPr>
              <a:t> : </a:t>
            </a:r>
            <a:r>
              <a:rPr lang="en-US" dirty="0" smtClean="0">
                <a:solidFill>
                  <a:schemeClr val="bg1">
                    <a:lumMod val="85000"/>
                  </a:schemeClr>
                </a:solidFill>
              </a:rPr>
              <a:t>M. </a:t>
            </a:r>
            <a:r>
              <a:rPr lang="en-US" dirty="0" err="1" smtClean="0">
                <a:solidFill>
                  <a:schemeClr val="bg1">
                    <a:lumMod val="85000"/>
                  </a:schemeClr>
                </a:solidFill>
              </a:rPr>
              <a:t>catarrhalis</a:t>
            </a:r>
            <a:r>
              <a:rPr lang="en-US" dirty="0" smtClean="0">
                <a:solidFill>
                  <a:schemeClr val="bg1">
                    <a:lumMod val="85000"/>
                  </a:schemeClr>
                </a:solidFill>
              </a:rPr>
              <a:t> accounts for approximately 10 percent of bacterial middle ear isolates in children with AOM in the United States, a percentage that has been little affected by universal immunization of infants with pneumococcal conjugate vaccine . More than 90 percent of strains produce beta-</a:t>
            </a:r>
            <a:r>
              <a:rPr lang="en-US" dirty="0" err="1" smtClean="0">
                <a:solidFill>
                  <a:schemeClr val="bg1">
                    <a:lumMod val="85000"/>
                  </a:schemeClr>
                </a:solidFill>
              </a:rPr>
              <a:t>lactamase</a:t>
            </a:r>
            <a:r>
              <a:rPr lang="en-US" dirty="0" smtClean="0">
                <a:solidFill>
                  <a:schemeClr val="bg1">
                    <a:lumMod val="85000"/>
                  </a:schemeClr>
                </a:solidFill>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28596" y="1285861"/>
            <a:ext cx="8229600" cy="4429155"/>
          </a:xfrm>
        </p:spPr>
        <p:txBody>
          <a:bodyPr>
            <a:normAutofit fontScale="62500" lnSpcReduction="20000"/>
          </a:bodyPr>
          <a:lstStyle/>
          <a:p>
            <a:pPr algn="l" rtl="0"/>
            <a:r>
              <a:rPr lang="en-US" dirty="0" smtClean="0">
                <a:solidFill>
                  <a:srgbClr val="C00000"/>
                </a:solidFill>
              </a:rPr>
              <a:t>Group A streptococcus : </a:t>
            </a:r>
            <a:r>
              <a:rPr lang="en-US" dirty="0" smtClean="0">
                <a:solidFill>
                  <a:schemeClr val="bg1">
                    <a:lumMod val="85000"/>
                  </a:schemeClr>
                </a:solidFill>
              </a:rPr>
              <a:t>Group A streptococcus occasionally causes AOM (2 to 10 percent of isolates) . Group A streptococcal AOM tends to occur in older children and to be more frequently associated with local complications (</a:t>
            </a:r>
            <a:r>
              <a:rPr lang="en-US" dirty="0" err="1" smtClean="0">
                <a:solidFill>
                  <a:schemeClr val="bg1">
                    <a:lumMod val="85000"/>
                  </a:schemeClr>
                </a:solidFill>
              </a:rPr>
              <a:t>eg</a:t>
            </a:r>
            <a:r>
              <a:rPr lang="en-US" dirty="0" smtClean="0">
                <a:solidFill>
                  <a:schemeClr val="bg1">
                    <a:lumMod val="85000"/>
                  </a:schemeClr>
                </a:solidFill>
              </a:rPr>
              <a:t>, tympanic membrane perforation, </a:t>
            </a:r>
            <a:r>
              <a:rPr lang="en-US" dirty="0" err="1" smtClean="0">
                <a:solidFill>
                  <a:schemeClr val="bg1">
                    <a:lumMod val="85000"/>
                  </a:schemeClr>
                </a:solidFill>
              </a:rPr>
              <a:t>mastoiditis</a:t>
            </a:r>
            <a:r>
              <a:rPr lang="en-US" dirty="0" smtClean="0">
                <a:solidFill>
                  <a:schemeClr val="bg1">
                    <a:lumMod val="85000"/>
                  </a:schemeClr>
                </a:solidFill>
              </a:rPr>
              <a:t>) and less frequently associated with fever and systemic or respiratory symptoms than AOM caused by other organisms. </a:t>
            </a:r>
          </a:p>
          <a:p>
            <a:pPr algn="l" rtl="0"/>
            <a:r>
              <a:rPr lang="en-US" dirty="0" smtClean="0">
                <a:solidFill>
                  <a:srgbClr val="C00000"/>
                </a:solidFill>
              </a:rPr>
              <a:t>Staphylococcus </a:t>
            </a:r>
            <a:r>
              <a:rPr lang="en-US" dirty="0" err="1" smtClean="0">
                <a:solidFill>
                  <a:srgbClr val="C00000"/>
                </a:solidFill>
              </a:rPr>
              <a:t>aureus</a:t>
            </a:r>
            <a:r>
              <a:rPr lang="en-US" dirty="0" smtClean="0">
                <a:solidFill>
                  <a:srgbClr val="C00000"/>
                </a:solidFill>
              </a:rPr>
              <a:t> : </a:t>
            </a:r>
            <a:r>
              <a:rPr lang="en-US" dirty="0" smtClean="0">
                <a:solidFill>
                  <a:schemeClr val="bg1">
                    <a:lumMod val="85000"/>
                  </a:schemeClr>
                </a:solidFill>
              </a:rPr>
              <a:t>Staphylococcus </a:t>
            </a:r>
            <a:r>
              <a:rPr lang="en-US" dirty="0" err="1" smtClean="0">
                <a:solidFill>
                  <a:schemeClr val="bg1">
                    <a:lumMod val="85000"/>
                  </a:schemeClr>
                </a:solidFill>
              </a:rPr>
              <a:t>aureus</a:t>
            </a:r>
            <a:r>
              <a:rPr lang="en-US" dirty="0" smtClean="0">
                <a:solidFill>
                  <a:schemeClr val="bg1">
                    <a:lumMod val="85000"/>
                  </a:schemeClr>
                </a:solidFill>
              </a:rPr>
              <a:t> is an uncommon cause of AOM, but its prevalence appears to have increased after licensure of the 7-valent pneumococcal conjugate vaccine. It is found often as a cause of acute </a:t>
            </a:r>
            <a:r>
              <a:rPr lang="en-US" dirty="0" err="1" smtClean="0">
                <a:solidFill>
                  <a:schemeClr val="bg1">
                    <a:lumMod val="85000"/>
                  </a:schemeClr>
                </a:solidFill>
              </a:rPr>
              <a:t>otorrhea</a:t>
            </a:r>
            <a:r>
              <a:rPr lang="en-US" dirty="0" smtClean="0">
                <a:solidFill>
                  <a:schemeClr val="bg1">
                    <a:lumMod val="85000"/>
                  </a:schemeClr>
                </a:solidFill>
              </a:rPr>
              <a:t> in children with </a:t>
            </a:r>
            <a:r>
              <a:rPr lang="en-US" dirty="0" err="1" smtClean="0">
                <a:solidFill>
                  <a:schemeClr val="bg1">
                    <a:lumMod val="85000"/>
                  </a:schemeClr>
                </a:solidFill>
              </a:rPr>
              <a:t>tympanostomy</a:t>
            </a:r>
            <a:r>
              <a:rPr lang="en-US" dirty="0" smtClean="0">
                <a:solidFill>
                  <a:schemeClr val="bg1">
                    <a:lumMod val="85000"/>
                  </a:schemeClr>
                </a:solidFill>
              </a:rPr>
              <a:t> tubes in place.</a:t>
            </a:r>
          </a:p>
          <a:p>
            <a:pPr algn="l" rtl="0"/>
            <a:r>
              <a:rPr lang="en-US" dirty="0" smtClean="0">
                <a:solidFill>
                  <a:srgbClr val="C00000"/>
                </a:solidFill>
              </a:rPr>
              <a:t>Other bacteria:</a:t>
            </a:r>
            <a:r>
              <a:rPr lang="en-US" dirty="0" smtClean="0">
                <a:solidFill>
                  <a:schemeClr val="bg1">
                    <a:lumMod val="85000"/>
                  </a:schemeClr>
                </a:solidFill>
              </a:rPr>
              <a:t> Anaerobic bacteria infrequently cause AOM. Enteric gram-negative bacilli such as Escherichia coli may cause AOM in the first months of life . Pseudomonas </a:t>
            </a:r>
            <a:r>
              <a:rPr lang="en-US" dirty="0" err="1" smtClean="0">
                <a:solidFill>
                  <a:schemeClr val="bg1">
                    <a:lumMod val="85000"/>
                  </a:schemeClr>
                </a:solidFill>
              </a:rPr>
              <a:t>aeruginosa</a:t>
            </a:r>
            <a:r>
              <a:rPr lang="en-US" dirty="0" smtClean="0">
                <a:solidFill>
                  <a:schemeClr val="bg1">
                    <a:lumMod val="85000"/>
                  </a:schemeClr>
                </a:solidFill>
              </a:rPr>
              <a:t> has a special role in chronic </a:t>
            </a:r>
            <a:r>
              <a:rPr lang="en-US" dirty="0" err="1" smtClean="0">
                <a:solidFill>
                  <a:schemeClr val="bg1">
                    <a:lumMod val="85000"/>
                  </a:schemeClr>
                </a:solidFill>
              </a:rPr>
              <a:t>suppurative</a:t>
            </a:r>
            <a:r>
              <a:rPr lang="en-US" dirty="0" smtClean="0">
                <a:solidFill>
                  <a:schemeClr val="bg1">
                    <a:lumMod val="85000"/>
                  </a:schemeClr>
                </a:solidFill>
              </a:rPr>
              <a:t> </a:t>
            </a:r>
            <a:r>
              <a:rPr lang="en-US" dirty="0" err="1" smtClean="0">
                <a:solidFill>
                  <a:schemeClr val="bg1">
                    <a:lumMod val="85000"/>
                  </a:schemeClr>
                </a:solidFill>
              </a:rPr>
              <a:t>otitis</a:t>
            </a:r>
            <a:r>
              <a:rPr lang="en-US" dirty="0" smtClean="0">
                <a:solidFill>
                  <a:schemeClr val="bg1">
                    <a:lumMod val="85000"/>
                  </a:schemeClr>
                </a:solidFill>
              </a:rPr>
              <a:t> media.</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pPr algn="l" rtl="0"/>
            <a:r>
              <a:rPr lang="en-US" dirty="0" smtClean="0">
                <a:solidFill>
                  <a:schemeClr val="bg1">
                    <a:lumMod val="50000"/>
                  </a:schemeClr>
                </a:solidFill>
              </a:rPr>
              <a:t>Viruses :</a:t>
            </a:r>
            <a:r>
              <a:rPr lang="en-US" dirty="0" smtClean="0">
                <a:solidFill>
                  <a:schemeClr val="bg1">
                    <a:lumMod val="85000"/>
                  </a:schemeClr>
                </a:solidFill>
              </a:rPr>
              <a:t> Microbiologic and epidemiologic data suggest that viral infection is frequently associated with AOM. With advances in microbiologic techniques, including reverse transcriptase PCR, viruses are increasingly detected in the middle ear fluid of children with AOM. The most frequently isolated viruses are respiratory </a:t>
            </a:r>
            <a:r>
              <a:rPr lang="en-US" dirty="0" err="1" smtClean="0">
                <a:solidFill>
                  <a:schemeClr val="bg1">
                    <a:lumMod val="85000"/>
                  </a:schemeClr>
                </a:solidFill>
              </a:rPr>
              <a:t>syncytial</a:t>
            </a:r>
            <a:r>
              <a:rPr lang="en-US" dirty="0" smtClean="0">
                <a:solidFill>
                  <a:schemeClr val="bg1">
                    <a:lumMod val="85000"/>
                  </a:schemeClr>
                </a:solidFill>
              </a:rPr>
              <a:t> virus, </a:t>
            </a:r>
            <a:r>
              <a:rPr lang="en-US" dirty="0" err="1" smtClean="0">
                <a:solidFill>
                  <a:schemeClr val="bg1">
                    <a:lumMod val="85000"/>
                  </a:schemeClr>
                </a:solidFill>
              </a:rPr>
              <a:t>picornaviruses</a:t>
            </a:r>
            <a:r>
              <a:rPr lang="en-US" dirty="0" smtClean="0">
                <a:solidFill>
                  <a:schemeClr val="bg1">
                    <a:lumMod val="85000"/>
                  </a:schemeClr>
                </a:solidFill>
              </a:rPr>
              <a:t> (</a:t>
            </a:r>
            <a:r>
              <a:rPr lang="en-US" dirty="0" err="1" smtClean="0">
                <a:solidFill>
                  <a:schemeClr val="bg1">
                    <a:lumMod val="85000"/>
                  </a:schemeClr>
                </a:solidFill>
              </a:rPr>
              <a:t>eg</a:t>
            </a:r>
            <a:r>
              <a:rPr lang="en-US" dirty="0" smtClean="0">
                <a:solidFill>
                  <a:schemeClr val="bg1">
                    <a:lumMod val="85000"/>
                  </a:schemeClr>
                </a:solidFill>
              </a:rPr>
              <a:t>, rhinovirus, </a:t>
            </a:r>
            <a:r>
              <a:rPr lang="en-US" dirty="0" err="1" smtClean="0">
                <a:solidFill>
                  <a:schemeClr val="bg1">
                    <a:lumMod val="85000"/>
                  </a:schemeClr>
                </a:solidFill>
              </a:rPr>
              <a:t>enterovirus</a:t>
            </a:r>
            <a:r>
              <a:rPr lang="en-US" dirty="0" smtClean="0">
                <a:solidFill>
                  <a:schemeClr val="bg1">
                    <a:lumMod val="85000"/>
                  </a:schemeClr>
                </a:solidFill>
              </a:rPr>
              <a:t>), </a:t>
            </a:r>
            <a:r>
              <a:rPr lang="en-US" dirty="0" err="1" smtClean="0">
                <a:solidFill>
                  <a:schemeClr val="bg1">
                    <a:lumMod val="85000"/>
                  </a:schemeClr>
                </a:solidFill>
              </a:rPr>
              <a:t>coronaviruses</a:t>
            </a:r>
            <a:r>
              <a:rPr lang="en-US" dirty="0" smtClean="0">
                <a:solidFill>
                  <a:schemeClr val="bg1">
                    <a:lumMod val="85000"/>
                  </a:schemeClr>
                </a:solidFill>
              </a:rPr>
              <a:t>, influenza viruses, adenoviruses, and human </a:t>
            </a:r>
            <a:r>
              <a:rPr lang="en-US" dirty="0" err="1" smtClean="0">
                <a:solidFill>
                  <a:schemeClr val="bg1">
                    <a:lumMod val="85000"/>
                  </a:schemeClr>
                </a:solidFill>
              </a:rPr>
              <a:t>metapneumovirus</a:t>
            </a:r>
            <a:r>
              <a:rPr lang="en-US" dirty="0" smtClean="0">
                <a:solidFill>
                  <a:schemeClr val="bg1">
                    <a:lumMod val="85000"/>
                  </a:schemeClr>
                </a:solidFill>
              </a:rPr>
              <a:t>. </a:t>
            </a:r>
          </a:p>
          <a:p>
            <a:pPr algn="l" rtl="0"/>
            <a:r>
              <a:rPr lang="en-US" dirty="0" smtClean="0">
                <a:solidFill>
                  <a:schemeClr val="bg1">
                    <a:lumMod val="50000"/>
                  </a:schemeClr>
                </a:solidFill>
              </a:rPr>
              <a:t>Other pathogens : </a:t>
            </a:r>
            <a:r>
              <a:rPr lang="en-US" dirty="0" err="1" smtClean="0">
                <a:solidFill>
                  <a:schemeClr val="bg1">
                    <a:lumMod val="85000"/>
                  </a:schemeClr>
                </a:solidFill>
              </a:rPr>
              <a:t>Mycoplasma</a:t>
            </a:r>
            <a:r>
              <a:rPr lang="en-US" dirty="0" smtClean="0">
                <a:solidFill>
                  <a:schemeClr val="bg1">
                    <a:lumMod val="85000"/>
                  </a:schemeClr>
                </a:solidFill>
              </a:rPr>
              <a:t> </a:t>
            </a:r>
            <a:r>
              <a:rPr lang="en-US" dirty="0" err="1" smtClean="0">
                <a:solidFill>
                  <a:schemeClr val="bg1">
                    <a:lumMod val="85000"/>
                  </a:schemeClr>
                </a:solidFill>
              </a:rPr>
              <a:t>pneumoniae</a:t>
            </a:r>
            <a:r>
              <a:rPr lang="en-US" dirty="0" smtClean="0">
                <a:solidFill>
                  <a:schemeClr val="bg1">
                    <a:lumMod val="85000"/>
                  </a:schemeClr>
                </a:solidFill>
              </a:rPr>
              <a:t> rarely has been isolated from middle ear fluids of children with AOM. Chlamydia </a:t>
            </a:r>
            <a:r>
              <a:rPr lang="en-US" dirty="0" err="1" smtClean="0">
                <a:solidFill>
                  <a:schemeClr val="bg1">
                    <a:lumMod val="85000"/>
                  </a:schemeClr>
                </a:solidFill>
              </a:rPr>
              <a:t>trachomatis</a:t>
            </a:r>
            <a:r>
              <a:rPr lang="en-US" dirty="0" smtClean="0">
                <a:solidFill>
                  <a:schemeClr val="bg1">
                    <a:lumMod val="85000"/>
                  </a:schemeClr>
                </a:solidFill>
              </a:rPr>
              <a:t> has been associated with </a:t>
            </a:r>
            <a:r>
              <a:rPr lang="en-US" dirty="0" err="1" smtClean="0">
                <a:solidFill>
                  <a:schemeClr val="bg1">
                    <a:lumMod val="85000"/>
                  </a:schemeClr>
                </a:solidFill>
              </a:rPr>
              <a:t>otitis</a:t>
            </a:r>
            <a:r>
              <a:rPr lang="en-US" dirty="0" smtClean="0">
                <a:solidFill>
                  <a:schemeClr val="bg1">
                    <a:lumMod val="85000"/>
                  </a:schemeClr>
                </a:solidFill>
              </a:rPr>
              <a:t> media in infants younger than six months of age. C. </a:t>
            </a:r>
            <a:r>
              <a:rPr lang="en-US" dirty="0" err="1" smtClean="0">
                <a:solidFill>
                  <a:schemeClr val="bg1">
                    <a:lumMod val="85000"/>
                  </a:schemeClr>
                </a:solidFill>
              </a:rPr>
              <a:t>pneumoniae</a:t>
            </a:r>
            <a:r>
              <a:rPr lang="en-US" dirty="0" smtClean="0">
                <a:solidFill>
                  <a:schemeClr val="bg1">
                    <a:lumMod val="85000"/>
                  </a:schemeClr>
                </a:solidFill>
              </a:rPr>
              <a:t> has been isolated from some patients with acute and chronic </a:t>
            </a:r>
            <a:r>
              <a:rPr lang="en-US" dirty="0" err="1" smtClean="0">
                <a:solidFill>
                  <a:schemeClr val="bg1">
                    <a:lumMod val="85000"/>
                  </a:schemeClr>
                </a:solidFill>
              </a:rPr>
              <a:t>otitis</a:t>
            </a:r>
            <a:r>
              <a:rPr lang="en-US" dirty="0" smtClean="0">
                <a:solidFill>
                  <a:schemeClr val="bg1">
                    <a:lumMod val="85000"/>
                  </a:schemeClr>
                </a:solidFill>
              </a:rPr>
              <a:t> media . </a:t>
            </a:r>
          </a:p>
          <a:p>
            <a:pPr algn="l" rtl="0"/>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Symptoms and signs  </a:t>
            </a:r>
            <a:endParaRPr lang="ar-SA" dirty="0"/>
          </a:p>
        </p:txBody>
      </p:sp>
      <p:sp>
        <p:nvSpPr>
          <p:cNvPr id="3" name="عنصر نائب للمحتوى 2"/>
          <p:cNvSpPr>
            <a:spLocks noGrp="1"/>
          </p:cNvSpPr>
          <p:nvPr>
            <p:ph idx="1"/>
          </p:nvPr>
        </p:nvSpPr>
        <p:spPr/>
        <p:txBody>
          <a:bodyPr>
            <a:normAutofit fontScale="85000" lnSpcReduction="20000"/>
          </a:bodyPr>
          <a:lstStyle/>
          <a:p>
            <a:pPr algn="l" rtl="0"/>
            <a:r>
              <a:rPr lang="en-US" dirty="0" smtClean="0">
                <a:solidFill>
                  <a:schemeClr val="bg1">
                    <a:lumMod val="85000"/>
                  </a:schemeClr>
                </a:solidFill>
              </a:rPr>
              <a:t>Children with AOM, particularly infants, may present with nonspecific symptoms and signs, including fever, irritability, headache, apathy, anorexia, vomiting, and diarrhea. Fever occurs in one- to two-thirds of children with AOM, though temperature &gt;40°C (104°F) is unusual unless accompanied by </a:t>
            </a:r>
            <a:r>
              <a:rPr lang="en-US" dirty="0" err="1" smtClean="0">
                <a:solidFill>
                  <a:schemeClr val="bg1">
                    <a:lumMod val="85000"/>
                  </a:schemeClr>
                </a:solidFill>
              </a:rPr>
              <a:t>bacteremia</a:t>
            </a:r>
            <a:r>
              <a:rPr lang="en-US" dirty="0" smtClean="0">
                <a:solidFill>
                  <a:schemeClr val="bg1">
                    <a:lumMod val="85000"/>
                  </a:schemeClr>
                </a:solidFill>
              </a:rPr>
              <a:t> or other focus of infection. The lack of specificity of symptoms of AOM in young children, particularly in infants, makes the diagnosis challenging.</a:t>
            </a:r>
          </a:p>
          <a:p>
            <a:pPr algn="l" rtl="0"/>
            <a:r>
              <a:rPr lang="en-US" dirty="0" smtClean="0">
                <a:solidFill>
                  <a:schemeClr val="bg1">
                    <a:lumMod val="85000"/>
                  </a:schemeClr>
                </a:solidFill>
              </a:rPr>
              <a:t>Ear pain (</a:t>
            </a:r>
            <a:r>
              <a:rPr lang="en-US" dirty="0" err="1" smtClean="0">
                <a:solidFill>
                  <a:schemeClr val="bg1">
                    <a:lumMod val="85000"/>
                  </a:schemeClr>
                </a:solidFill>
              </a:rPr>
              <a:t>otalgia</a:t>
            </a:r>
            <a:r>
              <a:rPr lang="en-US" dirty="0" smtClean="0">
                <a:solidFill>
                  <a:schemeClr val="bg1">
                    <a:lumMod val="85000"/>
                  </a:schemeClr>
                </a:solidFill>
              </a:rPr>
              <a:t>) is the most common complaint in children with AOM and the best predictor of AOM. However, ear pain and other ear-related symptoms (</a:t>
            </a:r>
            <a:r>
              <a:rPr lang="en-US" dirty="0" err="1" smtClean="0">
                <a:solidFill>
                  <a:schemeClr val="bg1">
                    <a:lumMod val="85000"/>
                  </a:schemeClr>
                </a:solidFill>
              </a:rPr>
              <a:t>eg</a:t>
            </a:r>
            <a:r>
              <a:rPr lang="en-US" dirty="0" smtClean="0">
                <a:solidFill>
                  <a:schemeClr val="bg1">
                    <a:lumMod val="85000"/>
                  </a:schemeClr>
                </a:solidFill>
              </a:rPr>
              <a:t>, ear rubbing) are not always present</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DIAGNOSIS </a:t>
            </a:r>
            <a:endParaRPr lang="ar-SA" dirty="0"/>
          </a:p>
        </p:txBody>
      </p:sp>
      <p:sp>
        <p:nvSpPr>
          <p:cNvPr id="3" name="عنصر نائب للمحتوى 2"/>
          <p:cNvSpPr>
            <a:spLocks noGrp="1"/>
          </p:cNvSpPr>
          <p:nvPr>
            <p:ph idx="1"/>
          </p:nvPr>
        </p:nvSpPr>
        <p:spPr>
          <a:xfrm>
            <a:off x="457200" y="1600201"/>
            <a:ext cx="8229600" cy="3900501"/>
          </a:xfrm>
        </p:spPr>
        <p:txBody>
          <a:bodyPr>
            <a:normAutofit fontScale="85000" lnSpcReduction="10000"/>
          </a:bodyPr>
          <a:lstStyle/>
          <a:p>
            <a:pPr algn="l" rtl="0"/>
            <a:r>
              <a:rPr lang="en-US" dirty="0" smtClean="0">
                <a:solidFill>
                  <a:schemeClr val="bg1">
                    <a:lumMod val="85000"/>
                  </a:schemeClr>
                </a:solidFill>
              </a:rPr>
              <a:t>The diagnosis of AOM requires all of the following:</a:t>
            </a:r>
          </a:p>
          <a:p>
            <a:pPr algn="l" rtl="0"/>
            <a:r>
              <a:rPr lang="en-US" dirty="0" smtClean="0">
                <a:solidFill>
                  <a:schemeClr val="bg1">
                    <a:lumMod val="85000"/>
                  </a:schemeClr>
                </a:solidFill>
              </a:rPr>
              <a:t>Evidence of an acute history (</a:t>
            </a:r>
            <a:r>
              <a:rPr lang="en-US" dirty="0" err="1" smtClean="0">
                <a:solidFill>
                  <a:schemeClr val="bg1">
                    <a:lumMod val="85000"/>
                  </a:schemeClr>
                </a:solidFill>
              </a:rPr>
              <a:t>eg</a:t>
            </a:r>
            <a:r>
              <a:rPr lang="en-US" dirty="0" smtClean="0">
                <a:solidFill>
                  <a:schemeClr val="bg1">
                    <a:lumMod val="85000"/>
                  </a:schemeClr>
                </a:solidFill>
              </a:rPr>
              <a:t>, fever, irritability)</a:t>
            </a:r>
          </a:p>
          <a:p>
            <a:pPr algn="l" rtl="0"/>
            <a:r>
              <a:rPr lang="en-US" dirty="0" smtClean="0">
                <a:solidFill>
                  <a:schemeClr val="bg1">
                    <a:lumMod val="85000"/>
                  </a:schemeClr>
                </a:solidFill>
              </a:rPr>
              <a:t>Signs and symptoms of middle ear inflammation (</a:t>
            </a:r>
            <a:r>
              <a:rPr lang="en-US" dirty="0" err="1" smtClean="0">
                <a:solidFill>
                  <a:schemeClr val="bg1">
                    <a:lumMod val="85000"/>
                  </a:schemeClr>
                </a:solidFill>
              </a:rPr>
              <a:t>eg</a:t>
            </a:r>
            <a:r>
              <a:rPr lang="en-US" dirty="0" smtClean="0">
                <a:solidFill>
                  <a:schemeClr val="bg1">
                    <a:lumMod val="85000"/>
                  </a:schemeClr>
                </a:solidFill>
              </a:rPr>
              <a:t>, distinct </a:t>
            </a:r>
            <a:r>
              <a:rPr lang="en-US" dirty="0" err="1" smtClean="0">
                <a:solidFill>
                  <a:schemeClr val="bg1">
                    <a:lumMod val="85000"/>
                  </a:schemeClr>
                </a:solidFill>
              </a:rPr>
              <a:t>erythema</a:t>
            </a:r>
            <a:r>
              <a:rPr lang="en-US" dirty="0" smtClean="0">
                <a:solidFill>
                  <a:schemeClr val="bg1">
                    <a:lumMod val="85000"/>
                  </a:schemeClr>
                </a:solidFill>
              </a:rPr>
              <a:t> of the tympanic membrane or </a:t>
            </a:r>
            <a:r>
              <a:rPr lang="en-US" dirty="0" err="1" smtClean="0">
                <a:solidFill>
                  <a:schemeClr val="bg1">
                    <a:lumMod val="85000"/>
                  </a:schemeClr>
                </a:solidFill>
              </a:rPr>
              <a:t>otalgia</a:t>
            </a:r>
            <a:r>
              <a:rPr lang="en-US" dirty="0" smtClean="0">
                <a:solidFill>
                  <a:schemeClr val="bg1">
                    <a:lumMod val="85000"/>
                  </a:schemeClr>
                </a:solidFill>
              </a:rPr>
              <a:t>, fever)</a:t>
            </a:r>
          </a:p>
          <a:p>
            <a:pPr algn="l" rtl="0"/>
            <a:r>
              <a:rPr lang="en-US" dirty="0" smtClean="0">
                <a:solidFill>
                  <a:schemeClr val="bg1">
                    <a:lumMod val="85000"/>
                  </a:schemeClr>
                </a:solidFill>
              </a:rPr>
              <a:t>Middle ear effusion (</a:t>
            </a:r>
            <a:r>
              <a:rPr lang="en-US" dirty="0" err="1" smtClean="0">
                <a:solidFill>
                  <a:schemeClr val="bg1">
                    <a:lumMod val="85000"/>
                  </a:schemeClr>
                </a:solidFill>
              </a:rPr>
              <a:t>eg</a:t>
            </a:r>
            <a:r>
              <a:rPr lang="en-US" dirty="0" smtClean="0">
                <a:solidFill>
                  <a:schemeClr val="bg1">
                    <a:lumMod val="85000"/>
                  </a:schemeClr>
                </a:solidFill>
              </a:rPr>
              <a:t>, tympanic membrane bulging, decreased or absent tympanic membrane mobility, presence of an air-fluid level, or </a:t>
            </a:r>
            <a:r>
              <a:rPr lang="en-US" dirty="0" err="1" smtClean="0">
                <a:solidFill>
                  <a:schemeClr val="bg1">
                    <a:lumMod val="85000"/>
                  </a:schemeClr>
                </a:solidFill>
              </a:rPr>
              <a:t>otorrhea</a:t>
            </a:r>
            <a:r>
              <a:rPr lang="en-US" dirty="0" smtClean="0">
                <a:solidFill>
                  <a:schemeClr val="bg1">
                    <a:lumMod val="85000"/>
                  </a:schemeClr>
                </a:solidFill>
              </a:rPr>
              <a:t>)  </a:t>
            </a:r>
          </a:p>
          <a:p>
            <a:pPr algn="l" rtl="0"/>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chemeClr val="bg1">
                    <a:lumMod val="85000"/>
                  </a:schemeClr>
                </a:solidFill>
              </a:rPr>
              <a:t>Intratemporal</a:t>
            </a:r>
            <a:r>
              <a:rPr lang="en-US" dirty="0" smtClean="0">
                <a:solidFill>
                  <a:schemeClr val="bg1">
                    <a:lumMod val="85000"/>
                  </a:schemeClr>
                </a:solidFill>
              </a:rPr>
              <a:t> complications </a:t>
            </a:r>
            <a:endParaRPr lang="ar-SA" dirty="0">
              <a:solidFill>
                <a:schemeClr val="bg1">
                  <a:lumMod val="85000"/>
                </a:schemeClr>
              </a:solidFill>
            </a:endParaRPr>
          </a:p>
        </p:txBody>
      </p:sp>
      <p:sp>
        <p:nvSpPr>
          <p:cNvPr id="3" name="عنصر نائب للمحتوى 2"/>
          <p:cNvSpPr>
            <a:spLocks noGrp="1"/>
          </p:cNvSpPr>
          <p:nvPr>
            <p:ph idx="1"/>
          </p:nvPr>
        </p:nvSpPr>
        <p:spPr>
          <a:xfrm>
            <a:off x="457200" y="1600200"/>
            <a:ext cx="8229600" cy="4900634"/>
          </a:xfrm>
        </p:spPr>
        <p:txBody>
          <a:bodyPr>
            <a:normAutofit fontScale="70000" lnSpcReduction="20000"/>
          </a:bodyPr>
          <a:lstStyle/>
          <a:p>
            <a:pPr algn="l" rtl="0">
              <a:buNone/>
            </a:pPr>
            <a:r>
              <a:rPr lang="en-US" dirty="0" smtClean="0">
                <a:solidFill>
                  <a:schemeClr val="bg1">
                    <a:lumMod val="85000"/>
                  </a:schemeClr>
                </a:solidFill>
              </a:rPr>
              <a:t> </a:t>
            </a:r>
            <a:r>
              <a:rPr lang="en-US" dirty="0" err="1" smtClean="0">
                <a:solidFill>
                  <a:schemeClr val="bg1">
                    <a:lumMod val="85000"/>
                  </a:schemeClr>
                </a:solidFill>
              </a:rPr>
              <a:t>Intratemporal</a:t>
            </a:r>
            <a:r>
              <a:rPr lang="en-US" dirty="0" smtClean="0">
                <a:solidFill>
                  <a:schemeClr val="bg1">
                    <a:lumMod val="85000"/>
                  </a:schemeClr>
                </a:solidFill>
              </a:rPr>
              <a:t> (</a:t>
            </a:r>
            <a:r>
              <a:rPr lang="en-US" dirty="0" err="1" smtClean="0">
                <a:solidFill>
                  <a:schemeClr val="bg1">
                    <a:lumMod val="85000"/>
                  </a:schemeClr>
                </a:solidFill>
              </a:rPr>
              <a:t>extracranial</a:t>
            </a:r>
            <a:r>
              <a:rPr lang="en-US" dirty="0" smtClean="0">
                <a:solidFill>
                  <a:schemeClr val="bg1">
                    <a:lumMod val="85000"/>
                  </a:schemeClr>
                </a:solidFill>
              </a:rPr>
              <a:t>) complications of AOM include: </a:t>
            </a:r>
          </a:p>
          <a:p>
            <a:pPr algn="l" rtl="0"/>
            <a:r>
              <a:rPr lang="en-US" dirty="0" smtClean="0">
                <a:solidFill>
                  <a:schemeClr val="bg1">
                    <a:lumMod val="85000"/>
                  </a:schemeClr>
                </a:solidFill>
              </a:rPr>
              <a:t>Hearing loss (secondary to middle ear fluid, </a:t>
            </a:r>
            <a:r>
              <a:rPr lang="en-US" dirty="0" err="1" smtClean="0">
                <a:solidFill>
                  <a:schemeClr val="bg1">
                    <a:lumMod val="85000"/>
                  </a:schemeClr>
                </a:solidFill>
              </a:rPr>
              <a:t>ossicular</a:t>
            </a:r>
            <a:r>
              <a:rPr lang="en-US" dirty="0" smtClean="0">
                <a:solidFill>
                  <a:schemeClr val="bg1">
                    <a:lumMod val="85000"/>
                  </a:schemeClr>
                </a:solidFill>
              </a:rPr>
              <a:t> fixation or disruption, or involvement of the eighth cranial nerve)</a:t>
            </a:r>
          </a:p>
          <a:p>
            <a:pPr algn="l" rtl="0"/>
            <a:r>
              <a:rPr lang="en-US" dirty="0" smtClean="0">
                <a:solidFill>
                  <a:schemeClr val="bg1">
                    <a:lumMod val="85000"/>
                  </a:schemeClr>
                </a:solidFill>
              </a:rPr>
              <a:t>Balance and motor problems</a:t>
            </a:r>
          </a:p>
          <a:p>
            <a:pPr algn="l" rtl="0"/>
            <a:r>
              <a:rPr lang="en-US" dirty="0" smtClean="0">
                <a:solidFill>
                  <a:schemeClr val="bg1">
                    <a:lumMod val="85000"/>
                  </a:schemeClr>
                </a:solidFill>
              </a:rPr>
              <a:t>Tympanic membrane perforation, </a:t>
            </a:r>
            <a:r>
              <a:rPr lang="en-US" dirty="0" err="1" smtClean="0">
                <a:solidFill>
                  <a:schemeClr val="bg1">
                    <a:lumMod val="85000"/>
                  </a:schemeClr>
                </a:solidFill>
              </a:rPr>
              <a:t>tympanosclerosis</a:t>
            </a:r>
            <a:r>
              <a:rPr lang="en-US" dirty="0" smtClean="0">
                <a:solidFill>
                  <a:schemeClr val="bg1">
                    <a:lumMod val="85000"/>
                  </a:schemeClr>
                </a:solidFill>
              </a:rPr>
              <a:t> (asymptomatic whitish plaques) </a:t>
            </a:r>
          </a:p>
          <a:p>
            <a:pPr algn="l" rtl="0"/>
            <a:r>
              <a:rPr lang="en-US" dirty="0" smtClean="0">
                <a:solidFill>
                  <a:schemeClr val="bg1">
                    <a:lumMod val="85000"/>
                  </a:schemeClr>
                </a:solidFill>
              </a:rPr>
              <a:t>Middle ear </a:t>
            </a:r>
            <a:r>
              <a:rPr lang="en-US" dirty="0" err="1" smtClean="0">
                <a:solidFill>
                  <a:schemeClr val="bg1">
                    <a:lumMod val="85000"/>
                  </a:schemeClr>
                </a:solidFill>
              </a:rPr>
              <a:t>atelectasis</a:t>
            </a:r>
            <a:r>
              <a:rPr lang="en-US" dirty="0" smtClean="0">
                <a:solidFill>
                  <a:schemeClr val="bg1">
                    <a:lumMod val="85000"/>
                  </a:schemeClr>
                </a:solidFill>
              </a:rPr>
              <a:t> (retraction or collapse of the tympanic membrane due to chronic or recurrent decreased pressure in the middle ear) </a:t>
            </a:r>
          </a:p>
          <a:p>
            <a:pPr algn="l" rtl="0"/>
            <a:r>
              <a:rPr lang="en-US" dirty="0" err="1" smtClean="0">
                <a:solidFill>
                  <a:schemeClr val="bg1">
                    <a:lumMod val="85000"/>
                  </a:schemeClr>
                </a:solidFill>
              </a:rPr>
              <a:t>Cholesteatoma</a:t>
            </a:r>
            <a:r>
              <a:rPr lang="en-US" dirty="0" smtClean="0">
                <a:solidFill>
                  <a:schemeClr val="bg1">
                    <a:lumMod val="85000"/>
                  </a:schemeClr>
                </a:solidFill>
              </a:rPr>
              <a:t> : is an abnormal growth of </a:t>
            </a:r>
            <a:r>
              <a:rPr lang="en-US" dirty="0" err="1" smtClean="0">
                <a:solidFill>
                  <a:schemeClr val="bg1">
                    <a:lumMod val="85000"/>
                  </a:schemeClr>
                </a:solidFill>
              </a:rPr>
              <a:t>squamous</a:t>
            </a:r>
            <a:r>
              <a:rPr lang="en-US" dirty="0" smtClean="0">
                <a:solidFill>
                  <a:schemeClr val="bg1">
                    <a:lumMod val="85000"/>
                  </a:schemeClr>
                </a:solidFill>
              </a:rPr>
              <a:t> epithelium in the middle ear .</a:t>
            </a:r>
          </a:p>
          <a:p>
            <a:pPr algn="l" rtl="0"/>
            <a:r>
              <a:rPr lang="en-US" dirty="0" err="1" smtClean="0">
                <a:solidFill>
                  <a:schemeClr val="bg1">
                    <a:lumMod val="85000"/>
                  </a:schemeClr>
                </a:solidFill>
              </a:rPr>
              <a:t>Mastoiditis</a:t>
            </a:r>
            <a:r>
              <a:rPr lang="en-US" dirty="0" smtClean="0">
                <a:solidFill>
                  <a:schemeClr val="bg1">
                    <a:lumMod val="85000"/>
                  </a:schemeClr>
                </a:solidFill>
              </a:rPr>
              <a:t> — Because the mastoid air cells are connected to the distal end of the middle ear through a small canal or </a:t>
            </a:r>
            <a:r>
              <a:rPr lang="en-US" dirty="0" err="1" smtClean="0">
                <a:solidFill>
                  <a:schemeClr val="bg1">
                    <a:lumMod val="85000"/>
                  </a:schemeClr>
                </a:solidFill>
              </a:rPr>
              <a:t>antrum</a:t>
            </a:r>
            <a:r>
              <a:rPr lang="en-US" dirty="0" smtClean="0">
                <a:solidFill>
                  <a:schemeClr val="bg1">
                    <a:lumMod val="85000"/>
                  </a:schemeClr>
                </a:solidFill>
              </a:rPr>
              <a:t>, most episodes of AOM are associated with some inflammation of the mastoid</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Intracranial complication</a:t>
            </a:r>
            <a:endParaRPr lang="ar-SA" dirty="0">
              <a:solidFill>
                <a:schemeClr val="bg1">
                  <a:lumMod val="85000"/>
                </a:schemeClr>
              </a:solidFill>
            </a:endParaRPr>
          </a:p>
        </p:txBody>
      </p:sp>
      <p:sp>
        <p:nvSpPr>
          <p:cNvPr id="3" name="عنصر نائب للمحتوى 2"/>
          <p:cNvSpPr>
            <a:spLocks noGrp="1"/>
          </p:cNvSpPr>
          <p:nvPr>
            <p:ph idx="1"/>
          </p:nvPr>
        </p:nvSpPr>
        <p:spPr/>
        <p:txBody>
          <a:bodyPr>
            <a:normAutofit fontScale="92500" lnSpcReduction="10000"/>
          </a:bodyPr>
          <a:lstStyle/>
          <a:p>
            <a:pPr algn="l" rtl="0"/>
            <a:r>
              <a:rPr lang="en-US" dirty="0" smtClean="0">
                <a:solidFill>
                  <a:schemeClr val="bg1">
                    <a:lumMod val="85000"/>
                  </a:schemeClr>
                </a:solidFill>
              </a:rPr>
              <a:t>Meningitis</a:t>
            </a:r>
          </a:p>
          <a:p>
            <a:pPr algn="l" rtl="0"/>
            <a:r>
              <a:rPr lang="en-US" dirty="0" smtClean="0">
                <a:solidFill>
                  <a:schemeClr val="bg1">
                    <a:lumMod val="85000"/>
                  </a:schemeClr>
                </a:solidFill>
              </a:rPr>
              <a:t>Epidural abscess.</a:t>
            </a:r>
          </a:p>
          <a:p>
            <a:pPr algn="l" rtl="0"/>
            <a:r>
              <a:rPr lang="en-US" dirty="0" smtClean="0">
                <a:solidFill>
                  <a:schemeClr val="bg1">
                    <a:lumMod val="85000"/>
                  </a:schemeClr>
                </a:solidFill>
              </a:rPr>
              <a:t>Brain abscess.</a:t>
            </a:r>
          </a:p>
          <a:p>
            <a:pPr algn="l" rtl="0"/>
            <a:r>
              <a:rPr lang="en-US" dirty="0" smtClean="0">
                <a:solidFill>
                  <a:schemeClr val="bg1">
                    <a:lumMod val="85000"/>
                  </a:schemeClr>
                </a:solidFill>
              </a:rPr>
              <a:t>Lateral sinus thrombosis</a:t>
            </a:r>
          </a:p>
          <a:p>
            <a:pPr algn="l" rtl="0"/>
            <a:r>
              <a:rPr lang="en-US" dirty="0" smtClean="0">
                <a:solidFill>
                  <a:schemeClr val="bg1">
                    <a:lumMod val="85000"/>
                  </a:schemeClr>
                </a:solidFill>
              </a:rPr>
              <a:t>Cavernous sinus thrombosis</a:t>
            </a:r>
          </a:p>
          <a:p>
            <a:pPr algn="l" rtl="0"/>
            <a:r>
              <a:rPr lang="en-US" dirty="0" smtClean="0">
                <a:solidFill>
                  <a:schemeClr val="bg1">
                    <a:lumMod val="85000"/>
                  </a:schemeClr>
                </a:solidFill>
              </a:rPr>
              <a:t>Subdural </a:t>
            </a:r>
            <a:r>
              <a:rPr lang="en-US" dirty="0" err="1" smtClean="0">
                <a:solidFill>
                  <a:schemeClr val="bg1">
                    <a:lumMod val="85000"/>
                  </a:schemeClr>
                </a:solidFill>
              </a:rPr>
              <a:t>empyema</a:t>
            </a:r>
            <a:r>
              <a:rPr lang="en-US" dirty="0" smtClean="0">
                <a:solidFill>
                  <a:schemeClr val="bg1">
                    <a:lumMod val="85000"/>
                  </a:schemeClr>
                </a:solidFill>
              </a:rPr>
              <a:t> (collection of purulent material between the </a:t>
            </a:r>
            <a:r>
              <a:rPr lang="en-US" dirty="0" err="1" smtClean="0">
                <a:solidFill>
                  <a:schemeClr val="bg1">
                    <a:lumMod val="85000"/>
                  </a:schemeClr>
                </a:solidFill>
              </a:rPr>
              <a:t>dura</a:t>
            </a:r>
            <a:r>
              <a:rPr lang="en-US" dirty="0" smtClean="0">
                <a:solidFill>
                  <a:schemeClr val="bg1">
                    <a:lumMod val="85000"/>
                  </a:schemeClr>
                </a:solidFill>
              </a:rPr>
              <a:t> and the </a:t>
            </a:r>
            <a:r>
              <a:rPr lang="en-US" dirty="0" err="1" smtClean="0">
                <a:solidFill>
                  <a:schemeClr val="bg1">
                    <a:lumMod val="85000"/>
                  </a:schemeClr>
                </a:solidFill>
              </a:rPr>
              <a:t>arachnoid</a:t>
            </a:r>
            <a:r>
              <a:rPr lang="en-US" dirty="0" smtClean="0">
                <a:solidFill>
                  <a:schemeClr val="bg1">
                    <a:lumMod val="85000"/>
                  </a:schemeClr>
                </a:solidFill>
              </a:rPr>
              <a:t> membrane)</a:t>
            </a:r>
          </a:p>
          <a:p>
            <a:pPr algn="l" rtl="0"/>
            <a:r>
              <a:rPr lang="en-US" dirty="0" smtClean="0">
                <a:solidFill>
                  <a:schemeClr val="bg1">
                    <a:lumMod val="85000"/>
                  </a:schemeClr>
                </a:solidFill>
              </a:rPr>
              <a:t>Carotid artery thrombosis.</a:t>
            </a:r>
          </a:p>
          <a:p>
            <a:pPr algn="l" rtl="0"/>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Management of AOM</a:t>
            </a:r>
            <a:endParaRPr lang="ar-SA" dirty="0">
              <a:solidFill>
                <a:schemeClr val="bg1">
                  <a:lumMod val="85000"/>
                </a:schemeClr>
              </a:solidFill>
            </a:endParaRPr>
          </a:p>
        </p:txBody>
      </p:sp>
      <p:sp>
        <p:nvSpPr>
          <p:cNvPr id="3" name="عنصر نائب للمحتوى 2"/>
          <p:cNvSpPr>
            <a:spLocks noGrp="1"/>
          </p:cNvSpPr>
          <p:nvPr>
            <p:ph idx="1"/>
          </p:nvPr>
        </p:nvSpPr>
        <p:spPr/>
        <p:txBody>
          <a:bodyPr/>
          <a:lstStyle/>
          <a:p>
            <a:pPr algn="l" rtl="0"/>
            <a:r>
              <a:rPr lang="en-US" dirty="0" smtClean="0">
                <a:solidFill>
                  <a:schemeClr val="bg1">
                    <a:lumMod val="85000"/>
                  </a:schemeClr>
                </a:solidFill>
              </a:rPr>
              <a:t>The systemic and local signs and symptoms of AOM usually resolve in 24 to 72 hours with appropriate antimicrobial therapy, and somewhat more slowly in children who are not treated initially with antibiotic therapy. Regardless, persistence of middle ear effusion (MEE) after the resolution of acute symptoms is common. </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SYMPTOMATIC THERAPY</a:t>
            </a:r>
            <a:endParaRPr lang="ar-SA" dirty="0"/>
          </a:p>
        </p:txBody>
      </p:sp>
      <p:sp>
        <p:nvSpPr>
          <p:cNvPr id="3" name="عنصر نائب للمحتوى 2"/>
          <p:cNvSpPr>
            <a:spLocks noGrp="1"/>
          </p:cNvSpPr>
          <p:nvPr>
            <p:ph idx="1"/>
          </p:nvPr>
        </p:nvSpPr>
        <p:spPr>
          <a:xfrm>
            <a:off x="457200" y="1600200"/>
            <a:ext cx="8229600" cy="5043510"/>
          </a:xfrm>
        </p:spPr>
        <p:txBody>
          <a:bodyPr/>
          <a:lstStyle/>
          <a:p>
            <a:pPr algn="l" rtl="0"/>
            <a:r>
              <a:rPr lang="en-US" dirty="0" smtClean="0">
                <a:solidFill>
                  <a:schemeClr val="bg1">
                    <a:lumMod val="85000"/>
                  </a:schemeClr>
                </a:solidFill>
              </a:rPr>
              <a:t>Pain remedies :</a:t>
            </a:r>
          </a:p>
          <a:p>
            <a:pPr algn="l" rtl="0">
              <a:buNone/>
            </a:pPr>
            <a:r>
              <a:rPr lang="en-US" dirty="0" smtClean="0">
                <a:solidFill>
                  <a:schemeClr val="bg1">
                    <a:lumMod val="85000"/>
                  </a:schemeClr>
                </a:solidFill>
              </a:rPr>
              <a:t>1. topical agent, </a:t>
            </a:r>
            <a:r>
              <a:rPr lang="en-US" dirty="0" err="1" smtClean="0">
                <a:solidFill>
                  <a:schemeClr val="bg1">
                    <a:lumMod val="85000"/>
                  </a:schemeClr>
                </a:solidFill>
              </a:rPr>
              <a:t>Auralgan</a:t>
            </a:r>
            <a:r>
              <a:rPr lang="en-US" dirty="0" smtClean="0">
                <a:solidFill>
                  <a:schemeClr val="bg1">
                    <a:lumMod val="85000"/>
                  </a:schemeClr>
                </a:solidFill>
              </a:rPr>
              <a:t> (combination of </a:t>
            </a:r>
            <a:r>
              <a:rPr lang="en-US" dirty="0" err="1" smtClean="0">
                <a:solidFill>
                  <a:schemeClr val="bg1">
                    <a:lumMod val="85000"/>
                  </a:schemeClr>
                </a:solidFill>
              </a:rPr>
              <a:t>antipyrine</a:t>
            </a:r>
            <a:r>
              <a:rPr lang="en-US" dirty="0" smtClean="0">
                <a:solidFill>
                  <a:schemeClr val="bg1">
                    <a:lumMod val="85000"/>
                  </a:schemeClr>
                </a:solidFill>
              </a:rPr>
              <a:t>, benzocaine, and glycerin)</a:t>
            </a:r>
          </a:p>
          <a:p>
            <a:pPr algn="l" rtl="0">
              <a:buNone/>
            </a:pPr>
            <a:r>
              <a:rPr lang="en-US" dirty="0" smtClean="0">
                <a:solidFill>
                  <a:schemeClr val="bg1">
                    <a:lumMod val="85000"/>
                  </a:schemeClr>
                </a:solidFill>
              </a:rPr>
              <a:t>2.topical aqueous lidocaine (</a:t>
            </a:r>
            <a:r>
              <a:rPr lang="en-US" dirty="0" err="1" smtClean="0">
                <a:solidFill>
                  <a:schemeClr val="bg1">
                    <a:lumMod val="85000"/>
                  </a:schemeClr>
                </a:solidFill>
              </a:rPr>
              <a:t>lignocaine</a:t>
            </a:r>
            <a:r>
              <a:rPr lang="en-US" dirty="0" smtClean="0">
                <a:solidFill>
                  <a:schemeClr val="bg1">
                    <a:lumMod val="85000"/>
                  </a:schemeClr>
                </a:solidFill>
              </a:rPr>
              <a:t>) ear drops .</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8" name="مستطيل 7"/>
          <p:cNvSpPr/>
          <p:nvPr/>
        </p:nvSpPr>
        <p:spPr>
          <a:xfrm>
            <a:off x="285720" y="1500174"/>
            <a:ext cx="8501122" cy="4714908"/>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ar-SA">
              <a:solidFill>
                <a:schemeClr val="bg1">
                  <a:lumMod val="95000"/>
                </a:schemeClr>
              </a:solidFill>
            </a:endParaRPr>
          </a:p>
        </p:txBody>
      </p:sp>
      <p:sp>
        <p:nvSpPr>
          <p:cNvPr id="2" name="Title 1"/>
          <p:cNvSpPr>
            <a:spLocks noGrp="1"/>
          </p:cNvSpPr>
          <p:nvPr>
            <p:ph type="title"/>
          </p:nvPr>
        </p:nvSpPr>
        <p:spPr/>
        <p:txBody>
          <a:bodyPr/>
          <a:lstStyle/>
          <a:p>
            <a:pPr fontAlgn="auto">
              <a:spcAft>
                <a:spcPts val="0"/>
              </a:spcAft>
              <a:defRPr/>
            </a:pPr>
            <a:r>
              <a:rPr lang="en-US" dirty="0" smtClean="0">
                <a:solidFill>
                  <a:schemeClr val="bg1">
                    <a:lumMod val="95000"/>
                  </a:schemeClr>
                </a:solidFill>
              </a:rPr>
              <a:t>URTI &amp; LRTI</a:t>
            </a:r>
            <a:endParaRPr lang="ar-SA" dirty="0">
              <a:solidFill>
                <a:schemeClr val="bg1">
                  <a:lumMod val="95000"/>
                </a:schemeClr>
              </a:solidFill>
            </a:endParaRPr>
          </a:p>
        </p:txBody>
      </p:sp>
      <p:sp>
        <p:nvSpPr>
          <p:cNvPr id="14339" name="Content Placeholder 4"/>
          <p:cNvSpPr>
            <a:spLocks noGrp="1"/>
          </p:cNvSpPr>
          <p:nvPr>
            <p:ph sz="quarter" idx="2"/>
          </p:nvPr>
        </p:nvSpPr>
        <p:spPr/>
        <p:txBody>
          <a:bodyPr/>
          <a:lstStyle/>
          <a:p>
            <a:pPr algn="l" rtl="0"/>
            <a:r>
              <a:rPr lang="en-US" dirty="0" smtClean="0">
                <a:solidFill>
                  <a:schemeClr val="bg1">
                    <a:lumMod val="95000"/>
                  </a:schemeClr>
                </a:solidFill>
              </a:rPr>
              <a:t>commonly include Dry cough, sore throat, runny nose, nasal congestion, headache, low grade fever, facial pressure and sneezing.</a:t>
            </a:r>
            <a:endParaRPr lang="ar-SA" dirty="0" smtClean="0">
              <a:solidFill>
                <a:schemeClr val="bg1">
                  <a:lumMod val="95000"/>
                </a:schemeClr>
              </a:solidFill>
            </a:endParaRPr>
          </a:p>
        </p:txBody>
      </p:sp>
      <p:sp>
        <p:nvSpPr>
          <p:cNvPr id="7" name="Content Placeholder 6"/>
          <p:cNvSpPr>
            <a:spLocks noGrp="1"/>
          </p:cNvSpPr>
          <p:nvPr>
            <p:ph sz="quarter" idx="4"/>
          </p:nvPr>
        </p:nvSpPr>
        <p:spPr>
          <a:xfrm>
            <a:off x="4371975" y="2362200"/>
            <a:ext cx="4086225" cy="3886200"/>
          </a:xfrm>
        </p:spPr>
        <p:txBody>
          <a:bodyPr>
            <a:normAutofit fontScale="92500" lnSpcReduction="10000"/>
          </a:bodyPr>
          <a:lstStyle/>
          <a:p>
            <a:pPr marL="274320" indent="-274320" algn="l" rtl="0" fontAlgn="auto">
              <a:spcAft>
                <a:spcPts val="0"/>
              </a:spcAft>
              <a:buFont typeface="Wingdings"/>
              <a:buChar char=""/>
              <a:defRPr/>
            </a:pPr>
            <a:r>
              <a:rPr lang="en-US" dirty="0" smtClean="0">
                <a:solidFill>
                  <a:schemeClr val="bg1">
                    <a:lumMod val="95000"/>
                  </a:schemeClr>
                </a:solidFill>
              </a:rPr>
              <a:t>Productive cough, shortness of breath, Chest pain, fever, Wheezing, </a:t>
            </a:r>
            <a:r>
              <a:rPr lang="en-US" dirty="0" err="1" smtClean="0">
                <a:solidFill>
                  <a:schemeClr val="bg1">
                    <a:lumMod val="95000"/>
                  </a:schemeClr>
                </a:solidFill>
              </a:rPr>
              <a:t>Hemoptysis</a:t>
            </a:r>
            <a:r>
              <a:rPr lang="en-US" dirty="0" smtClean="0">
                <a:solidFill>
                  <a:schemeClr val="bg1">
                    <a:lumMod val="95000"/>
                  </a:schemeClr>
                </a:solidFill>
              </a:rPr>
              <a:t>, sore throat , sneezing .</a:t>
            </a:r>
          </a:p>
          <a:p>
            <a:pPr marL="274320" indent="-274320" algn="l" rtl="0" fontAlgn="auto">
              <a:spcAft>
                <a:spcPts val="0"/>
              </a:spcAft>
              <a:buFont typeface="Wingdings"/>
              <a:buChar char=""/>
              <a:defRPr/>
            </a:pPr>
            <a:r>
              <a:rPr lang="en-US" b="1" dirty="0" smtClean="0">
                <a:solidFill>
                  <a:schemeClr val="bg1">
                    <a:lumMod val="95000"/>
                  </a:schemeClr>
                </a:solidFill>
              </a:rPr>
              <a:t>Examination</a:t>
            </a:r>
            <a:r>
              <a:rPr lang="en-US" dirty="0" smtClean="0">
                <a:solidFill>
                  <a:schemeClr val="bg1">
                    <a:lumMod val="95000"/>
                  </a:schemeClr>
                </a:solidFill>
              </a:rPr>
              <a:t> : Cyanosis, chest expansion, dullness </a:t>
            </a:r>
            <a:r>
              <a:rPr lang="en-US" dirty="0" err="1" smtClean="0">
                <a:solidFill>
                  <a:schemeClr val="bg1">
                    <a:lumMod val="95000"/>
                  </a:schemeClr>
                </a:solidFill>
              </a:rPr>
              <a:t>hyperresonance</a:t>
            </a:r>
            <a:r>
              <a:rPr lang="en-US" dirty="0" smtClean="0">
                <a:solidFill>
                  <a:schemeClr val="bg1">
                    <a:lumMod val="95000"/>
                  </a:schemeClr>
                </a:solidFill>
              </a:rPr>
              <a:t>, Crackles , bronchial breath sounds in periphery…</a:t>
            </a:r>
          </a:p>
          <a:p>
            <a:pPr marL="274320" indent="-274320" algn="l" rtl="0" fontAlgn="auto">
              <a:spcAft>
                <a:spcPts val="0"/>
              </a:spcAft>
              <a:buFont typeface="Wingdings"/>
              <a:buChar char=""/>
              <a:defRPr/>
            </a:pPr>
            <a:endParaRPr lang="en-US" dirty="0" smtClean="0">
              <a:solidFill>
                <a:schemeClr val="bg1">
                  <a:lumMod val="95000"/>
                </a:schemeClr>
              </a:solidFill>
            </a:endParaRPr>
          </a:p>
          <a:p>
            <a:pPr marL="274320" indent="-274320" algn="l" rtl="0" fontAlgn="auto">
              <a:spcAft>
                <a:spcPts val="0"/>
              </a:spcAft>
              <a:buFont typeface="Wingdings"/>
              <a:buNone/>
              <a:defRPr/>
            </a:pPr>
            <a:r>
              <a:rPr lang="en-US" dirty="0" smtClean="0">
                <a:solidFill>
                  <a:schemeClr val="bg1">
                    <a:lumMod val="95000"/>
                  </a:schemeClr>
                </a:solidFill>
              </a:rPr>
              <a:t> </a:t>
            </a:r>
            <a:endParaRPr lang="ar-SA" dirty="0">
              <a:solidFill>
                <a:schemeClr val="bg1">
                  <a:lumMod val="95000"/>
                </a:schemeClr>
              </a:solidFill>
            </a:endParaRPr>
          </a:p>
        </p:txBody>
      </p:sp>
      <p:sp>
        <p:nvSpPr>
          <p:cNvPr id="14341" name="Text Placeholder 3"/>
          <p:cNvSpPr>
            <a:spLocks noGrp="1"/>
          </p:cNvSpPr>
          <p:nvPr>
            <p:ph type="body" sz="quarter" idx="1"/>
          </p:nvPr>
        </p:nvSpPr>
        <p:spPr>
          <a:xfrm>
            <a:off x="457200" y="1570038"/>
            <a:ext cx="3657600" cy="658812"/>
          </a:xfrm>
        </p:spPr>
        <p:txBody>
          <a:bodyPr/>
          <a:lstStyle/>
          <a:p>
            <a:pPr algn="ctr"/>
            <a:r>
              <a:rPr lang="en-US" smtClean="0">
                <a:solidFill>
                  <a:schemeClr val="bg1">
                    <a:lumMod val="95000"/>
                  </a:schemeClr>
                </a:solidFill>
              </a:rPr>
              <a:t>URTI</a:t>
            </a:r>
            <a:endParaRPr lang="ar-SA" smtClean="0">
              <a:solidFill>
                <a:schemeClr val="bg1">
                  <a:lumMod val="95000"/>
                </a:schemeClr>
              </a:solidFill>
            </a:endParaRPr>
          </a:p>
        </p:txBody>
      </p:sp>
      <p:sp>
        <p:nvSpPr>
          <p:cNvPr id="14342" name="Text Placeholder 5"/>
          <p:cNvSpPr>
            <a:spLocks noGrp="1"/>
          </p:cNvSpPr>
          <p:nvPr>
            <p:ph type="body" sz="quarter" idx="3"/>
          </p:nvPr>
        </p:nvSpPr>
        <p:spPr>
          <a:xfrm>
            <a:off x="4343400" y="1570038"/>
            <a:ext cx="3657600" cy="658812"/>
          </a:xfrm>
        </p:spPr>
        <p:txBody>
          <a:bodyPr/>
          <a:lstStyle/>
          <a:p>
            <a:pPr algn="ctr"/>
            <a:r>
              <a:rPr lang="en-US" dirty="0" smtClean="0">
                <a:solidFill>
                  <a:schemeClr val="bg1">
                    <a:lumMod val="95000"/>
                  </a:schemeClr>
                </a:solidFill>
              </a:rPr>
              <a:t>LRTI</a:t>
            </a: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00034" y="1214422"/>
            <a:ext cx="8229600" cy="4525963"/>
          </a:xfrm>
        </p:spPr>
        <p:txBody>
          <a:bodyPr>
            <a:normAutofit fontScale="77500" lnSpcReduction="20000"/>
          </a:bodyPr>
          <a:lstStyle/>
          <a:p>
            <a:pPr algn="just" rtl="0">
              <a:buNone/>
            </a:pPr>
            <a:r>
              <a:rPr lang="en-US" dirty="0" smtClean="0">
                <a:solidFill>
                  <a:schemeClr val="bg1">
                    <a:lumMod val="85000"/>
                  </a:schemeClr>
                </a:solidFill>
              </a:rPr>
              <a:t>        Based upon the available data, the AAP/AAFP 2004 guideline suggests that </a:t>
            </a:r>
            <a:r>
              <a:rPr lang="en-US" dirty="0" smtClean="0">
                <a:solidFill>
                  <a:schemeClr val="tx1">
                    <a:lumMod val="65000"/>
                    <a:lumOff val="35000"/>
                  </a:schemeClr>
                </a:solidFill>
              </a:rPr>
              <a:t>observation</a:t>
            </a:r>
            <a:r>
              <a:rPr lang="en-US" dirty="0" smtClean="0">
                <a:solidFill>
                  <a:schemeClr val="bg1">
                    <a:lumMod val="85000"/>
                  </a:schemeClr>
                </a:solidFill>
              </a:rPr>
              <a:t> without use of antibacterial therapy is an option for selected children with uncomplicated AOM based upon diagnostic certainty, age, illness severity, and assurance of follow-up. </a:t>
            </a:r>
          </a:p>
          <a:p>
            <a:pPr algn="just" rtl="0">
              <a:buNone/>
            </a:pPr>
            <a:r>
              <a:rPr lang="en-US" dirty="0">
                <a:solidFill>
                  <a:schemeClr val="bg1">
                    <a:lumMod val="85000"/>
                  </a:schemeClr>
                </a:solidFill>
              </a:rPr>
              <a:t> </a:t>
            </a:r>
            <a:r>
              <a:rPr lang="en-US" dirty="0" smtClean="0">
                <a:solidFill>
                  <a:schemeClr val="bg1">
                    <a:lumMod val="85000"/>
                  </a:schemeClr>
                </a:solidFill>
              </a:rPr>
              <a:t>        The decision to treat children younger than two years who have a certain diagnosis of AOM that is made according to stringent criteria is supported by randomized trials. For children older than two years of age, clinicians can share with parents or caregivers that antibacterial therapy prescribed at the first visit may shorten symptoms but that the antibiotic may cause side effects in some patients.</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8596" y="1214423"/>
            <a:ext cx="8229600" cy="4286280"/>
          </a:xfrm>
        </p:spPr>
        <p:txBody>
          <a:bodyPr>
            <a:normAutofit fontScale="70000" lnSpcReduction="20000"/>
          </a:bodyPr>
          <a:lstStyle/>
          <a:p>
            <a:pPr algn="just" rtl="0"/>
            <a:r>
              <a:rPr lang="en-US" dirty="0" smtClean="0">
                <a:solidFill>
                  <a:schemeClr val="bg1">
                    <a:lumMod val="85000"/>
                  </a:schemeClr>
                </a:solidFill>
              </a:rPr>
              <a:t>Antibacterial therapy should be administered to any child younger than the age of six months, regardless of the degree of diagnostic certainty.</a:t>
            </a:r>
          </a:p>
          <a:p>
            <a:pPr algn="just" rtl="0"/>
            <a:r>
              <a:rPr lang="en-US" dirty="0" smtClean="0">
                <a:solidFill>
                  <a:schemeClr val="bg1">
                    <a:lumMod val="85000"/>
                  </a:schemeClr>
                </a:solidFill>
              </a:rPr>
              <a:t>For children ages six months to two years, antibacterial therapy is recommended when the diagnosis of AOM is certain or if the diagnosis is uncertain, but illness is severe (moderate to severe </a:t>
            </a:r>
            <a:r>
              <a:rPr lang="en-US" dirty="0" err="1" smtClean="0">
                <a:solidFill>
                  <a:schemeClr val="bg1">
                    <a:lumMod val="85000"/>
                  </a:schemeClr>
                </a:solidFill>
              </a:rPr>
              <a:t>otalgia</a:t>
            </a:r>
            <a:r>
              <a:rPr lang="en-US" dirty="0" smtClean="0">
                <a:solidFill>
                  <a:schemeClr val="bg1">
                    <a:lumMod val="85000"/>
                  </a:schemeClr>
                </a:solidFill>
              </a:rPr>
              <a:t> or fever ≥39ºC in the previous 24 hours). Observation is an option only for children in whom the diagnosis is not certain and illness is not severe.</a:t>
            </a:r>
          </a:p>
          <a:p>
            <a:pPr algn="just" rtl="0"/>
            <a:r>
              <a:rPr lang="en-US" dirty="0" smtClean="0">
                <a:solidFill>
                  <a:schemeClr val="bg1">
                    <a:lumMod val="85000"/>
                  </a:schemeClr>
                </a:solidFill>
              </a:rPr>
              <a:t>For children older than two years, antibacterial therapy is recommended if the diagnosis is certain and illness is severe. Observation is an option when the diagnosis is certain but illness is not severe, and in patients with an uncertain diagnosis.</a:t>
            </a:r>
          </a:p>
          <a:p>
            <a:pPr algn="just" rtl="0"/>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85000"/>
                  </a:schemeClr>
                </a:solidFill>
              </a:rPr>
              <a:t>First line therapy </a:t>
            </a:r>
            <a:endParaRPr lang="ar-SA" dirty="0">
              <a:solidFill>
                <a:schemeClr val="bg1">
                  <a:lumMod val="85000"/>
                </a:schemeClr>
              </a:solidFill>
            </a:endParaRPr>
          </a:p>
        </p:txBody>
      </p:sp>
      <p:sp>
        <p:nvSpPr>
          <p:cNvPr id="3" name="عنصر نائب للمحتوى 2"/>
          <p:cNvSpPr>
            <a:spLocks noGrp="1"/>
          </p:cNvSpPr>
          <p:nvPr>
            <p:ph idx="1"/>
          </p:nvPr>
        </p:nvSpPr>
        <p:spPr>
          <a:xfrm>
            <a:off x="457200" y="1600201"/>
            <a:ext cx="8229600" cy="3971939"/>
          </a:xfrm>
        </p:spPr>
        <p:txBody>
          <a:bodyPr>
            <a:normAutofit fontScale="77500" lnSpcReduction="20000"/>
          </a:bodyPr>
          <a:lstStyle/>
          <a:p>
            <a:pPr algn="just" rtl="0"/>
            <a:r>
              <a:rPr lang="en-US" dirty="0" smtClean="0">
                <a:solidFill>
                  <a:schemeClr val="bg1">
                    <a:lumMod val="85000"/>
                  </a:schemeClr>
                </a:solidFill>
              </a:rPr>
              <a:t>The AAP/AAFP guideline recommends a dose of </a:t>
            </a:r>
            <a:r>
              <a:rPr lang="en-US" dirty="0" smtClean="0">
                <a:solidFill>
                  <a:schemeClr val="tx1">
                    <a:lumMod val="65000"/>
                    <a:lumOff val="35000"/>
                  </a:schemeClr>
                </a:solidFill>
              </a:rPr>
              <a:t>amoxicillin</a:t>
            </a:r>
            <a:r>
              <a:rPr lang="en-US" dirty="0" smtClean="0">
                <a:solidFill>
                  <a:schemeClr val="bg1">
                    <a:lumMod val="85000"/>
                  </a:schemeClr>
                </a:solidFill>
              </a:rPr>
              <a:t> of 80 to 90 mg/kg per day. For heavier children, we suggest a maximum dose of 3 g/day, although diarrhea is a potential adverse effect at higher doses. Only S. </a:t>
            </a:r>
            <a:r>
              <a:rPr lang="en-US" dirty="0" err="1" smtClean="0">
                <a:solidFill>
                  <a:schemeClr val="bg1">
                    <a:lumMod val="85000"/>
                  </a:schemeClr>
                </a:solidFill>
              </a:rPr>
              <a:t>pneumoniae</a:t>
            </a:r>
            <a:r>
              <a:rPr lang="en-US" dirty="0" smtClean="0">
                <a:solidFill>
                  <a:schemeClr val="bg1">
                    <a:lumMod val="85000"/>
                  </a:schemeClr>
                </a:solidFill>
              </a:rPr>
              <a:t> that are highly resistant to penicillin will not respond to this regimen. As a result, more than 80 percent of children with pneumococcal AOM would respond to high-dose amoxicillin treatment. Review of data from a large group practice indicates that the proportion of AOM treated with high-dose amoxicillin increased from 1.7 to 41.9 percent between 1996 and 2004.</a:t>
            </a:r>
            <a:endParaRPr lang="ar-SA"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600201"/>
            <a:ext cx="8229600" cy="4329129"/>
          </a:xfrm>
        </p:spPr>
        <p:txBody>
          <a:bodyPr>
            <a:normAutofit fontScale="70000" lnSpcReduction="20000"/>
          </a:bodyPr>
          <a:lstStyle/>
          <a:p>
            <a:pPr algn="l" rtl="0">
              <a:buNone/>
            </a:pPr>
            <a:r>
              <a:rPr lang="en-US" dirty="0" smtClean="0">
                <a:solidFill>
                  <a:schemeClr val="tx1">
                    <a:lumMod val="65000"/>
                    <a:lumOff val="35000"/>
                  </a:schemeClr>
                </a:solidFill>
              </a:rPr>
              <a:t>Amoxicillin</a:t>
            </a:r>
            <a:r>
              <a:rPr lang="en-US" dirty="0" smtClean="0">
                <a:solidFill>
                  <a:schemeClr val="bg1">
                    <a:lumMod val="85000"/>
                  </a:schemeClr>
                </a:solidFill>
              </a:rPr>
              <a:t> should </a:t>
            </a:r>
            <a:r>
              <a:rPr lang="en-US" dirty="0" smtClean="0">
                <a:solidFill>
                  <a:srgbClr val="C00000"/>
                </a:solidFill>
              </a:rPr>
              <a:t>not</a:t>
            </a:r>
            <a:r>
              <a:rPr lang="en-US" dirty="0" smtClean="0">
                <a:solidFill>
                  <a:schemeClr val="bg1">
                    <a:lumMod val="85000"/>
                  </a:schemeClr>
                </a:solidFill>
              </a:rPr>
              <a:t> be used as first-line therapy in children who are at high risk for AOM caused by an amoxicillin-resistant </a:t>
            </a:r>
            <a:r>
              <a:rPr lang="en-US" dirty="0" err="1" smtClean="0">
                <a:solidFill>
                  <a:schemeClr val="bg1">
                    <a:lumMod val="85000"/>
                  </a:schemeClr>
                </a:solidFill>
              </a:rPr>
              <a:t>otopathogen</a:t>
            </a:r>
            <a:r>
              <a:rPr lang="en-US" dirty="0" smtClean="0">
                <a:solidFill>
                  <a:schemeClr val="bg1">
                    <a:lumMod val="85000"/>
                  </a:schemeClr>
                </a:solidFill>
              </a:rPr>
              <a:t>. These include :</a:t>
            </a:r>
          </a:p>
          <a:p>
            <a:pPr algn="l" rtl="0"/>
            <a:r>
              <a:rPr lang="en-US" dirty="0" smtClean="0">
                <a:solidFill>
                  <a:schemeClr val="bg1">
                    <a:lumMod val="85000"/>
                  </a:schemeClr>
                </a:solidFill>
              </a:rPr>
              <a:t>Children who were treated with antibiotics in the previous 30 days, particularly beta-</a:t>
            </a:r>
            <a:r>
              <a:rPr lang="en-US" dirty="0" err="1" smtClean="0">
                <a:solidFill>
                  <a:schemeClr val="bg1">
                    <a:lumMod val="85000"/>
                  </a:schemeClr>
                </a:solidFill>
              </a:rPr>
              <a:t>lactam</a:t>
            </a:r>
            <a:r>
              <a:rPr lang="en-US" dirty="0" smtClean="0">
                <a:solidFill>
                  <a:schemeClr val="bg1">
                    <a:lumMod val="85000"/>
                  </a:schemeClr>
                </a:solidFill>
              </a:rPr>
              <a:t> antibiotics.</a:t>
            </a:r>
          </a:p>
          <a:p>
            <a:pPr algn="l" rtl="0"/>
            <a:r>
              <a:rPr lang="en-US" dirty="0" smtClean="0">
                <a:solidFill>
                  <a:schemeClr val="bg1">
                    <a:lumMod val="85000"/>
                  </a:schemeClr>
                </a:solidFill>
              </a:rPr>
              <a:t>Children with concurrent purulent conjunctivitis (</a:t>
            </a:r>
            <a:r>
              <a:rPr lang="en-US" dirty="0" err="1" smtClean="0">
                <a:solidFill>
                  <a:schemeClr val="bg1">
                    <a:lumMod val="85000"/>
                  </a:schemeClr>
                </a:solidFill>
              </a:rPr>
              <a:t>otitis</a:t>
            </a:r>
            <a:r>
              <a:rPr lang="en-US" dirty="0" smtClean="0">
                <a:solidFill>
                  <a:schemeClr val="bg1">
                    <a:lumMod val="85000"/>
                  </a:schemeClr>
                </a:solidFill>
              </a:rPr>
              <a:t>-conjunctivitis syndrome usually is caused by </a:t>
            </a:r>
            <a:r>
              <a:rPr lang="en-US" dirty="0" err="1" smtClean="0">
                <a:solidFill>
                  <a:schemeClr val="bg1">
                    <a:lumMod val="85000"/>
                  </a:schemeClr>
                </a:solidFill>
              </a:rPr>
              <a:t>nontypeable</a:t>
            </a:r>
            <a:r>
              <a:rPr lang="en-US" dirty="0" smtClean="0">
                <a:solidFill>
                  <a:schemeClr val="bg1">
                    <a:lumMod val="85000"/>
                  </a:schemeClr>
                </a:solidFill>
              </a:rPr>
              <a:t> H. </a:t>
            </a:r>
            <a:r>
              <a:rPr lang="en-US" dirty="0" err="1" smtClean="0">
                <a:solidFill>
                  <a:schemeClr val="bg1">
                    <a:lumMod val="85000"/>
                  </a:schemeClr>
                </a:solidFill>
              </a:rPr>
              <a:t>influenzae</a:t>
            </a:r>
            <a:r>
              <a:rPr lang="en-US" dirty="0" smtClean="0">
                <a:solidFill>
                  <a:schemeClr val="bg1">
                    <a:lumMod val="85000"/>
                  </a:schemeClr>
                </a:solidFill>
              </a:rPr>
              <a:t>, which is frequently resistant to beta-</a:t>
            </a:r>
            <a:r>
              <a:rPr lang="en-US" dirty="0" err="1" smtClean="0">
                <a:solidFill>
                  <a:schemeClr val="bg1">
                    <a:lumMod val="85000"/>
                  </a:schemeClr>
                </a:solidFill>
              </a:rPr>
              <a:t>lactam</a:t>
            </a:r>
            <a:r>
              <a:rPr lang="en-US" dirty="0" smtClean="0">
                <a:solidFill>
                  <a:schemeClr val="bg1">
                    <a:lumMod val="85000"/>
                  </a:schemeClr>
                </a:solidFill>
              </a:rPr>
              <a:t> antibiotics)</a:t>
            </a:r>
          </a:p>
          <a:p>
            <a:pPr algn="l" rtl="0"/>
            <a:r>
              <a:rPr lang="en-US" dirty="0" smtClean="0">
                <a:solidFill>
                  <a:schemeClr val="bg1">
                    <a:lumMod val="85000"/>
                  </a:schemeClr>
                </a:solidFill>
              </a:rPr>
              <a:t>Children receiving amoxicillin for chemoprophylaxis of recurrent AOM (or urinary tract infection).</a:t>
            </a:r>
          </a:p>
          <a:p>
            <a:pPr algn="l" rtl="0"/>
            <a:r>
              <a:rPr lang="en-US" dirty="0" smtClean="0">
                <a:solidFill>
                  <a:schemeClr val="bg1">
                    <a:lumMod val="85000"/>
                  </a:schemeClr>
                </a:solidFill>
              </a:rPr>
              <a:t>Children in the above categories should start therapy with an agent with activity against beta-</a:t>
            </a:r>
            <a:r>
              <a:rPr lang="en-US" dirty="0" err="1" smtClean="0">
                <a:solidFill>
                  <a:schemeClr val="bg1">
                    <a:lumMod val="85000"/>
                  </a:schemeClr>
                </a:solidFill>
              </a:rPr>
              <a:t>lactamase</a:t>
            </a:r>
            <a:r>
              <a:rPr lang="en-US" dirty="0" smtClean="0">
                <a:solidFill>
                  <a:schemeClr val="bg1">
                    <a:lumMod val="85000"/>
                  </a:schemeClr>
                </a:solidFill>
              </a:rPr>
              <a:t>-producing </a:t>
            </a:r>
            <a:r>
              <a:rPr lang="en-US" dirty="0" err="1" smtClean="0">
                <a:solidFill>
                  <a:schemeClr val="bg1">
                    <a:lumMod val="85000"/>
                  </a:schemeClr>
                </a:solidFill>
              </a:rPr>
              <a:t>nontypeable</a:t>
            </a:r>
            <a:r>
              <a:rPr lang="en-US" dirty="0" smtClean="0">
                <a:solidFill>
                  <a:schemeClr val="bg1">
                    <a:lumMod val="85000"/>
                  </a:schemeClr>
                </a:solidFill>
              </a:rPr>
              <a:t> H. </a:t>
            </a:r>
            <a:r>
              <a:rPr lang="en-US" dirty="0" err="1" smtClean="0">
                <a:solidFill>
                  <a:schemeClr val="bg1">
                    <a:lumMod val="85000"/>
                  </a:schemeClr>
                </a:solidFill>
              </a:rPr>
              <a:t>influenzae</a:t>
            </a:r>
            <a:r>
              <a:rPr lang="en-US" dirty="0" smtClean="0">
                <a:solidFill>
                  <a:schemeClr val="bg1">
                    <a:lumMod val="85000"/>
                  </a:schemeClr>
                </a:solidFill>
              </a:rPr>
              <a:t>, as well as S. </a:t>
            </a:r>
            <a:r>
              <a:rPr lang="en-US" dirty="0" err="1" smtClean="0">
                <a:solidFill>
                  <a:schemeClr val="bg1">
                    <a:lumMod val="85000"/>
                  </a:schemeClr>
                </a:solidFill>
              </a:rPr>
              <a:t>pneumoniae</a:t>
            </a:r>
            <a:r>
              <a:rPr lang="en-US" dirty="0" smtClean="0">
                <a:solidFill>
                  <a:schemeClr val="bg1">
                    <a:lumMod val="85000"/>
                  </a:schemeClr>
                </a:solidFill>
              </a:rPr>
              <a:t>, such as </a:t>
            </a:r>
            <a:r>
              <a:rPr lang="en-US" dirty="0" smtClean="0">
                <a:solidFill>
                  <a:srgbClr val="C00000"/>
                </a:solidFill>
              </a:rPr>
              <a:t>amoxicillin-</a:t>
            </a:r>
            <a:r>
              <a:rPr lang="en-US" dirty="0" err="1" smtClean="0">
                <a:solidFill>
                  <a:srgbClr val="C00000"/>
                </a:solidFill>
              </a:rPr>
              <a:t>clavulanate</a:t>
            </a: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857364"/>
            <a:ext cx="8229600" cy="1439850"/>
          </a:xfrm>
        </p:spPr>
        <p:txBody>
          <a:bodyPr>
            <a:noAutofit/>
          </a:bodyPr>
          <a:lstStyle/>
          <a:p>
            <a:r>
              <a:rPr lang="en-US" sz="4800" dirty="0" smtClean="0">
                <a:solidFill>
                  <a:schemeClr val="bg1">
                    <a:lumMod val="85000"/>
                  </a:schemeClr>
                </a:solidFill>
                <a:latin typeface="Agency FB" pitchFamily="34" charset="0"/>
              </a:rPr>
              <a:t>Modification of Help Seeking Behavior of Patient with flu illness</a:t>
            </a:r>
            <a:endParaRPr lang="ar-SA" sz="4800" dirty="0">
              <a:latin typeface="Agency FB" pitchFamily="34" charset="0"/>
            </a:endParaRPr>
          </a:p>
        </p:txBody>
      </p:sp>
      <p:sp>
        <p:nvSpPr>
          <p:cNvPr id="3" name="عنصر نائب للمحتوى 2"/>
          <p:cNvSpPr>
            <a:spLocks noGrp="1"/>
          </p:cNvSpPr>
          <p:nvPr>
            <p:ph idx="1"/>
          </p:nvPr>
        </p:nvSpPr>
        <p:spPr>
          <a:xfrm>
            <a:off x="428596" y="3786190"/>
            <a:ext cx="8229600" cy="2882889"/>
          </a:xfrm>
        </p:spPr>
        <p:txBody>
          <a:bodyPr>
            <a:normAutofit/>
          </a:bodyPr>
          <a:lstStyle/>
          <a:p>
            <a:pPr algn="ctr" rtl="0">
              <a:buNone/>
            </a:pPr>
            <a:r>
              <a:rPr lang="en-US" sz="4800" dirty="0" smtClean="0">
                <a:solidFill>
                  <a:schemeClr val="bg1">
                    <a:lumMod val="85000"/>
                  </a:schemeClr>
                </a:solidFill>
                <a:latin typeface="Agency FB" pitchFamily="34" charset="0"/>
              </a:rPr>
              <a:t>Abdullah al-</a:t>
            </a:r>
            <a:r>
              <a:rPr lang="en-US" sz="4800" dirty="0" err="1" smtClean="0">
                <a:solidFill>
                  <a:schemeClr val="bg1">
                    <a:lumMod val="85000"/>
                  </a:schemeClr>
                </a:solidFill>
                <a:latin typeface="Agency FB" pitchFamily="34" charset="0"/>
              </a:rPr>
              <a:t>shahrani</a:t>
            </a:r>
            <a:endParaRPr lang="ar-SA" sz="4800" dirty="0">
              <a:solidFill>
                <a:schemeClr val="bg1">
                  <a:lumMod val="85000"/>
                </a:schemeClr>
              </a:solidFill>
              <a:latin typeface="Agency FB"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642918"/>
            <a:ext cx="7772400" cy="2143139"/>
          </a:xfrm>
        </p:spPr>
        <p:txBody>
          <a:bodyPr>
            <a:normAutofit/>
          </a:bodyPr>
          <a:lstStyle/>
          <a:p>
            <a:r>
              <a:rPr lang="en-US" dirty="0" smtClean="0">
                <a:solidFill>
                  <a:schemeClr val="bg1">
                    <a:lumMod val="85000"/>
                  </a:schemeClr>
                </a:solidFill>
              </a:rPr>
              <a:t>Modification of Help Seeking Behavior of Patient with flu illness</a:t>
            </a:r>
            <a:endParaRPr lang="ar-SA" dirty="0">
              <a:solidFill>
                <a:schemeClr val="bg1">
                  <a:lumMod val="85000"/>
                </a:schemeClr>
              </a:solidFill>
            </a:endParaRPr>
          </a:p>
        </p:txBody>
      </p:sp>
      <p:sp>
        <p:nvSpPr>
          <p:cNvPr id="3" name="عنوان فرعي 2"/>
          <p:cNvSpPr>
            <a:spLocks noGrp="1"/>
          </p:cNvSpPr>
          <p:nvPr>
            <p:ph type="subTitle" idx="1"/>
          </p:nvPr>
        </p:nvSpPr>
        <p:spPr>
          <a:xfrm>
            <a:off x="714348" y="3000372"/>
            <a:ext cx="7715304" cy="3143272"/>
          </a:xfrm>
        </p:spPr>
        <p:txBody>
          <a:bodyPr>
            <a:normAutofit/>
          </a:bodyPr>
          <a:lstStyle/>
          <a:p>
            <a:pPr marL="971550" lvl="1" indent="-514350" algn="l" rtl="0">
              <a:buFont typeface="Wingdings" pitchFamily="2" charset="2"/>
              <a:buChar char="v"/>
            </a:pPr>
            <a:r>
              <a:rPr lang="en-US" dirty="0" smtClean="0">
                <a:solidFill>
                  <a:srgbClr val="FF0000"/>
                </a:solidFill>
              </a:rPr>
              <a:t>Health Education.</a:t>
            </a:r>
          </a:p>
          <a:p>
            <a:pPr marL="971550" lvl="1" indent="-514350" algn="l" rtl="0">
              <a:buFont typeface="Wingdings" pitchFamily="2" charset="2"/>
              <a:buChar char="§"/>
            </a:pPr>
            <a:r>
              <a:rPr lang="en-US" dirty="0" smtClean="0">
                <a:solidFill>
                  <a:schemeClr val="bg1">
                    <a:lumMod val="85000"/>
                  </a:schemeClr>
                </a:solidFill>
              </a:rPr>
              <a:t>80% of sore throat is virus origin.</a:t>
            </a:r>
          </a:p>
          <a:p>
            <a:pPr marL="971550" lvl="1" indent="-514350" algn="l" rtl="0">
              <a:buFont typeface="Wingdings" pitchFamily="2" charset="2"/>
              <a:buChar char="§"/>
            </a:pPr>
            <a:r>
              <a:rPr lang="en-US" dirty="0" smtClean="0">
                <a:solidFill>
                  <a:schemeClr val="bg1">
                    <a:lumMod val="85000"/>
                  </a:schemeClr>
                </a:solidFill>
              </a:rPr>
              <a:t>Virus(no need antibiotics) .</a:t>
            </a:r>
          </a:p>
          <a:p>
            <a:pPr marL="971550" lvl="1" indent="-514350" algn="l" rtl="0">
              <a:buFont typeface="Wingdings" pitchFamily="2" charset="2"/>
              <a:buChar char="§"/>
            </a:pPr>
            <a:r>
              <a:rPr lang="en-US" dirty="0" smtClean="0">
                <a:solidFill>
                  <a:schemeClr val="bg1">
                    <a:lumMod val="85000"/>
                  </a:schemeClr>
                </a:solidFill>
              </a:rPr>
              <a:t>The symptomes may take 1-2 weeks.</a:t>
            </a:r>
          </a:p>
          <a:p>
            <a:pPr marL="971550" lvl="1" indent="-514350" algn="l" rtl="0">
              <a:buFont typeface="Wingdings" pitchFamily="2" charset="2"/>
              <a:buChar char="§"/>
            </a:pPr>
            <a:r>
              <a:rPr lang="en-US" dirty="0" smtClean="0">
                <a:solidFill>
                  <a:schemeClr val="bg1">
                    <a:lumMod val="85000"/>
                  </a:schemeClr>
                </a:solidFill>
              </a:rPr>
              <a:t>Self limited disease</a:t>
            </a:r>
            <a:r>
              <a:rPr lang="en-US" dirty="0" smtClean="0">
                <a:solidFill>
                  <a:schemeClr val="bg1">
                    <a:lumMod val="85000"/>
                  </a:schemeClr>
                </a:solidFill>
              </a:rPr>
              <a:t>.</a:t>
            </a:r>
          </a:p>
          <a:p>
            <a:pPr marL="971550" lvl="1" indent="-514350" algn="l" rtl="0">
              <a:buFont typeface="Wingdings" pitchFamily="2" charset="2"/>
              <a:buChar char="§"/>
            </a:pPr>
            <a:r>
              <a:rPr lang="en-US" dirty="0" smtClean="0">
                <a:solidFill>
                  <a:schemeClr val="bg1">
                    <a:lumMod val="85000"/>
                  </a:schemeClr>
                </a:solidFill>
              </a:rPr>
              <a:t>Rest and deep sleeping.</a:t>
            </a:r>
            <a:endParaRPr lang="en-US" dirty="0" smtClean="0">
              <a:solidFill>
                <a:schemeClr val="bg1">
                  <a:lumMod val="85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lstStyle/>
          <a:p>
            <a:pPr algn="l" rtl="0">
              <a:buFont typeface="Wingdings" pitchFamily="2" charset="2"/>
              <a:buChar char="v"/>
            </a:pPr>
            <a:endParaRPr lang="en-US" dirty="0" smtClean="0"/>
          </a:p>
          <a:p>
            <a:pPr algn="l" rtl="0">
              <a:buFont typeface="Wingdings" pitchFamily="2" charset="2"/>
              <a:buChar char="v"/>
            </a:pPr>
            <a:r>
              <a:rPr lang="en-US" dirty="0" smtClean="0"/>
              <a:t> </a:t>
            </a:r>
            <a:r>
              <a:rPr lang="en-US" dirty="0" smtClean="0">
                <a:solidFill>
                  <a:srgbClr val="FF0000"/>
                </a:solidFill>
              </a:rPr>
              <a:t>when to call family physician?</a:t>
            </a:r>
          </a:p>
          <a:p>
            <a:pPr algn="l" rtl="0">
              <a:buFont typeface="Wingdings" pitchFamily="2" charset="2"/>
              <a:buChar char="v"/>
            </a:pPr>
            <a:endParaRPr lang="en-US" dirty="0" smtClean="0">
              <a:solidFill>
                <a:srgbClr val="FF0000"/>
              </a:solidFill>
            </a:endParaRPr>
          </a:p>
          <a:p>
            <a:pPr algn="l" rtl="0">
              <a:buNone/>
            </a:pPr>
            <a:endParaRPr lang="en-US" dirty="0" smtClean="0">
              <a:solidFill>
                <a:srgbClr val="FF0000"/>
              </a:solidFill>
            </a:endParaRPr>
          </a:p>
          <a:p>
            <a:pPr algn="l" rtl="0">
              <a:buFont typeface="Wingdings" pitchFamily="2" charset="2"/>
              <a:buChar char="§"/>
            </a:pPr>
            <a:r>
              <a:rPr lang="en-US" dirty="0" smtClean="0">
                <a:solidFill>
                  <a:schemeClr val="bg1">
                    <a:lumMod val="85000"/>
                  </a:schemeClr>
                </a:solidFill>
              </a:rPr>
              <a:t>If the severity of symptomes increased you should call family physician .</a:t>
            </a:r>
          </a:p>
          <a:p>
            <a:pPr algn="l" rtl="0">
              <a:buFont typeface="Wingdings" pitchFamily="2" charset="2"/>
              <a:buChar char="§"/>
            </a:pPr>
            <a:endParaRPr lang="en-US" dirty="0">
              <a:solidFill>
                <a:srgbClr val="002060"/>
              </a:solidFill>
            </a:endParaRPr>
          </a:p>
          <a:p>
            <a:pPr algn="l" rtl="0">
              <a:buFont typeface="Wingdings" pitchFamily="2" charset="2"/>
              <a:buChar char="§"/>
            </a:pPr>
            <a:r>
              <a:rPr lang="en-US" dirty="0" smtClean="0">
                <a:solidFill>
                  <a:schemeClr val="bg1">
                    <a:lumMod val="85000"/>
                  </a:schemeClr>
                </a:solidFill>
              </a:rPr>
              <a:t>Long duration of symptomes than usual.</a:t>
            </a:r>
            <a:endParaRPr lang="ar-SA" dirty="0">
              <a:solidFill>
                <a:schemeClr val="bg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a:p>
        </p:txBody>
      </p:sp>
      <p:sp>
        <p:nvSpPr>
          <p:cNvPr id="28675" name="Content Placeholder 2"/>
          <p:cNvSpPr>
            <a:spLocks noGrp="1"/>
          </p:cNvSpPr>
          <p:nvPr>
            <p:ph sz="quarter" idx="1"/>
          </p:nvPr>
        </p:nvSpPr>
        <p:spPr>
          <a:xfrm>
            <a:off x="457200" y="1600200"/>
            <a:ext cx="7467600" cy="4873625"/>
          </a:xfrm>
        </p:spPr>
        <p:txBody>
          <a:bodyPr/>
          <a:lstStyle/>
          <a:p>
            <a:pPr algn="l" rtl="0"/>
            <a:r>
              <a:rPr lang="en-US" dirty="0" smtClean="0">
                <a:solidFill>
                  <a:schemeClr val="bg1">
                    <a:lumMod val="95000"/>
                  </a:schemeClr>
                </a:solidFill>
              </a:rPr>
              <a:t>22 years old man come to the clinic complaining of sore throat, mild fever, runny nose, and cough for the last 2 days . At the end of the consultation, he request antibiotic prescription. His BMI : 31</a:t>
            </a:r>
          </a:p>
          <a:p>
            <a:pPr algn="l" rtl="0">
              <a:buFont typeface="Wingdings" pitchFamily="2" charset="2"/>
              <a:buNone/>
            </a:pPr>
            <a:endParaRPr lang="en-US" dirty="0" smtClean="0">
              <a:solidFill>
                <a:schemeClr val="bg1">
                  <a:lumMod val="95000"/>
                </a:schemeClr>
              </a:solidFill>
            </a:endParaRPr>
          </a:p>
          <a:p>
            <a:pPr algn="l" rtl="0">
              <a:buFont typeface="Wingdings" pitchFamily="2" charset="2"/>
              <a:buNone/>
            </a:pPr>
            <a:r>
              <a:rPr lang="en-US" dirty="0" smtClean="0">
                <a:solidFill>
                  <a:schemeClr val="bg1">
                    <a:lumMod val="95000"/>
                  </a:schemeClr>
                </a:solidFill>
              </a:rPr>
              <a:t>HOW YOU WILL PROCEED DURING THIS CONSULTATION?</a:t>
            </a:r>
            <a:endParaRPr lang="en-GB" dirty="0" smtClean="0">
              <a:solidFill>
                <a:schemeClr val="bg1">
                  <a:lumMod val="95000"/>
                </a:schemeClr>
              </a:solidFill>
            </a:endParaRPr>
          </a:p>
          <a:p>
            <a:pPr algn="l" rtl="0">
              <a:buFont typeface="Wingdings" pitchFamily="2" charset="2"/>
              <a:buNone/>
            </a:pPr>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ar-SA" dirty="0"/>
          </a:p>
        </p:txBody>
      </p:sp>
      <p:sp>
        <p:nvSpPr>
          <p:cNvPr id="29699" name="Content Placeholder 2"/>
          <p:cNvSpPr>
            <a:spLocks noGrp="1"/>
          </p:cNvSpPr>
          <p:nvPr>
            <p:ph sz="quarter" idx="1"/>
          </p:nvPr>
        </p:nvSpPr>
        <p:spPr>
          <a:xfrm>
            <a:off x="457200" y="1600200"/>
            <a:ext cx="7467600" cy="4873625"/>
          </a:xfrm>
        </p:spPr>
        <p:txBody>
          <a:bodyPr/>
          <a:lstStyle/>
          <a:p>
            <a:pPr algn="l" rtl="0"/>
            <a:r>
              <a:rPr lang="en-US" dirty="0" smtClean="0">
                <a:solidFill>
                  <a:schemeClr val="bg1">
                    <a:lumMod val="95000"/>
                  </a:schemeClr>
                </a:solidFill>
              </a:rPr>
              <a:t>Modify help seeking behavior + </a:t>
            </a:r>
            <a:r>
              <a:rPr lang="en-US" i="1" dirty="0" smtClean="0">
                <a:solidFill>
                  <a:schemeClr val="bg1">
                    <a:lumMod val="95000"/>
                  </a:schemeClr>
                </a:solidFill>
              </a:rPr>
              <a:t>opportunistic health promotion </a:t>
            </a:r>
            <a:endParaRPr lang="ar-SA"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b="1" dirty="0" smtClean="0">
                <a:solidFill>
                  <a:schemeClr val="bg1">
                    <a:lumMod val="95000"/>
                  </a:schemeClr>
                </a:solidFill>
              </a:rPr>
              <a:t>Common Cold</a:t>
            </a:r>
            <a:endParaRPr lang="ar-SA" sz="4000" b="1" dirty="0">
              <a:solidFill>
                <a:schemeClr val="bg1">
                  <a:lumMod val="95000"/>
                </a:schemeClr>
              </a:solidFill>
            </a:endParaRPr>
          </a:p>
        </p:txBody>
      </p:sp>
      <p:sp>
        <p:nvSpPr>
          <p:cNvPr id="15363" name="Content Placeholder 2"/>
          <p:cNvSpPr>
            <a:spLocks noGrp="1"/>
          </p:cNvSpPr>
          <p:nvPr>
            <p:ph sz="quarter" idx="1"/>
          </p:nvPr>
        </p:nvSpPr>
        <p:spPr>
          <a:xfrm>
            <a:off x="457200" y="1600200"/>
            <a:ext cx="7467600" cy="4873625"/>
          </a:xfrm>
        </p:spPr>
        <p:txBody>
          <a:bodyPr/>
          <a:lstStyle/>
          <a:p>
            <a:pPr algn="l" rtl="0"/>
            <a:r>
              <a:rPr lang="en-US" sz="3600" b="1" i="1" dirty="0" smtClean="0">
                <a:solidFill>
                  <a:schemeClr val="bg1">
                    <a:lumMod val="95000"/>
                  </a:schemeClr>
                </a:solidFill>
              </a:rPr>
              <a:t>Etiology :</a:t>
            </a:r>
          </a:p>
          <a:p>
            <a:pPr lvl="1" algn="l" rtl="0">
              <a:buFont typeface="Wingdings" pitchFamily="2" charset="2"/>
              <a:buChar char="Ø"/>
            </a:pPr>
            <a:r>
              <a:rPr lang="en-US" sz="3300" b="1" i="1" dirty="0" smtClean="0">
                <a:solidFill>
                  <a:schemeClr val="bg1">
                    <a:lumMod val="95000"/>
                  </a:schemeClr>
                </a:solidFill>
              </a:rPr>
              <a:t>Rhinoviruses</a:t>
            </a:r>
          </a:p>
          <a:p>
            <a:pPr lvl="1" algn="l" rtl="0">
              <a:buFont typeface="Wingdings" pitchFamily="2" charset="2"/>
              <a:buChar char="Ø"/>
            </a:pPr>
            <a:r>
              <a:rPr lang="en-US" sz="3600" dirty="0" err="1" smtClean="0">
                <a:solidFill>
                  <a:schemeClr val="bg1">
                    <a:lumMod val="95000"/>
                  </a:schemeClr>
                </a:solidFill>
              </a:rPr>
              <a:t>coronaviruses</a:t>
            </a:r>
            <a:r>
              <a:rPr lang="en-US" sz="3600" dirty="0" smtClean="0">
                <a:solidFill>
                  <a:schemeClr val="bg1">
                    <a:lumMod val="95000"/>
                  </a:schemeClr>
                </a:solidFill>
              </a:rPr>
              <a:t>, </a:t>
            </a:r>
          </a:p>
          <a:p>
            <a:pPr lvl="1" algn="l" rtl="0">
              <a:buFont typeface="Wingdings" pitchFamily="2" charset="2"/>
              <a:buChar char="Ø"/>
            </a:pPr>
            <a:r>
              <a:rPr lang="en-US" sz="3600" dirty="0" smtClean="0">
                <a:solidFill>
                  <a:schemeClr val="bg1">
                    <a:lumMod val="95000"/>
                  </a:schemeClr>
                </a:solidFill>
              </a:rPr>
              <a:t>respiratory </a:t>
            </a:r>
            <a:r>
              <a:rPr lang="en-US" sz="3600" dirty="0" err="1" smtClean="0">
                <a:solidFill>
                  <a:schemeClr val="bg1">
                    <a:lumMod val="95000"/>
                  </a:schemeClr>
                </a:solidFill>
              </a:rPr>
              <a:t>syncytial</a:t>
            </a:r>
            <a:r>
              <a:rPr lang="en-US" sz="3600" dirty="0" smtClean="0">
                <a:solidFill>
                  <a:schemeClr val="bg1">
                    <a:lumMod val="95000"/>
                  </a:schemeClr>
                </a:solidFill>
              </a:rPr>
              <a:t> virus (RSV)</a:t>
            </a:r>
          </a:p>
          <a:p>
            <a:pPr lvl="1" algn="l" rtl="0">
              <a:buFont typeface="Wingdings" pitchFamily="2" charset="2"/>
              <a:buChar char="Ø"/>
            </a:pPr>
            <a:r>
              <a:rPr lang="en-US" sz="3600" dirty="0" smtClean="0">
                <a:solidFill>
                  <a:schemeClr val="bg1">
                    <a:lumMod val="95000"/>
                  </a:schemeClr>
                </a:solidFill>
              </a:rPr>
              <a:t>others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400" b="1" i="1" dirty="0" smtClean="0">
                <a:solidFill>
                  <a:schemeClr val="bg1">
                    <a:lumMod val="95000"/>
                  </a:schemeClr>
                </a:solidFill>
              </a:rPr>
              <a:t>Epidemiology</a:t>
            </a:r>
            <a:endParaRPr lang="ar-SA" sz="4400" dirty="0">
              <a:solidFill>
                <a:schemeClr val="bg1">
                  <a:lumMod val="95000"/>
                </a:schemeClr>
              </a:solidFill>
            </a:endParaRPr>
          </a:p>
        </p:txBody>
      </p:sp>
      <p:sp>
        <p:nvSpPr>
          <p:cNvPr id="16387" name="Content Placeholder 2"/>
          <p:cNvSpPr>
            <a:spLocks noGrp="1"/>
          </p:cNvSpPr>
          <p:nvPr>
            <p:ph sz="quarter" idx="1"/>
          </p:nvPr>
        </p:nvSpPr>
        <p:spPr>
          <a:xfrm>
            <a:off x="457200" y="1600200"/>
            <a:ext cx="7467600" cy="4873625"/>
          </a:xfrm>
        </p:spPr>
        <p:txBody>
          <a:bodyPr/>
          <a:lstStyle/>
          <a:p>
            <a:pPr algn="l" rtl="0"/>
            <a:r>
              <a:rPr lang="en-US" sz="3200" dirty="0" smtClean="0">
                <a:solidFill>
                  <a:schemeClr val="bg1">
                    <a:lumMod val="95000"/>
                  </a:schemeClr>
                </a:solidFill>
              </a:rPr>
              <a:t>The common cold is the most frequent infectious disease in humans</a:t>
            </a:r>
          </a:p>
          <a:p>
            <a:pPr algn="l" rtl="0"/>
            <a:r>
              <a:rPr lang="en-US" sz="3200" dirty="0" smtClean="0">
                <a:solidFill>
                  <a:schemeClr val="bg1">
                    <a:lumMod val="95000"/>
                  </a:schemeClr>
                </a:solidFill>
              </a:rPr>
              <a:t>Young children have an average of 6-8 colds per year but 10-15 % of children have at least 12 infections per year. </a:t>
            </a:r>
          </a:p>
          <a:p>
            <a:pPr algn="l" rtl="0"/>
            <a:r>
              <a:rPr lang="en-US" sz="3200" dirty="0" smtClean="0">
                <a:solidFill>
                  <a:schemeClr val="bg1">
                    <a:lumMod val="95000"/>
                  </a:schemeClr>
                </a:solidFill>
              </a:rPr>
              <a:t>It is common in the winter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3991</Words>
  <Application>Microsoft Office PowerPoint</Application>
  <PresentationFormat>On-screen Show (4:3)</PresentationFormat>
  <Paragraphs>435</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سمة Office</vt:lpstr>
      <vt:lpstr>Upper respiratory tract infections</vt:lpstr>
      <vt:lpstr>Objectives</vt:lpstr>
      <vt:lpstr>Slide 3</vt:lpstr>
      <vt:lpstr>Slide 4</vt:lpstr>
      <vt:lpstr>Slide 5</vt:lpstr>
      <vt:lpstr>Slide 6</vt:lpstr>
      <vt:lpstr>URTI &amp; LRTI</vt:lpstr>
      <vt:lpstr>Common Cold</vt:lpstr>
      <vt:lpstr>Epidemiology</vt:lpstr>
      <vt:lpstr>Slide 10</vt:lpstr>
      <vt:lpstr>Clinical manifestations</vt:lpstr>
      <vt:lpstr>What is the difference between a cold and the flu? </vt:lpstr>
      <vt:lpstr>Diagnosis:-</vt:lpstr>
      <vt:lpstr>Conditions that can mimic the common cold:-</vt:lpstr>
      <vt:lpstr>Prevention</vt:lpstr>
      <vt:lpstr>Treatment </vt:lpstr>
      <vt:lpstr>Slide 17</vt:lpstr>
      <vt:lpstr>Complications of the common cold</vt:lpstr>
      <vt:lpstr>Slide 19</vt:lpstr>
      <vt:lpstr>  NICE clinical guideline </vt:lpstr>
      <vt:lpstr>Slide 21</vt:lpstr>
      <vt:lpstr>Slide 22</vt:lpstr>
      <vt:lpstr>Slide 23</vt:lpstr>
      <vt:lpstr>Sore Throat</vt:lpstr>
      <vt:lpstr>Slide 25</vt:lpstr>
      <vt:lpstr>Pharyngitis</vt:lpstr>
      <vt:lpstr>Slide 27</vt:lpstr>
      <vt:lpstr>Slide 28</vt:lpstr>
      <vt:lpstr>Slide 29</vt:lpstr>
      <vt:lpstr>Slide 30</vt:lpstr>
      <vt:lpstr>Other Bacterial Causes of Pharyngitis</vt:lpstr>
      <vt:lpstr>Other Causes of Sore Throat</vt:lpstr>
      <vt:lpstr>Diagnosis</vt:lpstr>
      <vt:lpstr>Slide 34</vt:lpstr>
      <vt:lpstr>Slide 35</vt:lpstr>
      <vt:lpstr>Slide 36</vt:lpstr>
      <vt:lpstr>Clinical Decision Rule for Management of Sore Throat</vt:lpstr>
      <vt:lpstr>ANTIBIOTIC SELECTION</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What’s otitis media ?  </vt:lpstr>
      <vt:lpstr>Slide 56</vt:lpstr>
      <vt:lpstr>EPIDEMIOLOGY</vt:lpstr>
      <vt:lpstr>Risk factors of AOM</vt:lpstr>
      <vt:lpstr>Risk factors of AOM</vt:lpstr>
      <vt:lpstr>Microbiology </vt:lpstr>
      <vt:lpstr>Slide 61</vt:lpstr>
      <vt:lpstr>Slide 62</vt:lpstr>
      <vt:lpstr>Slide 63</vt:lpstr>
      <vt:lpstr>Symptoms and signs  </vt:lpstr>
      <vt:lpstr>DIAGNOSIS </vt:lpstr>
      <vt:lpstr>Intratemporal complications </vt:lpstr>
      <vt:lpstr>Intracranial complication</vt:lpstr>
      <vt:lpstr>Management of AOM</vt:lpstr>
      <vt:lpstr>SYMPTOMATIC THERAPY</vt:lpstr>
      <vt:lpstr>Slide 70</vt:lpstr>
      <vt:lpstr>Slide 71</vt:lpstr>
      <vt:lpstr>First line therapy </vt:lpstr>
      <vt:lpstr>Slide 73</vt:lpstr>
      <vt:lpstr>Modification of Help Seeking Behavior of Patient with flu illness</vt:lpstr>
      <vt:lpstr>Modification of Help Seeking Behavior of Patient with flu illness</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ahn</dc:creator>
  <cp:lastModifiedBy>ksupy</cp:lastModifiedBy>
  <cp:revision>34</cp:revision>
  <dcterms:created xsi:type="dcterms:W3CDTF">2011-09-28T01:04:57Z</dcterms:created>
  <dcterms:modified xsi:type="dcterms:W3CDTF">2011-09-28T07:21:07Z</dcterms:modified>
</cp:coreProperties>
</file>