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1"/>
  </p:notesMasterIdLst>
  <p:sldIdLst>
    <p:sldId id="281" r:id="rId2"/>
    <p:sldId id="266" r:id="rId3"/>
    <p:sldId id="317" r:id="rId4"/>
    <p:sldId id="267" r:id="rId5"/>
    <p:sldId id="268" r:id="rId6"/>
    <p:sldId id="269" r:id="rId7"/>
    <p:sldId id="270" r:id="rId8"/>
    <p:sldId id="271" r:id="rId9"/>
    <p:sldId id="272" r:id="rId10"/>
    <p:sldId id="273" r:id="rId11"/>
    <p:sldId id="274" r:id="rId12"/>
    <p:sldId id="275" r:id="rId13"/>
    <p:sldId id="282" r:id="rId14"/>
    <p:sldId id="309" r:id="rId15"/>
    <p:sldId id="310" r:id="rId16"/>
    <p:sldId id="311" r:id="rId17"/>
    <p:sldId id="312" r:id="rId18"/>
    <p:sldId id="314" r:id="rId19"/>
    <p:sldId id="277" r:id="rId20"/>
    <p:sldId id="278" r:id="rId21"/>
    <p:sldId id="279" r:id="rId22"/>
    <p:sldId id="280" r:id="rId23"/>
    <p:sldId id="284" r:id="rId24"/>
    <p:sldId id="263" r:id="rId25"/>
    <p:sldId id="260" r:id="rId26"/>
    <p:sldId id="261" r:id="rId27"/>
    <p:sldId id="315" r:id="rId28"/>
    <p:sldId id="286" r:id="rId29"/>
    <p:sldId id="287" r:id="rId30"/>
    <p:sldId id="288" r:id="rId31"/>
    <p:sldId id="289" r:id="rId32"/>
    <p:sldId id="305" r:id="rId33"/>
    <p:sldId id="306" r:id="rId34"/>
    <p:sldId id="290" r:id="rId35"/>
    <p:sldId id="291" r:id="rId36"/>
    <p:sldId id="307" r:id="rId37"/>
    <p:sldId id="292" r:id="rId38"/>
    <p:sldId id="308" r:id="rId39"/>
    <p:sldId id="293" r:id="rId40"/>
    <p:sldId id="294" r:id="rId41"/>
    <p:sldId id="295" r:id="rId42"/>
    <p:sldId id="296" r:id="rId43"/>
    <p:sldId id="297" r:id="rId44"/>
    <p:sldId id="298" r:id="rId45"/>
    <p:sldId id="299" r:id="rId46"/>
    <p:sldId id="300" r:id="rId47"/>
    <p:sldId id="301" r:id="rId48"/>
    <p:sldId id="316" r:id="rId49"/>
    <p:sldId id="264"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606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ورقة1!$B$1</c:f>
              <c:strCache>
                <c:ptCount val="1"/>
                <c:pt idx="0">
                  <c:v>male</c:v>
                </c:pt>
              </c:strCache>
            </c:strRef>
          </c:tx>
          <c:cat>
            <c:strRef>
              <c:f>ورقة1!$A$2:$A$5</c:f>
              <c:strCache>
                <c:ptCount val="4"/>
                <c:pt idx="0">
                  <c:v>KSA</c:v>
                </c:pt>
                <c:pt idx="1">
                  <c:v>USA</c:v>
                </c:pt>
                <c:pt idx="2">
                  <c:v>Euorep</c:v>
                </c:pt>
                <c:pt idx="3">
                  <c:v>world</c:v>
                </c:pt>
              </c:strCache>
            </c:strRef>
          </c:cat>
          <c:val>
            <c:numRef>
              <c:f>ورقة1!$B$2:$B$5</c:f>
              <c:numCache>
                <c:formatCode>General</c:formatCode>
                <c:ptCount val="4"/>
                <c:pt idx="0">
                  <c:v>16</c:v>
                </c:pt>
                <c:pt idx="1">
                  <c:v>31</c:v>
                </c:pt>
                <c:pt idx="2">
                  <c:v>15</c:v>
                </c:pt>
              </c:numCache>
            </c:numRef>
          </c:val>
        </c:ser>
        <c:ser>
          <c:idx val="1"/>
          <c:order val="1"/>
          <c:tx>
            <c:strRef>
              <c:f>ورقة1!$C$1</c:f>
              <c:strCache>
                <c:ptCount val="1"/>
                <c:pt idx="0">
                  <c:v>female</c:v>
                </c:pt>
              </c:strCache>
            </c:strRef>
          </c:tx>
          <c:cat>
            <c:strRef>
              <c:f>ورقة1!$A$2:$A$5</c:f>
              <c:strCache>
                <c:ptCount val="4"/>
                <c:pt idx="0">
                  <c:v>KSA</c:v>
                </c:pt>
                <c:pt idx="1">
                  <c:v>USA</c:v>
                </c:pt>
                <c:pt idx="2">
                  <c:v>Euorep</c:v>
                </c:pt>
                <c:pt idx="3">
                  <c:v>world</c:v>
                </c:pt>
              </c:strCache>
            </c:strRef>
          </c:cat>
          <c:val>
            <c:numRef>
              <c:f>ورقة1!$C$2:$C$5</c:f>
              <c:numCache>
                <c:formatCode>General</c:formatCode>
                <c:ptCount val="4"/>
                <c:pt idx="0">
                  <c:v>24</c:v>
                </c:pt>
                <c:pt idx="1">
                  <c:v>35</c:v>
                </c:pt>
                <c:pt idx="2">
                  <c:v>22</c:v>
                </c:pt>
              </c:numCache>
            </c:numRef>
          </c:val>
        </c:ser>
        <c:ser>
          <c:idx val="2"/>
          <c:order val="2"/>
          <c:tx>
            <c:strRef>
              <c:f>ورقة1!$D$1</c:f>
              <c:strCache>
                <c:ptCount val="1"/>
                <c:pt idx="0">
                  <c:v>m&amp;f</c:v>
                </c:pt>
              </c:strCache>
            </c:strRef>
          </c:tx>
          <c:cat>
            <c:strRef>
              <c:f>ورقة1!$A$2:$A$5</c:f>
              <c:strCache>
                <c:ptCount val="4"/>
                <c:pt idx="0">
                  <c:v>KSA</c:v>
                </c:pt>
                <c:pt idx="1">
                  <c:v>USA</c:v>
                </c:pt>
                <c:pt idx="2">
                  <c:v>Euorep</c:v>
                </c:pt>
                <c:pt idx="3">
                  <c:v>world</c:v>
                </c:pt>
              </c:strCache>
            </c:strRef>
          </c:cat>
          <c:val>
            <c:numRef>
              <c:f>ورقة1!$D$2:$D$5</c:f>
              <c:numCache>
                <c:formatCode>General</c:formatCode>
                <c:ptCount val="4"/>
                <c:pt idx="0">
                  <c:v>35.5</c:v>
                </c:pt>
                <c:pt idx="3">
                  <c:v>7</c:v>
                </c:pt>
              </c:numCache>
            </c:numRef>
          </c:val>
        </c:ser>
        <c:axId val="80431360"/>
        <c:axId val="80437248"/>
      </c:barChart>
      <c:catAx>
        <c:axId val="80431360"/>
        <c:scaling>
          <c:orientation val="minMax"/>
        </c:scaling>
        <c:axPos val="b"/>
        <c:tickLblPos val="nextTo"/>
        <c:txPr>
          <a:bodyPr/>
          <a:lstStyle/>
          <a:p>
            <a:pPr>
              <a:defRPr lang="ar-SA"/>
            </a:pPr>
            <a:endParaRPr lang="en-US"/>
          </a:p>
        </c:txPr>
        <c:crossAx val="80437248"/>
        <c:crosses val="autoZero"/>
        <c:auto val="1"/>
        <c:lblAlgn val="ctr"/>
        <c:lblOffset val="100"/>
      </c:catAx>
      <c:valAx>
        <c:axId val="80437248"/>
        <c:scaling>
          <c:orientation val="minMax"/>
        </c:scaling>
        <c:axPos val="l"/>
        <c:majorGridlines/>
        <c:numFmt formatCode="General" sourceLinked="1"/>
        <c:tickLblPos val="nextTo"/>
        <c:txPr>
          <a:bodyPr/>
          <a:lstStyle/>
          <a:p>
            <a:pPr>
              <a:defRPr lang="ar-SA"/>
            </a:pPr>
            <a:endParaRPr lang="en-US"/>
          </a:p>
        </c:txPr>
        <c:crossAx val="80431360"/>
        <c:crosses val="autoZero"/>
        <c:crossBetween val="between"/>
      </c:valAx>
      <c:spPr>
        <a:blipFill>
          <a:blip xmlns:r="http://schemas.openxmlformats.org/officeDocument/2006/relationships" r:embed="rId1"/>
          <a:tile tx="0" ty="0" sx="100000" sy="100000" flip="none" algn="tl"/>
        </a:blipFill>
      </c:spPr>
    </c:plotArea>
    <c:legend>
      <c:legendPos val="r"/>
      <c:layout/>
      <c:txPr>
        <a:bodyPr/>
        <a:lstStyle/>
        <a:p>
          <a:pPr>
            <a:defRPr lang="ar-SA"/>
          </a:pPr>
          <a:endParaRPr lang="en-US"/>
        </a:p>
      </c:txPr>
    </c:legend>
    <c:plotVisOnly val="1"/>
  </c:chart>
  <c:txPr>
    <a:bodyPr/>
    <a:lstStyle/>
    <a:p>
      <a:pPr>
        <a:defRPr sz="18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E3D7D4-1B3E-4F50-BFA7-D1AD4CA0C5EE}" type="datetimeFigureOut">
              <a:rPr lang="ar-SA" smtClean="0"/>
              <a:pPr/>
              <a:t>05/11/1432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528EEAF-CDFF-436D-A5BB-44B80E9DAE97}"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5D940B-60A9-43C8-898B-83D07E87AF99}" type="slidenum">
              <a:rPr lang="en-US"/>
              <a:pPr/>
              <a:t>19</a:t>
            </a:fld>
            <a:endParaRPr lang="en-US"/>
          </a:p>
        </p:txBody>
      </p:sp>
      <p:sp>
        <p:nvSpPr>
          <p:cNvPr id="71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170"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C022C1-2F9A-44A1-99DB-C59A0B5570DE}" type="slidenum">
              <a:rPr lang="en-US"/>
              <a:pPr/>
              <a:t>20</a:t>
            </a:fld>
            <a:endParaRPr lang="en-US"/>
          </a:p>
        </p:txBody>
      </p:sp>
      <p:sp>
        <p:nvSpPr>
          <p:cNvPr id="81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0643CC-757B-4EEC-B1DC-C84D028D85D6}" type="slidenum">
              <a:rPr lang="en-US"/>
              <a:pPr/>
              <a:t>21</a:t>
            </a:fld>
            <a:endParaRPr lang="en-US"/>
          </a:p>
        </p:txBody>
      </p:sp>
      <p:sp>
        <p:nvSpPr>
          <p:cNvPr id="92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D04F0D-3B05-4B3B-AFA3-EF6CE775FBB4}" type="slidenum">
              <a:rPr lang="en-US"/>
              <a:pPr/>
              <a:t>22</a:t>
            </a:fld>
            <a:endParaRPr lang="en-US"/>
          </a:p>
        </p:txBody>
      </p:sp>
      <p:sp>
        <p:nvSpPr>
          <p:cNvPr id="102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572000"/>
            <a:ext cx="7848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5410200"/>
            <a:ext cx="7848600" cy="457200"/>
          </a:xfrm>
        </p:spPr>
        <p:txBody>
          <a:bodyPr anchor="ctr"/>
          <a:lstStyle>
            <a:lvl1pPr marL="0" indent="0">
              <a:buFontTx/>
              <a:buNone/>
              <a:tabLst>
                <a:tab pos="4919663" algn="l"/>
              </a:tabLst>
              <a:defRPr sz="2400"/>
            </a:lvl1pPr>
          </a:lstStyle>
          <a:p>
            <a:r>
              <a:rPr lang="en-US" smtClean="0"/>
              <a:t>Click to edit Master subtitle style</a:t>
            </a:r>
            <a:endParaRPr lang="en-US"/>
          </a:p>
        </p:txBody>
      </p:sp>
      <p:sp>
        <p:nvSpPr>
          <p:cNvPr id="3174" name="Rectangle 102"/>
          <p:cNvSpPr>
            <a:spLocks noGrp="1" noChangeArrowheads="1"/>
          </p:cNvSpPr>
          <p:nvPr>
            <p:ph type="dt" sz="half" idx="2"/>
          </p:nvPr>
        </p:nvSpPr>
        <p:spPr/>
        <p:txBody>
          <a:bodyPr/>
          <a:lstStyle>
            <a:lvl1pPr>
              <a:defRPr/>
            </a:lvl1pPr>
          </a:lstStyle>
          <a:p>
            <a:fld id="{C6682B3E-124F-49DA-93AF-8358AFD556FE}" type="datetimeFigureOut">
              <a:rPr lang="ar-SA" smtClean="0"/>
              <a:pPr/>
              <a:t>05/11/1432</a:t>
            </a:fld>
            <a:endParaRPr lang="ar-SA"/>
          </a:p>
        </p:txBody>
      </p:sp>
      <p:sp>
        <p:nvSpPr>
          <p:cNvPr id="3175" name="Rectangle 103"/>
          <p:cNvSpPr>
            <a:spLocks noGrp="1" noChangeArrowheads="1"/>
          </p:cNvSpPr>
          <p:nvPr>
            <p:ph type="ftr" sz="quarter" idx="3"/>
          </p:nvPr>
        </p:nvSpPr>
        <p:spPr/>
        <p:txBody>
          <a:bodyPr/>
          <a:lstStyle>
            <a:lvl1pPr>
              <a:defRPr/>
            </a:lvl1pPr>
          </a:lstStyle>
          <a:p>
            <a:endParaRPr lang="ar-SA"/>
          </a:p>
        </p:txBody>
      </p:sp>
      <p:sp>
        <p:nvSpPr>
          <p:cNvPr id="3176" name="Rectangle 104"/>
          <p:cNvSpPr>
            <a:spLocks noGrp="1" noChangeArrowheads="1"/>
          </p:cNvSpPr>
          <p:nvPr>
            <p:ph type="sldNum" sz="quarter" idx="4"/>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152400"/>
            <a:ext cx="19240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56197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6" name="Footer Placeholder 5"/>
          <p:cNvSpPr>
            <a:spLocks noGrp="1"/>
          </p:cNvSpPr>
          <p:nvPr>
            <p:ph type="ftr" sz="quarter" idx="11"/>
          </p:nvPr>
        </p:nvSpPr>
        <p:spPr/>
        <p:txBody>
          <a:bodyPr/>
          <a:lstStyle>
            <a:lvl1pPr>
              <a:defRPr/>
            </a:lvl1pPr>
          </a:lstStyle>
          <a:p>
            <a:endParaRPr lang="ar-SA"/>
          </a:p>
        </p:txBody>
      </p:sp>
      <p:sp>
        <p:nvSpPr>
          <p:cNvPr id="7" name="Slide Number Placeholder 6"/>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8" name="Footer Placeholder 7"/>
          <p:cNvSpPr>
            <a:spLocks noGrp="1"/>
          </p:cNvSpPr>
          <p:nvPr>
            <p:ph type="ftr" sz="quarter" idx="11"/>
          </p:nvPr>
        </p:nvSpPr>
        <p:spPr/>
        <p:txBody>
          <a:bodyPr/>
          <a:lstStyle>
            <a:lvl1pPr>
              <a:defRPr/>
            </a:lvl1pPr>
          </a:lstStyle>
          <a:p>
            <a:endParaRPr lang="ar-SA"/>
          </a:p>
        </p:txBody>
      </p:sp>
      <p:sp>
        <p:nvSpPr>
          <p:cNvPr id="9" name="Slide Number Placeholder 8"/>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4" name="Footer Placeholder 3"/>
          <p:cNvSpPr>
            <a:spLocks noGrp="1"/>
          </p:cNvSpPr>
          <p:nvPr>
            <p:ph type="ftr" sz="quarter" idx="11"/>
          </p:nvPr>
        </p:nvSpPr>
        <p:spPr/>
        <p:txBody>
          <a:bodyPr/>
          <a:lstStyle>
            <a:lvl1pPr>
              <a:defRPr/>
            </a:lvl1pPr>
          </a:lstStyle>
          <a:p>
            <a:endParaRPr lang="ar-SA"/>
          </a:p>
        </p:txBody>
      </p:sp>
      <p:sp>
        <p:nvSpPr>
          <p:cNvPr id="5" name="Slide Number Placeholder 4"/>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3" name="Footer Placeholder 2"/>
          <p:cNvSpPr>
            <a:spLocks noGrp="1"/>
          </p:cNvSpPr>
          <p:nvPr>
            <p:ph type="ftr" sz="quarter" idx="11"/>
          </p:nvPr>
        </p:nvSpPr>
        <p:spPr/>
        <p:txBody>
          <a:bodyPr/>
          <a:lstStyle>
            <a:lvl1pPr>
              <a:defRPr/>
            </a:lvl1pPr>
          </a:lstStyle>
          <a:p>
            <a:endParaRPr lang="ar-SA"/>
          </a:p>
        </p:txBody>
      </p:sp>
      <p:sp>
        <p:nvSpPr>
          <p:cNvPr id="4" name="Slide Number Placeholder 3"/>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6" name="Footer Placeholder 5"/>
          <p:cNvSpPr>
            <a:spLocks noGrp="1"/>
          </p:cNvSpPr>
          <p:nvPr>
            <p:ph type="ftr" sz="quarter" idx="11"/>
          </p:nvPr>
        </p:nvSpPr>
        <p:spPr/>
        <p:txBody>
          <a:bodyPr/>
          <a:lstStyle>
            <a:lvl1pPr>
              <a:defRPr/>
            </a:lvl1pPr>
          </a:lstStyle>
          <a:p>
            <a:endParaRPr lang="ar-SA"/>
          </a:p>
        </p:txBody>
      </p:sp>
      <p:sp>
        <p:nvSpPr>
          <p:cNvPr id="7" name="Slide Number Placeholder 6"/>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6682B3E-124F-49DA-93AF-8358AFD556FE}" type="datetimeFigureOut">
              <a:rPr lang="ar-SA" smtClean="0"/>
              <a:pPr/>
              <a:t>05/11/1432</a:t>
            </a:fld>
            <a:endParaRPr lang="ar-SA"/>
          </a:p>
        </p:txBody>
      </p:sp>
      <p:sp>
        <p:nvSpPr>
          <p:cNvPr id="6" name="Footer Placeholder 5"/>
          <p:cNvSpPr>
            <a:spLocks noGrp="1"/>
          </p:cNvSpPr>
          <p:nvPr>
            <p:ph type="ftr" sz="quarter" idx="11"/>
          </p:nvPr>
        </p:nvSpPr>
        <p:spPr/>
        <p:txBody>
          <a:bodyPr/>
          <a:lstStyle>
            <a:lvl1pPr>
              <a:defRPr/>
            </a:lvl1pPr>
          </a:lstStyle>
          <a:p>
            <a:endParaRPr lang="ar-SA"/>
          </a:p>
        </p:txBody>
      </p:sp>
      <p:sp>
        <p:nvSpPr>
          <p:cNvPr id="7" name="Slide Number Placeholder 6"/>
          <p:cNvSpPr>
            <a:spLocks noGrp="1"/>
          </p:cNvSpPr>
          <p:nvPr>
            <p:ph type="sldNum" sz="quarter" idx="12"/>
          </p:nvPr>
        </p:nvSpPr>
        <p:spPr/>
        <p:txBody>
          <a:bodyPr/>
          <a:lstStyle>
            <a:lvl1pPr>
              <a:defRPr/>
            </a:lvl1pPr>
          </a:lstStyle>
          <a:p>
            <a:fld id="{B80C71DC-209B-48CF-905F-4863603487E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467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447800"/>
            <a:ext cx="769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Rectangle 28"/>
          <p:cNvSpPr>
            <a:spLocks noGrp="1" noChangeArrowheads="1"/>
          </p:cNvSpPr>
          <p:nvPr>
            <p:ph type="dt" sz="half" idx="2"/>
          </p:nvPr>
        </p:nvSpPr>
        <p:spPr bwMode="auto">
          <a:xfrm>
            <a:off x="152400" y="6477000"/>
            <a:ext cx="24034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C6682B3E-124F-49DA-93AF-8358AFD556FE}" type="datetimeFigureOut">
              <a:rPr lang="ar-SA" smtClean="0"/>
              <a:pPr/>
              <a:t>05/11/1432</a:t>
            </a:fld>
            <a:endParaRPr lang="ar-SA"/>
          </a:p>
        </p:txBody>
      </p:sp>
      <p:sp>
        <p:nvSpPr>
          <p:cNvPr id="1053" name="Rectangle 29"/>
          <p:cNvSpPr>
            <a:spLocks noGrp="1" noChangeArrowheads="1"/>
          </p:cNvSpPr>
          <p:nvPr>
            <p:ph type="ftr" sz="quarter" idx="3"/>
          </p:nvPr>
        </p:nvSpPr>
        <p:spPr bwMode="auto">
          <a:xfrm>
            <a:off x="2687638"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ar-SA"/>
          </a:p>
        </p:txBody>
      </p:sp>
      <p:sp>
        <p:nvSpPr>
          <p:cNvPr id="1054" name="Rectangle 30"/>
          <p:cNvSpPr>
            <a:spLocks noGrp="1" noChangeArrowheads="1"/>
          </p:cNvSpPr>
          <p:nvPr>
            <p:ph type="sldNum" sz="quarter" idx="4"/>
          </p:nvPr>
        </p:nvSpPr>
        <p:spPr bwMode="auto">
          <a:xfrm>
            <a:off x="5715000" y="6477000"/>
            <a:ext cx="21717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B80C71DC-209B-48CF-905F-4863603487E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488" y="2714620"/>
            <a:ext cx="3809963" cy="285747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222" y="0"/>
            <a:ext cx="950122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ar-SA" dirty="0"/>
          </a:p>
        </p:txBody>
      </p:sp>
      <p:sp>
        <p:nvSpPr>
          <p:cNvPr id="3" name="Content Placeholder 2"/>
          <p:cNvSpPr>
            <a:spLocks noGrp="1"/>
          </p:cNvSpPr>
          <p:nvPr>
            <p:ph idx="1"/>
          </p:nvPr>
        </p:nvSpPr>
        <p:spPr/>
        <p:txBody>
          <a:bodyPr>
            <a:normAutofit fontScale="77500" lnSpcReduction="20000"/>
          </a:bodyPr>
          <a:lstStyle/>
          <a:p>
            <a:pPr marL="0" indent="0" algn="l" rtl="0">
              <a:lnSpc>
                <a:spcPct val="90000"/>
              </a:lnSpc>
              <a:spcAft>
                <a:spcPct val="0"/>
              </a:spcAft>
              <a:buFont typeface="Wingdings" pitchFamily="2" charset="2"/>
              <a:buNone/>
            </a:pPr>
            <a:r>
              <a:rPr lang="en-US" sz="5200" b="1" dirty="0" smtClean="0">
                <a:solidFill>
                  <a:srgbClr val="FF0000"/>
                </a:solidFill>
              </a:rPr>
              <a:t>Android (or abdominal or central, mostly males)</a:t>
            </a:r>
          </a:p>
          <a:p>
            <a:pPr marL="0" indent="0" algn="l" rtl="0">
              <a:lnSpc>
                <a:spcPct val="90000"/>
              </a:lnSpc>
              <a:spcAft>
                <a:spcPct val="0"/>
              </a:spcAft>
              <a:buFont typeface="Wingdings" pitchFamily="2" charset="2"/>
              <a:buNone/>
            </a:pPr>
            <a:endParaRPr lang="en-US" dirty="0" smtClean="0">
              <a:solidFill>
                <a:schemeClr val="tx2"/>
              </a:solidFill>
            </a:endParaRPr>
          </a:p>
          <a:p>
            <a:pPr marL="0" indent="0" algn="l" rtl="0">
              <a:lnSpc>
                <a:spcPct val="90000"/>
              </a:lnSpc>
              <a:spcAft>
                <a:spcPct val="70000"/>
              </a:spcAft>
              <a:buFontTx/>
              <a:buChar char="-"/>
            </a:pPr>
            <a:r>
              <a:rPr lang="en-US" dirty="0" smtClean="0"/>
              <a:t>Collection of fat mostly in the abdomen (above the waist)</a:t>
            </a:r>
          </a:p>
          <a:p>
            <a:pPr marL="0" indent="0" algn="l" rtl="0">
              <a:lnSpc>
                <a:spcPct val="90000"/>
              </a:lnSpc>
              <a:spcAft>
                <a:spcPct val="70000"/>
              </a:spcAft>
              <a:buFontTx/>
              <a:buChar char="-"/>
            </a:pPr>
            <a:r>
              <a:rPr lang="en-US" dirty="0" smtClean="0"/>
              <a:t>Hip to waist ratio of </a:t>
            </a:r>
            <a:r>
              <a:rPr lang="en-US" dirty="0" smtClean="0">
                <a:solidFill>
                  <a:srgbClr val="FF0000"/>
                </a:solidFill>
              </a:rPr>
              <a:t>more than </a:t>
            </a:r>
            <a:r>
              <a:rPr lang="en-US" dirty="0" smtClean="0"/>
              <a:t>0.8 in female and more than 1 in male.</a:t>
            </a:r>
          </a:p>
          <a:p>
            <a:pPr marL="0" indent="0" algn="l" rtl="0">
              <a:lnSpc>
                <a:spcPct val="90000"/>
              </a:lnSpc>
              <a:spcAft>
                <a:spcPct val="70000"/>
              </a:spcAft>
              <a:buFontTx/>
              <a:buChar char="-"/>
            </a:pPr>
            <a:r>
              <a:rPr lang="en-US" dirty="0" smtClean="0"/>
              <a:t>apple-shaped</a:t>
            </a:r>
          </a:p>
          <a:p>
            <a:pPr marL="0" indent="0" algn="l" rtl="0">
              <a:lnSpc>
                <a:spcPct val="90000"/>
              </a:lnSpc>
              <a:spcAft>
                <a:spcPct val="70000"/>
              </a:spcAft>
              <a:buFontTx/>
              <a:buChar char="-"/>
            </a:pPr>
            <a:r>
              <a:rPr lang="en-US" dirty="0" smtClean="0"/>
              <a:t>Associated with insulin resistance , diabetes, </a:t>
            </a:r>
            <a:r>
              <a:rPr lang="en-US" dirty="0" err="1" smtClean="0"/>
              <a:t>dyslipidemia</a:t>
            </a:r>
            <a:r>
              <a:rPr lang="en-US" dirty="0" smtClean="0"/>
              <a:t> and coronary heart disease.  due to access to liver circulation.</a:t>
            </a:r>
          </a:p>
          <a:p>
            <a:pPr algn="l" rtl="0"/>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marL="0" indent="0" algn="l" rtl="0">
              <a:lnSpc>
                <a:spcPct val="90000"/>
              </a:lnSpc>
              <a:spcAft>
                <a:spcPct val="70000"/>
              </a:spcAft>
              <a:buFontTx/>
              <a:buNone/>
            </a:pPr>
            <a:r>
              <a:rPr lang="en-US" sz="4400" b="1" dirty="0" smtClean="0">
                <a:solidFill>
                  <a:schemeClr val="bg1">
                    <a:lumMod val="50000"/>
                  </a:schemeClr>
                </a:solidFill>
              </a:rPr>
              <a:t>Gynoid (below the waist, females)</a:t>
            </a:r>
          </a:p>
          <a:p>
            <a:pPr marL="0" indent="0" algn="l" rtl="0">
              <a:lnSpc>
                <a:spcPct val="90000"/>
              </a:lnSpc>
              <a:spcAft>
                <a:spcPct val="70000"/>
              </a:spcAft>
              <a:buFontTx/>
              <a:buChar char="•"/>
            </a:pPr>
            <a:r>
              <a:rPr lang="en-US" dirty="0" smtClean="0"/>
              <a:t> Collection of fat on hips and buttocks</a:t>
            </a:r>
          </a:p>
          <a:p>
            <a:pPr marL="0" indent="0" algn="l" rtl="0">
              <a:lnSpc>
                <a:spcPct val="90000"/>
              </a:lnSpc>
              <a:spcAft>
                <a:spcPct val="70000"/>
              </a:spcAft>
              <a:buFontTx/>
              <a:buChar char="•"/>
            </a:pPr>
            <a:r>
              <a:rPr lang="en-US" dirty="0" smtClean="0"/>
              <a:t>Waist to hip ratio less than 0.8 in female and less than 1 for men 	</a:t>
            </a:r>
          </a:p>
          <a:p>
            <a:pPr marL="0" indent="0" algn="l" rtl="0">
              <a:lnSpc>
                <a:spcPct val="90000"/>
              </a:lnSpc>
              <a:spcAft>
                <a:spcPct val="70000"/>
              </a:spcAft>
              <a:buFontTx/>
              <a:buChar char="•"/>
            </a:pPr>
            <a:r>
              <a:rPr lang="en-US" dirty="0" smtClean="0"/>
              <a:t>pear-shaped</a:t>
            </a:r>
          </a:p>
          <a:p>
            <a:pPr algn="l" rtl="0"/>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Always remember</a:t>
            </a:r>
            <a:endParaRPr lang="ar-SA" dirty="0">
              <a:solidFill>
                <a:srgbClr val="FF0000"/>
              </a:solidFill>
            </a:endParaRPr>
          </a:p>
        </p:txBody>
      </p:sp>
      <p:sp>
        <p:nvSpPr>
          <p:cNvPr id="3" name="Content Placeholder 2"/>
          <p:cNvSpPr>
            <a:spLocks noGrp="1"/>
          </p:cNvSpPr>
          <p:nvPr>
            <p:ph idx="1"/>
          </p:nvPr>
        </p:nvSpPr>
        <p:spPr/>
        <p:txBody>
          <a:bodyPr>
            <a:normAutofit/>
          </a:bodyPr>
          <a:lstStyle/>
          <a:p>
            <a:pPr algn="l" rtl="0"/>
            <a:r>
              <a:rPr lang="en-US" sz="2800" dirty="0" smtClean="0"/>
              <a:t>In some medical condition obesity is an associated feature e.g. </a:t>
            </a:r>
            <a:r>
              <a:rPr lang="en-US" sz="2800" dirty="0" smtClean="0">
                <a:solidFill>
                  <a:schemeClr val="accent1">
                    <a:lumMod val="75000"/>
                  </a:schemeClr>
                </a:solidFill>
              </a:rPr>
              <a:t>hypothyroidism, Cushing syndrome and drug induce(corticosteroids).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Prevalence of obesity</a:t>
            </a:r>
            <a:endParaRPr lang="ar-SA" dirty="0"/>
          </a:p>
        </p:txBody>
      </p:sp>
      <p:graphicFrame>
        <p:nvGraphicFramePr>
          <p:cNvPr id="6" name="عنصر نائب للمحتوى 5"/>
          <p:cNvGraphicFramePr>
            <a:graphicFrameLocks noGrp="1"/>
          </p:cNvGraphicFramePr>
          <p:nvPr>
            <p:ph idx="1"/>
          </p:nvPr>
        </p:nvGraphicFramePr>
        <p:xfrm>
          <a:off x="152400" y="1447800"/>
          <a:ext cx="76962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Prevalence of obesity in Saudi Arabia</a:t>
            </a:r>
            <a:endParaRPr lang="ar-SA" dirty="0"/>
          </a:p>
        </p:txBody>
      </p:sp>
      <p:sp>
        <p:nvSpPr>
          <p:cNvPr id="3" name="عنصر نائب للمحتوى 2"/>
          <p:cNvSpPr>
            <a:spLocks noGrp="1"/>
          </p:cNvSpPr>
          <p:nvPr>
            <p:ph idx="1"/>
          </p:nvPr>
        </p:nvSpPr>
        <p:spPr/>
        <p:txBody>
          <a:bodyPr/>
          <a:lstStyle/>
          <a:p>
            <a:pPr algn="l" rtl="0">
              <a:buNone/>
            </a:pPr>
            <a:r>
              <a:rPr lang="en-US" dirty="0" smtClean="0"/>
              <a:t>In study done 1996 by Dr. </a:t>
            </a:r>
            <a:r>
              <a:rPr lang="en-US" dirty="0" err="1" smtClean="0"/>
              <a:t>Alrobeaan</a:t>
            </a:r>
            <a:r>
              <a:rPr lang="en-US" dirty="0" smtClean="0"/>
              <a:t>  et al.</a:t>
            </a:r>
          </a:p>
          <a:p>
            <a:pPr algn="l" rtl="0">
              <a:buNone/>
            </a:pPr>
            <a:r>
              <a:rPr lang="en-US" dirty="0" smtClean="0"/>
              <a:t>Found that overweight (BMI 25-30) percentage :</a:t>
            </a:r>
          </a:p>
          <a:p>
            <a:pPr algn="l" rtl="0">
              <a:buNone/>
            </a:pPr>
            <a:r>
              <a:rPr lang="en-US" dirty="0" smtClean="0"/>
              <a:t>        Male : 29%                  Female : 27% </a:t>
            </a:r>
          </a:p>
          <a:p>
            <a:pPr algn="l" rtl="0">
              <a:buNone/>
            </a:pPr>
            <a:r>
              <a:rPr lang="en-US" dirty="0" smtClean="0"/>
              <a:t>And obesity (&gt; 30) percentage :</a:t>
            </a:r>
          </a:p>
          <a:p>
            <a:pPr algn="l" rtl="0">
              <a:buNone/>
            </a:pPr>
            <a:r>
              <a:rPr lang="en-US" dirty="0" smtClean="0"/>
              <a:t>         Male : 16%                 Female : 24%</a:t>
            </a:r>
          </a:p>
          <a:p>
            <a:pPr algn="l" rtl="0">
              <a:buNone/>
            </a:pP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285720" y="1600200"/>
            <a:ext cx="8501122" cy="4525963"/>
          </a:xfrm>
        </p:spPr>
        <p:txBody>
          <a:bodyPr/>
          <a:lstStyle/>
          <a:p>
            <a:pPr algn="l" rtl="0">
              <a:buNone/>
            </a:pPr>
            <a:endParaRPr lang="en-US" dirty="0" smtClean="0"/>
          </a:p>
          <a:p>
            <a:pPr algn="l" rtl="0">
              <a:buNone/>
            </a:pPr>
            <a:r>
              <a:rPr lang="en-US" dirty="0" smtClean="0"/>
              <a:t>In another study done in 2005 by </a:t>
            </a:r>
            <a:r>
              <a:rPr lang="en-US" dirty="0" err="1" smtClean="0"/>
              <a:t>Dr.Alnozha</a:t>
            </a:r>
            <a:r>
              <a:rPr lang="en-US" dirty="0"/>
              <a:t> </a:t>
            </a:r>
            <a:r>
              <a:rPr lang="en-US" dirty="0" smtClean="0"/>
              <a:t>et al.</a:t>
            </a:r>
          </a:p>
          <a:p>
            <a:pPr algn="l" rtl="0">
              <a:buNone/>
            </a:pPr>
            <a:r>
              <a:rPr lang="en-US" dirty="0" smtClean="0"/>
              <a:t>Found that overweight and obesity in kingdom is 35.5%   </a:t>
            </a:r>
          </a:p>
          <a:p>
            <a:pPr algn="l" rtl="0">
              <a:buNone/>
            </a:pPr>
            <a:endParaRPr lang="en-US" dirty="0" smtClean="0"/>
          </a:p>
          <a:p>
            <a:pPr algn="l" rtl="0">
              <a:buNone/>
            </a:pP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lgn="l" rtl="0">
              <a:buNone/>
            </a:pPr>
            <a:r>
              <a:rPr lang="en-US" dirty="0" smtClean="0"/>
              <a:t>In USA 35% in female and 31% in male.</a:t>
            </a:r>
          </a:p>
          <a:p>
            <a:pPr algn="l" rtl="0">
              <a:buNone/>
            </a:pPr>
            <a:r>
              <a:rPr lang="en-US" dirty="0" smtClean="0"/>
              <a:t>In Europe 22% in female and 15% in male.</a:t>
            </a:r>
          </a:p>
          <a:p>
            <a:pPr algn="l" rtl="0">
              <a:buNone/>
            </a:pPr>
            <a:r>
              <a:rPr lang="en-US" dirty="0" smtClean="0"/>
              <a:t>And world wide approximately 7% are obese and two to three times are overweight . </a:t>
            </a:r>
          </a:p>
          <a:p>
            <a:pPr algn="l" rtl="0">
              <a:buNone/>
            </a:pPr>
            <a:endParaRPr lang="en-US" dirty="0"/>
          </a:p>
          <a:p>
            <a:pPr algn="l" rtl="0">
              <a:buNone/>
            </a:pPr>
            <a:endParaRPr lang="en-US" dirty="0" smtClean="0"/>
          </a:p>
          <a:p>
            <a:pPr algn="l" rtl="0">
              <a:buNone/>
            </a:pPr>
            <a:endParaRPr lang="en-US" sz="1000" dirty="0"/>
          </a:p>
          <a:p>
            <a:pPr algn="l" rtl="0">
              <a:buNone/>
            </a:pPr>
            <a:endParaRPr lang="en-US" sz="1000" dirty="0" smtClean="0"/>
          </a:p>
          <a:p>
            <a:pPr algn="l" rtl="0">
              <a:buNone/>
            </a:pPr>
            <a:r>
              <a:rPr lang="en-US" sz="1800" dirty="0" smtClean="0"/>
              <a:t>from medscape.com</a:t>
            </a:r>
            <a:r>
              <a:rPr lang="en-US" sz="4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56481" y="313954"/>
            <a:ext cx="8228160" cy="5775006"/>
          </a:xfrm>
          <a:prstGeom prst="rect">
            <a:avLst/>
          </a:prstGeom>
          <a:noFill/>
          <a:ln w="9525">
            <a:noFill/>
            <a:round/>
            <a:headEnd/>
            <a:tailEnd/>
          </a:ln>
          <a:effectLst/>
        </p:spPr>
        <p:txBody>
          <a:bodyPr lIns="0" tIns="25602"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900" dirty="0">
              <a:solidFill>
                <a:srgbClr val="000000"/>
              </a:solidFill>
              <a:ea typeface="DejaVu Sans" charset="0"/>
              <a:cs typeface="DejaVu Sans" charset="0"/>
            </a:endParaRPr>
          </a:p>
        </p:txBody>
      </p:sp>
      <p:sp>
        <p:nvSpPr>
          <p:cNvPr id="3" name="Rectangle 2"/>
          <p:cNvSpPr/>
          <p:nvPr/>
        </p:nvSpPr>
        <p:spPr>
          <a:xfrm>
            <a:off x="2000232" y="3005736"/>
            <a:ext cx="5262979"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DejaVu Sans" charset="0"/>
                <a:cs typeface="DejaVu Sans" charset="0"/>
              </a:rPr>
              <a:t>Causes of obesity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9614" y="4143380"/>
            <a:ext cx="7848600" cy="762000"/>
          </a:xfrm>
        </p:spPr>
        <p:txBody>
          <a:bodyPr/>
          <a:lstStyle/>
          <a:p>
            <a:pPr algn="r"/>
            <a:r>
              <a:rPr lang="ar-SA" dirty="0" smtClean="0">
                <a:cs typeface="Andalus" pitchFamily="2" charset="-78"/>
              </a:rPr>
              <a:t>إشراف الدكتور : يوسف التركي</a:t>
            </a:r>
            <a:endParaRPr lang="en-US" dirty="0">
              <a:cs typeface="Andalus" pitchFamily="2" charset="-78"/>
            </a:endParaRPr>
          </a:p>
        </p:txBody>
      </p:sp>
      <p:sp>
        <p:nvSpPr>
          <p:cNvPr id="3" name="Subtitle 2"/>
          <p:cNvSpPr>
            <a:spLocks noGrp="1"/>
          </p:cNvSpPr>
          <p:nvPr>
            <p:ph type="subTitle" idx="1"/>
          </p:nvPr>
        </p:nvSpPr>
        <p:spPr/>
        <p:txBody>
          <a:bodyPr numCol="2">
            <a:noAutofit/>
          </a:bodyPr>
          <a:lstStyle/>
          <a:p>
            <a:pPr algn="r" rtl="0"/>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محمد </a:t>
            </a:r>
            <a:r>
              <a:rPr lang="ar-SA" b="1" dirty="0" err="1"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الشمراني</a:t>
            </a:r>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 </a:t>
            </a:r>
          </a:p>
          <a:p>
            <a:pPr algn="r" rtl="0"/>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عامر الملوقي </a:t>
            </a:r>
          </a:p>
          <a:p>
            <a:pPr algn="r" rtl="0"/>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  منتصر المنصوري</a:t>
            </a:r>
          </a:p>
          <a:p>
            <a:pPr algn="r" rtl="0"/>
            <a:endPar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endParaRPr>
          </a:p>
          <a:p>
            <a:pPr algn="r" rtl="0"/>
            <a:r>
              <a:rPr lang="ar-SA" b="1" dirty="0" err="1"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عبدالباقي</a:t>
            </a:r>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b="1" dirty="0" err="1"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السبعي</a:t>
            </a:r>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 </a:t>
            </a:r>
          </a:p>
          <a:p>
            <a:pPr algn="r" rtl="0"/>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وليد </a:t>
            </a:r>
            <a:r>
              <a:rPr lang="ar-SA" b="1" dirty="0" err="1"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العنزي</a:t>
            </a:r>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 </a:t>
            </a:r>
          </a:p>
          <a:p>
            <a:pPr algn="r" rtl="0"/>
            <a:r>
              <a:rPr lang="ar-SA" b="1" dirty="0" err="1"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عبدالعزيز</a:t>
            </a:r>
            <a:r>
              <a:rPr lang="ar-SA" b="1" dirty="0" smtClean="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rPr>
              <a:t> السعران</a:t>
            </a:r>
            <a:endParaRPr lang="ar-SA" b="1" dirty="0">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285720" y="3434364"/>
            <a:ext cx="8406340" cy="923330"/>
          </a:xfrm>
          <a:prstGeom prst="rect">
            <a:avLst/>
          </a:prstGeom>
          <a:noFill/>
        </p:spPr>
        <p:txBody>
          <a:bodyPr wrap="none" lIns="91440" tIns="45720" rIns="91440" bIns="45720">
            <a:spAutoFit/>
          </a:bodyPr>
          <a:lstStyle/>
          <a:p>
            <a:pPr algn="l" rtl="0"/>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Approach To Obese Patient</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17280" y="0"/>
            <a:ext cx="916128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0" y="0"/>
            <a:ext cx="912384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0" y="-10081"/>
            <a:ext cx="9144000" cy="686952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Complication of obesity</a:t>
            </a:r>
            <a:endParaRPr lang="ar-SA" dirty="0"/>
          </a:p>
        </p:txBody>
      </p:sp>
      <p:sp>
        <p:nvSpPr>
          <p:cNvPr id="3" name="عنصر نائب للمحتوى 2"/>
          <p:cNvSpPr>
            <a:spLocks noGrp="1"/>
          </p:cNvSpPr>
          <p:nvPr>
            <p:ph sz="half" idx="1"/>
          </p:nvPr>
        </p:nvSpPr>
        <p:spPr>
          <a:xfrm>
            <a:off x="152400" y="1447800"/>
            <a:ext cx="4491038" cy="4724400"/>
          </a:xfrm>
        </p:spPr>
        <p:txBody>
          <a:bodyPr>
            <a:noAutofit/>
          </a:bodyPr>
          <a:lstStyle/>
          <a:p>
            <a:pPr algn="l" rtl="0"/>
            <a:r>
              <a:rPr lang="en-US" sz="2400" dirty="0" smtClean="0"/>
              <a:t>High cholesterol and triglycerides</a:t>
            </a:r>
          </a:p>
          <a:p>
            <a:pPr algn="l" rtl="0"/>
            <a:r>
              <a:rPr lang="en-US" sz="2400" dirty="0" smtClean="0"/>
              <a:t>Type 2 diabetes</a:t>
            </a:r>
          </a:p>
          <a:p>
            <a:pPr algn="l" rtl="0"/>
            <a:r>
              <a:rPr lang="en-US" sz="2400" dirty="0" smtClean="0"/>
              <a:t>High blood pressure</a:t>
            </a:r>
          </a:p>
          <a:p>
            <a:pPr algn="l" rtl="0"/>
            <a:r>
              <a:rPr lang="en-US" sz="2400" dirty="0" smtClean="0"/>
              <a:t>Metabolic syndrome — a combination of high blood sugar, high blood pressure, high triglycerides , high cholesterol and glucose intolerance  </a:t>
            </a:r>
          </a:p>
          <a:p>
            <a:pPr algn="l" rtl="0"/>
            <a:r>
              <a:rPr lang="en-US" sz="2400" dirty="0" smtClean="0"/>
              <a:t>Heart disease</a:t>
            </a:r>
          </a:p>
        </p:txBody>
      </p:sp>
      <p:pic>
        <p:nvPicPr>
          <p:cNvPr id="6" name="Content Placeholder 5" descr="blood-pressure.jpg"/>
          <p:cNvPicPr>
            <a:picLocks noGrp="1" noChangeAspect="1"/>
          </p:cNvPicPr>
          <p:nvPr>
            <p:ph sz="half" idx="2"/>
          </p:nvPr>
        </p:nvPicPr>
        <p:blipFill>
          <a:blip r:embed="rId2"/>
          <a:stretch>
            <a:fillRect/>
          </a:stretch>
        </p:blipFill>
        <p:spPr>
          <a:xfrm>
            <a:off x="6248432" y="1176342"/>
            <a:ext cx="2895600" cy="2895600"/>
          </a:xfrm>
        </p:spPr>
      </p:pic>
      <p:pic>
        <p:nvPicPr>
          <p:cNvPr id="7" name="Picture 6" descr="heart-attacks_0.jpg"/>
          <p:cNvPicPr>
            <a:picLocks noChangeAspect="1"/>
          </p:cNvPicPr>
          <p:nvPr/>
        </p:nvPicPr>
        <p:blipFill>
          <a:blip r:embed="rId3"/>
          <a:stretch>
            <a:fillRect/>
          </a:stretch>
        </p:blipFill>
        <p:spPr>
          <a:xfrm>
            <a:off x="5543582" y="3990999"/>
            <a:ext cx="3600450" cy="28670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Complication of obesity</a:t>
            </a:r>
            <a:endParaRPr lang="ar-SA" dirty="0"/>
          </a:p>
        </p:txBody>
      </p:sp>
      <p:sp>
        <p:nvSpPr>
          <p:cNvPr id="4" name="Text Placeholder 3"/>
          <p:cNvSpPr>
            <a:spLocks noGrp="1"/>
          </p:cNvSpPr>
          <p:nvPr>
            <p:ph type="body" idx="1"/>
          </p:nvPr>
        </p:nvSpPr>
        <p:spPr/>
        <p:txBody>
          <a:bodyPr/>
          <a:lstStyle/>
          <a:p>
            <a:endParaRPr lang="en-US"/>
          </a:p>
        </p:txBody>
      </p:sp>
      <p:sp>
        <p:nvSpPr>
          <p:cNvPr id="3" name="عنصر نائب للمحتوى 2"/>
          <p:cNvSpPr>
            <a:spLocks noGrp="1"/>
          </p:cNvSpPr>
          <p:nvPr>
            <p:ph sz="half" idx="2"/>
          </p:nvPr>
        </p:nvSpPr>
        <p:spPr/>
        <p:txBody>
          <a:bodyPr>
            <a:normAutofit/>
          </a:bodyPr>
          <a:lstStyle/>
          <a:p>
            <a:pPr algn="l" rtl="0"/>
            <a:r>
              <a:rPr lang="en-US" dirty="0" smtClean="0"/>
              <a:t>Stroke</a:t>
            </a:r>
          </a:p>
          <a:p>
            <a:pPr algn="l" rtl="0"/>
            <a:r>
              <a:rPr lang="en-US" dirty="0" smtClean="0"/>
              <a:t>Sleep apnea</a:t>
            </a:r>
          </a:p>
          <a:p>
            <a:pPr algn="l" rtl="0"/>
            <a:r>
              <a:rPr lang="en-US" dirty="0" smtClean="0"/>
              <a:t>Depression</a:t>
            </a:r>
          </a:p>
          <a:p>
            <a:pPr algn="l" rtl="0"/>
            <a:r>
              <a:rPr lang="en-US" dirty="0" smtClean="0"/>
              <a:t>Gallbladder disease</a:t>
            </a:r>
          </a:p>
          <a:p>
            <a:pPr algn="l" rtl="0"/>
            <a:r>
              <a:rPr lang="en-US" dirty="0" smtClean="0"/>
              <a:t>Nonalcoholic fatty liver disease</a:t>
            </a:r>
          </a:p>
          <a:p>
            <a:pPr algn="l" rtl="0"/>
            <a:r>
              <a:rPr lang="en-US" dirty="0" smtClean="0"/>
              <a:t>Osteoarthritis</a:t>
            </a:r>
          </a:p>
          <a:p>
            <a:pPr algn="l" rtl="0"/>
            <a:endParaRPr lang="ar-SA" dirty="0"/>
          </a:p>
        </p:txBody>
      </p:sp>
      <p:sp>
        <p:nvSpPr>
          <p:cNvPr id="5" name="Text Placeholder 4"/>
          <p:cNvSpPr>
            <a:spLocks noGrp="1"/>
          </p:cNvSpPr>
          <p:nvPr>
            <p:ph type="body" sz="quarter" idx="3"/>
          </p:nvPr>
        </p:nvSpPr>
        <p:spPr/>
        <p:txBody>
          <a:bodyPr/>
          <a:lstStyle/>
          <a:p>
            <a:endParaRPr lang="en-US"/>
          </a:p>
        </p:txBody>
      </p:sp>
      <p:pic>
        <p:nvPicPr>
          <p:cNvPr id="7" name="Content Placeholder 6" descr="knee.jpg"/>
          <p:cNvPicPr>
            <a:picLocks noGrp="1" noChangeAspect="1"/>
          </p:cNvPicPr>
          <p:nvPr>
            <p:ph sz="quarter" idx="4"/>
          </p:nvPr>
        </p:nvPicPr>
        <p:blipFill>
          <a:blip r:embed="rId2"/>
          <a:stretch>
            <a:fillRect/>
          </a:stretch>
        </p:blipFill>
        <p:spPr>
          <a:xfrm>
            <a:off x="3843636" y="3643291"/>
            <a:ext cx="2714644" cy="2928958"/>
          </a:xfrm>
        </p:spPr>
      </p:pic>
      <p:grpSp>
        <p:nvGrpSpPr>
          <p:cNvPr id="13" name="Group 12"/>
          <p:cNvGrpSpPr/>
          <p:nvPr/>
        </p:nvGrpSpPr>
        <p:grpSpPr>
          <a:xfrm>
            <a:off x="3843636" y="1142984"/>
            <a:ext cx="5371834" cy="5429264"/>
            <a:chOff x="3786214" y="0"/>
            <a:chExt cx="5371834" cy="5429264"/>
          </a:xfrm>
        </p:grpSpPr>
        <p:pic>
          <p:nvPicPr>
            <p:cNvPr id="8" name="Picture 7" descr="1.jpg"/>
            <p:cNvPicPr>
              <a:picLocks noChangeAspect="1"/>
            </p:cNvPicPr>
            <p:nvPr/>
          </p:nvPicPr>
          <p:blipFill>
            <a:blip r:embed="rId3"/>
            <a:stretch>
              <a:fillRect/>
            </a:stretch>
          </p:blipFill>
          <p:spPr>
            <a:xfrm>
              <a:off x="6500826" y="2611454"/>
              <a:ext cx="2657222" cy="2817810"/>
            </a:xfrm>
            <a:prstGeom prst="rect">
              <a:avLst/>
            </a:prstGeom>
          </p:spPr>
        </p:pic>
        <p:pic>
          <p:nvPicPr>
            <p:cNvPr id="9" name="Picture 8" descr="images (1).jpg"/>
            <p:cNvPicPr>
              <a:picLocks noChangeAspect="1"/>
            </p:cNvPicPr>
            <p:nvPr/>
          </p:nvPicPr>
          <p:blipFill>
            <a:blip r:embed="rId4"/>
            <a:stretch>
              <a:fillRect/>
            </a:stretch>
          </p:blipFill>
          <p:spPr>
            <a:xfrm>
              <a:off x="3786214" y="0"/>
              <a:ext cx="2714612" cy="2500306"/>
            </a:xfrm>
            <a:prstGeom prst="rect">
              <a:avLst/>
            </a:prstGeom>
          </p:spPr>
        </p:pic>
        <p:pic>
          <p:nvPicPr>
            <p:cNvPr id="10" name="Picture 9" descr="understanding_stroke_basics_embolic_stroke.jpg"/>
            <p:cNvPicPr>
              <a:picLocks noChangeAspect="1"/>
            </p:cNvPicPr>
            <p:nvPr/>
          </p:nvPicPr>
          <p:blipFill>
            <a:blip r:embed="rId5"/>
            <a:stretch>
              <a:fillRect/>
            </a:stretch>
          </p:blipFill>
          <p:spPr>
            <a:xfrm>
              <a:off x="6477000" y="0"/>
              <a:ext cx="2667000" cy="2581275"/>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357422" y="0"/>
            <a:ext cx="4572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500570"/>
            <a:ext cx="8084265" cy="769441"/>
          </a:xfrm>
          <a:prstGeom prst="rect">
            <a:avLst/>
          </a:prstGeom>
          <a:noFill/>
        </p:spPr>
        <p:txBody>
          <a:bodyPr wrap="non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Health education of obese people</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Why the health education is important?</a:t>
            </a:r>
            <a:endParaRPr lang="ar-SA" dirty="0"/>
          </a:p>
        </p:txBody>
      </p:sp>
      <p:sp>
        <p:nvSpPr>
          <p:cNvPr id="3" name="عنصر نائب للمحتوى 2"/>
          <p:cNvSpPr>
            <a:spLocks noGrp="1"/>
          </p:cNvSpPr>
          <p:nvPr>
            <p:ph idx="1"/>
          </p:nvPr>
        </p:nvSpPr>
        <p:spPr>
          <a:xfrm>
            <a:off x="457200" y="1600200"/>
            <a:ext cx="8229600" cy="4900634"/>
          </a:xfrm>
        </p:spPr>
        <p:txBody>
          <a:bodyPr>
            <a:normAutofit fontScale="25000" lnSpcReduction="20000"/>
          </a:bodyPr>
          <a:lstStyle/>
          <a:p>
            <a:pPr>
              <a:buNone/>
              <a:defRPr/>
            </a:pPr>
            <a:endParaRPr lang="en-GB" b="1" i="1" dirty="0" smtClean="0">
              <a:solidFill>
                <a:srgbClr val="FF0000"/>
              </a:solidFill>
              <a:effectLst>
                <a:outerShdw blurRad="38100" dist="38100" dir="2700000" algn="tl">
                  <a:srgbClr val="000000">
                    <a:alpha val="43137"/>
                  </a:srgbClr>
                </a:outerShdw>
              </a:effectLst>
            </a:endParaRPr>
          </a:p>
          <a:p>
            <a:pPr algn="l">
              <a:buNone/>
              <a:defRPr/>
            </a:pPr>
            <a:r>
              <a:rPr lang="en-GB" sz="9600" dirty="0" smtClean="0"/>
              <a:t>1- Obesity is associated with </a:t>
            </a:r>
            <a:r>
              <a:rPr lang="en-GB" sz="9600" b="1" i="1" dirty="0" smtClean="0">
                <a:solidFill>
                  <a:srgbClr val="FF0000"/>
                </a:solidFill>
                <a:effectLst>
                  <a:outerShdw blurRad="38100" dist="38100" dir="2700000" algn="tl">
                    <a:srgbClr val="000000">
                      <a:alpha val="43137"/>
                    </a:srgbClr>
                  </a:outerShdw>
                </a:effectLst>
              </a:rPr>
              <a:t>increased risk of death</a:t>
            </a:r>
            <a:endParaRPr lang="en-GB" sz="9600" dirty="0" smtClean="0">
              <a:solidFill>
                <a:srgbClr val="0070C0"/>
              </a:solidFill>
            </a:endParaRPr>
          </a:p>
          <a:p>
            <a:pPr algn="l">
              <a:buNone/>
              <a:defRPr/>
            </a:pPr>
            <a:r>
              <a:rPr lang="en-GB" sz="9600" dirty="0" smtClean="0"/>
              <a:t>2- Obesity is </a:t>
            </a:r>
            <a:r>
              <a:rPr lang="en-GB" sz="9600" b="1" i="1" dirty="0" smtClean="0">
                <a:solidFill>
                  <a:srgbClr val="FF0000"/>
                </a:solidFill>
                <a:effectLst>
                  <a:outerShdw blurRad="38100" dist="38100" dir="2700000" algn="tl">
                    <a:srgbClr val="000000">
                      <a:alpha val="43137"/>
                    </a:srgbClr>
                  </a:outerShdw>
                </a:effectLst>
              </a:rPr>
              <a:t>a risk factor for many chronic diseases</a:t>
            </a:r>
            <a:r>
              <a:rPr lang="en-GB" sz="9600" i="1" dirty="0" smtClean="0">
                <a:solidFill>
                  <a:srgbClr val="FF0000"/>
                </a:solidFill>
                <a:effectLst>
                  <a:outerShdw blurRad="38100" dist="38100" dir="2700000" algn="tl">
                    <a:srgbClr val="000000">
                      <a:alpha val="43137"/>
                    </a:srgbClr>
                  </a:outerShdw>
                </a:effectLst>
              </a:rPr>
              <a:t>:</a:t>
            </a:r>
          </a:p>
          <a:p>
            <a:pPr algn="l">
              <a:buNone/>
              <a:defRPr/>
            </a:pPr>
            <a:r>
              <a:rPr lang="en-GB" sz="9600" dirty="0" smtClean="0">
                <a:solidFill>
                  <a:srgbClr val="0070C0"/>
                </a:solidFill>
              </a:rPr>
              <a:t>             </a:t>
            </a:r>
            <a:r>
              <a:rPr lang="en-GB" sz="9600" i="1" dirty="0" smtClean="0">
                <a:effectLst>
                  <a:outerShdw blurRad="38100" dist="38100" dir="2700000" algn="tl">
                    <a:srgbClr val="000000">
                      <a:alpha val="43137"/>
                    </a:srgbClr>
                  </a:outerShdw>
                </a:effectLst>
              </a:rPr>
              <a:t>type 2 DM</a:t>
            </a:r>
          </a:p>
          <a:p>
            <a:pPr algn="l">
              <a:buNone/>
              <a:defRPr/>
            </a:pPr>
            <a:r>
              <a:rPr lang="en-GB" sz="9600" i="1" dirty="0" smtClean="0">
                <a:effectLst>
                  <a:outerShdw blurRad="38100" dist="38100" dir="2700000" algn="tl">
                    <a:srgbClr val="000000">
                      <a:alpha val="43137"/>
                    </a:srgbClr>
                  </a:outerShdw>
                </a:effectLst>
              </a:rPr>
              <a:t>             </a:t>
            </a:r>
            <a:r>
              <a:rPr lang="en-GB" sz="9600" i="1" dirty="0" err="1" smtClean="0">
                <a:effectLst>
                  <a:outerShdw blurRad="38100" dist="38100" dir="2700000" algn="tl">
                    <a:srgbClr val="000000">
                      <a:alpha val="43137"/>
                    </a:srgbClr>
                  </a:outerShdw>
                </a:effectLst>
              </a:rPr>
              <a:t>hyperchlosterolemia</a:t>
            </a:r>
            <a:endParaRPr lang="en-GB" sz="9600" i="1" dirty="0" smtClean="0">
              <a:effectLst>
                <a:outerShdw blurRad="38100" dist="38100" dir="2700000" algn="tl">
                  <a:srgbClr val="000000">
                    <a:alpha val="43137"/>
                  </a:srgbClr>
                </a:outerShdw>
              </a:effectLst>
            </a:endParaRPr>
          </a:p>
          <a:p>
            <a:pPr algn="l">
              <a:buNone/>
              <a:defRPr/>
            </a:pPr>
            <a:r>
              <a:rPr lang="en-GB" sz="9600" i="1" dirty="0" smtClean="0">
                <a:effectLst>
                  <a:outerShdw blurRad="38100" dist="38100" dir="2700000" algn="tl">
                    <a:srgbClr val="000000">
                      <a:alpha val="43137"/>
                    </a:srgbClr>
                  </a:outerShdw>
                </a:effectLst>
              </a:rPr>
              <a:t>             high plasma level of </a:t>
            </a:r>
            <a:r>
              <a:rPr lang="en-GB" sz="9600" i="1" dirty="0" err="1" smtClean="0">
                <a:effectLst>
                  <a:outerShdw blurRad="38100" dist="38100" dir="2700000" algn="tl">
                    <a:srgbClr val="000000">
                      <a:alpha val="43137"/>
                    </a:srgbClr>
                  </a:outerShdw>
                </a:effectLst>
              </a:rPr>
              <a:t>triacylglycerol</a:t>
            </a:r>
            <a:endParaRPr lang="en-GB" sz="9600" i="1" dirty="0" smtClean="0">
              <a:effectLst>
                <a:outerShdw blurRad="38100" dist="38100" dir="2700000" algn="tl">
                  <a:srgbClr val="000000">
                    <a:alpha val="43137"/>
                  </a:srgbClr>
                </a:outerShdw>
              </a:effectLst>
            </a:endParaRPr>
          </a:p>
          <a:p>
            <a:pPr algn="l">
              <a:buNone/>
              <a:defRPr/>
            </a:pPr>
            <a:r>
              <a:rPr lang="en-GB" sz="9600" i="1" dirty="0" smtClean="0">
                <a:effectLst>
                  <a:outerShdw blurRad="38100" dist="38100" dir="2700000" algn="tl">
                    <a:srgbClr val="000000">
                      <a:alpha val="43137"/>
                    </a:srgbClr>
                  </a:outerShdw>
                </a:effectLst>
              </a:rPr>
              <a:t>             hypertension</a:t>
            </a:r>
          </a:p>
          <a:p>
            <a:pPr algn="l">
              <a:buNone/>
              <a:defRPr/>
            </a:pPr>
            <a:r>
              <a:rPr lang="en-GB" sz="9600" i="1" dirty="0" smtClean="0">
                <a:effectLst>
                  <a:outerShdw blurRad="38100" dist="38100" dir="2700000" algn="tl">
                    <a:srgbClr val="000000">
                      <a:alpha val="43137"/>
                    </a:srgbClr>
                  </a:outerShdw>
                </a:effectLst>
              </a:rPr>
              <a:t>             coronary heart diseases</a:t>
            </a:r>
          </a:p>
          <a:p>
            <a:pPr algn="l">
              <a:buNone/>
              <a:defRPr/>
            </a:pPr>
            <a:r>
              <a:rPr lang="en-GB" sz="9600" i="1" dirty="0" smtClean="0">
                <a:effectLst>
                  <a:outerShdw blurRad="38100" dist="38100" dir="2700000" algn="tl">
                    <a:srgbClr val="000000">
                      <a:alpha val="43137"/>
                    </a:srgbClr>
                  </a:outerShdw>
                </a:effectLst>
              </a:rPr>
              <a:t>             some cancers</a:t>
            </a:r>
          </a:p>
          <a:p>
            <a:pPr algn="l">
              <a:buNone/>
              <a:defRPr/>
            </a:pPr>
            <a:r>
              <a:rPr lang="en-GB" sz="9600" i="1" dirty="0" smtClean="0">
                <a:effectLst>
                  <a:outerShdw blurRad="38100" dist="38100" dir="2700000" algn="tl">
                    <a:srgbClr val="000000">
                      <a:alpha val="43137"/>
                    </a:srgbClr>
                  </a:outerShdw>
                </a:effectLst>
              </a:rPr>
              <a:t>             gallstones</a:t>
            </a:r>
          </a:p>
          <a:p>
            <a:pPr algn="l">
              <a:buNone/>
              <a:defRPr/>
            </a:pPr>
            <a:r>
              <a:rPr lang="en-GB" sz="9600" i="1" dirty="0" smtClean="0">
                <a:effectLst>
                  <a:outerShdw blurRad="38100" dist="38100" dir="2700000" algn="tl">
                    <a:srgbClr val="000000">
                      <a:alpha val="43137"/>
                    </a:srgbClr>
                  </a:outerShdw>
                </a:effectLst>
              </a:rPr>
              <a:t>             arthritis</a:t>
            </a:r>
          </a:p>
          <a:p>
            <a:pPr algn="l">
              <a:buNone/>
              <a:defRPr/>
            </a:pPr>
            <a:r>
              <a:rPr lang="en-GB" sz="9600" i="1" dirty="0" smtClean="0">
                <a:effectLst>
                  <a:outerShdw blurRad="38100" dist="38100" dir="2700000" algn="tl">
                    <a:srgbClr val="000000">
                      <a:alpha val="43137"/>
                    </a:srgbClr>
                  </a:outerShdw>
                </a:effectLst>
              </a:rPr>
              <a:t>             gout</a:t>
            </a:r>
            <a:endParaRPr lang="ar-SA" sz="9600" dirty="0" smtClean="0"/>
          </a:p>
          <a:p>
            <a:pPr algn="l">
              <a:buNone/>
              <a:defRPr/>
            </a:pPr>
            <a:r>
              <a:rPr lang="en-US" sz="9600" dirty="0" smtClean="0"/>
              <a:t>So we can prevent all these problems by health education </a:t>
            </a:r>
            <a:endParaRPr lang="ar-SA"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Faisal is 42 year old male patient came to the clinic for follow up for HTN, DM and </a:t>
            </a:r>
            <a:r>
              <a:rPr lang="en-US" dirty="0" err="1" smtClean="0"/>
              <a:t>dyslipidemia</a:t>
            </a:r>
            <a:r>
              <a:rPr lang="en-US" dirty="0" smtClean="0"/>
              <a:t>, and his BMI = 40 :</a:t>
            </a:r>
          </a:p>
          <a:p>
            <a:r>
              <a:rPr lang="en-US" dirty="0" smtClean="0"/>
              <a:t>Is this patient obese?</a:t>
            </a:r>
          </a:p>
          <a:p>
            <a:r>
              <a:rPr lang="en-US" dirty="0" smtClean="0"/>
              <a:t>What is the benefits of reducing this patients weight?</a:t>
            </a:r>
          </a:p>
          <a:p>
            <a:r>
              <a:rPr lang="en-US" dirty="0" smtClean="0"/>
              <a:t>What are the things you should advice him?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What is the main objectives for education?</a:t>
            </a:r>
            <a:endParaRPr lang="ar-SA" dirty="0"/>
          </a:p>
        </p:txBody>
      </p:sp>
      <p:sp>
        <p:nvSpPr>
          <p:cNvPr id="3" name="عنصر نائب للمحتوى 2"/>
          <p:cNvSpPr>
            <a:spLocks noGrp="1"/>
          </p:cNvSpPr>
          <p:nvPr>
            <p:ph idx="1"/>
          </p:nvPr>
        </p:nvSpPr>
        <p:spPr/>
        <p:txBody>
          <a:bodyPr/>
          <a:lstStyle/>
          <a:p>
            <a:pPr algn="l" rtl="0">
              <a:buNone/>
            </a:pPr>
            <a:r>
              <a:rPr lang="en-US" dirty="0" smtClean="0"/>
              <a:t>1-Physical activity</a:t>
            </a:r>
          </a:p>
          <a:p>
            <a:pPr algn="l" rtl="0">
              <a:buNone/>
            </a:pPr>
            <a:r>
              <a:rPr lang="en-US" dirty="0" smtClean="0"/>
              <a:t> 2- balanced Diet</a:t>
            </a:r>
          </a:p>
          <a:p>
            <a:pPr algn="l" rtl="0">
              <a:buNone/>
            </a:pPr>
            <a:r>
              <a:rPr lang="en-US" dirty="0" smtClean="0"/>
              <a:t>3-Enviromental</a:t>
            </a:r>
          </a:p>
          <a:p>
            <a:pPr algn="l" rtl="0">
              <a:buNone/>
            </a:pPr>
            <a:r>
              <a:rPr lang="en-US" dirty="0" smtClean="0"/>
              <a:t>4-Behavioral</a:t>
            </a:r>
          </a:p>
          <a:p>
            <a:pPr algn="l" rtl="0">
              <a:buNone/>
            </a:pPr>
            <a:endParaRPr lang="ar-SA" dirty="0"/>
          </a:p>
        </p:txBody>
      </p:sp>
      <p:pic>
        <p:nvPicPr>
          <p:cNvPr id="4099" name="Picture 3"/>
          <p:cNvPicPr>
            <a:picLocks noChangeAspect="1" noChangeArrowheads="1"/>
          </p:cNvPicPr>
          <p:nvPr/>
        </p:nvPicPr>
        <p:blipFill>
          <a:blip r:embed="rId2"/>
          <a:srcRect/>
          <a:stretch>
            <a:fillRect/>
          </a:stretch>
        </p:blipFill>
        <p:spPr bwMode="auto">
          <a:xfrm>
            <a:off x="5000628" y="1785926"/>
            <a:ext cx="3357586" cy="445042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285720" y="3857628"/>
            <a:ext cx="4071966"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Physical activity</a:t>
            </a:r>
            <a:endParaRPr lang="ar-SA" dirty="0"/>
          </a:p>
        </p:txBody>
      </p:sp>
      <p:sp>
        <p:nvSpPr>
          <p:cNvPr id="3" name="عنصر نائب للمحتوى 2"/>
          <p:cNvSpPr>
            <a:spLocks noGrp="1"/>
          </p:cNvSpPr>
          <p:nvPr>
            <p:ph idx="1"/>
          </p:nvPr>
        </p:nvSpPr>
        <p:spPr/>
        <p:txBody>
          <a:bodyPr>
            <a:normAutofit/>
          </a:bodyPr>
          <a:lstStyle/>
          <a:p>
            <a:pPr algn="l" rtl="0"/>
            <a:r>
              <a:rPr lang="en-US" dirty="0" smtClean="0"/>
              <a:t>Increasing physical activity is an essential component of weight loss therapy.</a:t>
            </a:r>
          </a:p>
          <a:p>
            <a:pPr algn="l" rtl="0"/>
            <a:r>
              <a:rPr lang="en-US" dirty="0" smtClean="0"/>
              <a:t>The key to weight control is balancing our energy (food) intake with how much energy our body burns (physical activity). To lose weight, you must burn more calories than you eat.</a:t>
            </a:r>
          </a:p>
          <a:p>
            <a:pPr algn="l" rtl="0"/>
            <a:r>
              <a:rPr lang="en-US" dirty="0" smtClean="0"/>
              <a:t> The combination of exercise and diet is the best way to control your weight.</a:t>
            </a:r>
          </a:p>
          <a:p>
            <a:pPr algn="l" rtl="0">
              <a:buNone/>
            </a:pP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28604"/>
            <a:ext cx="4471990" cy="5929354"/>
          </a:xfrm>
        </p:spPr>
        <p:txBody>
          <a:bodyPr>
            <a:normAutofit/>
          </a:bodyPr>
          <a:lstStyle/>
          <a:p>
            <a:pPr algn="l" rtl="0"/>
            <a:r>
              <a:rPr lang="en-US" dirty="0" smtClean="0"/>
              <a:t>Start by increase the daily activity: e.g. take the stairs and parking far from a destination, should be encouraged. </a:t>
            </a:r>
          </a:p>
          <a:p>
            <a:pPr algn="l" rtl="0"/>
            <a:r>
              <a:rPr lang="en-US" dirty="0" smtClean="0"/>
              <a:t>A daily walk, for example, is something most people can manage. Initially, they can start by walking for 10 minutes, three times a week and gradually build up to 30-45 minutes on most days of the week .</a:t>
            </a:r>
            <a:endParaRPr lang="en-US" dirty="0"/>
          </a:p>
        </p:txBody>
      </p:sp>
      <p:pic>
        <p:nvPicPr>
          <p:cNvPr id="6" name="Content Placeholder 5" descr="aerobic-exercise.s600x600.jpg"/>
          <p:cNvPicPr>
            <a:picLocks noGrp="1" noChangeAspect="1"/>
          </p:cNvPicPr>
          <p:nvPr>
            <p:ph sz="half" idx="2"/>
          </p:nvPr>
        </p:nvPicPr>
        <p:blipFill>
          <a:blip r:embed="rId2"/>
          <a:stretch>
            <a:fillRect/>
          </a:stretch>
        </p:blipFill>
        <p:spPr>
          <a:xfrm>
            <a:off x="5181600" y="533400"/>
            <a:ext cx="3810000" cy="3115197"/>
          </a:xfrm>
          <a:effectLst>
            <a:softEdge rad="127000"/>
          </a:effectLst>
        </p:spPr>
      </p:pic>
      <p:pic>
        <p:nvPicPr>
          <p:cNvPr id="7" name="Picture 6" descr="walking-for-health.jpg"/>
          <p:cNvPicPr>
            <a:picLocks noChangeAspect="1"/>
          </p:cNvPicPr>
          <p:nvPr/>
        </p:nvPicPr>
        <p:blipFill>
          <a:blip r:embed="rId3"/>
          <a:stretch>
            <a:fillRect/>
          </a:stretch>
        </p:blipFill>
        <p:spPr>
          <a:xfrm>
            <a:off x="5181600" y="3733800"/>
            <a:ext cx="3810000" cy="3048000"/>
          </a:xfrm>
          <a:prstGeom prst="rect">
            <a:avLst/>
          </a:prstGeom>
          <a:effectLst>
            <a:softEdge rad="127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AEROBIC EXERCISE</a:t>
            </a:r>
            <a:endParaRPr lang="en-US" dirty="0"/>
          </a:p>
        </p:txBody>
      </p:sp>
      <p:sp>
        <p:nvSpPr>
          <p:cNvPr id="3" name="Content Placeholder 2"/>
          <p:cNvSpPr>
            <a:spLocks noGrp="1"/>
          </p:cNvSpPr>
          <p:nvPr>
            <p:ph sz="half" idx="1"/>
          </p:nvPr>
        </p:nvSpPr>
        <p:spPr>
          <a:xfrm>
            <a:off x="428596" y="1214422"/>
            <a:ext cx="4038600" cy="4525963"/>
          </a:xfrm>
        </p:spPr>
        <p:txBody>
          <a:bodyPr>
            <a:normAutofit/>
          </a:bodyPr>
          <a:lstStyle/>
          <a:p>
            <a:pPr algn="l" rtl="0"/>
            <a:r>
              <a:rPr lang="en-US" dirty="0" smtClean="0"/>
              <a:t>Aerobic exercise is exercise in which you are continuously moving a large muscle group such as in your arms legs and hips for a period of time. Your heart rate gets faster and your breathing becomes deeper and faster.</a:t>
            </a:r>
          </a:p>
          <a:p>
            <a:pPr algn="l" rtl="0"/>
            <a:endParaRPr lang="en-US" dirty="0"/>
          </a:p>
        </p:txBody>
      </p:sp>
      <p:pic>
        <p:nvPicPr>
          <p:cNvPr id="5" name="Content Placeholder 4" descr="jogging.jpg"/>
          <p:cNvPicPr>
            <a:picLocks noGrp="1" noChangeAspect="1"/>
          </p:cNvPicPr>
          <p:nvPr>
            <p:ph sz="half" idx="2"/>
          </p:nvPr>
        </p:nvPicPr>
        <p:blipFill>
          <a:blip r:embed="rId2"/>
          <a:stretch>
            <a:fillRect/>
          </a:stretch>
        </p:blipFill>
        <p:spPr>
          <a:xfrm>
            <a:off x="4483199" y="1447800"/>
            <a:ext cx="2958902" cy="4724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4294967295"/>
          </p:nvPr>
        </p:nvPicPr>
        <p:blipFill>
          <a:blip r:embed="rId2"/>
          <a:srcRect/>
          <a:stretch>
            <a:fillRect/>
          </a:stretch>
        </p:blipFill>
        <p:spPr bwMode="auto">
          <a:xfrm>
            <a:off x="0" y="1928813"/>
            <a:ext cx="5429250" cy="294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dirty="0" smtClean="0"/>
              <a:t>Diet  </a:t>
            </a:r>
            <a:endParaRPr lang="ar-SA" dirty="0"/>
          </a:p>
        </p:txBody>
      </p:sp>
      <p:sp>
        <p:nvSpPr>
          <p:cNvPr id="3" name="عنصر نائب للمحتوى 2"/>
          <p:cNvSpPr>
            <a:spLocks noGrp="1"/>
          </p:cNvSpPr>
          <p:nvPr>
            <p:ph sz="half" idx="1"/>
          </p:nvPr>
        </p:nvSpPr>
        <p:spPr/>
        <p:txBody>
          <a:bodyPr>
            <a:normAutofit fontScale="85000" lnSpcReduction="10000"/>
          </a:bodyPr>
          <a:lstStyle/>
          <a:p>
            <a:pPr algn="l">
              <a:buNone/>
            </a:pPr>
            <a:r>
              <a:rPr lang="en-US" sz="3000" dirty="0" smtClean="0"/>
              <a:t>WHO recommendation :  </a:t>
            </a:r>
          </a:p>
          <a:p>
            <a:pPr algn="l">
              <a:buNone/>
            </a:pPr>
            <a:r>
              <a:rPr lang="en-US" sz="3000" dirty="0" smtClean="0"/>
              <a:t>.</a:t>
            </a:r>
            <a:r>
              <a:rPr lang="ar-SA" sz="3000" dirty="0" smtClean="0"/>
              <a:t> </a:t>
            </a:r>
            <a:r>
              <a:rPr lang="en-US" sz="3000" dirty="0" smtClean="0"/>
              <a:t> -achieve energy balance and a healthy weight</a:t>
            </a:r>
          </a:p>
          <a:p>
            <a:pPr algn="l">
              <a:buNone/>
            </a:pPr>
            <a:r>
              <a:rPr lang="en-US" sz="3000" dirty="0" smtClean="0"/>
              <a:t> -limit energy intake from total fats and shift fat consumption away from saturated fats to unsaturated fats and towards the elimination of trans-fatty acids</a:t>
            </a:r>
          </a:p>
          <a:p>
            <a:pPr algn="l">
              <a:buNone/>
            </a:pPr>
            <a:r>
              <a:rPr lang="en-US" sz="3000" dirty="0" smtClean="0"/>
              <a:t> </a:t>
            </a:r>
            <a:endParaRPr lang="ar-SA" dirty="0"/>
          </a:p>
        </p:txBody>
      </p:sp>
      <p:pic>
        <p:nvPicPr>
          <p:cNvPr id="14" name="Content Placeholder 3" descr="diet-soda.jpg"/>
          <p:cNvPicPr>
            <a:picLocks noGrp="1" noChangeAspect="1"/>
          </p:cNvPicPr>
          <p:nvPr>
            <p:ph sz="half" idx="2"/>
          </p:nvPr>
        </p:nvPicPr>
        <p:blipFill>
          <a:blip r:embed="rId2"/>
          <a:stretch>
            <a:fillRect/>
          </a:stretch>
        </p:blipFill>
        <p:spPr>
          <a:xfrm>
            <a:off x="4130925" y="1447800"/>
            <a:ext cx="3663450" cy="4724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a:p>
        </p:txBody>
      </p:sp>
      <p:sp>
        <p:nvSpPr>
          <p:cNvPr id="3" name="عنصر نائب للمحتوى 2"/>
          <p:cNvSpPr>
            <a:spLocks noGrp="1"/>
          </p:cNvSpPr>
          <p:nvPr>
            <p:ph sz="half" idx="1"/>
          </p:nvPr>
        </p:nvSpPr>
        <p:spPr/>
        <p:txBody>
          <a:bodyPr/>
          <a:lstStyle/>
          <a:p>
            <a:pPr algn="l">
              <a:buNone/>
            </a:pPr>
            <a:r>
              <a:rPr lang="en-US" dirty="0" smtClean="0"/>
              <a:t>-increase consumption of fruits and vegetables, and legumes, whole grains and nuts limit the </a:t>
            </a:r>
            <a:r>
              <a:rPr lang="ar-SA" dirty="0" smtClean="0"/>
              <a:t> </a:t>
            </a:r>
            <a:r>
              <a:rPr lang="en-US" dirty="0" smtClean="0"/>
              <a:t>intake of free sugars</a:t>
            </a:r>
          </a:p>
          <a:p>
            <a:pPr algn="l">
              <a:buNone/>
            </a:pPr>
            <a:r>
              <a:rPr lang="en-US" dirty="0" smtClean="0"/>
              <a:t> -limit salt (sodium) consumption from all sources and ensure that salt is iodized</a:t>
            </a:r>
          </a:p>
          <a:p>
            <a:pPr algn="r">
              <a:buNone/>
            </a:pPr>
            <a:endParaRPr lang="ar-SA" dirty="0"/>
          </a:p>
        </p:txBody>
      </p:sp>
      <p:pic>
        <p:nvPicPr>
          <p:cNvPr id="7" name="Content Placeholder 6" descr="fruit-and-vegetables (1).jpg"/>
          <p:cNvPicPr>
            <a:picLocks noGrp="1" noChangeAspect="1"/>
          </p:cNvPicPr>
          <p:nvPr>
            <p:ph sz="half" idx="2"/>
          </p:nvPr>
        </p:nvPicPr>
        <p:blipFill>
          <a:blip r:embed="rId2"/>
          <a:stretch>
            <a:fillRect/>
          </a:stretch>
        </p:blipFill>
        <p:spPr>
          <a:xfrm>
            <a:off x="4076700" y="2551128"/>
            <a:ext cx="3771900" cy="251774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857232"/>
            <a:ext cx="8229600" cy="5286412"/>
          </a:xfrm>
        </p:spPr>
        <p:txBody>
          <a:bodyPr>
            <a:normAutofit/>
          </a:bodyPr>
          <a:lstStyle/>
          <a:p>
            <a:pPr algn="l" rtl="0">
              <a:defRPr/>
            </a:pPr>
            <a:r>
              <a:rPr lang="en-GB" sz="4000" b="1" i="1" dirty="0" smtClean="0">
                <a:effectLst>
                  <a:outerShdw blurRad="38100" dist="38100" dir="2700000" algn="tl">
                    <a:srgbClr val="000000">
                      <a:alpha val="43137"/>
                    </a:srgbClr>
                  </a:outerShdw>
                </a:effectLst>
              </a:rPr>
              <a:t>Environmental factors</a:t>
            </a:r>
            <a:r>
              <a:rPr lang="en-GB" sz="3600" dirty="0" smtClean="0"/>
              <a:t>:</a:t>
            </a:r>
          </a:p>
          <a:p>
            <a:pPr algn="l" rtl="0">
              <a:defRPr/>
            </a:pPr>
            <a:r>
              <a:rPr lang="en-GB" sz="3600" dirty="0" smtClean="0"/>
              <a:t> </a:t>
            </a:r>
            <a:r>
              <a:rPr lang="en-GB" i="1" dirty="0" smtClean="0"/>
              <a:t>ready availability of palatable energy-dense foods .</a:t>
            </a:r>
          </a:p>
          <a:p>
            <a:pPr algn="l" rtl="0">
              <a:defRPr/>
            </a:pPr>
            <a:r>
              <a:rPr lang="en-GB" dirty="0" smtClean="0"/>
              <a:t> </a:t>
            </a:r>
            <a:r>
              <a:rPr lang="en-GB" i="1" dirty="0" smtClean="0"/>
              <a:t>sedentary life-style </a:t>
            </a:r>
            <a:r>
              <a:rPr lang="en-GB" dirty="0" smtClean="0"/>
              <a:t>:   </a:t>
            </a:r>
            <a:r>
              <a:rPr lang="en-GB" i="1" dirty="0" smtClean="0"/>
              <a:t>TV watching for a long time .</a:t>
            </a:r>
          </a:p>
          <a:p>
            <a:pPr algn="l" rtl="0">
              <a:defRPr/>
            </a:pPr>
            <a:r>
              <a:rPr lang="en-GB" i="1" dirty="0" smtClean="0"/>
              <a:t>wide dependency on cars .</a:t>
            </a:r>
          </a:p>
          <a:p>
            <a:pPr algn="l" rtl="0">
              <a:defRPr/>
            </a:pPr>
            <a:r>
              <a:rPr lang="en-GB" i="1" dirty="0" smtClean="0"/>
              <a:t> computer using .</a:t>
            </a:r>
          </a:p>
          <a:p>
            <a:pPr algn="l" rtl="0">
              <a:defRPr/>
            </a:pPr>
            <a:r>
              <a:rPr lang="en-GB" i="1" dirty="0" smtClean="0"/>
              <a:t> energy-sparing devices at home &amp; at work .</a:t>
            </a:r>
          </a:p>
          <a:p>
            <a:pPr algn="l" rtl="0">
              <a:defRPr/>
            </a:pPr>
            <a:r>
              <a:rPr lang="en-GB" i="1" dirty="0" smtClean="0"/>
              <a:t> decrease physical activity .</a:t>
            </a:r>
          </a:p>
          <a:p>
            <a:pPr algn="l" rtl="0">
              <a:defRPr/>
            </a:pPr>
            <a:endParaRPr lang="en-GB" i="1" dirty="0" smtClean="0"/>
          </a:p>
          <a:p>
            <a:pPr algn="l" rtl="0"/>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4038600" cy="4900634"/>
          </a:xfrm>
        </p:spPr>
        <p:txBody>
          <a:bodyPr>
            <a:normAutofit fontScale="92500" lnSpcReduction="20000"/>
          </a:bodyPr>
          <a:lstStyle/>
          <a:p>
            <a:pPr algn="l" rtl="0">
              <a:defRPr/>
            </a:pPr>
            <a:r>
              <a:rPr lang="en-GB" sz="3600" b="1" i="1" dirty="0" smtClean="0">
                <a:effectLst>
                  <a:outerShdw blurRad="38100" dist="38100" dir="2700000" algn="tl">
                    <a:srgbClr val="000000">
                      <a:alpha val="43137"/>
                    </a:srgbClr>
                  </a:outerShdw>
                </a:effectLst>
              </a:rPr>
              <a:t>Eating behavioural factors</a:t>
            </a:r>
            <a:r>
              <a:rPr lang="en-GB" dirty="0" smtClean="0"/>
              <a:t>:   </a:t>
            </a:r>
          </a:p>
          <a:p>
            <a:pPr algn="l" rtl="0">
              <a:defRPr/>
            </a:pPr>
            <a:r>
              <a:rPr lang="en-GB" i="1" dirty="0" smtClean="0"/>
              <a:t>snacking</a:t>
            </a:r>
          </a:p>
          <a:p>
            <a:pPr algn="l" rtl="0">
              <a:defRPr/>
            </a:pPr>
            <a:r>
              <a:rPr lang="en-GB" i="1" dirty="0" smtClean="0"/>
              <a:t>portion size</a:t>
            </a:r>
          </a:p>
          <a:p>
            <a:pPr algn="l" rtl="0">
              <a:defRPr/>
            </a:pPr>
            <a:r>
              <a:rPr lang="en-GB" i="1" dirty="0" smtClean="0"/>
              <a:t>individual`s unique food preferences </a:t>
            </a:r>
          </a:p>
          <a:p>
            <a:pPr algn="l" rtl="0">
              <a:defRPr/>
            </a:pPr>
            <a:r>
              <a:rPr lang="en-GB" i="1" dirty="0" smtClean="0"/>
              <a:t>number of people with whom one eats</a:t>
            </a:r>
            <a:endParaRPr lang="en-US" b="1" dirty="0" smtClean="0"/>
          </a:p>
          <a:p>
            <a:pPr algn="l" rtl="0"/>
            <a:r>
              <a:rPr lang="en-US" sz="3900" b="1" dirty="0" smtClean="0">
                <a:solidFill>
                  <a:srgbClr val="FF0000"/>
                </a:solidFill>
              </a:rPr>
              <a:t>START NOW</a:t>
            </a:r>
          </a:p>
          <a:p>
            <a:pPr algn="l" rtl="0"/>
            <a:r>
              <a:rPr lang="en-US" sz="3000" u="sng" dirty="0" smtClean="0"/>
              <a:t>Use small plate</a:t>
            </a:r>
          </a:p>
          <a:p>
            <a:pPr algn="l" rtl="0"/>
            <a:r>
              <a:rPr lang="en-US" sz="3000" u="sng" dirty="0" smtClean="0"/>
              <a:t>Set a realistic objectives</a:t>
            </a:r>
            <a:endParaRPr lang="en-US" sz="3000" u="sng" dirty="0"/>
          </a:p>
        </p:txBody>
      </p:sp>
      <p:pic>
        <p:nvPicPr>
          <p:cNvPr id="6" name="Content Placeholder 5" descr="Untitled.jpg"/>
          <p:cNvPicPr>
            <a:picLocks noGrp="1" noChangeAspect="1"/>
          </p:cNvPicPr>
          <p:nvPr>
            <p:ph sz="half" idx="2"/>
          </p:nvPr>
        </p:nvPicPr>
        <p:blipFill>
          <a:blip r:embed="rId2"/>
          <a:stretch>
            <a:fillRect/>
          </a:stretch>
        </p:blipFill>
        <p:spPr>
          <a:xfrm>
            <a:off x="4829175" y="1447800"/>
            <a:ext cx="3857625" cy="280035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obesity</a:t>
            </a:r>
            <a:endParaRPr lang="ar-SA" dirty="0"/>
          </a:p>
        </p:txBody>
      </p:sp>
      <p:sp>
        <p:nvSpPr>
          <p:cNvPr id="3" name="Content Placeholder 2"/>
          <p:cNvSpPr>
            <a:spLocks noGrp="1"/>
          </p:cNvSpPr>
          <p:nvPr>
            <p:ph idx="1"/>
          </p:nvPr>
        </p:nvSpPr>
        <p:spPr/>
        <p:txBody>
          <a:bodyPr/>
          <a:lstStyle/>
          <a:p>
            <a:pPr algn="l" rtl="0"/>
            <a:r>
              <a:rPr lang="en-US" dirty="0" smtClean="0"/>
              <a:t>A disorder of body weight regulatory system characterized by accumulation of excess body fat.</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SA"/>
          </a:p>
        </p:txBody>
      </p:sp>
      <p:sp>
        <p:nvSpPr>
          <p:cNvPr id="4" name="Rectangle 3"/>
          <p:cNvSpPr/>
          <p:nvPr/>
        </p:nvSpPr>
        <p:spPr>
          <a:xfrm>
            <a:off x="500034" y="4516947"/>
            <a:ext cx="6091731" cy="769441"/>
          </a:xfrm>
          <a:prstGeom prst="rect">
            <a:avLst/>
          </a:prstGeom>
          <a:noFill/>
        </p:spPr>
        <p:txBody>
          <a:bodyPr wrap="non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Management of Obesity </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buNone/>
              <a:defRPr/>
            </a:pPr>
            <a:r>
              <a:rPr lang="en-GB" b="1" i="1" dirty="0">
                <a:effectLst>
                  <a:outerShdw blurRad="38100" dist="38100" dir="2700000" algn="tl">
                    <a:srgbClr val="000000">
                      <a:alpha val="43137"/>
                    </a:srgbClr>
                  </a:outerShdw>
                </a:effectLst>
              </a:rPr>
              <a:t> </a:t>
            </a:r>
            <a:r>
              <a:rPr lang="en-GB" dirty="0"/>
              <a:t>GOALS of weight management in obese patients</a:t>
            </a:r>
            <a:r>
              <a:rPr lang="en-GB" dirty="0" smtClean="0"/>
              <a:t>:</a:t>
            </a:r>
            <a:endParaRPr lang="en-GB" dirty="0"/>
          </a:p>
          <a:p>
            <a:pPr algn="l" rtl="0">
              <a:buFont typeface="Arial" charset="0"/>
              <a:buChar char="•"/>
              <a:defRPr/>
            </a:pPr>
            <a:r>
              <a:rPr lang="en-GB" dirty="0"/>
              <a:t>To induce negative energy balance to reduce body </a:t>
            </a:r>
            <a:r>
              <a:rPr lang="en-GB" dirty="0" smtClean="0"/>
              <a:t>weight .</a:t>
            </a:r>
            <a:endParaRPr lang="en-GB" dirty="0"/>
          </a:p>
          <a:p>
            <a:pPr algn="l" rtl="0">
              <a:buFont typeface="Arial" charset="0"/>
              <a:buChar char="•"/>
              <a:defRPr/>
            </a:pPr>
            <a:r>
              <a:rPr lang="en-GB" dirty="0" smtClean="0"/>
              <a:t>decrease </a:t>
            </a:r>
            <a:r>
              <a:rPr lang="en-GB" dirty="0"/>
              <a:t>caloric intake and/or</a:t>
            </a:r>
            <a:r>
              <a:rPr lang="en-GB" i="1" dirty="0"/>
              <a:t> </a:t>
            </a:r>
            <a:r>
              <a:rPr lang="en-GB" dirty="0"/>
              <a:t>increase energy </a:t>
            </a:r>
            <a:r>
              <a:rPr lang="en-GB" dirty="0" smtClean="0"/>
              <a:t>expenditure .</a:t>
            </a:r>
            <a:endParaRPr lang="en-GB" dirty="0"/>
          </a:p>
          <a:p>
            <a:pPr algn="l" rtl="0">
              <a:buFont typeface="Arial" charset="0"/>
              <a:buChar char="•"/>
              <a:defRPr/>
            </a:pPr>
            <a:r>
              <a:rPr lang="en-GB" dirty="0"/>
              <a:t>To maintain a lower body weight</a:t>
            </a:r>
            <a:r>
              <a:rPr lang="en-GB" b="1" dirty="0">
                <a:effectLst>
                  <a:outerShdw blurRad="38100" dist="38100" dir="2700000" algn="tl">
                    <a:srgbClr val="000000">
                      <a:alpha val="43137"/>
                    </a:srgbClr>
                  </a:outerShdw>
                </a:effectLst>
              </a:rPr>
              <a:t> </a:t>
            </a:r>
            <a:r>
              <a:rPr lang="en-GB" dirty="0"/>
              <a:t>over a longer term </a:t>
            </a:r>
            <a:r>
              <a:rPr lang="en-GB" dirty="0" smtClean="0"/>
              <a:t>.</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Physical activity</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defRPr/>
            </a:pPr>
            <a:r>
              <a:rPr lang="en-GB" i="1" dirty="0"/>
              <a:t> </a:t>
            </a:r>
            <a:r>
              <a:rPr lang="en-GB" dirty="0" smtClean="0"/>
              <a:t> </a:t>
            </a:r>
            <a:r>
              <a:rPr lang="en-GB" dirty="0"/>
              <a:t>increases cardiopulmonary fitness &amp; reduces risk of cardiovascular </a:t>
            </a:r>
            <a:r>
              <a:rPr lang="en-GB" dirty="0" smtClean="0"/>
              <a:t>diseases. </a:t>
            </a:r>
            <a:r>
              <a:rPr lang="en-GB" sz="2400" dirty="0"/>
              <a:t>(independent on weight loss)</a:t>
            </a:r>
          </a:p>
          <a:p>
            <a:pPr algn="l" rtl="0">
              <a:buNone/>
              <a:defRPr/>
            </a:pPr>
            <a:endParaRPr lang="en-GB" dirty="0"/>
          </a:p>
          <a:p>
            <a:pPr algn="l" rtl="0">
              <a:defRPr/>
            </a:pPr>
            <a:r>
              <a:rPr lang="en-GB" dirty="0"/>
              <a:t>Combination of caloric restriction &amp; exercise with behavioural treatment may be expected to </a:t>
            </a:r>
            <a:r>
              <a:rPr lang="en-GB" dirty="0" smtClean="0"/>
              <a:t>reduce 5 – 10 % of weight over a period of 4-6 months.</a:t>
            </a:r>
          </a:p>
          <a:p>
            <a:pPr algn="l" rtl="0">
              <a:defRPr/>
            </a:pPr>
            <a:endParaRPr lang="en-GB" dirty="0"/>
          </a:p>
          <a:p>
            <a:pPr algn="l" rtl="0">
              <a:defRPr/>
            </a:pPr>
            <a:r>
              <a:rPr lang="en-GB" dirty="0"/>
              <a:t>Essential for maintaining weight reduction </a:t>
            </a:r>
            <a:r>
              <a:rPr lang="en-GB" dirty="0" smtClean="0"/>
              <a:t>.  </a:t>
            </a:r>
            <a:endParaRPr lang="en-GB" dirty="0"/>
          </a:p>
          <a:p>
            <a:pPr algn="l" rtl="0">
              <a:buNone/>
              <a:defRPr/>
            </a:pP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Diet</a:t>
            </a:r>
            <a:endParaRPr lang="ar-SA" dirty="0"/>
          </a:p>
        </p:txBody>
      </p:sp>
      <p:sp>
        <p:nvSpPr>
          <p:cNvPr id="3" name="عنصر نائب للمحتوى 2"/>
          <p:cNvSpPr>
            <a:spLocks noGrp="1"/>
          </p:cNvSpPr>
          <p:nvPr>
            <p:ph idx="1"/>
          </p:nvPr>
        </p:nvSpPr>
        <p:spPr/>
        <p:txBody>
          <a:bodyPr>
            <a:normAutofit fontScale="92500" lnSpcReduction="20000"/>
          </a:bodyPr>
          <a:lstStyle/>
          <a:p>
            <a:pPr algn="l" rtl="0">
              <a:buFont typeface="Arial" charset="0"/>
              <a:buChar char="•"/>
              <a:defRPr/>
            </a:pPr>
            <a:r>
              <a:rPr lang="en-GB" dirty="0"/>
              <a:t>1 pound of adipose tissue (~ 0.5 kg) corresponds to about 3500 </a:t>
            </a:r>
            <a:r>
              <a:rPr lang="en-GB" dirty="0" smtClean="0"/>
              <a:t>Kcal.</a:t>
            </a:r>
            <a:endParaRPr lang="en-GB" dirty="0"/>
          </a:p>
          <a:p>
            <a:pPr algn="l" rtl="0">
              <a:buFont typeface="Arial" charset="0"/>
              <a:buChar char="•"/>
              <a:defRPr/>
            </a:pPr>
            <a:r>
              <a:rPr lang="en-GB" dirty="0"/>
              <a:t>Ineffective for a long term for many obese </a:t>
            </a:r>
            <a:r>
              <a:rPr lang="en-GB" dirty="0" smtClean="0"/>
              <a:t>individuals. </a:t>
            </a:r>
            <a:endParaRPr lang="en-GB" dirty="0"/>
          </a:p>
          <a:p>
            <a:pPr algn="l" rtl="0">
              <a:buFont typeface="Arial" charset="0"/>
              <a:buChar char="•"/>
              <a:defRPr/>
            </a:pPr>
            <a:r>
              <a:rPr lang="en-GB" dirty="0"/>
              <a:t>More than 90% regain the lost weight after suspension of </a:t>
            </a:r>
            <a:r>
              <a:rPr lang="en-GB" dirty="0" smtClean="0"/>
              <a:t>dieting.</a:t>
            </a:r>
            <a:endParaRPr lang="en-GB" dirty="0"/>
          </a:p>
          <a:p>
            <a:pPr algn="l" rtl="0">
              <a:buFont typeface="Arial" charset="0"/>
              <a:buChar char="•"/>
              <a:defRPr/>
            </a:pPr>
            <a:r>
              <a:rPr lang="en-GB" dirty="0"/>
              <a:t>Weight losses of 10% of body weight over a 6-month period </a:t>
            </a:r>
            <a:r>
              <a:rPr lang="en-GB" dirty="0" smtClean="0"/>
              <a:t>often lead to :</a:t>
            </a:r>
            <a:endParaRPr lang="en-GB" dirty="0"/>
          </a:p>
          <a:p>
            <a:pPr algn="l" rtl="0">
              <a:buNone/>
              <a:defRPr/>
            </a:pPr>
            <a:r>
              <a:rPr lang="en-GB" i="1" dirty="0">
                <a:effectLst>
                  <a:outerShdw blurRad="38100" dist="38100" dir="2700000" algn="tl">
                    <a:srgbClr val="000000">
                      <a:alpha val="43137"/>
                    </a:srgbClr>
                  </a:outerShdw>
                </a:effectLst>
              </a:rPr>
              <a:t>          </a:t>
            </a:r>
            <a:r>
              <a:rPr lang="en-GB" dirty="0"/>
              <a:t>reduces blood pressure </a:t>
            </a:r>
          </a:p>
          <a:p>
            <a:pPr algn="l" rtl="0">
              <a:buNone/>
              <a:defRPr/>
            </a:pPr>
            <a:r>
              <a:rPr lang="en-GB" dirty="0"/>
              <a:t>          reduces lipid levels  </a:t>
            </a:r>
          </a:p>
          <a:p>
            <a:pPr algn="l" rtl="0">
              <a:buNone/>
              <a:defRPr/>
            </a:pPr>
            <a:r>
              <a:rPr lang="en-GB" dirty="0"/>
              <a:t>          enhance control of type 2 DM</a:t>
            </a:r>
          </a:p>
          <a:p>
            <a:pPr algn="l" rtl="0"/>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 Pharmacological treatment</a:t>
            </a:r>
            <a:endParaRPr lang="ar-SA" dirty="0"/>
          </a:p>
        </p:txBody>
      </p:sp>
      <p:sp>
        <p:nvSpPr>
          <p:cNvPr id="3" name="عنصر نائب للمحتوى 2"/>
          <p:cNvSpPr>
            <a:spLocks noGrp="1"/>
          </p:cNvSpPr>
          <p:nvPr>
            <p:ph idx="1"/>
          </p:nvPr>
        </p:nvSpPr>
        <p:spPr/>
        <p:txBody>
          <a:bodyPr>
            <a:noAutofit/>
          </a:bodyPr>
          <a:lstStyle/>
          <a:p>
            <a:pPr algn="l">
              <a:buNone/>
              <a:defRPr/>
            </a:pPr>
            <a:r>
              <a:rPr lang="en-GB" dirty="0"/>
              <a:t>For BMI 30 or more:</a:t>
            </a:r>
          </a:p>
          <a:p>
            <a:pPr algn="l">
              <a:buNone/>
              <a:defRPr/>
            </a:pPr>
            <a:r>
              <a:rPr lang="en-GB" dirty="0"/>
              <a:t>    1- </a:t>
            </a:r>
            <a:r>
              <a:rPr lang="en-GB" dirty="0" err="1"/>
              <a:t>sibutramine</a:t>
            </a:r>
            <a:r>
              <a:rPr lang="en-GB" dirty="0"/>
              <a:t>: </a:t>
            </a:r>
          </a:p>
          <a:p>
            <a:pPr algn="l">
              <a:buNone/>
              <a:defRPr/>
            </a:pPr>
            <a:r>
              <a:rPr lang="en-GB" dirty="0" smtClean="0"/>
              <a:t>           </a:t>
            </a:r>
            <a:r>
              <a:rPr lang="en-GB" dirty="0"/>
              <a:t>appetite suppressant</a:t>
            </a:r>
          </a:p>
          <a:p>
            <a:pPr algn="l">
              <a:buNone/>
              <a:defRPr/>
            </a:pPr>
            <a:r>
              <a:rPr lang="en-GB" dirty="0"/>
              <a:t>           inhibits serotonin &amp; norepinephrine </a:t>
            </a:r>
            <a:r>
              <a:rPr lang="en-GB" dirty="0" smtClean="0"/>
              <a:t>reuptake</a:t>
            </a:r>
          </a:p>
          <a:p>
            <a:pPr algn="l">
              <a:buNone/>
              <a:defRPr/>
            </a:pPr>
            <a:r>
              <a:rPr lang="en-GB" b="1" dirty="0" smtClean="0"/>
              <a:t>     </a:t>
            </a:r>
            <a:r>
              <a:rPr lang="en-GB" dirty="0" smtClean="0"/>
              <a:t> </a:t>
            </a:r>
            <a:r>
              <a:rPr lang="en-GB" dirty="0"/>
              <a:t>2- </a:t>
            </a:r>
            <a:r>
              <a:rPr lang="en-GB" dirty="0" err="1"/>
              <a:t>orlistat</a:t>
            </a:r>
            <a:r>
              <a:rPr lang="en-GB" dirty="0"/>
              <a:t>: </a:t>
            </a:r>
          </a:p>
          <a:p>
            <a:pPr algn="l">
              <a:buNone/>
              <a:defRPr/>
            </a:pPr>
            <a:r>
              <a:rPr lang="en-GB" dirty="0"/>
              <a:t>            lipase inhibitor that inhibits gastric </a:t>
            </a:r>
            <a:r>
              <a:rPr lang="en-GB" dirty="0" smtClean="0"/>
              <a:t>&amp; pancreatic  lipase.</a:t>
            </a:r>
            <a:endParaRPr lang="en-GB" dirty="0"/>
          </a:p>
          <a:p>
            <a:pPr algn="l"/>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 Surgical treatment</a:t>
            </a:r>
            <a:endParaRPr lang="ar-SA" dirty="0"/>
          </a:p>
        </p:txBody>
      </p:sp>
      <p:sp>
        <p:nvSpPr>
          <p:cNvPr id="3" name="عنصر نائب للمحتوى 2"/>
          <p:cNvSpPr>
            <a:spLocks noGrp="1"/>
          </p:cNvSpPr>
          <p:nvPr>
            <p:ph idx="1"/>
          </p:nvPr>
        </p:nvSpPr>
        <p:spPr>
          <a:xfrm>
            <a:off x="357158" y="2143116"/>
            <a:ext cx="8229600" cy="4525963"/>
          </a:xfrm>
        </p:spPr>
        <p:txBody>
          <a:bodyPr>
            <a:normAutofit/>
          </a:bodyPr>
          <a:lstStyle/>
          <a:p>
            <a:pPr algn="ctr">
              <a:buNone/>
            </a:pPr>
            <a:r>
              <a:rPr lang="en-GB" sz="4000" dirty="0" smtClean="0"/>
              <a:t>To reduce food consumption</a:t>
            </a:r>
          </a:p>
          <a:p>
            <a:pPr algn="ctr">
              <a:buNone/>
            </a:pPr>
            <a:r>
              <a:rPr lang="en-GB" sz="4000" dirty="0" smtClean="0"/>
              <a:t>For severely obese patients</a:t>
            </a:r>
          </a:p>
          <a:p>
            <a:endParaRPr lang="ar-SA"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Types of surgical treatment</a:t>
            </a:r>
            <a:endParaRPr lang="ar-SA" dirty="0"/>
          </a:p>
        </p:txBody>
      </p:sp>
      <p:sp>
        <p:nvSpPr>
          <p:cNvPr id="3" name="عنصر نائب للمحتوى 2"/>
          <p:cNvSpPr>
            <a:spLocks noGrp="1"/>
          </p:cNvSpPr>
          <p:nvPr>
            <p:ph idx="1"/>
          </p:nvPr>
        </p:nvSpPr>
        <p:spPr>
          <a:xfrm>
            <a:off x="457200" y="1600201"/>
            <a:ext cx="8229600" cy="1328733"/>
          </a:xfrm>
        </p:spPr>
        <p:txBody>
          <a:bodyPr/>
          <a:lstStyle/>
          <a:p>
            <a:pPr algn="l">
              <a:buNone/>
            </a:pPr>
            <a:r>
              <a:rPr lang="en-US" dirty="0" smtClean="0"/>
              <a:t> 1-Roux-en Y gastric bypass (RYGB)  </a:t>
            </a:r>
          </a:p>
          <a:p>
            <a:pPr algn="l">
              <a:buNone/>
            </a:pPr>
            <a:r>
              <a:rPr lang="en-US" dirty="0" smtClean="0"/>
              <a:t> 2-Adjustable gastric banding (Lap-Band</a:t>
            </a:r>
            <a:r>
              <a:rPr lang="en-US" baseline="30000" dirty="0" smtClean="0"/>
              <a:t>®</a:t>
            </a:r>
            <a:r>
              <a:rPr lang="en-US" dirty="0" smtClean="0"/>
              <a:t>)</a:t>
            </a:r>
          </a:p>
          <a:p>
            <a:pPr algn="l">
              <a:buNone/>
            </a:pPr>
            <a:endParaRPr lang="ar-SA" dirty="0"/>
          </a:p>
        </p:txBody>
      </p:sp>
      <p:pic>
        <p:nvPicPr>
          <p:cNvPr id="1026" name="Picture 2"/>
          <p:cNvPicPr>
            <a:picLocks noChangeAspect="1" noChangeArrowheads="1"/>
          </p:cNvPicPr>
          <p:nvPr/>
        </p:nvPicPr>
        <p:blipFill>
          <a:blip r:embed="rId2"/>
          <a:srcRect/>
          <a:stretch>
            <a:fillRect/>
          </a:stretch>
        </p:blipFill>
        <p:spPr bwMode="auto">
          <a:xfrm>
            <a:off x="500034" y="3214686"/>
            <a:ext cx="3643338" cy="25717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357686" y="3000372"/>
            <a:ext cx="4445000" cy="2778140"/>
          </a:xfrm>
          <a:prstGeom prst="rect">
            <a:avLst/>
          </a:prstGeom>
          <a:noFill/>
          <a:ln w="9525">
            <a:noFill/>
            <a:miter lim="800000"/>
            <a:headEnd/>
            <a:tailEnd/>
          </a:ln>
          <a:effectLst/>
        </p:spPr>
      </p:pic>
      <p:sp>
        <p:nvSpPr>
          <p:cNvPr id="6" name="مربع نص 5"/>
          <p:cNvSpPr txBox="1"/>
          <p:nvPr/>
        </p:nvSpPr>
        <p:spPr>
          <a:xfrm>
            <a:off x="1142976" y="6072206"/>
            <a:ext cx="1928826" cy="369332"/>
          </a:xfrm>
          <a:prstGeom prst="rect">
            <a:avLst/>
          </a:prstGeom>
          <a:noFill/>
        </p:spPr>
        <p:txBody>
          <a:bodyPr wrap="square" rtlCol="1">
            <a:spAutoFit/>
          </a:bodyPr>
          <a:lstStyle/>
          <a:p>
            <a:pPr algn="ctr"/>
            <a:r>
              <a:rPr lang="en-US" dirty="0" smtClean="0"/>
              <a:t>(1)</a:t>
            </a:r>
            <a:endParaRPr lang="ar-SA" dirty="0"/>
          </a:p>
        </p:txBody>
      </p:sp>
      <p:sp>
        <p:nvSpPr>
          <p:cNvPr id="7" name="مربع نص 6"/>
          <p:cNvSpPr txBox="1"/>
          <p:nvPr/>
        </p:nvSpPr>
        <p:spPr>
          <a:xfrm>
            <a:off x="5786446" y="6072206"/>
            <a:ext cx="1785950" cy="369332"/>
          </a:xfrm>
          <a:prstGeom prst="rect">
            <a:avLst/>
          </a:prstGeom>
          <a:noFill/>
        </p:spPr>
        <p:txBody>
          <a:bodyPr wrap="square" rtlCol="1">
            <a:spAutoFit/>
          </a:bodyPr>
          <a:lstStyle/>
          <a:p>
            <a:pPr algn="ctr"/>
            <a:r>
              <a:rPr lang="en-US" dirty="0" smtClean="0"/>
              <a:t>(2)</a:t>
            </a: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lstStyle/>
          <a:p>
            <a:endParaRPr lang="ar-SA" dirty="0"/>
          </a:p>
        </p:txBody>
      </p:sp>
      <p:sp>
        <p:nvSpPr>
          <p:cNvPr id="3" name="عنصر نائب للمحتوى 2"/>
          <p:cNvSpPr>
            <a:spLocks noGrp="1"/>
          </p:cNvSpPr>
          <p:nvPr>
            <p:ph idx="1"/>
          </p:nvPr>
        </p:nvSpPr>
        <p:spPr>
          <a:xfrm>
            <a:off x="428596" y="1357299"/>
            <a:ext cx="8229600" cy="1714512"/>
          </a:xfrm>
        </p:spPr>
        <p:txBody>
          <a:bodyPr/>
          <a:lstStyle/>
          <a:p>
            <a:pPr algn="l">
              <a:buNone/>
            </a:pPr>
            <a:r>
              <a:rPr lang="en-US" dirty="0" smtClean="0"/>
              <a:t>3-Biliopancreatic diversion with duodenal switch (DS)</a:t>
            </a:r>
          </a:p>
          <a:p>
            <a:pPr algn="l">
              <a:buNone/>
            </a:pPr>
            <a:r>
              <a:rPr lang="en-US" dirty="0" smtClean="0"/>
              <a:t>4-Vertical Sleeve </a:t>
            </a:r>
            <a:r>
              <a:rPr lang="en-US" dirty="0" err="1" smtClean="0"/>
              <a:t>Gastrectomy</a:t>
            </a:r>
            <a:r>
              <a:rPr lang="en-US" dirty="0" smtClean="0"/>
              <a:t> (VSG)</a:t>
            </a:r>
          </a:p>
          <a:p>
            <a:pPr algn="l" rtl="0">
              <a:buNone/>
            </a:pPr>
            <a:endParaRPr lang="ar-SA" dirty="0"/>
          </a:p>
        </p:txBody>
      </p:sp>
      <p:pic>
        <p:nvPicPr>
          <p:cNvPr id="2050" name="Picture 2"/>
          <p:cNvPicPr>
            <a:picLocks noChangeAspect="1" noChangeArrowheads="1"/>
          </p:cNvPicPr>
          <p:nvPr/>
        </p:nvPicPr>
        <p:blipFill>
          <a:blip r:embed="rId2"/>
          <a:srcRect/>
          <a:stretch>
            <a:fillRect/>
          </a:stretch>
        </p:blipFill>
        <p:spPr bwMode="auto">
          <a:xfrm>
            <a:off x="357158" y="3000372"/>
            <a:ext cx="3952876" cy="304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14876" y="3214686"/>
            <a:ext cx="4143404" cy="2781300"/>
          </a:xfrm>
          <a:prstGeom prst="rect">
            <a:avLst/>
          </a:prstGeom>
          <a:noFill/>
          <a:ln w="9525">
            <a:noFill/>
            <a:miter lim="800000"/>
            <a:headEnd/>
            <a:tailEnd/>
          </a:ln>
          <a:effectLst/>
        </p:spPr>
      </p:pic>
      <p:sp>
        <p:nvSpPr>
          <p:cNvPr id="6" name="مربع نص 5"/>
          <p:cNvSpPr txBox="1"/>
          <p:nvPr/>
        </p:nvSpPr>
        <p:spPr>
          <a:xfrm>
            <a:off x="1643042" y="6286520"/>
            <a:ext cx="1571636" cy="369332"/>
          </a:xfrm>
          <a:prstGeom prst="rect">
            <a:avLst/>
          </a:prstGeom>
          <a:noFill/>
        </p:spPr>
        <p:txBody>
          <a:bodyPr wrap="square" rtlCol="1">
            <a:spAutoFit/>
          </a:bodyPr>
          <a:lstStyle/>
          <a:p>
            <a:pPr algn="ctr"/>
            <a:r>
              <a:rPr lang="en-US" dirty="0" smtClean="0"/>
              <a:t>(3)</a:t>
            </a:r>
            <a:endParaRPr lang="ar-SA" dirty="0"/>
          </a:p>
        </p:txBody>
      </p:sp>
      <p:sp>
        <p:nvSpPr>
          <p:cNvPr id="7" name="مربع نص 6"/>
          <p:cNvSpPr txBox="1"/>
          <p:nvPr/>
        </p:nvSpPr>
        <p:spPr>
          <a:xfrm>
            <a:off x="6357950" y="6286520"/>
            <a:ext cx="1285884" cy="369332"/>
          </a:xfrm>
          <a:prstGeom prst="rect">
            <a:avLst/>
          </a:prstGeom>
          <a:noFill/>
        </p:spPr>
        <p:txBody>
          <a:bodyPr wrap="square" rtlCol="1">
            <a:spAutoFit/>
          </a:bodyPr>
          <a:lstStyle/>
          <a:p>
            <a:pPr algn="ctr"/>
            <a:r>
              <a:rPr lang="en-US" dirty="0" smtClean="0"/>
              <a:t>(4)</a:t>
            </a:r>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4"/>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ar-SA" dirty="0"/>
          </a:p>
        </p:txBody>
      </p:sp>
      <p:sp>
        <p:nvSpPr>
          <p:cNvPr id="3" name="Content Placeholder 2"/>
          <p:cNvSpPr>
            <a:spLocks noGrp="1"/>
          </p:cNvSpPr>
          <p:nvPr>
            <p:ph idx="1"/>
          </p:nvPr>
        </p:nvSpPr>
        <p:spPr/>
        <p:txBody>
          <a:bodyPr/>
          <a:lstStyle/>
          <a:p>
            <a:pPr algn="l" rtl="0">
              <a:lnSpc>
                <a:spcPct val="90000"/>
              </a:lnSpc>
            </a:pPr>
            <a:r>
              <a:rPr lang="en-US" dirty="0" smtClean="0"/>
              <a:t>Obesity is usually diagnosed on the basis of calculation of </a:t>
            </a:r>
          </a:p>
          <a:p>
            <a:pPr lvl="1" algn="l" rtl="0">
              <a:lnSpc>
                <a:spcPct val="90000"/>
              </a:lnSpc>
              <a:buFont typeface="Wingdings" pitchFamily="2" charset="2"/>
              <a:buChar char="Ø"/>
            </a:pPr>
            <a:r>
              <a:rPr lang="en-US" dirty="0" smtClean="0"/>
              <a:t>Body mass index</a:t>
            </a:r>
          </a:p>
          <a:p>
            <a:pPr lvl="1" algn="l" rtl="0">
              <a:lnSpc>
                <a:spcPct val="90000"/>
              </a:lnSpc>
              <a:buFont typeface="Wingdings" pitchFamily="2" charset="2"/>
              <a:buChar char="Ø"/>
            </a:pPr>
            <a:r>
              <a:rPr lang="en-US" dirty="0" smtClean="0"/>
              <a:t>Measurement of waist-hip ratio</a:t>
            </a:r>
          </a:p>
          <a:p>
            <a:pPr algn="l" rtl="0"/>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classify obesity?</a:t>
            </a:r>
            <a:endParaRPr lang="ar-SA" dirty="0"/>
          </a:p>
        </p:txBody>
      </p:sp>
      <p:sp>
        <p:nvSpPr>
          <p:cNvPr id="3" name="Content Placeholder 2"/>
          <p:cNvSpPr>
            <a:spLocks noGrp="1"/>
          </p:cNvSpPr>
          <p:nvPr>
            <p:ph idx="1"/>
          </p:nvPr>
        </p:nvSpPr>
        <p:spPr/>
        <p:txBody>
          <a:bodyPr/>
          <a:lstStyle/>
          <a:p>
            <a:pPr algn="l" rtl="0"/>
            <a:r>
              <a:rPr lang="en-US" dirty="0" smtClean="0"/>
              <a:t>through BMI</a:t>
            </a:r>
          </a:p>
          <a:p>
            <a:pPr algn="l" rtl="0"/>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calculation</a:t>
            </a:r>
            <a:endParaRPr lang="ar-SA" dirty="0"/>
          </a:p>
        </p:txBody>
      </p:sp>
      <p:sp>
        <p:nvSpPr>
          <p:cNvPr id="3" name="Content Placeholder 2"/>
          <p:cNvSpPr>
            <a:spLocks noGrp="1"/>
          </p:cNvSpPr>
          <p:nvPr>
            <p:ph idx="1"/>
          </p:nvPr>
        </p:nvSpPr>
        <p:spPr/>
        <p:txBody>
          <a:bodyPr/>
          <a:lstStyle/>
          <a:p>
            <a:pPr algn="l" rtl="0"/>
            <a:r>
              <a:rPr lang="en-CA" dirty="0" smtClean="0"/>
              <a:t>BMI Calculation (kg/m2):</a:t>
            </a:r>
          </a:p>
          <a:p>
            <a:pPr algn="l" rtl="0"/>
            <a:endParaRPr lang="en-CA" dirty="0" smtClean="0"/>
          </a:p>
          <a:p>
            <a:pPr lvl="2" algn="ctr" rtl="0">
              <a:buNone/>
            </a:pPr>
            <a:r>
              <a:rPr lang="en-CA" sz="3200" dirty="0" smtClean="0"/>
              <a:t>Weight ( Kg)</a:t>
            </a:r>
          </a:p>
          <a:p>
            <a:pPr lvl="2" algn="ctr" rtl="0">
              <a:buNone/>
            </a:pPr>
            <a:r>
              <a:rPr lang="en-CA" sz="3200" dirty="0" smtClean="0"/>
              <a:t>------------------------------</a:t>
            </a:r>
          </a:p>
          <a:p>
            <a:pPr lvl="2" algn="ctr" rtl="0">
              <a:buNone/>
            </a:pPr>
            <a:r>
              <a:rPr lang="en-CA" sz="3200" dirty="0" smtClean="0"/>
              <a:t>Height  squared (meters)</a:t>
            </a:r>
          </a:p>
          <a:p>
            <a:pPr algn="l" rtl="0"/>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obesity</a:t>
            </a:r>
            <a:endParaRPr lang="ar-SA" dirty="0"/>
          </a:p>
        </p:txBody>
      </p:sp>
      <p:sp>
        <p:nvSpPr>
          <p:cNvPr id="3" name="Content Placeholder 2"/>
          <p:cNvSpPr>
            <a:spLocks noGrp="1"/>
          </p:cNvSpPr>
          <p:nvPr>
            <p:ph idx="1"/>
          </p:nvPr>
        </p:nvSpPr>
        <p:spPr/>
        <p:txBody>
          <a:bodyPr/>
          <a:lstStyle/>
          <a:p>
            <a:pPr algn="l" rtl="0"/>
            <a:r>
              <a:rPr lang="en-US" dirty="0" smtClean="0"/>
              <a:t>Obesity is graded according to BMI as:</a:t>
            </a:r>
          </a:p>
          <a:p>
            <a:pPr algn="l" rtl="0"/>
            <a:r>
              <a:rPr lang="en-US" dirty="0" smtClean="0"/>
              <a:t> Healthy weight 18.5-24.9</a:t>
            </a:r>
          </a:p>
          <a:p>
            <a:pPr algn="l" rtl="0"/>
            <a:r>
              <a:rPr lang="en-US" dirty="0" smtClean="0"/>
              <a:t> Overweight 25-29.9</a:t>
            </a:r>
          </a:p>
          <a:p>
            <a:pPr algn="l" rtl="0"/>
            <a:r>
              <a:rPr lang="en-US" i="1" dirty="0" smtClean="0"/>
              <a:t>Obesity</a:t>
            </a:r>
            <a:r>
              <a:rPr lang="en-US" dirty="0" smtClean="0"/>
              <a:t> I 30-34.9</a:t>
            </a:r>
          </a:p>
          <a:p>
            <a:pPr algn="l" rtl="0"/>
            <a:r>
              <a:rPr lang="en-US" dirty="0" smtClean="0"/>
              <a:t> </a:t>
            </a:r>
            <a:r>
              <a:rPr lang="en-US" i="1" dirty="0" smtClean="0"/>
              <a:t>Obesity</a:t>
            </a:r>
            <a:r>
              <a:rPr lang="en-US" dirty="0" smtClean="0"/>
              <a:t> II 35-39.9</a:t>
            </a:r>
          </a:p>
          <a:p>
            <a:pPr algn="l" rtl="0"/>
            <a:r>
              <a:rPr lang="en-US" smtClean="0"/>
              <a:t> </a:t>
            </a:r>
            <a:r>
              <a:rPr lang="en-US" i="1" smtClean="0"/>
              <a:t>morbid obesity </a:t>
            </a:r>
            <a:r>
              <a:rPr lang="en-US" smtClean="0"/>
              <a:t>40 </a:t>
            </a:r>
            <a:r>
              <a:rPr lang="en-US" dirty="0" smtClean="0"/>
              <a:t>or more</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Anatomical difference in fat deposition</a:t>
            </a:r>
            <a:endParaRPr lang="ar-SA" dirty="0"/>
          </a:p>
        </p:txBody>
      </p:sp>
      <p:sp>
        <p:nvSpPr>
          <p:cNvPr id="3" name="Content Placeholder 2"/>
          <p:cNvSpPr>
            <a:spLocks noGrp="1"/>
          </p:cNvSpPr>
          <p:nvPr>
            <p:ph idx="1"/>
          </p:nvPr>
        </p:nvSpPr>
        <p:spPr/>
        <p:txBody>
          <a:bodyPr/>
          <a:lstStyle/>
          <a:p>
            <a:pPr algn="l" rtl="0"/>
            <a:r>
              <a:rPr lang="en-US" dirty="0" smtClean="0"/>
              <a:t>The anatomical difference of fat deposition has a great influence on associated health risk.</a:t>
            </a:r>
          </a:p>
          <a:p>
            <a:pPr algn="l" rtl="0"/>
            <a:endParaRPr lang="en-US" dirty="0" smtClean="0"/>
          </a:p>
          <a:p>
            <a:pPr algn="l" rtl="0"/>
            <a:r>
              <a:rPr lang="en-US" dirty="0" smtClean="0"/>
              <a:t>We use waist to hip ratio to calculate it.</a:t>
            </a:r>
            <a:endParaRPr lang="ar-SA" dirty="0"/>
          </a:p>
        </p:txBody>
      </p:sp>
      <p:pic>
        <p:nvPicPr>
          <p:cNvPr id="4" name="Picture 3" descr="apple_pear.gif"/>
          <p:cNvPicPr>
            <a:picLocks noChangeAspect="1"/>
          </p:cNvPicPr>
          <p:nvPr/>
        </p:nvPicPr>
        <p:blipFill>
          <a:blip r:embed="rId2" cstate="print"/>
          <a:stretch>
            <a:fillRect/>
          </a:stretch>
        </p:blipFill>
        <p:spPr>
          <a:xfrm>
            <a:off x="2743200" y="4037112"/>
            <a:ext cx="3168352" cy="25922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4">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Custom 2">
      <a:majorFont>
        <a:latin typeface="Traditional Arab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P_SNATU_TXT_New_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NATU_TXT_New_Li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NATU_TXT_New_Li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NATU_TXT_New_Li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NATU_TXT_New_Li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NATU_TXT_New_Lif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NATU_TXT_New_Li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NATU_TXT_New_Li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NATU_TXT_New_Li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NATU_TXT_New_Li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NATU_TXT_New_Li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NATU_TXT_New_Lif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Words>1133</Words>
  <Application>Microsoft Office PowerPoint</Application>
  <PresentationFormat>On-screen Show (4:3)</PresentationFormat>
  <Paragraphs>175</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Theme14</vt:lpstr>
      <vt:lpstr>Slide 1</vt:lpstr>
      <vt:lpstr>إشراف الدكتور : يوسف التركي</vt:lpstr>
      <vt:lpstr>Slide 3</vt:lpstr>
      <vt:lpstr>Definition of obesity</vt:lpstr>
      <vt:lpstr>Diagnosis </vt:lpstr>
      <vt:lpstr>How to classify obesity?</vt:lpstr>
      <vt:lpstr>BMI calculation</vt:lpstr>
      <vt:lpstr>Classification of obesity</vt:lpstr>
      <vt:lpstr>Anatomical difference in fat deposition</vt:lpstr>
      <vt:lpstr>Types</vt:lpstr>
      <vt:lpstr>Slide 11</vt:lpstr>
      <vt:lpstr>Always remember</vt:lpstr>
      <vt:lpstr>Slide 13</vt:lpstr>
      <vt:lpstr>Prevalence of obesity</vt:lpstr>
      <vt:lpstr>Prevalence of obesity in Saudi Arabia</vt:lpstr>
      <vt:lpstr>Slide 16</vt:lpstr>
      <vt:lpstr>Slide 17</vt:lpstr>
      <vt:lpstr>Slide 18</vt:lpstr>
      <vt:lpstr>Slide 19</vt:lpstr>
      <vt:lpstr>Slide 20</vt:lpstr>
      <vt:lpstr>Slide 21</vt:lpstr>
      <vt:lpstr>Slide 22</vt:lpstr>
      <vt:lpstr>Slide 23</vt:lpstr>
      <vt:lpstr>Slide 24</vt:lpstr>
      <vt:lpstr>Complication of obesity</vt:lpstr>
      <vt:lpstr>Complication of obesity</vt:lpstr>
      <vt:lpstr>Slide 27</vt:lpstr>
      <vt:lpstr>Slide 28</vt:lpstr>
      <vt:lpstr>Why the health education is important?</vt:lpstr>
      <vt:lpstr>What is the main objectives for education?</vt:lpstr>
      <vt:lpstr>Physical activity</vt:lpstr>
      <vt:lpstr>Slide 32</vt:lpstr>
      <vt:lpstr>AEROBIC EXERCISE</vt:lpstr>
      <vt:lpstr>Slide 34</vt:lpstr>
      <vt:lpstr>Diet  </vt:lpstr>
      <vt:lpstr>Slide 36</vt:lpstr>
      <vt:lpstr>Slide 37</vt:lpstr>
      <vt:lpstr>Slide 38</vt:lpstr>
      <vt:lpstr>Slide 39</vt:lpstr>
      <vt:lpstr>Slide 40</vt:lpstr>
      <vt:lpstr>Slide 41</vt:lpstr>
      <vt:lpstr>Physical activity</vt:lpstr>
      <vt:lpstr>Diet</vt:lpstr>
      <vt:lpstr>1- Pharmacological treatment</vt:lpstr>
      <vt:lpstr>1- Surgical treatment</vt:lpstr>
      <vt:lpstr>Types of surgical treatment</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Amer</dc:creator>
  <cp:lastModifiedBy>ksupy</cp:lastModifiedBy>
  <cp:revision>66</cp:revision>
  <dcterms:created xsi:type="dcterms:W3CDTF">2011-09-29T19:04:14Z</dcterms:created>
  <dcterms:modified xsi:type="dcterms:W3CDTF">2011-10-02T04:39:03Z</dcterms:modified>
</cp:coreProperties>
</file>