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9"/>
  </p:notesMasterIdLst>
  <p:sldIdLst>
    <p:sldId id="309" r:id="rId2"/>
    <p:sldId id="310" r:id="rId3"/>
    <p:sldId id="311" r:id="rId4"/>
    <p:sldId id="312" r:id="rId5"/>
    <p:sldId id="313" r:id="rId6"/>
    <p:sldId id="314" r:id="rId7"/>
    <p:sldId id="315" r:id="rId8"/>
    <p:sldId id="316" r:id="rId9"/>
    <p:sldId id="317" r:id="rId10"/>
    <p:sldId id="318" r:id="rId11"/>
    <p:sldId id="319" r:id="rId12"/>
    <p:sldId id="320" r:id="rId13"/>
    <p:sldId id="321" r:id="rId14"/>
    <p:sldId id="322" r:id="rId15"/>
    <p:sldId id="323" r:id="rId16"/>
    <p:sldId id="324" r:id="rId17"/>
    <p:sldId id="325" r:id="rId18"/>
    <p:sldId id="326" r:id="rId19"/>
    <p:sldId id="327" r:id="rId20"/>
    <p:sldId id="328" r:id="rId21"/>
    <p:sldId id="329" r:id="rId22"/>
    <p:sldId id="330" r:id="rId23"/>
    <p:sldId id="331" r:id="rId24"/>
    <p:sldId id="332" r:id="rId25"/>
    <p:sldId id="333" r:id="rId26"/>
    <p:sldId id="334" r:id="rId27"/>
    <p:sldId id="335" r:id="rId28"/>
    <p:sldId id="338" r:id="rId29"/>
    <p:sldId id="336" r:id="rId30"/>
    <p:sldId id="256" r:id="rId31"/>
    <p:sldId id="257" r:id="rId32"/>
    <p:sldId id="258" r:id="rId33"/>
    <p:sldId id="259" r:id="rId34"/>
    <p:sldId id="271" r:id="rId35"/>
    <p:sldId id="260" r:id="rId36"/>
    <p:sldId id="261" r:id="rId37"/>
    <p:sldId id="262" r:id="rId38"/>
    <p:sldId id="263" r:id="rId39"/>
    <p:sldId id="266" r:id="rId40"/>
    <p:sldId id="264" r:id="rId41"/>
    <p:sldId id="265" r:id="rId42"/>
    <p:sldId id="267" r:id="rId43"/>
    <p:sldId id="268" r:id="rId44"/>
    <p:sldId id="269" r:id="rId45"/>
    <p:sldId id="270" r:id="rId46"/>
    <p:sldId id="272" r:id="rId47"/>
    <p:sldId id="273" r:id="rId48"/>
    <p:sldId id="274" r:id="rId49"/>
    <p:sldId id="275" r:id="rId50"/>
    <p:sldId id="276" r:id="rId51"/>
    <p:sldId id="277" r:id="rId52"/>
    <p:sldId id="278" r:id="rId53"/>
    <p:sldId id="279" r:id="rId54"/>
    <p:sldId id="280" r:id="rId55"/>
    <p:sldId id="281" r:id="rId56"/>
    <p:sldId id="282" r:id="rId57"/>
    <p:sldId id="283" r:id="rId58"/>
    <p:sldId id="284" r:id="rId59"/>
    <p:sldId id="285" r:id="rId60"/>
    <p:sldId id="286" r:id="rId61"/>
    <p:sldId id="287" r:id="rId62"/>
    <p:sldId id="288" r:id="rId63"/>
    <p:sldId id="339" r:id="rId64"/>
    <p:sldId id="340" r:id="rId65"/>
    <p:sldId id="341" r:id="rId66"/>
    <p:sldId id="342" r:id="rId67"/>
    <p:sldId id="343" r:id="rId68"/>
    <p:sldId id="344" r:id="rId69"/>
    <p:sldId id="345" r:id="rId70"/>
    <p:sldId id="346" r:id="rId71"/>
    <p:sldId id="347" r:id="rId72"/>
    <p:sldId id="348" r:id="rId73"/>
    <p:sldId id="349" r:id="rId74"/>
    <p:sldId id="350" r:id="rId75"/>
    <p:sldId id="351" r:id="rId76"/>
    <p:sldId id="352" r:id="rId77"/>
    <p:sldId id="289" r:id="rId78"/>
    <p:sldId id="290" r:id="rId79"/>
    <p:sldId id="291" r:id="rId80"/>
    <p:sldId id="292" r:id="rId81"/>
    <p:sldId id="293" r:id="rId82"/>
    <p:sldId id="294" r:id="rId83"/>
    <p:sldId id="295" r:id="rId84"/>
    <p:sldId id="296" r:id="rId85"/>
    <p:sldId id="297" r:id="rId86"/>
    <p:sldId id="298" r:id="rId87"/>
    <p:sldId id="299" r:id="rId88"/>
    <p:sldId id="337" r:id="rId89"/>
    <p:sldId id="300" r:id="rId90"/>
    <p:sldId id="301" r:id="rId91"/>
    <p:sldId id="302" r:id="rId92"/>
    <p:sldId id="303" r:id="rId93"/>
    <p:sldId id="304" r:id="rId94"/>
    <p:sldId id="305" r:id="rId95"/>
    <p:sldId id="306" r:id="rId96"/>
    <p:sldId id="307" r:id="rId97"/>
    <p:sldId id="308" r:id="rId9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1178"/>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7E01B4-F5AB-42E2-A1AD-A446F1FD3B8A}" type="datetimeFigureOut">
              <a:rPr lang="en-US" smtClean="0"/>
              <a:pPr/>
              <a:t>10/2/2011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EE28A9-4412-4345-BCB5-D5110A41F16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en.wikipedia.org/wiki/Cauda_equina" TargetMode="External"/><Relationship Id="rId13" Type="http://schemas.openxmlformats.org/officeDocument/2006/relationships/hyperlink" Target="http://en.wikipedia.org/wiki/Catheterizing" TargetMode="External"/><Relationship Id="rId18" Type="http://schemas.openxmlformats.org/officeDocument/2006/relationships/hyperlink" Target="http://en.wikipedia.org/wiki/Human_leg" TargetMode="External"/><Relationship Id="rId3" Type="http://schemas.openxmlformats.org/officeDocument/2006/relationships/hyperlink" Target="http://en.wikipedia.org/wiki/Neurology" TargetMode="External"/><Relationship Id="rId21" Type="http://schemas.openxmlformats.org/officeDocument/2006/relationships/hyperlink" Target="http://en.wikipedia.org/wiki/CT_scan" TargetMode="External"/><Relationship Id="rId7" Type="http://schemas.openxmlformats.org/officeDocument/2006/relationships/hyperlink" Target="http://en.wikipedia.org/wiki/Spinal_cord" TargetMode="External"/><Relationship Id="rId12" Type="http://schemas.openxmlformats.org/officeDocument/2006/relationships/hyperlink" Target="http://en.wikipedia.org/wiki/Urinary_incontinence" TargetMode="External"/><Relationship Id="rId17" Type="http://schemas.openxmlformats.org/officeDocument/2006/relationships/hyperlink" Target="http://en.wikipedia.org/wiki/Saddle_anesthesia" TargetMode="External"/><Relationship Id="rId2" Type="http://schemas.openxmlformats.org/officeDocument/2006/relationships/slide" Target="../slides/slide78.xml"/><Relationship Id="rId16" Type="http://schemas.openxmlformats.org/officeDocument/2006/relationships/hyperlink" Target="http://en.wikipedia.org/wiki/Sexual_dysfunction" TargetMode="External"/><Relationship Id="rId20" Type="http://schemas.openxmlformats.org/officeDocument/2006/relationships/hyperlink" Target="http://en.wikipedia.org/wiki/MRI_scan" TargetMode="External"/><Relationship Id="rId1" Type="http://schemas.openxmlformats.org/officeDocument/2006/relationships/notesMaster" Target="../notesMasters/notesMaster1.xml"/><Relationship Id="rId6" Type="http://schemas.openxmlformats.org/officeDocument/2006/relationships/hyperlink" Target="http://en.wikipedia.org/wiki/Conus_medullaris" TargetMode="External"/><Relationship Id="rId11" Type="http://schemas.openxmlformats.org/officeDocument/2006/relationships/hyperlink" Target="http://en.wikipedia.org/wiki/Urine" TargetMode="External"/><Relationship Id="rId5" Type="http://schemas.openxmlformats.org/officeDocument/2006/relationships/hyperlink" Target="http://en.wikipedia.org/wiki/Nerve_root" TargetMode="External"/><Relationship Id="rId15" Type="http://schemas.openxmlformats.org/officeDocument/2006/relationships/hyperlink" Target="http://en.wikipedia.org/wiki/Anus" TargetMode="External"/><Relationship Id="rId10" Type="http://schemas.openxmlformats.org/officeDocument/2006/relationships/hyperlink" Target="http://en.wikipedia.org/wiki/Paraplegia" TargetMode="External"/><Relationship Id="rId19" Type="http://schemas.openxmlformats.org/officeDocument/2006/relationships/hyperlink" Target="http://en.wikipedia.org/wiki/Pain" TargetMode="External"/><Relationship Id="rId4" Type="http://schemas.openxmlformats.org/officeDocument/2006/relationships/hyperlink" Target="http://en.wikipedia.org/wiki/Lumbar_plexus" TargetMode="External"/><Relationship Id="rId9" Type="http://schemas.openxmlformats.org/officeDocument/2006/relationships/hyperlink" Target="http://en.wikipedia.org/wiki/Sign_(medicine)" TargetMode="External"/><Relationship Id="rId14" Type="http://schemas.openxmlformats.org/officeDocument/2006/relationships/hyperlink" Target="http://en.wikipedia.org/wiki/Urinated"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dirty="0" err="1" smtClean="0"/>
              <a:t>Cauda</a:t>
            </a:r>
            <a:r>
              <a:rPr lang="en-US" b="1" i="1" dirty="0" smtClean="0"/>
              <a:t> </a:t>
            </a:r>
            <a:r>
              <a:rPr lang="en-US" b="1" i="1" dirty="0" err="1" smtClean="0"/>
              <a:t>equina</a:t>
            </a:r>
            <a:r>
              <a:rPr lang="en-US" b="1" dirty="0" smtClean="0"/>
              <a:t> syndrome</a:t>
            </a:r>
            <a:r>
              <a:rPr lang="en-US" dirty="0" smtClean="0"/>
              <a:t> </a:t>
            </a:r>
            <a:r>
              <a:rPr lang="en-US" b="1" dirty="0" smtClean="0"/>
              <a:t>(CES)</a:t>
            </a:r>
            <a:r>
              <a:rPr lang="en-US" dirty="0" smtClean="0"/>
              <a:t> is a serious </a:t>
            </a:r>
            <a:r>
              <a:rPr lang="en-US" dirty="0" smtClean="0">
                <a:hlinkClick r:id="rId3" tooltip="Neurology"/>
              </a:rPr>
              <a:t>neurologic</a:t>
            </a:r>
            <a:r>
              <a:rPr lang="en-US" dirty="0" smtClean="0"/>
              <a:t> condition in which there is acute loss of function of the </a:t>
            </a:r>
            <a:r>
              <a:rPr lang="en-US" dirty="0" smtClean="0">
                <a:hlinkClick r:id="rId4" tooltip="Lumbar plexus"/>
              </a:rPr>
              <a:t>lumbar plexus</a:t>
            </a:r>
            <a:r>
              <a:rPr lang="en-US" dirty="0" smtClean="0"/>
              <a:t>, neurologic elements (</a:t>
            </a:r>
            <a:r>
              <a:rPr lang="en-US" dirty="0" smtClean="0">
                <a:hlinkClick r:id="rId5" tooltip="Nerve root"/>
              </a:rPr>
              <a:t>nerve roots</a:t>
            </a:r>
            <a:r>
              <a:rPr lang="en-US" dirty="0" smtClean="0"/>
              <a:t>) of the spinal canal below the termination (</a:t>
            </a:r>
            <a:r>
              <a:rPr lang="en-US" dirty="0" err="1" smtClean="0">
                <a:hlinkClick r:id="rId6" tooltip="Conus medullaris"/>
              </a:rPr>
              <a:t>conus</a:t>
            </a:r>
            <a:r>
              <a:rPr lang="en-US" dirty="0" smtClean="0"/>
              <a:t>) of the </a:t>
            </a:r>
            <a:r>
              <a:rPr lang="en-US" dirty="0" smtClean="0">
                <a:hlinkClick r:id="rId7" tooltip="Spinal cord"/>
              </a:rPr>
              <a:t>spinal cord</a:t>
            </a:r>
            <a:r>
              <a:rPr lang="en-US" dirty="0" smtClean="0"/>
              <a:t>.</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After the </a:t>
            </a:r>
            <a:r>
              <a:rPr lang="en-US" dirty="0" err="1" smtClean="0"/>
              <a:t>conus</a:t>
            </a:r>
            <a:r>
              <a:rPr lang="en-US" dirty="0" smtClean="0"/>
              <a:t> </a:t>
            </a:r>
            <a:r>
              <a:rPr lang="en-US" dirty="0" err="1" smtClean="0"/>
              <a:t>medullaris</a:t>
            </a:r>
            <a:r>
              <a:rPr lang="en-US" dirty="0" smtClean="0"/>
              <a:t>, the canal contains a mass of nerves (the </a:t>
            </a:r>
            <a:r>
              <a:rPr lang="en-US" dirty="0" err="1" smtClean="0">
                <a:hlinkClick r:id="rId8" tooltip="Cauda equina"/>
              </a:rPr>
              <a:t>cauda</a:t>
            </a:r>
            <a:r>
              <a:rPr lang="en-US" dirty="0" smtClean="0">
                <a:hlinkClick r:id="rId8" tooltip="Cauda equina"/>
              </a:rPr>
              <a:t> </a:t>
            </a:r>
            <a:r>
              <a:rPr lang="en-US" dirty="0" err="1" smtClean="0">
                <a:hlinkClick r:id="rId8" tooltip="Cauda equina"/>
              </a:rPr>
              <a:t>equina</a:t>
            </a:r>
            <a:r>
              <a:rPr lang="en-US" dirty="0" smtClean="0"/>
              <a:t> or "horse-tail") that branches off the lower end of the spinal cord and contains the nerve roots from L1-5 and S1-5. The nerve roots from L4-S4 join in the sacral plexus which affects the sciatic nerve, which travels caudally (toward the feet).</a:t>
            </a:r>
          </a:p>
          <a:p>
            <a:r>
              <a:rPr lang="en-US" b="1" dirty="0" smtClean="0"/>
              <a:t>Tumors and lesions</a:t>
            </a:r>
          </a:p>
          <a:p>
            <a:r>
              <a:rPr lang="en-US" b="1" dirty="0" smtClean="0"/>
              <a:t>Trauma</a:t>
            </a:r>
          </a:p>
          <a:p>
            <a:r>
              <a:rPr lang="en-US" b="1" dirty="0" smtClean="0"/>
              <a:t>Spinal </a:t>
            </a:r>
            <a:r>
              <a:rPr lang="en-US" b="1" dirty="0" err="1" smtClean="0"/>
              <a:t>stenosis</a:t>
            </a:r>
            <a:r>
              <a:rPr lang="en-US" b="1" dirty="0" smtClean="0"/>
              <a:t> </a:t>
            </a:r>
          </a:p>
          <a:p>
            <a:r>
              <a:rPr lang="en-US" b="1" dirty="0" smtClean="0"/>
              <a:t>Inflammatory conditions</a:t>
            </a:r>
          </a:p>
          <a:p>
            <a:endParaRPr lang="en-US" dirty="0" smtClean="0"/>
          </a:p>
          <a:p>
            <a:r>
              <a:rPr lang="en-US" b="1" dirty="0" smtClean="0"/>
              <a:t>Signs</a:t>
            </a:r>
          </a:p>
          <a:p>
            <a:r>
              <a:rPr lang="en-US" dirty="0" smtClean="0">
                <a:hlinkClick r:id="rId9" tooltip="Sign (medicine)"/>
              </a:rPr>
              <a:t>Signs</a:t>
            </a:r>
            <a:r>
              <a:rPr lang="en-US" dirty="0" smtClean="0"/>
              <a:t> include weakness of the muscles of the lower </a:t>
            </a:r>
            <a:r>
              <a:rPr lang="en-US" dirty="0" err="1" smtClean="0"/>
              <a:t>extremeties</a:t>
            </a:r>
            <a:r>
              <a:rPr lang="en-US" dirty="0" smtClean="0"/>
              <a:t> innervated by the compressed roots (often </a:t>
            </a:r>
            <a:r>
              <a:rPr lang="en-US" dirty="0" smtClean="0">
                <a:hlinkClick r:id="rId10" tooltip="Paraplegia"/>
              </a:rPr>
              <a:t>paraplegia</a:t>
            </a:r>
            <a:r>
              <a:rPr lang="en-US" dirty="0" smtClean="0"/>
              <a:t>), sphincter weaknesses causing </a:t>
            </a:r>
            <a:r>
              <a:rPr lang="en-US" dirty="0" smtClean="0">
                <a:hlinkClick r:id="rId11" tooltip="Urine"/>
              </a:rPr>
              <a:t>urinary</a:t>
            </a:r>
            <a:r>
              <a:rPr lang="en-US" dirty="0" smtClean="0"/>
              <a:t> retention and post-void residual </a:t>
            </a:r>
            <a:r>
              <a:rPr lang="en-US" dirty="0" smtClean="0">
                <a:hlinkClick r:id="rId12" tooltip="Urinary incontinence"/>
              </a:rPr>
              <a:t>incontinence</a:t>
            </a:r>
            <a:r>
              <a:rPr lang="en-US" dirty="0" smtClean="0"/>
              <a:t> as assessed by </a:t>
            </a:r>
            <a:r>
              <a:rPr lang="en-US" dirty="0" smtClean="0">
                <a:hlinkClick r:id="rId13" tooltip="Catheterizing"/>
              </a:rPr>
              <a:t>catheterizing</a:t>
            </a:r>
            <a:r>
              <a:rPr lang="en-US" dirty="0" smtClean="0"/>
              <a:t> after the patient has </a:t>
            </a:r>
            <a:r>
              <a:rPr lang="en-US" dirty="0" smtClean="0">
                <a:hlinkClick r:id="rId14" tooltip="Urinated"/>
              </a:rPr>
              <a:t>urinated</a:t>
            </a:r>
            <a:r>
              <a:rPr lang="en-US" dirty="0" smtClean="0"/>
              <a:t>. Also, there may be decreased </a:t>
            </a:r>
            <a:r>
              <a:rPr lang="en-US" dirty="0" smtClean="0">
                <a:hlinkClick r:id="rId15" tooltip="Anus"/>
              </a:rPr>
              <a:t>anal</a:t>
            </a:r>
            <a:r>
              <a:rPr lang="en-US" dirty="0" smtClean="0"/>
              <a:t> tone and consequent fecal incontinence; </a:t>
            </a:r>
            <a:r>
              <a:rPr lang="en-US" dirty="0" smtClean="0">
                <a:hlinkClick r:id="rId16" tooltip="Sexual dysfunction"/>
              </a:rPr>
              <a:t>sexual dysfunction</a:t>
            </a:r>
            <a:r>
              <a:rPr lang="en-US" dirty="0" smtClean="0"/>
              <a:t>; </a:t>
            </a:r>
            <a:r>
              <a:rPr lang="en-US" dirty="0" smtClean="0">
                <a:hlinkClick r:id="rId17" tooltip="Saddle anesthesia"/>
              </a:rPr>
              <a:t>saddle anesthesia</a:t>
            </a:r>
            <a:r>
              <a:rPr lang="en-US" dirty="0" smtClean="0"/>
              <a:t>; bilateral </a:t>
            </a:r>
            <a:r>
              <a:rPr lang="en-US" dirty="0" smtClean="0">
                <a:hlinkClick r:id="rId18" tooltip="Human leg"/>
              </a:rPr>
              <a:t>leg</a:t>
            </a:r>
            <a:r>
              <a:rPr lang="en-US" dirty="0" smtClean="0"/>
              <a:t> </a:t>
            </a:r>
            <a:r>
              <a:rPr lang="en-US" dirty="0" smtClean="0">
                <a:hlinkClick r:id="rId19" tooltip="Pain"/>
              </a:rPr>
              <a:t>pain</a:t>
            </a:r>
            <a:r>
              <a:rPr lang="en-US" dirty="0" smtClean="0"/>
              <a:t> and weakness; and bilateral absence of ankle reflexes. Pain may, however, be wholly absent; the patient may complain only of lack of bladder control and of saddle-</a:t>
            </a:r>
            <a:r>
              <a:rPr lang="en-US" dirty="0" err="1" smtClean="0"/>
              <a:t>anaesthesia</a:t>
            </a:r>
            <a:r>
              <a:rPr lang="en-US" dirty="0" smtClean="0"/>
              <a:t>, and may walk into the consulting-room.</a:t>
            </a:r>
          </a:p>
          <a:p>
            <a:r>
              <a:rPr lang="en-US" dirty="0" smtClean="0"/>
              <a:t>Diagnosis is usually confirmed by an </a:t>
            </a:r>
            <a:r>
              <a:rPr lang="en-US" dirty="0" smtClean="0">
                <a:hlinkClick r:id="rId20" tooltip="MRI scan"/>
              </a:rPr>
              <a:t>MRI scan</a:t>
            </a:r>
            <a:r>
              <a:rPr lang="en-US" dirty="0" smtClean="0"/>
              <a:t> or </a:t>
            </a:r>
            <a:r>
              <a:rPr lang="en-US" dirty="0" smtClean="0">
                <a:hlinkClick r:id="rId21" tooltip="CT scan"/>
              </a:rPr>
              <a:t>CT scan</a:t>
            </a:r>
            <a:r>
              <a:rPr lang="en-US" dirty="0" smtClean="0"/>
              <a:t>, depending on availability. If </a:t>
            </a:r>
            <a:r>
              <a:rPr lang="en-US" dirty="0" err="1" smtClean="0"/>
              <a:t>cauda</a:t>
            </a:r>
            <a:r>
              <a:rPr lang="en-US" dirty="0" smtClean="0"/>
              <a:t> </a:t>
            </a:r>
            <a:r>
              <a:rPr lang="en-US" dirty="0" err="1" smtClean="0"/>
              <a:t>equina</a:t>
            </a:r>
            <a:r>
              <a:rPr lang="en-US" dirty="0" smtClean="0"/>
              <a:t> syndrome exists, surgery is an option depending on the etiology discovered and the patient's candidacy for major spine surgery.</a:t>
            </a:r>
            <a:endParaRPr lang="en-US" smtClean="0"/>
          </a:p>
          <a:p>
            <a:endParaRPr lang="en-US"/>
          </a:p>
        </p:txBody>
      </p:sp>
      <p:sp>
        <p:nvSpPr>
          <p:cNvPr id="4" name="Slide Number Placeholder 3"/>
          <p:cNvSpPr>
            <a:spLocks noGrp="1"/>
          </p:cNvSpPr>
          <p:nvPr>
            <p:ph type="sldNum" sz="quarter" idx="10"/>
          </p:nvPr>
        </p:nvSpPr>
        <p:spPr/>
        <p:txBody>
          <a:bodyPr/>
          <a:lstStyle/>
          <a:p>
            <a:fld id="{89E72BF9-2214-4B8D-966F-9703A069CCAA}" type="slidenum">
              <a:rPr lang="en-US" smtClean="0"/>
              <a:pPr/>
              <a:t>78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GB" dirty="0" smtClean="0"/>
              <a:t>Ask the patient to lie as straight as possible on a table in the supine position. With one hand placed above the knee of the leg being examined (top figure), exert enough firm pressure to keep the knee fully extended. With the other hand cupped under the heel, slowly raise the straight limb. Tell the patient, "If this bothers you, let me know, and I will stop." </a:t>
            </a:r>
          </a:p>
          <a:p>
            <a:endParaRPr lang="en-GB" dirty="0" smtClean="0"/>
          </a:p>
          <a:p>
            <a:r>
              <a:rPr lang="en-GB" dirty="0" smtClean="0"/>
              <a:t>Estimate the degree of leg elevation that elicits complaint from the patient. Then determine the most distal area of discomfort: back, hip, thigh, knee, or below the knee</a:t>
            </a:r>
          </a:p>
          <a:p>
            <a:pPr algn="l"/>
            <a:r>
              <a:rPr lang="en-GB" dirty="0" smtClean="0"/>
              <a:t>While holding the leg at the limit of straight leg raising, </a:t>
            </a:r>
            <a:r>
              <a:rPr lang="en-GB" dirty="0" err="1" smtClean="0"/>
              <a:t>dorsiflex</a:t>
            </a:r>
            <a:r>
              <a:rPr lang="en-GB" dirty="0" smtClean="0"/>
              <a:t> the ankle (bottom figure). Note whether this aggravates the pain. Internal rotation of the limb can also increase the tension on the sciatic nerve roots         Pain below the knee at less than 70 degrees of straight leg raising, aggravated by </a:t>
            </a:r>
            <a:r>
              <a:rPr lang="en-GB" dirty="0" err="1" smtClean="0"/>
              <a:t>dorsiflexion</a:t>
            </a:r>
            <a:r>
              <a:rPr lang="en-GB" dirty="0" smtClean="0"/>
              <a:t> of the ankle and relieved by ankle plantar flexion or external limb rotation, is most suggestive of tension on the L5 or S1 nerve root related to disc </a:t>
            </a:r>
            <a:r>
              <a:rPr lang="en-GB" dirty="0" err="1" smtClean="0"/>
              <a:t>herniation</a:t>
            </a:r>
            <a:r>
              <a:rPr lang="en-GB" dirty="0" smtClean="0"/>
              <a:t> </a:t>
            </a:r>
            <a:endParaRPr lang="en-US" dirty="0"/>
          </a:p>
        </p:txBody>
      </p:sp>
      <p:sp>
        <p:nvSpPr>
          <p:cNvPr id="4" name="Slide Number Placeholder 3"/>
          <p:cNvSpPr>
            <a:spLocks noGrp="1"/>
          </p:cNvSpPr>
          <p:nvPr>
            <p:ph type="sldNum" sz="quarter" idx="10"/>
          </p:nvPr>
        </p:nvSpPr>
        <p:spPr/>
        <p:txBody>
          <a:bodyPr/>
          <a:lstStyle/>
          <a:p>
            <a:fld id="{89E72BF9-2214-4B8D-966F-9703A069CCAA}" type="slidenum">
              <a:rPr lang="en-US" smtClean="0"/>
              <a:pPr/>
              <a:t>84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Current UK guidelines are clear that routine tests such as X-rays and scans should not be done if the diagnosis is made of non-specific low back pain.</a:t>
            </a:r>
            <a:br>
              <a:rPr lang="en-GB" dirty="0" smtClean="0"/>
            </a:br>
            <a:r>
              <a:rPr lang="en-GB" dirty="0" smtClean="0"/>
              <a:t/>
            </a:r>
            <a:br>
              <a:rPr lang="en-GB" dirty="0" smtClean="0"/>
            </a:br>
            <a:r>
              <a:rPr lang="en-GB" dirty="0" smtClean="0"/>
              <a:t>Tests such as X-rays or scans may be advised in certain situations. This is mainly if there are symptoms, or signs during a doctors examination, to suggest that there may be a serious underlying cause for the back pain</a:t>
            </a:r>
            <a:endParaRPr lang="en-US" dirty="0"/>
          </a:p>
        </p:txBody>
      </p:sp>
      <p:sp>
        <p:nvSpPr>
          <p:cNvPr id="4" name="Slide Number Placeholder 3"/>
          <p:cNvSpPr>
            <a:spLocks noGrp="1"/>
          </p:cNvSpPr>
          <p:nvPr>
            <p:ph type="sldNum" sz="quarter" idx="10"/>
          </p:nvPr>
        </p:nvSpPr>
        <p:spPr/>
        <p:txBody>
          <a:bodyPr/>
          <a:lstStyle/>
          <a:p>
            <a:fld id="{89E72BF9-2214-4B8D-966F-9703A069CCAA}" type="slidenum">
              <a:rPr lang="en-US" smtClean="0"/>
              <a:pPr/>
              <a:t>85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E72BF9-2214-4B8D-966F-9703A069CCAA}" type="slidenum">
              <a:rPr lang="en-US" smtClean="0"/>
              <a:pPr/>
              <a:t>87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8986BB2-5C77-40CD-9647-40A5BF214305}" type="datetimeFigureOut">
              <a:rPr lang="en-US" smtClean="0"/>
              <a:pPr/>
              <a:t>10/2/2011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A7BAEA-0ACC-4C7B-A725-7C5C9C7072E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986BB2-5C77-40CD-9647-40A5BF214305}" type="datetimeFigureOut">
              <a:rPr lang="en-US" smtClean="0"/>
              <a:pPr/>
              <a:t>10/2/2011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A7BAEA-0ACC-4C7B-A725-7C5C9C7072E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986BB2-5C77-40CD-9647-40A5BF214305}" type="datetimeFigureOut">
              <a:rPr lang="en-US" smtClean="0"/>
              <a:pPr/>
              <a:t>10/2/2011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A7BAEA-0ACC-4C7B-A725-7C5C9C7072E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553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457200" y="6245225"/>
            <a:ext cx="2133600" cy="476250"/>
          </a:xfrm>
        </p:spPr>
        <p:txBody>
          <a:bodyPr/>
          <a:lstStyle>
            <a:lvl1pPr>
              <a:defRPr/>
            </a:lvl1pPr>
          </a:lstStyle>
          <a:p>
            <a:fld id="{8E417605-F8C7-4512-B72C-330A403B7921}" type="slidenum">
              <a:rPr lang="ar-SA"/>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986BB2-5C77-40CD-9647-40A5BF214305}" type="datetimeFigureOut">
              <a:rPr lang="en-US" smtClean="0"/>
              <a:pPr/>
              <a:t>10/2/2011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A7BAEA-0ACC-4C7B-A725-7C5C9C7072E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986BB2-5C77-40CD-9647-40A5BF214305}" type="datetimeFigureOut">
              <a:rPr lang="en-US" smtClean="0"/>
              <a:pPr/>
              <a:t>10/2/2011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A7BAEA-0ACC-4C7B-A725-7C5C9C7072E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8986BB2-5C77-40CD-9647-40A5BF214305}" type="datetimeFigureOut">
              <a:rPr lang="en-US" smtClean="0"/>
              <a:pPr/>
              <a:t>10/2/2011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A7BAEA-0ACC-4C7B-A725-7C5C9C7072E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8986BB2-5C77-40CD-9647-40A5BF214305}" type="datetimeFigureOut">
              <a:rPr lang="en-US" smtClean="0"/>
              <a:pPr/>
              <a:t>10/2/2011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A7BAEA-0ACC-4C7B-A725-7C5C9C7072E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986BB2-5C77-40CD-9647-40A5BF214305}" type="datetimeFigureOut">
              <a:rPr lang="en-US" smtClean="0"/>
              <a:pPr/>
              <a:t>10/2/2011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A7BAEA-0ACC-4C7B-A725-7C5C9C7072E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986BB2-5C77-40CD-9647-40A5BF214305}" type="datetimeFigureOut">
              <a:rPr lang="en-US" smtClean="0"/>
              <a:pPr/>
              <a:t>10/2/2011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A7BAEA-0ACC-4C7B-A725-7C5C9C7072E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986BB2-5C77-40CD-9647-40A5BF214305}" type="datetimeFigureOut">
              <a:rPr lang="en-US" smtClean="0"/>
              <a:pPr/>
              <a:t>10/2/2011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A7BAEA-0ACC-4C7B-A725-7C5C9C7072E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986BB2-5C77-40CD-9647-40A5BF214305}" type="datetimeFigureOut">
              <a:rPr lang="en-US" smtClean="0"/>
              <a:pPr/>
              <a:t>10/2/2011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A7BAEA-0ACC-4C7B-A725-7C5C9C7072E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bright="64000" contrast="-71000"/>
          </a:blip>
          <a:srcRect/>
          <a:stretch>
            <a:fillRect t="-13000" b="-1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986BB2-5C77-40CD-9647-40A5BF214305}" type="datetimeFigureOut">
              <a:rPr lang="en-US" smtClean="0"/>
              <a:pPr/>
              <a:t>10/2/2011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A7BAEA-0ACC-4C7B-A725-7C5C9C7072E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5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hyperlink" Target="http://www.aafp.org/afp/2002/0301/p925.html"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en.wikipedia.org/wiki/Lumbar_disc_herniation" TargetMode="External"/><Relationship Id="rId7" Type="http://schemas.openxmlformats.org/officeDocument/2006/relationships/hyperlink" Target="http://en.wikipedia.org/wiki/Compression_fracture" TargetMode="External"/><Relationship Id="rId2" Type="http://schemas.openxmlformats.org/officeDocument/2006/relationships/image" Target="../media/image42.jpeg"/><Relationship Id="rId1" Type="http://schemas.openxmlformats.org/officeDocument/2006/relationships/slideLayout" Target="../slideLayouts/slideLayout2.xml"/><Relationship Id="rId6" Type="http://schemas.openxmlformats.org/officeDocument/2006/relationships/hyperlink" Target="http://en.wikipedia.org/wiki/Scoliosis" TargetMode="External"/><Relationship Id="rId5" Type="http://schemas.openxmlformats.org/officeDocument/2006/relationships/hyperlink" Target="http://en.wikipedia.org/wiki/Spondylolisthesis" TargetMode="External"/><Relationship Id="rId4" Type="http://schemas.openxmlformats.org/officeDocument/2006/relationships/hyperlink" Target="http://en.wikipedia.org/wiki/Lumbar_spinal_stenosi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en.wikipedia.org/wiki/Analgesics"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http://en.wikipedia.org/wiki/Analgesic" TargetMode="External"/><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3.wmf"/><Relationship Id="rId5" Type="http://schemas.openxmlformats.org/officeDocument/2006/relationships/image" Target="../media/image52.wmf"/><Relationship Id="rId4" Type="http://schemas.openxmlformats.org/officeDocument/2006/relationships/image" Target="../media/image51.wmf"/></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8.wmf"/><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8" Type="http://schemas.openxmlformats.org/officeDocument/2006/relationships/image" Target="http://www.chirobase.org/07Strategy/AHCPR/Gifs/lbpqf2c.gif" TargetMode="External"/><Relationship Id="rId3" Type="http://schemas.openxmlformats.org/officeDocument/2006/relationships/image" Target="../media/image59.gif"/><Relationship Id="rId7" Type="http://schemas.openxmlformats.org/officeDocument/2006/relationships/image" Target="../media/image61.gi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http://www.chirobase.org/07Strategy/AHCPR/Gifs/lbpqf2b.gif" TargetMode="External"/><Relationship Id="rId5" Type="http://schemas.openxmlformats.org/officeDocument/2006/relationships/image" Target="../media/image60.gif"/><Relationship Id="rId4" Type="http://schemas.openxmlformats.org/officeDocument/2006/relationships/image" Target="http://www.chirobase.org/07Strategy/AHCPR/Gifs/lbpqf2a.gif" TargetMode="External"/></Relationships>
</file>

<file path=ppt/slides/_rels/slide85.x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image" Target="../media/image63.wmf"/><Relationship Id="rId1" Type="http://schemas.openxmlformats.org/officeDocument/2006/relationships/slideLayout" Target="../slideLayouts/slideLayout2.xml"/><Relationship Id="rId4" Type="http://schemas.openxmlformats.org/officeDocument/2006/relationships/image" Target="../media/image65.wmf"/></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8.xml"/></Relationships>
</file>

<file path=ppt/slides/_rels/slide95.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723304" y="1080492"/>
            <a:ext cx="7358063" cy="2321719"/>
          </a:xfrm>
          <a:ln/>
        </p:spPr>
        <p:txBody>
          <a:bodyPr/>
          <a:lstStyle/>
          <a:p>
            <a:endParaRPr lang="en-US" sz="6700" dirty="0">
              <a:solidFill>
                <a:srgbClr val="A40800"/>
              </a:solidFill>
              <a:latin typeface="Helvetica" charset="0"/>
              <a:sym typeface="Helvetica" charset="0"/>
            </a:endParaRPr>
          </a:p>
        </p:txBody>
      </p:sp>
      <p:sp>
        <p:nvSpPr>
          <p:cNvPr id="15363" name="Rectangle 3"/>
          <p:cNvSpPr>
            <a:spLocks noGrp="1" noChangeArrowheads="1"/>
          </p:cNvSpPr>
          <p:nvPr>
            <p:ph type="body" idx="1"/>
          </p:nvPr>
        </p:nvSpPr>
        <p:spPr>
          <a:xfrm>
            <a:off x="892969" y="3875484"/>
            <a:ext cx="7358063" cy="794742"/>
          </a:xfrm>
          <a:ln/>
        </p:spPr>
        <p:txBody>
          <a:bodyPr/>
          <a:lstStyle/>
          <a:p>
            <a:endParaRPr lang="en-US" dirty="0"/>
          </a:p>
        </p:txBody>
      </p:sp>
      <p:sp>
        <p:nvSpPr>
          <p:cNvPr id="5" name="Rectangle 4"/>
          <p:cNvSpPr/>
          <p:nvPr/>
        </p:nvSpPr>
        <p:spPr>
          <a:xfrm>
            <a:off x="1785918" y="2071678"/>
            <a:ext cx="5786478" cy="12003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Helvetica" charset="0"/>
                <a:cs typeface="Helvetica" charset="0"/>
                <a:sym typeface="Helvetica" charset="0"/>
              </a:rPr>
              <a:t>Back </a:t>
            </a:r>
            <a:r>
              <a:rPr lang="en-US" sz="7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Helvetica" charset="0"/>
                <a:cs typeface="Helvetica" charset="0"/>
                <a:sym typeface="Helvetica" charset="0"/>
              </a:rPr>
              <a:t>P</a:t>
            </a:r>
            <a:r>
              <a:rPr lang="en-US" sz="7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Helvetica" charset="0"/>
                <a:cs typeface="Helvetica" charset="0"/>
                <a:sym typeface="Helvetica" charset="0"/>
              </a:rPr>
              <a:t>ain</a:t>
            </a:r>
            <a:endParaRPr lang="en-US" sz="7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ln/>
        </p:spPr>
        <p:txBody>
          <a:bodyPr/>
          <a:lstStyle/>
          <a:p>
            <a:endParaRPr lang="en-US"/>
          </a:p>
        </p:txBody>
      </p:sp>
      <p:sp>
        <p:nvSpPr>
          <p:cNvPr id="24578" name="Rectangle 2"/>
          <p:cNvSpPr>
            <a:spLocks noGrp="1" noChangeArrowheads="1"/>
          </p:cNvSpPr>
          <p:nvPr>
            <p:ph type="body" idx="1"/>
          </p:nvPr>
        </p:nvSpPr>
        <p:spPr>
          <a:ln/>
        </p:spPr>
        <p:txBody>
          <a:bodyPr/>
          <a:lstStyle/>
          <a:p>
            <a:pPr marL="625056"/>
            <a:endParaRPr lang="en-US" dirty="0"/>
          </a:p>
        </p:txBody>
      </p:sp>
      <p:pic>
        <p:nvPicPr>
          <p:cNvPr id="24579" name="Picture 3"/>
          <p:cNvPicPr>
            <a:picLocks noChangeAspect="1" noChangeArrowheads="1"/>
          </p:cNvPicPr>
          <p:nvPr/>
        </p:nvPicPr>
        <p:blipFill>
          <a:blip r:embed="rId2"/>
          <a:srcRect/>
          <a:stretch>
            <a:fillRect/>
          </a:stretch>
        </p:blipFill>
        <p:spPr bwMode="auto">
          <a:xfrm>
            <a:off x="2000232" y="357166"/>
            <a:ext cx="4277320" cy="5475015"/>
          </a:xfrm>
          <a:prstGeom prst="rect">
            <a:avLst/>
          </a:prstGeom>
          <a:noFill/>
          <a:ln w="12700" cap="flat">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a:ln/>
        </p:spPr>
        <p:txBody>
          <a:bodyPr/>
          <a:lstStyle/>
          <a:p>
            <a:endParaRPr lang="en-US"/>
          </a:p>
        </p:txBody>
      </p:sp>
      <p:sp>
        <p:nvSpPr>
          <p:cNvPr id="25602" name="Rectangle 2"/>
          <p:cNvSpPr>
            <a:spLocks noGrp="1" noChangeArrowheads="1"/>
          </p:cNvSpPr>
          <p:nvPr>
            <p:ph type="body" idx="1"/>
          </p:nvPr>
        </p:nvSpPr>
        <p:spPr>
          <a:ln/>
        </p:spPr>
        <p:txBody>
          <a:bodyPr/>
          <a:lstStyle/>
          <a:p>
            <a:pPr marL="625056"/>
            <a:endParaRPr lang="en-US" dirty="0"/>
          </a:p>
        </p:txBody>
      </p:sp>
      <p:pic>
        <p:nvPicPr>
          <p:cNvPr id="25603" name="Picture 3"/>
          <p:cNvPicPr>
            <a:picLocks noChangeAspect="1" noChangeArrowheads="1"/>
          </p:cNvPicPr>
          <p:nvPr/>
        </p:nvPicPr>
        <p:blipFill>
          <a:blip r:embed="rId2"/>
          <a:srcRect/>
          <a:stretch>
            <a:fillRect/>
          </a:stretch>
        </p:blipFill>
        <p:spPr bwMode="auto">
          <a:xfrm>
            <a:off x="2357422" y="1785926"/>
            <a:ext cx="3665637" cy="3545086"/>
          </a:xfrm>
          <a:prstGeom prst="rect">
            <a:avLst/>
          </a:prstGeom>
          <a:noFill/>
          <a:ln w="12700" cap="flat">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ChangeArrowheads="1"/>
          </p:cNvSpPr>
          <p:nvPr>
            <p:ph type="title"/>
          </p:nvPr>
        </p:nvSpPr>
        <p:spPr>
          <a:ln/>
        </p:spPr>
        <p:txBody>
          <a:bodyPr/>
          <a:lstStyle/>
          <a:p>
            <a:endParaRPr lang="en-US"/>
          </a:p>
        </p:txBody>
      </p:sp>
      <p:sp>
        <p:nvSpPr>
          <p:cNvPr id="26626" name="Rectangle 2"/>
          <p:cNvSpPr>
            <a:spLocks noGrp="1" noChangeArrowheads="1"/>
          </p:cNvSpPr>
          <p:nvPr>
            <p:ph type="body" idx="1"/>
          </p:nvPr>
        </p:nvSpPr>
        <p:spPr>
          <a:ln/>
        </p:spPr>
        <p:txBody>
          <a:bodyPr>
            <a:normAutofit/>
          </a:bodyPr>
          <a:lstStyle/>
          <a:p>
            <a:pPr marL="625056"/>
            <a:endParaRPr lang="en-US" sz="2400" dirty="0" smtClean="0">
              <a:solidFill>
                <a:srgbClr val="262626"/>
              </a:solidFill>
              <a:latin typeface="Lucida Grande" charset="0"/>
              <a:ea typeface="Lucida Grande" charset="0"/>
              <a:cs typeface="Lucida Grande" charset="0"/>
              <a:sym typeface="Lucida Grande" charset="0"/>
            </a:endParaRPr>
          </a:p>
          <a:p>
            <a:pPr marL="625056"/>
            <a:endParaRPr lang="en-US" sz="2400" dirty="0" smtClean="0">
              <a:solidFill>
                <a:srgbClr val="262626"/>
              </a:solidFill>
              <a:latin typeface="Lucida Grande" charset="0"/>
              <a:ea typeface="Lucida Grande" charset="0"/>
              <a:cs typeface="Lucida Grande" charset="0"/>
              <a:sym typeface="Lucida Grande" charset="0"/>
            </a:endParaRPr>
          </a:p>
          <a:p>
            <a:pPr marL="625056"/>
            <a:endParaRPr lang="en-US" sz="2400" dirty="0" smtClean="0">
              <a:solidFill>
                <a:srgbClr val="262626"/>
              </a:solidFill>
              <a:latin typeface="Lucida Grande" charset="0"/>
              <a:ea typeface="Lucida Grande" charset="0"/>
              <a:cs typeface="Lucida Grande" charset="0"/>
              <a:sym typeface="Lucida Grande" charset="0"/>
            </a:endParaRPr>
          </a:p>
          <a:p>
            <a:pPr marL="625056"/>
            <a:r>
              <a:rPr lang="en-US" sz="2400" dirty="0" smtClean="0">
                <a:solidFill>
                  <a:srgbClr val="262626"/>
                </a:solidFill>
                <a:latin typeface="Lucida Grande" charset="0"/>
                <a:ea typeface="Lucida Grande" charset="0"/>
                <a:cs typeface="Lucida Grande" charset="0"/>
                <a:sym typeface="Lucida Grande" charset="0"/>
              </a:rPr>
              <a:t> </a:t>
            </a:r>
            <a:r>
              <a:rPr lang="en-US" sz="2400" dirty="0">
                <a:solidFill>
                  <a:srgbClr val="262626"/>
                </a:solidFill>
                <a:latin typeface="Lucida Grande" charset="0"/>
                <a:ea typeface="Lucida Grande" charset="0"/>
                <a:cs typeface="Lucida Grande" charset="0"/>
                <a:sym typeface="Lucida Grande" charset="0"/>
              </a:rPr>
              <a:t>Back pain can range from a dull, constant ache to a sudden, sharp pain. </a:t>
            </a:r>
            <a:endParaRPr lang="en-US" sz="2400" dirty="0" smtClean="0">
              <a:solidFill>
                <a:srgbClr val="262626"/>
              </a:solidFill>
              <a:latin typeface="Lucida Grande" charset="0"/>
              <a:ea typeface="Lucida Grande" charset="0"/>
              <a:cs typeface="Lucida Grande" charset="0"/>
              <a:sym typeface="Lucida Grande" charset="0"/>
            </a:endParaRPr>
          </a:p>
          <a:p>
            <a:pPr marL="625056"/>
            <a:r>
              <a:rPr lang="en-US" sz="2400" dirty="0" smtClean="0">
                <a:solidFill>
                  <a:schemeClr val="accent2"/>
                </a:solidFill>
                <a:latin typeface="Lucida Grande" charset="0"/>
                <a:ea typeface="Lucida Grande" charset="0"/>
                <a:cs typeface="Lucida Grande" charset="0"/>
                <a:sym typeface="Lucida Grande" charset="0"/>
              </a:rPr>
              <a:t>Acute</a:t>
            </a:r>
            <a:r>
              <a:rPr lang="en-US" sz="2400" dirty="0" smtClean="0">
                <a:solidFill>
                  <a:srgbClr val="262626"/>
                </a:solidFill>
                <a:latin typeface="Lucida Grande" charset="0"/>
                <a:ea typeface="Lucida Grande" charset="0"/>
                <a:cs typeface="Lucida Grande" charset="0"/>
                <a:sym typeface="Lucida Grande" charset="0"/>
              </a:rPr>
              <a:t> </a:t>
            </a:r>
            <a:r>
              <a:rPr lang="en-US" sz="2400" dirty="0">
                <a:solidFill>
                  <a:srgbClr val="262626"/>
                </a:solidFill>
                <a:latin typeface="Lucida Grande" charset="0"/>
                <a:ea typeface="Lucida Grande" charset="0"/>
                <a:cs typeface="Lucida Grande" charset="0"/>
                <a:sym typeface="Lucida Grande" charset="0"/>
              </a:rPr>
              <a:t>back pain </a:t>
            </a:r>
            <a:r>
              <a:rPr lang="en-US" sz="2400" dirty="0" smtClean="0">
                <a:solidFill>
                  <a:srgbClr val="262626"/>
                </a:solidFill>
                <a:latin typeface="Lucida Grande" charset="0"/>
                <a:ea typeface="Lucida Grande" charset="0"/>
                <a:cs typeface="Lucida Grande" charset="0"/>
                <a:sym typeface="Lucida Grande" charset="0"/>
              </a:rPr>
              <a:t>on </a:t>
            </a:r>
            <a:r>
              <a:rPr lang="en-US" sz="2400" dirty="0">
                <a:solidFill>
                  <a:srgbClr val="262626"/>
                </a:solidFill>
                <a:latin typeface="Lucida Grande" charset="0"/>
                <a:ea typeface="Lucida Grande" charset="0"/>
                <a:cs typeface="Lucida Grande" charset="0"/>
                <a:sym typeface="Lucida Grande" charset="0"/>
              </a:rPr>
              <a:t>suddenly and usually lasts from a few days </a:t>
            </a:r>
            <a:r>
              <a:rPr lang="en-US" sz="2400" dirty="0" err="1" smtClean="0">
                <a:solidFill>
                  <a:srgbClr val="262626"/>
                </a:solidFill>
                <a:latin typeface="Lucida Grande" charset="0"/>
                <a:ea typeface="Lucida Grande" charset="0"/>
                <a:cs typeface="Lucida Grande" charset="0"/>
                <a:sym typeface="Lucida Grande" charset="0"/>
              </a:rPr>
              <a:t>tocomes</a:t>
            </a:r>
            <a:r>
              <a:rPr lang="en-US" sz="2400" dirty="0" smtClean="0">
                <a:solidFill>
                  <a:srgbClr val="262626"/>
                </a:solidFill>
                <a:latin typeface="Lucida Grande" charset="0"/>
                <a:ea typeface="Lucida Grande" charset="0"/>
                <a:cs typeface="Lucida Grande" charset="0"/>
                <a:sym typeface="Lucida Grande" charset="0"/>
              </a:rPr>
              <a:t>  </a:t>
            </a:r>
            <a:r>
              <a:rPr lang="en-US" sz="2400" dirty="0">
                <a:solidFill>
                  <a:srgbClr val="262626"/>
                </a:solidFill>
                <a:latin typeface="Lucida Grande" charset="0"/>
                <a:ea typeface="Lucida Grande" charset="0"/>
                <a:cs typeface="Lucida Grande" charset="0"/>
                <a:sym typeface="Lucida Grande" charset="0"/>
              </a:rPr>
              <a:t>a few weeks. Back pain is called </a:t>
            </a:r>
            <a:r>
              <a:rPr lang="en-US" sz="2400" dirty="0">
                <a:solidFill>
                  <a:schemeClr val="accent2"/>
                </a:solidFill>
                <a:latin typeface="Lucida Grande" charset="0"/>
                <a:ea typeface="Lucida Grande" charset="0"/>
                <a:cs typeface="Lucida Grande" charset="0"/>
                <a:sym typeface="Lucida Grande" charset="0"/>
              </a:rPr>
              <a:t>chronic</a:t>
            </a:r>
            <a:r>
              <a:rPr lang="en-US" sz="2400" dirty="0">
                <a:solidFill>
                  <a:srgbClr val="262626"/>
                </a:solidFill>
                <a:latin typeface="Lucida Grande" charset="0"/>
                <a:ea typeface="Lucida Grande" charset="0"/>
                <a:cs typeface="Lucida Grande" charset="0"/>
                <a:sym typeface="Lucida Grande" charset="0"/>
              </a:rPr>
              <a:t> if it lasts for more than three months.</a:t>
            </a:r>
            <a:endParaRPr lang="en-US" sz="2400" dirty="0">
              <a:solidFill>
                <a:srgbClr val="262626"/>
              </a:solidFill>
              <a:latin typeface="Lucida Grande" charset="0"/>
              <a:sym typeface="Lucida Grande"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ChangeArrowheads="1"/>
          </p:cNvSpPr>
          <p:nvPr>
            <p:ph type="title"/>
          </p:nvPr>
        </p:nvSpPr>
        <p:spPr>
          <a:ln/>
        </p:spPr>
        <p:txBody>
          <a:bodyPr/>
          <a:lstStyle/>
          <a:p>
            <a:endParaRPr lang="en-US"/>
          </a:p>
        </p:txBody>
      </p:sp>
      <p:sp>
        <p:nvSpPr>
          <p:cNvPr id="27650" name="Rectangle 2"/>
          <p:cNvSpPr>
            <a:spLocks noGrp="1" noChangeArrowheads="1"/>
          </p:cNvSpPr>
          <p:nvPr>
            <p:ph type="body" idx="1"/>
          </p:nvPr>
        </p:nvSpPr>
        <p:spPr>
          <a:ln/>
        </p:spPr>
        <p:txBody>
          <a:bodyPr>
            <a:normAutofit/>
          </a:bodyPr>
          <a:lstStyle/>
          <a:p>
            <a:pPr marL="625056"/>
            <a:endParaRPr lang="en-US" sz="2400" dirty="0" smtClean="0">
              <a:solidFill>
                <a:srgbClr val="262626"/>
              </a:solidFill>
              <a:latin typeface="Arial" charset="0"/>
              <a:cs typeface="Arial" charset="0"/>
              <a:sym typeface="Arial" charset="0"/>
            </a:endParaRPr>
          </a:p>
          <a:p>
            <a:pPr marL="625056"/>
            <a:endParaRPr lang="en-US" sz="2400" dirty="0" smtClean="0">
              <a:solidFill>
                <a:srgbClr val="262626"/>
              </a:solidFill>
              <a:latin typeface="Arial" charset="0"/>
              <a:cs typeface="Arial" charset="0"/>
              <a:sym typeface="Arial" charset="0"/>
            </a:endParaRPr>
          </a:p>
          <a:p>
            <a:pPr marL="625056"/>
            <a:endParaRPr lang="en-US" sz="2400" dirty="0" smtClean="0">
              <a:solidFill>
                <a:srgbClr val="262626"/>
              </a:solidFill>
              <a:latin typeface="Arial" charset="0"/>
              <a:cs typeface="Arial" charset="0"/>
              <a:sym typeface="Arial" charset="0"/>
            </a:endParaRPr>
          </a:p>
          <a:p>
            <a:pPr marL="625056"/>
            <a:endParaRPr lang="en-US" sz="2400" dirty="0" smtClean="0">
              <a:solidFill>
                <a:srgbClr val="262626"/>
              </a:solidFill>
              <a:latin typeface="Arial" charset="0"/>
              <a:cs typeface="Arial" charset="0"/>
              <a:sym typeface="Arial" charset="0"/>
            </a:endParaRPr>
          </a:p>
          <a:p>
            <a:pPr marL="625056">
              <a:buNone/>
            </a:pPr>
            <a:r>
              <a:rPr lang="en-US" sz="2400" dirty="0" smtClean="0">
                <a:solidFill>
                  <a:srgbClr val="262626"/>
                </a:solidFill>
                <a:latin typeface="Arial" charset="0"/>
                <a:cs typeface="Arial" charset="0"/>
                <a:sym typeface="Arial" charset="0"/>
              </a:rPr>
              <a:t>It </a:t>
            </a:r>
            <a:r>
              <a:rPr lang="en-US" sz="2400" dirty="0">
                <a:solidFill>
                  <a:srgbClr val="262626"/>
                </a:solidFill>
                <a:latin typeface="Arial" charset="0"/>
                <a:cs typeface="Arial" charset="0"/>
                <a:sym typeface="Arial" charset="0"/>
              </a:rPr>
              <a:t>is important to understand that back pain is a </a:t>
            </a:r>
            <a:r>
              <a:rPr lang="en-US" sz="2400" dirty="0">
                <a:solidFill>
                  <a:srgbClr val="A40800"/>
                </a:solidFill>
                <a:latin typeface="Arial" charset="0"/>
                <a:cs typeface="Arial" charset="0"/>
                <a:sym typeface="Arial" charset="0"/>
              </a:rPr>
              <a:t>symptom</a:t>
            </a:r>
            <a:r>
              <a:rPr lang="en-US" sz="2400" dirty="0">
                <a:solidFill>
                  <a:srgbClr val="262626"/>
                </a:solidFill>
                <a:latin typeface="Arial" charset="0"/>
                <a:cs typeface="Arial" charset="0"/>
                <a:sym typeface="Arial" charset="0"/>
              </a:rPr>
              <a:t> of a medical condition, not a diagnosis itself.</a:t>
            </a:r>
            <a:endParaRPr lang="en-US" sz="2400" dirty="0">
              <a:solidFill>
                <a:srgbClr val="262626"/>
              </a:solidFill>
              <a:latin typeface="Arial" charset="0"/>
              <a:sym typeface="Arial"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Line 2"/>
          <p:cNvSpPr>
            <a:spLocks noChangeShapeType="1"/>
          </p:cNvSpPr>
          <p:nvPr/>
        </p:nvSpPr>
        <p:spPr bwMode="auto">
          <a:xfrm>
            <a:off x="900783" y="2851919"/>
            <a:ext cx="7513215" cy="25673"/>
          </a:xfrm>
          <a:prstGeom prst="line">
            <a:avLst/>
          </a:prstGeom>
          <a:noFill/>
          <a:ln w="38100" cap="flat">
            <a:solidFill>
              <a:schemeClr val="tx1"/>
            </a:solidFill>
            <a:prstDash val="solid"/>
            <a:miter lim="800000"/>
            <a:headEnd type="oval" w="med" len="med"/>
            <a:tailEnd type="oval" w="med" len="med"/>
          </a:ln>
        </p:spPr>
        <p:txBody>
          <a:bodyPr lIns="0" tIns="0" rIns="0" bIns="0"/>
          <a:lstStyle/>
          <a:p>
            <a:endParaRPr lang="en-US"/>
          </a:p>
        </p:txBody>
      </p:sp>
      <p:sp>
        <p:nvSpPr>
          <p:cNvPr id="28675" name="AutoShape 3"/>
          <p:cNvSpPr>
            <a:spLocks/>
          </p:cNvSpPr>
          <p:nvPr/>
        </p:nvSpPr>
        <p:spPr bwMode="auto">
          <a:xfrm>
            <a:off x="312539" y="2812851"/>
            <a:ext cx="1410891" cy="892969"/>
          </a:xfrm>
          <a:prstGeom prst="roundRect">
            <a:avLst>
              <a:gd name="adj" fmla="val 15000"/>
            </a:avLst>
          </a:prstGeom>
          <a:blipFill dpi="0" rotWithShape="0">
            <a:blip r:embed="rId2"/>
            <a:srcRect/>
            <a:tile tx="0" ty="0" sx="100000" sy="100000" flip="none" algn="tl"/>
          </a:blipFill>
          <a:ln w="25400" cap="flat">
            <a:solidFill>
              <a:schemeClr val="tx1"/>
            </a:solidFill>
            <a:prstDash val="solid"/>
            <a:miter lim="800000"/>
            <a:headEnd type="none" w="med" len="med"/>
            <a:tailEnd type="none" w="med" len="med"/>
          </a:ln>
        </p:spPr>
        <p:txBody>
          <a:bodyPr lIns="0" tIns="0" rIns="0" bIns="0" anchor="ctr"/>
          <a:lstStyle/>
          <a:p>
            <a:pPr algn="ctr"/>
            <a:r>
              <a:rPr lang="en-US" b="1" dirty="0">
                <a:solidFill>
                  <a:srgbClr val="FFFFFF"/>
                </a:solidFill>
                <a:effectLst>
                  <a:outerShdw blurRad="38100" dist="38100" dir="2700000" algn="tl">
                    <a:srgbClr val="C0C0C0"/>
                  </a:outerShdw>
                </a:effectLst>
                <a:ea typeface="Gill Sans" charset="0"/>
                <a:cs typeface="Gill Sans" charset="0"/>
              </a:rPr>
              <a:t>MECHANICAL</a:t>
            </a:r>
          </a:p>
        </p:txBody>
      </p:sp>
      <p:sp>
        <p:nvSpPr>
          <p:cNvPr id="28676" name="Rectangle 4"/>
          <p:cNvSpPr>
            <a:spLocks noGrp="1" noChangeArrowheads="1"/>
          </p:cNvSpPr>
          <p:nvPr>
            <p:ph type="title"/>
          </p:nvPr>
        </p:nvSpPr>
        <p:spPr>
          <a:xfrm>
            <a:off x="928662" y="571480"/>
            <a:ext cx="7358063" cy="1000133"/>
          </a:xfrm>
          <a:ln/>
        </p:spPr>
        <p:style>
          <a:lnRef idx="1">
            <a:schemeClr val="accent2"/>
          </a:lnRef>
          <a:fillRef idx="2">
            <a:schemeClr val="accent2"/>
          </a:fillRef>
          <a:effectRef idx="1">
            <a:schemeClr val="accent2"/>
          </a:effectRef>
          <a:fontRef idx="minor">
            <a:schemeClr val="dk1"/>
          </a:fontRef>
        </p:style>
        <p:txBody>
          <a:bodyPr>
            <a:normAutofit/>
          </a:bodyPr>
          <a:lstStyle/>
          <a:p>
            <a:r>
              <a:rPr lang="en-US" b="1" dirty="0" smtClean="0">
                <a:solidFill>
                  <a:srgbClr val="262626"/>
                </a:solidFill>
                <a:latin typeface="Arial Bold" charset="0"/>
                <a:cs typeface="Arial Bold" charset="0"/>
                <a:sym typeface="Arial Bold" charset="0"/>
              </a:rPr>
              <a:t>Causes </a:t>
            </a:r>
            <a:r>
              <a:rPr lang="en-US" b="1" dirty="0">
                <a:solidFill>
                  <a:srgbClr val="262626"/>
                </a:solidFill>
                <a:latin typeface="Arial Bold" charset="0"/>
                <a:cs typeface="Arial Bold" charset="0"/>
                <a:sym typeface="Arial Bold" charset="0"/>
              </a:rPr>
              <a:t>of Back Pain</a:t>
            </a:r>
            <a:endParaRPr lang="en-US" b="1" dirty="0">
              <a:solidFill>
                <a:srgbClr val="262626"/>
              </a:solidFill>
              <a:latin typeface="Arial Bold" charset="0"/>
              <a:ea typeface="ヒラギノ角ゴ ProN W6" charset="0"/>
              <a:cs typeface="ヒラギノ角ゴ ProN W6" charset="0"/>
              <a:sym typeface="Arial Bold" charset="0"/>
            </a:endParaRPr>
          </a:p>
        </p:txBody>
      </p:sp>
      <p:sp>
        <p:nvSpPr>
          <p:cNvPr id="28677" name="AutoShape 5"/>
          <p:cNvSpPr>
            <a:spLocks/>
          </p:cNvSpPr>
          <p:nvPr/>
        </p:nvSpPr>
        <p:spPr bwMode="auto">
          <a:xfrm>
            <a:off x="2375297" y="2812851"/>
            <a:ext cx="1491258" cy="901901"/>
          </a:xfrm>
          <a:prstGeom prst="roundRect">
            <a:avLst>
              <a:gd name="adj" fmla="val 15000"/>
            </a:avLst>
          </a:prstGeom>
          <a:blipFill dpi="0" rotWithShape="0">
            <a:blip r:embed="rId2"/>
            <a:srcRect/>
            <a:tile tx="0" ty="0" sx="100000" sy="100000" flip="none" algn="tl"/>
          </a:blipFill>
          <a:ln w="25400" cap="flat">
            <a:solidFill>
              <a:schemeClr val="tx1"/>
            </a:solidFill>
            <a:prstDash val="solid"/>
            <a:miter lim="800000"/>
            <a:headEnd type="none" w="med" len="med"/>
            <a:tailEnd type="none" w="med" len="med"/>
          </a:ln>
        </p:spPr>
        <p:txBody>
          <a:bodyPr lIns="0" tIns="0" rIns="0" bIns="0" anchor="ctr"/>
          <a:lstStyle/>
          <a:p>
            <a:pPr algn="ctr">
              <a:spcBef>
                <a:spcPts val="844"/>
              </a:spcBef>
            </a:pPr>
            <a:r>
              <a:rPr lang="en-US" sz="2400" b="1" dirty="0">
                <a:solidFill>
                  <a:srgbClr val="FFFFFF"/>
                </a:solidFill>
                <a:latin typeface="Arial" charset="0"/>
                <a:cs typeface="Arial" charset="0"/>
                <a:sym typeface="Arial" charset="0"/>
              </a:rPr>
              <a:t>Injuries</a:t>
            </a:r>
          </a:p>
        </p:txBody>
      </p:sp>
      <p:sp>
        <p:nvSpPr>
          <p:cNvPr id="28678" name="AutoShape 6"/>
          <p:cNvSpPr>
            <a:spLocks/>
          </p:cNvSpPr>
          <p:nvPr/>
        </p:nvSpPr>
        <p:spPr bwMode="auto">
          <a:xfrm>
            <a:off x="4589859" y="2812851"/>
            <a:ext cx="1518047" cy="892969"/>
          </a:xfrm>
          <a:prstGeom prst="roundRect">
            <a:avLst>
              <a:gd name="adj" fmla="val 15000"/>
            </a:avLst>
          </a:prstGeom>
          <a:blipFill dpi="0" rotWithShape="0">
            <a:blip r:embed="rId2"/>
            <a:srcRect/>
            <a:tile tx="0" ty="0" sx="100000" sy="100000" flip="none" algn="tl"/>
          </a:blipFill>
          <a:ln w="25400" cap="flat">
            <a:solidFill>
              <a:schemeClr val="tx1"/>
            </a:solidFill>
            <a:prstDash val="solid"/>
            <a:miter lim="800000"/>
            <a:headEnd type="none" w="med" len="med"/>
            <a:tailEnd type="none" w="med" len="med"/>
          </a:ln>
        </p:spPr>
        <p:txBody>
          <a:bodyPr lIns="0" tIns="0" rIns="0" bIns="0" anchor="ctr"/>
          <a:lstStyle/>
          <a:p>
            <a:pPr algn="ctr">
              <a:spcBef>
                <a:spcPts val="844"/>
              </a:spcBef>
            </a:pPr>
            <a:r>
              <a:rPr lang="en-US" b="1" dirty="0">
                <a:solidFill>
                  <a:srgbClr val="FFFFFF"/>
                </a:solidFill>
                <a:latin typeface="Arial" charset="0"/>
                <a:cs typeface="Arial" charset="0"/>
                <a:sym typeface="Arial" charset="0"/>
              </a:rPr>
              <a:t>Acquired conditions and diseases</a:t>
            </a:r>
          </a:p>
        </p:txBody>
      </p:sp>
      <p:sp>
        <p:nvSpPr>
          <p:cNvPr id="28679" name="AutoShape 7"/>
          <p:cNvSpPr>
            <a:spLocks/>
          </p:cNvSpPr>
          <p:nvPr/>
        </p:nvSpPr>
        <p:spPr bwMode="auto">
          <a:xfrm>
            <a:off x="7215206" y="2786058"/>
            <a:ext cx="1348383" cy="892969"/>
          </a:xfrm>
          <a:prstGeom prst="roundRect">
            <a:avLst>
              <a:gd name="adj" fmla="val 15000"/>
            </a:avLst>
          </a:prstGeom>
          <a:blipFill dpi="0" rotWithShape="0">
            <a:blip r:embed="rId2"/>
            <a:srcRect/>
            <a:tile tx="0" ty="0" sx="100000" sy="100000" flip="none" algn="tl"/>
          </a:blipFill>
          <a:ln w="25400" cap="flat">
            <a:solidFill>
              <a:schemeClr val="tx1"/>
            </a:solidFill>
            <a:prstDash val="solid"/>
            <a:miter lim="800000"/>
            <a:headEnd type="none" w="med" len="med"/>
            <a:tailEnd type="none" w="med" len="med"/>
          </a:ln>
        </p:spPr>
        <p:txBody>
          <a:bodyPr lIns="0" tIns="0" rIns="0" bIns="0" anchor="ctr"/>
          <a:lstStyle/>
          <a:p>
            <a:pPr algn="ctr">
              <a:spcBef>
                <a:spcPts val="844"/>
              </a:spcBef>
            </a:pPr>
            <a:r>
              <a:rPr lang="en-US" b="1" dirty="0">
                <a:solidFill>
                  <a:srgbClr val="FFFFFF"/>
                </a:solidFill>
                <a:latin typeface="Arial" charset="0"/>
                <a:cs typeface="Arial" charset="0"/>
                <a:sym typeface="Arial" charset="0"/>
              </a:rPr>
              <a:t>Infections and tumors</a:t>
            </a:r>
          </a:p>
        </p:txBody>
      </p:sp>
      <p:sp>
        <p:nvSpPr>
          <p:cNvPr id="9" name="Down Arrow 8"/>
          <p:cNvSpPr/>
          <p:nvPr/>
        </p:nvSpPr>
        <p:spPr>
          <a:xfrm>
            <a:off x="3786182" y="1643050"/>
            <a:ext cx="1071570" cy="1214446"/>
          </a:xfrm>
          <a:prstGeom prst="downArrow">
            <a:avLst>
              <a:gd name="adj1" fmla="val 24141"/>
              <a:gd name="adj2" fmla="val 40303"/>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8676"/>
                                        </p:tgtEl>
                                        <p:attrNameLst>
                                          <p:attrName>style.visibility</p:attrName>
                                        </p:attrNameLst>
                                      </p:cBhvr>
                                      <p:to>
                                        <p:strVal val="visible"/>
                                      </p:to>
                                    </p:set>
                                    <p:anim calcmode="lin" valueType="num">
                                      <p:cBhvr>
                                        <p:cTn id="7" dur="1000" fill="hold"/>
                                        <p:tgtEl>
                                          <p:spTgt spid="28676"/>
                                        </p:tgtEl>
                                        <p:attrNameLst>
                                          <p:attrName>ppt_w</p:attrName>
                                        </p:attrNameLst>
                                      </p:cBhvr>
                                      <p:tavLst>
                                        <p:tav tm="0">
                                          <p:val>
                                            <p:fltVal val="0"/>
                                          </p:val>
                                        </p:tav>
                                        <p:tav tm="100000">
                                          <p:val>
                                            <p:strVal val="#ppt_w"/>
                                          </p:val>
                                        </p:tav>
                                      </p:tavLst>
                                    </p:anim>
                                    <p:anim calcmode="lin" valueType="num">
                                      <p:cBhvr>
                                        <p:cTn id="8" dur="1000" fill="hold"/>
                                        <p:tgtEl>
                                          <p:spTgt spid="28676"/>
                                        </p:tgtEl>
                                        <p:attrNameLst>
                                          <p:attrName>ppt_h</p:attrName>
                                        </p:attrNameLst>
                                      </p:cBhvr>
                                      <p:tavLst>
                                        <p:tav tm="0">
                                          <p:val>
                                            <p:fltVal val="0"/>
                                          </p:val>
                                        </p:tav>
                                        <p:tav tm="100000">
                                          <p:val>
                                            <p:strVal val="#ppt_h"/>
                                          </p:val>
                                        </p:tav>
                                      </p:tavLst>
                                    </p:anim>
                                    <p:anim calcmode="lin" valueType="num">
                                      <p:cBhvr>
                                        <p:cTn id="9" dur="1000" fill="hold"/>
                                        <p:tgtEl>
                                          <p:spTgt spid="2867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867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ox(i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6" fill="hold" grpId="0" nodeType="clickEffect">
                                  <p:stCondLst>
                                    <p:cond delay="0"/>
                                  </p:stCondLst>
                                  <p:childTnLst>
                                    <p:set>
                                      <p:cBhvr>
                                        <p:cTn id="19" dur="1" fill="hold">
                                          <p:stCondLst>
                                            <p:cond delay="0"/>
                                          </p:stCondLst>
                                        </p:cTn>
                                        <p:tgtEl>
                                          <p:spTgt spid="28675"/>
                                        </p:tgtEl>
                                        <p:attrNameLst>
                                          <p:attrName>style.visibility</p:attrName>
                                        </p:attrNameLst>
                                      </p:cBhvr>
                                      <p:to>
                                        <p:strVal val="visible"/>
                                      </p:to>
                                    </p:set>
                                    <p:animEffect transition="in" filter="barn(inHorizontal)">
                                      <p:cBhvr>
                                        <p:cTn id="20" dur="500"/>
                                        <p:tgtEl>
                                          <p:spTgt spid="2867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6" fill="hold" grpId="0" nodeType="clickEffect">
                                  <p:stCondLst>
                                    <p:cond delay="0"/>
                                  </p:stCondLst>
                                  <p:childTnLst>
                                    <p:set>
                                      <p:cBhvr>
                                        <p:cTn id="24" dur="1" fill="hold">
                                          <p:stCondLst>
                                            <p:cond delay="0"/>
                                          </p:stCondLst>
                                        </p:cTn>
                                        <p:tgtEl>
                                          <p:spTgt spid="28677"/>
                                        </p:tgtEl>
                                        <p:attrNameLst>
                                          <p:attrName>style.visibility</p:attrName>
                                        </p:attrNameLst>
                                      </p:cBhvr>
                                      <p:to>
                                        <p:strVal val="visible"/>
                                      </p:to>
                                    </p:set>
                                    <p:animEffect transition="in" filter="barn(inHorizontal)">
                                      <p:cBhvr>
                                        <p:cTn id="25" dur="500"/>
                                        <p:tgtEl>
                                          <p:spTgt spid="2867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6" fill="hold" grpId="0" nodeType="clickEffect">
                                  <p:stCondLst>
                                    <p:cond delay="0"/>
                                  </p:stCondLst>
                                  <p:childTnLst>
                                    <p:set>
                                      <p:cBhvr>
                                        <p:cTn id="29" dur="1" fill="hold">
                                          <p:stCondLst>
                                            <p:cond delay="0"/>
                                          </p:stCondLst>
                                        </p:cTn>
                                        <p:tgtEl>
                                          <p:spTgt spid="28678"/>
                                        </p:tgtEl>
                                        <p:attrNameLst>
                                          <p:attrName>style.visibility</p:attrName>
                                        </p:attrNameLst>
                                      </p:cBhvr>
                                      <p:to>
                                        <p:strVal val="visible"/>
                                      </p:to>
                                    </p:set>
                                    <p:animEffect transition="in" filter="barn(inHorizontal)">
                                      <p:cBhvr>
                                        <p:cTn id="30" dur="500"/>
                                        <p:tgtEl>
                                          <p:spTgt spid="2867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6" fill="hold" grpId="0" nodeType="clickEffect">
                                  <p:stCondLst>
                                    <p:cond delay="0"/>
                                  </p:stCondLst>
                                  <p:childTnLst>
                                    <p:set>
                                      <p:cBhvr>
                                        <p:cTn id="34" dur="1" fill="hold">
                                          <p:stCondLst>
                                            <p:cond delay="0"/>
                                          </p:stCondLst>
                                        </p:cTn>
                                        <p:tgtEl>
                                          <p:spTgt spid="28679"/>
                                        </p:tgtEl>
                                        <p:attrNameLst>
                                          <p:attrName>style.visibility</p:attrName>
                                        </p:attrNameLst>
                                      </p:cBhvr>
                                      <p:to>
                                        <p:strVal val="visible"/>
                                      </p:to>
                                    </p:set>
                                    <p:animEffect transition="in" filter="barn(inHorizontal)">
                                      <p:cBhvr>
                                        <p:cTn id="35" dur="500"/>
                                        <p:tgtEl>
                                          <p:spTgt spid="286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animBg="1"/>
      <p:bldP spid="28676" grpId="0" animBg="1"/>
      <p:bldP spid="28677" grpId="0" animBg="1"/>
      <p:bldP spid="28678" grpId="0" animBg="1"/>
      <p:bldP spid="28679"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ln/>
        </p:spPr>
        <p:txBody>
          <a:bodyPr>
            <a:normAutofit/>
          </a:bodyPr>
          <a:lstStyle/>
          <a:p>
            <a:pPr algn="l"/>
            <a:r>
              <a:rPr lang="en-US" sz="2800" b="1" dirty="0">
                <a:solidFill>
                  <a:schemeClr val="accent2"/>
                </a:solidFill>
                <a:latin typeface="Arial Bold" charset="0"/>
                <a:cs typeface="Arial Bold" charset="0"/>
                <a:sym typeface="Arial Bold" charset="0"/>
              </a:rPr>
              <a:t>Mechanical problems</a:t>
            </a:r>
            <a:endParaRPr lang="en-US" sz="2800" b="1" dirty="0">
              <a:solidFill>
                <a:schemeClr val="accent2"/>
              </a:solidFill>
              <a:latin typeface="Arial Bold" charset="0"/>
              <a:ea typeface="ヒラギノ角ゴ ProN W6" charset="0"/>
              <a:cs typeface="ヒラギノ角ゴ ProN W6" charset="0"/>
              <a:sym typeface="Arial Bold" charset="0"/>
            </a:endParaRPr>
          </a:p>
        </p:txBody>
      </p:sp>
      <p:sp>
        <p:nvSpPr>
          <p:cNvPr id="29698" name="Rectangle 2"/>
          <p:cNvSpPr>
            <a:spLocks noGrp="1" noChangeArrowheads="1"/>
          </p:cNvSpPr>
          <p:nvPr>
            <p:ph type="body" idx="1"/>
          </p:nvPr>
        </p:nvSpPr>
        <p:spPr>
          <a:xfrm>
            <a:off x="892969" y="2071678"/>
            <a:ext cx="7358063" cy="2803931"/>
          </a:xfrm>
          <a:ln/>
        </p:spPr>
        <p:txBody>
          <a:bodyPr>
            <a:noAutofit/>
          </a:bodyPr>
          <a:lstStyle/>
          <a:p>
            <a:pPr marL="625056"/>
            <a:r>
              <a:rPr lang="en-US" sz="2400" dirty="0">
                <a:solidFill>
                  <a:srgbClr val="262626"/>
                </a:solidFill>
                <a:latin typeface="Arial" charset="0"/>
                <a:cs typeface="Arial" charset="0"/>
                <a:sym typeface="Arial" charset="0"/>
              </a:rPr>
              <a:t>A mechanical problem is a problem with the way your spine moves or the way you feel when you move your spine in certain ways</a:t>
            </a:r>
            <a:endParaRPr lang="en-US" sz="2400" dirty="0">
              <a:solidFill>
                <a:srgbClr val="262626"/>
              </a:solidFill>
              <a:latin typeface="Arial" charset="0"/>
              <a:sym typeface="Arial" charset="0"/>
            </a:endParaRPr>
          </a:p>
          <a:p>
            <a:pPr marL="625056"/>
            <a:r>
              <a:rPr lang="en-US" sz="2400" dirty="0">
                <a:solidFill>
                  <a:srgbClr val="262626"/>
                </a:solidFill>
                <a:latin typeface="Arial" charset="0"/>
                <a:cs typeface="Arial" charset="0"/>
                <a:sym typeface="Arial" charset="0"/>
              </a:rPr>
              <a:t>The most common mechanical cause of back pain is a condition called </a:t>
            </a:r>
            <a:r>
              <a:rPr lang="en-US" sz="2400" dirty="0" err="1">
                <a:solidFill>
                  <a:srgbClr val="A40800"/>
                </a:solidFill>
                <a:latin typeface="Arial" charset="0"/>
                <a:cs typeface="Arial" charset="0"/>
                <a:sym typeface="Arial" charset="0"/>
              </a:rPr>
              <a:t>intervertebral</a:t>
            </a:r>
            <a:r>
              <a:rPr lang="en-US" sz="2400" dirty="0">
                <a:solidFill>
                  <a:srgbClr val="A40800"/>
                </a:solidFill>
                <a:latin typeface="Arial" charset="0"/>
                <a:cs typeface="Arial" charset="0"/>
                <a:sym typeface="Arial" charset="0"/>
              </a:rPr>
              <a:t> disk degeneration</a:t>
            </a:r>
            <a:r>
              <a:rPr lang="en-US" sz="2400" dirty="0">
                <a:solidFill>
                  <a:srgbClr val="262626"/>
                </a:solidFill>
                <a:latin typeface="Arial" charset="0"/>
                <a:cs typeface="Arial" charset="0"/>
                <a:sym typeface="Arial" charset="0"/>
              </a:rPr>
              <a:t>, which simply means that the disks located between the vertebrae of the spine are breaking down with age.(NIAMS)</a:t>
            </a:r>
            <a:endParaRPr lang="en-US" sz="2400" dirty="0">
              <a:solidFill>
                <a:srgbClr val="262626"/>
              </a:solidFill>
              <a:latin typeface="Arial" charset="0"/>
              <a:sym typeface="Arial"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Grp="1" noChangeArrowheads="1"/>
          </p:cNvSpPr>
          <p:nvPr>
            <p:ph type="title"/>
          </p:nvPr>
        </p:nvSpPr>
        <p:spPr>
          <a:ln/>
        </p:spPr>
        <p:txBody>
          <a:bodyPr/>
          <a:lstStyle/>
          <a:p>
            <a:endParaRPr lang="en-US"/>
          </a:p>
        </p:txBody>
      </p:sp>
      <p:sp>
        <p:nvSpPr>
          <p:cNvPr id="30722" name="Rectangle 2"/>
          <p:cNvSpPr>
            <a:spLocks noGrp="1" noChangeArrowheads="1"/>
          </p:cNvSpPr>
          <p:nvPr>
            <p:ph type="body" idx="1"/>
          </p:nvPr>
        </p:nvSpPr>
        <p:spPr>
          <a:ln/>
        </p:spPr>
        <p:txBody>
          <a:bodyPr/>
          <a:lstStyle/>
          <a:p>
            <a:pPr marL="625056"/>
            <a:endParaRPr lang="en-US" dirty="0"/>
          </a:p>
        </p:txBody>
      </p:sp>
      <p:pic>
        <p:nvPicPr>
          <p:cNvPr id="30723" name="Picture 3"/>
          <p:cNvPicPr>
            <a:picLocks noChangeAspect="1" noChangeArrowheads="1"/>
          </p:cNvPicPr>
          <p:nvPr/>
        </p:nvPicPr>
        <p:blipFill>
          <a:blip r:embed="rId2"/>
          <a:srcRect/>
          <a:stretch>
            <a:fillRect/>
          </a:stretch>
        </p:blipFill>
        <p:spPr bwMode="auto">
          <a:xfrm>
            <a:off x="344910" y="759023"/>
            <a:ext cx="7884914" cy="5326559"/>
          </a:xfrm>
          <a:prstGeom prst="rect">
            <a:avLst/>
          </a:prstGeom>
          <a:noFill/>
          <a:ln w="12700" cap="flat">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Grp="1" noChangeArrowheads="1"/>
          </p:cNvSpPr>
          <p:nvPr>
            <p:ph type="title"/>
          </p:nvPr>
        </p:nvSpPr>
        <p:spPr>
          <a:xfrm>
            <a:off x="457200" y="500042"/>
            <a:ext cx="8229600" cy="917596"/>
          </a:xfrm>
          <a:ln/>
        </p:spPr>
        <p:txBody>
          <a:bodyPr>
            <a:normAutofit/>
          </a:bodyPr>
          <a:lstStyle/>
          <a:p>
            <a:pPr algn="l"/>
            <a:r>
              <a:rPr lang="en-US" sz="2800" b="1" dirty="0">
                <a:solidFill>
                  <a:schemeClr val="accent2"/>
                </a:solidFill>
                <a:latin typeface="Arial Bold" charset="0"/>
                <a:cs typeface="Arial Bold" charset="0"/>
                <a:sym typeface="Arial Bold" charset="0"/>
              </a:rPr>
              <a:t>Other mechanical causes of back pain</a:t>
            </a:r>
            <a:endParaRPr lang="en-US" sz="2800" b="1" dirty="0">
              <a:solidFill>
                <a:schemeClr val="accent2"/>
              </a:solidFill>
              <a:latin typeface="Arial Bold" charset="0"/>
              <a:ea typeface="ヒラギノ角ゴ ProN W6" charset="0"/>
              <a:cs typeface="ヒラギノ角ゴ ProN W6" charset="0"/>
              <a:sym typeface="Arial Bold" charset="0"/>
            </a:endParaRPr>
          </a:p>
        </p:txBody>
      </p:sp>
      <p:sp>
        <p:nvSpPr>
          <p:cNvPr id="31746" name="Rectangle 2"/>
          <p:cNvSpPr>
            <a:spLocks noGrp="1" noChangeArrowheads="1"/>
          </p:cNvSpPr>
          <p:nvPr>
            <p:ph type="body" idx="1"/>
          </p:nvPr>
        </p:nvSpPr>
        <p:spPr>
          <a:xfrm>
            <a:off x="892969" y="2285992"/>
            <a:ext cx="7358063" cy="3214710"/>
          </a:xfrm>
          <a:ln/>
        </p:spPr>
        <p:txBody>
          <a:bodyPr>
            <a:normAutofit/>
          </a:bodyPr>
          <a:lstStyle/>
          <a:p>
            <a:pPr marL="625056"/>
            <a:r>
              <a:rPr lang="en-US" sz="2400" dirty="0">
                <a:solidFill>
                  <a:srgbClr val="262626"/>
                </a:solidFill>
                <a:latin typeface="Arial" charset="0"/>
                <a:cs typeface="Arial" charset="0"/>
                <a:sym typeface="Arial" charset="0"/>
              </a:rPr>
              <a:t> </a:t>
            </a:r>
            <a:r>
              <a:rPr lang="en-US" sz="2400" dirty="0" smtClean="0">
                <a:solidFill>
                  <a:srgbClr val="262626"/>
                </a:solidFill>
                <a:latin typeface="Arial" charset="0"/>
                <a:cs typeface="Arial" charset="0"/>
                <a:sym typeface="Arial" charset="0"/>
              </a:rPr>
              <a:t>Spasms</a:t>
            </a:r>
            <a:endParaRPr lang="en-US" sz="2400" dirty="0">
              <a:solidFill>
                <a:srgbClr val="262626"/>
              </a:solidFill>
              <a:latin typeface="Arial" charset="0"/>
              <a:sym typeface="Arial" charset="0"/>
            </a:endParaRPr>
          </a:p>
          <a:p>
            <a:pPr marL="625056"/>
            <a:r>
              <a:rPr lang="en-US" sz="2400" dirty="0">
                <a:solidFill>
                  <a:srgbClr val="262626"/>
                </a:solidFill>
                <a:latin typeface="Arial" charset="0"/>
                <a:cs typeface="Arial" charset="0"/>
                <a:sym typeface="Arial" charset="0"/>
              </a:rPr>
              <a:t> </a:t>
            </a:r>
            <a:r>
              <a:rPr lang="en-US" sz="2400" dirty="0" smtClean="0">
                <a:solidFill>
                  <a:srgbClr val="262626"/>
                </a:solidFill>
                <a:latin typeface="Arial" charset="0"/>
                <a:cs typeface="Arial" charset="0"/>
                <a:sym typeface="Arial" charset="0"/>
              </a:rPr>
              <a:t>Muscle </a:t>
            </a:r>
            <a:r>
              <a:rPr lang="en-US" sz="2400" dirty="0">
                <a:solidFill>
                  <a:srgbClr val="262626"/>
                </a:solidFill>
                <a:latin typeface="Arial" charset="0"/>
                <a:cs typeface="Arial" charset="0"/>
                <a:sym typeface="Arial" charset="0"/>
              </a:rPr>
              <a:t>tension</a:t>
            </a:r>
            <a:endParaRPr lang="en-US" sz="2400" dirty="0">
              <a:solidFill>
                <a:srgbClr val="262626"/>
              </a:solidFill>
              <a:latin typeface="Arial" charset="0"/>
              <a:sym typeface="Arial" charset="0"/>
            </a:endParaRPr>
          </a:p>
          <a:p>
            <a:pPr marL="625056"/>
            <a:r>
              <a:rPr lang="en-US" sz="2400" dirty="0">
                <a:solidFill>
                  <a:srgbClr val="262626"/>
                </a:solidFill>
                <a:latin typeface="Arial" charset="0"/>
                <a:cs typeface="Arial" charset="0"/>
                <a:sym typeface="Arial" charset="0"/>
              </a:rPr>
              <a:t> </a:t>
            </a:r>
            <a:r>
              <a:rPr lang="en-US" sz="2400" dirty="0" smtClean="0">
                <a:solidFill>
                  <a:srgbClr val="262626"/>
                </a:solidFill>
                <a:latin typeface="Arial" charset="0"/>
                <a:cs typeface="Arial" charset="0"/>
                <a:sym typeface="Arial" charset="0"/>
              </a:rPr>
              <a:t>Ruptured </a:t>
            </a:r>
            <a:r>
              <a:rPr lang="en-US" sz="2400" dirty="0">
                <a:solidFill>
                  <a:srgbClr val="262626"/>
                </a:solidFill>
                <a:latin typeface="Arial" charset="0"/>
                <a:cs typeface="Arial" charset="0"/>
                <a:sym typeface="Arial" charset="0"/>
              </a:rPr>
              <a:t>disks, which are also called herniated disks.</a:t>
            </a:r>
            <a:endParaRPr lang="en-US" sz="2400" dirty="0">
              <a:solidFill>
                <a:srgbClr val="262626"/>
              </a:solidFill>
              <a:latin typeface="Arial" charset="0"/>
              <a:sym typeface="Arial"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Grp="1" noChangeArrowheads="1"/>
          </p:cNvSpPr>
          <p:nvPr>
            <p:ph type="title"/>
          </p:nvPr>
        </p:nvSpPr>
        <p:spPr>
          <a:ln/>
        </p:spPr>
        <p:txBody>
          <a:bodyPr/>
          <a:lstStyle/>
          <a:p>
            <a:endParaRPr lang="en-US"/>
          </a:p>
        </p:txBody>
      </p:sp>
      <p:sp>
        <p:nvSpPr>
          <p:cNvPr id="32770" name="Rectangle 2"/>
          <p:cNvSpPr>
            <a:spLocks noGrp="1" noChangeArrowheads="1"/>
          </p:cNvSpPr>
          <p:nvPr>
            <p:ph type="body" idx="1"/>
          </p:nvPr>
        </p:nvSpPr>
        <p:spPr>
          <a:ln/>
        </p:spPr>
        <p:txBody>
          <a:bodyPr/>
          <a:lstStyle/>
          <a:p>
            <a:pPr marL="625056"/>
            <a:endParaRPr lang="en-US" dirty="0"/>
          </a:p>
        </p:txBody>
      </p:sp>
      <p:pic>
        <p:nvPicPr>
          <p:cNvPr id="32771" name="Picture 3"/>
          <p:cNvPicPr>
            <a:picLocks noChangeAspect="1" noChangeArrowheads="1"/>
          </p:cNvPicPr>
          <p:nvPr/>
        </p:nvPicPr>
        <p:blipFill>
          <a:blip r:embed="rId2"/>
          <a:srcRect/>
          <a:stretch>
            <a:fillRect/>
          </a:stretch>
        </p:blipFill>
        <p:spPr bwMode="auto">
          <a:xfrm>
            <a:off x="2143108" y="714356"/>
            <a:ext cx="4747245" cy="5393531"/>
          </a:xfrm>
          <a:prstGeom prst="rect">
            <a:avLst/>
          </a:prstGeom>
          <a:noFill/>
          <a:ln w="12700" cap="flat">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Grp="1" noChangeArrowheads="1"/>
          </p:cNvSpPr>
          <p:nvPr>
            <p:ph type="title"/>
          </p:nvPr>
        </p:nvSpPr>
        <p:spPr>
          <a:ln/>
        </p:spPr>
        <p:txBody>
          <a:bodyPr>
            <a:normAutofit/>
          </a:bodyPr>
          <a:lstStyle/>
          <a:p>
            <a:pPr marL="321457" indent="-321457" algn="l">
              <a:tabLst>
                <a:tab pos="98223" algn="l"/>
                <a:tab pos="321457" algn="r"/>
              </a:tabLst>
            </a:pPr>
            <a:r>
              <a:rPr lang="en-US" sz="2800" b="1" dirty="0">
                <a:solidFill>
                  <a:schemeClr val="accent2"/>
                </a:solidFill>
                <a:latin typeface="Helvetica" charset="0"/>
                <a:cs typeface="Helvetica" charset="0"/>
                <a:sym typeface="Helvetica" charset="0"/>
              </a:rPr>
              <a:t>Sciatica</a:t>
            </a:r>
            <a:endParaRPr lang="en-US" sz="2800" b="1" dirty="0">
              <a:solidFill>
                <a:schemeClr val="accent2"/>
              </a:solidFill>
              <a:latin typeface="Helvetica" charset="0"/>
              <a:ea typeface="ヒラギノ角ゴ ProN W6" charset="0"/>
              <a:cs typeface="ヒラギノ角ゴ ProN W6" charset="0"/>
              <a:sym typeface="Helvetica" charset="0"/>
            </a:endParaRPr>
          </a:p>
        </p:txBody>
      </p:sp>
      <p:sp>
        <p:nvSpPr>
          <p:cNvPr id="33794" name="Rectangle 2"/>
          <p:cNvSpPr>
            <a:spLocks noGrp="1" noChangeArrowheads="1"/>
          </p:cNvSpPr>
          <p:nvPr>
            <p:ph type="body" idx="1"/>
          </p:nvPr>
        </p:nvSpPr>
        <p:spPr>
          <a:xfrm>
            <a:off x="892969" y="2071678"/>
            <a:ext cx="7358063" cy="2893228"/>
          </a:xfrm>
          <a:ln/>
        </p:spPr>
        <p:txBody>
          <a:bodyPr>
            <a:normAutofit/>
          </a:bodyPr>
          <a:lstStyle/>
          <a:p>
            <a:pPr marL="625056"/>
            <a:r>
              <a:rPr lang="en-US" sz="2400" dirty="0">
                <a:latin typeface="Helvetica" charset="0"/>
                <a:cs typeface="Helvetica" charset="0"/>
                <a:sym typeface="Helvetica" charset="0"/>
              </a:rPr>
              <a:t> If a bulging or herniated disk presses on the main nerve that travels down your leg, it can cause sciatica  sharp, shooting pain through the buttock and back of the leg.</a:t>
            </a:r>
            <a:endParaRPr lang="en-US" sz="2400" dirty="0">
              <a:latin typeface="Helvetica" charset="0"/>
              <a:sym typeface="Helvetica"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ln/>
        </p:spPr>
        <p:txBody>
          <a:bodyPr/>
          <a:lstStyle/>
          <a:p>
            <a:endParaRPr lang="en-US"/>
          </a:p>
        </p:txBody>
      </p:sp>
      <p:pic>
        <p:nvPicPr>
          <p:cNvPr id="16386" name="Picture 2"/>
          <p:cNvPicPr>
            <a:picLocks noChangeAspect="1" noChangeArrowheads="1"/>
          </p:cNvPicPr>
          <p:nvPr/>
        </p:nvPicPr>
        <p:blipFill>
          <a:blip r:embed="rId2"/>
          <a:srcRect/>
          <a:stretch>
            <a:fillRect/>
          </a:stretch>
        </p:blipFill>
        <p:spPr bwMode="auto">
          <a:xfrm>
            <a:off x="2428860" y="928670"/>
            <a:ext cx="3934643" cy="4929222"/>
          </a:xfrm>
          <a:prstGeom prst="rect">
            <a:avLst/>
          </a:prstGeom>
          <a:noFill/>
          <a:ln w="12700" cap="flat">
            <a:noFill/>
            <a:miter lim="800000"/>
            <a:headEnd/>
            <a:tailEnd/>
          </a:ln>
        </p:spPr>
      </p:pic>
      <p:sp>
        <p:nvSpPr>
          <p:cNvPr id="16387" name="Rectangle 3"/>
          <p:cNvSpPr>
            <a:spLocks noGrp="1" noChangeArrowheads="1"/>
          </p:cNvSpPr>
          <p:nvPr>
            <p:ph type="body" idx="1"/>
          </p:nvPr>
        </p:nvSpPr>
        <p:spPr>
          <a:xfrm>
            <a:off x="973336" y="2884289"/>
            <a:ext cx="7358063" cy="4018359"/>
          </a:xfrm>
          <a:ln/>
        </p:spPr>
        <p:txBody>
          <a:bodyPr/>
          <a:lstStyle/>
          <a:p>
            <a:pPr marL="625056"/>
            <a:endParaRPr 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ChangeArrowheads="1"/>
          </p:cNvSpPr>
          <p:nvPr>
            <p:ph type="title"/>
          </p:nvPr>
        </p:nvSpPr>
        <p:spPr>
          <a:xfrm>
            <a:off x="1214414" y="214290"/>
            <a:ext cx="6900882" cy="1143000"/>
          </a:xfrm>
          <a:ln/>
        </p:spPr>
        <p:txBody>
          <a:bodyPr>
            <a:normAutofit/>
          </a:bodyPr>
          <a:lstStyle/>
          <a:p>
            <a:pPr algn="l"/>
            <a:r>
              <a:rPr lang="en-US" sz="2800" b="1" dirty="0">
                <a:solidFill>
                  <a:schemeClr val="accent2"/>
                </a:solidFill>
                <a:latin typeface="Arial Bold" charset="0"/>
                <a:cs typeface="Arial Bold" charset="0"/>
                <a:sym typeface="Arial Bold" charset="0"/>
              </a:rPr>
              <a:t>Injuries</a:t>
            </a:r>
            <a:endParaRPr lang="en-US" sz="2800" b="1" dirty="0">
              <a:solidFill>
                <a:schemeClr val="accent2"/>
              </a:solidFill>
              <a:latin typeface="Arial Bold" charset="0"/>
              <a:ea typeface="ヒラギノ角ゴ ProN W6" charset="0"/>
              <a:cs typeface="ヒラギノ角ゴ ProN W6" charset="0"/>
              <a:sym typeface="Arial Bold" charset="0"/>
            </a:endParaRPr>
          </a:p>
        </p:txBody>
      </p:sp>
      <p:pic>
        <p:nvPicPr>
          <p:cNvPr id="34818" name="Picture 2"/>
          <p:cNvPicPr>
            <a:picLocks noChangeAspect="1" noChangeArrowheads="1"/>
          </p:cNvPicPr>
          <p:nvPr/>
        </p:nvPicPr>
        <p:blipFill>
          <a:blip r:embed="rId2"/>
          <a:srcRect/>
          <a:stretch>
            <a:fillRect/>
          </a:stretch>
        </p:blipFill>
        <p:spPr bwMode="auto">
          <a:xfrm>
            <a:off x="6286512" y="3643314"/>
            <a:ext cx="2655967" cy="2687839"/>
          </a:xfrm>
          <a:prstGeom prst="rect">
            <a:avLst/>
          </a:prstGeom>
          <a:noFill/>
          <a:ln w="12700" cap="flat">
            <a:noFill/>
            <a:miter lim="800000"/>
            <a:headEnd/>
            <a:tailEnd/>
          </a:ln>
        </p:spPr>
      </p:pic>
      <p:sp>
        <p:nvSpPr>
          <p:cNvPr id="34819" name="Rectangle 3"/>
          <p:cNvSpPr>
            <a:spLocks noGrp="1" noChangeArrowheads="1"/>
          </p:cNvSpPr>
          <p:nvPr>
            <p:ph type="body" idx="1"/>
          </p:nvPr>
        </p:nvSpPr>
        <p:spPr>
          <a:xfrm>
            <a:off x="892969" y="1428736"/>
            <a:ext cx="7358063" cy="3339717"/>
          </a:xfrm>
          <a:ln/>
        </p:spPr>
        <p:txBody>
          <a:bodyPr>
            <a:noAutofit/>
          </a:bodyPr>
          <a:lstStyle/>
          <a:p>
            <a:pPr marL="625056"/>
            <a:r>
              <a:rPr lang="en-US" sz="2400" dirty="0">
                <a:solidFill>
                  <a:srgbClr val="262626"/>
                </a:solidFill>
                <a:latin typeface="Arial" charset="0"/>
                <a:cs typeface="Arial" charset="0"/>
                <a:sym typeface="Arial" charset="0"/>
              </a:rPr>
              <a:t>Spine injuries such as sprains and fractures can cause either short-lived or chronic pain.</a:t>
            </a:r>
            <a:endParaRPr lang="en-US" sz="2400" dirty="0">
              <a:solidFill>
                <a:srgbClr val="262626"/>
              </a:solidFill>
              <a:latin typeface="Arial" charset="0"/>
              <a:sym typeface="Arial" charset="0"/>
            </a:endParaRPr>
          </a:p>
          <a:p>
            <a:pPr marL="625056"/>
            <a:r>
              <a:rPr lang="en-US" sz="2400" dirty="0">
                <a:solidFill>
                  <a:srgbClr val="262626"/>
                </a:solidFill>
                <a:latin typeface="Arial" charset="0"/>
                <a:cs typeface="Arial" charset="0"/>
                <a:sym typeface="Arial" charset="0"/>
              </a:rPr>
              <a:t>Sprains are tears in the ligaments that support the spine, and they can occur from twisting or lifting improperly. </a:t>
            </a:r>
            <a:endParaRPr lang="en-US" sz="2400" dirty="0">
              <a:solidFill>
                <a:srgbClr val="262626"/>
              </a:solidFill>
              <a:latin typeface="Arial" charset="0"/>
              <a:sym typeface="Arial" charset="0"/>
            </a:endParaRPr>
          </a:p>
          <a:p>
            <a:pPr marL="625056"/>
            <a:r>
              <a:rPr lang="en-US" sz="2400" dirty="0">
                <a:solidFill>
                  <a:srgbClr val="262626"/>
                </a:solidFill>
                <a:latin typeface="Arial" charset="0"/>
                <a:cs typeface="Arial" charset="0"/>
                <a:sym typeface="Arial" charset="0"/>
              </a:rPr>
              <a:t>Fractured vertebrae are often the result of osteoporosis. Less commonly, back pain may be caused by more severe injuries that result from accidents or falls.</a:t>
            </a:r>
            <a:endParaRPr lang="en-US" sz="2400" dirty="0">
              <a:solidFill>
                <a:srgbClr val="262626"/>
              </a:solidFill>
              <a:latin typeface="Arial" charset="0"/>
              <a:sym typeface="Arial"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Grp="1" noChangeArrowheads="1"/>
          </p:cNvSpPr>
          <p:nvPr>
            <p:ph type="title"/>
          </p:nvPr>
        </p:nvSpPr>
        <p:spPr>
          <a:ln/>
        </p:spPr>
        <p:txBody>
          <a:bodyPr/>
          <a:lstStyle/>
          <a:p>
            <a:endParaRPr lang="en-US"/>
          </a:p>
        </p:txBody>
      </p:sp>
      <p:sp>
        <p:nvSpPr>
          <p:cNvPr id="35842" name="Rectangle 2"/>
          <p:cNvSpPr>
            <a:spLocks noGrp="1" noChangeArrowheads="1"/>
          </p:cNvSpPr>
          <p:nvPr>
            <p:ph type="body" idx="1"/>
          </p:nvPr>
        </p:nvSpPr>
        <p:spPr>
          <a:ln/>
        </p:spPr>
        <p:txBody>
          <a:bodyPr/>
          <a:lstStyle/>
          <a:p>
            <a:pPr marL="625056"/>
            <a:endParaRPr lang="en-US" dirty="0"/>
          </a:p>
        </p:txBody>
      </p:sp>
      <p:pic>
        <p:nvPicPr>
          <p:cNvPr id="35843" name="Picture 3"/>
          <p:cNvPicPr>
            <a:picLocks noChangeAspect="1" noChangeArrowheads="1"/>
          </p:cNvPicPr>
          <p:nvPr/>
        </p:nvPicPr>
        <p:blipFill>
          <a:blip r:embed="rId2"/>
          <a:srcRect/>
          <a:stretch>
            <a:fillRect/>
          </a:stretch>
        </p:blipFill>
        <p:spPr bwMode="auto">
          <a:xfrm>
            <a:off x="2750344" y="1508002"/>
            <a:ext cx="3643313" cy="3831952"/>
          </a:xfrm>
          <a:prstGeom prst="rect">
            <a:avLst/>
          </a:prstGeom>
          <a:noFill/>
          <a:ln w="12700" cap="flat">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Grp="1" noChangeArrowheads="1"/>
          </p:cNvSpPr>
          <p:nvPr>
            <p:ph type="title"/>
          </p:nvPr>
        </p:nvSpPr>
        <p:spPr>
          <a:ln/>
        </p:spPr>
        <p:txBody>
          <a:bodyPr>
            <a:normAutofit/>
          </a:bodyPr>
          <a:lstStyle/>
          <a:p>
            <a:pPr marL="401822" indent="-401822" algn="l">
              <a:buSzPct val="171000"/>
              <a:buFontTx/>
              <a:buChar char="•"/>
            </a:pPr>
            <a:r>
              <a:rPr lang="en-US" sz="2800" b="1" dirty="0">
                <a:solidFill>
                  <a:schemeClr val="accent2"/>
                </a:solidFill>
                <a:latin typeface="Arial Bold" charset="0"/>
                <a:cs typeface="Arial Bold" charset="0"/>
                <a:sym typeface="Arial Bold" charset="0"/>
              </a:rPr>
              <a:t>Acquired conditions and diseases </a:t>
            </a:r>
            <a:endParaRPr lang="en-US" sz="2800" b="1" dirty="0">
              <a:solidFill>
                <a:schemeClr val="accent2"/>
              </a:solidFill>
              <a:latin typeface="Arial Bold" charset="0"/>
              <a:ea typeface="ヒラギノ角ゴ ProN W6" charset="0"/>
              <a:cs typeface="ヒラギノ角ゴ ProN W6" charset="0"/>
              <a:sym typeface="Arial Bold" charset="0"/>
            </a:endParaRPr>
          </a:p>
        </p:txBody>
      </p:sp>
      <p:sp>
        <p:nvSpPr>
          <p:cNvPr id="36866" name="Rectangle 2"/>
          <p:cNvSpPr>
            <a:spLocks noGrp="1" noChangeArrowheads="1"/>
          </p:cNvSpPr>
          <p:nvPr>
            <p:ph type="body" idx="1"/>
          </p:nvPr>
        </p:nvSpPr>
        <p:spPr>
          <a:xfrm>
            <a:off x="892969" y="1419821"/>
            <a:ext cx="7358063" cy="4018359"/>
          </a:xfrm>
          <a:ln/>
        </p:spPr>
        <p:txBody>
          <a:bodyPr>
            <a:noAutofit/>
          </a:bodyPr>
          <a:lstStyle/>
          <a:p>
            <a:pPr marL="625056"/>
            <a:r>
              <a:rPr lang="en-US" sz="2400" dirty="0">
                <a:solidFill>
                  <a:srgbClr val="262626"/>
                </a:solidFill>
                <a:latin typeface="Arial" charset="0"/>
                <a:cs typeface="Arial" charset="0"/>
                <a:sym typeface="Arial" charset="0"/>
              </a:rPr>
              <a:t> Many medical problems can cause or contribute to back pain. They include</a:t>
            </a:r>
            <a:endParaRPr lang="en-US" sz="2400" dirty="0">
              <a:solidFill>
                <a:srgbClr val="262626"/>
              </a:solidFill>
              <a:latin typeface="Arial" charset="0"/>
              <a:sym typeface="Arial" charset="0"/>
            </a:endParaRPr>
          </a:p>
          <a:p>
            <a:pPr marL="625056"/>
            <a:r>
              <a:rPr lang="en-US" sz="2400" dirty="0">
                <a:solidFill>
                  <a:srgbClr val="262626"/>
                </a:solidFill>
                <a:latin typeface="Arial" charset="0"/>
                <a:cs typeface="Arial" charset="0"/>
                <a:sym typeface="Arial" charset="0"/>
              </a:rPr>
              <a:t> scoliosis: a curvature of the spine that does not usually cause pain until middle age</a:t>
            </a:r>
            <a:endParaRPr lang="en-US" sz="2400" dirty="0">
              <a:solidFill>
                <a:srgbClr val="262626"/>
              </a:solidFill>
              <a:latin typeface="Arial" charset="0"/>
              <a:sym typeface="Arial" charset="0"/>
            </a:endParaRPr>
          </a:p>
          <a:p>
            <a:pPr marL="625056"/>
            <a:r>
              <a:rPr lang="en-US" sz="2400" dirty="0">
                <a:solidFill>
                  <a:srgbClr val="262626"/>
                </a:solidFill>
                <a:latin typeface="Arial" charset="0"/>
                <a:cs typeface="Arial" charset="0"/>
                <a:sym typeface="Arial" charset="0"/>
              </a:rPr>
              <a:t> </a:t>
            </a:r>
            <a:r>
              <a:rPr lang="en-US" sz="2400" dirty="0" err="1">
                <a:solidFill>
                  <a:srgbClr val="262626"/>
                </a:solidFill>
                <a:latin typeface="Arial" charset="0"/>
                <a:cs typeface="Arial" charset="0"/>
                <a:sym typeface="Arial" charset="0"/>
              </a:rPr>
              <a:t>spondylolisthesis</a:t>
            </a:r>
            <a:r>
              <a:rPr lang="en-US" sz="2400" dirty="0">
                <a:solidFill>
                  <a:srgbClr val="262626"/>
                </a:solidFill>
                <a:latin typeface="Arial" charset="0"/>
                <a:cs typeface="Arial" charset="0"/>
                <a:sym typeface="Arial" charset="0"/>
              </a:rPr>
              <a:t> (</a:t>
            </a:r>
            <a:r>
              <a:rPr lang="en-US" sz="2400" dirty="0">
                <a:latin typeface="Helvetica" charset="0"/>
                <a:cs typeface="Helvetica" charset="0"/>
                <a:sym typeface="Helvetica" charset="0"/>
              </a:rPr>
              <a:t>displacement)</a:t>
            </a:r>
            <a:endParaRPr lang="en-US" sz="2400" dirty="0">
              <a:solidFill>
                <a:srgbClr val="262626"/>
              </a:solidFill>
              <a:latin typeface="Arial" charset="0"/>
              <a:sym typeface="Arial" charset="0"/>
            </a:endParaRPr>
          </a:p>
          <a:p>
            <a:pPr marL="625056"/>
            <a:r>
              <a:rPr lang="en-US" sz="2400" dirty="0">
                <a:solidFill>
                  <a:srgbClr val="262626"/>
                </a:solidFill>
                <a:latin typeface="Arial" charset="0"/>
                <a:cs typeface="Arial" charset="0"/>
                <a:sym typeface="Arial" charset="0"/>
              </a:rPr>
              <a:t>various forms of arthritis, including osteoarthritis, rheumatoid arthritis, and </a:t>
            </a:r>
            <a:r>
              <a:rPr lang="en-US" sz="2400" dirty="0" err="1">
                <a:solidFill>
                  <a:srgbClr val="262626"/>
                </a:solidFill>
                <a:latin typeface="Arial" charset="0"/>
                <a:cs typeface="Arial" charset="0"/>
                <a:sym typeface="Arial" charset="0"/>
              </a:rPr>
              <a:t>ankylosing</a:t>
            </a:r>
            <a:r>
              <a:rPr lang="en-US" sz="2400" dirty="0">
                <a:solidFill>
                  <a:srgbClr val="262626"/>
                </a:solidFill>
                <a:latin typeface="Arial" charset="0"/>
                <a:cs typeface="Arial" charset="0"/>
                <a:sym typeface="Arial" charset="0"/>
              </a:rPr>
              <a:t> </a:t>
            </a:r>
            <a:r>
              <a:rPr lang="en-US" sz="2400" dirty="0" err="1">
                <a:solidFill>
                  <a:srgbClr val="262626"/>
                </a:solidFill>
                <a:latin typeface="Arial" charset="0"/>
                <a:cs typeface="Arial" charset="0"/>
                <a:sym typeface="Arial" charset="0"/>
              </a:rPr>
              <a:t>spondylitis</a:t>
            </a:r>
            <a:endParaRPr lang="en-US" sz="2400" dirty="0">
              <a:solidFill>
                <a:srgbClr val="262626"/>
              </a:solidFill>
              <a:latin typeface="Arial" charset="0"/>
              <a:sym typeface="Arial" charset="0"/>
            </a:endParaRPr>
          </a:p>
          <a:p>
            <a:pPr marL="625056"/>
            <a:r>
              <a:rPr lang="en-US" sz="2400" dirty="0">
                <a:solidFill>
                  <a:srgbClr val="262626"/>
                </a:solidFill>
                <a:latin typeface="Arial" charset="0"/>
                <a:cs typeface="Arial" charset="0"/>
                <a:sym typeface="Arial" charset="0"/>
              </a:rPr>
              <a:t>spinal </a:t>
            </a:r>
            <a:r>
              <a:rPr lang="en-US" sz="2400" dirty="0" err="1">
                <a:solidFill>
                  <a:srgbClr val="262626"/>
                </a:solidFill>
                <a:latin typeface="Arial" charset="0"/>
                <a:cs typeface="Arial" charset="0"/>
                <a:sym typeface="Arial" charset="0"/>
              </a:rPr>
              <a:t>stenosis</a:t>
            </a:r>
            <a:r>
              <a:rPr lang="en-US" sz="2400" dirty="0">
                <a:solidFill>
                  <a:srgbClr val="262626"/>
                </a:solidFill>
                <a:latin typeface="Arial" charset="0"/>
                <a:cs typeface="Arial" charset="0"/>
                <a:sym typeface="Arial" charset="0"/>
              </a:rPr>
              <a:t>, a narrowing of the spinal column that puts pressure on the spinal cord and nerves</a:t>
            </a:r>
            <a:endParaRPr lang="en-US" sz="2400" dirty="0">
              <a:solidFill>
                <a:srgbClr val="262626"/>
              </a:solidFill>
              <a:latin typeface="Arial" charset="0"/>
              <a:sym typeface="Arial" charset="0"/>
            </a:endParaRPr>
          </a:p>
          <a:p>
            <a:pPr marL="625056"/>
            <a:r>
              <a:rPr lang="en-US" sz="2400" dirty="0">
                <a:solidFill>
                  <a:srgbClr val="262626"/>
                </a:solidFill>
                <a:latin typeface="Arial" charset="0"/>
                <a:cs typeface="Arial" charset="0"/>
                <a:sym typeface="Arial" charset="0"/>
              </a:rPr>
              <a:t>* osteoporosis itself is not painful, it can lead to painful fractures of the vertebrae. </a:t>
            </a:r>
            <a:endParaRPr lang="en-US" sz="2400" dirty="0">
              <a:solidFill>
                <a:srgbClr val="262626"/>
              </a:solidFill>
              <a:latin typeface="Arial" charset="0"/>
              <a:sym typeface="Arial"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Grp="1" noChangeArrowheads="1"/>
          </p:cNvSpPr>
          <p:nvPr>
            <p:ph type="title"/>
          </p:nvPr>
        </p:nvSpPr>
        <p:spPr>
          <a:ln/>
        </p:spPr>
        <p:txBody>
          <a:bodyPr/>
          <a:lstStyle/>
          <a:p>
            <a:endParaRPr lang="en-US"/>
          </a:p>
        </p:txBody>
      </p:sp>
      <p:sp>
        <p:nvSpPr>
          <p:cNvPr id="37890" name="Rectangle 2"/>
          <p:cNvSpPr>
            <a:spLocks noGrp="1" noChangeArrowheads="1"/>
          </p:cNvSpPr>
          <p:nvPr>
            <p:ph type="body" idx="1"/>
          </p:nvPr>
        </p:nvSpPr>
        <p:spPr>
          <a:ln/>
        </p:spPr>
        <p:txBody>
          <a:bodyPr/>
          <a:lstStyle/>
          <a:p>
            <a:pPr marL="625056"/>
            <a:endParaRPr lang="en-US" dirty="0"/>
          </a:p>
        </p:txBody>
      </p:sp>
      <p:pic>
        <p:nvPicPr>
          <p:cNvPr id="37891" name="Picture 3"/>
          <p:cNvPicPr>
            <a:picLocks noChangeAspect="1" noChangeArrowheads="1"/>
          </p:cNvPicPr>
          <p:nvPr/>
        </p:nvPicPr>
        <p:blipFill>
          <a:blip r:embed="rId2"/>
          <a:srcRect/>
          <a:stretch>
            <a:fillRect/>
          </a:stretch>
        </p:blipFill>
        <p:spPr bwMode="auto">
          <a:xfrm>
            <a:off x="1571604" y="1714488"/>
            <a:ext cx="5995384" cy="3571900"/>
          </a:xfrm>
          <a:prstGeom prst="rect">
            <a:avLst/>
          </a:prstGeom>
          <a:noFill/>
          <a:ln w="12700" cap="flat">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Grp="1" noChangeArrowheads="1"/>
          </p:cNvSpPr>
          <p:nvPr>
            <p:ph type="title"/>
          </p:nvPr>
        </p:nvSpPr>
        <p:spPr>
          <a:ln/>
        </p:spPr>
        <p:txBody>
          <a:bodyPr/>
          <a:lstStyle/>
          <a:p>
            <a:endParaRPr lang="en-US"/>
          </a:p>
        </p:txBody>
      </p:sp>
      <p:sp>
        <p:nvSpPr>
          <p:cNvPr id="38914" name="Rectangle 2"/>
          <p:cNvSpPr>
            <a:spLocks noGrp="1" noChangeArrowheads="1"/>
          </p:cNvSpPr>
          <p:nvPr>
            <p:ph type="body" idx="1"/>
          </p:nvPr>
        </p:nvSpPr>
        <p:spPr>
          <a:xfrm>
            <a:off x="892969" y="1928802"/>
            <a:ext cx="7358063" cy="3205768"/>
          </a:xfrm>
          <a:ln/>
        </p:spPr>
        <p:txBody>
          <a:bodyPr>
            <a:normAutofit/>
          </a:bodyPr>
          <a:lstStyle/>
          <a:p>
            <a:pPr marL="625056"/>
            <a:r>
              <a:rPr lang="en-US" sz="2400" dirty="0">
                <a:solidFill>
                  <a:srgbClr val="262626"/>
                </a:solidFill>
                <a:latin typeface="Arial" charset="0"/>
                <a:cs typeface="Arial" charset="0"/>
                <a:sym typeface="Arial" charset="0"/>
              </a:rPr>
              <a:t>Other causes of back pain include pregnancy</a:t>
            </a:r>
            <a:endParaRPr lang="en-US" sz="2400" dirty="0">
              <a:solidFill>
                <a:srgbClr val="262626"/>
              </a:solidFill>
              <a:latin typeface="Arial" charset="0"/>
              <a:sym typeface="Arial" charset="0"/>
            </a:endParaRPr>
          </a:p>
          <a:p>
            <a:pPr marL="625056"/>
            <a:r>
              <a:rPr lang="en-US" sz="2400" dirty="0">
                <a:solidFill>
                  <a:srgbClr val="262626"/>
                </a:solidFill>
                <a:latin typeface="Arial" charset="0"/>
                <a:cs typeface="Arial" charset="0"/>
                <a:sym typeface="Arial" charset="0"/>
              </a:rPr>
              <a:t> kidney stones or infections</a:t>
            </a:r>
            <a:endParaRPr lang="en-US" sz="2400" dirty="0">
              <a:solidFill>
                <a:srgbClr val="262626"/>
              </a:solidFill>
              <a:latin typeface="Arial" charset="0"/>
              <a:sym typeface="Arial" charset="0"/>
            </a:endParaRPr>
          </a:p>
          <a:p>
            <a:pPr marL="625056"/>
            <a:r>
              <a:rPr lang="en-US" sz="2400" dirty="0">
                <a:solidFill>
                  <a:srgbClr val="262626"/>
                </a:solidFill>
                <a:latin typeface="Arial" charset="0"/>
                <a:cs typeface="Arial" charset="0"/>
                <a:sym typeface="Arial" charset="0"/>
              </a:rPr>
              <a:t> endometriosis( which is the buildup of uterine tissue in places outside the uterus)</a:t>
            </a:r>
            <a:endParaRPr lang="en-US" sz="2400" dirty="0">
              <a:solidFill>
                <a:srgbClr val="262626"/>
              </a:solidFill>
              <a:latin typeface="Arial" charset="0"/>
              <a:sym typeface="Arial" charset="0"/>
            </a:endParaRPr>
          </a:p>
          <a:p>
            <a:pPr marL="625056"/>
            <a:r>
              <a:rPr lang="en-US" sz="2400" dirty="0">
                <a:solidFill>
                  <a:srgbClr val="262626"/>
                </a:solidFill>
                <a:latin typeface="Arial" charset="0"/>
                <a:cs typeface="Arial" charset="0"/>
                <a:sym typeface="Arial" charset="0"/>
              </a:rPr>
              <a:t>fibromyalgia, a condition of widespread muscle pain and fatigue.</a:t>
            </a:r>
            <a:endParaRPr lang="en-US" sz="2400" dirty="0">
              <a:solidFill>
                <a:srgbClr val="262626"/>
              </a:solidFill>
              <a:latin typeface="Arial" charset="0"/>
              <a:sym typeface="Arial"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Grp="1" noChangeArrowheads="1"/>
          </p:cNvSpPr>
          <p:nvPr>
            <p:ph type="title"/>
          </p:nvPr>
        </p:nvSpPr>
        <p:spPr>
          <a:xfrm>
            <a:off x="571473" y="500043"/>
            <a:ext cx="7563474" cy="1714512"/>
          </a:xfrm>
          <a:ln/>
        </p:spPr>
        <p:txBody>
          <a:bodyPr>
            <a:normAutofit/>
          </a:bodyPr>
          <a:lstStyle/>
          <a:p>
            <a:pPr marL="401822" indent="-401822" algn="l">
              <a:buSzPct val="171000"/>
              <a:buFontTx/>
              <a:buChar char="•"/>
            </a:pPr>
            <a:r>
              <a:rPr lang="en-US" sz="2800" b="1" dirty="0">
                <a:solidFill>
                  <a:schemeClr val="accent2"/>
                </a:solidFill>
                <a:latin typeface="Arial Bold" charset="0"/>
                <a:cs typeface="Arial Bold" charset="0"/>
                <a:sym typeface="Arial Bold" charset="0"/>
              </a:rPr>
              <a:t>Infections and tumors</a:t>
            </a:r>
            <a:endParaRPr lang="en-US" sz="2800" b="1" dirty="0">
              <a:solidFill>
                <a:schemeClr val="accent2"/>
              </a:solidFill>
              <a:latin typeface="Arial Bold" charset="0"/>
              <a:ea typeface="ヒラギノ角ゴ ProN W6" charset="0"/>
              <a:cs typeface="ヒラギノ角ゴ ProN W6" charset="0"/>
              <a:sym typeface="Arial Bold" charset="0"/>
            </a:endParaRPr>
          </a:p>
        </p:txBody>
      </p:sp>
      <p:sp>
        <p:nvSpPr>
          <p:cNvPr id="39938" name="Rectangle 2"/>
          <p:cNvSpPr>
            <a:spLocks noGrp="1" noChangeArrowheads="1"/>
          </p:cNvSpPr>
          <p:nvPr>
            <p:ph type="body" idx="1"/>
          </p:nvPr>
        </p:nvSpPr>
        <p:spPr>
          <a:xfrm>
            <a:off x="776883" y="2071678"/>
            <a:ext cx="7358063" cy="3482587"/>
          </a:xfrm>
          <a:ln/>
        </p:spPr>
        <p:txBody>
          <a:bodyPr>
            <a:noAutofit/>
          </a:bodyPr>
          <a:lstStyle/>
          <a:p>
            <a:pPr marL="625056"/>
            <a:r>
              <a:rPr lang="en-US" sz="2400" dirty="0">
                <a:solidFill>
                  <a:srgbClr val="262626"/>
                </a:solidFill>
                <a:latin typeface="Arial" charset="0"/>
                <a:cs typeface="Arial" charset="0"/>
                <a:sym typeface="Arial" charset="0"/>
              </a:rPr>
              <a:t> Although they are not common causes of back pain</a:t>
            </a:r>
            <a:endParaRPr lang="en-US" sz="2400" dirty="0">
              <a:solidFill>
                <a:srgbClr val="262626"/>
              </a:solidFill>
              <a:latin typeface="Arial" charset="0"/>
              <a:sym typeface="Arial" charset="0"/>
            </a:endParaRPr>
          </a:p>
          <a:p>
            <a:pPr marL="625056"/>
            <a:r>
              <a:rPr lang="en-US" sz="2400" dirty="0">
                <a:solidFill>
                  <a:srgbClr val="262626"/>
                </a:solidFill>
                <a:latin typeface="Arial" charset="0"/>
                <a:cs typeface="Arial" charset="0"/>
                <a:sym typeface="Arial" charset="0"/>
              </a:rPr>
              <a:t>Infections can cause pain when they involve the vertebrae, a condition called </a:t>
            </a:r>
            <a:r>
              <a:rPr lang="en-US" sz="2400" dirty="0" err="1">
                <a:solidFill>
                  <a:schemeClr val="accent2"/>
                </a:solidFill>
                <a:latin typeface="Arial" charset="0"/>
                <a:cs typeface="Arial" charset="0"/>
                <a:sym typeface="Arial" charset="0"/>
              </a:rPr>
              <a:t>osteomyelitis</a:t>
            </a:r>
            <a:r>
              <a:rPr lang="en-US" sz="2400" dirty="0">
                <a:solidFill>
                  <a:srgbClr val="262626"/>
                </a:solidFill>
                <a:latin typeface="Arial" charset="0"/>
                <a:cs typeface="Arial" charset="0"/>
                <a:sym typeface="Arial" charset="0"/>
              </a:rPr>
              <a:t>, or when they involve the disks that cushion the vertebrae, which is called </a:t>
            </a:r>
            <a:r>
              <a:rPr lang="en-US" sz="2400" dirty="0" err="1">
                <a:solidFill>
                  <a:schemeClr val="accent2"/>
                </a:solidFill>
                <a:latin typeface="Arial" charset="0"/>
                <a:cs typeface="Arial" charset="0"/>
                <a:sym typeface="Arial" charset="0"/>
              </a:rPr>
              <a:t>diskitis</a:t>
            </a:r>
            <a:endParaRPr lang="en-US" sz="2400" dirty="0">
              <a:solidFill>
                <a:schemeClr val="accent2"/>
              </a:solidFill>
              <a:latin typeface="Arial" charset="0"/>
              <a:sym typeface="Arial" charset="0"/>
            </a:endParaRPr>
          </a:p>
          <a:p>
            <a:pPr marL="625056"/>
            <a:r>
              <a:rPr lang="en-US" sz="2400" dirty="0">
                <a:solidFill>
                  <a:srgbClr val="262626"/>
                </a:solidFill>
                <a:latin typeface="Arial" charset="0"/>
                <a:cs typeface="Arial" charset="0"/>
                <a:sym typeface="Arial" charset="0"/>
              </a:rPr>
              <a:t> Tumors also are relatively rare causes of back pain. Occasionally, tumors begin in the back, but more often they appear in the back as a result of cancer that has spread from elsewhere in the body.</a:t>
            </a:r>
            <a:endParaRPr lang="en-US" sz="2400" dirty="0">
              <a:solidFill>
                <a:srgbClr val="262626"/>
              </a:solidFill>
              <a:latin typeface="Arial" charset="0"/>
              <a:sym typeface="Arial"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Grp="1" noChangeArrowheads="1"/>
          </p:cNvSpPr>
          <p:nvPr>
            <p:ph type="title"/>
          </p:nvPr>
        </p:nvSpPr>
        <p:spPr>
          <a:xfrm>
            <a:off x="616148" y="178594"/>
            <a:ext cx="7358063" cy="1714500"/>
          </a:xfrm>
          <a:ln/>
        </p:spPr>
        <p:txBody>
          <a:bodyPr>
            <a:normAutofit/>
          </a:bodyPr>
          <a:lstStyle/>
          <a:p>
            <a:pPr algn="l"/>
            <a:r>
              <a:rPr lang="en-US" sz="2800" dirty="0">
                <a:latin typeface="Helvetica" charset="0"/>
                <a:cs typeface="Helvetica" charset="0"/>
                <a:sym typeface="Helvetica" charset="0"/>
              </a:rPr>
              <a:t>Rare but serious condition</a:t>
            </a:r>
            <a:endParaRPr lang="en-US" sz="2800" dirty="0">
              <a:latin typeface="Helvetica" charset="0"/>
              <a:ea typeface="ヒラギノ角ゴ ProN W6" charset="0"/>
              <a:cs typeface="ヒラギノ角ゴ ProN W6" charset="0"/>
              <a:sym typeface="Helvetica" charset="0"/>
            </a:endParaRPr>
          </a:p>
        </p:txBody>
      </p:sp>
      <p:pic>
        <p:nvPicPr>
          <p:cNvPr id="40962" name="Picture 2"/>
          <p:cNvPicPr>
            <a:picLocks noChangeAspect="1" noChangeArrowheads="1"/>
          </p:cNvPicPr>
          <p:nvPr/>
        </p:nvPicPr>
        <p:blipFill>
          <a:blip r:embed="rId2"/>
          <a:srcRect/>
          <a:stretch>
            <a:fillRect/>
          </a:stretch>
        </p:blipFill>
        <p:spPr bwMode="auto">
          <a:xfrm>
            <a:off x="6322219" y="292448"/>
            <a:ext cx="2455664" cy="4057427"/>
          </a:xfrm>
          <a:prstGeom prst="rect">
            <a:avLst/>
          </a:prstGeom>
          <a:noFill/>
          <a:ln w="12700" cap="flat">
            <a:noFill/>
            <a:miter lim="800000"/>
            <a:headEnd/>
            <a:tailEnd/>
          </a:ln>
        </p:spPr>
      </p:pic>
      <p:sp>
        <p:nvSpPr>
          <p:cNvPr id="40963" name="Rectangle 3"/>
          <p:cNvSpPr>
            <a:spLocks noGrp="1" noChangeArrowheads="1"/>
          </p:cNvSpPr>
          <p:nvPr>
            <p:ph type="body" idx="1"/>
          </p:nvPr>
        </p:nvSpPr>
        <p:spPr>
          <a:xfrm>
            <a:off x="267890" y="1571612"/>
            <a:ext cx="7358063" cy="3705833"/>
          </a:xfrm>
          <a:ln/>
        </p:spPr>
        <p:txBody>
          <a:bodyPr/>
          <a:lstStyle/>
          <a:p>
            <a:pPr marL="625056"/>
            <a:r>
              <a:rPr lang="en-US" sz="2400" b="1" dirty="0" err="1">
                <a:solidFill>
                  <a:schemeClr val="accent2"/>
                </a:solidFill>
                <a:latin typeface="Helvetica" charset="0"/>
                <a:cs typeface="Helvetica" charset="0"/>
                <a:sym typeface="Helvetica" charset="0"/>
              </a:rPr>
              <a:t>Cauda</a:t>
            </a:r>
            <a:r>
              <a:rPr lang="en-US" sz="2400" b="1" dirty="0">
                <a:solidFill>
                  <a:schemeClr val="accent2"/>
                </a:solidFill>
                <a:latin typeface="Helvetica" charset="0"/>
                <a:cs typeface="Helvetica" charset="0"/>
                <a:sym typeface="Helvetica" charset="0"/>
              </a:rPr>
              <a:t> </a:t>
            </a:r>
            <a:r>
              <a:rPr lang="en-US" sz="2400" b="1" dirty="0" err="1">
                <a:solidFill>
                  <a:schemeClr val="accent2"/>
                </a:solidFill>
                <a:latin typeface="Helvetica" charset="0"/>
                <a:cs typeface="Helvetica" charset="0"/>
                <a:sym typeface="Helvetica" charset="0"/>
              </a:rPr>
              <a:t>equina</a:t>
            </a:r>
            <a:r>
              <a:rPr lang="en-US" sz="2400" b="1" dirty="0">
                <a:solidFill>
                  <a:schemeClr val="accent2"/>
                </a:solidFill>
                <a:latin typeface="Helvetica" charset="0"/>
                <a:cs typeface="Helvetica" charset="0"/>
                <a:sym typeface="Helvetica" charset="0"/>
              </a:rPr>
              <a:t> syndrome.</a:t>
            </a:r>
            <a:endParaRPr lang="en-US" sz="2400" b="1" dirty="0">
              <a:solidFill>
                <a:schemeClr val="accent2"/>
              </a:solidFill>
              <a:latin typeface="Helvetica" charset="0"/>
              <a:ea typeface="ヒラギノ角ゴ ProN W6" charset="0"/>
              <a:cs typeface="ヒラギノ角ゴ ProN W6" charset="0"/>
              <a:sym typeface="Helvetica" charset="0"/>
            </a:endParaRPr>
          </a:p>
          <a:p>
            <a:pPr marL="625056"/>
            <a:r>
              <a:rPr lang="en-US" sz="2400" dirty="0">
                <a:latin typeface="Helvetica" charset="0"/>
                <a:cs typeface="Helvetica" charset="0"/>
                <a:sym typeface="Helvetica" charset="0"/>
              </a:rPr>
              <a:t> This is a serious neurological problem affecting a bundle of nerve roots that serve your lower back and legs.</a:t>
            </a:r>
            <a:endParaRPr lang="en-US" sz="2400" dirty="0">
              <a:latin typeface="Helvetica" charset="0"/>
              <a:sym typeface="Helvetica" charset="0"/>
            </a:endParaRPr>
          </a:p>
          <a:p>
            <a:pPr marL="625056"/>
            <a:endParaRPr lang="en-US" sz="2400" dirty="0">
              <a:latin typeface="Helvetica" charset="0"/>
              <a:sym typeface="Helvetica" charset="0"/>
            </a:endParaRPr>
          </a:p>
          <a:p>
            <a:pPr marL="625056"/>
            <a:r>
              <a:rPr lang="en-US" sz="2400" dirty="0">
                <a:latin typeface="Helvetica" charset="0"/>
                <a:cs typeface="Helvetica" charset="0"/>
                <a:sym typeface="Helvetica" charset="0"/>
              </a:rPr>
              <a:t> It can cause weakness in the legs, numbness in the "saddle" or groin area, and loss of bowel or bladder control.</a:t>
            </a:r>
            <a:endParaRPr lang="en-US" sz="2400" dirty="0">
              <a:latin typeface="Helvetica" charset="0"/>
              <a:sym typeface="Helvetica"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Grp="1" noChangeArrowheads="1"/>
          </p:cNvSpPr>
          <p:nvPr>
            <p:ph type="title"/>
          </p:nvPr>
        </p:nvSpPr>
        <p:spPr>
          <a:xfrm>
            <a:off x="571472" y="285728"/>
            <a:ext cx="7358063" cy="1053692"/>
          </a:xfrm>
          <a:ln/>
        </p:spPr>
        <p:txBody>
          <a:bodyPr>
            <a:normAutofit/>
          </a:bodyPr>
          <a:lstStyle/>
          <a:p>
            <a:pPr algn="l">
              <a:spcBef>
                <a:spcPts val="1687"/>
              </a:spcBef>
              <a:buSzPct val="171000"/>
              <a:buFontTx/>
              <a:buChar char="•"/>
            </a:pPr>
            <a:r>
              <a:rPr lang="en-US" sz="2800" b="1" dirty="0">
                <a:solidFill>
                  <a:schemeClr val="accent2"/>
                </a:solidFill>
                <a:latin typeface="Arial Bold" charset="0"/>
                <a:cs typeface="Arial Bold" charset="0"/>
                <a:sym typeface="Arial Bold" charset="0"/>
              </a:rPr>
              <a:t>Who Gets Back Pain?</a:t>
            </a:r>
            <a:r>
              <a:rPr lang="en-US" sz="2800" b="1" dirty="0">
                <a:solidFill>
                  <a:schemeClr val="accent2"/>
                </a:solidFill>
                <a:latin typeface="Arial Bold" charset="0"/>
                <a:ea typeface="ヒラギノ角ゴ ProN W6" charset="0"/>
                <a:cs typeface="ヒラギノ角ゴ ProN W6" charset="0"/>
                <a:sym typeface="Arial Bold" charset="0"/>
              </a:rPr>
              <a:t/>
            </a:r>
            <a:br>
              <a:rPr lang="en-US" sz="2800" b="1" dirty="0">
                <a:solidFill>
                  <a:schemeClr val="accent2"/>
                </a:solidFill>
                <a:latin typeface="Arial Bold" charset="0"/>
                <a:ea typeface="ヒラギノ角ゴ ProN W6" charset="0"/>
                <a:cs typeface="ヒラギノ角ゴ ProN W6" charset="0"/>
                <a:sym typeface="Arial Bold" charset="0"/>
              </a:rPr>
            </a:br>
            <a:endParaRPr lang="en-US" sz="2800" b="1" dirty="0">
              <a:solidFill>
                <a:schemeClr val="accent2"/>
              </a:solidFill>
            </a:endParaRPr>
          </a:p>
        </p:txBody>
      </p:sp>
      <p:sp>
        <p:nvSpPr>
          <p:cNvPr id="41986" name="Rectangle 2"/>
          <p:cNvSpPr>
            <a:spLocks noGrp="1" noChangeArrowheads="1"/>
          </p:cNvSpPr>
          <p:nvPr>
            <p:ph type="body" idx="1"/>
          </p:nvPr>
        </p:nvSpPr>
        <p:spPr>
          <a:xfrm>
            <a:off x="214282" y="1000108"/>
            <a:ext cx="7329510" cy="4625989"/>
          </a:xfrm>
          <a:ln/>
        </p:spPr>
        <p:txBody>
          <a:bodyPr>
            <a:noAutofit/>
          </a:bodyPr>
          <a:lstStyle/>
          <a:p>
            <a:pPr>
              <a:tabLst>
                <a:tab pos="98223" algn="l"/>
                <a:tab pos="321457" algn="l"/>
                <a:tab pos="98223" algn="l"/>
                <a:tab pos="321457" algn="l"/>
                <a:tab pos="98223" algn="l"/>
                <a:tab pos="321457" algn="l"/>
                <a:tab pos="98223" algn="l"/>
                <a:tab pos="321457" algn="l"/>
              </a:tabLst>
            </a:pPr>
            <a:endParaRPr lang="en-US" sz="2400" dirty="0" smtClean="0">
              <a:solidFill>
                <a:srgbClr val="262626"/>
              </a:solidFill>
              <a:latin typeface="Arial" charset="0"/>
              <a:cs typeface="Arial" charset="0"/>
              <a:sym typeface="Arial" charset="0"/>
            </a:endParaRPr>
          </a:p>
          <a:p>
            <a:pPr>
              <a:tabLst>
                <a:tab pos="98223" algn="l"/>
                <a:tab pos="321457" algn="l"/>
                <a:tab pos="98223" algn="l"/>
                <a:tab pos="321457" algn="l"/>
                <a:tab pos="98223" algn="l"/>
                <a:tab pos="321457" algn="l"/>
                <a:tab pos="98223" algn="l"/>
                <a:tab pos="321457" algn="l"/>
              </a:tabLst>
            </a:pPr>
            <a:endParaRPr lang="en-US" sz="2400" dirty="0" smtClean="0">
              <a:solidFill>
                <a:srgbClr val="262626"/>
              </a:solidFill>
              <a:latin typeface="Arial" charset="0"/>
              <a:cs typeface="Arial" charset="0"/>
              <a:sym typeface="Arial" charset="0"/>
            </a:endParaRPr>
          </a:p>
          <a:p>
            <a:pPr>
              <a:tabLst>
                <a:tab pos="98223" algn="l"/>
                <a:tab pos="321457" algn="l"/>
                <a:tab pos="98223" algn="l"/>
                <a:tab pos="321457" algn="l"/>
                <a:tab pos="98223" algn="l"/>
                <a:tab pos="321457" algn="l"/>
                <a:tab pos="98223" algn="l"/>
                <a:tab pos="321457" algn="l"/>
              </a:tabLst>
            </a:pPr>
            <a:r>
              <a:rPr lang="en-US" sz="2400" dirty="0" smtClean="0">
                <a:solidFill>
                  <a:srgbClr val="262626"/>
                </a:solidFill>
                <a:latin typeface="Arial" charset="0"/>
                <a:cs typeface="Arial" charset="0"/>
                <a:sym typeface="Arial" charset="0"/>
              </a:rPr>
              <a:t>Anyone </a:t>
            </a:r>
            <a:r>
              <a:rPr lang="en-US" sz="2400" dirty="0">
                <a:solidFill>
                  <a:srgbClr val="262626"/>
                </a:solidFill>
                <a:latin typeface="Arial" charset="0"/>
                <a:cs typeface="Arial" charset="0"/>
                <a:sym typeface="Arial" charset="0"/>
              </a:rPr>
              <a:t>can have back pain, but some things that increase your risk are:</a:t>
            </a:r>
            <a:endParaRPr lang="en-US" sz="2400" dirty="0">
              <a:solidFill>
                <a:srgbClr val="262626"/>
              </a:solidFill>
              <a:latin typeface="Arial" charset="0"/>
              <a:sym typeface="Arial" charset="0"/>
            </a:endParaRPr>
          </a:p>
          <a:p>
            <a:pPr>
              <a:spcBef>
                <a:spcPts val="844"/>
              </a:spcBef>
              <a:buClr>
                <a:srgbClr val="262626"/>
              </a:buClr>
              <a:buFont typeface="Arial" charset="0"/>
              <a:buChar char="•"/>
              <a:tabLst>
                <a:tab pos="98223" algn="l"/>
                <a:tab pos="321457" algn="l"/>
                <a:tab pos="98223" algn="l"/>
                <a:tab pos="321457" algn="l"/>
                <a:tab pos="98223" algn="l"/>
                <a:tab pos="321457" algn="l"/>
                <a:tab pos="98223" algn="l"/>
                <a:tab pos="321457" algn="l"/>
              </a:tabLst>
            </a:pPr>
            <a:r>
              <a:rPr lang="en-US" sz="2400" dirty="0">
                <a:solidFill>
                  <a:srgbClr val="262626"/>
                </a:solidFill>
                <a:latin typeface="Arial" charset="0"/>
                <a:cs typeface="Arial" charset="0"/>
                <a:sym typeface="Arial" charset="0"/>
              </a:rPr>
              <a:t>Getting older. Back pain is more common the older you get. You may first have back pain when you are 30 to 40 years old.</a:t>
            </a:r>
            <a:endParaRPr lang="en-US" sz="2400" dirty="0">
              <a:solidFill>
                <a:srgbClr val="262626"/>
              </a:solidFill>
              <a:latin typeface="Arial" charset="0"/>
              <a:sym typeface="Arial" charset="0"/>
            </a:endParaRPr>
          </a:p>
          <a:p>
            <a:pPr>
              <a:spcBef>
                <a:spcPts val="422"/>
              </a:spcBef>
              <a:buClr>
                <a:srgbClr val="262626"/>
              </a:buClr>
              <a:buFont typeface="Arial" charset="0"/>
              <a:buChar char="•"/>
              <a:tabLst>
                <a:tab pos="98223" algn="l"/>
                <a:tab pos="321457" algn="l"/>
                <a:tab pos="98223" algn="l"/>
                <a:tab pos="321457" algn="l"/>
                <a:tab pos="98223" algn="l"/>
                <a:tab pos="321457" algn="l"/>
                <a:tab pos="98223" algn="l"/>
                <a:tab pos="321457" algn="l"/>
              </a:tabLst>
            </a:pPr>
            <a:r>
              <a:rPr lang="en-US" sz="2400" dirty="0">
                <a:solidFill>
                  <a:srgbClr val="262626"/>
                </a:solidFill>
                <a:latin typeface="Arial" charset="0"/>
                <a:cs typeface="Arial" charset="0"/>
                <a:sym typeface="Arial" charset="0"/>
              </a:rPr>
              <a:t>Poor physical fitness. Back pain is more common in people who are not fit.</a:t>
            </a:r>
            <a:endParaRPr lang="en-US" sz="2400" dirty="0">
              <a:solidFill>
                <a:srgbClr val="262626"/>
              </a:solidFill>
              <a:latin typeface="Arial" charset="0"/>
              <a:sym typeface="Arial" charset="0"/>
            </a:endParaRPr>
          </a:p>
          <a:p>
            <a:pPr>
              <a:spcBef>
                <a:spcPts val="422"/>
              </a:spcBef>
              <a:buClr>
                <a:srgbClr val="262626"/>
              </a:buClr>
              <a:buNone/>
              <a:tabLst>
                <a:tab pos="98223" algn="l"/>
                <a:tab pos="321457" algn="l"/>
                <a:tab pos="98223" algn="l"/>
                <a:tab pos="321457" algn="l"/>
                <a:tab pos="98223" algn="l"/>
                <a:tab pos="321457" algn="l"/>
                <a:tab pos="98223" algn="l"/>
                <a:tab pos="321457" algn="l"/>
              </a:tabLst>
            </a:pPr>
            <a:endParaRPr lang="en-US" sz="2400" dirty="0">
              <a:solidFill>
                <a:srgbClr val="262626"/>
              </a:solidFill>
              <a:latin typeface="Arial" charset="0"/>
              <a:sym typeface="Arial" charset="0"/>
            </a:endParaRPr>
          </a:p>
          <a:p>
            <a:pPr>
              <a:spcBef>
                <a:spcPts val="422"/>
              </a:spcBef>
              <a:tabLst>
                <a:tab pos="98223" algn="l"/>
                <a:tab pos="321457" algn="l"/>
                <a:tab pos="98223" algn="l"/>
                <a:tab pos="321457" algn="l"/>
                <a:tab pos="98223" algn="l"/>
                <a:tab pos="321457" algn="l"/>
                <a:tab pos="98223" algn="l"/>
                <a:tab pos="321457" algn="l"/>
              </a:tabLst>
            </a:pPr>
            <a:endParaRPr lang="en-US" sz="2400" dirty="0">
              <a:solidFill>
                <a:srgbClr val="262626"/>
              </a:solidFill>
              <a:latin typeface="Arial" charset="0"/>
              <a:sym typeface="Arial"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spcBef>
                <a:spcPts val="422"/>
              </a:spcBef>
              <a:buClr>
                <a:srgbClr val="262626"/>
              </a:buClr>
              <a:buFont typeface="Arial" charset="0"/>
              <a:buChar char="•"/>
              <a:tabLst>
                <a:tab pos="98223" algn="l"/>
                <a:tab pos="321457" algn="l"/>
                <a:tab pos="98223" algn="l"/>
                <a:tab pos="321457" algn="l"/>
                <a:tab pos="98223" algn="l"/>
                <a:tab pos="321457" algn="l"/>
                <a:tab pos="98223" algn="l"/>
                <a:tab pos="321457" algn="l"/>
              </a:tabLst>
            </a:pPr>
            <a:r>
              <a:rPr lang="en-US" sz="2400" dirty="0" smtClean="0">
                <a:solidFill>
                  <a:srgbClr val="262626"/>
                </a:solidFill>
                <a:latin typeface="Arial" charset="0"/>
                <a:cs typeface="Arial" charset="0"/>
                <a:sym typeface="Arial" charset="0"/>
              </a:rPr>
              <a:t>Being overweight. A diet high in calories and fat can make you gain weight. Too much weight can stress the back and cause pain.</a:t>
            </a:r>
            <a:endParaRPr lang="en-US" sz="2400" dirty="0" smtClean="0">
              <a:solidFill>
                <a:srgbClr val="262626"/>
              </a:solidFill>
              <a:latin typeface="Arial" charset="0"/>
              <a:sym typeface="Arial" charset="0"/>
            </a:endParaRPr>
          </a:p>
          <a:p>
            <a:pPr>
              <a:spcBef>
                <a:spcPts val="422"/>
              </a:spcBef>
              <a:buClr>
                <a:srgbClr val="262626"/>
              </a:buClr>
              <a:buFont typeface="Arial" charset="0"/>
              <a:buChar char="•"/>
              <a:tabLst>
                <a:tab pos="98223" algn="l"/>
                <a:tab pos="321457" algn="l"/>
                <a:tab pos="98223" algn="l"/>
                <a:tab pos="321457" algn="l"/>
                <a:tab pos="98223" algn="l"/>
                <a:tab pos="321457" algn="l"/>
                <a:tab pos="98223" algn="l"/>
                <a:tab pos="321457" algn="l"/>
              </a:tabLst>
            </a:pPr>
            <a:endParaRPr lang="en-US" sz="2400" dirty="0" smtClean="0">
              <a:solidFill>
                <a:srgbClr val="262626"/>
              </a:solidFill>
              <a:latin typeface="Arial" charset="0"/>
              <a:cs typeface="Arial" charset="0"/>
              <a:sym typeface="Arial" charset="0"/>
            </a:endParaRPr>
          </a:p>
          <a:p>
            <a:pPr>
              <a:spcBef>
                <a:spcPts val="422"/>
              </a:spcBef>
              <a:buClr>
                <a:srgbClr val="262626"/>
              </a:buClr>
              <a:buFont typeface="Arial" charset="0"/>
              <a:buChar char="•"/>
              <a:tabLst>
                <a:tab pos="98223" algn="l"/>
                <a:tab pos="321457" algn="l"/>
                <a:tab pos="98223" algn="l"/>
                <a:tab pos="321457" algn="l"/>
                <a:tab pos="98223" algn="l"/>
                <a:tab pos="321457" algn="l"/>
                <a:tab pos="98223" algn="l"/>
                <a:tab pos="321457" algn="l"/>
              </a:tabLst>
            </a:pPr>
            <a:r>
              <a:rPr lang="en-US" sz="2400" dirty="0" smtClean="0">
                <a:solidFill>
                  <a:srgbClr val="262626"/>
                </a:solidFill>
                <a:latin typeface="Arial" charset="0"/>
                <a:cs typeface="Arial" charset="0"/>
                <a:sym typeface="Arial" charset="0"/>
              </a:rPr>
              <a:t>Heredity. Some causes of back pain, such as </a:t>
            </a:r>
            <a:r>
              <a:rPr lang="en-US" sz="2400" dirty="0" err="1" smtClean="0">
                <a:solidFill>
                  <a:srgbClr val="262626"/>
                </a:solidFill>
                <a:latin typeface="Arial" charset="0"/>
                <a:cs typeface="Arial" charset="0"/>
                <a:sym typeface="Arial" charset="0"/>
              </a:rPr>
              <a:t>ankylosing</a:t>
            </a:r>
            <a:r>
              <a:rPr lang="en-US" sz="2400" dirty="0" smtClean="0">
                <a:solidFill>
                  <a:srgbClr val="262626"/>
                </a:solidFill>
                <a:latin typeface="Arial" charset="0"/>
                <a:cs typeface="Arial" charset="0"/>
                <a:sym typeface="Arial" charset="0"/>
              </a:rPr>
              <a:t> </a:t>
            </a:r>
            <a:r>
              <a:rPr lang="en-US" sz="2400" dirty="0" err="1" smtClean="0">
                <a:solidFill>
                  <a:srgbClr val="262626"/>
                </a:solidFill>
                <a:latin typeface="Arial" charset="0"/>
                <a:cs typeface="Arial" charset="0"/>
                <a:sym typeface="Arial" charset="0"/>
              </a:rPr>
              <a:t>spondylitis</a:t>
            </a:r>
            <a:r>
              <a:rPr lang="en-US" sz="2400" dirty="0" smtClean="0">
                <a:solidFill>
                  <a:srgbClr val="262626"/>
                </a:solidFill>
                <a:latin typeface="Arial" charset="0"/>
                <a:cs typeface="Arial" charset="0"/>
                <a:sym typeface="Arial" charset="0"/>
              </a:rPr>
              <a:t>, a form of arthritis that affects the spine, can have a genetic component</a:t>
            </a:r>
            <a:endParaRPr lang="en-US" sz="2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Grp="1" noChangeArrowheads="1"/>
          </p:cNvSpPr>
          <p:nvPr>
            <p:ph type="title"/>
          </p:nvPr>
        </p:nvSpPr>
        <p:spPr>
          <a:ln/>
        </p:spPr>
        <p:txBody>
          <a:bodyPr/>
          <a:lstStyle/>
          <a:p>
            <a:endParaRPr lang="en-US"/>
          </a:p>
        </p:txBody>
      </p:sp>
      <p:sp>
        <p:nvSpPr>
          <p:cNvPr id="43010" name="Rectangle 2"/>
          <p:cNvSpPr>
            <a:spLocks noGrp="1" noChangeArrowheads="1"/>
          </p:cNvSpPr>
          <p:nvPr>
            <p:ph type="body" idx="1"/>
          </p:nvPr>
        </p:nvSpPr>
        <p:spPr>
          <a:xfrm>
            <a:off x="892969" y="1732360"/>
            <a:ext cx="7358063" cy="4018359"/>
          </a:xfrm>
          <a:ln/>
        </p:spPr>
        <p:txBody>
          <a:bodyPr>
            <a:noAutofit/>
          </a:bodyPr>
          <a:lstStyle/>
          <a:p>
            <a:pPr marL="223234" indent="-35717">
              <a:buClr>
                <a:srgbClr val="262626"/>
              </a:buClr>
              <a:buFont typeface="Arial" charset="0"/>
              <a:buChar char="•"/>
              <a:tabLst>
                <a:tab pos="98223" algn="l"/>
                <a:tab pos="321457" algn="l"/>
                <a:tab pos="98223" algn="l"/>
                <a:tab pos="321457" algn="l"/>
              </a:tabLst>
            </a:pPr>
            <a:r>
              <a:rPr lang="en-US" sz="2200" dirty="0">
                <a:solidFill>
                  <a:srgbClr val="262626"/>
                </a:solidFill>
                <a:latin typeface="Arial" charset="0"/>
                <a:cs typeface="Arial" charset="0"/>
                <a:sym typeface="Arial" charset="0"/>
              </a:rPr>
              <a:t>Your job. If you have to lift, push, or pull while twisting your spine, you may get back pain. If you work at a desk all day and do not sit up straight, you may also get back pain.</a:t>
            </a:r>
            <a:endParaRPr lang="en-US" sz="2200" dirty="0">
              <a:solidFill>
                <a:srgbClr val="262626"/>
              </a:solidFill>
              <a:latin typeface="Arial" charset="0"/>
              <a:sym typeface="Arial" charset="0"/>
            </a:endParaRPr>
          </a:p>
          <a:p>
            <a:pPr marL="223234" indent="-35717">
              <a:spcBef>
                <a:spcPts val="422"/>
              </a:spcBef>
              <a:buClr>
                <a:srgbClr val="262626"/>
              </a:buClr>
              <a:buFont typeface="Arial" charset="0"/>
              <a:buChar char="•"/>
              <a:tabLst>
                <a:tab pos="98223" algn="l"/>
                <a:tab pos="321457" algn="l"/>
                <a:tab pos="98223" algn="l"/>
                <a:tab pos="321457" algn="l"/>
              </a:tabLst>
            </a:pPr>
            <a:r>
              <a:rPr lang="en-US" sz="2200" dirty="0">
                <a:solidFill>
                  <a:srgbClr val="262626"/>
                </a:solidFill>
                <a:latin typeface="Arial" charset="0"/>
                <a:cs typeface="Arial" charset="0"/>
                <a:sym typeface="Arial" charset="0"/>
              </a:rPr>
              <a:t>Smoking. Your body may not be able to get enough nutrients to the disks in your back if you smoke. Smoker’s cough may also cause back pain. People who smoke are slow to heal, so back pain may last longer.</a:t>
            </a:r>
            <a:endParaRPr lang="en-US" sz="2200" dirty="0">
              <a:solidFill>
                <a:srgbClr val="262626"/>
              </a:solidFill>
              <a:latin typeface="Arial" charset="0"/>
              <a:sym typeface="Arial" charset="0"/>
            </a:endParaRPr>
          </a:p>
          <a:p>
            <a:pPr marL="223234" indent="-35717">
              <a:spcBef>
                <a:spcPts val="422"/>
              </a:spcBef>
              <a:tabLst>
                <a:tab pos="98223" algn="l"/>
                <a:tab pos="321457" algn="l"/>
                <a:tab pos="98223" algn="l"/>
                <a:tab pos="321457" algn="l"/>
              </a:tabLst>
            </a:pPr>
            <a:r>
              <a:rPr lang="en-US" sz="2200" dirty="0">
                <a:solidFill>
                  <a:srgbClr val="262626"/>
                </a:solidFill>
                <a:latin typeface="Arial" charset="0"/>
                <a:cs typeface="Arial" charset="0"/>
                <a:sym typeface="Arial" charset="0"/>
              </a:rPr>
              <a:t>Another factor is race. For example, black women are two to three times more likely than white women to have part of the lower spine slip out of place.</a:t>
            </a:r>
            <a:endParaRPr lang="en-US" sz="2200" dirty="0">
              <a:solidFill>
                <a:srgbClr val="262626"/>
              </a:solidFill>
              <a:latin typeface="Arial" charset="0"/>
              <a:sym typeface="Arial"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a:ln/>
        </p:spPr>
        <p:txBody>
          <a:bodyPr/>
          <a:lstStyle/>
          <a:p>
            <a:r>
              <a:rPr lang="en-US" dirty="0">
                <a:solidFill>
                  <a:srgbClr val="FFFFFF"/>
                </a:solidFill>
              </a:rPr>
              <a:t>The back pain</a:t>
            </a:r>
          </a:p>
        </p:txBody>
      </p:sp>
      <p:sp>
        <p:nvSpPr>
          <p:cNvPr id="17410" name="Rectangle 2"/>
          <p:cNvSpPr>
            <a:spLocks noGrp="1" noChangeArrowheads="1"/>
          </p:cNvSpPr>
          <p:nvPr>
            <p:ph type="body" idx="1"/>
          </p:nvPr>
        </p:nvSpPr>
        <p:spPr>
          <a:xfrm>
            <a:off x="1000100" y="2214554"/>
            <a:ext cx="7250932" cy="3045032"/>
          </a:xfrm>
          <a:ln/>
        </p:spPr>
        <p:txBody>
          <a:bodyPr/>
          <a:lstStyle/>
          <a:p>
            <a:pPr marL="625056"/>
            <a:r>
              <a:rPr lang="en-US" sz="2500" dirty="0">
                <a:latin typeface="Lucida Grande" charset="0"/>
                <a:ea typeface="Lucida Grande" charset="0"/>
                <a:cs typeface="Lucida Grande" charset="0"/>
                <a:sym typeface="Lucida Grande" charset="0"/>
              </a:rPr>
              <a:t>If you've ever groaned, "Oh, my aching back!", you are not alone. Back pain is one of the most common medical problems, affecting 8 out of 10 people at some point during their lives</a:t>
            </a:r>
            <a:endParaRPr lang="en-US" sz="2500" dirty="0">
              <a:latin typeface="Lucida Grande" charset="0"/>
              <a:sym typeface="Lucida Grande"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Diagnosis of back pain</a:t>
            </a:r>
            <a:endParaRPr lang="en-US" dirty="0"/>
          </a:p>
        </p:txBody>
      </p:sp>
      <p:sp>
        <p:nvSpPr>
          <p:cNvPr id="3" name="Subtitle 2"/>
          <p:cNvSpPr>
            <a:spLocks noGrp="1"/>
          </p:cNvSpPr>
          <p:nvPr>
            <p:ph type="subTitle" idx="1"/>
          </p:nvPr>
        </p:nvSpPr>
        <p:spPr/>
        <p:txBody>
          <a:bodyPr/>
          <a:lstStyle/>
          <a:p>
            <a:r>
              <a:rPr lang="en-US" dirty="0" smtClean="0">
                <a:solidFill>
                  <a:schemeClr val="tx1"/>
                </a:solidFill>
              </a:rPr>
              <a:t>History </a:t>
            </a:r>
          </a:p>
          <a:p>
            <a:endParaRPr lang="en-US" dirty="0">
              <a:solidFill>
                <a:schemeClr val="tx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Each type of back pain has it's own presentation but  …</a:t>
            </a:r>
            <a:endParaRPr lang="en-US" sz="2800" dirty="0"/>
          </a:p>
        </p:txBody>
      </p:sp>
      <p:sp>
        <p:nvSpPr>
          <p:cNvPr id="3" name="Content Placeholder 2"/>
          <p:cNvSpPr>
            <a:spLocks noGrp="1"/>
          </p:cNvSpPr>
          <p:nvPr>
            <p:ph idx="1"/>
          </p:nvPr>
        </p:nvSpPr>
        <p:spPr/>
        <p:txBody>
          <a:bodyPr>
            <a:normAutofit/>
          </a:bodyPr>
          <a:lstStyle/>
          <a:p>
            <a:r>
              <a:rPr lang="en-US" sz="2000" dirty="0" smtClean="0"/>
              <a:t>During taking history, you must cover the following:</a:t>
            </a:r>
          </a:p>
          <a:p>
            <a:pPr marL="457200" indent="-457200">
              <a:buFont typeface="+mj-lt"/>
              <a:buAutoNum type="arabicPeriod"/>
            </a:pPr>
            <a:r>
              <a:rPr lang="en-US" sz="2000" dirty="0" smtClean="0"/>
              <a:t>the course of pain.</a:t>
            </a:r>
          </a:p>
          <a:p>
            <a:pPr marL="457200" indent="-457200">
              <a:buFont typeface="+mj-lt"/>
              <a:buAutoNum type="arabicPeriod"/>
            </a:pPr>
            <a:r>
              <a:rPr lang="en-US" sz="2000" dirty="0" smtClean="0"/>
              <a:t>Is there evidence of a systemic disease.</a:t>
            </a:r>
          </a:p>
          <a:p>
            <a:pPr marL="457200" indent="-457200">
              <a:buFont typeface="+mj-lt"/>
              <a:buAutoNum type="arabicPeriod"/>
            </a:pPr>
            <a:r>
              <a:rPr lang="en-US" sz="2000" dirty="0" smtClean="0"/>
              <a:t>Is there evidence of neurologic </a:t>
            </a:r>
            <a:r>
              <a:rPr lang="en-US" sz="2000" dirty="0" err="1" smtClean="0"/>
              <a:t>probloms</a:t>
            </a:r>
            <a:r>
              <a:rPr lang="en-US" sz="2000" dirty="0" smtClean="0"/>
              <a:t>.</a:t>
            </a:r>
          </a:p>
          <a:p>
            <a:pPr marL="457200" indent="-457200">
              <a:buFont typeface="+mj-lt"/>
              <a:buAutoNum type="arabicPeriod"/>
            </a:pPr>
            <a:r>
              <a:rPr lang="en-US" sz="2000" dirty="0" smtClean="0"/>
              <a:t>Occupational history.</a:t>
            </a:r>
          </a:p>
          <a:p>
            <a:pPr marL="457200" indent="-457200">
              <a:buFont typeface="+mj-lt"/>
              <a:buAutoNum type="arabicPeriod"/>
            </a:pPr>
            <a:r>
              <a:rPr lang="en-US" sz="2000" dirty="0" smtClean="0"/>
              <a:t>Red flags.</a:t>
            </a:r>
          </a:p>
          <a:p>
            <a:pPr marL="457200" indent="-457200">
              <a:buFont typeface="+mj-lt"/>
              <a:buAutoNum type="arabicPeriod"/>
            </a:pPr>
            <a:r>
              <a:rPr lang="en-US" sz="2000" dirty="0" smtClean="0"/>
              <a:t>Yellow flags.</a:t>
            </a:r>
            <a:endParaRPr lang="en-US" sz="20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 flags</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sz="2000" dirty="0" smtClean="0"/>
              <a:t>Onset age either &lt;20 or &gt;55 years.</a:t>
            </a:r>
          </a:p>
          <a:p>
            <a:pPr marL="514350" indent="-514350">
              <a:buFont typeface="+mj-lt"/>
              <a:buAutoNum type="arabicPeriod"/>
            </a:pPr>
            <a:r>
              <a:rPr lang="en-US" sz="2000" dirty="0" smtClean="0"/>
              <a:t>Bowel or bladder dysfunction.</a:t>
            </a:r>
          </a:p>
          <a:p>
            <a:pPr marL="514350" indent="-514350">
              <a:buFont typeface="+mj-lt"/>
              <a:buAutoNum type="arabicPeriod"/>
            </a:pPr>
            <a:r>
              <a:rPr lang="en-US" sz="2000" dirty="0" smtClean="0"/>
              <a:t>Spinal deformity.</a:t>
            </a:r>
          </a:p>
          <a:p>
            <a:pPr marL="514350" indent="-514350">
              <a:buFont typeface="+mj-lt"/>
              <a:buAutoNum type="arabicPeriod"/>
            </a:pPr>
            <a:r>
              <a:rPr lang="en-US" sz="2000" dirty="0" smtClean="0"/>
              <a:t>Wight loss.</a:t>
            </a:r>
          </a:p>
          <a:p>
            <a:pPr marL="514350" indent="-514350">
              <a:buFont typeface="+mj-lt"/>
              <a:buAutoNum type="arabicPeriod"/>
            </a:pPr>
            <a:r>
              <a:rPr lang="en-US" sz="2000" dirty="0" err="1" smtClean="0"/>
              <a:t>Lymphadenopathy</a:t>
            </a:r>
            <a:r>
              <a:rPr lang="en-US" sz="2000" dirty="0" smtClean="0"/>
              <a:t>.</a:t>
            </a:r>
          </a:p>
          <a:p>
            <a:pPr marL="514350" indent="-514350">
              <a:buFont typeface="+mj-lt"/>
              <a:buAutoNum type="arabicPeriod"/>
            </a:pPr>
            <a:r>
              <a:rPr lang="en-US" sz="2000" dirty="0" smtClean="0"/>
              <a:t>Neurological symptoms.</a:t>
            </a:r>
          </a:p>
          <a:p>
            <a:pPr marL="514350" indent="-514350">
              <a:buFont typeface="+mj-lt"/>
              <a:buAutoNum type="arabicPeriod"/>
            </a:pPr>
            <a:r>
              <a:rPr lang="en-US" sz="2000" dirty="0" smtClean="0"/>
              <a:t>History </a:t>
            </a:r>
            <a:r>
              <a:rPr lang="en-US" sz="2000" smtClean="0"/>
              <a:t>of HIV</a:t>
            </a:r>
            <a:r>
              <a:rPr lang="en-US" sz="2000" dirty="0" smtClean="0"/>
              <a:t>, corticosteroid therapy.</a:t>
            </a:r>
          </a:p>
          <a:p>
            <a:pPr marL="514350" indent="-514350">
              <a:buFont typeface="+mj-lt"/>
              <a:buAutoNum type="arabicPeriod"/>
            </a:pPr>
            <a:r>
              <a:rPr lang="en-US" sz="2000" dirty="0" smtClean="0"/>
              <a:t>Unexplained fever.</a:t>
            </a:r>
          </a:p>
          <a:p>
            <a:pPr marL="514350" indent="-514350">
              <a:buFont typeface="+mj-lt"/>
              <a:buAutoNum type="arabicPeriod"/>
            </a:pPr>
            <a:r>
              <a:rPr lang="en-US" sz="2000" dirty="0" smtClean="0"/>
              <a:t>Duration more than 6 weeks.</a:t>
            </a:r>
            <a:endParaRPr lang="en-US" sz="2000" dirty="0"/>
          </a:p>
        </p:txBody>
      </p:sp>
      <p:pic>
        <p:nvPicPr>
          <p:cNvPr id="4" name="Picture 3" descr="images (2).jpg"/>
          <p:cNvPicPr>
            <a:picLocks noChangeAspect="1"/>
          </p:cNvPicPr>
          <p:nvPr/>
        </p:nvPicPr>
        <p:blipFill>
          <a:blip r:embed="rId2"/>
          <a:stretch>
            <a:fillRect/>
          </a:stretch>
        </p:blipFill>
        <p:spPr>
          <a:xfrm>
            <a:off x="6858016" y="1071546"/>
            <a:ext cx="1914525" cy="47863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Yellow Flags </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sz="2800" dirty="0" smtClean="0"/>
              <a:t>If patient believe that the back pain is serious.</a:t>
            </a:r>
          </a:p>
          <a:p>
            <a:pPr marL="514350" indent="-514350">
              <a:buFont typeface="+mj-lt"/>
              <a:buAutoNum type="arabicPeriod"/>
            </a:pPr>
            <a:r>
              <a:rPr lang="en-US" sz="2800" dirty="0" smtClean="0"/>
              <a:t>Fear avoidance behavior(apprehension </a:t>
            </a:r>
            <a:r>
              <a:rPr lang="en-US" sz="2800" dirty="0"/>
              <a:t>about </a:t>
            </a:r>
            <a:r>
              <a:rPr lang="en-US" sz="2800" dirty="0" smtClean="0"/>
              <a:t>reactivation).</a:t>
            </a:r>
          </a:p>
          <a:p>
            <a:pPr marL="514350" indent="-514350">
              <a:buFont typeface="+mj-lt"/>
              <a:buAutoNum type="arabicPeriod"/>
            </a:pPr>
            <a:r>
              <a:rPr lang="en-US" sz="2800" dirty="0" smtClean="0"/>
              <a:t>Depression.</a:t>
            </a:r>
          </a:p>
          <a:p>
            <a:pPr marL="514350" indent="-514350">
              <a:buFont typeface="+mj-lt"/>
              <a:buAutoNum type="arabicPeriod"/>
            </a:pPr>
            <a:r>
              <a:rPr lang="en-US" sz="2800" dirty="0" smtClean="0"/>
              <a:t>Work related factor.</a:t>
            </a:r>
          </a:p>
          <a:p>
            <a:pPr marL="514350" indent="-514350">
              <a:buFont typeface="+mj-lt"/>
              <a:buAutoNum type="arabicPeriod"/>
            </a:pPr>
            <a:r>
              <a:rPr lang="en-US" sz="2800" dirty="0" smtClean="0"/>
              <a:t>Prior episodes of back pain.</a:t>
            </a:r>
          </a:p>
          <a:p>
            <a:pPr marL="514350" indent="-514350">
              <a:buFont typeface="+mj-lt"/>
              <a:buAutoNum type="arabicPeriod"/>
            </a:pPr>
            <a:r>
              <a:rPr lang="en-US" sz="2800" dirty="0" smtClean="0"/>
              <a:t>Extreme symptoms.</a:t>
            </a:r>
          </a:p>
          <a:p>
            <a:pPr marL="514350" indent="-514350">
              <a:buFont typeface="+mj-lt"/>
              <a:buAutoNum type="arabicPeriod"/>
            </a:pP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linds(horizontal)">
                                      <p:cBhvr>
                                        <p:cTn id="23" dur="500"/>
                                        <p:tgtEl>
                                          <p:spTgt spid="3">
                                            <p:txEl>
                                              <p:pRg st="4" end="4"/>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linds(horizontal)">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Functional impairment</a:t>
            </a:r>
            <a:r>
              <a:rPr lang="en-US" dirty="0"/>
              <a:t> </a:t>
            </a:r>
            <a:r>
              <a:rPr lang="en-US" dirty="0" smtClean="0"/>
              <a:t/>
            </a:r>
            <a:br>
              <a:rPr lang="en-US" dirty="0" smtClean="0"/>
            </a:br>
            <a:r>
              <a:rPr lang="en-US" dirty="0" smtClean="0"/>
              <a:t>and</a:t>
            </a:r>
            <a:br>
              <a:rPr lang="en-US" dirty="0" smtClean="0"/>
            </a:br>
            <a:r>
              <a:rPr lang="en-US" b="1" dirty="0"/>
              <a:t> Occupational impact</a:t>
            </a:r>
            <a:r>
              <a:rPr lang="en-US" dirty="0"/>
              <a:t> </a:t>
            </a:r>
          </a:p>
        </p:txBody>
      </p:sp>
      <p:sp>
        <p:nvSpPr>
          <p:cNvPr id="3" name="Content Placeholder 2"/>
          <p:cNvSpPr>
            <a:spLocks noGrp="1"/>
          </p:cNvSpPr>
          <p:nvPr>
            <p:ph idx="1"/>
          </p:nvPr>
        </p:nvSpPr>
        <p:spPr/>
        <p:txBody>
          <a:bodyPr/>
          <a:lstStyle/>
          <a:p>
            <a:endParaRPr lang="en-US" dirty="0" smtClean="0"/>
          </a:p>
          <a:p>
            <a:r>
              <a:rPr lang="en-US" dirty="0" smtClean="0"/>
              <a:t>Lifting , sitting.</a:t>
            </a:r>
          </a:p>
          <a:p>
            <a:r>
              <a:rPr lang="en-US" dirty="0" smtClean="0"/>
              <a:t>Any other workers have similar symptoms???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4" presetClass="entr" presetSubtype="0" accel="10000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13" dur="5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14" dur="5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15" dur="5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Mechanical back pain</a:t>
            </a:r>
            <a:endParaRPr lang="en-US" dirty="0"/>
          </a:p>
        </p:txBody>
      </p:sp>
      <p:sp>
        <p:nvSpPr>
          <p:cNvPr id="3" name="Content Placeholder 2"/>
          <p:cNvSpPr>
            <a:spLocks noGrp="1"/>
          </p:cNvSpPr>
          <p:nvPr>
            <p:ph idx="1"/>
          </p:nvPr>
        </p:nvSpPr>
        <p:spPr/>
        <p:txBody>
          <a:bodyPr>
            <a:normAutofit/>
          </a:bodyPr>
          <a:lstStyle/>
          <a:p>
            <a:r>
              <a:rPr lang="en-US" sz="2000" dirty="0" smtClean="0"/>
              <a:t>Deep dull pain </a:t>
            </a:r>
          </a:p>
          <a:p>
            <a:r>
              <a:rPr lang="en-US" sz="2000" dirty="0" smtClean="0"/>
              <a:t>Moderate in nature.</a:t>
            </a:r>
          </a:p>
          <a:p>
            <a:r>
              <a:rPr lang="en-US" sz="2000" dirty="0" smtClean="0"/>
              <a:t>Relieved by rest , and increase by activity.</a:t>
            </a:r>
          </a:p>
          <a:p>
            <a:r>
              <a:rPr lang="en-US" sz="2000" dirty="0" smtClean="0"/>
              <a:t>Maybe because of injury and usually with previous episodes.</a:t>
            </a:r>
          </a:p>
          <a:p>
            <a:r>
              <a:rPr lang="en-US" sz="2000" dirty="0" smtClean="0"/>
              <a:t>Diffuse and unilateral.</a:t>
            </a:r>
          </a:p>
          <a:p>
            <a:r>
              <a:rPr lang="en-US" sz="2000" dirty="0" smtClean="0"/>
              <a:t>Intensity increase at the end of the day and after activity.</a:t>
            </a:r>
          </a:p>
          <a:p>
            <a:endParaRPr lang="en-US" sz="2000" dirty="0"/>
          </a:p>
          <a:p>
            <a:endParaRPr lang="en-US" sz="2000" dirty="0" smtClean="0"/>
          </a:p>
          <a:p>
            <a:r>
              <a:rPr lang="en-US" sz="2000" dirty="0" smtClean="0"/>
              <a:t>Postural back pain because of sitting in poorly design unsupportive chair.</a:t>
            </a:r>
          </a:p>
          <a:p>
            <a:pPr>
              <a:buNone/>
            </a:pPr>
            <a:r>
              <a:rPr lang="en-US" sz="2000"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Inflammatory back pain</a:t>
            </a:r>
            <a:endParaRPr lang="en-US" dirty="0"/>
          </a:p>
        </p:txBody>
      </p:sp>
      <p:sp>
        <p:nvSpPr>
          <p:cNvPr id="3" name="Content Placeholder 2"/>
          <p:cNvSpPr>
            <a:spLocks noGrp="1"/>
          </p:cNvSpPr>
          <p:nvPr>
            <p:ph idx="1"/>
          </p:nvPr>
        </p:nvSpPr>
        <p:spPr/>
        <p:txBody>
          <a:bodyPr>
            <a:normAutofit lnSpcReduction="10000"/>
          </a:bodyPr>
          <a:lstStyle/>
          <a:p>
            <a:r>
              <a:rPr lang="en-US" sz="2400" dirty="0" smtClean="0"/>
              <a:t>Insidious onset??.</a:t>
            </a:r>
          </a:p>
          <a:p>
            <a:r>
              <a:rPr lang="en-US" sz="2400" dirty="0" smtClean="0"/>
              <a:t>Throbbing in nature.</a:t>
            </a:r>
          </a:p>
          <a:p>
            <a:r>
              <a:rPr lang="en-US" sz="2400" dirty="0" smtClean="0"/>
              <a:t>Morning stiffness.</a:t>
            </a:r>
          </a:p>
          <a:p>
            <a:r>
              <a:rPr lang="en-US" sz="2400" dirty="0" smtClean="0"/>
              <a:t>Exacerbates by rest and relived by activity.</a:t>
            </a:r>
          </a:p>
          <a:p>
            <a:r>
              <a:rPr lang="en-US" sz="2400" dirty="0" smtClean="0"/>
              <a:t>Intensity increase in night and early morning.</a:t>
            </a:r>
          </a:p>
          <a:p>
            <a:r>
              <a:rPr lang="en-US" sz="2400" dirty="0" err="1" smtClean="0"/>
              <a:t>Examplse</a:t>
            </a:r>
            <a:r>
              <a:rPr lang="en-US" sz="2400" dirty="0" smtClean="0"/>
              <a:t>???:</a:t>
            </a:r>
          </a:p>
          <a:p>
            <a:r>
              <a:rPr lang="en-US" sz="2400" dirty="0" err="1" smtClean="0"/>
              <a:t>Ankylosing</a:t>
            </a:r>
            <a:r>
              <a:rPr lang="en-US" sz="2400" dirty="0" smtClean="0"/>
              <a:t>  </a:t>
            </a:r>
            <a:r>
              <a:rPr lang="en-US" sz="2400" dirty="0" err="1" smtClean="0"/>
              <a:t>spondoylitis</a:t>
            </a:r>
            <a:r>
              <a:rPr lang="en-US" sz="2400" dirty="0" smtClean="0"/>
              <a:t> , and </a:t>
            </a:r>
            <a:r>
              <a:rPr lang="en-US" sz="2400" dirty="0" err="1" smtClean="0"/>
              <a:t>Rh.arthritis</a:t>
            </a:r>
            <a:r>
              <a:rPr lang="en-US" sz="2400" dirty="0" smtClean="0"/>
              <a:t>.</a:t>
            </a:r>
          </a:p>
          <a:p>
            <a:endParaRPr lang="en-US" sz="2400" dirty="0"/>
          </a:p>
          <a:p>
            <a:r>
              <a:rPr lang="en-US" sz="2400" dirty="0" smtClean="0"/>
              <a:t>It is chronic backache.</a:t>
            </a:r>
            <a:endParaRPr lang="en-US" sz="2800" dirty="0" smtClean="0"/>
          </a:p>
          <a:p>
            <a:pPr>
              <a:buNone/>
            </a:pPr>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8" presetClass="entr" presetSubtype="0" accel="10000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p:cTn id="18"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19"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2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22" dur="500"/>
                                        <p:tgtEl>
                                          <p:spTgt spid="3">
                                            <p:txEl>
                                              <p:pRg st="3" end="3"/>
                                            </p:txEl>
                                          </p:spTgt>
                                        </p:tgtEl>
                                      </p:cBhvr>
                                    </p:animEffect>
                                  </p:childTnLst>
                                </p:cTn>
                              </p:par>
                              <p:par>
                                <p:cTn id="23" presetID="58" presetClass="entr" presetSubtype="0" accel="10000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p:cTn id="25"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6" presetClass="entr" presetSubtype="26"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barn(inHorizontal)">
                                      <p:cBhvr>
                                        <p:cTn id="38" dur="500"/>
                                        <p:tgtEl>
                                          <p:spTgt spid="3">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blinds(horizontal)">
                                      <p:cBhvr>
                                        <p:cTn id="4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Nerve root compression</a:t>
            </a:r>
            <a:endParaRPr lang="en-US" dirty="0"/>
          </a:p>
        </p:txBody>
      </p:sp>
      <p:sp>
        <p:nvSpPr>
          <p:cNvPr id="3" name="Content Placeholder 2"/>
          <p:cNvSpPr>
            <a:spLocks noGrp="1"/>
          </p:cNvSpPr>
          <p:nvPr>
            <p:ph idx="1"/>
          </p:nvPr>
        </p:nvSpPr>
        <p:spPr/>
        <p:txBody>
          <a:bodyPr/>
          <a:lstStyle/>
          <a:p>
            <a:r>
              <a:rPr lang="en-US" dirty="0" smtClean="0"/>
              <a:t>Intense sharp or stabbing pain.</a:t>
            </a:r>
          </a:p>
          <a:p>
            <a:pPr lvl="0"/>
            <a:r>
              <a:rPr lang="en-US" dirty="0"/>
              <a:t>Numbness and </a:t>
            </a:r>
            <a:r>
              <a:rPr lang="en-US" dirty="0" err="1" smtClean="0"/>
              <a:t>paraesthesia</a:t>
            </a:r>
            <a:r>
              <a:rPr lang="en-US" dirty="0" smtClean="0"/>
              <a:t> </a:t>
            </a:r>
            <a:r>
              <a:rPr lang="en-US" dirty="0"/>
              <a:t>in same distribution</a:t>
            </a:r>
          </a:p>
          <a:p>
            <a:r>
              <a:rPr lang="en-US" dirty="0" smtClean="0"/>
              <a:t>Radiation to dermatome like : foot or toe.</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p:txBody>
          <a:bodyPr/>
          <a:lstStyle/>
          <a:p>
            <a:r>
              <a:rPr lang="en-US" dirty="0" smtClean="0"/>
              <a:t>Spondylosis:</a:t>
            </a:r>
          </a:p>
          <a:p>
            <a:r>
              <a:rPr lang="en-US" dirty="0"/>
              <a:t>degenerative </a:t>
            </a:r>
            <a:r>
              <a:rPr lang="en-US" dirty="0" smtClean="0"/>
              <a:t> osteoarthritis</a:t>
            </a:r>
            <a:r>
              <a:rPr lang="en-US" dirty="0"/>
              <a:t> </a:t>
            </a:r>
            <a:r>
              <a:rPr lang="en-US" dirty="0" smtClean="0"/>
              <a:t>due to aging or stress fracture , as a result the space b/w two adjacent vertebrae narrows, and compression of a nerve.</a:t>
            </a:r>
          </a:p>
          <a:p>
            <a:r>
              <a:rPr lang="en-US" dirty="0" smtClean="0"/>
              <a:t>Symptoms: pain , heaviness ,muscle weakness and tingling.</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blinds(horizontal)">
                                      <p:cBhvr>
                                        <p:cTn id="1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s.jpg"/>
          <p:cNvPicPr>
            <a:picLocks noGrp="1" noChangeAspect="1"/>
          </p:cNvPicPr>
          <p:nvPr>
            <p:ph idx="1"/>
          </p:nvPr>
        </p:nvPicPr>
        <p:blipFill>
          <a:blip r:embed="rId2"/>
          <a:stretch>
            <a:fillRect/>
          </a:stretch>
        </p:blipFill>
        <p:spPr>
          <a:xfrm>
            <a:off x="428597" y="357166"/>
            <a:ext cx="7715304" cy="6215106"/>
          </a:xfrm>
        </p:spPr>
      </p:pic>
      <p:sp>
        <p:nvSpPr>
          <p:cNvPr id="5" name="Rectangle 4"/>
          <p:cNvSpPr/>
          <p:nvPr/>
        </p:nvSpPr>
        <p:spPr>
          <a:xfrm>
            <a:off x="428596" y="1214422"/>
            <a:ext cx="2714644" cy="54292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a:ln/>
        </p:spPr>
        <p:txBody>
          <a:bodyPr/>
          <a:lstStyle/>
          <a:p>
            <a:endParaRPr lang="en-US"/>
          </a:p>
        </p:txBody>
      </p:sp>
      <p:pic>
        <p:nvPicPr>
          <p:cNvPr id="18434" name="Picture 2"/>
          <p:cNvPicPr>
            <a:picLocks noChangeAspect="1" noChangeArrowheads="1"/>
          </p:cNvPicPr>
          <p:nvPr/>
        </p:nvPicPr>
        <p:blipFill>
          <a:blip r:embed="rId2">
            <a:lum bright="2000" contrast="1000"/>
          </a:blip>
          <a:srcRect/>
          <a:stretch>
            <a:fillRect/>
          </a:stretch>
        </p:blipFill>
        <p:spPr bwMode="auto">
          <a:xfrm>
            <a:off x="2428875" y="527969"/>
            <a:ext cx="4277320" cy="5802064"/>
          </a:xfrm>
          <a:prstGeom prst="rect">
            <a:avLst/>
          </a:prstGeom>
          <a:noFill/>
          <a:ln w="12700" cap="flat">
            <a:noFill/>
            <a:miter lim="800000"/>
            <a:headEnd/>
            <a:tailEnd/>
          </a:ln>
        </p:spPr>
      </p:pic>
      <p:sp>
        <p:nvSpPr>
          <p:cNvPr id="18435" name="Rectangle 3"/>
          <p:cNvSpPr>
            <a:spLocks noGrp="1" noChangeArrowheads="1"/>
          </p:cNvSpPr>
          <p:nvPr>
            <p:ph type="body" idx="1"/>
          </p:nvPr>
        </p:nvSpPr>
        <p:spPr>
          <a:xfrm>
            <a:off x="-142875" y="669727"/>
            <a:ext cx="7358063" cy="4018359"/>
          </a:xfrm>
          <a:ln/>
        </p:spPr>
        <p:txBody>
          <a:bodyPr/>
          <a:lstStyle/>
          <a:p>
            <a:pPr marL="625056"/>
            <a:endParaRPr lang="en-US" dirty="0"/>
          </a:p>
          <a:p>
            <a:pPr marL="625056"/>
            <a:endParaRPr lang="en-US" dirty="0" smtClean="0"/>
          </a:p>
          <a:p>
            <a:pPr marL="625056"/>
            <a:endParaRPr lang="en-US" dirty="0" smtClean="0"/>
          </a:p>
          <a:p>
            <a:pPr marL="625056">
              <a:buNone/>
            </a:pPr>
            <a:endParaRPr lang="en-US" dirty="0">
              <a:solidFill>
                <a:srgbClr val="FF0000"/>
              </a:solidFill>
            </a:endParaRPr>
          </a:p>
          <a:p>
            <a:pPr marL="625056"/>
            <a:r>
              <a:rPr lang="en-US" sz="2500" dirty="0">
                <a:solidFill>
                  <a:srgbClr val="FF0000"/>
                </a:solidFill>
              </a:rPr>
              <a:t>If not taken seriously ,back pain can last for a long of </a:t>
            </a:r>
            <a:r>
              <a:rPr lang="en-US" sz="2500" dirty="0" err="1">
                <a:solidFill>
                  <a:srgbClr val="FF0000"/>
                </a:solidFill>
              </a:rPr>
              <a:t>time,and</a:t>
            </a:r>
            <a:r>
              <a:rPr lang="en-US" sz="2500" dirty="0">
                <a:solidFill>
                  <a:srgbClr val="FF0000"/>
                </a:solidFill>
              </a:rPr>
              <a:t> can become disabling</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Sciatica:</a:t>
            </a:r>
          </a:p>
          <a:p>
            <a:r>
              <a:rPr lang="en-US" dirty="0"/>
              <a:t>pain is felt in the lower back, buttock, and/or various parts of the leg and </a:t>
            </a:r>
            <a:r>
              <a:rPr lang="en-US" dirty="0" smtClean="0"/>
              <a:t>foot.</a:t>
            </a:r>
          </a:p>
          <a:p>
            <a:r>
              <a:rPr lang="en-US" dirty="0" smtClean="0"/>
              <a:t>There </a:t>
            </a:r>
            <a:r>
              <a:rPr lang="en-US" dirty="0"/>
              <a:t>may be numbness, muscular weakness</a:t>
            </a:r>
            <a:endParaRPr lang="en-US" dirty="0" smtClean="0"/>
          </a:p>
          <a:p>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r>
              <a:rPr lang="en-US" b="1" dirty="0" err="1" smtClean="0"/>
              <a:t>Spondylolisthesis</a:t>
            </a:r>
            <a:r>
              <a:rPr lang="en-US" b="1" dirty="0" smtClean="0"/>
              <a:t>:</a:t>
            </a:r>
          </a:p>
          <a:p>
            <a:r>
              <a:rPr lang="en-US" dirty="0" smtClean="0"/>
              <a:t>anterior </a:t>
            </a:r>
            <a:r>
              <a:rPr lang="en-US" dirty="0"/>
              <a:t>displacement of a vertebra on the one beneath </a:t>
            </a:r>
            <a:r>
              <a:rPr lang="en-US" dirty="0" smtClean="0"/>
              <a:t>it.</a:t>
            </a:r>
          </a:p>
          <a:p>
            <a:r>
              <a:rPr lang="en-US" dirty="0" smtClean="0"/>
              <a:t>Grade 1: 1-25</a:t>
            </a:r>
          </a:p>
          <a:p>
            <a:r>
              <a:rPr lang="en-US" dirty="0" smtClean="0"/>
              <a:t>Grade 2: 26-50</a:t>
            </a:r>
          </a:p>
          <a:p>
            <a:r>
              <a:rPr lang="en-US" dirty="0" smtClean="0"/>
              <a:t>Grade3:  51-75</a:t>
            </a:r>
          </a:p>
          <a:p>
            <a:r>
              <a:rPr lang="en-US" dirty="0" smtClean="0"/>
              <a:t>Grade4:76-100</a:t>
            </a:r>
          </a:p>
          <a:p>
            <a:r>
              <a:rPr lang="en-US" dirty="0" smtClean="0"/>
              <a:t>Pain usually worse when you stand and walk.</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4" presetClass="entr" presetSubtype="0" accel="10000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13" dur="5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14" dur="5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15" dur="5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16" dur="500"/>
                                        <p:tgtEl>
                                          <p:spTgt spid="3">
                                            <p:txEl>
                                              <p:pRg st="2" end="2"/>
                                            </p:txEl>
                                          </p:spTgt>
                                        </p:tgtEl>
                                      </p:cBhvr>
                                    </p:animEffect>
                                  </p:childTnLst>
                                </p:cTn>
                              </p:par>
                              <p:par>
                                <p:cTn id="17" presetID="54" presetClass="entr" presetSubtype="0" accel="10000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500" fill="hold"/>
                                        <p:tgtEl>
                                          <p:spTgt spid="3">
                                            <p:txEl>
                                              <p:pRg st="3" end="3"/>
                                            </p:txEl>
                                          </p:spTgt>
                                        </p:tgtEl>
                                        <p:attrNameLst>
                                          <p:attrName>ppt_w</p:attrName>
                                        </p:attrNameLst>
                                      </p:cBhvr>
                                      <p:tavLst>
                                        <p:tav tm="0">
                                          <p:val>
                                            <p:strVal val="#ppt_w*0.05"/>
                                          </p:val>
                                        </p:tav>
                                        <p:tav tm="100000">
                                          <p:val>
                                            <p:strVal val="#ppt_w"/>
                                          </p:val>
                                        </p:tav>
                                      </p:tavLst>
                                    </p:anim>
                                    <p:anim calcmode="lin" valueType="num">
                                      <p:cBhvr>
                                        <p:cTn id="20" dur="5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21" dur="5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22" dur="5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4" presetClass="entr" presetSubtype="0" accel="10000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strVal val="#ppt_w*0.05"/>
                                          </p:val>
                                        </p:tav>
                                        <p:tav tm="100000">
                                          <p:val>
                                            <p:strVal val="#ppt_w"/>
                                          </p:val>
                                        </p:tav>
                                      </p:tavLst>
                                    </p:anim>
                                    <p:anim calcmode="lin" valueType="num">
                                      <p:cBhvr>
                                        <p:cTn id="29" dur="5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30" dur="5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31" dur="500" fill="hold"/>
                                        <p:tgtEl>
                                          <p:spTgt spid="3">
                                            <p:txEl>
                                              <p:pRg st="4" end="4"/>
                                            </p:txEl>
                                          </p:spTgt>
                                        </p:tgtEl>
                                        <p:attrNameLst>
                                          <p:attrName>ppt_y</p:attrName>
                                        </p:attrNameLst>
                                      </p:cBhvr>
                                      <p:tavLst>
                                        <p:tav tm="0">
                                          <p:val>
                                            <p:strVal val="#ppt_y"/>
                                          </p:val>
                                        </p:tav>
                                        <p:tav tm="100000">
                                          <p:val>
                                            <p:strVal val="#ppt_y"/>
                                          </p:val>
                                        </p:tav>
                                      </p:tavLst>
                                    </p:anim>
                                    <p:animEffect transition="in" filter="fade">
                                      <p:cBhvr>
                                        <p:cTn id="32" dur="500"/>
                                        <p:tgtEl>
                                          <p:spTgt spid="3">
                                            <p:txEl>
                                              <p:pRg st="4" end="4"/>
                                            </p:txEl>
                                          </p:spTgt>
                                        </p:tgtEl>
                                      </p:cBhvr>
                                    </p:animEffect>
                                  </p:childTnLst>
                                </p:cTn>
                              </p:par>
                              <p:par>
                                <p:cTn id="33" presetID="54" presetClass="entr" presetSubtype="0" accel="100000"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500" fill="hold"/>
                                        <p:tgtEl>
                                          <p:spTgt spid="3">
                                            <p:txEl>
                                              <p:pRg st="5" end="5"/>
                                            </p:txEl>
                                          </p:spTgt>
                                        </p:tgtEl>
                                        <p:attrNameLst>
                                          <p:attrName>ppt_w</p:attrName>
                                        </p:attrNameLst>
                                      </p:cBhvr>
                                      <p:tavLst>
                                        <p:tav tm="0">
                                          <p:val>
                                            <p:strVal val="#ppt_w*0.05"/>
                                          </p:val>
                                        </p:tav>
                                        <p:tav tm="100000">
                                          <p:val>
                                            <p:strVal val="#ppt_w"/>
                                          </p:val>
                                        </p:tav>
                                      </p:tavLst>
                                    </p:anim>
                                    <p:anim calcmode="lin" valueType="num">
                                      <p:cBhvr>
                                        <p:cTn id="36" dur="5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37" dur="5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38" dur="500" fill="hold"/>
                                        <p:tgtEl>
                                          <p:spTgt spid="3">
                                            <p:txEl>
                                              <p:pRg st="5" end="5"/>
                                            </p:txEl>
                                          </p:spTgt>
                                        </p:tgtEl>
                                        <p:attrNameLst>
                                          <p:attrName>ppt_y</p:attrName>
                                        </p:attrNameLst>
                                      </p:cBhvr>
                                      <p:tavLst>
                                        <p:tav tm="0">
                                          <p:val>
                                            <p:strVal val="#ppt_y"/>
                                          </p:val>
                                        </p:tav>
                                        <p:tav tm="100000">
                                          <p:val>
                                            <p:strVal val="#ppt_y"/>
                                          </p:val>
                                        </p:tav>
                                      </p:tavLst>
                                    </p:anim>
                                    <p:animEffect transition="in" filter="fade">
                                      <p:cBhvr>
                                        <p:cTn id="39" dur="500"/>
                                        <p:tgtEl>
                                          <p:spTgt spid="3">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wipe(down)">
                                      <p:cBhvr>
                                        <p:cTn id="4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s (1).jpg"/>
          <p:cNvPicPr>
            <a:picLocks noGrp="1" noChangeAspect="1"/>
          </p:cNvPicPr>
          <p:nvPr>
            <p:ph idx="1"/>
          </p:nvPr>
        </p:nvPicPr>
        <p:blipFill>
          <a:blip r:embed="rId2"/>
          <a:stretch>
            <a:fillRect/>
          </a:stretch>
        </p:blipFill>
        <p:spPr>
          <a:xfrm>
            <a:off x="0" y="571480"/>
            <a:ext cx="4748955" cy="5214974"/>
          </a:xfrm>
        </p:spPr>
      </p:pic>
      <p:pic>
        <p:nvPicPr>
          <p:cNvPr id="5" name="Picture 4" descr="spondylolisthesis_grading_x-ray.png"/>
          <p:cNvPicPr>
            <a:picLocks noChangeAspect="1"/>
          </p:cNvPicPr>
          <p:nvPr/>
        </p:nvPicPr>
        <p:blipFill>
          <a:blip r:embed="rId3"/>
          <a:stretch>
            <a:fillRect/>
          </a:stretch>
        </p:blipFill>
        <p:spPr>
          <a:xfrm>
            <a:off x="4286248" y="388087"/>
            <a:ext cx="4143404" cy="5442083"/>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malignancy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Usually metastasize from primary site to spine to </a:t>
            </a:r>
            <a:r>
              <a:rPr lang="en-US" dirty="0" err="1" smtClean="0"/>
              <a:t>cuse</a:t>
            </a:r>
            <a:r>
              <a:rPr lang="en-US" dirty="0" smtClean="0"/>
              <a:t> </a:t>
            </a:r>
            <a:r>
              <a:rPr lang="en-US" dirty="0" err="1">
                <a:solidFill>
                  <a:srgbClr val="FF0000"/>
                </a:solidFill>
              </a:rPr>
              <a:t>Neoplastic</a:t>
            </a:r>
            <a:r>
              <a:rPr lang="en-US" dirty="0">
                <a:solidFill>
                  <a:srgbClr val="FF0000"/>
                </a:solidFill>
              </a:rPr>
              <a:t> epidural spinal cord compression (ESCC</a:t>
            </a:r>
            <a:r>
              <a:rPr lang="en-US" dirty="0" smtClean="0">
                <a:solidFill>
                  <a:srgbClr val="FF0000"/>
                </a:solidFill>
              </a:rPr>
              <a:t>).</a:t>
            </a:r>
          </a:p>
          <a:p>
            <a:r>
              <a:rPr lang="en-US" dirty="0" smtClean="0"/>
              <a:t>three must common cases are:</a:t>
            </a:r>
          </a:p>
          <a:p>
            <a:r>
              <a:rPr lang="en-US" dirty="0" smtClean="0"/>
              <a:t> </a:t>
            </a:r>
            <a:r>
              <a:rPr lang="en-US" dirty="0"/>
              <a:t>prostate </a:t>
            </a:r>
            <a:r>
              <a:rPr lang="en-US" dirty="0" smtClean="0"/>
              <a:t>cancer</a:t>
            </a:r>
          </a:p>
          <a:p>
            <a:r>
              <a:rPr lang="en-US" dirty="0" smtClean="0"/>
              <a:t>breast cancer</a:t>
            </a:r>
          </a:p>
          <a:p>
            <a:r>
              <a:rPr lang="en-US" dirty="0" smtClean="0"/>
              <a:t>lung cancer</a:t>
            </a:r>
          </a:p>
          <a:p>
            <a:r>
              <a:rPr lang="en-US" dirty="0" smtClean="0"/>
              <a:t>each </a:t>
            </a:r>
            <a:r>
              <a:rPr lang="en-US" dirty="0"/>
              <a:t>of which accounts for about 20 percent of </a:t>
            </a:r>
            <a:r>
              <a:rPr lang="en-US" dirty="0" smtClean="0"/>
              <a:t>cases.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blinds(horizontal)">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It metastasize through:</a:t>
            </a:r>
          </a:p>
          <a:p>
            <a:pPr>
              <a:buNone/>
            </a:pPr>
            <a:r>
              <a:rPr lang="en-US" dirty="0" smtClean="0"/>
              <a:t>1- </a:t>
            </a:r>
            <a:r>
              <a:rPr lang="en-US" dirty="0"/>
              <a:t>Arterial seeding of bone probably accounts for most </a:t>
            </a:r>
            <a:r>
              <a:rPr lang="en-US" dirty="0" smtClean="0"/>
              <a:t>cases.</a:t>
            </a:r>
          </a:p>
          <a:p>
            <a:pPr>
              <a:buNone/>
            </a:pPr>
            <a:r>
              <a:rPr lang="en-US" dirty="0" smtClean="0"/>
              <a:t>2- for pelvic tumors like prostate cancer.????</a:t>
            </a:r>
          </a:p>
          <a:p>
            <a:pPr>
              <a:buNone/>
            </a:pPr>
            <a:endParaRPr lang="en-US" dirty="0"/>
          </a:p>
          <a:p>
            <a:pPr lvl="0">
              <a:buNone/>
            </a:pPr>
            <a:r>
              <a:rPr lang="en-US" sz="2000" dirty="0" smtClean="0"/>
              <a:t>Through </a:t>
            </a:r>
            <a:r>
              <a:rPr lang="en-US" sz="2000" dirty="0"/>
              <a:t>venous</a:t>
            </a:r>
            <a:r>
              <a:rPr lang="en-US" sz="2000" dirty="0" smtClean="0"/>
              <a:t> route especially When </a:t>
            </a:r>
            <a:r>
              <a:rPr lang="en-US" sz="2000" dirty="0"/>
              <a:t>abdominal pressure is increased by the </a:t>
            </a:r>
            <a:r>
              <a:rPr lang="en-US" sz="2000" dirty="0" err="1"/>
              <a:t>Valsalva</a:t>
            </a:r>
            <a:r>
              <a:rPr lang="en-US" sz="2000" dirty="0"/>
              <a:t> maneuver, venous drainage from the abdomen and pelvis is shunted to the epidural venous plexus, which promotes vertebral metastases.</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Symptoms are similar NRC, according to level of lesion.</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a:t>Examination</a:t>
            </a:r>
          </a:p>
        </p:txBody>
      </p:sp>
      <p:sp>
        <p:nvSpPr>
          <p:cNvPr id="2051" name="Rectangle 3"/>
          <p:cNvSpPr>
            <a:spLocks noGrp="1" noChangeArrowheads="1"/>
          </p:cNvSpPr>
          <p:nvPr>
            <p:ph type="subTitle" idx="1"/>
          </p:nvPr>
        </p:nvSpPr>
        <p:spPr/>
        <p:txBody>
          <a:bodyPr/>
          <a:lstStyle/>
          <a:p>
            <a:endParaRPr lang="en-US" sz="2000"/>
          </a:p>
          <a:p>
            <a:r>
              <a:rPr lang="en-US" sz="2000"/>
              <a:t>by</a:t>
            </a:r>
            <a:endParaRPr lang="ar-SA" sz="2000"/>
          </a:p>
          <a:p>
            <a:endParaRPr lang="ar-SA" sz="2000"/>
          </a:p>
          <a:p>
            <a:r>
              <a:rPr lang="ar-SA" sz="2000"/>
              <a:t>بدر الهزاع</a:t>
            </a:r>
            <a:endParaRPr lang="en-US" sz="200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endParaRPr lang="en-US"/>
          </a:p>
        </p:txBody>
      </p:sp>
      <p:sp>
        <p:nvSpPr>
          <p:cNvPr id="4099" name="Rectangle 3"/>
          <p:cNvSpPr>
            <a:spLocks noGrp="1" noChangeArrowheads="1"/>
          </p:cNvSpPr>
          <p:nvPr>
            <p:ph type="body" idx="1"/>
          </p:nvPr>
        </p:nvSpPr>
        <p:spPr/>
        <p:txBody>
          <a:bodyPr/>
          <a:lstStyle/>
          <a:p>
            <a:pPr algn="l" rtl="0">
              <a:lnSpc>
                <a:spcPct val="90000"/>
              </a:lnSpc>
            </a:pPr>
            <a:r>
              <a:rPr lang="en-US"/>
              <a:t>General :</a:t>
            </a:r>
          </a:p>
          <a:p>
            <a:pPr lvl="1" algn="l" rtl="0">
              <a:lnSpc>
                <a:spcPct val="90000"/>
              </a:lnSpc>
            </a:pPr>
            <a:r>
              <a:rPr lang="en-US"/>
              <a:t>Permission </a:t>
            </a:r>
          </a:p>
          <a:p>
            <a:pPr lvl="1" algn="l" rtl="0">
              <a:lnSpc>
                <a:spcPct val="90000"/>
              </a:lnSpc>
            </a:pPr>
            <a:r>
              <a:rPr lang="en-US"/>
              <a:t>Explain</a:t>
            </a:r>
          </a:p>
          <a:p>
            <a:pPr lvl="1" algn="l" rtl="0">
              <a:lnSpc>
                <a:spcPct val="90000"/>
              </a:lnSpc>
            </a:pPr>
            <a:r>
              <a:rPr lang="en-US"/>
              <a:t>Privacy</a:t>
            </a:r>
          </a:p>
          <a:p>
            <a:pPr lvl="1" algn="l" rtl="0">
              <a:lnSpc>
                <a:spcPct val="90000"/>
              </a:lnSpc>
            </a:pPr>
            <a:endParaRPr lang="en-US"/>
          </a:p>
          <a:p>
            <a:pPr algn="l" rtl="0">
              <a:lnSpc>
                <a:spcPct val="90000"/>
              </a:lnSpc>
            </a:pPr>
            <a:r>
              <a:rPr lang="en-US"/>
              <a:t>Vital signs </a:t>
            </a:r>
          </a:p>
          <a:p>
            <a:pPr algn="l" rtl="0">
              <a:lnSpc>
                <a:spcPct val="90000"/>
              </a:lnSpc>
            </a:pPr>
            <a:endParaRPr lang="en-US"/>
          </a:p>
          <a:p>
            <a:pPr algn="l" rtl="0">
              <a:lnSpc>
                <a:spcPct val="90000"/>
              </a:lnSpc>
            </a:pPr>
            <a:r>
              <a:rPr lang="en-US"/>
              <a:t>Patient should be standing with the whole trunk exposed.</a:t>
            </a:r>
          </a:p>
          <a:p>
            <a:pPr algn="l" rtl="0">
              <a:lnSpc>
                <a:spcPct val="90000"/>
              </a:lnSpc>
            </a:pPr>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b="1" u="sng"/>
              <a:t>Look</a:t>
            </a:r>
          </a:p>
        </p:txBody>
      </p:sp>
      <p:sp>
        <p:nvSpPr>
          <p:cNvPr id="5123" name="Rectangle 3"/>
          <p:cNvSpPr>
            <a:spLocks noGrp="1" noChangeArrowheads="1"/>
          </p:cNvSpPr>
          <p:nvPr>
            <p:ph type="body" idx="1"/>
          </p:nvPr>
        </p:nvSpPr>
        <p:spPr/>
        <p:txBody>
          <a:bodyPr/>
          <a:lstStyle/>
          <a:p>
            <a:pPr algn="l" rtl="0"/>
            <a:r>
              <a:rPr lang="en-US"/>
              <a:t>look for deformity</a:t>
            </a:r>
          </a:p>
          <a:p>
            <a:pPr algn="l" rtl="0"/>
            <a:r>
              <a:rPr lang="en-US"/>
              <a:t>Side:</a:t>
            </a:r>
          </a:p>
          <a:p>
            <a:pPr lvl="1" algn="l" rtl="0"/>
            <a:r>
              <a:rPr lang="en-US"/>
              <a:t>Normal kyphosis and lordosis</a:t>
            </a:r>
          </a:p>
          <a:p>
            <a:pPr lvl="1" algn="l" rtl="0">
              <a:buFontTx/>
              <a:buNone/>
            </a:pPr>
            <a:r>
              <a:rPr lang="en-US"/>
              <a:t>      </a:t>
            </a:r>
            <a:r>
              <a:rPr lang="en-US">
                <a:solidFill>
                  <a:srgbClr val="FF3300"/>
                </a:solidFill>
              </a:rPr>
              <a:t>Ankylosing spondylitis</a:t>
            </a:r>
          </a:p>
          <a:p>
            <a:pPr algn="l" rtl="0"/>
            <a:endParaRPr lang="en-US"/>
          </a:p>
          <a:p>
            <a:pPr algn="l" rtl="0"/>
            <a:r>
              <a:rPr lang="en-US"/>
              <a:t>Back:</a:t>
            </a:r>
          </a:p>
          <a:p>
            <a:pPr lvl="1" algn="l" rtl="0"/>
            <a:r>
              <a:rPr lang="en-US"/>
              <a:t> </a:t>
            </a:r>
            <a:r>
              <a:rPr lang="en-US">
                <a:solidFill>
                  <a:srgbClr val="FF3300"/>
                </a:solidFill>
              </a:rPr>
              <a:t>Scoliosis</a:t>
            </a:r>
            <a:r>
              <a:rPr lang="en-US"/>
              <a:t> </a:t>
            </a:r>
            <a:r>
              <a:rPr lang="en-US" sz="1800"/>
              <a:t>( lateral curvature)</a:t>
            </a:r>
            <a:r>
              <a:rPr lang="en-US"/>
              <a:t> </a:t>
            </a:r>
          </a:p>
        </p:txBody>
      </p:sp>
      <p:pic>
        <p:nvPicPr>
          <p:cNvPr id="5124" name="Picture 4" descr="bcbc_2_lordosis"/>
          <p:cNvPicPr>
            <a:picLocks noChangeAspect="1" noChangeArrowheads="1"/>
          </p:cNvPicPr>
          <p:nvPr/>
        </p:nvPicPr>
        <p:blipFill>
          <a:blip r:embed="rId2"/>
          <a:srcRect/>
          <a:stretch>
            <a:fillRect/>
          </a:stretch>
        </p:blipFill>
        <p:spPr bwMode="auto">
          <a:xfrm>
            <a:off x="6240463" y="765175"/>
            <a:ext cx="2903537" cy="3455988"/>
          </a:xfrm>
          <a:prstGeom prst="rect">
            <a:avLst/>
          </a:prstGeom>
          <a:noFill/>
        </p:spPr>
      </p:pic>
      <p:pic>
        <p:nvPicPr>
          <p:cNvPr id="5125" name="Picture 5" descr="javaughn Kelly Back edited(2)"/>
          <p:cNvPicPr>
            <a:picLocks noChangeAspect="1" noChangeArrowheads="1"/>
          </p:cNvPicPr>
          <p:nvPr/>
        </p:nvPicPr>
        <p:blipFill>
          <a:blip r:embed="rId3"/>
          <a:srcRect/>
          <a:stretch>
            <a:fillRect/>
          </a:stretch>
        </p:blipFill>
        <p:spPr bwMode="auto">
          <a:xfrm>
            <a:off x="6156325" y="4292600"/>
            <a:ext cx="1706563" cy="2565400"/>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b="1" u="sng"/>
              <a:t>Feel</a:t>
            </a:r>
          </a:p>
        </p:txBody>
      </p:sp>
      <p:sp>
        <p:nvSpPr>
          <p:cNvPr id="6147" name="Rectangle 3"/>
          <p:cNvSpPr>
            <a:spLocks noGrp="1" noChangeArrowheads="1"/>
          </p:cNvSpPr>
          <p:nvPr>
            <p:ph type="body" idx="1"/>
          </p:nvPr>
        </p:nvSpPr>
        <p:spPr>
          <a:xfrm>
            <a:off x="457200" y="1600200"/>
            <a:ext cx="4835525" cy="4525963"/>
          </a:xfrm>
        </p:spPr>
        <p:txBody>
          <a:bodyPr/>
          <a:lstStyle/>
          <a:p>
            <a:pPr algn="l" rtl="0"/>
            <a:r>
              <a:rPr lang="en-US" b="1"/>
              <a:t>Feel</a:t>
            </a:r>
            <a:r>
              <a:rPr lang="en-US"/>
              <a:t> each vertebral body for tenderness and palpate for muscle spasm .</a:t>
            </a:r>
          </a:p>
          <a:p>
            <a:pPr algn="l" rtl="0"/>
            <a:endParaRPr lang="en-US"/>
          </a:p>
          <a:p>
            <a:pPr algn="l" rtl="0"/>
            <a:r>
              <a:rPr lang="en-US"/>
              <a:t>Palpate over the SI joint.</a:t>
            </a:r>
          </a:p>
        </p:txBody>
      </p:sp>
      <p:pic>
        <p:nvPicPr>
          <p:cNvPr id="6148" name="Picture 4" descr="showimage"/>
          <p:cNvPicPr>
            <a:picLocks noChangeAspect="1" noChangeArrowheads="1"/>
          </p:cNvPicPr>
          <p:nvPr/>
        </p:nvPicPr>
        <p:blipFill>
          <a:blip r:embed="rId2"/>
          <a:srcRect/>
          <a:stretch>
            <a:fillRect/>
          </a:stretch>
        </p:blipFill>
        <p:spPr bwMode="auto">
          <a:xfrm>
            <a:off x="5278438" y="1268413"/>
            <a:ext cx="3865562" cy="544512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a:ln/>
        </p:spPr>
        <p:txBody>
          <a:bodyPr/>
          <a:lstStyle/>
          <a:p>
            <a:endParaRPr lang="en-US"/>
          </a:p>
        </p:txBody>
      </p:sp>
      <p:pic>
        <p:nvPicPr>
          <p:cNvPr id="19458" name="Picture 2"/>
          <p:cNvPicPr>
            <a:picLocks noChangeAspect="1" noChangeArrowheads="1"/>
          </p:cNvPicPr>
          <p:nvPr/>
        </p:nvPicPr>
        <p:blipFill>
          <a:blip r:embed="rId2"/>
          <a:srcRect/>
          <a:stretch>
            <a:fillRect/>
          </a:stretch>
        </p:blipFill>
        <p:spPr bwMode="auto">
          <a:xfrm>
            <a:off x="5171397" y="3857628"/>
            <a:ext cx="3972603" cy="2687836"/>
          </a:xfrm>
          <a:prstGeom prst="rect">
            <a:avLst/>
          </a:prstGeom>
          <a:noFill/>
          <a:ln w="12700" cap="flat">
            <a:noFill/>
            <a:miter lim="800000"/>
            <a:headEnd/>
            <a:tailEnd/>
          </a:ln>
        </p:spPr>
      </p:pic>
      <p:sp>
        <p:nvSpPr>
          <p:cNvPr id="19459" name="Rectangle 3"/>
          <p:cNvSpPr>
            <a:spLocks noGrp="1" noChangeArrowheads="1"/>
          </p:cNvSpPr>
          <p:nvPr>
            <p:ph type="body" idx="1"/>
          </p:nvPr>
        </p:nvSpPr>
        <p:spPr>
          <a:xfrm>
            <a:off x="857250" y="1946672"/>
            <a:ext cx="7358063" cy="4018359"/>
          </a:xfrm>
          <a:ln/>
        </p:spPr>
        <p:txBody>
          <a:bodyPr/>
          <a:lstStyle/>
          <a:p>
            <a:pPr marL="625056"/>
            <a:endParaRPr lang="en-US" sz="2500" dirty="0" smtClean="0"/>
          </a:p>
          <a:p>
            <a:pPr marL="625056"/>
            <a:endParaRPr lang="en-US" sz="2500" dirty="0" smtClean="0"/>
          </a:p>
          <a:p>
            <a:pPr marL="625056"/>
            <a:r>
              <a:rPr lang="en-US" sz="2500" dirty="0" smtClean="0"/>
              <a:t>5</a:t>
            </a:r>
            <a:r>
              <a:rPr lang="en-US" sz="2500" dirty="0"/>
              <a:t>% of cases in general practice </a:t>
            </a:r>
          </a:p>
          <a:p>
            <a:pPr marL="625056"/>
            <a:r>
              <a:rPr lang="en-US" sz="2500" dirty="0"/>
              <a:t>Backache is second only to the common cold as a cause of lost days at work </a:t>
            </a:r>
          </a:p>
          <a:p>
            <a:pPr marL="625056"/>
            <a:r>
              <a:rPr lang="en-US" sz="2500" dirty="0"/>
              <a:t>A practitioner will typically see at least one PT with Bp/day</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b="1" u="sng"/>
              <a:t>Movement</a:t>
            </a:r>
          </a:p>
        </p:txBody>
      </p:sp>
      <p:sp>
        <p:nvSpPr>
          <p:cNvPr id="7171" name="Rectangle 3"/>
          <p:cNvSpPr>
            <a:spLocks noGrp="1" noChangeArrowheads="1"/>
          </p:cNvSpPr>
          <p:nvPr>
            <p:ph type="body" idx="1"/>
          </p:nvPr>
        </p:nvSpPr>
        <p:spPr/>
        <p:txBody>
          <a:bodyPr/>
          <a:lstStyle/>
          <a:p>
            <a:pPr algn="l" rtl="0"/>
            <a:r>
              <a:rPr lang="en-US"/>
              <a:t>Flexion</a:t>
            </a:r>
          </a:p>
          <a:p>
            <a:pPr algn="l" rtl="0"/>
            <a:r>
              <a:rPr lang="en-US"/>
              <a:t>Extension</a:t>
            </a:r>
          </a:p>
          <a:p>
            <a:pPr algn="l" rtl="0"/>
            <a:r>
              <a:rPr lang="en-US"/>
              <a:t>Lateral bending</a:t>
            </a:r>
          </a:p>
          <a:p>
            <a:pPr algn="l" rtl="0"/>
            <a:r>
              <a:rPr lang="en-US"/>
              <a:t>Rotation </a:t>
            </a:r>
            <a:r>
              <a:rPr lang="en-US" sz="2000"/>
              <a:t>(sitting to fix the pelvis)</a:t>
            </a:r>
          </a:p>
        </p:txBody>
      </p:sp>
      <p:pic>
        <p:nvPicPr>
          <p:cNvPr id="7172" name="Picture 4" descr="showimage"/>
          <p:cNvPicPr>
            <a:picLocks noChangeAspect="1" noChangeArrowheads="1"/>
          </p:cNvPicPr>
          <p:nvPr/>
        </p:nvPicPr>
        <p:blipFill>
          <a:blip r:embed="rId2"/>
          <a:srcRect/>
          <a:stretch>
            <a:fillRect/>
          </a:stretch>
        </p:blipFill>
        <p:spPr bwMode="auto">
          <a:xfrm>
            <a:off x="468313" y="0"/>
            <a:ext cx="6781800" cy="70548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anim calcmode="lin" valueType="num">
                                      <p:cBhvr additive="base">
                                        <p:cTn id="7" dur="500" fill="hold"/>
                                        <p:tgtEl>
                                          <p:spTgt spid="7172"/>
                                        </p:tgtEl>
                                        <p:attrNameLst>
                                          <p:attrName>ppt_x</p:attrName>
                                        </p:attrNameLst>
                                      </p:cBhvr>
                                      <p:tavLst>
                                        <p:tav tm="0">
                                          <p:val>
                                            <p:strVal val="0-#ppt_w/2"/>
                                          </p:val>
                                        </p:tav>
                                        <p:tav tm="100000">
                                          <p:val>
                                            <p:strVal val="#ppt_x"/>
                                          </p:val>
                                        </p:tav>
                                      </p:tavLst>
                                    </p:anim>
                                    <p:anim calcmode="lin" valueType="num">
                                      <p:cBhvr additive="base">
                                        <p:cTn id="8" dur="500" fill="hold"/>
                                        <p:tgtEl>
                                          <p:spTgt spid="71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b="1"/>
              <a:t>Sacroiliac joints</a:t>
            </a:r>
          </a:p>
        </p:txBody>
      </p:sp>
      <p:sp>
        <p:nvSpPr>
          <p:cNvPr id="8195" name="Rectangle 3"/>
          <p:cNvSpPr>
            <a:spLocks noGrp="1" noChangeArrowheads="1"/>
          </p:cNvSpPr>
          <p:nvPr>
            <p:ph type="body" idx="1"/>
          </p:nvPr>
        </p:nvSpPr>
        <p:spPr/>
        <p:txBody>
          <a:bodyPr/>
          <a:lstStyle/>
          <a:p>
            <a:pPr algn="l" rtl="0"/>
            <a:r>
              <a:rPr lang="en-US"/>
              <a:t>At supine position , press directly on the anterior superior iliac spines and apply lateral pressure </a:t>
            </a:r>
            <a:r>
              <a:rPr lang="en-US">
                <a:sym typeface="Wingdings" pitchFamily="2" charset="2"/>
              </a:rPr>
              <a:t> pain in the SI joint  </a:t>
            </a:r>
            <a:r>
              <a:rPr lang="en-US">
                <a:solidFill>
                  <a:srgbClr val="FF3300"/>
                </a:solidFill>
                <a:sym typeface="Wingdings" pitchFamily="2" charset="2"/>
              </a:rPr>
              <a:t>sacroiliitis</a:t>
            </a:r>
            <a:r>
              <a:rPr lang="en-US">
                <a:sym typeface="Wingdings" pitchFamily="2" charset="2"/>
              </a:rPr>
              <a:t>. </a:t>
            </a:r>
          </a:p>
          <a:p>
            <a:pPr algn="l" rtl="0"/>
            <a:endParaRPr lang="en-US">
              <a:sym typeface="Wingdings" pitchFamily="2" charset="2"/>
            </a:endParaRPr>
          </a:p>
          <a:p>
            <a:pPr algn="l" rtl="0"/>
            <a:r>
              <a:rPr lang="en-US">
                <a:sym typeface="Wingdings" pitchFamily="2" charset="2"/>
              </a:rPr>
              <a:t>Firm palpation over the joint will elicit tenderness  in patients with sacroiliitis.</a:t>
            </a:r>
            <a:endParaRPr lang="en-US"/>
          </a:p>
        </p:txBody>
      </p:sp>
      <p:pic>
        <p:nvPicPr>
          <p:cNvPr id="8196" name="Picture 4" descr="sacroiliac_anatomy"/>
          <p:cNvPicPr>
            <a:picLocks noChangeAspect="1" noChangeArrowheads="1"/>
          </p:cNvPicPr>
          <p:nvPr/>
        </p:nvPicPr>
        <p:blipFill>
          <a:blip r:embed="rId2"/>
          <a:srcRect/>
          <a:stretch>
            <a:fillRect/>
          </a:stretch>
        </p:blipFill>
        <p:spPr bwMode="auto">
          <a:xfrm>
            <a:off x="4572000" y="1700213"/>
            <a:ext cx="3978275" cy="410368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nodeType="clickEffect">
                                  <p:stCondLst>
                                    <p:cond delay="0"/>
                                  </p:stCondLst>
                                  <p:childTnLst>
                                    <p:anim calcmode="lin" valueType="num">
                                      <p:cBhvr additive="base">
                                        <p:cTn id="6" dur="500"/>
                                        <p:tgtEl>
                                          <p:spTgt spid="8196"/>
                                        </p:tgtEl>
                                        <p:attrNameLst>
                                          <p:attrName>ppt_x</p:attrName>
                                        </p:attrNameLst>
                                      </p:cBhvr>
                                      <p:tavLst>
                                        <p:tav tm="0">
                                          <p:val>
                                            <p:strVal val="ppt_x"/>
                                          </p:val>
                                        </p:tav>
                                        <p:tav tm="100000">
                                          <p:val>
                                            <p:strVal val="0-ppt_w/2"/>
                                          </p:val>
                                        </p:tav>
                                      </p:tavLst>
                                    </p:anim>
                                    <p:anim calcmode="lin" valueType="num">
                                      <p:cBhvr additive="base">
                                        <p:cTn id="7" dur="500"/>
                                        <p:tgtEl>
                                          <p:spTgt spid="8196"/>
                                        </p:tgtEl>
                                        <p:attrNameLst>
                                          <p:attrName>ppt_y</p:attrName>
                                        </p:attrNameLst>
                                      </p:cBhvr>
                                      <p:tavLst>
                                        <p:tav tm="0">
                                          <p:val>
                                            <p:strVal val="ppt_y"/>
                                          </p:val>
                                        </p:tav>
                                        <p:tav tm="100000">
                                          <p:val>
                                            <p:strVal val="ppt_y"/>
                                          </p:val>
                                        </p:tav>
                                      </p:tavLst>
                                    </p:anim>
                                    <p:set>
                                      <p:cBhvr>
                                        <p:cTn id="8" dur="1" fill="hold">
                                          <p:stCondLst>
                                            <p:cond delay="499"/>
                                          </p:stCondLst>
                                        </p:cTn>
                                        <p:tgtEl>
                                          <p:spTgt spid="819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b="1"/>
              <a:t>Straight leg raising</a:t>
            </a:r>
            <a:r>
              <a:rPr lang="en-US"/>
              <a:t> </a:t>
            </a:r>
            <a:r>
              <a:rPr lang="en-US" sz="3600"/>
              <a:t>(SLR)</a:t>
            </a:r>
          </a:p>
        </p:txBody>
      </p:sp>
      <p:sp>
        <p:nvSpPr>
          <p:cNvPr id="9219" name="Rectangle 3"/>
          <p:cNvSpPr>
            <a:spLocks noGrp="1" noChangeArrowheads="1"/>
          </p:cNvSpPr>
          <p:nvPr>
            <p:ph type="body" idx="1"/>
          </p:nvPr>
        </p:nvSpPr>
        <p:spPr/>
        <p:txBody>
          <a:bodyPr/>
          <a:lstStyle/>
          <a:p>
            <a:pPr algn="l" rtl="0"/>
            <a:r>
              <a:rPr lang="en-US"/>
              <a:t>raises the patient's extended leg with the ankle dorsiflexed.</a:t>
            </a:r>
          </a:p>
          <a:p>
            <a:pPr algn="l" rtl="0"/>
            <a:r>
              <a:rPr lang="en-US"/>
              <a:t>Normally 80 – 90 degrees no pain</a:t>
            </a:r>
          </a:p>
          <a:p>
            <a:pPr algn="l" rtl="0"/>
            <a:r>
              <a:rPr lang="en-US"/>
              <a:t>It will be limited by </a:t>
            </a:r>
            <a:r>
              <a:rPr lang="en-US">
                <a:solidFill>
                  <a:srgbClr val="FF3300"/>
                </a:solidFill>
              </a:rPr>
              <a:t>sciatica</a:t>
            </a:r>
            <a:r>
              <a:rPr lang="en-US"/>
              <a:t> pain in lumbar </a:t>
            </a:r>
            <a:r>
              <a:rPr lang="en-US">
                <a:solidFill>
                  <a:srgbClr val="FF3300"/>
                </a:solidFill>
              </a:rPr>
              <a:t>disc prolapse</a:t>
            </a:r>
            <a:r>
              <a:rPr lang="en-US"/>
              <a:t>.  ( &lt;60 )</a:t>
            </a:r>
          </a:p>
        </p:txBody>
      </p:sp>
      <p:pic>
        <p:nvPicPr>
          <p:cNvPr id="9220" name="Picture 4" descr="Straight Leg Raising Tst"/>
          <p:cNvPicPr>
            <a:picLocks noChangeAspect="1" noChangeArrowheads="1"/>
          </p:cNvPicPr>
          <p:nvPr/>
        </p:nvPicPr>
        <p:blipFill>
          <a:blip r:embed="rId2"/>
          <a:srcRect/>
          <a:stretch>
            <a:fillRect/>
          </a:stretch>
        </p:blipFill>
        <p:spPr bwMode="auto">
          <a:xfrm>
            <a:off x="4486275" y="4733925"/>
            <a:ext cx="4657725" cy="2124075"/>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b="1"/>
              <a:t>Crossed SLR test</a:t>
            </a:r>
          </a:p>
        </p:txBody>
      </p:sp>
      <p:sp>
        <p:nvSpPr>
          <p:cNvPr id="11267" name="Rectangle 3"/>
          <p:cNvSpPr>
            <a:spLocks noGrp="1" noChangeArrowheads="1"/>
          </p:cNvSpPr>
          <p:nvPr>
            <p:ph type="body" sz="half" idx="1"/>
          </p:nvPr>
        </p:nvSpPr>
        <p:spPr>
          <a:xfrm>
            <a:off x="468313" y="1628775"/>
            <a:ext cx="7931150" cy="4525963"/>
          </a:xfrm>
        </p:spPr>
        <p:txBody>
          <a:bodyPr/>
          <a:lstStyle/>
          <a:p>
            <a:pPr algn="l" rtl="0"/>
            <a:r>
              <a:rPr lang="en-US"/>
              <a:t>The test is positive when lifting the unaffected leg reproduces the sciatica in the affected leg. </a:t>
            </a:r>
          </a:p>
        </p:txBody>
      </p:sp>
      <p:graphicFrame>
        <p:nvGraphicFramePr>
          <p:cNvPr id="11301" name="Group 37"/>
          <p:cNvGraphicFramePr>
            <a:graphicFrameLocks noGrp="1"/>
          </p:cNvGraphicFramePr>
          <p:nvPr>
            <p:ph sz="half" idx="2"/>
          </p:nvPr>
        </p:nvGraphicFramePr>
        <p:xfrm>
          <a:off x="539750" y="4292600"/>
          <a:ext cx="7561263" cy="1831976"/>
        </p:xfrm>
        <a:graphic>
          <a:graphicData uri="http://schemas.openxmlformats.org/drawingml/2006/table">
            <a:tbl>
              <a:tblPr rtl="1"/>
              <a:tblGrid>
                <a:gridCol w="1944688"/>
                <a:gridCol w="2089150"/>
                <a:gridCol w="3527425"/>
              </a:tblGrid>
              <a:tr h="720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specific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sensitive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Tests for herniated disc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557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SLR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5540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90%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Less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Crossed SLR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r>
            </a:tbl>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showimage1"/>
          <p:cNvPicPr>
            <a:picLocks noChangeAspect="1" noChangeArrowheads="1"/>
          </p:cNvPicPr>
          <p:nvPr/>
        </p:nvPicPr>
        <p:blipFill>
          <a:blip r:embed="rId2"/>
          <a:srcRect/>
          <a:stretch>
            <a:fillRect/>
          </a:stretch>
        </p:blipFill>
        <p:spPr bwMode="auto">
          <a:xfrm>
            <a:off x="6804025" y="1700213"/>
            <a:ext cx="2541588" cy="4724400"/>
          </a:xfrm>
          <a:prstGeom prst="rect">
            <a:avLst/>
          </a:prstGeom>
          <a:noFill/>
        </p:spPr>
      </p:pic>
      <p:sp>
        <p:nvSpPr>
          <p:cNvPr id="13314" name="Rectangle 2"/>
          <p:cNvSpPr>
            <a:spLocks noGrp="1" noChangeArrowheads="1"/>
          </p:cNvSpPr>
          <p:nvPr>
            <p:ph type="title"/>
          </p:nvPr>
        </p:nvSpPr>
        <p:spPr/>
        <p:txBody>
          <a:bodyPr/>
          <a:lstStyle/>
          <a:p>
            <a:r>
              <a:rPr lang="en-US" b="1"/>
              <a:t>Neurologic testing</a:t>
            </a:r>
            <a:r>
              <a:rPr lang="ar-SA" b="1"/>
              <a:t> </a:t>
            </a:r>
            <a:endParaRPr lang="en-US" b="1"/>
          </a:p>
        </p:txBody>
      </p:sp>
      <p:sp>
        <p:nvSpPr>
          <p:cNvPr id="13315" name="Rectangle 3"/>
          <p:cNvSpPr>
            <a:spLocks noGrp="1" noChangeArrowheads="1"/>
          </p:cNvSpPr>
          <p:nvPr>
            <p:ph type="body" idx="1"/>
          </p:nvPr>
        </p:nvSpPr>
        <p:spPr>
          <a:xfrm>
            <a:off x="250825" y="1628775"/>
            <a:ext cx="8229600" cy="4525963"/>
          </a:xfrm>
        </p:spPr>
        <p:txBody>
          <a:bodyPr/>
          <a:lstStyle/>
          <a:p>
            <a:pPr algn="l" rtl="0"/>
            <a:r>
              <a:rPr lang="en-US" sz="2400"/>
              <a:t>We should focus on the L5 and S1 nerve roots </a:t>
            </a:r>
          </a:p>
          <a:p>
            <a:pPr algn="l" rtl="0"/>
            <a:r>
              <a:rPr lang="en-US" sz="2400"/>
              <a:t>98% of disc herniations occur at L4-5 and L5-S1</a:t>
            </a:r>
            <a:endParaRPr lang="ar-SA" sz="2400"/>
          </a:p>
          <a:p>
            <a:pPr algn="l" rtl="0"/>
            <a:endParaRPr lang="ar-SA" sz="2400"/>
          </a:p>
          <a:p>
            <a:pPr algn="l" rtl="0"/>
            <a:endParaRPr lang="ar-SA" sz="2400"/>
          </a:p>
          <a:p>
            <a:pPr algn="l" rtl="0"/>
            <a:r>
              <a:rPr lang="en-US"/>
              <a:t>Reflexes</a:t>
            </a:r>
          </a:p>
          <a:p>
            <a:pPr algn="l" rtl="0"/>
            <a:r>
              <a:rPr lang="en-US"/>
              <a:t>Motor </a:t>
            </a:r>
          </a:p>
          <a:p>
            <a:pPr algn="l" rtl="0"/>
            <a:r>
              <a:rPr lang="en-US"/>
              <a:t>sensory </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t>Reflexes</a:t>
            </a:r>
          </a:p>
        </p:txBody>
      </p:sp>
      <p:sp>
        <p:nvSpPr>
          <p:cNvPr id="14339" name="Rectangle 3"/>
          <p:cNvSpPr>
            <a:spLocks noGrp="1" noChangeArrowheads="1"/>
          </p:cNvSpPr>
          <p:nvPr>
            <p:ph type="body" idx="1"/>
          </p:nvPr>
        </p:nvSpPr>
        <p:spPr/>
        <p:txBody>
          <a:bodyPr/>
          <a:lstStyle/>
          <a:p>
            <a:pPr algn="l" rtl="0"/>
            <a:r>
              <a:rPr lang="en-US"/>
              <a:t>Knee (L3-4)</a:t>
            </a:r>
          </a:p>
          <a:p>
            <a:pPr algn="l" rtl="0"/>
            <a:endParaRPr lang="en-US"/>
          </a:p>
          <a:p>
            <a:pPr algn="l" rtl="0"/>
            <a:endParaRPr lang="en-US"/>
          </a:p>
          <a:p>
            <a:pPr algn="l" rtl="0"/>
            <a:endParaRPr lang="en-US"/>
          </a:p>
          <a:p>
            <a:pPr algn="l" rtl="0"/>
            <a:r>
              <a:rPr lang="en-US"/>
              <a:t>Ankle (S1-2)</a:t>
            </a:r>
          </a:p>
        </p:txBody>
      </p:sp>
      <p:pic>
        <p:nvPicPr>
          <p:cNvPr id="14340" name="Picture 4" descr="showimage"/>
          <p:cNvPicPr>
            <a:picLocks noChangeAspect="1" noChangeArrowheads="1"/>
          </p:cNvPicPr>
          <p:nvPr/>
        </p:nvPicPr>
        <p:blipFill>
          <a:blip r:embed="rId2"/>
          <a:srcRect/>
          <a:stretch>
            <a:fillRect/>
          </a:stretch>
        </p:blipFill>
        <p:spPr bwMode="auto">
          <a:xfrm>
            <a:off x="5076825" y="1268413"/>
            <a:ext cx="3587750" cy="2860675"/>
          </a:xfrm>
          <a:prstGeom prst="rect">
            <a:avLst/>
          </a:prstGeom>
          <a:noFill/>
        </p:spPr>
      </p:pic>
      <p:pic>
        <p:nvPicPr>
          <p:cNvPr id="14341" name="Picture 5" descr="showimage"/>
          <p:cNvPicPr>
            <a:picLocks noChangeAspect="1" noChangeArrowheads="1"/>
          </p:cNvPicPr>
          <p:nvPr/>
        </p:nvPicPr>
        <p:blipFill>
          <a:blip r:embed="rId3"/>
          <a:srcRect/>
          <a:stretch>
            <a:fillRect/>
          </a:stretch>
        </p:blipFill>
        <p:spPr bwMode="auto">
          <a:xfrm>
            <a:off x="5219700" y="4149725"/>
            <a:ext cx="3803650" cy="2547938"/>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t>Motor</a:t>
            </a:r>
          </a:p>
        </p:txBody>
      </p:sp>
      <p:sp>
        <p:nvSpPr>
          <p:cNvPr id="15363" name="Rectangle 3"/>
          <p:cNvSpPr>
            <a:spLocks noGrp="1" noChangeArrowheads="1"/>
          </p:cNvSpPr>
          <p:nvPr>
            <p:ph type="body" idx="1"/>
          </p:nvPr>
        </p:nvSpPr>
        <p:spPr/>
        <p:txBody>
          <a:bodyPr/>
          <a:lstStyle/>
          <a:p>
            <a:pPr algn="l" rtl="0"/>
            <a:r>
              <a:rPr lang="en-US"/>
              <a:t>Ankle plantar flexion </a:t>
            </a:r>
          </a:p>
          <a:p>
            <a:pPr algn="l" rtl="0"/>
            <a:endParaRPr lang="en-US"/>
          </a:p>
          <a:p>
            <a:pPr algn="l" rtl="0"/>
            <a:endParaRPr lang="en-US"/>
          </a:p>
          <a:p>
            <a:pPr algn="l" rtl="0"/>
            <a:endParaRPr lang="en-US"/>
          </a:p>
          <a:p>
            <a:pPr algn="l" rtl="0"/>
            <a:r>
              <a:rPr lang="en-US"/>
              <a:t>Ankle dorsiflexion </a:t>
            </a:r>
          </a:p>
        </p:txBody>
      </p:sp>
      <p:pic>
        <p:nvPicPr>
          <p:cNvPr id="15364" name="Picture 4" descr="showimage"/>
          <p:cNvPicPr>
            <a:picLocks noChangeAspect="1" noChangeArrowheads="1"/>
          </p:cNvPicPr>
          <p:nvPr/>
        </p:nvPicPr>
        <p:blipFill>
          <a:blip r:embed="rId2"/>
          <a:srcRect/>
          <a:stretch>
            <a:fillRect/>
          </a:stretch>
        </p:blipFill>
        <p:spPr bwMode="auto">
          <a:xfrm>
            <a:off x="5003800" y="1125538"/>
            <a:ext cx="3875088" cy="3008312"/>
          </a:xfrm>
          <a:prstGeom prst="rect">
            <a:avLst/>
          </a:prstGeom>
          <a:noFill/>
        </p:spPr>
      </p:pic>
      <p:pic>
        <p:nvPicPr>
          <p:cNvPr id="15365" name="Picture 5" descr="showimage"/>
          <p:cNvPicPr>
            <a:picLocks noChangeAspect="1" noChangeArrowheads="1"/>
          </p:cNvPicPr>
          <p:nvPr/>
        </p:nvPicPr>
        <p:blipFill>
          <a:blip r:embed="rId3"/>
          <a:srcRect/>
          <a:stretch>
            <a:fillRect/>
          </a:stretch>
        </p:blipFill>
        <p:spPr bwMode="auto">
          <a:xfrm>
            <a:off x="5003800" y="3933825"/>
            <a:ext cx="3995738" cy="3089275"/>
          </a:xfrm>
          <a:prstGeom prst="rect">
            <a:avLst/>
          </a:prstGeom>
          <a:noFill/>
        </p:spPr>
      </p:pic>
      <p:pic>
        <p:nvPicPr>
          <p:cNvPr id="15366" name="Picture 6" descr="showimage"/>
          <p:cNvPicPr>
            <a:picLocks noChangeAspect="1" noChangeArrowheads="1"/>
          </p:cNvPicPr>
          <p:nvPr/>
        </p:nvPicPr>
        <p:blipFill>
          <a:blip r:embed="rId4"/>
          <a:srcRect/>
          <a:stretch>
            <a:fillRect/>
          </a:stretch>
        </p:blipFill>
        <p:spPr bwMode="auto">
          <a:xfrm>
            <a:off x="4643438" y="2133600"/>
            <a:ext cx="5035550" cy="83200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6"/>
                                        </p:tgtEl>
                                        <p:attrNameLst>
                                          <p:attrName>style.visibility</p:attrName>
                                        </p:attrNameLst>
                                      </p:cBhvr>
                                      <p:to>
                                        <p:strVal val="visible"/>
                                      </p:to>
                                    </p:set>
                                    <p:anim calcmode="lin" valueType="num">
                                      <p:cBhvr additive="base">
                                        <p:cTn id="7" dur="500" fill="hold"/>
                                        <p:tgtEl>
                                          <p:spTgt spid="15366"/>
                                        </p:tgtEl>
                                        <p:attrNameLst>
                                          <p:attrName>ppt_x</p:attrName>
                                        </p:attrNameLst>
                                      </p:cBhvr>
                                      <p:tavLst>
                                        <p:tav tm="0">
                                          <p:val>
                                            <p:strVal val="#ppt_x"/>
                                          </p:val>
                                        </p:tav>
                                        <p:tav tm="100000">
                                          <p:val>
                                            <p:strVal val="#ppt_x"/>
                                          </p:val>
                                        </p:tav>
                                      </p:tavLst>
                                    </p:anim>
                                    <p:anim calcmode="lin" valueType="num">
                                      <p:cBhvr additive="base">
                                        <p:cTn id="8" dur="500" fill="hold"/>
                                        <p:tgtEl>
                                          <p:spTgt spid="153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t>Motor</a:t>
            </a:r>
          </a:p>
        </p:txBody>
      </p:sp>
      <p:sp>
        <p:nvSpPr>
          <p:cNvPr id="16387" name="Rectangle 3"/>
          <p:cNvSpPr>
            <a:spLocks noGrp="1" noChangeArrowheads="1"/>
          </p:cNvSpPr>
          <p:nvPr>
            <p:ph type="body" idx="1"/>
          </p:nvPr>
        </p:nvSpPr>
        <p:spPr>
          <a:xfrm>
            <a:off x="323850" y="1628775"/>
            <a:ext cx="2700338" cy="1439863"/>
          </a:xfrm>
        </p:spPr>
        <p:txBody>
          <a:bodyPr/>
          <a:lstStyle/>
          <a:p>
            <a:pPr algn="l" rtl="0">
              <a:buFontTx/>
              <a:buNone/>
            </a:pPr>
            <a:r>
              <a:rPr lang="en-US"/>
              <a:t>Walking on toes</a:t>
            </a:r>
            <a:endParaRPr lang="en-US">
              <a:solidFill>
                <a:srgbClr val="FF3300"/>
              </a:solidFill>
            </a:endParaRPr>
          </a:p>
        </p:txBody>
      </p:sp>
      <p:pic>
        <p:nvPicPr>
          <p:cNvPr id="16388" name="Picture 4" descr="showimage"/>
          <p:cNvPicPr>
            <a:picLocks noChangeAspect="1" noChangeArrowheads="1"/>
          </p:cNvPicPr>
          <p:nvPr/>
        </p:nvPicPr>
        <p:blipFill>
          <a:blip r:embed="rId2"/>
          <a:srcRect/>
          <a:stretch>
            <a:fillRect/>
          </a:stretch>
        </p:blipFill>
        <p:spPr bwMode="auto">
          <a:xfrm>
            <a:off x="395288" y="2641600"/>
            <a:ext cx="8518525" cy="4216400"/>
          </a:xfrm>
          <a:prstGeom prst="rect">
            <a:avLst/>
          </a:prstGeom>
          <a:noFill/>
        </p:spPr>
      </p:pic>
      <p:sp>
        <p:nvSpPr>
          <p:cNvPr id="16389" name="Text Box 5"/>
          <p:cNvSpPr txBox="1">
            <a:spLocks noChangeArrowheads="1"/>
          </p:cNvSpPr>
          <p:nvPr/>
        </p:nvSpPr>
        <p:spPr bwMode="auto">
          <a:xfrm>
            <a:off x="3563938" y="1628775"/>
            <a:ext cx="2303462" cy="1066800"/>
          </a:xfrm>
          <a:prstGeom prst="rect">
            <a:avLst/>
          </a:prstGeom>
          <a:noFill/>
          <a:ln w="9525">
            <a:noFill/>
            <a:miter lim="800000"/>
            <a:headEnd/>
            <a:tailEnd/>
          </a:ln>
          <a:effectLst/>
        </p:spPr>
        <p:txBody>
          <a:bodyPr>
            <a:spAutoFit/>
          </a:bodyPr>
          <a:lstStyle/>
          <a:p>
            <a:pPr algn="l" rtl="0"/>
            <a:r>
              <a:rPr lang="en-US" sz="3200"/>
              <a:t>Walking on heels</a:t>
            </a:r>
            <a:endParaRPr lang="en-US" sz="3200">
              <a:solidFill>
                <a:srgbClr val="FF3300"/>
              </a:solidFill>
            </a:endParaRPr>
          </a:p>
        </p:txBody>
      </p:sp>
      <p:sp>
        <p:nvSpPr>
          <p:cNvPr id="16390" name="Text Box 6"/>
          <p:cNvSpPr txBox="1">
            <a:spLocks noChangeArrowheads="1"/>
          </p:cNvSpPr>
          <p:nvPr/>
        </p:nvSpPr>
        <p:spPr bwMode="auto">
          <a:xfrm>
            <a:off x="1619250" y="2133600"/>
            <a:ext cx="719138" cy="579438"/>
          </a:xfrm>
          <a:prstGeom prst="rect">
            <a:avLst/>
          </a:prstGeom>
          <a:noFill/>
          <a:ln w="9525">
            <a:noFill/>
            <a:miter lim="800000"/>
            <a:headEnd/>
            <a:tailEnd/>
          </a:ln>
          <a:effectLst/>
        </p:spPr>
        <p:txBody>
          <a:bodyPr>
            <a:spAutoFit/>
          </a:bodyPr>
          <a:lstStyle/>
          <a:p>
            <a:pPr algn="l" rtl="0">
              <a:spcBef>
                <a:spcPct val="50000"/>
              </a:spcBef>
            </a:pPr>
            <a:r>
              <a:rPr lang="en-US" sz="3200">
                <a:solidFill>
                  <a:srgbClr val="FF3300"/>
                </a:solidFill>
              </a:rPr>
              <a:t>S1</a:t>
            </a:r>
          </a:p>
        </p:txBody>
      </p:sp>
      <p:sp>
        <p:nvSpPr>
          <p:cNvPr id="16391" name="Text Box 7"/>
          <p:cNvSpPr txBox="1">
            <a:spLocks noChangeArrowheads="1"/>
          </p:cNvSpPr>
          <p:nvPr/>
        </p:nvSpPr>
        <p:spPr bwMode="auto">
          <a:xfrm>
            <a:off x="4787900" y="2133600"/>
            <a:ext cx="792163" cy="579438"/>
          </a:xfrm>
          <a:prstGeom prst="rect">
            <a:avLst/>
          </a:prstGeom>
          <a:noFill/>
          <a:ln w="9525">
            <a:noFill/>
            <a:miter lim="800000"/>
            <a:headEnd/>
            <a:tailEnd/>
          </a:ln>
          <a:effectLst/>
        </p:spPr>
        <p:txBody>
          <a:bodyPr>
            <a:spAutoFit/>
          </a:bodyPr>
          <a:lstStyle/>
          <a:p>
            <a:pPr algn="l" rtl="0">
              <a:spcBef>
                <a:spcPct val="50000"/>
              </a:spcBef>
            </a:pPr>
            <a:r>
              <a:rPr lang="en-US" sz="3200">
                <a:solidFill>
                  <a:srgbClr val="FF3300"/>
                </a:solidFill>
              </a:rPr>
              <a:t>L5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390"/>
                                        </p:tgtEl>
                                        <p:attrNameLst>
                                          <p:attrName>style.visibility</p:attrName>
                                        </p:attrNameLst>
                                      </p:cBhvr>
                                      <p:to>
                                        <p:strVal val="visible"/>
                                      </p:to>
                                    </p:set>
                                    <p:animEffect transition="in" filter="blinds(horizontal)">
                                      <p:cBhvr>
                                        <p:cTn id="7" dur="500"/>
                                        <p:tgtEl>
                                          <p:spTgt spid="1639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391">
                                            <p:txEl>
                                              <p:pRg st="0" end="0"/>
                                            </p:txEl>
                                          </p:spTgt>
                                        </p:tgtEl>
                                        <p:attrNameLst>
                                          <p:attrName>style.visibility</p:attrName>
                                        </p:attrNameLst>
                                      </p:cBhvr>
                                      <p:to>
                                        <p:strVal val="visible"/>
                                      </p:to>
                                    </p:set>
                                    <p:animEffect transition="in" filter="blinds(horizontal)">
                                      <p:cBhvr>
                                        <p:cTn id="12" dur="500"/>
                                        <p:tgtEl>
                                          <p:spTgt spid="163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0"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7" name="Picture 5" descr="showimage2"/>
          <p:cNvPicPr>
            <a:picLocks noChangeAspect="1" noChangeArrowheads="1"/>
          </p:cNvPicPr>
          <p:nvPr/>
        </p:nvPicPr>
        <p:blipFill>
          <a:blip r:embed="rId2"/>
          <a:srcRect/>
          <a:stretch>
            <a:fillRect/>
          </a:stretch>
        </p:blipFill>
        <p:spPr bwMode="auto">
          <a:xfrm>
            <a:off x="5148263" y="836613"/>
            <a:ext cx="4479925" cy="6307137"/>
          </a:xfrm>
          <a:prstGeom prst="rect">
            <a:avLst/>
          </a:prstGeom>
          <a:noFill/>
        </p:spPr>
      </p:pic>
      <p:sp>
        <p:nvSpPr>
          <p:cNvPr id="18434" name="Rectangle 2"/>
          <p:cNvSpPr>
            <a:spLocks noGrp="1" noChangeArrowheads="1"/>
          </p:cNvSpPr>
          <p:nvPr>
            <p:ph type="title"/>
          </p:nvPr>
        </p:nvSpPr>
        <p:spPr>
          <a:xfrm>
            <a:off x="395288" y="188913"/>
            <a:ext cx="8229600" cy="1143000"/>
          </a:xfrm>
        </p:spPr>
        <p:txBody>
          <a:bodyPr/>
          <a:lstStyle/>
          <a:p>
            <a:r>
              <a:rPr lang="en-US" sz="5400"/>
              <a:t>Sensory</a:t>
            </a:r>
          </a:p>
        </p:txBody>
      </p:sp>
      <p:sp>
        <p:nvSpPr>
          <p:cNvPr id="18435" name="Rectangle 3"/>
          <p:cNvSpPr>
            <a:spLocks noGrp="1" noChangeArrowheads="1"/>
          </p:cNvSpPr>
          <p:nvPr>
            <p:ph type="body" idx="1"/>
          </p:nvPr>
        </p:nvSpPr>
        <p:spPr>
          <a:xfrm>
            <a:off x="468313" y="1412875"/>
            <a:ext cx="4967287" cy="4525963"/>
          </a:xfrm>
        </p:spPr>
        <p:txBody>
          <a:bodyPr/>
          <a:lstStyle/>
          <a:p>
            <a:pPr algn="l" rtl="0"/>
            <a:r>
              <a:rPr lang="en-US"/>
              <a:t>Examine both legs with a pin in each dermatome. </a:t>
            </a:r>
          </a:p>
        </p:txBody>
      </p:sp>
      <p:pic>
        <p:nvPicPr>
          <p:cNvPr id="18436" name="Picture 4" descr="showimage"/>
          <p:cNvPicPr>
            <a:picLocks noChangeAspect="1" noChangeArrowheads="1"/>
          </p:cNvPicPr>
          <p:nvPr/>
        </p:nvPicPr>
        <p:blipFill>
          <a:blip r:embed="rId3"/>
          <a:srcRect/>
          <a:stretch>
            <a:fillRect/>
          </a:stretch>
        </p:blipFill>
        <p:spPr bwMode="auto">
          <a:xfrm>
            <a:off x="395288" y="3357563"/>
            <a:ext cx="4535487" cy="3276600"/>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z="5400"/>
              <a:t>Sensory</a:t>
            </a:r>
          </a:p>
        </p:txBody>
      </p:sp>
      <p:sp>
        <p:nvSpPr>
          <p:cNvPr id="19459" name="Rectangle 3"/>
          <p:cNvSpPr>
            <a:spLocks noGrp="1" noChangeArrowheads="1"/>
          </p:cNvSpPr>
          <p:nvPr>
            <p:ph type="body" idx="1"/>
          </p:nvPr>
        </p:nvSpPr>
        <p:spPr/>
        <p:txBody>
          <a:bodyPr/>
          <a:lstStyle/>
          <a:p>
            <a:pPr algn="l" rtl="0"/>
            <a:r>
              <a:rPr lang="en-US"/>
              <a:t>Sciatic nerve (L4,5,S1,2)</a:t>
            </a:r>
          </a:p>
          <a:p>
            <a:pPr algn="l" rtl="0">
              <a:buFontTx/>
              <a:buNone/>
            </a:pPr>
            <a:endParaRPr lang="en-US"/>
          </a:p>
        </p:txBody>
      </p:sp>
      <p:pic>
        <p:nvPicPr>
          <p:cNvPr id="19460" name="Picture 4" descr="showimage3"/>
          <p:cNvPicPr>
            <a:picLocks noChangeAspect="1" noChangeArrowheads="1"/>
          </p:cNvPicPr>
          <p:nvPr/>
        </p:nvPicPr>
        <p:blipFill>
          <a:blip r:embed="rId2"/>
          <a:srcRect/>
          <a:stretch>
            <a:fillRect/>
          </a:stretch>
        </p:blipFill>
        <p:spPr bwMode="auto">
          <a:xfrm>
            <a:off x="2965450" y="2565400"/>
            <a:ext cx="6178550" cy="4486275"/>
          </a:xfrm>
          <a:prstGeom prst="rect">
            <a:avLst/>
          </a:prstGeom>
          <a:noFill/>
        </p:spPr>
      </p:pic>
      <p:sp>
        <p:nvSpPr>
          <p:cNvPr id="19461" name="Text Box 5"/>
          <p:cNvSpPr txBox="1">
            <a:spLocks noChangeArrowheads="1"/>
          </p:cNvSpPr>
          <p:nvPr/>
        </p:nvSpPr>
        <p:spPr bwMode="auto">
          <a:xfrm>
            <a:off x="395288" y="3357563"/>
            <a:ext cx="2376487" cy="1800225"/>
          </a:xfrm>
          <a:prstGeom prst="rect">
            <a:avLst/>
          </a:prstGeom>
          <a:noFill/>
          <a:ln w="9525">
            <a:noFill/>
            <a:miter lim="800000"/>
            <a:headEnd/>
            <a:tailEnd/>
          </a:ln>
          <a:effectLst/>
        </p:spPr>
        <p:txBody>
          <a:bodyPr>
            <a:spAutoFit/>
          </a:bodyPr>
          <a:lstStyle/>
          <a:p>
            <a:pPr algn="l" rtl="0">
              <a:spcBef>
                <a:spcPct val="20000"/>
              </a:spcBef>
              <a:buFontTx/>
              <a:buChar char="•"/>
            </a:pPr>
            <a:r>
              <a:rPr lang="en-US" sz="2800"/>
              <a:t>Sensory distribution of the sciatic nerve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title"/>
          </p:nvPr>
        </p:nvSpPr>
        <p:spPr>
          <a:ln/>
        </p:spPr>
        <p:txBody>
          <a:bodyPr/>
          <a:lstStyle/>
          <a:p>
            <a:endParaRPr lang="en-US"/>
          </a:p>
        </p:txBody>
      </p:sp>
      <p:sp>
        <p:nvSpPr>
          <p:cNvPr id="20482" name="Rectangle 2"/>
          <p:cNvSpPr>
            <a:spLocks noGrp="1" noChangeArrowheads="1"/>
          </p:cNvSpPr>
          <p:nvPr>
            <p:ph type="body" idx="1"/>
          </p:nvPr>
        </p:nvSpPr>
        <p:spPr>
          <a:ln/>
        </p:spPr>
        <p:txBody>
          <a:bodyPr/>
          <a:lstStyle/>
          <a:p>
            <a:pPr marL="625056"/>
            <a:endParaRPr lang="en-US" sz="2500" dirty="0" smtClean="0">
              <a:latin typeface="Helvetica" charset="0"/>
              <a:cs typeface="Helvetica" charset="0"/>
              <a:sym typeface="Helvetica" charset="0"/>
            </a:endParaRPr>
          </a:p>
          <a:p>
            <a:pPr marL="625056"/>
            <a:endParaRPr lang="en-US" sz="2500" dirty="0" smtClean="0">
              <a:latin typeface="Helvetica" charset="0"/>
              <a:cs typeface="Helvetica" charset="0"/>
              <a:sym typeface="Helvetica" charset="0"/>
            </a:endParaRPr>
          </a:p>
          <a:p>
            <a:pPr marL="625056"/>
            <a:endParaRPr lang="en-US" sz="2500" dirty="0" smtClean="0">
              <a:latin typeface="Helvetica" charset="0"/>
              <a:cs typeface="Helvetica" charset="0"/>
              <a:sym typeface="Helvetica" charset="0"/>
            </a:endParaRPr>
          </a:p>
          <a:p>
            <a:pPr marL="625056"/>
            <a:endParaRPr lang="en-US" sz="2500" dirty="0" smtClean="0">
              <a:latin typeface="Helvetica" charset="0"/>
              <a:cs typeface="Helvetica" charset="0"/>
              <a:sym typeface="Helvetica" charset="0"/>
            </a:endParaRPr>
          </a:p>
          <a:p>
            <a:pPr marL="625056"/>
            <a:r>
              <a:rPr lang="en-US" sz="2500" dirty="0" smtClean="0">
                <a:latin typeface="Helvetica" charset="0"/>
                <a:cs typeface="Helvetica" charset="0"/>
                <a:sym typeface="Helvetica" charset="0"/>
              </a:rPr>
              <a:t>The </a:t>
            </a:r>
            <a:r>
              <a:rPr lang="en-US" sz="2500" dirty="0">
                <a:latin typeface="Helvetica" charset="0"/>
                <a:cs typeface="Helvetica" charset="0"/>
                <a:sym typeface="Helvetica" charset="0"/>
              </a:rPr>
              <a:t>pain can be divided into neck pain, upper back pain</a:t>
            </a:r>
            <a:r>
              <a:rPr lang="en-US" sz="2500" dirty="0" smtClean="0">
                <a:latin typeface="Helvetica" charset="0"/>
                <a:cs typeface="Helvetica" charset="0"/>
                <a:sym typeface="Helvetica" charset="0"/>
              </a:rPr>
              <a:t>, lower </a:t>
            </a:r>
            <a:r>
              <a:rPr lang="en-US" sz="2500" dirty="0">
                <a:latin typeface="Helvetica" charset="0"/>
                <a:cs typeface="Helvetica" charset="0"/>
                <a:sym typeface="Helvetica" charset="0"/>
              </a:rPr>
              <a:t>back pain or tailbone pain.</a:t>
            </a:r>
            <a:endParaRPr lang="en-US" sz="2500" dirty="0">
              <a:latin typeface="Helvetica" charset="0"/>
              <a:sym typeface="Helvetica" charset="0"/>
            </a:endParaRP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z="5400"/>
              <a:t>Sensory</a:t>
            </a:r>
          </a:p>
        </p:txBody>
      </p:sp>
      <p:sp>
        <p:nvSpPr>
          <p:cNvPr id="20483" name="Rectangle 3"/>
          <p:cNvSpPr>
            <a:spLocks noGrp="1" noChangeArrowheads="1"/>
          </p:cNvSpPr>
          <p:nvPr>
            <p:ph type="body" idx="1"/>
          </p:nvPr>
        </p:nvSpPr>
        <p:spPr>
          <a:xfrm>
            <a:off x="468313" y="1628775"/>
            <a:ext cx="6480175" cy="4525963"/>
          </a:xfrm>
        </p:spPr>
        <p:txBody>
          <a:bodyPr/>
          <a:lstStyle/>
          <a:p>
            <a:pPr algn="l" rtl="0"/>
            <a:r>
              <a:rPr lang="en-US"/>
              <a:t>Saddle anesthesia is loss of sensation restricted to the area of the buttocks and perineum.</a:t>
            </a:r>
          </a:p>
          <a:p>
            <a:pPr algn="l" rtl="0"/>
            <a:endParaRPr lang="en-US"/>
          </a:p>
          <a:p>
            <a:pPr algn="l" rtl="0"/>
            <a:r>
              <a:rPr lang="en-US"/>
              <a:t>Cauda equina syndrome</a:t>
            </a:r>
          </a:p>
        </p:txBody>
      </p:sp>
      <p:pic>
        <p:nvPicPr>
          <p:cNvPr id="20484" name="Picture 4" descr="002465"/>
          <p:cNvPicPr>
            <a:picLocks noChangeAspect="1" noChangeArrowheads="1"/>
          </p:cNvPicPr>
          <p:nvPr/>
        </p:nvPicPr>
        <p:blipFill>
          <a:blip r:embed="rId2"/>
          <a:srcRect/>
          <a:stretch>
            <a:fillRect/>
          </a:stretch>
        </p:blipFill>
        <p:spPr bwMode="auto">
          <a:xfrm>
            <a:off x="827088" y="1484313"/>
            <a:ext cx="4257675" cy="4608512"/>
          </a:xfrm>
          <a:prstGeom prst="rect">
            <a:avLst/>
          </a:prstGeom>
          <a:noFill/>
        </p:spPr>
      </p:pic>
      <p:pic>
        <p:nvPicPr>
          <p:cNvPr id="20485" name="Picture 5" descr="9783131605818_c008_f048"/>
          <p:cNvPicPr>
            <a:picLocks noChangeAspect="1" noChangeArrowheads="1"/>
          </p:cNvPicPr>
          <p:nvPr/>
        </p:nvPicPr>
        <p:blipFill>
          <a:blip r:embed="rId3"/>
          <a:srcRect/>
          <a:stretch>
            <a:fillRect/>
          </a:stretch>
        </p:blipFill>
        <p:spPr bwMode="auto">
          <a:xfrm>
            <a:off x="6948488" y="1412875"/>
            <a:ext cx="1979612" cy="506253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0484"/>
                                        </p:tgtEl>
                                        <p:attrNameLst>
                                          <p:attrName>style.visibility</p:attrName>
                                        </p:attrNameLst>
                                      </p:cBhvr>
                                      <p:to>
                                        <p:strVal val="visible"/>
                                      </p:to>
                                    </p:set>
                                    <p:anim calcmode="lin" valueType="num">
                                      <p:cBhvr additive="base">
                                        <p:cTn id="7" dur="500" fill="hold"/>
                                        <p:tgtEl>
                                          <p:spTgt spid="20484"/>
                                        </p:tgtEl>
                                        <p:attrNameLst>
                                          <p:attrName>ppt_x</p:attrName>
                                        </p:attrNameLst>
                                      </p:cBhvr>
                                      <p:tavLst>
                                        <p:tav tm="0">
                                          <p:val>
                                            <p:strVal val="0-#ppt_w/2"/>
                                          </p:val>
                                        </p:tav>
                                        <p:tav tm="100000">
                                          <p:val>
                                            <p:strVal val="#ppt_x"/>
                                          </p:val>
                                        </p:tav>
                                      </p:tavLst>
                                    </p:anim>
                                    <p:anim calcmode="lin" valueType="num">
                                      <p:cBhvr additive="base">
                                        <p:cTn id="8" dur="500" fill="hold"/>
                                        <p:tgtEl>
                                          <p:spTgt spid="2048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0485"/>
                                        </p:tgtEl>
                                        <p:attrNameLst>
                                          <p:attrName>style.visibility</p:attrName>
                                        </p:attrNameLst>
                                      </p:cBhvr>
                                      <p:to>
                                        <p:strVal val="visible"/>
                                      </p:to>
                                    </p:set>
                                    <p:anim calcmode="lin" valueType="num">
                                      <p:cBhvr additive="base">
                                        <p:cTn id="13" dur="500" fill="hold"/>
                                        <p:tgtEl>
                                          <p:spTgt spid="20485"/>
                                        </p:tgtEl>
                                        <p:attrNameLst>
                                          <p:attrName>ppt_x</p:attrName>
                                        </p:attrNameLst>
                                      </p:cBhvr>
                                      <p:tavLst>
                                        <p:tav tm="0">
                                          <p:val>
                                            <p:strVal val="0-#ppt_w/2"/>
                                          </p:val>
                                        </p:tav>
                                        <p:tav tm="100000">
                                          <p:val>
                                            <p:strVal val="#ppt_x"/>
                                          </p:val>
                                        </p:tav>
                                      </p:tavLst>
                                    </p:anim>
                                    <p:anim calcmode="lin" valueType="num">
                                      <p:cBhvr additive="base">
                                        <p:cTn id="14" dur="500" fill="hold"/>
                                        <p:tgtEl>
                                          <p:spTgt spid="2048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xit" presetSubtype="8" fill="hold" nodeType="clickEffect">
                                  <p:stCondLst>
                                    <p:cond delay="0"/>
                                  </p:stCondLst>
                                  <p:childTnLst>
                                    <p:anim calcmode="lin" valueType="num">
                                      <p:cBhvr additive="base">
                                        <p:cTn id="18" dur="500"/>
                                        <p:tgtEl>
                                          <p:spTgt spid="20484"/>
                                        </p:tgtEl>
                                        <p:attrNameLst>
                                          <p:attrName>ppt_x</p:attrName>
                                        </p:attrNameLst>
                                      </p:cBhvr>
                                      <p:tavLst>
                                        <p:tav tm="0">
                                          <p:val>
                                            <p:strVal val="ppt_x"/>
                                          </p:val>
                                        </p:tav>
                                        <p:tav tm="100000">
                                          <p:val>
                                            <p:strVal val="0-ppt_w/2"/>
                                          </p:val>
                                        </p:tav>
                                      </p:tavLst>
                                    </p:anim>
                                    <p:anim calcmode="lin" valueType="num">
                                      <p:cBhvr additive="base">
                                        <p:cTn id="19" dur="500"/>
                                        <p:tgtEl>
                                          <p:spTgt spid="20484"/>
                                        </p:tgtEl>
                                        <p:attrNameLst>
                                          <p:attrName>ppt_y</p:attrName>
                                        </p:attrNameLst>
                                      </p:cBhvr>
                                      <p:tavLst>
                                        <p:tav tm="0">
                                          <p:val>
                                            <p:strVal val="ppt_y"/>
                                          </p:val>
                                        </p:tav>
                                        <p:tav tm="100000">
                                          <p:val>
                                            <p:strVal val="ppt_y"/>
                                          </p:val>
                                        </p:tav>
                                      </p:tavLst>
                                    </p:anim>
                                    <p:set>
                                      <p:cBhvr>
                                        <p:cTn id="20" dur="1" fill="hold">
                                          <p:stCondLst>
                                            <p:cond delay="499"/>
                                          </p:stCondLst>
                                        </p:cTn>
                                        <p:tgtEl>
                                          <p:spTgt spid="2048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0483">
                                            <p:txEl>
                                              <p:pRg st="0" end="0"/>
                                            </p:txEl>
                                          </p:spTgt>
                                        </p:tgtEl>
                                        <p:attrNameLst>
                                          <p:attrName>style.visibility</p:attrName>
                                        </p:attrNameLst>
                                      </p:cBhvr>
                                      <p:to>
                                        <p:strVal val="visible"/>
                                      </p:to>
                                    </p:set>
                                    <p:anim calcmode="lin" valueType="num">
                                      <p:cBhvr additive="base">
                                        <p:cTn id="25" dur="500" fill="hold"/>
                                        <p:tgtEl>
                                          <p:spTgt spid="20483">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04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0483">
                                            <p:txEl>
                                              <p:pRg st="2" end="2"/>
                                            </p:txEl>
                                          </p:spTgt>
                                        </p:tgtEl>
                                        <p:attrNameLst>
                                          <p:attrName>style.visibility</p:attrName>
                                        </p:attrNameLst>
                                      </p:cBhvr>
                                      <p:to>
                                        <p:strVal val="visible"/>
                                      </p:to>
                                    </p:set>
                                    <p:anim calcmode="lin" valueType="num">
                                      <p:cBhvr additive="base">
                                        <p:cTn id="31" dur="500" fill="hold"/>
                                        <p:tgtEl>
                                          <p:spTgt spid="20483">
                                            <p:txEl>
                                              <p:pRg st="2" end="2"/>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048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b="1"/>
              <a:t>summary</a:t>
            </a:r>
          </a:p>
        </p:txBody>
      </p:sp>
      <p:sp>
        <p:nvSpPr>
          <p:cNvPr id="17411" name="Rectangle 3"/>
          <p:cNvSpPr>
            <a:spLocks noGrp="1" noChangeArrowheads="1"/>
          </p:cNvSpPr>
          <p:nvPr>
            <p:ph type="body" idx="1"/>
          </p:nvPr>
        </p:nvSpPr>
        <p:spPr/>
        <p:txBody>
          <a:bodyPr/>
          <a:lstStyle/>
          <a:p>
            <a:pPr algn="l" rtl="0"/>
            <a:endParaRPr lang="en-US"/>
          </a:p>
        </p:txBody>
      </p:sp>
      <p:pic>
        <p:nvPicPr>
          <p:cNvPr id="17413" name="Picture 5"/>
          <p:cNvPicPr>
            <a:picLocks noChangeAspect="1" noChangeArrowheads="1"/>
          </p:cNvPicPr>
          <p:nvPr/>
        </p:nvPicPr>
        <p:blipFill>
          <a:blip r:embed="rId2"/>
          <a:srcRect/>
          <a:stretch>
            <a:fillRect/>
          </a:stretch>
        </p:blipFill>
        <p:spPr bwMode="auto">
          <a:xfrm>
            <a:off x="142875" y="1989138"/>
            <a:ext cx="9001125" cy="40338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t>Malignancy</a:t>
            </a:r>
          </a:p>
        </p:txBody>
      </p:sp>
      <p:sp>
        <p:nvSpPr>
          <p:cNvPr id="21507" name="Rectangle 3"/>
          <p:cNvSpPr>
            <a:spLocks noGrp="1" noChangeArrowheads="1"/>
          </p:cNvSpPr>
          <p:nvPr>
            <p:ph type="body" idx="1"/>
          </p:nvPr>
        </p:nvSpPr>
        <p:spPr/>
        <p:txBody>
          <a:bodyPr/>
          <a:lstStyle/>
          <a:p>
            <a:pPr algn="l" rtl="0"/>
            <a:r>
              <a:rPr lang="en-US"/>
              <a:t>We have to evaluate for malignancy (breast, prostate, lymph node exam) when persistent pain or history strongly suggests systemic disease. </a:t>
            </a:r>
          </a:p>
          <a:p>
            <a:pPr algn="l" rtl="0">
              <a:buFontTx/>
              <a:buNone/>
            </a:pPr>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63688" y="1124744"/>
            <a:ext cx="6172200" cy="1008112"/>
          </a:xfrm>
        </p:spPr>
        <p:txBody>
          <a:bodyPr>
            <a:noAutofit/>
          </a:bodyPr>
          <a:lstStyle/>
          <a:p>
            <a:r>
              <a:rPr lang="en-US" sz="4000" dirty="0" smtClean="0">
                <a:solidFill>
                  <a:schemeClr val="accent2"/>
                </a:solidFill>
              </a:rPr>
              <a:t>Role of Primary Health Care in Management </a:t>
            </a:r>
            <a:endParaRPr lang="ar-SA" sz="4000" dirty="0">
              <a:solidFill>
                <a:schemeClr val="accent2"/>
              </a:solidFill>
            </a:endParaRPr>
          </a:p>
        </p:txBody>
      </p:sp>
      <p:sp>
        <p:nvSpPr>
          <p:cNvPr id="3" name="Subtitle 2"/>
          <p:cNvSpPr>
            <a:spLocks noGrp="1"/>
          </p:cNvSpPr>
          <p:nvPr>
            <p:ph type="subTitle" idx="1"/>
          </p:nvPr>
        </p:nvSpPr>
        <p:spPr>
          <a:xfrm>
            <a:off x="1571604" y="3357562"/>
            <a:ext cx="5743572" cy="857256"/>
          </a:xfrm>
        </p:spPr>
        <p:txBody>
          <a:bodyPr>
            <a:normAutofit fontScale="77500" lnSpcReduction="20000"/>
          </a:bodyPr>
          <a:lstStyle/>
          <a:p>
            <a:endParaRPr lang="en-US" dirty="0" smtClean="0"/>
          </a:p>
          <a:p>
            <a:r>
              <a:rPr lang="en-US" sz="3800" dirty="0" smtClean="0"/>
              <a:t>MOHAMMAD ALSEMARI</a:t>
            </a:r>
            <a:endParaRPr lang="ar-SA" sz="3800"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dirty="0"/>
          </a:p>
        </p:txBody>
      </p:sp>
      <p:sp>
        <p:nvSpPr>
          <p:cNvPr id="3" name="Content Placeholder 2"/>
          <p:cNvSpPr>
            <a:spLocks noGrp="1"/>
          </p:cNvSpPr>
          <p:nvPr>
            <p:ph sz="quarter" idx="1"/>
          </p:nvPr>
        </p:nvSpPr>
        <p:spPr/>
        <p:txBody>
          <a:bodyPr/>
          <a:lstStyle/>
          <a:p>
            <a:pPr algn="l">
              <a:buNone/>
            </a:pPr>
            <a:r>
              <a:rPr lang="en-US" dirty="0" smtClean="0"/>
              <a:t> </a:t>
            </a:r>
          </a:p>
          <a:p>
            <a:pPr algn="l">
              <a:buNone/>
            </a:pPr>
            <a:endParaRPr lang="en-US" dirty="0" smtClean="0"/>
          </a:p>
          <a:p>
            <a:pPr algn="l">
              <a:buNone/>
            </a:pPr>
            <a:endParaRPr lang="en-US" dirty="0" smtClean="0"/>
          </a:p>
          <a:p>
            <a:pPr algn="l">
              <a:buNone/>
            </a:pPr>
            <a:endParaRPr lang="en-US" dirty="0" smtClean="0"/>
          </a:p>
        </p:txBody>
      </p:sp>
      <p:sp>
        <p:nvSpPr>
          <p:cNvPr id="4" name="Oval 3"/>
          <p:cNvSpPr/>
          <p:nvPr/>
        </p:nvSpPr>
        <p:spPr>
          <a:xfrm>
            <a:off x="928662" y="2857496"/>
            <a:ext cx="1440160" cy="1368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Pain</a:t>
            </a:r>
            <a:endParaRPr lang="ar-SA" dirty="0"/>
          </a:p>
        </p:txBody>
      </p:sp>
      <p:sp>
        <p:nvSpPr>
          <p:cNvPr id="5" name="Oval 4"/>
          <p:cNvSpPr/>
          <p:nvPr/>
        </p:nvSpPr>
        <p:spPr>
          <a:xfrm>
            <a:off x="3500430" y="642918"/>
            <a:ext cx="1440160" cy="1368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Ability</a:t>
            </a:r>
            <a:endParaRPr lang="ar-SA" dirty="0"/>
          </a:p>
        </p:txBody>
      </p:sp>
      <p:sp>
        <p:nvSpPr>
          <p:cNvPr id="6" name="Oval 5"/>
          <p:cNvSpPr/>
          <p:nvPr/>
        </p:nvSpPr>
        <p:spPr>
          <a:xfrm>
            <a:off x="6000760" y="2928934"/>
            <a:ext cx="1440160" cy="1368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cope</a:t>
            </a:r>
            <a:endParaRPr lang="ar-SA" dirty="0"/>
          </a:p>
        </p:txBody>
      </p:sp>
      <p:sp>
        <p:nvSpPr>
          <p:cNvPr id="7" name="Oval 6"/>
          <p:cNvSpPr/>
          <p:nvPr/>
        </p:nvSpPr>
        <p:spPr>
          <a:xfrm>
            <a:off x="3500430" y="4929198"/>
            <a:ext cx="1440160" cy="1368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chronic</a:t>
            </a:r>
            <a:endParaRPr lang="ar-SA" dirty="0"/>
          </a:p>
        </p:txBody>
      </p:sp>
      <p:sp>
        <p:nvSpPr>
          <p:cNvPr id="8" name="Flowchart: Process 7"/>
          <p:cNvSpPr/>
          <p:nvPr/>
        </p:nvSpPr>
        <p:spPr>
          <a:xfrm>
            <a:off x="3143240" y="2786058"/>
            <a:ext cx="2160240" cy="129614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4000" dirty="0" smtClean="0"/>
              <a:t>GOALS</a:t>
            </a:r>
            <a:endParaRPr lang="ar-SA" sz="4000"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4" name="Picture 3" descr="6a00d8341cd0c053ef00e54f2ee5898834-800wi.jpg"/>
          <p:cNvPicPr>
            <a:picLocks noChangeAspect="1"/>
          </p:cNvPicPr>
          <p:nvPr/>
        </p:nvPicPr>
        <p:blipFill>
          <a:blip r:embed="rId2" cstate="print">
            <a:lum bright="57000" contrast="-65000"/>
          </a:blip>
          <a:stretch>
            <a:fillRect/>
          </a:stretch>
        </p:blipFill>
        <p:spPr>
          <a:xfrm>
            <a:off x="2267744" y="2924944"/>
            <a:ext cx="4496048" cy="3408040"/>
          </a:xfrm>
          <a:prstGeom prst="rect">
            <a:avLst/>
          </a:prstGeom>
        </p:spPr>
      </p:pic>
      <p:sp>
        <p:nvSpPr>
          <p:cNvPr id="3" name="Content Placeholder 2"/>
          <p:cNvSpPr>
            <a:spLocks noGrp="1"/>
          </p:cNvSpPr>
          <p:nvPr>
            <p:ph sz="quarter" idx="1"/>
          </p:nvPr>
        </p:nvSpPr>
        <p:spPr>
          <a:xfrm>
            <a:off x="395536" y="764704"/>
            <a:ext cx="7467600" cy="4873752"/>
          </a:xfrm>
        </p:spPr>
        <p:txBody>
          <a:bodyPr>
            <a:normAutofit lnSpcReduction="10000"/>
          </a:bodyPr>
          <a:lstStyle/>
          <a:p>
            <a:pPr algn="l">
              <a:lnSpc>
                <a:spcPct val="200000"/>
              </a:lnSpc>
              <a:buNone/>
            </a:pPr>
            <a:r>
              <a:rPr lang="en-US" dirty="0" smtClean="0">
                <a:solidFill>
                  <a:srgbClr val="FF0000"/>
                </a:solidFill>
              </a:rPr>
              <a:t>Note </a:t>
            </a:r>
            <a:r>
              <a:rPr lang="en-US" dirty="0" smtClean="0"/>
              <a:t>: Not all treatments work for all conditions or for all individuals with the same condition, and many find that they need to try several treatment options to determine what works best for them.</a:t>
            </a:r>
          </a:p>
          <a:p>
            <a:pPr algn="l">
              <a:buNone/>
            </a:pPr>
            <a:endParaRPr lang="en-US" dirty="0" smtClean="0"/>
          </a:p>
          <a:p>
            <a:pPr algn="l">
              <a:buNone/>
            </a:pPr>
            <a:endParaRPr lang="ar-SA"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olutions_compliance2.jpg"/>
          <p:cNvPicPr>
            <a:picLocks noChangeAspect="1"/>
          </p:cNvPicPr>
          <p:nvPr/>
        </p:nvPicPr>
        <p:blipFill>
          <a:blip r:embed="rId2" cstate="print">
            <a:lum bright="63000" contrast="-84000"/>
          </a:blip>
          <a:stretch>
            <a:fillRect/>
          </a:stretch>
        </p:blipFill>
        <p:spPr>
          <a:xfrm>
            <a:off x="3851920" y="2492896"/>
            <a:ext cx="3810000" cy="4176464"/>
          </a:xfrm>
          <a:prstGeom prst="rect">
            <a:avLst/>
          </a:prstGeom>
        </p:spPr>
      </p:pic>
      <p:sp>
        <p:nvSpPr>
          <p:cNvPr id="2" name="Title 1"/>
          <p:cNvSpPr>
            <a:spLocks noGrp="1"/>
          </p:cNvSpPr>
          <p:nvPr>
            <p:ph type="title"/>
          </p:nvPr>
        </p:nvSpPr>
        <p:spPr/>
        <p:txBody>
          <a:bodyPr/>
          <a:lstStyle/>
          <a:p>
            <a:endParaRPr lang="ar-SA"/>
          </a:p>
        </p:txBody>
      </p:sp>
      <p:sp>
        <p:nvSpPr>
          <p:cNvPr id="3" name="Content Placeholder 2"/>
          <p:cNvSpPr>
            <a:spLocks noGrp="1"/>
          </p:cNvSpPr>
          <p:nvPr>
            <p:ph sz="quarter" idx="1"/>
          </p:nvPr>
        </p:nvSpPr>
        <p:spPr/>
        <p:txBody>
          <a:bodyPr/>
          <a:lstStyle/>
          <a:p>
            <a:pPr algn="l">
              <a:lnSpc>
                <a:spcPct val="150000"/>
              </a:lnSpc>
              <a:buNone/>
            </a:pPr>
            <a:r>
              <a:rPr lang="en-US" dirty="0" smtClean="0"/>
              <a:t>The management is according to the </a:t>
            </a:r>
            <a:r>
              <a:rPr lang="en-US" dirty="0" smtClean="0">
                <a:solidFill>
                  <a:srgbClr val="FF0000"/>
                </a:solidFill>
              </a:rPr>
              <a:t>cause</a:t>
            </a:r>
            <a:r>
              <a:rPr lang="en-US" dirty="0" smtClean="0"/>
              <a:t> .. But first we have to assess the </a:t>
            </a:r>
            <a:r>
              <a:rPr lang="en-US" dirty="0" smtClean="0">
                <a:solidFill>
                  <a:srgbClr val="FF0000"/>
                </a:solidFill>
              </a:rPr>
              <a:t>educational level </a:t>
            </a:r>
            <a:r>
              <a:rPr lang="en-US" dirty="0" smtClean="0"/>
              <a:t>of the patient ?!!</a:t>
            </a:r>
          </a:p>
          <a:p>
            <a:pPr algn="l">
              <a:buNone/>
            </a:pPr>
            <a:endParaRPr lang="en-US" dirty="0" smtClean="0"/>
          </a:p>
          <a:p>
            <a:pPr algn="l">
              <a:buNone/>
            </a:pPr>
            <a:endParaRPr lang="ar-SA"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sz="quarter" idx="1"/>
          </p:nvPr>
        </p:nvSpPr>
        <p:spPr/>
        <p:txBody>
          <a:bodyPr>
            <a:normAutofit fontScale="92500" lnSpcReduction="20000"/>
          </a:bodyPr>
          <a:lstStyle/>
          <a:p>
            <a:pPr algn="l">
              <a:buFontTx/>
              <a:buChar char="-"/>
            </a:pPr>
            <a:r>
              <a:rPr lang="en-US" b="1" dirty="0" smtClean="0"/>
              <a:t>Principles of management : </a:t>
            </a:r>
          </a:p>
          <a:p>
            <a:pPr algn="l">
              <a:buFontTx/>
              <a:buChar char="-"/>
            </a:pPr>
            <a:endParaRPr lang="en-US" b="1" dirty="0" smtClean="0"/>
          </a:p>
          <a:p>
            <a:r>
              <a:rPr lang="en-US" sz="3500" b="1" dirty="0" smtClean="0"/>
              <a:t> </a:t>
            </a:r>
            <a:r>
              <a:rPr lang="en-US" sz="3500" dirty="0" smtClean="0"/>
              <a:t>Underlying systemic disease is rare.</a:t>
            </a:r>
          </a:p>
          <a:p>
            <a:r>
              <a:rPr lang="en-US" sz="3500" dirty="0" smtClean="0"/>
              <a:t> Most episodes of back pain are unpreventable.</a:t>
            </a:r>
          </a:p>
          <a:p>
            <a:r>
              <a:rPr lang="en-US" sz="3500" dirty="0" smtClean="0"/>
              <a:t> psychosocial issues are often important, and      relevant.</a:t>
            </a:r>
          </a:p>
          <a:p>
            <a:r>
              <a:rPr lang="en-US" sz="3500" dirty="0" smtClean="0"/>
              <a:t>Talking to the patient and explaining the issues involved are critical to successful management</a:t>
            </a:r>
            <a:r>
              <a:rPr lang="en-US" dirty="0" smtClean="0"/>
              <a:t>. </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ar-SA" dirty="0"/>
          </a:p>
        </p:txBody>
      </p:sp>
      <p:sp>
        <p:nvSpPr>
          <p:cNvPr id="3" name="Content Placeholder 2"/>
          <p:cNvSpPr>
            <a:spLocks noGrp="1"/>
          </p:cNvSpPr>
          <p:nvPr>
            <p:ph sz="quarter" idx="1"/>
          </p:nvPr>
        </p:nvSpPr>
        <p:spPr/>
        <p:txBody>
          <a:bodyPr/>
          <a:lstStyle/>
          <a:p>
            <a:pPr algn="l">
              <a:buNone/>
            </a:pPr>
            <a:r>
              <a:rPr lang="en-US" dirty="0" smtClean="0"/>
              <a:t>Evidence-Based Medicine Findings : </a:t>
            </a:r>
            <a:r>
              <a:rPr lang="en-US" sz="1400" dirty="0" smtClean="0">
                <a:hlinkClick r:id="rId2"/>
              </a:rPr>
              <a:t>http://www.aafp.org/afp/2002/0301/p925.html</a:t>
            </a:r>
            <a:endParaRPr lang="en-US" sz="1400" dirty="0" smtClean="0"/>
          </a:p>
          <a:p>
            <a:pPr algn="l">
              <a:buNone/>
            </a:pPr>
            <a:r>
              <a:rPr lang="en-US" dirty="0" smtClean="0"/>
              <a:t> </a:t>
            </a:r>
          </a:p>
          <a:p>
            <a:pPr algn="l">
              <a:buNone/>
            </a:pPr>
            <a:endParaRPr lang="en-US" dirty="0" smtClean="0"/>
          </a:p>
          <a:p>
            <a:pPr algn="l">
              <a:buNone/>
            </a:pPr>
            <a:endParaRPr lang="en-US" dirty="0" smtClean="0"/>
          </a:p>
        </p:txBody>
      </p:sp>
      <p:graphicFrame>
        <p:nvGraphicFramePr>
          <p:cNvPr id="4" name="Table 3"/>
          <p:cNvGraphicFramePr>
            <a:graphicFrameLocks noGrp="1"/>
          </p:cNvGraphicFramePr>
          <p:nvPr/>
        </p:nvGraphicFramePr>
        <p:xfrm>
          <a:off x="428596" y="2500306"/>
          <a:ext cx="1800200" cy="3240360"/>
        </p:xfrm>
        <a:graphic>
          <a:graphicData uri="http://schemas.openxmlformats.org/drawingml/2006/table">
            <a:tbl>
              <a:tblPr rtl="1" firstRow="1" bandRow="1">
                <a:tableStyleId>{93296810-A885-4BE3-A3E7-6D5BEEA58F35}</a:tableStyleId>
              </a:tblPr>
              <a:tblGrid>
                <a:gridCol w="1800200"/>
              </a:tblGrid>
              <a:tr h="648072">
                <a:tc>
                  <a:txBody>
                    <a:bodyPr/>
                    <a:lstStyle/>
                    <a:p>
                      <a:pPr algn="ctr" rtl="1"/>
                      <a:r>
                        <a:rPr lang="en-US" dirty="0" smtClean="0"/>
                        <a:t>Oral</a:t>
                      </a:r>
                      <a:r>
                        <a:rPr lang="en-US" baseline="0" dirty="0" smtClean="0"/>
                        <a:t> drugs</a:t>
                      </a:r>
                      <a:endParaRPr lang="ar-SA" dirty="0"/>
                    </a:p>
                  </a:txBody>
                  <a:tcPr/>
                </a:tc>
              </a:tr>
              <a:tr h="648072">
                <a:tc>
                  <a:txBody>
                    <a:bodyPr/>
                    <a:lstStyle/>
                    <a:p>
                      <a:pPr algn="ctr" rtl="1"/>
                      <a:r>
                        <a:rPr lang="en-US" dirty="0" smtClean="0"/>
                        <a:t>Analgesics</a:t>
                      </a:r>
                      <a:endParaRPr lang="ar-SA" dirty="0"/>
                    </a:p>
                  </a:txBody>
                  <a:tcPr/>
                </a:tc>
              </a:tr>
              <a:tr h="648072">
                <a:tc>
                  <a:txBody>
                    <a:bodyPr/>
                    <a:lstStyle/>
                    <a:p>
                      <a:pPr algn="ctr" rtl="1"/>
                      <a:r>
                        <a:rPr lang="en-US" dirty="0" err="1" smtClean="0"/>
                        <a:t>Antidepresant</a:t>
                      </a:r>
                      <a:endParaRPr lang="ar-SA" dirty="0"/>
                    </a:p>
                  </a:txBody>
                  <a:tcPr/>
                </a:tc>
              </a:tr>
              <a:tr h="648072">
                <a:tc>
                  <a:txBody>
                    <a:bodyPr/>
                    <a:lstStyle/>
                    <a:p>
                      <a:pPr algn="ctr" rtl="1"/>
                      <a:r>
                        <a:rPr lang="en-US" dirty="0" smtClean="0"/>
                        <a:t>Muscle relaxant</a:t>
                      </a:r>
                      <a:endParaRPr lang="ar-SA" dirty="0"/>
                    </a:p>
                  </a:txBody>
                  <a:tcPr/>
                </a:tc>
              </a:tr>
              <a:tr h="648072">
                <a:tc>
                  <a:txBody>
                    <a:bodyPr/>
                    <a:lstStyle/>
                    <a:p>
                      <a:pPr algn="ctr" rtl="1"/>
                      <a:r>
                        <a:rPr lang="en-US" dirty="0" smtClean="0"/>
                        <a:t>NSAIDS</a:t>
                      </a:r>
                      <a:endParaRPr lang="ar-SA" dirty="0"/>
                    </a:p>
                  </a:txBody>
                  <a:tcPr/>
                </a:tc>
              </a:tr>
            </a:tbl>
          </a:graphicData>
        </a:graphic>
      </p:graphicFrame>
      <p:graphicFrame>
        <p:nvGraphicFramePr>
          <p:cNvPr id="5" name="Table 4"/>
          <p:cNvGraphicFramePr>
            <a:graphicFrameLocks noGrp="1"/>
          </p:cNvGraphicFramePr>
          <p:nvPr/>
        </p:nvGraphicFramePr>
        <p:xfrm>
          <a:off x="3071802" y="2500306"/>
          <a:ext cx="2016224" cy="3344670"/>
        </p:xfrm>
        <a:graphic>
          <a:graphicData uri="http://schemas.openxmlformats.org/drawingml/2006/table">
            <a:tbl>
              <a:tblPr rtl="1" firstRow="1" bandRow="1">
                <a:tableStyleId>{08FB837D-C827-4EFA-A057-4D05807E0F7C}</a:tableStyleId>
              </a:tblPr>
              <a:tblGrid>
                <a:gridCol w="2016224"/>
              </a:tblGrid>
              <a:tr h="810090">
                <a:tc>
                  <a:txBody>
                    <a:bodyPr/>
                    <a:lstStyle/>
                    <a:p>
                      <a:pPr algn="ctr" rtl="1"/>
                      <a:r>
                        <a:rPr lang="en-US" dirty="0" smtClean="0"/>
                        <a:t>Local</a:t>
                      </a:r>
                      <a:r>
                        <a:rPr lang="en-US" baseline="0" dirty="0" smtClean="0"/>
                        <a:t> injection</a:t>
                      </a:r>
                      <a:endParaRPr lang="ar-SA" dirty="0"/>
                    </a:p>
                  </a:txBody>
                  <a:tcPr/>
                </a:tc>
              </a:tr>
              <a:tr h="81009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800" dirty="0" smtClean="0"/>
                        <a:t>EPIDURAL STEROID</a:t>
                      </a:r>
                    </a:p>
                    <a:p>
                      <a:pPr algn="ctr" rtl="1"/>
                      <a:endParaRPr lang="ar-SA" dirty="0"/>
                    </a:p>
                  </a:txBody>
                  <a:tcPr/>
                </a:tc>
              </a:tr>
              <a:tr h="810090">
                <a:tc>
                  <a:txBody>
                    <a:bodyPr/>
                    <a:lstStyle/>
                    <a:p>
                      <a:pPr algn="ctr" rtl="1"/>
                      <a:r>
                        <a:rPr lang="en-US" dirty="0" smtClean="0"/>
                        <a:t>FACET JOINT </a:t>
                      </a:r>
                      <a:endParaRPr lang="ar-SA" dirty="0"/>
                    </a:p>
                  </a:txBody>
                  <a:tcPr/>
                </a:tc>
              </a:tr>
              <a:tr h="810090">
                <a:tc>
                  <a:txBody>
                    <a:bodyPr/>
                    <a:lstStyle/>
                    <a:p>
                      <a:pPr algn="ctr" rtl="1"/>
                      <a:r>
                        <a:rPr lang="en-US" dirty="0" smtClean="0"/>
                        <a:t>TRIGGER POINT AND LIGAMENTOUS </a:t>
                      </a:r>
                      <a:endParaRPr lang="ar-SA" dirty="0"/>
                    </a:p>
                  </a:txBody>
                  <a:tcPr/>
                </a:tc>
              </a:tr>
            </a:tbl>
          </a:graphicData>
        </a:graphic>
      </p:graphicFrame>
      <p:graphicFrame>
        <p:nvGraphicFramePr>
          <p:cNvPr id="6" name="Table 5"/>
          <p:cNvGraphicFramePr>
            <a:graphicFrameLocks noGrp="1"/>
          </p:cNvGraphicFramePr>
          <p:nvPr/>
        </p:nvGraphicFramePr>
        <p:xfrm>
          <a:off x="6072198" y="2428868"/>
          <a:ext cx="2184580" cy="3456384"/>
        </p:xfrm>
        <a:graphic>
          <a:graphicData uri="http://schemas.openxmlformats.org/drawingml/2006/table">
            <a:tbl>
              <a:tblPr rtl="1" firstRow="1" bandRow="1">
                <a:tableStyleId>{93296810-A885-4BE3-A3E7-6D5BEEA58F35}</a:tableStyleId>
              </a:tblPr>
              <a:tblGrid>
                <a:gridCol w="2184580"/>
              </a:tblGrid>
              <a:tr h="864096">
                <a:tc>
                  <a:txBody>
                    <a:bodyPr/>
                    <a:lstStyle/>
                    <a:p>
                      <a:pPr algn="ctr" rtl="1"/>
                      <a:r>
                        <a:rPr lang="en-US" dirty="0" smtClean="0"/>
                        <a:t>Nondrug</a:t>
                      </a:r>
                      <a:endParaRPr lang="ar-SA" dirty="0"/>
                    </a:p>
                  </a:txBody>
                  <a:tcPr/>
                </a:tc>
              </a:tr>
              <a:tr h="864096">
                <a:tc>
                  <a:txBody>
                    <a:bodyPr/>
                    <a:lstStyle/>
                    <a:p>
                      <a:pPr algn="ctr" rtl="1"/>
                      <a:r>
                        <a:rPr lang="en-US" dirty="0" smtClean="0"/>
                        <a:t>Heat therapy</a:t>
                      </a:r>
                      <a:endParaRPr lang="ar-SA" dirty="0"/>
                    </a:p>
                  </a:txBody>
                  <a:tcPr/>
                </a:tc>
              </a:tr>
              <a:tr h="864096">
                <a:tc>
                  <a:txBody>
                    <a:bodyPr/>
                    <a:lstStyle/>
                    <a:p>
                      <a:pPr algn="ctr" rtl="1"/>
                      <a:r>
                        <a:rPr lang="en-US" dirty="0" smtClean="0"/>
                        <a:t>physiotherapy</a:t>
                      </a:r>
                      <a:endParaRPr lang="ar-SA" dirty="0"/>
                    </a:p>
                  </a:txBody>
                  <a:tcPr/>
                </a:tc>
              </a:tr>
              <a:tr h="864096">
                <a:tc>
                  <a:txBody>
                    <a:bodyPr/>
                    <a:lstStyle/>
                    <a:p>
                      <a:pPr algn="ctr" rtl="1"/>
                      <a:r>
                        <a:rPr lang="en-US" dirty="0" smtClean="0"/>
                        <a:t>Acupuncture</a:t>
                      </a:r>
                      <a:endParaRPr lang="ar-SA" dirty="0"/>
                    </a:p>
                  </a:txBody>
                  <a:tcPr/>
                </a:tc>
              </a:tr>
            </a:tbl>
          </a:graphicData>
        </a:graphic>
      </p:graphicFrame>
      <p:pic>
        <p:nvPicPr>
          <p:cNvPr id="7" name="Picture 6" descr="homepage_header_Par_0001_Image.gif"/>
          <p:cNvPicPr>
            <a:picLocks noChangeAspect="1"/>
          </p:cNvPicPr>
          <p:nvPr/>
        </p:nvPicPr>
        <p:blipFill>
          <a:blip r:embed="rId3" cstate="print"/>
          <a:stretch>
            <a:fillRect/>
          </a:stretch>
        </p:blipFill>
        <p:spPr>
          <a:xfrm>
            <a:off x="1285852" y="0"/>
            <a:ext cx="6215106" cy="1500174"/>
          </a:xfrm>
          <a:prstGeom prst="rect">
            <a:avLst/>
          </a:prstGeom>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urgery.jpg"/>
          <p:cNvPicPr>
            <a:picLocks noChangeAspect="1"/>
          </p:cNvPicPr>
          <p:nvPr/>
        </p:nvPicPr>
        <p:blipFill>
          <a:blip r:embed="rId2" cstate="print">
            <a:lum bright="46000" contrast="-65000"/>
          </a:blip>
          <a:stretch>
            <a:fillRect/>
          </a:stretch>
        </p:blipFill>
        <p:spPr>
          <a:xfrm>
            <a:off x="5364088" y="3861048"/>
            <a:ext cx="3384376" cy="2808312"/>
          </a:xfrm>
          <a:prstGeom prst="rect">
            <a:avLst/>
          </a:prstGeom>
        </p:spPr>
      </p:pic>
      <p:sp>
        <p:nvSpPr>
          <p:cNvPr id="2" name="Title 1"/>
          <p:cNvSpPr>
            <a:spLocks noGrp="1"/>
          </p:cNvSpPr>
          <p:nvPr>
            <p:ph type="title"/>
          </p:nvPr>
        </p:nvSpPr>
        <p:spPr>
          <a:xfrm>
            <a:off x="457200" y="274638"/>
            <a:ext cx="7467600" cy="562074"/>
          </a:xfrm>
        </p:spPr>
        <p:txBody>
          <a:bodyPr>
            <a:normAutofit fontScale="90000"/>
          </a:bodyPr>
          <a:lstStyle/>
          <a:p>
            <a:pPr algn="ctr"/>
            <a:r>
              <a:rPr lang="en-US" dirty="0" smtClean="0"/>
              <a:t>Cont..</a:t>
            </a:r>
            <a:endParaRPr lang="ar-SA" dirty="0"/>
          </a:p>
        </p:txBody>
      </p:sp>
      <p:sp>
        <p:nvSpPr>
          <p:cNvPr id="3" name="Content Placeholder 2"/>
          <p:cNvSpPr>
            <a:spLocks noGrp="1"/>
          </p:cNvSpPr>
          <p:nvPr>
            <p:ph sz="quarter" idx="1"/>
          </p:nvPr>
        </p:nvSpPr>
        <p:spPr>
          <a:xfrm>
            <a:off x="467544" y="980728"/>
            <a:ext cx="7467600" cy="4873752"/>
          </a:xfrm>
        </p:spPr>
        <p:txBody>
          <a:bodyPr>
            <a:normAutofit fontScale="92500" lnSpcReduction="20000"/>
          </a:bodyPr>
          <a:lstStyle/>
          <a:p>
            <a:pPr algn="l">
              <a:buNone/>
            </a:pPr>
            <a:r>
              <a:rPr lang="en-US" b="1" dirty="0" smtClean="0"/>
              <a:t>Surgery :</a:t>
            </a:r>
          </a:p>
          <a:p>
            <a:pPr algn="l">
              <a:buNone/>
            </a:pPr>
            <a:r>
              <a:rPr lang="en-US" dirty="0" smtClean="0"/>
              <a:t>Minimally invasive surgical procedures are often a solution for many causes of back pain. </a:t>
            </a:r>
            <a:endParaRPr lang="en-US" sz="1200" dirty="0" smtClean="0"/>
          </a:p>
          <a:p>
            <a:pPr algn="l">
              <a:buNone/>
            </a:pPr>
            <a:endParaRPr lang="en-US" dirty="0" smtClean="0"/>
          </a:p>
          <a:p>
            <a:pPr algn="l">
              <a:buNone/>
            </a:pPr>
            <a:r>
              <a:rPr lang="en-US" sz="2600" dirty="0" smtClean="0"/>
              <a:t>Surgery may sometimes be appropriate for patients with:</a:t>
            </a:r>
          </a:p>
          <a:p>
            <a:pPr algn="l">
              <a:buNone/>
            </a:pPr>
            <a:r>
              <a:rPr lang="en-US" sz="2200" dirty="0" smtClean="0">
                <a:hlinkClick r:id="rId3" tooltip="Lumbar disc herniation"/>
              </a:rPr>
              <a:t>Lumbar disc </a:t>
            </a:r>
            <a:r>
              <a:rPr lang="en-US" sz="2200" dirty="0" err="1" smtClean="0">
                <a:hlinkClick r:id="rId3" tooltip="Lumbar disc herniation"/>
              </a:rPr>
              <a:t>herniation</a:t>
            </a:r>
            <a:endParaRPr lang="en-US" sz="2200" dirty="0" smtClean="0"/>
          </a:p>
          <a:p>
            <a:pPr algn="l">
              <a:buNone/>
            </a:pPr>
            <a:r>
              <a:rPr lang="en-US" sz="2200" dirty="0" smtClean="0">
                <a:hlinkClick r:id="rId4" tooltip="Lumbar spinal stenosis"/>
              </a:rPr>
              <a:t>Lumbar spinal </a:t>
            </a:r>
            <a:r>
              <a:rPr lang="en-US" sz="2200" dirty="0" err="1" smtClean="0">
                <a:hlinkClick r:id="rId4" tooltip="Lumbar spinal stenosis"/>
              </a:rPr>
              <a:t>stenosis</a:t>
            </a:r>
            <a:r>
              <a:rPr lang="en-US" sz="2200" dirty="0" smtClean="0"/>
              <a:t> or </a:t>
            </a:r>
            <a:r>
              <a:rPr lang="en-US" sz="2200" dirty="0" err="1" smtClean="0">
                <a:hlinkClick r:id="rId5" tooltip="Spondylolisthesis"/>
              </a:rPr>
              <a:t>spondylolisthesis</a:t>
            </a:r>
            <a:endParaRPr lang="en-US" sz="2200" dirty="0" smtClean="0"/>
          </a:p>
          <a:p>
            <a:pPr algn="l">
              <a:buNone/>
            </a:pPr>
            <a:r>
              <a:rPr lang="en-US" sz="2200" dirty="0" smtClean="0">
                <a:hlinkClick r:id="rId6" tooltip="Scoliosis"/>
              </a:rPr>
              <a:t>Scoliosis</a:t>
            </a:r>
            <a:endParaRPr lang="en-US" sz="2200" dirty="0" smtClean="0"/>
          </a:p>
          <a:p>
            <a:pPr algn="l">
              <a:buNone/>
            </a:pPr>
            <a:r>
              <a:rPr lang="en-US" sz="2200" dirty="0" smtClean="0">
                <a:hlinkClick r:id="rId7" tooltip="Compression fracture"/>
              </a:rPr>
              <a:t>Compression fracture</a:t>
            </a:r>
            <a:endParaRPr lang="en-US" sz="2200" dirty="0" smtClean="0"/>
          </a:p>
          <a:p>
            <a:pPr algn="l">
              <a:buNone/>
            </a:pPr>
            <a:endParaRPr lang="en-US" sz="1800" dirty="0" smtClean="0"/>
          </a:p>
          <a:p>
            <a:pPr algn="l">
              <a:buNone/>
            </a:pPr>
            <a:endParaRPr lang="en-US" sz="1800" dirty="0" smtClean="0"/>
          </a:p>
          <a:p>
            <a:pPr algn="l">
              <a:buNone/>
            </a:pPr>
            <a:r>
              <a:rPr lang="en-US" dirty="0" smtClean="0"/>
              <a:t> </a:t>
            </a:r>
          </a:p>
          <a:p>
            <a:pPr algn="l">
              <a:buNone/>
            </a:pP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arn(inHorizontal)">
                                      <p:cBhvr>
                                        <p:cTn id="7" dur="500"/>
                                        <p:tgtEl>
                                          <p:spTgt spid="3">
                                            <p:txEl>
                                              <p:pRg st="3" end="3"/>
                                            </p:txEl>
                                          </p:spTgt>
                                        </p:tgtEl>
                                      </p:cBhvr>
                                    </p:animEffect>
                                  </p:childTnLst>
                                </p:cTn>
                              </p:par>
                              <p:par>
                                <p:cTn id="8" presetID="16" presetClass="entr" presetSubtype="26"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arn(inHorizontal)">
                                      <p:cBhvr>
                                        <p:cTn id="10" dur="500"/>
                                        <p:tgtEl>
                                          <p:spTgt spid="3">
                                            <p:txEl>
                                              <p:pRg st="4" end="4"/>
                                            </p:txEl>
                                          </p:spTgt>
                                        </p:tgtEl>
                                      </p:cBhvr>
                                    </p:animEffect>
                                  </p:childTnLst>
                                </p:cTn>
                              </p:par>
                              <p:par>
                                <p:cTn id="11" presetID="16" presetClass="entr" presetSubtype="26"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barn(inHorizontal)">
                                      <p:cBhvr>
                                        <p:cTn id="13" dur="500"/>
                                        <p:tgtEl>
                                          <p:spTgt spid="3">
                                            <p:txEl>
                                              <p:pRg st="5" end="5"/>
                                            </p:txEl>
                                          </p:spTgt>
                                        </p:tgtEl>
                                      </p:cBhvr>
                                    </p:animEffect>
                                  </p:childTnLst>
                                </p:cTn>
                              </p:par>
                              <p:par>
                                <p:cTn id="14" presetID="16" presetClass="entr" presetSubtype="26"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barn(inHorizontal)">
                                      <p:cBhvr>
                                        <p:cTn id="16" dur="500"/>
                                        <p:tgtEl>
                                          <p:spTgt spid="3">
                                            <p:txEl>
                                              <p:pRg st="6" end="6"/>
                                            </p:txEl>
                                          </p:spTgt>
                                        </p:tgtEl>
                                      </p:cBhvr>
                                    </p:animEffect>
                                  </p:childTnLst>
                                </p:cTn>
                              </p:par>
                              <p:par>
                                <p:cTn id="17" presetID="16" presetClass="entr" presetSubtype="26"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barn(inHorizontal)">
                                      <p:cBhvr>
                                        <p:cTn id="1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ChangeArrowheads="1"/>
          </p:cNvSpPr>
          <p:nvPr>
            <p:ph type="title"/>
          </p:nvPr>
        </p:nvSpPr>
        <p:spPr>
          <a:xfrm>
            <a:off x="892969" y="1678781"/>
            <a:ext cx="7358063" cy="2955727"/>
          </a:xfrm>
          <a:ln/>
        </p:spPr>
        <p:txBody>
          <a:bodyPr/>
          <a:lstStyle/>
          <a:p>
            <a:pPr marL="401822" indent="-401822">
              <a:buSzPct val="171000"/>
              <a:buFontTx/>
              <a:buChar char="•"/>
            </a:pPr>
            <a:r>
              <a:rPr lang="en-US" sz="2800" dirty="0">
                <a:solidFill>
                  <a:schemeClr val="accent2"/>
                </a:solidFill>
                <a:latin typeface="Helvetica" charset="0"/>
                <a:cs typeface="Helvetica" charset="0"/>
                <a:sym typeface="Helvetica" charset="0"/>
              </a:rPr>
              <a:t>Usually originates from</a:t>
            </a:r>
            <a:endParaRPr lang="en-US" sz="2800" dirty="0">
              <a:solidFill>
                <a:schemeClr val="accent2"/>
              </a:solidFill>
              <a:latin typeface="Helvetica" charset="0"/>
              <a:sym typeface="Helvetica" charset="0"/>
            </a:endParaRP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78098"/>
          </a:xfrm>
        </p:spPr>
        <p:txBody>
          <a:bodyPr/>
          <a:lstStyle/>
          <a:p>
            <a:pPr algn="ctr"/>
            <a:r>
              <a:rPr lang="en-US" dirty="0" smtClean="0"/>
              <a:t>DISK PROLAPSE</a:t>
            </a:r>
            <a:endParaRPr lang="ar-SA" dirty="0"/>
          </a:p>
        </p:txBody>
      </p:sp>
      <p:sp>
        <p:nvSpPr>
          <p:cNvPr id="5" name="Content Placeholder 4"/>
          <p:cNvSpPr>
            <a:spLocks noGrp="1"/>
          </p:cNvSpPr>
          <p:nvPr>
            <p:ph sz="quarter" idx="1"/>
          </p:nvPr>
        </p:nvSpPr>
        <p:spPr/>
        <p:txBody>
          <a:bodyPr/>
          <a:lstStyle/>
          <a:p>
            <a:pPr algn="l">
              <a:buNone/>
            </a:pPr>
            <a:r>
              <a:rPr lang="en-US" dirty="0" smtClean="0"/>
              <a:t>The majority of herniated discs will heal themselves in about six weeks and do not require surgery .. </a:t>
            </a:r>
          </a:p>
          <a:p>
            <a:pPr algn="l">
              <a:buNone/>
            </a:pPr>
            <a:endParaRPr lang="en-US" dirty="0" smtClean="0"/>
          </a:p>
          <a:p>
            <a:pPr algn="l">
              <a:buNone/>
            </a:pPr>
            <a:endParaRPr lang="ar-SA" dirty="0"/>
          </a:p>
        </p:txBody>
      </p:sp>
      <p:pic>
        <p:nvPicPr>
          <p:cNvPr id="6" name="Picture 5" descr="220px-Lagehernia.png"/>
          <p:cNvPicPr>
            <a:picLocks noChangeAspect="1"/>
          </p:cNvPicPr>
          <p:nvPr/>
        </p:nvPicPr>
        <p:blipFill>
          <a:blip r:embed="rId2" cstate="print"/>
          <a:stretch>
            <a:fillRect/>
          </a:stretch>
        </p:blipFill>
        <p:spPr>
          <a:xfrm>
            <a:off x="1835696" y="3214686"/>
            <a:ext cx="5040560" cy="3382666"/>
          </a:xfrm>
          <a:prstGeom prst="rect">
            <a:avLst/>
          </a:prstGeom>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SCOLIOSIS</a:t>
            </a:r>
            <a:endParaRPr lang="ar-SA" dirty="0"/>
          </a:p>
        </p:txBody>
      </p:sp>
      <p:sp>
        <p:nvSpPr>
          <p:cNvPr id="3" name="Content Placeholder 2"/>
          <p:cNvSpPr>
            <a:spLocks noGrp="1"/>
          </p:cNvSpPr>
          <p:nvPr>
            <p:ph sz="quarter" idx="1"/>
          </p:nvPr>
        </p:nvSpPr>
        <p:spPr/>
        <p:txBody>
          <a:bodyPr>
            <a:normAutofit/>
          </a:bodyPr>
          <a:lstStyle/>
          <a:p>
            <a:pPr algn="l">
              <a:buNone/>
            </a:pPr>
            <a:r>
              <a:rPr lang="en-US" dirty="0" smtClean="0"/>
              <a:t>The traditional medical management of scoliosis is complex and is determined by the severity of the curvature .. </a:t>
            </a:r>
          </a:p>
          <a:p>
            <a:pPr algn="l">
              <a:buNone/>
            </a:pPr>
            <a:r>
              <a:rPr lang="en-US" dirty="0" smtClean="0"/>
              <a:t>RX : </a:t>
            </a:r>
          </a:p>
          <a:p>
            <a:pPr algn="l">
              <a:buNone/>
            </a:pPr>
            <a:r>
              <a:rPr lang="en-US" dirty="0" smtClean="0"/>
              <a:t>1- Observation .</a:t>
            </a:r>
          </a:p>
          <a:p>
            <a:pPr algn="l">
              <a:buNone/>
            </a:pPr>
            <a:r>
              <a:rPr lang="en-US" dirty="0" smtClean="0"/>
              <a:t>2- Physiotherapy .</a:t>
            </a:r>
          </a:p>
          <a:p>
            <a:pPr algn="l">
              <a:buNone/>
            </a:pPr>
            <a:r>
              <a:rPr lang="en-US" dirty="0" smtClean="0"/>
              <a:t>3-</a:t>
            </a:r>
            <a:r>
              <a:rPr lang="en-US" sz="900" dirty="0" smtClean="0"/>
              <a:t> </a:t>
            </a:r>
            <a:r>
              <a:rPr lang="en-US" dirty="0" smtClean="0"/>
              <a:t>Bracing </a:t>
            </a:r>
            <a:endParaRPr lang="en-US" dirty="0" smtClean="0"/>
          </a:p>
          <a:p>
            <a:pPr algn="l">
              <a:buNone/>
            </a:pPr>
            <a:r>
              <a:rPr lang="en-US" dirty="0" smtClean="0"/>
              <a:t>4- Surgery . </a:t>
            </a:r>
            <a:endParaRPr lang="ar-SA" dirty="0"/>
          </a:p>
        </p:txBody>
      </p:sp>
      <p:pic>
        <p:nvPicPr>
          <p:cNvPr id="4" name="Picture 3" descr="190px-Wiki_pre-op.jpg"/>
          <p:cNvPicPr>
            <a:picLocks noChangeAspect="1"/>
          </p:cNvPicPr>
          <p:nvPr/>
        </p:nvPicPr>
        <p:blipFill>
          <a:blip r:embed="rId2" cstate="print"/>
          <a:stretch>
            <a:fillRect/>
          </a:stretch>
        </p:blipFill>
        <p:spPr>
          <a:xfrm>
            <a:off x="4932040" y="2708920"/>
            <a:ext cx="3816424" cy="3960440"/>
          </a:xfrm>
          <a:prstGeom prst="rect">
            <a:avLst/>
          </a:prstGeom>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30px-SpondylolisthesisL5S1.jpg"/>
          <p:cNvPicPr>
            <a:picLocks noChangeAspect="1"/>
          </p:cNvPicPr>
          <p:nvPr/>
        </p:nvPicPr>
        <p:blipFill>
          <a:blip r:embed="rId2" cstate="print">
            <a:lum bright="37000" contrast="-33000"/>
          </a:blip>
          <a:stretch>
            <a:fillRect/>
          </a:stretch>
        </p:blipFill>
        <p:spPr>
          <a:xfrm>
            <a:off x="6300192" y="3429000"/>
            <a:ext cx="2400672" cy="3429000"/>
          </a:xfrm>
          <a:prstGeom prst="rect">
            <a:avLst/>
          </a:prstGeom>
        </p:spPr>
      </p:pic>
      <p:sp>
        <p:nvSpPr>
          <p:cNvPr id="2" name="Title 1"/>
          <p:cNvSpPr>
            <a:spLocks noGrp="1"/>
          </p:cNvSpPr>
          <p:nvPr>
            <p:ph type="title"/>
          </p:nvPr>
        </p:nvSpPr>
        <p:spPr/>
        <p:txBody>
          <a:bodyPr/>
          <a:lstStyle/>
          <a:p>
            <a:pPr algn="ctr"/>
            <a:r>
              <a:rPr lang="en-US" b="1" dirty="0" err="1" smtClean="0"/>
              <a:t>Spondylolisthesis</a:t>
            </a:r>
            <a:endParaRPr lang="ar-SA" dirty="0"/>
          </a:p>
        </p:txBody>
      </p:sp>
      <p:sp>
        <p:nvSpPr>
          <p:cNvPr id="3" name="Content Placeholder 2"/>
          <p:cNvSpPr>
            <a:spLocks noGrp="1"/>
          </p:cNvSpPr>
          <p:nvPr>
            <p:ph sz="quarter" idx="1"/>
          </p:nvPr>
        </p:nvSpPr>
        <p:spPr/>
        <p:txBody>
          <a:bodyPr>
            <a:normAutofit fontScale="92500" lnSpcReduction="10000"/>
          </a:bodyPr>
          <a:lstStyle/>
          <a:p>
            <a:pPr algn="l">
              <a:buNone/>
            </a:pPr>
            <a:r>
              <a:rPr lang="en-US" dirty="0" smtClean="0"/>
              <a:t>The appropriate treatment of patients with </a:t>
            </a:r>
            <a:r>
              <a:rPr lang="en-US" dirty="0" err="1" smtClean="0"/>
              <a:t>spondylolisthesis</a:t>
            </a:r>
            <a:r>
              <a:rPr lang="en-US" dirty="0" smtClean="0"/>
              <a:t> is just as controversial as the cause of symptoms.</a:t>
            </a:r>
          </a:p>
          <a:p>
            <a:pPr algn="l">
              <a:buNone/>
            </a:pPr>
            <a:r>
              <a:rPr lang="en-US" dirty="0" smtClean="0"/>
              <a:t>Patients with symptomatic </a:t>
            </a:r>
            <a:r>
              <a:rPr lang="en-US" dirty="0" err="1" smtClean="0"/>
              <a:t>spondylolisthesis</a:t>
            </a:r>
            <a:r>
              <a:rPr lang="en-US" dirty="0" smtClean="0"/>
              <a:t> are initially offered conservative treatment : </a:t>
            </a:r>
          </a:p>
          <a:p>
            <a:pPr algn="l">
              <a:buNone/>
            </a:pPr>
            <a:r>
              <a:rPr lang="en-US" dirty="0" smtClean="0"/>
              <a:t>1- Activity modification   2- Medications</a:t>
            </a:r>
          </a:p>
          <a:p>
            <a:pPr algn="l">
              <a:buNone/>
            </a:pPr>
            <a:r>
              <a:rPr lang="en-US" dirty="0" smtClean="0"/>
              <a:t>3- Physiotherapy . </a:t>
            </a:r>
          </a:p>
          <a:p>
            <a:pPr algn="l">
              <a:buNone/>
            </a:pPr>
            <a:endParaRPr lang="en-US" dirty="0" smtClean="0"/>
          </a:p>
          <a:p>
            <a:pPr algn="l">
              <a:buNone/>
            </a:pPr>
            <a:r>
              <a:rPr lang="en-US" dirty="0" smtClean="0"/>
              <a:t>The last resort is surgery .  </a:t>
            </a:r>
            <a:endParaRPr lang="ar-SA"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osteoarthritis</a:t>
            </a:r>
            <a:endParaRPr lang="ar-SA" dirty="0"/>
          </a:p>
        </p:txBody>
      </p:sp>
      <p:sp>
        <p:nvSpPr>
          <p:cNvPr id="3" name="Content Placeholder 2"/>
          <p:cNvSpPr>
            <a:spLocks noGrp="1"/>
          </p:cNvSpPr>
          <p:nvPr>
            <p:ph sz="quarter" idx="1"/>
          </p:nvPr>
        </p:nvSpPr>
        <p:spPr/>
        <p:txBody>
          <a:bodyPr/>
          <a:lstStyle/>
          <a:p>
            <a:pPr algn="l">
              <a:buNone/>
            </a:pPr>
            <a:r>
              <a:rPr lang="en-US" dirty="0" smtClean="0"/>
              <a:t>Lifestyle modification (such as weight loss and exercise) and </a:t>
            </a:r>
            <a:r>
              <a:rPr lang="en-US" dirty="0" smtClean="0">
                <a:hlinkClick r:id="rId2" action="ppaction://hlinkfile" tooltip="Analgesics"/>
              </a:rPr>
              <a:t>analgesics</a:t>
            </a:r>
            <a:r>
              <a:rPr lang="en-US" dirty="0" smtClean="0"/>
              <a:t> are the mainstay of </a:t>
            </a:r>
          </a:p>
          <a:p>
            <a:pPr algn="l">
              <a:buNone/>
            </a:pPr>
            <a:r>
              <a:rPr lang="en-US" dirty="0" smtClean="0"/>
              <a:t>treatment.</a:t>
            </a:r>
          </a:p>
          <a:p>
            <a:pPr algn="l">
              <a:buNone/>
            </a:pPr>
            <a:endParaRPr lang="en-US" dirty="0" smtClean="0"/>
          </a:p>
          <a:p>
            <a:pPr algn="l">
              <a:buNone/>
            </a:pPr>
            <a:endParaRPr lang="ar-SA" dirty="0"/>
          </a:p>
        </p:txBody>
      </p:sp>
      <p:pic>
        <p:nvPicPr>
          <p:cNvPr id="4" name="Picture 3" descr="osteoarthritis.jpg"/>
          <p:cNvPicPr>
            <a:picLocks noChangeAspect="1"/>
          </p:cNvPicPr>
          <p:nvPr/>
        </p:nvPicPr>
        <p:blipFill>
          <a:blip r:embed="rId3" cstate="print"/>
          <a:stretch>
            <a:fillRect/>
          </a:stretch>
        </p:blipFill>
        <p:spPr>
          <a:xfrm>
            <a:off x="2483768" y="2780928"/>
            <a:ext cx="5472608" cy="3672408"/>
          </a:xfrm>
          <a:prstGeom prst="rect">
            <a:avLst/>
          </a:prstGeom>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smtClean="0"/>
              <a:t>Ankylosing</a:t>
            </a:r>
            <a:r>
              <a:rPr lang="en-US" b="1" dirty="0" smtClean="0"/>
              <a:t> </a:t>
            </a:r>
            <a:r>
              <a:rPr lang="en-US" b="1" dirty="0" err="1" smtClean="0"/>
              <a:t>spondylitis</a:t>
            </a:r>
            <a:endParaRPr lang="ar-SA" dirty="0"/>
          </a:p>
        </p:txBody>
      </p:sp>
      <p:pic>
        <p:nvPicPr>
          <p:cNvPr id="4" name="Picture 3" descr="-Ankylosing_process.jpg"/>
          <p:cNvPicPr>
            <a:picLocks noChangeAspect="1"/>
          </p:cNvPicPr>
          <p:nvPr/>
        </p:nvPicPr>
        <p:blipFill>
          <a:blip r:embed="rId2" cstate="print">
            <a:lum bright="52000" contrast="-77000"/>
          </a:blip>
          <a:stretch>
            <a:fillRect/>
          </a:stretch>
        </p:blipFill>
        <p:spPr>
          <a:xfrm>
            <a:off x="3995936" y="1357298"/>
            <a:ext cx="4763368" cy="5500702"/>
          </a:xfrm>
          <a:prstGeom prst="rect">
            <a:avLst/>
          </a:prstGeom>
        </p:spPr>
      </p:pic>
      <p:sp>
        <p:nvSpPr>
          <p:cNvPr id="3" name="Content Placeholder 2"/>
          <p:cNvSpPr>
            <a:spLocks noGrp="1"/>
          </p:cNvSpPr>
          <p:nvPr>
            <p:ph sz="quarter" idx="1"/>
          </p:nvPr>
        </p:nvSpPr>
        <p:spPr/>
        <p:txBody>
          <a:bodyPr/>
          <a:lstStyle/>
          <a:p>
            <a:pPr algn="l">
              <a:buNone/>
            </a:pPr>
            <a:r>
              <a:rPr lang="en-US" dirty="0" smtClean="0"/>
              <a:t>No cure is known for AS, although treatments and medications are available to reduce symptoms and pain . </a:t>
            </a:r>
          </a:p>
          <a:p>
            <a:pPr algn="l">
              <a:buNone/>
            </a:pPr>
            <a:r>
              <a:rPr lang="en-US" dirty="0" smtClean="0"/>
              <a:t>Physical therapy and exercise, along with medication, are at the heart of therapy for </a:t>
            </a:r>
            <a:r>
              <a:rPr lang="en-US" dirty="0" err="1" smtClean="0"/>
              <a:t>ankylosing</a:t>
            </a:r>
            <a:r>
              <a:rPr lang="en-US" dirty="0" smtClean="0"/>
              <a:t> </a:t>
            </a:r>
            <a:r>
              <a:rPr lang="en-US" dirty="0" err="1" smtClean="0"/>
              <a:t>spondylitis</a:t>
            </a:r>
            <a:r>
              <a:rPr lang="en-US" dirty="0" smtClean="0"/>
              <a:t>.</a:t>
            </a:r>
            <a:endParaRPr lang="ar-SA"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s.jpg"/>
          <p:cNvPicPr>
            <a:picLocks noChangeAspect="1"/>
          </p:cNvPicPr>
          <p:nvPr/>
        </p:nvPicPr>
        <p:blipFill>
          <a:blip r:embed="rId2" cstate="print"/>
          <a:stretch>
            <a:fillRect/>
          </a:stretch>
        </p:blipFill>
        <p:spPr>
          <a:xfrm>
            <a:off x="3500430" y="1071546"/>
            <a:ext cx="2133600" cy="2000250"/>
          </a:xfrm>
          <a:prstGeom prst="rect">
            <a:avLst/>
          </a:prstGeom>
        </p:spPr>
      </p:pic>
      <p:sp>
        <p:nvSpPr>
          <p:cNvPr id="2" name="Title 1"/>
          <p:cNvSpPr>
            <a:spLocks noGrp="1"/>
          </p:cNvSpPr>
          <p:nvPr>
            <p:ph type="title"/>
          </p:nvPr>
        </p:nvSpPr>
        <p:spPr/>
        <p:txBody>
          <a:bodyPr/>
          <a:lstStyle/>
          <a:p>
            <a:pPr algn="ctr"/>
            <a:r>
              <a:rPr lang="en-US" b="1" dirty="0" smtClean="0"/>
              <a:t>Rheumatoid arthritis</a:t>
            </a:r>
            <a:endParaRPr lang="ar-SA" dirty="0"/>
          </a:p>
        </p:txBody>
      </p:sp>
      <p:sp>
        <p:nvSpPr>
          <p:cNvPr id="3" name="Content Placeholder 2"/>
          <p:cNvSpPr>
            <a:spLocks noGrp="1"/>
          </p:cNvSpPr>
          <p:nvPr>
            <p:ph sz="quarter" idx="1"/>
          </p:nvPr>
        </p:nvSpPr>
        <p:spPr>
          <a:xfrm>
            <a:off x="285720" y="1600200"/>
            <a:ext cx="8572560" cy="4900634"/>
          </a:xfrm>
        </p:spPr>
        <p:txBody>
          <a:bodyPr>
            <a:normAutofit fontScale="77500" lnSpcReduction="20000"/>
          </a:bodyPr>
          <a:lstStyle/>
          <a:p>
            <a:pPr algn="l">
              <a:buNone/>
            </a:pPr>
            <a:endParaRPr lang="en-US" dirty="0" smtClean="0"/>
          </a:p>
          <a:p>
            <a:pPr algn="l">
              <a:buNone/>
            </a:pPr>
            <a:endParaRPr lang="en-US" dirty="0" smtClean="0"/>
          </a:p>
          <a:p>
            <a:pPr algn="l">
              <a:buNone/>
            </a:pPr>
            <a:endParaRPr lang="en-US" dirty="0" smtClean="0"/>
          </a:p>
          <a:p>
            <a:pPr algn="l">
              <a:buNone/>
            </a:pPr>
            <a:endParaRPr lang="en-US" dirty="0" smtClean="0"/>
          </a:p>
          <a:p>
            <a:pPr algn="l">
              <a:buNone/>
            </a:pPr>
            <a:r>
              <a:rPr lang="en-US" sz="4200" dirty="0" smtClean="0"/>
              <a:t>The goal of treatment is twofold: </a:t>
            </a:r>
          </a:p>
          <a:p>
            <a:pPr algn="l">
              <a:buNone/>
            </a:pPr>
            <a:r>
              <a:rPr lang="en-US" sz="2800" dirty="0" smtClean="0"/>
              <a:t>1- alleviating the current symptoms</a:t>
            </a:r>
          </a:p>
          <a:p>
            <a:pPr algn="l">
              <a:buNone/>
            </a:pPr>
            <a:r>
              <a:rPr lang="en-US" sz="2800" dirty="0" smtClean="0"/>
              <a:t>2- preventing the future destruction of the joints .</a:t>
            </a:r>
          </a:p>
          <a:p>
            <a:pPr algn="l">
              <a:buNone/>
            </a:pPr>
            <a:r>
              <a:rPr lang="en-US" sz="4200" dirty="0" smtClean="0"/>
              <a:t>Treatment of RA can be divided into </a:t>
            </a:r>
          </a:p>
          <a:p>
            <a:pPr algn="l">
              <a:buNone/>
            </a:pPr>
            <a:r>
              <a:rPr lang="en-US" sz="4200" dirty="0" smtClean="0"/>
              <a:t>(DMARDs), anti-inflammatory agents and </a:t>
            </a:r>
            <a:r>
              <a:rPr lang="en-US" sz="4200" dirty="0" smtClean="0">
                <a:hlinkClick r:id="rId3" action="ppaction://hlinkfile" tooltip="Analgesic"/>
              </a:rPr>
              <a:t>analgesics</a:t>
            </a:r>
            <a:r>
              <a:rPr lang="en-US" sz="4200" dirty="0" smtClean="0"/>
              <a:t>.</a:t>
            </a:r>
            <a:r>
              <a:rPr lang="en-US" sz="4200" baseline="30000" dirty="0" smtClean="0"/>
              <a:t> </a:t>
            </a:r>
            <a:r>
              <a:rPr lang="en-US" sz="4200" dirty="0" smtClean="0"/>
              <a:t>Treatment also includes rest and physical activity.</a:t>
            </a:r>
          </a:p>
          <a:p>
            <a:pPr algn="l">
              <a:buNone/>
            </a:pPr>
            <a:endParaRPr lang="ar-SA"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others</a:t>
            </a:r>
            <a:endParaRPr lang="ar-SA" dirty="0"/>
          </a:p>
        </p:txBody>
      </p:sp>
      <p:sp>
        <p:nvSpPr>
          <p:cNvPr id="3" name="Content Placeholder 2"/>
          <p:cNvSpPr>
            <a:spLocks noGrp="1"/>
          </p:cNvSpPr>
          <p:nvPr>
            <p:ph sz="quarter" idx="1"/>
          </p:nvPr>
        </p:nvSpPr>
        <p:spPr/>
        <p:txBody>
          <a:bodyPr>
            <a:normAutofit fontScale="92500" lnSpcReduction="20000"/>
          </a:bodyPr>
          <a:lstStyle/>
          <a:p>
            <a:pPr algn="l">
              <a:buNone/>
            </a:pPr>
            <a:r>
              <a:rPr lang="en-US" sz="3300" b="1" dirty="0" smtClean="0"/>
              <a:t>Treat underlying cause :</a:t>
            </a:r>
          </a:p>
          <a:p>
            <a:pPr algn="l">
              <a:buNone/>
            </a:pPr>
            <a:endParaRPr lang="en-US" dirty="0" smtClean="0"/>
          </a:p>
          <a:p>
            <a:pPr algn="l">
              <a:buNone/>
            </a:pPr>
            <a:r>
              <a:rPr lang="en-US" dirty="0" smtClean="0"/>
              <a:t>Tumor</a:t>
            </a:r>
          </a:p>
          <a:p>
            <a:pPr algn="l">
              <a:buNone/>
            </a:pPr>
            <a:endParaRPr lang="en-US" dirty="0" smtClean="0"/>
          </a:p>
          <a:p>
            <a:pPr algn="l">
              <a:buNone/>
            </a:pPr>
            <a:r>
              <a:rPr lang="en-US" dirty="0" err="1" smtClean="0"/>
              <a:t>Osteomylitis</a:t>
            </a:r>
            <a:endParaRPr lang="en-US" dirty="0" smtClean="0"/>
          </a:p>
          <a:p>
            <a:pPr algn="l">
              <a:buNone/>
            </a:pPr>
            <a:endParaRPr lang="en-US" dirty="0" smtClean="0"/>
          </a:p>
          <a:p>
            <a:pPr algn="l">
              <a:buNone/>
            </a:pPr>
            <a:r>
              <a:rPr lang="en-US" dirty="0" smtClean="0"/>
              <a:t>Sciatica</a:t>
            </a:r>
          </a:p>
          <a:p>
            <a:pPr algn="l">
              <a:buNone/>
            </a:pPr>
            <a:endParaRPr lang="en-US" dirty="0" smtClean="0"/>
          </a:p>
          <a:p>
            <a:pPr algn="l">
              <a:buNone/>
            </a:pPr>
            <a:r>
              <a:rPr lang="en-US" dirty="0" smtClean="0"/>
              <a:t> </a:t>
            </a:r>
            <a:endParaRPr lang="ar-SA"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2084393"/>
          </a:xfrm>
        </p:spPr>
        <p:txBody>
          <a:bodyPr>
            <a:normAutofit fontScale="90000"/>
          </a:bodyPr>
          <a:lstStyle/>
          <a:p>
            <a:r>
              <a:rPr lang="en-US" b="1" dirty="0">
                <a:solidFill>
                  <a:srgbClr val="FF0000"/>
                </a:solidFill>
              </a:rPr>
              <a:t>When should patients be referred</a:t>
            </a:r>
            <a:br>
              <a:rPr lang="en-US" b="1" dirty="0">
                <a:solidFill>
                  <a:srgbClr val="FF0000"/>
                </a:solidFill>
              </a:rPr>
            </a:br>
            <a:r>
              <a:rPr lang="en-US" b="1" dirty="0">
                <a:solidFill>
                  <a:srgbClr val="FF0000"/>
                </a:solidFill>
              </a:rPr>
              <a:t>to a specialist?</a:t>
            </a:r>
            <a:endParaRPr lang="en-US" dirty="0">
              <a:solidFill>
                <a:srgbClr val="FF0000"/>
              </a:solidFill>
            </a:endParaRPr>
          </a:p>
        </p:txBody>
      </p:sp>
      <p:sp>
        <p:nvSpPr>
          <p:cNvPr id="3" name="Subtitle 2"/>
          <p:cNvSpPr>
            <a:spLocks noGrp="1"/>
          </p:cNvSpPr>
          <p:nvPr>
            <p:ph type="subTitle" idx="1"/>
          </p:nvPr>
        </p:nvSpPr>
        <p:spPr>
          <a:xfrm>
            <a:off x="1371600" y="5286388"/>
            <a:ext cx="6400800" cy="352412"/>
          </a:xfrm>
        </p:spPr>
        <p:txBody>
          <a:bodyPr>
            <a:normAutofit fontScale="62500" lnSpcReduction="20000"/>
          </a:bodyPr>
          <a:lstStyle/>
          <a:p>
            <a:r>
              <a:rPr lang="en-US" dirty="0" smtClean="0"/>
              <a:t>By . IBRAHEM AL DEGHAITHER </a:t>
            </a:r>
            <a:r>
              <a:rPr lang="en-US" dirty="0" smtClean="0">
                <a:sym typeface="Wingdings" pitchFamily="2" charset="2"/>
              </a:rPr>
              <a:t></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39916"/>
          </a:xfrm>
        </p:spPr>
        <p:txBody>
          <a:bodyPr>
            <a:noAutofit/>
          </a:bodyPr>
          <a:lstStyle/>
          <a:p>
            <a:pPr algn="l">
              <a:buFont typeface="Wingdings" pitchFamily="2" charset="2"/>
              <a:buChar char="q"/>
            </a:pPr>
            <a:r>
              <a:rPr lang="en-US" sz="3200" b="1" dirty="0" smtClean="0"/>
              <a:t> Patients </a:t>
            </a:r>
            <a:r>
              <a:rPr lang="en-US" sz="3200" b="1" dirty="0"/>
              <a:t>should be referred to </a:t>
            </a:r>
            <a:r>
              <a:rPr lang="en-US" sz="3200" b="1" dirty="0">
                <a:solidFill>
                  <a:srgbClr val="FF0000"/>
                </a:solidFill>
              </a:rPr>
              <a:t>a neurologist</a:t>
            </a:r>
            <a:r>
              <a:rPr lang="en-US" sz="3200" b="1" dirty="0"/>
              <a:t>,</a:t>
            </a:r>
            <a:br>
              <a:rPr lang="en-US" sz="3200" b="1" dirty="0"/>
            </a:br>
            <a:r>
              <a:rPr lang="en-US" sz="3200" b="1" dirty="0">
                <a:solidFill>
                  <a:srgbClr val="FF0000"/>
                </a:solidFill>
              </a:rPr>
              <a:t>neurosurgeon</a:t>
            </a:r>
            <a:r>
              <a:rPr lang="en-US" sz="3200" b="1" dirty="0" smtClean="0"/>
              <a:t>, </a:t>
            </a:r>
            <a:r>
              <a:rPr lang="en-US" sz="3200" b="1" dirty="0" smtClean="0">
                <a:solidFill>
                  <a:srgbClr val="FF0000"/>
                </a:solidFill>
              </a:rPr>
              <a:t>orthopedist</a:t>
            </a:r>
            <a:r>
              <a:rPr lang="en-US" sz="3200" b="1" dirty="0" smtClean="0"/>
              <a:t>, </a:t>
            </a:r>
            <a:r>
              <a:rPr lang="en-US" sz="3200" b="1" dirty="0"/>
              <a:t>or </a:t>
            </a:r>
            <a:r>
              <a:rPr lang="en-US" sz="3200" b="1" dirty="0">
                <a:solidFill>
                  <a:srgbClr val="FF0000"/>
                </a:solidFill>
              </a:rPr>
              <a:t>other specialist</a:t>
            </a:r>
            <a:r>
              <a:rPr lang="en-US" sz="3200" b="1" dirty="0"/>
              <a:t/>
            </a:r>
            <a:br>
              <a:rPr lang="en-US" sz="3200" b="1" dirty="0"/>
            </a:br>
            <a:r>
              <a:rPr lang="en-US" sz="3200" b="1" dirty="0"/>
              <a:t>if they </a:t>
            </a:r>
            <a:r>
              <a:rPr lang="en-US" sz="3200" b="1" dirty="0" smtClean="0"/>
              <a:t>have :-</a:t>
            </a:r>
            <a:endParaRPr lang="en-US" sz="3200" b="1" dirty="0">
              <a:solidFill>
                <a:srgbClr val="036EEF"/>
              </a:solidFill>
            </a:endParaRPr>
          </a:p>
        </p:txBody>
      </p:sp>
      <p:sp>
        <p:nvSpPr>
          <p:cNvPr id="3" name="Content Placeholder 2"/>
          <p:cNvSpPr>
            <a:spLocks noGrp="1"/>
          </p:cNvSpPr>
          <p:nvPr>
            <p:ph idx="1"/>
          </p:nvPr>
        </p:nvSpPr>
        <p:spPr>
          <a:xfrm>
            <a:off x="457200" y="2214554"/>
            <a:ext cx="8229600" cy="4357718"/>
          </a:xfrm>
        </p:spPr>
        <p:txBody>
          <a:bodyPr>
            <a:normAutofit fontScale="92500"/>
          </a:bodyPr>
          <a:lstStyle/>
          <a:p>
            <a:r>
              <a:rPr lang="en-US" dirty="0" err="1" smtClean="0">
                <a:solidFill>
                  <a:schemeClr val="accent5"/>
                </a:solidFill>
              </a:rPr>
              <a:t>Cauda</a:t>
            </a:r>
            <a:r>
              <a:rPr lang="en-US" dirty="0" smtClean="0">
                <a:solidFill>
                  <a:schemeClr val="accent5"/>
                </a:solidFill>
              </a:rPr>
              <a:t> </a:t>
            </a:r>
            <a:r>
              <a:rPr lang="en-US" dirty="0" err="1">
                <a:solidFill>
                  <a:schemeClr val="accent5"/>
                </a:solidFill>
              </a:rPr>
              <a:t>equina</a:t>
            </a:r>
            <a:r>
              <a:rPr lang="en-US" dirty="0">
                <a:solidFill>
                  <a:schemeClr val="accent5"/>
                </a:solidFill>
              </a:rPr>
              <a:t> </a:t>
            </a:r>
            <a:r>
              <a:rPr lang="en-US" dirty="0" smtClean="0">
                <a:solidFill>
                  <a:schemeClr val="accent5"/>
                </a:solidFill>
              </a:rPr>
              <a:t>syndrome ,</a:t>
            </a:r>
          </a:p>
          <a:p>
            <a:r>
              <a:rPr lang="en-US" dirty="0">
                <a:solidFill>
                  <a:srgbClr val="C00000"/>
                </a:solidFill>
              </a:rPr>
              <a:t>S</a:t>
            </a:r>
            <a:r>
              <a:rPr lang="en-US" dirty="0" smtClean="0">
                <a:solidFill>
                  <a:srgbClr val="C00000"/>
                </a:solidFill>
              </a:rPr>
              <a:t>evere or progressive </a:t>
            </a:r>
            <a:r>
              <a:rPr lang="en-US" dirty="0">
                <a:solidFill>
                  <a:srgbClr val="C00000"/>
                </a:solidFill>
              </a:rPr>
              <a:t>neurologic </a:t>
            </a:r>
            <a:r>
              <a:rPr lang="en-US" dirty="0" smtClean="0">
                <a:solidFill>
                  <a:srgbClr val="C00000"/>
                </a:solidFill>
              </a:rPr>
              <a:t>deficits ,</a:t>
            </a:r>
          </a:p>
          <a:p>
            <a:r>
              <a:rPr lang="en-US" dirty="0" smtClean="0">
                <a:solidFill>
                  <a:srgbClr val="7030A0"/>
                </a:solidFill>
              </a:rPr>
              <a:t>Infections ,</a:t>
            </a:r>
          </a:p>
          <a:p>
            <a:r>
              <a:rPr lang="en-US" dirty="0" smtClean="0">
                <a:solidFill>
                  <a:srgbClr val="00B050"/>
                </a:solidFill>
              </a:rPr>
              <a:t>Tumors ,</a:t>
            </a:r>
          </a:p>
          <a:p>
            <a:r>
              <a:rPr lang="en-US" dirty="0" smtClean="0">
                <a:solidFill>
                  <a:schemeClr val="accent6">
                    <a:lumMod val="75000"/>
                  </a:schemeClr>
                </a:solidFill>
              </a:rPr>
              <a:t>Fractures </a:t>
            </a:r>
            <a:r>
              <a:rPr lang="en-US" dirty="0">
                <a:solidFill>
                  <a:schemeClr val="accent6">
                    <a:lumMod val="75000"/>
                  </a:schemeClr>
                </a:solidFill>
              </a:rPr>
              <a:t>compressing the spinal </a:t>
            </a:r>
            <a:r>
              <a:rPr lang="en-US" dirty="0" smtClean="0">
                <a:solidFill>
                  <a:schemeClr val="accent6">
                    <a:lumMod val="75000"/>
                  </a:schemeClr>
                </a:solidFill>
              </a:rPr>
              <a:t>cord ,</a:t>
            </a:r>
          </a:p>
          <a:p>
            <a:r>
              <a:rPr lang="en-US" dirty="0" smtClean="0">
                <a:solidFill>
                  <a:srgbClr val="036EEF"/>
                </a:solidFill>
              </a:rPr>
              <a:t>No response to conservative therapy for 4 to 6 weeks for patients with a herniated lumbar disk or 8 to 12 weeks for those with spinal </a:t>
            </a:r>
            <a:r>
              <a:rPr lang="en-US" dirty="0" err="1" smtClean="0">
                <a:solidFill>
                  <a:srgbClr val="036EEF"/>
                </a:solidFill>
              </a:rPr>
              <a:t>stenosis</a:t>
            </a:r>
            <a:r>
              <a:rPr lang="en-US" dirty="0" smtClean="0">
                <a:solidFill>
                  <a:schemeClr val="accent4">
                    <a:lumMod val="75000"/>
                  </a:schemeClr>
                </a:solidFill>
              </a:rPr>
              <a:t>. </a:t>
            </a:r>
            <a:endParaRPr lang="en-US" dirty="0">
              <a:solidFill>
                <a:schemeClr val="accent4">
                  <a:lumMod val="75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1"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additive="base">
                                        <p:cTn id="4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additive="base">
                                        <p:cTn id="4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Documents and Settings\user\Local Settings\Temporary Internet Files\Content.IE5\FILT1M99\MC900434803[1].png"/>
          <p:cNvPicPr>
            <a:picLocks noChangeAspect="1" noChangeArrowheads="1"/>
          </p:cNvPicPr>
          <p:nvPr/>
        </p:nvPicPr>
        <p:blipFill>
          <a:blip r:embed="rId2">
            <a:lum bright="71000" contrast="-84000"/>
          </a:blip>
          <a:srcRect/>
          <a:stretch>
            <a:fillRect/>
          </a:stretch>
        </p:blipFill>
        <p:spPr bwMode="auto">
          <a:xfrm>
            <a:off x="0" y="0"/>
            <a:ext cx="9144000" cy="6858016"/>
          </a:xfrm>
          <a:prstGeom prst="rect">
            <a:avLst/>
          </a:prstGeom>
          <a:noFill/>
        </p:spPr>
      </p:pic>
      <p:pic>
        <p:nvPicPr>
          <p:cNvPr id="6151" name="Picture 7" descr="C:\Documents and Settings\user\Local Settings\Temporary Internet Files\Content.IE5\FILT1M99\MC900438738[1].jpg"/>
          <p:cNvPicPr>
            <a:picLocks noChangeAspect="1" noChangeArrowheads="1"/>
          </p:cNvPicPr>
          <p:nvPr/>
        </p:nvPicPr>
        <p:blipFill>
          <a:blip r:embed="rId3" cstate="print"/>
          <a:srcRect/>
          <a:stretch>
            <a:fillRect/>
          </a:stretch>
        </p:blipFill>
        <p:spPr bwMode="auto">
          <a:xfrm>
            <a:off x="6215074" y="5643578"/>
            <a:ext cx="2428892" cy="1214422"/>
          </a:xfrm>
          <a:prstGeom prst="rect">
            <a:avLst/>
          </a:prstGeom>
          <a:noFill/>
        </p:spPr>
      </p:pic>
      <p:pic>
        <p:nvPicPr>
          <p:cNvPr id="6147" name="Picture 3" descr="C:\Documents and Settings\user\Local Settings\Temporary Internet Files\Content.IE5\XH0716G1\MC900389900[1].wmf" hidden="1"/>
          <p:cNvPicPr>
            <a:picLocks noChangeAspect="1" noChangeArrowheads="1"/>
          </p:cNvPicPr>
          <p:nvPr/>
        </p:nvPicPr>
        <p:blipFill>
          <a:blip r:embed="rId4">
            <a:lum bright="73000" contrast="-86000"/>
          </a:blip>
          <a:srcRect/>
          <a:stretch>
            <a:fillRect/>
          </a:stretch>
        </p:blipFill>
        <p:spPr bwMode="auto">
          <a:xfrm>
            <a:off x="7572396" y="1571611"/>
            <a:ext cx="1072825" cy="1039551"/>
          </a:xfrm>
          <a:prstGeom prst="rect">
            <a:avLst/>
          </a:prstGeom>
          <a:noFill/>
        </p:spPr>
      </p:pic>
      <p:sp>
        <p:nvSpPr>
          <p:cNvPr id="2" name="Title 1"/>
          <p:cNvSpPr>
            <a:spLocks noGrp="1"/>
          </p:cNvSpPr>
          <p:nvPr>
            <p:ph type="title"/>
          </p:nvPr>
        </p:nvSpPr>
        <p:spPr>
          <a:xfrm>
            <a:off x="785786" y="0"/>
            <a:ext cx="7286676" cy="714356"/>
          </a:xfrm>
        </p:spPr>
        <p:txBody>
          <a:bodyPr>
            <a:noAutofit/>
          </a:bodyPr>
          <a:lstStyle/>
          <a:p>
            <a:r>
              <a:rPr lang="en-US" sz="2400" dirty="0" smtClean="0">
                <a:solidFill>
                  <a:srgbClr val="FF0000"/>
                </a:solidFill>
              </a:rPr>
              <a:t>Red flags suggesting a serious back condition</a:t>
            </a:r>
            <a:endParaRPr lang="en-US" sz="2400" dirty="0">
              <a:solidFill>
                <a:srgbClr val="FF0000"/>
              </a:solidFill>
            </a:endParaRPr>
          </a:p>
        </p:txBody>
      </p:sp>
      <p:sp>
        <p:nvSpPr>
          <p:cNvPr id="3" name="Content Placeholder 2"/>
          <p:cNvSpPr>
            <a:spLocks noGrp="1"/>
          </p:cNvSpPr>
          <p:nvPr>
            <p:ph idx="1"/>
          </p:nvPr>
        </p:nvSpPr>
        <p:spPr>
          <a:xfrm>
            <a:off x="285720" y="785794"/>
            <a:ext cx="8229600" cy="5786454"/>
          </a:xfrm>
        </p:spPr>
        <p:txBody>
          <a:bodyPr>
            <a:normAutofit lnSpcReduction="10000"/>
          </a:bodyPr>
          <a:lstStyle/>
          <a:p>
            <a:pPr>
              <a:buNone/>
            </a:pPr>
            <a:r>
              <a:rPr lang="en-US" sz="2800" dirty="0" err="1" smtClean="0">
                <a:solidFill>
                  <a:srgbClr val="036EEF"/>
                </a:solidFill>
              </a:rPr>
              <a:t>Hx</a:t>
            </a:r>
            <a:r>
              <a:rPr lang="en-US" sz="2800" dirty="0" smtClean="0">
                <a:solidFill>
                  <a:srgbClr val="036EEF"/>
                </a:solidFill>
              </a:rPr>
              <a:t> : </a:t>
            </a:r>
            <a:r>
              <a:rPr lang="en-US" sz="2800" dirty="0" smtClean="0"/>
              <a:t>Age ≥ 50 years ,Unexplained weight loss .</a:t>
            </a:r>
          </a:p>
          <a:p>
            <a:pPr>
              <a:buNone/>
            </a:pPr>
            <a:r>
              <a:rPr lang="en-US" sz="2800" dirty="0" smtClean="0">
                <a:solidFill>
                  <a:srgbClr val="036EEF"/>
                </a:solidFill>
              </a:rPr>
              <a:t> PE : </a:t>
            </a:r>
            <a:r>
              <a:rPr lang="en-US" sz="2800" dirty="0" smtClean="0"/>
              <a:t>Neurologic findings , </a:t>
            </a:r>
            <a:r>
              <a:rPr lang="en-US" sz="2800" dirty="0" err="1" smtClean="0"/>
              <a:t>Lymphadenopathy</a:t>
            </a:r>
            <a:r>
              <a:rPr lang="en-US" sz="2800" dirty="0" smtClean="0"/>
              <a:t> . </a:t>
            </a:r>
          </a:p>
          <a:p>
            <a:pPr algn="ctr">
              <a:buNone/>
            </a:pPr>
            <a:r>
              <a:rPr lang="en-US" sz="2800" b="1" dirty="0" smtClean="0">
                <a:solidFill>
                  <a:srgbClr val="FF0000"/>
                </a:solidFill>
              </a:rPr>
              <a:t>CANCER</a:t>
            </a:r>
            <a:r>
              <a:rPr lang="en-US" sz="2800" dirty="0" smtClean="0">
                <a:solidFill>
                  <a:srgbClr val="FF0000"/>
                </a:solidFill>
              </a:rPr>
              <a:t> </a:t>
            </a:r>
          </a:p>
          <a:p>
            <a:pPr>
              <a:buNone/>
            </a:pPr>
            <a:r>
              <a:rPr lang="en-US" sz="2800" dirty="0" err="1" smtClean="0">
                <a:solidFill>
                  <a:srgbClr val="036EEF"/>
                </a:solidFill>
              </a:rPr>
              <a:t>Hx</a:t>
            </a:r>
            <a:r>
              <a:rPr lang="en-US" sz="2800" dirty="0" smtClean="0">
                <a:solidFill>
                  <a:srgbClr val="036EEF"/>
                </a:solidFill>
              </a:rPr>
              <a:t> : </a:t>
            </a:r>
            <a:r>
              <a:rPr lang="en-US" sz="2800" dirty="0" smtClean="0"/>
              <a:t>Age ≥ 50 years (&gt; 70 years is more specific) ,Significant trauma ,History of osteoporosis ,Corticosteroid use ,Substance abuse</a:t>
            </a:r>
            <a:endParaRPr lang="en-US" sz="2800" dirty="0" smtClean="0">
              <a:solidFill>
                <a:srgbClr val="FF0000"/>
              </a:solidFill>
            </a:endParaRPr>
          </a:p>
          <a:p>
            <a:pPr>
              <a:buNone/>
            </a:pPr>
            <a:r>
              <a:rPr lang="en-US" sz="2800" dirty="0" smtClean="0">
                <a:solidFill>
                  <a:srgbClr val="036EEF"/>
                </a:solidFill>
              </a:rPr>
              <a:t>PE : </a:t>
            </a:r>
            <a:r>
              <a:rPr lang="en-US" sz="2800" dirty="0" smtClean="0"/>
              <a:t>-VE </a:t>
            </a:r>
            <a:endParaRPr lang="en-US" sz="2800" dirty="0" smtClean="0">
              <a:solidFill>
                <a:srgbClr val="FF0000"/>
              </a:solidFill>
            </a:endParaRPr>
          </a:p>
          <a:p>
            <a:pPr algn="ctr">
              <a:buNone/>
            </a:pPr>
            <a:r>
              <a:rPr lang="en-US" sz="2800" b="1" dirty="0" smtClean="0">
                <a:solidFill>
                  <a:srgbClr val="FF0000"/>
                </a:solidFill>
              </a:rPr>
              <a:t>Compression fracture</a:t>
            </a:r>
          </a:p>
          <a:p>
            <a:pPr>
              <a:buNone/>
            </a:pPr>
            <a:r>
              <a:rPr lang="en-US" sz="2800" dirty="0" err="1" smtClean="0">
                <a:solidFill>
                  <a:srgbClr val="036EEF"/>
                </a:solidFill>
              </a:rPr>
              <a:t>Hx</a:t>
            </a:r>
            <a:r>
              <a:rPr lang="en-US" sz="2800" dirty="0" smtClean="0">
                <a:solidFill>
                  <a:srgbClr val="036EEF"/>
                </a:solidFill>
              </a:rPr>
              <a:t> : </a:t>
            </a:r>
            <a:r>
              <a:rPr lang="en-US" sz="2800" dirty="0" smtClean="0"/>
              <a:t>Fever or chills ,</a:t>
            </a:r>
            <a:r>
              <a:rPr lang="en-US" sz="2800" dirty="0" err="1" smtClean="0"/>
              <a:t>Immunosuppression</a:t>
            </a:r>
            <a:r>
              <a:rPr lang="en-US" sz="2800" dirty="0" smtClean="0"/>
              <a:t> ,Injection drug use .</a:t>
            </a:r>
            <a:endParaRPr lang="en-US" sz="2800" dirty="0" smtClean="0">
              <a:solidFill>
                <a:srgbClr val="FF0000"/>
              </a:solidFill>
            </a:endParaRPr>
          </a:p>
          <a:p>
            <a:pPr>
              <a:buNone/>
            </a:pPr>
            <a:r>
              <a:rPr lang="en-US" sz="2800" dirty="0" smtClean="0">
                <a:solidFill>
                  <a:srgbClr val="036EEF"/>
                </a:solidFill>
              </a:rPr>
              <a:t>PE : </a:t>
            </a:r>
            <a:r>
              <a:rPr lang="en-US" sz="2800" dirty="0" smtClean="0"/>
              <a:t>Fever (temperature &gt; 100°F or 38°C) Tenderness over </a:t>
            </a:r>
            <a:r>
              <a:rPr lang="en-US" sz="2800" dirty="0" err="1" smtClean="0"/>
              <a:t>spinous</a:t>
            </a:r>
            <a:r>
              <a:rPr lang="en-US" sz="2800" dirty="0" smtClean="0"/>
              <a:t> processes</a:t>
            </a:r>
          </a:p>
          <a:p>
            <a:pPr algn="ctr">
              <a:buNone/>
            </a:pPr>
            <a:r>
              <a:rPr lang="en-US" sz="2800" b="1" dirty="0" smtClean="0">
                <a:solidFill>
                  <a:srgbClr val="FF0000"/>
                </a:solidFill>
              </a:rPr>
              <a:t>INFICTION</a:t>
            </a:r>
            <a:r>
              <a:rPr lang="en-US" sz="2800" dirty="0" smtClean="0">
                <a:solidFill>
                  <a:srgbClr val="FF0000"/>
                </a:solidFill>
              </a:rPr>
              <a:t> </a:t>
            </a:r>
          </a:p>
          <a:p>
            <a:pPr>
              <a:buNone/>
            </a:pPr>
            <a:endParaRPr lang="en-US" sz="2400" b="1" dirty="0" smtClean="0">
              <a:solidFill>
                <a:srgbClr val="FF0000"/>
              </a:solidFill>
            </a:endParaRPr>
          </a:p>
          <a:p>
            <a:pPr>
              <a:buNone/>
            </a:pPr>
            <a:endParaRPr lang="en-US" sz="2400" b="1" dirty="0">
              <a:solidFill>
                <a:srgbClr val="FF0000"/>
              </a:solidFill>
            </a:endParaRPr>
          </a:p>
        </p:txBody>
      </p:sp>
      <p:pic>
        <p:nvPicPr>
          <p:cNvPr id="6149" name="Picture 5" descr="C:\Documents and Settings\user\Local Settings\Temporary Internet Files\Content.IE5\FILT1M99\MC900347949[1].wmf"/>
          <p:cNvPicPr>
            <a:picLocks noChangeAspect="1" noChangeArrowheads="1"/>
          </p:cNvPicPr>
          <p:nvPr/>
        </p:nvPicPr>
        <p:blipFill>
          <a:blip r:embed="rId5"/>
          <a:srcRect/>
          <a:stretch>
            <a:fillRect/>
          </a:stretch>
        </p:blipFill>
        <p:spPr bwMode="auto">
          <a:xfrm>
            <a:off x="7319772" y="785794"/>
            <a:ext cx="1824228" cy="1817827"/>
          </a:xfrm>
          <a:prstGeom prst="rect">
            <a:avLst/>
          </a:prstGeom>
          <a:noFill/>
        </p:spPr>
      </p:pic>
      <p:pic>
        <p:nvPicPr>
          <p:cNvPr id="6150" name="Picture 6" descr="C:\Documents and Settings\user\Local Settings\Temporary Internet Files\Content.IE5\XH0716G1\MC900413506[1].wmf"/>
          <p:cNvPicPr>
            <a:picLocks noChangeAspect="1" noChangeArrowheads="1"/>
          </p:cNvPicPr>
          <p:nvPr/>
        </p:nvPicPr>
        <p:blipFill>
          <a:blip r:embed="rId6"/>
          <a:srcRect/>
          <a:stretch>
            <a:fillRect/>
          </a:stretch>
        </p:blipFill>
        <p:spPr bwMode="auto">
          <a:xfrm>
            <a:off x="7286644" y="2857495"/>
            <a:ext cx="1436245" cy="1592025"/>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6"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Horizontal)">
                                      <p:cBhvr>
                                        <p:cTn id="13" dur="500"/>
                                        <p:tgtEl>
                                          <p:spTgt spid="3">
                                            <p:txEl>
                                              <p:pRg st="0" end="0"/>
                                            </p:txEl>
                                          </p:spTgt>
                                        </p:tgtEl>
                                      </p:cBhvr>
                                    </p:animEffect>
                                  </p:childTnLst>
                                </p:cTn>
                              </p:par>
                              <p:par>
                                <p:cTn id="14" presetID="16" presetClass="entr" presetSubtype="26"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arn(inHorizontal)">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barn(inHorizontal)">
                                      <p:cBhvr>
                                        <p:cTn id="28" dur="500"/>
                                        <p:tgtEl>
                                          <p:spTgt spid="3">
                                            <p:txEl>
                                              <p:pRg st="3" end="3"/>
                                            </p:txEl>
                                          </p:spTgt>
                                        </p:tgtEl>
                                      </p:cBhvr>
                                    </p:animEffect>
                                  </p:childTnLst>
                                </p:cTn>
                              </p:par>
                              <p:par>
                                <p:cTn id="29" presetID="16" presetClass="entr" presetSubtype="26"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barn(inHorizontal)">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p:cTn id="36"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7"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6"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barn(inHorizontal)">
                                      <p:cBhvr>
                                        <p:cTn id="43" dur="500"/>
                                        <p:tgtEl>
                                          <p:spTgt spid="3">
                                            <p:txEl>
                                              <p:pRg st="6" end="6"/>
                                            </p:txEl>
                                          </p:spTgt>
                                        </p:tgtEl>
                                      </p:cBhvr>
                                    </p:animEffect>
                                  </p:childTnLst>
                                </p:cTn>
                              </p:par>
                              <p:par>
                                <p:cTn id="44" presetID="16" presetClass="entr" presetSubtype="26" fill="hold" nodeType="with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barn(inHorizontal)">
                                      <p:cBhvr>
                                        <p:cTn id="46" dur="500"/>
                                        <p:tgtEl>
                                          <p:spTgt spid="3">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0" fill="hold"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 calcmode="lin" valueType="num">
                                      <p:cBhvr>
                                        <p:cTn id="51"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2"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5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ChangeArrowheads="1"/>
          </p:cNvSpPr>
          <p:nvPr>
            <p:ph type="title"/>
          </p:nvPr>
        </p:nvSpPr>
        <p:spPr>
          <a:ln/>
        </p:spPr>
        <p:txBody>
          <a:bodyPr/>
          <a:lstStyle/>
          <a:p>
            <a:pPr algn="l"/>
            <a:endParaRPr lang="en-US" sz="3000" dirty="0">
              <a:solidFill>
                <a:srgbClr val="FFFFFF"/>
              </a:solidFill>
            </a:endParaRPr>
          </a:p>
        </p:txBody>
      </p:sp>
      <p:sp>
        <p:nvSpPr>
          <p:cNvPr id="22530" name="Rectangle 2"/>
          <p:cNvSpPr>
            <a:spLocks noGrp="1" noChangeArrowheads="1"/>
          </p:cNvSpPr>
          <p:nvPr>
            <p:ph type="body" idx="1"/>
          </p:nvPr>
        </p:nvSpPr>
        <p:spPr>
          <a:ln/>
        </p:spPr>
        <p:txBody>
          <a:bodyPr/>
          <a:lstStyle/>
          <a:p>
            <a:pPr marL="625056"/>
            <a:endParaRPr lang="en-US" dirty="0"/>
          </a:p>
        </p:txBody>
      </p:sp>
      <p:pic>
        <p:nvPicPr>
          <p:cNvPr id="22531" name="Picture 3"/>
          <p:cNvPicPr>
            <a:picLocks noChangeAspect="1" noChangeArrowheads="1"/>
          </p:cNvPicPr>
          <p:nvPr/>
        </p:nvPicPr>
        <p:blipFill>
          <a:blip r:embed="rId2"/>
          <a:srcRect/>
          <a:stretch>
            <a:fillRect/>
          </a:stretch>
        </p:blipFill>
        <p:spPr bwMode="auto">
          <a:xfrm>
            <a:off x="1750219" y="1071562"/>
            <a:ext cx="5214938" cy="4171281"/>
          </a:xfrm>
          <a:prstGeom prst="rect">
            <a:avLst/>
          </a:prstGeom>
          <a:noFill/>
          <a:ln w="12700" cap="flat">
            <a:noFill/>
            <a:miter lim="800000"/>
            <a:headEnd/>
            <a:tailEnd/>
          </a:ln>
        </p:spPr>
      </p:pic>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36EEF"/>
                </a:solidFill>
              </a:rPr>
              <a:t>CASE !!?</a:t>
            </a:r>
            <a:endParaRPr lang="en-US" dirty="0">
              <a:solidFill>
                <a:srgbClr val="036EEF"/>
              </a:solidFill>
            </a:endParaRPr>
          </a:p>
        </p:txBody>
      </p:sp>
      <p:sp>
        <p:nvSpPr>
          <p:cNvPr id="3" name="Content Placeholder 2"/>
          <p:cNvSpPr>
            <a:spLocks noGrp="1"/>
          </p:cNvSpPr>
          <p:nvPr>
            <p:ph idx="1"/>
          </p:nvPr>
        </p:nvSpPr>
        <p:spPr>
          <a:xfrm>
            <a:off x="457200" y="1214422"/>
            <a:ext cx="8229600" cy="5286412"/>
          </a:xfrm>
        </p:spPr>
        <p:txBody>
          <a:bodyPr>
            <a:normAutofit/>
          </a:bodyPr>
          <a:lstStyle/>
          <a:p>
            <a:pPr>
              <a:lnSpc>
                <a:spcPct val="250000"/>
              </a:lnSpc>
            </a:pPr>
            <a:r>
              <a:rPr lang="en-US" sz="2400" dirty="0" smtClean="0"/>
              <a:t>A 23 years old male karate player, student, non-smoker, come to the PHC clinic in the Security Force Hospital complaining of </a:t>
            </a:r>
            <a:r>
              <a:rPr lang="en-US" sz="2400" dirty="0" smtClean="0">
                <a:solidFill>
                  <a:srgbClr val="FF3300"/>
                </a:solidFill>
              </a:rPr>
              <a:t>low back pain</a:t>
            </a:r>
            <a:r>
              <a:rPr lang="en-US" sz="2400" dirty="0" smtClean="0"/>
              <a:t> 3 days ago  .</a:t>
            </a:r>
          </a:p>
          <a:p>
            <a:pPr>
              <a:buNone/>
            </a:pPr>
            <a:endParaRPr lang="en-US" dirty="0"/>
          </a:p>
        </p:txBody>
      </p:sp>
      <p:pic>
        <p:nvPicPr>
          <p:cNvPr id="1026" name="Picture 2" descr="C:\Documents and Settings\user\Local Settings\Temporary Internet Files\Content.IE5\1T7PMG2Z\MC900088768[1].wmf"/>
          <p:cNvPicPr>
            <a:picLocks noChangeAspect="1" noChangeArrowheads="1"/>
          </p:cNvPicPr>
          <p:nvPr/>
        </p:nvPicPr>
        <p:blipFill>
          <a:blip r:embed="rId2"/>
          <a:srcRect/>
          <a:stretch>
            <a:fillRect/>
          </a:stretch>
        </p:blipFill>
        <p:spPr bwMode="auto">
          <a:xfrm>
            <a:off x="785786" y="4357694"/>
            <a:ext cx="1928826" cy="2188818"/>
          </a:xfrm>
          <a:prstGeom prst="rect">
            <a:avLst/>
          </a:prstGeom>
          <a:noFill/>
        </p:spPr>
      </p:pic>
      <p:pic>
        <p:nvPicPr>
          <p:cNvPr id="1027" name="Picture 3" descr="C:\Documents and Settings\user\Local Settings\Temporary Internet Files\Content.IE5\1T7PMG2Z\MC900057656[1].wmf"/>
          <p:cNvPicPr>
            <a:picLocks noChangeAspect="1" noChangeArrowheads="1"/>
          </p:cNvPicPr>
          <p:nvPr/>
        </p:nvPicPr>
        <p:blipFill>
          <a:blip r:embed="rId3"/>
          <a:srcRect/>
          <a:stretch>
            <a:fillRect/>
          </a:stretch>
        </p:blipFill>
        <p:spPr bwMode="auto">
          <a:xfrm>
            <a:off x="5786446" y="3643314"/>
            <a:ext cx="2786082" cy="2997853"/>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dirty="0"/>
          </a:p>
        </p:txBody>
      </p:sp>
      <p:pic>
        <p:nvPicPr>
          <p:cNvPr id="2050" name="Picture 2" descr="C:\Documents and Settings\user\Local Settings\Temporary Internet Files\Content.IE5\1T7PMG2Z\MP900409781[1].jpg"/>
          <p:cNvPicPr>
            <a:picLocks noChangeAspect="1" noChangeArrowheads="1"/>
          </p:cNvPicPr>
          <p:nvPr/>
        </p:nvPicPr>
        <p:blipFill>
          <a:blip r:embed="rId2">
            <a:lum bright="55000" contrast="-67000"/>
          </a:blip>
          <a:srcRect/>
          <a:stretch>
            <a:fillRect/>
          </a:stretch>
        </p:blipFill>
        <p:spPr bwMode="auto">
          <a:xfrm>
            <a:off x="4643438" y="0"/>
            <a:ext cx="4500562"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softEdge rad="112500"/>
          </a:effectLst>
        </p:spPr>
      </p:pic>
      <p:sp>
        <p:nvSpPr>
          <p:cNvPr id="3" name="Content Placeholder 2"/>
          <p:cNvSpPr>
            <a:spLocks noGrp="1"/>
          </p:cNvSpPr>
          <p:nvPr>
            <p:ph idx="1"/>
          </p:nvPr>
        </p:nvSpPr>
        <p:spPr>
          <a:xfrm>
            <a:off x="285720" y="857232"/>
            <a:ext cx="8229600" cy="5626121"/>
          </a:xfrm>
        </p:spPr>
        <p:txBody>
          <a:bodyPr>
            <a:normAutofit fontScale="85000" lnSpcReduction="10000"/>
          </a:bodyPr>
          <a:lstStyle/>
          <a:p>
            <a:pPr>
              <a:lnSpc>
                <a:spcPct val="210000"/>
              </a:lnSpc>
            </a:pPr>
            <a:r>
              <a:rPr lang="en-US" sz="3100" b="1" dirty="0" smtClean="0">
                <a:solidFill>
                  <a:srgbClr val="FF0000"/>
                </a:solidFill>
              </a:rPr>
              <a:t>PAIN : </a:t>
            </a:r>
            <a:r>
              <a:rPr lang="en-US" sz="3100" b="1" dirty="0" smtClean="0"/>
              <a:t>in the low back around vertebral column, not referred &amp; not radiating , stabbing in nature. Aggravated by movement &amp; relieved spontaneously.  </a:t>
            </a:r>
          </a:p>
          <a:p>
            <a:pPr>
              <a:lnSpc>
                <a:spcPct val="210000"/>
              </a:lnSpc>
            </a:pPr>
            <a:r>
              <a:rPr lang="en-US" sz="3100" b="1" dirty="0" smtClean="0"/>
              <a:t>Duration of the attack was </a:t>
            </a:r>
            <a:r>
              <a:rPr lang="en-US" sz="3100" b="1" dirty="0" smtClean="0">
                <a:solidFill>
                  <a:srgbClr val="FF3300"/>
                </a:solidFill>
              </a:rPr>
              <a:t>10-15 min. </a:t>
            </a:r>
            <a:r>
              <a:rPr lang="en-US" sz="3100" b="1" dirty="0" smtClean="0"/>
              <a:t>no other attacks since this period .</a:t>
            </a:r>
          </a:p>
          <a:p>
            <a:pPr>
              <a:lnSpc>
                <a:spcPct val="210000"/>
              </a:lnSpc>
            </a:pPr>
            <a:r>
              <a:rPr lang="en-US" sz="3100" b="1" dirty="0" smtClean="0"/>
              <a:t>The pain was so </a:t>
            </a:r>
            <a:r>
              <a:rPr lang="en-US" sz="3100" b="1" dirty="0" smtClean="0">
                <a:solidFill>
                  <a:srgbClr val="FF0000"/>
                </a:solidFill>
              </a:rPr>
              <a:t>severe</a:t>
            </a:r>
            <a:r>
              <a:rPr lang="en-US" sz="3100" b="1" dirty="0" smtClean="0"/>
              <a:t> that the patient cannot move.</a:t>
            </a:r>
          </a:p>
          <a:p>
            <a:pPr>
              <a:buNone/>
            </a:pP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down)">
                                      <p:cBhvr>
                                        <p:cTn id="23" dur="580">
                                          <p:stCondLst>
                                            <p:cond delay="0"/>
                                          </p:stCondLst>
                                        </p:cTn>
                                        <p:tgtEl>
                                          <p:spTgt spid="3">
                                            <p:txEl>
                                              <p:pRg st="1" end="1"/>
                                            </p:txEl>
                                          </p:spTgt>
                                        </p:tgtEl>
                                      </p:cBhvr>
                                    </p:animEffect>
                                    <p:anim calcmode="lin" valueType="num">
                                      <p:cBhvr>
                                        <p:cTn id="2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1" end="1"/>
                                            </p:txEl>
                                          </p:spTgt>
                                        </p:tgtEl>
                                      </p:cBhvr>
                                      <p:to x="100000" y="60000"/>
                                    </p:animScale>
                                    <p:animScale>
                                      <p:cBhvr>
                                        <p:cTn id="30" dur="166" decel="50000">
                                          <p:stCondLst>
                                            <p:cond delay="676"/>
                                          </p:stCondLst>
                                        </p:cTn>
                                        <p:tgtEl>
                                          <p:spTgt spid="3">
                                            <p:txEl>
                                              <p:pRg st="1" end="1"/>
                                            </p:txEl>
                                          </p:spTgt>
                                        </p:tgtEl>
                                      </p:cBhvr>
                                      <p:to x="100000" y="100000"/>
                                    </p:animScale>
                                    <p:animScale>
                                      <p:cBhvr>
                                        <p:cTn id="31" dur="26">
                                          <p:stCondLst>
                                            <p:cond delay="1312"/>
                                          </p:stCondLst>
                                        </p:cTn>
                                        <p:tgtEl>
                                          <p:spTgt spid="3">
                                            <p:txEl>
                                              <p:pRg st="1" end="1"/>
                                            </p:txEl>
                                          </p:spTgt>
                                        </p:tgtEl>
                                      </p:cBhvr>
                                      <p:to x="100000" y="80000"/>
                                    </p:animScale>
                                    <p:animScale>
                                      <p:cBhvr>
                                        <p:cTn id="32" dur="166" decel="50000">
                                          <p:stCondLst>
                                            <p:cond delay="1338"/>
                                          </p:stCondLst>
                                        </p:cTn>
                                        <p:tgtEl>
                                          <p:spTgt spid="3">
                                            <p:txEl>
                                              <p:pRg st="1" end="1"/>
                                            </p:txEl>
                                          </p:spTgt>
                                        </p:tgtEl>
                                      </p:cBhvr>
                                      <p:to x="100000" y="100000"/>
                                    </p:animScale>
                                    <p:animScale>
                                      <p:cBhvr>
                                        <p:cTn id="33" dur="26">
                                          <p:stCondLst>
                                            <p:cond delay="1642"/>
                                          </p:stCondLst>
                                        </p:cTn>
                                        <p:tgtEl>
                                          <p:spTgt spid="3">
                                            <p:txEl>
                                              <p:pRg st="1" end="1"/>
                                            </p:txEl>
                                          </p:spTgt>
                                        </p:tgtEl>
                                      </p:cBhvr>
                                      <p:to x="100000" y="90000"/>
                                    </p:animScale>
                                    <p:animScale>
                                      <p:cBhvr>
                                        <p:cTn id="34" dur="166" decel="50000">
                                          <p:stCondLst>
                                            <p:cond delay="1668"/>
                                          </p:stCondLst>
                                        </p:cTn>
                                        <p:tgtEl>
                                          <p:spTgt spid="3">
                                            <p:txEl>
                                              <p:pRg st="1" end="1"/>
                                            </p:txEl>
                                          </p:spTgt>
                                        </p:tgtEl>
                                      </p:cBhvr>
                                      <p:to x="100000" y="100000"/>
                                    </p:animScale>
                                    <p:animScale>
                                      <p:cBhvr>
                                        <p:cTn id="35" dur="26">
                                          <p:stCondLst>
                                            <p:cond delay="1808"/>
                                          </p:stCondLst>
                                        </p:cTn>
                                        <p:tgtEl>
                                          <p:spTgt spid="3">
                                            <p:txEl>
                                              <p:pRg st="1" end="1"/>
                                            </p:txEl>
                                          </p:spTgt>
                                        </p:tgtEl>
                                      </p:cBhvr>
                                      <p:to x="100000" y="95000"/>
                                    </p:animScale>
                                    <p:animScale>
                                      <p:cBhvr>
                                        <p:cTn id="36" dur="166" decel="50000">
                                          <p:stCondLst>
                                            <p:cond delay="1834"/>
                                          </p:stCondLst>
                                        </p:cTn>
                                        <p:tgtEl>
                                          <p:spTgt spid="3">
                                            <p:txEl>
                                              <p:pRg st="1" end="1"/>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wipe(down)">
                                      <p:cBhvr>
                                        <p:cTn id="39" dur="580">
                                          <p:stCondLst>
                                            <p:cond delay="0"/>
                                          </p:stCondLst>
                                        </p:cTn>
                                        <p:tgtEl>
                                          <p:spTgt spid="3">
                                            <p:txEl>
                                              <p:pRg st="2" end="2"/>
                                            </p:txEl>
                                          </p:spTgt>
                                        </p:tgtEl>
                                      </p:cBhvr>
                                    </p:animEffect>
                                    <p:anim calcmode="lin" valueType="num">
                                      <p:cBhvr>
                                        <p:cTn id="40"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xEl>
                                              <p:pRg st="2" end="2"/>
                                            </p:txEl>
                                          </p:spTgt>
                                        </p:tgtEl>
                                      </p:cBhvr>
                                      <p:to x="100000" y="60000"/>
                                    </p:animScale>
                                    <p:animScale>
                                      <p:cBhvr>
                                        <p:cTn id="46" dur="166" decel="50000">
                                          <p:stCondLst>
                                            <p:cond delay="676"/>
                                          </p:stCondLst>
                                        </p:cTn>
                                        <p:tgtEl>
                                          <p:spTgt spid="3">
                                            <p:txEl>
                                              <p:pRg st="2" end="2"/>
                                            </p:txEl>
                                          </p:spTgt>
                                        </p:tgtEl>
                                      </p:cBhvr>
                                      <p:to x="100000" y="100000"/>
                                    </p:animScale>
                                    <p:animScale>
                                      <p:cBhvr>
                                        <p:cTn id="47" dur="26">
                                          <p:stCondLst>
                                            <p:cond delay="1312"/>
                                          </p:stCondLst>
                                        </p:cTn>
                                        <p:tgtEl>
                                          <p:spTgt spid="3">
                                            <p:txEl>
                                              <p:pRg st="2" end="2"/>
                                            </p:txEl>
                                          </p:spTgt>
                                        </p:tgtEl>
                                      </p:cBhvr>
                                      <p:to x="100000" y="80000"/>
                                    </p:animScale>
                                    <p:animScale>
                                      <p:cBhvr>
                                        <p:cTn id="48" dur="166" decel="50000">
                                          <p:stCondLst>
                                            <p:cond delay="1338"/>
                                          </p:stCondLst>
                                        </p:cTn>
                                        <p:tgtEl>
                                          <p:spTgt spid="3">
                                            <p:txEl>
                                              <p:pRg st="2" end="2"/>
                                            </p:txEl>
                                          </p:spTgt>
                                        </p:tgtEl>
                                      </p:cBhvr>
                                      <p:to x="100000" y="100000"/>
                                    </p:animScale>
                                    <p:animScale>
                                      <p:cBhvr>
                                        <p:cTn id="49" dur="26">
                                          <p:stCondLst>
                                            <p:cond delay="1642"/>
                                          </p:stCondLst>
                                        </p:cTn>
                                        <p:tgtEl>
                                          <p:spTgt spid="3">
                                            <p:txEl>
                                              <p:pRg st="2" end="2"/>
                                            </p:txEl>
                                          </p:spTgt>
                                        </p:tgtEl>
                                      </p:cBhvr>
                                      <p:to x="100000" y="90000"/>
                                    </p:animScale>
                                    <p:animScale>
                                      <p:cBhvr>
                                        <p:cTn id="50" dur="166" decel="50000">
                                          <p:stCondLst>
                                            <p:cond delay="1668"/>
                                          </p:stCondLst>
                                        </p:cTn>
                                        <p:tgtEl>
                                          <p:spTgt spid="3">
                                            <p:txEl>
                                              <p:pRg st="2" end="2"/>
                                            </p:txEl>
                                          </p:spTgt>
                                        </p:tgtEl>
                                      </p:cBhvr>
                                      <p:to x="100000" y="100000"/>
                                    </p:animScale>
                                    <p:animScale>
                                      <p:cBhvr>
                                        <p:cTn id="51" dur="26">
                                          <p:stCondLst>
                                            <p:cond delay="1808"/>
                                          </p:stCondLst>
                                        </p:cTn>
                                        <p:tgtEl>
                                          <p:spTgt spid="3">
                                            <p:txEl>
                                              <p:pRg st="2" end="2"/>
                                            </p:txEl>
                                          </p:spTgt>
                                        </p:tgtEl>
                                      </p:cBhvr>
                                      <p:to x="100000" y="95000"/>
                                    </p:animScale>
                                    <p:animScale>
                                      <p:cBhvr>
                                        <p:cTn id="52"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user\Local Settings\Temporary Internet Files\Content.IE5\XH0716G1\MP900401793[1].jpg"/>
          <p:cNvPicPr>
            <a:picLocks noChangeAspect="1" noChangeArrowheads="1"/>
          </p:cNvPicPr>
          <p:nvPr/>
        </p:nvPicPr>
        <p:blipFill>
          <a:blip r:embed="rId2">
            <a:lum bright="58000" contrast="-70000"/>
          </a:blip>
          <a:srcRect/>
          <a:stretch>
            <a:fillRect/>
          </a:stretch>
        </p:blipFill>
        <p:spPr bwMode="auto">
          <a:xfrm>
            <a:off x="6525053" y="1785926"/>
            <a:ext cx="2618948" cy="5072074"/>
          </a:xfrm>
          <a:prstGeom prst="rect">
            <a:avLst/>
          </a:prstGeom>
          <a:noFill/>
        </p:spPr>
      </p:pic>
      <p:sp>
        <p:nvSpPr>
          <p:cNvPr id="2" name="Title 1"/>
          <p:cNvSpPr>
            <a:spLocks noGrp="1"/>
          </p:cNvSpPr>
          <p:nvPr>
            <p:ph type="title"/>
          </p:nvPr>
        </p:nvSpPr>
        <p:spPr/>
        <p:txBody>
          <a:bodyPr/>
          <a:lstStyle/>
          <a:p>
            <a:r>
              <a:rPr lang="en-US" dirty="0" smtClean="0">
                <a:solidFill>
                  <a:srgbClr val="FF0000"/>
                </a:solidFill>
              </a:rPr>
              <a:t>IMPORTANT –</a:t>
            </a:r>
            <a:r>
              <a:rPr lang="en-US" dirty="0" err="1" smtClean="0">
                <a:solidFill>
                  <a:srgbClr val="FF0000"/>
                </a:solidFill>
              </a:rPr>
              <a:t>ve’s</a:t>
            </a:r>
            <a:r>
              <a:rPr lang="en-US" dirty="0" smtClean="0">
                <a:solidFill>
                  <a:srgbClr val="FF0000"/>
                </a:solidFill>
              </a:rPr>
              <a:t> </a:t>
            </a:r>
            <a:endParaRPr lang="en-US" dirty="0">
              <a:solidFill>
                <a:srgbClr val="FF0000"/>
              </a:solidFill>
            </a:endParaRPr>
          </a:p>
        </p:txBody>
      </p:sp>
      <p:sp>
        <p:nvSpPr>
          <p:cNvPr id="3" name="Content Placeholder 2"/>
          <p:cNvSpPr>
            <a:spLocks noGrp="1"/>
          </p:cNvSpPr>
          <p:nvPr>
            <p:ph idx="1"/>
          </p:nvPr>
        </p:nvSpPr>
        <p:spPr/>
        <p:txBody>
          <a:bodyPr/>
          <a:lstStyle/>
          <a:p>
            <a:pPr>
              <a:lnSpc>
                <a:spcPct val="200000"/>
              </a:lnSpc>
            </a:pPr>
            <a:r>
              <a:rPr lang="en-US" dirty="0" smtClean="0"/>
              <a:t>NO associated symptoms.</a:t>
            </a:r>
          </a:p>
          <a:p>
            <a:pPr>
              <a:lnSpc>
                <a:spcPct val="200000"/>
              </a:lnSpc>
            </a:pPr>
            <a:r>
              <a:rPr lang="en-US" dirty="0" smtClean="0"/>
              <a:t>NO problems in urination or defecation.</a:t>
            </a:r>
          </a:p>
          <a:p>
            <a:pPr>
              <a:lnSpc>
                <a:spcPct val="200000"/>
              </a:lnSpc>
            </a:pPr>
            <a:r>
              <a:rPr lang="en-US" dirty="0" smtClean="0"/>
              <a:t>NO chronic illnesses.</a:t>
            </a:r>
          </a:p>
          <a:p>
            <a:pPr>
              <a:lnSpc>
                <a:spcPct val="200000"/>
              </a:lnSpc>
            </a:pPr>
            <a:r>
              <a:rPr lang="en-US" dirty="0" smtClean="0"/>
              <a:t>NO history of recent trauma.</a:t>
            </a:r>
          </a:p>
          <a:p>
            <a:pPr>
              <a:buNone/>
            </a:pP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down)">
                                      <p:cBhvr>
                                        <p:cTn id="23" dur="580">
                                          <p:stCondLst>
                                            <p:cond delay="0"/>
                                          </p:stCondLst>
                                        </p:cTn>
                                        <p:tgtEl>
                                          <p:spTgt spid="3">
                                            <p:txEl>
                                              <p:pRg st="1" end="1"/>
                                            </p:txEl>
                                          </p:spTgt>
                                        </p:tgtEl>
                                      </p:cBhvr>
                                    </p:animEffect>
                                    <p:anim calcmode="lin" valueType="num">
                                      <p:cBhvr>
                                        <p:cTn id="2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1" end="1"/>
                                            </p:txEl>
                                          </p:spTgt>
                                        </p:tgtEl>
                                      </p:cBhvr>
                                      <p:to x="100000" y="60000"/>
                                    </p:animScale>
                                    <p:animScale>
                                      <p:cBhvr>
                                        <p:cTn id="30" dur="166" decel="50000">
                                          <p:stCondLst>
                                            <p:cond delay="676"/>
                                          </p:stCondLst>
                                        </p:cTn>
                                        <p:tgtEl>
                                          <p:spTgt spid="3">
                                            <p:txEl>
                                              <p:pRg st="1" end="1"/>
                                            </p:txEl>
                                          </p:spTgt>
                                        </p:tgtEl>
                                      </p:cBhvr>
                                      <p:to x="100000" y="100000"/>
                                    </p:animScale>
                                    <p:animScale>
                                      <p:cBhvr>
                                        <p:cTn id="31" dur="26">
                                          <p:stCondLst>
                                            <p:cond delay="1312"/>
                                          </p:stCondLst>
                                        </p:cTn>
                                        <p:tgtEl>
                                          <p:spTgt spid="3">
                                            <p:txEl>
                                              <p:pRg st="1" end="1"/>
                                            </p:txEl>
                                          </p:spTgt>
                                        </p:tgtEl>
                                      </p:cBhvr>
                                      <p:to x="100000" y="80000"/>
                                    </p:animScale>
                                    <p:animScale>
                                      <p:cBhvr>
                                        <p:cTn id="32" dur="166" decel="50000">
                                          <p:stCondLst>
                                            <p:cond delay="1338"/>
                                          </p:stCondLst>
                                        </p:cTn>
                                        <p:tgtEl>
                                          <p:spTgt spid="3">
                                            <p:txEl>
                                              <p:pRg st="1" end="1"/>
                                            </p:txEl>
                                          </p:spTgt>
                                        </p:tgtEl>
                                      </p:cBhvr>
                                      <p:to x="100000" y="100000"/>
                                    </p:animScale>
                                    <p:animScale>
                                      <p:cBhvr>
                                        <p:cTn id="33" dur="26">
                                          <p:stCondLst>
                                            <p:cond delay="1642"/>
                                          </p:stCondLst>
                                        </p:cTn>
                                        <p:tgtEl>
                                          <p:spTgt spid="3">
                                            <p:txEl>
                                              <p:pRg st="1" end="1"/>
                                            </p:txEl>
                                          </p:spTgt>
                                        </p:tgtEl>
                                      </p:cBhvr>
                                      <p:to x="100000" y="90000"/>
                                    </p:animScale>
                                    <p:animScale>
                                      <p:cBhvr>
                                        <p:cTn id="34" dur="166" decel="50000">
                                          <p:stCondLst>
                                            <p:cond delay="1668"/>
                                          </p:stCondLst>
                                        </p:cTn>
                                        <p:tgtEl>
                                          <p:spTgt spid="3">
                                            <p:txEl>
                                              <p:pRg st="1" end="1"/>
                                            </p:txEl>
                                          </p:spTgt>
                                        </p:tgtEl>
                                      </p:cBhvr>
                                      <p:to x="100000" y="100000"/>
                                    </p:animScale>
                                    <p:animScale>
                                      <p:cBhvr>
                                        <p:cTn id="35" dur="26">
                                          <p:stCondLst>
                                            <p:cond delay="1808"/>
                                          </p:stCondLst>
                                        </p:cTn>
                                        <p:tgtEl>
                                          <p:spTgt spid="3">
                                            <p:txEl>
                                              <p:pRg st="1" end="1"/>
                                            </p:txEl>
                                          </p:spTgt>
                                        </p:tgtEl>
                                      </p:cBhvr>
                                      <p:to x="100000" y="95000"/>
                                    </p:animScale>
                                    <p:animScale>
                                      <p:cBhvr>
                                        <p:cTn id="36" dur="166" decel="50000">
                                          <p:stCondLst>
                                            <p:cond delay="1834"/>
                                          </p:stCondLst>
                                        </p:cTn>
                                        <p:tgtEl>
                                          <p:spTgt spid="3">
                                            <p:txEl>
                                              <p:pRg st="1" end="1"/>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wipe(down)">
                                      <p:cBhvr>
                                        <p:cTn id="39" dur="580">
                                          <p:stCondLst>
                                            <p:cond delay="0"/>
                                          </p:stCondLst>
                                        </p:cTn>
                                        <p:tgtEl>
                                          <p:spTgt spid="3">
                                            <p:txEl>
                                              <p:pRg st="2" end="2"/>
                                            </p:txEl>
                                          </p:spTgt>
                                        </p:tgtEl>
                                      </p:cBhvr>
                                    </p:animEffect>
                                    <p:anim calcmode="lin" valueType="num">
                                      <p:cBhvr>
                                        <p:cTn id="40"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xEl>
                                              <p:pRg st="2" end="2"/>
                                            </p:txEl>
                                          </p:spTgt>
                                        </p:tgtEl>
                                      </p:cBhvr>
                                      <p:to x="100000" y="60000"/>
                                    </p:animScale>
                                    <p:animScale>
                                      <p:cBhvr>
                                        <p:cTn id="46" dur="166" decel="50000">
                                          <p:stCondLst>
                                            <p:cond delay="676"/>
                                          </p:stCondLst>
                                        </p:cTn>
                                        <p:tgtEl>
                                          <p:spTgt spid="3">
                                            <p:txEl>
                                              <p:pRg st="2" end="2"/>
                                            </p:txEl>
                                          </p:spTgt>
                                        </p:tgtEl>
                                      </p:cBhvr>
                                      <p:to x="100000" y="100000"/>
                                    </p:animScale>
                                    <p:animScale>
                                      <p:cBhvr>
                                        <p:cTn id="47" dur="26">
                                          <p:stCondLst>
                                            <p:cond delay="1312"/>
                                          </p:stCondLst>
                                        </p:cTn>
                                        <p:tgtEl>
                                          <p:spTgt spid="3">
                                            <p:txEl>
                                              <p:pRg st="2" end="2"/>
                                            </p:txEl>
                                          </p:spTgt>
                                        </p:tgtEl>
                                      </p:cBhvr>
                                      <p:to x="100000" y="80000"/>
                                    </p:animScale>
                                    <p:animScale>
                                      <p:cBhvr>
                                        <p:cTn id="48" dur="166" decel="50000">
                                          <p:stCondLst>
                                            <p:cond delay="1338"/>
                                          </p:stCondLst>
                                        </p:cTn>
                                        <p:tgtEl>
                                          <p:spTgt spid="3">
                                            <p:txEl>
                                              <p:pRg st="2" end="2"/>
                                            </p:txEl>
                                          </p:spTgt>
                                        </p:tgtEl>
                                      </p:cBhvr>
                                      <p:to x="100000" y="100000"/>
                                    </p:animScale>
                                    <p:animScale>
                                      <p:cBhvr>
                                        <p:cTn id="49" dur="26">
                                          <p:stCondLst>
                                            <p:cond delay="1642"/>
                                          </p:stCondLst>
                                        </p:cTn>
                                        <p:tgtEl>
                                          <p:spTgt spid="3">
                                            <p:txEl>
                                              <p:pRg st="2" end="2"/>
                                            </p:txEl>
                                          </p:spTgt>
                                        </p:tgtEl>
                                      </p:cBhvr>
                                      <p:to x="100000" y="90000"/>
                                    </p:animScale>
                                    <p:animScale>
                                      <p:cBhvr>
                                        <p:cTn id="50" dur="166" decel="50000">
                                          <p:stCondLst>
                                            <p:cond delay="1668"/>
                                          </p:stCondLst>
                                        </p:cTn>
                                        <p:tgtEl>
                                          <p:spTgt spid="3">
                                            <p:txEl>
                                              <p:pRg st="2" end="2"/>
                                            </p:txEl>
                                          </p:spTgt>
                                        </p:tgtEl>
                                      </p:cBhvr>
                                      <p:to x="100000" y="100000"/>
                                    </p:animScale>
                                    <p:animScale>
                                      <p:cBhvr>
                                        <p:cTn id="51" dur="26">
                                          <p:stCondLst>
                                            <p:cond delay="1808"/>
                                          </p:stCondLst>
                                        </p:cTn>
                                        <p:tgtEl>
                                          <p:spTgt spid="3">
                                            <p:txEl>
                                              <p:pRg st="2" end="2"/>
                                            </p:txEl>
                                          </p:spTgt>
                                        </p:tgtEl>
                                      </p:cBhvr>
                                      <p:to x="100000" y="95000"/>
                                    </p:animScale>
                                    <p:animScale>
                                      <p:cBhvr>
                                        <p:cTn id="52" dur="166" decel="50000">
                                          <p:stCondLst>
                                            <p:cond delay="1834"/>
                                          </p:stCondLst>
                                        </p:cTn>
                                        <p:tgtEl>
                                          <p:spTgt spid="3">
                                            <p:txEl>
                                              <p:pRg st="2" end="2"/>
                                            </p:txEl>
                                          </p:spTgt>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3">
                                            <p:txEl>
                                              <p:pRg st="3" end="3"/>
                                            </p:txEl>
                                          </p:spTgt>
                                        </p:tgtEl>
                                        <p:attrNameLst>
                                          <p:attrName>style.visibility</p:attrName>
                                        </p:attrNameLst>
                                      </p:cBhvr>
                                      <p:to>
                                        <p:strVal val="visible"/>
                                      </p:to>
                                    </p:set>
                                    <p:animEffect transition="in" filter="wipe(down)">
                                      <p:cBhvr>
                                        <p:cTn id="55" dur="580">
                                          <p:stCondLst>
                                            <p:cond delay="0"/>
                                          </p:stCondLst>
                                        </p:cTn>
                                        <p:tgtEl>
                                          <p:spTgt spid="3">
                                            <p:txEl>
                                              <p:pRg st="3" end="3"/>
                                            </p:txEl>
                                          </p:spTgt>
                                        </p:tgtEl>
                                      </p:cBhvr>
                                    </p:animEffect>
                                    <p:anim calcmode="lin" valueType="num">
                                      <p:cBhvr>
                                        <p:cTn id="56"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3">
                                            <p:txEl>
                                              <p:pRg st="3" end="3"/>
                                            </p:txEl>
                                          </p:spTgt>
                                        </p:tgtEl>
                                      </p:cBhvr>
                                      <p:to x="100000" y="60000"/>
                                    </p:animScale>
                                    <p:animScale>
                                      <p:cBhvr>
                                        <p:cTn id="62" dur="166" decel="50000">
                                          <p:stCondLst>
                                            <p:cond delay="676"/>
                                          </p:stCondLst>
                                        </p:cTn>
                                        <p:tgtEl>
                                          <p:spTgt spid="3">
                                            <p:txEl>
                                              <p:pRg st="3" end="3"/>
                                            </p:txEl>
                                          </p:spTgt>
                                        </p:tgtEl>
                                      </p:cBhvr>
                                      <p:to x="100000" y="100000"/>
                                    </p:animScale>
                                    <p:animScale>
                                      <p:cBhvr>
                                        <p:cTn id="63" dur="26">
                                          <p:stCondLst>
                                            <p:cond delay="1312"/>
                                          </p:stCondLst>
                                        </p:cTn>
                                        <p:tgtEl>
                                          <p:spTgt spid="3">
                                            <p:txEl>
                                              <p:pRg st="3" end="3"/>
                                            </p:txEl>
                                          </p:spTgt>
                                        </p:tgtEl>
                                      </p:cBhvr>
                                      <p:to x="100000" y="80000"/>
                                    </p:animScale>
                                    <p:animScale>
                                      <p:cBhvr>
                                        <p:cTn id="64" dur="166" decel="50000">
                                          <p:stCondLst>
                                            <p:cond delay="1338"/>
                                          </p:stCondLst>
                                        </p:cTn>
                                        <p:tgtEl>
                                          <p:spTgt spid="3">
                                            <p:txEl>
                                              <p:pRg st="3" end="3"/>
                                            </p:txEl>
                                          </p:spTgt>
                                        </p:tgtEl>
                                      </p:cBhvr>
                                      <p:to x="100000" y="100000"/>
                                    </p:animScale>
                                    <p:animScale>
                                      <p:cBhvr>
                                        <p:cTn id="65" dur="26">
                                          <p:stCondLst>
                                            <p:cond delay="1642"/>
                                          </p:stCondLst>
                                        </p:cTn>
                                        <p:tgtEl>
                                          <p:spTgt spid="3">
                                            <p:txEl>
                                              <p:pRg st="3" end="3"/>
                                            </p:txEl>
                                          </p:spTgt>
                                        </p:tgtEl>
                                      </p:cBhvr>
                                      <p:to x="100000" y="90000"/>
                                    </p:animScale>
                                    <p:animScale>
                                      <p:cBhvr>
                                        <p:cTn id="66" dur="166" decel="50000">
                                          <p:stCondLst>
                                            <p:cond delay="1668"/>
                                          </p:stCondLst>
                                        </p:cTn>
                                        <p:tgtEl>
                                          <p:spTgt spid="3">
                                            <p:txEl>
                                              <p:pRg st="3" end="3"/>
                                            </p:txEl>
                                          </p:spTgt>
                                        </p:tgtEl>
                                      </p:cBhvr>
                                      <p:to x="100000" y="100000"/>
                                    </p:animScale>
                                    <p:animScale>
                                      <p:cBhvr>
                                        <p:cTn id="67" dur="26">
                                          <p:stCondLst>
                                            <p:cond delay="1808"/>
                                          </p:stCondLst>
                                        </p:cTn>
                                        <p:tgtEl>
                                          <p:spTgt spid="3">
                                            <p:txEl>
                                              <p:pRg st="3" end="3"/>
                                            </p:txEl>
                                          </p:spTgt>
                                        </p:tgtEl>
                                      </p:cBhvr>
                                      <p:to x="100000" y="95000"/>
                                    </p:animScale>
                                    <p:animScale>
                                      <p:cBhvr>
                                        <p:cTn id="68"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3" name="Picture 7" descr="C:\Documents and Settings\user\Local Settings\Temporary Internet Files\Content.IE5\U419IWZW\MC900154918[1].wmf"/>
          <p:cNvPicPr>
            <a:picLocks noChangeAspect="1" noChangeArrowheads="1"/>
          </p:cNvPicPr>
          <p:nvPr/>
        </p:nvPicPr>
        <p:blipFill>
          <a:blip r:embed="rId2">
            <a:lum bright="40000" contrast="-56000"/>
          </a:blip>
          <a:srcRect/>
          <a:stretch>
            <a:fillRect/>
          </a:stretch>
        </p:blipFill>
        <p:spPr bwMode="auto">
          <a:xfrm>
            <a:off x="5860371" y="1571612"/>
            <a:ext cx="3283629" cy="4786346"/>
          </a:xfrm>
          <a:prstGeom prst="rect">
            <a:avLst/>
          </a:prstGeom>
          <a:noFill/>
        </p:spPr>
      </p:pic>
      <p:sp>
        <p:nvSpPr>
          <p:cNvPr id="2" name="Title 1"/>
          <p:cNvSpPr>
            <a:spLocks noGrp="1"/>
          </p:cNvSpPr>
          <p:nvPr>
            <p:ph type="title"/>
          </p:nvPr>
        </p:nvSpPr>
        <p:spPr/>
        <p:txBody>
          <a:bodyPr>
            <a:normAutofit/>
          </a:bodyPr>
          <a:lstStyle/>
          <a:p>
            <a:r>
              <a:rPr lang="en-US" sz="5400" b="1" dirty="0" smtClean="0">
                <a:solidFill>
                  <a:srgbClr val="036EEF"/>
                </a:solidFill>
              </a:rPr>
              <a:t>Physical Examination</a:t>
            </a:r>
            <a:endParaRPr lang="en-US" sz="5400" dirty="0">
              <a:solidFill>
                <a:srgbClr val="036EEF"/>
              </a:solidFill>
            </a:endParaRPr>
          </a:p>
        </p:txBody>
      </p:sp>
      <p:sp>
        <p:nvSpPr>
          <p:cNvPr id="5" name="Content Placeholder 4"/>
          <p:cNvSpPr>
            <a:spLocks noGrp="1"/>
          </p:cNvSpPr>
          <p:nvPr>
            <p:ph idx="1"/>
          </p:nvPr>
        </p:nvSpPr>
        <p:spPr/>
        <p:txBody>
          <a:bodyPr/>
          <a:lstStyle/>
          <a:p>
            <a:r>
              <a:rPr lang="en-US" dirty="0" smtClean="0"/>
              <a:t>The patient is </a:t>
            </a:r>
            <a:r>
              <a:rPr lang="en-US" b="1" dirty="0" smtClean="0">
                <a:solidFill>
                  <a:srgbClr val="FF0000"/>
                </a:solidFill>
              </a:rPr>
              <a:t>generally</a:t>
            </a:r>
            <a:r>
              <a:rPr lang="en-US" dirty="0" smtClean="0"/>
              <a:t> well.</a:t>
            </a:r>
          </a:p>
          <a:p>
            <a:r>
              <a:rPr lang="en-US" dirty="0" smtClean="0">
                <a:solidFill>
                  <a:srgbClr val="FF0000"/>
                </a:solidFill>
              </a:rPr>
              <a:t>Inspection </a:t>
            </a:r>
            <a:r>
              <a:rPr lang="en-US" dirty="0" smtClean="0"/>
              <a:t>normal</a:t>
            </a:r>
          </a:p>
          <a:p>
            <a:r>
              <a:rPr lang="en-US" dirty="0" smtClean="0">
                <a:solidFill>
                  <a:srgbClr val="FF0000"/>
                </a:solidFill>
              </a:rPr>
              <a:t> Palpation </a:t>
            </a:r>
            <a:r>
              <a:rPr lang="en-US" dirty="0" smtClean="0"/>
              <a:t>mild </a:t>
            </a:r>
            <a:r>
              <a:rPr lang="en-US" dirty="0" err="1" smtClean="0"/>
              <a:t>paraspinal</a:t>
            </a:r>
            <a:r>
              <a:rPr lang="en-US" dirty="0" smtClean="0"/>
              <a:t> tenderness in lower back.</a:t>
            </a:r>
            <a:endParaRPr lang="en-US" dirty="0" smtClean="0">
              <a:solidFill>
                <a:srgbClr val="FF0000"/>
              </a:solidFill>
            </a:endParaRPr>
          </a:p>
          <a:p>
            <a:r>
              <a:rPr lang="en-US" dirty="0" smtClean="0">
                <a:solidFill>
                  <a:srgbClr val="FF0000"/>
                </a:solidFill>
              </a:rPr>
              <a:t> Movement </a:t>
            </a:r>
            <a:r>
              <a:rPr lang="en-US" dirty="0" smtClean="0"/>
              <a:t>normal</a:t>
            </a:r>
          </a:p>
          <a:p>
            <a:r>
              <a:rPr lang="en-US" dirty="0" smtClean="0">
                <a:solidFill>
                  <a:srgbClr val="FF0000"/>
                </a:solidFill>
              </a:rPr>
              <a:t>Neurological  </a:t>
            </a:r>
            <a:r>
              <a:rPr lang="en-US" dirty="0" smtClean="0"/>
              <a:t>normal </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p:cTn id="12"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3"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14" dur="1000" fill="hold"/>
                                        <p:tgtEl>
                                          <p:spTgt spid="5">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5">
                                            <p:txEl>
                                              <p:pRg st="1" end="1"/>
                                            </p:txEl>
                                          </p:spTgt>
                                        </p:tgtEl>
                                        <p:attrNameLst>
                                          <p:attrName>ppt_y</p:attrName>
                                        </p:attrNameLst>
                                      </p:cBhvr>
                                      <p:tavLst>
                                        <p:tav tm="0" fmla="#ppt_y+(sin(-2*pi*(1-$))*-#ppt_x+cos(-2*pi*(1-$))*(1-#ppt_y))*(1-$)">
                                          <p:val>
                                            <p:fltVal val="0"/>
                                          </p:val>
                                        </p:tav>
                                        <p:tav tm="100000">
                                          <p:val>
                                            <p:fltVal val="1"/>
                                          </p:val>
                                        </p:tav>
                                      </p:tavLst>
                                    </p:anim>
                                  </p:childTnLst>
                                </p:cTn>
                              </p:par>
                              <p:par>
                                <p:cTn id="16" presetID="15" presetClass="entr" presetSubtype="0" fill="hold"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 calcmode="lin" valueType="num">
                                      <p:cBhvr>
                                        <p:cTn id="18"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9"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20" dur="1000" fill="hold"/>
                                        <p:tgtEl>
                                          <p:spTgt spid="5">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5">
                                            <p:txEl>
                                              <p:pRg st="2" end="2"/>
                                            </p:txEl>
                                          </p:spTgt>
                                        </p:tgtEl>
                                        <p:attrNameLst>
                                          <p:attrName>ppt_y</p:attrName>
                                        </p:attrNameLst>
                                      </p:cBhvr>
                                      <p:tavLst>
                                        <p:tav tm="0" fmla="#ppt_y+(sin(-2*pi*(1-$))*-#ppt_x+cos(-2*pi*(1-$))*(1-#ppt_y))*(1-$)">
                                          <p:val>
                                            <p:fltVal val="0"/>
                                          </p:val>
                                        </p:tav>
                                        <p:tav tm="100000">
                                          <p:val>
                                            <p:fltVal val="1"/>
                                          </p:val>
                                        </p:tav>
                                      </p:tavLst>
                                    </p:anim>
                                  </p:childTnLst>
                                </p:cTn>
                              </p:par>
                              <p:par>
                                <p:cTn id="22" presetID="15" presetClass="entr" presetSubtype="0" fill="hold" nodeType="with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 calcmode="lin" valueType="num">
                                      <p:cBhvr>
                                        <p:cTn id="24"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5"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26" dur="1000" fill="hold"/>
                                        <p:tgtEl>
                                          <p:spTgt spid="5">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5">
                                            <p:txEl>
                                              <p:pRg st="3" end="3"/>
                                            </p:txEl>
                                          </p:spTgt>
                                        </p:tgtEl>
                                        <p:attrNameLst>
                                          <p:attrName>ppt_y</p:attrName>
                                        </p:attrNameLst>
                                      </p:cBhvr>
                                      <p:tavLst>
                                        <p:tav tm="0" fmla="#ppt_y+(sin(-2*pi*(1-$))*-#ppt_x+cos(-2*pi*(1-$))*(1-#ppt_y))*(1-$)">
                                          <p:val>
                                            <p:fltVal val="0"/>
                                          </p:val>
                                        </p:tav>
                                        <p:tav tm="100000">
                                          <p:val>
                                            <p:fltVal val="1"/>
                                          </p:val>
                                        </p:tav>
                                      </p:tavLst>
                                    </p:anim>
                                  </p:childTnLst>
                                </p:cTn>
                              </p:par>
                              <p:par>
                                <p:cTn id="28" presetID="15" presetClass="entr" presetSubtype="0" fill="hold" nodeType="with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 calcmode="lin" valueType="num">
                                      <p:cBhvr>
                                        <p:cTn id="30" dur="10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1"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32" dur="1000" fill="hold"/>
                                        <p:tgtEl>
                                          <p:spTgt spid="5">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5">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36EEF"/>
                </a:solidFill>
              </a:rPr>
              <a:t>Strait leg raising test </a:t>
            </a:r>
            <a:r>
              <a:rPr lang="en-US" dirty="0" smtClean="0"/>
              <a:t>is </a:t>
            </a:r>
            <a:r>
              <a:rPr lang="en-US" dirty="0" smtClean="0">
                <a:solidFill>
                  <a:srgbClr val="FF0000"/>
                </a:solidFill>
              </a:rPr>
              <a:t>negative.</a:t>
            </a:r>
            <a:endParaRPr lang="en-US" dirty="0">
              <a:solidFill>
                <a:srgbClr val="FF0000"/>
              </a:solidFill>
            </a:endParaRPr>
          </a:p>
        </p:txBody>
      </p:sp>
      <p:pic>
        <p:nvPicPr>
          <p:cNvPr id="4" name="Picture 32" descr="http://www.chirobase.org/07Strategy/AHCPR/Gifs/lbpqf2a.gif"/>
          <p:cNvPicPr>
            <a:picLocks noGrp="1" noChangeAspect="1" noChangeArrowheads="1"/>
          </p:cNvPicPr>
          <p:nvPr>
            <p:ph idx="1"/>
          </p:nvPr>
        </p:nvPicPr>
        <p:blipFill>
          <a:blip r:embed="rId3" r:link="rId4"/>
          <a:srcRect/>
          <a:stretch>
            <a:fillRect/>
          </a:stretch>
        </p:blipFill>
        <p:spPr bwMode="auto">
          <a:xfrm>
            <a:off x="928662" y="1928801"/>
            <a:ext cx="2071702" cy="1307277"/>
          </a:xfrm>
          <a:prstGeom prst="rect">
            <a:avLst/>
          </a:prstGeom>
          <a:noFill/>
        </p:spPr>
      </p:pic>
      <p:pic>
        <p:nvPicPr>
          <p:cNvPr id="5" name="Picture 31" descr="http://www.chirobase.org/07Strategy/AHCPR/Gifs/lbpqf2b.gif"/>
          <p:cNvPicPr>
            <a:picLocks noChangeAspect="1" noChangeArrowheads="1"/>
          </p:cNvPicPr>
          <p:nvPr/>
        </p:nvPicPr>
        <p:blipFill>
          <a:blip r:embed="rId5" r:link="rId6"/>
          <a:srcRect/>
          <a:stretch>
            <a:fillRect/>
          </a:stretch>
        </p:blipFill>
        <p:spPr bwMode="auto">
          <a:xfrm>
            <a:off x="928662" y="3500438"/>
            <a:ext cx="2143140" cy="1357322"/>
          </a:xfrm>
          <a:prstGeom prst="rect">
            <a:avLst/>
          </a:prstGeom>
          <a:noFill/>
        </p:spPr>
      </p:pic>
      <p:sp>
        <p:nvSpPr>
          <p:cNvPr id="6" name="Rectangle 5"/>
          <p:cNvSpPr/>
          <p:nvPr/>
        </p:nvSpPr>
        <p:spPr>
          <a:xfrm>
            <a:off x="3071802" y="2071678"/>
            <a:ext cx="4786346" cy="1015663"/>
          </a:xfrm>
          <a:prstGeom prst="rect">
            <a:avLst/>
          </a:prstGeom>
        </p:spPr>
        <p:txBody>
          <a:bodyPr wrap="square">
            <a:spAutoFit/>
          </a:bodyPr>
          <a:lstStyle/>
          <a:p>
            <a:r>
              <a:rPr lang="en-GB" sz="2000" dirty="0" smtClean="0"/>
              <a:t>one hand placed above the knee With the other hand cupped under the heel, slowly raise the straight limb                              </a:t>
            </a:r>
            <a:endParaRPr lang="en-GB" sz="2000" dirty="0"/>
          </a:p>
        </p:txBody>
      </p:sp>
      <p:pic>
        <p:nvPicPr>
          <p:cNvPr id="7" name="Picture 30" descr="http://www.chirobase.org/07Strategy/AHCPR/Gifs/lbpqf2c.gif"/>
          <p:cNvPicPr>
            <a:picLocks noChangeAspect="1" noChangeArrowheads="1"/>
          </p:cNvPicPr>
          <p:nvPr/>
        </p:nvPicPr>
        <p:blipFill>
          <a:blip r:embed="rId7" r:link="rId8"/>
          <a:srcRect/>
          <a:stretch>
            <a:fillRect/>
          </a:stretch>
        </p:blipFill>
        <p:spPr bwMode="auto">
          <a:xfrm>
            <a:off x="928662" y="5072074"/>
            <a:ext cx="2171690" cy="1505245"/>
          </a:xfrm>
          <a:prstGeom prst="rect">
            <a:avLst/>
          </a:prstGeom>
          <a:noFill/>
        </p:spPr>
      </p:pic>
      <p:sp>
        <p:nvSpPr>
          <p:cNvPr id="8" name="Rectangle 7"/>
          <p:cNvSpPr/>
          <p:nvPr/>
        </p:nvSpPr>
        <p:spPr>
          <a:xfrm>
            <a:off x="3143240" y="3643314"/>
            <a:ext cx="4572032" cy="707886"/>
          </a:xfrm>
          <a:prstGeom prst="rect">
            <a:avLst/>
          </a:prstGeom>
        </p:spPr>
        <p:txBody>
          <a:bodyPr wrap="square">
            <a:spAutoFit/>
          </a:bodyPr>
          <a:lstStyle/>
          <a:p>
            <a:r>
              <a:rPr lang="en-GB" sz="2000" dirty="0" smtClean="0"/>
              <a:t>Estimate the degree of leg elevation that elicit complaint from the patient</a:t>
            </a:r>
            <a:endParaRPr lang="en-GB" sz="2000" dirty="0"/>
          </a:p>
        </p:txBody>
      </p:sp>
      <p:sp>
        <p:nvSpPr>
          <p:cNvPr id="9" name="Rectangle 8"/>
          <p:cNvSpPr/>
          <p:nvPr/>
        </p:nvSpPr>
        <p:spPr>
          <a:xfrm>
            <a:off x="3357554" y="5286388"/>
            <a:ext cx="4572000" cy="707886"/>
          </a:xfrm>
          <a:prstGeom prst="rect">
            <a:avLst/>
          </a:prstGeom>
        </p:spPr>
        <p:txBody>
          <a:bodyPr wrap="square">
            <a:spAutoFit/>
          </a:bodyPr>
          <a:lstStyle/>
          <a:p>
            <a:r>
              <a:rPr lang="en-GB" sz="2000" dirty="0" err="1" smtClean="0"/>
              <a:t>Dorsiflex</a:t>
            </a:r>
            <a:r>
              <a:rPr lang="en-GB" sz="2000" dirty="0" smtClean="0"/>
              <a:t> the ankle Note whether this aggravates the pain</a:t>
            </a:r>
            <a:endParaRPr lang="en-GB" sz="2000" dirty="0"/>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36EEF"/>
                </a:solidFill>
              </a:rPr>
              <a:t>Investigations</a:t>
            </a:r>
            <a:endParaRPr lang="en-US" dirty="0">
              <a:solidFill>
                <a:srgbClr val="036EEF"/>
              </a:solidFill>
            </a:endParaRPr>
          </a:p>
        </p:txBody>
      </p:sp>
      <p:sp>
        <p:nvSpPr>
          <p:cNvPr id="3" name="Content Placeholder 2"/>
          <p:cNvSpPr>
            <a:spLocks noGrp="1"/>
          </p:cNvSpPr>
          <p:nvPr>
            <p:ph idx="1"/>
          </p:nvPr>
        </p:nvSpPr>
        <p:spPr/>
        <p:txBody>
          <a:bodyPr/>
          <a:lstStyle/>
          <a:p>
            <a:r>
              <a:rPr lang="en-US" dirty="0" smtClean="0">
                <a:solidFill>
                  <a:srgbClr val="FF0000"/>
                </a:solidFill>
              </a:rPr>
              <a:t>NO investigation was done for this patient </a:t>
            </a:r>
            <a:r>
              <a:rPr lang="en-US" dirty="0" smtClean="0">
                <a:solidFill>
                  <a:srgbClr val="FF3300"/>
                </a:solidFill>
              </a:rPr>
              <a:t>(</a:t>
            </a:r>
            <a:r>
              <a:rPr lang="en-GB" dirty="0" smtClean="0">
                <a:solidFill>
                  <a:srgbClr val="FF3300"/>
                </a:solidFill>
              </a:rPr>
              <a:t>UK guidelines) .</a:t>
            </a:r>
          </a:p>
          <a:p>
            <a:endParaRPr lang="en-US" dirty="0"/>
          </a:p>
        </p:txBody>
      </p:sp>
      <p:pic>
        <p:nvPicPr>
          <p:cNvPr id="7170" name="Picture 2" descr="C:\Documents and Settings\user\Local Settings\Temporary Internet Files\Content.IE5\FILT1M99\MC900363846[1].wmf"/>
          <p:cNvPicPr>
            <a:picLocks noChangeAspect="1" noChangeArrowheads="1"/>
          </p:cNvPicPr>
          <p:nvPr/>
        </p:nvPicPr>
        <p:blipFill>
          <a:blip r:embed="rId3"/>
          <a:srcRect/>
          <a:stretch>
            <a:fillRect/>
          </a:stretch>
        </p:blipFill>
        <p:spPr bwMode="auto">
          <a:xfrm>
            <a:off x="285720" y="4000504"/>
            <a:ext cx="2785801" cy="248283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643182"/>
          </a:xfrm>
        </p:spPr>
        <p:txBody>
          <a:bodyPr>
            <a:normAutofit/>
          </a:bodyPr>
          <a:lstStyle/>
          <a:p>
            <a:r>
              <a:rPr lang="en-US" b="1" dirty="0" smtClean="0">
                <a:solidFill>
                  <a:srgbClr val="FF0000"/>
                </a:solidFill>
              </a:rPr>
              <a:t>SO ???</a:t>
            </a:r>
            <a:r>
              <a:rPr lang="en-US" dirty="0" smtClean="0">
                <a:solidFill>
                  <a:srgbClr val="FF0000"/>
                </a:solidFill>
              </a:rPr>
              <a:t/>
            </a:r>
            <a:br>
              <a:rPr lang="en-US" dirty="0" smtClean="0">
                <a:solidFill>
                  <a:srgbClr val="FF0000"/>
                </a:solidFill>
              </a:rPr>
            </a:br>
            <a:r>
              <a:rPr lang="en-US" dirty="0" smtClean="0">
                <a:solidFill>
                  <a:srgbClr val="036EEF"/>
                </a:solidFill>
              </a:rPr>
              <a:t>What is your </a:t>
            </a:r>
            <a:r>
              <a:rPr lang="en-US" b="1" dirty="0" smtClean="0">
                <a:solidFill>
                  <a:srgbClr val="FF0000"/>
                </a:solidFill>
              </a:rPr>
              <a:t>diagnosis</a:t>
            </a:r>
            <a:r>
              <a:rPr lang="en-US" dirty="0" smtClean="0">
                <a:solidFill>
                  <a:srgbClr val="036EEF"/>
                </a:solidFill>
              </a:rPr>
              <a:t> ?? Are you going to </a:t>
            </a:r>
            <a:r>
              <a:rPr lang="en-US" dirty="0" err="1" smtClean="0">
                <a:solidFill>
                  <a:srgbClr val="036EEF"/>
                </a:solidFill>
              </a:rPr>
              <a:t>refarred</a:t>
            </a:r>
            <a:r>
              <a:rPr lang="en-US" dirty="0" smtClean="0">
                <a:solidFill>
                  <a:srgbClr val="036EEF"/>
                </a:solidFill>
              </a:rPr>
              <a:t> him ?? </a:t>
            </a:r>
            <a:endParaRPr lang="en-US" dirty="0">
              <a:solidFill>
                <a:srgbClr val="036EEF"/>
              </a:solidFill>
            </a:endParaRPr>
          </a:p>
        </p:txBody>
      </p:sp>
      <p:pic>
        <p:nvPicPr>
          <p:cNvPr id="8194" name="Picture 2" descr="C:\Documents and Settings\user\Local Settings\Temporary Internet Files\Content.IE5\U419IWZW\MC900078711[1].wmf"/>
          <p:cNvPicPr>
            <a:picLocks noGrp="1" noChangeAspect="1" noChangeArrowheads="1"/>
          </p:cNvPicPr>
          <p:nvPr>
            <p:ph idx="1"/>
          </p:nvPr>
        </p:nvPicPr>
        <p:blipFill>
          <a:blip r:embed="rId2"/>
          <a:srcRect/>
          <a:stretch>
            <a:fillRect/>
          </a:stretch>
        </p:blipFill>
        <p:spPr bwMode="auto">
          <a:xfrm>
            <a:off x="6429388" y="2000240"/>
            <a:ext cx="2071701" cy="4572032"/>
          </a:xfrm>
          <a:prstGeom prst="rect">
            <a:avLst/>
          </a:prstGeom>
          <a:noFill/>
        </p:spPr>
      </p:pic>
      <p:pic>
        <p:nvPicPr>
          <p:cNvPr id="8195" name="Picture 3" descr="C:\Documents and Settings\user\Local Settings\Temporary Internet Files\Content.IE5\XH0716G1\MC900078622[1].wmf"/>
          <p:cNvPicPr>
            <a:picLocks noChangeAspect="1" noChangeArrowheads="1"/>
          </p:cNvPicPr>
          <p:nvPr/>
        </p:nvPicPr>
        <p:blipFill>
          <a:blip r:embed="rId3"/>
          <a:srcRect/>
          <a:stretch>
            <a:fillRect/>
          </a:stretch>
        </p:blipFill>
        <p:spPr bwMode="auto">
          <a:xfrm>
            <a:off x="285721" y="2285992"/>
            <a:ext cx="2380664" cy="4264089"/>
          </a:xfrm>
          <a:prstGeom prst="rect">
            <a:avLst/>
          </a:prstGeom>
          <a:noFill/>
        </p:spPr>
      </p:pic>
      <p:pic>
        <p:nvPicPr>
          <p:cNvPr id="8196" name="Picture 4" descr="C:\Documents and Settings\user\Local Settings\Temporary Internet Files\Content.IE5\1T7PMG2Z\MC900383550[1].wmf"/>
          <p:cNvPicPr>
            <a:picLocks noChangeAspect="1" noChangeArrowheads="1"/>
          </p:cNvPicPr>
          <p:nvPr/>
        </p:nvPicPr>
        <p:blipFill>
          <a:blip r:embed="rId4"/>
          <a:srcRect/>
          <a:stretch>
            <a:fillRect/>
          </a:stretch>
        </p:blipFill>
        <p:spPr bwMode="auto">
          <a:xfrm>
            <a:off x="3571868" y="2786058"/>
            <a:ext cx="1717368" cy="3781824"/>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rgbClr val="036EEF"/>
                </a:solidFill>
              </a:rPr>
              <a:t>The most likely diagnosis :</a:t>
            </a:r>
            <a:endParaRPr lang="en-US" dirty="0">
              <a:solidFill>
                <a:srgbClr val="036EEF"/>
              </a:solidFill>
            </a:endParaRPr>
          </a:p>
        </p:txBody>
      </p:sp>
      <p:sp>
        <p:nvSpPr>
          <p:cNvPr id="3" name="Content Placeholder 2"/>
          <p:cNvSpPr>
            <a:spLocks noGrp="1"/>
          </p:cNvSpPr>
          <p:nvPr>
            <p:ph idx="1"/>
          </p:nvPr>
        </p:nvSpPr>
        <p:spPr>
          <a:xfrm>
            <a:off x="457200" y="1357298"/>
            <a:ext cx="8229600" cy="4768865"/>
          </a:xfrm>
        </p:spPr>
        <p:txBody>
          <a:bodyPr>
            <a:normAutofit lnSpcReduction="10000"/>
          </a:bodyPr>
          <a:lstStyle/>
          <a:p>
            <a:pPr algn="ctr">
              <a:buNone/>
            </a:pPr>
            <a:r>
              <a:rPr lang="en-US" b="1" dirty="0" smtClean="0">
                <a:solidFill>
                  <a:srgbClr val="FF0000"/>
                </a:solidFill>
              </a:rPr>
              <a:t>Back Strain</a:t>
            </a:r>
          </a:p>
          <a:p>
            <a:pPr>
              <a:buNone/>
            </a:pPr>
            <a:r>
              <a:rPr lang="en-US" sz="4400" b="1" dirty="0" smtClean="0">
                <a:solidFill>
                  <a:srgbClr val="036EEF"/>
                </a:solidFill>
              </a:rPr>
              <a:t>Management :</a:t>
            </a:r>
          </a:p>
          <a:p>
            <a:pPr marL="609600" indent="-609600"/>
            <a:r>
              <a:rPr lang="en-US" sz="2400" b="1" dirty="0" smtClean="0">
                <a:solidFill>
                  <a:srgbClr val="FF0000"/>
                </a:solidFill>
              </a:rPr>
              <a:t>Non-pharmacological:</a:t>
            </a:r>
          </a:p>
          <a:p>
            <a:pPr marL="609600" indent="-609600">
              <a:buFont typeface="Wingdings" pitchFamily="2" charset="2"/>
              <a:buChar char="ü"/>
            </a:pPr>
            <a:r>
              <a:rPr lang="en-US" sz="2400" dirty="0" smtClean="0"/>
              <a:t>Continue with normal activities as much as possible.</a:t>
            </a:r>
          </a:p>
          <a:p>
            <a:pPr marL="609600" indent="-609600">
              <a:buFont typeface="Wingdings" pitchFamily="2" charset="2"/>
              <a:buChar char="ü"/>
            </a:pPr>
            <a:r>
              <a:rPr lang="en-US" sz="2400" dirty="0" smtClean="0"/>
              <a:t>Sleep in the most naturally comfortable position.</a:t>
            </a:r>
          </a:p>
          <a:p>
            <a:pPr marL="609600" indent="-609600">
              <a:buFont typeface="Wingdings" pitchFamily="2" charset="2"/>
              <a:buChar char="ü"/>
            </a:pPr>
            <a:r>
              <a:rPr lang="en-US" sz="2400" dirty="0" smtClean="0"/>
              <a:t>Get back to work as soon as possible .</a:t>
            </a:r>
          </a:p>
          <a:p>
            <a:r>
              <a:rPr lang="en-US" sz="2400" b="1" dirty="0" smtClean="0">
                <a:solidFill>
                  <a:srgbClr val="FF0000"/>
                </a:solidFill>
              </a:rPr>
              <a:t>     Pharmacological:</a:t>
            </a:r>
          </a:p>
          <a:p>
            <a:pPr>
              <a:buFont typeface="Wingdings" pitchFamily="2" charset="2"/>
              <a:buChar char="ü"/>
            </a:pPr>
            <a:r>
              <a:rPr lang="en-US" sz="2600" dirty="0" smtClean="0"/>
              <a:t>    </a:t>
            </a:r>
            <a:r>
              <a:rPr lang="en-US" sz="2600" dirty="0" err="1" smtClean="0"/>
              <a:t>Diclofenac</a:t>
            </a:r>
            <a:r>
              <a:rPr lang="en-US" sz="2600" dirty="0" smtClean="0"/>
              <a:t> gel</a:t>
            </a:r>
            <a:endParaRPr lang="ar-SA" sz="2600" dirty="0" smtClean="0"/>
          </a:p>
          <a:p>
            <a:pPr>
              <a:buFont typeface="Wingdings" pitchFamily="2" charset="2"/>
              <a:buChar char="ü"/>
            </a:pPr>
            <a:r>
              <a:rPr lang="en-US" sz="2600" dirty="0" smtClean="0"/>
              <a:t>    </a:t>
            </a:r>
            <a:r>
              <a:rPr lang="en-US" sz="2600" dirty="0" err="1" smtClean="0"/>
              <a:t>Lornoxican</a:t>
            </a:r>
            <a:r>
              <a:rPr lang="en-US" sz="2600" dirty="0" smtClean="0"/>
              <a:t> (NSAID) 8 mg                              2 weeks </a:t>
            </a:r>
          </a:p>
          <a:p>
            <a:pPr>
              <a:buFont typeface="Wingdings" pitchFamily="2" charset="2"/>
              <a:buChar char="ü"/>
            </a:pPr>
            <a:r>
              <a:rPr lang="en-US" sz="2600" dirty="0" smtClean="0"/>
              <a:t>    </a:t>
            </a:r>
            <a:r>
              <a:rPr lang="en-US" sz="2600" dirty="0" err="1" smtClean="0"/>
              <a:t>Tizanidine</a:t>
            </a:r>
            <a:r>
              <a:rPr lang="en-US" sz="2600" dirty="0" smtClean="0"/>
              <a:t> </a:t>
            </a:r>
            <a:r>
              <a:rPr lang="en-US" sz="2600" dirty="0" err="1" smtClean="0"/>
              <a:t>HCl</a:t>
            </a:r>
            <a:r>
              <a:rPr lang="en-US" sz="2600" dirty="0" smtClean="0"/>
              <a:t> (muscle relaxant) 4 mg</a:t>
            </a:r>
          </a:p>
          <a:p>
            <a:pPr marL="609600" indent="-609600">
              <a:buNone/>
            </a:pPr>
            <a:endParaRPr lang="en-US" sz="2400" dirty="0">
              <a:solidFill>
                <a:srgbClr val="036EEF"/>
              </a:solidFill>
            </a:endParaRPr>
          </a:p>
        </p:txBody>
      </p:sp>
      <p:sp>
        <p:nvSpPr>
          <p:cNvPr id="4" name="AutoShape 4"/>
          <p:cNvSpPr>
            <a:spLocks/>
          </p:cNvSpPr>
          <p:nvPr/>
        </p:nvSpPr>
        <p:spPr bwMode="auto">
          <a:xfrm>
            <a:off x="6286512" y="4429132"/>
            <a:ext cx="357190" cy="1584325"/>
          </a:xfrm>
          <a:prstGeom prst="rightBrace">
            <a:avLst>
              <a:gd name="adj1" fmla="val 30576"/>
              <a:gd name="adj2" fmla="val 50000"/>
            </a:avLst>
          </a:prstGeom>
          <a:noFill/>
          <a:ln w="9525">
            <a:solidFill>
              <a:schemeClr val="tx1"/>
            </a:solidFill>
            <a:round/>
            <a:headEnd/>
            <a:tailEnd/>
          </a:ln>
          <a:effec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diamond(in)">
                                      <p:cBhvr>
                                        <p:cTn id="19" dur="20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5"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5"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6"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8" fill="hold">
                      <p:stCondLst>
                        <p:cond delay="indefinite"/>
                      </p:stCondLst>
                      <p:childTnLst>
                        <p:par>
                          <p:cTn id="29" fill="hold">
                            <p:stCondLst>
                              <p:cond delay="0"/>
                            </p:stCondLst>
                            <p:childTnLst>
                              <p:par>
                                <p:cTn id="30" presetID="15"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calcmode="lin" valueType="num">
                                      <p:cBhvr>
                                        <p:cTn id="32"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3"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34" dur="1000" fill="hold"/>
                                        <p:tgtEl>
                                          <p:spTgt spid="3">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6" fill="hold"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barn(inHorizontal)">
                                      <p:cBhvr>
                                        <p:cTn id="40" dur="500"/>
                                        <p:tgtEl>
                                          <p:spTgt spid="3">
                                            <p:txEl>
                                              <p:pRg st="3" end="3"/>
                                            </p:txEl>
                                          </p:spTgt>
                                        </p:tgtEl>
                                      </p:cBhvr>
                                    </p:animEffect>
                                  </p:childTnLst>
                                </p:cTn>
                              </p:par>
                              <p:par>
                                <p:cTn id="41" presetID="16" presetClass="entr" presetSubtype="26" fill="hold" nodeType="with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barn(inHorizontal)">
                                      <p:cBhvr>
                                        <p:cTn id="43" dur="500"/>
                                        <p:tgtEl>
                                          <p:spTgt spid="3">
                                            <p:txEl>
                                              <p:pRg st="4" end="4"/>
                                            </p:txEl>
                                          </p:spTgt>
                                        </p:tgtEl>
                                      </p:cBhvr>
                                    </p:animEffect>
                                  </p:childTnLst>
                                </p:cTn>
                              </p:par>
                              <p:par>
                                <p:cTn id="44" presetID="16" presetClass="entr" presetSubtype="26" fill="hold" nodeType="with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Effect transition="in" filter="barn(inHorizontal)">
                                      <p:cBhvr>
                                        <p:cTn id="46" dur="500"/>
                                        <p:tgtEl>
                                          <p:spTgt spid="3">
                                            <p:txEl>
                                              <p:pRg st="5" end="5"/>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6" fill="hold" nodeType="click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animEffect transition="in" filter="barn(inHorizontal)">
                                      <p:cBhvr>
                                        <p:cTn id="51" dur="500"/>
                                        <p:tgtEl>
                                          <p:spTgt spid="3">
                                            <p:txEl>
                                              <p:pRg st="7" end="7"/>
                                            </p:txEl>
                                          </p:spTgt>
                                        </p:tgtEl>
                                      </p:cBhvr>
                                    </p:animEffect>
                                  </p:childTnLst>
                                </p:cTn>
                              </p:par>
                              <p:par>
                                <p:cTn id="52" presetID="16" presetClass="entr" presetSubtype="26" fill="hold" nodeType="withEffect">
                                  <p:stCondLst>
                                    <p:cond delay="0"/>
                                  </p:stCondLst>
                                  <p:childTnLst>
                                    <p:set>
                                      <p:cBhvr>
                                        <p:cTn id="53" dur="1" fill="hold">
                                          <p:stCondLst>
                                            <p:cond delay="0"/>
                                          </p:stCondLst>
                                        </p:cTn>
                                        <p:tgtEl>
                                          <p:spTgt spid="3">
                                            <p:txEl>
                                              <p:pRg st="8" end="8"/>
                                            </p:txEl>
                                          </p:spTgt>
                                        </p:tgtEl>
                                        <p:attrNameLst>
                                          <p:attrName>style.visibility</p:attrName>
                                        </p:attrNameLst>
                                      </p:cBhvr>
                                      <p:to>
                                        <p:strVal val="visible"/>
                                      </p:to>
                                    </p:set>
                                    <p:animEffect transition="in" filter="barn(inHorizontal)">
                                      <p:cBhvr>
                                        <p:cTn id="54" dur="500"/>
                                        <p:tgtEl>
                                          <p:spTgt spid="3">
                                            <p:txEl>
                                              <p:pRg st="8" end="8"/>
                                            </p:txEl>
                                          </p:spTgt>
                                        </p:tgtEl>
                                      </p:cBhvr>
                                    </p:animEffect>
                                  </p:childTnLst>
                                </p:cTn>
                              </p:par>
                              <p:par>
                                <p:cTn id="55" presetID="16" presetClass="entr" presetSubtype="26" fill="hold" nodeType="with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barn(inHorizontal)">
                                      <p:cBhvr>
                                        <p:cTn id="5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endParaRPr lang="ar-SA" b="1" dirty="0"/>
          </a:p>
        </p:txBody>
      </p:sp>
      <p:sp>
        <p:nvSpPr>
          <p:cNvPr id="3" name="Subtitle 2"/>
          <p:cNvSpPr>
            <a:spLocks noGrp="1"/>
          </p:cNvSpPr>
          <p:nvPr>
            <p:ph type="subTitle" idx="1"/>
          </p:nvPr>
        </p:nvSpPr>
        <p:spPr/>
        <p:txBody>
          <a:bodyPr/>
          <a:lstStyle/>
          <a:p>
            <a:r>
              <a:rPr lang="en-US" dirty="0" smtClean="0"/>
              <a:t>By , ABDULAZIZ AL SYARI</a:t>
            </a:r>
            <a:endParaRPr lang="ar-SA" dirty="0"/>
          </a:p>
        </p:txBody>
      </p:sp>
      <p:sp>
        <p:nvSpPr>
          <p:cNvPr id="4" name="Rectangle 3"/>
          <p:cNvSpPr/>
          <p:nvPr/>
        </p:nvSpPr>
        <p:spPr>
          <a:xfrm>
            <a:off x="2987824" y="1124744"/>
            <a:ext cx="3552640" cy="2585323"/>
          </a:xfrm>
          <a:prstGeom prst="rect">
            <a:avLst/>
          </a:prstGeom>
          <a:noFill/>
        </p:spPr>
        <p:txBody>
          <a:bodyPr wrap="square" lIns="91440" tIns="45720" rIns="91440" bIns="45720">
            <a:spAutoFit/>
          </a:bodyPr>
          <a:lstStyle/>
          <a:p>
            <a:pPr algn="ctr"/>
            <a:r>
              <a:rPr lang="en-US" sz="5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Prevention </a:t>
            </a:r>
            <a:br>
              <a:rPr lang="en-US" sz="5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br>
            <a:r>
              <a:rPr lang="en-US" sz="5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of </a:t>
            </a:r>
            <a:br>
              <a:rPr lang="en-US" sz="5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br>
            <a:r>
              <a:rPr lang="en-US" sz="5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Back Pain</a:t>
            </a:r>
            <a:endParaRPr lang="ar-SA"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dirty="0"/>
          </a:p>
        </p:txBody>
      </p:sp>
      <p:sp>
        <p:nvSpPr>
          <p:cNvPr id="3" name="Content Placeholder 2"/>
          <p:cNvSpPr>
            <a:spLocks noGrp="1"/>
          </p:cNvSpPr>
          <p:nvPr>
            <p:ph idx="1"/>
          </p:nvPr>
        </p:nvSpPr>
        <p:spPr/>
        <p:txBody>
          <a:bodyPr/>
          <a:lstStyle/>
          <a:p>
            <a:pPr algn="l" rtl="0"/>
            <a:r>
              <a:rPr lang="en-US" dirty="0" smtClean="0"/>
              <a:t>Individuals </a:t>
            </a:r>
            <a:r>
              <a:rPr lang="en-US" dirty="0"/>
              <a:t>may report that various strategies work for </a:t>
            </a:r>
            <a:r>
              <a:rPr lang="en-US" dirty="0" smtClean="0"/>
              <a:t>them</a:t>
            </a:r>
          </a:p>
          <a:p>
            <a:pPr algn="l" rtl="0"/>
            <a:r>
              <a:rPr lang="en-US" dirty="0" smtClean="0"/>
              <a:t>But </a:t>
            </a:r>
            <a:r>
              <a:rPr lang="en-US" dirty="0"/>
              <a:t>in </a:t>
            </a:r>
            <a:r>
              <a:rPr lang="en-US" dirty="0" smtClean="0"/>
              <a:t>the absence </a:t>
            </a:r>
            <a:r>
              <a:rPr lang="en-US" dirty="0"/>
              <a:t>of scientific evidence that does not mean they can be generally </a:t>
            </a:r>
            <a:r>
              <a:rPr lang="en-US" dirty="0" smtClean="0"/>
              <a:t>recommended for prevention</a:t>
            </a:r>
          </a:p>
          <a:p>
            <a:pPr algn="l" rtl="0"/>
            <a:r>
              <a:rPr lang="en-US" dirty="0" smtClean="0"/>
              <a:t>It </a:t>
            </a:r>
            <a:r>
              <a:rPr lang="en-US" dirty="0"/>
              <a:t>is not known whether some of these strategies have </a:t>
            </a:r>
            <a:r>
              <a:rPr lang="en-US" dirty="0" smtClean="0"/>
              <a:t>disadvantageous long-term </a:t>
            </a:r>
            <a:r>
              <a:rPr lang="en-US" dirty="0"/>
              <a:t>effects</a:t>
            </a: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Grp="1" noChangeArrowheads="1"/>
          </p:cNvSpPr>
          <p:nvPr>
            <p:ph type="title"/>
          </p:nvPr>
        </p:nvSpPr>
        <p:spPr>
          <a:xfrm>
            <a:off x="1017984" y="178594"/>
            <a:ext cx="7358063" cy="1714500"/>
          </a:xfrm>
          <a:ln/>
        </p:spPr>
        <p:txBody>
          <a:bodyPr/>
          <a:lstStyle/>
          <a:p>
            <a:endParaRPr lang="en-US"/>
          </a:p>
        </p:txBody>
      </p:sp>
      <p:sp>
        <p:nvSpPr>
          <p:cNvPr id="23554" name="Rectangle 2"/>
          <p:cNvSpPr>
            <a:spLocks noGrp="1" noChangeArrowheads="1"/>
          </p:cNvSpPr>
          <p:nvPr>
            <p:ph type="body" idx="1"/>
          </p:nvPr>
        </p:nvSpPr>
        <p:spPr>
          <a:xfrm>
            <a:off x="1634133" y="2098477"/>
            <a:ext cx="7358063" cy="4018359"/>
          </a:xfrm>
          <a:ln/>
        </p:spPr>
        <p:txBody>
          <a:bodyPr/>
          <a:lstStyle/>
          <a:p>
            <a:pPr marL="625056"/>
            <a:endParaRPr lang="en-US" dirty="0"/>
          </a:p>
        </p:txBody>
      </p:sp>
      <p:pic>
        <p:nvPicPr>
          <p:cNvPr id="23555" name="Picture 3"/>
          <p:cNvPicPr>
            <a:picLocks noChangeAspect="1" noChangeArrowheads="1"/>
          </p:cNvPicPr>
          <p:nvPr/>
        </p:nvPicPr>
        <p:blipFill>
          <a:blip r:embed="rId2"/>
          <a:srcRect/>
          <a:stretch>
            <a:fillRect/>
          </a:stretch>
        </p:blipFill>
        <p:spPr bwMode="auto">
          <a:xfrm>
            <a:off x="3214678" y="500042"/>
            <a:ext cx="2669977" cy="5642447"/>
          </a:xfrm>
          <a:prstGeom prst="rect">
            <a:avLst/>
          </a:prstGeom>
          <a:noFill/>
          <a:ln w="12700" cap="flat">
            <a:noFill/>
            <a:miter lim="800000"/>
            <a:headEnd/>
            <a:tailEnd/>
          </a:ln>
        </p:spPr>
      </p:pic>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a:t>
            </a:r>
            <a:endParaRPr lang="ar-SA" dirty="0"/>
          </a:p>
        </p:txBody>
      </p:sp>
      <p:sp>
        <p:nvSpPr>
          <p:cNvPr id="3" name="Content Placeholder 2"/>
          <p:cNvSpPr>
            <a:spLocks noGrp="1"/>
          </p:cNvSpPr>
          <p:nvPr>
            <p:ph idx="1"/>
          </p:nvPr>
        </p:nvSpPr>
        <p:spPr/>
        <p:txBody>
          <a:bodyPr/>
          <a:lstStyle/>
          <a:p>
            <a:pPr algn="l" rtl="0"/>
            <a:r>
              <a:rPr lang="en-US" dirty="0" smtClean="0"/>
              <a:t>Posture.</a:t>
            </a:r>
          </a:p>
          <a:p>
            <a:pPr algn="l" rtl="0"/>
            <a:endParaRPr lang="en-US" dirty="0"/>
          </a:p>
          <a:p>
            <a:pPr algn="l" rtl="0"/>
            <a:r>
              <a:rPr lang="en-US" dirty="0" smtClean="0"/>
              <a:t>Lifting.</a:t>
            </a:r>
          </a:p>
          <a:p>
            <a:pPr algn="l" rtl="0"/>
            <a:endParaRPr lang="en-US" dirty="0"/>
          </a:p>
          <a:p>
            <a:pPr algn="l" rtl="0"/>
            <a:r>
              <a:rPr lang="en-US" dirty="0" smtClean="0"/>
              <a:t>Sitting on </a:t>
            </a:r>
            <a:r>
              <a:rPr lang="en-US" dirty="0" err="1" smtClean="0"/>
              <a:t>Chiar</a:t>
            </a:r>
            <a:r>
              <a:rPr lang="en-US" dirty="0" smtClean="0"/>
              <a:t>.</a:t>
            </a:r>
          </a:p>
          <a:p>
            <a:pPr algn="l" rtl="0"/>
            <a:endParaRPr lang="en-US" dirty="0"/>
          </a:p>
          <a:p>
            <a:pPr algn="l" rtl="0"/>
            <a:r>
              <a:rPr lang="en-US" dirty="0" smtClean="0"/>
              <a:t>Studying on </a:t>
            </a:r>
            <a:r>
              <a:rPr lang="en-US" dirty="0" err="1" smtClean="0"/>
              <a:t>dask</a:t>
            </a:r>
            <a:r>
              <a:rPr lang="en-US" dirty="0"/>
              <a:t>.</a:t>
            </a:r>
            <a:endParaRPr lang="ar-SA" dirty="0"/>
          </a:p>
        </p:txBody>
      </p:sp>
      <p:pic>
        <p:nvPicPr>
          <p:cNvPr id="4" name="Picture 3" descr="11.jpg"/>
          <p:cNvPicPr>
            <a:picLocks noChangeAspect="1"/>
          </p:cNvPicPr>
          <p:nvPr/>
        </p:nvPicPr>
        <p:blipFill>
          <a:blip r:embed="rId2" cstate="print"/>
          <a:stretch>
            <a:fillRect/>
          </a:stretch>
        </p:blipFill>
        <p:spPr>
          <a:xfrm>
            <a:off x="4572000" y="3501008"/>
            <a:ext cx="4347542" cy="3201888"/>
          </a:xfrm>
          <a:prstGeom prst="rect">
            <a:avLst/>
          </a:prstGeom>
          <a:ln>
            <a:noFill/>
          </a:ln>
          <a:effectLst>
            <a:softEdge rad="112500"/>
          </a:effectLst>
        </p:spPr>
      </p:pic>
      <p:pic>
        <p:nvPicPr>
          <p:cNvPr id="5" name="Picture 4" descr="22.jpg"/>
          <p:cNvPicPr>
            <a:picLocks noChangeAspect="1"/>
          </p:cNvPicPr>
          <p:nvPr/>
        </p:nvPicPr>
        <p:blipFill>
          <a:blip r:embed="rId3" cstate="print"/>
          <a:stretch>
            <a:fillRect/>
          </a:stretch>
        </p:blipFill>
        <p:spPr>
          <a:xfrm>
            <a:off x="4363641" y="980728"/>
            <a:ext cx="4780359" cy="273422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linds(horizontal)">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4" name="Content Placeholder 3" descr="76.jpg"/>
          <p:cNvPicPr>
            <a:picLocks noGrp="1" noChangeAspect="1"/>
          </p:cNvPicPr>
          <p:nvPr>
            <p:ph idx="1"/>
          </p:nvPr>
        </p:nvPicPr>
        <p:blipFill>
          <a:blip r:embed="rId2" cstate="print"/>
          <a:stretch>
            <a:fillRect/>
          </a:stretch>
        </p:blipFill>
        <p:spPr>
          <a:xfrm>
            <a:off x="0" y="0"/>
            <a:ext cx="9144000" cy="6858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4" name="Content Placeholder 3" descr="77.jpg"/>
          <p:cNvPicPr>
            <a:picLocks noGrp="1" noChangeAspect="1"/>
          </p:cNvPicPr>
          <p:nvPr>
            <p:ph idx="1"/>
          </p:nvPr>
        </p:nvPicPr>
        <p:blipFill>
          <a:blip r:embed="rId2" cstate="print"/>
          <a:stretch>
            <a:fillRect/>
          </a:stretch>
        </p:blipFill>
        <p:spPr>
          <a:xfrm>
            <a:off x="395536" y="764704"/>
            <a:ext cx="3384376" cy="551723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Recommendations for the General Population:</a:t>
            </a:r>
            <a:endParaRPr lang="ar-SA" dirty="0"/>
          </a:p>
        </p:txBody>
      </p:sp>
      <p:sp>
        <p:nvSpPr>
          <p:cNvPr id="3" name="Content Placeholder 2"/>
          <p:cNvSpPr>
            <a:spLocks noGrp="1"/>
          </p:cNvSpPr>
          <p:nvPr>
            <p:ph idx="1"/>
          </p:nvPr>
        </p:nvSpPr>
        <p:spPr/>
        <p:txBody>
          <a:bodyPr/>
          <a:lstStyle/>
          <a:p>
            <a:pPr algn="l" rtl="0"/>
            <a:r>
              <a:rPr lang="en-US" b="1" dirty="0">
                <a:solidFill>
                  <a:srgbClr val="2005EB"/>
                </a:solidFill>
              </a:rPr>
              <a:t>Physical exercise </a:t>
            </a:r>
          </a:p>
          <a:p>
            <a:pPr algn="l" rtl="0">
              <a:buNone/>
            </a:pPr>
            <a:r>
              <a:rPr lang="en-US" sz="2400" b="1" dirty="0" smtClean="0">
                <a:solidFill>
                  <a:srgbClr val="2005EB"/>
                </a:solidFill>
              </a:rPr>
              <a:t>It </a:t>
            </a:r>
            <a:r>
              <a:rPr lang="en-US" sz="2400" b="1" dirty="0">
                <a:solidFill>
                  <a:srgbClr val="2005EB"/>
                </a:solidFill>
              </a:rPr>
              <a:t>is recommended for prevention of sick leave due to </a:t>
            </a:r>
            <a:r>
              <a:rPr lang="en-US" sz="2400" b="1" dirty="0" smtClean="0">
                <a:solidFill>
                  <a:srgbClr val="2005EB"/>
                </a:solidFill>
              </a:rPr>
              <a:t>LBP.</a:t>
            </a:r>
          </a:p>
          <a:p>
            <a:pPr algn="l" rtl="0">
              <a:buNone/>
            </a:pPr>
            <a:endParaRPr lang="en-US" sz="2400" b="1" dirty="0" smtClean="0">
              <a:solidFill>
                <a:srgbClr val="2005EB"/>
              </a:solidFill>
            </a:endParaRPr>
          </a:p>
          <a:p>
            <a:pPr algn="ctr" rtl="0">
              <a:buNone/>
            </a:pPr>
            <a:r>
              <a:rPr lang="en-US" sz="2400" b="1" i="1" dirty="0" smtClean="0">
                <a:solidFill>
                  <a:srgbClr val="2005EB"/>
                </a:solidFill>
              </a:rPr>
              <a:t>type of exercise ??</a:t>
            </a:r>
          </a:p>
          <a:p>
            <a:pPr algn="l" rtl="0">
              <a:buNone/>
            </a:pPr>
            <a:r>
              <a:rPr lang="en-US" sz="2400" b="1" dirty="0">
                <a:solidFill>
                  <a:srgbClr val="2005EB"/>
                </a:solidFill>
              </a:rPr>
              <a:t>There is insufficient consistent evidence to recommend for or against any </a:t>
            </a:r>
            <a:r>
              <a:rPr lang="en-US" sz="2400" b="1" dirty="0">
                <a:solidFill>
                  <a:srgbClr val="FF0000"/>
                </a:solidFill>
              </a:rPr>
              <a:t>specific type ,</a:t>
            </a:r>
            <a:r>
              <a:rPr lang="en-US" sz="2400" b="1" dirty="0" smtClean="0">
                <a:solidFill>
                  <a:srgbClr val="FF0000"/>
                </a:solidFill>
              </a:rPr>
              <a:t> intensity  </a:t>
            </a:r>
            <a:r>
              <a:rPr lang="en-US" sz="2400" b="1" dirty="0">
                <a:solidFill>
                  <a:srgbClr val="2005EB"/>
                </a:solidFill>
              </a:rPr>
              <a:t>or </a:t>
            </a:r>
            <a:r>
              <a:rPr lang="en-US" sz="2400" b="1" dirty="0">
                <a:solidFill>
                  <a:srgbClr val="FF0000"/>
                </a:solidFill>
              </a:rPr>
              <a:t>the frequency </a:t>
            </a:r>
            <a:r>
              <a:rPr lang="en-US" sz="2400" b="1" dirty="0">
                <a:solidFill>
                  <a:srgbClr val="2005EB"/>
                </a:solidFill>
              </a:rPr>
              <a:t>of the </a:t>
            </a:r>
            <a:r>
              <a:rPr lang="en-US" sz="2400" b="1" dirty="0" smtClean="0">
                <a:solidFill>
                  <a:srgbClr val="2005EB"/>
                </a:solidFill>
              </a:rPr>
              <a:t>exercise.</a:t>
            </a:r>
          </a:p>
          <a:p>
            <a:pPr algn="l" rtl="0">
              <a:buNone/>
            </a:pPr>
            <a:r>
              <a:rPr lang="en-US" sz="2400" b="1" dirty="0" smtClean="0">
                <a:solidFill>
                  <a:srgbClr val="2005EB"/>
                </a:solidFill>
              </a:rPr>
              <a:t>Although , </a:t>
            </a:r>
            <a:r>
              <a:rPr lang="en-US" sz="2400" b="1" dirty="0" err="1">
                <a:solidFill>
                  <a:srgbClr val="2005EB"/>
                </a:solidFill>
              </a:rPr>
              <a:t>training.Water</a:t>
            </a:r>
            <a:r>
              <a:rPr lang="en-US" sz="2400" b="1" dirty="0">
                <a:solidFill>
                  <a:srgbClr val="2005EB"/>
                </a:solidFill>
              </a:rPr>
              <a:t> gymnastics may be recommended to </a:t>
            </a:r>
            <a:r>
              <a:rPr lang="en-US" sz="2400" b="1" dirty="0" smtClean="0">
                <a:solidFill>
                  <a:srgbClr val="2005EB"/>
                </a:solidFill>
              </a:rPr>
              <a:t>reduce </a:t>
            </a:r>
            <a:r>
              <a:rPr lang="en-US" sz="2400" b="1" i="1" dirty="0" smtClean="0">
                <a:solidFill>
                  <a:srgbClr val="FF0000"/>
                </a:solidFill>
              </a:rPr>
              <a:t>short-term</a:t>
            </a:r>
            <a:r>
              <a:rPr lang="en-US" sz="2400" b="1" dirty="0" smtClean="0">
                <a:solidFill>
                  <a:srgbClr val="2005EB"/>
                </a:solidFill>
              </a:rPr>
              <a:t> </a:t>
            </a:r>
            <a:r>
              <a:rPr lang="en-US" sz="2400" b="1" dirty="0">
                <a:solidFill>
                  <a:srgbClr val="2005EB"/>
                </a:solidFill>
              </a:rPr>
              <a:t>back pain and extended work loss during and following pregnancy </a:t>
            </a:r>
            <a:r>
              <a:rPr lang="en-US" sz="2400" b="1" dirty="0" smtClean="0">
                <a:solidFill>
                  <a:srgbClr val="2005EB"/>
                </a:solidFill>
              </a:rPr>
              <a:t>.</a:t>
            </a:r>
            <a:endParaRPr lang="ar-SA" sz="2400" b="1" dirty="0">
              <a:solidFill>
                <a:srgbClr val="2005EB"/>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ar-SA" dirty="0"/>
          </a:p>
        </p:txBody>
      </p:sp>
      <p:pic>
        <p:nvPicPr>
          <p:cNvPr id="7" name="Content Placeholder 6" descr="12345.jpg"/>
          <p:cNvPicPr>
            <a:picLocks noGrp="1" noChangeAspect="1"/>
          </p:cNvPicPr>
          <p:nvPr>
            <p:ph idx="1"/>
          </p:nvPr>
        </p:nvPicPr>
        <p:blipFill>
          <a:blip r:embed="rId2" cstate="print"/>
          <a:stretch>
            <a:fillRect/>
          </a:stretch>
        </p:blipFill>
        <p:spPr>
          <a:xfrm>
            <a:off x="3203848" y="0"/>
            <a:ext cx="5760640" cy="6525344"/>
          </a:xfrm>
          <a:prstGeom prst="rect">
            <a:avLst/>
          </a:prstGeom>
          <a:ln>
            <a:noFill/>
          </a:ln>
          <a:effectLst>
            <a:softEdge rad="112500"/>
          </a:effectLst>
        </p:spPr>
      </p:pic>
      <p:sp>
        <p:nvSpPr>
          <p:cNvPr id="6" name="Text Placeholder 5"/>
          <p:cNvSpPr>
            <a:spLocks noGrp="1"/>
          </p:cNvSpPr>
          <p:nvPr>
            <p:ph type="body" sz="half" idx="2"/>
          </p:nvPr>
        </p:nvSpPr>
        <p:spPr/>
        <p:txBody>
          <a:bodyPr>
            <a:normAutofit lnSpcReduction="10000"/>
          </a:bodyPr>
          <a:lstStyle/>
          <a:p>
            <a:pPr algn="l" rtl="0"/>
            <a:r>
              <a:rPr lang="en-US" sz="2800" b="1" u="sng" dirty="0" smtClean="0"/>
              <a:t>Mattresses :</a:t>
            </a:r>
          </a:p>
          <a:p>
            <a:pPr algn="l" rtl="0"/>
            <a:r>
              <a:rPr lang="en-US" sz="2400" dirty="0" smtClean="0"/>
              <a:t>There is insufficient strong evidence to recommend for or against any specific</a:t>
            </a:r>
          </a:p>
          <a:p>
            <a:pPr algn="l" rtl="0"/>
            <a:r>
              <a:rPr lang="en-US" sz="2400" dirty="0" smtClean="0"/>
              <a:t>mattresses for prevention in back pain .</a:t>
            </a:r>
          </a:p>
          <a:p>
            <a:pPr algn="l" rtl="0"/>
            <a:r>
              <a:rPr lang="en-US" sz="2400" dirty="0" smtClean="0"/>
              <a:t>Though existing persistent symptoms may reduce with a medium-firm rather than a hard mattress.</a:t>
            </a:r>
          </a:p>
          <a:p>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arn(inHorizontal)">
                                      <p:cBhvr>
                                        <p:cTn id="7" dur="500"/>
                                        <p:tgtEl>
                                          <p:spTgt spid="6">
                                            <p:txEl>
                                              <p:pRg st="1" end="1"/>
                                            </p:txEl>
                                          </p:spTgt>
                                        </p:tgtEl>
                                      </p:cBhvr>
                                    </p:animEffect>
                                  </p:childTnLst>
                                </p:cTn>
                              </p:par>
                              <p:par>
                                <p:cTn id="8" presetID="16" presetClass="entr" presetSubtype="26"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barn(inHorizontal)">
                                      <p:cBhvr>
                                        <p:cTn id="10" dur="500"/>
                                        <p:tgtEl>
                                          <p:spTgt spid="6">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6"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barn(inHorizontal)">
                                      <p:cBhvr>
                                        <p:cTn id="15"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recommendations for </a:t>
            </a:r>
            <a:r>
              <a:rPr lang="en-US" b="1" dirty="0" smtClean="0"/>
              <a:t>School Age</a:t>
            </a:r>
            <a:endParaRPr lang="ar-SA" dirty="0"/>
          </a:p>
        </p:txBody>
      </p:sp>
      <p:sp>
        <p:nvSpPr>
          <p:cNvPr id="6" name="Content Placeholder 5"/>
          <p:cNvSpPr>
            <a:spLocks noGrp="1"/>
          </p:cNvSpPr>
          <p:nvPr>
            <p:ph idx="1"/>
          </p:nvPr>
        </p:nvSpPr>
        <p:spPr/>
        <p:txBody>
          <a:bodyPr/>
          <a:lstStyle/>
          <a:p>
            <a:pPr algn="l" rtl="0"/>
            <a:r>
              <a:rPr lang="en-US" dirty="0" smtClean="0"/>
              <a:t>Poor </a:t>
            </a:r>
            <a:r>
              <a:rPr lang="en-US" dirty="0"/>
              <a:t>life style </a:t>
            </a:r>
            <a:r>
              <a:rPr lang="en-US" dirty="0" smtClean="0"/>
              <a:t>habits. </a:t>
            </a:r>
          </a:p>
          <a:p>
            <a:pPr algn="l" rtl="0"/>
            <a:r>
              <a:rPr lang="en-US" dirty="0" smtClean="0"/>
              <a:t>Prolonged </a:t>
            </a:r>
            <a:r>
              <a:rPr lang="en-US" dirty="0"/>
              <a:t>static </a:t>
            </a:r>
            <a:r>
              <a:rPr lang="en-US" dirty="0" smtClean="0"/>
              <a:t>sitting during </a:t>
            </a:r>
            <a:r>
              <a:rPr lang="en-US" dirty="0"/>
              <a:t>school age on unadjusted furniture </a:t>
            </a:r>
            <a:r>
              <a:rPr lang="en-US" dirty="0" smtClean="0"/>
              <a:t>.</a:t>
            </a:r>
          </a:p>
          <a:p>
            <a:pPr algn="l" rtl="0">
              <a:buNone/>
            </a:pPr>
            <a:r>
              <a:rPr lang="en-US" b="1" dirty="0" smtClean="0"/>
              <a:t>may </a:t>
            </a:r>
            <a:r>
              <a:rPr lang="en-US" b="1" dirty="0"/>
              <a:t>play a role in the origin of </a:t>
            </a:r>
            <a:r>
              <a:rPr lang="en-US" b="1" dirty="0" smtClean="0"/>
              <a:t>LBP</a:t>
            </a:r>
            <a:r>
              <a:rPr lang="en-US" dirty="0" smtClean="0"/>
              <a:t>. </a:t>
            </a:r>
            <a:endParaRPr lang="ar-SA" dirty="0"/>
          </a:p>
        </p:txBody>
      </p:sp>
      <p:pic>
        <p:nvPicPr>
          <p:cNvPr id="7" name="Picture 6" descr="654.jpg"/>
          <p:cNvPicPr>
            <a:picLocks noChangeAspect="1"/>
          </p:cNvPicPr>
          <p:nvPr/>
        </p:nvPicPr>
        <p:blipFill>
          <a:blip r:embed="rId2" cstate="print"/>
          <a:stretch>
            <a:fillRect/>
          </a:stretch>
        </p:blipFill>
        <p:spPr>
          <a:xfrm>
            <a:off x="251520" y="3920133"/>
            <a:ext cx="8892480" cy="293786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a:xfrm>
            <a:off x="457200" y="548680"/>
            <a:ext cx="8229600" cy="5577483"/>
          </a:xfrm>
        </p:spPr>
        <p:txBody>
          <a:bodyPr/>
          <a:lstStyle/>
          <a:p>
            <a:pPr algn="l" rtl="0">
              <a:buNone/>
            </a:pPr>
            <a:r>
              <a:rPr lang="en-US" dirty="0"/>
              <a:t>also </a:t>
            </a:r>
            <a:r>
              <a:rPr lang="en-US" dirty="0" smtClean="0"/>
              <a:t>the physical </a:t>
            </a:r>
            <a:r>
              <a:rPr lang="en-US" dirty="0"/>
              <a:t>cumulative load experience on the lumbar spine </a:t>
            </a:r>
            <a:r>
              <a:rPr lang="en-US" dirty="0">
                <a:solidFill>
                  <a:srgbClr val="2005EB"/>
                </a:solidFill>
              </a:rPr>
              <a:t>(e.g. from heavy </a:t>
            </a:r>
            <a:r>
              <a:rPr lang="en-US" dirty="0" smtClean="0">
                <a:solidFill>
                  <a:srgbClr val="2005EB"/>
                </a:solidFill>
              </a:rPr>
              <a:t>book-bag , carrying </a:t>
            </a:r>
            <a:r>
              <a:rPr lang="en-US" dirty="0">
                <a:solidFill>
                  <a:srgbClr val="2005EB"/>
                </a:solidFill>
              </a:rPr>
              <a:t>or sitting on unadjusted </a:t>
            </a:r>
            <a:r>
              <a:rPr lang="en-US" dirty="0" smtClean="0">
                <a:solidFill>
                  <a:srgbClr val="2005EB"/>
                </a:solidFill>
              </a:rPr>
              <a:t>furniture) </a:t>
            </a:r>
            <a:r>
              <a:rPr lang="en-US" dirty="0" smtClean="0"/>
              <a:t>during </a:t>
            </a:r>
            <a:r>
              <a:rPr lang="en-US" dirty="0"/>
              <a:t>childhood and adolescence </a:t>
            </a:r>
            <a:r>
              <a:rPr lang="en-US" dirty="0" smtClean="0"/>
              <a:t>contributes  </a:t>
            </a:r>
            <a:r>
              <a:rPr lang="en-US" u="sng" dirty="0" smtClean="0">
                <a:solidFill>
                  <a:srgbClr val="FF0000"/>
                </a:solidFill>
              </a:rPr>
              <a:t>to </a:t>
            </a:r>
            <a:r>
              <a:rPr lang="en-US" u="sng" dirty="0">
                <a:solidFill>
                  <a:srgbClr val="FF0000"/>
                </a:solidFill>
              </a:rPr>
              <a:t>adult LBP</a:t>
            </a:r>
            <a:r>
              <a:rPr lang="en-US" dirty="0"/>
              <a:t>.</a:t>
            </a:r>
          </a:p>
          <a:p>
            <a:pPr algn="l" rtl="0"/>
            <a:endParaRPr lang="ar-SA" dirty="0"/>
          </a:p>
        </p:txBody>
      </p:sp>
      <p:pic>
        <p:nvPicPr>
          <p:cNvPr id="4" name="Picture 3" descr="1234.jpg"/>
          <p:cNvPicPr>
            <a:picLocks noChangeAspect="1"/>
          </p:cNvPicPr>
          <p:nvPr/>
        </p:nvPicPr>
        <p:blipFill>
          <a:blip r:embed="rId2" cstate="print"/>
          <a:stretch>
            <a:fillRect/>
          </a:stretch>
        </p:blipFill>
        <p:spPr>
          <a:xfrm>
            <a:off x="179512" y="2852936"/>
            <a:ext cx="8352928" cy="400506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pPr algn="l" rtl="0">
              <a:buNone/>
            </a:pPr>
            <a:endParaRPr lang="ar-SA" dirty="0"/>
          </a:p>
        </p:txBody>
      </p:sp>
      <p:sp>
        <p:nvSpPr>
          <p:cNvPr id="4" name="Rectangle 3"/>
          <p:cNvSpPr/>
          <p:nvPr/>
        </p:nvSpPr>
        <p:spPr>
          <a:xfrm>
            <a:off x="179512" y="1720840"/>
            <a:ext cx="8964488" cy="3539430"/>
          </a:xfrm>
          <a:prstGeom prst="rect">
            <a:avLst/>
          </a:prstGeom>
          <a:noFill/>
        </p:spPr>
        <p:txBody>
          <a:bodyPr wrap="square" lIns="91440" tIns="45720" rIns="91440" bIns="45720">
            <a:spAutoFit/>
          </a:bodyPr>
          <a:lstStyle/>
          <a:p>
            <a:pPr algn="ctr" rtl="0"/>
            <a:r>
              <a:rPr lang="en-US"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The most promising approaches seem to involve physical activity/exercise and</a:t>
            </a:r>
          </a:p>
          <a:p>
            <a:pPr algn="ctr" rtl="0"/>
            <a:r>
              <a:rPr lang="en-US"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appropriate (</a:t>
            </a:r>
            <a:r>
              <a:rPr lang="en-US" sz="3200" b="1" cap="none"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biopsychosocial</a:t>
            </a:r>
            <a:r>
              <a:rPr lang="en-US"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education, at least for adults.</a:t>
            </a:r>
          </a:p>
          <a:p>
            <a:pPr algn="ctr" rtl="0"/>
            <a:r>
              <a:rPr lang="en-US"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But, no single intervention is likely to be effective to prevent the overall problem of</a:t>
            </a:r>
          </a:p>
          <a:p>
            <a:pPr algn="ctr"/>
            <a:r>
              <a:rPr lang="en-US"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LBP, owing to its multidimensional nature</a:t>
            </a:r>
            <a:endParaRPr lang="ar-SA"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579</TotalTime>
  <Words>3217</Words>
  <Application>Microsoft Office PowerPoint</Application>
  <PresentationFormat>On-screen Show (4:3)</PresentationFormat>
  <Paragraphs>442</Paragraphs>
  <Slides>97</Slides>
  <Notes>4</Notes>
  <HiddenSlides>0</HiddenSlides>
  <MMClips>0</MMClips>
  <ScaleCrop>false</ScaleCrop>
  <HeadingPairs>
    <vt:vector size="4" baseType="variant">
      <vt:variant>
        <vt:lpstr>Theme</vt:lpstr>
      </vt:variant>
      <vt:variant>
        <vt:i4>1</vt:i4>
      </vt:variant>
      <vt:variant>
        <vt:lpstr>Slide Titles</vt:lpstr>
      </vt:variant>
      <vt:variant>
        <vt:i4>97</vt:i4>
      </vt:variant>
    </vt:vector>
  </HeadingPairs>
  <TitlesOfParts>
    <vt:vector size="98" baseType="lpstr">
      <vt:lpstr>Office Theme</vt:lpstr>
      <vt:lpstr>Slide 1</vt:lpstr>
      <vt:lpstr>Slide 2</vt:lpstr>
      <vt:lpstr>The back pain</vt:lpstr>
      <vt:lpstr>Slide 4</vt:lpstr>
      <vt:lpstr>Slide 5</vt:lpstr>
      <vt:lpstr>Slide 6</vt:lpstr>
      <vt:lpstr>Usually originates from</vt:lpstr>
      <vt:lpstr>Slide 8</vt:lpstr>
      <vt:lpstr>Slide 9</vt:lpstr>
      <vt:lpstr>Slide 10</vt:lpstr>
      <vt:lpstr>Slide 11</vt:lpstr>
      <vt:lpstr>Slide 12</vt:lpstr>
      <vt:lpstr>Slide 13</vt:lpstr>
      <vt:lpstr>Causes of Back Pain</vt:lpstr>
      <vt:lpstr>Mechanical problems</vt:lpstr>
      <vt:lpstr>Slide 16</vt:lpstr>
      <vt:lpstr>Other mechanical causes of back pain</vt:lpstr>
      <vt:lpstr>Slide 18</vt:lpstr>
      <vt:lpstr>Sciatica</vt:lpstr>
      <vt:lpstr>Injuries</vt:lpstr>
      <vt:lpstr>Slide 21</vt:lpstr>
      <vt:lpstr>Acquired conditions and diseases </vt:lpstr>
      <vt:lpstr>Slide 23</vt:lpstr>
      <vt:lpstr>Slide 24</vt:lpstr>
      <vt:lpstr>Infections and tumors</vt:lpstr>
      <vt:lpstr>Rare but serious condition</vt:lpstr>
      <vt:lpstr>Who Gets Back Pain? </vt:lpstr>
      <vt:lpstr>Slide 28</vt:lpstr>
      <vt:lpstr>Slide 29</vt:lpstr>
      <vt:lpstr>Diagnosis of back pain</vt:lpstr>
      <vt:lpstr>Each type of back pain has it's own presentation but  …</vt:lpstr>
      <vt:lpstr>Red flags</vt:lpstr>
      <vt:lpstr>Yellow Flags </vt:lpstr>
      <vt:lpstr>Functional impairment  and  Occupational impact </vt:lpstr>
      <vt:lpstr>Mechanical back pain</vt:lpstr>
      <vt:lpstr>Inflammatory back pain</vt:lpstr>
      <vt:lpstr>Nerve root compression</vt:lpstr>
      <vt:lpstr>Examples</vt:lpstr>
      <vt:lpstr>Slide 39</vt:lpstr>
      <vt:lpstr>Slide 40</vt:lpstr>
      <vt:lpstr>Slide 41</vt:lpstr>
      <vt:lpstr>Slide 42</vt:lpstr>
      <vt:lpstr>malignancy</vt:lpstr>
      <vt:lpstr>Slide 44</vt:lpstr>
      <vt:lpstr>Slide 45</vt:lpstr>
      <vt:lpstr>Examination</vt:lpstr>
      <vt:lpstr>Slide 47</vt:lpstr>
      <vt:lpstr>Look</vt:lpstr>
      <vt:lpstr>Feel</vt:lpstr>
      <vt:lpstr>Movement</vt:lpstr>
      <vt:lpstr>Sacroiliac joints</vt:lpstr>
      <vt:lpstr>Straight leg raising (SLR)</vt:lpstr>
      <vt:lpstr>Crossed SLR test</vt:lpstr>
      <vt:lpstr>Neurologic testing </vt:lpstr>
      <vt:lpstr>Reflexes</vt:lpstr>
      <vt:lpstr>Motor</vt:lpstr>
      <vt:lpstr>Motor</vt:lpstr>
      <vt:lpstr>Sensory</vt:lpstr>
      <vt:lpstr>Sensory</vt:lpstr>
      <vt:lpstr>Sensory</vt:lpstr>
      <vt:lpstr>summary</vt:lpstr>
      <vt:lpstr>Malignancy</vt:lpstr>
      <vt:lpstr>Role of Primary Health Care in Management </vt:lpstr>
      <vt:lpstr>Slide 64</vt:lpstr>
      <vt:lpstr>Slide 65</vt:lpstr>
      <vt:lpstr>Slide 66</vt:lpstr>
      <vt:lpstr>Slide 67</vt:lpstr>
      <vt:lpstr>Slide 68</vt:lpstr>
      <vt:lpstr>Cont..</vt:lpstr>
      <vt:lpstr>DISK PROLAPSE</vt:lpstr>
      <vt:lpstr>SCOLIOSIS</vt:lpstr>
      <vt:lpstr>Spondylolisthesis</vt:lpstr>
      <vt:lpstr>osteoarthritis</vt:lpstr>
      <vt:lpstr>Ankylosing spondylitis</vt:lpstr>
      <vt:lpstr>Rheumatoid arthritis</vt:lpstr>
      <vt:lpstr>others</vt:lpstr>
      <vt:lpstr>When should patients be referred to a specialist?</vt:lpstr>
      <vt:lpstr> Patients should be referred to a neurologist, neurosurgeon, orthopedist, or other specialist if they have :-</vt:lpstr>
      <vt:lpstr>Red flags suggesting a serious back condition</vt:lpstr>
      <vt:lpstr>CASE !!?</vt:lpstr>
      <vt:lpstr>Slide 81</vt:lpstr>
      <vt:lpstr>IMPORTANT –ve’s </vt:lpstr>
      <vt:lpstr>Physical Examination</vt:lpstr>
      <vt:lpstr>Strait leg raising test is negative.</vt:lpstr>
      <vt:lpstr>Investigations</vt:lpstr>
      <vt:lpstr>SO ??? What is your diagnosis ?? Are you going to refarred him ?? </vt:lpstr>
      <vt:lpstr>The most likely diagnosis :</vt:lpstr>
      <vt:lpstr>Slide 88</vt:lpstr>
      <vt:lpstr>Slide 89</vt:lpstr>
      <vt:lpstr>General </vt:lpstr>
      <vt:lpstr>Slide 91</vt:lpstr>
      <vt:lpstr>Slide 92</vt:lpstr>
      <vt:lpstr>Recommendations for the General Population:</vt:lpstr>
      <vt:lpstr>Slide 94</vt:lpstr>
      <vt:lpstr>recommendations for School Age</vt:lpstr>
      <vt:lpstr>Slide 96</vt:lpstr>
      <vt:lpstr>Slide 97</vt:lpstr>
    </vt:vector>
  </TitlesOfParts>
  <Company>ahmad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ma010611</dc:creator>
  <cp:lastModifiedBy>ksupy</cp:lastModifiedBy>
  <cp:revision>58</cp:revision>
  <dcterms:created xsi:type="dcterms:W3CDTF">2011-10-01T14:41:38Z</dcterms:created>
  <dcterms:modified xsi:type="dcterms:W3CDTF">2011-10-02T06:52:41Z</dcterms:modified>
</cp:coreProperties>
</file>