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96" r:id="rId2"/>
    <p:sldId id="303" r:id="rId3"/>
    <p:sldId id="273" r:id="rId4"/>
    <p:sldId id="274" r:id="rId5"/>
    <p:sldId id="275" r:id="rId6"/>
    <p:sldId id="277" r:id="rId7"/>
    <p:sldId id="278" r:id="rId8"/>
    <p:sldId id="276" r:id="rId9"/>
    <p:sldId id="279" r:id="rId10"/>
    <p:sldId id="287" r:id="rId11"/>
    <p:sldId id="281" r:id="rId12"/>
    <p:sldId id="282" r:id="rId13"/>
    <p:sldId id="283" r:id="rId14"/>
    <p:sldId id="284" r:id="rId15"/>
    <p:sldId id="285" r:id="rId16"/>
    <p:sldId id="286" r:id="rId17"/>
    <p:sldId id="288" r:id="rId18"/>
    <p:sldId id="289" r:id="rId19"/>
    <p:sldId id="290" r:id="rId20"/>
    <p:sldId id="291" r:id="rId21"/>
    <p:sldId id="292" r:id="rId22"/>
    <p:sldId id="293" r:id="rId23"/>
    <p:sldId id="294" r:id="rId24"/>
    <p:sldId id="295" r:id="rId25"/>
    <p:sldId id="256" r:id="rId26"/>
    <p:sldId id="271" r:id="rId27"/>
    <p:sldId id="258" r:id="rId28"/>
    <p:sldId id="259" r:id="rId29"/>
    <p:sldId id="260" r:id="rId30"/>
    <p:sldId id="261" r:id="rId31"/>
    <p:sldId id="266" r:id="rId32"/>
    <p:sldId id="265" r:id="rId33"/>
    <p:sldId id="262" r:id="rId34"/>
    <p:sldId id="267" r:id="rId35"/>
    <p:sldId id="263" r:id="rId36"/>
    <p:sldId id="268" r:id="rId37"/>
    <p:sldId id="264" r:id="rId38"/>
    <p:sldId id="269" r:id="rId39"/>
    <p:sldId id="270" r:id="rId40"/>
    <p:sldId id="304" r:id="rId41"/>
    <p:sldId id="297" r:id="rId42"/>
    <p:sldId id="298" r:id="rId43"/>
    <p:sldId id="299" r:id="rId44"/>
    <p:sldId id="300" r:id="rId45"/>
    <p:sldId id="301" r:id="rId46"/>
    <p:sldId id="30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1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BE83F4-B8F0-4500-AD79-9DA974921B89}" type="datetimeFigureOut">
              <a:rPr lang="en-US" smtClean="0"/>
              <a:pPr/>
              <a:t>10/5/2011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EF50B-E51A-4277-BC3E-3345989615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6EF50B-E51A-4277-BC3E-33459896151E}"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D349FEC-C784-42B5-BAF6-9D91469D6BBE}" type="datetimeFigureOut">
              <a:rPr lang="en-US" smtClean="0"/>
              <a:pPr/>
              <a:t>10/5/2011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63F51F0-ECF4-4FDF-A498-71B758935241}"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49FEC-C784-42B5-BAF6-9D91469D6BBE}"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3F51F0-ECF4-4FDF-A498-71B758935241}"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D349FEC-C784-42B5-BAF6-9D91469D6BBE}" type="datetimeFigureOut">
              <a:rPr lang="en-US" smtClean="0"/>
              <a:pPr/>
              <a:t>10/5/2011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63F51F0-ECF4-4FDF-A498-71B758935241}"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D349FEC-C784-42B5-BAF6-9D91469D6BBE}" type="datetimeFigureOut">
              <a:rPr lang="en-US" smtClean="0"/>
              <a:pPr/>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63F51F0-ECF4-4FDF-A498-71B75893524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D349FEC-C784-42B5-BAF6-9D91469D6BBE}" type="datetimeFigureOut">
              <a:rPr lang="en-US" smtClean="0"/>
              <a:pPr/>
              <a:t>10/5/2011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63F51F0-ECF4-4FDF-A498-71B75893524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D349FEC-C784-42B5-BAF6-9D91469D6BBE}" type="datetimeFigureOut">
              <a:rPr lang="en-US" smtClean="0"/>
              <a:pPr/>
              <a:t>10/5/2011</a:t>
            </a:fld>
            <a:endParaRPr lang="en-US"/>
          </a:p>
        </p:txBody>
      </p:sp>
      <p:sp>
        <p:nvSpPr>
          <p:cNvPr id="10" name="Slide Number Placeholder 9"/>
          <p:cNvSpPr>
            <a:spLocks noGrp="1"/>
          </p:cNvSpPr>
          <p:nvPr>
            <p:ph type="sldNum" sz="quarter" idx="16"/>
          </p:nvPr>
        </p:nvSpPr>
        <p:spPr/>
        <p:txBody>
          <a:bodyPr rtlCol="0"/>
          <a:lstStyle/>
          <a:p>
            <a:fld id="{C63F51F0-ECF4-4FDF-A498-71B75893524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D349FEC-C784-42B5-BAF6-9D91469D6BBE}" type="datetimeFigureOut">
              <a:rPr lang="en-US" smtClean="0"/>
              <a:pPr/>
              <a:t>10/5/2011</a:t>
            </a:fld>
            <a:endParaRPr lang="en-US"/>
          </a:p>
        </p:txBody>
      </p:sp>
      <p:sp>
        <p:nvSpPr>
          <p:cNvPr id="12" name="Slide Number Placeholder 11"/>
          <p:cNvSpPr>
            <a:spLocks noGrp="1"/>
          </p:cNvSpPr>
          <p:nvPr>
            <p:ph type="sldNum" sz="quarter" idx="16"/>
          </p:nvPr>
        </p:nvSpPr>
        <p:spPr/>
        <p:txBody>
          <a:bodyPr rtlCol="0"/>
          <a:lstStyle/>
          <a:p>
            <a:fld id="{C63F51F0-ECF4-4FDF-A498-71B75893524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349FEC-C784-42B5-BAF6-9D91469D6BBE}" type="datetimeFigureOut">
              <a:rPr lang="en-US" smtClean="0"/>
              <a:pPr/>
              <a:t>10/5/2011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63F51F0-ECF4-4FDF-A498-71B758935241}"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49FEC-C784-42B5-BAF6-9D91469D6BBE}" type="datetimeFigureOut">
              <a:rPr lang="en-US" smtClean="0"/>
              <a:pPr/>
              <a:t>10/5/2011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63F51F0-ECF4-4FDF-A498-71B758935241}"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349FEC-C784-42B5-BAF6-9D91469D6BBE}" type="datetimeFigureOut">
              <a:rPr lang="en-US" smtClean="0"/>
              <a:pPr/>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63F51F0-ECF4-4FDF-A498-71B75893524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D349FEC-C784-42B5-BAF6-9D91469D6BBE}" type="datetimeFigureOut">
              <a:rPr lang="en-US" smtClean="0"/>
              <a:pPr/>
              <a:t>10/5/2011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63F51F0-ECF4-4FDF-A498-71B75893524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D349FEC-C784-42B5-BAF6-9D91469D6BBE}" type="datetimeFigureOut">
              <a:rPr lang="en-US" smtClean="0"/>
              <a:pPr/>
              <a:t>10/5/2011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63F51F0-ECF4-4FDF-A498-71B7589352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youtube.com/watch?v=Q5Q-isP-JqY&amp;feature=related" TargetMode="External"/><Relationship Id="rId2" Type="http://schemas.openxmlformats.org/officeDocument/2006/relationships/hyperlink" Target="http://www.youtube.com/watch?v=Q5Q-isP-Jq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gp-training.net/training/communication_skills/consultation/badnews.mh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Q5Q-isP-Jq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81000"/>
            <a:ext cx="6477000" cy="1219200"/>
          </a:xfrm>
        </p:spPr>
        <p:txBody>
          <a:bodyPr/>
          <a:lstStyle/>
          <a:p>
            <a:r>
              <a:rPr lang="en-US" dirty="0" smtClean="0"/>
              <a:t>Breaking bad news</a:t>
            </a:r>
            <a:endParaRPr lang="en-US" dirty="0"/>
          </a:p>
        </p:txBody>
      </p:sp>
      <p:sp>
        <p:nvSpPr>
          <p:cNvPr id="3" name="Subtitle 2"/>
          <p:cNvSpPr>
            <a:spLocks noGrp="1"/>
          </p:cNvSpPr>
          <p:nvPr>
            <p:ph type="subTitle" idx="1"/>
          </p:nvPr>
        </p:nvSpPr>
        <p:spPr>
          <a:xfrm>
            <a:off x="1905000" y="3581400"/>
            <a:ext cx="7239000" cy="2163837"/>
          </a:xfrm>
        </p:spPr>
        <p:txBody>
          <a:bodyPr>
            <a:normAutofit fontScale="85000" lnSpcReduction="20000"/>
          </a:bodyPr>
          <a:lstStyle/>
          <a:p>
            <a:r>
              <a:rPr lang="en-US" dirty="0" err="1" smtClean="0">
                <a:solidFill>
                  <a:schemeClr val="bg2">
                    <a:lumMod val="75000"/>
                  </a:schemeClr>
                </a:solidFill>
              </a:rPr>
              <a:t>Saleh</a:t>
            </a:r>
            <a:r>
              <a:rPr lang="en-US" dirty="0" smtClean="0">
                <a:solidFill>
                  <a:schemeClr val="bg2">
                    <a:lumMod val="75000"/>
                  </a:schemeClr>
                </a:solidFill>
              </a:rPr>
              <a:t> al-</a:t>
            </a:r>
            <a:r>
              <a:rPr lang="en-US" dirty="0" err="1" smtClean="0">
                <a:solidFill>
                  <a:schemeClr val="bg2">
                    <a:lumMod val="75000"/>
                  </a:schemeClr>
                </a:solidFill>
              </a:rPr>
              <a:t>zahrany</a:t>
            </a:r>
            <a:endParaRPr lang="en-US" dirty="0" smtClean="0">
              <a:solidFill>
                <a:schemeClr val="bg2">
                  <a:lumMod val="75000"/>
                </a:schemeClr>
              </a:solidFill>
            </a:endParaRPr>
          </a:p>
          <a:p>
            <a:r>
              <a:rPr lang="en-US" dirty="0" smtClean="0">
                <a:solidFill>
                  <a:schemeClr val="bg2">
                    <a:lumMod val="75000"/>
                  </a:schemeClr>
                </a:solidFill>
              </a:rPr>
              <a:t>Rajab al-</a:t>
            </a:r>
            <a:r>
              <a:rPr lang="en-US" dirty="0" err="1" smtClean="0">
                <a:solidFill>
                  <a:schemeClr val="bg2">
                    <a:lumMod val="75000"/>
                  </a:schemeClr>
                </a:solidFill>
              </a:rPr>
              <a:t>zahrany</a:t>
            </a:r>
            <a:endParaRPr lang="en-US" dirty="0" smtClean="0">
              <a:solidFill>
                <a:schemeClr val="bg2">
                  <a:lumMod val="75000"/>
                </a:schemeClr>
              </a:solidFill>
            </a:endParaRPr>
          </a:p>
          <a:p>
            <a:r>
              <a:rPr lang="en-US" dirty="0" err="1" smtClean="0">
                <a:solidFill>
                  <a:schemeClr val="bg2">
                    <a:lumMod val="75000"/>
                  </a:schemeClr>
                </a:solidFill>
              </a:rPr>
              <a:t>Khalaf</a:t>
            </a:r>
            <a:r>
              <a:rPr lang="en-US" dirty="0" smtClean="0">
                <a:solidFill>
                  <a:schemeClr val="bg2">
                    <a:lumMod val="75000"/>
                  </a:schemeClr>
                </a:solidFill>
              </a:rPr>
              <a:t> al-</a:t>
            </a:r>
            <a:r>
              <a:rPr lang="en-US" dirty="0" err="1" smtClean="0">
                <a:solidFill>
                  <a:schemeClr val="bg2">
                    <a:lumMod val="75000"/>
                  </a:schemeClr>
                </a:solidFill>
              </a:rPr>
              <a:t>amery</a:t>
            </a:r>
            <a:endParaRPr lang="en-US" dirty="0" smtClean="0">
              <a:solidFill>
                <a:schemeClr val="bg2">
                  <a:lumMod val="75000"/>
                </a:schemeClr>
              </a:solidFill>
            </a:endParaRPr>
          </a:p>
          <a:p>
            <a:r>
              <a:rPr lang="en-US" dirty="0" err="1" smtClean="0">
                <a:solidFill>
                  <a:schemeClr val="bg2">
                    <a:lumMod val="75000"/>
                  </a:schemeClr>
                </a:solidFill>
              </a:rPr>
              <a:t>Mohareb</a:t>
            </a:r>
            <a:r>
              <a:rPr lang="en-US" dirty="0" smtClean="0">
                <a:solidFill>
                  <a:schemeClr val="bg2">
                    <a:lumMod val="75000"/>
                  </a:schemeClr>
                </a:solidFill>
              </a:rPr>
              <a:t> al-</a:t>
            </a:r>
            <a:r>
              <a:rPr lang="en-US" dirty="0" err="1" smtClean="0">
                <a:solidFill>
                  <a:schemeClr val="bg2">
                    <a:lumMod val="75000"/>
                  </a:schemeClr>
                </a:solidFill>
              </a:rPr>
              <a:t>reshedy</a:t>
            </a:r>
            <a:endParaRPr lang="en-US" dirty="0" smtClean="0">
              <a:solidFill>
                <a:schemeClr val="bg2">
                  <a:lumMod val="75000"/>
                </a:schemeClr>
              </a:solidFill>
            </a:endParaRPr>
          </a:p>
          <a:p>
            <a:r>
              <a:rPr lang="en-US" dirty="0" smtClean="0">
                <a:solidFill>
                  <a:schemeClr val="bg2">
                    <a:lumMod val="75000"/>
                  </a:schemeClr>
                </a:solidFill>
              </a:rPr>
              <a:t>Abdul-</a:t>
            </a:r>
            <a:r>
              <a:rPr lang="en-US" dirty="0" err="1" smtClean="0">
                <a:solidFill>
                  <a:schemeClr val="bg2">
                    <a:lumMod val="75000"/>
                  </a:schemeClr>
                </a:solidFill>
              </a:rPr>
              <a:t>rahman</a:t>
            </a:r>
            <a:r>
              <a:rPr lang="en-US" dirty="0" smtClean="0">
                <a:solidFill>
                  <a:schemeClr val="bg2">
                    <a:lumMod val="75000"/>
                  </a:schemeClr>
                </a:solidFill>
              </a:rPr>
              <a:t> al-</a:t>
            </a:r>
            <a:r>
              <a:rPr lang="en-US" dirty="0" err="1" smtClean="0">
                <a:solidFill>
                  <a:schemeClr val="bg2">
                    <a:lumMod val="75000"/>
                  </a:schemeClr>
                </a:solidFill>
              </a:rPr>
              <a:t>serhani</a:t>
            </a:r>
            <a:endParaRPr lang="en-US" dirty="0" smtClean="0">
              <a:solidFill>
                <a:schemeClr val="bg2">
                  <a:lumMod val="75000"/>
                </a:schemeClr>
              </a:solidFill>
            </a:endParaRPr>
          </a:p>
          <a:p>
            <a:r>
              <a:rPr lang="en-US" dirty="0" smtClean="0">
                <a:solidFill>
                  <a:schemeClr val="bg2">
                    <a:lumMod val="75000"/>
                  </a:schemeClr>
                </a:solidFill>
              </a:rPr>
              <a:t>Abdul-</a:t>
            </a:r>
            <a:r>
              <a:rPr lang="en-US" dirty="0" err="1" smtClean="0">
                <a:solidFill>
                  <a:schemeClr val="bg2">
                    <a:lumMod val="75000"/>
                  </a:schemeClr>
                </a:solidFill>
              </a:rPr>
              <a:t>rahman</a:t>
            </a:r>
            <a:r>
              <a:rPr lang="en-US" dirty="0" smtClean="0">
                <a:solidFill>
                  <a:schemeClr val="bg2">
                    <a:lumMod val="75000"/>
                  </a:schemeClr>
                </a:solidFill>
              </a:rPr>
              <a:t> al-</a:t>
            </a:r>
            <a:r>
              <a:rPr lang="en-US" dirty="0" err="1" smtClean="0">
                <a:solidFill>
                  <a:schemeClr val="bg2">
                    <a:lumMod val="75000"/>
                  </a:schemeClr>
                </a:solidFill>
              </a:rPr>
              <a:t>howiti</a:t>
            </a:r>
            <a:endParaRPr lang="en-US" dirty="0" smtClean="0">
              <a:solidFill>
                <a:schemeClr val="bg2">
                  <a:lumMod val="75000"/>
                </a:schemeClr>
              </a:solidFill>
            </a:endParaRPr>
          </a:p>
          <a:p>
            <a:endParaRPr lang="en-US" dirty="0" smtClean="0"/>
          </a:p>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8305800" cy="5943600"/>
          </a:xfrm>
        </p:spPr>
        <p:txBody>
          <a:bodyPr>
            <a:normAutofit fontScale="85000" lnSpcReduction="20000"/>
          </a:bodyPr>
          <a:lstStyle/>
          <a:p>
            <a:r>
              <a:rPr lang="en-US" sz="4000" dirty="0" smtClean="0">
                <a:solidFill>
                  <a:srgbClr val="FF0000"/>
                </a:solidFill>
              </a:rPr>
              <a:t>References :</a:t>
            </a:r>
          </a:p>
          <a:p>
            <a:endParaRPr lang="en-US" dirty="0" smtClean="0"/>
          </a:p>
          <a:p>
            <a:r>
              <a:rPr lang="en-US" dirty="0" smtClean="0"/>
              <a:t> Prof : </a:t>
            </a:r>
            <a:r>
              <a:rPr lang="en-US" dirty="0" err="1" smtClean="0"/>
              <a:t>Riaz</a:t>
            </a:r>
            <a:r>
              <a:rPr lang="en-US" dirty="0" smtClean="0"/>
              <a:t> </a:t>
            </a:r>
            <a:r>
              <a:rPr lang="en-US" dirty="0" err="1" smtClean="0"/>
              <a:t>Qureshi</a:t>
            </a:r>
            <a:r>
              <a:rPr lang="en-US" dirty="0" smtClean="0"/>
              <a:t> presentation .</a:t>
            </a:r>
          </a:p>
          <a:p>
            <a:endParaRPr lang="en-US" dirty="0" smtClean="0"/>
          </a:p>
          <a:p>
            <a:r>
              <a:rPr lang="en-US" sz="2800" dirty="0" smtClean="0"/>
              <a:t> DR:YOUSEF  AL TURKI </a:t>
            </a:r>
            <a:r>
              <a:rPr lang="en-US" dirty="0" smtClean="0"/>
              <a:t>presentation.</a:t>
            </a:r>
          </a:p>
          <a:p>
            <a:endParaRPr lang="en-US" dirty="0" smtClean="0"/>
          </a:p>
          <a:p>
            <a:r>
              <a:rPr lang="en-US" dirty="0" smtClean="0"/>
              <a:t> Department of Health, Social Services and Public Safety ,</a:t>
            </a:r>
            <a:r>
              <a:rPr lang="en-US" dirty="0" smtClean="0">
                <a:cs typeface="Arial" pitchFamily="34" charset="0"/>
              </a:rPr>
              <a:t> Castle Buildings, Belfast BT4 3SJ</a:t>
            </a:r>
          </a:p>
          <a:p>
            <a:endParaRPr lang="en-US" dirty="0" smtClean="0">
              <a:cs typeface="Arial" pitchFamily="34" charset="0"/>
            </a:endParaRPr>
          </a:p>
          <a:p>
            <a:r>
              <a:rPr lang="en-US" dirty="0" smtClean="0">
                <a:ea typeface="Arial Unicode MS" pitchFamily="34" charset="-128"/>
                <a:cs typeface="Arial" pitchFamily="34" charset="0"/>
              </a:rPr>
              <a:t> </a:t>
            </a:r>
            <a:r>
              <a:rPr lang="en-US" dirty="0" err="1" smtClean="0">
                <a:ea typeface="Arial Unicode MS" pitchFamily="34" charset="-128"/>
                <a:cs typeface="Arial" pitchFamily="34" charset="0"/>
              </a:rPr>
              <a:t>Buckman</a:t>
            </a:r>
            <a:r>
              <a:rPr lang="en-US" dirty="0" smtClean="0">
                <a:ea typeface="Arial Unicode MS" pitchFamily="34" charset="-128"/>
                <a:cs typeface="Arial" pitchFamily="34" charset="0"/>
              </a:rPr>
              <a:t> R. (1992) Breaking Bad News: A Guide for Health Care Professionals. </a:t>
            </a:r>
            <a:endParaRPr lang="en-GB" sz="1800" dirty="0" smtClean="0"/>
          </a:p>
          <a:p>
            <a:endParaRPr lang="en-GB" sz="2800" dirty="0" smtClean="0">
              <a:solidFill>
                <a:prstClr val="black"/>
              </a:solidFill>
              <a:cs typeface="Arial" pitchFamily="34" charset="0"/>
            </a:endParaRPr>
          </a:p>
          <a:p>
            <a:r>
              <a:rPr lang="en-GB" sz="2800" dirty="0" smtClean="0">
                <a:solidFill>
                  <a:prstClr val="black"/>
                </a:solidFill>
                <a:cs typeface="Arial" pitchFamily="34" charset="0"/>
              </a:rPr>
              <a:t> </a:t>
            </a:r>
            <a:r>
              <a:rPr lang="en-GB" sz="2800" dirty="0" err="1" smtClean="0">
                <a:solidFill>
                  <a:prstClr val="black"/>
                </a:solidFill>
                <a:cs typeface="Arial" pitchFamily="34" charset="0"/>
              </a:rPr>
              <a:t>Buc</a:t>
            </a:r>
            <a:r>
              <a:rPr lang="en-GB" sz="2800" dirty="0" err="1" smtClean="0">
                <a:solidFill>
                  <a:prstClr val="black"/>
                </a:solidFill>
              </a:rPr>
              <a:t>kman</a:t>
            </a:r>
            <a:r>
              <a:rPr lang="en-GB" sz="2800" dirty="0" smtClean="0">
                <a:solidFill>
                  <a:prstClr val="black"/>
                </a:solidFill>
              </a:rPr>
              <a:t> R. BMJ1984</a:t>
            </a:r>
          </a:p>
          <a:p>
            <a:endParaRPr lang="en-GB" dirty="0" smtClean="0"/>
          </a:p>
          <a:p>
            <a:r>
              <a:rPr lang="en-US" dirty="0" smtClean="0">
                <a:latin typeface="Arial Unicode MS" pitchFamily="34" charset="-128"/>
                <a:ea typeface="Arial Unicode MS" pitchFamily="34" charset="-128"/>
                <a:cs typeface="Arial Unicode MS" pitchFamily="34" charset="-128"/>
              </a:rPr>
              <a:t> You tube</a:t>
            </a:r>
          </a:p>
          <a:p>
            <a:endParaRPr lang="en-US" dirty="0" smtClean="0"/>
          </a:p>
          <a:p>
            <a:endParaRPr lang="ar-SA" dirty="0" smtClean="0"/>
          </a:p>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Psychosocial Context</a:t>
            </a:r>
            <a:endParaRPr lang="en-US" dirty="0"/>
          </a:p>
        </p:txBody>
      </p:sp>
      <p:sp>
        <p:nvSpPr>
          <p:cNvPr id="3" name="Content Placeholder 2"/>
          <p:cNvSpPr>
            <a:spLocks noGrp="1"/>
          </p:cNvSpPr>
          <p:nvPr>
            <p:ph sz="quarter" idx="1"/>
          </p:nvPr>
        </p:nvSpPr>
        <p:spPr/>
        <p:txBody>
          <a:bodyPr>
            <a:normAutofit/>
          </a:bodyPr>
          <a:lstStyle/>
          <a:p>
            <a:r>
              <a:rPr lang="en-GB" dirty="0" smtClean="0"/>
              <a:t>Patients response is influenced by previous experiences &amp; current social circumstances---inappropriate timing </a:t>
            </a:r>
          </a:p>
          <a:p>
            <a:r>
              <a:rPr lang="en-GB" dirty="0" smtClean="0"/>
              <a:t>Even simple diagnosis being incompatible with one’s profession---tremors in cardiac surgeon.</a:t>
            </a:r>
          </a:p>
          <a:p>
            <a:r>
              <a:rPr lang="en-GB" dirty="0" smtClean="0"/>
              <a:t>Varying needs of patient &amp; family---patients wishes to know more himself &amp; less information to pass on to family, family wishes vice versa.</a:t>
            </a:r>
          </a:p>
          <a:p>
            <a:endParaRPr lang="en-GB" dirty="0" smtClean="0"/>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effective disclosure</a:t>
            </a:r>
            <a:endParaRPr lang="en-US" dirty="0"/>
          </a:p>
        </p:txBody>
      </p:sp>
      <p:sp>
        <p:nvSpPr>
          <p:cNvPr id="3" name="Content Placeholder 2"/>
          <p:cNvSpPr>
            <a:spLocks noGrp="1"/>
          </p:cNvSpPr>
          <p:nvPr>
            <p:ph sz="quarter" idx="1"/>
          </p:nvPr>
        </p:nvSpPr>
        <p:spPr/>
        <p:txBody>
          <a:bodyPr>
            <a:normAutofit lnSpcReduction="10000"/>
          </a:bodyPr>
          <a:lstStyle/>
          <a:p>
            <a:pPr marL="274320" indent="-274320">
              <a:lnSpc>
                <a:spcPct val="90000"/>
              </a:lnSpc>
              <a:buClr>
                <a:schemeClr val="accent3"/>
              </a:buClr>
              <a:buFont typeface="Wingdings 2"/>
              <a:buChar char=""/>
              <a:defRPr/>
            </a:pPr>
            <a:r>
              <a:rPr lang="en-GB" sz="2400" dirty="0" smtClean="0"/>
              <a:t>It is referred by some physicians like “dropping the bomb” </a:t>
            </a:r>
          </a:p>
          <a:p>
            <a:pPr marL="1188720" lvl="3" indent="-210312">
              <a:lnSpc>
                <a:spcPct val="90000"/>
              </a:lnSpc>
              <a:buClr>
                <a:schemeClr val="accent3"/>
              </a:buClr>
              <a:buFont typeface="Wingdings 2"/>
              <a:buChar char=""/>
              <a:defRPr/>
            </a:pPr>
            <a:r>
              <a:rPr lang="en-GB" sz="1600" dirty="0" err="1" smtClean="0"/>
              <a:t>Baile</a:t>
            </a:r>
            <a:r>
              <a:rPr lang="en-GB" sz="1600" dirty="0" smtClean="0"/>
              <a:t> W F, oncologist 2000</a:t>
            </a:r>
          </a:p>
          <a:p>
            <a:pPr marL="274320" indent="-274320" algn="ctr">
              <a:lnSpc>
                <a:spcPct val="90000"/>
              </a:lnSpc>
              <a:buClr>
                <a:schemeClr val="accent3"/>
              </a:buClr>
              <a:buNone/>
              <a:defRPr/>
            </a:pPr>
            <a:r>
              <a:rPr lang="en-GB" sz="2400" b="1" u="sng" dirty="0" smtClean="0"/>
              <a:t>common Barriers include</a:t>
            </a:r>
          </a:p>
          <a:p>
            <a:pPr marL="274320" indent="-274320" algn="ctr">
              <a:lnSpc>
                <a:spcPct val="90000"/>
              </a:lnSpc>
              <a:buClr>
                <a:schemeClr val="accent3"/>
              </a:buClr>
              <a:buFont typeface="Wingdings 2"/>
              <a:buChar char=""/>
              <a:defRPr/>
            </a:pPr>
            <a:endParaRPr lang="en-GB" sz="2400" b="1" u="sng" dirty="0" smtClean="0"/>
          </a:p>
          <a:p>
            <a:pPr marL="274320" indent="-274320">
              <a:lnSpc>
                <a:spcPct val="90000"/>
              </a:lnSpc>
              <a:buClr>
                <a:schemeClr val="accent3"/>
              </a:buClr>
              <a:buFont typeface="Wingdings 2"/>
              <a:buChar char=""/>
              <a:defRPr/>
            </a:pPr>
            <a:r>
              <a:rPr lang="en-GB" sz="2400" dirty="0" smtClean="0"/>
              <a:t>Physicians fears of </a:t>
            </a:r>
          </a:p>
          <a:p>
            <a:pPr marL="640080" lvl="1" indent="-246888">
              <a:lnSpc>
                <a:spcPct val="90000"/>
              </a:lnSpc>
              <a:buFont typeface="Wingdings 2"/>
              <a:buChar char=""/>
              <a:defRPr/>
            </a:pPr>
            <a:r>
              <a:rPr lang="en-GB" sz="2000" dirty="0" smtClean="0"/>
              <a:t>Being blamed by patient</a:t>
            </a:r>
          </a:p>
          <a:p>
            <a:pPr marL="640080" lvl="1" indent="-246888">
              <a:lnSpc>
                <a:spcPct val="90000"/>
              </a:lnSpc>
              <a:buFont typeface="Wingdings 2"/>
              <a:buChar char=""/>
              <a:defRPr/>
            </a:pPr>
            <a:r>
              <a:rPr lang="en-GB" sz="2000" dirty="0" smtClean="0"/>
              <a:t>Not knowing all the answers</a:t>
            </a:r>
          </a:p>
          <a:p>
            <a:pPr marL="640080" lvl="1" indent="-246888">
              <a:lnSpc>
                <a:spcPct val="90000"/>
              </a:lnSpc>
              <a:buFont typeface="Wingdings 2"/>
              <a:buChar char=""/>
              <a:defRPr/>
            </a:pPr>
            <a:r>
              <a:rPr lang="en-GB" sz="2000" dirty="0" smtClean="0"/>
              <a:t>Inflicting pain &amp; sufferings</a:t>
            </a:r>
          </a:p>
          <a:p>
            <a:pPr marL="640080" lvl="1" indent="-246888">
              <a:lnSpc>
                <a:spcPct val="90000"/>
              </a:lnSpc>
              <a:buFont typeface="Wingdings 2"/>
              <a:buChar char=""/>
              <a:defRPr/>
            </a:pPr>
            <a:r>
              <a:rPr lang="en-GB" sz="2000" dirty="0" smtClean="0"/>
              <a:t>Own illness &amp; death</a:t>
            </a:r>
          </a:p>
          <a:p>
            <a:pPr marL="274320" indent="-274320">
              <a:lnSpc>
                <a:spcPct val="90000"/>
              </a:lnSpc>
              <a:buClr>
                <a:schemeClr val="accent3"/>
              </a:buClr>
              <a:buFont typeface="Wingdings 2"/>
              <a:buChar char=""/>
              <a:defRPr/>
            </a:pPr>
            <a:r>
              <a:rPr lang="en-GB" sz="2400" dirty="0" smtClean="0"/>
              <a:t>Lack of training</a:t>
            </a:r>
          </a:p>
          <a:p>
            <a:pPr marL="274320" indent="-274320">
              <a:lnSpc>
                <a:spcPct val="90000"/>
              </a:lnSpc>
              <a:buClr>
                <a:schemeClr val="accent3"/>
              </a:buClr>
              <a:buFont typeface="Wingdings 2"/>
              <a:buChar char=""/>
              <a:defRPr/>
            </a:pPr>
            <a:r>
              <a:rPr lang="en-GB" sz="2400" dirty="0" smtClean="0"/>
              <a:t>Lack of time </a:t>
            </a:r>
          </a:p>
          <a:p>
            <a:pPr marL="274320" indent="-274320">
              <a:lnSpc>
                <a:spcPct val="90000"/>
              </a:lnSpc>
              <a:buClr>
                <a:schemeClr val="accent3"/>
              </a:buClr>
              <a:buFont typeface="Wingdings 2"/>
              <a:buChar char=""/>
              <a:defRPr/>
            </a:pPr>
            <a:r>
              <a:rPr lang="en-GB" sz="2400" dirty="0" smtClean="0"/>
              <a:t>Multiple physician---who should perform the task</a:t>
            </a:r>
          </a:p>
          <a:p>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Patient’s perspective</a:t>
            </a:r>
            <a:endParaRPr lang="en-US" dirty="0"/>
          </a:p>
        </p:txBody>
      </p:sp>
      <p:sp>
        <p:nvSpPr>
          <p:cNvPr id="3" name="Content Placeholder 2"/>
          <p:cNvSpPr>
            <a:spLocks noGrp="1"/>
          </p:cNvSpPr>
          <p:nvPr>
            <p:ph sz="quarter" idx="1"/>
          </p:nvPr>
        </p:nvSpPr>
        <p:spPr/>
        <p:txBody>
          <a:bodyPr/>
          <a:lstStyle/>
          <a:p>
            <a:r>
              <a:rPr lang="en-GB" dirty="0" smtClean="0"/>
              <a:t>Most important factors for patients include </a:t>
            </a:r>
          </a:p>
          <a:p>
            <a:pPr lvl="1"/>
            <a:r>
              <a:rPr lang="en-GB" dirty="0" smtClean="0"/>
              <a:t>Physician’s competence, honesty &amp; attention </a:t>
            </a:r>
          </a:p>
          <a:p>
            <a:pPr lvl="1"/>
            <a:r>
              <a:rPr lang="en-GB" dirty="0" smtClean="0"/>
              <a:t>The time allowed for question </a:t>
            </a:r>
          </a:p>
          <a:p>
            <a:pPr lvl="1"/>
            <a:r>
              <a:rPr lang="en-GB" dirty="0" smtClean="0"/>
              <a:t>Straightforward &amp; understandable diagnosis</a:t>
            </a:r>
          </a:p>
          <a:p>
            <a:pPr lvl="1"/>
            <a:r>
              <a:rPr lang="en-GB" dirty="0" smtClean="0"/>
              <a:t>The use of clear language</a:t>
            </a:r>
          </a:p>
          <a:p>
            <a:pPr lvl="1">
              <a:buNone/>
            </a:pPr>
            <a:endParaRPr lang="en-GB" dirty="0" smtClean="0"/>
          </a:p>
          <a:p>
            <a:pPr lvl="2"/>
            <a:r>
              <a:rPr lang="en-GB" dirty="0" smtClean="0"/>
              <a:t>Parker PA, </a:t>
            </a:r>
            <a:r>
              <a:rPr lang="en-GB" dirty="0" err="1" smtClean="0"/>
              <a:t>Baile</a:t>
            </a:r>
            <a:r>
              <a:rPr lang="en-GB" dirty="0" smtClean="0"/>
              <a:t> WF </a:t>
            </a:r>
            <a:r>
              <a:rPr lang="en-GB" dirty="0" err="1" smtClean="0"/>
              <a:t>j.clinical</a:t>
            </a:r>
            <a:r>
              <a:rPr lang="en-GB" dirty="0" smtClean="0"/>
              <a:t> </a:t>
            </a:r>
            <a:r>
              <a:rPr lang="en-GB" dirty="0" err="1" smtClean="0"/>
              <a:t>onc</a:t>
            </a:r>
            <a:r>
              <a:rPr lang="en-GB" dirty="0" smtClean="0"/>
              <a:t> 2001</a:t>
            </a:r>
          </a:p>
          <a:p>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Family's perspective</a:t>
            </a:r>
            <a:endParaRPr lang="en-US" dirty="0"/>
          </a:p>
        </p:txBody>
      </p:sp>
      <p:sp>
        <p:nvSpPr>
          <p:cNvPr id="3" name="Content Placeholder 2"/>
          <p:cNvSpPr>
            <a:spLocks noGrp="1"/>
          </p:cNvSpPr>
          <p:nvPr>
            <p:ph sz="quarter" idx="1"/>
          </p:nvPr>
        </p:nvSpPr>
        <p:spPr/>
        <p:txBody>
          <a:bodyPr/>
          <a:lstStyle/>
          <a:p>
            <a:r>
              <a:rPr lang="en-GB" dirty="0" smtClean="0"/>
              <a:t>Family members prefer</a:t>
            </a:r>
          </a:p>
          <a:p>
            <a:pPr lvl="1"/>
            <a:r>
              <a:rPr lang="en-GB" dirty="0" smtClean="0"/>
              <a:t>privacy</a:t>
            </a:r>
          </a:p>
          <a:p>
            <a:pPr lvl="1"/>
            <a:r>
              <a:rPr lang="en-GB" dirty="0" smtClean="0"/>
              <a:t>Attitude of person who gave the bad news</a:t>
            </a:r>
          </a:p>
          <a:p>
            <a:pPr lvl="1"/>
            <a:r>
              <a:rPr lang="en-GB" dirty="0" smtClean="0"/>
              <a:t>Clarity of message </a:t>
            </a:r>
          </a:p>
          <a:p>
            <a:pPr lvl="1"/>
            <a:r>
              <a:rPr lang="en-GB" dirty="0" smtClean="0"/>
              <a:t>Competency of physicians</a:t>
            </a:r>
          </a:p>
          <a:p>
            <a:pPr lvl="1"/>
            <a:r>
              <a:rPr lang="en-GB" dirty="0" smtClean="0"/>
              <a:t>Time for questions </a:t>
            </a:r>
          </a:p>
          <a:p>
            <a:pPr lvl="1">
              <a:buNone/>
            </a:pPr>
            <a:endParaRPr lang="en-GB" dirty="0" smtClean="0"/>
          </a:p>
          <a:p>
            <a:pPr lvl="2"/>
            <a:r>
              <a:rPr lang="en-GB" dirty="0" err="1" smtClean="0"/>
              <a:t>Jurkovich</a:t>
            </a:r>
            <a:r>
              <a:rPr lang="en-GB" dirty="0" smtClean="0"/>
              <a:t> GJ, et al. J Trauma 200 </a:t>
            </a:r>
          </a:p>
          <a:p>
            <a:endParaRPr lang="en-GB" dirty="0" smtClean="0"/>
          </a:p>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Delivering Bad News </a:t>
            </a:r>
            <a:endParaRPr lang="en-US" dirty="0"/>
          </a:p>
        </p:txBody>
      </p:sp>
      <p:sp>
        <p:nvSpPr>
          <p:cNvPr id="3" name="Content Placeholder 2"/>
          <p:cNvSpPr>
            <a:spLocks noGrp="1"/>
          </p:cNvSpPr>
          <p:nvPr>
            <p:ph sz="quarter" idx="1"/>
          </p:nvPr>
        </p:nvSpPr>
        <p:spPr/>
        <p:txBody>
          <a:bodyPr/>
          <a:lstStyle/>
          <a:p>
            <a:r>
              <a:rPr lang="en-GB" dirty="0" smtClean="0"/>
              <a:t>“It is not an isolated skill but a particular form of communication.”</a:t>
            </a:r>
          </a:p>
          <a:p>
            <a:pPr lvl="2"/>
            <a:r>
              <a:rPr lang="en-GB" dirty="0" smtClean="0"/>
              <a:t>Frank A. </a:t>
            </a:r>
            <a:r>
              <a:rPr lang="en-GB" dirty="0" err="1" smtClean="0"/>
              <a:t>Eur</a:t>
            </a:r>
            <a:r>
              <a:rPr lang="en-GB" dirty="0" smtClean="0"/>
              <a:t> J of </a:t>
            </a:r>
            <a:r>
              <a:rPr lang="en-GB" dirty="0" err="1" smtClean="0"/>
              <a:t>Palliat</a:t>
            </a:r>
            <a:r>
              <a:rPr lang="en-GB" dirty="0" smtClean="0"/>
              <a:t> care 1997</a:t>
            </a:r>
          </a:p>
          <a:p>
            <a:r>
              <a:rPr lang="en-GB" dirty="0" err="1" smtClean="0"/>
              <a:t>Rabow</a:t>
            </a:r>
            <a:r>
              <a:rPr lang="en-GB" dirty="0" smtClean="0"/>
              <a:t> &amp; </a:t>
            </a:r>
            <a:r>
              <a:rPr lang="en-GB" dirty="0" err="1" smtClean="0"/>
              <a:t>Mcphee</a:t>
            </a:r>
            <a:r>
              <a:rPr lang="en-GB" dirty="0" smtClean="0"/>
              <a:t> (West J. Med 1999) described: “</a:t>
            </a:r>
            <a:r>
              <a:rPr lang="en-GB" i="1" dirty="0" smtClean="0"/>
              <a:t>Clinician focus often on relieving patients’ bodily pain, less often on their emotional distress &amp; seldom on their suffering.”</a:t>
            </a:r>
          </a:p>
          <a:p>
            <a:endParaRPr lang="en-GB" i="1" dirty="0" smtClean="0"/>
          </a:p>
          <a:p>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Delivering Bad News</a:t>
            </a:r>
            <a:endParaRPr lang="en-US" dirty="0"/>
          </a:p>
        </p:txBody>
      </p:sp>
      <p:sp>
        <p:nvSpPr>
          <p:cNvPr id="3" name="Content Placeholder 2"/>
          <p:cNvSpPr>
            <a:spLocks noGrp="1"/>
          </p:cNvSpPr>
          <p:nvPr>
            <p:ph sz="quarter" idx="1"/>
          </p:nvPr>
        </p:nvSpPr>
        <p:spPr/>
        <p:txBody>
          <a:bodyPr>
            <a:normAutofit/>
          </a:bodyPr>
          <a:lstStyle/>
          <a:p>
            <a:r>
              <a:rPr lang="en-GB" dirty="0" err="1" smtClean="0"/>
              <a:t>Rabow</a:t>
            </a:r>
            <a:r>
              <a:rPr lang="en-GB" dirty="0" smtClean="0"/>
              <a:t> &amp; </a:t>
            </a:r>
            <a:r>
              <a:rPr lang="en-GB" dirty="0" err="1" smtClean="0"/>
              <a:t>Mcphee</a:t>
            </a:r>
            <a:r>
              <a:rPr lang="en-GB" dirty="0" smtClean="0"/>
              <a:t> (West J. Med 1999) synthesized comprehensive model from multiple resources that uses a simple mnemonic of ABCDE</a:t>
            </a:r>
          </a:p>
          <a:p>
            <a:r>
              <a:rPr lang="en-GB" b="1" dirty="0" smtClean="0"/>
              <a:t>A</a:t>
            </a:r>
            <a:r>
              <a:rPr lang="en-GB" dirty="0" smtClean="0"/>
              <a:t>dvance Preparation</a:t>
            </a:r>
          </a:p>
          <a:p>
            <a:r>
              <a:rPr lang="en-GB" b="1" dirty="0" smtClean="0"/>
              <a:t>B</a:t>
            </a:r>
            <a:r>
              <a:rPr lang="en-GB" dirty="0" smtClean="0"/>
              <a:t>uild a therapeutic environment/relationship</a:t>
            </a:r>
          </a:p>
          <a:p>
            <a:r>
              <a:rPr lang="en-GB" b="1" dirty="0" smtClean="0"/>
              <a:t>C</a:t>
            </a:r>
            <a:r>
              <a:rPr lang="en-GB" dirty="0" smtClean="0"/>
              <a:t>ommunicate well</a:t>
            </a:r>
          </a:p>
          <a:p>
            <a:r>
              <a:rPr lang="en-GB" b="1" dirty="0" smtClean="0"/>
              <a:t>D</a:t>
            </a:r>
            <a:r>
              <a:rPr lang="en-GB" dirty="0" smtClean="0"/>
              <a:t>eal with patient &amp; family reactions</a:t>
            </a:r>
          </a:p>
          <a:p>
            <a:r>
              <a:rPr lang="en-GB" b="1" dirty="0" smtClean="0"/>
              <a:t>E</a:t>
            </a:r>
            <a:r>
              <a:rPr lang="en-GB" dirty="0" smtClean="0"/>
              <a:t>ncourage and validate emotions</a:t>
            </a:r>
          </a:p>
          <a:p>
            <a:endParaRPr lang="en-GB" dirty="0" smtClean="0"/>
          </a:p>
          <a:p>
            <a:endParaRPr lang="en-GB" dirty="0" smtClean="0"/>
          </a:p>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mtClean="0"/>
              <a:t>Advance Preparation</a:t>
            </a:r>
          </a:p>
        </p:txBody>
      </p:sp>
      <p:sp>
        <p:nvSpPr>
          <p:cNvPr id="17411" name="Rectangle 3"/>
          <p:cNvSpPr>
            <a:spLocks noGrp="1" noChangeArrowheads="1"/>
          </p:cNvSpPr>
          <p:nvPr>
            <p:ph sz="quarter" idx="1"/>
          </p:nvPr>
        </p:nvSpPr>
        <p:spPr/>
        <p:txBody>
          <a:bodyPr/>
          <a:lstStyle/>
          <a:p>
            <a:pPr eaLnBrk="1" hangingPunct="1">
              <a:lnSpc>
                <a:spcPct val="90000"/>
              </a:lnSpc>
            </a:pPr>
            <a:r>
              <a:rPr lang="en-GB" smtClean="0"/>
              <a:t>Familiarize yourself with the relevant clinical information (investigations, hospital report)</a:t>
            </a:r>
          </a:p>
          <a:p>
            <a:pPr eaLnBrk="1" hangingPunct="1">
              <a:lnSpc>
                <a:spcPct val="90000"/>
              </a:lnSpc>
            </a:pPr>
            <a:r>
              <a:rPr lang="en-GB" smtClean="0"/>
              <a:t> arrange for adequate time in private, comfortable environment</a:t>
            </a:r>
          </a:p>
          <a:p>
            <a:pPr eaLnBrk="1" hangingPunct="1">
              <a:lnSpc>
                <a:spcPct val="90000"/>
              </a:lnSpc>
            </a:pPr>
            <a:r>
              <a:rPr lang="en-GB" smtClean="0"/>
              <a:t>Instruct staff not to interrupt</a:t>
            </a:r>
          </a:p>
          <a:p>
            <a:pPr eaLnBrk="1" hangingPunct="1">
              <a:lnSpc>
                <a:spcPct val="90000"/>
              </a:lnSpc>
            </a:pPr>
            <a:r>
              <a:rPr lang="en-GB" smtClean="0"/>
              <a:t>Be prepared to provide at least basic information about prognosis and treatment options (so do read it up)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mtClean="0"/>
              <a:t>Advance Preparation</a:t>
            </a:r>
          </a:p>
        </p:txBody>
      </p:sp>
      <p:sp>
        <p:nvSpPr>
          <p:cNvPr id="18435" name="Rectangle 3"/>
          <p:cNvSpPr>
            <a:spLocks noGrp="1" noChangeArrowheads="1"/>
          </p:cNvSpPr>
          <p:nvPr>
            <p:ph sz="quarter" idx="1"/>
          </p:nvPr>
        </p:nvSpPr>
        <p:spPr/>
        <p:txBody>
          <a:bodyPr/>
          <a:lstStyle/>
          <a:p>
            <a:pPr eaLnBrk="1" hangingPunct="1"/>
            <a:r>
              <a:rPr lang="en-GB" smtClean="0"/>
              <a:t>Mentally rehearse how you will deliver the news. You may wish to practice out loud, as you would prepare for public speaking. Script specific words &amp; phrases to use or avoid. </a:t>
            </a:r>
          </a:p>
          <a:p>
            <a:pPr eaLnBrk="1" hangingPunct="1"/>
            <a:r>
              <a:rPr lang="en-GB" smtClean="0"/>
              <a:t>Be prepared emotionally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fontAlgn="auto" hangingPunct="1">
              <a:spcAft>
                <a:spcPts val="0"/>
              </a:spcAft>
              <a:defRPr/>
            </a:pPr>
            <a:r>
              <a:rPr lang="en-GB" sz="4000" dirty="0"/>
              <a:t>Build a </a:t>
            </a:r>
            <a:r>
              <a:rPr lang="en-GB" sz="4000" dirty="0" smtClean="0"/>
              <a:t>therapeutic environment/relationship</a:t>
            </a:r>
            <a:endParaRPr lang="en-GB" sz="4000" dirty="0"/>
          </a:p>
        </p:txBody>
      </p:sp>
      <p:sp>
        <p:nvSpPr>
          <p:cNvPr id="19459" name="Rectangle 3"/>
          <p:cNvSpPr>
            <a:spLocks noGrp="1" noChangeArrowheads="1"/>
          </p:cNvSpPr>
          <p:nvPr>
            <p:ph sz="quarter" idx="1"/>
          </p:nvPr>
        </p:nvSpPr>
        <p:spPr/>
        <p:txBody>
          <a:bodyPr/>
          <a:lstStyle/>
          <a:p>
            <a:pPr eaLnBrk="1" hangingPunct="1"/>
            <a:r>
              <a:rPr lang="en-GB" sz="2800" smtClean="0"/>
              <a:t>Introduce yourself to everyone present and ask for names &amp; relationships to the patient</a:t>
            </a:r>
          </a:p>
          <a:p>
            <a:pPr eaLnBrk="1" hangingPunct="1"/>
            <a:r>
              <a:rPr lang="en-GB" sz="2800" smtClean="0"/>
              <a:t>Summarise where things have got to date, check with patient</a:t>
            </a:r>
          </a:p>
          <a:p>
            <a:pPr eaLnBrk="1" hangingPunct="1"/>
            <a:r>
              <a:rPr lang="en-GB" sz="2800" smtClean="0"/>
              <a:t>Discover what has happened since last seen</a:t>
            </a:r>
          </a:p>
          <a:p>
            <a:pPr eaLnBrk="1" hangingPunct="1"/>
            <a:r>
              <a:rPr lang="en-GB" sz="2800" smtClean="0"/>
              <a:t>Judge how the patient is feeling/thinking</a:t>
            </a:r>
          </a:p>
          <a:p>
            <a:pPr eaLnBrk="1" hangingPunct="1"/>
            <a:r>
              <a:rPr lang="en-GB" sz="2800" smtClean="0"/>
              <a:t>Determine the patient’s preferences for what and how much they want to know</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2">
                    <a:lumMod val="75000"/>
                  </a:schemeClr>
                </a:solidFill>
                <a:effectLst>
                  <a:outerShdw blurRad="38100" dist="25400" dir="5400000" algn="tl" rotWithShape="0">
                    <a:srgbClr val="000000">
                      <a:alpha val="43000"/>
                    </a:srgbClr>
                  </a:outerShdw>
                </a:effectLst>
              </a:rPr>
              <a:t>Breaking Bad News</a:t>
            </a:r>
            <a:endParaRPr lang="en-US" dirty="0">
              <a:solidFill>
                <a:schemeClr val="accent2">
                  <a:lumMod val="75000"/>
                </a:schemeClr>
              </a:solidFill>
            </a:endParaRPr>
          </a:p>
        </p:txBody>
      </p:sp>
      <p:sp>
        <p:nvSpPr>
          <p:cNvPr id="3" name="Content Placeholder 2"/>
          <p:cNvSpPr>
            <a:spLocks noGrp="1"/>
          </p:cNvSpPr>
          <p:nvPr>
            <p:ph sz="quarter" idx="1"/>
          </p:nvPr>
        </p:nvSpPr>
        <p:spPr>
          <a:xfrm>
            <a:off x="228600" y="1600200"/>
            <a:ext cx="8537448" cy="5257800"/>
          </a:xfrm>
        </p:spPr>
        <p:txBody>
          <a:bodyPr>
            <a:normAutofit/>
          </a:bodyPr>
          <a:lstStyle/>
          <a:p>
            <a:pPr>
              <a:lnSpc>
                <a:spcPct val="90000"/>
              </a:lnSpc>
            </a:pPr>
            <a:r>
              <a:rPr lang="en-US" sz="2800" b="1" u="sng" dirty="0" smtClean="0"/>
              <a:t>Objectives</a:t>
            </a:r>
          </a:p>
          <a:p>
            <a:pPr>
              <a:lnSpc>
                <a:spcPct val="90000"/>
              </a:lnSpc>
            </a:pPr>
            <a:r>
              <a:rPr lang="en-US" sz="2800" dirty="0" smtClean="0"/>
              <a:t> Understand why this is an important part of communication skills.</a:t>
            </a:r>
          </a:p>
          <a:p>
            <a:pPr>
              <a:lnSpc>
                <a:spcPct val="90000"/>
              </a:lnSpc>
            </a:pPr>
            <a:r>
              <a:rPr lang="en-US" sz="2800" dirty="0" smtClean="0"/>
              <a:t> Understand the definition of bad news.</a:t>
            </a:r>
          </a:p>
          <a:p>
            <a:pPr>
              <a:lnSpc>
                <a:spcPct val="90000"/>
              </a:lnSpc>
            </a:pPr>
            <a:r>
              <a:rPr lang="en-US" sz="2800" dirty="0" smtClean="0"/>
              <a:t> The students should become aware of:</a:t>
            </a:r>
          </a:p>
          <a:p>
            <a:pPr marL="1143000" lvl="2">
              <a:lnSpc>
                <a:spcPct val="90000"/>
              </a:lnSpc>
            </a:pPr>
            <a:r>
              <a:rPr lang="en-US" sz="2800" dirty="0" smtClean="0"/>
              <a:t> What to do?</a:t>
            </a:r>
          </a:p>
          <a:p>
            <a:pPr marL="1143000" lvl="2">
              <a:lnSpc>
                <a:spcPct val="90000"/>
              </a:lnSpc>
            </a:pPr>
            <a:r>
              <a:rPr lang="en-US" sz="2800" dirty="0" smtClean="0"/>
              <a:t> How to do it?</a:t>
            </a:r>
          </a:p>
          <a:p>
            <a:pPr marL="1143000" lvl="2">
              <a:lnSpc>
                <a:spcPct val="90000"/>
              </a:lnSpc>
            </a:pPr>
            <a:r>
              <a:rPr lang="en-US" sz="2800" dirty="0" smtClean="0"/>
              <a:t> What not to do?</a:t>
            </a:r>
          </a:p>
          <a:p>
            <a:pPr marL="1143000" lvl="2">
              <a:lnSpc>
                <a:spcPct val="90000"/>
              </a:lnSpc>
            </a:pPr>
            <a:endParaRPr lang="en-US" sz="2800" dirty="0" smtClean="0"/>
          </a:p>
          <a:p>
            <a:pPr>
              <a:lnSpc>
                <a:spcPct val="90000"/>
              </a:lnSpc>
            </a:pPr>
            <a:r>
              <a:rPr lang="en-US" sz="2800" dirty="0" smtClean="0"/>
              <a:t> Students should become familiar with certain illnesses/ problems which may require giving bad news.</a:t>
            </a:r>
          </a:p>
          <a:p>
            <a:pPr>
              <a:lnSpc>
                <a:spcPct val="90000"/>
              </a:lnSpc>
            </a:pPr>
            <a:endParaRPr lang="en-GB" sz="2800" i="1" dirty="0" smtClean="0"/>
          </a:p>
          <a:p>
            <a:endParaRPr lang="en-US" sz="2800" dirty="0" smtClean="0"/>
          </a:p>
          <a:p>
            <a:endParaRPr lang="en-US" sz="28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fontAlgn="auto" hangingPunct="1">
              <a:spcAft>
                <a:spcPts val="0"/>
              </a:spcAft>
              <a:defRPr/>
            </a:pPr>
            <a:r>
              <a:rPr lang="en-GB" sz="4000" dirty="0"/>
              <a:t>Build a </a:t>
            </a:r>
            <a:r>
              <a:rPr lang="en-GB" sz="4000" dirty="0" smtClean="0"/>
              <a:t>therapeutic </a:t>
            </a:r>
            <a:r>
              <a:rPr lang="en-GB" sz="4000" dirty="0"/>
              <a:t>environment/relationship</a:t>
            </a:r>
          </a:p>
        </p:txBody>
      </p:sp>
      <p:sp>
        <p:nvSpPr>
          <p:cNvPr id="20483" name="Rectangle 3"/>
          <p:cNvSpPr>
            <a:spLocks noGrp="1" noChangeArrowheads="1"/>
          </p:cNvSpPr>
          <p:nvPr>
            <p:ph sz="quarter" idx="1"/>
          </p:nvPr>
        </p:nvSpPr>
        <p:spPr/>
        <p:txBody>
          <a:bodyPr/>
          <a:lstStyle/>
          <a:p>
            <a:pPr eaLnBrk="1" hangingPunct="1"/>
            <a:r>
              <a:rPr lang="en-GB" smtClean="0"/>
              <a:t>Warning shot “I’m afraid it looks more serious than we had hoped” </a:t>
            </a:r>
          </a:p>
          <a:p>
            <a:pPr eaLnBrk="1" hangingPunct="1"/>
            <a:r>
              <a:rPr lang="en-GB" smtClean="0"/>
              <a:t>Use touch where appropriate</a:t>
            </a:r>
          </a:p>
          <a:p>
            <a:pPr eaLnBrk="1" hangingPunct="1"/>
            <a:r>
              <a:rPr lang="en-GB" smtClean="0"/>
              <a:t>Pay attention to verbal &amp; non verbal cues</a:t>
            </a:r>
          </a:p>
          <a:p>
            <a:pPr eaLnBrk="1" hangingPunct="1"/>
            <a:r>
              <a:rPr lang="en-GB" smtClean="0"/>
              <a:t>Avoid inappropriate humour or flippant comments</a:t>
            </a:r>
          </a:p>
          <a:p>
            <a:pPr eaLnBrk="1" hangingPunct="1"/>
            <a:r>
              <a:rPr lang="en-GB" smtClean="0"/>
              <a:t>Assure patient you will be available </a:t>
            </a:r>
          </a:p>
          <a:p>
            <a:pPr eaLnBrk="1" hangingPunct="1"/>
            <a:endParaRPr lang="en-GB"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Communicate well</a:t>
            </a:r>
          </a:p>
        </p:txBody>
      </p:sp>
      <p:sp>
        <p:nvSpPr>
          <p:cNvPr id="26627" name="Rectangle 3"/>
          <p:cNvSpPr>
            <a:spLocks noGrp="1" noChangeArrowheads="1"/>
          </p:cNvSpPr>
          <p:nvPr>
            <p:ph sz="quarter" idx="1"/>
          </p:nvPr>
        </p:nvSpPr>
        <p:spPr/>
        <p:txBody>
          <a:bodyPr>
            <a:normAutofit/>
          </a:bodyPr>
          <a:lstStyle/>
          <a:p>
            <a:pPr marL="274320" indent="-274320" eaLnBrk="1" fontAlgn="auto" hangingPunct="1">
              <a:spcAft>
                <a:spcPts val="0"/>
              </a:spcAft>
              <a:buClr>
                <a:schemeClr val="accent3"/>
              </a:buClr>
              <a:buFont typeface="Wingdings 2"/>
              <a:buChar char=""/>
              <a:defRPr/>
            </a:pPr>
            <a:r>
              <a:rPr lang="en-GB" sz="2800"/>
              <a:t>Speak frankly but compassionately</a:t>
            </a:r>
          </a:p>
          <a:p>
            <a:pPr marL="274320" indent="-274320" eaLnBrk="1" fontAlgn="auto" hangingPunct="1">
              <a:spcAft>
                <a:spcPts val="0"/>
              </a:spcAft>
              <a:buClr>
                <a:schemeClr val="accent3"/>
              </a:buClr>
              <a:buFont typeface="Wingdings 2"/>
              <a:buChar char=""/>
              <a:defRPr/>
            </a:pPr>
            <a:r>
              <a:rPr lang="en-GB" sz="2800"/>
              <a:t>Avoid euphemisms &amp; medical jargon</a:t>
            </a:r>
          </a:p>
          <a:p>
            <a:pPr marL="274320" indent="-274320" eaLnBrk="1" fontAlgn="auto" hangingPunct="1">
              <a:spcAft>
                <a:spcPts val="0"/>
              </a:spcAft>
              <a:buClr>
                <a:schemeClr val="accent3"/>
              </a:buClr>
              <a:buFont typeface="Wingdings 2"/>
              <a:buChar char=""/>
              <a:defRPr/>
            </a:pPr>
            <a:r>
              <a:rPr lang="en-GB" sz="2800"/>
              <a:t>Allow silence &amp; tears; proceed at patient’s pace</a:t>
            </a:r>
          </a:p>
          <a:p>
            <a:pPr marL="274320" indent="-274320" eaLnBrk="1" fontAlgn="auto" hangingPunct="1">
              <a:spcAft>
                <a:spcPts val="0"/>
              </a:spcAft>
              <a:buClr>
                <a:schemeClr val="accent3"/>
              </a:buClr>
              <a:buFont typeface="Wingdings 2"/>
              <a:buChar char=""/>
              <a:defRPr/>
            </a:pPr>
            <a:r>
              <a:rPr lang="en-GB" sz="2800"/>
              <a:t>Have the patient describe his/her understanding of the information given</a:t>
            </a:r>
          </a:p>
          <a:p>
            <a:pPr marL="274320" indent="-274320" eaLnBrk="1" fontAlgn="auto" hangingPunct="1">
              <a:spcAft>
                <a:spcPts val="0"/>
              </a:spcAft>
              <a:buClr>
                <a:schemeClr val="accent3"/>
              </a:buClr>
              <a:buFont typeface="Wingdings 2"/>
              <a:buChar char=""/>
              <a:defRPr/>
            </a:pPr>
            <a:r>
              <a:rPr lang="en-GB" sz="2800"/>
              <a:t>Encourage questions &amp; allow time </a:t>
            </a:r>
          </a:p>
          <a:p>
            <a:pPr marL="274320" indent="-274320" eaLnBrk="1" fontAlgn="auto" hangingPunct="1">
              <a:spcAft>
                <a:spcPts val="0"/>
              </a:spcAft>
              <a:buClr>
                <a:schemeClr val="accent3"/>
              </a:buClr>
              <a:buFont typeface="Wingdings 2"/>
              <a:buChar char=""/>
              <a:defRPr/>
            </a:pPr>
            <a:r>
              <a:rPr lang="en-GB" sz="2800"/>
              <a:t>Write things down &amp; provide written information</a:t>
            </a:r>
          </a:p>
          <a:p>
            <a:pPr marL="274320" indent="-274320" eaLnBrk="1" fontAlgn="auto" hangingPunct="1">
              <a:spcAft>
                <a:spcPts val="0"/>
              </a:spcAft>
              <a:buClr>
                <a:schemeClr val="accent3"/>
              </a:buClr>
              <a:buFont typeface="Wingdings 2"/>
              <a:buChar char=""/>
              <a:defRPr/>
            </a:pPr>
            <a:r>
              <a:rPr lang="en-GB" sz="2800"/>
              <a:t>Conclude each visit with a summary &amp; follow up plan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sz="4000" smtClean="0"/>
              <a:t>Deal with patient and family reactions </a:t>
            </a:r>
          </a:p>
        </p:txBody>
      </p:sp>
      <p:sp>
        <p:nvSpPr>
          <p:cNvPr id="22531" name="Rectangle 3"/>
          <p:cNvSpPr>
            <a:spLocks noGrp="1" noChangeArrowheads="1"/>
          </p:cNvSpPr>
          <p:nvPr>
            <p:ph sz="quarter" idx="1"/>
          </p:nvPr>
        </p:nvSpPr>
        <p:spPr/>
        <p:txBody>
          <a:bodyPr/>
          <a:lstStyle/>
          <a:p>
            <a:pPr eaLnBrk="1" hangingPunct="1"/>
            <a:r>
              <a:rPr lang="en-GB" sz="2800" smtClean="0"/>
              <a:t>Assess &amp; respond to emotional reactions </a:t>
            </a:r>
          </a:p>
          <a:p>
            <a:pPr eaLnBrk="1" hangingPunct="1"/>
            <a:r>
              <a:rPr lang="en-GB" sz="2800" smtClean="0"/>
              <a:t>Be aware of cognitive coping (denial, blame, guilt, disbelief, acceptance, intellectualization)</a:t>
            </a:r>
          </a:p>
          <a:p>
            <a:pPr eaLnBrk="1" hangingPunct="1"/>
            <a:r>
              <a:rPr lang="en-GB" sz="2800" smtClean="0"/>
              <a:t>Allow for “shut down”, when patient turns off &amp; stops listening</a:t>
            </a:r>
          </a:p>
          <a:p>
            <a:pPr eaLnBrk="1" hangingPunct="1"/>
            <a:r>
              <a:rPr lang="en-GB" sz="2800" smtClean="0"/>
              <a:t>Be empathetic; it is appropriate to say “I’m sorry or I don’t know. Crying may be appropriate </a:t>
            </a:r>
          </a:p>
          <a:p>
            <a:pPr eaLnBrk="1" hangingPunct="1"/>
            <a:r>
              <a:rPr lang="en-GB" sz="2800" smtClean="0"/>
              <a:t>Don’t argue or criticize colleagues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4000" smtClean="0"/>
              <a:t>Encourage and validate emotions </a:t>
            </a:r>
          </a:p>
        </p:txBody>
      </p:sp>
      <p:sp>
        <p:nvSpPr>
          <p:cNvPr id="23555" name="Rectangle 3"/>
          <p:cNvSpPr>
            <a:spLocks noGrp="1" noChangeArrowheads="1"/>
          </p:cNvSpPr>
          <p:nvPr>
            <p:ph sz="quarter" idx="1"/>
          </p:nvPr>
        </p:nvSpPr>
        <p:spPr/>
        <p:txBody>
          <a:bodyPr/>
          <a:lstStyle/>
          <a:p>
            <a:pPr eaLnBrk="1" hangingPunct="1"/>
            <a:r>
              <a:rPr lang="en-GB" smtClean="0"/>
              <a:t>Offer realistic hope and encouragement about options available</a:t>
            </a:r>
          </a:p>
          <a:p>
            <a:pPr eaLnBrk="1" hangingPunct="1"/>
            <a:r>
              <a:rPr lang="en-GB" smtClean="0"/>
              <a:t>Give adequate information to facilitate decision making </a:t>
            </a:r>
          </a:p>
          <a:p>
            <a:pPr eaLnBrk="1" hangingPunct="1"/>
            <a:r>
              <a:rPr lang="en-GB" smtClean="0"/>
              <a:t>Explore what the news means to the patient &amp; inquire about spiritual needs</a:t>
            </a:r>
          </a:p>
          <a:p>
            <a:pPr eaLnBrk="1" hangingPunct="1"/>
            <a:r>
              <a:rPr lang="en-GB" smtClean="0"/>
              <a:t>Inquire about the support systems they have in place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sz="4000" smtClean="0"/>
              <a:t>Encourage and validate emotions</a:t>
            </a:r>
          </a:p>
        </p:txBody>
      </p:sp>
      <p:sp>
        <p:nvSpPr>
          <p:cNvPr id="24579" name="Rectangle 3"/>
          <p:cNvSpPr>
            <a:spLocks noGrp="1" noChangeArrowheads="1"/>
          </p:cNvSpPr>
          <p:nvPr>
            <p:ph sz="quarter" idx="1"/>
          </p:nvPr>
        </p:nvSpPr>
        <p:spPr/>
        <p:txBody>
          <a:bodyPr/>
          <a:lstStyle/>
          <a:p>
            <a:pPr eaLnBrk="1" hangingPunct="1"/>
            <a:r>
              <a:rPr lang="en-GB" sz="2800" smtClean="0"/>
              <a:t>Attend to your own needs during and following the delivery of bad news (counter-transference: triggering poorly understood but powerful feelings)</a:t>
            </a:r>
          </a:p>
          <a:p>
            <a:pPr eaLnBrk="1" hangingPunct="1"/>
            <a:r>
              <a:rPr lang="en-GB" sz="2800" smtClean="0"/>
              <a:t>Use multidisciplinary services to enhance patient care ( hospice)</a:t>
            </a:r>
          </a:p>
          <a:p>
            <a:pPr eaLnBrk="1" hangingPunct="1"/>
            <a:r>
              <a:rPr lang="en-GB" sz="2800" smtClean="0"/>
              <a:t>Formal or informal debriefing session with concerned team members may be appropriate to review patient management &amp; their feelings</a:t>
            </a:r>
          </a:p>
          <a:p>
            <a:pPr eaLnBrk="1" hangingPunct="1"/>
            <a:endParaRPr lang="en-GB" sz="280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a:bodyPr>
          <a:lstStyle/>
          <a:p>
            <a:r>
              <a:rPr lang="en-US" dirty="0" smtClean="0"/>
              <a:t>What to do?</a:t>
            </a:r>
            <a:br>
              <a:rPr lang="en-US" dirty="0" smtClean="0"/>
            </a:br>
            <a:r>
              <a:rPr lang="en-US" dirty="0" smtClean="0"/>
              <a:t>What not to do?</a:t>
            </a:r>
            <a:br>
              <a:rPr lang="en-US" dirty="0" smtClean="0"/>
            </a:br>
            <a:r>
              <a:rPr lang="en-US" dirty="0" smtClean="0"/>
              <a:t>How to do it?</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By </a:t>
            </a:r>
          </a:p>
          <a:p>
            <a:r>
              <a:rPr lang="en-US" dirty="0" smtClean="0"/>
              <a:t>Abdul-</a:t>
            </a:r>
            <a:r>
              <a:rPr lang="en-US" dirty="0" err="1" smtClean="0"/>
              <a:t>Rahman</a:t>
            </a:r>
            <a:r>
              <a:rPr lang="en-US" dirty="0" smtClean="0"/>
              <a:t> </a:t>
            </a:r>
            <a:r>
              <a:rPr lang="en-US" dirty="0" err="1" smtClean="0"/>
              <a:t>Awad</a:t>
            </a:r>
            <a:r>
              <a:rPr lang="en-US" dirty="0" smtClean="0"/>
              <a:t> Al-</a:t>
            </a:r>
            <a:r>
              <a:rPr lang="en-US" dirty="0" err="1" smtClean="0"/>
              <a:t>Serhani</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a:t>
            </a:r>
            <a:endParaRPr lang="en-US" dirty="0"/>
          </a:p>
        </p:txBody>
      </p:sp>
      <p:sp>
        <p:nvSpPr>
          <p:cNvPr id="3" name="Content Placeholder 2"/>
          <p:cNvSpPr>
            <a:spLocks noGrp="1"/>
          </p:cNvSpPr>
          <p:nvPr>
            <p:ph sz="quarter" idx="1"/>
          </p:nvPr>
        </p:nvSpPr>
        <p:spPr/>
        <p:txBody>
          <a:bodyPr/>
          <a:lstStyle/>
          <a:p>
            <a:r>
              <a:rPr lang="en-US" dirty="0" smtClean="0"/>
              <a:t>A 73 year old male patient has been admitted via ER with increasing shortness of breath. A chest X-ray confirms a large right sided pleural effusion. A diagnostic and therapeutic tap is performed. The cytology confirms cancerous cells, primary unknown. </a:t>
            </a:r>
          </a:p>
          <a:p>
            <a:r>
              <a:rPr lang="en-US" dirty="0" smtClean="0"/>
              <a:t>What and How to do?</a:t>
            </a:r>
          </a:p>
          <a:p>
            <a:pPr>
              <a:buNone/>
            </a:pP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229600" cy="5211763"/>
          </a:xfrm>
        </p:spPr>
        <p:txBody>
          <a:bodyPr>
            <a:normAutofit/>
          </a:bodyPr>
          <a:lstStyle/>
          <a:p>
            <a:pPr>
              <a:buFont typeface="Wingdings" pitchFamily="2" charset="2"/>
              <a:buChar char="v"/>
            </a:pPr>
            <a:r>
              <a:rPr lang="en-US" b="1" dirty="0" smtClean="0"/>
              <a:t>Preparation</a:t>
            </a:r>
          </a:p>
          <a:p>
            <a:endParaRPr lang="en-US" dirty="0" smtClean="0"/>
          </a:p>
          <a:p>
            <a:r>
              <a:rPr lang="en-US" dirty="0" smtClean="0"/>
              <a:t>Know the personal details of the patient. </a:t>
            </a:r>
          </a:p>
          <a:p>
            <a:r>
              <a:rPr lang="en-US" dirty="0" smtClean="0"/>
              <a:t>Have all the information readily available. </a:t>
            </a:r>
          </a:p>
          <a:p>
            <a:r>
              <a:rPr lang="en-US" dirty="0" smtClean="0"/>
              <a:t>Determine what the patient already knows.</a:t>
            </a:r>
          </a:p>
          <a:p>
            <a:r>
              <a:rPr lang="en-US" dirty="0" smtClean="0"/>
              <a:t>Prepare yourself for what you will say. </a:t>
            </a:r>
          </a:p>
          <a:p>
            <a:r>
              <a:rPr lang="en-US" dirty="0" smtClean="0"/>
              <a:t>Have someone else present if necessary - if possible, someone who has had prior contact with patient, or a relative/friend. Assess/ask who they would like to have with them.</a:t>
            </a:r>
          </a:p>
          <a:p>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135563"/>
          </a:xfrm>
        </p:spPr>
        <p:txBody>
          <a:bodyPr>
            <a:normAutofit fontScale="92500" lnSpcReduction="20000"/>
          </a:bodyPr>
          <a:lstStyle/>
          <a:p>
            <a:pPr>
              <a:buFont typeface="Wingdings" pitchFamily="2" charset="2"/>
              <a:buChar char="v"/>
            </a:pPr>
            <a:r>
              <a:rPr lang="en-US" b="1" dirty="0" smtClean="0"/>
              <a:t>Appropriate </a:t>
            </a:r>
            <a:r>
              <a:rPr lang="en-US" b="1" dirty="0" smtClean="0"/>
              <a:t>time</a:t>
            </a:r>
          </a:p>
          <a:p>
            <a:pPr>
              <a:buFont typeface="Wingdings" pitchFamily="2" charset="2"/>
              <a:buChar char="v"/>
            </a:pPr>
            <a:endParaRPr lang="en-US" b="1" dirty="0" smtClean="0"/>
          </a:p>
          <a:p>
            <a:pPr marL="342900" lvl="1" indent="-342900">
              <a:buFont typeface="Wingdings" pitchFamily="2" charset="2"/>
              <a:buChar char="q"/>
            </a:pPr>
            <a:r>
              <a:rPr lang="en-US" dirty="0" smtClean="0"/>
              <a:t>Look to comfort and privacy</a:t>
            </a:r>
          </a:p>
          <a:p>
            <a:endParaRPr lang="en-US" b="1" dirty="0" smtClean="0"/>
          </a:p>
          <a:p>
            <a:pPr>
              <a:buFont typeface="Wingdings" pitchFamily="2" charset="2"/>
              <a:buChar char="v"/>
            </a:pPr>
            <a:endParaRPr lang="en-US" b="1" dirty="0" smtClean="0"/>
          </a:p>
          <a:p>
            <a:pPr>
              <a:buFont typeface="Wingdings" pitchFamily="2" charset="2"/>
              <a:buChar char="v"/>
            </a:pPr>
            <a:r>
              <a:rPr lang="en-US" b="1" dirty="0" smtClean="0"/>
              <a:t>Introduction</a:t>
            </a:r>
          </a:p>
          <a:p>
            <a:r>
              <a:rPr lang="en-US" dirty="0" smtClean="0"/>
              <a:t>Introduce yourself properly. </a:t>
            </a:r>
          </a:p>
          <a:p>
            <a:r>
              <a:rPr lang="en-US" dirty="0" smtClean="0"/>
              <a:t>Spend a few minutes establishing rapport.</a:t>
            </a:r>
          </a:p>
          <a:p>
            <a:r>
              <a:rPr lang="en-US" dirty="0" smtClean="0"/>
              <a:t>Ask for information from the recipient to establish their knowledge of the situation.</a:t>
            </a:r>
            <a:r>
              <a:rPr lang="en-US" dirty="0" smtClean="0">
                <a:solidFill>
                  <a:srgbClr val="FF0000"/>
                </a:solidFill>
              </a:rPr>
              <a:t> </a:t>
            </a:r>
          </a:p>
          <a:p>
            <a:r>
              <a:rPr lang="en-US" dirty="0" smtClean="0">
                <a:solidFill>
                  <a:schemeClr val="accent2">
                    <a:lumMod val="75000"/>
                  </a:schemeClr>
                </a:solidFill>
              </a:rPr>
              <a:t>Mistake</a:t>
            </a:r>
            <a:r>
              <a:rPr lang="en-US" dirty="0" smtClean="0">
                <a:solidFill>
                  <a:srgbClr val="FF0000"/>
                </a:solidFill>
              </a:rPr>
              <a:t>:</a:t>
            </a:r>
          </a:p>
          <a:p>
            <a:r>
              <a:rPr lang="en-US" dirty="0" smtClean="0">
                <a:solidFill>
                  <a:srgbClr val="FF0000"/>
                </a:solidFill>
              </a:rPr>
              <a:t>Hurry</a:t>
            </a:r>
            <a:r>
              <a:rPr lang="en-US" dirty="0" smtClean="0"/>
              <a:t> </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8229600" cy="6172200"/>
          </a:xfrm>
        </p:spPr>
        <p:txBody>
          <a:bodyPr>
            <a:noAutofit/>
          </a:bodyPr>
          <a:lstStyle/>
          <a:p>
            <a:pPr>
              <a:buFont typeface="Wingdings" pitchFamily="2" charset="2"/>
              <a:buChar char="v"/>
            </a:pPr>
            <a:endParaRPr lang="en-US" b="1" dirty="0" smtClean="0"/>
          </a:p>
          <a:p>
            <a:pPr>
              <a:buFont typeface="Wingdings" pitchFamily="2" charset="2"/>
              <a:buChar char="v"/>
            </a:pPr>
            <a:r>
              <a:rPr lang="en-US" b="1" dirty="0" smtClean="0"/>
              <a:t>Achieving understanding</a:t>
            </a:r>
          </a:p>
          <a:p>
            <a:pPr>
              <a:buFont typeface="Wingdings" pitchFamily="2" charset="2"/>
              <a:buChar char="ü"/>
            </a:pPr>
            <a:endParaRPr lang="en-US" dirty="0" smtClean="0"/>
          </a:p>
          <a:p>
            <a:pPr>
              <a:buFont typeface="Wingdings" pitchFamily="2" charset="2"/>
              <a:buChar char="ü"/>
            </a:pPr>
            <a:r>
              <a:rPr lang="en-US" dirty="0" smtClean="0"/>
              <a:t>Speak clearly, other language.</a:t>
            </a:r>
          </a:p>
          <a:p>
            <a:pPr>
              <a:buFont typeface="Wingdings" pitchFamily="2" charset="2"/>
              <a:buChar char="ü"/>
            </a:pPr>
            <a:r>
              <a:rPr lang="en-US" dirty="0" smtClean="0"/>
              <a:t> using non-medical terminology.</a:t>
            </a:r>
          </a:p>
          <a:p>
            <a:pPr>
              <a:buFont typeface="Wingdings" pitchFamily="2" charset="2"/>
              <a:buChar char="ü"/>
            </a:pPr>
            <a:r>
              <a:rPr lang="en-US" dirty="0" smtClean="0"/>
              <a:t>Repeat.</a:t>
            </a:r>
          </a:p>
          <a:p>
            <a:pPr>
              <a:buFont typeface="Wingdings" pitchFamily="2" charset="2"/>
              <a:buChar char="ü"/>
            </a:pPr>
            <a:r>
              <a:rPr lang="en-US" dirty="0" smtClean="0"/>
              <a:t>Regularly check understanding.</a:t>
            </a:r>
          </a:p>
          <a:p>
            <a:pPr>
              <a:buFont typeface="Wingdings" pitchFamily="2" charset="2"/>
              <a:buChar char="ü"/>
            </a:pPr>
            <a:r>
              <a:rPr lang="en-US" dirty="0" smtClean="0">
                <a:solidFill>
                  <a:schemeClr val="accent2">
                    <a:lumMod val="75000"/>
                  </a:schemeClr>
                </a:solidFill>
              </a:rPr>
              <a:t>Mistake:</a:t>
            </a:r>
          </a:p>
          <a:p>
            <a:pPr>
              <a:buFont typeface="Wingdings" pitchFamily="2" charset="2"/>
              <a:buChar char="ü"/>
            </a:pPr>
            <a:r>
              <a:rPr lang="en-US" dirty="0" smtClean="0">
                <a:solidFill>
                  <a:srgbClr val="FF0000"/>
                </a:solidFill>
              </a:rPr>
              <a:t>Use medical terminology</a:t>
            </a:r>
            <a:r>
              <a:rPr lang="en-US" dirty="0" smtClean="0"/>
              <a:t> </a:t>
            </a:r>
            <a:r>
              <a:rPr lang="en-US" dirty="0" smtClean="0">
                <a:solidFill>
                  <a:srgbClr val="FF0000"/>
                </a:solidFill>
              </a:rPr>
              <a:t>or unclear language/words.</a:t>
            </a:r>
          </a:p>
          <a:p>
            <a:pPr>
              <a:buFont typeface="Wingdings" pitchFamily="2" charset="2"/>
              <a:buChar char="ü"/>
            </a:pPr>
            <a:endParaRPr lang="en-US" dirty="0" smtClean="0"/>
          </a:p>
          <a:p>
            <a:pPr>
              <a:buNone/>
            </a:pPr>
            <a:endParaRPr lang="en-US" dirty="0" smtClean="0"/>
          </a:p>
          <a:p>
            <a:pPr>
              <a:buNone/>
            </a:pPr>
            <a:r>
              <a:rPr lang="en-US" b="1" dirty="0" smtClean="0"/>
              <a:t> </a:t>
            </a:r>
          </a:p>
          <a:p>
            <a:pPr>
              <a:buNone/>
            </a:pPr>
            <a:endParaRPr lang="en-US" dirty="0" smtClean="0"/>
          </a:p>
          <a:p>
            <a:pPr>
              <a:buNone/>
            </a:pPr>
            <a:endParaRPr lang="en-US" dirty="0" smtClean="0"/>
          </a:p>
          <a:p>
            <a:pPr>
              <a:buNone/>
            </a:pPr>
            <a:endParaRPr lang="en-US" dirty="0"/>
          </a:p>
          <a:p>
            <a:pPr>
              <a:buNone/>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4800" dirty="0" smtClean="0"/>
              <a:t>Introduction :</a:t>
            </a:r>
          </a:p>
          <a:p>
            <a:endParaRPr lang="en-US" sz="4800" dirty="0" smtClean="0"/>
          </a:p>
          <a:p>
            <a:pPr>
              <a:buNone/>
            </a:pPr>
            <a:r>
              <a:rPr lang="en-US" sz="4800" dirty="0" smtClean="0"/>
              <a:t>By  </a:t>
            </a:r>
          </a:p>
          <a:p>
            <a:pPr>
              <a:buNone/>
            </a:pPr>
            <a:r>
              <a:rPr lang="en-US" sz="4800" dirty="0" err="1" smtClean="0"/>
              <a:t>Saleh</a:t>
            </a:r>
            <a:r>
              <a:rPr lang="en-US" sz="4800" dirty="0" smtClean="0"/>
              <a:t> </a:t>
            </a:r>
            <a:r>
              <a:rPr lang="en-US" sz="4800" dirty="0" err="1" smtClean="0"/>
              <a:t>alzahrani</a:t>
            </a:r>
            <a:endParaRPr lang="en-US" sz="4800" dirty="0" smtClean="0"/>
          </a:p>
          <a:p>
            <a:endParaRPr lang="en-US" sz="4800"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447800"/>
            <a:ext cx="8229600" cy="5029200"/>
          </a:xfrm>
        </p:spPr>
        <p:txBody>
          <a:bodyPr>
            <a:noAutofit/>
          </a:bodyPr>
          <a:lstStyle/>
          <a:p>
            <a:pPr>
              <a:buFont typeface="Wingdings" pitchFamily="2" charset="2"/>
              <a:buChar char="v"/>
            </a:pPr>
            <a:r>
              <a:rPr lang="en-US" b="1" dirty="0" smtClean="0"/>
              <a:t>Identify the patient’s main concern.</a:t>
            </a:r>
          </a:p>
          <a:p>
            <a:pPr>
              <a:buFont typeface="Wingdings" pitchFamily="2" charset="2"/>
              <a:buChar char="v"/>
            </a:pPr>
            <a:endParaRPr lang="en-US" b="1" dirty="0" smtClean="0"/>
          </a:p>
          <a:p>
            <a:pPr>
              <a:buFont typeface="Wingdings" pitchFamily="2" charset="2"/>
              <a:buChar char="v"/>
            </a:pPr>
            <a:r>
              <a:rPr lang="en-US" b="1" dirty="0" smtClean="0"/>
              <a:t>Warn the patient that bad news is coming.</a:t>
            </a:r>
          </a:p>
          <a:p>
            <a:pPr lvl="1">
              <a:buFont typeface="Wingdings" pitchFamily="2" charset="2"/>
              <a:buChar char="q"/>
            </a:pPr>
            <a:r>
              <a:rPr lang="en-US" sz="3200" dirty="0" smtClean="0"/>
              <a:t>Tell them how very sorry you yourself are about what has happened:</a:t>
            </a:r>
          </a:p>
          <a:p>
            <a:pPr lvl="1"/>
            <a:r>
              <a:rPr lang="en-US" sz="3200" dirty="0" smtClean="0"/>
              <a:t>"I cannot begin to imagine how you may be feeling at the moment."</a:t>
            </a:r>
          </a:p>
          <a:p>
            <a:pPr lvl="1"/>
            <a:r>
              <a:rPr lang="en-US" sz="3200" dirty="0" smtClean="0"/>
              <a:t>"May I say how very sorry I am about what has happened."</a:t>
            </a:r>
          </a:p>
          <a:p>
            <a:endParaRPr lang="en-US" sz="2000" b="1" dirty="0"/>
          </a:p>
          <a:p>
            <a:endParaRPr lang="en-US" sz="2000" dirty="0" smtClean="0">
              <a:solidFill>
                <a:srgbClr val="FF0000"/>
              </a:solidFill>
            </a:endParaRPr>
          </a:p>
          <a:p>
            <a:endParaRPr lang="en-US" sz="2000" b="1" dirty="0" smtClean="0">
              <a:solidFill>
                <a:srgbClr val="FF0000"/>
              </a:solidFill>
            </a:endParaRPr>
          </a:p>
          <a:p>
            <a:pPr>
              <a:buNone/>
            </a:pPr>
            <a:endParaRPr lang="en-US" sz="2000" b="1" dirty="0" smtClean="0"/>
          </a:p>
          <a:p>
            <a:endParaRPr lang="en-US" sz="2000" dirty="0" smtClean="0"/>
          </a:p>
          <a:p>
            <a:pPr>
              <a:buFont typeface="Wingdings" pitchFamily="2" charset="2"/>
              <a:buChar char="v"/>
            </a:pPr>
            <a:endParaRPr lang="en-US" sz="2000" b="1" dirty="0" smtClean="0"/>
          </a:p>
          <a:p>
            <a:pPr>
              <a:buFont typeface="Wingdings" pitchFamily="2" charset="2"/>
              <a:buChar char="v"/>
            </a:pPr>
            <a:endParaRPr lang="en-US" sz="2000" b="1" dirty="0" smtClean="0"/>
          </a:p>
          <a:p>
            <a:pPr>
              <a:buFont typeface="Wingdings" pitchFamily="2" charset="2"/>
              <a:buChar char="v"/>
            </a:pPr>
            <a:endParaRPr lang="en-US" sz="2000" b="1" dirty="0" smtClean="0"/>
          </a:p>
          <a:p>
            <a:pPr>
              <a:buNone/>
            </a:pPr>
            <a:endParaRPr lang="en-US" sz="2000" b="1" dirty="0" smtClean="0"/>
          </a:p>
          <a:p>
            <a:pPr>
              <a:buFont typeface="Wingdings" pitchFamily="2" charset="2"/>
              <a:buChar char="v"/>
            </a:pPr>
            <a:endParaRPr lang="en-US" sz="2000" b="1" dirty="0" smtClean="0"/>
          </a:p>
          <a:p>
            <a:pPr>
              <a:buFont typeface="Wingdings" pitchFamily="2" charset="2"/>
              <a:buChar char="v"/>
            </a:pPr>
            <a:endParaRPr lang="en-US" sz="2000" b="1" dirty="0" smtClean="0"/>
          </a:p>
          <a:p>
            <a:pPr>
              <a:buFont typeface="Wingdings" pitchFamily="2" charset="2"/>
              <a:buChar char="v"/>
            </a:pPr>
            <a:endParaRPr lang="en-US" sz="2000" b="1" dirty="0"/>
          </a:p>
          <a:p>
            <a:pPr>
              <a:buFont typeface="Wingdings" pitchFamily="2" charset="2"/>
              <a:buChar char="v"/>
            </a:pPr>
            <a:endParaRPr lang="en-US" sz="2000" b="1" dirty="0" smtClean="0"/>
          </a:p>
          <a:p>
            <a:pPr>
              <a:buFont typeface="Wingdings" pitchFamily="2" charset="2"/>
              <a:buChar char="v"/>
            </a:pPr>
            <a:endParaRPr lang="en-US" sz="2000" b="1" dirty="0"/>
          </a:p>
          <a:p>
            <a:pPr>
              <a:buFont typeface="Wingdings" pitchFamily="2" charset="2"/>
              <a:buChar char="v"/>
            </a:pPr>
            <a:endParaRPr lang="en-US" sz="2000" dirty="0" smtClean="0"/>
          </a:p>
          <a:p>
            <a:endParaRPr lang="en-US" sz="20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762000"/>
            <a:ext cx="8153400" cy="4495800"/>
          </a:xfrm>
        </p:spPr>
        <p:txBody>
          <a:bodyPr>
            <a:normAutofit/>
          </a:bodyPr>
          <a:lstStyle/>
          <a:p>
            <a:pPr>
              <a:buFont typeface="Wingdings" pitchFamily="2" charset="2"/>
              <a:buChar char="v"/>
            </a:pPr>
            <a:r>
              <a:rPr lang="en-US" sz="3200" b="1" dirty="0" smtClean="0"/>
              <a:t>Break the Bad News</a:t>
            </a:r>
          </a:p>
          <a:p>
            <a:endParaRPr lang="en-US" b="1" dirty="0" smtClean="0"/>
          </a:p>
          <a:p>
            <a:r>
              <a:rPr lang="en-US" b="1" dirty="0" smtClean="0"/>
              <a:t>Give information in small chunks</a:t>
            </a:r>
          </a:p>
          <a:p>
            <a:r>
              <a:rPr lang="en-US" b="1" i="1" u="sng" dirty="0" smtClean="0">
                <a:solidFill>
                  <a:schemeClr val="accent2">
                    <a:lumMod val="75000"/>
                  </a:schemeClr>
                </a:solidFill>
              </a:rPr>
              <a:t>Mistakes:</a:t>
            </a:r>
          </a:p>
          <a:p>
            <a:r>
              <a:rPr lang="en-US" dirty="0" smtClean="0">
                <a:solidFill>
                  <a:srgbClr val="FF0000"/>
                </a:solidFill>
              </a:rPr>
              <a:t>Give all the information in one go</a:t>
            </a:r>
          </a:p>
          <a:p>
            <a:r>
              <a:rPr lang="en-US" dirty="0" smtClean="0">
                <a:solidFill>
                  <a:srgbClr val="FF0000"/>
                </a:solidFill>
              </a:rPr>
              <a:t>Give too much information</a:t>
            </a:r>
          </a:p>
          <a:p>
            <a:r>
              <a:rPr lang="en-US" dirty="0" smtClean="0">
                <a:solidFill>
                  <a:srgbClr val="FF0000"/>
                </a:solidFill>
              </a:rPr>
              <a:t>Be blunt. Words can be like loaded pistols/guns</a:t>
            </a:r>
          </a:p>
          <a:p>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4525963"/>
          </a:xfrm>
        </p:spPr>
        <p:txBody>
          <a:bodyPr>
            <a:noAutofit/>
          </a:bodyPr>
          <a:lstStyle/>
          <a:p>
            <a:pPr>
              <a:buFont typeface="Wingdings" pitchFamily="2" charset="2"/>
              <a:buChar char="v"/>
            </a:pPr>
            <a:r>
              <a:rPr lang="en-US" b="1" dirty="0" smtClean="0"/>
              <a:t>Pacing and shared control</a:t>
            </a:r>
          </a:p>
          <a:p>
            <a:endParaRPr lang="en-US" dirty="0" smtClean="0"/>
          </a:p>
          <a:p>
            <a:r>
              <a:rPr lang="en-US" dirty="0" smtClean="0"/>
              <a:t>Try to lead the patient towards making the diagnosis. </a:t>
            </a:r>
          </a:p>
          <a:p>
            <a:r>
              <a:rPr lang="en-US" dirty="0" smtClean="0"/>
              <a:t>Let the patient take some of the lead - involve them in the management decisions. </a:t>
            </a:r>
          </a:p>
          <a:p>
            <a:r>
              <a:rPr lang="en-US" dirty="0" smtClean="0"/>
              <a:t>Allow for pauses - silences are useful.</a:t>
            </a:r>
          </a:p>
          <a:p>
            <a:r>
              <a:rPr lang="en-US" b="1" dirty="0" smtClean="0"/>
              <a:t>Do not be afraid of silence or tears.</a:t>
            </a:r>
          </a:p>
          <a:p>
            <a:r>
              <a:rPr lang="en-US" dirty="0" smtClean="0"/>
              <a:t>Allow them to ask questions. </a:t>
            </a:r>
          </a:p>
          <a:p>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85800"/>
            <a:ext cx="8610600" cy="4953000"/>
          </a:xfrm>
        </p:spPr>
        <p:txBody>
          <a:bodyPr>
            <a:normAutofit/>
          </a:bodyPr>
          <a:lstStyle/>
          <a:p>
            <a:pPr>
              <a:buFont typeface="Wingdings" pitchFamily="2" charset="2"/>
              <a:buChar char="v"/>
            </a:pPr>
            <a:r>
              <a:rPr lang="en-US" sz="4000" b="1" dirty="0" smtClean="0"/>
              <a:t>Responding to emotions</a:t>
            </a:r>
          </a:p>
          <a:p>
            <a:endParaRPr lang="en-US" b="1" i="1" dirty="0" smtClean="0"/>
          </a:p>
          <a:p>
            <a:r>
              <a:rPr lang="en-US" b="1" i="1" dirty="0" smtClean="0"/>
              <a:t>Be sensitive</a:t>
            </a:r>
          </a:p>
          <a:p>
            <a:r>
              <a:rPr lang="en-US" b="1" dirty="0" smtClean="0"/>
              <a:t>Touch the patient/relative if appropriate. </a:t>
            </a:r>
          </a:p>
          <a:p>
            <a:r>
              <a:rPr lang="en-US" dirty="0" smtClean="0"/>
              <a:t>Reassure them that is alright for them to cry. Allow expression of emotion. </a:t>
            </a:r>
          </a:p>
          <a:p>
            <a:r>
              <a:rPr lang="en-US" b="1" dirty="0" smtClean="0"/>
              <a:t>Maintain eye contact and non-verbal communication. </a:t>
            </a:r>
          </a:p>
          <a:p>
            <a:r>
              <a:rPr lang="en-US" dirty="0" smtClean="0"/>
              <a:t>Show your own emotion. </a:t>
            </a:r>
          </a:p>
          <a:p>
            <a:pPr>
              <a:buNone/>
            </a:pPr>
            <a:endParaRPr lang="en-US" b="1" dirty="0" smtClean="0"/>
          </a:p>
          <a:p>
            <a:endParaRPr lang="en-US" dirty="0" smtClean="0"/>
          </a:p>
          <a:p>
            <a:endParaRPr lang="en-US" dirty="0" smtClean="0"/>
          </a:p>
          <a:p>
            <a:pPr>
              <a:buFont typeface="Wingdings" pitchFamily="2" charset="2"/>
              <a:buChar char="v"/>
            </a:pPr>
            <a:endParaRPr lang="en-US" b="1" dirty="0" smtClean="0"/>
          </a:p>
          <a:p>
            <a:pPr>
              <a:buFont typeface="Wingdings" pitchFamily="2" charset="2"/>
              <a:buChar char="v"/>
            </a:pPr>
            <a:endParaRPr lang="en-US" b="1" dirty="0" smtClean="0"/>
          </a:p>
          <a:p>
            <a:pPr>
              <a:buFont typeface="Wingdings" pitchFamily="2" charset="2"/>
              <a:buChar char="v"/>
            </a:pPr>
            <a:endParaRPr lang="en-US" b="1" dirty="0" smtClean="0"/>
          </a:p>
          <a:p>
            <a:pPr>
              <a:buFont typeface="Wingdings" pitchFamily="2" charset="2"/>
              <a:buChar char="v"/>
            </a:pPr>
            <a:endParaRPr lang="en-US" b="1" dirty="0" smtClean="0"/>
          </a:p>
          <a:p>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838200"/>
            <a:ext cx="8229600" cy="5715000"/>
          </a:xfrm>
        </p:spPr>
        <p:txBody>
          <a:bodyPr>
            <a:noAutofit/>
          </a:bodyPr>
          <a:lstStyle/>
          <a:p>
            <a:pPr>
              <a:buFont typeface="Wingdings" pitchFamily="2" charset="2"/>
              <a:buChar char="v"/>
            </a:pPr>
            <a:r>
              <a:rPr lang="en-US" sz="2800" b="1" dirty="0" smtClean="0"/>
              <a:t>Offer realistic hope (Honesty)</a:t>
            </a:r>
          </a:p>
          <a:p>
            <a:endParaRPr lang="en-US" sz="2800" dirty="0" smtClean="0"/>
          </a:p>
          <a:p>
            <a:r>
              <a:rPr lang="en-US" sz="2800" dirty="0" smtClean="0"/>
              <a:t>Offer both worst and best scenarios. </a:t>
            </a:r>
          </a:p>
          <a:p>
            <a:r>
              <a:rPr lang="en-US" sz="2800" dirty="0" smtClean="0"/>
              <a:t>If appropriate, leave the recipient of the news with some hope. </a:t>
            </a:r>
          </a:p>
          <a:p>
            <a:r>
              <a:rPr lang="en-US" sz="2800" dirty="0" smtClean="0"/>
              <a:t>Take responsibility for any mistakes. </a:t>
            </a:r>
          </a:p>
          <a:p>
            <a:r>
              <a:rPr lang="en-US" sz="2800" dirty="0" smtClean="0"/>
              <a:t>Do not be afraid to say things like "sorry" and "I don't know" - more useful to be honest if you do not have the full clinical knowledge</a:t>
            </a:r>
          </a:p>
          <a:p>
            <a:r>
              <a:rPr lang="en-US" sz="2800" b="1" dirty="0" smtClean="0">
                <a:solidFill>
                  <a:schemeClr val="accent2">
                    <a:lumMod val="75000"/>
                  </a:schemeClr>
                </a:solidFill>
              </a:rPr>
              <a:t>Mistakes:</a:t>
            </a:r>
          </a:p>
          <a:p>
            <a:r>
              <a:rPr lang="en-US" sz="2800" dirty="0" smtClean="0">
                <a:solidFill>
                  <a:srgbClr val="FF0000"/>
                </a:solidFill>
              </a:rPr>
              <a:t>Lie or be economical with the truth</a:t>
            </a:r>
          </a:p>
          <a:p>
            <a:r>
              <a:rPr lang="en-US" sz="2800" dirty="0" smtClean="0">
                <a:solidFill>
                  <a:srgbClr val="FF0000"/>
                </a:solidFill>
              </a:rPr>
              <a:t>Guess the prognosis (She has got 6 months, may be 7) </a:t>
            </a:r>
            <a:endParaRPr lang="en-GB" sz="2800" dirty="0" smtClean="0">
              <a:solidFill>
                <a:srgbClr val="FF0000"/>
              </a:solidFill>
            </a:endParaRPr>
          </a:p>
          <a:p>
            <a:endParaRPr lang="en-US" sz="2800" dirty="0" smtClean="0">
              <a:solidFill>
                <a:srgbClr val="FF0000"/>
              </a:solidFill>
            </a:endParaRPr>
          </a:p>
          <a:p>
            <a:endParaRPr lang="en-US" sz="2800"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762000"/>
            <a:ext cx="8153400" cy="4495800"/>
          </a:xfrm>
        </p:spPr>
        <p:txBody>
          <a:bodyPr>
            <a:normAutofit/>
          </a:bodyPr>
          <a:lstStyle/>
          <a:p>
            <a:pPr>
              <a:buFont typeface="Wingdings" pitchFamily="2" charset="2"/>
              <a:buChar char="v"/>
            </a:pPr>
            <a:r>
              <a:rPr lang="en-US" b="1" dirty="0" smtClean="0"/>
              <a:t>Support</a:t>
            </a:r>
          </a:p>
          <a:p>
            <a:endParaRPr lang="en-US" dirty="0" smtClean="0"/>
          </a:p>
          <a:p>
            <a:r>
              <a:rPr lang="en-US" dirty="0" smtClean="0"/>
              <a:t>Highlight any positive help </a:t>
            </a:r>
            <a:r>
              <a:rPr lang="en-US" dirty="0" err="1" smtClean="0"/>
              <a:t>eg</a:t>
            </a:r>
            <a:r>
              <a:rPr lang="en-US" dirty="0" smtClean="0"/>
              <a:t>. pain relief. </a:t>
            </a:r>
          </a:p>
          <a:p>
            <a:r>
              <a:rPr lang="en-US" dirty="0" smtClean="0"/>
              <a:t>Offer continuing support/ practical advice. </a:t>
            </a:r>
          </a:p>
          <a:p>
            <a:r>
              <a:rPr lang="en-US" dirty="0" smtClean="0"/>
              <a:t>Have a plan for the future - help the patient/relative to plan.</a:t>
            </a:r>
          </a:p>
          <a:p>
            <a:pPr>
              <a:buNone/>
            </a:pPr>
            <a:endParaRPr lang="en-US" b="1" dirty="0" smtClean="0"/>
          </a:p>
          <a:p>
            <a:pPr>
              <a:buFont typeface="Wingdings" pitchFamily="2" charset="2"/>
              <a:buChar char="v"/>
            </a:pPr>
            <a:endParaRPr lang="en-US" b="1" dirty="0" smtClean="0"/>
          </a:p>
          <a:p>
            <a:pPr>
              <a:buFont typeface="Wingdings" pitchFamily="2" charset="2"/>
              <a:buChar char="v"/>
            </a:pPr>
            <a:endParaRPr lang="en-GB" b="1" dirty="0" smtClean="0"/>
          </a:p>
          <a:p>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838200"/>
            <a:ext cx="8229600" cy="5181600"/>
          </a:xfrm>
        </p:spPr>
        <p:txBody>
          <a:bodyPr>
            <a:normAutofit lnSpcReduction="10000"/>
          </a:bodyPr>
          <a:lstStyle/>
          <a:p>
            <a:pPr>
              <a:buFont typeface="Wingdings" pitchFamily="2" charset="2"/>
              <a:buChar char="v"/>
            </a:pPr>
            <a:r>
              <a:rPr lang="en-US" b="1" dirty="0" smtClean="0"/>
              <a:t>Summarize and check understanding (Closure)</a:t>
            </a:r>
          </a:p>
          <a:p>
            <a:endParaRPr lang="en-US" dirty="0" smtClean="0"/>
          </a:p>
          <a:p>
            <a:r>
              <a:rPr lang="en-US" dirty="0" smtClean="0"/>
              <a:t>Summarize at the end of the discussion. </a:t>
            </a:r>
          </a:p>
          <a:p>
            <a:r>
              <a:rPr lang="en-US" dirty="0" smtClean="0"/>
              <a:t>Finish with any positive points. </a:t>
            </a:r>
          </a:p>
          <a:p>
            <a:r>
              <a:rPr lang="en-US" dirty="0" smtClean="0"/>
              <a:t>Close discussion by inviting questions. </a:t>
            </a:r>
          </a:p>
          <a:p>
            <a:r>
              <a:rPr lang="en-US" dirty="0" smtClean="0"/>
              <a:t>Make sure the patient can get home OK. </a:t>
            </a:r>
          </a:p>
          <a:p>
            <a:r>
              <a:rPr lang="en-US" dirty="0" smtClean="0"/>
              <a:t>If the patient can’t, make sure that some one is with the patient when he leaves.</a:t>
            </a:r>
          </a:p>
          <a:p>
            <a:r>
              <a:rPr lang="en-US" dirty="0" smtClean="0"/>
              <a:t>Set the next meeting and arrange follow up </a:t>
            </a:r>
          </a:p>
          <a:p>
            <a:r>
              <a:rPr lang="en-US" dirty="0" smtClean="0"/>
              <a:t>Give a telephone number</a:t>
            </a:r>
          </a:p>
          <a:p>
            <a:pPr>
              <a:buFont typeface="Wingdings" pitchFamily="2" charset="2"/>
              <a:buChar char="v"/>
            </a:pPr>
            <a:endParaRPr lang="en-US" b="1" dirty="0" smtClean="0"/>
          </a:p>
          <a:p>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Things </a:t>
            </a:r>
            <a:r>
              <a:rPr lang="en-US" dirty="0" smtClean="0">
                <a:solidFill>
                  <a:srgbClr val="FF0000"/>
                </a:solidFill>
              </a:rPr>
              <a:t>not</a:t>
            </a:r>
            <a:r>
              <a:rPr lang="en-US" dirty="0" smtClean="0"/>
              <a:t> to say</a:t>
            </a:r>
            <a:endParaRPr lang="en-US" dirty="0"/>
          </a:p>
        </p:txBody>
      </p:sp>
      <p:sp>
        <p:nvSpPr>
          <p:cNvPr id="3" name="Content Placeholder 2"/>
          <p:cNvSpPr>
            <a:spLocks noGrp="1"/>
          </p:cNvSpPr>
          <p:nvPr>
            <p:ph sz="quarter" idx="1"/>
          </p:nvPr>
        </p:nvSpPr>
        <p:spPr>
          <a:xfrm>
            <a:off x="457200" y="1295400"/>
            <a:ext cx="8229600" cy="4830763"/>
          </a:xfrm>
        </p:spPr>
        <p:txBody>
          <a:bodyPr>
            <a:noAutofit/>
          </a:bodyPr>
          <a:lstStyle/>
          <a:p>
            <a:endParaRPr lang="en-US" dirty="0" smtClean="0"/>
          </a:p>
          <a:p>
            <a:r>
              <a:rPr lang="en-US" dirty="0" smtClean="0"/>
              <a:t>Do not say: "I know how you feel" or "Are you happy with that?" You cannot know how they feel. The words "happy" and death are not compatible.</a:t>
            </a:r>
          </a:p>
          <a:p>
            <a:r>
              <a:rPr lang="en-US" dirty="0" smtClean="0"/>
              <a:t>Do not try to finish off anyone's sentences. Let them formulate what they want to say, even if this takes some time.</a:t>
            </a:r>
          </a:p>
          <a:p>
            <a:r>
              <a:rPr lang="en-US" dirty="0" smtClean="0"/>
              <a:t>Don't ask them to fill in any forms at this point — e.g. on National Insurance, death certificates etc.</a:t>
            </a:r>
          </a:p>
          <a:p>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hlinkClick r:id="rId2" tooltip="http://www.youtube.com/watch?v=Q5Q-isP-JqY"/>
              </a:rPr>
              <a:t>http://www.youtube.com/watch?v=Q5Q-isP-JqY</a:t>
            </a:r>
            <a:endParaRPr lang="en-US" dirty="0" smtClean="0"/>
          </a:p>
          <a:p>
            <a:endParaRPr lang="en-US" dirty="0" smtClean="0"/>
          </a:p>
          <a:p>
            <a:endParaRPr lang="en-US" dirty="0" smtClean="0"/>
          </a:p>
          <a:p>
            <a:endParaRPr lang="en-US" dirty="0" smtClean="0"/>
          </a:p>
          <a:p>
            <a:r>
              <a:rPr lang="en-US" u="sng" dirty="0" smtClean="0">
                <a:hlinkClick r:id="rId3"/>
              </a:rPr>
              <a:t>http://www.youtube.com/watch?v=Q5Q-isP-JqY&amp;feature=related</a:t>
            </a:r>
            <a:r>
              <a:rPr lang="en-US" u="sng" dirty="0" smtClean="0"/>
              <a:t>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quarter" idx="1"/>
          </p:nvPr>
        </p:nvSpPr>
        <p:spPr/>
        <p:txBody>
          <a:bodyPr>
            <a:normAutofit/>
          </a:bodyPr>
          <a:lstStyle/>
          <a:p>
            <a:r>
              <a:rPr lang="en-US" dirty="0" smtClean="0"/>
              <a:t>Prof. </a:t>
            </a:r>
            <a:r>
              <a:rPr lang="en-US" dirty="0" err="1" smtClean="0"/>
              <a:t>Riaz</a:t>
            </a:r>
            <a:r>
              <a:rPr lang="en-US" dirty="0" smtClean="0"/>
              <a:t> </a:t>
            </a:r>
            <a:r>
              <a:rPr lang="en-US" dirty="0" err="1" smtClean="0"/>
              <a:t>Qurishi</a:t>
            </a:r>
            <a:r>
              <a:rPr lang="en-US" dirty="0" smtClean="0"/>
              <a:t> presentation.</a:t>
            </a:r>
          </a:p>
          <a:p>
            <a:r>
              <a:rPr lang="en-US" dirty="0" smtClean="0"/>
              <a:t>Medical education 1995,29,430-435. </a:t>
            </a:r>
          </a:p>
          <a:p>
            <a:r>
              <a:rPr lang="en-US" dirty="0" smtClean="0"/>
              <a:t>Update July 1996 .</a:t>
            </a:r>
          </a:p>
          <a:p>
            <a:r>
              <a:rPr lang="en-US" dirty="0" smtClean="0">
                <a:hlinkClick r:id="rId3" action="ppaction://hlinkfile"/>
              </a:rPr>
              <a:t>Breaking bad news – </a:t>
            </a:r>
            <a:r>
              <a:rPr lang="en-US" smtClean="0">
                <a:solidFill>
                  <a:srgbClr val="FF0000"/>
                </a:solidFill>
                <a:hlinkClick r:id="rId3" action="ppaction://hlinkfile"/>
              </a:rPr>
              <a:t>BMJ</a:t>
            </a:r>
            <a:r>
              <a:rPr lang="en-US" smtClean="0"/>
              <a:t> Jul </a:t>
            </a:r>
            <a:r>
              <a:rPr lang="en-US" dirty="0" smtClean="0"/>
              <a:t>2002 </a:t>
            </a:r>
          </a:p>
          <a:p>
            <a:r>
              <a:rPr lang="en-US" dirty="0" smtClean="0"/>
              <a:t>Communicating Bad News A guidance Pack</a:t>
            </a:r>
          </a:p>
          <a:p>
            <a:pPr>
              <a:buNone/>
            </a:pPr>
            <a:r>
              <a:rPr lang="en-US" dirty="0" smtClean="0"/>
              <a:t>     dart centre for journalism and trauma   </a:t>
            </a:r>
          </a:p>
          <a:p>
            <a:r>
              <a:rPr lang="en-US" dirty="0" err="1" smtClean="0"/>
              <a:t>Youtube</a:t>
            </a:r>
            <a:r>
              <a:rPr lang="en-US" dirty="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3276600"/>
          </a:xfrm>
        </p:spPr>
        <p:txBody>
          <a:bodyPr>
            <a:normAutofit/>
          </a:bodyPr>
          <a:lstStyle/>
          <a:p>
            <a:pPr marR="45720" lvl="0" algn="r" eaLnBrk="0" fontAlgn="base" hangingPunct="0">
              <a:spcBef>
                <a:spcPct val="20000"/>
              </a:spcBef>
              <a:spcAft>
                <a:spcPct val="0"/>
              </a:spcAft>
              <a:defRPr/>
            </a:pPr>
            <a:r>
              <a:rPr lang="ar-SA" sz="2800" b="1" dirty="0" smtClean="0"/>
              <a:t>عن أبي يحيى صهيب بن سنان رضي الله عنه قال: قال رسول الله صلى الله عليه وسلم:</a:t>
            </a:r>
            <a:br>
              <a:rPr lang="ar-SA" sz="2800" b="1" dirty="0" smtClean="0"/>
            </a:br>
            <a:r>
              <a:rPr lang="ar-SA" sz="2800" b="1" dirty="0" smtClean="0"/>
              <a:t>(( عجبا لأمر المؤمن </a:t>
            </a:r>
            <a:r>
              <a:rPr lang="ar-SA" sz="2800" b="1" u="sng" dirty="0" smtClean="0">
                <a:solidFill>
                  <a:srgbClr val="FF0000"/>
                </a:solidFill>
              </a:rPr>
              <a:t>إن أمره كله له خير</a:t>
            </a:r>
            <a:r>
              <a:rPr lang="ar-SA" sz="2800" b="1" dirty="0" smtClean="0">
                <a:solidFill>
                  <a:srgbClr val="FF0000"/>
                </a:solidFill>
              </a:rPr>
              <a:t> </a:t>
            </a:r>
            <a:r>
              <a:rPr lang="ar-SA" sz="2800" b="1" dirty="0" smtClean="0"/>
              <a:t>وليس ذلك إلا للمؤمن: إن أصابته سراء شكر فكان خيرا له، وإن أصابته ضراء صبر فكان خيرا له)) رواه مسلم</a:t>
            </a:r>
            <a:br>
              <a:rPr lang="ar-SA" sz="2800" b="1" dirty="0" smtClean="0"/>
            </a:br>
            <a:endParaRPr lang="en-US" sz="2800" dirty="0"/>
          </a:p>
        </p:txBody>
      </p:sp>
      <p:sp>
        <p:nvSpPr>
          <p:cNvPr id="3" name="Content Placeholder 2"/>
          <p:cNvSpPr>
            <a:spLocks noGrp="1"/>
          </p:cNvSpPr>
          <p:nvPr>
            <p:ph sz="quarter" idx="1"/>
          </p:nvPr>
        </p:nvSpPr>
        <p:spPr>
          <a:xfrm>
            <a:off x="457200" y="3200400"/>
            <a:ext cx="8229600" cy="3124200"/>
          </a:xfrm>
        </p:spPr>
        <p:txBody>
          <a:bodyPr>
            <a:normAutofit lnSpcReduction="10000"/>
          </a:bodyPr>
          <a:lstStyle/>
          <a:p>
            <a:r>
              <a:rPr lang="en-US" dirty="0" smtClean="0"/>
              <a:t>The Prophet (Peace be upon him)  said :</a:t>
            </a:r>
            <a:br>
              <a:rPr lang="en-US" dirty="0" smtClean="0"/>
            </a:br>
            <a:r>
              <a:rPr lang="en-US" b="1" dirty="0" smtClean="0"/>
              <a:t>“How wonderful is the affair of the believer, </a:t>
            </a:r>
            <a:r>
              <a:rPr lang="en-US" b="1" u="sng" dirty="0" smtClean="0">
                <a:solidFill>
                  <a:srgbClr val="FF0000"/>
                </a:solidFill>
              </a:rPr>
              <a:t>for his affairs are all good</a:t>
            </a:r>
            <a:r>
              <a:rPr lang="en-US" b="1" dirty="0" smtClean="0"/>
              <a:t>, and this applies to no one but the believer. If something good happens to him, he is thankful for it and that is good for him. If something bad happens to him, he bears it with patience and that is good for him.”</a:t>
            </a:r>
            <a:endParaRPr lang="ar-SA" dirty="0" smtClean="0"/>
          </a:p>
          <a:p>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Angry patient</a:t>
            </a:r>
            <a:endParaRPr lang="en-US" sz="4800" dirty="0"/>
          </a:p>
        </p:txBody>
      </p:sp>
      <p:sp>
        <p:nvSpPr>
          <p:cNvPr id="3" name="Content Placeholder 2"/>
          <p:cNvSpPr>
            <a:spLocks noGrp="1"/>
          </p:cNvSpPr>
          <p:nvPr>
            <p:ph sz="quarter" idx="1"/>
          </p:nvPr>
        </p:nvSpPr>
        <p:spPr>
          <a:xfrm>
            <a:off x="612648" y="2819400"/>
            <a:ext cx="8153400" cy="3276600"/>
          </a:xfrm>
        </p:spPr>
        <p:txBody>
          <a:bodyPr>
            <a:normAutofit/>
          </a:bodyPr>
          <a:lstStyle/>
          <a:p>
            <a:r>
              <a:rPr lang="en-US" sz="4000" dirty="0" smtClean="0"/>
              <a:t>By</a:t>
            </a:r>
          </a:p>
          <a:p>
            <a:pPr>
              <a:buNone/>
            </a:pPr>
            <a:r>
              <a:rPr lang="en-US" sz="4000" dirty="0" smtClean="0"/>
              <a:t> </a:t>
            </a:r>
            <a:r>
              <a:rPr lang="en-US" sz="4000" dirty="0" smtClean="0"/>
              <a:t>Abdul-</a:t>
            </a:r>
            <a:r>
              <a:rPr lang="en-US" sz="4000" dirty="0" err="1" smtClean="0"/>
              <a:t>Rahman</a:t>
            </a:r>
            <a:r>
              <a:rPr lang="en-US" sz="4000" dirty="0" smtClean="0"/>
              <a:t> Al-</a:t>
            </a:r>
            <a:r>
              <a:rPr lang="en-US" sz="4000" dirty="0" err="1" smtClean="0"/>
              <a:t>howiti</a:t>
            </a:r>
            <a:endParaRPr lang="en-US" sz="4000"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Angry patient</a:t>
            </a:r>
            <a:endParaRPr lang="ar-SA" dirty="0"/>
          </a:p>
        </p:txBody>
      </p:sp>
      <p:sp>
        <p:nvSpPr>
          <p:cNvPr id="3" name="عنصر نائب للمحتوى 2"/>
          <p:cNvSpPr>
            <a:spLocks noGrp="1"/>
          </p:cNvSpPr>
          <p:nvPr>
            <p:ph idx="1"/>
          </p:nvPr>
        </p:nvSpPr>
        <p:spPr/>
        <p:txBody>
          <a:bodyPr>
            <a:normAutofit/>
          </a:bodyPr>
          <a:lstStyle/>
          <a:p>
            <a:r>
              <a:rPr lang="en-US" dirty="0" smtClean="0"/>
              <a:t>Angry patients and families pose one of the biggest challenges for a clinician</a:t>
            </a:r>
          </a:p>
          <a:p>
            <a:r>
              <a:rPr lang="en-US" dirty="0" smtClean="0"/>
              <a:t>Our natural tendency is to respond to anger with more anger, which always makes everything worse.</a:t>
            </a:r>
          </a:p>
          <a:p>
            <a:r>
              <a:rPr lang="en-US" dirty="0" smtClean="0"/>
              <a:t>Angry  is usually obvious but sometimes you should look for angry signs such as changes in body language, including a tightened jaw, tense posture, clenched fists, fidgeting, and any other significant change from earlier behavior.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en-US" smtClean="0"/>
              <a:t>Angry Patient</a:t>
            </a:r>
            <a:endParaRPr lang="en-GB" smtClean="0"/>
          </a:p>
        </p:txBody>
      </p:sp>
      <p:sp>
        <p:nvSpPr>
          <p:cNvPr id="43011" name="Rectangle 3"/>
          <p:cNvSpPr>
            <a:spLocks noGrp="1"/>
          </p:cNvSpPr>
          <p:nvPr>
            <p:ph type="body" idx="1"/>
          </p:nvPr>
        </p:nvSpPr>
        <p:spPr/>
        <p:txBody>
          <a:bodyPr>
            <a:normAutofit fontScale="92500" lnSpcReduction="20000"/>
          </a:bodyPr>
          <a:lstStyle/>
          <a:p>
            <a:r>
              <a:rPr lang="en-US" dirty="0" smtClean="0"/>
              <a:t>WHAT TO DO?</a:t>
            </a:r>
          </a:p>
          <a:p>
            <a:r>
              <a:rPr lang="en-US" dirty="0" smtClean="0"/>
              <a:t>remain calm and professional</a:t>
            </a:r>
          </a:p>
          <a:p>
            <a:r>
              <a:rPr lang="en-US" dirty="0" smtClean="0"/>
              <a:t>Try to calm down the patient</a:t>
            </a:r>
          </a:p>
          <a:p>
            <a:r>
              <a:rPr lang="en-US" dirty="0" smtClean="0"/>
              <a:t>Understand the reason of being angry</a:t>
            </a:r>
          </a:p>
          <a:p>
            <a:r>
              <a:rPr lang="en-US" dirty="0" smtClean="0"/>
              <a:t>Listen to him carefully </a:t>
            </a:r>
          </a:p>
          <a:p>
            <a:r>
              <a:rPr lang="en-US" dirty="0" smtClean="0"/>
              <a:t>Let him ventilate his anger or any feelings that led to his anger</a:t>
            </a:r>
          </a:p>
          <a:p>
            <a:r>
              <a:rPr lang="en-US" dirty="0" smtClean="0"/>
              <a:t>Offer to do something or for him to do something</a:t>
            </a:r>
          </a:p>
          <a:p>
            <a:r>
              <a:rPr lang="en-US" dirty="0" smtClean="0"/>
              <a:t>Express empathy for the patient</a:t>
            </a:r>
            <a:endParaRPr lang="ar-SA" dirty="0" smtClean="0"/>
          </a:p>
          <a:p>
            <a:r>
              <a:rPr lang="en-US" dirty="0" smtClean="0"/>
              <a:t> </a:t>
            </a:r>
          </a:p>
          <a:p>
            <a:endParaRPr lang="en-GB"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en-US" dirty="0" smtClean="0"/>
              <a:t>Stay curious about the patient's story </a:t>
            </a:r>
          </a:p>
          <a:p>
            <a:r>
              <a:rPr lang="en-US" dirty="0" smtClean="0"/>
              <a:t>Find out the specifics of the story--encourage the patient to give the details </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en-US" smtClean="0"/>
              <a:t>Angry Patient</a:t>
            </a:r>
            <a:endParaRPr lang="en-GB" smtClean="0"/>
          </a:p>
        </p:txBody>
      </p:sp>
      <p:sp>
        <p:nvSpPr>
          <p:cNvPr id="44035" name="Rectangle 3"/>
          <p:cNvSpPr>
            <a:spLocks noGrp="1"/>
          </p:cNvSpPr>
          <p:nvPr>
            <p:ph type="body" idx="1"/>
          </p:nvPr>
        </p:nvSpPr>
        <p:spPr>
          <a:xfrm>
            <a:off x="457200" y="1935163"/>
            <a:ext cx="8229600" cy="4518173"/>
          </a:xfrm>
        </p:spPr>
        <p:txBody>
          <a:bodyPr>
            <a:normAutofit fontScale="92500" lnSpcReduction="10000"/>
          </a:bodyPr>
          <a:lstStyle/>
          <a:p>
            <a:pPr>
              <a:lnSpc>
                <a:spcPct val="90000"/>
              </a:lnSpc>
            </a:pPr>
            <a:r>
              <a:rPr lang="en-US" dirty="0" smtClean="0"/>
              <a:t>HOW TO DO IT?</a:t>
            </a:r>
          </a:p>
          <a:p>
            <a:pPr>
              <a:lnSpc>
                <a:spcPct val="90000"/>
              </a:lnSpc>
            </a:pPr>
            <a:r>
              <a:rPr lang="en-US" dirty="0" smtClean="0"/>
              <a:t>Pause and be attentive</a:t>
            </a:r>
          </a:p>
          <a:p>
            <a:pPr>
              <a:lnSpc>
                <a:spcPct val="90000"/>
              </a:lnSpc>
            </a:pPr>
            <a:r>
              <a:rPr lang="en-US" dirty="0" smtClean="0"/>
              <a:t>Sit at the same level as the patient, not too close and not too far, with eye contact</a:t>
            </a:r>
          </a:p>
          <a:p>
            <a:pPr>
              <a:lnSpc>
                <a:spcPct val="90000"/>
              </a:lnSpc>
            </a:pPr>
            <a:r>
              <a:rPr lang="en-US" dirty="0" smtClean="0"/>
              <a:t>Speak calmly without raising your voice</a:t>
            </a:r>
          </a:p>
          <a:p>
            <a:pPr>
              <a:lnSpc>
                <a:spcPct val="90000"/>
              </a:lnSpc>
            </a:pPr>
            <a:r>
              <a:rPr lang="en-US" dirty="0" smtClean="0"/>
              <a:t>Avoid dismissive or threatening body language</a:t>
            </a:r>
          </a:p>
          <a:p>
            <a:pPr>
              <a:lnSpc>
                <a:spcPct val="90000"/>
              </a:lnSpc>
            </a:pPr>
            <a:r>
              <a:rPr lang="en-US" dirty="0" smtClean="0"/>
              <a:t>Encourage the person to speak with open ended questions</a:t>
            </a:r>
          </a:p>
          <a:p>
            <a:pPr>
              <a:lnSpc>
                <a:spcPct val="90000"/>
              </a:lnSpc>
            </a:pPr>
            <a:r>
              <a:rPr lang="en-US" dirty="0" smtClean="0"/>
              <a:t>Empathize as much as you can with verbal and non verbal cues</a:t>
            </a:r>
          </a:p>
          <a:p>
            <a:pPr>
              <a:lnSpc>
                <a:spcPct val="90000"/>
              </a:lnSpc>
            </a:pPr>
            <a:r>
              <a:rPr lang="en-US" dirty="0" smtClean="0"/>
              <a:t>Be aware of your own safety</a:t>
            </a:r>
            <a:endParaRPr lang="en-GB" dirty="0" smtClean="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r>
              <a:rPr lang="en-US" smtClean="0"/>
              <a:t>Angry patient</a:t>
            </a:r>
            <a:endParaRPr lang="en-GB" smtClean="0"/>
          </a:p>
        </p:txBody>
      </p:sp>
      <p:sp>
        <p:nvSpPr>
          <p:cNvPr id="45059" name="Rectangle 3"/>
          <p:cNvSpPr>
            <a:spLocks noGrp="1"/>
          </p:cNvSpPr>
          <p:nvPr>
            <p:ph type="body" idx="1"/>
          </p:nvPr>
        </p:nvSpPr>
        <p:spPr>
          <a:xfrm>
            <a:off x="457200" y="1935163"/>
            <a:ext cx="8229600" cy="4922837"/>
          </a:xfrm>
        </p:spPr>
        <p:txBody>
          <a:bodyPr>
            <a:normAutofit lnSpcReduction="10000"/>
          </a:bodyPr>
          <a:lstStyle/>
          <a:p>
            <a:r>
              <a:rPr lang="en-US" dirty="0" smtClean="0"/>
              <a:t>WHAT NOT TO DO?</a:t>
            </a:r>
          </a:p>
          <a:p>
            <a:r>
              <a:rPr lang="en-US" dirty="0" smtClean="0"/>
              <a:t>Glare at the person</a:t>
            </a:r>
          </a:p>
          <a:p>
            <a:r>
              <a:rPr lang="en-US" dirty="0" smtClean="0"/>
              <a:t>Confront him or interrupt him</a:t>
            </a:r>
          </a:p>
          <a:p>
            <a:r>
              <a:rPr lang="en-US" dirty="0" smtClean="0"/>
              <a:t>Patronize him or touch him</a:t>
            </a:r>
          </a:p>
          <a:p>
            <a:r>
              <a:rPr lang="en-US" dirty="0" smtClean="0"/>
              <a:t>Put the blame on others/seek to exonerate yourself</a:t>
            </a:r>
          </a:p>
          <a:p>
            <a:r>
              <a:rPr lang="en-US" dirty="0" smtClean="0"/>
              <a:t>Make unreasonable promises</a:t>
            </a:r>
          </a:p>
          <a:p>
            <a:r>
              <a:rPr lang="en-US" dirty="0" smtClean="0"/>
              <a:t>Block his exit</a:t>
            </a:r>
          </a:p>
          <a:p>
            <a:r>
              <a:rPr lang="en-US" dirty="0" smtClean="0"/>
              <a:t>If the person is a </a:t>
            </a:r>
            <a:r>
              <a:rPr lang="en-US" dirty="0" err="1" smtClean="0"/>
              <a:t>patient,s</a:t>
            </a:r>
            <a:r>
              <a:rPr lang="en-US" dirty="0" smtClean="0"/>
              <a:t> </a:t>
            </a:r>
            <a:r>
              <a:rPr lang="en-US" dirty="0" err="1" smtClean="0"/>
              <a:t>relative,be</a:t>
            </a:r>
            <a:r>
              <a:rPr lang="en-US" dirty="0" smtClean="0"/>
              <a:t> mindful about confidentiality</a:t>
            </a:r>
          </a:p>
          <a:p>
            <a:r>
              <a:rPr lang="en-US" dirty="0" smtClean="0"/>
              <a:t>Being defensive</a:t>
            </a:r>
            <a:endParaRPr lang="en-GB" dirty="0" smtClean="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untitled.bmp"/>
          <p:cNvPicPr>
            <a:picLocks noGrp="1" noChangeAspect="1"/>
          </p:cNvPicPr>
          <p:nvPr>
            <p:ph idx="1"/>
          </p:nvPr>
        </p:nvPicPr>
        <p:blipFill>
          <a:blip r:embed="rId2" cstate="print"/>
          <a:stretch>
            <a:fillRect/>
          </a:stretch>
        </p:blipFill>
        <p:spPr>
          <a:xfrm>
            <a:off x="467544" y="404664"/>
            <a:ext cx="7992888" cy="6222740"/>
          </a:xfr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Scenario</a:t>
            </a:r>
            <a:endParaRPr lang="en-US" dirty="0"/>
          </a:p>
        </p:txBody>
      </p:sp>
      <p:sp>
        <p:nvSpPr>
          <p:cNvPr id="3" name="Content Placeholder 2"/>
          <p:cNvSpPr>
            <a:spLocks noGrp="1"/>
          </p:cNvSpPr>
          <p:nvPr>
            <p:ph sz="quarter" idx="1"/>
          </p:nvPr>
        </p:nvSpPr>
        <p:spPr/>
        <p:txBody>
          <a:bodyPr>
            <a:normAutofit/>
          </a:bodyPr>
          <a:lstStyle/>
          <a:p>
            <a:pPr lvl="0" fontAlgn="base">
              <a:spcAft>
                <a:spcPct val="0"/>
              </a:spcAft>
              <a:buClr>
                <a:srgbClr val="E3E3FF"/>
              </a:buClr>
              <a:buFontTx/>
              <a:buChar char="•"/>
              <a:defRPr/>
            </a:pPr>
            <a:r>
              <a:rPr lang="en-US" kern="0" dirty="0" smtClean="0">
                <a:latin typeface="Arial"/>
                <a:cs typeface="Arial"/>
              </a:rPr>
              <a:t>During morning clinic, you receive a phone call from the radiologist at your local hospital.</a:t>
            </a:r>
          </a:p>
          <a:p>
            <a:pPr lvl="0" fontAlgn="base">
              <a:spcAft>
                <a:spcPct val="0"/>
              </a:spcAft>
              <a:buClr>
                <a:srgbClr val="E3E3FF"/>
              </a:buClr>
              <a:buNone/>
              <a:defRPr/>
            </a:pPr>
            <a:r>
              <a:rPr lang="en-US" kern="0" dirty="0" smtClean="0">
                <a:latin typeface="Arial"/>
                <a:cs typeface="Arial"/>
              </a:rPr>
              <a:t>A chest x-ray carried out on Mr. </a:t>
            </a:r>
            <a:r>
              <a:rPr lang="en-US" kern="0" dirty="0" err="1" smtClean="0">
                <a:latin typeface="Arial"/>
                <a:cs typeface="Arial"/>
              </a:rPr>
              <a:t>khaled</a:t>
            </a:r>
            <a:r>
              <a:rPr lang="en-US" kern="0" dirty="0" smtClean="0">
                <a:latin typeface="Arial"/>
                <a:cs typeface="Arial"/>
              </a:rPr>
              <a:t> shows features highly suggestive of </a:t>
            </a:r>
            <a:r>
              <a:rPr lang="en-US" kern="0" dirty="0" smtClean="0">
                <a:solidFill>
                  <a:srgbClr val="FF0000"/>
                </a:solidFill>
                <a:latin typeface="Arial"/>
                <a:cs typeface="Arial"/>
              </a:rPr>
              <a:t>lung cancer</a:t>
            </a:r>
            <a:r>
              <a:rPr lang="en-US" kern="0" dirty="0" smtClean="0">
                <a:latin typeface="Arial"/>
                <a:cs typeface="Arial"/>
              </a:rPr>
              <a:t>.</a:t>
            </a:r>
          </a:p>
          <a:p>
            <a:pPr lvl="0" fontAlgn="base">
              <a:spcAft>
                <a:spcPct val="0"/>
              </a:spcAft>
              <a:buClr>
                <a:srgbClr val="E3E3FF"/>
              </a:buClr>
              <a:buNone/>
              <a:defRPr/>
            </a:pPr>
            <a:r>
              <a:rPr lang="en-US" kern="0" dirty="0" smtClean="0">
                <a:latin typeface="Arial"/>
                <a:cs typeface="Arial"/>
              </a:rPr>
              <a:t>You remember that Mr. </a:t>
            </a:r>
            <a:r>
              <a:rPr lang="en-US" kern="0" dirty="0" err="1" smtClean="0">
                <a:latin typeface="Arial"/>
                <a:cs typeface="Arial"/>
              </a:rPr>
              <a:t>khaled</a:t>
            </a:r>
            <a:r>
              <a:rPr lang="en-US" kern="0" dirty="0" smtClean="0">
                <a:latin typeface="Arial"/>
                <a:cs typeface="Arial"/>
              </a:rPr>
              <a:t> is a 50 year old in your practice area.</a:t>
            </a:r>
          </a:p>
          <a:p>
            <a:pPr lvl="0" fontAlgn="base">
              <a:spcAft>
                <a:spcPct val="0"/>
              </a:spcAft>
              <a:buClr>
                <a:srgbClr val="E3E3FF"/>
              </a:buClr>
              <a:buNone/>
              <a:defRPr/>
            </a:pPr>
            <a:endParaRPr lang="en-US" kern="0" dirty="0" smtClean="0">
              <a:latin typeface="Arial"/>
              <a:cs typeface="Arial"/>
            </a:endParaRPr>
          </a:p>
          <a:p>
            <a:pPr lvl="0" fontAlgn="base">
              <a:spcAft>
                <a:spcPct val="0"/>
              </a:spcAft>
              <a:buClr>
                <a:srgbClr val="E3E3FF"/>
              </a:buClr>
              <a:buNone/>
              <a:defRPr/>
            </a:pPr>
            <a:r>
              <a:rPr lang="en-US" kern="0" dirty="0" smtClean="0">
                <a:solidFill>
                  <a:srgbClr val="FF0000"/>
                </a:solidFill>
                <a:latin typeface="Arial"/>
                <a:cs typeface="Arial"/>
              </a:rPr>
              <a:t>From this scenario what is the bad news ?</a:t>
            </a:r>
          </a:p>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l"/>
            <a:r>
              <a:rPr lang="en-GB" dirty="0" smtClean="0"/>
              <a:t>Bad News </a:t>
            </a:r>
            <a:r>
              <a:rPr lang="en-US" dirty="0" smtClean="0"/>
              <a:t>definition</a:t>
            </a:r>
            <a:endParaRPr lang="en-US" dirty="0"/>
          </a:p>
        </p:txBody>
      </p:sp>
      <p:sp>
        <p:nvSpPr>
          <p:cNvPr id="3" name="Content Placeholder 2"/>
          <p:cNvSpPr>
            <a:spLocks noGrp="1"/>
          </p:cNvSpPr>
          <p:nvPr>
            <p:ph sz="quarter" idx="1"/>
          </p:nvPr>
        </p:nvSpPr>
        <p:spPr>
          <a:xfrm>
            <a:off x="457200" y="1905000"/>
            <a:ext cx="8229600" cy="4525963"/>
          </a:xfrm>
        </p:spPr>
        <p:txBody>
          <a:bodyPr>
            <a:normAutofit fontScale="85000" lnSpcReduction="20000"/>
          </a:bodyPr>
          <a:lstStyle/>
          <a:p>
            <a:r>
              <a:rPr lang="en-US" sz="4000" dirty="0" smtClean="0">
                <a:latin typeface="Arial Unicode MS" pitchFamily="34" charset="-128"/>
                <a:ea typeface="Arial Unicode MS" pitchFamily="34" charset="-128"/>
                <a:cs typeface="Arial Unicode MS" pitchFamily="34" charset="-128"/>
              </a:rPr>
              <a:t>Bad news </a:t>
            </a:r>
            <a:r>
              <a:rPr lang="en-US" dirty="0" smtClean="0">
                <a:latin typeface="Arial Unicode MS" pitchFamily="34" charset="-128"/>
                <a:ea typeface="Arial Unicode MS" pitchFamily="34" charset="-128"/>
                <a:cs typeface="Arial Unicode MS" pitchFamily="34" charset="-128"/>
              </a:rPr>
              <a:t>can mean different  things to different people. There have been numerous definitions of bad news including :</a:t>
            </a:r>
          </a:p>
          <a:p>
            <a:r>
              <a:rPr lang="en-US" dirty="0" smtClean="0">
                <a:latin typeface="Arial Unicode MS" pitchFamily="34" charset="-128"/>
                <a:ea typeface="Arial Unicode MS" pitchFamily="34" charset="-128"/>
                <a:cs typeface="Arial Unicode MS" pitchFamily="34" charset="-128"/>
              </a:rPr>
              <a:t> </a:t>
            </a:r>
          </a:p>
          <a:p>
            <a:r>
              <a:rPr lang="en-US" dirty="0" smtClean="0">
                <a:latin typeface="Arial Unicode MS" pitchFamily="34" charset="-128"/>
                <a:ea typeface="Arial Unicode MS" pitchFamily="34" charset="-128"/>
                <a:cs typeface="Arial Unicode MS" pitchFamily="34" charset="-128"/>
              </a:rPr>
              <a:t>"any information, which adversely and seriously affects an individuals </a:t>
            </a:r>
            <a:r>
              <a:rPr lang="en-US" dirty="0" smtClean="0">
                <a:solidFill>
                  <a:srgbClr val="FF0000"/>
                </a:solidFill>
                <a:latin typeface="Arial Unicode MS" pitchFamily="34" charset="-128"/>
                <a:ea typeface="Arial Unicode MS" pitchFamily="34" charset="-128"/>
                <a:cs typeface="Arial Unicode MS" pitchFamily="34" charset="-128"/>
              </a:rPr>
              <a:t>view of his or her</a:t>
            </a:r>
            <a:r>
              <a:rPr lang="en-US" dirty="0" smtClean="0">
                <a:latin typeface="Arial Unicode MS" pitchFamily="34" charset="-128"/>
                <a:ea typeface="Arial Unicode MS" pitchFamily="34" charset="-128"/>
                <a:cs typeface="Arial Unicode MS" pitchFamily="34" charset="-128"/>
              </a:rPr>
              <a:t> </a:t>
            </a:r>
            <a:r>
              <a:rPr lang="en-US" dirty="0" smtClean="0">
                <a:solidFill>
                  <a:srgbClr val="FF0000"/>
                </a:solidFill>
                <a:latin typeface="Arial Unicode MS" pitchFamily="34" charset="-128"/>
                <a:ea typeface="Arial Unicode MS" pitchFamily="34" charset="-128"/>
                <a:cs typeface="Arial Unicode MS" pitchFamily="34" charset="-128"/>
              </a:rPr>
              <a:t>future</a:t>
            </a:r>
            <a:r>
              <a:rPr lang="en-US" dirty="0" smtClean="0">
                <a:latin typeface="Arial Unicode MS" pitchFamily="34" charset="-128"/>
                <a:ea typeface="Arial Unicode MS" pitchFamily="34" charset="-128"/>
                <a:cs typeface="Arial Unicode MS" pitchFamily="34" charset="-128"/>
              </a:rPr>
              <a:t>"  </a:t>
            </a:r>
            <a:r>
              <a:rPr lang="en-US" dirty="0" err="1" smtClean="0">
                <a:latin typeface="Arial Unicode MS" pitchFamily="34" charset="-128"/>
                <a:ea typeface="Arial Unicode MS" pitchFamily="34" charset="-128"/>
                <a:cs typeface="Arial Unicode MS" pitchFamily="34" charset="-128"/>
              </a:rPr>
              <a:t>Buckman</a:t>
            </a:r>
            <a:r>
              <a:rPr lang="en-US" dirty="0" smtClean="0">
                <a:latin typeface="Arial Unicode MS" pitchFamily="34" charset="-128"/>
                <a:ea typeface="Arial Unicode MS" pitchFamily="34" charset="-128"/>
                <a:cs typeface="Arial Unicode MS" pitchFamily="34" charset="-128"/>
              </a:rPr>
              <a:t> R. (1992) Breaking Bad News: A Guide for Health Care Professionals.</a:t>
            </a:r>
          </a:p>
          <a:p>
            <a:r>
              <a:rPr lang="en-GB" sz="4400" dirty="0" smtClean="0"/>
              <a:t>Or</a:t>
            </a:r>
          </a:p>
          <a:p>
            <a:r>
              <a:rPr lang="en-GB" sz="4400" dirty="0" smtClean="0"/>
              <a:t> </a:t>
            </a:r>
            <a:r>
              <a:rPr lang="en-GB" sz="2800" dirty="0" smtClean="0"/>
              <a:t>“</a:t>
            </a:r>
            <a:r>
              <a:rPr lang="en-GB" dirty="0" smtClean="0"/>
              <a:t>any news that drastically and negatively alters the patients </a:t>
            </a:r>
            <a:r>
              <a:rPr lang="en-GB" dirty="0" smtClean="0">
                <a:solidFill>
                  <a:srgbClr val="FF0000"/>
                </a:solidFill>
              </a:rPr>
              <a:t>view towards future</a:t>
            </a:r>
            <a:r>
              <a:rPr lang="en-GB" sz="2800" dirty="0" smtClean="0"/>
              <a:t>.” </a:t>
            </a:r>
            <a:r>
              <a:rPr lang="en-GB" dirty="0" err="1" smtClean="0"/>
              <a:t>Buckman</a:t>
            </a:r>
            <a:r>
              <a:rPr lang="en-GB" dirty="0" smtClean="0"/>
              <a:t> R. BMJ1984</a:t>
            </a:r>
            <a:endParaRPr lang="en-US" dirty="0" smtClean="0">
              <a:latin typeface="Arial Unicode MS" pitchFamily="34" charset="-128"/>
              <a:ea typeface="Arial Unicode MS" pitchFamily="34" charset="-128"/>
              <a:cs typeface="Arial Unicode MS" pitchFamily="34" charset="-128"/>
            </a:endParaRPr>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867400"/>
          </a:xfrm>
        </p:spPr>
        <p:txBody>
          <a:bodyPr>
            <a:normAutofit fontScale="92500" lnSpcReduction="20000"/>
          </a:bodyPr>
          <a:lstStyle/>
          <a:p>
            <a:r>
              <a:rPr lang="en-US" sz="4000" dirty="0" smtClean="0">
                <a:latin typeface="Arial Unicode MS" pitchFamily="34" charset="-128"/>
                <a:ea typeface="Arial Unicode MS" pitchFamily="34" charset="-128"/>
                <a:cs typeface="Arial Unicode MS" pitchFamily="34" charset="-128"/>
              </a:rPr>
              <a:t>Examples </a:t>
            </a:r>
            <a:r>
              <a:rPr lang="en-US" sz="4000" dirty="0" smtClean="0">
                <a:latin typeface="Arial Unicode MS" pitchFamily="34" charset="-128"/>
                <a:ea typeface="Arial Unicode MS" pitchFamily="34" charset="-128"/>
                <a:cs typeface="Arial Unicode MS" pitchFamily="34" charset="-128"/>
              </a:rPr>
              <a:t>:</a:t>
            </a:r>
          </a:p>
          <a:p>
            <a:endParaRPr lang="en-US" sz="4000"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 A patient who is told they are </a:t>
            </a:r>
            <a:r>
              <a:rPr lang="en-US" dirty="0" smtClean="0">
                <a:solidFill>
                  <a:srgbClr val="FF0000"/>
                </a:solidFill>
                <a:latin typeface="Arial Unicode MS" pitchFamily="34" charset="-128"/>
                <a:ea typeface="Arial Unicode MS" pitchFamily="34" charset="-128"/>
                <a:cs typeface="Arial Unicode MS" pitchFamily="34" charset="-128"/>
              </a:rPr>
              <a:t>HIV</a:t>
            </a:r>
            <a:r>
              <a:rPr lang="en-US" dirty="0" smtClean="0">
                <a:latin typeface="Arial Unicode MS" pitchFamily="34" charset="-128"/>
                <a:ea typeface="Arial Unicode MS" pitchFamily="34" charset="-128"/>
                <a:cs typeface="Arial Unicode MS" pitchFamily="34" charset="-128"/>
              </a:rPr>
              <a:t> positive.</a:t>
            </a:r>
          </a:p>
          <a:p>
            <a:endParaRPr lang="en-US"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The </a:t>
            </a:r>
            <a:r>
              <a:rPr lang="en-US" dirty="0" smtClean="0">
                <a:latin typeface="Arial Unicode MS" pitchFamily="34" charset="-128"/>
                <a:ea typeface="Arial Unicode MS" pitchFamily="34" charset="-128"/>
                <a:cs typeface="Arial Unicode MS" pitchFamily="34" charset="-128"/>
              </a:rPr>
              <a:t>man who is told his partner has </a:t>
            </a:r>
            <a:r>
              <a:rPr lang="en-US" dirty="0" smtClean="0">
                <a:solidFill>
                  <a:srgbClr val="FF0000"/>
                </a:solidFill>
                <a:latin typeface="Arial Unicode MS" pitchFamily="34" charset="-128"/>
                <a:ea typeface="Arial Unicode MS" pitchFamily="34" charset="-128"/>
                <a:cs typeface="Arial Unicode MS" pitchFamily="34" charset="-128"/>
              </a:rPr>
              <a:t>Alzheimer's</a:t>
            </a:r>
            <a:r>
              <a:rPr lang="en-US" dirty="0" smtClean="0">
                <a:latin typeface="Arial Unicode MS" pitchFamily="34" charset="-128"/>
                <a:ea typeface="Arial Unicode MS" pitchFamily="34" charset="-128"/>
                <a:cs typeface="Arial Unicode MS" pitchFamily="34" charset="-128"/>
              </a:rPr>
              <a:t> disease.</a:t>
            </a:r>
          </a:p>
          <a:p>
            <a:endParaRPr lang="en-US"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 The patient who is told the lump has been diagnosed as </a:t>
            </a:r>
            <a:r>
              <a:rPr lang="en-US" dirty="0" smtClean="0">
                <a:solidFill>
                  <a:srgbClr val="FF0000"/>
                </a:solidFill>
                <a:latin typeface="Arial Unicode MS" pitchFamily="34" charset="-128"/>
                <a:ea typeface="Arial Unicode MS" pitchFamily="34" charset="-128"/>
                <a:cs typeface="Arial Unicode MS" pitchFamily="34" charset="-128"/>
              </a:rPr>
              <a:t>cancer</a:t>
            </a:r>
            <a:r>
              <a:rPr lang="en-US" dirty="0" smtClean="0">
                <a:latin typeface="Arial Unicode MS" pitchFamily="34" charset="-128"/>
                <a:ea typeface="Arial Unicode MS" pitchFamily="34" charset="-128"/>
                <a:cs typeface="Arial Unicode MS" pitchFamily="34" charset="-128"/>
              </a:rPr>
              <a:t>.</a:t>
            </a:r>
          </a:p>
          <a:p>
            <a:endParaRPr lang="en-US"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 The couple who are told they </a:t>
            </a:r>
            <a:r>
              <a:rPr lang="en-US" dirty="0" smtClean="0">
                <a:solidFill>
                  <a:srgbClr val="FF0000"/>
                </a:solidFill>
                <a:latin typeface="Arial Unicode MS" pitchFamily="34" charset="-128"/>
                <a:ea typeface="Arial Unicode MS" pitchFamily="34" charset="-128"/>
                <a:cs typeface="Arial Unicode MS" pitchFamily="34" charset="-128"/>
              </a:rPr>
              <a:t>cannot have children. </a:t>
            </a:r>
          </a:p>
          <a:p>
            <a:endParaRPr lang="en-US" dirty="0" smtClean="0">
              <a:latin typeface="Arial Unicode MS" pitchFamily="34" charset="-128"/>
              <a:ea typeface="Arial Unicode MS" pitchFamily="34" charset="-128"/>
              <a:cs typeface="Arial Unicode MS" pitchFamily="34" charset="-128"/>
            </a:endParaRPr>
          </a:p>
          <a:p>
            <a:r>
              <a:rPr lang="en-GB" dirty="0" smtClean="0"/>
              <a:t> Life long illness: </a:t>
            </a:r>
            <a:r>
              <a:rPr lang="en-GB" dirty="0" smtClean="0">
                <a:solidFill>
                  <a:srgbClr val="FF0000"/>
                </a:solidFill>
              </a:rPr>
              <a:t>Diabetes </a:t>
            </a:r>
            <a:r>
              <a:rPr lang="en-GB" dirty="0" smtClean="0"/>
              <a:t>,</a:t>
            </a:r>
            <a:r>
              <a:rPr lang="en-GB" dirty="0" smtClean="0">
                <a:solidFill>
                  <a:srgbClr val="FF0000"/>
                </a:solidFill>
              </a:rPr>
              <a:t>  epilepsy</a:t>
            </a:r>
            <a:endParaRPr lang="en-US" dirty="0" smtClean="0">
              <a:solidFill>
                <a:srgbClr val="FF0000"/>
              </a:solidFill>
              <a:latin typeface="Arial Unicode MS" pitchFamily="34" charset="-128"/>
              <a:ea typeface="Arial Unicode MS" pitchFamily="34" charset="-128"/>
              <a:cs typeface="Arial Unicode MS" pitchFamily="34" charset="-128"/>
            </a:endParaRPr>
          </a:p>
          <a:p>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630362"/>
          </a:xfrm>
        </p:spPr>
        <p:txBody>
          <a:bodyPr>
            <a:normAutofit fontScale="90000"/>
          </a:bodyPr>
          <a:lstStyle/>
          <a:p>
            <a:pPr algn="l"/>
            <a:r>
              <a:rPr lang="en-US" dirty="0" smtClean="0"/>
              <a:t>Why </a:t>
            </a:r>
            <a:r>
              <a:rPr lang="en-US" dirty="0" smtClean="0">
                <a:solidFill>
                  <a:srgbClr val="FF0000"/>
                </a:solidFill>
              </a:rPr>
              <a:t>braking bad news </a:t>
            </a:r>
            <a:r>
              <a:rPr lang="en-US" dirty="0" smtClean="0"/>
              <a:t>is an important part of communication skills </a:t>
            </a:r>
            <a:r>
              <a:rPr lang="en-US" sz="6000" dirty="0" smtClean="0"/>
              <a:t>?</a:t>
            </a:r>
            <a:r>
              <a:rPr lang="ar-SA" dirty="0" smtClean="0"/>
              <a:t/>
            </a:r>
            <a:br>
              <a:rPr lang="ar-SA" dirty="0" smtClean="0"/>
            </a:br>
            <a:endParaRPr lang="en-US" dirty="0"/>
          </a:p>
        </p:txBody>
      </p:sp>
      <p:sp>
        <p:nvSpPr>
          <p:cNvPr id="3" name="Content Placeholder 2"/>
          <p:cNvSpPr>
            <a:spLocks noGrp="1"/>
          </p:cNvSpPr>
          <p:nvPr>
            <p:ph sz="quarter" idx="1"/>
          </p:nvPr>
        </p:nvSpPr>
        <p:spPr>
          <a:xfrm>
            <a:off x="304800" y="3475037"/>
            <a:ext cx="8229600" cy="3382963"/>
          </a:xfrm>
        </p:spPr>
        <p:txBody>
          <a:bodyPr/>
          <a:lstStyle/>
          <a:p>
            <a:r>
              <a:rPr lang="en-GB" dirty="0" smtClean="0"/>
              <a:t>It is a </a:t>
            </a:r>
            <a:r>
              <a:rPr lang="en-GB" dirty="0" smtClean="0">
                <a:solidFill>
                  <a:srgbClr val="FF0000"/>
                </a:solidFill>
              </a:rPr>
              <a:t>difficult</a:t>
            </a:r>
            <a:r>
              <a:rPr lang="en-GB" dirty="0" smtClean="0"/>
              <a:t> but </a:t>
            </a:r>
            <a:r>
              <a:rPr lang="en-GB" dirty="0" smtClean="0">
                <a:solidFill>
                  <a:srgbClr val="FF0000"/>
                </a:solidFill>
              </a:rPr>
              <a:t>fundamentally</a:t>
            </a:r>
            <a:r>
              <a:rPr lang="en-GB" dirty="0" smtClean="0"/>
              <a:t> important task for all health care professionals, yet </a:t>
            </a:r>
            <a:r>
              <a:rPr lang="en-GB" dirty="0" smtClean="0">
                <a:solidFill>
                  <a:srgbClr val="FF0000"/>
                </a:solidFill>
              </a:rPr>
              <a:t>little</a:t>
            </a:r>
            <a:r>
              <a:rPr lang="en-GB" dirty="0" smtClean="0"/>
              <a:t> formal education &amp; training is offered for this daunting task.</a:t>
            </a:r>
          </a:p>
          <a:p>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dirty="0" smtClean="0"/>
              <a:t>Simple Video :</a:t>
            </a:r>
            <a:br>
              <a:rPr lang="en-US" dirty="0" smtClean="0"/>
            </a:br>
            <a:endParaRPr lang="en-US" dirty="0"/>
          </a:p>
        </p:txBody>
      </p:sp>
      <p:sp>
        <p:nvSpPr>
          <p:cNvPr id="6" name="TextBox 5"/>
          <p:cNvSpPr txBox="1"/>
          <p:nvPr/>
        </p:nvSpPr>
        <p:spPr>
          <a:xfrm>
            <a:off x="914400" y="2819400"/>
            <a:ext cx="6781800" cy="461665"/>
          </a:xfrm>
          <a:prstGeom prst="rect">
            <a:avLst/>
          </a:prstGeom>
          <a:noFill/>
        </p:spPr>
        <p:txBody>
          <a:bodyPr wrap="square" rtlCol="0">
            <a:spAutoFit/>
          </a:bodyPr>
          <a:lstStyle/>
          <a:p>
            <a:r>
              <a:rPr lang="en-US" sz="2400" dirty="0" smtClean="0">
                <a:hlinkClick r:id="rId2"/>
              </a:rPr>
              <a:t>http://www.youtube.com/watch?v=Q5Q-isP-JqY</a:t>
            </a:r>
            <a:endParaRPr lang="en-US" sz="24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273</TotalTime>
  <Words>2060</Words>
  <Application>Microsoft Office PowerPoint</Application>
  <PresentationFormat>On-screen Show (4:3)</PresentationFormat>
  <Paragraphs>323</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Median</vt:lpstr>
      <vt:lpstr>Breaking bad news</vt:lpstr>
      <vt:lpstr>Breaking Bad News</vt:lpstr>
      <vt:lpstr>Slide 3</vt:lpstr>
      <vt:lpstr>عن أبي يحيى صهيب بن سنان رضي الله عنه قال: قال رسول الله صلى الله عليه وسلم: (( عجبا لأمر المؤمن إن أمره كله له خير وليس ذلك إلا للمؤمن: إن أصابته سراء شكر فكان خيرا له، وإن أصابته ضراء صبر فكان خيرا له)) رواه مسلم </vt:lpstr>
      <vt:lpstr>Case Scenario</vt:lpstr>
      <vt:lpstr>Bad News definition</vt:lpstr>
      <vt:lpstr>Slide 7</vt:lpstr>
      <vt:lpstr>Why braking bad news is an important part of communication skills ? </vt:lpstr>
      <vt:lpstr>Simple Video : </vt:lpstr>
      <vt:lpstr>Slide 10</vt:lpstr>
      <vt:lpstr>Psychosocial Context</vt:lpstr>
      <vt:lpstr>Barriers to effective disclosure</vt:lpstr>
      <vt:lpstr>Patient’s perspective</vt:lpstr>
      <vt:lpstr>Family's perspective</vt:lpstr>
      <vt:lpstr>Delivering Bad News </vt:lpstr>
      <vt:lpstr>Delivering Bad News</vt:lpstr>
      <vt:lpstr>Advance Preparation</vt:lpstr>
      <vt:lpstr>Advance Preparation</vt:lpstr>
      <vt:lpstr>Build a therapeutic environment/relationship</vt:lpstr>
      <vt:lpstr>Build a therapeutic environment/relationship</vt:lpstr>
      <vt:lpstr>Communicate well</vt:lpstr>
      <vt:lpstr>Deal with patient and family reactions </vt:lpstr>
      <vt:lpstr>Encourage and validate emotions </vt:lpstr>
      <vt:lpstr>Encourage and validate emotions</vt:lpstr>
      <vt:lpstr>What to do? What not to do? How to do it?</vt:lpstr>
      <vt:lpstr>Case Scenario</vt:lpstr>
      <vt:lpstr>Slide 27</vt:lpstr>
      <vt:lpstr>Slide 28</vt:lpstr>
      <vt:lpstr>Slide 29</vt:lpstr>
      <vt:lpstr>Slide 30</vt:lpstr>
      <vt:lpstr>Slide 31</vt:lpstr>
      <vt:lpstr>Slide 32</vt:lpstr>
      <vt:lpstr>Slide 33</vt:lpstr>
      <vt:lpstr>Slide 34</vt:lpstr>
      <vt:lpstr>Slide 35</vt:lpstr>
      <vt:lpstr>Slide 36</vt:lpstr>
      <vt:lpstr>Things not to say</vt:lpstr>
      <vt:lpstr>Videos</vt:lpstr>
      <vt:lpstr>References </vt:lpstr>
      <vt:lpstr>Angry patient</vt:lpstr>
      <vt:lpstr>Angry patient</vt:lpstr>
      <vt:lpstr>Angry Patient</vt:lpstr>
      <vt:lpstr>Slide 43</vt:lpstr>
      <vt:lpstr>Angry Patient</vt:lpstr>
      <vt:lpstr>Angry patient</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What not to do? How to do it?</dc:title>
  <dc:creator>user</dc:creator>
  <cp:lastModifiedBy>ksupy</cp:lastModifiedBy>
  <cp:revision>12</cp:revision>
  <dcterms:created xsi:type="dcterms:W3CDTF">2011-10-03T13:28:00Z</dcterms:created>
  <dcterms:modified xsi:type="dcterms:W3CDTF">2011-10-05T06:49:35Z</dcterms:modified>
</cp:coreProperties>
</file>