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7" r:id="rId2"/>
    <p:sldId id="281" r:id="rId3"/>
    <p:sldId id="282" r:id="rId4"/>
    <p:sldId id="283" r:id="rId5"/>
    <p:sldId id="284" r:id="rId6"/>
    <p:sldId id="285" r:id="rId7"/>
    <p:sldId id="286" r:id="rId8"/>
    <p:sldId id="272" r:id="rId9"/>
    <p:sldId id="273" r:id="rId10"/>
    <p:sldId id="274" r:id="rId11"/>
    <p:sldId id="275" r:id="rId12"/>
    <p:sldId id="276" r:id="rId13"/>
    <p:sldId id="277" r:id="rId14"/>
    <p:sldId id="278" r:id="rId15"/>
    <p:sldId id="279" r:id="rId16"/>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وان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smtClean="0"/>
              <a:t>انقر لتحرير نمط العنوان الرئيسي</a:t>
            </a:r>
            <a:endParaRPr kumimoji="0" lang="en-US"/>
          </a:p>
        </p:txBody>
      </p:sp>
      <p:cxnSp>
        <p:nvCxnSpPr>
          <p:cNvPr id="8" name="رابط مستقيم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عنصر نائب للتاريخ 14"/>
          <p:cNvSpPr>
            <a:spLocks noGrp="1"/>
          </p:cNvSpPr>
          <p:nvPr>
            <p:ph type="dt" sz="half" idx="10"/>
          </p:nvPr>
        </p:nvSpPr>
        <p:spPr/>
        <p:txBody>
          <a:bodyPr/>
          <a:lstStyle/>
          <a:p>
            <a:fld id="{C0014021-D18F-48B3-8E9F-619CB55420CE}" type="datetimeFigureOut">
              <a:rPr lang="en-US" smtClean="0"/>
              <a:pPr/>
              <a:t>10/6/2011</a:t>
            </a:fld>
            <a:endParaRPr lang="en-US"/>
          </a:p>
        </p:txBody>
      </p:sp>
      <p:sp>
        <p:nvSpPr>
          <p:cNvPr id="16" name="عنصر نائب لرقم الشريحة 15"/>
          <p:cNvSpPr>
            <a:spLocks noGrp="1"/>
          </p:cNvSpPr>
          <p:nvPr>
            <p:ph type="sldNum" sz="quarter" idx="11"/>
          </p:nvPr>
        </p:nvSpPr>
        <p:spPr/>
        <p:txBody>
          <a:bodyPr/>
          <a:lstStyle/>
          <a:p>
            <a:fld id="{C33BAB63-626F-46BC-BA54-864409662A0A}" type="slidenum">
              <a:rPr lang="en-US" smtClean="0"/>
              <a:pPr/>
              <a:t>‹#›</a:t>
            </a:fld>
            <a:endParaRPr lang="en-US"/>
          </a:p>
        </p:txBody>
      </p:sp>
      <p:sp>
        <p:nvSpPr>
          <p:cNvPr id="17" name="عنصر نائب للتذييل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0014021-D18F-48B3-8E9F-619CB55420CE}" type="datetimeFigureOut">
              <a:rPr lang="en-US" smtClean="0"/>
              <a:pPr/>
              <a:t>10/6/2011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33BAB63-626F-46BC-BA54-864409662A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0014021-D18F-48B3-8E9F-619CB55420CE}" type="datetimeFigureOut">
              <a:rPr lang="en-US" smtClean="0"/>
              <a:pPr/>
              <a:t>10/6/2011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33BAB63-626F-46BC-BA54-864409662A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524000"/>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4" name="عنصر نائب للتاريخ 13"/>
          <p:cNvSpPr>
            <a:spLocks noGrp="1"/>
          </p:cNvSpPr>
          <p:nvPr>
            <p:ph type="dt" sz="half" idx="14"/>
          </p:nvPr>
        </p:nvSpPr>
        <p:spPr/>
        <p:txBody>
          <a:bodyPr/>
          <a:lstStyle/>
          <a:p>
            <a:fld id="{C0014021-D18F-48B3-8E9F-619CB55420CE}" type="datetimeFigureOut">
              <a:rPr lang="en-US" smtClean="0"/>
              <a:pPr/>
              <a:t>10/6/2011</a:t>
            </a:fld>
            <a:endParaRPr lang="en-US"/>
          </a:p>
        </p:txBody>
      </p:sp>
      <p:sp>
        <p:nvSpPr>
          <p:cNvPr id="15" name="عنصر نائب لرقم الشريحة 14"/>
          <p:cNvSpPr>
            <a:spLocks noGrp="1"/>
          </p:cNvSpPr>
          <p:nvPr>
            <p:ph type="sldNum" sz="quarter" idx="15"/>
          </p:nvPr>
        </p:nvSpPr>
        <p:spPr/>
        <p:txBody>
          <a:bodyPr/>
          <a:lstStyle>
            <a:lvl1pPr algn="ctr">
              <a:defRPr/>
            </a:lvl1pPr>
          </a:lstStyle>
          <a:p>
            <a:fld id="{C33BAB63-626F-46BC-BA54-864409662A0A}" type="slidenum">
              <a:rPr lang="en-US" smtClean="0"/>
              <a:pPr/>
              <a:t>‹#›</a:t>
            </a:fld>
            <a:endParaRPr lang="en-US"/>
          </a:p>
        </p:txBody>
      </p:sp>
      <p:sp>
        <p:nvSpPr>
          <p:cNvPr id="16" name="عنصر نائب للتذييل 15"/>
          <p:cNvSpPr>
            <a:spLocks noGrp="1"/>
          </p:cNvSpPr>
          <p:nvPr>
            <p:ph type="ftr" sz="quarter" idx="16"/>
          </p:nvPr>
        </p:nvSpPr>
        <p:spPr/>
        <p:txBody>
          <a:bodyPr/>
          <a:lstStyle/>
          <a:p>
            <a:endParaRPr lang="en-US"/>
          </a:p>
        </p:txBody>
      </p:sp>
      <p:sp>
        <p:nvSpPr>
          <p:cNvPr id="17" name="عنوان 16"/>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C0014021-D18F-48B3-8E9F-619CB55420CE}" type="datetimeFigureOut">
              <a:rPr lang="en-US" smtClean="0"/>
              <a:pPr/>
              <a:t>10/6/2011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33BAB63-626F-46BC-BA54-864409662A0A}" type="slidenum">
              <a:rPr lang="en-US" smtClean="0"/>
              <a:pPr/>
              <a:t>‹#›</a:t>
            </a:fld>
            <a:endParaRPr lang="en-US"/>
          </a:p>
        </p:txBody>
      </p:sp>
      <p:sp>
        <p:nvSpPr>
          <p:cNvPr id="2" name="عنوان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cxnSp>
        <p:nvCxnSpPr>
          <p:cNvPr id="7" name="رابط مستقيم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C0014021-D18F-48B3-8E9F-619CB55420CE}" type="datetimeFigureOut">
              <a:rPr lang="en-US" smtClean="0"/>
              <a:pPr/>
              <a:t>10/6/2011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33BAB63-626F-46BC-BA54-864409662A0A}" type="slidenum">
              <a:rPr lang="en-US" smtClean="0"/>
              <a:pPr/>
              <a:t>‹#›</a:t>
            </a:fld>
            <a:endParaRPr lang="en-US"/>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11" name="عنصر نائب للمحتوى 10"/>
          <p:cNvSpPr>
            <a:spLocks noGrp="1"/>
          </p:cNvSpPr>
          <p:nvPr>
            <p:ph sz="half" idx="1"/>
          </p:nvPr>
        </p:nvSpPr>
        <p:spPr>
          <a:xfrm>
            <a:off x="457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C33BAB63-626F-46BC-BA54-864409662A0A}" type="slidenum">
              <a:rPr lang="en-US" smtClean="0"/>
              <a:pPr/>
              <a:t>‹#›</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7" name="عنصر نائب للتاريخ 6"/>
          <p:cNvSpPr>
            <a:spLocks noGrp="1"/>
          </p:cNvSpPr>
          <p:nvPr>
            <p:ph type="dt" sz="half" idx="10"/>
          </p:nvPr>
        </p:nvSpPr>
        <p:spPr/>
        <p:txBody>
          <a:bodyPr/>
          <a:lstStyle/>
          <a:p>
            <a:fld id="{C0014021-D18F-48B3-8E9F-619CB55420CE}" type="datetimeFigureOut">
              <a:rPr lang="en-US" smtClean="0"/>
              <a:pPr/>
              <a:t>10/6/2011</a:t>
            </a:fld>
            <a:endParaRPr lang="en-US"/>
          </a:p>
        </p:txBody>
      </p:sp>
      <p:sp>
        <p:nvSpPr>
          <p:cNvPr id="3" name="عنصر نائب للنص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32" name="عنصر نائب للمحتوى 31"/>
          <p:cNvSpPr>
            <a:spLocks noGrp="1"/>
          </p:cNvSpPr>
          <p:nvPr>
            <p:ph sz="half" idx="2"/>
          </p:nvPr>
        </p:nvSpPr>
        <p:spPr>
          <a:xfrm>
            <a:off x="457200"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4" name="عنصر نائب للمحتوى 33"/>
          <p:cNvSpPr>
            <a:spLocks noGrp="1"/>
          </p:cNvSpPr>
          <p:nvPr>
            <p:ph sz="quarter" idx="4"/>
          </p:nvPr>
        </p:nvSpPr>
        <p:spPr>
          <a:xfrm>
            <a:off x="4649788"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 name="عنوان 1"/>
          <p:cNvSpPr>
            <a:spLocks noGrp="1"/>
          </p:cNvSpPr>
          <p:nvPr>
            <p:ph type="title"/>
          </p:nvPr>
        </p:nvSpPr>
        <p:spPr>
          <a:xfrm>
            <a:off x="457200" y="155448"/>
            <a:ext cx="8229600" cy="1143000"/>
          </a:xfrm>
        </p:spPr>
        <p:txBody>
          <a:bodyPr anchor="b" anchorCtr="0"/>
          <a:lstStyle>
            <a:lvl1pPr>
              <a:defRPr/>
            </a:lvl1pPr>
          </a:lstStyle>
          <a:p>
            <a:r>
              <a:rPr kumimoji="0" lang="ar-SA" smtClean="0"/>
              <a:t>انقر لتحرير نمط العنوان الرئيسي</a:t>
            </a:r>
            <a:endParaRPr kumimoji="0" lang="en-US"/>
          </a:p>
        </p:txBody>
      </p:sp>
      <p:sp>
        <p:nvSpPr>
          <p:cNvPr id="12" name="عنصر نائب للنص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cxnSp>
        <p:nvCxnSpPr>
          <p:cNvPr id="10" name="رابط مستقيم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C0014021-D18F-48B3-8E9F-619CB55420CE}" type="datetimeFigureOut">
              <a:rPr lang="en-US" smtClean="0"/>
              <a:pPr/>
              <a:t>10/6/2011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33BAB63-626F-46BC-BA54-864409662A0A}" type="slidenum">
              <a:rPr lang="en-US" smtClean="0"/>
              <a:pPr/>
              <a:t>‹#›</a:t>
            </a:fld>
            <a:endParaRPr lang="en-US"/>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0014021-D18F-48B3-8E9F-619CB55420CE}" type="datetimeFigureOut">
              <a:rPr lang="en-US" smtClean="0"/>
              <a:pPr/>
              <a:t>10/6/2011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33BAB63-626F-46BC-BA54-864409662A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457200"/>
            <a:ext cx="62484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 name="عنصر نائب للنص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31" name="عنوان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C0014021-D18F-48B3-8E9F-619CB55420CE}" type="datetimeFigureOut">
              <a:rPr lang="en-US" smtClean="0"/>
              <a:pPr/>
              <a:t>10/6/2011</a:t>
            </a:fld>
            <a:endParaRPr lang="en-US"/>
          </a:p>
        </p:txBody>
      </p:sp>
      <p:sp>
        <p:nvSpPr>
          <p:cNvPr id="9" name="عنصر نائب لرقم الشريحة 8"/>
          <p:cNvSpPr>
            <a:spLocks noGrp="1"/>
          </p:cNvSpPr>
          <p:nvPr>
            <p:ph type="sldNum" sz="quarter" idx="15"/>
          </p:nvPr>
        </p:nvSpPr>
        <p:spPr/>
        <p:txBody>
          <a:bodyPr/>
          <a:lstStyle/>
          <a:p>
            <a:fld id="{C33BAB63-626F-46BC-BA54-864409662A0A}" type="slidenum">
              <a:rPr lang="en-US" smtClean="0"/>
              <a:pPr/>
              <a:t>‹#›</a:t>
            </a:fld>
            <a:endParaRPr lang="en-US"/>
          </a:p>
        </p:txBody>
      </p:sp>
      <p:sp>
        <p:nvSpPr>
          <p:cNvPr id="10" name="عنصر نائب للتذييل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smtClean="0"/>
              <a:t>انقر فوق الرمز لإضافة صورة</a:t>
            </a:r>
            <a:endParaRPr kumimoji="0" lang="en-US"/>
          </a:p>
        </p:txBody>
      </p:sp>
      <p:sp>
        <p:nvSpPr>
          <p:cNvPr id="4" name="عنصر نائب للنص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p:txBody>
          <a:bodyPr/>
          <a:lstStyle/>
          <a:p>
            <a:fld id="{C0014021-D18F-48B3-8E9F-619CB55420CE}" type="datetimeFigureOut">
              <a:rPr lang="en-US" smtClean="0"/>
              <a:pPr/>
              <a:t>10/6/2011</a:t>
            </a:fld>
            <a:endParaRPr lang="en-US"/>
          </a:p>
        </p:txBody>
      </p:sp>
      <p:sp>
        <p:nvSpPr>
          <p:cNvPr id="9" name="عنصر نائب لرقم الشريحة 8"/>
          <p:cNvSpPr>
            <a:spLocks noGrp="1"/>
          </p:cNvSpPr>
          <p:nvPr>
            <p:ph type="sldNum" sz="quarter" idx="11"/>
          </p:nvPr>
        </p:nvSpPr>
        <p:spPr/>
        <p:txBody>
          <a:bodyPr/>
          <a:lstStyle/>
          <a:p>
            <a:fld id="{C33BAB63-626F-46BC-BA54-864409662A0A}" type="slidenum">
              <a:rPr lang="en-US" smtClean="0"/>
              <a:pPr/>
              <a:t>‹#›</a:t>
            </a:fld>
            <a:endParaRPr lang="en-US"/>
          </a:p>
        </p:txBody>
      </p:sp>
      <p:sp>
        <p:nvSpPr>
          <p:cNvPr id="10" name="عنصر نائب للتذييل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0014021-D18F-48B3-8E9F-619CB55420CE}" type="datetimeFigureOut">
              <a:rPr lang="en-US" smtClean="0"/>
              <a:pPr/>
              <a:t>10/6/2011</a:t>
            </a:fld>
            <a:endParaRPr lang="en-US"/>
          </a:p>
        </p:txBody>
      </p:sp>
      <p:sp>
        <p:nvSpPr>
          <p:cNvPr id="10" name="عنصر نائب للتذييل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عنصر نائب لرقم الشريحة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33BAB63-626F-46BC-BA54-864409662A0A}" type="slidenum">
              <a:rPr lang="en-US" smtClean="0"/>
              <a:pPr/>
              <a:t>‹#›</a:t>
            </a:fld>
            <a:endParaRPr lang="en-US"/>
          </a:p>
        </p:txBody>
      </p:sp>
      <p:sp>
        <p:nvSpPr>
          <p:cNvPr id="5" name="عنصر نائب للعنوان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ar-SA" smtClean="0"/>
              <a:t>انقر لتحرير نمط العنوان الرئيسي</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Medical_diagnosi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n.wikipedia.org/wiki/Irritable_bowel_syndrom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Diagnostic_and_Statistical_Manual_of_Mental_Disorders" TargetMode="External"/><Relationship Id="rId2" Type="http://schemas.openxmlformats.org/officeDocument/2006/relationships/hyperlink" Target="http://en.wikipedia.org/wiki/Somatoform_disorder" TargetMode="External"/><Relationship Id="rId1" Type="http://schemas.openxmlformats.org/officeDocument/2006/relationships/slideLayout" Target="../slideLayouts/slideLayout2.xml"/><Relationship Id="rId5" Type="http://schemas.openxmlformats.org/officeDocument/2006/relationships/hyperlink" Target="http://en.wikipedia.org/wiki/Conversion_disorder" TargetMode="External"/><Relationship Id="rId4" Type="http://schemas.openxmlformats.org/officeDocument/2006/relationships/hyperlink" Target="http://en.wikipedia.org/wiki/Pai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inddisorders.com/Py-Z/Seizures.html" TargetMode="External"/><Relationship Id="rId2" Type="http://schemas.openxmlformats.org/officeDocument/2006/relationships/hyperlink" Target="http://www.minddisorders.com/Del-Fi/Erectile-dysfunction.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inddisorders.com/Kau-Nu/Nefazodon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Mental_health" TargetMode="External"/><Relationship Id="rId7" Type="http://schemas.openxmlformats.org/officeDocument/2006/relationships/hyperlink" Target="http://en.wikipedia.org/wiki/Systemic_therapy" TargetMode="External"/><Relationship Id="rId2" Type="http://schemas.openxmlformats.org/officeDocument/2006/relationships/hyperlink" Target="http://en.wiktionary.org/wiki/Patient" TargetMode="External"/><Relationship Id="rId1" Type="http://schemas.openxmlformats.org/officeDocument/2006/relationships/slideLayout" Target="../slideLayouts/slideLayout2.xml"/><Relationship Id="rId6" Type="http://schemas.openxmlformats.org/officeDocument/2006/relationships/hyperlink" Target="http://en.wikipedia.org/wiki/Behavior_Therapy" TargetMode="External"/><Relationship Id="rId5" Type="http://schemas.openxmlformats.org/officeDocument/2006/relationships/hyperlink" Target="http://en.wikipedia.org/wiki/Free_association_(psychology)" TargetMode="External"/><Relationship Id="rId4" Type="http://schemas.openxmlformats.org/officeDocument/2006/relationships/hyperlink" Target="http://en.wikipedia.org/wiki/Psychoanalysi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972345" y="228600"/>
            <a:ext cx="7041356" cy="2733675"/>
          </a:xfrm>
        </p:spPr>
        <p:txBody>
          <a:bodyPr>
            <a:normAutofit/>
          </a:bodyPr>
          <a:lstStyle/>
          <a:p>
            <a:pPr algn="ctr"/>
            <a:r>
              <a:rPr lang="en-US" dirty="0" smtClean="0"/>
              <a:t>Depression , Anxiety And </a:t>
            </a:r>
            <a:r>
              <a:rPr lang="en-US" dirty="0" err="1" smtClean="0"/>
              <a:t>Somatization</a:t>
            </a:r>
            <a:r>
              <a:rPr lang="en-US" sz="2200" dirty="0" smtClean="0"/>
              <a:t/>
            </a:r>
            <a:br>
              <a:rPr lang="en-US" sz="2200" dirty="0" smtClean="0"/>
            </a:br>
            <a:r>
              <a:rPr lang="en-US" sz="2200" dirty="0" smtClean="0"/>
              <a:t>(common psychiatric problems in PHC  )</a:t>
            </a:r>
            <a:endParaRPr lang="ar-SA" sz="2200" dirty="0"/>
          </a:p>
        </p:txBody>
      </p:sp>
      <p:sp>
        <p:nvSpPr>
          <p:cNvPr id="5" name="عنصر نائب للنص 4"/>
          <p:cNvSpPr>
            <a:spLocks noGrp="1"/>
          </p:cNvSpPr>
          <p:nvPr>
            <p:ph type="body" idx="1"/>
          </p:nvPr>
        </p:nvSpPr>
        <p:spPr/>
        <p:txBody>
          <a:bodyPr>
            <a:noAutofit/>
          </a:bodyPr>
          <a:lstStyle/>
          <a:p>
            <a:r>
              <a:rPr lang="en-US" sz="1800" dirty="0" err="1" smtClean="0"/>
              <a:t>Yahya</a:t>
            </a:r>
            <a:r>
              <a:rPr lang="en-US" sz="1800" dirty="0" smtClean="0"/>
              <a:t> Al-</a:t>
            </a:r>
            <a:r>
              <a:rPr lang="en-US" sz="1800" dirty="0" err="1" smtClean="0"/>
              <a:t>Asirri</a:t>
            </a:r>
            <a:r>
              <a:rPr lang="en-US" sz="1800" dirty="0" smtClean="0"/>
              <a:t> </a:t>
            </a:r>
          </a:p>
          <a:p>
            <a:r>
              <a:rPr lang="en-US" sz="1800" dirty="0" smtClean="0"/>
              <a:t>Abdullah Al-</a:t>
            </a:r>
            <a:r>
              <a:rPr lang="en-US" sz="1800" dirty="0" err="1" smtClean="0"/>
              <a:t>Masoud</a:t>
            </a:r>
            <a:r>
              <a:rPr lang="en-US" sz="1800" dirty="0" smtClean="0"/>
              <a:t> </a:t>
            </a:r>
            <a:br>
              <a:rPr lang="en-US" sz="1800" dirty="0" smtClean="0"/>
            </a:br>
            <a:r>
              <a:rPr lang="en-US" sz="1800" dirty="0" err="1" smtClean="0"/>
              <a:t>Abdulrahman</a:t>
            </a:r>
            <a:r>
              <a:rPr lang="en-US" sz="1800" dirty="0" smtClean="0"/>
              <a:t> Al-</a:t>
            </a:r>
            <a:r>
              <a:rPr lang="en-US" sz="1800" dirty="0" err="1" smtClean="0"/>
              <a:t>Shehri</a:t>
            </a:r>
            <a:r>
              <a:rPr lang="en-US" sz="1800" dirty="0" smtClean="0"/>
              <a:t> </a:t>
            </a:r>
            <a:br>
              <a:rPr lang="en-US" sz="1800" dirty="0" smtClean="0"/>
            </a:br>
            <a:r>
              <a:rPr lang="en-US" sz="1800" dirty="0" err="1" smtClean="0"/>
              <a:t>Fahad</a:t>
            </a:r>
            <a:r>
              <a:rPr lang="en-US" sz="1800" dirty="0" smtClean="0"/>
              <a:t> Al-</a:t>
            </a:r>
            <a:r>
              <a:rPr lang="en-US" sz="1800" dirty="0" err="1" smtClean="0"/>
              <a:t>Dashash</a:t>
            </a:r>
            <a:r>
              <a:rPr lang="en-US" sz="1800" dirty="0" smtClean="0"/>
              <a:t/>
            </a:r>
            <a:br>
              <a:rPr lang="en-US" sz="1800" dirty="0" smtClean="0"/>
            </a:br>
            <a:r>
              <a:rPr lang="en-US" sz="1800" dirty="0" err="1" smtClean="0"/>
              <a:t>Mahmoud</a:t>
            </a:r>
            <a:r>
              <a:rPr lang="en-US" sz="1800" dirty="0" smtClean="0"/>
              <a:t> Al-</a:t>
            </a:r>
            <a:r>
              <a:rPr lang="en-US" sz="1800" dirty="0" err="1" smtClean="0"/>
              <a:t>thagafi</a:t>
            </a:r>
            <a:r>
              <a:rPr lang="en-US" sz="1800" dirty="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srcRect/>
          <a:stretch>
            <a:fillRect/>
          </a:stretch>
        </p:blipFill>
        <p:spPr bwMode="auto">
          <a:xfrm>
            <a:off x="0" y="-53975"/>
            <a:ext cx="9144000" cy="6911975"/>
          </a:xfrm>
          <a:prstGeom prst="rect">
            <a:avLst/>
          </a:prstGeom>
          <a:noFill/>
          <a:ln w="9525">
            <a:noFill/>
            <a:miter lim="800000"/>
            <a:headEnd/>
            <a:tailEnd/>
          </a:ln>
        </p:spPr>
      </p:pic>
      <p:sp>
        <p:nvSpPr>
          <p:cNvPr id="2" name="Title 1"/>
          <p:cNvSpPr>
            <a:spLocks noGrp="1"/>
          </p:cNvSpPr>
          <p:nvPr>
            <p:ph type="title"/>
          </p:nvPr>
        </p:nvSpPr>
        <p:spPr>
          <a:xfrm>
            <a:off x="457200" y="-171450"/>
            <a:ext cx="8229600" cy="1143000"/>
          </a:xfrm>
        </p:spPr>
        <p:txBody>
          <a:bodyPr rtlCol="1">
            <a:normAutofit/>
          </a:bodyPr>
          <a:lstStyle/>
          <a:p>
            <a:pPr eaLnBrk="1" fontAlgn="auto" hangingPunct="1">
              <a:spcAft>
                <a:spcPts val="0"/>
              </a:spcAft>
              <a:defRPr/>
            </a:pPr>
            <a:r>
              <a:rPr lang="en-US" b="1" dirty="0" smtClean="0">
                <a:solidFill>
                  <a:schemeClr val="accent6">
                    <a:lumMod val="50000"/>
                  </a:schemeClr>
                </a:solidFill>
                <a:effectLst>
                  <a:outerShdw blurRad="38100" dist="38100" dir="2700000" algn="tl">
                    <a:srgbClr val="000000">
                      <a:alpha val="43137"/>
                    </a:srgbClr>
                  </a:outerShdw>
                </a:effectLst>
              </a:rPr>
              <a:t>Etiology</a:t>
            </a:r>
            <a:r>
              <a:rPr lang="en-US" dirty="0" smtClean="0"/>
              <a:t> </a:t>
            </a:r>
            <a:endParaRPr lang="ar-SA" dirty="0" smtClean="0"/>
          </a:p>
        </p:txBody>
      </p:sp>
      <p:sp>
        <p:nvSpPr>
          <p:cNvPr id="5" name="Content Placeholder 2"/>
          <p:cNvSpPr txBox="1">
            <a:spLocks/>
          </p:cNvSpPr>
          <p:nvPr/>
        </p:nvSpPr>
        <p:spPr>
          <a:xfrm>
            <a:off x="107950" y="908050"/>
            <a:ext cx="4464050" cy="5761038"/>
          </a:xfrm>
          <a:prstGeom prst="rect">
            <a:avLst/>
          </a:prstGeom>
        </p:spPr>
        <p:style>
          <a:lnRef idx="2">
            <a:schemeClr val="accent6"/>
          </a:lnRef>
          <a:fillRef idx="1">
            <a:schemeClr val="lt1"/>
          </a:fillRef>
          <a:effectRef idx="0">
            <a:schemeClr val="accent6"/>
          </a:effectRef>
          <a:fontRef idx="minor">
            <a:schemeClr val="dk1"/>
          </a:fontRef>
        </p:style>
        <p:txBody>
          <a:bodyPr rtlCol="1"/>
          <a:lstStyle/>
          <a:p>
            <a:pPr algn="l" fontAlgn="auto">
              <a:spcBef>
                <a:spcPts val="0"/>
              </a:spcBef>
              <a:spcAft>
                <a:spcPts val="0"/>
              </a:spcAft>
              <a:defRPr/>
            </a:pPr>
            <a:endParaRPr lang="en-US" dirty="0"/>
          </a:p>
          <a:p>
            <a:pPr algn="l" fontAlgn="auto">
              <a:spcBef>
                <a:spcPts val="0"/>
              </a:spcBef>
              <a:spcAft>
                <a:spcPts val="0"/>
              </a:spcAft>
              <a:defRPr/>
            </a:pPr>
            <a:endParaRPr lang="en-US" dirty="0"/>
          </a:p>
          <a:p>
            <a:pPr algn="l" fontAlgn="auto">
              <a:spcBef>
                <a:spcPts val="0"/>
              </a:spcBef>
              <a:spcAft>
                <a:spcPts val="0"/>
              </a:spcAft>
              <a:defRPr/>
            </a:pPr>
            <a:r>
              <a:rPr lang="en-US" u="sng" dirty="0"/>
              <a:t>ETIOLOGY OF ANXIETY DISORDERS</a:t>
            </a:r>
          </a:p>
          <a:p>
            <a:pPr algn="l" fontAlgn="auto">
              <a:spcBef>
                <a:spcPts val="0"/>
              </a:spcBef>
              <a:spcAft>
                <a:spcPts val="0"/>
              </a:spcAft>
              <a:defRPr/>
            </a:pPr>
            <a:endParaRPr lang="en-US" dirty="0"/>
          </a:p>
          <a:p>
            <a:pPr algn="l" fontAlgn="auto">
              <a:spcBef>
                <a:spcPts val="0"/>
              </a:spcBef>
              <a:spcAft>
                <a:spcPts val="0"/>
              </a:spcAft>
              <a:defRPr/>
            </a:pPr>
            <a:r>
              <a:rPr lang="en-US" dirty="0"/>
              <a:t>Basic Premise of Systems Perspective</a:t>
            </a:r>
          </a:p>
          <a:p>
            <a:pPr algn="l" fontAlgn="auto">
              <a:spcBef>
                <a:spcPts val="0"/>
              </a:spcBef>
              <a:spcAft>
                <a:spcPts val="0"/>
              </a:spcAft>
              <a:defRPr/>
            </a:pPr>
            <a:endParaRPr lang="en-US" dirty="0"/>
          </a:p>
          <a:p>
            <a:pPr algn="l" fontAlgn="auto">
              <a:spcBef>
                <a:spcPts val="0"/>
              </a:spcBef>
              <a:spcAft>
                <a:spcPts val="0"/>
              </a:spcAft>
              <a:defRPr/>
            </a:pPr>
            <a:r>
              <a:rPr lang="en-US" dirty="0" err="1"/>
              <a:t>multidetermined</a:t>
            </a:r>
            <a:r>
              <a:rPr lang="en-US" dirty="0"/>
              <a:t> by</a:t>
            </a:r>
          </a:p>
          <a:p>
            <a:pPr algn="l" fontAlgn="auto">
              <a:spcBef>
                <a:spcPts val="0"/>
              </a:spcBef>
              <a:spcAft>
                <a:spcPts val="0"/>
              </a:spcAft>
              <a:defRPr/>
            </a:pPr>
            <a:r>
              <a:rPr lang="en-US" b="1" dirty="0"/>
              <a:t>Social Factors</a:t>
            </a:r>
            <a:r>
              <a:rPr lang="en-US" dirty="0"/>
              <a:t>.</a:t>
            </a:r>
          </a:p>
          <a:p>
            <a:pPr algn="l" fontAlgn="auto">
              <a:spcBef>
                <a:spcPts val="0"/>
              </a:spcBef>
              <a:spcAft>
                <a:spcPts val="0"/>
              </a:spcAft>
              <a:defRPr/>
            </a:pPr>
            <a:endParaRPr lang="en-US" dirty="0"/>
          </a:p>
          <a:p>
            <a:pPr algn="l" fontAlgn="auto">
              <a:spcBef>
                <a:spcPts val="0"/>
              </a:spcBef>
              <a:spcAft>
                <a:spcPts val="0"/>
              </a:spcAft>
              <a:defRPr/>
            </a:pPr>
            <a:r>
              <a:rPr lang="en-US" dirty="0"/>
              <a:t>Stressful life events</a:t>
            </a:r>
          </a:p>
          <a:p>
            <a:pPr algn="l" fontAlgn="auto">
              <a:spcBef>
                <a:spcPts val="0"/>
              </a:spcBef>
              <a:spcAft>
                <a:spcPts val="0"/>
              </a:spcAft>
              <a:defRPr/>
            </a:pPr>
            <a:endParaRPr lang="en-US" dirty="0"/>
          </a:p>
          <a:p>
            <a:pPr algn="l" fontAlgn="auto">
              <a:spcBef>
                <a:spcPts val="0"/>
              </a:spcBef>
              <a:spcAft>
                <a:spcPts val="0"/>
              </a:spcAft>
              <a:defRPr/>
            </a:pPr>
            <a:r>
              <a:rPr lang="en-US" dirty="0"/>
              <a:t>E.g. Threats to one’s security</a:t>
            </a:r>
          </a:p>
          <a:p>
            <a:pPr algn="l" fontAlgn="auto">
              <a:spcBef>
                <a:spcPts val="0"/>
              </a:spcBef>
              <a:spcAft>
                <a:spcPts val="0"/>
              </a:spcAft>
              <a:defRPr/>
            </a:pPr>
            <a:endParaRPr lang="en-US" dirty="0"/>
          </a:p>
          <a:p>
            <a:pPr marL="342900" indent="-342900" algn="l" fontAlgn="auto">
              <a:spcBef>
                <a:spcPct val="20000"/>
              </a:spcBef>
              <a:spcAft>
                <a:spcPts val="0"/>
              </a:spcAft>
              <a:buFont typeface="Arial" pitchFamily="34" charset="0"/>
              <a:buNone/>
              <a:defRPr/>
            </a:pPr>
            <a:r>
              <a:rPr lang="en-US" b="1" dirty="0"/>
              <a:t>Psychological Factors</a:t>
            </a:r>
          </a:p>
          <a:p>
            <a:pPr marL="342900" indent="-342900" algn="l" fontAlgn="auto">
              <a:spcBef>
                <a:spcPct val="20000"/>
              </a:spcBef>
              <a:spcAft>
                <a:spcPts val="0"/>
              </a:spcAft>
              <a:buFont typeface="Arial" pitchFamily="34" charset="0"/>
              <a:buNone/>
              <a:defRPr/>
            </a:pPr>
            <a:r>
              <a:rPr lang="en-US" dirty="0"/>
              <a:t>Learning maladaptive responses</a:t>
            </a:r>
          </a:p>
          <a:p>
            <a:pPr marL="342900" indent="-342900" algn="l" fontAlgn="auto">
              <a:spcBef>
                <a:spcPct val="20000"/>
              </a:spcBef>
              <a:spcAft>
                <a:spcPts val="0"/>
              </a:spcAft>
              <a:buFont typeface="Arial" pitchFamily="34" charset="0"/>
              <a:buNone/>
              <a:defRPr/>
            </a:pPr>
            <a:endParaRPr lang="en-US" dirty="0"/>
          </a:p>
          <a:p>
            <a:pPr marL="342900" indent="-342900" algn="l" fontAlgn="auto">
              <a:spcBef>
                <a:spcPct val="20000"/>
              </a:spcBef>
              <a:spcAft>
                <a:spcPts val="0"/>
              </a:spcAft>
              <a:buFont typeface="Arial" pitchFamily="34" charset="0"/>
              <a:buNone/>
              <a:defRPr/>
            </a:pPr>
            <a:endParaRPr lang="en-US" dirty="0"/>
          </a:p>
          <a:p>
            <a:pPr marL="342900" indent="-342900" algn="l" fontAlgn="auto">
              <a:spcBef>
                <a:spcPct val="20000"/>
              </a:spcBef>
              <a:spcAft>
                <a:spcPts val="0"/>
              </a:spcAft>
              <a:buFont typeface="Arial" pitchFamily="34" charset="0"/>
              <a:buNone/>
              <a:defRPr/>
            </a:pPr>
            <a:r>
              <a:rPr lang="en-US" dirty="0"/>
              <a:t>Maladaptive cognitive process</a:t>
            </a:r>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50825" y="876300"/>
            <a:ext cx="8435975" cy="5648325"/>
          </a:xfrm>
          <a:ln w="38100">
            <a:solidFill>
              <a:srgbClr val="FFC000"/>
            </a:solidFill>
            <a:prstDash val="lgDash"/>
          </a:ln>
        </p:spPr>
        <p:txBody>
          <a:bodyPr>
            <a:normAutofit/>
          </a:bodyPr>
          <a:lstStyle/>
          <a:p>
            <a:pPr algn="ctr" eaLnBrk="1" hangingPunct="1">
              <a:buFont typeface="Arial" pitchFamily="34" charset="0"/>
              <a:buNone/>
            </a:pPr>
            <a:endParaRPr lang="en-US" sz="1100" dirty="0" smtClean="0">
              <a:cs typeface="Arial" pitchFamily="34" charset="0"/>
            </a:endParaRPr>
          </a:p>
          <a:p>
            <a:pPr algn="ctr" eaLnBrk="1" hangingPunct="1">
              <a:buFont typeface="Arial" pitchFamily="34" charset="0"/>
              <a:buNone/>
            </a:pPr>
            <a:r>
              <a:rPr lang="en-US" sz="2000" dirty="0" smtClean="0">
                <a:cs typeface="Arial" pitchFamily="34" charset="0"/>
              </a:rPr>
              <a:t>Biological Factors Associated with Anxiety Drs.</a:t>
            </a:r>
          </a:p>
          <a:p>
            <a:pPr algn="ctr" eaLnBrk="1" hangingPunct="1">
              <a:buFont typeface="Arial" pitchFamily="34" charset="0"/>
              <a:buNone/>
            </a:pPr>
            <a:endParaRPr lang="en-US" sz="400" dirty="0" smtClean="0">
              <a:cs typeface="Arial" pitchFamily="34" charset="0"/>
            </a:endParaRPr>
          </a:p>
          <a:p>
            <a:pPr algn="ctr" eaLnBrk="1" hangingPunct="1">
              <a:buFont typeface="Arial" pitchFamily="34" charset="0"/>
              <a:buNone/>
            </a:pPr>
            <a:r>
              <a:rPr lang="en-US" sz="2000" b="1" dirty="0" smtClean="0">
                <a:cs typeface="Arial" pitchFamily="34" charset="0"/>
              </a:rPr>
              <a:t>Genetics</a:t>
            </a:r>
          </a:p>
          <a:p>
            <a:pPr algn="ctr" eaLnBrk="1" hangingPunct="1">
              <a:buFont typeface="Arial" pitchFamily="34" charset="0"/>
              <a:buNone/>
            </a:pPr>
            <a:endParaRPr lang="en-US" sz="600" dirty="0" smtClean="0">
              <a:cs typeface="Arial" pitchFamily="34" charset="0"/>
            </a:endParaRPr>
          </a:p>
          <a:p>
            <a:pPr algn="ctr" eaLnBrk="1" hangingPunct="1">
              <a:buFont typeface="Arial" pitchFamily="34" charset="0"/>
              <a:buNone/>
            </a:pPr>
            <a:endParaRPr lang="en-US" sz="500" dirty="0" smtClean="0">
              <a:cs typeface="Arial" pitchFamily="34" charset="0"/>
            </a:endParaRPr>
          </a:p>
          <a:p>
            <a:pPr algn="ctr" eaLnBrk="1" hangingPunct="1">
              <a:buFont typeface="Arial" pitchFamily="34" charset="0"/>
              <a:buNone/>
            </a:pPr>
            <a:r>
              <a:rPr lang="en-US" sz="2000" b="1" dirty="0" err="1" smtClean="0">
                <a:cs typeface="Arial" pitchFamily="34" charset="0"/>
              </a:rPr>
              <a:t>Neuroanatomy</a:t>
            </a:r>
            <a:endParaRPr lang="en-US" sz="2000" b="1" dirty="0" smtClean="0">
              <a:cs typeface="Arial" pitchFamily="34" charset="0"/>
            </a:endParaRPr>
          </a:p>
          <a:p>
            <a:pPr algn="ctr" eaLnBrk="1" hangingPunct="1">
              <a:buFont typeface="Arial" pitchFamily="34" charset="0"/>
              <a:buNone/>
            </a:pPr>
            <a:endParaRPr lang="en-US" sz="700" dirty="0" smtClean="0">
              <a:cs typeface="Arial" pitchFamily="34" charset="0"/>
            </a:endParaRPr>
          </a:p>
          <a:p>
            <a:pPr algn="ctr" eaLnBrk="1" hangingPunct="1">
              <a:buFont typeface="Arial" pitchFamily="34" charset="0"/>
              <a:buNone/>
            </a:pPr>
            <a:r>
              <a:rPr lang="en-US" sz="2000" dirty="0" smtClean="0">
                <a:cs typeface="Arial" pitchFamily="34" charset="0"/>
              </a:rPr>
              <a:t>Specific neural pathways and the </a:t>
            </a:r>
            <a:r>
              <a:rPr lang="en-US" sz="2000" dirty="0" err="1" smtClean="0">
                <a:cs typeface="Arial" pitchFamily="34" charset="0"/>
              </a:rPr>
              <a:t>amygdala</a:t>
            </a:r>
            <a:r>
              <a:rPr lang="en-US" sz="2000" dirty="0" smtClean="0">
                <a:cs typeface="Arial" pitchFamily="34" charset="0"/>
              </a:rPr>
              <a:t> are involved in fear responses.</a:t>
            </a:r>
          </a:p>
          <a:p>
            <a:pPr algn="ctr" eaLnBrk="1" hangingPunct="1">
              <a:buFont typeface="Arial" pitchFamily="34" charset="0"/>
              <a:buNone/>
            </a:pPr>
            <a:endParaRPr lang="en-US" sz="700" dirty="0" smtClean="0">
              <a:cs typeface="Arial" pitchFamily="34" charset="0"/>
            </a:endParaRPr>
          </a:p>
          <a:p>
            <a:pPr algn="ctr" eaLnBrk="1" hangingPunct="1">
              <a:buFont typeface="Arial" pitchFamily="34" charset="0"/>
              <a:buNone/>
            </a:pPr>
            <a:r>
              <a:rPr lang="en-US" sz="2000" b="1" dirty="0" smtClean="0">
                <a:cs typeface="Arial" pitchFamily="34" charset="0"/>
              </a:rPr>
              <a:t>Neurochemistry</a:t>
            </a:r>
          </a:p>
          <a:p>
            <a:pPr algn="ctr" eaLnBrk="1" hangingPunct="1">
              <a:buFont typeface="Arial" pitchFamily="34" charset="0"/>
              <a:buNone/>
            </a:pPr>
            <a:endParaRPr lang="en-US" sz="500" dirty="0" smtClean="0">
              <a:cs typeface="Arial" pitchFamily="34" charset="0"/>
            </a:endParaRPr>
          </a:p>
          <a:p>
            <a:pPr algn="ctr" eaLnBrk="1" hangingPunct="1">
              <a:buFont typeface="Arial" pitchFamily="34" charset="0"/>
              <a:buNone/>
            </a:pPr>
            <a:r>
              <a:rPr lang="en-US" sz="2000" dirty="0" smtClean="0">
                <a:cs typeface="Arial" pitchFamily="34" charset="0"/>
              </a:rPr>
              <a:t>Serotonin, </a:t>
            </a:r>
            <a:r>
              <a:rPr lang="en-US" sz="2000" dirty="0" err="1" smtClean="0">
                <a:cs typeface="Arial" pitchFamily="34" charset="0"/>
              </a:rPr>
              <a:t>norepinephrine</a:t>
            </a:r>
            <a:r>
              <a:rPr lang="en-US" sz="2000" dirty="0" smtClean="0">
                <a:cs typeface="Arial" pitchFamily="34" charset="0"/>
              </a:rPr>
              <a:t>, dopamine, &amp; GABA systems are involved in panic</a:t>
            </a:r>
          </a:p>
          <a:p>
            <a:pPr algn="ctr" eaLnBrk="1" hangingPunct="1">
              <a:buFont typeface="Arial" pitchFamily="34" charset="0"/>
              <a:buNone/>
            </a:pPr>
            <a:endParaRPr lang="en-US" sz="400" dirty="0" smtClean="0">
              <a:cs typeface="Arial" pitchFamily="34" charset="0"/>
            </a:endParaRPr>
          </a:p>
          <a:p>
            <a:pPr algn="ctr" eaLnBrk="1" hangingPunct="1">
              <a:buFont typeface="Arial" pitchFamily="34" charset="0"/>
              <a:buNone/>
            </a:pPr>
            <a:r>
              <a:rPr lang="en-US" sz="2000" dirty="0" smtClean="0">
                <a:cs typeface="Arial" pitchFamily="34" charset="0"/>
              </a:rPr>
              <a:t>.</a:t>
            </a:r>
            <a:endParaRPr lang="ar-SA" sz="2000" dirty="0" smtClean="0"/>
          </a:p>
        </p:txBody>
      </p:sp>
      <p:sp>
        <p:nvSpPr>
          <p:cNvPr id="2" name="Title 1"/>
          <p:cNvSpPr>
            <a:spLocks noGrp="1"/>
          </p:cNvSpPr>
          <p:nvPr>
            <p:ph type="title"/>
          </p:nvPr>
        </p:nvSpPr>
        <p:spPr>
          <a:xfrm>
            <a:off x="457200" y="-100013"/>
            <a:ext cx="8229600" cy="1143001"/>
          </a:xfrm>
        </p:spPr>
        <p:txBody>
          <a:bodyPr rtlCol="1">
            <a:normAutofit/>
          </a:bodyPr>
          <a:lstStyle/>
          <a:p>
            <a:pPr eaLnBrk="1" fontAlgn="auto" hangingPunct="1">
              <a:spcAft>
                <a:spcPts val="0"/>
              </a:spcAft>
              <a:defRPr/>
            </a:pPr>
            <a:r>
              <a:rPr lang="en-US" b="1" dirty="0" smtClean="0">
                <a:solidFill>
                  <a:schemeClr val="accent6">
                    <a:lumMod val="50000"/>
                  </a:schemeClr>
                </a:solidFill>
                <a:effectLst>
                  <a:outerShdw blurRad="38100" dist="38100" dir="2700000" algn="tl">
                    <a:srgbClr val="000000">
                      <a:alpha val="43137"/>
                    </a:srgbClr>
                  </a:outerShdw>
                </a:effectLst>
              </a:rPr>
              <a:t>cont</a:t>
            </a:r>
            <a:endParaRPr lang="ar-SA"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371600" y="1447800"/>
            <a:ext cx="7772400" cy="4856162"/>
          </a:xfrm>
          <a:ln w="38100">
            <a:solidFill>
              <a:srgbClr val="FFC000"/>
            </a:solidFill>
          </a:ln>
        </p:spPr>
        <p:txBody>
          <a:bodyPr>
            <a:normAutofit fontScale="92500" lnSpcReduction="10000"/>
          </a:bodyPr>
          <a:lstStyle/>
          <a:p>
            <a:pPr algn="l" eaLnBrk="1" hangingPunct="1">
              <a:buFont typeface="Arial" pitchFamily="34" charset="0"/>
              <a:buNone/>
            </a:pPr>
            <a:endParaRPr lang="ar-SA" sz="100" b="1" dirty="0" smtClean="0"/>
          </a:p>
          <a:p>
            <a:pPr algn="l" eaLnBrk="1" hangingPunct="1">
              <a:buFont typeface="Arial" pitchFamily="34" charset="0"/>
              <a:buNone/>
            </a:pPr>
            <a:r>
              <a:rPr lang="en-US" b="1" dirty="0" smtClean="0">
                <a:cs typeface="Arial" pitchFamily="34" charset="0"/>
              </a:rPr>
              <a:t>Physical effects </a:t>
            </a:r>
            <a:r>
              <a:rPr lang="en-US" sz="2000" dirty="0" smtClean="0">
                <a:cs typeface="Arial" pitchFamily="34" charset="0"/>
              </a:rPr>
              <a:t>of anxiety may include heart palpitations, muscle weakness and tension, fatigue, nausea, chest pain, shortness of breath, stomach aches, or headaches. The body prepares to deal with a threat</a:t>
            </a:r>
          </a:p>
          <a:p>
            <a:pPr algn="l" eaLnBrk="1" hangingPunct="1">
              <a:buFont typeface="Arial" pitchFamily="34" charset="0"/>
              <a:buNone/>
            </a:pPr>
            <a:r>
              <a:rPr lang="en-US" sz="2400" b="1" dirty="0" smtClean="0">
                <a:cs typeface="Arial" pitchFamily="34" charset="0"/>
              </a:rPr>
              <a:t>emotional effects</a:t>
            </a:r>
            <a:r>
              <a:rPr lang="en-US" sz="2400" dirty="0" smtClean="0">
                <a:cs typeface="Arial" pitchFamily="34" charset="0"/>
              </a:rPr>
              <a:t> </a:t>
            </a:r>
            <a:r>
              <a:rPr lang="en-US" sz="2000" dirty="0" smtClean="0">
                <a:cs typeface="Arial" pitchFamily="34" charset="0"/>
              </a:rPr>
              <a:t>may include "feelings of apprehension or dread, trouble concentrating, feeling tense or jumpy, anticipating the worst, irritability, restlessness, watching (and waiting) for signs (and occurrences) of danger</a:t>
            </a:r>
          </a:p>
          <a:p>
            <a:pPr algn="l" eaLnBrk="1" hangingPunct="1">
              <a:buFont typeface="Arial" pitchFamily="34" charset="0"/>
              <a:buNone/>
            </a:pPr>
            <a:r>
              <a:rPr lang="en-US" sz="2000" b="1" dirty="0" smtClean="0">
                <a:cs typeface="Arial" pitchFamily="34" charset="0"/>
              </a:rPr>
              <a:t>Cognitive effects</a:t>
            </a:r>
            <a:r>
              <a:rPr lang="en-US" sz="2000" dirty="0" smtClean="0">
                <a:cs typeface="Arial" pitchFamily="34" charset="0"/>
              </a:rPr>
              <a:t> of anxiety may include thoughts about suspected dangers, such as fear of dying.</a:t>
            </a:r>
          </a:p>
          <a:p>
            <a:pPr algn="l" eaLnBrk="1" hangingPunct="1">
              <a:buFont typeface="Arial" pitchFamily="34" charset="0"/>
              <a:buNone/>
            </a:pPr>
            <a:r>
              <a:rPr lang="en-US" sz="2000" b="1" dirty="0" smtClean="0">
                <a:cs typeface="Arial" pitchFamily="34" charset="0"/>
              </a:rPr>
              <a:t>Behavioral effects</a:t>
            </a:r>
            <a:r>
              <a:rPr lang="en-US" sz="2000" dirty="0" smtClean="0">
                <a:cs typeface="Arial" pitchFamily="34" charset="0"/>
              </a:rPr>
              <a:t> may include withdrawal from situations where unpleasant effects of anxiety have been experienced in the past </a:t>
            </a:r>
          </a:p>
          <a:p>
            <a:pPr algn="l" eaLnBrk="1" hangingPunct="1">
              <a:buFont typeface="Arial" pitchFamily="34" charset="0"/>
              <a:buNone/>
            </a:pPr>
            <a:r>
              <a:rPr lang="en-US" sz="2000" dirty="0" smtClean="0">
                <a:cs typeface="Arial" pitchFamily="34" charset="0"/>
              </a:rPr>
              <a:t>It can also be affected in ways which include changes in sleeping patterns, </a:t>
            </a:r>
          </a:p>
          <a:p>
            <a:pPr algn="l" eaLnBrk="1" hangingPunct="1">
              <a:buFont typeface="Arial" pitchFamily="34" charset="0"/>
              <a:buNone/>
            </a:pPr>
            <a:r>
              <a:rPr lang="en-US" sz="2000" dirty="0" smtClean="0">
                <a:cs typeface="Arial" pitchFamily="34" charset="0"/>
              </a:rPr>
              <a:t>nail biting </a:t>
            </a:r>
          </a:p>
          <a:p>
            <a:pPr algn="l" eaLnBrk="1" hangingPunct="1">
              <a:buFont typeface="Arial" pitchFamily="34" charset="0"/>
              <a:buNone/>
            </a:pPr>
            <a:r>
              <a:rPr lang="en-US" sz="2000" dirty="0" smtClean="0">
                <a:cs typeface="Arial" pitchFamily="34" charset="0"/>
              </a:rPr>
              <a:t>increased motor tension, such as foot tapping</a:t>
            </a:r>
            <a:endParaRPr lang="ar-SA" sz="2000" dirty="0" smtClean="0"/>
          </a:p>
        </p:txBody>
      </p:sp>
      <p:sp>
        <p:nvSpPr>
          <p:cNvPr id="2" name="Title 1"/>
          <p:cNvSpPr>
            <a:spLocks noGrp="1"/>
          </p:cNvSpPr>
          <p:nvPr>
            <p:ph type="title"/>
          </p:nvPr>
        </p:nvSpPr>
        <p:spPr/>
        <p:txBody>
          <a:bodyPr rtlCol="1">
            <a:normAutofit/>
          </a:bodyPr>
          <a:lstStyle/>
          <a:p>
            <a:pPr eaLnBrk="1" fontAlgn="auto" hangingPunct="1">
              <a:spcAft>
                <a:spcPts val="0"/>
              </a:spcAft>
              <a:defRPr/>
            </a:pPr>
            <a:r>
              <a:rPr lang="en-US" b="1" dirty="0" smtClean="0">
                <a:solidFill>
                  <a:schemeClr val="accent6">
                    <a:lumMod val="50000"/>
                  </a:schemeClr>
                </a:solidFill>
                <a:effectLst>
                  <a:outerShdw blurRad="38100" dist="38100" dir="2700000" algn="tl">
                    <a:srgbClr val="000000">
                      <a:alpha val="43137"/>
                    </a:srgbClr>
                  </a:outerShdw>
                </a:effectLst>
              </a:rPr>
              <a:t>Clinical features</a:t>
            </a:r>
            <a:endParaRPr lang="ar-SA"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2" name="Content Placeholder 2"/>
          <p:cNvSpPr>
            <a:spLocks noGrp="1"/>
          </p:cNvSpPr>
          <p:nvPr>
            <p:ph idx="1"/>
          </p:nvPr>
        </p:nvSpPr>
        <p:spPr/>
        <p:txBody>
          <a:bodyPr/>
          <a:lstStyle/>
          <a:p>
            <a:pPr eaLnBrk="1" hangingPunct="1"/>
            <a:endParaRPr lang="ar-SA" smtClean="0"/>
          </a:p>
        </p:txBody>
      </p:sp>
      <p:sp>
        <p:nvSpPr>
          <p:cNvPr id="7171" name="Title 1"/>
          <p:cNvSpPr>
            <a:spLocks noGrp="1"/>
          </p:cNvSpPr>
          <p:nvPr>
            <p:ph type="title"/>
          </p:nvPr>
        </p:nvSpPr>
        <p:spPr/>
        <p:txBody>
          <a:bodyPr/>
          <a:lstStyle/>
          <a:p>
            <a:pPr eaLnBrk="1" hangingPunct="1"/>
            <a:endParaRPr lang="ar-S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092200"/>
            <a:ext cx="8229600" cy="5432425"/>
          </a:xfrm>
          <a:ln w="76200">
            <a:solidFill>
              <a:srgbClr val="FFC000"/>
            </a:solidFill>
          </a:ln>
        </p:spPr>
        <p:txBody>
          <a:bodyPr/>
          <a:lstStyle/>
          <a:p>
            <a:pPr algn="l" eaLnBrk="1" hangingPunct="1"/>
            <a:endParaRPr lang="en-US" sz="500" b="1" dirty="0" smtClean="0">
              <a:cs typeface="Arial" pitchFamily="34" charset="0"/>
            </a:endParaRPr>
          </a:p>
          <a:p>
            <a:pPr algn="l" eaLnBrk="1" hangingPunct="1"/>
            <a:r>
              <a:rPr lang="en-US" sz="2000" b="1" dirty="0" smtClean="0">
                <a:cs typeface="Arial" pitchFamily="34" charset="0"/>
              </a:rPr>
              <a:t>Medication</a:t>
            </a:r>
            <a:r>
              <a:rPr lang="en-US" sz="2000" dirty="0" smtClean="0">
                <a:cs typeface="Arial" pitchFamily="34" charset="0"/>
              </a:rPr>
              <a:t> – Use of anti-anxiety and anti-depressant requires prescription from doctor,.</a:t>
            </a:r>
          </a:p>
          <a:p>
            <a:pPr algn="l" eaLnBrk="1" hangingPunct="1"/>
            <a:endParaRPr lang="en-US" sz="600" b="1" dirty="0" smtClean="0">
              <a:cs typeface="Arial" pitchFamily="34" charset="0"/>
            </a:endParaRPr>
          </a:p>
          <a:p>
            <a:pPr algn="l" eaLnBrk="1" hangingPunct="1"/>
            <a:r>
              <a:rPr lang="en-US" sz="2000" b="1" dirty="0" smtClean="0">
                <a:cs typeface="Arial" pitchFamily="34" charset="0"/>
              </a:rPr>
              <a:t>2. Herbal</a:t>
            </a:r>
            <a:r>
              <a:rPr lang="en-US" sz="2000" dirty="0" smtClean="0">
                <a:cs typeface="Arial" pitchFamily="34" charset="0"/>
              </a:rPr>
              <a:t> – This is considered an alternative treatment for anxiety. </a:t>
            </a:r>
            <a:endParaRPr lang="en-US" sz="500" b="1" dirty="0" smtClean="0">
              <a:cs typeface="Arial" pitchFamily="34" charset="0"/>
            </a:endParaRPr>
          </a:p>
          <a:p>
            <a:pPr algn="l" eaLnBrk="1" hangingPunct="1"/>
            <a:r>
              <a:rPr lang="en-US" sz="2000" b="1" dirty="0" smtClean="0">
                <a:cs typeface="Arial" pitchFamily="34" charset="0"/>
              </a:rPr>
              <a:t>3. Relaxation Exercise</a:t>
            </a:r>
            <a:r>
              <a:rPr lang="en-US" sz="2000" dirty="0" smtClean="0">
                <a:cs typeface="Arial" pitchFamily="34" charset="0"/>
              </a:rPr>
              <a:t> –exercises, it can help to relax your mind and body, and restore them to a healthier stat.</a:t>
            </a:r>
            <a:br>
              <a:rPr lang="en-US" sz="2000" dirty="0" smtClean="0">
                <a:cs typeface="Arial" pitchFamily="34" charset="0"/>
              </a:rPr>
            </a:br>
            <a:endParaRPr lang="en-US" sz="400" dirty="0" smtClean="0">
              <a:cs typeface="Arial" pitchFamily="34" charset="0"/>
            </a:endParaRPr>
          </a:p>
          <a:p>
            <a:pPr algn="l" eaLnBrk="1" hangingPunct="1"/>
            <a:r>
              <a:rPr lang="en-US" sz="2000" b="1" dirty="0" smtClean="0">
                <a:cs typeface="Arial" pitchFamily="34" charset="0"/>
              </a:rPr>
              <a:t>4. Regular Exercise</a:t>
            </a:r>
            <a:r>
              <a:rPr lang="en-US" sz="2000" dirty="0" smtClean="0">
                <a:cs typeface="Arial" pitchFamily="34" charset="0"/>
              </a:rPr>
              <a:t> – 30 Minutes of regular exercise every day will reduce the panic attack, and shorten the duration during panic attacks, and eventually eliminate anxiety. When doing exercise, your mind will be distracted from thinking something anxious, </a:t>
            </a:r>
            <a:endParaRPr lang="en-US" sz="1800" dirty="0" smtClean="0">
              <a:cs typeface="Arial" pitchFamily="34" charset="0"/>
            </a:endParaRPr>
          </a:p>
        </p:txBody>
      </p:sp>
      <p:sp>
        <p:nvSpPr>
          <p:cNvPr id="2" name="Title 1"/>
          <p:cNvSpPr>
            <a:spLocks noGrp="1"/>
          </p:cNvSpPr>
          <p:nvPr>
            <p:ph type="title"/>
          </p:nvPr>
        </p:nvSpPr>
        <p:spPr>
          <a:xfrm>
            <a:off x="457200" y="53975"/>
            <a:ext cx="8229600" cy="1143000"/>
          </a:xfrm>
        </p:spPr>
        <p:txBody>
          <a:bodyPr rtlCol="1">
            <a:normAutofit/>
          </a:bodyPr>
          <a:lstStyle/>
          <a:p>
            <a:pPr eaLnBrk="1" fontAlgn="auto" hangingPunct="1">
              <a:spcAft>
                <a:spcPts val="0"/>
              </a:spcAft>
              <a:defRPr/>
            </a:pPr>
            <a:r>
              <a:rPr lang="en-US" b="1" dirty="0" err="1" smtClean="0">
                <a:solidFill>
                  <a:schemeClr val="accent6">
                    <a:lumMod val="50000"/>
                  </a:schemeClr>
                </a:solidFill>
                <a:effectLst>
                  <a:outerShdw blurRad="38100" dist="38100" dir="2700000" algn="tl">
                    <a:srgbClr val="000000">
                      <a:alpha val="43137"/>
                    </a:srgbClr>
                  </a:outerShdw>
                </a:effectLst>
              </a:rPr>
              <a:t>Mangment</a:t>
            </a:r>
            <a:r>
              <a:rPr lang="en-US" b="1" dirty="0" smtClean="0">
                <a:solidFill>
                  <a:schemeClr val="accent6">
                    <a:lumMod val="50000"/>
                  </a:schemeClr>
                </a:solidFill>
                <a:effectLst>
                  <a:outerShdw blurRad="38100" dist="38100" dir="2700000" algn="tl">
                    <a:srgbClr val="000000">
                      <a:alpha val="43137"/>
                    </a:srgbClr>
                  </a:outerShdw>
                </a:effectLst>
              </a:rPr>
              <a:t> </a:t>
            </a:r>
            <a:endParaRPr lang="ar-SA"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133600"/>
            <a:ext cx="6400800" cy="4495799"/>
          </a:xfrm>
          <a:ln w="76200">
            <a:solidFill>
              <a:srgbClr val="FFC000"/>
            </a:solidFill>
          </a:ln>
        </p:spPr>
        <p:txBody>
          <a:bodyPr rtlCol="1">
            <a:normAutofit fontScale="85000" lnSpcReduction="20000"/>
          </a:bodyPr>
          <a:lstStyle/>
          <a:p>
            <a:pPr algn="l" eaLnBrk="1" fontAlgn="auto" hangingPunct="1">
              <a:spcAft>
                <a:spcPts val="0"/>
              </a:spcAft>
              <a:defRPr/>
            </a:pPr>
            <a:endParaRPr lang="en-US" b="1" dirty="0" smtClean="0"/>
          </a:p>
          <a:p>
            <a:pPr algn="l" eaLnBrk="1" fontAlgn="auto" hangingPunct="1">
              <a:spcAft>
                <a:spcPts val="0"/>
              </a:spcAft>
              <a:defRPr/>
            </a:pPr>
            <a:r>
              <a:rPr lang="en-US" b="1" dirty="0" smtClean="0"/>
              <a:t>5. Psychological Treatment for Anxiety</a:t>
            </a:r>
            <a:r>
              <a:rPr lang="en-US" dirty="0" smtClean="0"/>
              <a:t> – One of the most common and effective anxiety treatments is Cognitive Behavioral Therapy (CBT), </a:t>
            </a:r>
          </a:p>
          <a:p>
            <a:pPr algn="l" eaLnBrk="1" fontAlgn="auto" hangingPunct="1">
              <a:spcAft>
                <a:spcPts val="0"/>
              </a:spcAft>
              <a:defRPr/>
            </a:pPr>
            <a:endParaRPr lang="en-US" b="1" dirty="0" smtClean="0"/>
          </a:p>
          <a:p>
            <a:pPr algn="l" eaLnBrk="1" fontAlgn="auto" hangingPunct="1">
              <a:spcAft>
                <a:spcPts val="0"/>
              </a:spcAft>
              <a:defRPr/>
            </a:pPr>
            <a:r>
              <a:rPr lang="en-US" b="1" dirty="0" smtClean="0"/>
              <a:t>6. Diaphragmatic or Deep Breathing Exercise</a:t>
            </a:r>
            <a:r>
              <a:rPr lang="en-US" dirty="0" smtClean="0"/>
              <a:t> – Using special deep breathing technique to help relax the mind and body, increase the oxygen level and reduce chemical imbalance</a:t>
            </a:r>
          </a:p>
          <a:p>
            <a:pPr algn="l" eaLnBrk="1" fontAlgn="auto" hangingPunct="1">
              <a:spcAft>
                <a:spcPts val="0"/>
              </a:spcAft>
              <a:defRPr/>
            </a:pPr>
            <a:r>
              <a:rPr lang="en-US" b="1" dirty="0" smtClean="0"/>
              <a:t>7. Complementary Therapies</a:t>
            </a:r>
            <a:r>
              <a:rPr lang="en-US" dirty="0" smtClean="0"/>
              <a:t> – These are not exactly treatment for anxiety, but rather to restore health and strength of the body. Namely, Messages,.</a:t>
            </a:r>
          </a:p>
          <a:p>
            <a:pPr algn="l" eaLnBrk="1" fontAlgn="auto" hangingPunct="1">
              <a:spcAft>
                <a:spcPts val="0"/>
              </a:spcAft>
              <a:buFont typeface="Arial" pitchFamily="34" charset="0"/>
              <a:buNone/>
              <a:defRPr/>
            </a:pPr>
            <a:endParaRPr lang="ar-SA" dirty="0"/>
          </a:p>
        </p:txBody>
      </p:sp>
      <p:sp>
        <p:nvSpPr>
          <p:cNvPr id="2" name="Title 1"/>
          <p:cNvSpPr>
            <a:spLocks noGrp="1"/>
          </p:cNvSpPr>
          <p:nvPr>
            <p:ph type="title"/>
          </p:nvPr>
        </p:nvSpPr>
        <p:spPr/>
        <p:txBody>
          <a:bodyPr rtlCol="1">
            <a:normAutofit/>
          </a:bodyPr>
          <a:lstStyle/>
          <a:p>
            <a:pPr eaLnBrk="1" fontAlgn="auto" hangingPunct="1">
              <a:spcAft>
                <a:spcPts val="0"/>
              </a:spcAft>
              <a:defRPr/>
            </a:pPr>
            <a:r>
              <a:rPr lang="en-US" b="1" dirty="0" smtClean="0">
                <a:solidFill>
                  <a:schemeClr val="accent6">
                    <a:lumMod val="50000"/>
                  </a:schemeClr>
                </a:solidFill>
                <a:effectLst>
                  <a:outerShdw blurRad="38100" dist="38100" dir="2700000" algn="tl">
                    <a:srgbClr val="000000">
                      <a:alpha val="43137"/>
                    </a:srgbClr>
                  </a:outerShdw>
                </a:effectLst>
              </a:rPr>
              <a:t>cont</a:t>
            </a:r>
            <a:endParaRPr lang="ar-SA"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err="1" smtClean="0"/>
              <a:t>somotization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28800"/>
            <a:ext cx="7010400" cy="4191001"/>
          </a:xfrm>
        </p:spPr>
        <p:txBody>
          <a:bodyPr/>
          <a:lstStyle/>
          <a:p>
            <a:pPr algn="l" rtl="0"/>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a:t>
            </a:r>
            <a:r>
              <a:rPr lang="en-US" b="1" dirty="0" smtClean="0">
                <a:solidFill>
                  <a:schemeClr val="tx1">
                    <a:lumMod val="95000"/>
                    <a:lumOff val="5000"/>
                  </a:schemeClr>
                </a:solidFill>
              </a:rPr>
              <a:t> </a:t>
            </a:r>
            <a:r>
              <a:rPr lang="en-US" b="1" dirty="0" err="1" smtClean="0">
                <a:solidFill>
                  <a:schemeClr val="tx1">
                    <a:lumMod val="95000"/>
                    <a:lumOff val="5000"/>
                  </a:schemeClr>
                </a:solidFill>
              </a:rPr>
              <a:t>Briquet's</a:t>
            </a:r>
            <a:r>
              <a:rPr lang="en-US" b="1" dirty="0" smtClean="0">
                <a:solidFill>
                  <a:schemeClr val="tx1">
                    <a:lumMod val="95000"/>
                    <a:lumOff val="5000"/>
                  </a:schemeClr>
                </a:solidFill>
              </a:rPr>
              <a:t> disorder , </a:t>
            </a:r>
            <a:r>
              <a:rPr lang="en-US" dirty="0" smtClean="0">
                <a:solidFill>
                  <a:schemeClr val="tx1">
                    <a:lumMod val="95000"/>
                    <a:lumOff val="5000"/>
                  </a:schemeClr>
                </a:solidFill>
              </a:rPr>
              <a:t> </a:t>
            </a:r>
            <a:r>
              <a:rPr lang="en-US" b="1" dirty="0" smtClean="0">
                <a:solidFill>
                  <a:schemeClr val="tx1">
                    <a:lumMod val="95000"/>
                    <a:lumOff val="5000"/>
                  </a:schemeClr>
                </a:solidFill>
              </a:rPr>
              <a:t>hysteria</a:t>
            </a:r>
            <a:r>
              <a:rPr lang="en-US" dirty="0" smtClean="0">
                <a:solidFill>
                  <a:schemeClr val="tx1">
                    <a:lumMod val="95000"/>
                    <a:lumOff val="5000"/>
                  </a:schemeClr>
                </a:solidFill>
              </a:rPr>
              <a:t> ) :  is a </a:t>
            </a:r>
            <a:r>
              <a:rPr lang="en-US" dirty="0" smtClean="0">
                <a:solidFill>
                  <a:schemeClr val="tx1">
                    <a:lumMod val="95000"/>
                    <a:lumOff val="5000"/>
                  </a:schemeClr>
                </a:solidFill>
                <a:hlinkClick r:id="rId2" tooltip="Medical diagnosis"/>
              </a:rPr>
              <a:t>psychiatric diagnosis</a:t>
            </a:r>
            <a:r>
              <a:rPr lang="en-US" dirty="0" smtClean="0">
                <a:solidFill>
                  <a:schemeClr val="tx1">
                    <a:lumMod val="95000"/>
                    <a:lumOff val="5000"/>
                  </a:schemeClr>
                </a:solidFill>
              </a:rPr>
              <a:t> applied to patients who persistently complain of varied physical symptoms that have no identifiable physical origin</a:t>
            </a:r>
          </a:p>
          <a:p>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620000" cy="5486401"/>
          </a:xfrm>
        </p:spPr>
        <p:txBody>
          <a:bodyPr/>
          <a:lstStyle/>
          <a:p>
            <a:pPr algn="l" rtl="0"/>
            <a:r>
              <a:rPr lang="en-US" dirty="0" smtClean="0">
                <a:solidFill>
                  <a:schemeClr val="tx1">
                    <a:lumMod val="95000"/>
                    <a:lumOff val="5000"/>
                  </a:schemeClr>
                </a:solidFill>
              </a:rPr>
              <a:t>the symptoms may be caused or exacerbated by anxiety, depression, and interpersonal conflicts</a:t>
            </a:r>
          </a:p>
          <a:p>
            <a:pPr algn="l" rtl="0"/>
            <a:endParaRPr lang="en-US" dirty="0" smtClean="0">
              <a:solidFill>
                <a:schemeClr val="tx1">
                  <a:lumMod val="95000"/>
                  <a:lumOff val="5000"/>
                </a:schemeClr>
              </a:solidFill>
            </a:endParaRPr>
          </a:p>
          <a:p>
            <a:pPr algn="l" rtl="0"/>
            <a:r>
              <a:rPr lang="en-US" dirty="0" smtClean="0">
                <a:solidFill>
                  <a:schemeClr val="tx1">
                    <a:lumMod val="95000"/>
                    <a:lumOff val="5000"/>
                  </a:schemeClr>
                </a:solidFill>
              </a:rPr>
              <a:t>The disorder must begin before the patient turns 30 years of age  and could last for several years</a:t>
            </a:r>
          </a:p>
          <a:p>
            <a:pPr algn="l" rtl="0"/>
            <a:endParaRPr lang="en-US" dirty="0" smtClean="0">
              <a:solidFill>
                <a:schemeClr val="tx1">
                  <a:lumMod val="95000"/>
                  <a:lumOff val="5000"/>
                </a:schemeClr>
              </a:solidFill>
            </a:endParaRPr>
          </a:p>
          <a:p>
            <a:pPr algn="l" rtl="0"/>
            <a:r>
              <a:rPr lang="en-US" dirty="0" smtClean="0">
                <a:solidFill>
                  <a:schemeClr val="tx1">
                    <a:lumMod val="95000"/>
                    <a:lumOff val="5000"/>
                  </a:schemeClr>
                </a:solidFill>
              </a:rPr>
              <a:t>ITS  called "medically unexplained symptoms</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447800"/>
            <a:ext cx="6553200" cy="4572001"/>
          </a:xfrm>
        </p:spPr>
        <p:txBody>
          <a:bodyPr/>
          <a:lstStyle/>
          <a:p>
            <a:pPr algn="l" rtl="0"/>
            <a:r>
              <a:rPr lang="en-US" dirty="0" smtClean="0">
                <a:solidFill>
                  <a:schemeClr val="tx1">
                    <a:lumMod val="95000"/>
                    <a:lumOff val="5000"/>
                  </a:schemeClr>
                </a:solidFill>
              </a:rPr>
              <a:t>Examples of manifestations of </a:t>
            </a:r>
            <a:r>
              <a:rPr lang="en-US" dirty="0" err="1" smtClean="0">
                <a:solidFill>
                  <a:schemeClr val="tx1">
                    <a:lumMod val="95000"/>
                    <a:lumOff val="5000"/>
                  </a:schemeClr>
                </a:solidFill>
              </a:rPr>
              <a:t>Pychosomatic</a:t>
            </a:r>
            <a:r>
              <a:rPr lang="en-US" dirty="0" smtClean="0">
                <a:solidFill>
                  <a:schemeClr val="tx1">
                    <a:lumMod val="95000"/>
                    <a:lumOff val="5000"/>
                  </a:schemeClr>
                </a:solidFill>
              </a:rPr>
              <a:t> disorder are as such: a child itches in response to family issues, and experiencing repressed anger and/or fear. Thus, The child grows and wakes up itching in the same locations</a:t>
            </a:r>
          </a:p>
          <a:p>
            <a:endParaRPr lang="en-US" dirty="0">
              <a:solidFill>
                <a:schemeClr val="tx1">
                  <a:lumMod val="95000"/>
                  <a:lumOff val="5000"/>
                </a:schemeClr>
              </a:solidFill>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600200"/>
            <a:ext cx="8458200" cy="3886200"/>
          </a:xfrm>
        </p:spPr>
        <p:txBody>
          <a:bodyPr/>
          <a:lstStyle/>
          <a:p>
            <a:pPr algn="l" rtl="0"/>
            <a:r>
              <a:rPr lang="en-US" dirty="0" smtClean="0"/>
              <a:t>is a mental disorder characterized by an all-encompassing low mood accompanied by low self-esteem, and by loss of interest or pleasure in normally enjoyable activities.</a:t>
            </a:r>
            <a:endParaRPr lang="ar-SA" dirty="0"/>
          </a:p>
        </p:txBody>
      </p:sp>
      <p:sp>
        <p:nvSpPr>
          <p:cNvPr id="2" name="عنوان 1"/>
          <p:cNvSpPr>
            <a:spLocks noGrp="1"/>
          </p:cNvSpPr>
          <p:nvPr>
            <p:ph type="title"/>
          </p:nvPr>
        </p:nvSpPr>
        <p:spPr/>
        <p:txBody>
          <a:bodyPr/>
          <a:lstStyle/>
          <a:p>
            <a:r>
              <a:rPr lang="en-US" dirty="0" smtClean="0"/>
              <a:t>Depression </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981200"/>
            <a:ext cx="6400800" cy="4038601"/>
          </a:xfrm>
        </p:spPr>
        <p:txBody>
          <a:bodyPr>
            <a:normAutofit/>
          </a:bodyPr>
          <a:lstStyle/>
          <a:p>
            <a:pPr algn="l" rtl="0"/>
            <a:r>
              <a:rPr lang="en-US" dirty="0" smtClean="0">
                <a:solidFill>
                  <a:schemeClr val="tx1">
                    <a:lumMod val="95000"/>
                    <a:lumOff val="5000"/>
                  </a:schemeClr>
                </a:solidFill>
              </a:rPr>
              <a:t>Although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has been studied and diagnosed for more than a century, there is debate and uncertainty regarding its </a:t>
            </a:r>
            <a:r>
              <a:rPr lang="en-US" dirty="0" err="1" smtClean="0">
                <a:solidFill>
                  <a:schemeClr val="tx1">
                    <a:lumMod val="95000"/>
                    <a:lumOff val="5000"/>
                  </a:schemeClr>
                </a:solidFill>
              </a:rPr>
              <a:t>pathophysiology</a:t>
            </a:r>
            <a:endParaRPr lang="en-US" dirty="0" smtClean="0">
              <a:solidFill>
                <a:schemeClr val="tx1">
                  <a:lumMod val="95000"/>
                  <a:lumOff val="5000"/>
                </a:schemeClr>
              </a:solidFill>
            </a:endParaRPr>
          </a:p>
          <a:p>
            <a:endParaRPr lang="en-US" dirty="0">
              <a:solidFill>
                <a:schemeClr val="tx1">
                  <a:lumMod val="95000"/>
                  <a:lumOff val="5000"/>
                </a:schemeClr>
              </a:solidFill>
            </a:endParaRPr>
          </a:p>
        </p:txBody>
      </p:sp>
      <p:sp>
        <p:nvSpPr>
          <p:cNvPr id="2" name="Title 1"/>
          <p:cNvSpPr>
            <a:spLocks noGrp="1"/>
          </p:cNvSpPr>
          <p:nvPr>
            <p:ph type="title"/>
          </p:nvPr>
        </p:nvSpPr>
        <p:spPr/>
        <p:txBody>
          <a:bodyPr/>
          <a:lstStyle/>
          <a:p>
            <a:r>
              <a:rPr lang="en-US" dirty="0" smtClean="0"/>
              <a:t>Etiology and causes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620000" cy="5638801"/>
          </a:xfrm>
        </p:spPr>
        <p:txBody>
          <a:bodyPr/>
          <a:lstStyle/>
          <a:p>
            <a:pPr algn="l" rtl="0">
              <a:buNone/>
            </a:pPr>
            <a:r>
              <a:rPr lang="en-US" dirty="0" smtClean="0">
                <a:solidFill>
                  <a:schemeClr val="tx1">
                    <a:lumMod val="95000"/>
                    <a:lumOff val="5000"/>
                  </a:schemeClr>
                </a:solidFill>
              </a:rPr>
              <a:t>First theory : </a:t>
            </a:r>
          </a:p>
          <a:p>
            <a:pPr algn="l" rtl="0"/>
            <a:r>
              <a:rPr lang="en-US" dirty="0" smtClean="0">
                <a:solidFill>
                  <a:schemeClr val="tx1">
                    <a:lumMod val="95000"/>
                    <a:lumOff val="5000"/>
                  </a:schemeClr>
                </a:solidFill>
              </a:rPr>
              <a:t>The first and one of the oldest theories is that the symptoms of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represent the body’s own defense against psychological stress</a:t>
            </a:r>
          </a:p>
          <a:p>
            <a:pPr algn="l" rtl="0"/>
            <a:r>
              <a:rPr lang="en-US" dirty="0" smtClean="0">
                <a:solidFill>
                  <a:schemeClr val="tx1">
                    <a:lumMod val="95000"/>
                    <a:lumOff val="5000"/>
                  </a:schemeClr>
                </a:solidFill>
              </a:rPr>
              <a:t>USUALLY affecting the digestive, nervous, and reproductive systems</a:t>
            </a:r>
          </a:p>
          <a:p>
            <a:pPr algn="l" rtl="0">
              <a:buNone/>
            </a:pPr>
            <a:endParaRPr lang="en-US" dirty="0" smtClean="0">
              <a:solidFill>
                <a:schemeClr val="tx1">
                  <a:lumMod val="95000"/>
                  <a:lumOff val="5000"/>
                </a:schemeClr>
              </a:solidFill>
            </a:endParaRPr>
          </a:p>
          <a:p>
            <a:pPr algn="l" rtl="0">
              <a:buNone/>
            </a:pPr>
            <a:r>
              <a:rPr lang="en-US" dirty="0" smtClean="0">
                <a:solidFill>
                  <a:schemeClr val="tx1">
                    <a:lumMod val="95000"/>
                    <a:lumOff val="5000"/>
                  </a:schemeClr>
                </a:solidFill>
              </a:rPr>
              <a:t> In recent years, researchers have found connections between the brain, immune system, and digestive system which may be the reason why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affects those systems and that people with </a:t>
            </a:r>
            <a:r>
              <a:rPr lang="en-US" dirty="0" smtClean="0">
                <a:solidFill>
                  <a:schemeClr val="tx1">
                    <a:lumMod val="95000"/>
                    <a:lumOff val="5000"/>
                  </a:schemeClr>
                </a:solidFill>
                <a:hlinkClick r:id="rId2" tooltip="Irritable bowel syndrome"/>
              </a:rPr>
              <a:t>Irritable bowel syndrome</a:t>
            </a:r>
            <a:r>
              <a:rPr lang="en-US" dirty="0" smtClean="0">
                <a:solidFill>
                  <a:schemeClr val="tx1">
                    <a:lumMod val="95000"/>
                    <a:lumOff val="5000"/>
                  </a:schemeClr>
                </a:solidFill>
              </a:rPr>
              <a:t> are more likely to get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a:t>
            </a:r>
          </a:p>
          <a:p>
            <a:pPr algn="l" rtl="0">
              <a:buNone/>
            </a:pP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315200" cy="5257801"/>
          </a:xfrm>
        </p:spPr>
        <p:txBody>
          <a:bodyPr/>
          <a:lstStyle/>
          <a:p>
            <a:pPr algn="l" rtl="0"/>
            <a:r>
              <a:rPr lang="en-US" dirty="0" smtClean="0">
                <a:solidFill>
                  <a:schemeClr val="tx1">
                    <a:lumMod val="95000"/>
                    <a:lumOff val="5000"/>
                  </a:schemeClr>
                </a:solidFill>
              </a:rPr>
              <a:t>Second theory :</a:t>
            </a:r>
          </a:p>
          <a:p>
            <a:pPr algn="l" rtl="0"/>
            <a:r>
              <a:rPr lang="en-US" dirty="0" smtClean="0">
                <a:solidFill>
                  <a:schemeClr val="tx1">
                    <a:lumMod val="95000"/>
                    <a:lumOff val="5000"/>
                  </a:schemeClr>
                </a:solidFill>
              </a:rPr>
              <a:t>The second theory for the cause of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is that the disorder occurs due to heightened sensitivity to internal physical sensations</a:t>
            </a:r>
          </a:p>
          <a:p>
            <a:pPr algn="l" rtl="0"/>
            <a:r>
              <a:rPr lang="en-US" dirty="0" smtClean="0">
                <a:solidFill>
                  <a:schemeClr val="tx1">
                    <a:lumMod val="95000"/>
                    <a:lumOff val="5000"/>
                  </a:schemeClr>
                </a:solidFill>
              </a:rPr>
              <a:t>Some people have the ability to feel even the slightest amount of discomfort or pain within their body SUCH AS MINOR  CHANGE ONE'S  HEART BEAT</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391400" cy="5562601"/>
          </a:xfrm>
        </p:spPr>
        <p:txBody>
          <a:bodyPr/>
          <a:lstStyle/>
          <a:p>
            <a:pPr algn="l" rtl="0"/>
            <a:r>
              <a:rPr lang="en-US" dirty="0" smtClean="0"/>
              <a:t>The third theory : </a:t>
            </a:r>
          </a:p>
          <a:p>
            <a:pPr algn="l" rtl="0">
              <a:buNone/>
            </a:pPr>
            <a:endParaRPr lang="en-US" dirty="0" smtClean="0"/>
          </a:p>
          <a:p>
            <a:pPr algn="l" rtl="0">
              <a:buNone/>
            </a:pPr>
            <a:r>
              <a:rPr lang="en-US" dirty="0" smtClean="0">
                <a:solidFill>
                  <a:schemeClr val="tx1">
                    <a:lumMod val="95000"/>
                    <a:lumOff val="5000"/>
                  </a:schemeClr>
                </a:solidFill>
              </a:rPr>
              <a:t>The third theory is that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is caused by one’s own negative thoughts and overemphasized fears</a:t>
            </a:r>
          </a:p>
          <a:p>
            <a:pPr algn="l" rtl="0">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315200" cy="4800601"/>
          </a:xfrm>
        </p:spPr>
        <p:txBody>
          <a:bodyPr>
            <a:normAutofit fontScale="92500" lnSpcReduction="10000"/>
          </a:bodyPr>
          <a:lstStyle/>
          <a:p>
            <a:pPr algn="l" rtl="0">
              <a:buNone/>
            </a:pPr>
            <a:r>
              <a:rPr lang="en-US" dirty="0" smtClean="0">
                <a:solidFill>
                  <a:schemeClr val="tx1">
                    <a:lumMod val="95000"/>
                    <a:lumOff val="5000"/>
                  </a:schemeClr>
                </a:solidFill>
              </a:rPr>
              <a:t>according to the DSM-IV,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is rare in males in the United States, although higher rates are seen among males from some cultural and ethnic groups</a:t>
            </a:r>
            <a:br>
              <a:rPr lang="en-US" dirty="0" smtClean="0">
                <a:solidFill>
                  <a:schemeClr val="tx1">
                    <a:lumMod val="95000"/>
                    <a:lumOff val="5000"/>
                  </a:schemeClr>
                </a:solidFill>
              </a:rPr>
            </a:br>
            <a:endParaRPr lang="en-US" dirty="0" smtClean="0">
              <a:solidFill>
                <a:schemeClr val="tx1">
                  <a:lumMod val="95000"/>
                  <a:lumOff val="5000"/>
                </a:schemeClr>
              </a:solidFill>
            </a:endParaRPr>
          </a:p>
          <a:p>
            <a:pPr algn="l" rtl="0">
              <a:buNone/>
            </a:pPr>
            <a:r>
              <a:rPr lang="en-US" dirty="0" smtClean="0">
                <a:solidFill>
                  <a:schemeClr val="tx1">
                    <a:lumMod val="95000"/>
                    <a:lumOff val="5000"/>
                  </a:schemeClr>
                </a:solidFill>
              </a:rPr>
              <a:t> IT </a:t>
            </a:r>
            <a:r>
              <a:rPr lang="en-US" dirty="0" smtClean="0">
                <a:solidFill>
                  <a:schemeClr val="tx1">
                    <a:lumMod val="95000"/>
                    <a:lumOff val="5000"/>
                  </a:schemeClr>
                </a:solidFill>
              </a:rPr>
              <a:t>occurs </a:t>
            </a:r>
            <a:r>
              <a:rPr lang="en-US" dirty="0" smtClean="0">
                <a:solidFill>
                  <a:schemeClr val="tx1">
                    <a:lumMod val="95000"/>
                    <a:lumOff val="5000"/>
                  </a:schemeClr>
                </a:solidFill>
              </a:rPr>
              <a:t>in 0.2% to 2% of females ,Less than  0.2% of males  </a:t>
            </a:r>
          </a:p>
          <a:p>
            <a:pPr algn="l" rtl="0">
              <a:buNone/>
            </a:pPr>
            <a:r>
              <a:rPr lang="en-US" dirty="0" smtClean="0">
                <a:solidFill>
                  <a:schemeClr val="tx1">
                    <a:lumMod val="95000"/>
                    <a:lumOff val="5000"/>
                  </a:schemeClr>
                </a:solidFill>
              </a:rPr>
              <a:t> the disorder occurs most often in women </a:t>
            </a:r>
          </a:p>
          <a:p>
            <a:pPr algn="l" rtl="0">
              <a:buNone/>
            </a:pPr>
            <a:r>
              <a:rPr lang="en-US" dirty="0" smtClean="0">
                <a:solidFill>
                  <a:schemeClr val="tx1">
                    <a:lumMod val="95000"/>
                    <a:lumOff val="5000"/>
                  </a:schemeClr>
                </a:solidFill>
              </a:rPr>
              <a:t>the </a:t>
            </a:r>
            <a:r>
              <a:rPr lang="en-US" i="1" dirty="0" smtClean="0">
                <a:solidFill>
                  <a:schemeClr val="tx1">
                    <a:lumMod val="95000"/>
                    <a:lumOff val="5000"/>
                  </a:schemeClr>
                </a:solidFill>
              </a:rPr>
              <a:t>DSM-IV-TR </a:t>
            </a:r>
            <a:r>
              <a:rPr lang="en-US" dirty="0" smtClean="0">
                <a:solidFill>
                  <a:schemeClr val="tx1">
                    <a:lumMod val="95000"/>
                    <a:lumOff val="5000"/>
                  </a:schemeClr>
                </a:solidFill>
              </a:rPr>
              <a:t>notes that the sensation of worms in the head or ants crawling under the skin are sometimes reported in African and South Asian countries, but rarely seen in North American patients.</a:t>
            </a:r>
            <a:endParaRPr lang="en-US" dirty="0">
              <a:solidFill>
                <a:schemeClr val="tx1">
                  <a:lumMod val="95000"/>
                  <a:lumOff val="5000"/>
                </a:schemeClr>
              </a:solidFill>
            </a:endParaRPr>
          </a:p>
        </p:txBody>
      </p:sp>
      <p:sp>
        <p:nvSpPr>
          <p:cNvPr id="2" name="Title 1"/>
          <p:cNvSpPr>
            <a:spLocks noGrp="1"/>
          </p:cNvSpPr>
          <p:nvPr>
            <p:ph type="title"/>
          </p:nvPr>
        </p:nvSpPr>
        <p:spPr/>
        <p:txBody>
          <a:bodyPr>
            <a:normAutofit fontScale="90000"/>
          </a:bodyPr>
          <a:lstStyle/>
          <a:p>
            <a:r>
              <a:rPr lang="en-US" dirty="0" smtClean="0"/>
              <a:t>PREVELENCE </a:t>
            </a:r>
            <a:br>
              <a:rPr lang="en-US"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52800"/>
          </a:xfrm>
        </p:spPr>
        <p:txBody>
          <a:bodyPr/>
          <a:lstStyle/>
          <a:p>
            <a:pPr algn="l" rtl="0"/>
            <a:r>
              <a:rPr lang="en-US" sz="3600" dirty="0" smtClean="0"/>
              <a:t>CRITERIA AND DIAGNOSIS  </a:t>
            </a:r>
          </a:p>
          <a:p>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620000" cy="5638801"/>
          </a:xfrm>
        </p:spPr>
        <p:txBody>
          <a:bodyPr>
            <a:normAutofit lnSpcReduction="10000"/>
          </a:bodyPr>
          <a:lstStyle/>
          <a:p>
            <a:pPr algn="l" rtl="0">
              <a:buNone/>
            </a:pPr>
            <a:endParaRPr lang="en-US" dirty="0" smtClean="0">
              <a:solidFill>
                <a:schemeClr val="tx1">
                  <a:lumMod val="95000"/>
                  <a:lumOff val="5000"/>
                </a:schemeClr>
              </a:solidFill>
            </a:endParaRPr>
          </a:p>
          <a:p>
            <a:pPr algn="l" rtl="0"/>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is a </a:t>
            </a:r>
            <a:r>
              <a:rPr lang="en-US" dirty="0" smtClean="0">
                <a:solidFill>
                  <a:schemeClr val="tx1">
                    <a:lumMod val="95000"/>
                    <a:lumOff val="5000"/>
                  </a:schemeClr>
                </a:solidFill>
                <a:hlinkClick r:id="rId2" tooltip="Somatoform disorder"/>
              </a:rPr>
              <a:t>somatoform disorder</a:t>
            </a:r>
            <a:r>
              <a:rPr lang="en-US" dirty="0" smtClean="0">
                <a:solidFill>
                  <a:schemeClr val="tx1">
                    <a:lumMod val="95000"/>
                    <a:lumOff val="5000"/>
                  </a:schemeClr>
                </a:solidFill>
              </a:rPr>
              <a:t> , The </a:t>
            </a:r>
            <a:r>
              <a:rPr lang="en-US" i="1" dirty="0" smtClean="0">
                <a:solidFill>
                  <a:schemeClr val="tx1">
                    <a:lumMod val="95000"/>
                    <a:lumOff val="5000"/>
                  </a:schemeClr>
                </a:solidFill>
                <a:hlinkClick r:id="rId3" tooltip="Diagnostic and Statistical Manual of Mental Disorders"/>
              </a:rPr>
              <a:t>DSM-IV</a:t>
            </a:r>
            <a:r>
              <a:rPr lang="en-US" dirty="0" smtClean="0">
                <a:solidFill>
                  <a:schemeClr val="tx1">
                    <a:lumMod val="95000"/>
                    <a:lumOff val="5000"/>
                  </a:schemeClr>
                </a:solidFill>
              </a:rPr>
              <a:t> establishes the following five criteria for the diagnosis of this disorder : </a:t>
            </a:r>
          </a:p>
          <a:p>
            <a:pPr lvl="0" algn="l" rtl="0"/>
            <a:r>
              <a:rPr lang="en-US" dirty="0" smtClean="0">
                <a:solidFill>
                  <a:schemeClr val="tx1">
                    <a:lumMod val="95000"/>
                    <a:lumOff val="5000"/>
                  </a:schemeClr>
                </a:solidFill>
              </a:rPr>
              <a:t>a history of somatic symptoms prior to the age of 30</a:t>
            </a:r>
          </a:p>
          <a:p>
            <a:pPr lvl="0" algn="l" rtl="0"/>
            <a:r>
              <a:rPr lang="en-US" u="sng" dirty="0" smtClean="0">
                <a:solidFill>
                  <a:schemeClr val="tx1">
                    <a:lumMod val="95000"/>
                    <a:lumOff val="5000"/>
                  </a:schemeClr>
                </a:solidFill>
                <a:hlinkClick r:id="rId4" tooltip="Pain"/>
              </a:rPr>
              <a:t>pain</a:t>
            </a:r>
            <a:r>
              <a:rPr lang="en-US" dirty="0" smtClean="0">
                <a:solidFill>
                  <a:schemeClr val="tx1">
                    <a:lumMod val="95000"/>
                    <a:lumOff val="5000"/>
                  </a:schemeClr>
                </a:solidFill>
              </a:rPr>
              <a:t> in at least four different sites on the body</a:t>
            </a:r>
          </a:p>
          <a:p>
            <a:pPr lvl="0" algn="l" rtl="0"/>
            <a:r>
              <a:rPr lang="en-US" dirty="0" smtClean="0">
                <a:solidFill>
                  <a:schemeClr val="tx1">
                    <a:lumMod val="95000"/>
                    <a:lumOff val="5000"/>
                  </a:schemeClr>
                </a:solidFill>
              </a:rPr>
              <a:t>two gastrointestinal problems other than pain such as vomiting or diarrhea</a:t>
            </a:r>
          </a:p>
          <a:p>
            <a:pPr lvl="0" algn="l" rtl="0"/>
            <a:r>
              <a:rPr lang="en-US" dirty="0" smtClean="0">
                <a:solidFill>
                  <a:schemeClr val="tx1">
                    <a:lumMod val="95000"/>
                    <a:lumOff val="5000"/>
                  </a:schemeClr>
                </a:solidFill>
              </a:rPr>
              <a:t>one sexual symptom such as lack of interest or erectile dysfunction</a:t>
            </a:r>
          </a:p>
          <a:p>
            <a:pPr lvl="0" algn="l" rtl="0"/>
            <a:r>
              <a:rPr lang="en-US" dirty="0" smtClean="0">
                <a:solidFill>
                  <a:schemeClr val="tx1">
                    <a:lumMod val="95000"/>
                    <a:lumOff val="5000"/>
                  </a:schemeClr>
                </a:solidFill>
              </a:rPr>
              <a:t>one </a:t>
            </a:r>
            <a:r>
              <a:rPr lang="en-US" dirty="0" err="1" smtClean="0">
                <a:solidFill>
                  <a:schemeClr val="tx1">
                    <a:lumMod val="95000"/>
                    <a:lumOff val="5000"/>
                  </a:schemeClr>
                </a:solidFill>
              </a:rPr>
              <a:t>pseudoneurological</a:t>
            </a:r>
            <a:r>
              <a:rPr lang="en-US" dirty="0" smtClean="0">
                <a:solidFill>
                  <a:schemeClr val="tx1">
                    <a:lumMod val="95000"/>
                    <a:lumOff val="5000"/>
                  </a:schemeClr>
                </a:solidFill>
              </a:rPr>
              <a:t> symptom similar to those seen in </a:t>
            </a:r>
            <a:r>
              <a:rPr lang="en-US" u="sng" dirty="0" smtClean="0">
                <a:solidFill>
                  <a:schemeClr val="tx1">
                    <a:lumMod val="95000"/>
                    <a:lumOff val="5000"/>
                  </a:schemeClr>
                </a:solidFill>
                <a:hlinkClick r:id="rId5" tooltip="Conversion disorder"/>
              </a:rPr>
              <a:t>Conversion disorder</a:t>
            </a:r>
            <a:r>
              <a:rPr lang="en-US" dirty="0" smtClean="0">
                <a:solidFill>
                  <a:schemeClr val="tx1">
                    <a:lumMod val="95000"/>
                    <a:lumOff val="5000"/>
                  </a:schemeClr>
                </a:solidFill>
              </a:rPr>
              <a:t> such as fainting or blindness.</a:t>
            </a:r>
          </a:p>
          <a:p>
            <a:pPr algn="l" rtl="0"/>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4572000"/>
          </a:xfrm>
        </p:spPr>
        <p:txBody>
          <a:bodyPr>
            <a:normAutofit/>
          </a:bodyPr>
          <a:lstStyle/>
          <a:p>
            <a:pPr algn="ctr" rtl="0"/>
            <a:r>
              <a:rPr lang="en-US" sz="9600" dirty="0" smtClean="0"/>
              <a:t>Symptoms</a:t>
            </a:r>
            <a:r>
              <a:rPr lang="en-US" sz="4000" dirty="0" smtClean="0"/>
              <a:t> </a:t>
            </a:r>
            <a:endParaRPr lang="en-US" sz="4000"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7696200" cy="5638801"/>
          </a:xfrm>
        </p:spPr>
        <p:txBody>
          <a:bodyPr>
            <a:normAutofit lnSpcReduction="10000"/>
          </a:bodyPr>
          <a:lstStyle/>
          <a:p>
            <a:pPr algn="l" rtl="0"/>
            <a:r>
              <a:rPr lang="en-US" dirty="0" smtClean="0">
                <a:solidFill>
                  <a:schemeClr val="tx1">
                    <a:lumMod val="95000"/>
                    <a:lumOff val="5000"/>
                  </a:schemeClr>
                </a:solidFill>
              </a:rPr>
              <a:t>Gastrointestinal (GI) complaints, such as nausea, bloating, diarrhea, and sensitivities to certain foods are common, and at least two different GI symptoms are required for the diagnosis.</a:t>
            </a:r>
          </a:p>
          <a:p>
            <a:pPr algn="l" rtl="0"/>
            <a:r>
              <a:rPr lang="en-US" dirty="0" smtClean="0">
                <a:solidFill>
                  <a:schemeClr val="tx1">
                    <a:lumMod val="95000"/>
                    <a:lumOff val="5000"/>
                  </a:schemeClr>
                </a:solidFill>
              </a:rPr>
              <a:t> Sexual or reproductive symptoms, including pain during intercourse, menstrual problems, and </a:t>
            </a:r>
            <a:r>
              <a:rPr lang="en-US" b="1" dirty="0" smtClean="0">
                <a:solidFill>
                  <a:schemeClr val="tx1">
                    <a:lumMod val="95000"/>
                    <a:lumOff val="5000"/>
                  </a:schemeClr>
                </a:solidFill>
                <a:hlinkClick r:id="rId2"/>
              </a:rPr>
              <a:t>erectile dysfunction </a:t>
            </a:r>
            <a:r>
              <a:rPr lang="en-US" dirty="0" smtClean="0">
                <a:solidFill>
                  <a:schemeClr val="tx1">
                    <a:lumMod val="95000"/>
                    <a:lumOff val="5000"/>
                  </a:schemeClr>
                </a:solidFill>
              </a:rPr>
              <a:t>are also necessary features for a diagnosis for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a:t>
            </a:r>
          </a:p>
          <a:p>
            <a:pPr algn="l" rtl="0"/>
            <a:r>
              <a:rPr lang="en-US" dirty="0" smtClean="0">
                <a:solidFill>
                  <a:schemeClr val="tx1">
                    <a:lumMod val="95000"/>
                    <a:lumOff val="5000"/>
                  </a:schemeClr>
                </a:solidFill>
              </a:rPr>
              <a:t>Other frequent symptoms are headaches, pain in the back or joints, difficulty swallowing or speaking, and urinary retention. To qualify for the diagnosis, at least one symptom must resemble a neurological disorder, such as </a:t>
            </a:r>
            <a:r>
              <a:rPr lang="en-US" b="1" dirty="0" smtClean="0">
                <a:solidFill>
                  <a:schemeClr val="tx1">
                    <a:lumMod val="95000"/>
                    <a:lumOff val="5000"/>
                  </a:schemeClr>
                </a:solidFill>
                <a:hlinkClick r:id="rId3"/>
              </a:rPr>
              <a:t>seizures </a:t>
            </a:r>
            <a:r>
              <a:rPr lang="en-US" dirty="0" smtClean="0">
                <a:solidFill>
                  <a:schemeClr val="tx1">
                    <a:lumMod val="95000"/>
                    <a:lumOff val="5000"/>
                  </a:schemeClr>
                </a:solidFill>
              </a:rPr>
              <a:t>, problems with coordination or balance, or paralysis.</a:t>
            </a:r>
          </a:p>
          <a:p>
            <a:pPr algn="l" rtl="0"/>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7696200" cy="5638801"/>
          </a:xfrm>
        </p:spPr>
        <p:txBody>
          <a:bodyPr/>
          <a:lstStyle/>
          <a:p>
            <a:pPr algn="ctr"/>
            <a:endParaRPr lang="en-US" dirty="0" smtClean="0"/>
          </a:p>
          <a:p>
            <a:pPr algn="ctr"/>
            <a:endParaRPr lang="en-US" dirty="0" smtClean="0"/>
          </a:p>
          <a:p>
            <a:pPr algn="ctr"/>
            <a:endParaRPr lang="en-US" dirty="0" smtClean="0"/>
          </a:p>
          <a:p>
            <a:pPr algn="ctr"/>
            <a:endParaRPr lang="en-US" dirty="0" smtClean="0"/>
          </a:p>
          <a:p>
            <a:pPr algn="ctr" rtl="0"/>
            <a:r>
              <a:rPr lang="en-US" sz="6000" dirty="0" smtClean="0"/>
              <a:t>TREATMENT</a:t>
            </a:r>
            <a:endParaRPr lang="en-US" sz="40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90600" y="1600200"/>
            <a:ext cx="5943600" cy="4648200"/>
          </a:xfrm>
        </p:spPr>
        <p:txBody>
          <a:bodyPr>
            <a:normAutofit lnSpcReduction="10000"/>
          </a:bodyPr>
          <a:lstStyle/>
          <a:p>
            <a:pPr algn="l" rtl="0">
              <a:buFont typeface="Wingdings" pitchFamily="2" charset="2"/>
              <a:buChar char="§"/>
            </a:pPr>
            <a:r>
              <a:rPr lang="en-US" dirty="0" smtClean="0"/>
              <a:t>Psychosocial Stress </a:t>
            </a:r>
            <a:br>
              <a:rPr lang="en-US" dirty="0" smtClean="0"/>
            </a:br>
            <a:r>
              <a:rPr lang="en-US" dirty="0" smtClean="0"/>
              <a:t>- At home </a:t>
            </a:r>
            <a:r>
              <a:rPr lang="en-US" dirty="0" smtClean="0"/>
              <a:t/>
            </a:r>
            <a:br>
              <a:rPr lang="en-US" dirty="0" smtClean="0"/>
            </a:br>
            <a:r>
              <a:rPr lang="en-US" dirty="0" smtClean="0"/>
              <a:t>- At school </a:t>
            </a:r>
            <a:br>
              <a:rPr lang="en-US" dirty="0" smtClean="0"/>
            </a:br>
            <a:r>
              <a:rPr lang="en-US" dirty="0" smtClean="0"/>
              <a:t>- At Work</a:t>
            </a:r>
            <a:br>
              <a:rPr lang="en-US" dirty="0" smtClean="0"/>
            </a:br>
            <a:r>
              <a:rPr lang="en-US" dirty="0" smtClean="0"/>
              <a:t>- Financial Problems </a:t>
            </a:r>
          </a:p>
          <a:p>
            <a:pPr algn="l" rtl="0">
              <a:buFont typeface="Wingdings" pitchFamily="2" charset="2"/>
              <a:buChar char="§"/>
            </a:pPr>
            <a:r>
              <a:rPr lang="en-US" dirty="0" smtClean="0"/>
              <a:t>Biological Theory ( NE , Serotonin , </a:t>
            </a:r>
            <a:r>
              <a:rPr lang="en-US" dirty="0" err="1" smtClean="0"/>
              <a:t>Dopanine</a:t>
            </a:r>
            <a:r>
              <a:rPr lang="en-US" dirty="0" smtClean="0"/>
              <a:t> …. )</a:t>
            </a:r>
          </a:p>
          <a:p>
            <a:pPr algn="l" rtl="0">
              <a:buFont typeface="Wingdings" pitchFamily="2" charset="2"/>
              <a:buChar char="§"/>
            </a:pPr>
            <a:r>
              <a:rPr lang="en-US" dirty="0" smtClean="0"/>
              <a:t>Genetic Theory ( First Degree Relatives … )</a:t>
            </a:r>
          </a:p>
          <a:p>
            <a:pPr algn="l" rtl="0">
              <a:buFont typeface="Wingdings" pitchFamily="2" charset="2"/>
              <a:buChar char="§"/>
            </a:pPr>
            <a:r>
              <a:rPr lang="en-US" dirty="0" smtClean="0"/>
              <a:t>Drugs &amp; Alcohol ( OCP , </a:t>
            </a:r>
            <a:r>
              <a:rPr lang="en-US" dirty="0" err="1" smtClean="0"/>
              <a:t>Statins</a:t>
            </a:r>
            <a:r>
              <a:rPr lang="en-US" dirty="0" smtClean="0"/>
              <a:t> , </a:t>
            </a:r>
            <a:r>
              <a:rPr lang="en-US" dirty="0" err="1" smtClean="0"/>
              <a:t>Acutane</a:t>
            </a:r>
            <a:r>
              <a:rPr lang="en-US" dirty="0" smtClean="0"/>
              <a:t> )</a:t>
            </a:r>
          </a:p>
          <a:p>
            <a:pPr algn="l" rtl="0">
              <a:buFont typeface="Wingdings" pitchFamily="2" charset="2"/>
              <a:buChar char="§"/>
            </a:pPr>
            <a:endParaRPr lang="en-US" dirty="0" smtClean="0"/>
          </a:p>
        </p:txBody>
      </p:sp>
      <p:sp>
        <p:nvSpPr>
          <p:cNvPr id="2" name="عنوان 1"/>
          <p:cNvSpPr>
            <a:spLocks noGrp="1"/>
          </p:cNvSpPr>
          <p:nvPr>
            <p:ph type="title"/>
          </p:nvPr>
        </p:nvSpPr>
        <p:spPr/>
        <p:txBody>
          <a:bodyPr/>
          <a:lstStyle/>
          <a:p>
            <a:r>
              <a:rPr lang="en-US" dirty="0" smtClean="0"/>
              <a:t>Etiology </a:t>
            </a:r>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239000" cy="5334001"/>
          </a:xfrm>
        </p:spPr>
        <p:txBody>
          <a:bodyPr>
            <a:normAutofit fontScale="92500" lnSpcReduction="10000"/>
          </a:bodyPr>
          <a:lstStyle/>
          <a:p>
            <a:pPr lvl="0" algn="l" rtl="0"/>
            <a:r>
              <a:rPr lang="en-US" b="1" i="1" dirty="0" smtClean="0">
                <a:solidFill>
                  <a:schemeClr val="tx1">
                    <a:lumMod val="95000"/>
                    <a:lumOff val="5000"/>
                  </a:schemeClr>
                </a:solidFill>
              </a:rPr>
              <a:t>Cognitive behavior therapy</a:t>
            </a:r>
            <a:r>
              <a:rPr lang="en-US" b="1" dirty="0" smtClean="0">
                <a:solidFill>
                  <a:schemeClr val="tx1">
                    <a:lumMod val="95000"/>
                    <a:lumOff val="5000"/>
                  </a:schemeClr>
                </a:solidFill>
              </a:rPr>
              <a:t> ( CBT ) </a:t>
            </a:r>
          </a:p>
          <a:p>
            <a:pPr algn="l" rtl="0"/>
            <a:endParaRPr lang="en-US" dirty="0" smtClean="0">
              <a:solidFill>
                <a:schemeClr val="tx1">
                  <a:lumMod val="95000"/>
                  <a:lumOff val="5000"/>
                </a:schemeClr>
              </a:solidFill>
            </a:endParaRPr>
          </a:p>
          <a:p>
            <a:pPr algn="l" rtl="0">
              <a:buNone/>
            </a:pPr>
            <a:r>
              <a:rPr lang="en-US" dirty="0" smtClean="0">
                <a:solidFill>
                  <a:schemeClr val="tx1">
                    <a:lumMod val="95000"/>
                    <a:lumOff val="5000"/>
                  </a:schemeClr>
                </a:solidFill>
              </a:rPr>
              <a:t>focuses on changing negative patterns of thoughts, feelings, and behavior that contribute to somatic symptoms</a:t>
            </a:r>
          </a:p>
          <a:p>
            <a:pPr lvl="0" algn="l" rtl="0"/>
            <a:endParaRPr lang="en-US" b="1" dirty="0" smtClean="0">
              <a:solidFill>
                <a:schemeClr val="tx1">
                  <a:lumMod val="95000"/>
                  <a:lumOff val="5000"/>
                </a:schemeClr>
              </a:solidFill>
            </a:endParaRPr>
          </a:p>
          <a:p>
            <a:pPr lvl="0" algn="l" rtl="0"/>
            <a:r>
              <a:rPr lang="en-US" b="1" dirty="0" smtClean="0">
                <a:solidFill>
                  <a:schemeClr val="tx1">
                    <a:lumMod val="95000"/>
                    <a:lumOff val="5000"/>
                  </a:schemeClr>
                </a:solidFill>
              </a:rPr>
              <a:t>Antidepressant</a:t>
            </a:r>
          </a:p>
          <a:p>
            <a:pPr algn="l" rtl="0">
              <a:buNone/>
            </a:pPr>
            <a:r>
              <a:rPr lang="en-US" dirty="0" smtClean="0">
                <a:solidFill>
                  <a:schemeClr val="tx1">
                    <a:lumMod val="95000"/>
                    <a:lumOff val="5000"/>
                  </a:schemeClr>
                </a:solidFill>
              </a:rPr>
              <a:t>  </a:t>
            </a:r>
            <a:r>
              <a:rPr lang="en-US" b="1" u="sng" dirty="0" err="1" smtClean="0">
                <a:solidFill>
                  <a:schemeClr val="tx1">
                    <a:lumMod val="95000"/>
                    <a:lumOff val="5000"/>
                  </a:schemeClr>
                </a:solidFill>
                <a:hlinkClick r:id="rId2"/>
              </a:rPr>
              <a:t>nefazodone</a:t>
            </a:r>
            <a:r>
              <a:rPr lang="en-US" b="1" u="sng" dirty="0" smtClean="0">
                <a:solidFill>
                  <a:schemeClr val="tx1">
                    <a:lumMod val="95000"/>
                    <a:lumOff val="5000"/>
                  </a:schemeClr>
                </a:solidFill>
                <a:hlinkClick r:id="rId2"/>
              </a:rPr>
              <a:t> </a:t>
            </a:r>
            <a:r>
              <a:rPr lang="en-US" dirty="0" smtClean="0">
                <a:solidFill>
                  <a:schemeClr val="tx1">
                    <a:lumMod val="95000"/>
                    <a:lumOff val="5000"/>
                  </a:schemeClr>
                </a:solidFill>
              </a:rPr>
              <a:t>(</a:t>
            </a:r>
            <a:r>
              <a:rPr lang="en-US" dirty="0" err="1" smtClean="0">
                <a:solidFill>
                  <a:schemeClr val="tx1">
                    <a:lumMod val="95000"/>
                    <a:lumOff val="5000"/>
                  </a:schemeClr>
                </a:solidFill>
              </a:rPr>
              <a:t>Serzone</a:t>
            </a:r>
            <a:r>
              <a:rPr lang="en-US" dirty="0" smtClean="0">
                <a:solidFill>
                  <a:schemeClr val="tx1">
                    <a:lumMod val="95000"/>
                    <a:lumOff val="5000"/>
                  </a:schemeClr>
                </a:solidFill>
              </a:rPr>
              <a:t>)</a:t>
            </a:r>
          </a:p>
          <a:p>
            <a:pPr algn="l" rtl="0">
              <a:buNone/>
            </a:pPr>
            <a:endParaRPr lang="en-US" dirty="0" smtClean="0">
              <a:solidFill>
                <a:schemeClr val="tx1">
                  <a:lumMod val="95000"/>
                  <a:lumOff val="5000"/>
                </a:schemeClr>
              </a:solidFill>
            </a:endParaRPr>
          </a:p>
          <a:p>
            <a:pPr algn="l" rtl="0">
              <a:buNone/>
            </a:pPr>
            <a:r>
              <a:rPr lang="en-US" dirty="0" smtClean="0">
                <a:solidFill>
                  <a:schemeClr val="tx1">
                    <a:lumMod val="95000"/>
                    <a:lumOff val="5000"/>
                  </a:schemeClr>
                </a:solidFill>
              </a:rPr>
              <a:t>showed reductions in physical symptoms, increased activity levels, and lower levels of anxiety and depression at the end of </a:t>
            </a:r>
            <a:r>
              <a:rPr lang="en-US" dirty="0" err="1" smtClean="0">
                <a:solidFill>
                  <a:schemeClr val="tx1">
                    <a:lumMod val="95000"/>
                    <a:lumOff val="5000"/>
                  </a:schemeClr>
                </a:solidFill>
              </a:rPr>
              <a:t>treatmen</a:t>
            </a:r>
            <a:endParaRPr lang="en-US" b="1" dirty="0" smtClean="0">
              <a:solidFill>
                <a:schemeClr val="tx1">
                  <a:lumMod val="95000"/>
                  <a:lumOff val="5000"/>
                </a:schemeClr>
              </a:solidFill>
            </a:endParaRPr>
          </a:p>
          <a:p>
            <a:pPr algn="l" rtl="0">
              <a:buNone/>
            </a:pPr>
            <a:r>
              <a:rPr lang="en-US" dirty="0" smtClean="0">
                <a:solidFill>
                  <a:schemeClr val="tx1">
                    <a:lumMod val="95000"/>
                    <a:lumOff val="5000"/>
                  </a:schemeClr>
                </a:solidFill>
              </a:rPr>
              <a:t/>
            </a:r>
            <a:br>
              <a:rPr lang="en-US" dirty="0" smtClean="0">
                <a:solidFill>
                  <a:schemeClr val="tx1">
                    <a:lumMod val="95000"/>
                    <a:lumOff val="5000"/>
                  </a:schemeClr>
                </a:solidFill>
              </a:rPr>
            </a:b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smtClean="0">
                <a:solidFill>
                  <a:schemeClr val="tx1">
                    <a:lumMod val="95000"/>
                    <a:lumOff val="5000"/>
                  </a:schemeClr>
                </a:solidFill>
              </a:rPr>
              <a:t>While there is no known way to prevent the acquisition of </a:t>
            </a:r>
            <a:r>
              <a:rPr lang="en-US" dirty="0" err="1" smtClean="0">
                <a:solidFill>
                  <a:schemeClr val="tx1">
                    <a:lumMod val="95000"/>
                    <a:lumOff val="5000"/>
                  </a:schemeClr>
                </a:solidFill>
              </a:rPr>
              <a:t>somatization</a:t>
            </a:r>
            <a:r>
              <a:rPr lang="en-US" dirty="0" smtClean="0">
                <a:solidFill>
                  <a:schemeClr val="tx1">
                    <a:lumMod val="95000"/>
                    <a:lumOff val="5000"/>
                  </a:schemeClr>
                </a:solidFill>
              </a:rPr>
              <a:t> disorder, those who are prone to it should benefit from greater awareness of the condition</a:t>
            </a:r>
            <a:endParaRPr lang="en-US" dirty="0">
              <a:solidFill>
                <a:schemeClr val="tx1">
                  <a:lumMod val="95000"/>
                  <a:lumOff val="5000"/>
                </a:schemeClr>
              </a:solidFill>
            </a:endParaRPr>
          </a:p>
        </p:txBody>
      </p:sp>
      <p:sp>
        <p:nvSpPr>
          <p:cNvPr id="2" name="Title 1"/>
          <p:cNvSpPr>
            <a:spLocks noGrp="1"/>
          </p:cNvSpPr>
          <p:nvPr>
            <p:ph type="title"/>
          </p:nvPr>
        </p:nvSpPr>
        <p:spPr/>
        <p:txBody>
          <a:bodyPr>
            <a:normAutofit fontScale="90000"/>
          </a:bodyPr>
          <a:lstStyle/>
          <a:p>
            <a:r>
              <a:rPr lang="en-US" b="1" dirty="0" smtClean="0"/>
              <a:t>PREVENTION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a:p>
        </p:txBody>
      </p:sp>
      <p:sp>
        <p:nvSpPr>
          <p:cNvPr id="2" name="عنوان 1"/>
          <p:cNvSpPr>
            <a:spLocks noGrp="1"/>
          </p:cNvSpPr>
          <p:nvPr>
            <p:ph type="title"/>
          </p:nvPr>
        </p:nvSpPr>
        <p:spPr/>
        <p:txBody>
          <a:bodyPr/>
          <a:lstStyle/>
          <a:p>
            <a:endParaRPr lang="ar-SA"/>
          </a:p>
        </p:txBody>
      </p:sp>
      <p:sp>
        <p:nvSpPr>
          <p:cNvPr id="1025" name="Rectangle 1"/>
          <p:cNvSpPr>
            <a:spLocks noChangeArrowheads="1"/>
          </p:cNvSpPr>
          <p:nvPr/>
        </p:nvSpPr>
        <p:spPr bwMode="auto">
          <a:xfrm>
            <a:off x="310621" y="1447800"/>
            <a:ext cx="883338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Psychotherapy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Used by trained psychotherapists to aid a </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hlinkClick r:id="rId2" tooltip="wiktionary:Patient"/>
              </a:rPr>
              <a:t>patient</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in problems of living.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Improve the </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hlinkClick r:id="rId3" tooltip="Mental health"/>
              </a:rPr>
              <a:t>mental health</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of a patient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Improve group relationships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000000"/>
                </a:solidFill>
                <a:effectLst/>
                <a:latin typeface="Calibri" pitchFamily="34" charset="0"/>
                <a:ea typeface="Calibri" pitchFamily="34" charset="0"/>
                <a:cs typeface="Arial" pitchFamily="34" charset="0"/>
              </a:rPr>
              <a:t>Forms: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-spoken conversation.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-written words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drawing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-drama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-artwork</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-story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000000"/>
                </a:solidFill>
                <a:effectLst/>
                <a:latin typeface="Calibri" pitchFamily="34" charset="0"/>
                <a:ea typeface="Calibri" pitchFamily="34" charset="0"/>
                <a:cs typeface="Arial" pitchFamily="34" charset="0"/>
              </a:rPr>
              <a:t>Systems</a:t>
            </a:r>
            <a:r>
              <a:rPr kumimoji="0" lang="en-US" b="0" i="0" u="sng" strike="noStrike" cap="none" normalizeH="0" baseline="0" dirty="0" smtClean="0">
                <a:ln>
                  <a:noFill/>
                </a:ln>
                <a:solidFill>
                  <a:srgbClr val="000000"/>
                </a:solidFill>
                <a:effectLst/>
                <a:latin typeface="Calibri" pitchFamily="34" charset="0"/>
                <a:ea typeface="Calibri"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Calibri" pitchFamily="34" charset="0"/>
                <a:ea typeface="Calibri" pitchFamily="34" charset="0"/>
                <a:cs typeface="Arial" pitchFamily="34" charset="0"/>
                <a:hlinkClick r:id="rId4" tooltip="Psychoanalysis"/>
              </a:rPr>
              <a:t>Psychoanalytic</a:t>
            </a:r>
            <a:r>
              <a:rPr kumimoji="0" lang="en-US" sz="16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encourages the verbalization of all the patient's thoughts, including </a:t>
            </a:r>
            <a:r>
              <a:rPr kumimoji="0" lang="en-US"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hlinkClick r:id="rId5" tooltip="Free association (psychology)"/>
              </a:rPr>
              <a:t>free associations</a:t>
            </a:r>
            <a:r>
              <a:rPr kumimoji="0" lang="en-US"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fantasies, and dreams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Calibri" pitchFamily="34" charset="0"/>
                <a:ea typeface="Calibri" pitchFamily="34" charset="0"/>
                <a:cs typeface="Arial" pitchFamily="34" charset="0"/>
                <a:hlinkClick r:id="rId6" tooltip="Behavior Therapy"/>
              </a:rPr>
              <a:t>Behavior Therapy</a:t>
            </a:r>
            <a:r>
              <a:rPr kumimoji="0" lang="en-US" sz="16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changing maladaptive patterns of behavior to improve emotional responses, cognitions, and interactions with others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rgbClr val="000000"/>
                </a:solidFill>
                <a:effectLst/>
                <a:latin typeface="Calibri" pitchFamily="34" charset="0"/>
                <a:ea typeface="Calibri" pitchFamily="34" charset="0"/>
                <a:cs typeface="Arial" pitchFamily="34" charset="0"/>
                <a:hlinkClick r:id="rId7" tooltip="Systemic therapy"/>
              </a:rPr>
              <a:t>Systemic</a:t>
            </a:r>
            <a:r>
              <a:rPr kumimoji="0" lang="en-US" sz="16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dealing with the interactions of groups, their patterns and dynamics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Many other types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00200" y="1371601"/>
            <a:ext cx="6248400" cy="4267200"/>
          </a:xfrm>
        </p:spPr>
        <p:txBody>
          <a:bodyPr>
            <a:noAutofit/>
          </a:bodyPr>
          <a:lstStyle/>
          <a:p>
            <a:pPr algn="l" rtl="0"/>
            <a:r>
              <a:rPr lang="en-US" sz="1400" dirty="0" smtClean="0"/>
              <a:t>According to the National Institute of Mental Health, symptoms of depression may include the following:</a:t>
            </a:r>
          </a:p>
          <a:p>
            <a:pPr algn="l" rtl="0"/>
            <a:endParaRPr lang="en-US" sz="1400" dirty="0" smtClean="0"/>
          </a:p>
          <a:p>
            <a:pPr algn="l" rtl="0"/>
            <a:r>
              <a:rPr lang="en-US" sz="1400" dirty="0" smtClean="0"/>
              <a:t>difficulty concentrating, remembering details, and making decisions</a:t>
            </a:r>
          </a:p>
          <a:p>
            <a:pPr algn="l" rtl="0"/>
            <a:r>
              <a:rPr lang="en-US" sz="1400" dirty="0" smtClean="0"/>
              <a:t>fatigue and decreased energy</a:t>
            </a:r>
          </a:p>
          <a:p>
            <a:pPr algn="l" rtl="0"/>
            <a:r>
              <a:rPr lang="en-US" sz="1400" dirty="0" smtClean="0"/>
              <a:t>feelings of guilt, worthlessness, and/or helplessness</a:t>
            </a:r>
          </a:p>
          <a:p>
            <a:pPr algn="l" rtl="0"/>
            <a:r>
              <a:rPr lang="en-US" sz="1400" dirty="0" smtClean="0"/>
              <a:t>feelings of hopelessness and/or pessimism</a:t>
            </a:r>
          </a:p>
          <a:p>
            <a:pPr algn="l" rtl="0"/>
            <a:r>
              <a:rPr lang="en-US" sz="1400" dirty="0" smtClean="0"/>
              <a:t>insomnia, early-morning wakefulness, or excessive sleeping</a:t>
            </a:r>
          </a:p>
          <a:p>
            <a:pPr algn="l" rtl="0"/>
            <a:r>
              <a:rPr lang="en-US" sz="1400" dirty="0" smtClean="0"/>
              <a:t>irritability, restlessness</a:t>
            </a:r>
          </a:p>
          <a:p>
            <a:pPr algn="l" rtl="0"/>
            <a:r>
              <a:rPr lang="en-US" sz="1400" dirty="0" smtClean="0"/>
              <a:t>loss of interest in activities or hobbies once pleasurable </a:t>
            </a:r>
          </a:p>
          <a:p>
            <a:pPr algn="l" rtl="0"/>
            <a:r>
              <a:rPr lang="en-US" sz="1400" dirty="0" smtClean="0"/>
              <a:t>overeating or appetite loss</a:t>
            </a:r>
          </a:p>
          <a:p>
            <a:pPr algn="l" rtl="0"/>
            <a:r>
              <a:rPr lang="en-US" sz="1400" dirty="0" smtClean="0"/>
              <a:t>persistent sad, anxious, or "empty" feelings</a:t>
            </a:r>
          </a:p>
          <a:p>
            <a:pPr algn="l" rtl="0"/>
            <a:r>
              <a:rPr lang="en-US" sz="1400" dirty="0" smtClean="0"/>
              <a:t>thoughts of suicide, suicide attempts ---- ( Severe Depression ) </a:t>
            </a:r>
            <a:endParaRPr lang="ar-SA" sz="1400" dirty="0"/>
          </a:p>
        </p:txBody>
      </p:sp>
      <p:sp>
        <p:nvSpPr>
          <p:cNvPr id="2" name="عنوان 1"/>
          <p:cNvSpPr>
            <a:spLocks noGrp="1"/>
          </p:cNvSpPr>
          <p:nvPr>
            <p:ph type="title"/>
          </p:nvPr>
        </p:nvSpPr>
        <p:spPr/>
        <p:txBody>
          <a:bodyPr/>
          <a:lstStyle/>
          <a:p>
            <a:r>
              <a:rPr lang="en-US" dirty="0" smtClean="0"/>
              <a:t>Clinical Features </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algn="l" rtl="0"/>
            <a:r>
              <a:rPr lang="en-US" dirty="0" smtClean="0"/>
              <a:t> Diagnostic and Statistical Manual of Mental Disorders (DSM-IV-TR</a:t>
            </a:r>
            <a:r>
              <a:rPr lang="en-US" dirty="0" smtClean="0"/>
              <a:t>).</a:t>
            </a:r>
            <a:br>
              <a:rPr lang="en-US" dirty="0" smtClean="0"/>
            </a:br>
            <a:r>
              <a:rPr lang="en-US" dirty="0" smtClean="0"/>
              <a:t/>
            </a:r>
            <a:br>
              <a:rPr lang="en-US" dirty="0" smtClean="0"/>
            </a:br>
            <a:r>
              <a:rPr lang="en-US" dirty="0" smtClean="0"/>
              <a:t>- </a:t>
            </a:r>
            <a:r>
              <a:rPr lang="en-US" dirty="0" err="1" smtClean="0"/>
              <a:t>Anhedonia</a:t>
            </a:r>
            <a:r>
              <a:rPr lang="en-US" dirty="0" smtClean="0"/>
              <a:t> </a:t>
            </a:r>
            <a:br>
              <a:rPr lang="en-US" dirty="0" smtClean="0"/>
            </a:br>
            <a:r>
              <a:rPr lang="en-US" dirty="0" smtClean="0"/>
              <a:t>- Depressed Mood ( for weeks )</a:t>
            </a:r>
            <a:br>
              <a:rPr lang="en-US" dirty="0" smtClean="0"/>
            </a:br>
            <a:endParaRPr lang="en-US" dirty="0" smtClean="0"/>
          </a:p>
          <a:p>
            <a:pPr algn="l" rtl="0"/>
            <a:r>
              <a:rPr lang="en-US" dirty="0" smtClean="0"/>
              <a:t> World Health Organization's International Statistical Classification of Diseases and Related Health Problems (ICD-10</a:t>
            </a:r>
            <a:r>
              <a:rPr lang="en-US" dirty="0" smtClean="0"/>
              <a:t>)</a:t>
            </a:r>
            <a:br>
              <a:rPr lang="en-US" dirty="0" smtClean="0"/>
            </a:br>
            <a:r>
              <a:rPr lang="en-US" dirty="0" smtClean="0"/>
              <a:t/>
            </a:r>
            <a:br>
              <a:rPr lang="en-US" dirty="0" smtClean="0"/>
            </a:br>
            <a:r>
              <a:rPr lang="en-US" dirty="0" smtClean="0"/>
              <a:t>- </a:t>
            </a:r>
            <a:r>
              <a:rPr lang="en-US" dirty="0" err="1" smtClean="0"/>
              <a:t>Anhedonia</a:t>
            </a:r>
            <a:r>
              <a:rPr lang="en-US" dirty="0" smtClean="0"/>
              <a:t> </a:t>
            </a:r>
            <a:br>
              <a:rPr lang="en-US" dirty="0" smtClean="0"/>
            </a:br>
            <a:r>
              <a:rPr lang="en-US" dirty="0" smtClean="0"/>
              <a:t>-Depressed Mood ( for Weeks )</a:t>
            </a:r>
            <a:br>
              <a:rPr lang="en-US" dirty="0" smtClean="0"/>
            </a:br>
            <a:r>
              <a:rPr lang="en-US" dirty="0" smtClean="0"/>
              <a:t>- Reduced Energy </a:t>
            </a:r>
            <a:endParaRPr lang="ar-SA" dirty="0"/>
          </a:p>
        </p:txBody>
      </p:sp>
      <p:sp>
        <p:nvSpPr>
          <p:cNvPr id="2" name="عنوان 1"/>
          <p:cNvSpPr>
            <a:spLocks noGrp="1"/>
          </p:cNvSpPr>
          <p:nvPr>
            <p:ph type="title"/>
          </p:nvPr>
        </p:nvSpPr>
        <p:spPr/>
        <p:txBody>
          <a:bodyPr/>
          <a:lstStyle/>
          <a:p>
            <a:r>
              <a:rPr lang="en-US" dirty="0" smtClean="0"/>
              <a:t>Diagnostic Criteria </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dirty="0" smtClean="0"/>
              <a:t>Pharmacological :</a:t>
            </a:r>
            <a:br>
              <a:rPr lang="en-US" dirty="0" smtClean="0"/>
            </a:br>
            <a:r>
              <a:rPr lang="en-US" dirty="0" smtClean="0"/>
              <a:t>- SSRI</a:t>
            </a:r>
            <a:br>
              <a:rPr lang="en-US" dirty="0" smtClean="0"/>
            </a:br>
            <a:r>
              <a:rPr lang="en-US" dirty="0" smtClean="0"/>
              <a:t>- </a:t>
            </a:r>
            <a:r>
              <a:rPr lang="en-US" dirty="0" err="1" smtClean="0"/>
              <a:t>Tricyclic</a:t>
            </a:r>
            <a:r>
              <a:rPr lang="en-US" dirty="0" smtClean="0"/>
              <a:t> Antidepressants – Postural Hypotension !!!!</a:t>
            </a:r>
          </a:p>
          <a:p>
            <a:pPr algn="l" rtl="0"/>
            <a:endParaRPr lang="en-US" dirty="0" smtClean="0"/>
          </a:p>
          <a:p>
            <a:pPr algn="l" rtl="0"/>
            <a:r>
              <a:rPr lang="en-US" dirty="0" smtClean="0"/>
              <a:t>Psychotherapy :</a:t>
            </a:r>
            <a:br>
              <a:rPr lang="en-US" dirty="0" smtClean="0"/>
            </a:br>
            <a:r>
              <a:rPr lang="en-US" dirty="0" smtClean="0"/>
              <a:t>- </a:t>
            </a:r>
            <a:r>
              <a:rPr lang="en-US" dirty="0" err="1" smtClean="0"/>
              <a:t>Ventilative</a:t>
            </a:r>
            <a:r>
              <a:rPr lang="en-US" dirty="0" smtClean="0"/>
              <a:t> ( </a:t>
            </a:r>
            <a:r>
              <a:rPr lang="ar-SA" dirty="0" smtClean="0"/>
              <a:t>خله يفضفض </a:t>
            </a:r>
            <a:r>
              <a:rPr lang="en-US" dirty="0" smtClean="0"/>
              <a:t> )</a:t>
            </a:r>
            <a:br>
              <a:rPr lang="en-US" dirty="0" smtClean="0"/>
            </a:br>
            <a:r>
              <a:rPr lang="en-US" dirty="0" smtClean="0"/>
              <a:t>- Cognitive – ( </a:t>
            </a:r>
            <a:r>
              <a:rPr lang="ar-SA" dirty="0" smtClean="0"/>
              <a:t>الرجال تفكيره سلبي جدا مهمتك انك تحاول تزرع التفكير الإيجابي عنده وتحفزه يفكر كذا </a:t>
            </a:r>
            <a:r>
              <a:rPr lang="en-US" dirty="0" smtClean="0"/>
              <a:t> )</a:t>
            </a:r>
            <a:br>
              <a:rPr lang="en-US" dirty="0" smtClean="0"/>
            </a:br>
            <a:r>
              <a:rPr lang="en-US" dirty="0" smtClean="0"/>
              <a:t>- Supportive </a:t>
            </a:r>
          </a:p>
          <a:p>
            <a:pPr algn="l" rtl="0">
              <a:buNone/>
            </a:pPr>
            <a:endParaRPr lang="ar-SA" dirty="0"/>
          </a:p>
        </p:txBody>
      </p:sp>
      <p:sp>
        <p:nvSpPr>
          <p:cNvPr id="2" name="عنوان 1"/>
          <p:cNvSpPr>
            <a:spLocks noGrp="1"/>
          </p:cNvSpPr>
          <p:nvPr>
            <p:ph type="title"/>
          </p:nvPr>
        </p:nvSpPr>
        <p:spPr/>
        <p:txBody>
          <a:bodyPr/>
          <a:lstStyle/>
          <a:p>
            <a:r>
              <a:rPr lang="en-US" dirty="0" smtClean="0"/>
              <a:t>Management </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057400"/>
            <a:ext cx="5943600" cy="3886200"/>
          </a:xfrm>
        </p:spPr>
        <p:txBody>
          <a:bodyPr/>
          <a:lstStyle/>
          <a:p>
            <a:pPr algn="l" rtl="0"/>
            <a:r>
              <a:rPr lang="en-US" dirty="0" smtClean="0"/>
              <a:t>Non-Compliance </a:t>
            </a:r>
          </a:p>
          <a:p>
            <a:pPr algn="l" rtl="0"/>
            <a:r>
              <a:rPr lang="en-US" dirty="0" smtClean="0"/>
              <a:t>Delusion </a:t>
            </a:r>
          </a:p>
          <a:p>
            <a:pPr algn="l" rtl="0"/>
            <a:r>
              <a:rPr lang="en-US" dirty="0" smtClean="0"/>
              <a:t>Suicidal Thoughts </a:t>
            </a:r>
            <a:endParaRPr lang="ar-SA" dirty="0"/>
          </a:p>
        </p:txBody>
      </p:sp>
      <p:sp>
        <p:nvSpPr>
          <p:cNvPr id="2" name="عنوان 1"/>
          <p:cNvSpPr>
            <a:spLocks noGrp="1"/>
          </p:cNvSpPr>
          <p:nvPr>
            <p:ph type="title"/>
          </p:nvPr>
        </p:nvSpPr>
        <p:spPr>
          <a:xfrm>
            <a:off x="609600" y="228600"/>
            <a:ext cx="8229600" cy="1676400"/>
          </a:xfrm>
        </p:spPr>
        <p:txBody>
          <a:bodyPr/>
          <a:lstStyle/>
          <a:p>
            <a:pPr rtl="0"/>
            <a:r>
              <a:rPr lang="en-US" sz="4000" dirty="0" smtClean="0"/>
              <a:t>when to refer to psychiatrist ? </a:t>
            </a:r>
            <a:endParaRPr lang="ar-SA"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srcRect/>
          <a:stretch>
            <a:fillRect/>
          </a:stretch>
        </p:blipFill>
        <p:spPr bwMode="auto">
          <a:xfrm>
            <a:off x="0" y="-53975"/>
            <a:ext cx="9144000" cy="6911975"/>
          </a:xfrm>
          <a:prstGeom prst="rect">
            <a:avLst/>
          </a:prstGeom>
          <a:noFill/>
          <a:ln w="9525">
            <a:noFill/>
            <a:miter lim="800000"/>
            <a:headEnd/>
            <a:tailEnd/>
          </a:ln>
        </p:spPr>
      </p:pic>
      <p:sp>
        <p:nvSpPr>
          <p:cNvPr id="3" name="Subtitle 2"/>
          <p:cNvSpPr>
            <a:spLocks noGrp="1"/>
          </p:cNvSpPr>
          <p:nvPr>
            <p:ph type="subTitle" idx="1"/>
          </p:nvPr>
        </p:nvSpPr>
        <p:spPr/>
        <p:txBody>
          <a:bodyPr rtlCol="1">
            <a:normAutofit/>
          </a:bodyPr>
          <a:lstStyle/>
          <a:p>
            <a:pPr eaLnBrk="1" fontAlgn="auto" hangingPunct="1">
              <a:spcAft>
                <a:spcPts val="0"/>
              </a:spcAft>
              <a:defRPr/>
            </a:pPr>
            <a:endParaRPr lang="ar-SA" smtClean="0"/>
          </a:p>
        </p:txBody>
      </p:sp>
      <p:sp>
        <p:nvSpPr>
          <p:cNvPr id="2" name="Title 1"/>
          <p:cNvSpPr>
            <a:spLocks noGrp="1"/>
          </p:cNvSpPr>
          <p:nvPr>
            <p:ph type="ctrTitle"/>
          </p:nvPr>
        </p:nvSpPr>
        <p:spPr>
          <a:xfrm>
            <a:off x="544513" y="2390775"/>
            <a:ext cx="7772400" cy="1470025"/>
          </a:xfrm>
        </p:spPr>
        <p:txBody>
          <a:bodyPr rtlCol="1">
            <a:noAutofit/>
          </a:bodyPr>
          <a:lstStyle/>
          <a:p>
            <a:pPr eaLnBrk="1" fontAlgn="auto" hangingPunct="1">
              <a:spcAft>
                <a:spcPts val="0"/>
              </a:spcAft>
              <a:defRPr/>
            </a:pPr>
            <a:r>
              <a:rPr lang="en-US" sz="13800" b="1" dirty="0" smtClean="0">
                <a:solidFill>
                  <a:schemeClr val="bg2">
                    <a:lumMod val="10000"/>
                  </a:schemeClr>
                </a:solidFill>
                <a:effectLst>
                  <a:outerShdw blurRad="38100" dist="38100" dir="2700000" algn="tl">
                    <a:srgbClr val="000000">
                      <a:alpha val="43137"/>
                    </a:srgbClr>
                  </a:outerShdw>
                </a:effectLst>
              </a:rPr>
              <a:t>anxiety</a:t>
            </a:r>
            <a:endParaRPr lang="ar-SA" sz="6000" b="1" dirty="0" smtClean="0">
              <a:solidFill>
                <a:schemeClr val="bg2">
                  <a:lumMod val="10000"/>
                </a:schemeClr>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13856" y="1512168"/>
            <a:ext cx="6626696" cy="6165304"/>
          </a:xfrm>
          <a:prstGeom prst="rect">
            <a:avLst/>
          </a:prstGeom>
        </p:spPr>
        <p:txBody>
          <a:bodyPr rtlCol="1" anchor="ctr">
            <a:normAutofit fontScale="85000" lnSpcReduction="20000"/>
            <a:scene3d>
              <a:camera prst="isometricOffAxis2Top"/>
              <a:lightRig rig="threePt" dir="t"/>
            </a:scene3d>
          </a:bodyPr>
          <a:lstStyle/>
          <a:p>
            <a:pPr algn="ctr" fontAlgn="auto">
              <a:spcAft>
                <a:spcPts val="0"/>
              </a:spcAft>
              <a:defRPr/>
            </a:pPr>
            <a:r>
              <a:rPr lang="en-US" sz="58500" b="1" dirty="0">
                <a:solidFill>
                  <a:schemeClr val="accent6">
                    <a:lumMod val="50000"/>
                  </a:schemeClr>
                </a:solidFill>
                <a:effectLst>
                  <a:glow rad="139700">
                    <a:schemeClr val="accent6">
                      <a:satMod val="175000"/>
                      <a:alpha val="40000"/>
                    </a:schemeClr>
                  </a:glow>
                  <a:outerShdw blurRad="50800" dist="38100" algn="l" rotWithShape="0">
                    <a:prstClr val="black">
                      <a:alpha val="40000"/>
                    </a:prstClr>
                  </a:outerShdw>
                  <a:reflection blurRad="6350" stA="60000" endA="900" endPos="58000" dir="5400000" sy="-100000" algn="bl" rotWithShape="0"/>
                </a:effectLst>
                <a:latin typeface="+mj-lt"/>
                <a:ea typeface="+mj-ea"/>
                <a:cs typeface="+mj-cs"/>
              </a:rPr>
              <a:t>?</a:t>
            </a:r>
            <a:r>
              <a:rPr lang="en-US" sz="5800" b="1" dirty="0">
                <a:solidFill>
                  <a:schemeClr val="accent6">
                    <a:lumMod val="50000"/>
                  </a:schemeClr>
                </a:solidFill>
                <a:effectLst>
                  <a:glow rad="139700">
                    <a:schemeClr val="accent6">
                      <a:satMod val="175000"/>
                      <a:alpha val="40000"/>
                    </a:schemeClr>
                  </a:glow>
                  <a:outerShdw blurRad="50800" dist="38100" algn="l" rotWithShape="0">
                    <a:prstClr val="black">
                      <a:alpha val="40000"/>
                    </a:prstClr>
                  </a:outerShdw>
                  <a:reflection blurRad="6350" stA="60000" endA="900" endPos="58000" dir="5400000" sy="-100000" algn="bl" rotWithShape="0"/>
                </a:effectLst>
                <a:latin typeface="+mj-lt"/>
                <a:ea typeface="+mj-ea"/>
                <a:cs typeface="+mj-cs"/>
              </a:rPr>
              <a:t> </a:t>
            </a:r>
            <a:endParaRPr lang="ar-SA" sz="4400" b="1" dirty="0">
              <a:solidFill>
                <a:schemeClr val="accent6">
                  <a:lumMod val="50000"/>
                </a:schemeClr>
              </a:solidFill>
              <a:effectLst>
                <a:glow rad="139700">
                  <a:schemeClr val="accent6">
                    <a:satMod val="175000"/>
                    <a:alpha val="40000"/>
                  </a:schemeClr>
                </a:glow>
                <a:outerShdw blurRad="50800" dist="38100" algn="l" rotWithShape="0">
                  <a:prstClr val="black">
                    <a:alpha val="40000"/>
                  </a:prstClr>
                </a:outerShdw>
                <a:reflection blurRad="6350" stA="60000" endA="900" endPos="58000" dir="5400000" sy="-100000" algn="bl" rotWithShape="0"/>
              </a:effectLst>
              <a:latin typeface="+mj-lt"/>
              <a:ea typeface="+mj-ea"/>
              <a:cs typeface="+mj-cs"/>
            </a:endParaRPr>
          </a:p>
        </p:txBody>
      </p:sp>
      <p:sp>
        <p:nvSpPr>
          <p:cNvPr id="3" name="Content Placeholder 2"/>
          <p:cNvSpPr>
            <a:spLocks noGrp="1"/>
          </p:cNvSpPr>
          <p:nvPr>
            <p:ph idx="1"/>
          </p:nvPr>
        </p:nvSpPr>
        <p:spPr>
          <a:ln w="38100">
            <a:solidFill>
              <a:srgbClr val="FFC000"/>
            </a:solidFill>
            <a:prstDash val="lgDash"/>
          </a:ln>
        </p:spPr>
        <p:txBody>
          <a:bodyPr rtlCol="1">
            <a:normAutofit/>
          </a:bodyPr>
          <a:lstStyle/>
          <a:p>
            <a:pPr marL="514350" indent="-514350" algn="l" eaLnBrk="1" fontAlgn="auto" hangingPunct="1">
              <a:spcAft>
                <a:spcPts val="0"/>
              </a:spcAft>
              <a:buFont typeface="Arial" pitchFamily="34" charset="0"/>
              <a:buNone/>
              <a:defRPr/>
            </a:pPr>
            <a:r>
              <a:rPr lang="en-US" dirty="0" smtClean="0">
                <a:effectLst>
                  <a:outerShdw blurRad="38100" dist="38100" dir="2700000" algn="tl">
                    <a:srgbClr val="000000">
                      <a:alpha val="43137"/>
                    </a:srgbClr>
                  </a:outerShdw>
                </a:effectLst>
              </a:rPr>
              <a:t>anxiety is feelings of fear, worry, uneasiness, and dread.</a:t>
            </a:r>
            <a:r>
              <a:rPr lang="ar-SA" dirty="0" smtClean="0">
                <a:effectLst>
                  <a:outerShdw blurRad="38100" dist="38100" dir="2700000" algn="tl">
                    <a:srgbClr val="000000">
                      <a:alpha val="43137"/>
                    </a:srgbClr>
                  </a:outerShdw>
                </a:effectLst>
              </a:rPr>
              <a:t> </a:t>
            </a:r>
          </a:p>
          <a:p>
            <a:pPr marL="514350" indent="-514350" algn="l" eaLnBrk="1" fontAlgn="auto" hangingPunct="1">
              <a:spcAft>
                <a:spcPts val="0"/>
              </a:spcAft>
              <a:buFont typeface="Arial" pitchFamily="34" charset="0"/>
              <a:buNone/>
              <a:defRPr/>
            </a:pPr>
            <a:r>
              <a:rPr lang="en-US" dirty="0" smtClean="0">
                <a:effectLst>
                  <a:outerShdw blurRad="38100" dist="38100" dir="2700000" algn="tl">
                    <a:srgbClr val="000000">
                      <a:alpha val="43137"/>
                    </a:srgbClr>
                  </a:outerShdw>
                </a:effectLst>
              </a:rPr>
              <a:t>Anxiety is considered to be a normal reaction to a stressor. It may help someone to deal with a difficult situation</a:t>
            </a:r>
            <a:endParaRPr lang="ar-SA" dirty="0" smtClean="0">
              <a:effectLst>
                <a:outerShdw blurRad="38100" dist="38100" dir="2700000" algn="tl">
                  <a:srgbClr val="000000">
                    <a:alpha val="43137"/>
                  </a:srgbClr>
                </a:outerShdw>
              </a:effectLst>
            </a:endParaRPr>
          </a:p>
          <a:p>
            <a:pPr marL="514350" indent="-514350" algn="l" eaLnBrk="1" fontAlgn="auto" hangingPunct="1">
              <a:spcAft>
                <a:spcPts val="0"/>
              </a:spcAft>
              <a:buFont typeface="Arial" pitchFamily="34" charset="0"/>
              <a:buNone/>
              <a:defRPr/>
            </a:pPr>
            <a:r>
              <a:rPr lang="en-US" dirty="0" smtClean="0">
                <a:effectLst>
                  <a:outerShdw blurRad="38100" dist="38100" dir="2700000" algn="tl">
                    <a:srgbClr val="000000">
                      <a:alpha val="43137"/>
                    </a:srgbClr>
                  </a:outerShdw>
                </a:effectLst>
              </a:rPr>
              <a:t>when anxiety becomes excessive, it may fall under the classification of an anxiety disorder.</a:t>
            </a:r>
            <a:endParaRPr lang="ar-SA" dirty="0" smtClean="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rtlCol="1">
            <a:normAutofit/>
          </a:bodyPr>
          <a:lstStyle/>
          <a:p>
            <a:pPr eaLnBrk="1" fontAlgn="auto" hangingPunct="1">
              <a:spcAft>
                <a:spcPts val="0"/>
              </a:spcAft>
              <a:defRPr/>
            </a:pPr>
            <a:r>
              <a:rPr lang="en-US" b="1" dirty="0" smtClean="0">
                <a:solidFill>
                  <a:schemeClr val="accent6">
                    <a:lumMod val="50000"/>
                  </a:schemeClr>
                </a:solidFill>
                <a:effectLst>
                  <a:outerShdw blurRad="38100" dist="38100" dir="2700000" algn="tl">
                    <a:srgbClr val="000000">
                      <a:alpha val="43137"/>
                    </a:srgbClr>
                  </a:outerShdw>
                </a:effectLst>
              </a:rPr>
              <a:t>What is anxiety ?? </a:t>
            </a:r>
            <a:endParaRPr lang="ar-SA" b="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ور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448</TotalTime>
  <Words>999</Words>
  <Application>Microsoft Office PowerPoint</Application>
  <PresentationFormat>عرض على الشاشة (3:4)‏</PresentationFormat>
  <Paragraphs>168</Paragraphs>
  <Slides>32</Slides>
  <Notes>0</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ورق</vt:lpstr>
      <vt:lpstr>Depression , Anxiety And Somatization (common psychiatric problems in PHC  )</vt:lpstr>
      <vt:lpstr>Depression </vt:lpstr>
      <vt:lpstr>Etiology </vt:lpstr>
      <vt:lpstr>Clinical Features </vt:lpstr>
      <vt:lpstr>Diagnostic Criteria </vt:lpstr>
      <vt:lpstr>Management </vt:lpstr>
      <vt:lpstr>when to refer to psychiatrist ? </vt:lpstr>
      <vt:lpstr>anxiety</vt:lpstr>
      <vt:lpstr>What is anxiety ?? </vt:lpstr>
      <vt:lpstr>Etiology </vt:lpstr>
      <vt:lpstr>cont</vt:lpstr>
      <vt:lpstr>Clinical features</vt:lpstr>
      <vt:lpstr>الشريحة 13</vt:lpstr>
      <vt:lpstr>Mangment </vt:lpstr>
      <vt:lpstr>cont</vt:lpstr>
      <vt:lpstr>somotization</vt:lpstr>
      <vt:lpstr>introduction</vt:lpstr>
      <vt:lpstr>الشريحة 18</vt:lpstr>
      <vt:lpstr>الشريحة 19</vt:lpstr>
      <vt:lpstr>Etiology and causes</vt:lpstr>
      <vt:lpstr>الشريحة 21</vt:lpstr>
      <vt:lpstr>الشريحة 22</vt:lpstr>
      <vt:lpstr>الشريحة 23</vt:lpstr>
      <vt:lpstr>PREVELENCE  </vt:lpstr>
      <vt:lpstr>الشريحة 25</vt:lpstr>
      <vt:lpstr>الشريحة 26</vt:lpstr>
      <vt:lpstr>الشريحة 27</vt:lpstr>
      <vt:lpstr>الشريحة 28</vt:lpstr>
      <vt:lpstr>الشريحة 29</vt:lpstr>
      <vt:lpstr>الشريحة 30</vt:lpstr>
      <vt:lpstr>PREVENTION  </vt:lpstr>
      <vt:lpstr>الشريحة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somotization</dc:title>
  <dc:creator>FAD</dc:creator>
  <cp:lastModifiedBy>DELL</cp:lastModifiedBy>
  <cp:revision>26</cp:revision>
  <dcterms:created xsi:type="dcterms:W3CDTF">2011-09-27T16:27:16Z</dcterms:created>
  <dcterms:modified xsi:type="dcterms:W3CDTF">2011-10-06T15:58:02Z</dcterms:modified>
</cp:coreProperties>
</file>