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8"/>
  </p:notesMasterIdLst>
  <p:sldIdLst>
    <p:sldId id="313" r:id="rId2"/>
    <p:sldId id="314" r:id="rId3"/>
    <p:sldId id="315" r:id="rId4"/>
    <p:sldId id="341" r:id="rId5"/>
    <p:sldId id="342" r:id="rId6"/>
    <p:sldId id="343" r:id="rId7"/>
    <p:sldId id="344" r:id="rId8"/>
    <p:sldId id="396" r:id="rId9"/>
    <p:sldId id="389" r:id="rId10"/>
    <p:sldId id="390" r:id="rId11"/>
    <p:sldId id="428" r:id="rId12"/>
    <p:sldId id="393" r:id="rId13"/>
    <p:sldId id="429" r:id="rId14"/>
    <p:sldId id="394" r:id="rId15"/>
    <p:sldId id="395" r:id="rId16"/>
    <p:sldId id="430" r:id="rId17"/>
    <p:sldId id="397" r:id="rId18"/>
    <p:sldId id="399" r:id="rId19"/>
    <p:sldId id="400" r:id="rId20"/>
    <p:sldId id="401" r:id="rId21"/>
    <p:sldId id="402" r:id="rId22"/>
    <p:sldId id="403" r:id="rId23"/>
    <p:sldId id="404" r:id="rId24"/>
    <p:sldId id="405" r:id="rId25"/>
    <p:sldId id="406" r:id="rId26"/>
    <p:sldId id="408" r:id="rId27"/>
    <p:sldId id="409" r:id="rId28"/>
    <p:sldId id="410" r:id="rId29"/>
    <p:sldId id="412" r:id="rId30"/>
    <p:sldId id="413" r:id="rId31"/>
    <p:sldId id="415" r:id="rId32"/>
    <p:sldId id="427" r:id="rId33"/>
    <p:sldId id="316" r:id="rId34"/>
    <p:sldId id="317" r:id="rId35"/>
    <p:sldId id="318" r:id="rId36"/>
    <p:sldId id="319" r:id="rId37"/>
    <p:sldId id="321" r:id="rId38"/>
    <p:sldId id="320" r:id="rId39"/>
    <p:sldId id="285" r:id="rId40"/>
    <p:sldId id="260" r:id="rId41"/>
    <p:sldId id="312" r:id="rId42"/>
    <p:sldId id="322" r:id="rId43"/>
    <p:sldId id="323" r:id="rId44"/>
    <p:sldId id="324" r:id="rId45"/>
    <p:sldId id="326" r:id="rId46"/>
    <p:sldId id="328" r:id="rId47"/>
    <p:sldId id="329" r:id="rId48"/>
    <p:sldId id="330" r:id="rId49"/>
    <p:sldId id="331" r:id="rId50"/>
    <p:sldId id="332" r:id="rId51"/>
    <p:sldId id="333" r:id="rId52"/>
    <p:sldId id="334" r:id="rId53"/>
    <p:sldId id="311" r:id="rId54"/>
    <p:sldId id="335" r:id="rId55"/>
    <p:sldId id="336" r:id="rId56"/>
    <p:sldId id="337" r:id="rId57"/>
    <p:sldId id="422" r:id="rId58"/>
    <p:sldId id="423" r:id="rId59"/>
    <p:sldId id="424" r:id="rId60"/>
    <p:sldId id="425" r:id="rId61"/>
    <p:sldId id="426" r:id="rId62"/>
    <p:sldId id="338" r:id="rId63"/>
    <p:sldId id="421" r:id="rId64"/>
    <p:sldId id="345" r:id="rId65"/>
    <p:sldId id="339" r:id="rId66"/>
    <p:sldId id="291"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p:scale>
          <a:sx n="75" d="100"/>
          <a:sy n="75" d="100"/>
        </p:scale>
        <p:origin x="-1014"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9/11/2011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63</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64</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Dr.Hamza-2.jp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Dr. </a:t>
            </a:r>
            <a:r>
              <a:rPr lang="en-US" sz="2400" b="1" dirty="0" err="1" smtClean="0">
                <a:latin typeface="Comic Sans MS" pitchFamily="66" charset="0"/>
                <a:cs typeface="Tahoma" pitchFamily="34" charset="0"/>
              </a:rPr>
              <a:t>Hamza</a:t>
            </a:r>
            <a:r>
              <a:rPr lang="en-US" sz="2400" b="1" dirty="0" smtClean="0">
                <a:latin typeface="Comic Sans MS" pitchFamily="66" charset="0"/>
                <a:cs typeface="Tahoma" pitchFamily="34" charset="0"/>
              </a:rPr>
              <a:t> Abdulghani</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MBBS, DPHC</a:t>
            </a:r>
            <a:r>
              <a:rPr lang="en-US" sz="1700" b="1" i="1" dirty="0" smtClean="0"/>
              <a:t>, </a:t>
            </a:r>
            <a:r>
              <a:rPr lang="en-US" sz="1700" b="1" i="1" dirty="0" smtClean="0"/>
              <a:t>ABFM, FRCGP (UK), </a:t>
            </a:r>
            <a:r>
              <a:rPr lang="en-US" sz="1700" b="1" i="1" dirty="0" err="1" smtClean="0"/>
              <a:t>PGDiploma</a:t>
            </a:r>
            <a:r>
              <a:rPr lang="en-US" sz="1700" b="1" i="1" dirty="0" smtClean="0"/>
              <a:t>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Associate Professor</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304800"/>
            <a:ext cx="7543800" cy="892175"/>
          </a:xfrm>
        </p:spPr>
        <p:txBody>
          <a:bodyPr/>
          <a:lstStyle/>
          <a:p>
            <a:pPr algn="ctr" eaLnBrk="1" hangingPunct="1"/>
            <a:r>
              <a:rPr lang="en-US" smtClean="0"/>
              <a:t>Benefits </a:t>
            </a:r>
            <a:r>
              <a:rPr lang="en-US" sz="2400" smtClean="0"/>
              <a:t>(Cont</a:t>
            </a:r>
            <a:r>
              <a:rPr lang="en-US" sz="2400" smtClean="0">
                <a:latin typeface="Arial" charset="0"/>
              </a:rPr>
              <a:t>…</a:t>
            </a:r>
            <a:r>
              <a:rPr lang="en-US" sz="2400" smtClean="0"/>
              <a:t>)</a:t>
            </a:r>
          </a:p>
        </p:txBody>
      </p:sp>
      <p:sp>
        <p:nvSpPr>
          <p:cNvPr id="21507" name="Rectangle 3"/>
          <p:cNvSpPr>
            <a:spLocks noGrp="1" noChangeArrowheads="1"/>
          </p:cNvSpPr>
          <p:nvPr>
            <p:ph type="body" idx="1"/>
          </p:nvPr>
        </p:nvSpPr>
        <p:spPr/>
        <p:txBody>
          <a:bodyPr/>
          <a:lstStyle/>
          <a:p>
            <a:pPr eaLnBrk="1" hangingPunct="1">
              <a:buFont typeface="Wingdings" pitchFamily="2" charset="2"/>
              <a:buNone/>
            </a:pPr>
            <a:r>
              <a:rPr lang="en-US" smtClean="0"/>
              <a:t> </a:t>
            </a:r>
          </a:p>
          <a:p>
            <a:pPr eaLnBrk="1" hangingPunct="1"/>
            <a:r>
              <a:rPr lang="en-US" smtClean="0"/>
              <a:t>Doctors with good </a:t>
            </a:r>
            <a:r>
              <a:rPr lang="en-US" b="1" smtClean="0"/>
              <a:t>communication</a:t>
            </a:r>
            <a:r>
              <a:rPr lang="en-US" smtClean="0"/>
              <a:t> skills have greater job satisfaction and less work stress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The health outcome is positively affected by:</a:t>
            </a:r>
          </a:p>
        </p:txBody>
      </p:sp>
      <p:sp>
        <p:nvSpPr>
          <p:cNvPr id="23555" name="Rectangle 3"/>
          <p:cNvSpPr>
            <a:spLocks noGrp="1" noChangeArrowheads="1"/>
          </p:cNvSpPr>
          <p:nvPr>
            <p:ph type="body" idx="1"/>
          </p:nvPr>
        </p:nvSpPr>
        <p:spPr/>
        <p:txBody>
          <a:bodyPr/>
          <a:lstStyle/>
          <a:p>
            <a:pPr eaLnBrk="1" hangingPunct="1"/>
            <a:r>
              <a:rPr lang="en-US" sz="3600" smtClean="0"/>
              <a:t>Probing the thoughts, feelings, and expectations of patients.</a:t>
            </a:r>
          </a:p>
          <a:p>
            <a:pPr eaLnBrk="1" hangingPunct="1"/>
            <a:r>
              <a:rPr lang="en-US" sz="3600" smtClean="0"/>
              <a:t>  Encouraging them to ask questions,  </a:t>
            </a:r>
          </a:p>
          <a:p>
            <a:pPr eaLnBrk="1" hangingPunct="1"/>
            <a:r>
              <a:rPr lang="en-US" sz="3600" smtClean="0"/>
              <a:t>allowing patients to share in the decision making. </a:t>
            </a:r>
          </a:p>
          <a:p>
            <a:pPr eaLnBrk="1" hangingPunct="1">
              <a:buFont typeface="Wingdings" pitchFamily="2" charset="2"/>
              <a:buNone/>
            </a:pPr>
            <a:r>
              <a:rPr lang="en-US" sz="2400" b="1" i="1" smtClean="0"/>
              <a:t>Stewart 1995, in a review of several studies</a:t>
            </a:r>
            <a:endParaRPr lang="en-GB" sz="2400" b="1" i="1" smtClean="0"/>
          </a:p>
          <a:p>
            <a:pPr algn="ctr" eaLnBrk="1" hangingPunct="1">
              <a:buFont typeface="Wingdings" pitchFamily="2" charset="2"/>
              <a:buNone/>
            </a:pPr>
            <a:endParaRPr lang="en-US" sz="2400" b="1" i="1" smtClean="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mtClean="0"/>
              <a:t>Effect on Health Outcomes</a:t>
            </a:r>
          </a:p>
        </p:txBody>
      </p:sp>
      <p:sp>
        <p:nvSpPr>
          <p:cNvPr id="24579" name="Rectangle 3"/>
          <p:cNvSpPr>
            <a:spLocks noGrp="1" noChangeArrowheads="1"/>
          </p:cNvSpPr>
          <p:nvPr>
            <p:ph type="body" idx="1"/>
          </p:nvPr>
        </p:nvSpPr>
        <p:spPr/>
        <p:txBody>
          <a:bodyPr/>
          <a:lstStyle/>
          <a:p>
            <a:pPr eaLnBrk="1" hangingPunct="1"/>
            <a:r>
              <a:rPr lang="en-US" sz="2800" smtClean="0"/>
              <a:t> The  reduction of anxiety.</a:t>
            </a:r>
          </a:p>
          <a:p>
            <a:pPr eaLnBrk="1" hangingPunct="1"/>
            <a:r>
              <a:rPr lang="en-US" sz="2800" smtClean="0"/>
              <a:t>The reduction of psychological distress.</a:t>
            </a:r>
          </a:p>
          <a:p>
            <a:pPr eaLnBrk="1" hangingPunct="1"/>
            <a:r>
              <a:rPr lang="en-US" sz="2800" smtClean="0"/>
              <a:t>Pain relief.</a:t>
            </a:r>
          </a:p>
          <a:p>
            <a:pPr eaLnBrk="1" hangingPunct="1"/>
            <a:r>
              <a:rPr lang="en-US" sz="2800" smtClean="0"/>
              <a:t>Symptom resolution.</a:t>
            </a:r>
          </a:p>
          <a:p>
            <a:pPr eaLnBrk="1" hangingPunct="1"/>
            <a:r>
              <a:rPr lang="en-US" sz="2800" smtClean="0"/>
              <a:t>Mood improvement.</a:t>
            </a:r>
          </a:p>
          <a:p>
            <a:pPr eaLnBrk="1" hangingPunct="1"/>
            <a:r>
              <a:rPr lang="en-US" sz="2800" smtClean="0"/>
              <a:t>Reduction of high blood pressure.</a:t>
            </a:r>
          </a:p>
          <a:p>
            <a:pPr eaLnBrk="1" hangingPunct="1">
              <a:buFont typeface="Wingdings" pitchFamily="2" charset="2"/>
              <a:buNone/>
            </a:pPr>
            <a:r>
              <a:rPr lang="en-US" sz="2800" smtClean="0"/>
              <a:t>                                          </a:t>
            </a:r>
            <a:r>
              <a:rPr lang="en-US" sz="2800" i="1" smtClean="0"/>
              <a:t>(Stewart 1995).</a:t>
            </a:r>
            <a:r>
              <a:rPr lang="en-US" sz="2800" smtClean="0"/>
              <a:t> </a:t>
            </a:r>
            <a:endParaRPr lang="en-GB" sz="2800" smtClean="0"/>
          </a:p>
          <a:p>
            <a:pPr eaLnBrk="1" hangingPunct="1"/>
            <a:endParaRPr lang="en-US" sz="2800" smtClean="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4800" b="1" dirty="0" smtClean="0"/>
              <a:t>Effect on Health Outcome</a:t>
            </a:r>
          </a:p>
        </p:txBody>
      </p:sp>
      <p:sp>
        <p:nvSpPr>
          <p:cNvPr id="22531" name="Rectangle 3"/>
          <p:cNvSpPr>
            <a:spLocks noGrp="1" noChangeArrowheads="1"/>
          </p:cNvSpPr>
          <p:nvPr>
            <p:ph type="body" idx="1"/>
          </p:nvPr>
        </p:nvSpPr>
        <p:spPr/>
        <p:txBody>
          <a:bodyPr/>
          <a:lstStyle/>
          <a:p>
            <a:pPr algn="ctr" eaLnBrk="1" hangingPunct="1">
              <a:buFont typeface="Wingdings" pitchFamily="2" charset="2"/>
              <a:buNone/>
            </a:pPr>
            <a:endParaRPr lang="en-US" sz="4800" dirty="0" smtClean="0"/>
          </a:p>
          <a:p>
            <a:pPr algn="ctr" eaLnBrk="1" hangingPunct="1">
              <a:buFont typeface="Wingdings" pitchFamily="2" charset="2"/>
              <a:buNone/>
            </a:pPr>
            <a:r>
              <a:rPr lang="en-US" sz="4800" dirty="0" smtClean="0"/>
              <a:t>Effective communication important in the delivery of high-quality health care.</a:t>
            </a:r>
          </a:p>
          <a:p>
            <a:pPr algn="r" eaLnBrk="1" hangingPunct="1">
              <a:buFont typeface="Wingdings" pitchFamily="2" charset="2"/>
              <a:buNone/>
            </a:pPr>
            <a:r>
              <a:rPr lang="en-US" sz="1800" b="1" i="1" dirty="0" smtClean="0"/>
              <a:t>(</a:t>
            </a:r>
            <a:r>
              <a:rPr lang="en-US" sz="1800" b="1" i="1" dirty="0" err="1" smtClean="0"/>
              <a:t>Roter</a:t>
            </a:r>
            <a:r>
              <a:rPr lang="en-US" sz="1800" b="1" i="1" dirty="0" smtClean="0"/>
              <a:t> 1987, </a:t>
            </a:r>
            <a:r>
              <a:rPr lang="en-US" sz="1800" b="1" i="1" dirty="0" err="1" smtClean="0"/>
              <a:t>Betakis</a:t>
            </a:r>
            <a:r>
              <a:rPr lang="en-US" sz="1800" b="1" i="1" dirty="0" smtClean="0"/>
              <a:t> 1991, Stewart 1995).</a:t>
            </a:r>
            <a:endParaRPr lang="en-GB" sz="1800" b="1" i="1" dirty="0" smtClean="0"/>
          </a:p>
          <a:p>
            <a:pPr algn="ctr" eaLnBrk="1" hangingPunct="1">
              <a:buFont typeface="Wingdings" pitchFamily="2" charset="2"/>
              <a:buNone/>
            </a:pPr>
            <a:endParaRPr lang="en-US" sz="2800" b="1" dirty="0" smtClean="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smtClean="0"/>
              <a:t>The Toronto consensus statement</a:t>
            </a:r>
          </a:p>
        </p:txBody>
      </p:sp>
      <p:sp>
        <p:nvSpPr>
          <p:cNvPr id="25603" name="Rectangle 3"/>
          <p:cNvSpPr>
            <a:spLocks noGrp="1" noChangeArrowheads="1"/>
          </p:cNvSpPr>
          <p:nvPr>
            <p:ph type="body" idx="1"/>
          </p:nvPr>
        </p:nvSpPr>
        <p:spPr/>
        <p:txBody>
          <a:bodyPr/>
          <a:lstStyle/>
          <a:p>
            <a:pPr algn="ctr" eaLnBrk="1" hangingPunct="1">
              <a:buFont typeface="Wingdings" pitchFamily="2" charset="2"/>
              <a:buNone/>
            </a:pPr>
            <a:r>
              <a:rPr lang="en-US" sz="3600" dirty="0" smtClean="0">
                <a:latin typeface="Arial" charset="0"/>
              </a:rPr>
              <a:t>“</a:t>
            </a:r>
            <a:r>
              <a:rPr lang="en-US" sz="3600" dirty="0" smtClean="0"/>
              <a:t>the main complaint of patients is related to </a:t>
            </a:r>
            <a:r>
              <a:rPr lang="en-US" sz="3600" dirty="0" smtClean="0">
                <a:latin typeface="Arial" charset="0"/>
              </a:rPr>
              <a:t>“</a:t>
            </a:r>
            <a:r>
              <a:rPr lang="en-US" sz="3600" dirty="0" smtClean="0"/>
              <a:t>communication problems and not to clinical competency.</a:t>
            </a:r>
            <a:r>
              <a:rPr lang="en-US" sz="3600" dirty="0" smtClean="0">
                <a:latin typeface="Arial" charset="0"/>
              </a:rPr>
              <a:t>”</a:t>
            </a:r>
            <a:endParaRPr lang="en-US" sz="3600" dirty="0" smtClean="0"/>
          </a:p>
          <a:p>
            <a:pPr algn="r" eaLnBrk="1" hangingPunct="1">
              <a:buFont typeface="Wingdings" pitchFamily="2" charset="2"/>
              <a:buNone/>
            </a:pPr>
            <a:r>
              <a:rPr lang="en-US" sz="3600" i="1" dirty="0" smtClean="0"/>
              <a:t> </a:t>
            </a:r>
            <a:r>
              <a:rPr lang="en-US" sz="2400" i="1" dirty="0" smtClean="0"/>
              <a:t>(Simpson 1991)</a:t>
            </a:r>
            <a:endParaRPr lang="en-GB" sz="2400" dirty="0" smtClean="0"/>
          </a:p>
          <a:p>
            <a:pPr eaLnBrk="1" hangingPunct="1">
              <a:buFont typeface="Wingdings" pitchFamily="2" charset="2"/>
              <a:buNone/>
            </a:pPr>
            <a:endParaRPr lang="en-US" sz="3600" dirty="0" smtClean="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buFont typeface="Wingdings" pitchFamily="2" charset="2"/>
              <a:buNone/>
            </a:pPr>
            <a:r>
              <a:rPr lang="en-US" smtClean="0">
                <a:latin typeface="Arial" charset="0"/>
              </a:rPr>
              <a:t>“</a:t>
            </a:r>
            <a:r>
              <a:rPr lang="en-US" smtClean="0"/>
              <a:t>The main remarks made by patients in the PHC centers in Riyadh was that: </a:t>
            </a:r>
          </a:p>
          <a:p>
            <a:pPr eaLnBrk="1" hangingPunct="1">
              <a:buFont typeface="Wingdings" pitchFamily="2" charset="2"/>
              <a:buNone/>
            </a:pPr>
            <a:endParaRPr lang="en-US" smtClean="0"/>
          </a:p>
          <a:p>
            <a:pPr eaLnBrk="1" hangingPunct="1">
              <a:buFont typeface="Wingdings" pitchFamily="2" charset="2"/>
              <a:buNone/>
            </a:pPr>
            <a:r>
              <a:rPr lang="en-US" smtClean="0">
                <a:latin typeface="Arial" charset="0"/>
              </a:rPr>
              <a:t>“</a:t>
            </a:r>
            <a:r>
              <a:rPr lang="en-US" smtClean="0"/>
              <a:t>physicians were </a:t>
            </a:r>
            <a:r>
              <a:rPr lang="en-US" smtClean="0">
                <a:solidFill>
                  <a:srgbClr val="FF0000"/>
                </a:solidFill>
              </a:rPr>
              <a:t>not listening</a:t>
            </a:r>
            <a:r>
              <a:rPr lang="en-US" smtClean="0"/>
              <a:t> enough  to their complaints.</a:t>
            </a:r>
            <a:r>
              <a:rPr lang="en-US" smtClean="0">
                <a:latin typeface="Arial" charset="0"/>
              </a:rPr>
              <a:t>”</a:t>
            </a:r>
            <a:endParaRPr lang="en-US" smtClean="0"/>
          </a:p>
          <a:p>
            <a:pPr algn="ctr" eaLnBrk="1" hangingPunct="1">
              <a:buFont typeface="Wingdings" pitchFamily="2" charset="2"/>
              <a:buNone/>
            </a:pPr>
            <a:r>
              <a:rPr lang="en-US" i="1" smtClean="0"/>
              <a:t>( Saeed 2001)</a:t>
            </a:r>
            <a:endParaRPr lang="en-GB" smtClean="0"/>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78638"/>
        </p:xfrm>
        <a:graphic>
          <a:graphicData uri="http://schemas.openxmlformats.org/presentationml/2006/ole">
            <p:oleObj spid="_x0000_s99330" name="Slide" r:id="rId3" imgW="4572000" imgH="3429000" progId="PowerPoint.Slide.8">
              <p:embed/>
            </p:oleObj>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smtClean="0"/>
          </a:p>
        </p:txBody>
      </p:sp>
      <p:sp>
        <p:nvSpPr>
          <p:cNvPr id="57347" name="Rectangle 3"/>
          <p:cNvSpPr>
            <a:spLocks noGrp="1" noChangeArrowheads="1"/>
          </p:cNvSpPr>
          <p:nvPr>
            <p:ph type="body" idx="1"/>
          </p:nvPr>
        </p:nvSpPr>
        <p:spPr/>
        <p:txBody>
          <a:bodyPr/>
          <a:lstStyle/>
          <a:p>
            <a:pPr algn="ctr" eaLnBrk="1" hangingPunct="1">
              <a:buFont typeface="Wingdings" pitchFamily="2" charset="2"/>
              <a:buNone/>
            </a:pPr>
            <a:r>
              <a:rPr lang="en-US" sz="6000" smtClean="0">
                <a:solidFill>
                  <a:srgbClr val="CC9900"/>
                </a:solidFill>
              </a:rPr>
              <a:t>Communication </a:t>
            </a:r>
          </a:p>
          <a:p>
            <a:pPr algn="ctr" eaLnBrk="1" hangingPunct="1">
              <a:buFont typeface="Wingdings" pitchFamily="2" charset="2"/>
              <a:buNone/>
            </a:pPr>
            <a:r>
              <a:rPr lang="en-US" sz="6000" smtClean="0">
                <a:solidFill>
                  <a:srgbClr val="CC9900"/>
                </a:solidFill>
              </a:rPr>
              <a:t>Skills??</a:t>
            </a:r>
            <a:br>
              <a:rPr lang="en-US" sz="6000" smtClean="0">
                <a:solidFill>
                  <a:srgbClr val="CC9900"/>
                </a:solidFill>
              </a:rPr>
            </a:br>
            <a:r>
              <a:rPr lang="en-US" sz="6000" smtClean="0">
                <a:solidFill>
                  <a:srgbClr val="CC9900"/>
                </a:solidFill>
              </a:rPr>
              <a:t>With Patients</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sz="4800" smtClean="0"/>
              <a:t>Interpersonal skills</a:t>
            </a:r>
          </a:p>
        </p:txBody>
      </p:sp>
      <p:sp>
        <p:nvSpPr>
          <p:cNvPr id="58371" name="Rectangle 3"/>
          <p:cNvSpPr>
            <a:spLocks noGrp="1" noChangeArrowheads="1"/>
          </p:cNvSpPr>
          <p:nvPr>
            <p:ph type="body" idx="1"/>
          </p:nvPr>
        </p:nvSpPr>
        <p:spPr/>
        <p:txBody>
          <a:bodyPr/>
          <a:lstStyle/>
          <a:p>
            <a:pPr marL="533400" indent="-533400" eaLnBrk="1" hangingPunct="1">
              <a:lnSpc>
                <a:spcPct val="80000"/>
              </a:lnSpc>
              <a:buFont typeface="Wingdings" pitchFamily="2" charset="2"/>
              <a:buNone/>
            </a:pPr>
            <a:r>
              <a:rPr lang="en-US" sz="2000" b="1" smtClean="0"/>
              <a:t>1. Respect: treating others as one would  want to be treated</a:t>
            </a:r>
          </a:p>
          <a:p>
            <a:pPr marL="533400" indent="-533400" eaLnBrk="1" hangingPunct="1">
              <a:lnSpc>
                <a:spcPct val="80000"/>
              </a:lnSpc>
              <a:buFont typeface="Wingdings" pitchFamily="2" charset="2"/>
              <a:buNone/>
            </a:pPr>
            <a:endParaRPr lang="en-US" sz="2000" b="1" smtClean="0"/>
          </a:p>
          <a:p>
            <a:pPr marL="533400" indent="-533400" eaLnBrk="1" hangingPunct="1">
              <a:lnSpc>
                <a:spcPct val="80000"/>
              </a:lnSpc>
              <a:buFont typeface="Wingdings" pitchFamily="2" charset="2"/>
              <a:buNone/>
            </a:pPr>
            <a:r>
              <a:rPr lang="en-US" sz="2000" b="1" smtClean="0"/>
              <a:t>2. Paying attention </a:t>
            </a:r>
          </a:p>
          <a:p>
            <a:pPr marL="533400" indent="-533400" eaLnBrk="1" hangingPunct="1">
              <a:lnSpc>
                <a:spcPct val="80000"/>
              </a:lnSpc>
              <a:buFont typeface="Wingdings" pitchFamily="2" charset="2"/>
              <a:buNone/>
            </a:pPr>
            <a:r>
              <a:rPr lang="en-US" sz="2000" b="1" smtClean="0"/>
              <a:t>              </a:t>
            </a:r>
          </a:p>
          <a:p>
            <a:pPr marL="533400" indent="-533400" eaLnBrk="1" hangingPunct="1">
              <a:lnSpc>
                <a:spcPct val="80000"/>
              </a:lnSpc>
              <a:buFont typeface="Wingdings" pitchFamily="2" charset="2"/>
              <a:buNone/>
            </a:pPr>
            <a:r>
              <a:rPr lang="en-US" sz="2000" b="1" smtClean="0"/>
              <a:t>3. Being positive &amp; mindful of importance of the relationship,</a:t>
            </a:r>
          </a:p>
          <a:p>
            <a:pPr marL="533400" indent="-533400" eaLnBrk="1" hangingPunct="1">
              <a:lnSpc>
                <a:spcPct val="80000"/>
              </a:lnSpc>
              <a:buFont typeface="Wingdings" pitchFamily="2" charset="2"/>
              <a:buNone/>
            </a:pPr>
            <a:endParaRPr lang="en-US" sz="2000" b="1" smtClean="0"/>
          </a:p>
          <a:p>
            <a:pPr marL="533400" indent="-533400" eaLnBrk="1" hangingPunct="1">
              <a:lnSpc>
                <a:spcPct val="80000"/>
              </a:lnSpc>
              <a:buFont typeface="Wingdings" pitchFamily="2" charset="2"/>
              <a:buNone/>
            </a:pPr>
            <a:r>
              <a:rPr lang="en-US" sz="2000" b="1" smtClean="0"/>
              <a:t>4. Having a caring intent &amp;  interested in the pt's ideas, values, and concerns.</a:t>
            </a:r>
          </a:p>
          <a:p>
            <a:pPr marL="533400" indent="-533400" eaLnBrk="1" hangingPunct="1">
              <a:lnSpc>
                <a:spcPct val="80000"/>
              </a:lnSpc>
              <a:buFont typeface="Wingdings" pitchFamily="2" charset="2"/>
              <a:buNone/>
            </a:pPr>
            <a:endParaRPr lang="en-US" sz="2000" b="1" smtClean="0"/>
          </a:p>
          <a:p>
            <a:pPr marL="533400" indent="-533400" eaLnBrk="1" hangingPunct="1">
              <a:lnSpc>
                <a:spcPct val="80000"/>
              </a:lnSpc>
              <a:buFont typeface="Wingdings" pitchFamily="2" charset="2"/>
              <a:buNone/>
            </a:pPr>
            <a:r>
              <a:rPr lang="en-US" sz="2000" b="1" smtClean="0"/>
              <a:t>5. Flexibility or ability to monitor the relationship in real time &amp; adjust interpersonal skills as necessary.)</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smtClean="0"/>
              <a:t>Consultation Skills</a:t>
            </a:r>
          </a:p>
        </p:txBody>
      </p:sp>
      <p:sp>
        <p:nvSpPr>
          <p:cNvPr id="59395" name="Rectangle 3"/>
          <p:cNvSpPr>
            <a:spLocks noGrp="1" noChangeArrowheads="1"/>
          </p:cNvSpPr>
          <p:nvPr>
            <p:ph type="body" sz="half" idx="1"/>
          </p:nvPr>
        </p:nvSpPr>
        <p:spPr>
          <a:xfrm>
            <a:off x="914400" y="1447800"/>
            <a:ext cx="3749675" cy="4572000"/>
          </a:xfrm>
        </p:spPr>
        <p:txBody>
          <a:bodyPr/>
          <a:lstStyle/>
          <a:p>
            <a:pPr algn="ctr" eaLnBrk="1" hangingPunct="1">
              <a:buFont typeface="Wingdings" pitchFamily="2" charset="2"/>
              <a:buNone/>
            </a:pPr>
            <a:r>
              <a:rPr lang="en-US" altLang="ar-SA" sz="3200" b="1" smtClean="0">
                <a:solidFill>
                  <a:srgbClr val="A50021"/>
                </a:solidFill>
              </a:rPr>
              <a:t>Communication</a:t>
            </a:r>
          </a:p>
          <a:p>
            <a:pPr algn="ctr" eaLnBrk="1" hangingPunct="1">
              <a:buFont typeface="Wingdings" pitchFamily="2" charset="2"/>
              <a:buNone/>
            </a:pPr>
            <a:r>
              <a:rPr lang="en-US" altLang="ar-SA" sz="3200" b="1" smtClean="0">
                <a:solidFill>
                  <a:srgbClr val="A50021"/>
                </a:solidFill>
              </a:rPr>
              <a:t>   Skills:</a:t>
            </a:r>
          </a:p>
          <a:p>
            <a:pPr eaLnBrk="1" hangingPunct="1">
              <a:buFont typeface="Wingdings" pitchFamily="2" charset="2"/>
              <a:buNone/>
            </a:pPr>
            <a:endParaRPr lang="en-US" sz="3200" b="1" smtClean="0">
              <a:solidFill>
                <a:srgbClr val="A50021"/>
              </a:solidFill>
            </a:endParaRPr>
          </a:p>
          <a:p>
            <a:pPr eaLnBrk="1" hangingPunct="1"/>
            <a:r>
              <a:rPr lang="en-US" altLang="ar-SA" b="1" smtClean="0"/>
              <a:t>Verbal e.g </a:t>
            </a:r>
          </a:p>
          <a:p>
            <a:pPr eaLnBrk="1" hangingPunct="1">
              <a:buFont typeface="Wingdings" pitchFamily="2" charset="2"/>
              <a:buNone/>
            </a:pPr>
            <a:r>
              <a:rPr lang="en-US" altLang="ar-SA" b="1" smtClean="0"/>
              <a:t>&amp;</a:t>
            </a:r>
          </a:p>
          <a:p>
            <a:pPr eaLnBrk="1" hangingPunct="1">
              <a:buFont typeface="Wingdings" pitchFamily="2" charset="2"/>
              <a:buNone/>
            </a:pPr>
            <a:r>
              <a:rPr lang="en-US" altLang="ar-SA" b="1" smtClean="0">
                <a:solidFill>
                  <a:srgbClr val="CC9900"/>
                </a:solidFill>
              </a:rPr>
              <a:t>Non-verbal e.g</a:t>
            </a:r>
            <a:endParaRPr lang="en-US" b="1" smtClean="0">
              <a:solidFill>
                <a:srgbClr val="CC9900"/>
              </a:solidFill>
            </a:endParaRPr>
          </a:p>
        </p:txBody>
      </p:sp>
      <p:sp>
        <p:nvSpPr>
          <p:cNvPr id="59396" name="Rectangle 4"/>
          <p:cNvSpPr>
            <a:spLocks noGrp="1" noChangeArrowheads="1"/>
          </p:cNvSpPr>
          <p:nvPr>
            <p:ph type="body" sz="half" idx="2"/>
          </p:nvPr>
        </p:nvSpPr>
        <p:spPr>
          <a:xfrm>
            <a:off x="4933950" y="1447800"/>
            <a:ext cx="3749675" cy="4572000"/>
          </a:xfrm>
        </p:spPr>
        <p:txBody>
          <a:bodyPr/>
          <a:lstStyle/>
          <a:p>
            <a:pPr algn="ctr" eaLnBrk="1" hangingPunct="1">
              <a:buFont typeface="Wingdings" pitchFamily="2" charset="2"/>
              <a:buNone/>
            </a:pPr>
            <a:r>
              <a:rPr lang="en-US" altLang="ar-SA" smtClean="0">
                <a:solidFill>
                  <a:srgbClr val="A50021"/>
                </a:solidFill>
              </a:rPr>
              <a:t>   </a:t>
            </a:r>
            <a:r>
              <a:rPr lang="en-US" altLang="ar-SA" sz="3600" b="1" smtClean="0">
                <a:solidFill>
                  <a:srgbClr val="A50021"/>
                </a:solidFill>
              </a:rPr>
              <a:t>Clinical skills:</a:t>
            </a:r>
          </a:p>
          <a:p>
            <a:pPr eaLnBrk="1" hangingPunct="1"/>
            <a:endParaRPr lang="en-US" altLang="ar-SA" smtClean="0">
              <a:solidFill>
                <a:srgbClr val="A50021"/>
              </a:solidFill>
            </a:endParaRPr>
          </a:p>
          <a:p>
            <a:pPr eaLnBrk="1" hangingPunct="1"/>
            <a:endParaRPr lang="en-US" altLang="ar-SA" b="1" smtClean="0"/>
          </a:p>
          <a:p>
            <a:pPr eaLnBrk="1" hangingPunct="1"/>
            <a:r>
              <a:rPr lang="en-US" altLang="ar-SA" b="1" smtClean="0"/>
              <a:t>Examination</a:t>
            </a:r>
          </a:p>
          <a:p>
            <a:pPr eaLnBrk="1" hangingPunct="1"/>
            <a:endParaRPr lang="en-US" altLang="ar-SA" b="1" smtClean="0"/>
          </a:p>
          <a:p>
            <a:pPr eaLnBrk="1" hangingPunct="1"/>
            <a:endParaRPr lang="en-US" altLang="ar-SA" b="1" smtClean="0"/>
          </a:p>
          <a:p>
            <a:pPr eaLnBrk="1" hangingPunct="1"/>
            <a:r>
              <a:rPr lang="en-US" altLang="ar-SA" b="1" smtClean="0"/>
              <a:t>Procedures</a:t>
            </a:r>
          </a:p>
          <a:p>
            <a:pPr eaLnBrk="1" hangingPunct="1"/>
            <a:endParaRPr lang="en-US" altLang="ar-SA" b="1" smtClean="0">
              <a:solidFill>
                <a:srgbClr val="A50021"/>
              </a:solidFill>
            </a:endParaRPr>
          </a:p>
          <a:p>
            <a:pPr eaLnBrk="1" hangingPunct="1"/>
            <a:endParaRPr lang="en-US" altLang="ar-SA" smtClean="0">
              <a:solidFill>
                <a:srgbClr val="A50021"/>
              </a:solidFill>
            </a:endParaRPr>
          </a:p>
          <a:p>
            <a:pPr eaLnBrk="1" hangingPunct="1"/>
            <a:endParaRPr lang="en-US" altLang="ar-SA" smtClean="0">
              <a:solidFill>
                <a:srgbClr val="A50021"/>
              </a:solidFill>
            </a:endParaRPr>
          </a:p>
          <a:p>
            <a:pPr eaLnBrk="1" hangingPunct="1">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77500" lnSpcReduction="2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Content:</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400" b="1" dirty="0" smtClean="0"/>
              <a:t>Components of communication skills/</a:t>
            </a:r>
          </a:p>
          <a:p>
            <a:pPr algn="l" eaLnBrk="1" fontAlgn="auto" hangingPunct="1">
              <a:spcBef>
                <a:spcPts val="580"/>
              </a:spcBef>
              <a:spcAft>
                <a:spcPts val="0"/>
              </a:spcAft>
              <a:buFont typeface="Wingdings" pitchFamily="2" charset="2"/>
              <a:buChar char="q"/>
              <a:defRPr/>
            </a:pPr>
            <a:r>
              <a:rPr lang="en-US" sz="2400" b="1" dirty="0" smtClean="0"/>
              <a:t>Benefits </a:t>
            </a:r>
            <a:endParaRPr lang="en-US" sz="28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Consultation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a:t>
            </a:r>
            <a:r>
              <a:rPr lang="en-US" sz="2400" b="1" dirty="0" smtClean="0">
                <a:latin typeface="Comic Sans MS" pitchFamily="66" charset="0"/>
                <a:cs typeface="Tahoma" pitchFamily="34" charset="0"/>
              </a:rPr>
              <a:t> Improving consultation skills</a:t>
            </a:r>
            <a:endParaRPr lang="en-US" dirty="0"/>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altLang="ar-SA" smtClean="0">
                <a:solidFill>
                  <a:srgbClr val="A50021"/>
                </a:solidFill>
              </a:rPr>
              <a:t>Verbal &amp; Non-verbal Communication</a:t>
            </a:r>
            <a:endParaRPr lang="en-US" smtClean="0">
              <a:solidFill>
                <a:srgbClr val="A50021"/>
              </a:solidFill>
            </a:endParaRPr>
          </a:p>
        </p:txBody>
      </p:sp>
      <p:sp>
        <p:nvSpPr>
          <p:cNvPr id="60419" name="Rectangle 3"/>
          <p:cNvSpPr>
            <a:spLocks noGrp="1" noChangeArrowheads="1"/>
          </p:cNvSpPr>
          <p:nvPr>
            <p:ph type="body" idx="1"/>
          </p:nvPr>
        </p:nvSpPr>
        <p:spPr/>
        <p:txBody>
          <a:bodyPr/>
          <a:lstStyle/>
          <a:p>
            <a:pPr eaLnBrk="1" hangingPunct="1"/>
            <a:r>
              <a:rPr lang="en-US" b="1" smtClean="0"/>
              <a:t>Information is in the words:</a:t>
            </a:r>
          </a:p>
          <a:p>
            <a:pPr lvl="2" eaLnBrk="1" hangingPunct="1"/>
            <a:r>
              <a:rPr lang="en-US" b="1" smtClean="0"/>
              <a:t>1%</a:t>
            </a:r>
          </a:p>
          <a:p>
            <a:pPr eaLnBrk="1" hangingPunct="1"/>
            <a:r>
              <a:rPr lang="en-US" b="1" smtClean="0"/>
              <a:t>Information is in the</a:t>
            </a:r>
            <a:r>
              <a:rPr lang="ar-SA" b="1" smtClean="0"/>
              <a:t> </a:t>
            </a:r>
            <a:r>
              <a:rPr lang="en-US" b="1" smtClean="0"/>
              <a:t> tone of voice:</a:t>
            </a:r>
          </a:p>
          <a:p>
            <a:pPr lvl="2" eaLnBrk="1" hangingPunct="1"/>
            <a:r>
              <a:rPr lang="en-US" b="1" smtClean="0"/>
              <a:t>39%</a:t>
            </a:r>
          </a:p>
          <a:p>
            <a:pPr eaLnBrk="1" hangingPunct="1"/>
            <a:r>
              <a:rPr lang="en-US" b="1" smtClean="0"/>
              <a:t>Information is in the gestures &amp; expression: </a:t>
            </a:r>
          </a:p>
          <a:p>
            <a:pPr lvl="2" eaLnBrk="1" hangingPunct="1"/>
            <a:r>
              <a:rPr lang="en-US" b="1" smtClean="0"/>
              <a:t>60% </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r>
              <a:rPr lang="en-US" smtClean="0"/>
              <a:t>Non- Verbal Communication</a:t>
            </a:r>
          </a:p>
        </p:txBody>
      </p:sp>
      <p:sp>
        <p:nvSpPr>
          <p:cNvPr id="61443" name="Rectangle 3"/>
          <p:cNvSpPr>
            <a:spLocks noGrp="1" noChangeArrowheads="1"/>
          </p:cNvSpPr>
          <p:nvPr>
            <p:ph type="body" idx="1"/>
          </p:nvPr>
        </p:nvSpPr>
        <p:spPr/>
        <p:txBody>
          <a:bodyPr/>
          <a:lstStyle/>
          <a:p>
            <a:pPr eaLnBrk="1" hangingPunct="1"/>
            <a:r>
              <a:rPr lang="en-US" smtClean="0">
                <a:solidFill>
                  <a:srgbClr val="CC9900"/>
                </a:solidFill>
              </a:rPr>
              <a:t>Visual</a:t>
            </a:r>
            <a:r>
              <a:rPr lang="en-US" smtClean="0"/>
              <a:t>: expression, eye contact, eye movement</a:t>
            </a:r>
          </a:p>
          <a:p>
            <a:pPr eaLnBrk="1" hangingPunct="1"/>
            <a:endParaRPr lang="en-US" smtClean="0"/>
          </a:p>
          <a:p>
            <a:pPr eaLnBrk="1" hangingPunct="1"/>
            <a:r>
              <a:rPr lang="en-US" smtClean="0">
                <a:solidFill>
                  <a:srgbClr val="CC9900"/>
                </a:solidFill>
              </a:rPr>
              <a:t>Listening</a:t>
            </a:r>
            <a:r>
              <a:rPr lang="en-US" smtClean="0"/>
              <a:t>: carefully, actively, memory</a:t>
            </a:r>
          </a:p>
          <a:p>
            <a:pPr eaLnBrk="1" hangingPunct="1"/>
            <a:endParaRPr lang="en-US" smtClean="0"/>
          </a:p>
          <a:p>
            <a:pPr eaLnBrk="1" hangingPunct="1"/>
            <a:r>
              <a:rPr lang="en-US" smtClean="0">
                <a:solidFill>
                  <a:srgbClr val="CC9900"/>
                </a:solidFill>
              </a:rPr>
              <a:t>Kinesthetic</a:t>
            </a:r>
            <a:r>
              <a:rPr lang="en-US" smtClean="0"/>
              <a:t>: Posture, distance, </a:t>
            </a:r>
            <a:r>
              <a:rPr lang="en-US" sz="2800" smtClean="0"/>
              <a:t>mobility, muscle tone, hand movement, etc</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Example of body language </a:t>
            </a:r>
          </a:p>
        </p:txBody>
      </p:sp>
      <p:sp>
        <p:nvSpPr>
          <p:cNvPr id="62467" name="Rectangle 3"/>
          <p:cNvSpPr>
            <a:spLocks noGrp="1" noChangeArrowheads="1"/>
          </p:cNvSpPr>
          <p:nvPr>
            <p:ph type="body" idx="1"/>
          </p:nvPr>
        </p:nvSpPr>
        <p:spPr/>
        <p:txBody>
          <a:bodyPr/>
          <a:lstStyle/>
          <a:p>
            <a:pPr eaLnBrk="1" hangingPunct="1"/>
            <a:r>
              <a:rPr lang="en-US" dirty="0" smtClean="0"/>
              <a:t>Sitting with legs crossed, foot kicking slightly: </a:t>
            </a:r>
          </a:p>
          <a:p>
            <a:pPr lvl="2" eaLnBrk="1" hangingPunct="1"/>
            <a:r>
              <a:rPr lang="en-US" sz="2800" b="1" dirty="0" smtClean="0"/>
              <a:t>Boredom</a:t>
            </a:r>
          </a:p>
          <a:p>
            <a:pPr eaLnBrk="1" hangingPunct="1"/>
            <a:r>
              <a:rPr lang="en-US" dirty="0" smtClean="0"/>
              <a:t>Biting nails: </a:t>
            </a:r>
          </a:p>
          <a:p>
            <a:pPr lvl="2" eaLnBrk="1" hangingPunct="1"/>
            <a:r>
              <a:rPr lang="en-US" sz="2800" b="1" dirty="0" smtClean="0"/>
              <a:t>Anxiety</a:t>
            </a:r>
          </a:p>
          <a:p>
            <a:pPr eaLnBrk="1" hangingPunct="1"/>
            <a:r>
              <a:rPr lang="en-US" dirty="0" smtClean="0"/>
              <a:t>Shoulder hunched, hands in pockets</a:t>
            </a:r>
          </a:p>
          <a:p>
            <a:pPr lvl="2" eaLnBrk="1" hangingPunct="1"/>
            <a:r>
              <a:rPr lang="en-US" dirty="0" smtClean="0"/>
              <a:t> </a:t>
            </a:r>
            <a:r>
              <a:rPr lang="en-US" sz="2800" b="1" dirty="0" smtClean="0"/>
              <a:t>Depression/Rejection</a:t>
            </a:r>
            <a:endParaRPr lang="en-US" sz="2800" b="1" dirty="0" smtClean="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Example of body language</a:t>
            </a:r>
          </a:p>
        </p:txBody>
      </p:sp>
      <p:sp>
        <p:nvSpPr>
          <p:cNvPr id="63491" name="Rectangle 3"/>
          <p:cNvSpPr>
            <a:spLocks noGrp="1" noChangeArrowheads="1"/>
          </p:cNvSpPr>
          <p:nvPr>
            <p:ph type="body" idx="1"/>
          </p:nvPr>
        </p:nvSpPr>
        <p:spPr/>
        <p:txBody>
          <a:bodyPr/>
          <a:lstStyle/>
          <a:p>
            <a:pPr eaLnBrk="1" hangingPunct="1"/>
            <a:r>
              <a:rPr lang="en-US" smtClean="0"/>
              <a:t>Folded arms and leg crossed away from you: </a:t>
            </a:r>
          </a:p>
          <a:p>
            <a:pPr lvl="2" eaLnBrk="1" hangingPunct="1"/>
            <a:r>
              <a:rPr lang="en-US" sz="2800" b="1" smtClean="0"/>
              <a:t>Rejection</a:t>
            </a:r>
          </a:p>
          <a:p>
            <a:pPr eaLnBrk="1" hangingPunct="1"/>
            <a:r>
              <a:rPr lang="en-US" smtClean="0"/>
              <a:t>Tapping fingers: </a:t>
            </a:r>
          </a:p>
          <a:p>
            <a:pPr lvl="2" eaLnBrk="1" hangingPunct="1"/>
            <a:r>
              <a:rPr lang="en-US" sz="2800" b="1" smtClean="0"/>
              <a:t>Impatience</a:t>
            </a:r>
          </a:p>
          <a:p>
            <a:pPr eaLnBrk="1" hangingPunct="1"/>
            <a:r>
              <a:rPr lang="en-US" smtClean="0"/>
              <a:t>Avoiding eye contact:</a:t>
            </a:r>
          </a:p>
          <a:p>
            <a:pPr lvl="2" eaLnBrk="1" hangingPunct="1"/>
            <a:r>
              <a:rPr lang="en-US" sz="2800" b="1" smtClean="0"/>
              <a:t>Untrustworthy </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smtClean="0"/>
              <a:t>Patient-Centered Care</a:t>
            </a:r>
          </a:p>
        </p:txBody>
      </p:sp>
      <p:sp>
        <p:nvSpPr>
          <p:cNvPr id="64515" name="Content Placeholder 2"/>
          <p:cNvSpPr>
            <a:spLocks noGrp="1"/>
          </p:cNvSpPr>
          <p:nvPr>
            <p:ph idx="1"/>
          </p:nvPr>
        </p:nvSpPr>
        <p:spPr/>
        <p:txBody>
          <a:bodyPr/>
          <a:lstStyle/>
          <a:p>
            <a:pPr eaLnBrk="1" hangingPunct="1"/>
            <a:r>
              <a:rPr lang="en-US" smtClean="0"/>
              <a:t>Patients as partners</a:t>
            </a:r>
          </a:p>
          <a:p>
            <a:pPr eaLnBrk="1" hangingPunct="1"/>
            <a:r>
              <a:rPr lang="en-US" smtClean="0"/>
              <a:t>Involve them in decision making</a:t>
            </a:r>
          </a:p>
          <a:p>
            <a:pPr eaLnBrk="1" hangingPunct="1"/>
            <a:r>
              <a:rPr lang="en-US" smtClean="0"/>
              <a:t>Enlist their sense of responsibility for their care</a:t>
            </a:r>
          </a:p>
          <a:p>
            <a:pPr eaLnBrk="1" hangingPunct="1"/>
            <a:r>
              <a:rPr lang="en-US"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smtClean="0">
                <a:solidFill>
                  <a:srgbClr val="CCCC00"/>
                </a:solidFill>
                <a:latin typeface="Comic Sans MS" pitchFamily="66" charset="0"/>
              </a:rPr>
              <a:t> Communication</a:t>
            </a:r>
          </a:p>
          <a:p>
            <a:pPr algn="ctr" eaLnBrk="1" hangingPunct="1">
              <a:buFont typeface="Wingdings" pitchFamily="2" charset="2"/>
              <a:buNone/>
            </a:pPr>
            <a:r>
              <a:rPr lang="en-US" sz="6000" b="1" smtClean="0">
                <a:solidFill>
                  <a:srgbClr val="CCCC00"/>
                </a:solidFill>
                <a:latin typeface="Comic Sans MS" pitchFamily="66" charset="0"/>
              </a:rPr>
              <a:t>Skills</a:t>
            </a:r>
          </a:p>
          <a:p>
            <a:pPr algn="ctr" eaLnBrk="1" hangingPunct="1">
              <a:buFont typeface="Wingdings" pitchFamily="2" charset="2"/>
              <a:buNone/>
            </a:pPr>
            <a:r>
              <a:rPr lang="en-US" sz="6000" b="1"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66800" y="304800"/>
            <a:ext cx="7543800" cy="1323975"/>
          </a:xfrm>
        </p:spPr>
        <p:txBody>
          <a:bodyPr/>
          <a:lstStyle/>
          <a:p>
            <a:pPr algn="ctr" eaLnBrk="1" hangingPunct="1"/>
            <a:r>
              <a:rPr lang="en-US" smtClean="0">
                <a:solidFill>
                  <a:schemeClr val="tx1"/>
                </a:solidFill>
              </a:rPr>
              <a:t>Effective </a:t>
            </a:r>
            <a:br>
              <a:rPr lang="en-US" smtClean="0">
                <a:solidFill>
                  <a:schemeClr val="tx1"/>
                </a:solidFill>
              </a:rPr>
            </a:br>
            <a:r>
              <a:rPr lang="en-US" smtClean="0">
                <a:solidFill>
                  <a:srgbClr val="CCCC00"/>
                </a:solidFill>
                <a:latin typeface="Comic Sans MS" pitchFamily="66" charset="0"/>
              </a:rPr>
              <a:t>Communication Skills</a:t>
            </a:r>
            <a:r>
              <a:rPr lang="en-US" smtClean="0">
                <a:solidFill>
                  <a:schemeClr val="tx1"/>
                </a:solidFill>
              </a:rPr>
              <a:t> </a:t>
            </a:r>
          </a:p>
        </p:txBody>
      </p:sp>
      <p:sp>
        <p:nvSpPr>
          <p:cNvPr id="67587" name="Rectangle 3"/>
          <p:cNvSpPr>
            <a:spLocks noGrp="1" noChangeArrowheads="1"/>
          </p:cNvSpPr>
          <p:nvPr>
            <p:ph type="body" idx="1"/>
          </p:nvPr>
        </p:nvSpPr>
        <p:spPr>
          <a:xfrm>
            <a:off x="1066800" y="1981200"/>
            <a:ext cx="7543800" cy="4876800"/>
          </a:xfrm>
        </p:spPr>
        <p:txBody>
          <a:bodyPr/>
          <a:lstStyle/>
          <a:p>
            <a:pPr eaLnBrk="1" hangingPunct="1">
              <a:lnSpc>
                <a:spcPct val="80000"/>
              </a:lnSpc>
              <a:buFont typeface="Wingdings" pitchFamily="2" charset="2"/>
              <a:buNone/>
            </a:pPr>
            <a:endParaRPr lang="en-US" sz="2000" b="1" dirty="0" smtClean="0">
              <a:solidFill>
                <a:srgbClr val="CC9900"/>
              </a:solidFill>
            </a:endParaRPr>
          </a:p>
          <a:p>
            <a:pPr eaLnBrk="1" hangingPunct="1">
              <a:lnSpc>
                <a:spcPct val="80000"/>
              </a:lnSpc>
            </a:pPr>
            <a:r>
              <a:rPr lang="en-US" sz="2000" b="1" dirty="0" smtClean="0"/>
              <a:t>Shake hands. Ask the person to sit down by indicating a chair.</a:t>
            </a:r>
          </a:p>
          <a:p>
            <a:pPr eaLnBrk="1" hangingPunct="1">
              <a:lnSpc>
                <a:spcPct val="80000"/>
              </a:lnSpc>
              <a:buNone/>
            </a:pPr>
            <a:endParaRPr lang="en-US" sz="2000" b="1" dirty="0" smtClean="0"/>
          </a:p>
          <a:p>
            <a:pPr eaLnBrk="1" hangingPunct="1">
              <a:lnSpc>
                <a:spcPct val="80000"/>
              </a:lnSpc>
            </a:pPr>
            <a:r>
              <a:rPr lang="en-US" sz="2000" b="1" dirty="0" smtClean="0"/>
              <a:t>Greet </a:t>
            </a:r>
            <a:r>
              <a:rPr lang="en-US" sz="2000" b="1" dirty="0" smtClean="0"/>
              <a:t>the person by their names </a:t>
            </a:r>
            <a:r>
              <a:rPr lang="ar-SA" sz="2000" b="1" dirty="0" smtClean="0"/>
              <a:t>(أبو فلان)</a:t>
            </a:r>
            <a:r>
              <a:rPr lang="en-US" sz="2000" b="1" dirty="0" smtClean="0"/>
              <a:t>.</a:t>
            </a:r>
          </a:p>
          <a:p>
            <a:pPr eaLnBrk="1" hangingPunct="1">
              <a:lnSpc>
                <a:spcPct val="80000"/>
              </a:lnSpc>
              <a:buFont typeface="Wingdings" pitchFamily="2" charset="2"/>
              <a:buNone/>
            </a:pPr>
            <a:r>
              <a:rPr lang="en-US" sz="2000" b="1" dirty="0" smtClean="0"/>
              <a:t> </a:t>
            </a:r>
          </a:p>
          <a:p>
            <a:pPr eaLnBrk="1" hangingPunct="1">
              <a:lnSpc>
                <a:spcPct val="80000"/>
              </a:lnSpc>
            </a:pPr>
            <a:r>
              <a:rPr lang="en-US" sz="2000" b="1" dirty="0" smtClean="0"/>
              <a:t>Make eye contact ,introduce yourself warmly</a:t>
            </a:r>
          </a:p>
          <a:p>
            <a:pPr eaLnBrk="1" hangingPunct="1">
              <a:lnSpc>
                <a:spcPct val="80000"/>
              </a:lnSpc>
              <a:buFont typeface="Wingdings" pitchFamily="2" charset="2"/>
              <a:buNone/>
            </a:pPr>
            <a:endParaRPr lang="en-US" sz="2000" b="1" dirty="0" smtClean="0"/>
          </a:p>
          <a:p>
            <a:pPr eaLnBrk="1" hangingPunct="1">
              <a:lnSpc>
                <a:spcPct val="80000"/>
              </a:lnSpc>
            </a:pPr>
            <a:r>
              <a:rPr lang="en-US" sz="2000" b="1" i="1" u="sng" dirty="0" smtClean="0">
                <a:solidFill>
                  <a:srgbClr val="CC9900"/>
                </a:solidFill>
              </a:rPr>
              <a:t>Smile</a:t>
            </a:r>
            <a:r>
              <a:rPr lang="en-US" sz="2000" b="1" dirty="0" smtClean="0"/>
              <a:t> (ease the tension on either side)</a:t>
            </a:r>
          </a:p>
          <a:p>
            <a:pPr eaLnBrk="1" hangingPunct="1">
              <a:lnSpc>
                <a:spcPct val="80000"/>
              </a:lnSpc>
              <a:buFont typeface="Wingdings" pitchFamily="2" charset="2"/>
              <a:buNone/>
            </a:pPr>
            <a:r>
              <a:rPr lang="en-US" sz="2000" b="1" dirty="0" smtClean="0"/>
              <a:t> </a:t>
            </a:r>
          </a:p>
          <a:p>
            <a:pPr eaLnBrk="1" hangingPunct="1">
              <a:lnSpc>
                <a:spcPct val="80000"/>
              </a:lnSpc>
            </a:pPr>
            <a:r>
              <a:rPr lang="en-US" sz="2000" b="1" dirty="0" smtClean="0"/>
              <a:t> establish a rapport  by asking a simple  </a:t>
            </a:r>
          </a:p>
          <a:p>
            <a:pPr eaLnBrk="1" hangingPunct="1">
              <a:lnSpc>
                <a:spcPct val="80000"/>
              </a:lnSpc>
              <a:buFont typeface="Wingdings" pitchFamily="2" charset="2"/>
              <a:buNone/>
            </a:pPr>
            <a:r>
              <a:rPr lang="en-US" sz="2000" b="1" dirty="0" smtClean="0"/>
              <a:t>     </a:t>
            </a:r>
            <a:r>
              <a:rPr lang="en-US" sz="2000" b="1" dirty="0" smtClean="0">
                <a:solidFill>
                  <a:srgbClr val="CC9900"/>
                </a:solidFill>
              </a:rPr>
              <a:t>open- ended question</a:t>
            </a:r>
            <a:r>
              <a:rPr lang="en-US" sz="2000" b="1" dirty="0" smtClean="0"/>
              <a:t> , </a:t>
            </a:r>
          </a:p>
          <a:p>
            <a:pPr eaLnBrk="1" hangingPunct="1">
              <a:lnSpc>
                <a:spcPct val="80000"/>
              </a:lnSpc>
              <a:buFont typeface="Wingdings" pitchFamily="2" charset="2"/>
              <a:buNone/>
            </a:pPr>
            <a:endParaRPr lang="en-US" sz="2000" b="1" dirty="0" smtClean="0"/>
          </a:p>
          <a:p>
            <a:pPr eaLnBrk="1" hangingPunct="1">
              <a:lnSpc>
                <a:spcPct val="80000"/>
              </a:lnSpc>
            </a:pPr>
            <a:r>
              <a:rPr lang="en-US" sz="2000" b="1" dirty="0" smtClean="0">
                <a:solidFill>
                  <a:srgbClr val="CC9900"/>
                </a:solidFill>
              </a:rPr>
              <a:t>explain</a:t>
            </a:r>
            <a:r>
              <a:rPr lang="en-US" sz="2000" b="1" dirty="0" smtClean="0"/>
              <a:t> that you may need to take notes, </a:t>
            </a:r>
          </a:p>
          <a:p>
            <a:pPr eaLnBrk="1" hangingPunct="1">
              <a:lnSpc>
                <a:spcPct val="80000"/>
              </a:lnSpc>
              <a:buFont typeface="Wingdings" pitchFamily="2" charset="2"/>
              <a:buNone/>
            </a:pPr>
            <a:endParaRPr lang="en-US" sz="2000" b="1" dirty="0"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66800" y="304800"/>
            <a:ext cx="7543800" cy="1323975"/>
          </a:xfrm>
        </p:spPr>
        <p:txBody>
          <a:bodyPr/>
          <a:lstStyle/>
          <a:p>
            <a:pPr algn="ctr" eaLnBrk="1" hangingPunct="1"/>
            <a:r>
              <a:rPr lang="en-US" smtClean="0">
                <a:solidFill>
                  <a:schemeClr val="tx1"/>
                </a:solidFill>
              </a:rPr>
              <a:t>Effective </a:t>
            </a:r>
            <a:br>
              <a:rPr lang="en-US" smtClean="0">
                <a:solidFill>
                  <a:schemeClr val="tx1"/>
                </a:solidFill>
              </a:rPr>
            </a:br>
            <a:r>
              <a:rPr lang="en-US" smtClean="0">
                <a:solidFill>
                  <a:srgbClr val="CCCC00"/>
                </a:solidFill>
                <a:latin typeface="Comic Sans MS" pitchFamily="66" charset="0"/>
              </a:rPr>
              <a:t>Communication Skills</a:t>
            </a:r>
            <a:r>
              <a:rPr lang="en-US" smtClean="0">
                <a:solidFill>
                  <a:schemeClr val="tx1"/>
                </a:solidFill>
              </a:rPr>
              <a:t> </a:t>
            </a:r>
          </a:p>
        </p:txBody>
      </p:sp>
      <p:sp>
        <p:nvSpPr>
          <p:cNvPr id="68611" name="Rectangle 3"/>
          <p:cNvSpPr>
            <a:spLocks noGrp="1" noChangeArrowheads="1"/>
          </p:cNvSpPr>
          <p:nvPr>
            <p:ph type="body" idx="1"/>
          </p:nvPr>
        </p:nvSpPr>
        <p:spPr>
          <a:xfrm>
            <a:off x="1066800" y="1981200"/>
            <a:ext cx="7543800" cy="4876800"/>
          </a:xfrm>
        </p:spPr>
        <p:txBody>
          <a:bodyPr/>
          <a:lstStyle/>
          <a:p>
            <a:pPr eaLnBrk="1" hangingPunct="1">
              <a:lnSpc>
                <a:spcPct val="90000"/>
              </a:lnSpc>
              <a:buFont typeface="Wingdings" pitchFamily="2" charset="2"/>
              <a:buNone/>
            </a:pPr>
            <a:endParaRPr lang="en-US" b="1" smtClean="0">
              <a:solidFill>
                <a:srgbClr val="CC9900"/>
              </a:solidFill>
            </a:endParaRPr>
          </a:p>
          <a:p>
            <a:pPr eaLnBrk="1" hangingPunct="1">
              <a:lnSpc>
                <a:spcPct val="90000"/>
              </a:lnSpc>
            </a:pPr>
            <a:r>
              <a:rPr lang="en-US" b="1" smtClean="0"/>
              <a:t>Eliciting: </a:t>
            </a:r>
          </a:p>
          <a:p>
            <a:pPr eaLnBrk="1" hangingPunct="1">
              <a:lnSpc>
                <a:spcPct val="90000"/>
              </a:lnSpc>
              <a:buFont typeface="Wingdings" pitchFamily="2" charset="2"/>
              <a:buNone/>
            </a:pPr>
            <a:r>
              <a:rPr lang="en-US" b="1" i="1" smtClean="0"/>
              <a:t>   (a)</a:t>
            </a:r>
            <a:r>
              <a:rPr lang="en-US" b="1" smtClean="0"/>
              <a:t> the patient's main problems; </a:t>
            </a:r>
          </a:p>
          <a:p>
            <a:pPr eaLnBrk="1" hangingPunct="1">
              <a:lnSpc>
                <a:spcPct val="90000"/>
              </a:lnSpc>
              <a:buFont typeface="Wingdings" pitchFamily="2" charset="2"/>
              <a:buNone/>
            </a:pPr>
            <a:r>
              <a:rPr lang="en-US" b="1" i="1" smtClean="0"/>
              <a:t>   (b)</a:t>
            </a:r>
            <a:r>
              <a:rPr lang="en-US" b="1" smtClean="0"/>
              <a:t> perceptions of these;  </a:t>
            </a:r>
          </a:p>
          <a:p>
            <a:pPr eaLnBrk="1" hangingPunct="1">
              <a:lnSpc>
                <a:spcPct val="90000"/>
              </a:lnSpc>
              <a:buFont typeface="Wingdings" pitchFamily="2" charset="2"/>
              <a:buNone/>
            </a:pPr>
            <a:r>
              <a:rPr lang="en-US" b="1" i="1" smtClean="0"/>
              <a:t>   (c)</a:t>
            </a:r>
            <a:r>
              <a:rPr lang="en-US" b="1" smtClean="0"/>
              <a:t> the physical, emotional, and social impact of the patient's problems on the patient and family. </a:t>
            </a:r>
          </a:p>
          <a:p>
            <a:pPr eaLnBrk="1" hangingPunct="1">
              <a:lnSpc>
                <a:spcPct val="90000"/>
              </a:lnSpc>
            </a:pPr>
            <a:r>
              <a:rPr lang="en-US" b="1" smtClean="0"/>
              <a:t>Clarifying, paraphrasing </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0" y="304800"/>
            <a:ext cx="7543800" cy="1323975"/>
          </a:xfrm>
        </p:spPr>
        <p:txBody>
          <a:bodyPr/>
          <a:lstStyle/>
          <a:p>
            <a:pPr algn="ctr" eaLnBrk="1" hangingPunct="1"/>
            <a:r>
              <a:rPr lang="en-US" smtClean="0">
                <a:solidFill>
                  <a:schemeClr val="tx1"/>
                </a:solidFill>
              </a:rPr>
              <a:t>Effective </a:t>
            </a:r>
            <a:br>
              <a:rPr lang="en-US" smtClean="0">
                <a:solidFill>
                  <a:schemeClr val="tx1"/>
                </a:solidFill>
              </a:rPr>
            </a:br>
            <a:r>
              <a:rPr lang="en-US" smtClean="0">
                <a:solidFill>
                  <a:srgbClr val="CCCC00"/>
                </a:solidFill>
                <a:latin typeface="Comic Sans MS" pitchFamily="66" charset="0"/>
              </a:rPr>
              <a:t>Communication Skills</a:t>
            </a:r>
            <a:r>
              <a:rPr lang="en-US" smtClean="0">
                <a:solidFill>
                  <a:schemeClr val="tx1"/>
                </a:solidFill>
              </a:rPr>
              <a:t> </a:t>
            </a:r>
          </a:p>
        </p:txBody>
      </p:sp>
      <p:sp>
        <p:nvSpPr>
          <p:cNvPr id="6963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800" b="1" dirty="0" smtClean="0">
                <a:solidFill>
                  <a:srgbClr val="CC9900"/>
                </a:solidFill>
              </a:rPr>
              <a:t> </a:t>
            </a:r>
            <a:endParaRPr lang="en-US" sz="2800" b="1" dirty="0" smtClean="0"/>
          </a:p>
          <a:p>
            <a:pPr eaLnBrk="1" hangingPunct="1">
              <a:lnSpc>
                <a:spcPct val="80000"/>
              </a:lnSpc>
            </a:pPr>
            <a:r>
              <a:rPr lang="en-US" sz="2800" b="1" dirty="0" smtClean="0"/>
              <a:t>Use a good mix of open-ended &amp; closed-ended questions</a:t>
            </a:r>
            <a:r>
              <a:rPr lang="en-US" sz="2800" b="1" dirty="0" smtClean="0"/>
              <a:t>.</a:t>
            </a:r>
            <a:endParaRPr lang="en-US" sz="2800" b="1" dirty="0" smtClean="0"/>
          </a:p>
          <a:p>
            <a:pPr eaLnBrk="1" hangingPunct="1">
              <a:lnSpc>
                <a:spcPct val="80000"/>
              </a:lnSpc>
            </a:pPr>
            <a:r>
              <a:rPr lang="en-US" sz="2800" b="1" dirty="0" smtClean="0"/>
              <a:t> Listen actively </a:t>
            </a:r>
          </a:p>
          <a:p>
            <a:pPr lvl="1" eaLnBrk="1" hangingPunct="1">
              <a:lnSpc>
                <a:spcPct val="80000"/>
              </a:lnSpc>
            </a:pPr>
            <a:r>
              <a:rPr lang="en-US" b="1" dirty="0" smtClean="0"/>
              <a:t>and pay attention to what he or she says, </a:t>
            </a:r>
          </a:p>
          <a:p>
            <a:pPr lvl="1" eaLnBrk="1" hangingPunct="1">
              <a:lnSpc>
                <a:spcPct val="80000"/>
              </a:lnSpc>
            </a:pPr>
            <a:r>
              <a:rPr lang="en-US" b="1" dirty="0" smtClean="0">
                <a:solidFill>
                  <a:srgbClr val="CC9900"/>
                </a:solidFill>
              </a:rPr>
              <a:t>don</a:t>
            </a:r>
            <a:r>
              <a:rPr lang="en-US" b="1" dirty="0" smtClean="0">
                <a:solidFill>
                  <a:srgbClr val="CC9900"/>
                </a:solidFill>
                <a:latin typeface="Arial" charset="0"/>
              </a:rPr>
              <a:t>’</a:t>
            </a:r>
            <a:r>
              <a:rPr lang="en-US" b="1" dirty="0" smtClean="0">
                <a:solidFill>
                  <a:srgbClr val="CC9900"/>
                </a:solidFill>
              </a:rPr>
              <a:t>t interrupt</a:t>
            </a:r>
            <a:r>
              <a:rPr lang="en-US" b="1" dirty="0" smtClean="0"/>
              <a:t>.</a:t>
            </a:r>
          </a:p>
          <a:p>
            <a:pPr eaLnBrk="1" hangingPunct="1"/>
            <a:r>
              <a:rPr lang="en-US" sz="2800" b="1" dirty="0" smtClean="0"/>
              <a:t> Maintain appropriate </a:t>
            </a:r>
            <a:r>
              <a:rPr lang="en-US" sz="2800" b="1" dirty="0" smtClean="0">
                <a:solidFill>
                  <a:srgbClr val="CC9900"/>
                </a:solidFill>
              </a:rPr>
              <a:t>eye contact</a:t>
            </a:r>
            <a:r>
              <a:rPr lang="en-US" sz="2800" b="1" dirty="0" smtClean="0"/>
              <a:t>,</a:t>
            </a:r>
          </a:p>
          <a:p>
            <a:pPr eaLnBrk="1" hangingPunct="1"/>
            <a:r>
              <a:rPr lang="en-US" sz="2800" b="1" dirty="0" smtClean="0"/>
              <a:t> </a:t>
            </a:r>
            <a:r>
              <a:rPr lang="en-US" sz="2800" b="1" dirty="0" smtClean="0"/>
              <a:t>giving verbal and non-verbal feedback to ease the flow of the exchange. </a:t>
            </a:r>
          </a:p>
          <a:p>
            <a:pPr eaLnBrk="1" hangingPunct="1"/>
            <a:r>
              <a:rPr lang="en-US" sz="2800" b="1" dirty="0" smtClean="0">
                <a:solidFill>
                  <a:srgbClr val="CC9900"/>
                </a:solidFill>
              </a:rPr>
              <a:t>  Silences</a:t>
            </a:r>
            <a:r>
              <a:rPr lang="en-US" sz="2800" b="1" dirty="0" smtClean="0"/>
              <a:t> allow thinking and </a:t>
            </a:r>
            <a:r>
              <a:rPr lang="en-US" sz="2800" b="1" dirty="0" smtClean="0"/>
              <a:t>reflection.</a:t>
            </a:r>
            <a:endParaRPr lang="en-US" b="1" dirty="0" smtClean="0"/>
          </a:p>
          <a:p>
            <a:pPr eaLnBrk="1" hangingPunct="1">
              <a:lnSpc>
                <a:spcPct val="80000"/>
              </a:lnSpc>
              <a:buFont typeface="Wingdings" pitchFamily="2" charset="2"/>
              <a:buNone/>
            </a:pPr>
            <a:endParaRPr lang="en-US" sz="2800" b="1" dirty="0" smtClean="0"/>
          </a:p>
          <a:p>
            <a:pPr eaLnBrk="1" hangingPunct="1">
              <a:lnSpc>
                <a:spcPct val="80000"/>
              </a:lnSpc>
              <a:buFont typeface="Wingdings" pitchFamily="2" charset="2"/>
              <a:buNone/>
            </a:pPr>
            <a:endParaRPr lang="en-US" sz="2800" b="1" dirty="0" smtClean="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66800" y="304800"/>
            <a:ext cx="7543800" cy="1323975"/>
          </a:xfrm>
        </p:spPr>
        <p:txBody>
          <a:bodyPr/>
          <a:lstStyle/>
          <a:p>
            <a:pPr algn="ctr" eaLnBrk="1" hangingPunct="1"/>
            <a:r>
              <a:rPr lang="en-US" smtClean="0">
                <a:solidFill>
                  <a:schemeClr val="tx1"/>
                </a:solidFill>
              </a:rPr>
              <a:t>Effective </a:t>
            </a:r>
            <a:br>
              <a:rPr lang="en-US" smtClean="0">
                <a:solidFill>
                  <a:schemeClr val="tx1"/>
                </a:solidFill>
              </a:rPr>
            </a:br>
            <a:r>
              <a:rPr lang="en-US" smtClean="0">
                <a:solidFill>
                  <a:srgbClr val="CCCC00"/>
                </a:solidFill>
                <a:latin typeface="Comic Sans MS" pitchFamily="66" charset="0"/>
              </a:rPr>
              <a:t>Communication Skills</a:t>
            </a:r>
            <a:r>
              <a:rPr lang="en-US" smtClean="0">
                <a:solidFill>
                  <a:schemeClr val="tx1"/>
                </a:solidFill>
              </a:rPr>
              <a:t> </a:t>
            </a:r>
          </a:p>
        </p:txBody>
      </p:sp>
      <p:sp>
        <p:nvSpPr>
          <p:cNvPr id="71683" name="Rectangle 3"/>
          <p:cNvSpPr>
            <a:spLocks noGrp="1" noChangeArrowheads="1"/>
          </p:cNvSpPr>
          <p:nvPr>
            <p:ph type="body" idx="1"/>
          </p:nvPr>
        </p:nvSpPr>
        <p:spPr/>
        <p:txBody>
          <a:bodyPr/>
          <a:lstStyle/>
          <a:p>
            <a:pPr eaLnBrk="1" hangingPunct="1">
              <a:lnSpc>
                <a:spcPct val="90000"/>
              </a:lnSpc>
              <a:buFont typeface="Wingdings" pitchFamily="2" charset="2"/>
              <a:buNone/>
            </a:pPr>
            <a:endParaRPr lang="en-US" sz="2400" b="1" smtClean="0">
              <a:solidFill>
                <a:srgbClr val="CC9900"/>
              </a:solidFill>
            </a:endParaRPr>
          </a:p>
          <a:p>
            <a:pPr eaLnBrk="1" hangingPunct="1">
              <a:lnSpc>
                <a:spcPct val="90000"/>
              </a:lnSpc>
            </a:pPr>
            <a:r>
              <a:rPr lang="en-US" sz="2400" b="1" smtClean="0"/>
              <a:t>   Aim to encourage </a:t>
            </a:r>
            <a:r>
              <a:rPr lang="en-US" sz="2400" b="1" smtClean="0">
                <a:solidFill>
                  <a:srgbClr val="CC9900"/>
                </a:solidFill>
              </a:rPr>
              <a:t>emotional expression</a:t>
            </a:r>
            <a:r>
              <a:rPr lang="en-US" sz="2400" b="1" smtClean="0"/>
              <a:t> as this will often prove to be the most therapeutic aspect of the interaction. </a:t>
            </a:r>
          </a:p>
          <a:p>
            <a:pPr eaLnBrk="1" hangingPunct="1">
              <a:lnSpc>
                <a:spcPct val="90000"/>
              </a:lnSpc>
              <a:buFont typeface="Wingdings" pitchFamily="2" charset="2"/>
              <a:buNone/>
            </a:pPr>
            <a:endParaRPr lang="en-US" sz="2400" b="1" smtClean="0"/>
          </a:p>
          <a:p>
            <a:pPr eaLnBrk="1" hangingPunct="1">
              <a:lnSpc>
                <a:spcPct val="90000"/>
              </a:lnSpc>
            </a:pPr>
            <a:r>
              <a:rPr lang="en-US" sz="2400" b="1" smtClean="0"/>
              <a:t>   If you think you are not getting through to the other person, </a:t>
            </a:r>
            <a:r>
              <a:rPr lang="en-US" sz="2400" b="1" smtClean="0">
                <a:solidFill>
                  <a:srgbClr val="CC9900"/>
                </a:solidFill>
              </a:rPr>
              <a:t>resist the temptation to raise your voice</a:t>
            </a:r>
            <a:r>
              <a:rPr lang="en-US" sz="2400" b="1" smtClean="0"/>
              <a:t>.</a:t>
            </a:r>
          </a:p>
          <a:p>
            <a:pPr eaLnBrk="1" hangingPunct="1">
              <a:lnSpc>
                <a:spcPct val="90000"/>
              </a:lnSpc>
              <a:buFont typeface="Wingdings" pitchFamily="2" charset="2"/>
              <a:buNone/>
            </a:pPr>
            <a:r>
              <a:rPr lang="en-US" sz="2400" smtClean="0"/>
              <a:t> </a:t>
            </a:r>
          </a:p>
          <a:p>
            <a:pPr eaLnBrk="1" hangingPunct="1">
              <a:lnSpc>
                <a:spcPct val="90000"/>
              </a:lnSpc>
            </a:pPr>
            <a:r>
              <a:rPr lang="en-US" sz="2400" b="1" smtClean="0"/>
              <a:t>Being positive</a:t>
            </a:r>
          </a:p>
          <a:p>
            <a:pPr eaLnBrk="1" hangingPunct="1">
              <a:lnSpc>
                <a:spcPct val="90000"/>
              </a:lnSpc>
              <a:buFont typeface="Wingdings" pitchFamily="2" charset="2"/>
              <a:buNone/>
            </a:pPr>
            <a:endParaRPr lang="en-US" sz="2400" b="1"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ctrTitle"/>
          </p:nvPr>
        </p:nvSpPr>
        <p:spPr>
          <a:xfrm>
            <a:off x="457200" y="1500188"/>
            <a:ext cx="8229600" cy="2143125"/>
          </a:xfrm>
        </p:spPr>
        <p:txBody>
          <a:bodyPr/>
          <a:lstStyle/>
          <a:p>
            <a:pPr eaLnBrk="1" hangingPunct="1"/>
            <a:r>
              <a:rPr sz="4800" b="1" smtClean="0">
                <a:latin typeface="Comic Sans MS" pitchFamily="66" charset="0"/>
                <a:cs typeface="Tahoma" pitchFamily="34" charset="0"/>
              </a:rPr>
              <a:t>INTRODUCTION</a:t>
            </a:r>
            <a:br>
              <a:rPr sz="4800" b="1" smtClean="0">
                <a:latin typeface="Comic Sans MS" pitchFamily="66" charset="0"/>
                <a:cs typeface="Tahoma" pitchFamily="34" charset="0"/>
              </a:rPr>
            </a:br>
            <a:endParaRPr sz="4800" smtClean="0"/>
          </a:p>
        </p:txBody>
      </p:sp>
      <p:pic>
        <p:nvPicPr>
          <p:cNvPr id="14339" name="Picture 6" descr="http://www.fotosearch.com/bthumb/CSP/CSP106/k1067671.jpg"/>
          <p:cNvPicPr>
            <a:picLocks noChangeAspect="1" noChangeArrowheads="1"/>
          </p:cNvPicPr>
          <p:nvPr/>
        </p:nvPicPr>
        <p:blipFill>
          <a:blip r:embed="rId2" cstate="print"/>
          <a:srcRect/>
          <a:stretch>
            <a:fillRect/>
          </a:stretch>
        </p:blipFill>
        <p:spPr bwMode="auto">
          <a:xfrm>
            <a:off x="2357438" y="3214688"/>
            <a:ext cx="4714875" cy="1752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66800" y="304800"/>
            <a:ext cx="7543800" cy="1323975"/>
          </a:xfrm>
        </p:spPr>
        <p:txBody>
          <a:bodyPr/>
          <a:lstStyle/>
          <a:p>
            <a:pPr algn="ctr" eaLnBrk="1" hangingPunct="1"/>
            <a:r>
              <a:rPr lang="en-US" smtClean="0">
                <a:solidFill>
                  <a:schemeClr val="tx1"/>
                </a:solidFill>
              </a:rPr>
              <a:t>Effective </a:t>
            </a:r>
            <a:br>
              <a:rPr lang="en-US" smtClean="0">
                <a:solidFill>
                  <a:schemeClr val="tx1"/>
                </a:solidFill>
              </a:rPr>
            </a:br>
            <a:r>
              <a:rPr lang="en-US" smtClean="0">
                <a:solidFill>
                  <a:srgbClr val="CCCC00"/>
                </a:solidFill>
                <a:latin typeface="Comic Sans MS" pitchFamily="66" charset="0"/>
              </a:rPr>
              <a:t>Communication Skills</a:t>
            </a:r>
            <a:r>
              <a:rPr lang="en-US" smtClean="0">
                <a:solidFill>
                  <a:schemeClr val="tx1"/>
                </a:solidFill>
              </a:rPr>
              <a:t> </a:t>
            </a:r>
          </a:p>
        </p:txBody>
      </p:sp>
      <p:sp>
        <p:nvSpPr>
          <p:cNvPr id="72707" name="Rectangle 3"/>
          <p:cNvSpPr>
            <a:spLocks noGrp="1" noChangeArrowheads="1"/>
          </p:cNvSpPr>
          <p:nvPr>
            <p:ph type="body" idx="1"/>
          </p:nvPr>
        </p:nvSpPr>
        <p:spPr>
          <a:xfrm>
            <a:off x="1066800" y="1981200"/>
            <a:ext cx="7543800" cy="4687888"/>
          </a:xfrm>
        </p:spPr>
        <p:txBody>
          <a:bodyPr/>
          <a:lstStyle/>
          <a:p>
            <a:pPr eaLnBrk="1" hangingPunct="1">
              <a:lnSpc>
                <a:spcPct val="80000"/>
              </a:lnSpc>
              <a:buFont typeface="Wingdings" pitchFamily="2" charset="2"/>
              <a:buNone/>
            </a:pPr>
            <a:endParaRPr lang="en-US" sz="2800" b="1" smtClean="0">
              <a:solidFill>
                <a:srgbClr val="CC9900"/>
              </a:solidFill>
            </a:endParaRPr>
          </a:p>
          <a:p>
            <a:pPr eaLnBrk="1" hangingPunct="1">
              <a:lnSpc>
                <a:spcPct val="80000"/>
              </a:lnSpc>
            </a:pPr>
            <a:r>
              <a:rPr lang="en-US" sz="2800" b="1" smtClean="0"/>
              <a:t>Ask for clarification if you're not sure, to guarantee shared understanding.</a:t>
            </a:r>
            <a:r>
              <a:rPr lang="en-US" sz="2800" smtClean="0"/>
              <a:t> </a:t>
            </a:r>
          </a:p>
          <a:p>
            <a:pPr eaLnBrk="1" hangingPunct="1">
              <a:lnSpc>
                <a:spcPct val="80000"/>
              </a:lnSpc>
              <a:buFont typeface="Wingdings" pitchFamily="2" charset="2"/>
              <a:buNone/>
            </a:pPr>
            <a:endParaRPr lang="en-US" sz="2800" smtClean="0"/>
          </a:p>
          <a:p>
            <a:pPr eaLnBrk="1" hangingPunct="1">
              <a:lnSpc>
                <a:spcPct val="80000"/>
              </a:lnSpc>
            </a:pPr>
            <a:r>
              <a:rPr lang="en-US" sz="2800" smtClean="0"/>
              <a:t>Don't expect patients to necessarily agree with your explanatory model for their symptoms. </a:t>
            </a:r>
          </a:p>
          <a:p>
            <a:pPr eaLnBrk="1" hangingPunct="1">
              <a:lnSpc>
                <a:spcPct val="80000"/>
              </a:lnSpc>
              <a:buFont typeface="Wingdings" pitchFamily="2" charset="2"/>
              <a:buNone/>
            </a:pPr>
            <a:endParaRPr lang="en-US" sz="2800" smtClean="0"/>
          </a:p>
          <a:p>
            <a:pPr eaLnBrk="1" hangingPunct="1">
              <a:lnSpc>
                <a:spcPct val="80000"/>
              </a:lnSpc>
            </a:pPr>
            <a:r>
              <a:rPr lang="en-US" sz="2800" smtClean="0"/>
              <a:t>Respect their views about the illness and develop a shared understanding upon which to base intervention.</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66800" y="304800"/>
            <a:ext cx="7543800" cy="1323975"/>
          </a:xfrm>
        </p:spPr>
        <p:txBody>
          <a:bodyPr/>
          <a:lstStyle/>
          <a:p>
            <a:pPr algn="ctr" eaLnBrk="1" hangingPunct="1"/>
            <a:r>
              <a:rPr lang="en-US" smtClean="0">
                <a:solidFill>
                  <a:schemeClr val="tx1"/>
                </a:solidFill>
              </a:rPr>
              <a:t>Effective </a:t>
            </a:r>
            <a:br>
              <a:rPr lang="en-US" smtClean="0">
                <a:solidFill>
                  <a:schemeClr val="tx1"/>
                </a:solidFill>
              </a:rPr>
            </a:br>
            <a:r>
              <a:rPr lang="en-US" smtClean="0">
                <a:solidFill>
                  <a:srgbClr val="CCCC00"/>
                </a:solidFill>
                <a:latin typeface="Comic Sans MS" pitchFamily="66" charset="0"/>
              </a:rPr>
              <a:t>Communication Skills</a:t>
            </a:r>
            <a:r>
              <a:rPr lang="en-US" smtClean="0">
                <a:solidFill>
                  <a:schemeClr val="tx1"/>
                </a:solidFill>
              </a:rPr>
              <a:t> </a:t>
            </a:r>
          </a:p>
        </p:txBody>
      </p:sp>
      <p:sp>
        <p:nvSpPr>
          <p:cNvPr id="74755" name="Rectangle 3"/>
          <p:cNvSpPr>
            <a:spLocks noGrp="1" noChangeArrowheads="1"/>
          </p:cNvSpPr>
          <p:nvPr>
            <p:ph type="body" idx="1"/>
          </p:nvPr>
        </p:nvSpPr>
        <p:spPr>
          <a:xfrm>
            <a:off x="1066800" y="1700213"/>
            <a:ext cx="7543800" cy="4395787"/>
          </a:xfrm>
        </p:spPr>
        <p:txBody>
          <a:bodyPr/>
          <a:lstStyle/>
          <a:p>
            <a:pPr lvl="4" eaLnBrk="1" hangingPunct="1">
              <a:lnSpc>
                <a:spcPct val="90000"/>
              </a:lnSpc>
              <a:buFont typeface="Wingdings" pitchFamily="2" charset="2"/>
              <a:buNone/>
            </a:pPr>
            <a:endParaRPr lang="en-US" sz="1800" b="1" smtClean="0"/>
          </a:p>
          <a:p>
            <a:pPr eaLnBrk="1" hangingPunct="1">
              <a:lnSpc>
                <a:spcPct val="90000"/>
              </a:lnSpc>
              <a:buFont typeface="Wingdings" pitchFamily="2" charset="2"/>
              <a:buNone/>
            </a:pPr>
            <a:r>
              <a:rPr lang="en-US" sz="2800" b="1" smtClean="0">
                <a:solidFill>
                  <a:srgbClr val="CC9900"/>
                </a:solidFill>
              </a:rPr>
              <a:t>At the end:</a:t>
            </a:r>
          </a:p>
          <a:p>
            <a:pPr eaLnBrk="1" hangingPunct="1">
              <a:lnSpc>
                <a:spcPct val="90000"/>
              </a:lnSpc>
            </a:pPr>
            <a:r>
              <a:rPr lang="en-US" sz="2800" b="1" smtClean="0"/>
              <a:t>Summarize</a:t>
            </a:r>
          </a:p>
          <a:p>
            <a:pPr eaLnBrk="1" hangingPunct="1">
              <a:lnSpc>
                <a:spcPct val="90000"/>
              </a:lnSpc>
              <a:buFont typeface="Wingdings" pitchFamily="2" charset="2"/>
              <a:buNone/>
            </a:pPr>
            <a:r>
              <a:rPr lang="en-US" sz="2800" b="1" smtClean="0"/>
              <a:t>   </a:t>
            </a:r>
          </a:p>
          <a:p>
            <a:pPr eaLnBrk="1" hangingPunct="1">
              <a:lnSpc>
                <a:spcPct val="90000"/>
              </a:lnSpc>
            </a:pPr>
            <a:r>
              <a:rPr lang="en-US" sz="2800" b="1" smtClean="0"/>
              <a:t>Give a chance to ask</a:t>
            </a:r>
          </a:p>
          <a:p>
            <a:pPr eaLnBrk="1" hangingPunct="1">
              <a:lnSpc>
                <a:spcPct val="90000"/>
              </a:lnSpc>
              <a:buFont typeface="Wingdings" pitchFamily="2" charset="2"/>
              <a:buNone/>
            </a:pPr>
            <a:r>
              <a:rPr lang="en-US" sz="2800" b="1" smtClean="0"/>
              <a:t> </a:t>
            </a:r>
          </a:p>
          <a:p>
            <a:pPr eaLnBrk="1" hangingPunct="1">
              <a:lnSpc>
                <a:spcPct val="90000"/>
              </a:lnSpc>
            </a:pPr>
            <a:r>
              <a:rPr lang="en-US" sz="2800" b="1" smtClean="0"/>
              <a:t>Agree a time for a follow-up.</a:t>
            </a:r>
          </a:p>
          <a:p>
            <a:pPr eaLnBrk="1" hangingPunct="1">
              <a:lnSpc>
                <a:spcPct val="90000"/>
              </a:lnSpc>
              <a:buFont typeface="Wingdings" pitchFamily="2" charset="2"/>
              <a:buNone/>
            </a:pPr>
            <a:r>
              <a:rPr lang="en-US" sz="2800" b="1" smtClean="0"/>
              <a:t> </a:t>
            </a:r>
          </a:p>
          <a:p>
            <a:pPr eaLnBrk="1" hangingPunct="1">
              <a:lnSpc>
                <a:spcPct val="90000"/>
              </a:lnSpc>
            </a:pPr>
            <a:r>
              <a:rPr lang="en-US" sz="2800" b="1" smtClean="0"/>
              <a:t>Thank and escort him to the door</a:t>
            </a:r>
            <a:r>
              <a:rPr lang="en-US" sz="2800" smtClean="0"/>
              <a:t> </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smtClean="0">
                <a:latin typeface="Comic Sans MS" pitchFamily="66" charset="0"/>
                <a:cs typeface="Tahoma" pitchFamily="34" charset="0"/>
              </a:rPr>
              <a:t/>
            </a:r>
            <a:br>
              <a:rPr sz="4800" b="1" u="sng" smtClean="0">
                <a:latin typeface="Comic Sans MS" pitchFamily="66" charset="0"/>
                <a:cs typeface="Tahoma" pitchFamily="34" charset="0"/>
              </a:rPr>
            </a:br>
            <a:r>
              <a:rPr sz="4800" b="1" u="sng" smtClean="0">
                <a:latin typeface="Comic Sans MS" pitchFamily="66" charset="0"/>
                <a:cs typeface="Tahoma" pitchFamily="34" charset="0"/>
              </a:rPr>
              <a:t>DEFINITION??</a:t>
            </a:r>
            <a:br>
              <a:rPr sz="4800" b="1" u="sng" smtClean="0">
                <a:latin typeface="Comic Sans MS" pitchFamily="66" charset="0"/>
                <a:cs typeface="Tahoma" pitchFamily="34" charset="0"/>
              </a:rPr>
            </a:br>
            <a:endParaRPr sz="4800"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828800"/>
            <a:ext cx="7772400" cy="3810000"/>
          </a:xfrm>
        </p:spPr>
        <p:txBody>
          <a:bodyPr/>
          <a:lstStyle/>
          <a:p>
            <a:pPr eaLnBrk="1" hangingPunct="1"/>
            <a:endParaRPr lang="ar-SA" sz="10000" b="1" smtClean="0">
              <a:solidFill>
                <a:schemeClr val="bg1"/>
              </a:solidFill>
            </a:endParaRPr>
          </a:p>
        </p:txBody>
      </p:sp>
      <p:pic>
        <p:nvPicPr>
          <p:cNvPr id="35843" name="Picture 3" descr="movhypnosis"/>
          <p:cNvPicPr>
            <a:picLocks noChangeAspect="1" noChangeArrowheads="1" noCrop="1"/>
          </p:cNvPicPr>
          <p:nvPr/>
        </p:nvPicPr>
        <p:blipFill>
          <a:blip r:embed="rId2" cstate="print"/>
          <a:srcRect/>
          <a:stretch>
            <a:fillRect/>
          </a:stretch>
        </p:blipFill>
        <p:spPr bwMode="auto">
          <a:xfrm>
            <a:off x="2209800" y="1947863"/>
            <a:ext cx="4419600" cy="36496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3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55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&amp; </a:t>
            </a:r>
            <a:r>
              <a:rPr lang="en-US" sz="3600" b="1" dirty="0" smtClean="0">
                <a:latin typeface="Comic Sans MS" pitchFamily="66" charset="0"/>
                <a:cs typeface="Tahoma" pitchFamily="34" charset="0"/>
              </a:rPr>
              <a:t>Davis</a:t>
            </a:r>
          </a:p>
          <a:p>
            <a:pPr>
              <a:defRPr/>
            </a:pP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2-</a:t>
            </a:r>
            <a:r>
              <a:rPr lang="en-US" sz="3600" b="1" dirty="0" smtClean="0">
                <a:latin typeface="Comic Sans MS" pitchFamily="66" charset="0"/>
                <a:cs typeface="Tahoma" pitchFamily="34" charset="0"/>
              </a:rPr>
              <a:t>	Roger </a:t>
            </a:r>
            <a:r>
              <a:rPr lang="en-US" sz="3600" b="1" dirty="0" err="1" smtClean="0">
                <a:latin typeface="Comic Sans MS" pitchFamily="66" charset="0"/>
                <a:cs typeface="Tahoma" pitchFamily="34" charset="0"/>
              </a:rPr>
              <a:t>Neighbour</a:t>
            </a:r>
            <a:endParaRPr lang="en-US" sz="3600" b="1" dirty="0" smtClean="0">
              <a:latin typeface="Comic Sans MS" pitchFamily="66" charset="0"/>
              <a:cs typeface="Tahoma" pitchFamily="34" charset="0"/>
            </a:endParaRPr>
          </a:p>
          <a:p>
            <a:pPr>
              <a:defRPr/>
            </a:pP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a:t>
            </a:r>
            <a:r>
              <a:rPr lang="en-US" sz="3600" b="1" dirty="0" smtClean="0">
                <a:latin typeface="Comic Sans MS" pitchFamily="66" charset="0"/>
                <a:cs typeface="Tahoma" pitchFamily="34" charset="0"/>
              </a:rPr>
              <a:t>	Pendleton</a:t>
            </a:r>
            <a:endParaRPr lang="en-US" sz="3600" dirty="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1"/>
          <p:cNvSpPr>
            <a:spLocks noGrp="1"/>
          </p:cNvSpPr>
          <p:nvPr>
            <p:ph type="subTitle" idx="1"/>
          </p:nvPr>
        </p:nvSpPr>
        <p:spPr>
          <a:xfrm>
            <a:off x="142875" y="2714625"/>
            <a:ext cx="8786813" cy="4500563"/>
          </a:xfrm>
        </p:spPr>
        <p:txBody>
          <a:bodyPr/>
          <a:lstStyle/>
          <a:p>
            <a:pPr marL="514350" indent="-514350"/>
            <a:r>
              <a:rPr lang="en-US" sz="2000" b="1" smtClean="0">
                <a:solidFill>
                  <a:schemeClr val="tx1"/>
                </a:solidFill>
                <a:latin typeface="Comic Sans MS" pitchFamily="66" charset="0"/>
                <a:cs typeface="Tahoma" pitchFamily="34" charset="0"/>
              </a:rPr>
              <a:t>  </a:t>
            </a:r>
          </a:p>
          <a:p>
            <a:pPr marL="514350" indent="-514350">
              <a:buFont typeface="Wingdings 2" pitchFamily="18" charset="2"/>
              <a:buAutoNum type="arabicPeriod"/>
            </a:pPr>
            <a:r>
              <a:rPr lang="en-US" sz="2000" b="1" smtClean="0">
                <a:solidFill>
                  <a:schemeClr val="tx1"/>
                </a:solidFill>
                <a:latin typeface="Comic Sans MS" pitchFamily="66" charset="0"/>
                <a:cs typeface="Tahoma" pitchFamily="34" charset="0"/>
              </a:rPr>
              <a:t>CONNECTING.</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Achieving rapport &amp; empathy.</a:t>
            </a:r>
            <a:br>
              <a:rPr lang="en-US" sz="2000" b="1" smtClean="0">
                <a:solidFill>
                  <a:schemeClr val="tx1"/>
                </a:solidFill>
                <a:latin typeface="Comic Sans MS" pitchFamily="66" charset="0"/>
                <a:cs typeface="Tahoma" pitchFamily="34" charset="0"/>
              </a:rPr>
            </a:br>
            <a:endParaRPr lang="en-US" sz="2000" b="1" smtClean="0">
              <a:solidFill>
                <a:schemeClr val="tx1"/>
              </a:solidFill>
              <a:latin typeface="Comic Sans MS" pitchFamily="66" charset="0"/>
              <a:cs typeface="Tahoma" pitchFamily="34" charset="0"/>
            </a:endParaRPr>
          </a:p>
          <a:p>
            <a:pPr marL="514350" indent="-514350">
              <a:buFont typeface="Wingdings 2" pitchFamily="18" charset="2"/>
              <a:buAutoNum type="arabicPeriod"/>
            </a:pPr>
            <a:r>
              <a:rPr lang="en-US" sz="2000" b="1" smtClean="0">
                <a:solidFill>
                  <a:schemeClr val="tx1"/>
                </a:solidFill>
                <a:latin typeface="Comic Sans MS" pitchFamily="66" charset="0"/>
                <a:cs typeface="Tahoma" pitchFamily="34" charset="0"/>
              </a:rPr>
              <a:t>SUMMARISING.</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Demonstrate to patient you understand why he’s come, hopes, feeling, concerns &amp; expectations.</a:t>
            </a:r>
            <a:br>
              <a:rPr lang="en-US" sz="2000" b="1" smtClean="0">
                <a:solidFill>
                  <a:schemeClr val="tx1"/>
                </a:solidFill>
                <a:latin typeface="Comic Sans MS" pitchFamily="66" charset="0"/>
                <a:cs typeface="Tahoma" pitchFamily="34" charset="0"/>
              </a:rPr>
            </a:br>
            <a:endParaRPr lang="en-US" sz="2000" b="1" smtClean="0">
              <a:solidFill>
                <a:schemeClr val="tx1"/>
              </a:solidFill>
              <a:latin typeface="Comic Sans MS" pitchFamily="66" charset="0"/>
              <a:cs typeface="Tahoma" pitchFamily="34" charset="0"/>
            </a:endParaRPr>
          </a:p>
          <a:p>
            <a:pPr marL="514350" indent="-514350">
              <a:buFont typeface="Wingdings 2" pitchFamily="18" charset="2"/>
              <a:buAutoNum type="arabicPeriod"/>
            </a:pPr>
            <a:r>
              <a:rPr lang="en-US" sz="2000" b="1" smtClean="0">
                <a:solidFill>
                  <a:schemeClr val="tx1"/>
                </a:solidFill>
                <a:latin typeface="Comic Sans MS" pitchFamily="66" charset="0"/>
                <a:cs typeface="Tahoma" pitchFamily="34" charset="0"/>
              </a:rPr>
              <a:t>HANDING OVER.</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Has the patient accepted the management plan we 	have agreed?</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Negotiating, influencing &amp; gift-wrapping.</a:t>
            </a:r>
            <a:endParaRPr lang="en-US" sz="2000" smtClean="0">
              <a:solidFill>
                <a:schemeClr val="tx1"/>
              </a:solidFill>
            </a:endParaRPr>
          </a:p>
        </p:txBody>
      </p:sp>
      <p:sp>
        <p:nvSpPr>
          <p:cNvPr id="44035" name="Title 2"/>
          <p:cNvSpPr>
            <a:spLocks noGrp="1"/>
          </p:cNvSpPr>
          <p:nvPr>
            <p:ph type="ctrTitle"/>
          </p:nvPr>
        </p:nvSpPr>
        <p:spPr>
          <a:xfrm>
            <a:off x="457200" y="1506538"/>
            <a:ext cx="8229600" cy="1470025"/>
          </a:xfrm>
        </p:spPr>
        <p:txBody>
          <a:bodyPr/>
          <a:lstStyle/>
          <a:p>
            <a:r>
              <a:rPr b="1" smtClean="0">
                <a:solidFill>
                  <a:srgbClr val="FF3300"/>
                </a:solidFill>
                <a:latin typeface="Comic Sans MS" pitchFamily="66" charset="0"/>
                <a:cs typeface="Tahoma" pitchFamily="34" charset="0"/>
              </a:rPr>
              <a:t>NEIGHBOUR’S </a:t>
            </a: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2800" b="1" smtClean="0">
                <a:latin typeface="Comic Sans MS" pitchFamily="66" charset="0"/>
                <a:cs typeface="Tahoma" pitchFamily="34" charset="0"/>
              </a:rPr>
              <a:t>Roger Neighbour “The Inner Consultation”</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(Continued) </a:t>
            </a:r>
            <a:r>
              <a:rPr lang="en-US" b="1" smtClean="0">
                <a:latin typeface="Comic Sans MS" pitchFamily="66" charset="0"/>
                <a:cs typeface="Tahoma" pitchFamily="34" charset="0"/>
              </a:rPr>
              <a:t/>
            </a:r>
            <a:br>
              <a:rPr lang="en-US" b="1" smtClean="0">
                <a:latin typeface="Comic Sans MS" pitchFamily="66" charset="0"/>
                <a:cs typeface="Tahoma" pitchFamily="34" charset="0"/>
              </a:rPr>
            </a:br>
            <a:endParaRPr lang="en-US" sz="1400" smtClean="0"/>
          </a:p>
        </p:txBody>
      </p:sp>
      <p:sp>
        <p:nvSpPr>
          <p:cNvPr id="3" name="Text Placeholder 2"/>
          <p:cNvSpPr>
            <a:spLocks noGrp="1"/>
          </p:cNvSpPr>
          <p:nvPr>
            <p:ph type="body" idx="1"/>
          </p:nvPr>
        </p:nvSpPr>
        <p:spPr>
          <a:xfrm>
            <a:off x="722313" y="2547938"/>
            <a:ext cx="7772400" cy="3810000"/>
          </a:xfrm>
        </p:spPr>
        <p:txBody>
          <a:bodyPr/>
          <a:lstStyle/>
          <a:p>
            <a:pPr>
              <a:defRPr/>
            </a:pPr>
            <a:r>
              <a:rPr lang="en-US" b="1" dirty="0" smtClean="0">
                <a:latin typeface="Comic Sans MS" pitchFamily="66" charset="0"/>
                <a:cs typeface="Tahoma" pitchFamily="34" charset="0"/>
              </a:rPr>
              <a:t/>
            </a:r>
            <a:br>
              <a:rPr lang="en-US" b="1" dirty="0" smtClean="0">
                <a:latin typeface="Comic Sans MS" pitchFamily="66" charset="0"/>
                <a:cs typeface="Tahoma" pitchFamily="34" charset="0"/>
              </a:rPr>
            </a:br>
            <a:r>
              <a:rPr lang="en-US" b="1" dirty="0" smtClean="0">
                <a:latin typeface="Comic Sans MS" pitchFamily="66" charset="0"/>
                <a:cs typeface="Tahoma" pitchFamily="34" charset="0"/>
              </a:rPr>
              <a:t>		</a:t>
            </a:r>
            <a:r>
              <a:rPr lang="en-US" sz="2000" b="1" dirty="0" smtClean="0">
                <a:solidFill>
                  <a:schemeClr val="tx1"/>
                </a:solidFill>
                <a:latin typeface="Comic Sans MS" pitchFamily="66" charset="0"/>
                <a:cs typeface="Tahoma" pitchFamily="34" charset="0"/>
              </a:rPr>
              <a:t>4.	SAFETY NETTING.</a:t>
            </a:r>
            <a:br>
              <a:rPr lang="en-US" sz="2000" b="1" dirty="0" smtClean="0">
                <a:solidFill>
                  <a:schemeClr val="tx1"/>
                </a:solidFill>
                <a:latin typeface="Comic Sans MS" pitchFamily="66" charset="0"/>
                <a:cs typeface="Tahoma" pitchFamily="34" charset="0"/>
              </a:rPr>
            </a:br>
            <a:r>
              <a:rPr lang="en-US" sz="2000" b="1" dirty="0" smtClean="0">
                <a:solidFill>
                  <a:schemeClr val="tx1"/>
                </a:solidFill>
                <a:latin typeface="Comic Sans MS" pitchFamily="66" charset="0"/>
                <a:cs typeface="Tahoma" pitchFamily="34" charset="0"/>
              </a:rPr>
              <a:t>	Predicting what could happen – what if? Or have I 	anticipated all likely outcomes?</a:t>
            </a:r>
            <a:br>
              <a:rPr lang="en-US" sz="2000" b="1" dirty="0" smtClean="0">
                <a:solidFill>
                  <a:schemeClr val="tx1"/>
                </a:solidFill>
                <a:latin typeface="Comic Sans MS" pitchFamily="66" charset="0"/>
                <a:cs typeface="Tahoma" pitchFamily="34" charset="0"/>
              </a:rPr>
            </a:br>
            <a:r>
              <a:rPr lang="en-US" sz="2000" b="1" dirty="0" smtClean="0">
                <a:solidFill>
                  <a:schemeClr val="tx1"/>
                </a:solidFill>
                <a:latin typeface="Comic Sans MS" pitchFamily="66" charset="0"/>
                <a:cs typeface="Tahoma" pitchFamily="34" charset="0"/>
              </a:rPr>
              <a:t>	</a:t>
            </a:r>
            <a:br>
              <a:rPr lang="en-US" sz="2000" b="1" dirty="0" smtClean="0">
                <a:solidFill>
                  <a:schemeClr val="tx1"/>
                </a:solidFill>
                <a:latin typeface="Comic Sans MS" pitchFamily="66" charset="0"/>
                <a:cs typeface="Tahoma" pitchFamily="34" charset="0"/>
              </a:rPr>
            </a:br>
            <a:r>
              <a:rPr lang="en-US" sz="2000" b="1" dirty="0" smtClean="0">
                <a:solidFill>
                  <a:schemeClr val="tx1"/>
                </a:solidFill>
                <a:latin typeface="Comic Sans MS" pitchFamily="66" charset="0"/>
                <a:cs typeface="Tahoma" pitchFamily="34" charset="0"/>
              </a:rPr>
              <a:t>		5.	HOUSEKEEPING.</a:t>
            </a:r>
            <a:br>
              <a:rPr lang="en-US" sz="2000" b="1" dirty="0" smtClean="0">
                <a:solidFill>
                  <a:schemeClr val="tx1"/>
                </a:solidFill>
                <a:latin typeface="Comic Sans MS" pitchFamily="66" charset="0"/>
                <a:cs typeface="Tahoma" pitchFamily="34" charset="0"/>
              </a:rPr>
            </a:br>
            <a:r>
              <a:rPr lang="en-US" sz="2000" b="1" dirty="0" smtClean="0">
                <a:solidFill>
                  <a:schemeClr val="tx1"/>
                </a:solidFill>
                <a:latin typeface="Comic Sans MS" pitchFamily="66" charset="0"/>
                <a:cs typeface="Tahoma" pitchFamily="34" charset="0"/>
              </a:rPr>
              <a:t>	Clearance of any emotional responses to patients we 	have seen or to those we are about to see.</a:t>
            </a:r>
            <a:br>
              <a:rPr lang="en-US" sz="2000" b="1" dirty="0" smtClean="0">
                <a:solidFill>
                  <a:schemeClr val="tx1"/>
                </a:solidFill>
                <a:latin typeface="Comic Sans MS" pitchFamily="66" charset="0"/>
                <a:cs typeface="Tahoma" pitchFamily="34" charset="0"/>
              </a:rPr>
            </a:br>
            <a:r>
              <a:rPr lang="en-US" sz="2000" b="1" dirty="0" smtClean="0">
                <a:solidFill>
                  <a:schemeClr val="tx1"/>
                </a:solidFill>
                <a:latin typeface="Comic Sans MS" pitchFamily="66" charset="0"/>
                <a:cs typeface="Tahoma" pitchFamily="34" charset="0"/>
              </a:rPr>
              <a:t>	Am I in good condition for the next patient.</a:t>
            </a:r>
            <a:br>
              <a:rPr lang="en-US" sz="2000" b="1" dirty="0" smtClean="0">
                <a:solidFill>
                  <a:schemeClr val="tx1"/>
                </a:solidFill>
                <a:latin typeface="Comic Sans MS" pitchFamily="66" charset="0"/>
                <a:cs typeface="Tahoma" pitchFamily="34" charset="0"/>
              </a:rPr>
            </a:br>
            <a:endParaRPr lang="en-US" sz="2000"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smtClean="0"/>
          </a:p>
          <a:p>
            <a:pPr>
              <a:buFont typeface="Wingdings" pitchFamily="2" charset="2"/>
              <a:buNone/>
            </a:pPr>
            <a:r>
              <a:rPr lang="ar-SA" smtClean="0"/>
              <a:t>قال جابر رضى الله عنه :</a:t>
            </a:r>
          </a:p>
          <a:p>
            <a:pPr>
              <a:buFont typeface="Wingdings" pitchFamily="2" charset="2"/>
              <a:buNone/>
            </a:pPr>
            <a:r>
              <a:rPr lang="ar-SA" smtClean="0"/>
              <a:t> ما رأيت الرسول صلى الله عليه وسلم مرة إلا تبسم في وجهي</a:t>
            </a:r>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ar-SA" smtClean="0"/>
          </a:p>
          <a:p>
            <a:pPr>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PENDLETON’S MODEL</a:t>
            </a:r>
            <a:endParaRPr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22313" y="214313"/>
            <a:ext cx="7772400" cy="2000250"/>
          </a:xfrm>
        </p:spPr>
        <p:txBody>
          <a:bodyPr/>
          <a:lstStyle/>
          <a:p>
            <a:r>
              <a:rPr lang="en-US" b="1" smtClean="0">
                <a:latin typeface="Comic Sans MS" pitchFamily="66" charset="0"/>
                <a:cs typeface="Tahoma" pitchFamily="34" charset="0"/>
              </a:rPr>
              <a:t>PENDLETON’S MODEL</a:t>
            </a:r>
            <a:br>
              <a:rPr lang="en-US" b="1" smtClean="0">
                <a:latin typeface="Comic Sans MS" pitchFamily="66" charset="0"/>
                <a:cs typeface="Tahoma" pitchFamily="34" charset="0"/>
              </a:rPr>
            </a:br>
            <a:r>
              <a:rPr lang="en-US" b="1" smtClean="0">
                <a:solidFill>
                  <a:srgbClr val="FF0000"/>
                </a:solidFill>
                <a:latin typeface="Comic Sans MS" pitchFamily="66" charset="0"/>
                <a:cs typeface="Tahoma" pitchFamily="34" charset="0"/>
              </a:rPr>
              <a:t>Seven tasks:</a:t>
            </a:r>
            <a:endParaRPr lang="en-US" smtClean="0">
              <a:solidFill>
                <a:srgbClr val="FF0000"/>
              </a:solidFill>
            </a:endParaRPr>
          </a:p>
        </p:txBody>
      </p:sp>
      <p:sp>
        <p:nvSpPr>
          <p:cNvPr id="29699" name="Text Placeholder 2"/>
          <p:cNvSpPr>
            <a:spLocks noGrp="1"/>
          </p:cNvSpPr>
          <p:nvPr>
            <p:ph type="body" idx="1"/>
          </p:nvPr>
        </p:nvSpPr>
        <p:spPr>
          <a:xfrm>
            <a:off x="722313" y="2547938"/>
            <a:ext cx="7772400" cy="4953000"/>
          </a:xfrm>
        </p:spPr>
        <p:txBody>
          <a:bodyPr/>
          <a:lstStyle/>
          <a:p>
            <a:r>
              <a:rPr lang="en-US" sz="2000" b="1" smtClean="0">
                <a:solidFill>
                  <a:schemeClr val="tx1"/>
                </a:solidFill>
                <a:latin typeface="Comic Sans MS" pitchFamily="66" charset="0"/>
                <a:cs typeface="Tahoma" pitchFamily="34" charset="0"/>
              </a:rPr>
              <a:t>1.	The define the reasons for the Patient’s attendance,</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including:</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	The nature and history of the problems;</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(ii) 	Their aetiology;</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(iii)	The Patient’s ideas, concerns and expectations;</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(iv)	The effects of the problems.</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2.	To consider other problems:</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 	Continuing problems;</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(ii)	At risk factors.</a:t>
            </a:r>
            <a:endParaRPr lang="en-US" sz="2000" smtClean="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699" grpI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latin typeface="Comic Sans MS" pitchFamily="66" charset="0"/>
                <a:cs typeface="Tahoma" pitchFamily="34" charset="0"/>
              </a:rPr>
              <a:t>PENDLETONS MODEL 				(CONTINUED)</a:t>
            </a:r>
            <a:endParaRPr lang="en-US" smtClean="0"/>
          </a:p>
        </p:txBody>
      </p:sp>
      <p:sp>
        <p:nvSpPr>
          <p:cNvPr id="48131" name="Text Placeholder 2"/>
          <p:cNvSpPr>
            <a:spLocks noGrp="1"/>
          </p:cNvSpPr>
          <p:nvPr>
            <p:ph type="body" idx="1"/>
          </p:nvPr>
        </p:nvSpPr>
        <p:spPr>
          <a:xfrm>
            <a:off x="722313" y="2547938"/>
            <a:ext cx="7772400" cy="4095750"/>
          </a:xfrm>
        </p:spPr>
        <p:txBody>
          <a:bodyPr/>
          <a:lstStyle/>
          <a:p>
            <a:r>
              <a:rPr lang="en-US" sz="2000" b="1" smtClean="0">
                <a:solidFill>
                  <a:schemeClr val="tx1"/>
                </a:solidFill>
                <a:latin typeface="Comic Sans MS" pitchFamily="66" charset="0"/>
                <a:cs typeface="Tahoma" pitchFamily="34" charset="0"/>
              </a:rPr>
              <a:t>3.	The choose with the Patient. An appropriate 	action for each problem.</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4.	To achieve a shared understanding of the problems 	with the patient.</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5.	To involve the Patient in the management and 	encourage him to accept appropriate responsibility.</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6.	To use time and resources appropriately.</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
            </a:r>
            <a:br>
              <a:rPr lang="en-US" sz="2000" b="1" smtClean="0">
                <a:solidFill>
                  <a:schemeClr val="tx1"/>
                </a:solidFill>
                <a:latin typeface="Comic Sans MS" pitchFamily="66" charset="0"/>
                <a:cs typeface="Tahoma" pitchFamily="34" charset="0"/>
              </a:rPr>
            </a:br>
            <a:r>
              <a:rPr lang="en-US" sz="2000" b="1" smtClean="0">
                <a:solidFill>
                  <a:schemeClr val="tx1"/>
                </a:solidFill>
                <a:latin typeface="Comic Sans MS" pitchFamily="66" charset="0"/>
                <a:cs typeface="Tahoma" pitchFamily="34" charset="0"/>
              </a:rPr>
              <a:t>7.	To establish or maintain a relationship with the 	Patient which helps to achieve the other tasks.</a:t>
            </a:r>
            <a:endParaRPr lang="en-US" sz="2000" smtClean="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1828800"/>
            <a:ext cx="7772400" cy="3810000"/>
          </a:xfrm>
        </p:spPr>
        <p:txBody>
          <a:bodyPr/>
          <a:lstStyle/>
          <a:p>
            <a:pPr eaLnBrk="1" hangingPunct="1"/>
            <a:endParaRPr lang="ar-SA" sz="10000" b="1" smtClean="0">
              <a:solidFill>
                <a:schemeClr val="bg1"/>
              </a:solidFill>
            </a:endParaRPr>
          </a:p>
        </p:txBody>
      </p:sp>
      <p:pic>
        <p:nvPicPr>
          <p:cNvPr id="49155" name="Picture 3" descr="movhypnosis"/>
          <p:cNvPicPr>
            <a:picLocks noChangeAspect="1" noChangeArrowheads="1" noCrop="1"/>
          </p:cNvPicPr>
          <p:nvPr/>
        </p:nvPicPr>
        <p:blipFill>
          <a:blip r:embed="rId2" cstate="print"/>
          <a:srcRect/>
          <a:stretch>
            <a:fillRect/>
          </a:stretch>
        </p:blipFill>
        <p:spPr bwMode="auto">
          <a:xfrm>
            <a:off x="2209800" y="1947863"/>
            <a:ext cx="4419600" cy="36496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3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451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US" sz="2400" b="1" smtClean="0">
                <a:latin typeface="Comic Sans MS" pitchFamily="66" charset="0"/>
                <a:cs typeface="Tahoma" pitchFamily="34" charset="0"/>
              </a:rPr>
              <a:t>Constant Learning and Practice</a:t>
            </a:r>
            <a:br>
              <a:rPr lang="en-US" sz="2400" b="1" smtClean="0">
                <a:latin typeface="Comic Sans MS" pitchFamily="66" charset="0"/>
                <a:cs typeface="Tahoma" pitchFamily="34" charset="0"/>
              </a:rPr>
            </a:br>
            <a:endParaRPr lang="en-US" sz="2400" b="1" smtClean="0">
              <a:latin typeface="Comic Sans MS" pitchFamily="66" charset="0"/>
              <a:cs typeface="Tahoma" pitchFamily="34" charset="0"/>
            </a:endParaRPr>
          </a:p>
          <a:p>
            <a:pPr algn="l">
              <a:buFont typeface="Wingdings" pitchFamily="2" charset="2"/>
              <a:buChar char="q"/>
            </a:pPr>
            <a:r>
              <a:rPr lang="en-US" sz="2400" b="1" smtClean="0">
                <a:latin typeface="Comic Sans MS" pitchFamily="66" charset="0"/>
                <a:cs typeface="Tahoma" pitchFamily="34" charset="0"/>
              </a:rPr>
              <a:t>Feed Back:</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	Self monitoring/Peer review</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	Audio-visual technique</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	Role play</a:t>
            </a:r>
            <a:endParaRPr lang="en-US"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714375" y="714375"/>
            <a:ext cx="1981200" cy="10668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52227" name="Rectangle 4"/>
          <p:cNvSpPr>
            <a:spLocks noChangeArrowheads="1"/>
          </p:cNvSpPr>
          <p:nvPr/>
        </p:nvSpPr>
        <p:spPr bwMode="auto">
          <a:xfrm>
            <a:off x="3571875" y="714375"/>
            <a:ext cx="2057400" cy="10668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52228" name="Rectangle 5"/>
          <p:cNvSpPr>
            <a:spLocks noChangeArrowheads="1"/>
          </p:cNvSpPr>
          <p:nvPr/>
        </p:nvSpPr>
        <p:spPr bwMode="auto">
          <a:xfrm>
            <a:off x="6419850" y="714375"/>
            <a:ext cx="2057400" cy="10668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52229" name="Rectangle 4"/>
          <p:cNvSpPr>
            <a:spLocks noChangeArrowheads="1"/>
          </p:cNvSpPr>
          <p:nvPr/>
        </p:nvSpPr>
        <p:spPr bwMode="auto">
          <a:xfrm>
            <a:off x="428625" y="1905000"/>
            <a:ext cx="8286750" cy="3108325"/>
          </a:xfrm>
          <a:prstGeom prst="rect">
            <a:avLst/>
          </a:prstGeom>
          <a:noFill/>
          <a:ln w="9525">
            <a:noFill/>
            <a:miter lim="800000"/>
            <a:headEnd/>
            <a:tailEnd/>
          </a:ln>
        </p:spPr>
        <p:txBody>
          <a:bodyPr>
            <a:spAutoFit/>
          </a:bodyPr>
          <a:lstStyle/>
          <a:p>
            <a:r>
              <a:rPr lang="en-US" b="1">
                <a:latin typeface="Comic Sans MS" pitchFamily="66" charset="0"/>
                <a:cs typeface="Tahoma" pitchFamily="34" charset="0"/>
              </a:rPr>
              <a:t> </a:t>
            </a:r>
            <a:r>
              <a:rPr lang="en-US" sz="2800" b="1">
                <a:latin typeface="Comic Sans MS" pitchFamily="66" charset="0"/>
                <a:cs typeface="Tahoma" pitchFamily="34" charset="0"/>
              </a:rPr>
              <a:t>Co-operation </a:t>
            </a:r>
            <a:r>
              <a:rPr lang="en-US" b="1">
                <a:latin typeface="Comic Sans MS" pitchFamily="66" charset="0"/>
                <a:cs typeface="Tahoma" pitchFamily="34" charset="0"/>
              </a:rPr>
              <a:t>	  </a:t>
            </a:r>
            <a:r>
              <a:rPr lang="en-US" sz="2800" b="1">
                <a:latin typeface="Comic Sans MS" pitchFamily="66" charset="0"/>
                <a:cs typeface="Tahoma" pitchFamily="34" charset="0"/>
              </a:rPr>
              <a:t>Confrontation</a:t>
            </a:r>
            <a:r>
              <a:rPr lang="en-US" b="1">
                <a:latin typeface="Comic Sans MS" pitchFamily="66" charset="0"/>
                <a:cs typeface="Tahoma" pitchFamily="34" charset="0"/>
              </a:rPr>
              <a:t>	    Conversation</a:t>
            </a:r>
            <a:br>
              <a:rPr lang="en-US" b="1">
                <a:latin typeface="Comic Sans MS" pitchFamily="66" charset="0"/>
                <a:cs typeface="Tahoma" pitchFamily="34" charset="0"/>
              </a:rPr>
            </a:br>
            <a:r>
              <a:rPr lang="en-US" b="1">
                <a:latin typeface="Comic Sans MS" pitchFamily="66" charset="0"/>
                <a:cs typeface="Tahoma" pitchFamily="34" charset="0"/>
              </a:rPr>
              <a:t/>
            </a:r>
            <a:br>
              <a:rPr lang="en-US" b="1">
                <a:latin typeface="Comic Sans MS" pitchFamily="66" charset="0"/>
                <a:cs typeface="Tahoma" pitchFamily="34" charset="0"/>
              </a:rPr>
            </a:br>
            <a:r>
              <a:rPr lang="en-US" b="1">
                <a:latin typeface="Comic Sans MS" pitchFamily="66" charset="0"/>
                <a:cs typeface="Tahoma" pitchFamily="34" charset="0"/>
              </a:rPr>
              <a:t>	</a:t>
            </a:r>
            <a:br>
              <a:rPr lang="en-US" b="1">
                <a:latin typeface="Comic Sans MS" pitchFamily="66" charset="0"/>
                <a:cs typeface="Tahoma" pitchFamily="34" charset="0"/>
              </a:rPr>
            </a:br>
            <a:r>
              <a:rPr lang="en-US" b="1">
                <a:latin typeface="Comic Sans MS" pitchFamily="66" charset="0"/>
                <a:cs typeface="Tahoma" pitchFamily="34" charset="0"/>
              </a:rPr>
              <a:t>	</a:t>
            </a:r>
          </a:p>
          <a:p>
            <a:endParaRPr lang="en-US" b="1">
              <a:latin typeface="Comic Sans MS" pitchFamily="66" charset="0"/>
              <a:cs typeface="Tahoma" pitchFamily="34" charset="0"/>
            </a:endParaRPr>
          </a:p>
          <a:p>
            <a:endParaRPr lang="en-US" b="1">
              <a:latin typeface="Comic Sans MS" pitchFamily="66" charset="0"/>
              <a:cs typeface="Tahoma" pitchFamily="34" charset="0"/>
            </a:endParaRPr>
          </a:p>
          <a:p>
            <a:r>
              <a:rPr lang="en-US" b="1">
                <a:latin typeface="Comic Sans MS" pitchFamily="66" charset="0"/>
                <a:cs typeface="Tahoma" pitchFamily="34" charset="0"/>
              </a:rPr>
              <a:t>Seating arrangements of doctor and patient</a:t>
            </a:r>
            <a:br>
              <a:rPr lang="en-US" b="1">
                <a:latin typeface="Comic Sans MS" pitchFamily="66" charset="0"/>
                <a:cs typeface="Tahoma" pitchFamily="34" charset="0"/>
              </a:rPr>
            </a:br>
            <a:r>
              <a:rPr lang="en-US" b="1">
                <a:latin typeface="Comic Sans MS" pitchFamily="66" charset="0"/>
                <a:cs typeface="Tahoma" pitchFamily="34" charset="0"/>
              </a:rPr>
              <a:t>      </a:t>
            </a:r>
            <a:r>
              <a:rPr lang="en-US" b="1">
                <a:latin typeface="Comic Sans MS" pitchFamily="66" charset="0"/>
                <a:cs typeface="Tahoma" pitchFamily="34" charset="0"/>
                <a:hlinkClick r:id="rId2" action="ppaction://hlinkfile"/>
              </a:rPr>
              <a:t>Show</a:t>
            </a:r>
            <a:endParaRPr lang="en-US"/>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mtClean="0"/>
              <a:t>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smtClean="0"/>
              <a:t>Interrupting </a:t>
            </a:r>
          </a:p>
          <a:p>
            <a:pPr eaLnBrk="1" hangingPunct="1">
              <a:lnSpc>
                <a:spcPct val="80000"/>
              </a:lnSpc>
              <a:buFont typeface="Wingdings" pitchFamily="2" charset="2"/>
              <a:buNone/>
            </a:pPr>
            <a:endParaRPr lang="en-US" sz="2800" b="1" smtClean="0"/>
          </a:p>
          <a:p>
            <a:pPr eaLnBrk="1" hangingPunct="1">
              <a:lnSpc>
                <a:spcPct val="80000"/>
              </a:lnSpc>
            </a:pPr>
            <a:r>
              <a:rPr lang="arn-CL" sz="2800" b="1" smtClean="0"/>
              <a:t>Offering advice and reassurance before the main problems have</a:t>
            </a:r>
            <a:r>
              <a:rPr lang="en-US" sz="2800" b="1" smtClean="0"/>
              <a:t> been i</a:t>
            </a:r>
            <a:r>
              <a:rPr lang="arn-CL" sz="2800" b="1" smtClean="0"/>
              <a:t>dentifiedl</a:t>
            </a:r>
            <a:endParaRPr lang="en-US" sz="2800" b="1" smtClean="0"/>
          </a:p>
          <a:p>
            <a:pPr eaLnBrk="1" hangingPunct="1">
              <a:lnSpc>
                <a:spcPct val="80000"/>
              </a:lnSpc>
            </a:pPr>
            <a:r>
              <a:rPr lang="en-US" sz="2800" b="1" smtClean="0"/>
              <a:t>Lack of concern</a:t>
            </a:r>
          </a:p>
          <a:p>
            <a:pPr eaLnBrk="1" hangingPunct="1">
              <a:lnSpc>
                <a:spcPct val="80000"/>
              </a:lnSpc>
              <a:buFont typeface="Wingdings" pitchFamily="2" charset="2"/>
              <a:buNone/>
            </a:pPr>
            <a:endParaRPr lang="ar-SA" sz="2800" b="1" smtClean="0"/>
          </a:p>
          <a:p>
            <a:pPr eaLnBrk="1" hangingPunct="1">
              <a:lnSpc>
                <a:spcPct val="80000"/>
              </a:lnSpc>
            </a:pPr>
            <a:r>
              <a:rPr lang="arn-CL" sz="2800" b="1" smtClean="0"/>
              <a:t>Attending to physical aspects only </a:t>
            </a:r>
            <a:endParaRPr lang="en-US" sz="2800" b="1" smtClean="0"/>
          </a:p>
          <a:p>
            <a:pPr eaLnBrk="1" hangingPunct="1">
              <a:lnSpc>
                <a:spcPct val="80000"/>
              </a:lnSpc>
              <a:buFont typeface="Wingdings" pitchFamily="2" charset="2"/>
              <a:buNone/>
            </a:pPr>
            <a:endParaRPr lang="ar-SA" sz="2800" b="1" smtClean="0"/>
          </a:p>
          <a:p>
            <a:pPr eaLnBrk="1" hangingPunct="1">
              <a:lnSpc>
                <a:spcPct val="80000"/>
              </a:lnSpc>
            </a:pPr>
            <a:r>
              <a:rPr lang="arn-CL" sz="2800" b="1" smtClean="0"/>
              <a:t>Switching the topic </a:t>
            </a:r>
            <a:endParaRPr lang="en-US" sz="2800" b="1" smtClean="0"/>
          </a:p>
          <a:p>
            <a:pPr eaLnBrk="1" hangingPunct="1">
              <a:lnSpc>
                <a:spcPct val="80000"/>
              </a:lnSpc>
            </a:pPr>
            <a:endParaRPr lang="en-US" sz="280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Reasons for patients not disclosing problems</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endParaRPr lang="en-US" b="1" smtClean="0"/>
          </a:p>
          <a:p>
            <a:pPr eaLnBrk="1" hangingPunct="1"/>
            <a:r>
              <a:rPr lang="arn-CL" b="1" smtClean="0"/>
              <a:t>Belief that nothing can be done </a:t>
            </a:r>
          </a:p>
          <a:p>
            <a:pPr eaLnBrk="1" hangingPunct="1"/>
            <a:r>
              <a:rPr lang="arn-CL" b="1" smtClean="0"/>
              <a:t>Reluctance to burden the doctor </a:t>
            </a:r>
          </a:p>
          <a:p>
            <a:pPr eaLnBrk="1" hangingPunct="1"/>
            <a:r>
              <a:rPr lang="arn-CL" b="1" smtClean="0"/>
              <a:t>Desire not to seem pathetic or ungrateful </a:t>
            </a:r>
            <a:endParaRPr lang="arn-CL" smtClean="0"/>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Reasons for patients not disclosing problems </a:t>
            </a:r>
            <a:r>
              <a:rPr lang="en-US" sz="2000" smtClean="0"/>
              <a:t>(Contn</a:t>
            </a:r>
            <a:r>
              <a:rPr lang="en-US" sz="2000" smtClean="0">
                <a:latin typeface="Arial" charset="0"/>
              </a:rPr>
              <a:t>…</a:t>
            </a:r>
            <a:r>
              <a:rPr lang="en-US" sz="2000" smtClean="0"/>
              <a:t>)</a:t>
            </a: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b="1" smtClean="0"/>
          </a:p>
          <a:p>
            <a:pPr eaLnBrk="1" hangingPunct="1"/>
            <a:r>
              <a:rPr lang="arn-CL" b="1" smtClean="0"/>
              <a:t>Concern that it is not legitimate to mention them </a:t>
            </a:r>
          </a:p>
          <a:p>
            <a:pPr eaLnBrk="1" hangingPunct="1"/>
            <a:r>
              <a:rPr lang="arn-CL" b="1" smtClean="0"/>
              <a:t>Doctors' blocking  </a:t>
            </a:r>
          </a:p>
          <a:p>
            <a:pPr eaLnBrk="1" hangingPunct="1"/>
            <a:r>
              <a:rPr lang="arn-CL" b="1" smtClean="0"/>
              <a:t>Worry that their fears of what is wrong with them will be confirmed </a:t>
            </a:r>
            <a:endParaRPr lang="en-US" b="1" smtClean="0"/>
          </a:p>
          <a:p>
            <a:pPr eaLnBrk="1" hangingPunct="1"/>
            <a:endParaRPr lang="en-US" smtClean="0"/>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ubtitle 1"/>
          <p:cNvSpPr>
            <a:spLocks noGrp="1"/>
          </p:cNvSpPr>
          <p:nvPr>
            <p:ph type="subTitle" idx="1"/>
          </p:nvPr>
        </p:nvSpPr>
        <p:spPr>
          <a:xfrm>
            <a:off x="214313" y="3200400"/>
            <a:ext cx="8472487" cy="3371850"/>
          </a:xfrm>
        </p:spPr>
        <p:txBody>
          <a:bodyPr/>
          <a:lstStyle/>
          <a:p>
            <a:pPr algn="l"/>
            <a:r>
              <a:rPr lang="en-US" sz="4000" b="1" smtClean="0">
                <a:latin typeface="Comic Sans MS" pitchFamily="66" charset="0"/>
                <a:cs typeface="Tahoma" pitchFamily="34" charset="0"/>
              </a:rPr>
              <a:t>* Cure some time.</a:t>
            </a:r>
            <a:br>
              <a:rPr lang="en-US" sz="4000" b="1" smtClean="0">
                <a:latin typeface="Comic Sans MS" pitchFamily="66" charset="0"/>
                <a:cs typeface="Tahoma" pitchFamily="34" charset="0"/>
              </a:rPr>
            </a:br>
            <a:r>
              <a:rPr lang="en-US" sz="4000" b="1" smtClean="0">
                <a:latin typeface="Comic Sans MS" pitchFamily="66" charset="0"/>
                <a:cs typeface="Tahoma" pitchFamily="34" charset="0"/>
              </a:rPr>
              <a:t>* Relieve often.</a:t>
            </a:r>
            <a:br>
              <a:rPr lang="en-US" sz="4000" b="1" smtClean="0">
                <a:latin typeface="Comic Sans MS" pitchFamily="66" charset="0"/>
                <a:cs typeface="Tahoma" pitchFamily="34" charset="0"/>
              </a:rPr>
            </a:br>
            <a:r>
              <a:rPr lang="en-US" sz="4000" b="1" smtClean="0">
                <a:latin typeface="Comic Sans MS" pitchFamily="66" charset="0"/>
                <a:cs typeface="Tahoma" pitchFamily="34" charset="0"/>
              </a:rPr>
              <a:t>* Prevent hopefully. </a:t>
            </a:r>
            <a:br>
              <a:rPr lang="en-US" sz="4000" b="1" smtClean="0">
                <a:latin typeface="Comic Sans MS" pitchFamily="66" charset="0"/>
                <a:cs typeface="Tahoma" pitchFamily="34" charset="0"/>
              </a:rPr>
            </a:br>
            <a:r>
              <a:rPr lang="en-US" sz="4000" b="1" smtClean="0">
                <a:latin typeface="Comic Sans MS" pitchFamily="66" charset="0"/>
                <a:cs typeface="Tahoma" pitchFamily="34" charset="0"/>
              </a:rPr>
              <a:t>* Comfort always.</a:t>
            </a:r>
            <a:br>
              <a:rPr lang="en-US" sz="4000" b="1" smtClean="0">
                <a:latin typeface="Comic Sans MS" pitchFamily="66" charset="0"/>
                <a:cs typeface="Tahoma" pitchFamily="34" charset="0"/>
              </a:rPr>
            </a:br>
            <a:r>
              <a:rPr lang="en-US" sz="4000" b="1" smtClean="0">
                <a:latin typeface="Comic Sans MS" pitchFamily="66" charset="0"/>
                <a:cs typeface="Tahoma" pitchFamily="34" charset="0"/>
              </a:rPr>
              <a:t>	</a:t>
            </a:r>
            <a:endParaRPr lang="en-US" sz="4000" smtClean="0"/>
          </a:p>
        </p:txBody>
      </p:sp>
      <p:sp>
        <p:nvSpPr>
          <p:cNvPr id="55299" name="Title 2"/>
          <p:cNvSpPr>
            <a:spLocks noGrp="1"/>
          </p:cNvSpPr>
          <p:nvPr>
            <p:ph type="ctrTitle"/>
          </p:nvPr>
        </p:nvSpPr>
        <p:spPr>
          <a:xfrm>
            <a:off x="457200" y="1506538"/>
            <a:ext cx="8229600" cy="1470025"/>
          </a:xfrm>
        </p:spPr>
        <p:txBody>
          <a:bodyPr/>
          <a:lstStyle/>
          <a:p>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Doctor should be able to:</a:t>
            </a:r>
            <a:br>
              <a:rPr sz="4400" b="1" smtClean="0">
                <a:latin typeface="Comic Sans MS" pitchFamily="66" charset="0"/>
                <a:cs typeface="Tahoma" pitchFamily="34" charset="0"/>
              </a:rPr>
            </a:br>
            <a:endParaRPr sz="4400" smtClean="0"/>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838200" y="1657350"/>
            <a:ext cx="4716463" cy="396875"/>
          </a:xfrm>
          <a:prstGeom prst="rect">
            <a:avLst/>
          </a:prstGeom>
          <a:noFill/>
          <a:ln w="9525">
            <a:noFill/>
            <a:miter lim="800000"/>
            <a:headEnd/>
            <a:tailEnd/>
          </a:ln>
        </p:spPr>
        <p:txBody>
          <a:bodyPr wrap="none">
            <a:spAutoFit/>
          </a:bodyPr>
          <a:lstStyle/>
          <a:p>
            <a:pPr eaLnBrk="0" hangingPunct="0"/>
            <a:r>
              <a:rPr lang="en-US" sz="2000" b="1" i="1">
                <a:solidFill>
                  <a:srgbClr val="003399"/>
                </a:solidFill>
              </a:rPr>
              <a:t>COMPONENTS OF COMMUNICATION </a:t>
            </a:r>
            <a:endParaRPr lang="en-US" sz="1200" b="1" u="sng">
              <a:latin typeface="Serifa Th BT" pitchFamily="18" charset="0"/>
            </a:endParaRPr>
          </a:p>
        </p:txBody>
      </p:sp>
      <p:sp>
        <p:nvSpPr>
          <p:cNvPr id="18435" name="Line 3"/>
          <p:cNvSpPr>
            <a:spLocks noChangeShapeType="1"/>
          </p:cNvSpPr>
          <p:nvPr/>
        </p:nvSpPr>
        <p:spPr bwMode="auto">
          <a:xfrm>
            <a:off x="762000" y="6172200"/>
            <a:ext cx="7543800" cy="0"/>
          </a:xfrm>
          <a:prstGeom prst="line">
            <a:avLst/>
          </a:prstGeom>
          <a:noFill/>
          <a:ln w="38100" cmpd="dbl">
            <a:solidFill>
              <a:schemeClr val="accent1"/>
            </a:solidFill>
            <a:round/>
            <a:headEnd/>
            <a:tailEnd/>
          </a:ln>
        </p:spPr>
        <p:txBody>
          <a:bodyPr wrap="none" anchor="ctr"/>
          <a:lstStyle/>
          <a:p>
            <a:endParaRPr lang="en-US"/>
          </a:p>
        </p:txBody>
      </p:sp>
      <p:sp>
        <p:nvSpPr>
          <p:cNvPr id="105476" name="Line 4"/>
          <p:cNvSpPr>
            <a:spLocks noChangeShapeType="1"/>
          </p:cNvSpPr>
          <p:nvPr/>
        </p:nvSpPr>
        <p:spPr bwMode="auto">
          <a:xfrm>
            <a:off x="2743200" y="1143000"/>
            <a:ext cx="5257800" cy="0"/>
          </a:xfrm>
          <a:prstGeom prst="line">
            <a:avLst/>
          </a:prstGeom>
          <a:noFill/>
          <a:ln w="19050">
            <a:solidFill>
              <a:schemeClr val="accent1"/>
            </a:solidFill>
            <a:round/>
            <a:headEnd/>
            <a:tailEnd/>
          </a:ln>
        </p:spPr>
        <p:txBody>
          <a:bodyPr wrap="none" anchor="ctr"/>
          <a:lstStyle/>
          <a:p>
            <a:endParaRPr lang="en-US"/>
          </a:p>
        </p:txBody>
      </p:sp>
      <p:sp>
        <p:nvSpPr>
          <p:cNvPr id="105477" name="Line 5"/>
          <p:cNvSpPr>
            <a:spLocks noChangeShapeType="1"/>
          </p:cNvSpPr>
          <p:nvPr/>
        </p:nvSpPr>
        <p:spPr bwMode="auto">
          <a:xfrm>
            <a:off x="8001000" y="1143000"/>
            <a:ext cx="0" cy="685800"/>
          </a:xfrm>
          <a:prstGeom prst="line">
            <a:avLst/>
          </a:prstGeom>
          <a:noFill/>
          <a:ln w="19050">
            <a:solidFill>
              <a:schemeClr val="accent1"/>
            </a:solidFill>
            <a:round/>
            <a:headEnd/>
            <a:tailEnd/>
          </a:ln>
        </p:spPr>
        <p:txBody>
          <a:bodyPr wrap="none" anchor="ctr"/>
          <a:lstStyle/>
          <a:p>
            <a:endParaRPr lang="en-US"/>
          </a:p>
        </p:txBody>
      </p:sp>
      <p:sp>
        <p:nvSpPr>
          <p:cNvPr id="105478" name="Line 6"/>
          <p:cNvSpPr>
            <a:spLocks noChangeShapeType="1"/>
          </p:cNvSpPr>
          <p:nvPr/>
        </p:nvSpPr>
        <p:spPr bwMode="auto">
          <a:xfrm flipH="1">
            <a:off x="5715000" y="1828800"/>
            <a:ext cx="2286000" cy="0"/>
          </a:xfrm>
          <a:prstGeom prst="line">
            <a:avLst/>
          </a:prstGeom>
          <a:noFill/>
          <a:ln w="19050">
            <a:solidFill>
              <a:schemeClr val="accent1"/>
            </a:solidFill>
            <a:round/>
            <a:headEnd/>
            <a:tailEnd type="triangle" w="med" len="med"/>
          </a:ln>
        </p:spPr>
        <p:txBody>
          <a:bodyPr wrap="none" anchor="ctr"/>
          <a:lstStyle/>
          <a:p>
            <a:endParaRPr lang="en-US"/>
          </a:p>
        </p:txBody>
      </p:sp>
      <p:sp>
        <p:nvSpPr>
          <p:cNvPr id="105479" name="Rectangle 7"/>
          <p:cNvSpPr>
            <a:spLocks noChangeArrowheads="1"/>
          </p:cNvSpPr>
          <p:nvPr/>
        </p:nvSpPr>
        <p:spPr bwMode="auto">
          <a:xfrm>
            <a:off x="1951038" y="3014663"/>
            <a:ext cx="1463675" cy="16827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hangingPunct="0">
              <a:defRPr/>
            </a:pPr>
            <a:endParaRPr lang="en-US" sz="1000" b="1">
              <a:latin typeface="Arial" charset="0"/>
            </a:endParaRPr>
          </a:p>
          <a:p>
            <a:pPr algn="ctr" eaLnBrk="0" hangingPunct="0">
              <a:defRPr/>
            </a:pPr>
            <a:r>
              <a:rPr lang="en-US" sz="1100" b="1">
                <a:latin typeface="Arial" charset="0"/>
              </a:rPr>
              <a:t>Sender –Encoder</a:t>
            </a:r>
            <a:endParaRPr lang="en-US" sz="1000" b="1">
              <a:latin typeface="Arial" charset="0"/>
            </a:endParaRPr>
          </a:p>
          <a:p>
            <a:pPr eaLnBrk="0" hangingPunct="0">
              <a:defRPr/>
            </a:pPr>
            <a:endParaRPr lang="en-US" sz="1200">
              <a:latin typeface="Arial" charset="0"/>
            </a:endParaRPr>
          </a:p>
          <a:p>
            <a:pPr eaLnBrk="0" hangingPunct="0">
              <a:defRPr/>
            </a:pPr>
            <a:r>
              <a:rPr lang="en-US" sz="1200">
                <a:latin typeface="Arial" charset="0"/>
              </a:rPr>
              <a:t> </a:t>
            </a:r>
          </a:p>
          <a:p>
            <a:pPr algn="ctr" eaLnBrk="0" hangingPunct="0">
              <a:defRPr/>
            </a:pPr>
            <a:r>
              <a:rPr lang="en-US" sz="1000">
                <a:latin typeface="Arial" charset="0"/>
              </a:rPr>
              <a:t>Thought, or an idea  to be sent to the receiver in true meanings </a:t>
            </a:r>
          </a:p>
        </p:txBody>
      </p:sp>
      <p:sp>
        <p:nvSpPr>
          <p:cNvPr id="105480" name="Rectangle 8"/>
          <p:cNvSpPr>
            <a:spLocks noChangeArrowheads="1"/>
          </p:cNvSpPr>
          <p:nvPr/>
        </p:nvSpPr>
        <p:spPr bwMode="auto">
          <a:xfrm>
            <a:off x="3976688" y="3014663"/>
            <a:ext cx="1279525" cy="16827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hangingPunct="0">
              <a:defRPr/>
            </a:pPr>
            <a:endParaRPr lang="en-US" sz="1200" b="1">
              <a:latin typeface="Arial" charset="0"/>
            </a:endParaRPr>
          </a:p>
          <a:p>
            <a:pPr algn="ctr" eaLnBrk="0" hangingPunct="0">
              <a:defRPr/>
            </a:pPr>
            <a:r>
              <a:rPr lang="en-US" sz="1100" b="1">
                <a:latin typeface="Arial" charset="0"/>
              </a:rPr>
              <a:t>Message</a:t>
            </a:r>
            <a:endParaRPr lang="en-US" sz="1200" b="1">
              <a:latin typeface="Arial" charset="0"/>
            </a:endParaRPr>
          </a:p>
          <a:p>
            <a:pPr algn="ctr" eaLnBrk="0" hangingPunct="0">
              <a:defRPr/>
            </a:pPr>
            <a:endParaRPr lang="en-US" sz="1200" b="1">
              <a:latin typeface="Arial" charset="0"/>
            </a:endParaRPr>
          </a:p>
          <a:p>
            <a:pPr algn="ctr" eaLnBrk="0" hangingPunct="0">
              <a:defRPr/>
            </a:pPr>
            <a:endParaRPr lang="en-US" sz="1200" b="1">
              <a:latin typeface="Arial" charset="0"/>
            </a:endParaRPr>
          </a:p>
          <a:p>
            <a:pPr algn="ctr" eaLnBrk="0" hangingPunct="0">
              <a:defRPr/>
            </a:pPr>
            <a:endParaRPr lang="en-US" sz="700" b="1">
              <a:latin typeface="Arial" charset="0"/>
            </a:endParaRPr>
          </a:p>
          <a:p>
            <a:pPr algn="ctr" eaLnBrk="0" hangingPunct="0">
              <a:defRPr/>
            </a:pPr>
            <a:endParaRPr lang="en-US" sz="700" b="1">
              <a:latin typeface="Arial" charset="0"/>
            </a:endParaRPr>
          </a:p>
          <a:p>
            <a:pPr algn="ctr" eaLnBrk="0" hangingPunct="0">
              <a:defRPr/>
            </a:pPr>
            <a:endParaRPr lang="en-US" sz="1200" b="1">
              <a:latin typeface="Arial" charset="0"/>
            </a:endParaRPr>
          </a:p>
          <a:p>
            <a:pPr algn="ctr" eaLnBrk="0" hangingPunct="0">
              <a:defRPr/>
            </a:pPr>
            <a:r>
              <a:rPr lang="en-US" sz="1100" b="1">
                <a:latin typeface="Arial" charset="0"/>
              </a:rPr>
              <a:t>Medium</a:t>
            </a:r>
          </a:p>
          <a:p>
            <a:pPr algn="ctr" eaLnBrk="0" hangingPunct="0">
              <a:defRPr/>
            </a:pPr>
            <a:r>
              <a:rPr lang="en-US" sz="1000">
                <a:latin typeface="Arial" charset="0"/>
              </a:rPr>
              <a:t>Verbal, Non-verbal</a:t>
            </a:r>
            <a:endParaRPr lang="en-US" sz="1200" b="1">
              <a:latin typeface="Arial" charset="0"/>
            </a:endParaRPr>
          </a:p>
        </p:txBody>
      </p:sp>
      <p:sp>
        <p:nvSpPr>
          <p:cNvPr id="105481" name="Rectangle 9"/>
          <p:cNvSpPr>
            <a:spLocks noChangeArrowheads="1"/>
          </p:cNvSpPr>
          <p:nvPr/>
        </p:nvSpPr>
        <p:spPr bwMode="auto">
          <a:xfrm>
            <a:off x="5851525" y="3014663"/>
            <a:ext cx="1463675" cy="16827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hangingPunct="0">
              <a:defRPr/>
            </a:pPr>
            <a:endParaRPr lang="en-US" sz="1000" b="1">
              <a:latin typeface="Arial" charset="0"/>
            </a:endParaRPr>
          </a:p>
          <a:p>
            <a:pPr algn="ctr" eaLnBrk="0" hangingPunct="0">
              <a:defRPr/>
            </a:pPr>
            <a:r>
              <a:rPr lang="en-US" sz="1100" b="1">
                <a:latin typeface="Arial" charset="0"/>
              </a:rPr>
              <a:t>Receiver - Decoder</a:t>
            </a:r>
          </a:p>
          <a:p>
            <a:pPr eaLnBrk="0" hangingPunct="0">
              <a:defRPr/>
            </a:pPr>
            <a:endParaRPr lang="en-US" sz="1200">
              <a:latin typeface="Arial" charset="0"/>
            </a:endParaRPr>
          </a:p>
          <a:p>
            <a:pPr eaLnBrk="0" hangingPunct="0">
              <a:defRPr/>
            </a:pPr>
            <a:endParaRPr lang="en-US" sz="1200">
              <a:latin typeface="Arial" charset="0"/>
            </a:endParaRPr>
          </a:p>
          <a:p>
            <a:pPr algn="ctr" eaLnBrk="0" hangingPunct="0">
              <a:defRPr/>
            </a:pPr>
            <a:r>
              <a:rPr lang="en-US" sz="1000">
                <a:latin typeface="Arial" charset="0"/>
              </a:rPr>
              <a:t>Thought or the idea of sender received in right perception</a:t>
            </a:r>
          </a:p>
        </p:txBody>
      </p:sp>
      <p:grpSp>
        <p:nvGrpSpPr>
          <p:cNvPr id="2" name="Group 10"/>
          <p:cNvGrpSpPr>
            <a:grpSpLocks/>
          </p:cNvGrpSpPr>
          <p:nvPr/>
        </p:nvGrpSpPr>
        <p:grpSpPr bwMode="auto">
          <a:xfrm>
            <a:off x="2036763" y="3519488"/>
            <a:ext cx="5183187" cy="0"/>
            <a:chOff x="1283" y="2217"/>
            <a:chExt cx="3265" cy="0"/>
          </a:xfrm>
        </p:grpSpPr>
        <p:sp>
          <p:nvSpPr>
            <p:cNvPr id="18459" name="Line 11"/>
            <p:cNvSpPr>
              <a:spLocks noChangeShapeType="1"/>
            </p:cNvSpPr>
            <p:nvPr/>
          </p:nvSpPr>
          <p:spPr bwMode="auto">
            <a:xfrm>
              <a:off x="1283" y="2217"/>
              <a:ext cx="806" cy="0"/>
            </a:xfrm>
            <a:prstGeom prst="line">
              <a:avLst/>
            </a:prstGeom>
            <a:noFill/>
            <a:ln w="9525">
              <a:solidFill>
                <a:srgbClr val="000000"/>
              </a:solidFill>
              <a:round/>
              <a:headEnd/>
              <a:tailEnd/>
            </a:ln>
          </p:spPr>
          <p:txBody>
            <a:bodyPr/>
            <a:lstStyle/>
            <a:p>
              <a:endParaRPr lang="en-US"/>
            </a:p>
          </p:txBody>
        </p:sp>
        <p:sp>
          <p:nvSpPr>
            <p:cNvPr id="18460" name="Line 12"/>
            <p:cNvSpPr>
              <a:spLocks noChangeShapeType="1"/>
            </p:cNvSpPr>
            <p:nvPr/>
          </p:nvSpPr>
          <p:spPr bwMode="auto">
            <a:xfrm>
              <a:off x="3742" y="2217"/>
              <a:ext cx="806" cy="0"/>
            </a:xfrm>
            <a:prstGeom prst="line">
              <a:avLst/>
            </a:prstGeom>
            <a:noFill/>
            <a:ln w="9525">
              <a:solidFill>
                <a:srgbClr val="000000"/>
              </a:solidFill>
              <a:round/>
              <a:headEnd/>
              <a:tailEnd/>
            </a:ln>
          </p:spPr>
          <p:txBody>
            <a:bodyPr/>
            <a:lstStyle/>
            <a:p>
              <a:endParaRPr lang="en-US"/>
            </a:p>
          </p:txBody>
        </p:sp>
      </p:grpSp>
      <p:sp>
        <p:nvSpPr>
          <p:cNvPr id="105485" name="Rectangle 13"/>
          <p:cNvSpPr>
            <a:spLocks noChangeArrowheads="1"/>
          </p:cNvSpPr>
          <p:nvPr/>
        </p:nvSpPr>
        <p:spPr bwMode="auto">
          <a:xfrm>
            <a:off x="3840163" y="5476875"/>
            <a:ext cx="1493837" cy="6159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hangingPunct="0">
              <a:defRPr/>
            </a:pPr>
            <a:endParaRPr lang="en-US" sz="1000" b="1">
              <a:latin typeface="Arial" charset="0"/>
            </a:endParaRPr>
          </a:p>
          <a:p>
            <a:pPr algn="ctr" eaLnBrk="0" hangingPunct="0">
              <a:defRPr/>
            </a:pPr>
            <a:r>
              <a:rPr lang="en-US" sz="1200" b="1">
                <a:latin typeface="Arial" charset="0"/>
              </a:rPr>
              <a:t>FEEDBACK</a:t>
            </a:r>
          </a:p>
          <a:p>
            <a:pPr algn="ctr" eaLnBrk="0" hangingPunct="0">
              <a:defRPr/>
            </a:pPr>
            <a:r>
              <a:rPr lang="en-US" sz="1000">
                <a:latin typeface="Arial" charset="0"/>
              </a:rPr>
              <a:t>Verbal, Non-verbal</a:t>
            </a:r>
          </a:p>
        </p:txBody>
      </p:sp>
      <p:sp>
        <p:nvSpPr>
          <p:cNvPr id="105486" name="Line 14"/>
          <p:cNvSpPr>
            <a:spLocks noChangeShapeType="1"/>
          </p:cNvSpPr>
          <p:nvPr/>
        </p:nvSpPr>
        <p:spPr bwMode="auto">
          <a:xfrm flipH="1">
            <a:off x="2459038" y="5840413"/>
            <a:ext cx="1371600" cy="0"/>
          </a:xfrm>
          <a:prstGeom prst="line">
            <a:avLst/>
          </a:prstGeom>
          <a:noFill/>
          <a:ln w="9525">
            <a:solidFill>
              <a:srgbClr val="000000"/>
            </a:solidFill>
            <a:round/>
            <a:headEnd/>
            <a:tailEnd/>
          </a:ln>
        </p:spPr>
        <p:txBody>
          <a:bodyPr/>
          <a:lstStyle/>
          <a:p>
            <a:endParaRPr lang="en-US"/>
          </a:p>
        </p:txBody>
      </p:sp>
      <p:sp>
        <p:nvSpPr>
          <p:cNvPr id="105487" name="Line 15"/>
          <p:cNvSpPr>
            <a:spLocks noChangeShapeType="1"/>
          </p:cNvSpPr>
          <p:nvPr/>
        </p:nvSpPr>
        <p:spPr bwMode="auto">
          <a:xfrm>
            <a:off x="5334000" y="5840413"/>
            <a:ext cx="1279525" cy="0"/>
          </a:xfrm>
          <a:prstGeom prst="line">
            <a:avLst/>
          </a:prstGeom>
          <a:noFill/>
          <a:ln w="9525">
            <a:solidFill>
              <a:srgbClr val="000000"/>
            </a:solidFill>
            <a:round/>
            <a:headEnd/>
            <a:tailEnd/>
          </a:ln>
        </p:spPr>
        <p:txBody>
          <a:bodyPr/>
          <a:lstStyle/>
          <a:p>
            <a:endParaRPr lang="en-US"/>
          </a:p>
        </p:txBody>
      </p:sp>
      <p:sp>
        <p:nvSpPr>
          <p:cNvPr id="105488" name="Line 16"/>
          <p:cNvSpPr>
            <a:spLocks noChangeShapeType="1"/>
          </p:cNvSpPr>
          <p:nvPr/>
        </p:nvSpPr>
        <p:spPr bwMode="auto">
          <a:xfrm flipV="1">
            <a:off x="2452688" y="4832350"/>
            <a:ext cx="0" cy="1008063"/>
          </a:xfrm>
          <a:prstGeom prst="line">
            <a:avLst/>
          </a:prstGeom>
          <a:noFill/>
          <a:ln w="9525">
            <a:solidFill>
              <a:srgbClr val="000000"/>
            </a:solidFill>
            <a:round/>
            <a:headEnd/>
            <a:tailEnd type="triangle" w="med" len="med"/>
          </a:ln>
        </p:spPr>
        <p:txBody>
          <a:bodyPr/>
          <a:lstStyle/>
          <a:p>
            <a:endParaRPr lang="en-US"/>
          </a:p>
        </p:txBody>
      </p:sp>
      <p:sp>
        <p:nvSpPr>
          <p:cNvPr id="105489" name="Text Box 17"/>
          <p:cNvSpPr txBox="1">
            <a:spLocks noChangeArrowheads="1"/>
          </p:cNvSpPr>
          <p:nvPr/>
        </p:nvSpPr>
        <p:spPr bwMode="auto">
          <a:xfrm>
            <a:off x="3962400" y="2057400"/>
            <a:ext cx="1189038" cy="420688"/>
          </a:xfrm>
          <a:prstGeom prst="rect">
            <a:avLst/>
          </a:prstGeom>
          <a:solidFill>
            <a:srgbClr val="FFFFFF"/>
          </a:solidFill>
          <a:ln w="9525">
            <a:noFill/>
            <a:miter lim="800000"/>
            <a:headEnd/>
            <a:tailEnd/>
          </a:ln>
        </p:spPr>
        <p:txBody>
          <a:bodyPr/>
          <a:lstStyle/>
          <a:p>
            <a:pPr algn="ctr" eaLnBrk="0" hangingPunct="0"/>
            <a:r>
              <a:rPr lang="en-US" sz="1400">
                <a:latin typeface="Impact" pitchFamily="34" charset="0"/>
              </a:rPr>
              <a:t>CONTEXT</a:t>
            </a:r>
          </a:p>
          <a:p>
            <a:pPr algn="ctr" eaLnBrk="0" hangingPunct="0"/>
            <a:r>
              <a:rPr lang="en-US" sz="1000">
                <a:latin typeface="Arial" charset="0"/>
              </a:rPr>
              <a:t>Stimuli</a:t>
            </a:r>
          </a:p>
        </p:txBody>
      </p:sp>
      <p:grpSp>
        <p:nvGrpSpPr>
          <p:cNvPr id="3" name="Group 18"/>
          <p:cNvGrpSpPr>
            <a:grpSpLocks/>
          </p:cNvGrpSpPr>
          <p:nvPr/>
        </p:nvGrpSpPr>
        <p:grpSpPr bwMode="auto">
          <a:xfrm>
            <a:off x="2408238" y="2224088"/>
            <a:ext cx="4205287" cy="674687"/>
            <a:chOff x="1517" y="1401"/>
            <a:chExt cx="2649" cy="425"/>
          </a:xfrm>
        </p:grpSpPr>
        <p:sp>
          <p:nvSpPr>
            <p:cNvPr id="18454" name="Line 19"/>
            <p:cNvSpPr>
              <a:spLocks noChangeShapeType="1"/>
            </p:cNvSpPr>
            <p:nvPr/>
          </p:nvSpPr>
          <p:spPr bwMode="auto">
            <a:xfrm>
              <a:off x="2899" y="1614"/>
              <a:ext cx="0" cy="212"/>
            </a:xfrm>
            <a:prstGeom prst="line">
              <a:avLst/>
            </a:prstGeom>
            <a:noFill/>
            <a:ln w="9525">
              <a:solidFill>
                <a:srgbClr val="000000"/>
              </a:solidFill>
              <a:round/>
              <a:headEnd/>
              <a:tailEnd type="triangle" w="med" len="med"/>
            </a:ln>
          </p:spPr>
          <p:txBody>
            <a:bodyPr/>
            <a:lstStyle/>
            <a:p>
              <a:endParaRPr lang="en-US"/>
            </a:p>
          </p:txBody>
        </p:sp>
        <p:sp>
          <p:nvSpPr>
            <p:cNvPr id="18455" name="Line 20"/>
            <p:cNvSpPr>
              <a:spLocks noChangeShapeType="1"/>
            </p:cNvSpPr>
            <p:nvPr/>
          </p:nvSpPr>
          <p:spPr bwMode="auto">
            <a:xfrm>
              <a:off x="3130" y="1402"/>
              <a:ext cx="1036" cy="0"/>
            </a:xfrm>
            <a:prstGeom prst="line">
              <a:avLst/>
            </a:prstGeom>
            <a:noFill/>
            <a:ln w="9525">
              <a:solidFill>
                <a:srgbClr val="000000"/>
              </a:solidFill>
              <a:round/>
              <a:headEnd/>
              <a:tailEnd/>
            </a:ln>
          </p:spPr>
          <p:txBody>
            <a:bodyPr/>
            <a:lstStyle/>
            <a:p>
              <a:endParaRPr lang="en-US"/>
            </a:p>
          </p:txBody>
        </p:sp>
        <p:sp>
          <p:nvSpPr>
            <p:cNvPr id="18456" name="Line 21"/>
            <p:cNvSpPr>
              <a:spLocks noChangeShapeType="1"/>
            </p:cNvSpPr>
            <p:nvPr/>
          </p:nvSpPr>
          <p:spPr bwMode="auto">
            <a:xfrm>
              <a:off x="1517" y="1402"/>
              <a:ext cx="1037" cy="0"/>
            </a:xfrm>
            <a:prstGeom prst="line">
              <a:avLst/>
            </a:prstGeom>
            <a:noFill/>
            <a:ln w="9525">
              <a:solidFill>
                <a:srgbClr val="000000"/>
              </a:solidFill>
              <a:round/>
              <a:headEnd/>
              <a:tailEnd/>
            </a:ln>
          </p:spPr>
          <p:txBody>
            <a:bodyPr/>
            <a:lstStyle/>
            <a:p>
              <a:endParaRPr lang="en-US"/>
            </a:p>
          </p:txBody>
        </p:sp>
        <p:sp>
          <p:nvSpPr>
            <p:cNvPr id="18457" name="Line 22"/>
            <p:cNvSpPr>
              <a:spLocks noChangeShapeType="1"/>
            </p:cNvSpPr>
            <p:nvPr/>
          </p:nvSpPr>
          <p:spPr bwMode="auto">
            <a:xfrm>
              <a:off x="4166" y="1402"/>
              <a:ext cx="0" cy="424"/>
            </a:xfrm>
            <a:prstGeom prst="line">
              <a:avLst/>
            </a:prstGeom>
            <a:noFill/>
            <a:ln w="9525">
              <a:solidFill>
                <a:srgbClr val="000000"/>
              </a:solidFill>
              <a:round/>
              <a:headEnd/>
              <a:tailEnd type="triangle" w="med" len="med"/>
            </a:ln>
          </p:spPr>
          <p:txBody>
            <a:bodyPr/>
            <a:lstStyle/>
            <a:p>
              <a:endParaRPr lang="en-US"/>
            </a:p>
          </p:txBody>
        </p:sp>
        <p:sp>
          <p:nvSpPr>
            <p:cNvPr id="18458" name="Line 23"/>
            <p:cNvSpPr>
              <a:spLocks noChangeShapeType="1"/>
            </p:cNvSpPr>
            <p:nvPr/>
          </p:nvSpPr>
          <p:spPr bwMode="auto">
            <a:xfrm>
              <a:off x="1518" y="1401"/>
              <a:ext cx="0" cy="424"/>
            </a:xfrm>
            <a:prstGeom prst="line">
              <a:avLst/>
            </a:prstGeom>
            <a:noFill/>
            <a:ln w="9525">
              <a:solidFill>
                <a:srgbClr val="000000"/>
              </a:solidFill>
              <a:round/>
              <a:headEnd/>
              <a:tailEnd type="triangle" w="med" len="med"/>
            </a:ln>
          </p:spPr>
          <p:txBody>
            <a:bodyPr/>
            <a:lstStyle/>
            <a:p>
              <a:endParaRPr lang="en-US"/>
            </a:p>
          </p:txBody>
        </p:sp>
      </p:grpSp>
      <p:sp>
        <p:nvSpPr>
          <p:cNvPr id="105496" name="AutoShape 24"/>
          <p:cNvSpPr>
            <a:spLocks noChangeArrowheads="1"/>
          </p:cNvSpPr>
          <p:nvPr/>
        </p:nvSpPr>
        <p:spPr bwMode="auto">
          <a:xfrm>
            <a:off x="3429000" y="3733800"/>
            <a:ext cx="533400" cy="381000"/>
          </a:xfrm>
          <a:prstGeom prst="rightArrow">
            <a:avLst>
              <a:gd name="adj1" fmla="val 50000"/>
              <a:gd name="adj2" fmla="val 35000"/>
            </a:avLst>
          </a:prstGeom>
          <a:solidFill>
            <a:srgbClr val="F48CA5"/>
          </a:solidFill>
          <a:ln w="9525">
            <a:solidFill>
              <a:schemeClr val="tx1"/>
            </a:solidFill>
            <a:miter lim="800000"/>
            <a:headEnd/>
            <a:tailEnd/>
          </a:ln>
        </p:spPr>
        <p:txBody>
          <a:bodyPr wrap="none" anchor="ctr"/>
          <a:lstStyle/>
          <a:p>
            <a:endParaRPr lang="en-US"/>
          </a:p>
        </p:txBody>
      </p:sp>
      <p:sp>
        <p:nvSpPr>
          <p:cNvPr id="105497" name="AutoShape 25"/>
          <p:cNvSpPr>
            <a:spLocks noChangeArrowheads="1"/>
          </p:cNvSpPr>
          <p:nvPr/>
        </p:nvSpPr>
        <p:spPr bwMode="auto">
          <a:xfrm>
            <a:off x="5286375" y="3733800"/>
            <a:ext cx="533400" cy="381000"/>
          </a:xfrm>
          <a:prstGeom prst="rightArrow">
            <a:avLst>
              <a:gd name="adj1" fmla="val 50000"/>
              <a:gd name="adj2" fmla="val 35000"/>
            </a:avLst>
          </a:prstGeom>
          <a:solidFill>
            <a:srgbClr val="F48CA5"/>
          </a:solidFill>
          <a:ln w="9525">
            <a:solidFill>
              <a:schemeClr val="tx1"/>
            </a:solidFill>
            <a:miter lim="800000"/>
            <a:headEnd/>
            <a:tailEnd/>
          </a:ln>
        </p:spPr>
        <p:txBody>
          <a:bodyPr wrap="none" anchor="ctr"/>
          <a:lstStyle/>
          <a:p>
            <a:endParaRPr lang="en-US"/>
          </a:p>
        </p:txBody>
      </p:sp>
      <p:sp>
        <p:nvSpPr>
          <p:cNvPr id="105498" name="Line 26"/>
          <p:cNvSpPr>
            <a:spLocks noChangeShapeType="1"/>
          </p:cNvSpPr>
          <p:nvPr/>
        </p:nvSpPr>
        <p:spPr bwMode="auto">
          <a:xfrm>
            <a:off x="6615113" y="4786313"/>
            <a:ext cx="0" cy="1066800"/>
          </a:xfrm>
          <a:prstGeom prst="line">
            <a:avLst/>
          </a:prstGeom>
          <a:noFill/>
          <a:ln w="9525">
            <a:solidFill>
              <a:schemeClr val="tx1"/>
            </a:solidFill>
            <a:round/>
            <a:headEnd/>
            <a:tailEnd/>
          </a:ln>
        </p:spPr>
        <p:txBody>
          <a:bodyPr/>
          <a:lstStyle/>
          <a:p>
            <a:endParaRPr lang="en-US"/>
          </a:p>
        </p:txBody>
      </p:sp>
      <p:sp>
        <p:nvSpPr>
          <p:cNvPr id="105499" name="Text Box 27"/>
          <p:cNvSpPr txBox="1">
            <a:spLocks noChangeArrowheads="1"/>
          </p:cNvSpPr>
          <p:nvPr/>
        </p:nvSpPr>
        <p:spPr bwMode="auto">
          <a:xfrm>
            <a:off x="4129088" y="3687763"/>
            <a:ext cx="1052512" cy="427037"/>
          </a:xfrm>
          <a:prstGeom prst="rect">
            <a:avLst/>
          </a:prstGeom>
          <a:solidFill>
            <a:srgbClr val="C5F2F1"/>
          </a:solidFill>
          <a:ln w="9525">
            <a:noFill/>
            <a:miter lim="800000"/>
            <a:headEnd/>
            <a:tailEnd/>
          </a:ln>
        </p:spPr>
        <p:txBody>
          <a:bodyPr wrap="none">
            <a:spAutoFit/>
          </a:bodyPr>
          <a:lstStyle/>
          <a:p>
            <a:pPr eaLnBrk="0" hangingPunct="0"/>
            <a:r>
              <a:rPr lang="en-US" sz="2200" b="1">
                <a:solidFill>
                  <a:srgbClr val="9C004E"/>
                </a:solidFill>
              </a:rPr>
              <a:t>NOISE</a:t>
            </a:r>
            <a:endParaRPr lang="en-US">
              <a:solidFill>
                <a:srgbClr val="9C004E"/>
              </a:solidFill>
            </a:endParaRPr>
          </a:p>
        </p:txBody>
      </p:sp>
      <p:sp>
        <p:nvSpPr>
          <p:cNvPr id="105500" name="Rectangle 28"/>
          <p:cNvSpPr>
            <a:spLocks noChangeArrowheads="1"/>
          </p:cNvSpPr>
          <p:nvPr/>
        </p:nvSpPr>
        <p:spPr bwMode="auto">
          <a:xfrm>
            <a:off x="609600" y="304800"/>
            <a:ext cx="7924800" cy="1143000"/>
          </a:xfrm>
          <a:prstGeom prst="rect">
            <a:avLst/>
          </a:prstGeom>
          <a:noFill/>
          <a:ln w="9525">
            <a:noFill/>
            <a:miter lim="800000"/>
            <a:headEnd/>
            <a:tailEnd/>
          </a:ln>
          <a:effectLst/>
        </p:spPr>
        <p:txBody>
          <a:bodyPr anchor="ctr"/>
          <a:lstStyle/>
          <a:p>
            <a:pPr>
              <a:defRPr/>
            </a:pPr>
            <a:r>
              <a:rPr lang="en-US" sz="2000" b="1">
                <a:solidFill>
                  <a:srgbClr val="000099"/>
                </a:solidFill>
                <a:effectLst>
                  <a:outerShdw blurRad="38100" dist="38100" dir="2700000" algn="tl">
                    <a:srgbClr val="C0C0C0"/>
                  </a:outerShdw>
                </a:effectLst>
                <a:latin typeface="Century Gothic" pitchFamily="34" charset="0"/>
              </a:rPr>
              <a:t>C o m p o n e n t s   o f    C o m m u n i c a  t i o n</a:t>
            </a:r>
            <a:endParaRPr lang="en-US" sz="38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p:cTn id="7" dur="500" fill="hold"/>
                                        <p:tgtEl>
                                          <p:spTgt spid="105476"/>
                                        </p:tgtEl>
                                        <p:attrNameLst>
                                          <p:attrName>ppt_x</p:attrName>
                                        </p:attrNameLst>
                                      </p:cBhvr>
                                      <p:tavLst>
                                        <p:tav tm="0">
                                          <p:val>
                                            <p:strVal val="#ppt_x-#ppt_w/2"/>
                                          </p:val>
                                        </p:tav>
                                        <p:tav tm="100000">
                                          <p:val>
                                            <p:strVal val="#ppt_x"/>
                                          </p:val>
                                        </p:tav>
                                      </p:tavLst>
                                    </p:anim>
                                    <p:anim calcmode="lin" valueType="num">
                                      <p:cBhvr>
                                        <p:cTn id="8" dur="500" fill="hold"/>
                                        <p:tgtEl>
                                          <p:spTgt spid="105476"/>
                                        </p:tgtEl>
                                        <p:attrNameLst>
                                          <p:attrName>ppt_y</p:attrName>
                                        </p:attrNameLst>
                                      </p:cBhvr>
                                      <p:tavLst>
                                        <p:tav tm="0">
                                          <p:val>
                                            <p:strVal val="#ppt_y"/>
                                          </p:val>
                                        </p:tav>
                                        <p:tav tm="100000">
                                          <p:val>
                                            <p:strVal val="#ppt_y"/>
                                          </p:val>
                                        </p:tav>
                                      </p:tavLst>
                                    </p:anim>
                                    <p:anim calcmode="lin" valueType="num">
                                      <p:cBhvr>
                                        <p:cTn id="9" dur="500" fill="hold"/>
                                        <p:tgtEl>
                                          <p:spTgt spid="105476"/>
                                        </p:tgtEl>
                                        <p:attrNameLst>
                                          <p:attrName>ppt_w</p:attrName>
                                        </p:attrNameLst>
                                      </p:cBhvr>
                                      <p:tavLst>
                                        <p:tav tm="0">
                                          <p:val>
                                            <p:fltVal val="0"/>
                                          </p:val>
                                        </p:tav>
                                        <p:tav tm="100000">
                                          <p:val>
                                            <p:strVal val="#ppt_w"/>
                                          </p:val>
                                        </p:tav>
                                      </p:tavLst>
                                    </p:anim>
                                    <p:anim calcmode="lin" valueType="num">
                                      <p:cBhvr>
                                        <p:cTn id="10" dur="500" fill="hold"/>
                                        <p:tgtEl>
                                          <p:spTgt spid="10547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05477"/>
                                        </p:tgtEl>
                                        <p:attrNameLst>
                                          <p:attrName>style.visibility</p:attrName>
                                        </p:attrNameLst>
                                      </p:cBhvr>
                                      <p:to>
                                        <p:strVal val="visible"/>
                                      </p:to>
                                    </p:set>
                                    <p:anim calcmode="lin" valueType="num">
                                      <p:cBhvr>
                                        <p:cTn id="14" dur="500" fill="hold"/>
                                        <p:tgtEl>
                                          <p:spTgt spid="105477"/>
                                        </p:tgtEl>
                                        <p:attrNameLst>
                                          <p:attrName>ppt_x</p:attrName>
                                        </p:attrNameLst>
                                      </p:cBhvr>
                                      <p:tavLst>
                                        <p:tav tm="0">
                                          <p:val>
                                            <p:strVal val="#ppt_x"/>
                                          </p:val>
                                        </p:tav>
                                        <p:tav tm="100000">
                                          <p:val>
                                            <p:strVal val="#ppt_x"/>
                                          </p:val>
                                        </p:tav>
                                      </p:tavLst>
                                    </p:anim>
                                    <p:anim calcmode="lin" valueType="num">
                                      <p:cBhvr>
                                        <p:cTn id="15" dur="500" fill="hold"/>
                                        <p:tgtEl>
                                          <p:spTgt spid="105477"/>
                                        </p:tgtEl>
                                        <p:attrNameLst>
                                          <p:attrName>ppt_y</p:attrName>
                                        </p:attrNameLst>
                                      </p:cBhvr>
                                      <p:tavLst>
                                        <p:tav tm="0">
                                          <p:val>
                                            <p:strVal val="#ppt_y-#ppt_h/2"/>
                                          </p:val>
                                        </p:tav>
                                        <p:tav tm="100000">
                                          <p:val>
                                            <p:strVal val="#ppt_y"/>
                                          </p:val>
                                        </p:tav>
                                      </p:tavLst>
                                    </p:anim>
                                    <p:anim calcmode="lin" valueType="num">
                                      <p:cBhvr>
                                        <p:cTn id="16" dur="500" fill="hold"/>
                                        <p:tgtEl>
                                          <p:spTgt spid="105477"/>
                                        </p:tgtEl>
                                        <p:attrNameLst>
                                          <p:attrName>ppt_w</p:attrName>
                                        </p:attrNameLst>
                                      </p:cBhvr>
                                      <p:tavLst>
                                        <p:tav tm="0">
                                          <p:val>
                                            <p:strVal val="#ppt_w"/>
                                          </p:val>
                                        </p:tav>
                                        <p:tav tm="100000">
                                          <p:val>
                                            <p:strVal val="#ppt_w"/>
                                          </p:val>
                                        </p:tav>
                                      </p:tavLst>
                                    </p:anim>
                                    <p:anim calcmode="lin" valueType="num">
                                      <p:cBhvr>
                                        <p:cTn id="17" dur="500" fill="hold"/>
                                        <p:tgtEl>
                                          <p:spTgt spid="105477"/>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2" fill="hold" grpId="0" nodeType="afterEffect">
                                  <p:stCondLst>
                                    <p:cond delay="0"/>
                                  </p:stCondLst>
                                  <p:childTnLst>
                                    <p:set>
                                      <p:cBhvr>
                                        <p:cTn id="20" dur="1" fill="hold">
                                          <p:stCondLst>
                                            <p:cond delay="0"/>
                                          </p:stCondLst>
                                        </p:cTn>
                                        <p:tgtEl>
                                          <p:spTgt spid="105478"/>
                                        </p:tgtEl>
                                        <p:attrNameLst>
                                          <p:attrName>style.visibility</p:attrName>
                                        </p:attrNameLst>
                                      </p:cBhvr>
                                      <p:to>
                                        <p:strVal val="visible"/>
                                      </p:to>
                                    </p:set>
                                    <p:anim calcmode="lin" valueType="num">
                                      <p:cBhvr>
                                        <p:cTn id="21" dur="500" fill="hold"/>
                                        <p:tgtEl>
                                          <p:spTgt spid="105478"/>
                                        </p:tgtEl>
                                        <p:attrNameLst>
                                          <p:attrName>ppt_x</p:attrName>
                                        </p:attrNameLst>
                                      </p:cBhvr>
                                      <p:tavLst>
                                        <p:tav tm="0">
                                          <p:val>
                                            <p:strVal val="#ppt_x+#ppt_w/2"/>
                                          </p:val>
                                        </p:tav>
                                        <p:tav tm="100000">
                                          <p:val>
                                            <p:strVal val="#ppt_x"/>
                                          </p:val>
                                        </p:tav>
                                      </p:tavLst>
                                    </p:anim>
                                    <p:anim calcmode="lin" valueType="num">
                                      <p:cBhvr>
                                        <p:cTn id="22" dur="500" fill="hold"/>
                                        <p:tgtEl>
                                          <p:spTgt spid="105478"/>
                                        </p:tgtEl>
                                        <p:attrNameLst>
                                          <p:attrName>ppt_y</p:attrName>
                                        </p:attrNameLst>
                                      </p:cBhvr>
                                      <p:tavLst>
                                        <p:tav tm="0">
                                          <p:val>
                                            <p:strVal val="#ppt_y"/>
                                          </p:val>
                                        </p:tav>
                                        <p:tav tm="100000">
                                          <p:val>
                                            <p:strVal val="#ppt_y"/>
                                          </p:val>
                                        </p:tav>
                                      </p:tavLst>
                                    </p:anim>
                                    <p:anim calcmode="lin" valueType="num">
                                      <p:cBhvr>
                                        <p:cTn id="23" dur="500" fill="hold"/>
                                        <p:tgtEl>
                                          <p:spTgt spid="105478"/>
                                        </p:tgtEl>
                                        <p:attrNameLst>
                                          <p:attrName>ppt_w</p:attrName>
                                        </p:attrNameLst>
                                      </p:cBhvr>
                                      <p:tavLst>
                                        <p:tav tm="0">
                                          <p:val>
                                            <p:fltVal val="0"/>
                                          </p:val>
                                        </p:tav>
                                        <p:tav tm="100000">
                                          <p:val>
                                            <p:strVal val="#ppt_w"/>
                                          </p:val>
                                        </p:tav>
                                      </p:tavLst>
                                    </p:anim>
                                    <p:anim calcmode="lin" valueType="num">
                                      <p:cBhvr>
                                        <p:cTn id="24" dur="500" fill="hold"/>
                                        <p:tgtEl>
                                          <p:spTgt spid="10547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4" presetClass="entr" presetSubtype="32" fill="hold" grpId="0" nodeType="afterEffect">
                                  <p:stCondLst>
                                    <p:cond delay="0"/>
                                  </p:stCondLst>
                                  <p:childTnLst>
                                    <p:set>
                                      <p:cBhvr>
                                        <p:cTn id="27" dur="1" fill="hold">
                                          <p:stCondLst>
                                            <p:cond delay="0"/>
                                          </p:stCondLst>
                                        </p:cTn>
                                        <p:tgtEl>
                                          <p:spTgt spid="105474"/>
                                        </p:tgtEl>
                                        <p:attrNameLst>
                                          <p:attrName>style.visibility</p:attrName>
                                        </p:attrNameLst>
                                      </p:cBhvr>
                                      <p:to>
                                        <p:strVal val="visible"/>
                                      </p:to>
                                    </p:set>
                                    <p:animEffect transition="in" filter="box(out)">
                                      <p:cBhvr>
                                        <p:cTn id="28" dur="500"/>
                                        <p:tgtEl>
                                          <p:spTgt spid="10547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5489"/>
                                        </p:tgtEl>
                                        <p:attrNameLst>
                                          <p:attrName>style.visibility</p:attrName>
                                        </p:attrNameLst>
                                      </p:cBhvr>
                                      <p:to>
                                        <p:strVal val="visible"/>
                                      </p:to>
                                    </p:se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105479"/>
                                        </p:tgtEl>
                                        <p:attrNameLst>
                                          <p:attrName>style.visibility</p:attrName>
                                        </p:attrNameLst>
                                      </p:cBhvr>
                                      <p:to>
                                        <p:strVal val="visible"/>
                                      </p:to>
                                    </p:set>
                                    <p:anim calcmode="lin" valueType="num">
                                      <p:cBhvr additive="base">
                                        <p:cTn id="36" dur="500" fill="hold"/>
                                        <p:tgtEl>
                                          <p:spTgt spid="105479"/>
                                        </p:tgtEl>
                                        <p:attrNameLst>
                                          <p:attrName>ppt_x</p:attrName>
                                        </p:attrNameLst>
                                      </p:cBhvr>
                                      <p:tavLst>
                                        <p:tav tm="0">
                                          <p:val>
                                            <p:strVal val="0-#ppt_w/2"/>
                                          </p:val>
                                        </p:tav>
                                        <p:tav tm="100000">
                                          <p:val>
                                            <p:strVal val="#ppt_x"/>
                                          </p:val>
                                        </p:tav>
                                      </p:tavLst>
                                    </p:anim>
                                    <p:anim calcmode="lin" valueType="num">
                                      <p:cBhvr additive="base">
                                        <p:cTn id="37" dur="500" fill="hold"/>
                                        <p:tgtEl>
                                          <p:spTgt spid="105479"/>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7" presetClass="entr" presetSubtype="8" fill="hold" grpId="0" nodeType="afterEffect">
                                  <p:stCondLst>
                                    <p:cond delay="0"/>
                                  </p:stCondLst>
                                  <p:childTnLst>
                                    <p:set>
                                      <p:cBhvr>
                                        <p:cTn id="40" dur="1" fill="hold">
                                          <p:stCondLst>
                                            <p:cond delay="0"/>
                                          </p:stCondLst>
                                        </p:cTn>
                                        <p:tgtEl>
                                          <p:spTgt spid="105496"/>
                                        </p:tgtEl>
                                        <p:attrNameLst>
                                          <p:attrName>style.visibility</p:attrName>
                                        </p:attrNameLst>
                                      </p:cBhvr>
                                      <p:to>
                                        <p:strVal val="visible"/>
                                      </p:to>
                                    </p:set>
                                    <p:anim calcmode="lin" valueType="num">
                                      <p:cBhvr>
                                        <p:cTn id="41" dur="500" fill="hold"/>
                                        <p:tgtEl>
                                          <p:spTgt spid="105496"/>
                                        </p:tgtEl>
                                        <p:attrNameLst>
                                          <p:attrName>ppt_x</p:attrName>
                                        </p:attrNameLst>
                                      </p:cBhvr>
                                      <p:tavLst>
                                        <p:tav tm="0">
                                          <p:val>
                                            <p:strVal val="#ppt_x-#ppt_w/2"/>
                                          </p:val>
                                        </p:tav>
                                        <p:tav tm="100000">
                                          <p:val>
                                            <p:strVal val="#ppt_x"/>
                                          </p:val>
                                        </p:tav>
                                      </p:tavLst>
                                    </p:anim>
                                    <p:anim calcmode="lin" valueType="num">
                                      <p:cBhvr>
                                        <p:cTn id="42" dur="500" fill="hold"/>
                                        <p:tgtEl>
                                          <p:spTgt spid="105496"/>
                                        </p:tgtEl>
                                        <p:attrNameLst>
                                          <p:attrName>ppt_y</p:attrName>
                                        </p:attrNameLst>
                                      </p:cBhvr>
                                      <p:tavLst>
                                        <p:tav tm="0">
                                          <p:val>
                                            <p:strVal val="#ppt_y"/>
                                          </p:val>
                                        </p:tav>
                                        <p:tav tm="100000">
                                          <p:val>
                                            <p:strVal val="#ppt_y"/>
                                          </p:val>
                                        </p:tav>
                                      </p:tavLst>
                                    </p:anim>
                                    <p:anim calcmode="lin" valueType="num">
                                      <p:cBhvr>
                                        <p:cTn id="43" dur="500" fill="hold"/>
                                        <p:tgtEl>
                                          <p:spTgt spid="105496"/>
                                        </p:tgtEl>
                                        <p:attrNameLst>
                                          <p:attrName>ppt_w</p:attrName>
                                        </p:attrNameLst>
                                      </p:cBhvr>
                                      <p:tavLst>
                                        <p:tav tm="0">
                                          <p:val>
                                            <p:fltVal val="0"/>
                                          </p:val>
                                        </p:tav>
                                        <p:tav tm="100000">
                                          <p:val>
                                            <p:strVal val="#ppt_w"/>
                                          </p:val>
                                        </p:tav>
                                      </p:tavLst>
                                    </p:anim>
                                    <p:anim calcmode="lin" valueType="num">
                                      <p:cBhvr>
                                        <p:cTn id="44" dur="500" fill="hold"/>
                                        <p:tgtEl>
                                          <p:spTgt spid="10549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105480"/>
                                        </p:tgtEl>
                                        <p:attrNameLst>
                                          <p:attrName>style.visibility</p:attrName>
                                        </p:attrNameLst>
                                      </p:cBhvr>
                                      <p:to>
                                        <p:strVal val="visible"/>
                                      </p:to>
                                    </p:set>
                                    <p:anim calcmode="lin" valueType="num">
                                      <p:cBhvr>
                                        <p:cTn id="49" dur="500" fill="hold"/>
                                        <p:tgtEl>
                                          <p:spTgt spid="105480"/>
                                        </p:tgtEl>
                                        <p:attrNameLst>
                                          <p:attrName>ppt_x</p:attrName>
                                        </p:attrNameLst>
                                      </p:cBhvr>
                                      <p:tavLst>
                                        <p:tav tm="0">
                                          <p:val>
                                            <p:strVal val="#ppt_x-#ppt_w/2"/>
                                          </p:val>
                                        </p:tav>
                                        <p:tav tm="100000">
                                          <p:val>
                                            <p:strVal val="#ppt_x"/>
                                          </p:val>
                                        </p:tav>
                                      </p:tavLst>
                                    </p:anim>
                                    <p:anim calcmode="lin" valueType="num">
                                      <p:cBhvr>
                                        <p:cTn id="50" dur="500" fill="hold"/>
                                        <p:tgtEl>
                                          <p:spTgt spid="105480"/>
                                        </p:tgtEl>
                                        <p:attrNameLst>
                                          <p:attrName>ppt_y</p:attrName>
                                        </p:attrNameLst>
                                      </p:cBhvr>
                                      <p:tavLst>
                                        <p:tav tm="0">
                                          <p:val>
                                            <p:strVal val="#ppt_y"/>
                                          </p:val>
                                        </p:tav>
                                        <p:tav tm="100000">
                                          <p:val>
                                            <p:strVal val="#ppt_y"/>
                                          </p:val>
                                        </p:tav>
                                      </p:tavLst>
                                    </p:anim>
                                    <p:anim calcmode="lin" valueType="num">
                                      <p:cBhvr>
                                        <p:cTn id="51" dur="500" fill="hold"/>
                                        <p:tgtEl>
                                          <p:spTgt spid="105480"/>
                                        </p:tgtEl>
                                        <p:attrNameLst>
                                          <p:attrName>ppt_w</p:attrName>
                                        </p:attrNameLst>
                                      </p:cBhvr>
                                      <p:tavLst>
                                        <p:tav tm="0">
                                          <p:val>
                                            <p:fltVal val="0"/>
                                          </p:val>
                                        </p:tav>
                                        <p:tav tm="100000">
                                          <p:val>
                                            <p:strVal val="#ppt_w"/>
                                          </p:val>
                                        </p:tav>
                                      </p:tavLst>
                                    </p:anim>
                                    <p:anim calcmode="lin" valueType="num">
                                      <p:cBhvr>
                                        <p:cTn id="52" dur="500" fill="hold"/>
                                        <p:tgtEl>
                                          <p:spTgt spid="105480"/>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5" presetClass="entr" presetSubtype="10" fill="hold" grpId="0" nodeType="afterEffect">
                                  <p:stCondLst>
                                    <p:cond delay="0"/>
                                  </p:stCondLst>
                                  <p:iterate type="lt">
                                    <p:tmPct val="100000"/>
                                  </p:iterate>
                                  <p:childTnLst>
                                    <p:set>
                                      <p:cBhvr>
                                        <p:cTn id="55" dur="1" fill="hold">
                                          <p:stCondLst>
                                            <p:cond delay="0"/>
                                          </p:stCondLst>
                                        </p:cTn>
                                        <p:tgtEl>
                                          <p:spTgt spid="105499"/>
                                        </p:tgtEl>
                                        <p:attrNameLst>
                                          <p:attrName>style.visibility</p:attrName>
                                        </p:attrNameLst>
                                      </p:cBhvr>
                                      <p:to>
                                        <p:strVal val="visible"/>
                                      </p:to>
                                    </p:set>
                                    <p:animEffect transition="in" filter="checkerboard(across)">
                                      <p:cBhvr>
                                        <p:cTn id="56" dur="75"/>
                                        <p:tgtEl>
                                          <p:spTgt spid="105499"/>
                                        </p:tgtEl>
                                      </p:cBhvr>
                                    </p:animEffect>
                                  </p:childTnLst>
                                </p:cTn>
                              </p:par>
                            </p:childTnLst>
                          </p:cTn>
                        </p:par>
                        <p:par>
                          <p:cTn id="57" fill="hold">
                            <p:stCondLst>
                              <p:cond delay="875"/>
                            </p:stCondLst>
                            <p:childTnLst>
                              <p:par>
                                <p:cTn id="58" presetID="17" presetClass="entr" presetSubtype="8" fill="hold" grpId="0" nodeType="afterEffect">
                                  <p:stCondLst>
                                    <p:cond delay="0"/>
                                  </p:stCondLst>
                                  <p:childTnLst>
                                    <p:set>
                                      <p:cBhvr>
                                        <p:cTn id="59" dur="1" fill="hold">
                                          <p:stCondLst>
                                            <p:cond delay="0"/>
                                          </p:stCondLst>
                                        </p:cTn>
                                        <p:tgtEl>
                                          <p:spTgt spid="105497"/>
                                        </p:tgtEl>
                                        <p:attrNameLst>
                                          <p:attrName>style.visibility</p:attrName>
                                        </p:attrNameLst>
                                      </p:cBhvr>
                                      <p:to>
                                        <p:strVal val="visible"/>
                                      </p:to>
                                    </p:set>
                                    <p:anim calcmode="lin" valueType="num">
                                      <p:cBhvr>
                                        <p:cTn id="60" dur="500" fill="hold"/>
                                        <p:tgtEl>
                                          <p:spTgt spid="105497"/>
                                        </p:tgtEl>
                                        <p:attrNameLst>
                                          <p:attrName>ppt_x</p:attrName>
                                        </p:attrNameLst>
                                      </p:cBhvr>
                                      <p:tavLst>
                                        <p:tav tm="0">
                                          <p:val>
                                            <p:strVal val="#ppt_x-#ppt_w/2"/>
                                          </p:val>
                                        </p:tav>
                                        <p:tav tm="100000">
                                          <p:val>
                                            <p:strVal val="#ppt_x"/>
                                          </p:val>
                                        </p:tav>
                                      </p:tavLst>
                                    </p:anim>
                                    <p:anim calcmode="lin" valueType="num">
                                      <p:cBhvr>
                                        <p:cTn id="61" dur="500" fill="hold"/>
                                        <p:tgtEl>
                                          <p:spTgt spid="105497"/>
                                        </p:tgtEl>
                                        <p:attrNameLst>
                                          <p:attrName>ppt_y</p:attrName>
                                        </p:attrNameLst>
                                      </p:cBhvr>
                                      <p:tavLst>
                                        <p:tav tm="0">
                                          <p:val>
                                            <p:strVal val="#ppt_y"/>
                                          </p:val>
                                        </p:tav>
                                        <p:tav tm="100000">
                                          <p:val>
                                            <p:strVal val="#ppt_y"/>
                                          </p:val>
                                        </p:tav>
                                      </p:tavLst>
                                    </p:anim>
                                    <p:anim calcmode="lin" valueType="num">
                                      <p:cBhvr>
                                        <p:cTn id="62" dur="500" fill="hold"/>
                                        <p:tgtEl>
                                          <p:spTgt spid="105497"/>
                                        </p:tgtEl>
                                        <p:attrNameLst>
                                          <p:attrName>ppt_w</p:attrName>
                                        </p:attrNameLst>
                                      </p:cBhvr>
                                      <p:tavLst>
                                        <p:tav tm="0">
                                          <p:val>
                                            <p:fltVal val="0"/>
                                          </p:val>
                                        </p:tav>
                                        <p:tav tm="100000">
                                          <p:val>
                                            <p:strVal val="#ppt_w"/>
                                          </p:val>
                                        </p:tav>
                                      </p:tavLst>
                                    </p:anim>
                                    <p:anim calcmode="lin" valueType="num">
                                      <p:cBhvr>
                                        <p:cTn id="63" dur="500" fill="hold"/>
                                        <p:tgtEl>
                                          <p:spTgt spid="105497"/>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105481"/>
                                        </p:tgtEl>
                                        <p:attrNameLst>
                                          <p:attrName>style.visibility</p:attrName>
                                        </p:attrNameLst>
                                      </p:cBhvr>
                                      <p:to>
                                        <p:strVal val="visible"/>
                                      </p:to>
                                    </p:set>
                                    <p:anim calcmode="lin" valueType="num">
                                      <p:cBhvr>
                                        <p:cTn id="68" dur="500" fill="hold"/>
                                        <p:tgtEl>
                                          <p:spTgt spid="105481"/>
                                        </p:tgtEl>
                                        <p:attrNameLst>
                                          <p:attrName>ppt_x</p:attrName>
                                        </p:attrNameLst>
                                      </p:cBhvr>
                                      <p:tavLst>
                                        <p:tav tm="0">
                                          <p:val>
                                            <p:strVal val="#ppt_x-#ppt_w/2"/>
                                          </p:val>
                                        </p:tav>
                                        <p:tav tm="100000">
                                          <p:val>
                                            <p:strVal val="#ppt_x"/>
                                          </p:val>
                                        </p:tav>
                                      </p:tavLst>
                                    </p:anim>
                                    <p:anim calcmode="lin" valueType="num">
                                      <p:cBhvr>
                                        <p:cTn id="69" dur="500" fill="hold"/>
                                        <p:tgtEl>
                                          <p:spTgt spid="105481"/>
                                        </p:tgtEl>
                                        <p:attrNameLst>
                                          <p:attrName>ppt_y</p:attrName>
                                        </p:attrNameLst>
                                      </p:cBhvr>
                                      <p:tavLst>
                                        <p:tav tm="0">
                                          <p:val>
                                            <p:strVal val="#ppt_y"/>
                                          </p:val>
                                        </p:tav>
                                        <p:tav tm="100000">
                                          <p:val>
                                            <p:strVal val="#ppt_y"/>
                                          </p:val>
                                        </p:tav>
                                      </p:tavLst>
                                    </p:anim>
                                    <p:anim calcmode="lin" valueType="num">
                                      <p:cBhvr>
                                        <p:cTn id="70" dur="500" fill="hold"/>
                                        <p:tgtEl>
                                          <p:spTgt spid="105481"/>
                                        </p:tgtEl>
                                        <p:attrNameLst>
                                          <p:attrName>ppt_w</p:attrName>
                                        </p:attrNameLst>
                                      </p:cBhvr>
                                      <p:tavLst>
                                        <p:tav tm="0">
                                          <p:val>
                                            <p:fltVal val="0"/>
                                          </p:val>
                                        </p:tav>
                                        <p:tav tm="100000">
                                          <p:val>
                                            <p:strVal val="#ppt_w"/>
                                          </p:val>
                                        </p:tav>
                                      </p:tavLst>
                                    </p:anim>
                                    <p:anim calcmode="lin" valueType="num">
                                      <p:cBhvr>
                                        <p:cTn id="71" dur="500" fill="hold"/>
                                        <p:tgtEl>
                                          <p:spTgt spid="105481"/>
                                        </p:tgtEl>
                                        <p:attrNameLst>
                                          <p:attrName>ppt_h</p:attrName>
                                        </p:attrNameLst>
                                      </p:cBhvr>
                                      <p:tavLst>
                                        <p:tav tm="0">
                                          <p:val>
                                            <p:strVal val="#ppt_h"/>
                                          </p:val>
                                        </p:tav>
                                        <p:tav tm="100000">
                                          <p:val>
                                            <p:strVal val="#ppt_h"/>
                                          </p:val>
                                        </p:tav>
                                      </p:tavLst>
                                    </p:anim>
                                  </p:childTnLst>
                                </p:cTn>
                              </p:par>
                            </p:childTnLst>
                          </p:cTn>
                        </p:par>
                        <p:par>
                          <p:cTn id="72" fill="hold">
                            <p:stCondLst>
                              <p:cond delay="500"/>
                            </p:stCondLst>
                            <p:childTnLst>
                              <p:par>
                                <p:cTn id="73" presetID="12" presetClass="entr" presetSubtype="1"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slide(fromTop)">
                                      <p:cBhvr>
                                        <p:cTn id="75" dur="500"/>
                                        <p:tgtEl>
                                          <p:spTgt spid="3"/>
                                        </p:tgtEl>
                                      </p:cBhvr>
                                    </p:animEffect>
                                  </p:childTnLst>
                                </p:cTn>
                              </p:par>
                            </p:childTnLst>
                          </p:cTn>
                        </p:par>
                        <p:par>
                          <p:cTn id="76" fill="hold">
                            <p:stCondLst>
                              <p:cond delay="1000"/>
                            </p:stCondLst>
                            <p:childTnLst>
                              <p:par>
                                <p:cTn id="77" presetID="1" presetClass="entr" presetSubtype="0" fill="hold" nodeType="afterEffect">
                                  <p:stCondLst>
                                    <p:cond delay="0"/>
                                  </p:stCondLst>
                                  <p:childTnLst>
                                    <p:set>
                                      <p:cBhvr>
                                        <p:cTn id="78" dur="1" fill="hold">
                                          <p:stCondLst>
                                            <p:cond delay="499"/>
                                          </p:stCondLst>
                                        </p:cTn>
                                        <p:tgtEl>
                                          <p:spTgt spid="2"/>
                                        </p:tgtEl>
                                        <p:attrNameLst>
                                          <p:attrName>style.visibility</p:attrName>
                                        </p:attrNameLst>
                                      </p:cBhvr>
                                      <p:to>
                                        <p:strVal val="visible"/>
                                      </p:to>
                                    </p:set>
                                  </p:childTnLst>
                                </p:cTn>
                              </p:par>
                            </p:childTnLst>
                          </p:cTn>
                        </p:par>
                        <p:par>
                          <p:cTn id="79" fill="hold">
                            <p:stCondLst>
                              <p:cond delay="1500"/>
                            </p:stCondLst>
                            <p:childTnLst>
                              <p:par>
                                <p:cTn id="80" presetID="17" presetClass="entr" presetSubtype="1" fill="hold" grpId="0" nodeType="afterEffect">
                                  <p:stCondLst>
                                    <p:cond delay="0"/>
                                  </p:stCondLst>
                                  <p:childTnLst>
                                    <p:set>
                                      <p:cBhvr>
                                        <p:cTn id="81" dur="1" fill="hold">
                                          <p:stCondLst>
                                            <p:cond delay="0"/>
                                          </p:stCondLst>
                                        </p:cTn>
                                        <p:tgtEl>
                                          <p:spTgt spid="105498"/>
                                        </p:tgtEl>
                                        <p:attrNameLst>
                                          <p:attrName>style.visibility</p:attrName>
                                        </p:attrNameLst>
                                      </p:cBhvr>
                                      <p:to>
                                        <p:strVal val="visible"/>
                                      </p:to>
                                    </p:set>
                                    <p:anim calcmode="lin" valueType="num">
                                      <p:cBhvr>
                                        <p:cTn id="82" dur="500" fill="hold"/>
                                        <p:tgtEl>
                                          <p:spTgt spid="105498"/>
                                        </p:tgtEl>
                                        <p:attrNameLst>
                                          <p:attrName>ppt_x</p:attrName>
                                        </p:attrNameLst>
                                      </p:cBhvr>
                                      <p:tavLst>
                                        <p:tav tm="0">
                                          <p:val>
                                            <p:strVal val="#ppt_x"/>
                                          </p:val>
                                        </p:tav>
                                        <p:tav tm="100000">
                                          <p:val>
                                            <p:strVal val="#ppt_x"/>
                                          </p:val>
                                        </p:tav>
                                      </p:tavLst>
                                    </p:anim>
                                    <p:anim calcmode="lin" valueType="num">
                                      <p:cBhvr>
                                        <p:cTn id="83" dur="500" fill="hold"/>
                                        <p:tgtEl>
                                          <p:spTgt spid="105498"/>
                                        </p:tgtEl>
                                        <p:attrNameLst>
                                          <p:attrName>ppt_y</p:attrName>
                                        </p:attrNameLst>
                                      </p:cBhvr>
                                      <p:tavLst>
                                        <p:tav tm="0">
                                          <p:val>
                                            <p:strVal val="#ppt_y-#ppt_h/2"/>
                                          </p:val>
                                        </p:tav>
                                        <p:tav tm="100000">
                                          <p:val>
                                            <p:strVal val="#ppt_y"/>
                                          </p:val>
                                        </p:tav>
                                      </p:tavLst>
                                    </p:anim>
                                    <p:anim calcmode="lin" valueType="num">
                                      <p:cBhvr>
                                        <p:cTn id="84" dur="500" fill="hold"/>
                                        <p:tgtEl>
                                          <p:spTgt spid="105498"/>
                                        </p:tgtEl>
                                        <p:attrNameLst>
                                          <p:attrName>ppt_w</p:attrName>
                                        </p:attrNameLst>
                                      </p:cBhvr>
                                      <p:tavLst>
                                        <p:tav tm="0">
                                          <p:val>
                                            <p:strVal val="#ppt_w"/>
                                          </p:val>
                                        </p:tav>
                                        <p:tav tm="100000">
                                          <p:val>
                                            <p:strVal val="#ppt_w"/>
                                          </p:val>
                                        </p:tav>
                                      </p:tavLst>
                                    </p:anim>
                                    <p:anim calcmode="lin" valueType="num">
                                      <p:cBhvr>
                                        <p:cTn id="85" dur="500" fill="hold"/>
                                        <p:tgtEl>
                                          <p:spTgt spid="105498"/>
                                        </p:tgtEl>
                                        <p:attrNameLst>
                                          <p:attrName>ppt_h</p:attrName>
                                        </p:attrNameLst>
                                      </p:cBhvr>
                                      <p:tavLst>
                                        <p:tav tm="0">
                                          <p:val>
                                            <p:fltVal val="0"/>
                                          </p:val>
                                        </p:tav>
                                        <p:tav tm="100000">
                                          <p:val>
                                            <p:strVal val="#ppt_h"/>
                                          </p:val>
                                        </p:tav>
                                      </p:tavLst>
                                    </p:anim>
                                  </p:childTnLst>
                                </p:cTn>
                              </p:par>
                            </p:childTnLst>
                          </p:cTn>
                        </p:par>
                        <p:par>
                          <p:cTn id="86" fill="hold">
                            <p:stCondLst>
                              <p:cond delay="2000"/>
                            </p:stCondLst>
                            <p:childTnLst>
                              <p:par>
                                <p:cTn id="87" presetID="17" presetClass="entr" presetSubtype="2" fill="hold" grpId="0" nodeType="afterEffect">
                                  <p:stCondLst>
                                    <p:cond delay="0"/>
                                  </p:stCondLst>
                                  <p:childTnLst>
                                    <p:set>
                                      <p:cBhvr>
                                        <p:cTn id="88" dur="1" fill="hold">
                                          <p:stCondLst>
                                            <p:cond delay="0"/>
                                          </p:stCondLst>
                                        </p:cTn>
                                        <p:tgtEl>
                                          <p:spTgt spid="105487"/>
                                        </p:tgtEl>
                                        <p:attrNameLst>
                                          <p:attrName>style.visibility</p:attrName>
                                        </p:attrNameLst>
                                      </p:cBhvr>
                                      <p:to>
                                        <p:strVal val="visible"/>
                                      </p:to>
                                    </p:set>
                                    <p:anim calcmode="lin" valueType="num">
                                      <p:cBhvr>
                                        <p:cTn id="89" dur="500" fill="hold"/>
                                        <p:tgtEl>
                                          <p:spTgt spid="105487"/>
                                        </p:tgtEl>
                                        <p:attrNameLst>
                                          <p:attrName>ppt_x</p:attrName>
                                        </p:attrNameLst>
                                      </p:cBhvr>
                                      <p:tavLst>
                                        <p:tav tm="0">
                                          <p:val>
                                            <p:strVal val="#ppt_x+#ppt_w/2"/>
                                          </p:val>
                                        </p:tav>
                                        <p:tav tm="100000">
                                          <p:val>
                                            <p:strVal val="#ppt_x"/>
                                          </p:val>
                                        </p:tav>
                                      </p:tavLst>
                                    </p:anim>
                                    <p:anim calcmode="lin" valueType="num">
                                      <p:cBhvr>
                                        <p:cTn id="90" dur="500" fill="hold"/>
                                        <p:tgtEl>
                                          <p:spTgt spid="105487"/>
                                        </p:tgtEl>
                                        <p:attrNameLst>
                                          <p:attrName>ppt_y</p:attrName>
                                        </p:attrNameLst>
                                      </p:cBhvr>
                                      <p:tavLst>
                                        <p:tav tm="0">
                                          <p:val>
                                            <p:strVal val="#ppt_y"/>
                                          </p:val>
                                        </p:tav>
                                        <p:tav tm="100000">
                                          <p:val>
                                            <p:strVal val="#ppt_y"/>
                                          </p:val>
                                        </p:tav>
                                      </p:tavLst>
                                    </p:anim>
                                    <p:anim calcmode="lin" valueType="num">
                                      <p:cBhvr>
                                        <p:cTn id="91" dur="500" fill="hold"/>
                                        <p:tgtEl>
                                          <p:spTgt spid="105487"/>
                                        </p:tgtEl>
                                        <p:attrNameLst>
                                          <p:attrName>ppt_w</p:attrName>
                                        </p:attrNameLst>
                                      </p:cBhvr>
                                      <p:tavLst>
                                        <p:tav tm="0">
                                          <p:val>
                                            <p:fltVal val="0"/>
                                          </p:val>
                                        </p:tav>
                                        <p:tav tm="100000">
                                          <p:val>
                                            <p:strVal val="#ppt_w"/>
                                          </p:val>
                                        </p:tav>
                                      </p:tavLst>
                                    </p:anim>
                                    <p:anim calcmode="lin" valueType="num">
                                      <p:cBhvr>
                                        <p:cTn id="92" dur="500" fill="hold"/>
                                        <p:tgtEl>
                                          <p:spTgt spid="105487"/>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2" fill="hold" grpId="0" nodeType="clickEffect">
                                  <p:stCondLst>
                                    <p:cond delay="0"/>
                                  </p:stCondLst>
                                  <p:childTnLst>
                                    <p:set>
                                      <p:cBhvr>
                                        <p:cTn id="96" dur="1" fill="hold">
                                          <p:stCondLst>
                                            <p:cond delay="0"/>
                                          </p:stCondLst>
                                        </p:cTn>
                                        <p:tgtEl>
                                          <p:spTgt spid="105485"/>
                                        </p:tgtEl>
                                        <p:attrNameLst>
                                          <p:attrName>style.visibility</p:attrName>
                                        </p:attrNameLst>
                                      </p:cBhvr>
                                      <p:to>
                                        <p:strVal val="visible"/>
                                      </p:to>
                                    </p:set>
                                    <p:anim calcmode="lin" valueType="num">
                                      <p:cBhvr>
                                        <p:cTn id="97" dur="500" fill="hold"/>
                                        <p:tgtEl>
                                          <p:spTgt spid="105485"/>
                                        </p:tgtEl>
                                        <p:attrNameLst>
                                          <p:attrName>ppt_x</p:attrName>
                                        </p:attrNameLst>
                                      </p:cBhvr>
                                      <p:tavLst>
                                        <p:tav tm="0">
                                          <p:val>
                                            <p:strVal val="#ppt_x+#ppt_w/2"/>
                                          </p:val>
                                        </p:tav>
                                        <p:tav tm="100000">
                                          <p:val>
                                            <p:strVal val="#ppt_x"/>
                                          </p:val>
                                        </p:tav>
                                      </p:tavLst>
                                    </p:anim>
                                    <p:anim calcmode="lin" valueType="num">
                                      <p:cBhvr>
                                        <p:cTn id="98" dur="500" fill="hold"/>
                                        <p:tgtEl>
                                          <p:spTgt spid="105485"/>
                                        </p:tgtEl>
                                        <p:attrNameLst>
                                          <p:attrName>ppt_y</p:attrName>
                                        </p:attrNameLst>
                                      </p:cBhvr>
                                      <p:tavLst>
                                        <p:tav tm="0">
                                          <p:val>
                                            <p:strVal val="#ppt_y"/>
                                          </p:val>
                                        </p:tav>
                                        <p:tav tm="100000">
                                          <p:val>
                                            <p:strVal val="#ppt_y"/>
                                          </p:val>
                                        </p:tav>
                                      </p:tavLst>
                                    </p:anim>
                                    <p:anim calcmode="lin" valueType="num">
                                      <p:cBhvr>
                                        <p:cTn id="99" dur="500" fill="hold"/>
                                        <p:tgtEl>
                                          <p:spTgt spid="105485"/>
                                        </p:tgtEl>
                                        <p:attrNameLst>
                                          <p:attrName>ppt_w</p:attrName>
                                        </p:attrNameLst>
                                      </p:cBhvr>
                                      <p:tavLst>
                                        <p:tav tm="0">
                                          <p:val>
                                            <p:fltVal val="0"/>
                                          </p:val>
                                        </p:tav>
                                        <p:tav tm="100000">
                                          <p:val>
                                            <p:strVal val="#ppt_w"/>
                                          </p:val>
                                        </p:tav>
                                      </p:tavLst>
                                    </p:anim>
                                    <p:anim calcmode="lin" valueType="num">
                                      <p:cBhvr>
                                        <p:cTn id="100" dur="500" fill="hold"/>
                                        <p:tgtEl>
                                          <p:spTgt spid="105485"/>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17" presetClass="entr" presetSubtype="2" fill="hold" grpId="0" nodeType="afterEffect">
                                  <p:stCondLst>
                                    <p:cond delay="0"/>
                                  </p:stCondLst>
                                  <p:childTnLst>
                                    <p:set>
                                      <p:cBhvr>
                                        <p:cTn id="103" dur="1" fill="hold">
                                          <p:stCondLst>
                                            <p:cond delay="0"/>
                                          </p:stCondLst>
                                        </p:cTn>
                                        <p:tgtEl>
                                          <p:spTgt spid="105486"/>
                                        </p:tgtEl>
                                        <p:attrNameLst>
                                          <p:attrName>style.visibility</p:attrName>
                                        </p:attrNameLst>
                                      </p:cBhvr>
                                      <p:to>
                                        <p:strVal val="visible"/>
                                      </p:to>
                                    </p:set>
                                    <p:anim calcmode="lin" valueType="num">
                                      <p:cBhvr>
                                        <p:cTn id="104" dur="500" fill="hold"/>
                                        <p:tgtEl>
                                          <p:spTgt spid="105486"/>
                                        </p:tgtEl>
                                        <p:attrNameLst>
                                          <p:attrName>ppt_x</p:attrName>
                                        </p:attrNameLst>
                                      </p:cBhvr>
                                      <p:tavLst>
                                        <p:tav tm="0">
                                          <p:val>
                                            <p:strVal val="#ppt_x+#ppt_w/2"/>
                                          </p:val>
                                        </p:tav>
                                        <p:tav tm="100000">
                                          <p:val>
                                            <p:strVal val="#ppt_x"/>
                                          </p:val>
                                        </p:tav>
                                      </p:tavLst>
                                    </p:anim>
                                    <p:anim calcmode="lin" valueType="num">
                                      <p:cBhvr>
                                        <p:cTn id="105" dur="500" fill="hold"/>
                                        <p:tgtEl>
                                          <p:spTgt spid="105486"/>
                                        </p:tgtEl>
                                        <p:attrNameLst>
                                          <p:attrName>ppt_y</p:attrName>
                                        </p:attrNameLst>
                                      </p:cBhvr>
                                      <p:tavLst>
                                        <p:tav tm="0">
                                          <p:val>
                                            <p:strVal val="#ppt_y"/>
                                          </p:val>
                                        </p:tav>
                                        <p:tav tm="100000">
                                          <p:val>
                                            <p:strVal val="#ppt_y"/>
                                          </p:val>
                                        </p:tav>
                                      </p:tavLst>
                                    </p:anim>
                                    <p:anim calcmode="lin" valueType="num">
                                      <p:cBhvr>
                                        <p:cTn id="106" dur="500" fill="hold"/>
                                        <p:tgtEl>
                                          <p:spTgt spid="105486"/>
                                        </p:tgtEl>
                                        <p:attrNameLst>
                                          <p:attrName>ppt_w</p:attrName>
                                        </p:attrNameLst>
                                      </p:cBhvr>
                                      <p:tavLst>
                                        <p:tav tm="0">
                                          <p:val>
                                            <p:fltVal val="0"/>
                                          </p:val>
                                        </p:tav>
                                        <p:tav tm="100000">
                                          <p:val>
                                            <p:strVal val="#ppt_w"/>
                                          </p:val>
                                        </p:tav>
                                      </p:tavLst>
                                    </p:anim>
                                    <p:anim calcmode="lin" valueType="num">
                                      <p:cBhvr>
                                        <p:cTn id="107" dur="500" fill="hold"/>
                                        <p:tgtEl>
                                          <p:spTgt spid="105486"/>
                                        </p:tgtEl>
                                        <p:attrNameLst>
                                          <p:attrName>ppt_h</p:attrName>
                                        </p:attrNameLst>
                                      </p:cBhvr>
                                      <p:tavLst>
                                        <p:tav tm="0">
                                          <p:val>
                                            <p:strVal val="#ppt_h"/>
                                          </p:val>
                                        </p:tav>
                                        <p:tav tm="100000">
                                          <p:val>
                                            <p:strVal val="#ppt_h"/>
                                          </p:val>
                                        </p:tav>
                                      </p:tavLst>
                                    </p:anim>
                                  </p:childTnLst>
                                </p:cTn>
                              </p:par>
                            </p:childTnLst>
                          </p:cTn>
                        </p:par>
                        <p:par>
                          <p:cTn id="108" fill="hold">
                            <p:stCondLst>
                              <p:cond delay="1000"/>
                            </p:stCondLst>
                            <p:childTnLst>
                              <p:par>
                                <p:cTn id="109" presetID="17" presetClass="entr" presetSubtype="4" fill="hold" grpId="0" nodeType="afterEffect">
                                  <p:stCondLst>
                                    <p:cond delay="0"/>
                                  </p:stCondLst>
                                  <p:childTnLst>
                                    <p:set>
                                      <p:cBhvr>
                                        <p:cTn id="110" dur="1" fill="hold">
                                          <p:stCondLst>
                                            <p:cond delay="0"/>
                                          </p:stCondLst>
                                        </p:cTn>
                                        <p:tgtEl>
                                          <p:spTgt spid="105488"/>
                                        </p:tgtEl>
                                        <p:attrNameLst>
                                          <p:attrName>style.visibility</p:attrName>
                                        </p:attrNameLst>
                                      </p:cBhvr>
                                      <p:to>
                                        <p:strVal val="visible"/>
                                      </p:to>
                                    </p:set>
                                    <p:anim calcmode="lin" valueType="num">
                                      <p:cBhvr>
                                        <p:cTn id="111" dur="500" fill="hold"/>
                                        <p:tgtEl>
                                          <p:spTgt spid="105488"/>
                                        </p:tgtEl>
                                        <p:attrNameLst>
                                          <p:attrName>ppt_x</p:attrName>
                                        </p:attrNameLst>
                                      </p:cBhvr>
                                      <p:tavLst>
                                        <p:tav tm="0">
                                          <p:val>
                                            <p:strVal val="#ppt_x"/>
                                          </p:val>
                                        </p:tav>
                                        <p:tav tm="100000">
                                          <p:val>
                                            <p:strVal val="#ppt_x"/>
                                          </p:val>
                                        </p:tav>
                                      </p:tavLst>
                                    </p:anim>
                                    <p:anim calcmode="lin" valueType="num">
                                      <p:cBhvr>
                                        <p:cTn id="112" dur="500" fill="hold"/>
                                        <p:tgtEl>
                                          <p:spTgt spid="105488"/>
                                        </p:tgtEl>
                                        <p:attrNameLst>
                                          <p:attrName>ppt_y</p:attrName>
                                        </p:attrNameLst>
                                      </p:cBhvr>
                                      <p:tavLst>
                                        <p:tav tm="0">
                                          <p:val>
                                            <p:strVal val="#ppt_y+#ppt_h/2"/>
                                          </p:val>
                                        </p:tav>
                                        <p:tav tm="100000">
                                          <p:val>
                                            <p:strVal val="#ppt_y"/>
                                          </p:val>
                                        </p:tav>
                                      </p:tavLst>
                                    </p:anim>
                                    <p:anim calcmode="lin" valueType="num">
                                      <p:cBhvr>
                                        <p:cTn id="113" dur="500" fill="hold"/>
                                        <p:tgtEl>
                                          <p:spTgt spid="105488"/>
                                        </p:tgtEl>
                                        <p:attrNameLst>
                                          <p:attrName>ppt_w</p:attrName>
                                        </p:attrNameLst>
                                      </p:cBhvr>
                                      <p:tavLst>
                                        <p:tav tm="0">
                                          <p:val>
                                            <p:strVal val="#ppt_w"/>
                                          </p:val>
                                        </p:tav>
                                        <p:tav tm="100000">
                                          <p:val>
                                            <p:strVal val="#ppt_w"/>
                                          </p:val>
                                        </p:tav>
                                      </p:tavLst>
                                    </p:anim>
                                    <p:anim calcmode="lin" valueType="num">
                                      <p:cBhvr>
                                        <p:cTn id="114" dur="500" fill="hold"/>
                                        <p:tgtEl>
                                          <p:spTgt spid="105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6" grpId="0" animBg="1"/>
      <p:bldP spid="105477" grpId="0" animBg="1"/>
      <p:bldP spid="105478" grpId="0" animBg="1"/>
      <p:bldP spid="105479" grpId="0" animBg="1" autoUpdateAnimBg="0"/>
      <p:bldP spid="105480" grpId="0" animBg="1" autoUpdateAnimBg="0"/>
      <p:bldP spid="105481" grpId="0" animBg="1" autoUpdateAnimBg="0"/>
      <p:bldP spid="105485" grpId="0" animBg="1" autoUpdateAnimBg="0"/>
      <p:bldP spid="105486" grpId="0" animBg="1"/>
      <p:bldP spid="105487" grpId="0" animBg="1"/>
      <p:bldP spid="105488" grpId="0" animBg="1"/>
      <p:bldP spid="105489" grpId="0" animBg="1" autoUpdateAnimBg="0"/>
      <p:bldP spid="105496" grpId="0" animBg="1"/>
      <p:bldP spid="105497" grpId="0" animBg="1"/>
      <p:bldP spid="105498" grpId="0" animBg="1"/>
      <p:bldP spid="10549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BENEFITS??</a:t>
            </a:r>
            <a:endParaRPr smtClean="0">
              <a:solidFill>
                <a:schemeClr val="bg1"/>
              </a:solidFill>
            </a:endParaRPr>
          </a:p>
        </p:txBody>
      </p:sp>
      <p:pic>
        <p:nvPicPr>
          <p:cNvPr id="19459"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dirty="0" smtClean="0"/>
              <a:t>Benefits</a:t>
            </a:r>
          </a:p>
        </p:txBody>
      </p:sp>
      <p:sp>
        <p:nvSpPr>
          <p:cNvPr id="20483" name="Rectangle 3"/>
          <p:cNvSpPr>
            <a:spLocks noGrp="1" noChangeArrowheads="1"/>
          </p:cNvSpPr>
          <p:nvPr>
            <p:ph type="body" idx="1"/>
          </p:nvPr>
        </p:nvSpPr>
        <p:spPr/>
        <p:txBody>
          <a:bodyPr/>
          <a:lstStyle/>
          <a:p>
            <a:pPr eaLnBrk="1" hangingPunct="1">
              <a:lnSpc>
                <a:spcPct val="80000"/>
              </a:lnSpc>
            </a:pPr>
            <a:endParaRPr lang="en-US" sz="2800" b="1" dirty="0" smtClean="0"/>
          </a:p>
          <a:p>
            <a:pPr eaLnBrk="1" hangingPunct="1">
              <a:lnSpc>
                <a:spcPct val="80000"/>
              </a:lnSpc>
            </a:pPr>
            <a:r>
              <a:rPr lang="en-US" sz="2800" b="1" dirty="0" smtClean="0"/>
              <a:t>Good</a:t>
            </a:r>
            <a:r>
              <a:rPr lang="en-US" sz="2800" dirty="0" smtClean="0"/>
              <a:t> </a:t>
            </a:r>
            <a:r>
              <a:rPr lang="en-US" sz="2800" b="1" dirty="0" smtClean="0"/>
              <a:t>communication</a:t>
            </a:r>
            <a:r>
              <a:rPr lang="en-US" sz="2800" dirty="0" smtClean="0"/>
              <a:t> skills :</a:t>
            </a:r>
          </a:p>
          <a:p>
            <a:pPr lvl="2" eaLnBrk="1" hangingPunct="1">
              <a:lnSpc>
                <a:spcPct val="80000"/>
              </a:lnSpc>
            </a:pPr>
            <a:r>
              <a:rPr lang="en-US" dirty="0" smtClean="0"/>
              <a:t>identify patients' problems more accurately:</a:t>
            </a:r>
          </a:p>
          <a:p>
            <a:pPr lvl="3" eaLnBrk="1" hangingPunct="1">
              <a:lnSpc>
                <a:spcPct val="80000"/>
              </a:lnSpc>
            </a:pPr>
            <a:r>
              <a:rPr lang="en-US" sz="2400" dirty="0" smtClean="0"/>
              <a:t>Diagnostic Accuracy</a:t>
            </a:r>
            <a:r>
              <a:rPr lang="en-US" sz="1800" dirty="0" smtClean="0"/>
              <a:t> </a:t>
            </a:r>
          </a:p>
          <a:p>
            <a:pPr lvl="2" eaLnBrk="1" hangingPunct="1">
              <a:lnSpc>
                <a:spcPct val="80000"/>
              </a:lnSpc>
            </a:pPr>
            <a:r>
              <a:rPr lang="en-US" dirty="0" smtClean="0"/>
              <a:t>Improve Pts understanding &amp; Information retention</a:t>
            </a:r>
          </a:p>
          <a:p>
            <a:pPr lvl="2" eaLnBrk="1" hangingPunct="1">
              <a:lnSpc>
                <a:spcPct val="80000"/>
              </a:lnSpc>
            </a:pPr>
            <a:endParaRPr lang="en-US" dirty="0" smtClean="0"/>
          </a:p>
          <a:p>
            <a:pPr lvl="2" eaLnBrk="1" hangingPunct="1">
              <a:lnSpc>
                <a:spcPct val="80000"/>
              </a:lnSpc>
            </a:pPr>
            <a:r>
              <a:rPr lang="en-US" dirty="0" smtClean="0"/>
              <a:t>Increase adherence to treatment</a:t>
            </a:r>
          </a:p>
          <a:p>
            <a:pPr lvl="1" eaLnBrk="1" hangingPunct="1">
              <a:lnSpc>
                <a:spcPct val="80000"/>
              </a:lnSpc>
            </a:pPr>
            <a:endParaRPr lang="en-US" dirty="0" smtClean="0"/>
          </a:p>
          <a:p>
            <a:pPr lvl="2" eaLnBrk="1" hangingPunct="1">
              <a:lnSpc>
                <a:spcPct val="80000"/>
              </a:lnSpc>
            </a:pPr>
            <a:r>
              <a:rPr lang="en-US" dirty="0" smtClean="0"/>
              <a:t>Their patients adjust better psychologically </a:t>
            </a:r>
          </a:p>
          <a:p>
            <a:pPr eaLnBrk="1" hangingPunct="1">
              <a:lnSpc>
                <a:spcPct val="80000"/>
              </a:lnSpc>
              <a:buFont typeface="Wingdings" pitchFamily="2" charset="2"/>
              <a:buNone/>
            </a:pPr>
            <a:endParaRPr lang="en-US" sz="2800" dirty="0" smtClean="0"/>
          </a:p>
          <a:p>
            <a:pPr lvl="2" eaLnBrk="1" hangingPunct="1">
              <a:lnSpc>
                <a:spcPct val="80000"/>
              </a:lnSpc>
            </a:pPr>
            <a:r>
              <a:rPr lang="en-US" dirty="0" smtClean="0"/>
              <a:t>Pts are more satisfied with their care</a:t>
            </a:r>
          </a:p>
          <a:p>
            <a:pPr eaLnBrk="1" hangingPunct="1">
              <a:lnSpc>
                <a:spcPct val="80000"/>
              </a:lnSpc>
              <a:buFont typeface="Wingdings" pitchFamily="2" charset="2"/>
              <a:buNone/>
            </a:pPr>
            <a:r>
              <a:rPr lang="en-US" sz="2800" dirty="0" smtClean="0"/>
              <a:t> </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741</TotalTime>
  <Words>1113</Words>
  <Application>Microsoft Office PowerPoint</Application>
  <PresentationFormat>On-screen Show (4:3)</PresentationFormat>
  <Paragraphs>289</Paragraphs>
  <Slides>66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Equity</vt:lpstr>
      <vt:lpstr>Slide</vt:lpstr>
      <vt:lpstr>The Consultation&amp; Communication</vt:lpstr>
      <vt:lpstr> The Consultation&amp; Communication </vt:lpstr>
      <vt:lpstr>INTRODUCTION </vt:lpstr>
      <vt:lpstr>Slide 4</vt:lpstr>
      <vt:lpstr>Slide 5</vt:lpstr>
      <vt:lpstr>Slide 6</vt:lpstr>
      <vt:lpstr>Slide 7</vt:lpstr>
      <vt:lpstr>BENEFITS??</vt:lpstr>
      <vt:lpstr>Benefits</vt:lpstr>
      <vt:lpstr>Benefits (Cont…)</vt:lpstr>
      <vt:lpstr>The health outcome is positively affected by:</vt:lpstr>
      <vt:lpstr>Effect on Health Outcomes</vt:lpstr>
      <vt:lpstr>Effect on Health Outcome</vt:lpstr>
      <vt:lpstr>The Toronto consensus statement</vt:lpstr>
      <vt:lpstr>Slide 15</vt:lpstr>
      <vt:lpstr>Slide 16</vt:lpstr>
      <vt:lpstr>Slide 17</vt:lpstr>
      <vt:lpstr>Interpersonal skills</vt:lpstr>
      <vt:lpstr>Consultation Skills</vt:lpstr>
      <vt:lpstr>Verbal &amp; Non-verbal Communication</vt:lpstr>
      <vt:lpstr>Non- Verbal Communication</vt:lpstr>
      <vt:lpstr>Example of body language </vt:lpstr>
      <vt:lpstr>Example of body language</vt:lpstr>
      <vt:lpstr>Patient-Centered Care</vt:lpstr>
      <vt:lpstr>Slide 25</vt:lpstr>
      <vt:lpstr>Effective  Communication Skills </vt:lpstr>
      <vt:lpstr>Effective  Communication Skills </vt:lpstr>
      <vt:lpstr>Effective  Communication Skills </vt:lpstr>
      <vt:lpstr>Effective  Communication Skills </vt:lpstr>
      <vt:lpstr>Effective  Communication Skills </vt:lpstr>
      <vt:lpstr>Effective  Communication Skills </vt:lpstr>
      <vt:lpstr> CONSULTATION?? </vt:lpstr>
      <vt:lpstr> DEFINITION?? </vt:lpstr>
      <vt:lpstr>DEFINITION??</vt:lpstr>
      <vt:lpstr>DEFINITION??</vt:lpstr>
      <vt:lpstr>CONSULTATION IN PHC  Vs  CONSULTATION IN HOSPITAL</vt:lpstr>
      <vt:lpstr>CONSULTATION SKILLS</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Slide 41</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Roger Neighbour</vt:lpstr>
      <vt:lpstr>NEIGHBOUR’S  5 CHECKPOINTS (Roger Neighbour “The Inner Consultation”) </vt:lpstr>
      <vt:lpstr>NEIGHBOUR’S 5 CHECKPOINTS (Roger Neighbour “The Inner Consultation”) </vt:lpstr>
      <vt:lpstr>Roger Neighbour “The Inner Consultation”    (Continued)  </vt:lpstr>
      <vt:lpstr>PENDLETON’S MODEL</vt:lpstr>
      <vt:lpstr>PENDLETON’S MODEL Seven tasks:</vt:lpstr>
      <vt:lpstr>PENDLETONS MODEL     (CONTINUED)</vt:lpstr>
      <vt:lpstr>Slide 53</vt:lpstr>
      <vt:lpstr> IMPROVING CONSULTATION SKILLS </vt:lpstr>
      <vt:lpstr> IMPROVING CONSULTATION SKILLS </vt:lpstr>
      <vt:lpstr>Slide 56</vt:lpstr>
      <vt:lpstr>  in  Communication</vt:lpstr>
      <vt:lpstr>Slide 58</vt:lpstr>
      <vt:lpstr>Blocking behavior</vt:lpstr>
      <vt:lpstr>Reasons for patients not disclosing problems</vt:lpstr>
      <vt:lpstr>Reasons for patients not disclosing problems (Contn…)</vt:lpstr>
      <vt:lpstr>The Conclusion</vt:lpstr>
      <vt:lpstr>Communication</vt:lpstr>
      <vt:lpstr>Take Home Message</vt:lpstr>
      <vt:lpstr> Doctor should be able to: </vt:lpstr>
      <vt:lpstr>Slide 66</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DR.HAMZA</cp:lastModifiedBy>
  <cp:revision>62</cp:revision>
  <dcterms:created xsi:type="dcterms:W3CDTF">2003-10-14T04:08:00Z</dcterms:created>
  <dcterms:modified xsi:type="dcterms:W3CDTF">2011-09-11T04:57:08Z</dcterms:modified>
</cp:coreProperties>
</file>