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Effective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CCCC00"/>
                </a:solidFill>
                <a:latin typeface="Comic Sans MS" pitchFamily="66" charset="0"/>
              </a:rPr>
              <a:t>Communication Skills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CC9900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000" b="1" dirty="0" smtClean="0"/>
              <a:t>Shake hands. Ask the person to sit down by indicating a chair.</a:t>
            </a:r>
          </a:p>
          <a:p>
            <a:pPr algn="l" rtl="0" eaLnBrk="1" hangingPunct="1">
              <a:lnSpc>
                <a:spcPct val="80000"/>
              </a:lnSpc>
              <a:buNone/>
            </a:pPr>
            <a:endParaRPr lang="en-US" sz="20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b="1" dirty="0" smtClean="0"/>
              <a:t>Greet </a:t>
            </a:r>
            <a:r>
              <a:rPr lang="en-US" sz="2000" b="1" dirty="0" smtClean="0"/>
              <a:t>the person by their names </a:t>
            </a:r>
            <a:r>
              <a:rPr lang="ar-SA" sz="2000" b="1" dirty="0" smtClean="0"/>
              <a:t>(أبو فلان)</a:t>
            </a:r>
            <a:r>
              <a:rPr lang="en-US" sz="2000" b="1" dirty="0" smtClean="0"/>
              <a:t>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b="1" dirty="0" smtClean="0"/>
              <a:t>Make eye contact ,introduce yourself warmly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b="1" i="1" u="sng" dirty="0" smtClean="0">
                <a:solidFill>
                  <a:srgbClr val="CC9900"/>
                </a:solidFill>
              </a:rPr>
              <a:t>Smile</a:t>
            </a:r>
            <a:r>
              <a:rPr lang="en-US" sz="2000" b="1" dirty="0" smtClean="0"/>
              <a:t> (ease the tension on either side)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b="1" dirty="0" smtClean="0"/>
              <a:t> establish a rapport  by asking a simple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    </a:t>
            </a:r>
            <a:r>
              <a:rPr lang="en-US" sz="2000" b="1" dirty="0" smtClean="0">
                <a:solidFill>
                  <a:srgbClr val="CC9900"/>
                </a:solidFill>
              </a:rPr>
              <a:t>open- ended question</a:t>
            </a:r>
            <a:r>
              <a:rPr lang="en-US" sz="2000" b="1" dirty="0" smtClean="0"/>
              <a:t> ,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CC9900"/>
                </a:solidFill>
              </a:rPr>
              <a:t>explain</a:t>
            </a:r>
            <a:r>
              <a:rPr lang="en-US" sz="2000" b="1" dirty="0" smtClean="0"/>
              <a:t> that you may need to take notes,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Effective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CCCC00"/>
                </a:solidFill>
                <a:latin typeface="Comic Sans MS" pitchFamily="66" charset="0"/>
              </a:rPr>
              <a:t>Communication Skills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CC99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/>
              <a:t>Eliciting: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 smtClean="0"/>
              <a:t>   (a)</a:t>
            </a:r>
            <a:r>
              <a:rPr lang="en-US" b="1" dirty="0" smtClean="0"/>
              <a:t> the patient's main problems;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 smtClean="0"/>
              <a:t>   (b)</a:t>
            </a:r>
            <a:r>
              <a:rPr lang="en-US" b="1" dirty="0" smtClean="0"/>
              <a:t> perceptions of these; 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 smtClean="0"/>
              <a:t>   (c)</a:t>
            </a:r>
            <a:r>
              <a:rPr lang="en-US" b="1" dirty="0" smtClean="0"/>
              <a:t> the physical, emotional, and social impact of the patient's problems on the patient and family.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/>
              <a:t>Clarifying, paraphrasing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Effective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CCCC00"/>
                </a:solidFill>
                <a:latin typeface="Comic Sans MS" pitchFamily="66" charset="0"/>
              </a:rPr>
              <a:t>Communication Skills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C9900"/>
                </a:solidFill>
              </a:rPr>
              <a:t> </a:t>
            </a:r>
            <a:endParaRPr lang="en-US" sz="28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800" b="1" dirty="0" smtClean="0"/>
              <a:t>Use a good mix of open-ended &amp; closed-ended questions</a:t>
            </a:r>
            <a:r>
              <a:rPr lang="en-US" sz="2800" b="1" dirty="0" smtClean="0"/>
              <a:t>.</a:t>
            </a:r>
            <a:endParaRPr lang="en-US" sz="28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800" b="1" dirty="0" smtClean="0"/>
              <a:t> Listen actively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b="1" dirty="0" smtClean="0"/>
              <a:t>and pay attention to what he or she says,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CC9900"/>
                </a:solidFill>
              </a:rPr>
              <a:t>don</a:t>
            </a:r>
            <a:r>
              <a:rPr lang="en-US" b="1" dirty="0" smtClean="0">
                <a:solidFill>
                  <a:srgbClr val="CC9900"/>
                </a:solidFill>
                <a:latin typeface="Arial" charset="0"/>
              </a:rPr>
              <a:t>’</a:t>
            </a:r>
            <a:r>
              <a:rPr lang="en-US" b="1" dirty="0" smtClean="0">
                <a:solidFill>
                  <a:srgbClr val="CC9900"/>
                </a:solidFill>
              </a:rPr>
              <a:t>t interrupt</a:t>
            </a:r>
            <a:r>
              <a:rPr lang="en-US" b="1" dirty="0" smtClean="0"/>
              <a:t>.</a:t>
            </a:r>
          </a:p>
          <a:p>
            <a:pPr algn="l" rtl="0" eaLnBrk="1" hangingPunct="1"/>
            <a:r>
              <a:rPr lang="en-US" sz="2800" b="1" dirty="0" smtClean="0"/>
              <a:t> Maintain appropriate </a:t>
            </a:r>
            <a:r>
              <a:rPr lang="en-US" sz="2800" b="1" dirty="0" smtClean="0">
                <a:solidFill>
                  <a:srgbClr val="CC9900"/>
                </a:solidFill>
              </a:rPr>
              <a:t>eye contact</a:t>
            </a:r>
            <a:r>
              <a:rPr lang="en-US" sz="2800" b="1" dirty="0" smtClean="0"/>
              <a:t>,</a:t>
            </a:r>
          </a:p>
          <a:p>
            <a:pPr algn="l" rtl="0" eaLnBrk="1" hangingPunct="1"/>
            <a:r>
              <a:rPr lang="en-US" sz="2800" b="1" dirty="0" smtClean="0"/>
              <a:t> </a:t>
            </a:r>
            <a:r>
              <a:rPr lang="en-US" sz="2800" b="1" dirty="0" smtClean="0"/>
              <a:t>giving verbal and non-verbal feedback to ease the flow of the exchange. 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CC9900"/>
                </a:solidFill>
              </a:rPr>
              <a:t>  Silences</a:t>
            </a:r>
            <a:r>
              <a:rPr lang="en-US" sz="2800" b="1" dirty="0" smtClean="0"/>
              <a:t> allow thinking and </a:t>
            </a:r>
            <a:r>
              <a:rPr lang="en-US" sz="2800" b="1" dirty="0" smtClean="0"/>
              <a:t>reflection.</a:t>
            </a:r>
            <a:endParaRPr lang="en-US" b="1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Effective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CCCC00"/>
                </a:solidFill>
                <a:latin typeface="Comic Sans MS" pitchFamily="66" charset="0"/>
              </a:rPr>
              <a:t>Communication Skills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CC99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/>
              <a:t>   Aim to encourage </a:t>
            </a:r>
            <a:r>
              <a:rPr lang="en-US" sz="2400" b="1" dirty="0" smtClean="0">
                <a:solidFill>
                  <a:srgbClr val="CC9900"/>
                </a:solidFill>
              </a:rPr>
              <a:t>emotional expression</a:t>
            </a:r>
            <a:r>
              <a:rPr lang="en-US" sz="2400" b="1" dirty="0" smtClean="0"/>
              <a:t> as this will often prove to be the most therapeutic aspect of the interaction.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/>
              <a:t>   If you think you are not getting through to the other person, </a:t>
            </a:r>
            <a:r>
              <a:rPr lang="en-US" sz="2400" b="1" dirty="0" smtClean="0">
                <a:solidFill>
                  <a:srgbClr val="CC9900"/>
                </a:solidFill>
              </a:rPr>
              <a:t>resist the temptation to raise your voice</a:t>
            </a:r>
            <a:r>
              <a:rPr lang="en-US" sz="2400" b="1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/>
              <a:t>Being positive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Effective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CCCC00"/>
                </a:solidFill>
                <a:latin typeface="Comic Sans MS" pitchFamily="66" charset="0"/>
              </a:rPr>
              <a:t>Communication Skills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CC9900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800" b="1" dirty="0" smtClean="0"/>
              <a:t>Ask for clarification if you're not sure, to guarantee shared understanding.</a:t>
            </a:r>
            <a:r>
              <a:rPr lang="en-US" sz="2800" dirty="0" smtClean="0"/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/>
              <a:t>Don't expect patients to necessarily agree with your explanatory model for their symptoms.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/>
              <a:t>Respect their views about the illness and develop a shared understanding upon which to base intervention.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323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Effective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CCCC00"/>
                </a:solidFill>
                <a:latin typeface="Comic Sans MS" pitchFamily="66" charset="0"/>
              </a:rPr>
              <a:t>Communication Skills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00213"/>
            <a:ext cx="7543800" cy="4395787"/>
          </a:xfrm>
        </p:spPr>
        <p:txBody>
          <a:bodyPr/>
          <a:lstStyle/>
          <a:p>
            <a:pPr lvl="4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C9900"/>
                </a:solidFill>
              </a:rPr>
              <a:t>At the end: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/>
              <a:t>Summarize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/>
              <a:t>Give a chance to ask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/>
              <a:t>Agree a time for a follow-up.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/>
              <a:t>Thank and escort him to the door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سمة Office</vt:lpstr>
      <vt:lpstr>Effective  Communication Skills </vt:lpstr>
      <vt:lpstr>Effective  Communication Skills </vt:lpstr>
      <vt:lpstr>Effective  Communication Skills </vt:lpstr>
      <vt:lpstr>Effective  Communication Skills </vt:lpstr>
      <vt:lpstr>Effective  Communication Skills </vt:lpstr>
      <vt:lpstr>Effective  Communication Skills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 Communication Skills </dc:title>
  <cp:lastModifiedBy>DR.HAMZA</cp:lastModifiedBy>
  <cp:revision>1</cp:revision>
  <dcterms:modified xsi:type="dcterms:W3CDTF">2011-09-11T04:46:30Z</dcterms:modified>
</cp:coreProperties>
</file>