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ms-office.legacyDiagramTex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tags/tag1.xml" ContentType="application/vnd.openxmlformats-officedocument.presentationml.tags+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embeddings/oleObject1.bin" ContentType="application/vnd.openxmlformats-officedocument.oleObject"/>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embeddings/oleObject2.bin" ContentType="application/vnd.openxmlformats-officedocument.oleObject"/>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2"/>
  </p:notesMasterIdLst>
  <p:sldIdLst>
    <p:sldId id="256" r:id="rId2"/>
    <p:sldId id="405" r:id="rId3"/>
    <p:sldId id="407" r:id="rId4"/>
    <p:sldId id="395" r:id="rId5"/>
    <p:sldId id="401" r:id="rId6"/>
    <p:sldId id="402" r:id="rId7"/>
    <p:sldId id="404" r:id="rId8"/>
    <p:sldId id="382" r:id="rId9"/>
    <p:sldId id="383" r:id="rId10"/>
    <p:sldId id="384" r:id="rId11"/>
    <p:sldId id="385" r:id="rId12"/>
    <p:sldId id="386" r:id="rId13"/>
    <p:sldId id="387" r:id="rId14"/>
    <p:sldId id="354" r:id="rId15"/>
    <p:sldId id="388" r:id="rId16"/>
    <p:sldId id="391" r:id="rId17"/>
    <p:sldId id="389" r:id="rId18"/>
    <p:sldId id="390" r:id="rId19"/>
    <p:sldId id="415" r:id="rId20"/>
    <p:sldId id="416" r:id="rId21"/>
    <p:sldId id="397" r:id="rId22"/>
    <p:sldId id="414" r:id="rId23"/>
    <p:sldId id="356" r:id="rId24"/>
    <p:sldId id="357" r:id="rId25"/>
    <p:sldId id="358" r:id="rId26"/>
    <p:sldId id="359" r:id="rId27"/>
    <p:sldId id="260" r:id="rId28"/>
    <p:sldId id="360" r:id="rId29"/>
    <p:sldId id="361" r:id="rId30"/>
    <p:sldId id="362" r:id="rId31"/>
    <p:sldId id="363" r:id="rId32"/>
    <p:sldId id="364" r:id="rId33"/>
    <p:sldId id="365" r:id="rId34"/>
    <p:sldId id="417" r:id="rId35"/>
    <p:sldId id="366" r:id="rId36"/>
    <p:sldId id="367" r:id="rId37"/>
    <p:sldId id="368" r:id="rId38"/>
    <p:sldId id="369" r:id="rId39"/>
    <p:sldId id="370" r:id="rId40"/>
    <p:sldId id="371" r:id="rId41"/>
    <p:sldId id="372" r:id="rId42"/>
    <p:sldId id="373" r:id="rId43"/>
    <p:sldId id="376" r:id="rId44"/>
    <p:sldId id="377" r:id="rId45"/>
    <p:sldId id="398" r:id="rId46"/>
    <p:sldId id="399" r:id="rId47"/>
    <p:sldId id="400" r:id="rId48"/>
    <p:sldId id="396" r:id="rId49"/>
    <p:sldId id="418" r:id="rId50"/>
    <p:sldId id="419" r:id="rId51"/>
    <p:sldId id="420" r:id="rId52"/>
    <p:sldId id="379" r:id="rId53"/>
    <p:sldId id="403" r:id="rId54"/>
    <p:sldId id="258" r:id="rId55"/>
    <p:sldId id="259" r:id="rId56"/>
    <p:sldId id="262" r:id="rId57"/>
    <p:sldId id="351" r:id="rId58"/>
    <p:sldId id="330" r:id="rId59"/>
    <p:sldId id="331" r:id="rId60"/>
    <p:sldId id="333" r:id="rId61"/>
    <p:sldId id="334" r:id="rId62"/>
    <p:sldId id="335" r:id="rId63"/>
    <p:sldId id="326" r:id="rId64"/>
    <p:sldId id="327" r:id="rId65"/>
    <p:sldId id="266" r:id="rId66"/>
    <p:sldId id="267" r:id="rId67"/>
    <p:sldId id="268" r:id="rId68"/>
    <p:sldId id="269" r:id="rId69"/>
    <p:sldId id="274" r:id="rId70"/>
    <p:sldId id="275" r:id="rId71"/>
    <p:sldId id="276" r:id="rId72"/>
    <p:sldId id="277" r:id="rId73"/>
    <p:sldId id="278" r:id="rId74"/>
    <p:sldId id="279" r:id="rId75"/>
    <p:sldId id="280" r:id="rId76"/>
    <p:sldId id="281" r:id="rId77"/>
    <p:sldId id="282" r:id="rId78"/>
    <p:sldId id="283" r:id="rId79"/>
    <p:sldId id="284" r:id="rId80"/>
    <p:sldId id="285" r:id="rId81"/>
    <p:sldId id="286" r:id="rId82"/>
    <p:sldId id="287" r:id="rId83"/>
    <p:sldId id="288" r:id="rId84"/>
    <p:sldId id="289" r:id="rId85"/>
    <p:sldId id="290" r:id="rId86"/>
    <p:sldId id="291" r:id="rId87"/>
    <p:sldId id="292" r:id="rId88"/>
    <p:sldId id="293" r:id="rId89"/>
    <p:sldId id="296" r:id="rId90"/>
    <p:sldId id="342" r:id="rId91"/>
    <p:sldId id="343" r:id="rId92"/>
    <p:sldId id="344" r:id="rId93"/>
    <p:sldId id="345" r:id="rId94"/>
    <p:sldId id="349" r:id="rId95"/>
    <p:sldId id="350" r:id="rId96"/>
    <p:sldId id="297" r:id="rId97"/>
    <p:sldId id="329" r:id="rId98"/>
    <p:sldId id="308" r:id="rId99"/>
    <p:sldId id="309" r:id="rId100"/>
    <p:sldId id="310" r:id="rId101"/>
    <p:sldId id="311" r:id="rId102"/>
    <p:sldId id="312" r:id="rId103"/>
    <p:sldId id="313" r:id="rId104"/>
    <p:sldId id="314" r:id="rId105"/>
    <p:sldId id="315" r:id="rId106"/>
    <p:sldId id="316" r:id="rId107"/>
    <p:sldId id="317" r:id="rId108"/>
    <p:sldId id="318" r:id="rId109"/>
    <p:sldId id="319" r:id="rId110"/>
    <p:sldId id="320" r:id="rId111"/>
    <p:sldId id="321" r:id="rId112"/>
    <p:sldId id="322" r:id="rId113"/>
    <p:sldId id="323" r:id="rId114"/>
    <p:sldId id="324" r:id="rId115"/>
    <p:sldId id="409" r:id="rId116"/>
    <p:sldId id="410" r:id="rId117"/>
    <p:sldId id="411" r:id="rId118"/>
    <p:sldId id="412" r:id="rId119"/>
    <p:sldId id="413" r:id="rId120"/>
    <p:sldId id="394" r:id="rId1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00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22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microsoft.com/office/2006/relationships/legacyDocTextInfo" Target="legacyDocTextInfo.bin"/><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 Id="rId4" Type="http://schemas.microsoft.com/office/2006/relationships/legacyDiagramText" Target="legacyDiagramText8.bin"/></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pitchFamily="34" charset="0"/>
              </a:defRPr>
            </a:lvl1pPr>
          </a:lstStyle>
          <a:p>
            <a:pPr>
              <a:defRPr/>
            </a:pPr>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pitchFamily="34" charset="0"/>
              </a:defRPr>
            </a:lvl1pPr>
          </a:lstStyle>
          <a:p>
            <a:pPr>
              <a:defRPr/>
            </a:pPr>
            <a:endParaRPr lang="en-GB"/>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pitchFamily="34" charset="0"/>
              </a:defRPr>
            </a:lvl1pPr>
          </a:lstStyle>
          <a:p>
            <a:pPr>
              <a:defRPr/>
            </a:pPr>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pPr>
              <a:defRPr/>
            </a:pPr>
            <a:fld id="{B63DB720-FCC7-4477-8358-A4E3A67B5CBB}"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A6CE0F84-F8DC-4A03-9AEF-580D458CE3CB}" type="slidenum">
              <a:rPr lang="en-GB" smtClean="0">
                <a:cs typeface="Arial" charset="0"/>
              </a:rPr>
              <a:pPr/>
              <a:t>4</a:t>
            </a:fld>
            <a:endParaRPr lang="en-GB" smtClean="0">
              <a:cs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6196" name="Slide Number Placeholder 3"/>
          <p:cNvSpPr>
            <a:spLocks noGrp="1"/>
          </p:cNvSpPr>
          <p:nvPr>
            <p:ph type="sldNum" sz="quarter" idx="5"/>
          </p:nvPr>
        </p:nvSpPr>
        <p:spPr>
          <a:noFill/>
        </p:spPr>
        <p:txBody>
          <a:bodyPr/>
          <a:lstStyle/>
          <a:p>
            <a:fld id="{11C19E9D-0B14-4BCF-93CE-1498136A7EE2}" type="slidenum">
              <a:rPr lang="en-GB" smtClean="0">
                <a:cs typeface="Arial" charset="0"/>
              </a:rPr>
              <a:pPr/>
              <a:t>17</a:t>
            </a:fld>
            <a:endParaRPr lang="en-GB"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7220" name="Slide Number Placeholder 3"/>
          <p:cNvSpPr>
            <a:spLocks noGrp="1"/>
          </p:cNvSpPr>
          <p:nvPr>
            <p:ph type="sldNum" sz="quarter" idx="5"/>
          </p:nvPr>
        </p:nvSpPr>
        <p:spPr>
          <a:noFill/>
        </p:spPr>
        <p:txBody>
          <a:bodyPr/>
          <a:lstStyle/>
          <a:p>
            <a:fld id="{4F16E7C3-245D-47A9-8E4E-1F72B4571CB2}" type="slidenum">
              <a:rPr lang="en-GB" smtClean="0">
                <a:cs typeface="Arial" charset="0"/>
              </a:rPr>
              <a:pPr/>
              <a:t>18</a:t>
            </a:fld>
            <a:endParaRPr lang="en-GB"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8DA0B80D-9A8F-44B2-9187-ABF0E57ACE9A}" type="slidenum">
              <a:rPr lang="ar-SA" smtClean="0">
                <a:cs typeface="Arial" charset="0"/>
              </a:rPr>
              <a:pPr/>
              <a:t>21</a:t>
            </a:fld>
            <a:endParaRPr lang="en-GB" smtClean="0">
              <a:cs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C599A33-1B41-4666-8184-A90FAF151CC4}" type="slidenum">
              <a:rPr lang="en-GB" smtClean="0">
                <a:cs typeface="Arial" charset="0"/>
              </a:rPr>
              <a:pPr/>
              <a:t>22</a:t>
            </a:fld>
            <a:endParaRPr lang="en-GB" smtClean="0">
              <a:cs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2CFD83B-9093-42FF-ADAE-2F7E6B6BB59B}" type="slidenum">
              <a:rPr lang="en-GB" smtClean="0">
                <a:cs typeface="Arial" charset="0"/>
              </a:rPr>
              <a:pPr/>
              <a:t>27</a:t>
            </a:fld>
            <a:endParaRPr lang="en-GB" smtClean="0">
              <a:cs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AE9E4A7-346F-4D9F-B134-699935DFF42F}" type="slidenum">
              <a:rPr lang="en-US" smtClean="0">
                <a:cs typeface="Arial" charset="0"/>
              </a:rPr>
              <a:pPr/>
              <a:t>28</a:t>
            </a:fld>
            <a:endParaRPr lang="en-US" smtClean="0">
              <a:cs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1F1400A0-8813-4F29-8FE7-5FB2EB58456A}" type="slidenum">
              <a:rPr lang="en-US" smtClean="0">
                <a:cs typeface="Arial" charset="0"/>
              </a:rPr>
              <a:pPr/>
              <a:t>29</a:t>
            </a:fld>
            <a:endParaRPr lang="en-US" smtClean="0">
              <a:cs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75F0D793-7C2A-4B7B-B14F-A95C282E1DCD}" type="slidenum">
              <a:rPr lang="en-US" smtClean="0">
                <a:cs typeface="Arial" charset="0"/>
              </a:rPr>
              <a:pPr/>
              <a:t>30</a:t>
            </a:fld>
            <a:endParaRPr lang="en-US" smtClean="0">
              <a:cs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AE9E5D7-CDAA-405D-8D4B-CDE8B102DA80}" type="slidenum">
              <a:rPr lang="en-US" smtClean="0">
                <a:cs typeface="Arial" charset="0"/>
              </a:rPr>
              <a:pPr/>
              <a:t>32</a:t>
            </a:fld>
            <a:endParaRPr lang="en-US" smtClean="0">
              <a:cs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BBBAFE0-F47D-48CD-95D0-8C4F38BE7312}" type="slidenum">
              <a:rPr lang="en-US" smtClean="0">
                <a:cs typeface="Arial" charset="0"/>
              </a:rPr>
              <a:pPr/>
              <a:t>33</a:t>
            </a:fld>
            <a:endParaRPr lang="en-US" smtClean="0">
              <a:cs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173A0620-68BD-4867-97B0-42A9BFED19E8}" type="slidenum">
              <a:rPr lang="en-GB" smtClean="0">
                <a:cs typeface="Arial" charset="0"/>
              </a:rPr>
              <a:pPr/>
              <a:t>5</a:t>
            </a:fld>
            <a:endParaRPr lang="en-GB" smtClean="0">
              <a:cs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D6D8C60-6E21-42E4-9C55-3291225E4F64}" type="slidenum">
              <a:rPr lang="en-US" smtClean="0">
                <a:cs typeface="Arial" charset="0"/>
              </a:rPr>
              <a:pPr/>
              <a:t>35</a:t>
            </a:fld>
            <a:endParaRPr lang="en-US" smtClean="0">
              <a:cs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E40FAD66-393A-4F65-9C17-F176294F5A08}" type="slidenum">
              <a:rPr lang="en-US" smtClean="0">
                <a:cs typeface="Arial" charset="0"/>
              </a:rPr>
              <a:pPr/>
              <a:t>36</a:t>
            </a:fld>
            <a:endParaRPr lang="en-US" smtClean="0">
              <a:cs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9A99ECE-18C2-4203-8790-090CC3E502E0}" type="slidenum">
              <a:rPr lang="en-US" smtClean="0">
                <a:cs typeface="Arial" charset="0"/>
              </a:rPr>
              <a:pPr/>
              <a:t>37</a:t>
            </a:fld>
            <a:endParaRPr lang="en-US" smtClean="0">
              <a:cs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82BBD88-718D-45B9-AAA5-43183EA8A7ED}" type="slidenum">
              <a:rPr lang="en-US" smtClean="0">
                <a:cs typeface="Arial" charset="0"/>
              </a:rPr>
              <a:pPr/>
              <a:t>38</a:t>
            </a:fld>
            <a:endParaRPr lang="en-US" smtClean="0">
              <a:cs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2B71F22E-2873-4402-A3E0-0AFFF1E57931}" type="slidenum">
              <a:rPr lang="en-US" smtClean="0">
                <a:cs typeface="Arial" charset="0"/>
              </a:rPr>
              <a:pPr/>
              <a:t>39</a:t>
            </a:fld>
            <a:endParaRPr lang="en-US" smtClean="0">
              <a:cs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E2344A68-961A-4183-917E-5D709B7A734B}" type="slidenum">
              <a:rPr lang="en-US" smtClean="0">
                <a:cs typeface="Arial" charset="0"/>
              </a:rPr>
              <a:pPr/>
              <a:t>40</a:t>
            </a:fld>
            <a:endParaRPr lang="en-US" smtClean="0">
              <a:cs typeface="Arial"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E8F67AC7-5A9C-4CC5-AED9-2E2935AB3927}" type="slidenum">
              <a:rPr lang="ar-SA" smtClean="0">
                <a:cs typeface="Arial" charset="0"/>
              </a:rPr>
              <a:pPr/>
              <a:t>43</a:t>
            </a:fld>
            <a:endParaRPr lang="en-GB" smtClean="0">
              <a:cs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95E5685-CD26-4D93-9A2B-A32756C72763}" type="slidenum">
              <a:rPr lang="ar-SA" smtClean="0">
                <a:cs typeface="Arial" charset="0"/>
              </a:rPr>
              <a:pPr/>
              <a:t>44</a:t>
            </a:fld>
            <a:endParaRPr lang="en-GB" smtClean="0">
              <a:cs typeface="Arial"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2F444833-E484-4EF9-ADC2-79392A03A044}" type="slidenum">
              <a:rPr lang="en-GB" smtClean="0">
                <a:cs typeface="Arial" charset="0"/>
              </a:rPr>
              <a:pPr/>
              <a:t>49</a:t>
            </a:fld>
            <a:endParaRPr lang="en-GB" smtClean="0">
              <a:cs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463639DE-B05A-4DD3-B755-65C1F35F6C01}" type="slidenum">
              <a:rPr lang="ar-SA" smtClean="0">
                <a:cs typeface="Arial" charset="0"/>
              </a:rPr>
              <a:pPr/>
              <a:t>52</a:t>
            </a:fld>
            <a:endParaRPr lang="en-GB" smtClean="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ar-SA"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4AE93403-B16F-4D72-8305-8FA98D45D877}" type="slidenum">
              <a:rPr lang="en-GB" smtClean="0">
                <a:cs typeface="Arial" charset="0"/>
              </a:rPr>
              <a:pPr/>
              <a:t>6</a:t>
            </a:fld>
            <a:endParaRPr lang="en-GB" smtClean="0">
              <a:cs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3E787B74-1C91-469D-8209-AE7B253F6A92}" type="slidenum">
              <a:rPr lang="en-GB" smtClean="0">
                <a:cs typeface="Arial" charset="0"/>
              </a:rPr>
              <a:pPr/>
              <a:t>53</a:t>
            </a:fld>
            <a:endParaRPr lang="en-GB" smtClean="0">
              <a:cs typeface="Arial"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4BBA88A-48A0-49C5-A50B-B9449DA3869D}" type="slidenum">
              <a:rPr lang="en-GB" smtClean="0">
                <a:cs typeface="Arial" charset="0"/>
              </a:rPr>
              <a:pPr/>
              <a:t>54</a:t>
            </a:fld>
            <a:endParaRPr lang="en-GB" smtClean="0">
              <a:cs typeface="Arial"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657E1C7-F07B-4B01-8ED8-13DED9FF2ABC}" type="slidenum">
              <a:rPr lang="en-GB" smtClean="0">
                <a:cs typeface="Arial" charset="0"/>
              </a:rPr>
              <a:pPr/>
              <a:t>55</a:t>
            </a:fld>
            <a:endParaRPr lang="en-GB" smtClean="0">
              <a:cs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1C5F61B8-21EC-4961-8CF6-DE87EFC30D3C}" type="slidenum">
              <a:rPr lang="en-GB" smtClean="0">
                <a:cs typeface="Arial" charset="0"/>
              </a:rPr>
              <a:pPr/>
              <a:t>56</a:t>
            </a:fld>
            <a:endParaRPr lang="en-GB" smtClean="0">
              <a:cs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GB" smtClean="0">
                <a:cs typeface="Arial" charset="0"/>
              </a:rPr>
              <a:t>Three minutes for the answer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00F1E25-D8CE-47BE-99F6-D299772CCCCB}" type="slidenum">
              <a:rPr lang="en-GB" smtClean="0">
                <a:cs typeface="Arial" charset="0"/>
              </a:rPr>
              <a:pPr/>
              <a:t>57</a:t>
            </a:fld>
            <a:endParaRPr lang="en-GB" smtClean="0">
              <a:cs typeface="Arial"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948B7B1D-729F-4553-B701-8C36F410F68F}" type="slidenum">
              <a:rPr lang="en-GB" smtClean="0">
                <a:cs typeface="Arial" charset="0"/>
              </a:rPr>
              <a:pPr/>
              <a:t>58</a:t>
            </a:fld>
            <a:endParaRPr lang="en-GB" smtClean="0">
              <a:cs typeface="Arial"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EE3556C3-B604-487D-BFA2-5CFE936FF1AE}" type="slidenum">
              <a:rPr lang="en-GB" smtClean="0">
                <a:cs typeface="Arial" charset="0"/>
              </a:rPr>
              <a:pPr/>
              <a:t>59</a:t>
            </a:fld>
            <a:endParaRPr lang="en-GB" smtClean="0">
              <a:cs typeface="Arial"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144F37FA-96F7-4A5C-AB21-5F501F5FF950}" type="slidenum">
              <a:rPr lang="en-GB" smtClean="0">
                <a:cs typeface="Arial" charset="0"/>
              </a:rPr>
              <a:pPr/>
              <a:t>60</a:t>
            </a:fld>
            <a:endParaRPr lang="en-GB" smtClean="0">
              <a:cs typeface="Arial"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68B4265-49BD-4FEF-B272-BD52EA615C78}" type="slidenum">
              <a:rPr lang="en-GB" smtClean="0">
                <a:cs typeface="Arial" charset="0"/>
              </a:rPr>
              <a:pPr/>
              <a:t>61</a:t>
            </a:fld>
            <a:endParaRPr lang="en-GB" smtClean="0">
              <a:cs typeface="Arial"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A3FE0EF-3D42-4A7D-AE4F-9F23BFDF49FB}" type="slidenum">
              <a:rPr lang="en-GB" smtClean="0">
                <a:cs typeface="Arial" charset="0"/>
              </a:rPr>
              <a:pPr/>
              <a:t>63</a:t>
            </a:fld>
            <a:endParaRPr lang="en-GB" smtClean="0">
              <a:cs typeface="Arial"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0052" name="Slide Number Placeholder 3"/>
          <p:cNvSpPr>
            <a:spLocks noGrp="1"/>
          </p:cNvSpPr>
          <p:nvPr>
            <p:ph type="sldNum" sz="quarter" idx="5"/>
          </p:nvPr>
        </p:nvSpPr>
        <p:spPr>
          <a:noFill/>
        </p:spPr>
        <p:txBody>
          <a:bodyPr/>
          <a:lstStyle/>
          <a:p>
            <a:fld id="{9B0F2E4D-1B86-483C-9A49-3F4D0F40A2D2}" type="slidenum">
              <a:rPr lang="en-GB" smtClean="0">
                <a:cs typeface="Arial" charset="0"/>
              </a:rPr>
              <a:pPr/>
              <a:t>8</a:t>
            </a:fld>
            <a:endParaRPr lang="en-GB"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1878465D-1071-4BEE-A06C-CDAE2A437DD2}" type="slidenum">
              <a:rPr lang="en-GB" smtClean="0">
                <a:cs typeface="Arial" charset="0"/>
              </a:rPr>
              <a:pPr/>
              <a:t>65</a:t>
            </a:fld>
            <a:endParaRPr lang="en-GB" smtClean="0">
              <a:cs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9A8D22B0-6C89-43D4-BFBC-B6C5E4C9071D}" type="slidenum">
              <a:rPr lang="en-GB" smtClean="0">
                <a:cs typeface="Arial" charset="0"/>
              </a:rPr>
              <a:pPr/>
              <a:t>66</a:t>
            </a:fld>
            <a:endParaRPr lang="en-GB" smtClean="0">
              <a:cs typeface="Arial"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EF5F3ED3-7348-4CF6-96F1-10B71116B1D8}" type="slidenum">
              <a:rPr lang="en-GB" smtClean="0">
                <a:cs typeface="Arial" charset="0"/>
              </a:rPr>
              <a:pPr/>
              <a:t>67</a:t>
            </a:fld>
            <a:endParaRPr lang="en-GB" smtClean="0">
              <a:cs typeface="Arial"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A4178E1B-C48F-42D3-BB9C-9CBF81BABD57}" type="slidenum">
              <a:rPr lang="en-GB" smtClean="0">
                <a:cs typeface="Arial" charset="0"/>
              </a:rPr>
              <a:pPr/>
              <a:t>68</a:t>
            </a:fld>
            <a:endParaRPr lang="en-GB" smtClean="0">
              <a:cs typeface="Arial"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492B7E5C-2D8D-4BB2-85C6-F508DB07D148}" type="slidenum">
              <a:rPr lang="en-GB" smtClean="0">
                <a:cs typeface="Arial" charset="0"/>
              </a:rPr>
              <a:pPr/>
              <a:t>69</a:t>
            </a:fld>
            <a:endParaRPr lang="en-GB" smtClean="0">
              <a:cs typeface="Arial"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B3CA24E2-A7B0-43DC-A8EF-5F6AF898CE77}" type="slidenum">
              <a:rPr lang="en-GB" smtClean="0">
                <a:cs typeface="Arial" charset="0"/>
              </a:rPr>
              <a:pPr/>
              <a:t>70</a:t>
            </a:fld>
            <a:endParaRPr lang="en-GB" smtClean="0">
              <a:cs typeface="Arial"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7DA552BB-86C0-41F8-A327-FEDC437F1BD5}" type="slidenum">
              <a:rPr lang="en-GB" smtClean="0">
                <a:cs typeface="Arial" charset="0"/>
              </a:rPr>
              <a:pPr/>
              <a:t>71</a:t>
            </a:fld>
            <a:endParaRPr lang="en-GB" smtClean="0">
              <a:cs typeface="Arial"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BF27E7CE-8C98-4E4B-BE6C-55DDB212B92E}" type="slidenum">
              <a:rPr lang="en-GB" smtClean="0">
                <a:cs typeface="Arial" charset="0"/>
              </a:rPr>
              <a:pPr/>
              <a:t>72</a:t>
            </a:fld>
            <a:endParaRPr lang="en-GB" smtClean="0">
              <a:cs typeface="Arial"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8E3BCF27-3A4A-4B41-B92A-CF949098E9BF}" type="slidenum">
              <a:rPr lang="en-GB" smtClean="0">
                <a:cs typeface="Arial" charset="0"/>
              </a:rPr>
              <a:pPr/>
              <a:t>73</a:t>
            </a:fld>
            <a:endParaRPr lang="en-GB" smtClean="0">
              <a:cs typeface="Arial"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7AA165A1-0DAD-466F-A590-D677973B38A6}" type="slidenum">
              <a:rPr lang="en-GB" smtClean="0">
                <a:cs typeface="Arial" charset="0"/>
              </a:rPr>
              <a:pPr/>
              <a:t>74</a:t>
            </a:fld>
            <a:endParaRPr lang="en-GB" smtClean="0">
              <a:cs typeface="Arial"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cs typeface="Arial" charset="0"/>
              </a:rPr>
              <a:t>Cognitive structure (i.e., schema, mental models) provides meaning and organization to experiences and allows the individual to "go beyond the information given". </a:t>
            </a:r>
          </a:p>
          <a:p>
            <a:pPr eaLnBrk="1" hangingPunct="1"/>
            <a:endParaRPr lang="en-GB"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1076" name="Slide Number Placeholder 3"/>
          <p:cNvSpPr>
            <a:spLocks noGrp="1"/>
          </p:cNvSpPr>
          <p:nvPr>
            <p:ph type="sldNum" sz="quarter" idx="5"/>
          </p:nvPr>
        </p:nvSpPr>
        <p:spPr>
          <a:noFill/>
        </p:spPr>
        <p:txBody>
          <a:bodyPr/>
          <a:lstStyle/>
          <a:p>
            <a:fld id="{DD0BA48F-1B38-471B-80D2-71F88C965A64}" type="slidenum">
              <a:rPr lang="en-GB" smtClean="0">
                <a:cs typeface="Arial" charset="0"/>
              </a:rPr>
              <a:pPr/>
              <a:t>9</a:t>
            </a:fld>
            <a:endParaRPr lang="en-GB"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57BA240-01AC-444E-BC7A-4CC49E6CB501}" type="slidenum">
              <a:rPr lang="en-GB" smtClean="0">
                <a:cs typeface="Arial" charset="0"/>
              </a:rPr>
              <a:pPr/>
              <a:t>75</a:t>
            </a:fld>
            <a:endParaRPr lang="en-GB" smtClean="0">
              <a:cs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cs typeface="Arial" charset="0"/>
              </a:rPr>
              <a:t>Cognitive structure (i.e., schema, mental models) provides meaning and organization to experiences and allows the individual to "go beyond the information given". </a:t>
            </a:r>
          </a:p>
          <a:p>
            <a:pPr eaLnBrk="1" hangingPunct="1"/>
            <a:endParaRPr lang="en-GB"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93F96EC1-9CF8-4490-B56E-AB7D21264551}" type="slidenum">
              <a:rPr lang="en-GB" smtClean="0">
                <a:cs typeface="Arial" charset="0"/>
              </a:rPr>
              <a:pPr/>
              <a:t>77</a:t>
            </a:fld>
            <a:endParaRPr lang="en-GB" smtClean="0">
              <a:cs typeface="Arial"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73348B47-734A-488A-B330-ECB915C4DC8C}" type="slidenum">
              <a:rPr lang="en-GB" smtClean="0">
                <a:cs typeface="Arial" charset="0"/>
              </a:rPr>
              <a:pPr/>
              <a:t>78</a:t>
            </a:fld>
            <a:endParaRPr lang="en-GB" smtClean="0">
              <a:cs typeface="Arial"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5E3C6849-DE84-4BB1-9BE6-A0CBAB280246}" type="slidenum">
              <a:rPr lang="en-GB" smtClean="0">
                <a:cs typeface="Arial" charset="0"/>
              </a:rPr>
              <a:pPr/>
              <a:t>79</a:t>
            </a:fld>
            <a:endParaRPr lang="en-GB" smtClean="0">
              <a:cs typeface="Arial"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6178E23-3FE6-4771-917A-917815DF83FA}" type="slidenum">
              <a:rPr lang="en-GB" smtClean="0">
                <a:cs typeface="Arial" charset="0"/>
              </a:rPr>
              <a:pPr/>
              <a:t>80</a:t>
            </a:fld>
            <a:endParaRPr lang="en-GB" smtClean="0">
              <a:cs typeface="Arial"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68194331-DF49-4A49-A534-CFE510FC1B79}" type="slidenum">
              <a:rPr lang="en-GB" smtClean="0">
                <a:cs typeface="Arial" charset="0"/>
              </a:rPr>
              <a:pPr/>
              <a:t>81</a:t>
            </a:fld>
            <a:endParaRPr lang="en-GB" smtClean="0">
              <a:cs typeface="Arial"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A0AD0016-F63F-4D41-86CA-B232FC8B573C}" type="slidenum">
              <a:rPr lang="en-GB" smtClean="0">
                <a:cs typeface="Arial" charset="0"/>
              </a:rPr>
              <a:pPr/>
              <a:t>82</a:t>
            </a:fld>
            <a:endParaRPr lang="en-GB" smtClean="0">
              <a:cs typeface="Arial"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4B87B63-D940-4C12-B09C-0FAA9DBFA5B9}" type="slidenum">
              <a:rPr lang="en-GB" smtClean="0">
                <a:cs typeface="Arial" charset="0"/>
              </a:rPr>
              <a:pPr/>
              <a:t>83</a:t>
            </a:fld>
            <a:endParaRPr lang="en-GB" smtClean="0">
              <a:cs typeface="Arial"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EDDA96D3-0915-4453-BB95-6AF982D36249}" type="slidenum">
              <a:rPr lang="en-GB" smtClean="0">
                <a:cs typeface="Arial" charset="0"/>
              </a:rPr>
              <a:pPr/>
              <a:t>84</a:t>
            </a:fld>
            <a:endParaRPr lang="en-GB" smtClean="0">
              <a:cs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5BE10423-99EC-4F7B-A5C4-45E64955AF7C}" type="slidenum">
              <a:rPr lang="en-GB" smtClean="0">
                <a:cs typeface="Arial" charset="0"/>
              </a:rPr>
              <a:pPr/>
              <a:t>85</a:t>
            </a:fld>
            <a:endParaRPr lang="en-GB" smtClean="0">
              <a:cs typeface="Arial"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2100" name="Slide Number Placeholder 3"/>
          <p:cNvSpPr>
            <a:spLocks noGrp="1"/>
          </p:cNvSpPr>
          <p:nvPr>
            <p:ph type="sldNum" sz="quarter" idx="5"/>
          </p:nvPr>
        </p:nvSpPr>
        <p:spPr>
          <a:noFill/>
        </p:spPr>
        <p:txBody>
          <a:bodyPr/>
          <a:lstStyle/>
          <a:p>
            <a:fld id="{AC155A6E-CFBD-4E5C-9FD8-3687CCFD1E02}" type="slidenum">
              <a:rPr lang="en-GB" smtClean="0">
                <a:cs typeface="Arial" charset="0"/>
              </a:rPr>
              <a:pPr/>
              <a:t>10</a:t>
            </a:fld>
            <a:endParaRPr lang="en-GB" smtClean="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A915BBD7-D319-4AA1-BF70-793931BAFE5F}" type="slidenum">
              <a:rPr lang="en-GB" smtClean="0">
                <a:cs typeface="Arial" charset="0"/>
              </a:rPr>
              <a:pPr/>
              <a:t>86</a:t>
            </a:fld>
            <a:endParaRPr lang="en-GB" smtClean="0">
              <a:cs typeface="Arial"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45D0ECDA-EC00-42C4-999B-43AE93889F9B}" type="slidenum">
              <a:rPr lang="en-GB" smtClean="0">
                <a:cs typeface="Arial" charset="0"/>
              </a:rPr>
              <a:pPr/>
              <a:t>87</a:t>
            </a:fld>
            <a:endParaRPr lang="en-GB"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715B0D2-3171-49EE-9A36-B5276CDEE54D}" type="slidenum">
              <a:rPr lang="en-GB" smtClean="0">
                <a:cs typeface="Arial" charset="0"/>
              </a:rPr>
              <a:pPr/>
              <a:t>88</a:t>
            </a:fld>
            <a:endParaRPr lang="en-GB" smtClean="0">
              <a:cs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B16575E8-A00D-49CD-84C1-E27EF145269C}" type="slidenum">
              <a:rPr lang="en-GB" smtClean="0">
                <a:cs typeface="Arial" charset="0"/>
              </a:rPr>
              <a:pPr/>
              <a:t>89</a:t>
            </a:fld>
            <a:endParaRPr lang="en-GB" smtClean="0">
              <a:cs typeface="Arial"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9869E1AE-EC3A-4BC2-9FA4-08126C9ECEA5}" type="slidenum">
              <a:rPr lang="en-GB" smtClean="0">
                <a:cs typeface="Arial" charset="0"/>
              </a:rPr>
              <a:pPr/>
              <a:t>96</a:t>
            </a:fld>
            <a:endParaRPr lang="en-GB" smtClean="0">
              <a:cs typeface="Arial"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8911F000-C8CB-4733-9DA6-825867F1A159}" type="slidenum">
              <a:rPr lang="en-GB" smtClean="0">
                <a:cs typeface="Arial" charset="0"/>
              </a:rPr>
              <a:pPr/>
              <a:t>97</a:t>
            </a:fld>
            <a:endParaRPr lang="en-GB" smtClean="0">
              <a:cs typeface="Arial"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8F4090DE-9A8A-4B07-866F-055E9362B7B4}" type="slidenum">
              <a:rPr lang="en-GB" smtClean="0">
                <a:cs typeface="Arial" charset="0"/>
              </a:rPr>
              <a:pPr/>
              <a:t>98</a:t>
            </a:fld>
            <a:endParaRPr lang="en-GB" smtClean="0">
              <a:cs typeface="Arial"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27AD98B8-5ECF-4372-B011-1FB3618D2E40}" type="slidenum">
              <a:rPr lang="en-GB" smtClean="0">
                <a:cs typeface="Arial" charset="0"/>
              </a:rPr>
              <a:pPr/>
              <a:t>99</a:t>
            </a:fld>
            <a:endParaRPr lang="en-GB" smtClean="0">
              <a:cs typeface="Arial"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FA7B9E8D-D76C-4193-87F2-EA958F85E775}" type="slidenum">
              <a:rPr lang="en-GB" smtClean="0">
                <a:cs typeface="Arial" charset="0"/>
              </a:rPr>
              <a:pPr/>
              <a:t>100</a:t>
            </a:fld>
            <a:endParaRPr lang="en-GB" smtClean="0">
              <a:cs typeface="Arial"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FB014C3F-8022-42BD-9005-5567611C0F61}" type="slidenum">
              <a:rPr lang="en-GB" smtClean="0">
                <a:cs typeface="Arial" charset="0"/>
              </a:rPr>
              <a:pPr/>
              <a:t>101</a:t>
            </a:fld>
            <a:endParaRPr lang="en-GB" smtClean="0">
              <a:cs typeface="Arial"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3124" name="Slide Number Placeholder 3"/>
          <p:cNvSpPr>
            <a:spLocks noGrp="1"/>
          </p:cNvSpPr>
          <p:nvPr>
            <p:ph type="sldNum" sz="quarter" idx="5"/>
          </p:nvPr>
        </p:nvSpPr>
        <p:spPr>
          <a:noFill/>
        </p:spPr>
        <p:txBody>
          <a:bodyPr/>
          <a:lstStyle/>
          <a:p>
            <a:fld id="{F7BE1F0F-23E6-4E14-BDD5-22D60014B2DA}" type="slidenum">
              <a:rPr lang="en-GB" smtClean="0">
                <a:cs typeface="Arial" charset="0"/>
              </a:rPr>
              <a:pPr/>
              <a:t>11</a:t>
            </a:fld>
            <a:endParaRPr lang="en-GB" smtClean="0">
              <a:cs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A44AFEB1-37E5-42EF-ACE1-AB62F814CD0C}" type="slidenum">
              <a:rPr lang="en-GB" smtClean="0">
                <a:cs typeface="Arial" charset="0"/>
              </a:rPr>
              <a:pPr/>
              <a:t>102</a:t>
            </a:fld>
            <a:endParaRPr lang="en-GB" smtClean="0">
              <a:cs typeface="Arial"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76768875-FEFC-442C-8E01-2BE6ACCC14B4}" type="slidenum">
              <a:rPr lang="en-GB" smtClean="0">
                <a:cs typeface="Arial" charset="0"/>
              </a:rPr>
              <a:pPr/>
              <a:t>103</a:t>
            </a:fld>
            <a:endParaRPr lang="en-GB" smtClean="0">
              <a:cs typeface="Arial"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F9BED556-3D6A-46AD-9BF5-58F6CFF72E6E}" type="slidenum">
              <a:rPr lang="en-GB" smtClean="0">
                <a:cs typeface="Arial" charset="0"/>
              </a:rPr>
              <a:pPr/>
              <a:t>104</a:t>
            </a:fld>
            <a:endParaRPr lang="en-GB" smtClean="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D99EEE85-30B7-4019-9ED9-62FCA364B7AF}" type="slidenum">
              <a:rPr lang="en-GB" smtClean="0">
                <a:cs typeface="Arial" charset="0"/>
              </a:rPr>
              <a:pPr/>
              <a:t>105</a:t>
            </a:fld>
            <a:endParaRPr lang="en-GB" smtClean="0">
              <a:cs typeface="Arial"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A0067564-D784-4153-83E2-EB442CFDC15A}" type="slidenum">
              <a:rPr lang="en-GB" smtClean="0">
                <a:cs typeface="Arial" charset="0"/>
              </a:rPr>
              <a:pPr/>
              <a:t>106</a:t>
            </a:fld>
            <a:endParaRPr lang="en-GB" smtClean="0">
              <a:cs typeface="Arial"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6B471BC4-38EB-40FA-8182-EB36E2BB9137}" type="slidenum">
              <a:rPr lang="en-GB" smtClean="0">
                <a:cs typeface="Arial" charset="0"/>
              </a:rPr>
              <a:pPr/>
              <a:t>107</a:t>
            </a:fld>
            <a:endParaRPr lang="en-GB" smtClean="0">
              <a:cs typeface="Arial"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823ABE11-F0CD-4BD6-A248-73B205193130}" type="slidenum">
              <a:rPr lang="en-GB" smtClean="0">
                <a:cs typeface="Arial" charset="0"/>
              </a:rPr>
              <a:pPr/>
              <a:t>108</a:t>
            </a:fld>
            <a:endParaRPr lang="en-GB" smtClean="0">
              <a:cs typeface="Arial"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2DBB32AF-FCBE-48BB-B29E-8DDB321D92C2}" type="slidenum">
              <a:rPr lang="en-GB" smtClean="0">
                <a:cs typeface="Arial" charset="0"/>
              </a:rPr>
              <a:pPr/>
              <a:t>109</a:t>
            </a:fld>
            <a:endParaRPr lang="en-GB" smtClean="0">
              <a:cs typeface="Arial"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C0C2E689-3494-4041-8BB5-F8104B55944B}" type="slidenum">
              <a:rPr lang="en-GB" smtClean="0">
                <a:cs typeface="Arial" charset="0"/>
              </a:rPr>
              <a:pPr/>
              <a:t>110</a:t>
            </a:fld>
            <a:endParaRPr lang="en-GB" smtClean="0">
              <a:cs typeface="Arial"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DD7A6C8-B3FA-406F-9F91-409068E4D523}" type="slidenum">
              <a:rPr lang="en-GB" smtClean="0">
                <a:cs typeface="Arial" charset="0"/>
              </a:rPr>
              <a:pPr/>
              <a:t>111</a:t>
            </a:fld>
            <a:endParaRPr lang="en-GB" smtClean="0">
              <a:cs typeface="Arial"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4148" name="Slide Number Placeholder 3"/>
          <p:cNvSpPr>
            <a:spLocks noGrp="1"/>
          </p:cNvSpPr>
          <p:nvPr>
            <p:ph type="sldNum" sz="quarter" idx="5"/>
          </p:nvPr>
        </p:nvSpPr>
        <p:spPr>
          <a:noFill/>
        </p:spPr>
        <p:txBody>
          <a:bodyPr/>
          <a:lstStyle/>
          <a:p>
            <a:fld id="{22EB1FBF-7664-434A-A1BD-2D11B449FB17}" type="slidenum">
              <a:rPr lang="en-GB" smtClean="0">
                <a:cs typeface="Arial" charset="0"/>
              </a:rPr>
              <a:pPr/>
              <a:t>12</a:t>
            </a:fld>
            <a:endParaRPr lang="en-GB" smtClean="0">
              <a:cs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54479555-C16E-495F-877B-D3DB338B9706}" type="slidenum">
              <a:rPr lang="en-GB" smtClean="0">
                <a:cs typeface="Arial" charset="0"/>
              </a:rPr>
              <a:pPr/>
              <a:t>112</a:t>
            </a:fld>
            <a:endParaRPr lang="en-GB" smtClean="0">
              <a:cs typeface="Arial" charset="0"/>
            </a:endParaRPr>
          </a:p>
        </p:txBody>
      </p:sp>
      <p:sp>
        <p:nvSpPr>
          <p:cNvPr id="205827" name="Rectangle 2"/>
          <p:cNvSpPr>
            <a:spLocks noGrp="1" noRot="1" noChangeAspect="1" noChangeArrowheads="1" noTextEdit="1"/>
          </p:cNvSpPr>
          <p:nvPr>
            <p:ph type="sldImg"/>
          </p:nvPr>
        </p:nvSpPr>
        <p:spPr>
          <a:xfrm>
            <a:off x="1143000" y="687388"/>
            <a:ext cx="4572000" cy="3429000"/>
          </a:xfrm>
          <a:ln w="12700"/>
        </p:spPr>
      </p:sp>
      <p:sp>
        <p:nvSpPr>
          <p:cNvPr id="205828" name="Rectangle 3"/>
          <p:cNvSpPr>
            <a:spLocks noGrp="1" noChangeArrowheads="1"/>
          </p:cNvSpPr>
          <p:nvPr>
            <p:ph type="body" idx="1"/>
          </p:nvPr>
        </p:nvSpPr>
        <p:spPr>
          <a:xfrm>
            <a:off x="914400" y="4341813"/>
            <a:ext cx="5029200" cy="4116387"/>
          </a:xfrm>
          <a:noFill/>
          <a:ln/>
        </p:spPr>
        <p:txBody>
          <a:bodyPr lIns="82017" tIns="39685" rIns="82017" bIns="39685"/>
          <a:lstStyle/>
          <a:p>
            <a:pPr defTabSz="484188" eaLnBrk="1" hangingPunct="1"/>
            <a:endParaRPr lang="en-GB" smtClean="0">
              <a:cs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C699D3BA-7D83-44D9-AF86-2B5C79AF971A}" type="slidenum">
              <a:rPr lang="en-GB" smtClean="0">
                <a:cs typeface="Arial" charset="0"/>
              </a:rPr>
              <a:pPr/>
              <a:t>113</a:t>
            </a:fld>
            <a:endParaRPr lang="en-GB" smtClean="0">
              <a:cs typeface="Arial"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EA34C47-35A7-4A15-B50E-1087631206A1}" type="slidenum">
              <a:rPr lang="en-GB" smtClean="0">
                <a:cs typeface="Arial" charset="0"/>
              </a:rPr>
              <a:pPr/>
              <a:t>114</a:t>
            </a:fld>
            <a:endParaRPr lang="en-GB" smtClean="0">
              <a:cs typeface="Arial"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GB"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pPr eaLnBrk="1" hangingPunct="1">
              <a:spcBef>
                <a:spcPct val="0"/>
              </a:spcBef>
            </a:pPr>
            <a:endParaRPr lang="en-GB" smtClean="0">
              <a:cs typeface="Arial" charset="0"/>
            </a:endParaRPr>
          </a:p>
        </p:txBody>
      </p:sp>
      <p:sp>
        <p:nvSpPr>
          <p:cNvPr id="135172" name="Slide Number Placeholder 3"/>
          <p:cNvSpPr>
            <a:spLocks noGrp="1"/>
          </p:cNvSpPr>
          <p:nvPr>
            <p:ph type="sldNum" sz="quarter" idx="5"/>
          </p:nvPr>
        </p:nvSpPr>
        <p:spPr>
          <a:noFill/>
        </p:spPr>
        <p:txBody>
          <a:bodyPr/>
          <a:lstStyle/>
          <a:p>
            <a:fld id="{B4FB4C55-DCC7-44ED-9F00-E27BE1E4FBB5}" type="slidenum">
              <a:rPr lang="en-GB" smtClean="0">
                <a:cs typeface="Arial" charset="0"/>
              </a:rPr>
              <a:pPr/>
              <a:t>13</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B745F913-B80F-46E2-AE7F-22EC89514B21}"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2E3611-AAC7-4F0E-AD7C-B4D3C3602F47}"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31BCFE65-E7F9-4B62-BD59-2670A64FE226}"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FF198B3-9638-4F63-82BD-68C11FD3B65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fld id="{C199B369-34ED-4E50-AC84-F6DC3402877C}"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9832C2-630A-422E-A34E-6E21F1B26C60}"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00AC9FB4-5949-4EFC-BCD0-E34ED0088546}" type="datetime1">
              <a:rPr lang="ar-SA"/>
              <a:pPr>
                <a:defRPr/>
              </a:pPr>
              <a:t>14/10/1432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7D31D91-B930-4424-B65F-C1162A81147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fld id="{2658D64B-B622-4DE5-9492-8FC2217A07E1}" type="datetime1">
              <a:rPr lang="ar-SA"/>
              <a:pPr>
                <a:defRPr/>
              </a:pPr>
              <a:t>14/10/1432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78C9228-47DB-4CBD-9DDD-679562C0619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ar-SA"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ar-SA" dirty="0"/>
          </a:p>
        </p:txBody>
      </p:sp>
      <p:sp>
        <p:nvSpPr>
          <p:cNvPr id="4" name="Rectangle 4"/>
          <p:cNvSpPr>
            <a:spLocks noGrp="1" noChangeArrowheads="1"/>
          </p:cNvSpPr>
          <p:nvPr>
            <p:ph type="dt" sz="half" idx="10"/>
          </p:nvPr>
        </p:nvSpPr>
        <p:spPr>
          <a:ln/>
        </p:spPr>
        <p:txBody>
          <a:bodyPr/>
          <a:lstStyle>
            <a:lvl1pPr>
              <a:defRPr/>
            </a:lvl1pPr>
          </a:lstStyle>
          <a:p>
            <a:pPr>
              <a:defRPr/>
            </a:pPr>
            <a:fld id="{7B83DE7C-6B8A-4D9C-97ED-3A707D94D441}" type="datetime1">
              <a:rPr lang="ar-SA"/>
              <a:pPr>
                <a:defRPr/>
              </a:pPr>
              <a:t>14/10/1432</a:t>
            </a:fld>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82FCE6-2651-456F-9C2F-5F50F5D8938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F4D00DE-C749-4A7C-9D06-98F59FD599D4}" type="datetime1">
              <a:rPr lang="ar-SA"/>
              <a:pPr>
                <a:defRPr/>
              </a:pPr>
              <a:t>14/10/1432</a:t>
            </a:fld>
            <a:endParaRPr lang="en-GB"/>
          </a:p>
        </p:txBody>
      </p:sp>
      <p:sp>
        <p:nvSpPr>
          <p:cNvPr id="5" name="Footer Placeholder 4"/>
          <p:cNvSpPr>
            <a:spLocks noGrp="1"/>
          </p:cNvSpPr>
          <p:nvPr>
            <p:ph type="ftr" sz="quarter" idx="11"/>
          </p:nvPr>
        </p:nvSpPr>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033131F-029A-4998-8E03-B6EED4EC489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pPr>
              <a:defRPr/>
            </a:pPr>
            <a:fld id="{69FC1681-B7F2-4688-9E49-6A538289BA93}" type="datetime1">
              <a:rPr lang="ar-SA"/>
              <a:pPr>
                <a:defRPr/>
              </a:pPr>
              <a:t>14/10/1432</a:t>
            </a:fld>
            <a:endParaRPr lang="en-GB"/>
          </a:p>
        </p:txBody>
      </p:sp>
      <p:sp>
        <p:nvSpPr>
          <p:cNvPr id="6" name="Footer Placeholder 5"/>
          <p:cNvSpPr>
            <a:spLocks noGrp="1"/>
          </p:cNvSpPr>
          <p:nvPr>
            <p:ph type="ftr" sz="quarter" idx="11"/>
          </p:nvPr>
        </p:nvSpPr>
        <p:spPr/>
        <p:txBody>
          <a:bodyPr/>
          <a:lstStyle>
            <a:lvl1pPr>
              <a:defRPr/>
            </a:lvl1pPr>
          </a:lstStyle>
          <a:p>
            <a:pPr>
              <a:defRPr/>
            </a:pPr>
            <a:r>
              <a:rPr lang="en-US"/>
              <a:t>How students learn better in family medicine rotation </a:t>
            </a:r>
            <a:endParaRPr lang="en-GB"/>
          </a:p>
        </p:txBody>
      </p:sp>
      <p:sp>
        <p:nvSpPr>
          <p:cNvPr id="7" name="Slide Number Placeholder 6"/>
          <p:cNvSpPr>
            <a:spLocks noGrp="1"/>
          </p:cNvSpPr>
          <p:nvPr>
            <p:ph type="sldNum" sz="quarter" idx="12"/>
          </p:nvPr>
        </p:nvSpPr>
        <p:spPr/>
        <p:txBody>
          <a:bodyPr/>
          <a:lstStyle>
            <a:lvl1pPr>
              <a:defRPr/>
            </a:lvl1pPr>
          </a:lstStyle>
          <a:p>
            <a:pPr>
              <a:defRPr/>
            </a:pPr>
            <a:fld id="{00766B75-5FA5-453F-A258-0753FAB70C0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fld id="{62D8E2EC-2E4D-4DB9-94BD-AA0BEB784A69}" type="datetime1">
              <a:rPr lang="ar-SA"/>
              <a:pPr>
                <a:defRPr/>
              </a:pPr>
              <a:t>14/10/1432</a:t>
            </a:fld>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50F886A-47D9-4F3D-8C25-750D3971B54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fld id="{C978E831-A577-4AC3-9A84-933A24CCA166}" type="datetime1">
              <a:rPr lang="ar-SA"/>
              <a:pPr>
                <a:defRPr/>
              </a:pPr>
              <a:t>14/10/1432</a:t>
            </a:fld>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3C8A49E-4B2C-4B05-991D-FB878D2A4DD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8CBE9C9-4EC0-482B-B17C-3BEACB76B35C}" type="datetime1">
              <a:rPr lang="ar-SA"/>
              <a:pPr>
                <a:defRPr/>
              </a:pPr>
              <a:t>14/10/1432</a:t>
            </a:fld>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11272EB-DABC-4C89-8A63-2BEAC791D56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4FA456-3955-4640-99F1-42474C1BDF99}" type="datetime1">
              <a:rPr lang="ar-SA"/>
              <a:pPr>
                <a:defRPr/>
              </a:pPr>
              <a:t>14/10/1432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9F90361-F6A8-4F65-AA5C-C886788348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7E45D9D-4D15-4BD0-B3C3-632F5F88F9FC}" type="datetime1">
              <a:rPr lang="ar-SA"/>
              <a:pPr>
                <a:defRPr/>
              </a:pPr>
              <a:t>14/10/1432</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5F02B55-63B7-4B8A-AE7D-994706E2D3DA}"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Arial" pitchFamily="34" charset="0"/>
              </a:defRPr>
            </a:lvl1pPr>
          </a:lstStyle>
          <a:p>
            <a:pPr>
              <a:defRPr/>
            </a:pPr>
            <a:fld id="{EA070749-4E88-4551-9B77-5BAE7454A9CB}" type="datetime1">
              <a:rPr lang="ar-SA"/>
              <a:pPr>
                <a:defRPr/>
              </a:pPr>
              <a:t>14/10/1432</a:t>
            </a:fld>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Arial" pitchFamily="34" charset="0"/>
              </a:defRPr>
            </a:lvl1pPr>
          </a:lstStyle>
          <a:p>
            <a:pPr>
              <a:defRPr/>
            </a:pPr>
            <a:r>
              <a:rPr lang="en-US"/>
              <a:t>How students learn better </a:t>
            </a:r>
          </a:p>
          <a:p>
            <a:pPr>
              <a:defRPr/>
            </a:pPr>
            <a:r>
              <a:rPr lang="en-US"/>
              <a:t>Prof </a:t>
            </a:r>
            <a:r>
              <a:rPr lang="en-US" err="1"/>
              <a:t>Eiad</a:t>
            </a:r>
            <a:r>
              <a:rPr lang="en-US"/>
              <a:t> </a:t>
            </a:r>
            <a:r>
              <a:rPr lang="en-US" err="1"/>
              <a:t>Alfaris</a:t>
            </a: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pPr>
              <a:defRPr/>
            </a:pPr>
            <a:fld id="{82D072B1-54A8-4ECB-BF60-896BCD32966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25" r:id="rId3"/>
    <p:sldLayoutId id="2147483826"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rgbClr val="0000CC"/>
          </a:solidFill>
          <a:latin typeface="+mj-lt"/>
          <a:ea typeface="+mj-ea"/>
          <a:cs typeface="+mj-cs"/>
        </a:defRPr>
      </a:lvl1pPr>
      <a:lvl2pPr algn="ctr" rtl="0" eaLnBrk="0" fontAlgn="base" hangingPunct="0">
        <a:spcBef>
          <a:spcPct val="0"/>
        </a:spcBef>
        <a:spcAft>
          <a:spcPct val="0"/>
        </a:spcAft>
        <a:defRPr sz="4400">
          <a:solidFill>
            <a:srgbClr val="0000CC"/>
          </a:solidFill>
          <a:latin typeface="Times New Roman" pitchFamily="18" charset="0"/>
          <a:cs typeface="Arial" pitchFamily="34" charset="0"/>
        </a:defRPr>
      </a:lvl2pPr>
      <a:lvl3pPr algn="ctr" rtl="0" eaLnBrk="0" fontAlgn="base" hangingPunct="0">
        <a:spcBef>
          <a:spcPct val="0"/>
        </a:spcBef>
        <a:spcAft>
          <a:spcPct val="0"/>
        </a:spcAft>
        <a:defRPr sz="4400">
          <a:solidFill>
            <a:srgbClr val="0000CC"/>
          </a:solidFill>
          <a:latin typeface="Times New Roman" pitchFamily="18" charset="0"/>
          <a:cs typeface="Arial" pitchFamily="34" charset="0"/>
        </a:defRPr>
      </a:lvl3pPr>
      <a:lvl4pPr algn="ctr" rtl="0" eaLnBrk="0" fontAlgn="base" hangingPunct="0">
        <a:spcBef>
          <a:spcPct val="0"/>
        </a:spcBef>
        <a:spcAft>
          <a:spcPct val="0"/>
        </a:spcAft>
        <a:defRPr sz="4400">
          <a:solidFill>
            <a:srgbClr val="0000CC"/>
          </a:solidFill>
          <a:latin typeface="Times New Roman" pitchFamily="18" charset="0"/>
          <a:cs typeface="Arial" pitchFamily="34" charset="0"/>
        </a:defRPr>
      </a:lvl4pPr>
      <a:lvl5pPr algn="ctr" rtl="0" eaLnBrk="0" fontAlgn="base" hangingPunct="0">
        <a:spcBef>
          <a:spcPct val="0"/>
        </a:spcBef>
        <a:spcAft>
          <a:spcPct val="0"/>
        </a:spcAft>
        <a:defRPr sz="4400">
          <a:solidFill>
            <a:srgbClr val="0000CC"/>
          </a:solidFill>
          <a:latin typeface="Times New Roman" pitchFamily="18" charset="0"/>
          <a:cs typeface="Arial" pitchFamily="34" charset="0"/>
        </a:defRPr>
      </a:lvl5pPr>
      <a:lvl6pPr marL="457200" algn="ctr" rtl="0" fontAlgn="base">
        <a:spcBef>
          <a:spcPct val="0"/>
        </a:spcBef>
        <a:spcAft>
          <a:spcPct val="0"/>
        </a:spcAft>
        <a:defRPr sz="4400">
          <a:solidFill>
            <a:srgbClr val="0000CC"/>
          </a:solidFill>
          <a:latin typeface="Times New Roman" pitchFamily="18" charset="0"/>
          <a:cs typeface="Arial" pitchFamily="34" charset="0"/>
        </a:defRPr>
      </a:lvl6pPr>
      <a:lvl7pPr marL="914400" algn="ctr" rtl="0" fontAlgn="base">
        <a:spcBef>
          <a:spcPct val="0"/>
        </a:spcBef>
        <a:spcAft>
          <a:spcPct val="0"/>
        </a:spcAft>
        <a:defRPr sz="4400">
          <a:solidFill>
            <a:srgbClr val="0000CC"/>
          </a:solidFill>
          <a:latin typeface="Times New Roman" pitchFamily="18" charset="0"/>
          <a:cs typeface="Arial" pitchFamily="34" charset="0"/>
        </a:defRPr>
      </a:lvl7pPr>
      <a:lvl8pPr marL="1371600" algn="ctr" rtl="0" fontAlgn="base">
        <a:spcBef>
          <a:spcPct val="0"/>
        </a:spcBef>
        <a:spcAft>
          <a:spcPct val="0"/>
        </a:spcAft>
        <a:defRPr sz="4400">
          <a:solidFill>
            <a:srgbClr val="0000CC"/>
          </a:solidFill>
          <a:latin typeface="Times New Roman" pitchFamily="18" charset="0"/>
          <a:cs typeface="Arial" pitchFamily="34" charset="0"/>
        </a:defRPr>
      </a:lvl8pPr>
      <a:lvl9pPr marL="1828800" algn="ctr" rtl="0" fontAlgn="base">
        <a:spcBef>
          <a:spcPct val="0"/>
        </a:spcBef>
        <a:spcAft>
          <a:spcPct val="0"/>
        </a:spcAft>
        <a:defRPr sz="4400">
          <a:solidFill>
            <a:srgbClr val="0000CC"/>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1.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23.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4.png"/></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endParaRPr lang="en-GB" smtClean="0"/>
          </a:p>
        </p:txBody>
      </p:sp>
      <p:pic>
        <p:nvPicPr>
          <p:cNvPr id="7171" name="Picture 3" descr="8"/>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7172" name="Date Placeholder 5"/>
          <p:cNvSpPr>
            <a:spLocks noGrp="1"/>
          </p:cNvSpPr>
          <p:nvPr>
            <p:ph type="dt" sz="quarter" idx="10"/>
          </p:nvPr>
        </p:nvSpPr>
        <p:spPr>
          <a:noFill/>
        </p:spPr>
        <p:txBody>
          <a:bodyPr/>
          <a:lstStyle/>
          <a:p>
            <a:fld id="{7D74C48D-92FC-4E03-8B14-506489AB0EFC}" type="datetime1">
              <a:rPr lang="ar-SA" smtClean="0">
                <a:cs typeface="Arial" charset="0"/>
              </a:rPr>
              <a:pPr/>
              <a:t>14/10/1432</a:t>
            </a:fld>
            <a:endParaRPr lang="en-GB" smtClean="0">
              <a:cs typeface="Arial" charset="0"/>
            </a:endParaRPr>
          </a:p>
        </p:txBody>
      </p:sp>
      <p:sp>
        <p:nvSpPr>
          <p:cNvPr id="7173" name="Slide Number Placeholder 6"/>
          <p:cNvSpPr>
            <a:spLocks noGrp="1"/>
          </p:cNvSpPr>
          <p:nvPr>
            <p:ph type="sldNum" sz="quarter" idx="12"/>
          </p:nvPr>
        </p:nvSpPr>
        <p:spPr>
          <a:noFill/>
        </p:spPr>
        <p:txBody>
          <a:bodyPr/>
          <a:lstStyle/>
          <a:p>
            <a:fld id="{47A052F6-1612-4D5E-93FF-F594406C837B}" type="slidenum">
              <a:rPr lang="en-GB" smtClean="0">
                <a:cs typeface="Arial" charset="0"/>
              </a:rPr>
              <a:pPr/>
              <a:t>1</a:t>
            </a:fld>
            <a:endParaRPr lang="en-GB" smtClean="0">
              <a:cs typeface="Arial" charset="0"/>
            </a:endParaRPr>
          </a:p>
        </p:txBody>
      </p:sp>
      <p:sp>
        <p:nvSpPr>
          <p:cNvPr id="7174"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857375" y="642938"/>
            <a:ext cx="5000625" cy="584200"/>
          </a:xfrm>
          <a:prstGeom prst="rect">
            <a:avLst/>
          </a:prstGeom>
          <a:noFill/>
          <a:ln w="9525">
            <a:noFill/>
            <a:miter lim="800000"/>
            <a:headEnd/>
            <a:tailEnd/>
          </a:ln>
        </p:spPr>
        <p:txBody>
          <a:bodyPr>
            <a:spAutoFit/>
          </a:bodyPr>
          <a:lstStyle/>
          <a:p>
            <a:pPr algn="ctr"/>
            <a:r>
              <a:rPr lang="en-US" sz="3200" b="1">
                <a:solidFill>
                  <a:srgbClr val="C00000"/>
                </a:solidFill>
              </a:rPr>
              <a:t>What do we remember?</a:t>
            </a:r>
            <a:endParaRPr lang="en-GB" sz="3200" b="1">
              <a:solidFill>
                <a:srgbClr val="C00000"/>
              </a:solidFill>
            </a:endParaRPr>
          </a:p>
        </p:txBody>
      </p:sp>
      <p:sp>
        <p:nvSpPr>
          <p:cNvPr id="13315" name="TextBox 2"/>
          <p:cNvSpPr txBox="1">
            <a:spLocks noChangeArrowheads="1"/>
          </p:cNvSpPr>
          <p:nvPr/>
        </p:nvSpPr>
        <p:spPr bwMode="auto">
          <a:xfrm>
            <a:off x="1571625" y="1643063"/>
            <a:ext cx="5214938" cy="523875"/>
          </a:xfrm>
          <a:prstGeom prst="rect">
            <a:avLst/>
          </a:prstGeom>
          <a:noFill/>
          <a:ln w="9525">
            <a:noFill/>
            <a:miter lim="800000"/>
            <a:headEnd/>
            <a:tailEnd/>
          </a:ln>
        </p:spPr>
        <p:txBody>
          <a:bodyPr>
            <a:spAutoFit/>
          </a:bodyPr>
          <a:lstStyle/>
          <a:p>
            <a:pPr>
              <a:buFont typeface="Arial" charset="0"/>
              <a:buChar char="•"/>
            </a:pPr>
            <a:r>
              <a:rPr lang="en-US" sz="2800" b="1"/>
              <a:t> 20% of what we read</a:t>
            </a:r>
            <a:endParaRPr lang="en-GB" sz="2800" b="1"/>
          </a:p>
        </p:txBody>
      </p:sp>
      <p:sp>
        <p:nvSpPr>
          <p:cNvPr id="13316" name="TextBox 3"/>
          <p:cNvSpPr txBox="1">
            <a:spLocks noChangeArrowheads="1"/>
          </p:cNvSpPr>
          <p:nvPr/>
        </p:nvSpPr>
        <p:spPr bwMode="auto">
          <a:xfrm>
            <a:off x="1571625" y="2286000"/>
            <a:ext cx="5214938" cy="523875"/>
          </a:xfrm>
          <a:prstGeom prst="rect">
            <a:avLst/>
          </a:prstGeom>
          <a:noFill/>
          <a:ln w="9525">
            <a:noFill/>
            <a:miter lim="800000"/>
            <a:headEnd/>
            <a:tailEnd/>
          </a:ln>
        </p:spPr>
        <p:txBody>
          <a:bodyPr>
            <a:spAutoFit/>
          </a:bodyPr>
          <a:lstStyle/>
          <a:p>
            <a:pPr>
              <a:buFont typeface="Arial" charset="0"/>
              <a:buChar char="•"/>
            </a:pPr>
            <a:r>
              <a:rPr lang="en-US" sz="2800" b="1" dirty="0"/>
              <a:t> 30% of what we hear</a:t>
            </a:r>
            <a:endParaRPr lang="en-GB" sz="2800" b="1" dirty="0"/>
          </a:p>
        </p:txBody>
      </p:sp>
      <p:sp>
        <p:nvSpPr>
          <p:cNvPr id="13317" name="TextBox 4"/>
          <p:cNvSpPr txBox="1">
            <a:spLocks noChangeArrowheads="1"/>
          </p:cNvSpPr>
          <p:nvPr/>
        </p:nvSpPr>
        <p:spPr bwMode="auto">
          <a:xfrm>
            <a:off x="1571625" y="2928938"/>
            <a:ext cx="5214938" cy="523875"/>
          </a:xfrm>
          <a:prstGeom prst="rect">
            <a:avLst/>
          </a:prstGeom>
          <a:noFill/>
          <a:ln w="9525">
            <a:noFill/>
            <a:miter lim="800000"/>
            <a:headEnd/>
            <a:tailEnd/>
          </a:ln>
        </p:spPr>
        <p:txBody>
          <a:bodyPr>
            <a:spAutoFit/>
          </a:bodyPr>
          <a:lstStyle/>
          <a:p>
            <a:pPr>
              <a:buFont typeface="Arial" charset="0"/>
              <a:buChar char="•"/>
            </a:pPr>
            <a:r>
              <a:rPr lang="en-US" sz="2800" b="1" dirty="0"/>
              <a:t> 40% of what we see</a:t>
            </a:r>
            <a:endParaRPr lang="en-GB" sz="2800" b="1" dirty="0"/>
          </a:p>
        </p:txBody>
      </p:sp>
      <p:sp>
        <p:nvSpPr>
          <p:cNvPr id="13318" name="TextBox 5"/>
          <p:cNvSpPr txBox="1">
            <a:spLocks noChangeArrowheads="1"/>
          </p:cNvSpPr>
          <p:nvPr/>
        </p:nvSpPr>
        <p:spPr bwMode="auto">
          <a:xfrm>
            <a:off x="1571625" y="3571875"/>
            <a:ext cx="5214938" cy="523875"/>
          </a:xfrm>
          <a:prstGeom prst="rect">
            <a:avLst/>
          </a:prstGeom>
          <a:noFill/>
          <a:ln w="9525">
            <a:noFill/>
            <a:miter lim="800000"/>
            <a:headEnd/>
            <a:tailEnd/>
          </a:ln>
        </p:spPr>
        <p:txBody>
          <a:bodyPr>
            <a:spAutoFit/>
          </a:bodyPr>
          <a:lstStyle/>
          <a:p>
            <a:pPr>
              <a:buFont typeface="Arial" charset="0"/>
              <a:buChar char="•"/>
            </a:pPr>
            <a:r>
              <a:rPr lang="en-US" sz="2800" b="1" dirty="0"/>
              <a:t> 50% of what we say</a:t>
            </a:r>
            <a:endParaRPr lang="en-GB" sz="2800" b="1" dirty="0"/>
          </a:p>
        </p:txBody>
      </p:sp>
      <p:sp>
        <p:nvSpPr>
          <p:cNvPr id="13319" name="TextBox 6"/>
          <p:cNvSpPr txBox="1">
            <a:spLocks noChangeArrowheads="1"/>
          </p:cNvSpPr>
          <p:nvPr/>
        </p:nvSpPr>
        <p:spPr bwMode="auto">
          <a:xfrm>
            <a:off x="1571625" y="4214813"/>
            <a:ext cx="5214938" cy="523875"/>
          </a:xfrm>
          <a:prstGeom prst="rect">
            <a:avLst/>
          </a:prstGeom>
          <a:noFill/>
          <a:ln w="9525">
            <a:noFill/>
            <a:miter lim="800000"/>
            <a:headEnd/>
            <a:tailEnd/>
          </a:ln>
        </p:spPr>
        <p:txBody>
          <a:bodyPr>
            <a:spAutoFit/>
          </a:bodyPr>
          <a:lstStyle/>
          <a:p>
            <a:pPr>
              <a:buFont typeface="Arial" charset="0"/>
              <a:buChar char="•"/>
            </a:pPr>
            <a:r>
              <a:rPr lang="en-US" sz="2800" b="1" dirty="0"/>
              <a:t> 60% of what we do</a:t>
            </a:r>
            <a:endParaRPr lang="en-GB" sz="2800" b="1" dirty="0"/>
          </a:p>
        </p:txBody>
      </p:sp>
      <p:sp>
        <p:nvSpPr>
          <p:cNvPr id="13320" name="TextBox 7"/>
          <p:cNvSpPr txBox="1">
            <a:spLocks noChangeArrowheads="1"/>
          </p:cNvSpPr>
          <p:nvPr/>
        </p:nvSpPr>
        <p:spPr bwMode="auto">
          <a:xfrm>
            <a:off x="1571625" y="4929188"/>
            <a:ext cx="6715125" cy="954107"/>
          </a:xfrm>
          <a:prstGeom prst="rect">
            <a:avLst/>
          </a:prstGeom>
          <a:noFill/>
          <a:ln w="9525">
            <a:noFill/>
            <a:miter lim="800000"/>
            <a:headEnd/>
            <a:tailEnd/>
          </a:ln>
        </p:spPr>
        <p:txBody>
          <a:bodyPr>
            <a:spAutoFit/>
          </a:bodyPr>
          <a:lstStyle/>
          <a:p>
            <a:pPr marL="177800" indent="-177800">
              <a:buFont typeface="Arial" charset="0"/>
              <a:buChar char="•"/>
            </a:pPr>
            <a:r>
              <a:rPr lang="en-US" sz="2800" b="1" dirty="0">
                <a:solidFill>
                  <a:schemeClr val="tx2"/>
                </a:solidFill>
              </a:rPr>
              <a:t>90% of what we read, hear, see, </a:t>
            </a:r>
            <a:r>
              <a:rPr lang="en-US" sz="2800" b="1" dirty="0" smtClean="0">
                <a:solidFill>
                  <a:schemeClr val="tx2"/>
                </a:solidFill>
              </a:rPr>
              <a:t>say </a:t>
            </a:r>
            <a:r>
              <a:rPr lang="en-US" sz="2800" b="1" dirty="0">
                <a:solidFill>
                  <a:schemeClr val="tx2"/>
                </a:solidFill>
              </a:rPr>
              <a:t>and do</a:t>
            </a:r>
            <a:endParaRPr lang="en-GB" sz="2800" b="1"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13317" grpId="0"/>
      <p:bldP spid="13318" grpId="0"/>
      <p:bldP spid="13319" grpId="0"/>
      <p:bldP spid="1332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srcRect/>
          <a:stretch>
            <a:fillRect/>
          </a:stretch>
        </p:blipFill>
        <p:spPr bwMode="auto">
          <a:xfrm>
            <a:off x="250825" y="-242888"/>
            <a:ext cx="10133013" cy="7315201"/>
          </a:xfrm>
          <a:prstGeom prst="rect">
            <a:avLst/>
          </a:prstGeom>
          <a:noFill/>
          <a:ln w="9525">
            <a:noFill/>
            <a:miter lim="800000"/>
            <a:headEnd/>
            <a:tailEnd/>
          </a:ln>
        </p:spPr>
      </p:pic>
      <p:sp>
        <p:nvSpPr>
          <p:cNvPr id="109571" name="Date Placeholder 4"/>
          <p:cNvSpPr>
            <a:spLocks noGrp="1"/>
          </p:cNvSpPr>
          <p:nvPr>
            <p:ph type="dt" sz="quarter" idx="10"/>
          </p:nvPr>
        </p:nvSpPr>
        <p:spPr>
          <a:noFill/>
        </p:spPr>
        <p:txBody>
          <a:bodyPr/>
          <a:lstStyle/>
          <a:p>
            <a:fld id="{96E48F5A-4720-4CE4-B084-7346CD8A1319}" type="datetime1">
              <a:rPr lang="ar-SA" smtClean="0">
                <a:cs typeface="Arial" charset="0"/>
              </a:rPr>
              <a:pPr/>
              <a:t>14/10/1432</a:t>
            </a:fld>
            <a:endParaRPr lang="en-GB" smtClean="0">
              <a:cs typeface="Arial" charset="0"/>
            </a:endParaRPr>
          </a:p>
        </p:txBody>
      </p:sp>
      <p:sp>
        <p:nvSpPr>
          <p:cNvPr id="109572" name="Slide Number Placeholder 5"/>
          <p:cNvSpPr>
            <a:spLocks noGrp="1"/>
          </p:cNvSpPr>
          <p:nvPr>
            <p:ph type="sldNum" sz="quarter" idx="12"/>
          </p:nvPr>
        </p:nvSpPr>
        <p:spPr>
          <a:noFill/>
        </p:spPr>
        <p:txBody>
          <a:bodyPr/>
          <a:lstStyle/>
          <a:p>
            <a:fld id="{B3A8737E-27B5-4C04-8D46-DBD248996468}" type="slidenum">
              <a:rPr lang="en-GB" smtClean="0">
                <a:cs typeface="Arial" charset="0"/>
              </a:rPr>
              <a:pPr/>
              <a:t>100</a:t>
            </a:fld>
            <a:endParaRPr lang="en-GB" smtClean="0">
              <a:cs typeface="Arial" charset="0"/>
            </a:endParaRPr>
          </a:p>
        </p:txBody>
      </p:sp>
      <p:sp>
        <p:nvSpPr>
          <p:cNvPr id="109573"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cstate="print"/>
          <a:srcRect/>
          <a:stretch>
            <a:fillRect/>
          </a:stretch>
        </p:blipFill>
        <p:spPr bwMode="auto">
          <a:xfrm>
            <a:off x="0" y="-531813"/>
            <a:ext cx="10333038" cy="7978776"/>
          </a:xfrm>
          <a:prstGeom prst="rect">
            <a:avLst/>
          </a:prstGeom>
          <a:noFill/>
          <a:ln w="9525">
            <a:noFill/>
            <a:miter lim="800000"/>
            <a:headEnd/>
            <a:tailEnd/>
          </a:ln>
        </p:spPr>
      </p:pic>
      <p:sp>
        <p:nvSpPr>
          <p:cNvPr id="110595" name="Date Placeholder 4"/>
          <p:cNvSpPr>
            <a:spLocks noGrp="1"/>
          </p:cNvSpPr>
          <p:nvPr>
            <p:ph type="dt" sz="quarter" idx="10"/>
          </p:nvPr>
        </p:nvSpPr>
        <p:spPr>
          <a:noFill/>
        </p:spPr>
        <p:txBody>
          <a:bodyPr/>
          <a:lstStyle/>
          <a:p>
            <a:fld id="{F9A47AAE-2DFA-478C-9172-A9678D1053FA}" type="datetime1">
              <a:rPr lang="ar-SA" smtClean="0">
                <a:cs typeface="Arial" charset="0"/>
              </a:rPr>
              <a:pPr/>
              <a:t>14/10/1432</a:t>
            </a:fld>
            <a:endParaRPr lang="en-GB" smtClean="0">
              <a:cs typeface="Arial" charset="0"/>
            </a:endParaRPr>
          </a:p>
        </p:txBody>
      </p:sp>
      <p:sp>
        <p:nvSpPr>
          <p:cNvPr id="110596" name="Slide Number Placeholder 5"/>
          <p:cNvSpPr>
            <a:spLocks noGrp="1"/>
          </p:cNvSpPr>
          <p:nvPr>
            <p:ph type="sldNum" sz="quarter" idx="12"/>
          </p:nvPr>
        </p:nvSpPr>
        <p:spPr>
          <a:noFill/>
        </p:spPr>
        <p:txBody>
          <a:bodyPr/>
          <a:lstStyle/>
          <a:p>
            <a:fld id="{27EE511D-B8F3-488A-B744-89F31C2D59BE}" type="slidenum">
              <a:rPr lang="en-GB" smtClean="0">
                <a:cs typeface="Arial" charset="0"/>
              </a:rPr>
              <a:pPr/>
              <a:t>101</a:t>
            </a:fld>
            <a:endParaRPr lang="en-GB" smtClean="0">
              <a:cs typeface="Arial" charset="0"/>
            </a:endParaRPr>
          </a:p>
        </p:txBody>
      </p:sp>
      <p:sp>
        <p:nvSpPr>
          <p:cNvPr id="110597"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GB" smtClean="0"/>
              <a:t>Learning management</a:t>
            </a:r>
          </a:p>
        </p:txBody>
      </p:sp>
      <p:sp>
        <p:nvSpPr>
          <p:cNvPr id="117763" name="Rectangle 3"/>
          <p:cNvSpPr>
            <a:spLocks noGrp="1" noChangeArrowheads="1"/>
          </p:cNvSpPr>
          <p:nvPr>
            <p:ph type="body" idx="1"/>
          </p:nvPr>
        </p:nvSpPr>
        <p:spPr/>
        <p:txBody>
          <a:bodyPr/>
          <a:lstStyle/>
          <a:p>
            <a:pPr eaLnBrk="1" hangingPunct="1"/>
            <a:r>
              <a:rPr lang="en-GB" smtClean="0"/>
              <a:t>Portfolios </a:t>
            </a:r>
          </a:p>
          <a:p>
            <a:pPr lvl="1" eaLnBrk="1" hangingPunct="1"/>
            <a:r>
              <a:rPr lang="en-GB" smtClean="0"/>
              <a:t>Educational portfolios BMJ</a:t>
            </a:r>
          </a:p>
          <a:p>
            <a:pPr lvl="1" eaLnBrk="1" hangingPunct="1"/>
            <a:r>
              <a:rPr lang="en-GB" smtClean="0"/>
              <a:t>PC diary learning portfolio software</a:t>
            </a:r>
          </a:p>
          <a:p>
            <a:pPr eaLnBrk="1" hangingPunct="1"/>
            <a:endParaRPr lang="en-GB" smtClean="0"/>
          </a:p>
        </p:txBody>
      </p:sp>
      <p:sp>
        <p:nvSpPr>
          <p:cNvPr id="111620" name="Date Placeholder 5"/>
          <p:cNvSpPr>
            <a:spLocks noGrp="1"/>
          </p:cNvSpPr>
          <p:nvPr>
            <p:ph type="dt" sz="quarter" idx="10"/>
          </p:nvPr>
        </p:nvSpPr>
        <p:spPr>
          <a:noFill/>
        </p:spPr>
        <p:txBody>
          <a:bodyPr/>
          <a:lstStyle/>
          <a:p>
            <a:fld id="{5601152F-B9D7-4C44-98D8-BA4215DC44EE}" type="datetime1">
              <a:rPr lang="ar-SA" smtClean="0">
                <a:cs typeface="Arial" charset="0"/>
              </a:rPr>
              <a:pPr/>
              <a:t>14/10/1432</a:t>
            </a:fld>
            <a:endParaRPr lang="en-GB" smtClean="0">
              <a:cs typeface="Arial" charset="0"/>
            </a:endParaRPr>
          </a:p>
        </p:txBody>
      </p:sp>
      <p:sp>
        <p:nvSpPr>
          <p:cNvPr id="111621" name="Slide Number Placeholder 6"/>
          <p:cNvSpPr>
            <a:spLocks noGrp="1"/>
          </p:cNvSpPr>
          <p:nvPr>
            <p:ph type="sldNum" sz="quarter" idx="12"/>
          </p:nvPr>
        </p:nvSpPr>
        <p:spPr>
          <a:noFill/>
        </p:spPr>
        <p:txBody>
          <a:bodyPr/>
          <a:lstStyle/>
          <a:p>
            <a:fld id="{B3573B2D-D0B0-4CEB-8398-0EE31E0142F6}" type="slidenum">
              <a:rPr lang="en-GB" smtClean="0">
                <a:cs typeface="Arial" charset="0"/>
              </a:rPr>
              <a:pPr/>
              <a:t>102</a:t>
            </a:fld>
            <a:endParaRPr lang="en-GB" smtClean="0">
              <a:cs typeface="Arial" charset="0"/>
            </a:endParaRPr>
          </a:p>
        </p:txBody>
      </p:sp>
      <p:sp>
        <p:nvSpPr>
          <p:cNvPr id="111622"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7763">
                                            <p:txEl>
                                              <p:pRg st="0" end="0"/>
                                            </p:txEl>
                                          </p:spTgt>
                                        </p:tgtEl>
                                        <p:attrNameLst>
                                          <p:attrName>ppt_c</p:attrName>
                                        </p:attrNameLst>
                                      </p:cBhvr>
                                      <p:to>
                                        <a:srgbClr val="FFFF66"/>
                                      </p:to>
                                    </p:animClr>
                                  </p:subTnLst>
                                </p:cTn>
                              </p:par>
                              <p:par>
                                <p:cTn id="7" presetID="1" presetClass="entr" presetSubtype="0" fill="hold" grpId="0" nodeType="withEffect">
                                  <p:stCondLst>
                                    <p:cond delay="0"/>
                                  </p:stCondLst>
                                  <p:childTnLst>
                                    <p:set>
                                      <p:cBhvr>
                                        <p:cTn id="8" dur="1" fill="hold">
                                          <p:stCondLst>
                                            <p:cond delay="0"/>
                                          </p:stCondLst>
                                        </p:cTn>
                                        <p:tgtEl>
                                          <p:spTgt spid="11776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7763">
                                            <p:txEl>
                                              <p:pRg st="1" end="1"/>
                                            </p:txEl>
                                          </p:spTgt>
                                        </p:tgtEl>
                                        <p:attrNameLst>
                                          <p:attrName>ppt_c</p:attrName>
                                        </p:attrNameLst>
                                      </p:cBhvr>
                                      <p:to>
                                        <a:srgbClr val="FFFF66"/>
                                      </p:to>
                                    </p:animClr>
                                  </p:subTnLst>
                                </p:cTn>
                              </p:par>
                              <p:par>
                                <p:cTn id="9" presetID="1" presetClass="entr" presetSubtype="0" fill="hold" grpId="0" nodeType="withEffect">
                                  <p:stCondLst>
                                    <p:cond delay="0"/>
                                  </p:stCondLst>
                                  <p:childTnLst>
                                    <p:set>
                                      <p:cBhvr>
                                        <p:cTn id="10" dur="1" fill="hold">
                                          <p:stCondLst>
                                            <p:cond delay="0"/>
                                          </p:stCondLst>
                                        </p:cTn>
                                        <p:tgtEl>
                                          <p:spTgt spid="11776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7763">
                                            <p:txEl>
                                              <p:pRg st="2" end="2"/>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cstate="print"/>
          <a:srcRect/>
          <a:stretch>
            <a:fillRect/>
          </a:stretch>
        </p:blipFill>
        <p:spPr bwMode="auto">
          <a:xfrm>
            <a:off x="53975" y="-228600"/>
            <a:ext cx="10421938" cy="7315200"/>
          </a:xfrm>
          <a:prstGeom prst="rect">
            <a:avLst/>
          </a:prstGeom>
          <a:noFill/>
          <a:ln w="9525">
            <a:noFill/>
            <a:miter lim="800000"/>
            <a:headEnd/>
            <a:tailEnd/>
          </a:ln>
        </p:spPr>
      </p:pic>
      <p:sp>
        <p:nvSpPr>
          <p:cNvPr id="112643" name="Date Placeholder 4"/>
          <p:cNvSpPr>
            <a:spLocks noGrp="1"/>
          </p:cNvSpPr>
          <p:nvPr>
            <p:ph type="dt" sz="quarter" idx="10"/>
          </p:nvPr>
        </p:nvSpPr>
        <p:spPr>
          <a:noFill/>
        </p:spPr>
        <p:txBody>
          <a:bodyPr/>
          <a:lstStyle/>
          <a:p>
            <a:fld id="{FCDBB718-204F-4DD2-B420-C64B2CF39C2E}" type="datetime1">
              <a:rPr lang="ar-SA" smtClean="0">
                <a:cs typeface="Arial" charset="0"/>
              </a:rPr>
              <a:pPr/>
              <a:t>14/10/1432</a:t>
            </a:fld>
            <a:endParaRPr lang="en-GB" smtClean="0">
              <a:cs typeface="Arial" charset="0"/>
            </a:endParaRPr>
          </a:p>
        </p:txBody>
      </p:sp>
      <p:sp>
        <p:nvSpPr>
          <p:cNvPr id="112644" name="Slide Number Placeholder 5"/>
          <p:cNvSpPr>
            <a:spLocks noGrp="1"/>
          </p:cNvSpPr>
          <p:nvPr>
            <p:ph type="sldNum" sz="quarter" idx="12"/>
          </p:nvPr>
        </p:nvSpPr>
        <p:spPr>
          <a:noFill/>
        </p:spPr>
        <p:txBody>
          <a:bodyPr/>
          <a:lstStyle/>
          <a:p>
            <a:fld id="{48621590-5AB8-4AA8-B697-729F19ADD961}" type="slidenum">
              <a:rPr lang="en-GB" smtClean="0">
                <a:cs typeface="Arial" charset="0"/>
              </a:rPr>
              <a:pPr/>
              <a:t>103</a:t>
            </a:fld>
            <a:endParaRPr lang="en-GB" smtClean="0">
              <a:cs typeface="Arial" charset="0"/>
            </a:endParaRPr>
          </a:p>
        </p:txBody>
      </p:sp>
      <p:sp>
        <p:nvSpPr>
          <p:cNvPr id="112645"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srcRect/>
          <a:stretch>
            <a:fillRect/>
          </a:stretch>
        </p:blipFill>
        <p:spPr bwMode="auto">
          <a:xfrm>
            <a:off x="127000" y="-242888"/>
            <a:ext cx="10277475" cy="7315201"/>
          </a:xfrm>
          <a:prstGeom prst="rect">
            <a:avLst/>
          </a:prstGeom>
          <a:noFill/>
          <a:ln w="9525">
            <a:noFill/>
            <a:miter lim="800000"/>
            <a:headEnd/>
            <a:tailEnd/>
          </a:ln>
        </p:spPr>
      </p:pic>
      <p:sp>
        <p:nvSpPr>
          <p:cNvPr id="113667" name="Date Placeholder 4"/>
          <p:cNvSpPr>
            <a:spLocks noGrp="1"/>
          </p:cNvSpPr>
          <p:nvPr>
            <p:ph type="dt" sz="quarter" idx="10"/>
          </p:nvPr>
        </p:nvSpPr>
        <p:spPr>
          <a:noFill/>
        </p:spPr>
        <p:txBody>
          <a:bodyPr/>
          <a:lstStyle/>
          <a:p>
            <a:fld id="{6736AB50-2554-4CE3-BB74-E192966FDF56}" type="datetime1">
              <a:rPr lang="ar-SA" smtClean="0">
                <a:cs typeface="Arial" charset="0"/>
              </a:rPr>
              <a:pPr/>
              <a:t>14/10/1432</a:t>
            </a:fld>
            <a:endParaRPr lang="en-GB" smtClean="0">
              <a:cs typeface="Arial" charset="0"/>
            </a:endParaRPr>
          </a:p>
        </p:txBody>
      </p:sp>
      <p:sp>
        <p:nvSpPr>
          <p:cNvPr id="113668" name="Slide Number Placeholder 5"/>
          <p:cNvSpPr>
            <a:spLocks noGrp="1"/>
          </p:cNvSpPr>
          <p:nvPr>
            <p:ph type="sldNum" sz="quarter" idx="12"/>
          </p:nvPr>
        </p:nvSpPr>
        <p:spPr>
          <a:noFill/>
        </p:spPr>
        <p:txBody>
          <a:bodyPr/>
          <a:lstStyle/>
          <a:p>
            <a:fld id="{154A1215-A36E-476D-9949-77172ECC3E4D}" type="slidenum">
              <a:rPr lang="en-GB" smtClean="0">
                <a:cs typeface="Arial" charset="0"/>
              </a:rPr>
              <a:pPr/>
              <a:t>104</a:t>
            </a:fld>
            <a:endParaRPr lang="en-GB" smtClean="0">
              <a:cs typeface="Arial" charset="0"/>
            </a:endParaRPr>
          </a:p>
        </p:txBody>
      </p:sp>
      <p:sp>
        <p:nvSpPr>
          <p:cNvPr id="113669"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cstate="print"/>
          <a:srcRect/>
          <a:stretch>
            <a:fillRect/>
          </a:stretch>
        </p:blipFill>
        <p:spPr bwMode="auto">
          <a:xfrm>
            <a:off x="-323850" y="0"/>
            <a:ext cx="9753600" cy="7315200"/>
          </a:xfrm>
          <a:prstGeom prst="rect">
            <a:avLst/>
          </a:prstGeom>
          <a:noFill/>
          <a:ln w="9525">
            <a:noFill/>
            <a:miter lim="800000"/>
            <a:headEnd/>
            <a:tailEnd/>
          </a:ln>
        </p:spPr>
      </p:pic>
      <p:sp>
        <p:nvSpPr>
          <p:cNvPr id="114691" name="Date Placeholder 4"/>
          <p:cNvSpPr>
            <a:spLocks noGrp="1"/>
          </p:cNvSpPr>
          <p:nvPr>
            <p:ph type="dt" sz="quarter" idx="10"/>
          </p:nvPr>
        </p:nvSpPr>
        <p:spPr>
          <a:noFill/>
        </p:spPr>
        <p:txBody>
          <a:bodyPr/>
          <a:lstStyle/>
          <a:p>
            <a:fld id="{ECAC3FA4-79C4-429E-8531-BA28CEC5820C}" type="datetime1">
              <a:rPr lang="ar-SA" smtClean="0">
                <a:cs typeface="Arial" charset="0"/>
              </a:rPr>
              <a:pPr/>
              <a:t>14/10/1432</a:t>
            </a:fld>
            <a:endParaRPr lang="en-GB" smtClean="0">
              <a:cs typeface="Arial" charset="0"/>
            </a:endParaRPr>
          </a:p>
        </p:txBody>
      </p:sp>
      <p:sp>
        <p:nvSpPr>
          <p:cNvPr id="114692" name="Slide Number Placeholder 5"/>
          <p:cNvSpPr>
            <a:spLocks noGrp="1"/>
          </p:cNvSpPr>
          <p:nvPr>
            <p:ph type="sldNum" sz="quarter" idx="12"/>
          </p:nvPr>
        </p:nvSpPr>
        <p:spPr>
          <a:noFill/>
        </p:spPr>
        <p:txBody>
          <a:bodyPr/>
          <a:lstStyle/>
          <a:p>
            <a:fld id="{9B4F66CE-8DCE-4A84-B6A9-671A2DA666CD}" type="slidenum">
              <a:rPr lang="en-GB" smtClean="0">
                <a:cs typeface="Arial" charset="0"/>
              </a:rPr>
              <a:pPr/>
              <a:t>105</a:t>
            </a:fld>
            <a:endParaRPr lang="en-GB" smtClean="0">
              <a:cs typeface="Arial" charset="0"/>
            </a:endParaRPr>
          </a:p>
        </p:txBody>
      </p:sp>
      <p:sp>
        <p:nvSpPr>
          <p:cNvPr id="114693"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
        <p:nvSpPr>
          <p:cNvPr id="115715" name="Date Placeholder 4"/>
          <p:cNvSpPr>
            <a:spLocks noGrp="1"/>
          </p:cNvSpPr>
          <p:nvPr>
            <p:ph type="dt" sz="quarter" idx="10"/>
          </p:nvPr>
        </p:nvSpPr>
        <p:spPr>
          <a:noFill/>
        </p:spPr>
        <p:txBody>
          <a:bodyPr/>
          <a:lstStyle/>
          <a:p>
            <a:fld id="{561FEEDB-919F-4A1B-84ED-F99C38E7A04B}" type="datetime1">
              <a:rPr lang="ar-SA" smtClean="0">
                <a:cs typeface="Arial" charset="0"/>
              </a:rPr>
              <a:pPr/>
              <a:t>14/10/1432</a:t>
            </a:fld>
            <a:endParaRPr lang="en-GB" smtClean="0">
              <a:cs typeface="Arial" charset="0"/>
            </a:endParaRPr>
          </a:p>
        </p:txBody>
      </p:sp>
      <p:sp>
        <p:nvSpPr>
          <p:cNvPr id="115716" name="Slide Number Placeholder 5"/>
          <p:cNvSpPr>
            <a:spLocks noGrp="1"/>
          </p:cNvSpPr>
          <p:nvPr>
            <p:ph type="sldNum" sz="quarter" idx="12"/>
          </p:nvPr>
        </p:nvSpPr>
        <p:spPr>
          <a:noFill/>
        </p:spPr>
        <p:txBody>
          <a:bodyPr/>
          <a:lstStyle/>
          <a:p>
            <a:fld id="{7B891F6A-167E-4DE2-B6E5-A7D74853D521}" type="slidenum">
              <a:rPr lang="en-GB" smtClean="0">
                <a:cs typeface="Arial" charset="0"/>
              </a:rPr>
              <a:pPr/>
              <a:t>106</a:t>
            </a:fld>
            <a:endParaRPr lang="en-GB" smtClean="0">
              <a:cs typeface="Arial" charset="0"/>
            </a:endParaRPr>
          </a:p>
        </p:txBody>
      </p:sp>
      <p:sp>
        <p:nvSpPr>
          <p:cNvPr id="115717"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sp>
        <p:nvSpPr>
          <p:cNvPr id="116739" name="Date Placeholder 4"/>
          <p:cNvSpPr>
            <a:spLocks noGrp="1"/>
          </p:cNvSpPr>
          <p:nvPr>
            <p:ph type="dt" sz="quarter" idx="10"/>
          </p:nvPr>
        </p:nvSpPr>
        <p:spPr>
          <a:noFill/>
        </p:spPr>
        <p:txBody>
          <a:bodyPr/>
          <a:lstStyle/>
          <a:p>
            <a:fld id="{0585F3F6-91FF-41B5-828D-D59C01F31DF4}" type="datetime1">
              <a:rPr lang="ar-SA" smtClean="0">
                <a:cs typeface="Arial" charset="0"/>
              </a:rPr>
              <a:pPr/>
              <a:t>14/10/1432</a:t>
            </a:fld>
            <a:endParaRPr lang="en-GB" smtClean="0">
              <a:cs typeface="Arial" charset="0"/>
            </a:endParaRPr>
          </a:p>
        </p:txBody>
      </p:sp>
      <p:sp>
        <p:nvSpPr>
          <p:cNvPr id="116740" name="Slide Number Placeholder 5"/>
          <p:cNvSpPr>
            <a:spLocks noGrp="1"/>
          </p:cNvSpPr>
          <p:nvPr>
            <p:ph type="sldNum" sz="quarter" idx="12"/>
          </p:nvPr>
        </p:nvSpPr>
        <p:spPr>
          <a:noFill/>
        </p:spPr>
        <p:txBody>
          <a:bodyPr/>
          <a:lstStyle/>
          <a:p>
            <a:fld id="{581BF5A4-9ECA-4397-A461-A116E59DD478}" type="slidenum">
              <a:rPr lang="en-GB" smtClean="0">
                <a:cs typeface="Arial" charset="0"/>
              </a:rPr>
              <a:pPr/>
              <a:t>107</a:t>
            </a:fld>
            <a:endParaRPr lang="en-GB" smtClean="0">
              <a:cs typeface="Arial" charset="0"/>
            </a:endParaRPr>
          </a:p>
        </p:txBody>
      </p:sp>
      <p:sp>
        <p:nvSpPr>
          <p:cNvPr id="116741"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4" cstate="print"/>
          <a:srcRect/>
          <a:stretch>
            <a:fillRect/>
          </a:stretch>
        </p:blipFill>
        <p:spPr bwMode="auto">
          <a:xfrm>
            <a:off x="-36513" y="0"/>
            <a:ext cx="9324976" cy="6958013"/>
          </a:xfrm>
          <a:prstGeom prst="rect">
            <a:avLst/>
          </a:prstGeom>
          <a:noFill/>
          <a:ln w="9525">
            <a:noFill/>
            <a:miter lim="800000"/>
            <a:headEnd/>
            <a:tailEnd/>
          </a:ln>
        </p:spPr>
      </p:pic>
      <p:sp>
        <p:nvSpPr>
          <p:cNvPr id="117763" name="Date Placeholder 4"/>
          <p:cNvSpPr>
            <a:spLocks noGrp="1"/>
          </p:cNvSpPr>
          <p:nvPr>
            <p:ph type="dt" sz="quarter" idx="10"/>
          </p:nvPr>
        </p:nvSpPr>
        <p:spPr>
          <a:noFill/>
        </p:spPr>
        <p:txBody>
          <a:bodyPr/>
          <a:lstStyle/>
          <a:p>
            <a:fld id="{F6EFF402-86B6-480B-BD5C-206DB538179C}" type="datetime1">
              <a:rPr lang="ar-SA" smtClean="0">
                <a:cs typeface="Arial" charset="0"/>
              </a:rPr>
              <a:pPr/>
              <a:t>14/10/1432</a:t>
            </a:fld>
            <a:endParaRPr lang="en-GB" smtClean="0">
              <a:cs typeface="Arial" charset="0"/>
            </a:endParaRPr>
          </a:p>
        </p:txBody>
      </p:sp>
      <p:sp>
        <p:nvSpPr>
          <p:cNvPr id="117764" name="Slide Number Placeholder 5"/>
          <p:cNvSpPr>
            <a:spLocks noGrp="1"/>
          </p:cNvSpPr>
          <p:nvPr>
            <p:ph type="sldNum" sz="quarter" idx="12"/>
          </p:nvPr>
        </p:nvSpPr>
        <p:spPr>
          <a:noFill/>
        </p:spPr>
        <p:txBody>
          <a:bodyPr/>
          <a:lstStyle/>
          <a:p>
            <a:fld id="{B683AFCC-8958-48BC-8890-6B070B24DEFC}" type="slidenum">
              <a:rPr lang="en-GB" smtClean="0">
                <a:cs typeface="Arial" charset="0"/>
              </a:rPr>
              <a:pPr/>
              <a:t>108</a:t>
            </a:fld>
            <a:endParaRPr lang="en-GB" smtClean="0">
              <a:cs typeface="Arial" charset="0"/>
            </a:endParaRPr>
          </a:p>
        </p:txBody>
      </p:sp>
      <p:sp>
        <p:nvSpPr>
          <p:cNvPr id="117765"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4" cstate="print"/>
          <a:srcRect/>
          <a:stretch>
            <a:fillRect/>
          </a:stretch>
        </p:blipFill>
        <p:spPr bwMode="auto">
          <a:xfrm>
            <a:off x="-612775" y="-228600"/>
            <a:ext cx="9793288" cy="7315200"/>
          </a:xfrm>
          <a:prstGeom prst="rect">
            <a:avLst/>
          </a:prstGeom>
          <a:noFill/>
          <a:ln w="9525">
            <a:noFill/>
            <a:miter lim="800000"/>
            <a:headEnd/>
            <a:tailEnd/>
          </a:ln>
        </p:spPr>
      </p:pic>
      <p:sp>
        <p:nvSpPr>
          <p:cNvPr id="118787" name="Date Placeholder 4"/>
          <p:cNvSpPr>
            <a:spLocks noGrp="1"/>
          </p:cNvSpPr>
          <p:nvPr>
            <p:ph type="dt" sz="quarter" idx="10"/>
          </p:nvPr>
        </p:nvSpPr>
        <p:spPr>
          <a:noFill/>
        </p:spPr>
        <p:txBody>
          <a:bodyPr/>
          <a:lstStyle/>
          <a:p>
            <a:fld id="{45C72803-3469-490F-9B74-C85768E034AE}" type="datetime1">
              <a:rPr lang="ar-SA" smtClean="0">
                <a:cs typeface="Arial" charset="0"/>
              </a:rPr>
              <a:pPr/>
              <a:t>14/10/1432</a:t>
            </a:fld>
            <a:endParaRPr lang="en-GB" smtClean="0">
              <a:cs typeface="Arial" charset="0"/>
            </a:endParaRPr>
          </a:p>
        </p:txBody>
      </p:sp>
      <p:sp>
        <p:nvSpPr>
          <p:cNvPr id="118788" name="Slide Number Placeholder 5"/>
          <p:cNvSpPr>
            <a:spLocks noGrp="1"/>
          </p:cNvSpPr>
          <p:nvPr>
            <p:ph type="sldNum" sz="quarter" idx="12"/>
          </p:nvPr>
        </p:nvSpPr>
        <p:spPr>
          <a:noFill/>
        </p:spPr>
        <p:txBody>
          <a:bodyPr/>
          <a:lstStyle/>
          <a:p>
            <a:fld id="{A0E2217D-4725-4A37-A026-8202D2EC0564}" type="slidenum">
              <a:rPr lang="en-GB" smtClean="0">
                <a:cs typeface="Arial" charset="0"/>
              </a:rPr>
              <a:pPr/>
              <a:t>109</a:t>
            </a:fld>
            <a:endParaRPr lang="en-GB" smtClean="0">
              <a:cs typeface="Arial" charset="0"/>
            </a:endParaRPr>
          </a:p>
        </p:txBody>
      </p:sp>
      <p:sp>
        <p:nvSpPr>
          <p:cNvPr id="118789"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500188" y="642938"/>
            <a:ext cx="5643562" cy="584200"/>
          </a:xfrm>
          <a:prstGeom prst="rect">
            <a:avLst/>
          </a:prstGeom>
          <a:noFill/>
          <a:ln w="9525">
            <a:noFill/>
            <a:miter lim="800000"/>
            <a:headEnd/>
            <a:tailEnd/>
          </a:ln>
        </p:spPr>
        <p:txBody>
          <a:bodyPr>
            <a:spAutoFit/>
          </a:bodyPr>
          <a:lstStyle/>
          <a:p>
            <a:pPr algn="ctr"/>
            <a:r>
              <a:rPr lang="en-US" sz="3200" b="1">
                <a:solidFill>
                  <a:srgbClr val="C00000"/>
                </a:solidFill>
              </a:rPr>
              <a:t>Learn actively and deeply</a:t>
            </a:r>
            <a:endParaRPr lang="en-GB" sz="3200" b="1">
              <a:solidFill>
                <a:srgbClr val="C00000"/>
              </a:solidFill>
            </a:endParaRPr>
          </a:p>
        </p:txBody>
      </p:sp>
      <p:sp>
        <p:nvSpPr>
          <p:cNvPr id="15363" name="TextBox 2"/>
          <p:cNvSpPr txBox="1">
            <a:spLocks noChangeArrowheads="1"/>
          </p:cNvSpPr>
          <p:nvPr/>
        </p:nvSpPr>
        <p:spPr bwMode="auto">
          <a:xfrm>
            <a:off x="1000125" y="1643063"/>
            <a:ext cx="6286500" cy="523875"/>
          </a:xfrm>
          <a:prstGeom prst="rect">
            <a:avLst/>
          </a:prstGeom>
          <a:noFill/>
          <a:ln w="9525">
            <a:noFill/>
            <a:miter lim="800000"/>
            <a:headEnd/>
            <a:tailEnd/>
          </a:ln>
        </p:spPr>
        <p:txBody>
          <a:bodyPr>
            <a:spAutoFit/>
          </a:bodyPr>
          <a:lstStyle/>
          <a:p>
            <a:pPr>
              <a:buFont typeface="Arial" charset="0"/>
              <a:buChar char="•"/>
            </a:pPr>
            <a:r>
              <a:rPr lang="en-US" sz="2800" b="1" dirty="0"/>
              <a:t> </a:t>
            </a:r>
            <a:r>
              <a:rPr lang="en-US" sz="2800" b="1" dirty="0">
                <a:solidFill>
                  <a:srgbClr val="C00000"/>
                </a:solidFill>
              </a:rPr>
              <a:t>Don’t</a:t>
            </a:r>
            <a:r>
              <a:rPr lang="en-US" sz="2800" b="1" dirty="0"/>
              <a:t> just read and close the book</a:t>
            </a:r>
            <a:endParaRPr lang="en-GB" sz="2800" b="1" dirty="0"/>
          </a:p>
        </p:txBody>
      </p:sp>
      <p:sp>
        <p:nvSpPr>
          <p:cNvPr id="15364" name="TextBox 3"/>
          <p:cNvSpPr txBox="1">
            <a:spLocks noChangeArrowheads="1"/>
          </p:cNvSpPr>
          <p:nvPr/>
        </p:nvSpPr>
        <p:spPr bwMode="auto">
          <a:xfrm>
            <a:off x="928688" y="2286000"/>
            <a:ext cx="7358062" cy="954088"/>
          </a:xfrm>
          <a:prstGeom prst="rect">
            <a:avLst/>
          </a:prstGeom>
          <a:noFill/>
          <a:ln w="9525">
            <a:noFill/>
            <a:miter lim="800000"/>
            <a:headEnd/>
            <a:tailEnd/>
          </a:ln>
        </p:spPr>
        <p:txBody>
          <a:bodyPr>
            <a:spAutoFit/>
          </a:bodyPr>
          <a:lstStyle/>
          <a:p>
            <a:pPr marL="273050" indent="-273050">
              <a:buFont typeface="Arial" charset="0"/>
              <a:buChar char="•"/>
              <a:tabLst>
                <a:tab pos="273050" algn="l"/>
              </a:tabLst>
            </a:pPr>
            <a:r>
              <a:rPr lang="en-US" sz="2800" b="1"/>
              <a:t>Try to do different things with what you have read immediately after writing</a:t>
            </a:r>
            <a:endParaRPr lang="en-GB" sz="2800" b="1"/>
          </a:p>
        </p:txBody>
      </p:sp>
      <p:sp>
        <p:nvSpPr>
          <p:cNvPr id="15365" name="TextBox 4"/>
          <p:cNvSpPr txBox="1">
            <a:spLocks noChangeArrowheads="1"/>
          </p:cNvSpPr>
          <p:nvPr/>
        </p:nvSpPr>
        <p:spPr bwMode="auto">
          <a:xfrm>
            <a:off x="1643063" y="3357563"/>
            <a:ext cx="5214937" cy="523875"/>
          </a:xfrm>
          <a:prstGeom prst="rect">
            <a:avLst/>
          </a:prstGeom>
          <a:noFill/>
          <a:ln w="9525">
            <a:noFill/>
            <a:miter lim="800000"/>
            <a:headEnd/>
            <a:tailEnd/>
          </a:ln>
        </p:spPr>
        <p:txBody>
          <a:bodyPr>
            <a:spAutoFit/>
          </a:bodyPr>
          <a:lstStyle/>
          <a:p>
            <a:pPr>
              <a:buFont typeface="Wingdings" pitchFamily="2" charset="2"/>
              <a:buChar char="ü"/>
            </a:pPr>
            <a:r>
              <a:rPr lang="en-US" sz="2800" b="1" dirty="0"/>
              <a:t> draw flow charts</a:t>
            </a:r>
            <a:endParaRPr lang="en-GB" sz="2800" b="1" dirty="0"/>
          </a:p>
        </p:txBody>
      </p:sp>
      <p:sp>
        <p:nvSpPr>
          <p:cNvPr id="15366" name="TextBox 5"/>
          <p:cNvSpPr txBox="1">
            <a:spLocks noChangeArrowheads="1"/>
          </p:cNvSpPr>
          <p:nvPr/>
        </p:nvSpPr>
        <p:spPr bwMode="auto">
          <a:xfrm>
            <a:off x="1643063" y="3929063"/>
            <a:ext cx="5572125" cy="523875"/>
          </a:xfrm>
          <a:prstGeom prst="rect">
            <a:avLst/>
          </a:prstGeom>
          <a:noFill/>
          <a:ln w="9525">
            <a:noFill/>
            <a:miter lim="800000"/>
            <a:headEnd/>
            <a:tailEnd/>
          </a:ln>
        </p:spPr>
        <p:txBody>
          <a:bodyPr>
            <a:spAutoFit/>
          </a:bodyPr>
          <a:lstStyle/>
          <a:p>
            <a:pPr>
              <a:buFont typeface="Wingdings" pitchFamily="2" charset="2"/>
              <a:buChar char="ü"/>
            </a:pPr>
            <a:r>
              <a:rPr lang="en-US" sz="2800" b="1"/>
              <a:t> draw diagrams using colour</a:t>
            </a:r>
            <a:endParaRPr lang="en-GB" sz="2800" b="1"/>
          </a:p>
        </p:txBody>
      </p:sp>
      <p:sp>
        <p:nvSpPr>
          <p:cNvPr id="15367" name="TextBox 6"/>
          <p:cNvSpPr txBox="1">
            <a:spLocks noChangeArrowheads="1"/>
          </p:cNvSpPr>
          <p:nvPr/>
        </p:nvSpPr>
        <p:spPr bwMode="auto">
          <a:xfrm>
            <a:off x="1643063" y="4500563"/>
            <a:ext cx="5214937" cy="523875"/>
          </a:xfrm>
          <a:prstGeom prst="rect">
            <a:avLst/>
          </a:prstGeom>
          <a:noFill/>
          <a:ln w="9525">
            <a:noFill/>
            <a:miter lim="800000"/>
            <a:headEnd/>
            <a:tailEnd/>
          </a:ln>
        </p:spPr>
        <p:txBody>
          <a:bodyPr>
            <a:spAutoFit/>
          </a:bodyPr>
          <a:lstStyle/>
          <a:p>
            <a:pPr>
              <a:buFont typeface="Wingdings" pitchFamily="2" charset="2"/>
              <a:buChar char="ü"/>
            </a:pPr>
            <a:r>
              <a:rPr lang="en-US" sz="2800" b="1"/>
              <a:t> write a summary</a:t>
            </a:r>
            <a:endParaRPr lang="en-GB" sz="2800" b="1"/>
          </a:p>
        </p:txBody>
      </p:sp>
      <p:sp>
        <p:nvSpPr>
          <p:cNvPr id="15368" name="TextBox 7"/>
          <p:cNvSpPr txBox="1">
            <a:spLocks noChangeArrowheads="1"/>
          </p:cNvSpPr>
          <p:nvPr/>
        </p:nvSpPr>
        <p:spPr bwMode="auto">
          <a:xfrm>
            <a:off x="1643063" y="5072063"/>
            <a:ext cx="6286500" cy="523875"/>
          </a:xfrm>
          <a:prstGeom prst="rect">
            <a:avLst/>
          </a:prstGeom>
          <a:noFill/>
          <a:ln w="9525">
            <a:noFill/>
            <a:miter lim="800000"/>
            <a:headEnd/>
            <a:tailEnd/>
          </a:ln>
        </p:spPr>
        <p:txBody>
          <a:bodyPr>
            <a:spAutoFit/>
          </a:bodyPr>
          <a:lstStyle/>
          <a:p>
            <a:pPr marL="273050" indent="-273050">
              <a:buFont typeface="Wingdings" pitchFamily="2" charset="2"/>
              <a:buChar char="ü"/>
            </a:pPr>
            <a:r>
              <a:rPr lang="en-US" sz="2800" b="1"/>
              <a:t> attempt answering pass papers</a:t>
            </a:r>
            <a:endParaRPr lang="en-GB" sz="2800" b="1"/>
          </a:p>
        </p:txBody>
      </p:sp>
      <p:sp>
        <p:nvSpPr>
          <p:cNvPr id="15369" name="TextBox 8"/>
          <p:cNvSpPr txBox="1">
            <a:spLocks noChangeArrowheads="1"/>
          </p:cNvSpPr>
          <p:nvPr/>
        </p:nvSpPr>
        <p:spPr bwMode="auto">
          <a:xfrm>
            <a:off x="642938" y="5715000"/>
            <a:ext cx="7929562" cy="523875"/>
          </a:xfrm>
          <a:prstGeom prst="rect">
            <a:avLst/>
          </a:prstGeom>
          <a:noFill/>
          <a:ln w="9525">
            <a:noFill/>
            <a:miter lim="800000"/>
            <a:headEnd/>
            <a:tailEnd/>
          </a:ln>
        </p:spPr>
        <p:txBody>
          <a:bodyPr>
            <a:spAutoFit/>
          </a:bodyPr>
          <a:lstStyle/>
          <a:p>
            <a:r>
              <a:rPr lang="en-US" sz="2800" b="1"/>
              <a:t>In short, interact with what you have learned</a:t>
            </a:r>
            <a:endParaRPr lang="en-GB" sz="28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4" cstate="print"/>
          <a:srcRect/>
          <a:stretch>
            <a:fillRect/>
          </a:stretch>
        </p:blipFill>
        <p:spPr bwMode="auto">
          <a:xfrm>
            <a:off x="34925" y="-26988"/>
            <a:ext cx="9180513" cy="6969126"/>
          </a:xfrm>
          <a:prstGeom prst="rect">
            <a:avLst/>
          </a:prstGeom>
          <a:noFill/>
          <a:ln w="9525">
            <a:noFill/>
            <a:miter lim="800000"/>
            <a:headEnd/>
            <a:tailEnd/>
          </a:ln>
        </p:spPr>
      </p:pic>
      <p:sp>
        <p:nvSpPr>
          <p:cNvPr id="119811" name="Date Placeholder 4"/>
          <p:cNvSpPr>
            <a:spLocks noGrp="1"/>
          </p:cNvSpPr>
          <p:nvPr>
            <p:ph type="dt" sz="quarter" idx="10"/>
          </p:nvPr>
        </p:nvSpPr>
        <p:spPr>
          <a:noFill/>
        </p:spPr>
        <p:txBody>
          <a:bodyPr/>
          <a:lstStyle/>
          <a:p>
            <a:fld id="{8A8847CB-6C47-4082-8EBF-E0C92A5061CC}" type="datetime1">
              <a:rPr lang="ar-SA" smtClean="0">
                <a:cs typeface="Arial" charset="0"/>
              </a:rPr>
              <a:pPr/>
              <a:t>14/10/1432</a:t>
            </a:fld>
            <a:endParaRPr lang="en-GB" smtClean="0">
              <a:cs typeface="Arial" charset="0"/>
            </a:endParaRPr>
          </a:p>
        </p:txBody>
      </p:sp>
      <p:sp>
        <p:nvSpPr>
          <p:cNvPr id="119812" name="Slide Number Placeholder 5"/>
          <p:cNvSpPr>
            <a:spLocks noGrp="1"/>
          </p:cNvSpPr>
          <p:nvPr>
            <p:ph type="sldNum" sz="quarter" idx="12"/>
          </p:nvPr>
        </p:nvSpPr>
        <p:spPr>
          <a:noFill/>
        </p:spPr>
        <p:txBody>
          <a:bodyPr/>
          <a:lstStyle/>
          <a:p>
            <a:fld id="{2200011F-A6A3-4B81-8F79-D2988317FA7B}" type="slidenum">
              <a:rPr lang="en-GB" smtClean="0">
                <a:cs typeface="Arial" charset="0"/>
              </a:rPr>
              <a:pPr/>
              <a:t>110</a:t>
            </a:fld>
            <a:endParaRPr lang="en-GB" smtClean="0">
              <a:cs typeface="Arial" charset="0"/>
            </a:endParaRPr>
          </a:p>
        </p:txBody>
      </p:sp>
      <p:sp>
        <p:nvSpPr>
          <p:cNvPr id="119813"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4" cstate="print"/>
          <a:srcRect/>
          <a:stretch>
            <a:fillRect/>
          </a:stretch>
        </p:blipFill>
        <p:spPr bwMode="auto">
          <a:xfrm>
            <a:off x="0" y="0"/>
            <a:ext cx="9324975" cy="6902450"/>
          </a:xfrm>
          <a:prstGeom prst="rect">
            <a:avLst/>
          </a:prstGeom>
          <a:noFill/>
          <a:ln w="9525">
            <a:noFill/>
            <a:miter lim="800000"/>
            <a:headEnd/>
            <a:tailEnd/>
          </a:ln>
        </p:spPr>
      </p:pic>
      <p:sp>
        <p:nvSpPr>
          <p:cNvPr id="120835" name="Date Placeholder 4"/>
          <p:cNvSpPr>
            <a:spLocks noGrp="1"/>
          </p:cNvSpPr>
          <p:nvPr>
            <p:ph type="dt" sz="quarter" idx="10"/>
          </p:nvPr>
        </p:nvSpPr>
        <p:spPr>
          <a:noFill/>
        </p:spPr>
        <p:txBody>
          <a:bodyPr/>
          <a:lstStyle/>
          <a:p>
            <a:fld id="{F272C640-43F6-41FA-B95D-B4C68743F118}" type="datetime1">
              <a:rPr lang="ar-SA" smtClean="0">
                <a:cs typeface="Arial" charset="0"/>
              </a:rPr>
              <a:pPr/>
              <a:t>14/10/1432</a:t>
            </a:fld>
            <a:endParaRPr lang="en-GB" smtClean="0">
              <a:cs typeface="Arial" charset="0"/>
            </a:endParaRPr>
          </a:p>
        </p:txBody>
      </p:sp>
      <p:sp>
        <p:nvSpPr>
          <p:cNvPr id="120836" name="Slide Number Placeholder 5"/>
          <p:cNvSpPr>
            <a:spLocks noGrp="1"/>
          </p:cNvSpPr>
          <p:nvPr>
            <p:ph type="sldNum" sz="quarter" idx="12"/>
          </p:nvPr>
        </p:nvSpPr>
        <p:spPr>
          <a:noFill/>
        </p:spPr>
        <p:txBody>
          <a:bodyPr/>
          <a:lstStyle/>
          <a:p>
            <a:fld id="{3953E223-8795-4EFE-A951-134035D6A62B}" type="slidenum">
              <a:rPr lang="en-GB" smtClean="0">
                <a:cs typeface="Arial" charset="0"/>
              </a:rPr>
              <a:pPr/>
              <a:t>111</a:t>
            </a:fld>
            <a:endParaRPr lang="en-GB" smtClean="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ar-SA"/>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ar-SA"/>
          </a:p>
        </p:txBody>
      </p:sp>
      <p:sp>
        <p:nvSpPr>
          <p:cNvPr id="138244" name="Rectangle 4"/>
          <p:cNvSpPr>
            <a:spLocks noGrp="1" noChangeArrowheads="1"/>
          </p:cNvSpPr>
          <p:nvPr>
            <p:ph type="title"/>
          </p:nvPr>
        </p:nvSpPr>
        <p:spPr>
          <a:xfrm>
            <a:off x="330200" y="330200"/>
            <a:ext cx="8483600" cy="6273800"/>
          </a:xfrm>
          <a:gradFill rotWithShape="0">
            <a:gsLst>
              <a:gs pos="0">
                <a:srgbClr val="3333CC">
                  <a:gamma/>
                  <a:shade val="29804"/>
                  <a:invGamma/>
                </a:srgbClr>
              </a:gs>
              <a:gs pos="50000">
                <a:srgbClr val="3333CC"/>
              </a:gs>
              <a:gs pos="100000">
                <a:srgbClr val="3333CC">
                  <a:gamma/>
                  <a:shade val="29804"/>
                  <a:invGamma/>
                </a:srgbClr>
              </a:gs>
            </a:gsLst>
            <a:lin ang="18900000" scaled="1"/>
          </a:gradFill>
          <a:ln w="50800" cap="flat">
            <a:solidFill>
              <a:srgbClr val="00DFCA"/>
            </a:solidFill>
          </a:ln>
        </p:spPr>
        <p:txBody>
          <a:bodyPr lIns="90488" tIns="44450" rIns="90488" bIns="44450"/>
          <a:lstStyle/>
          <a:p>
            <a:pPr eaLnBrk="1" hangingPunct="1">
              <a:defRPr/>
            </a:pPr>
            <a:r>
              <a:rPr lang="en-US" sz="6000" b="1" smtClean="0">
                <a:solidFill>
                  <a:schemeClr val="bg1"/>
                </a:solidFill>
              </a:rPr>
              <a:t/>
            </a:r>
            <a:br>
              <a:rPr lang="en-US" sz="6000" b="1" smtClean="0">
                <a:solidFill>
                  <a:schemeClr val="bg1"/>
                </a:solidFill>
              </a:rPr>
            </a:br>
            <a:r>
              <a:rPr lang="en-US" sz="6000" b="1" smtClean="0">
                <a:solidFill>
                  <a:schemeClr val="bg1"/>
                </a:solidFill>
              </a:rPr>
              <a:t>         SUMMARY</a:t>
            </a:r>
            <a:r>
              <a:rPr lang="en-US" sz="6000" b="1" smtClean="0">
                <a:solidFill>
                  <a:schemeClr val="bg1"/>
                </a:solidFill>
                <a:effectLst>
                  <a:outerShdw blurRad="38100" dist="38100" dir="2700000" algn="tl">
                    <a:srgbClr val="000000"/>
                  </a:outerShdw>
                </a:effectLst>
              </a:rPr>
              <a:t/>
            </a:r>
            <a:br>
              <a:rPr lang="en-US" sz="6000" b="1" smtClean="0">
                <a:solidFill>
                  <a:schemeClr val="bg1"/>
                </a:solidFill>
                <a:effectLst>
                  <a:outerShdw blurRad="38100" dist="38100" dir="2700000" algn="tl">
                    <a:srgbClr val="000000"/>
                  </a:outerShdw>
                </a:effectLst>
              </a:rPr>
            </a:br>
            <a:r>
              <a:rPr lang="en-US" sz="4000" smtClean="0">
                <a:solidFill>
                  <a:schemeClr val="bg1"/>
                </a:solidFill>
              </a:rPr>
              <a:t/>
            </a:r>
            <a:br>
              <a:rPr lang="en-US" sz="4000" smtClean="0">
                <a:solidFill>
                  <a:schemeClr val="bg1"/>
                </a:solidFill>
              </a:rPr>
            </a:br>
            <a:endParaRPr lang="en-US" sz="4000" smtClean="0">
              <a:solidFill>
                <a:schemeClr val="bg1"/>
              </a:solidFill>
            </a:endParaRPr>
          </a:p>
        </p:txBody>
      </p:sp>
      <p:graphicFrame>
        <p:nvGraphicFramePr>
          <p:cNvPr id="3074" name="Object 5"/>
          <p:cNvGraphicFramePr>
            <a:graphicFrameLocks noChangeAspect="1"/>
          </p:cNvGraphicFramePr>
          <p:nvPr/>
        </p:nvGraphicFramePr>
        <p:xfrm flipH="1">
          <a:off x="6462713" y="2667000"/>
          <a:ext cx="2260600" cy="3271838"/>
        </p:xfrm>
        <a:graphic>
          <a:graphicData uri="http://schemas.openxmlformats.org/presentationml/2006/ole">
            <p:oleObj spid="_x0000_s3074" name="Clip" r:id="rId4" imgW="3467160" imgH="5018040" progId="">
              <p:embed/>
            </p:oleObj>
          </a:graphicData>
        </a:graphic>
      </p:graphicFrame>
      <p:graphicFrame>
        <p:nvGraphicFramePr>
          <p:cNvPr id="3075" name="Object 6"/>
          <p:cNvGraphicFramePr>
            <a:graphicFrameLocks noChangeAspect="1"/>
          </p:cNvGraphicFramePr>
          <p:nvPr/>
        </p:nvGraphicFramePr>
        <p:xfrm flipH="1">
          <a:off x="420688" y="2819400"/>
          <a:ext cx="2155825" cy="3119438"/>
        </p:xfrm>
        <a:graphic>
          <a:graphicData uri="http://schemas.openxmlformats.org/presentationml/2006/ole">
            <p:oleObj spid="_x0000_s3075" name="Clip" r:id="rId5" imgW="3467160" imgH="5018040" progId="">
              <p:embed/>
            </p:oleObj>
          </a:graphicData>
        </a:graphic>
      </p:graphicFrame>
      <p:sp>
        <p:nvSpPr>
          <p:cNvPr id="3079" name="Date Placeholder 8"/>
          <p:cNvSpPr>
            <a:spLocks noGrp="1"/>
          </p:cNvSpPr>
          <p:nvPr>
            <p:ph type="dt" sz="quarter" idx="10"/>
          </p:nvPr>
        </p:nvSpPr>
        <p:spPr>
          <a:noFill/>
        </p:spPr>
        <p:txBody>
          <a:bodyPr/>
          <a:lstStyle/>
          <a:p>
            <a:fld id="{38C2B777-0D58-4AAF-ADEE-81B754137385}" type="datetime1">
              <a:rPr lang="ar-SA" smtClean="0">
                <a:cs typeface="Arial" charset="0"/>
              </a:rPr>
              <a:pPr/>
              <a:t>14/10/1432</a:t>
            </a:fld>
            <a:endParaRPr lang="en-GB" smtClean="0">
              <a:cs typeface="Arial" charset="0"/>
            </a:endParaRPr>
          </a:p>
        </p:txBody>
      </p:sp>
      <p:sp>
        <p:nvSpPr>
          <p:cNvPr id="3080" name="Slide Number Placeholder 9"/>
          <p:cNvSpPr>
            <a:spLocks noGrp="1"/>
          </p:cNvSpPr>
          <p:nvPr>
            <p:ph type="sldNum" sz="quarter" idx="12"/>
          </p:nvPr>
        </p:nvSpPr>
        <p:spPr>
          <a:noFill/>
        </p:spPr>
        <p:txBody>
          <a:bodyPr/>
          <a:lstStyle/>
          <a:p>
            <a:fld id="{8B81B5BF-6827-460E-8E41-2F774995B35F}" type="slidenum">
              <a:rPr lang="en-GB" smtClean="0">
                <a:cs typeface="Arial" charset="0"/>
              </a:rPr>
              <a:pPr/>
              <a:t>112</a:t>
            </a:fld>
            <a:endParaRPr lang="en-GB" smtClean="0">
              <a:cs typeface="Arial" charset="0"/>
            </a:endParaRPr>
          </a:p>
        </p:txBody>
      </p:sp>
      <p:sp>
        <p:nvSpPr>
          <p:cNvPr id="3081" name="Footer Placeholder 10"/>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cover dir="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endParaRPr lang="en-GB" smtClean="0"/>
          </a:p>
        </p:txBody>
      </p:sp>
      <p:pic>
        <p:nvPicPr>
          <p:cNvPr id="121859" name="Picture 3" descr="399"/>
          <p:cNvPicPr>
            <a:picLocks noGrp="1" noChangeAspect="1" noChangeArrowheads="1"/>
          </p:cNvPicPr>
          <p:nvPr>
            <p:ph idx="1"/>
          </p:nvPr>
        </p:nvPicPr>
        <p:blipFill>
          <a:blip r:embed="rId3" cstate="print"/>
          <a:srcRect/>
          <a:stretch>
            <a:fillRect/>
          </a:stretch>
        </p:blipFill>
        <p:spPr>
          <a:xfrm>
            <a:off x="0" y="9525"/>
            <a:ext cx="9144000" cy="6848475"/>
          </a:xfrm>
          <a:noFill/>
        </p:spPr>
      </p:pic>
      <p:sp>
        <p:nvSpPr>
          <p:cNvPr id="121860" name="Text Box 4"/>
          <p:cNvSpPr txBox="1">
            <a:spLocks noChangeArrowheads="1"/>
          </p:cNvSpPr>
          <p:nvPr/>
        </p:nvSpPr>
        <p:spPr bwMode="auto">
          <a:xfrm>
            <a:off x="1835150" y="1052513"/>
            <a:ext cx="5041900" cy="946150"/>
          </a:xfrm>
          <a:prstGeom prst="rect">
            <a:avLst/>
          </a:prstGeom>
          <a:noFill/>
          <a:ln w="9525">
            <a:noFill/>
            <a:miter lim="800000"/>
            <a:headEnd/>
            <a:tailEnd/>
          </a:ln>
        </p:spPr>
        <p:txBody>
          <a:bodyPr>
            <a:spAutoFit/>
          </a:bodyPr>
          <a:lstStyle/>
          <a:p>
            <a:pPr algn="ctr">
              <a:spcBef>
                <a:spcPct val="50000"/>
              </a:spcBef>
            </a:pPr>
            <a:r>
              <a:rPr lang="en-GB" sz="2800">
                <a:solidFill>
                  <a:schemeClr val="hlink"/>
                </a:solidFill>
                <a:latin typeface="Tahoma" pitchFamily="34" charset="0"/>
              </a:rPr>
              <a:t>Please write the most imp three points you learned</a:t>
            </a:r>
          </a:p>
        </p:txBody>
      </p:sp>
      <p:sp>
        <p:nvSpPr>
          <p:cNvPr id="121861" name="Date Placeholder 6"/>
          <p:cNvSpPr>
            <a:spLocks noGrp="1"/>
          </p:cNvSpPr>
          <p:nvPr>
            <p:ph type="dt" sz="quarter" idx="10"/>
          </p:nvPr>
        </p:nvSpPr>
        <p:spPr>
          <a:noFill/>
        </p:spPr>
        <p:txBody>
          <a:bodyPr/>
          <a:lstStyle/>
          <a:p>
            <a:fld id="{1FA76D0A-62EB-4959-A1EE-312B8BC623F2}" type="datetime1">
              <a:rPr lang="ar-SA" smtClean="0">
                <a:cs typeface="Arial" charset="0"/>
              </a:rPr>
              <a:pPr/>
              <a:t>14/10/1432</a:t>
            </a:fld>
            <a:endParaRPr lang="en-GB" smtClean="0">
              <a:cs typeface="Arial" charset="0"/>
            </a:endParaRPr>
          </a:p>
        </p:txBody>
      </p:sp>
      <p:sp>
        <p:nvSpPr>
          <p:cNvPr id="121862" name="Slide Number Placeholder 7"/>
          <p:cNvSpPr>
            <a:spLocks noGrp="1"/>
          </p:cNvSpPr>
          <p:nvPr>
            <p:ph type="sldNum" sz="quarter" idx="12"/>
          </p:nvPr>
        </p:nvSpPr>
        <p:spPr>
          <a:noFill/>
        </p:spPr>
        <p:txBody>
          <a:bodyPr/>
          <a:lstStyle/>
          <a:p>
            <a:fld id="{FD7D2980-8CD7-41B0-8F0E-20A4B33852ED}" type="slidenum">
              <a:rPr lang="en-GB" smtClean="0">
                <a:cs typeface="Arial" charset="0"/>
              </a:rPr>
              <a:pPr/>
              <a:t>113</a:t>
            </a:fld>
            <a:endParaRPr lang="en-GB" smtClean="0">
              <a:cs typeface="Arial" charset="0"/>
            </a:endParaRPr>
          </a:p>
        </p:txBody>
      </p:sp>
      <p:sp>
        <p:nvSpPr>
          <p:cNvPr id="12186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GB" sz="6000" smtClean="0">
                <a:solidFill>
                  <a:schemeClr val="hlink"/>
                </a:solidFill>
              </a:rPr>
              <a:t>References</a:t>
            </a:r>
          </a:p>
        </p:txBody>
      </p:sp>
      <p:sp>
        <p:nvSpPr>
          <p:cNvPr id="122883" name="Rectangle 3"/>
          <p:cNvSpPr>
            <a:spLocks noGrp="1" noChangeArrowheads="1"/>
          </p:cNvSpPr>
          <p:nvPr>
            <p:ph type="body" idx="1"/>
          </p:nvPr>
        </p:nvSpPr>
        <p:spPr>
          <a:xfrm>
            <a:off x="0" y="1989138"/>
            <a:ext cx="9144000" cy="4868862"/>
          </a:xfrm>
        </p:spPr>
        <p:txBody>
          <a:bodyPr/>
          <a:lstStyle/>
          <a:p>
            <a:pPr marL="609600" indent="-609600" eaLnBrk="1" hangingPunct="1">
              <a:lnSpc>
                <a:spcPct val="80000"/>
              </a:lnSpc>
              <a:buFont typeface="Wingdings" pitchFamily="2" charset="2"/>
              <a:buAutoNum type="arabicPeriod"/>
            </a:pPr>
            <a:r>
              <a:rPr lang="en-GB" sz="2000" smtClean="0">
                <a:solidFill>
                  <a:schemeClr val="folHlink"/>
                </a:solidFill>
              </a:rPr>
              <a:t>Kaufman DM, KV Mann, Jennett PA. Teaching and Learning in Medical Education: How Theory can inform practice. Association for the Study of Medical Education, 2000. ASME Office.</a:t>
            </a:r>
          </a:p>
          <a:p>
            <a:pPr marL="609600" indent="-609600" eaLnBrk="1" hangingPunct="1">
              <a:lnSpc>
                <a:spcPct val="80000"/>
              </a:lnSpc>
              <a:buFont typeface="Wingdings" pitchFamily="2" charset="2"/>
              <a:buAutoNum type="arabicPeriod"/>
            </a:pPr>
            <a:r>
              <a:rPr lang="en-GB" sz="2000" smtClean="0">
                <a:solidFill>
                  <a:schemeClr val="folHlink"/>
                </a:solidFill>
              </a:rPr>
              <a:t>Hesketh EA, Laidlaw. Developing the teaching instinct 3: Facilitating Learning. Medical Teacher, Vol. 24, No 5, 2002, pp. 479-482.</a:t>
            </a:r>
          </a:p>
          <a:p>
            <a:pPr marL="609600" indent="-609600" eaLnBrk="1" hangingPunct="1">
              <a:lnSpc>
                <a:spcPct val="80000"/>
              </a:lnSpc>
              <a:buFont typeface="Wingdings" pitchFamily="2" charset="2"/>
              <a:buAutoNum type="arabicPeriod" startAt="3"/>
            </a:pPr>
            <a:r>
              <a:rPr lang="en-GB" sz="2000" smtClean="0">
                <a:solidFill>
                  <a:schemeClr val="folHlink"/>
                </a:solidFill>
              </a:rPr>
              <a:t>Kaufman M David. ABC of learning and teaching in medicine applying educational theory in practice. BMJ vol. 326, 2003.</a:t>
            </a:r>
          </a:p>
          <a:p>
            <a:pPr marL="609600" indent="-609600" eaLnBrk="1" hangingPunct="1">
              <a:lnSpc>
                <a:spcPct val="80000"/>
              </a:lnSpc>
              <a:buFont typeface="Wingdings" pitchFamily="2" charset="2"/>
              <a:buNone/>
            </a:pPr>
            <a:endParaRPr lang="en-GB" sz="2000" smtClean="0">
              <a:solidFill>
                <a:schemeClr val="folHlink"/>
              </a:solidFill>
            </a:endParaRPr>
          </a:p>
          <a:p>
            <a:pPr marL="609600" indent="-609600" eaLnBrk="1" hangingPunct="1">
              <a:lnSpc>
                <a:spcPct val="80000"/>
              </a:lnSpc>
              <a:buFont typeface="Wingdings" pitchFamily="2" charset="2"/>
              <a:buAutoNum type="arabicPeriod" startAt="4"/>
            </a:pPr>
            <a:r>
              <a:rPr lang="en-GB" sz="2000" smtClean="0">
                <a:solidFill>
                  <a:schemeClr val="folHlink"/>
                </a:solidFill>
              </a:rPr>
              <a:t>Newman Panny, Peile Ed. Valuing learners’ experience and supporting further growth: educational models to help experienced adult learners in medicine. BMJ vol. 325, 2002.</a:t>
            </a:r>
          </a:p>
          <a:p>
            <a:pPr marL="609600" indent="-609600" eaLnBrk="1" hangingPunct="1">
              <a:lnSpc>
                <a:spcPct val="80000"/>
              </a:lnSpc>
              <a:buFont typeface="Wingdings" pitchFamily="2" charset="2"/>
              <a:buAutoNum type="arabicPeriod" startAt="4"/>
            </a:pPr>
            <a:r>
              <a:rPr lang="en-GB" sz="2000" smtClean="0"/>
              <a:t>Al-Faris EA.  Students’ Evaluation of a Traditional and Innovative curriculum in a Saudi Medical School. Education for health 2002 </a:t>
            </a:r>
          </a:p>
          <a:p>
            <a:pPr marL="609600" indent="-609600" eaLnBrk="1" hangingPunct="1">
              <a:lnSpc>
                <a:spcPct val="80000"/>
              </a:lnSpc>
              <a:buFont typeface="Wingdings" pitchFamily="2" charset="2"/>
              <a:buNone/>
            </a:pPr>
            <a:endParaRPr lang="en-GB" sz="2000" smtClean="0">
              <a:solidFill>
                <a:schemeClr val="folHlink"/>
              </a:solidFill>
            </a:endParaRPr>
          </a:p>
          <a:p>
            <a:pPr marL="609600" indent="-609600" eaLnBrk="1" hangingPunct="1">
              <a:lnSpc>
                <a:spcPct val="80000"/>
              </a:lnSpc>
              <a:buFont typeface="Wingdings" pitchFamily="2" charset="2"/>
              <a:buAutoNum type="arabicPeriod" startAt="4"/>
            </a:pPr>
            <a:r>
              <a:rPr lang="en-GB" sz="2000" smtClean="0">
                <a:solidFill>
                  <a:schemeClr val="folHlink"/>
                </a:solidFill>
              </a:rPr>
              <a:t>tip.psychology.org</a:t>
            </a:r>
          </a:p>
        </p:txBody>
      </p:sp>
      <p:sp>
        <p:nvSpPr>
          <p:cNvPr id="122884" name="Date Placeholder 5"/>
          <p:cNvSpPr>
            <a:spLocks noGrp="1"/>
          </p:cNvSpPr>
          <p:nvPr>
            <p:ph type="dt" sz="quarter" idx="10"/>
          </p:nvPr>
        </p:nvSpPr>
        <p:spPr>
          <a:noFill/>
        </p:spPr>
        <p:txBody>
          <a:bodyPr/>
          <a:lstStyle/>
          <a:p>
            <a:fld id="{5D030350-A717-433B-AD94-F15B31E06208}" type="datetime1">
              <a:rPr lang="ar-SA" smtClean="0">
                <a:cs typeface="Arial" charset="0"/>
              </a:rPr>
              <a:pPr/>
              <a:t>14/10/1432</a:t>
            </a:fld>
            <a:endParaRPr lang="en-GB" smtClean="0">
              <a:cs typeface="Arial" charset="0"/>
            </a:endParaRPr>
          </a:p>
        </p:txBody>
      </p:sp>
      <p:sp>
        <p:nvSpPr>
          <p:cNvPr id="122885" name="Slide Number Placeholder 6"/>
          <p:cNvSpPr>
            <a:spLocks noGrp="1"/>
          </p:cNvSpPr>
          <p:nvPr>
            <p:ph type="sldNum" sz="quarter" idx="12"/>
          </p:nvPr>
        </p:nvSpPr>
        <p:spPr>
          <a:noFill/>
        </p:spPr>
        <p:txBody>
          <a:bodyPr/>
          <a:lstStyle/>
          <a:p>
            <a:fld id="{1BC688C2-A2B7-4F27-AB2A-698E7BA21463}" type="slidenum">
              <a:rPr lang="en-GB" smtClean="0">
                <a:cs typeface="Arial" charset="0"/>
              </a:rPr>
              <a:pPr/>
              <a:t>114</a:t>
            </a:fld>
            <a:endParaRPr lang="en-GB" smtClean="0">
              <a:cs typeface="Arial" charset="0"/>
            </a:endParaRPr>
          </a:p>
        </p:txBody>
      </p:sp>
      <p:sp>
        <p:nvSpPr>
          <p:cNvPr id="12288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r>
              <a:rPr lang="en-US" smtClean="0"/>
              <a:t>Feedback from students &amp; myself</a:t>
            </a:r>
          </a:p>
        </p:txBody>
      </p:sp>
      <p:sp>
        <p:nvSpPr>
          <p:cNvPr id="12291" name="عنصر نائب للمحتوى 2"/>
          <p:cNvSpPr>
            <a:spLocks noGrp="1"/>
          </p:cNvSpPr>
          <p:nvPr>
            <p:ph idx="1"/>
          </p:nvPr>
        </p:nvSpPr>
        <p:spPr>
          <a:xfrm>
            <a:off x="285750" y="1500188"/>
            <a:ext cx="8458200" cy="4857750"/>
          </a:xfrm>
        </p:spPr>
        <p:txBody>
          <a:bodyPr/>
          <a:lstStyle/>
          <a:p>
            <a:r>
              <a:rPr lang="en-US" smtClean="0"/>
              <a:t>Distribute scenarios before hand</a:t>
            </a:r>
          </a:p>
          <a:p>
            <a:r>
              <a:rPr lang="en-US" smtClean="0"/>
              <a:t>Make it shorter with break</a:t>
            </a:r>
          </a:p>
          <a:p>
            <a:r>
              <a:rPr lang="en-US" smtClean="0"/>
              <a:t>A,b,c   choices if written it is better</a:t>
            </a:r>
          </a:p>
          <a:p>
            <a:r>
              <a:rPr lang="en-US" smtClean="0"/>
              <a:t>Make  it in the form of 3 scenarios for students who have difficulty learning or study ( ask naghma to prepare) </a:t>
            </a:r>
          </a:p>
          <a:p>
            <a:pPr marL="971550" lvl="1" indent="-514350">
              <a:buFont typeface="Times New Roman" pitchFamily="18" charset="0"/>
              <a:buAutoNum type="arabicPeriod"/>
            </a:pPr>
            <a:r>
              <a:rPr lang="en-US" smtClean="0"/>
              <a:t> barriers and facilitators</a:t>
            </a:r>
          </a:p>
          <a:p>
            <a:pPr marL="971550" lvl="1" indent="-514350">
              <a:buFont typeface="Times New Roman" pitchFamily="18" charset="0"/>
              <a:buAutoNum type="arabicPeriod"/>
            </a:pPr>
            <a:r>
              <a:rPr lang="en-US" smtClean="0"/>
              <a:t>Reading for understanding</a:t>
            </a:r>
          </a:p>
          <a:p>
            <a:pPr marL="971550" lvl="1" indent="-514350">
              <a:buFont typeface="Times New Roman" pitchFamily="18" charset="0"/>
              <a:buAutoNum type="arabicPeriod"/>
            </a:pPr>
            <a:r>
              <a:rPr lang="en-US" smtClean="0"/>
              <a:t>Time management</a:t>
            </a:r>
          </a:p>
          <a:p>
            <a:pPr marL="971550" lvl="1" indent="-514350">
              <a:buFont typeface="Times New Roman" pitchFamily="18" charset="0"/>
              <a:buAutoNum type="arabicPeriod"/>
            </a:pPr>
            <a:endParaRPr lang="en-US" smtClean="0"/>
          </a:p>
        </p:txBody>
      </p:sp>
      <p:sp>
        <p:nvSpPr>
          <p:cNvPr id="12292" name="عنصر نائب للتاريخ 3"/>
          <p:cNvSpPr>
            <a:spLocks noGrp="1"/>
          </p:cNvSpPr>
          <p:nvPr>
            <p:ph type="dt" sz="quarter" idx="10"/>
          </p:nvPr>
        </p:nvSpPr>
        <p:spPr>
          <a:noFill/>
        </p:spPr>
        <p:txBody>
          <a:bodyPr/>
          <a:lstStyle/>
          <a:p>
            <a:fld id="{FB091BA1-D7A5-420A-83A5-79EFE18FEFA3}" type="datetime1">
              <a:rPr lang="ar-SA" smtClean="0">
                <a:cs typeface="Arial" charset="0"/>
              </a:rPr>
              <a:pPr/>
              <a:t>14/10/1432</a:t>
            </a:fld>
            <a:endParaRPr lang="en-GB" smtClean="0">
              <a:cs typeface="Arial" charset="0"/>
            </a:endParaRPr>
          </a:p>
        </p:txBody>
      </p:sp>
      <p:sp>
        <p:nvSpPr>
          <p:cNvPr id="12293" name="عنصر نائب للتذييل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2294" name="عنصر نائب لرقم الشريحة 5"/>
          <p:cNvSpPr>
            <a:spLocks noGrp="1"/>
          </p:cNvSpPr>
          <p:nvPr>
            <p:ph type="sldNum" sz="quarter" idx="12"/>
          </p:nvPr>
        </p:nvSpPr>
        <p:spPr>
          <a:noFill/>
        </p:spPr>
        <p:txBody>
          <a:bodyPr/>
          <a:lstStyle/>
          <a:p>
            <a:fld id="{49A0CCAE-9957-49AB-A79A-7C8C54EB04D2}" type="slidenum">
              <a:rPr lang="en-GB" smtClean="0">
                <a:cs typeface="Arial" charset="0"/>
              </a:rPr>
              <a:pPr/>
              <a:t>115</a:t>
            </a:fld>
            <a:endParaRPr lang="en-GB" smtClean="0">
              <a:cs typeface="Arial" charset="0"/>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lstStyle/>
          <a:p>
            <a:r>
              <a:rPr lang="en-US" smtClean="0"/>
              <a:t>Feedback from students &amp; myself</a:t>
            </a:r>
          </a:p>
        </p:txBody>
      </p:sp>
      <p:sp>
        <p:nvSpPr>
          <p:cNvPr id="13315" name="عنصر نائب للمحتوى 2"/>
          <p:cNvSpPr>
            <a:spLocks noGrp="1"/>
          </p:cNvSpPr>
          <p:nvPr>
            <p:ph idx="1"/>
          </p:nvPr>
        </p:nvSpPr>
        <p:spPr/>
        <p:txBody>
          <a:bodyPr/>
          <a:lstStyle/>
          <a:p>
            <a:r>
              <a:rPr lang="en-US" smtClean="0"/>
              <a:t>Remove the exercise on definition of learning</a:t>
            </a:r>
          </a:p>
          <a:p>
            <a:r>
              <a:rPr lang="en-US" smtClean="0"/>
              <a:t>Prepare in writing the references</a:t>
            </a:r>
          </a:p>
          <a:p>
            <a:r>
              <a:rPr lang="en-US" smtClean="0"/>
              <a:t>Tell where to find the curric guidelines in the bookshop</a:t>
            </a:r>
          </a:p>
          <a:p>
            <a:r>
              <a:rPr lang="en-US" smtClean="0"/>
              <a:t>Bring some material to be read</a:t>
            </a:r>
          </a:p>
        </p:txBody>
      </p:sp>
      <p:sp>
        <p:nvSpPr>
          <p:cNvPr id="13316" name="عنصر نائب للتاريخ 3"/>
          <p:cNvSpPr>
            <a:spLocks noGrp="1"/>
          </p:cNvSpPr>
          <p:nvPr>
            <p:ph type="dt" sz="quarter" idx="10"/>
          </p:nvPr>
        </p:nvSpPr>
        <p:spPr>
          <a:noFill/>
        </p:spPr>
        <p:txBody>
          <a:bodyPr/>
          <a:lstStyle/>
          <a:p>
            <a:fld id="{22DDCDC3-A4C6-4F91-872A-E5BF8BF78872}" type="datetime1">
              <a:rPr lang="ar-SA" smtClean="0">
                <a:cs typeface="Arial" charset="0"/>
              </a:rPr>
              <a:pPr/>
              <a:t>14/10/1432</a:t>
            </a:fld>
            <a:endParaRPr lang="en-GB" smtClean="0">
              <a:cs typeface="Arial" charset="0"/>
            </a:endParaRPr>
          </a:p>
        </p:txBody>
      </p:sp>
      <p:sp>
        <p:nvSpPr>
          <p:cNvPr id="13317" name="عنصر نائب للتذييل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3318" name="عنصر نائب لرقم الشريحة 5"/>
          <p:cNvSpPr>
            <a:spLocks noGrp="1"/>
          </p:cNvSpPr>
          <p:nvPr>
            <p:ph type="sldNum" sz="quarter" idx="12"/>
          </p:nvPr>
        </p:nvSpPr>
        <p:spPr>
          <a:noFill/>
        </p:spPr>
        <p:txBody>
          <a:bodyPr/>
          <a:lstStyle/>
          <a:p>
            <a:fld id="{936D6B8F-A285-493C-98D8-D9925456D3ED}" type="slidenum">
              <a:rPr lang="en-GB" smtClean="0">
                <a:cs typeface="Arial" charset="0"/>
              </a:rPr>
              <a:pPr/>
              <a:t>116</a:t>
            </a:fld>
            <a:endParaRPr lang="en-GB" smtClean="0">
              <a:cs typeface="Arial"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p:txBody>
          <a:bodyPr/>
          <a:lstStyle/>
          <a:p>
            <a:r>
              <a:rPr lang="en-US" smtClean="0"/>
              <a:t>Feedback from students &amp; myself</a:t>
            </a:r>
          </a:p>
        </p:txBody>
      </p:sp>
      <p:sp>
        <p:nvSpPr>
          <p:cNvPr id="14339" name="عنصر نائب للمحتوى 2"/>
          <p:cNvSpPr>
            <a:spLocks noGrp="1"/>
          </p:cNvSpPr>
          <p:nvPr>
            <p:ph idx="1"/>
          </p:nvPr>
        </p:nvSpPr>
        <p:spPr/>
        <p:txBody>
          <a:bodyPr/>
          <a:lstStyle/>
          <a:p>
            <a:r>
              <a:rPr lang="en-US" smtClean="0"/>
              <a:t>Take the best of learning theories and put in the form of scenario</a:t>
            </a:r>
          </a:p>
          <a:p>
            <a:r>
              <a:rPr lang="en-US" smtClean="0"/>
              <a:t>Read from the English booklet</a:t>
            </a:r>
          </a:p>
          <a:p>
            <a:r>
              <a:rPr lang="en-US" smtClean="0"/>
              <a:t>Show internet resources</a:t>
            </a:r>
          </a:p>
          <a:p>
            <a:r>
              <a:rPr lang="en-US" smtClean="0"/>
              <a:t>Hutchison and PDA</a:t>
            </a:r>
          </a:p>
          <a:p>
            <a:r>
              <a:rPr lang="en-US" smtClean="0"/>
              <a:t>Distribute slides 22-25 and lolo</a:t>
            </a:r>
          </a:p>
          <a:p>
            <a:endParaRPr lang="en-US" smtClean="0"/>
          </a:p>
        </p:txBody>
      </p:sp>
      <p:sp>
        <p:nvSpPr>
          <p:cNvPr id="14340" name="عنصر نائب للتاريخ 3"/>
          <p:cNvSpPr>
            <a:spLocks noGrp="1"/>
          </p:cNvSpPr>
          <p:nvPr>
            <p:ph type="dt" sz="quarter" idx="10"/>
          </p:nvPr>
        </p:nvSpPr>
        <p:spPr>
          <a:noFill/>
        </p:spPr>
        <p:txBody>
          <a:bodyPr/>
          <a:lstStyle/>
          <a:p>
            <a:fld id="{329405B5-6789-4AEE-B2DB-D9EB3067319E}" type="datetime1">
              <a:rPr lang="ar-SA" smtClean="0">
                <a:cs typeface="Arial" charset="0"/>
              </a:rPr>
              <a:pPr/>
              <a:t>14/10/1432</a:t>
            </a:fld>
            <a:endParaRPr lang="en-GB" smtClean="0">
              <a:cs typeface="Arial" charset="0"/>
            </a:endParaRPr>
          </a:p>
        </p:txBody>
      </p:sp>
      <p:sp>
        <p:nvSpPr>
          <p:cNvPr id="14341" name="عنصر نائب للتذييل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4342" name="عنصر نائب لرقم الشريحة 5"/>
          <p:cNvSpPr>
            <a:spLocks noGrp="1"/>
          </p:cNvSpPr>
          <p:nvPr>
            <p:ph type="sldNum" sz="quarter" idx="12"/>
          </p:nvPr>
        </p:nvSpPr>
        <p:spPr>
          <a:noFill/>
        </p:spPr>
        <p:txBody>
          <a:bodyPr/>
          <a:lstStyle/>
          <a:p>
            <a:fld id="{946CA426-93FE-48B4-A4DC-36AC82674020}" type="slidenum">
              <a:rPr lang="en-GB" smtClean="0">
                <a:cs typeface="Arial" charset="0"/>
              </a:rPr>
              <a:pPr/>
              <a:t>117</a:t>
            </a:fld>
            <a:endParaRPr lang="en-GB" smtClean="0">
              <a:cs typeface="Arial"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0" y="685800"/>
            <a:ext cx="8839200" cy="1143000"/>
          </a:xfrm>
        </p:spPr>
        <p:txBody>
          <a:bodyPr/>
          <a:lstStyle/>
          <a:p>
            <a:r>
              <a:rPr lang="en-US" sz="4000" b="1" smtClean="0">
                <a:solidFill>
                  <a:srgbClr val="FFCC00"/>
                </a:solidFill>
              </a:rPr>
              <a:t>Ways of varying student activity in lectures</a:t>
            </a:r>
          </a:p>
        </p:txBody>
      </p:sp>
      <p:sp>
        <p:nvSpPr>
          <p:cNvPr id="263171" name="Rectangle 3"/>
          <p:cNvSpPr>
            <a:spLocks noGrp="1" noChangeArrowheads="1"/>
          </p:cNvSpPr>
          <p:nvPr>
            <p:ph type="body" idx="1"/>
          </p:nvPr>
        </p:nvSpPr>
        <p:spPr>
          <a:xfrm>
            <a:off x="831850" y="2133600"/>
            <a:ext cx="7397750" cy="4419600"/>
          </a:xfrm>
        </p:spPr>
        <p:txBody>
          <a:bodyPr/>
          <a:lstStyle/>
          <a:p>
            <a:pPr marL="609600" indent="-609600">
              <a:lnSpc>
                <a:spcPct val="125000"/>
              </a:lnSpc>
              <a:buFontTx/>
              <a:buAutoNum type="arabicPeriod"/>
            </a:pPr>
            <a:r>
              <a:rPr lang="en-US" b="1" smtClean="0">
                <a:solidFill>
                  <a:schemeClr val="bg2"/>
                </a:solidFill>
              </a:rPr>
              <a:t>      Rest</a:t>
            </a:r>
          </a:p>
          <a:p>
            <a:pPr marL="609600" indent="-609600">
              <a:lnSpc>
                <a:spcPct val="90000"/>
              </a:lnSpc>
              <a:buFontTx/>
              <a:buAutoNum type="arabicPeriod"/>
            </a:pPr>
            <a:r>
              <a:rPr lang="en-US" b="1" smtClean="0">
                <a:solidFill>
                  <a:schemeClr val="bg2"/>
                </a:solidFill>
              </a:rPr>
              <a:t>      Show a video clip</a:t>
            </a:r>
          </a:p>
          <a:p>
            <a:pPr marL="609600" indent="-609600">
              <a:lnSpc>
                <a:spcPct val="90000"/>
              </a:lnSpc>
              <a:buFontTx/>
              <a:buAutoNum type="arabicPeriod"/>
            </a:pPr>
            <a:r>
              <a:rPr lang="en-US" b="1" smtClean="0">
                <a:solidFill>
                  <a:schemeClr val="bg2"/>
                </a:solidFill>
              </a:rPr>
              <a:t>      Demonstrate a task</a:t>
            </a:r>
          </a:p>
          <a:p>
            <a:pPr marL="609600" indent="-609600">
              <a:lnSpc>
                <a:spcPct val="90000"/>
              </a:lnSpc>
              <a:buFontTx/>
              <a:buAutoNum type="arabicPeriod"/>
            </a:pPr>
            <a:r>
              <a:rPr lang="en-US" b="1" smtClean="0">
                <a:solidFill>
                  <a:schemeClr val="bg2"/>
                </a:solidFill>
              </a:rPr>
              <a:t>      Set a brief MCQ</a:t>
            </a:r>
          </a:p>
          <a:p>
            <a:pPr marL="609600" indent="-609600">
              <a:lnSpc>
                <a:spcPct val="90000"/>
              </a:lnSpc>
              <a:buFontTx/>
              <a:buAutoNum type="arabicPeriod"/>
            </a:pPr>
            <a:r>
              <a:rPr lang="en-US" b="1" smtClean="0">
                <a:solidFill>
                  <a:schemeClr val="bg2"/>
                </a:solidFill>
              </a:rPr>
              <a:t>      Use Buzz groups</a:t>
            </a:r>
          </a:p>
          <a:p>
            <a:pPr marL="609600" indent="-609600">
              <a:lnSpc>
                <a:spcPct val="90000"/>
              </a:lnSpc>
              <a:buFontTx/>
              <a:buAutoNum type="arabicPeriod"/>
            </a:pPr>
            <a:r>
              <a:rPr lang="en-US" b="1" smtClean="0">
                <a:solidFill>
                  <a:schemeClr val="bg2"/>
                </a:solidFill>
              </a:rPr>
              <a:t>      Red and green cards</a:t>
            </a:r>
          </a:p>
          <a:p>
            <a:pPr marL="609600" indent="-609600">
              <a:lnSpc>
                <a:spcPct val="125000"/>
              </a:lnSpc>
              <a:buFontTx/>
              <a:buAutoNum type="arabicPeriod"/>
            </a:pPr>
            <a:r>
              <a:rPr lang="en-US" b="1" smtClean="0">
                <a:solidFill>
                  <a:schemeClr val="bg2"/>
                </a:solidFill>
              </a:rPr>
              <a:t>      Read some material or Notes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additive="base">
                                        <p:cTn id="7" dur="500" fill="hold"/>
                                        <p:tgtEl>
                                          <p:spTgt spid="263170"/>
                                        </p:tgtEl>
                                        <p:attrNameLst>
                                          <p:attrName>ppt_x</p:attrName>
                                        </p:attrNameLst>
                                      </p:cBhvr>
                                      <p:tavLst>
                                        <p:tav tm="0">
                                          <p:val>
                                            <p:strVal val="#ppt_x"/>
                                          </p:val>
                                        </p:tav>
                                        <p:tav tm="100000">
                                          <p:val>
                                            <p:strVal val="#ppt_x"/>
                                          </p:val>
                                        </p:tav>
                                      </p:tavLst>
                                    </p:anim>
                                    <p:anim calcmode="lin" valueType="num">
                                      <p:cBhvr additive="base">
                                        <p:cTn id="8" dur="500" fill="hold"/>
                                        <p:tgtEl>
                                          <p:spTgt spid="2631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3171">
                                            <p:txEl>
                                              <p:pRg st="0" end="0"/>
                                            </p:txEl>
                                          </p:spTgt>
                                        </p:tgtEl>
                                        <p:attrNameLst>
                                          <p:attrName>style.visibility</p:attrName>
                                        </p:attrNameLst>
                                      </p:cBhvr>
                                      <p:to>
                                        <p:strVal val="visible"/>
                                      </p:to>
                                    </p:set>
                                    <p:animEffect transition="in" filter="wipe(down)">
                                      <p:cBhvr>
                                        <p:cTn id="13" dur="500"/>
                                        <p:tgtEl>
                                          <p:spTgt spid="26317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63171">
                                            <p:txEl>
                                              <p:pRg st="1" end="1"/>
                                            </p:txEl>
                                          </p:spTgt>
                                        </p:tgtEl>
                                        <p:attrNameLst>
                                          <p:attrName>style.visibility</p:attrName>
                                        </p:attrNameLst>
                                      </p:cBhvr>
                                      <p:to>
                                        <p:strVal val="visible"/>
                                      </p:to>
                                    </p:set>
                                    <p:animEffect transition="in" filter="wipe(down)">
                                      <p:cBhvr>
                                        <p:cTn id="18" dur="500"/>
                                        <p:tgtEl>
                                          <p:spTgt spid="26317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3171">
                                            <p:txEl>
                                              <p:pRg st="2" end="2"/>
                                            </p:txEl>
                                          </p:spTgt>
                                        </p:tgtEl>
                                        <p:attrNameLst>
                                          <p:attrName>style.visibility</p:attrName>
                                        </p:attrNameLst>
                                      </p:cBhvr>
                                      <p:to>
                                        <p:strVal val="visible"/>
                                      </p:to>
                                    </p:set>
                                    <p:animEffect transition="in" filter="wipe(down)">
                                      <p:cBhvr>
                                        <p:cTn id="23" dur="500"/>
                                        <p:tgtEl>
                                          <p:spTgt spid="26317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3171">
                                            <p:txEl>
                                              <p:pRg st="3" end="3"/>
                                            </p:txEl>
                                          </p:spTgt>
                                        </p:tgtEl>
                                        <p:attrNameLst>
                                          <p:attrName>style.visibility</p:attrName>
                                        </p:attrNameLst>
                                      </p:cBhvr>
                                      <p:to>
                                        <p:strVal val="visible"/>
                                      </p:to>
                                    </p:set>
                                    <p:animEffect transition="in" filter="wipe(down)">
                                      <p:cBhvr>
                                        <p:cTn id="28" dur="500"/>
                                        <p:tgtEl>
                                          <p:spTgt spid="26317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63171">
                                            <p:txEl>
                                              <p:pRg st="4" end="4"/>
                                            </p:txEl>
                                          </p:spTgt>
                                        </p:tgtEl>
                                        <p:attrNameLst>
                                          <p:attrName>style.visibility</p:attrName>
                                        </p:attrNameLst>
                                      </p:cBhvr>
                                      <p:to>
                                        <p:strVal val="visible"/>
                                      </p:to>
                                    </p:set>
                                    <p:animEffect transition="in" filter="wipe(down)">
                                      <p:cBhvr>
                                        <p:cTn id="33" dur="500"/>
                                        <p:tgtEl>
                                          <p:spTgt spid="263171">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3171">
                                            <p:txEl>
                                              <p:pRg st="5" end="5"/>
                                            </p:txEl>
                                          </p:spTgt>
                                        </p:tgtEl>
                                        <p:attrNameLst>
                                          <p:attrName>style.visibility</p:attrName>
                                        </p:attrNameLst>
                                      </p:cBhvr>
                                      <p:to>
                                        <p:strVal val="visible"/>
                                      </p:to>
                                    </p:set>
                                    <p:animEffect transition="in" filter="wipe(down)">
                                      <p:cBhvr>
                                        <p:cTn id="38" dur="500"/>
                                        <p:tgtEl>
                                          <p:spTgt spid="263171">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3171">
                                            <p:txEl>
                                              <p:pRg st="6" end="6"/>
                                            </p:txEl>
                                          </p:spTgt>
                                        </p:tgtEl>
                                        <p:attrNameLst>
                                          <p:attrName>style.visibility</p:attrName>
                                        </p:attrNameLst>
                                      </p:cBhvr>
                                      <p:to>
                                        <p:strVal val="visible"/>
                                      </p:to>
                                    </p:set>
                                    <p:animEffect transition="in" filter="wipe(down)">
                                      <p:cBhvr>
                                        <p:cTn id="43" dur="500"/>
                                        <p:tgtEl>
                                          <p:spTgt spid="263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p:bldP spid="263171"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sz="4000" b="1" smtClean="0">
                <a:solidFill>
                  <a:srgbClr val="FFCC00"/>
                </a:solidFill>
              </a:rPr>
              <a:t>Ways of varying student activity in lectures Cont.</a:t>
            </a:r>
          </a:p>
        </p:txBody>
      </p:sp>
      <p:sp>
        <p:nvSpPr>
          <p:cNvPr id="264195" name="Rectangle 3"/>
          <p:cNvSpPr>
            <a:spLocks noGrp="1" noChangeArrowheads="1"/>
          </p:cNvSpPr>
          <p:nvPr>
            <p:ph type="body" idx="1"/>
          </p:nvPr>
        </p:nvSpPr>
        <p:spPr/>
        <p:txBody>
          <a:bodyPr/>
          <a:lstStyle/>
          <a:p>
            <a:pPr marL="660400" indent="-660400">
              <a:buClr>
                <a:srgbClr val="FFFF66"/>
              </a:buClr>
              <a:buFontTx/>
              <a:buAutoNum type="arabicPeriod" startAt="8"/>
            </a:pPr>
            <a:r>
              <a:rPr lang="en-US" b="1" smtClean="0">
                <a:solidFill>
                  <a:schemeClr val="bg2"/>
                </a:solidFill>
              </a:rPr>
              <a:t>Solve a problem collectively</a:t>
            </a:r>
          </a:p>
          <a:p>
            <a:pPr marL="660400" indent="-660400">
              <a:buClr>
                <a:srgbClr val="FFFF66"/>
              </a:buClr>
              <a:buFontTx/>
              <a:buAutoNum type="arabicPeriod" startAt="8"/>
            </a:pPr>
            <a:r>
              <a:rPr lang="en-US" b="1" smtClean="0">
                <a:solidFill>
                  <a:schemeClr val="bg2"/>
                </a:solidFill>
              </a:rPr>
              <a:t>Ask the students to </a:t>
            </a:r>
          </a:p>
          <a:p>
            <a:pPr marL="1035050" lvl="1" indent="-577850">
              <a:buClr>
                <a:srgbClr val="FFFF66"/>
              </a:buClr>
              <a:buFontTx/>
              <a:buAutoNum type="romanLcPeriod"/>
            </a:pPr>
            <a:r>
              <a:rPr lang="en-US" b="1" smtClean="0">
                <a:solidFill>
                  <a:schemeClr val="bg2"/>
                </a:solidFill>
              </a:rPr>
              <a:t>    discuss briefly a research design </a:t>
            </a:r>
          </a:p>
          <a:p>
            <a:pPr marL="1035050" lvl="1" indent="-577850">
              <a:buClr>
                <a:srgbClr val="FFFF66"/>
              </a:buClr>
              <a:buFontTx/>
              <a:buAutoNum type="romanLcPeriod"/>
            </a:pPr>
            <a:r>
              <a:rPr lang="en-US" b="1" smtClean="0">
                <a:solidFill>
                  <a:schemeClr val="bg2"/>
                </a:solidFill>
              </a:rPr>
              <a:t>    frame questions in relation to data.</a:t>
            </a:r>
          </a:p>
          <a:p>
            <a:pPr marL="1035050" lvl="1" indent="-577850">
              <a:buClr>
                <a:srgbClr val="FFFF66"/>
              </a:buClr>
              <a:buFontTx/>
              <a:buAutoNum type="romanLcPeriod"/>
            </a:pPr>
            <a:r>
              <a:rPr lang="en-US" b="1" smtClean="0">
                <a:solidFill>
                  <a:schemeClr val="bg2"/>
                </a:solidFill>
              </a:rPr>
              <a:t>    invent examples and compare               </a:t>
            </a:r>
          </a:p>
          <a:p>
            <a:pPr marL="1035050" lvl="1" indent="-577850">
              <a:buClr>
                <a:srgbClr val="FFFF66"/>
              </a:buClr>
              <a:buFontTx/>
              <a:buAutoNum type="romanLcPeriod"/>
            </a:pPr>
            <a:r>
              <a:rPr lang="en-US" b="1" smtClean="0">
                <a:solidFill>
                  <a:schemeClr val="bg2"/>
                </a:solidFill>
              </a:rPr>
              <a:t>    Advantage and disadvantages of a </a:t>
            </a:r>
            <a:r>
              <a:rPr lang="uz-Latn-UZ" b="1" smtClean="0">
                <a:solidFill>
                  <a:schemeClr val="bg2"/>
                </a:solidFill>
              </a:rPr>
              <a:t>     </a:t>
            </a:r>
            <a:r>
              <a:rPr lang="en-US" b="1" smtClean="0">
                <a:solidFill>
                  <a:schemeClr val="bg2"/>
                </a:solidFill>
              </a:rPr>
              <a:t>procedure or theory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64194"/>
                                        </p:tgtEl>
                                        <p:attrNameLst>
                                          <p:attrName>style.visibility</p:attrName>
                                        </p:attrNameLst>
                                      </p:cBhvr>
                                      <p:to>
                                        <p:strVal val="visible"/>
                                      </p:to>
                                    </p:set>
                                    <p:anim calcmode="lin" valueType="num">
                                      <p:cBhvr additive="base">
                                        <p:cTn id="7" dur="500" fill="hold"/>
                                        <p:tgtEl>
                                          <p:spTgt spid="264194"/>
                                        </p:tgtEl>
                                        <p:attrNameLst>
                                          <p:attrName>ppt_x</p:attrName>
                                        </p:attrNameLst>
                                      </p:cBhvr>
                                      <p:tavLst>
                                        <p:tav tm="0">
                                          <p:val>
                                            <p:strVal val="#ppt_x"/>
                                          </p:val>
                                        </p:tav>
                                        <p:tav tm="100000">
                                          <p:val>
                                            <p:strVal val="#ppt_x"/>
                                          </p:val>
                                        </p:tav>
                                      </p:tavLst>
                                    </p:anim>
                                    <p:anim calcmode="lin" valueType="num">
                                      <p:cBhvr additive="base">
                                        <p:cTn id="8" dur="500" fill="hold"/>
                                        <p:tgtEl>
                                          <p:spTgt spid="264194"/>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64195">
                                            <p:txEl>
                                              <p:pRg st="0" end="0"/>
                                            </p:txEl>
                                          </p:spTgt>
                                        </p:tgtEl>
                                        <p:attrNameLst>
                                          <p:attrName>style.visibility</p:attrName>
                                        </p:attrNameLst>
                                      </p:cBhvr>
                                      <p:to>
                                        <p:strVal val="visible"/>
                                      </p:to>
                                    </p:set>
                                    <p:animEffect transition="in" filter="wipe(down)">
                                      <p:cBhvr>
                                        <p:cTn id="11" dur="500"/>
                                        <p:tgtEl>
                                          <p:spTgt spid="26419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64195">
                                            <p:txEl>
                                              <p:pRg st="1" end="1"/>
                                            </p:txEl>
                                          </p:spTgt>
                                        </p:tgtEl>
                                        <p:attrNameLst>
                                          <p:attrName>style.visibility</p:attrName>
                                        </p:attrNameLst>
                                      </p:cBhvr>
                                      <p:to>
                                        <p:strVal val="visible"/>
                                      </p:to>
                                    </p:set>
                                    <p:animEffect transition="in" filter="wipe(down)">
                                      <p:cBhvr>
                                        <p:cTn id="16" dur="500"/>
                                        <p:tgtEl>
                                          <p:spTgt spid="264195">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4195">
                                            <p:txEl>
                                              <p:pRg st="2" end="2"/>
                                            </p:txEl>
                                          </p:spTgt>
                                        </p:tgtEl>
                                        <p:attrNameLst>
                                          <p:attrName>style.visibility</p:attrName>
                                        </p:attrNameLst>
                                      </p:cBhvr>
                                      <p:to>
                                        <p:strVal val="visible"/>
                                      </p:to>
                                    </p:set>
                                    <p:animEffect transition="in" filter="wipe(down)">
                                      <p:cBhvr>
                                        <p:cTn id="19" dur="500"/>
                                        <p:tgtEl>
                                          <p:spTgt spid="264195">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64195">
                                            <p:txEl>
                                              <p:pRg st="3" end="3"/>
                                            </p:txEl>
                                          </p:spTgt>
                                        </p:tgtEl>
                                        <p:attrNameLst>
                                          <p:attrName>style.visibility</p:attrName>
                                        </p:attrNameLst>
                                      </p:cBhvr>
                                      <p:to>
                                        <p:strVal val="visible"/>
                                      </p:to>
                                    </p:set>
                                    <p:animEffect transition="in" filter="wipe(down)">
                                      <p:cBhvr>
                                        <p:cTn id="22" dur="500"/>
                                        <p:tgtEl>
                                          <p:spTgt spid="264195">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4195">
                                            <p:txEl>
                                              <p:pRg st="4" end="4"/>
                                            </p:txEl>
                                          </p:spTgt>
                                        </p:tgtEl>
                                        <p:attrNameLst>
                                          <p:attrName>style.visibility</p:attrName>
                                        </p:attrNameLst>
                                      </p:cBhvr>
                                      <p:to>
                                        <p:strVal val="visible"/>
                                      </p:to>
                                    </p:set>
                                    <p:animEffect transition="in" filter="wipe(down)">
                                      <p:cBhvr>
                                        <p:cTn id="25" dur="500"/>
                                        <p:tgtEl>
                                          <p:spTgt spid="264195">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4195">
                                            <p:txEl>
                                              <p:pRg st="5" end="5"/>
                                            </p:txEl>
                                          </p:spTgt>
                                        </p:tgtEl>
                                        <p:attrNameLst>
                                          <p:attrName>style.visibility</p:attrName>
                                        </p:attrNameLst>
                                      </p:cBhvr>
                                      <p:to>
                                        <p:strVal val="visible"/>
                                      </p:to>
                                    </p:set>
                                    <p:animEffect transition="in" filter="wipe(down)">
                                      <p:cBhvr>
                                        <p:cTn id="28" dur="500"/>
                                        <p:tgtEl>
                                          <p:spTgt spid="264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p:bldP spid="26419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1357313" y="642938"/>
            <a:ext cx="6715125" cy="1077912"/>
          </a:xfrm>
          <a:prstGeom prst="rect">
            <a:avLst/>
          </a:prstGeom>
          <a:noFill/>
          <a:ln w="9525">
            <a:noFill/>
            <a:miter lim="800000"/>
            <a:headEnd/>
            <a:tailEnd/>
          </a:ln>
        </p:spPr>
        <p:txBody>
          <a:bodyPr>
            <a:spAutoFit/>
          </a:bodyPr>
          <a:lstStyle/>
          <a:p>
            <a:pPr algn="ctr"/>
            <a:r>
              <a:rPr lang="en-US" sz="3200" b="1">
                <a:solidFill>
                  <a:srgbClr val="C00000"/>
                </a:solidFill>
              </a:rPr>
              <a:t>How to shift information from short term to long tern memory?</a:t>
            </a:r>
            <a:endParaRPr lang="en-GB" sz="3200" b="1">
              <a:solidFill>
                <a:srgbClr val="C00000"/>
              </a:solidFill>
            </a:endParaRPr>
          </a:p>
        </p:txBody>
      </p:sp>
      <p:sp>
        <p:nvSpPr>
          <p:cNvPr id="20483" name="TextBox 2"/>
          <p:cNvSpPr txBox="1">
            <a:spLocks noChangeArrowheads="1"/>
          </p:cNvSpPr>
          <p:nvPr/>
        </p:nvSpPr>
        <p:spPr bwMode="auto">
          <a:xfrm>
            <a:off x="1643063" y="1857375"/>
            <a:ext cx="5143500" cy="523875"/>
          </a:xfrm>
          <a:prstGeom prst="rect">
            <a:avLst/>
          </a:prstGeom>
          <a:noFill/>
          <a:ln w="9525">
            <a:noFill/>
            <a:miter lim="800000"/>
            <a:headEnd/>
            <a:tailEnd/>
          </a:ln>
        </p:spPr>
        <p:txBody>
          <a:bodyPr>
            <a:spAutoFit/>
          </a:bodyPr>
          <a:lstStyle/>
          <a:p>
            <a:r>
              <a:rPr lang="en-US" sz="2800" b="1"/>
              <a:t>1. Learn actively &amp; deeply</a:t>
            </a:r>
            <a:endParaRPr lang="en-GB" sz="2800" b="1"/>
          </a:p>
        </p:txBody>
      </p:sp>
      <p:sp>
        <p:nvSpPr>
          <p:cNvPr id="20484" name="TextBox 3"/>
          <p:cNvSpPr txBox="1">
            <a:spLocks noChangeArrowheads="1"/>
          </p:cNvSpPr>
          <p:nvPr/>
        </p:nvSpPr>
        <p:spPr bwMode="auto">
          <a:xfrm>
            <a:off x="1643063" y="2428875"/>
            <a:ext cx="5143500" cy="523875"/>
          </a:xfrm>
          <a:prstGeom prst="rect">
            <a:avLst/>
          </a:prstGeom>
          <a:noFill/>
          <a:ln w="9525">
            <a:noFill/>
            <a:miter lim="800000"/>
            <a:headEnd/>
            <a:tailEnd/>
          </a:ln>
        </p:spPr>
        <p:txBody>
          <a:bodyPr>
            <a:spAutoFit/>
          </a:bodyPr>
          <a:lstStyle/>
          <a:p>
            <a:r>
              <a:rPr lang="en-US" sz="2800" b="1"/>
              <a:t>2. Revisit, repeat &amp; revise</a:t>
            </a:r>
            <a:endParaRPr lang="en-GB" sz="2800" b="1"/>
          </a:p>
        </p:txBody>
      </p:sp>
      <p:sp>
        <p:nvSpPr>
          <p:cNvPr id="5" name="TextBox 4"/>
          <p:cNvSpPr txBox="1">
            <a:spLocks noChangeArrowheads="1"/>
          </p:cNvSpPr>
          <p:nvPr/>
        </p:nvSpPr>
        <p:spPr bwMode="auto">
          <a:xfrm>
            <a:off x="357188" y="5715000"/>
            <a:ext cx="8572500" cy="523875"/>
          </a:xfrm>
          <a:prstGeom prst="rect">
            <a:avLst/>
          </a:prstGeom>
          <a:noFill/>
          <a:ln w="9525">
            <a:noFill/>
            <a:miter lim="800000"/>
            <a:headEnd/>
            <a:tailEnd/>
          </a:ln>
        </p:spPr>
        <p:txBody>
          <a:bodyPr lIns="0" rIns="0">
            <a:spAutoFit/>
          </a:bodyPr>
          <a:lstStyle/>
          <a:p>
            <a:pPr marL="355600" indent="-355600">
              <a:buFont typeface="Wingdings" pitchFamily="2" charset="2"/>
              <a:buChar char="ü"/>
            </a:pPr>
            <a:r>
              <a:rPr lang="en-US" sz="2800" b="1">
                <a:solidFill>
                  <a:schemeClr val="tx2"/>
                </a:solidFill>
              </a:rPr>
              <a:t> Do not wait until you finish studying to revise.</a:t>
            </a:r>
            <a:endParaRPr lang="en-GB" sz="2800" b="1">
              <a:solidFill>
                <a:schemeClr val="tx2"/>
              </a:solidFill>
            </a:endParaRPr>
          </a:p>
        </p:txBody>
      </p:sp>
      <p:sp>
        <p:nvSpPr>
          <p:cNvPr id="6" name="TextBox 5"/>
          <p:cNvSpPr txBox="1">
            <a:spLocks noChangeArrowheads="1"/>
          </p:cNvSpPr>
          <p:nvPr/>
        </p:nvSpPr>
        <p:spPr bwMode="auto">
          <a:xfrm>
            <a:off x="285750" y="3429000"/>
            <a:ext cx="8715375" cy="584200"/>
          </a:xfrm>
          <a:prstGeom prst="rect">
            <a:avLst/>
          </a:prstGeom>
          <a:noFill/>
          <a:ln w="9525">
            <a:noFill/>
            <a:miter lim="800000"/>
            <a:headEnd/>
            <a:tailEnd/>
          </a:ln>
        </p:spPr>
        <p:txBody>
          <a:bodyPr>
            <a:spAutoFit/>
          </a:bodyPr>
          <a:lstStyle/>
          <a:p>
            <a:r>
              <a:rPr lang="en-US" sz="3200" b="1">
                <a:solidFill>
                  <a:srgbClr val="C00000"/>
                </a:solidFill>
              </a:rPr>
              <a:t>Important points about revisiting &amp; revision</a:t>
            </a:r>
            <a:endParaRPr lang="en-GB" sz="3200" b="1">
              <a:solidFill>
                <a:srgbClr val="C00000"/>
              </a:solidFill>
            </a:endParaRPr>
          </a:p>
        </p:txBody>
      </p:sp>
      <p:sp>
        <p:nvSpPr>
          <p:cNvPr id="7" name="TextBox 6"/>
          <p:cNvSpPr txBox="1">
            <a:spLocks noChangeArrowheads="1"/>
          </p:cNvSpPr>
          <p:nvPr/>
        </p:nvSpPr>
        <p:spPr bwMode="auto">
          <a:xfrm>
            <a:off x="285750" y="4071938"/>
            <a:ext cx="8215313" cy="523875"/>
          </a:xfrm>
          <a:prstGeom prst="rect">
            <a:avLst/>
          </a:prstGeom>
          <a:noFill/>
          <a:ln w="9525">
            <a:noFill/>
            <a:miter lim="800000"/>
            <a:headEnd/>
            <a:tailEnd/>
          </a:ln>
        </p:spPr>
        <p:txBody>
          <a:bodyPr>
            <a:spAutoFit/>
          </a:bodyPr>
          <a:lstStyle/>
          <a:p>
            <a:pPr>
              <a:buFont typeface="Wingdings" pitchFamily="2" charset="2"/>
              <a:buChar char="ü"/>
            </a:pPr>
            <a:r>
              <a:rPr lang="en-US" sz="2800" b="1">
                <a:solidFill>
                  <a:schemeClr val="tx2"/>
                </a:solidFill>
              </a:rPr>
              <a:t> There is no special place or time to revise. </a:t>
            </a:r>
          </a:p>
        </p:txBody>
      </p:sp>
      <p:sp>
        <p:nvSpPr>
          <p:cNvPr id="8" name="TextBox 7"/>
          <p:cNvSpPr txBox="1">
            <a:spLocks noChangeArrowheads="1"/>
          </p:cNvSpPr>
          <p:nvPr/>
        </p:nvSpPr>
        <p:spPr bwMode="auto">
          <a:xfrm>
            <a:off x="285750" y="4714875"/>
            <a:ext cx="8572500" cy="954088"/>
          </a:xfrm>
          <a:prstGeom prst="rect">
            <a:avLst/>
          </a:prstGeom>
          <a:noFill/>
          <a:ln w="9525">
            <a:noFill/>
            <a:miter lim="800000"/>
            <a:headEnd/>
            <a:tailEnd/>
          </a:ln>
        </p:spPr>
        <p:txBody>
          <a:bodyPr>
            <a:spAutoFit/>
          </a:bodyPr>
          <a:lstStyle/>
          <a:p>
            <a:pPr marL="450850" indent="-450850">
              <a:buFont typeface="Wingdings" pitchFamily="2" charset="2"/>
              <a:buChar char="ü"/>
            </a:pPr>
            <a:r>
              <a:rPr lang="en-US" sz="2800" b="1">
                <a:solidFill>
                  <a:schemeClr val="tx2"/>
                </a:solidFill>
              </a:rPr>
              <a:t>Try to revisit and repeat at every given opportunity.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5" grpId="0"/>
      <p:bldP spid="6" grpId="0"/>
      <p:bldP spid="7" grpId="0"/>
      <p:bldP spid="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152400" y="762000"/>
            <a:ext cx="8839200" cy="5791200"/>
          </a:xfrm>
        </p:spPr>
        <p:txBody>
          <a:bodyPr/>
          <a:lstStyle/>
          <a:p>
            <a:pPr eaLnBrk="1" hangingPunct="1">
              <a:lnSpc>
                <a:spcPct val="150000"/>
              </a:lnSpc>
              <a:buFont typeface="Wingdings 2" pitchFamily="18" charset="2"/>
              <a:buNone/>
            </a:pPr>
            <a:r>
              <a:rPr lang="en-US" sz="3000" b="1" smtClean="0">
                <a:solidFill>
                  <a:srgbClr val="C00000"/>
                </a:solidFill>
              </a:rPr>
              <a:t>Classical classification of Learning styles:</a:t>
            </a:r>
          </a:p>
          <a:p>
            <a:pPr eaLnBrk="1" hangingPunct="1">
              <a:lnSpc>
                <a:spcPct val="150000"/>
              </a:lnSpc>
            </a:pPr>
            <a:r>
              <a:rPr lang="en-US" smtClean="0"/>
              <a:t>Visual (prefer to learn by seeing)</a:t>
            </a:r>
          </a:p>
          <a:p>
            <a:pPr eaLnBrk="1" hangingPunct="1">
              <a:lnSpc>
                <a:spcPct val="150000"/>
              </a:lnSpc>
            </a:pPr>
            <a:r>
              <a:rPr lang="en-US" smtClean="0"/>
              <a:t> Auditory (prefer to learn by sound)</a:t>
            </a:r>
          </a:p>
          <a:p>
            <a:pPr eaLnBrk="1" hangingPunct="1">
              <a:lnSpc>
                <a:spcPct val="150000"/>
              </a:lnSpc>
            </a:pPr>
            <a:r>
              <a:rPr lang="en-US" smtClean="0"/>
              <a:t> Kinesthetic (prefer to learn by doing)</a:t>
            </a:r>
          </a:p>
          <a:p>
            <a:pPr eaLnBrk="1" hangingPunct="1">
              <a:lnSpc>
                <a:spcPct val="150000"/>
              </a:lnSpc>
            </a:pPr>
            <a:r>
              <a:rPr lang="en-US" smtClean="0"/>
              <a:t>Verbal (linguistic) learning style</a:t>
            </a:r>
          </a:p>
          <a:p>
            <a:pPr eaLnBrk="1" hangingPunct="1">
              <a:lnSpc>
                <a:spcPct val="150000"/>
              </a:lnSpc>
            </a:pPr>
            <a:r>
              <a:rPr lang="en-US" smtClean="0"/>
              <a:t>Logical (mathematical) learning style</a:t>
            </a:r>
          </a:p>
          <a:p>
            <a:pPr eaLnBrk="1" hangingPunct="1">
              <a:lnSpc>
                <a:spcPct val="150000"/>
              </a:lnSpc>
            </a:pPr>
            <a:r>
              <a:rPr lang="en-US" smtClean="0"/>
              <a:t>Social (interpersonal) learning style</a:t>
            </a:r>
          </a:p>
          <a:p>
            <a:pPr eaLnBrk="1" hangingPunct="1"/>
            <a:endParaRPr lang="en-US" smtClean="0"/>
          </a:p>
          <a:p>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http://www.adm.uwaterloo.ca/infocs/Images/curve.gif"/>
          <p:cNvPicPr>
            <a:picLocks noChangeAspect="1" noChangeArrowheads="1"/>
          </p:cNvPicPr>
          <p:nvPr/>
        </p:nvPicPr>
        <p:blipFill>
          <a:blip r:embed="rId3" cstate="print"/>
          <a:srcRect/>
          <a:stretch>
            <a:fillRect/>
          </a:stretch>
        </p:blipFill>
        <p:spPr bwMode="auto">
          <a:xfrm>
            <a:off x="428625" y="1571625"/>
            <a:ext cx="8215313" cy="4643438"/>
          </a:xfrm>
          <a:prstGeom prst="rect">
            <a:avLst/>
          </a:prstGeom>
          <a:noFill/>
          <a:ln w="9525">
            <a:noFill/>
            <a:miter lim="800000"/>
            <a:headEnd/>
            <a:tailEnd/>
          </a:ln>
        </p:spPr>
      </p:pic>
      <p:sp>
        <p:nvSpPr>
          <p:cNvPr id="26627" name="TextBox 1"/>
          <p:cNvSpPr txBox="1">
            <a:spLocks noChangeArrowheads="1"/>
          </p:cNvSpPr>
          <p:nvPr/>
        </p:nvSpPr>
        <p:spPr bwMode="auto">
          <a:xfrm>
            <a:off x="1857375" y="642938"/>
            <a:ext cx="5000625" cy="584200"/>
          </a:xfrm>
          <a:prstGeom prst="rect">
            <a:avLst/>
          </a:prstGeom>
          <a:noFill/>
          <a:ln w="9525">
            <a:noFill/>
            <a:miter lim="800000"/>
            <a:headEnd/>
            <a:tailEnd/>
          </a:ln>
        </p:spPr>
        <p:txBody>
          <a:bodyPr>
            <a:spAutoFit/>
          </a:bodyPr>
          <a:lstStyle/>
          <a:p>
            <a:pPr algn="ctr"/>
            <a:r>
              <a:rPr lang="en-US" sz="3200" b="1">
                <a:solidFill>
                  <a:srgbClr val="C00000"/>
                </a:solidFill>
              </a:rPr>
              <a:t>Forgetting curve</a:t>
            </a:r>
            <a:endParaRPr lang="en-GB" sz="3200" b="1">
              <a:solidFill>
                <a:srgbClr val="C0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en-US" smtClean="0"/>
              <a:t>Two students read same time and same IQ, one score higher why</a:t>
            </a:r>
          </a:p>
        </p:txBody>
      </p:sp>
      <p:sp>
        <p:nvSpPr>
          <p:cNvPr id="20483" name="عنصر نائب للمحتوى 2"/>
          <p:cNvSpPr>
            <a:spLocks noGrp="1"/>
          </p:cNvSpPr>
          <p:nvPr>
            <p:ph idx="1"/>
          </p:nvPr>
        </p:nvSpPr>
        <p:spPr/>
        <p:txBody>
          <a:bodyPr/>
          <a:lstStyle/>
          <a:p>
            <a:pPr marL="514350" indent="-514350">
              <a:buFont typeface="Times New Roman" pitchFamily="18" charset="0"/>
              <a:buAutoNum type="alphaUcPeriod"/>
            </a:pPr>
            <a:r>
              <a:rPr lang="en-US" smtClean="0"/>
              <a:t>Read before lecture</a:t>
            </a:r>
          </a:p>
          <a:p>
            <a:pPr marL="514350" indent="-514350">
              <a:buFont typeface="Times New Roman" pitchFamily="18" charset="0"/>
              <a:buAutoNum type="alphaUcPeriod"/>
            </a:pPr>
            <a:r>
              <a:rPr lang="en-US" smtClean="0"/>
              <a:t>Reading for understanding</a:t>
            </a:r>
          </a:p>
          <a:p>
            <a:pPr marL="514350" indent="-514350">
              <a:buFont typeface="Times New Roman" pitchFamily="18" charset="0"/>
              <a:buAutoNum type="alphaUcPeriod"/>
            </a:pPr>
            <a:r>
              <a:rPr lang="en-US" smtClean="0"/>
              <a:t>Luck</a:t>
            </a:r>
          </a:p>
          <a:p>
            <a:pPr marL="514350" indent="-514350">
              <a:buFont typeface="Times New Roman" pitchFamily="18" charset="0"/>
              <a:buAutoNum type="alphaUcPeriod"/>
            </a:pPr>
            <a:r>
              <a:rPr lang="en-US" smtClean="0"/>
              <a:t>Read after lecture</a:t>
            </a:r>
          </a:p>
          <a:p>
            <a:pPr marL="514350" indent="-514350">
              <a:buFont typeface="Times New Roman" pitchFamily="18" charset="0"/>
              <a:buAutoNum type="alphaUcPeriod"/>
            </a:pPr>
            <a:r>
              <a:rPr lang="en-US" smtClean="0"/>
              <a:t>Use other methods e.g. video, virtual hospital</a:t>
            </a:r>
          </a:p>
        </p:txBody>
      </p:sp>
      <p:sp>
        <p:nvSpPr>
          <p:cNvPr id="20484" name="عنصر نائب للتاريخ 3"/>
          <p:cNvSpPr>
            <a:spLocks noGrp="1"/>
          </p:cNvSpPr>
          <p:nvPr>
            <p:ph type="dt" sz="quarter" idx="10"/>
          </p:nvPr>
        </p:nvSpPr>
        <p:spPr>
          <a:noFill/>
        </p:spPr>
        <p:txBody>
          <a:bodyPr/>
          <a:lstStyle/>
          <a:p>
            <a:fld id="{4877B44B-9360-42BD-8405-A4D89160D003}" type="datetime1">
              <a:rPr lang="ar-SA" smtClean="0">
                <a:cs typeface="Arial" charset="0"/>
              </a:rPr>
              <a:pPr/>
              <a:t>14/10/1432</a:t>
            </a:fld>
            <a:endParaRPr lang="en-GB" smtClean="0">
              <a:cs typeface="Arial" charset="0"/>
            </a:endParaRPr>
          </a:p>
        </p:txBody>
      </p:sp>
      <p:sp>
        <p:nvSpPr>
          <p:cNvPr id="20485" name="عنصر نائب للتذييل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20486" name="عنصر نائب لرقم الشريحة 5"/>
          <p:cNvSpPr>
            <a:spLocks noGrp="1"/>
          </p:cNvSpPr>
          <p:nvPr>
            <p:ph type="sldNum" sz="quarter" idx="12"/>
          </p:nvPr>
        </p:nvSpPr>
        <p:spPr>
          <a:noFill/>
        </p:spPr>
        <p:txBody>
          <a:bodyPr/>
          <a:lstStyle/>
          <a:p>
            <a:fld id="{0D3A905D-39FE-45F8-BCCC-D27F73932DAA}" type="slidenum">
              <a:rPr lang="en-GB" smtClean="0">
                <a:cs typeface="Arial" charset="0"/>
              </a:rPr>
              <a:pPr/>
              <a:t>14</a:t>
            </a:fld>
            <a:endParaRPr lang="en-GB" smtClean="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28604"/>
            <a:ext cx="8715436" cy="5681684"/>
          </a:xfrm>
        </p:spPr>
        <p:txBody>
          <a:bodyPr/>
          <a:lstStyle/>
          <a:p>
            <a:pPr algn="ctr">
              <a:defRPr/>
            </a:pPr>
            <a:r>
              <a:rPr lang="en-US" sz="4800" dirty="0" smtClean="0">
                <a:solidFill>
                  <a:schemeClr val="accent2"/>
                </a:solidFill>
              </a:rPr>
              <a:t>differences in Learning from one person to another</a:t>
            </a:r>
            <a:endParaRPr lang="en-US" sz="4800" dirty="0">
              <a:solidFill>
                <a:schemeClr val="accent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r>
              <a:rPr lang="en-US" smtClean="0"/>
              <a:t>Your learning style   =</a:t>
            </a:r>
          </a:p>
          <a:p>
            <a:pPr>
              <a:buFontTx/>
              <a:buNone/>
            </a:pPr>
            <a:endParaRPr lang="en-US" sz="800" smtClean="0"/>
          </a:p>
          <a:p>
            <a:pPr algn="ctr">
              <a:buFontTx/>
              <a:buNone/>
            </a:pPr>
            <a:r>
              <a:rPr lang="en-US" smtClean="0"/>
              <a:t>    </a:t>
            </a:r>
            <a:r>
              <a:rPr lang="en-US" smtClean="0">
                <a:solidFill>
                  <a:srgbClr val="FF0000"/>
                </a:solidFill>
              </a:rPr>
              <a:t>How you </a:t>
            </a:r>
            <a:r>
              <a:rPr lang="en-US" smtClean="0">
                <a:solidFill>
                  <a:schemeClr val="tx2"/>
                </a:solidFill>
              </a:rPr>
              <a:t>perceive</a:t>
            </a:r>
            <a:r>
              <a:rPr lang="en-US" smtClean="0">
                <a:solidFill>
                  <a:schemeClr val="accent2"/>
                </a:solidFill>
              </a:rPr>
              <a:t> </a:t>
            </a:r>
            <a:r>
              <a:rPr lang="en-US" smtClean="0">
                <a:solidFill>
                  <a:srgbClr val="FF0000"/>
                </a:solidFill>
              </a:rPr>
              <a:t>information</a:t>
            </a:r>
          </a:p>
          <a:p>
            <a:pPr algn="ctr">
              <a:buFontTx/>
              <a:buNone/>
            </a:pPr>
            <a:r>
              <a:rPr lang="en-US" smtClean="0"/>
              <a:t>+</a:t>
            </a:r>
          </a:p>
          <a:p>
            <a:pPr algn="ctr">
              <a:buFontTx/>
              <a:buNone/>
            </a:pPr>
            <a:r>
              <a:rPr lang="en-US" smtClean="0">
                <a:solidFill>
                  <a:schemeClr val="accent2"/>
                </a:solidFill>
              </a:rPr>
              <a:t>    </a:t>
            </a:r>
            <a:r>
              <a:rPr lang="en-US" smtClean="0">
                <a:solidFill>
                  <a:srgbClr val="FF0000"/>
                </a:solidFill>
              </a:rPr>
              <a:t>How you </a:t>
            </a:r>
            <a:r>
              <a:rPr lang="en-US" smtClean="0">
                <a:solidFill>
                  <a:schemeClr val="tx2"/>
                </a:solidFill>
              </a:rPr>
              <a:t>process</a:t>
            </a:r>
            <a:r>
              <a:rPr lang="en-US" smtClean="0">
                <a:solidFill>
                  <a:schemeClr val="accent2"/>
                </a:solidFill>
              </a:rPr>
              <a:t> </a:t>
            </a:r>
            <a:r>
              <a:rPr lang="en-US" smtClean="0">
                <a:solidFill>
                  <a:srgbClr val="FF0000"/>
                </a:solidFill>
              </a:rPr>
              <a:t>information</a:t>
            </a:r>
          </a:p>
          <a:p>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p:cNvSpPr txBox="1">
            <a:spLocks noChangeArrowheads="1"/>
          </p:cNvSpPr>
          <p:nvPr/>
        </p:nvSpPr>
        <p:spPr bwMode="auto">
          <a:xfrm>
            <a:off x="2000250" y="1428750"/>
            <a:ext cx="4786313"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Visual learner</a:t>
            </a:r>
          </a:p>
        </p:txBody>
      </p:sp>
      <p:sp>
        <p:nvSpPr>
          <p:cNvPr id="28675" name="TextBox 3"/>
          <p:cNvSpPr txBox="1">
            <a:spLocks noChangeArrowheads="1"/>
          </p:cNvSpPr>
          <p:nvPr/>
        </p:nvSpPr>
        <p:spPr bwMode="auto">
          <a:xfrm>
            <a:off x="1928813" y="3786188"/>
            <a:ext cx="4857750" cy="646112"/>
          </a:xfrm>
          <a:prstGeom prst="rect">
            <a:avLst/>
          </a:prstGeom>
          <a:solidFill>
            <a:schemeClr val="accent1"/>
          </a:solidFill>
          <a:ln w="9525">
            <a:solidFill>
              <a:schemeClr val="tx1"/>
            </a:solidFill>
            <a:miter lim="800000"/>
            <a:headEnd/>
            <a:tailEnd/>
          </a:ln>
        </p:spPr>
        <p:txBody>
          <a:bodyPr>
            <a:spAutoFit/>
          </a:bodyPr>
          <a:lstStyle/>
          <a:p>
            <a:pPr algn="ctr"/>
            <a:r>
              <a:rPr lang="en-US" sz="3600" b="1"/>
              <a:t>Reading/writing</a:t>
            </a:r>
          </a:p>
        </p:txBody>
      </p:sp>
      <p:sp>
        <p:nvSpPr>
          <p:cNvPr id="28676" name="TextBox 4"/>
          <p:cNvSpPr txBox="1">
            <a:spLocks noChangeArrowheads="1"/>
          </p:cNvSpPr>
          <p:nvPr/>
        </p:nvSpPr>
        <p:spPr bwMode="auto">
          <a:xfrm>
            <a:off x="1928813" y="2571750"/>
            <a:ext cx="485775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Auditory learner</a:t>
            </a:r>
          </a:p>
        </p:txBody>
      </p:sp>
      <p:sp>
        <p:nvSpPr>
          <p:cNvPr id="28677" name="TextBox 5"/>
          <p:cNvSpPr txBox="1">
            <a:spLocks noChangeArrowheads="1"/>
          </p:cNvSpPr>
          <p:nvPr/>
        </p:nvSpPr>
        <p:spPr bwMode="auto">
          <a:xfrm>
            <a:off x="1928813" y="5000625"/>
            <a:ext cx="485775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Kinaesthetic learner</a:t>
            </a:r>
          </a:p>
        </p:txBody>
      </p:sp>
      <p:sp>
        <p:nvSpPr>
          <p:cNvPr id="28678" name="TextBox 1"/>
          <p:cNvSpPr txBox="1">
            <a:spLocks noChangeArrowheads="1"/>
          </p:cNvSpPr>
          <p:nvPr/>
        </p:nvSpPr>
        <p:spPr bwMode="auto">
          <a:xfrm>
            <a:off x="1643063" y="357188"/>
            <a:ext cx="5643562" cy="584200"/>
          </a:xfrm>
          <a:prstGeom prst="rect">
            <a:avLst/>
          </a:prstGeom>
          <a:noFill/>
          <a:ln w="9525">
            <a:noFill/>
            <a:miter lim="800000"/>
            <a:headEnd/>
            <a:tailEnd/>
          </a:ln>
        </p:spPr>
        <p:txBody>
          <a:bodyPr>
            <a:spAutoFit/>
          </a:bodyPr>
          <a:lstStyle/>
          <a:p>
            <a:pPr algn="ctr"/>
            <a:r>
              <a:rPr lang="en-US" sz="3200" b="1">
                <a:solidFill>
                  <a:srgbClr val="C00000"/>
                </a:solidFill>
              </a:rPr>
              <a:t>Learning styles I</a:t>
            </a:r>
            <a:endParaRPr lang="en-GB" sz="3200" b="1">
              <a:solidFill>
                <a:srgbClr val="C0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1643063" y="2428875"/>
            <a:ext cx="23622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Reflector</a:t>
            </a:r>
          </a:p>
        </p:txBody>
      </p:sp>
      <p:sp>
        <p:nvSpPr>
          <p:cNvPr id="29699" name="TextBox 3"/>
          <p:cNvSpPr txBox="1">
            <a:spLocks noChangeArrowheads="1"/>
          </p:cNvSpPr>
          <p:nvPr/>
        </p:nvSpPr>
        <p:spPr bwMode="auto">
          <a:xfrm>
            <a:off x="5148263" y="4257675"/>
            <a:ext cx="26670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Pragmatist</a:t>
            </a:r>
          </a:p>
        </p:txBody>
      </p:sp>
      <p:sp>
        <p:nvSpPr>
          <p:cNvPr id="29700" name="TextBox 4"/>
          <p:cNvSpPr txBox="1">
            <a:spLocks noChangeArrowheads="1"/>
          </p:cNvSpPr>
          <p:nvPr/>
        </p:nvSpPr>
        <p:spPr bwMode="auto">
          <a:xfrm>
            <a:off x="5148263" y="2428875"/>
            <a:ext cx="26670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Theorist</a:t>
            </a:r>
          </a:p>
        </p:txBody>
      </p:sp>
      <p:sp>
        <p:nvSpPr>
          <p:cNvPr id="29701" name="TextBox 5"/>
          <p:cNvSpPr txBox="1">
            <a:spLocks noChangeArrowheads="1"/>
          </p:cNvSpPr>
          <p:nvPr/>
        </p:nvSpPr>
        <p:spPr bwMode="auto">
          <a:xfrm>
            <a:off x="1490663" y="4257675"/>
            <a:ext cx="2667000" cy="646113"/>
          </a:xfrm>
          <a:prstGeom prst="rect">
            <a:avLst/>
          </a:prstGeom>
          <a:solidFill>
            <a:schemeClr val="accent1"/>
          </a:solidFill>
          <a:ln w="9525">
            <a:solidFill>
              <a:schemeClr val="tx1"/>
            </a:solidFill>
            <a:miter lim="800000"/>
            <a:headEnd/>
            <a:tailEnd/>
          </a:ln>
        </p:spPr>
        <p:txBody>
          <a:bodyPr>
            <a:spAutoFit/>
          </a:bodyPr>
          <a:lstStyle/>
          <a:p>
            <a:pPr algn="ctr"/>
            <a:r>
              <a:rPr lang="en-US" sz="3600" b="1"/>
              <a:t>Activist</a:t>
            </a:r>
          </a:p>
        </p:txBody>
      </p:sp>
      <p:cxnSp>
        <p:nvCxnSpPr>
          <p:cNvPr id="8" name="Straight Connector 7"/>
          <p:cNvCxnSpPr/>
          <p:nvPr/>
        </p:nvCxnSpPr>
        <p:spPr>
          <a:xfrm>
            <a:off x="881063" y="3648075"/>
            <a:ext cx="73914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rot="16200000">
            <a:off x="-26987" y="1965325"/>
            <a:ext cx="21971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rot="-5400000">
            <a:off x="500063" y="2352675"/>
            <a:ext cx="1143000" cy="381000"/>
          </a:xfrm>
          <a:prstGeom prst="rect">
            <a:avLst/>
          </a:prstGeom>
          <a:noFill/>
          <a:ln w="9525">
            <a:noFill/>
            <a:miter lim="800000"/>
            <a:headEnd/>
            <a:tailEnd/>
          </a:ln>
        </p:spPr>
        <p:txBody>
          <a:bodyPr>
            <a:spAutoFit/>
          </a:bodyPr>
          <a:lstStyle/>
          <a:p>
            <a:r>
              <a:rPr lang="en-US"/>
              <a:t>Thinkers</a:t>
            </a:r>
          </a:p>
        </p:txBody>
      </p:sp>
      <p:sp>
        <p:nvSpPr>
          <p:cNvPr id="11" name="Right Arrow 10"/>
          <p:cNvSpPr/>
          <p:nvPr/>
        </p:nvSpPr>
        <p:spPr>
          <a:xfrm rot="5400000">
            <a:off x="-26987" y="4556125"/>
            <a:ext cx="2197100" cy="685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TextBox 11"/>
          <p:cNvSpPr txBox="1">
            <a:spLocks noChangeArrowheads="1"/>
          </p:cNvSpPr>
          <p:nvPr/>
        </p:nvSpPr>
        <p:spPr bwMode="auto">
          <a:xfrm rot="-5400000">
            <a:off x="199232" y="4558506"/>
            <a:ext cx="1733550" cy="369887"/>
          </a:xfrm>
          <a:prstGeom prst="rect">
            <a:avLst/>
          </a:prstGeom>
          <a:noFill/>
          <a:ln w="9525">
            <a:noFill/>
            <a:miter lim="800000"/>
            <a:headEnd/>
            <a:tailEnd/>
          </a:ln>
        </p:spPr>
        <p:txBody>
          <a:bodyPr>
            <a:spAutoFit/>
          </a:bodyPr>
          <a:lstStyle/>
          <a:p>
            <a:r>
              <a:rPr lang="en-US"/>
              <a:t>Action-oriented</a:t>
            </a:r>
          </a:p>
        </p:txBody>
      </p:sp>
      <p:cxnSp>
        <p:nvCxnSpPr>
          <p:cNvPr id="14" name="Straight Arrow Connector 13"/>
          <p:cNvCxnSpPr/>
          <p:nvPr/>
        </p:nvCxnSpPr>
        <p:spPr>
          <a:xfrm>
            <a:off x="4005263" y="3114675"/>
            <a:ext cx="1143000" cy="1066800"/>
          </a:xfrm>
          <a:prstGeom prst="straightConnector1">
            <a:avLst/>
          </a:prstGeom>
          <a:ln w="317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4043363" y="3152775"/>
            <a:ext cx="1066800" cy="990600"/>
          </a:xfrm>
          <a:prstGeom prst="straightConnector1">
            <a:avLst/>
          </a:prstGeom>
          <a:ln w="317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709" name="TextBox 1"/>
          <p:cNvSpPr txBox="1">
            <a:spLocks noChangeArrowheads="1"/>
          </p:cNvSpPr>
          <p:nvPr/>
        </p:nvSpPr>
        <p:spPr bwMode="auto">
          <a:xfrm>
            <a:off x="1643063" y="357188"/>
            <a:ext cx="5643562" cy="584200"/>
          </a:xfrm>
          <a:prstGeom prst="rect">
            <a:avLst/>
          </a:prstGeom>
          <a:noFill/>
          <a:ln w="9525">
            <a:noFill/>
            <a:miter lim="800000"/>
            <a:headEnd/>
            <a:tailEnd/>
          </a:ln>
        </p:spPr>
        <p:txBody>
          <a:bodyPr>
            <a:spAutoFit/>
          </a:bodyPr>
          <a:lstStyle/>
          <a:p>
            <a:pPr algn="ctr"/>
            <a:r>
              <a:rPr lang="en-US" sz="3200" b="1">
                <a:solidFill>
                  <a:srgbClr val="C00000"/>
                </a:solidFill>
              </a:rPr>
              <a:t>Learning styles II</a:t>
            </a:r>
            <a:endParaRPr lang="en-GB" sz="3200" b="1">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8625" y="428625"/>
            <a:ext cx="8153400" cy="914400"/>
          </a:xfrm>
        </p:spPr>
        <p:txBody>
          <a:bodyPr anchor="t"/>
          <a:lstStyle/>
          <a:p>
            <a:r>
              <a:rPr lang="da-DK" b="1" smtClean="0">
                <a:solidFill>
                  <a:srgbClr val="C00000"/>
                </a:solidFill>
                <a:latin typeface="Arial Unicode MS" pitchFamily="34" charset="-128"/>
              </a:rPr>
              <a:t>WHAT IS LEARING STYLE?</a:t>
            </a:r>
          </a:p>
        </p:txBody>
      </p:sp>
      <p:sp>
        <p:nvSpPr>
          <p:cNvPr id="32771" name="Rectangle 3"/>
          <p:cNvSpPr>
            <a:spLocks noGrp="1" noChangeArrowheads="1"/>
          </p:cNvSpPr>
          <p:nvPr>
            <p:ph type="body" idx="1"/>
          </p:nvPr>
        </p:nvSpPr>
        <p:spPr>
          <a:xfrm>
            <a:off x="214313" y="1643063"/>
            <a:ext cx="8643937" cy="4714875"/>
          </a:xfrm>
          <a:noFill/>
        </p:spPr>
        <p:txBody>
          <a:bodyPr/>
          <a:lstStyle/>
          <a:p>
            <a:pPr>
              <a:lnSpc>
                <a:spcPct val="150000"/>
              </a:lnSpc>
            </a:pPr>
            <a:r>
              <a:rPr lang="en-US" smtClean="0"/>
              <a:t>The way in which each individual learner begins to concentrate on, process, absorb, and retain new and difficult information.</a:t>
            </a:r>
          </a:p>
          <a:p>
            <a:pPr>
              <a:lnSpc>
                <a:spcPct val="150000"/>
              </a:lnSpc>
            </a:pPr>
            <a:r>
              <a:rPr lang="en-US" smtClean="0"/>
              <a:t>Learning styles are the most important tool for us when we construct knowledge.</a:t>
            </a:r>
          </a:p>
          <a:p>
            <a:pPr>
              <a:lnSpc>
                <a:spcPct val="150000"/>
              </a:lnSpc>
            </a:pPr>
            <a:r>
              <a:rPr lang="en-US" smtClean="0"/>
              <a:t>The right way of studying does not exist.</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en-GB" smtClean="0"/>
          </a:p>
        </p:txBody>
      </p:sp>
      <p:pic>
        <p:nvPicPr>
          <p:cNvPr id="9219" name="Picture 3" descr="399"/>
          <p:cNvPicPr>
            <a:picLocks noGrp="1" noChangeAspect="1" noChangeArrowheads="1"/>
          </p:cNvPicPr>
          <p:nvPr>
            <p:ph idx="1"/>
          </p:nvPr>
        </p:nvPicPr>
        <p:blipFill>
          <a:blip r:embed="rId2" cstate="print"/>
          <a:srcRect/>
          <a:stretch>
            <a:fillRect/>
          </a:stretch>
        </p:blipFill>
        <p:spPr>
          <a:xfrm>
            <a:off x="0" y="9525"/>
            <a:ext cx="9144000" cy="6848475"/>
          </a:xfrm>
          <a:noFill/>
        </p:spPr>
      </p:pic>
      <p:sp>
        <p:nvSpPr>
          <p:cNvPr id="9220" name="Text Box 4"/>
          <p:cNvSpPr txBox="1">
            <a:spLocks noChangeArrowheads="1"/>
          </p:cNvSpPr>
          <p:nvPr/>
        </p:nvSpPr>
        <p:spPr bwMode="auto">
          <a:xfrm>
            <a:off x="1835150" y="1052513"/>
            <a:ext cx="5041900" cy="946150"/>
          </a:xfrm>
          <a:prstGeom prst="rect">
            <a:avLst/>
          </a:prstGeom>
          <a:noFill/>
          <a:ln w="9525">
            <a:noFill/>
            <a:miter lim="800000"/>
            <a:headEnd/>
            <a:tailEnd/>
          </a:ln>
        </p:spPr>
        <p:txBody>
          <a:bodyPr>
            <a:spAutoFit/>
          </a:bodyPr>
          <a:lstStyle/>
          <a:p>
            <a:pPr algn="ctr">
              <a:spcBef>
                <a:spcPct val="50000"/>
              </a:spcBef>
            </a:pPr>
            <a:r>
              <a:rPr lang="en-GB" sz="2800">
                <a:solidFill>
                  <a:schemeClr val="hlink"/>
                </a:solidFill>
                <a:latin typeface="Tahoma" pitchFamily="34" charset="0"/>
              </a:rPr>
              <a:t>Please write the most imp three points you learned</a:t>
            </a:r>
          </a:p>
        </p:txBody>
      </p:sp>
      <p:sp>
        <p:nvSpPr>
          <p:cNvPr id="9221" name="Date Placeholder 6"/>
          <p:cNvSpPr>
            <a:spLocks noGrp="1"/>
          </p:cNvSpPr>
          <p:nvPr>
            <p:ph type="dt" sz="quarter" idx="10"/>
          </p:nvPr>
        </p:nvSpPr>
        <p:spPr>
          <a:noFill/>
        </p:spPr>
        <p:txBody>
          <a:bodyPr/>
          <a:lstStyle/>
          <a:p>
            <a:fld id="{5BCDDEC0-D6FF-40E8-8C72-BC44CE0EBA90}" type="datetime1">
              <a:rPr lang="ar-SA" smtClean="0">
                <a:cs typeface="Arial" charset="0"/>
              </a:rPr>
              <a:pPr/>
              <a:t>14/10/1432</a:t>
            </a:fld>
            <a:endParaRPr lang="en-GB" smtClean="0">
              <a:cs typeface="Arial" charset="0"/>
            </a:endParaRPr>
          </a:p>
        </p:txBody>
      </p:sp>
      <p:sp>
        <p:nvSpPr>
          <p:cNvPr id="9222" name="Slide Number Placeholder 7"/>
          <p:cNvSpPr>
            <a:spLocks noGrp="1"/>
          </p:cNvSpPr>
          <p:nvPr>
            <p:ph type="sldNum" sz="quarter" idx="12"/>
          </p:nvPr>
        </p:nvSpPr>
        <p:spPr>
          <a:noFill/>
        </p:spPr>
        <p:txBody>
          <a:bodyPr/>
          <a:lstStyle/>
          <a:p>
            <a:fld id="{57DD218B-FE13-4F3C-A8A9-C9D961260027}" type="slidenum">
              <a:rPr lang="en-GB" smtClean="0">
                <a:cs typeface="Arial" charset="0"/>
              </a:rPr>
              <a:pPr/>
              <a:t>2</a:t>
            </a:fld>
            <a:endParaRPr lang="en-GB" smtClean="0">
              <a:cs typeface="Arial" charset="0"/>
            </a:endParaRPr>
          </a:p>
        </p:txBody>
      </p:sp>
      <p:sp>
        <p:nvSpPr>
          <p:cNvPr id="922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00034" y="357166"/>
            <a:ext cx="8153400" cy="914400"/>
          </a:xfrm>
        </p:spPr>
        <p:txBody>
          <a:bodyPr anchor="t"/>
          <a:lstStyle/>
          <a:p>
            <a:r>
              <a:rPr lang="da-DK" b="1" dirty="0" smtClean="0">
                <a:solidFill>
                  <a:srgbClr val="C00000"/>
                </a:solidFill>
                <a:latin typeface="Arial Unicode MS" pitchFamily="34" charset="-128"/>
              </a:rPr>
              <a:t>WHAT IS LEARING STYLE?</a:t>
            </a:r>
          </a:p>
        </p:txBody>
      </p:sp>
      <p:sp>
        <p:nvSpPr>
          <p:cNvPr id="33795" name="Rectangle 3"/>
          <p:cNvSpPr>
            <a:spLocks noGrp="1" noChangeArrowheads="1"/>
          </p:cNvSpPr>
          <p:nvPr>
            <p:ph type="body" idx="1"/>
          </p:nvPr>
        </p:nvSpPr>
        <p:spPr>
          <a:xfrm>
            <a:off x="214282" y="1285860"/>
            <a:ext cx="8715436" cy="5214974"/>
          </a:xfrm>
          <a:noFill/>
        </p:spPr>
        <p:txBody>
          <a:bodyPr/>
          <a:lstStyle/>
          <a:p>
            <a:pPr>
              <a:lnSpc>
                <a:spcPct val="150000"/>
              </a:lnSpc>
            </a:pPr>
            <a:r>
              <a:rPr lang="en-US" dirty="0" smtClean="0"/>
              <a:t>Everybody learns in his individual way, but without knowing this way, you can’t learn efficiently – sometimes you can’t learn at all.           SO</a:t>
            </a:r>
          </a:p>
          <a:p>
            <a:pPr>
              <a:lnSpc>
                <a:spcPct val="150000"/>
              </a:lnSpc>
            </a:pPr>
            <a:r>
              <a:rPr lang="en-US" dirty="0" smtClean="0"/>
              <a:t>Learning styles are strategies or regular mental behaviors that are habitually applied by an individual to learning.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6"/>
          <p:cNvSpPr>
            <a:spLocks noGrp="1" noChangeArrowheads="1"/>
          </p:cNvSpPr>
          <p:nvPr>
            <p:ph type="sldNum" sz="quarter" idx="12"/>
          </p:nvPr>
        </p:nvSpPr>
        <p:spPr>
          <a:noFill/>
        </p:spPr>
        <p:txBody>
          <a:bodyPr/>
          <a:lstStyle/>
          <a:p>
            <a:fld id="{14319F78-21B4-43B1-8634-506E803DB205}" type="slidenum">
              <a:rPr lang="ar-SA" smtClean="0">
                <a:cs typeface="Arial" charset="0"/>
              </a:rPr>
              <a:pPr/>
              <a:t>21</a:t>
            </a:fld>
            <a:endParaRPr lang="en-GB" smtClean="0">
              <a:cs typeface="Arial" charset="0"/>
            </a:endParaRPr>
          </a:p>
        </p:txBody>
      </p:sp>
      <p:sp>
        <p:nvSpPr>
          <p:cNvPr id="30723" name="Rectangle 2"/>
          <p:cNvSpPr>
            <a:spLocks noGrp="1" noChangeArrowheads="1"/>
          </p:cNvSpPr>
          <p:nvPr>
            <p:ph type="ctrTitle"/>
          </p:nvPr>
        </p:nvSpPr>
        <p:spPr>
          <a:xfrm>
            <a:off x="762000" y="304800"/>
            <a:ext cx="7772400" cy="1143000"/>
          </a:xfrm>
          <a:solidFill>
            <a:schemeClr val="bg1"/>
          </a:solidFill>
        </p:spPr>
        <p:txBody>
          <a:bodyPr/>
          <a:lstStyle/>
          <a:p>
            <a:pPr eaLnBrk="1" hangingPunct="1"/>
            <a:r>
              <a:rPr lang="en-US" sz="4000" b="1" smtClean="0">
                <a:latin typeface="Century Gothic" pitchFamily="34" charset="0"/>
              </a:rPr>
              <a:t>EXPERIMENTAL LEARNING</a:t>
            </a:r>
            <a:r>
              <a:rPr lang="en-US" sz="4000" b="1" i="1" smtClean="0">
                <a:latin typeface="Century Gothic" pitchFamily="34" charset="0"/>
              </a:rPr>
              <a:t/>
            </a:r>
            <a:br>
              <a:rPr lang="en-US" sz="4000" b="1" i="1" smtClean="0">
                <a:latin typeface="Century Gothic" pitchFamily="34" charset="0"/>
              </a:rPr>
            </a:br>
            <a:r>
              <a:rPr lang="en-US" sz="4000" b="1" i="1" smtClean="0">
                <a:latin typeface="Century Gothic" pitchFamily="34" charset="0"/>
              </a:rPr>
              <a:t>Learning Cycle</a:t>
            </a:r>
          </a:p>
        </p:txBody>
      </p:sp>
      <p:sp>
        <p:nvSpPr>
          <p:cNvPr id="30724" name="AutoShape 3"/>
          <p:cNvSpPr>
            <a:spLocks noChangeArrowheads="1"/>
          </p:cNvSpPr>
          <p:nvPr/>
        </p:nvSpPr>
        <p:spPr bwMode="auto">
          <a:xfrm>
            <a:off x="3124200" y="1517650"/>
            <a:ext cx="3200400" cy="1127125"/>
          </a:xfrm>
          <a:prstGeom prst="roundRect">
            <a:avLst>
              <a:gd name="adj" fmla="val 16667"/>
            </a:avLst>
          </a:prstGeom>
          <a:noFill/>
          <a:ln w="19050">
            <a:solidFill>
              <a:schemeClr val="tx1"/>
            </a:solidFill>
            <a:round/>
            <a:headEnd/>
            <a:tailEnd/>
          </a:ln>
        </p:spPr>
        <p:txBody>
          <a:bodyPr>
            <a:spAutoFit/>
          </a:bodyPr>
          <a:lstStyle/>
          <a:p>
            <a:pPr algn="ctr">
              <a:spcBef>
                <a:spcPct val="50000"/>
              </a:spcBef>
            </a:pPr>
            <a:r>
              <a:rPr lang="en-US" sz="2000">
                <a:latin typeface="Century Gothic" pitchFamily="34" charset="0"/>
              </a:rPr>
              <a:t>Concrete experience: perception of the objective world.</a:t>
            </a:r>
          </a:p>
        </p:txBody>
      </p:sp>
      <p:sp>
        <p:nvSpPr>
          <p:cNvPr id="30725" name="AutoShape 4"/>
          <p:cNvSpPr>
            <a:spLocks noChangeArrowheads="1"/>
          </p:cNvSpPr>
          <p:nvPr/>
        </p:nvSpPr>
        <p:spPr bwMode="auto">
          <a:xfrm>
            <a:off x="5410200" y="3048000"/>
            <a:ext cx="3175000" cy="1463675"/>
          </a:xfrm>
          <a:prstGeom prst="roundRect">
            <a:avLst>
              <a:gd name="adj" fmla="val 16667"/>
            </a:avLst>
          </a:prstGeom>
          <a:solidFill>
            <a:schemeClr val="bg1"/>
          </a:solidFill>
          <a:ln w="19050">
            <a:solidFill>
              <a:schemeClr val="tx1"/>
            </a:solidFill>
            <a:round/>
            <a:headEnd/>
            <a:tailEnd/>
          </a:ln>
        </p:spPr>
        <p:txBody>
          <a:bodyPr>
            <a:spAutoFit/>
          </a:bodyPr>
          <a:lstStyle/>
          <a:p>
            <a:pPr algn="ctr">
              <a:spcBef>
                <a:spcPct val="50000"/>
              </a:spcBef>
            </a:pPr>
            <a:r>
              <a:rPr lang="en-US" sz="2000">
                <a:latin typeface="Century Gothic" pitchFamily="34" charset="0"/>
              </a:rPr>
              <a:t>Observation and reflection: the beginning of internalization</a:t>
            </a:r>
          </a:p>
        </p:txBody>
      </p:sp>
      <p:sp>
        <p:nvSpPr>
          <p:cNvPr id="30726" name="AutoShape 5"/>
          <p:cNvSpPr>
            <a:spLocks noChangeArrowheads="1"/>
          </p:cNvSpPr>
          <p:nvPr/>
        </p:nvSpPr>
        <p:spPr bwMode="auto">
          <a:xfrm>
            <a:off x="2873375" y="4724400"/>
            <a:ext cx="3162300" cy="1800225"/>
          </a:xfrm>
          <a:prstGeom prst="roundRect">
            <a:avLst>
              <a:gd name="adj" fmla="val 16667"/>
            </a:avLst>
          </a:prstGeom>
          <a:noFill/>
          <a:ln w="19050">
            <a:solidFill>
              <a:schemeClr val="tx1"/>
            </a:solidFill>
            <a:round/>
            <a:headEnd/>
            <a:tailEnd/>
          </a:ln>
        </p:spPr>
        <p:txBody>
          <a:bodyPr>
            <a:spAutoFit/>
          </a:bodyPr>
          <a:lstStyle/>
          <a:p>
            <a:pPr algn="ctr">
              <a:spcBef>
                <a:spcPct val="50000"/>
              </a:spcBef>
            </a:pPr>
            <a:r>
              <a:rPr lang="en-US" sz="2000">
                <a:latin typeface="Century Gothic" pitchFamily="34" charset="0"/>
              </a:rPr>
              <a:t>Abstract conceptualisation: step back and draw conclusions or make generalisations</a:t>
            </a:r>
          </a:p>
        </p:txBody>
      </p:sp>
      <p:sp>
        <p:nvSpPr>
          <p:cNvPr id="30727" name="AutoShape 6"/>
          <p:cNvSpPr>
            <a:spLocks noChangeArrowheads="1"/>
          </p:cNvSpPr>
          <p:nvPr/>
        </p:nvSpPr>
        <p:spPr bwMode="auto">
          <a:xfrm>
            <a:off x="609600" y="2971800"/>
            <a:ext cx="2997200" cy="1463675"/>
          </a:xfrm>
          <a:prstGeom prst="roundRect">
            <a:avLst>
              <a:gd name="adj" fmla="val 16667"/>
            </a:avLst>
          </a:prstGeom>
          <a:solidFill>
            <a:schemeClr val="bg1"/>
          </a:solidFill>
          <a:ln w="19050">
            <a:solidFill>
              <a:schemeClr val="tx1"/>
            </a:solidFill>
            <a:round/>
            <a:headEnd/>
            <a:tailEnd/>
          </a:ln>
        </p:spPr>
        <p:txBody>
          <a:bodyPr>
            <a:spAutoFit/>
          </a:bodyPr>
          <a:lstStyle/>
          <a:p>
            <a:pPr algn="ctr">
              <a:spcBef>
                <a:spcPct val="50000"/>
              </a:spcBef>
            </a:pPr>
            <a:r>
              <a:rPr lang="en-US" sz="2000">
                <a:latin typeface="Century Gothic" pitchFamily="34" charset="0"/>
              </a:rPr>
              <a:t>Active experimentation: testing theory in new situations</a:t>
            </a:r>
          </a:p>
        </p:txBody>
      </p:sp>
      <p:sp>
        <p:nvSpPr>
          <p:cNvPr id="30728" name="Line 7"/>
          <p:cNvSpPr>
            <a:spLocks noChangeShapeType="1"/>
          </p:cNvSpPr>
          <p:nvPr/>
        </p:nvSpPr>
        <p:spPr bwMode="auto">
          <a:xfrm flipV="1">
            <a:off x="2286000" y="1981200"/>
            <a:ext cx="762000" cy="838200"/>
          </a:xfrm>
          <a:prstGeom prst="line">
            <a:avLst/>
          </a:prstGeom>
          <a:noFill/>
          <a:ln w="76200">
            <a:solidFill>
              <a:schemeClr val="tx1"/>
            </a:solidFill>
            <a:round/>
            <a:headEnd/>
            <a:tailEnd type="triangle" w="med" len="med"/>
          </a:ln>
        </p:spPr>
        <p:txBody>
          <a:bodyPr/>
          <a:lstStyle/>
          <a:p>
            <a:endParaRPr lang="en-US"/>
          </a:p>
        </p:txBody>
      </p:sp>
      <p:sp>
        <p:nvSpPr>
          <p:cNvPr id="30729" name="Line 8"/>
          <p:cNvSpPr>
            <a:spLocks noChangeShapeType="1"/>
          </p:cNvSpPr>
          <p:nvPr/>
        </p:nvSpPr>
        <p:spPr bwMode="auto">
          <a:xfrm>
            <a:off x="6400800" y="1981200"/>
            <a:ext cx="685800" cy="990600"/>
          </a:xfrm>
          <a:prstGeom prst="line">
            <a:avLst/>
          </a:prstGeom>
          <a:noFill/>
          <a:ln w="76200">
            <a:solidFill>
              <a:schemeClr val="tx1"/>
            </a:solidFill>
            <a:round/>
            <a:headEnd/>
            <a:tailEnd type="triangle" w="med" len="med"/>
          </a:ln>
        </p:spPr>
        <p:txBody>
          <a:bodyPr/>
          <a:lstStyle/>
          <a:p>
            <a:endParaRPr lang="en-US"/>
          </a:p>
        </p:txBody>
      </p:sp>
      <p:sp>
        <p:nvSpPr>
          <p:cNvPr id="30730" name="Line 9"/>
          <p:cNvSpPr>
            <a:spLocks noChangeShapeType="1"/>
          </p:cNvSpPr>
          <p:nvPr/>
        </p:nvSpPr>
        <p:spPr bwMode="auto">
          <a:xfrm flipH="1">
            <a:off x="6248400" y="4572000"/>
            <a:ext cx="685800" cy="533400"/>
          </a:xfrm>
          <a:prstGeom prst="line">
            <a:avLst/>
          </a:prstGeom>
          <a:noFill/>
          <a:ln w="76200">
            <a:solidFill>
              <a:schemeClr val="tx1"/>
            </a:solidFill>
            <a:round/>
            <a:headEnd/>
            <a:tailEnd type="triangle" w="med" len="med"/>
          </a:ln>
        </p:spPr>
        <p:txBody>
          <a:bodyPr/>
          <a:lstStyle/>
          <a:p>
            <a:endParaRPr lang="en-US"/>
          </a:p>
        </p:txBody>
      </p:sp>
      <p:sp>
        <p:nvSpPr>
          <p:cNvPr id="30731" name="Line 10"/>
          <p:cNvSpPr>
            <a:spLocks noChangeShapeType="1"/>
          </p:cNvSpPr>
          <p:nvPr/>
        </p:nvSpPr>
        <p:spPr bwMode="auto">
          <a:xfrm>
            <a:off x="2362200" y="4572000"/>
            <a:ext cx="381000" cy="533400"/>
          </a:xfrm>
          <a:prstGeom prst="line">
            <a:avLst/>
          </a:prstGeom>
          <a:noFill/>
          <a:ln w="76200">
            <a:solidFill>
              <a:schemeClr val="tx1"/>
            </a:solidFill>
            <a:round/>
            <a:headEnd type="triangle" w="med" len="med"/>
            <a:tailEnd/>
          </a:ln>
        </p:spPr>
        <p:txBody>
          <a:bodyPr/>
          <a:lstStyle/>
          <a:p>
            <a:endParaRPr lang="en-US"/>
          </a:p>
        </p:txBody>
      </p:sp>
      <p:sp>
        <p:nvSpPr>
          <p:cNvPr id="30732" name="Rectangle 11"/>
          <p:cNvSpPr>
            <a:spLocks noChangeArrowheads="1"/>
          </p:cNvSpPr>
          <p:nvPr/>
        </p:nvSpPr>
        <p:spPr bwMode="auto">
          <a:xfrm>
            <a:off x="6400800" y="5638800"/>
            <a:ext cx="2590800" cy="936625"/>
          </a:xfrm>
          <a:prstGeom prst="rect">
            <a:avLst/>
          </a:prstGeom>
          <a:noFill/>
          <a:ln w="9525">
            <a:noFill/>
            <a:miter lim="800000"/>
            <a:headEnd/>
            <a:tailEnd/>
          </a:ln>
        </p:spPr>
        <p:txBody>
          <a:bodyPr anchor="ctr"/>
          <a:lstStyle/>
          <a:p>
            <a:r>
              <a:rPr lang="en-US" sz="2000" i="1">
                <a:solidFill>
                  <a:schemeClr val="tx2"/>
                </a:solidFill>
                <a:latin typeface="Century Gothic" pitchFamily="34" charset="0"/>
              </a:rPr>
              <a:t>Kolb et al (1984)</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Diagram 2"/>
          <p:cNvGraphicFramePr>
            <a:graphicFrameLocks/>
          </p:cNvGraphicFramePr>
          <p:nvPr>
            <p:ph sz="half" idx="2"/>
          </p:nvPr>
        </p:nvGraphicFramePr>
        <p:xfrm>
          <a:off x="357188" y="857250"/>
          <a:ext cx="8172450" cy="5503863"/>
        </p:xfrm>
        <a:graphic>
          <a:graphicData uri="http://schemas.openxmlformats.org/drawingml/2006/compatibility">
            <com:legacyDrawing xmlns:com="http://schemas.openxmlformats.org/drawingml/2006/compatibility" spid="_x0000_s215042"/>
          </a:graphicData>
        </a:graphic>
      </p:graphicFrame>
      <p:sp>
        <p:nvSpPr>
          <p:cNvPr id="1036" name="Text Box 12"/>
          <p:cNvSpPr txBox="1">
            <a:spLocks noChangeArrowheads="1"/>
          </p:cNvSpPr>
          <p:nvPr/>
        </p:nvSpPr>
        <p:spPr bwMode="auto">
          <a:xfrm>
            <a:off x="2357438" y="714375"/>
            <a:ext cx="4657725" cy="584200"/>
          </a:xfrm>
          <a:prstGeom prst="rect">
            <a:avLst/>
          </a:prstGeom>
          <a:noFill/>
          <a:ln w="9525">
            <a:noFill/>
            <a:miter lim="800000"/>
            <a:headEnd/>
            <a:tailEnd/>
          </a:ln>
        </p:spPr>
        <p:txBody>
          <a:bodyPr wrap="none">
            <a:spAutoFit/>
          </a:bodyPr>
          <a:lstStyle/>
          <a:p>
            <a:pPr algn="ctr"/>
            <a:r>
              <a:rPr lang="en-GB" sz="3200">
                <a:latin typeface="Tahoma" pitchFamily="34" charset="0"/>
              </a:rPr>
              <a:t>Kolb’s Experiential Cycle </a:t>
            </a:r>
          </a:p>
        </p:txBody>
      </p:sp>
      <p:sp>
        <p:nvSpPr>
          <p:cNvPr id="1037" name="Date Placeholder 5"/>
          <p:cNvSpPr>
            <a:spLocks noGrp="1"/>
          </p:cNvSpPr>
          <p:nvPr>
            <p:ph type="dt" sz="quarter" idx="10"/>
          </p:nvPr>
        </p:nvSpPr>
        <p:spPr>
          <a:noFill/>
        </p:spPr>
        <p:txBody>
          <a:bodyPr/>
          <a:lstStyle/>
          <a:p>
            <a:fld id="{EF1E725C-F162-421F-B94A-37B52F5A36AD}" type="datetime1">
              <a:rPr lang="ar-SA" sz="1800" smtClean="0">
                <a:cs typeface="Arial" charset="0"/>
              </a:rPr>
              <a:pPr/>
              <a:t>14/10/1432</a:t>
            </a:fld>
            <a:endParaRPr lang="en-GB" sz="1800" smtClean="0">
              <a:cs typeface="Arial" charset="0"/>
            </a:endParaRPr>
          </a:p>
        </p:txBody>
      </p:sp>
      <p:sp>
        <p:nvSpPr>
          <p:cNvPr id="1038" name="Slide Number Placeholder 6"/>
          <p:cNvSpPr>
            <a:spLocks noGrp="1"/>
          </p:cNvSpPr>
          <p:nvPr>
            <p:ph type="sldNum" sz="quarter" idx="12"/>
          </p:nvPr>
        </p:nvSpPr>
        <p:spPr>
          <a:noFill/>
        </p:spPr>
        <p:txBody>
          <a:bodyPr/>
          <a:lstStyle/>
          <a:p>
            <a:fld id="{D66966F6-F075-4AB4-8501-0460A0736750}" type="slidenum">
              <a:rPr lang="en-GB" sz="1800" smtClean="0">
                <a:cs typeface="Arial" charset="0"/>
              </a:rPr>
              <a:pPr/>
              <a:t>22</a:t>
            </a:fld>
            <a:endParaRPr lang="en-GB" sz="1800" smtClean="0">
              <a:cs typeface="Arial" charset="0"/>
            </a:endParaRPr>
          </a:p>
        </p:txBody>
      </p:sp>
      <p:sp>
        <p:nvSpPr>
          <p:cNvPr id="1039" name="Footer Placeholder 7"/>
          <p:cNvSpPr>
            <a:spLocks noGrp="1"/>
          </p:cNvSpPr>
          <p:nvPr>
            <p:ph type="ftr" sz="quarter" idx="11"/>
          </p:nvPr>
        </p:nvSpPr>
        <p:spPr>
          <a:xfrm>
            <a:off x="3143240" y="5929330"/>
            <a:ext cx="3357586" cy="642942"/>
          </a:xfrm>
          <a:noFill/>
        </p:spPr>
        <p:txBody>
          <a:bodyPr/>
          <a:lstStyle/>
          <a:p>
            <a:r>
              <a:rPr lang="en-US" sz="1800" b="1" dirty="0" smtClean="0">
                <a:cs typeface="Arial" charset="0"/>
              </a:rPr>
              <a:t>How students learn better in family medicine rotation </a:t>
            </a:r>
            <a:endParaRPr lang="en-GB" sz="1800" b="1" dirty="0" smtClean="0">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428625"/>
          <a:ext cx="9144000" cy="6215085"/>
        </p:xfrm>
        <a:graphic>
          <a:graphicData uri="http://schemas.openxmlformats.org/drawingml/2006/table">
            <a:tbl>
              <a:tblPr firstRow="1" bandRow="1">
                <a:tableStyleId>{5C22544A-7EE6-4342-B048-85BDC9FD1C3A}</a:tableStyleId>
              </a:tblPr>
              <a:tblGrid>
                <a:gridCol w="1571604"/>
                <a:gridCol w="3857652"/>
                <a:gridCol w="3714744"/>
              </a:tblGrid>
              <a:tr h="1665081">
                <a:tc>
                  <a:txBody>
                    <a:bodyPr/>
                    <a:lstStyle/>
                    <a:p>
                      <a:pPr algn="ctr" rtl="0"/>
                      <a:endParaRPr lang="en-US" sz="2800" dirty="0"/>
                    </a:p>
                  </a:txBody>
                  <a:tcPr marL="9525" marR="9525" marT="9525" marB="95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MATURE READERS </a:t>
                      </a:r>
                    </a:p>
                    <a:p>
                      <a:pPr algn="ctr" rtl="0"/>
                      <a:r>
                        <a:rPr lang="en-US" sz="2800" dirty="0"/>
                        <a:t/>
                      </a:r>
                      <a:br>
                        <a:rPr lang="en-US" sz="2800" dirty="0"/>
                      </a:br>
                      <a:endParaRPr lang="en-US" sz="2800" dirty="0"/>
                    </a:p>
                  </a:txBody>
                  <a:tcPr marL="9525" marR="9525" marT="9525" marB="9525" anchor="ctr"/>
                </a:tc>
                <a:tc>
                  <a:txBody>
                    <a:bodyPr/>
                    <a:lstStyle/>
                    <a:p>
                      <a:pPr algn="l" rtl="0"/>
                      <a:r>
                        <a:rPr lang="en-US" sz="2800" dirty="0" smtClean="0"/>
                        <a:t> IMMATURE</a:t>
                      </a:r>
                      <a:endParaRPr lang="en-US" sz="2800" dirty="0"/>
                    </a:p>
                  </a:txBody>
                  <a:tcPr/>
                </a:tc>
              </a:tr>
              <a:tr h="4550004">
                <a:tc>
                  <a:txBody>
                    <a:bodyPr/>
                    <a:lstStyle/>
                    <a:p>
                      <a:pPr algn="l" rtl="0"/>
                      <a:r>
                        <a:rPr lang="en-US" sz="2800" dirty="0">
                          <a:solidFill>
                            <a:schemeClr val="tx1"/>
                          </a:solidFill>
                        </a:rPr>
                        <a:t>BEFORE READING </a:t>
                      </a:r>
                    </a:p>
                  </a:txBody>
                  <a:tcPr marL="9525" marR="9525" marT="9525" marB="9525" anchor="ctr">
                    <a:solidFill>
                      <a:schemeClr val="accent1">
                        <a:lumMod val="20000"/>
                        <a:lumOff val="80000"/>
                      </a:schemeClr>
                    </a:solidFill>
                  </a:tcPr>
                </a:tc>
                <a:tc>
                  <a:txBody>
                    <a:bodyPr/>
                    <a:lstStyle/>
                    <a:p>
                      <a:pPr algn="l" rtl="0">
                        <a:buFont typeface="Arial" pitchFamily="34" charset="0"/>
                        <a:buChar char="•"/>
                      </a:pPr>
                      <a:r>
                        <a:rPr lang="en-US" sz="2800" dirty="0" smtClean="0">
                          <a:solidFill>
                            <a:schemeClr val="tx1"/>
                          </a:solidFill>
                        </a:rPr>
                        <a:t>Activate </a:t>
                      </a:r>
                      <a:r>
                        <a:rPr lang="en-US" sz="2800" dirty="0">
                          <a:solidFill>
                            <a:schemeClr val="tx1"/>
                          </a:solidFill>
                        </a:rPr>
                        <a:t>prior </a:t>
                      </a:r>
                      <a:r>
                        <a:rPr lang="en-US" sz="2800" dirty="0" smtClean="0">
                          <a:solidFill>
                            <a:schemeClr val="tx1"/>
                          </a:solidFill>
                        </a:rPr>
                        <a:t>knowledge</a:t>
                      </a:r>
                    </a:p>
                    <a:p>
                      <a:pPr algn="l" rtl="0">
                        <a:buFont typeface="Arial" pitchFamily="34" charset="0"/>
                        <a:buChar char="•"/>
                      </a:pPr>
                      <a:r>
                        <a:rPr lang="en-US" sz="2800" dirty="0" smtClean="0">
                          <a:solidFill>
                            <a:schemeClr val="tx1"/>
                          </a:solidFill>
                        </a:rPr>
                        <a:t>Understand </a:t>
                      </a:r>
                      <a:r>
                        <a:rPr lang="en-US" sz="2800" dirty="0">
                          <a:solidFill>
                            <a:schemeClr val="tx1"/>
                          </a:solidFill>
                        </a:rPr>
                        <a:t>task and set </a:t>
                      </a:r>
                      <a:r>
                        <a:rPr lang="en-US" sz="2800" dirty="0" smtClean="0">
                          <a:solidFill>
                            <a:schemeClr val="tx1"/>
                          </a:solidFill>
                        </a:rPr>
                        <a:t>purpose</a:t>
                      </a:r>
                    </a:p>
                    <a:p>
                      <a:pPr algn="l" rtl="0">
                        <a:buFont typeface="Arial"/>
                        <a:buChar char="•"/>
                      </a:pPr>
                      <a:r>
                        <a:rPr lang="en-US" sz="2800" dirty="0" smtClean="0">
                          <a:solidFill>
                            <a:schemeClr val="tx1"/>
                          </a:solidFill>
                        </a:rPr>
                        <a:t>Choose </a:t>
                      </a:r>
                      <a:r>
                        <a:rPr lang="en-US" sz="2800" dirty="0">
                          <a:solidFill>
                            <a:schemeClr val="tx1"/>
                          </a:solidFill>
                        </a:rPr>
                        <a:t>appropriate </a:t>
                      </a:r>
                      <a:r>
                        <a:rPr lang="en-US" sz="2800" dirty="0" smtClean="0">
                          <a:solidFill>
                            <a:schemeClr val="tx1"/>
                          </a:solidFill>
                        </a:rPr>
                        <a:t>strategies</a:t>
                      </a:r>
                    </a:p>
                    <a:p>
                      <a:pPr algn="l" rtl="0">
                        <a:buFont typeface="Arial" pitchFamily="34" charset="0"/>
                        <a:buChar char="•"/>
                      </a:pPr>
                      <a:r>
                        <a:rPr lang="en-US" sz="2800" dirty="0" smtClean="0">
                          <a:solidFill>
                            <a:schemeClr val="tx1"/>
                          </a:solidFill>
                        </a:rPr>
                        <a:t> Focus attention </a:t>
                      </a:r>
                    </a:p>
                    <a:p>
                      <a:pPr algn="l" rtl="0">
                        <a:buFont typeface="Arial" pitchFamily="34" charset="0"/>
                        <a:buNone/>
                      </a:pPr>
                      <a:endParaRPr lang="en-US" sz="2800" dirty="0" smtClean="0">
                        <a:solidFill>
                          <a:schemeClr val="tx1"/>
                        </a:solidFill>
                      </a:endParaRPr>
                    </a:p>
                    <a:p>
                      <a:pPr algn="l" rtl="0">
                        <a:buFont typeface="Arial"/>
                        <a:buChar char="•"/>
                      </a:pPr>
                      <a:r>
                        <a:rPr lang="en-US" sz="2800" dirty="0" smtClean="0">
                          <a:solidFill>
                            <a:schemeClr val="tx1"/>
                          </a:solidFill>
                        </a:rPr>
                        <a:t>Anticipate and predict </a:t>
                      </a:r>
                    </a:p>
                    <a:p>
                      <a:pPr algn="l" rtl="0">
                        <a:buFont typeface="Arial"/>
                        <a:buNone/>
                      </a:pPr>
                      <a:r>
                        <a:rPr lang="en-US" sz="2800" dirty="0" smtClean="0">
                          <a:solidFill>
                            <a:schemeClr val="tx1"/>
                          </a:solidFill>
                        </a:rPr>
                        <a:t> </a:t>
                      </a:r>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pitchFamily="34" charset="0"/>
                        <a:buChar char="•"/>
                      </a:pPr>
                      <a:r>
                        <a:rPr lang="en-US" sz="2800" dirty="0" smtClean="0">
                          <a:solidFill>
                            <a:schemeClr val="tx1"/>
                          </a:solidFill>
                        </a:rPr>
                        <a:t>Start </a:t>
                      </a:r>
                      <a:r>
                        <a:rPr lang="en-US" sz="2800" dirty="0">
                          <a:solidFill>
                            <a:schemeClr val="tx1"/>
                          </a:solidFill>
                        </a:rPr>
                        <a:t>reading without preparation </a:t>
                      </a:r>
                      <a:endParaRPr lang="en-US" sz="2800" dirty="0" smtClean="0">
                        <a:solidFill>
                          <a:schemeClr val="tx1"/>
                        </a:solidFill>
                      </a:endParaRPr>
                    </a:p>
                    <a:p>
                      <a:pPr algn="l" rtl="0">
                        <a:buFont typeface="Arial" pitchFamily="34" charset="0"/>
                        <a:buNone/>
                      </a:pPr>
                      <a:endParaRPr lang="en-US" sz="2800" dirty="0">
                        <a:solidFill>
                          <a:schemeClr val="tx1"/>
                        </a:solidFill>
                      </a:endParaRPr>
                    </a:p>
                    <a:p>
                      <a:pPr algn="l" rtl="0">
                        <a:buFont typeface="Arial"/>
                        <a:buChar char="•"/>
                      </a:pPr>
                      <a:r>
                        <a:rPr lang="en-US" sz="2800" dirty="0">
                          <a:solidFill>
                            <a:schemeClr val="tx1"/>
                          </a:solidFill>
                        </a:rPr>
                        <a:t>Read without knowing </a:t>
                      </a:r>
                      <a:r>
                        <a:rPr lang="en-US" sz="2800" dirty="0" smtClean="0">
                          <a:solidFill>
                            <a:schemeClr val="tx1"/>
                          </a:solidFill>
                        </a:rPr>
                        <a:t>why</a:t>
                      </a:r>
                    </a:p>
                    <a:p>
                      <a:pPr marL="0" marR="0" indent="0" algn="l" defTabSz="914400" rtl="0" eaLnBrk="1" fontAlgn="auto" latinLnBrk="0" hangingPunct="1">
                        <a:lnSpc>
                          <a:spcPct val="100000"/>
                        </a:lnSpc>
                        <a:spcBef>
                          <a:spcPts val="0"/>
                        </a:spcBef>
                        <a:spcAft>
                          <a:spcPts val="0"/>
                        </a:spcAft>
                        <a:buClrTx/>
                        <a:buSzTx/>
                        <a:buFont typeface="Arial"/>
                        <a:buChar char="•"/>
                        <a:tabLst/>
                        <a:defRPr/>
                      </a:pPr>
                      <a:r>
                        <a:rPr lang="en-US" sz="2800" dirty="0" smtClean="0">
                          <a:solidFill>
                            <a:schemeClr val="tx1"/>
                          </a:solidFill>
                        </a:rPr>
                        <a:t>Are easily distracted  </a:t>
                      </a:r>
                      <a:endParaRPr lang="en-US" sz="2800" dirty="0">
                        <a:solidFill>
                          <a:schemeClr val="tx1"/>
                        </a:solidFill>
                      </a:endParaRPr>
                    </a:p>
                    <a:p>
                      <a:pPr algn="l" rtl="0">
                        <a:buFont typeface="Arial"/>
                        <a:buChar char="•"/>
                      </a:pPr>
                      <a:r>
                        <a:rPr lang="en-US" sz="2800" dirty="0">
                          <a:solidFill>
                            <a:schemeClr val="tx1"/>
                          </a:solidFill>
                        </a:rPr>
                        <a:t>Read without considering how to approach the material </a:t>
                      </a:r>
                    </a:p>
                  </a:txBody>
                  <a:tcPr marL="9525" marR="9525" marT="9525" marB="9525"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nvGraphicFramePr>
        <p:xfrm>
          <a:off x="142844" y="428625"/>
          <a:ext cx="8858250" cy="5593808"/>
        </p:xfrm>
        <a:graphic>
          <a:graphicData uri="http://schemas.openxmlformats.org/drawingml/2006/table">
            <a:tbl>
              <a:tblPr firstRow="1" bandRow="1">
                <a:tableStyleId>{5C22544A-7EE6-4342-B048-85BDC9FD1C3A}</a:tableStyleId>
              </a:tblPr>
              <a:tblGrid>
                <a:gridCol w="1714512"/>
                <a:gridCol w="4071966"/>
                <a:gridCol w="3071772"/>
              </a:tblGrid>
              <a:tr h="1142987">
                <a:tc>
                  <a:txBody>
                    <a:bodyPr/>
                    <a:lstStyle/>
                    <a:p>
                      <a:pPr algn="ctr" rtl="0"/>
                      <a:endParaRPr lang="en-US" sz="2800" dirty="0"/>
                    </a:p>
                  </a:txBody>
                  <a:tcPr marL="9525" marR="9525" marT="9525" marB="95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MATURE READERS </a:t>
                      </a:r>
                    </a:p>
                    <a:p>
                      <a:pPr algn="ctr" rtl="0"/>
                      <a:r>
                        <a:rPr lang="en-US" sz="2800" dirty="0"/>
                        <a:t/>
                      </a:r>
                      <a:br>
                        <a:rPr lang="en-US" sz="2800" dirty="0"/>
                      </a:br>
                      <a:endParaRPr lang="en-US" sz="2800" dirty="0"/>
                    </a:p>
                  </a:txBody>
                  <a:tcPr marL="9525" marR="9525" marT="9525" marB="9525" anchor="ctr"/>
                </a:tc>
                <a:tc>
                  <a:txBody>
                    <a:bodyPr/>
                    <a:lstStyle/>
                    <a:p>
                      <a:pPr algn="l" rtl="0"/>
                      <a:r>
                        <a:rPr lang="en-US" sz="2800" dirty="0" smtClean="0"/>
                        <a:t>IMMATURE READERS</a:t>
                      </a:r>
                      <a:endParaRPr lang="en-US" sz="2800" dirty="0"/>
                    </a:p>
                  </a:txBody>
                  <a:tcPr/>
                </a:tc>
              </a:tr>
              <a:tr h="4294598">
                <a:tc>
                  <a:txBody>
                    <a:bodyPr/>
                    <a:lstStyle/>
                    <a:p>
                      <a:pPr algn="l" rtl="0"/>
                      <a:r>
                        <a:rPr lang="en-US" sz="2800" dirty="0" smtClean="0">
                          <a:solidFill>
                            <a:schemeClr val="tx1"/>
                          </a:solidFill>
                        </a:rPr>
                        <a:t>DURING READING</a:t>
                      </a:r>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a:buChar char="•"/>
                      </a:pPr>
                      <a:r>
                        <a:rPr lang="en-US" sz="2800" dirty="0" smtClean="0">
                          <a:solidFill>
                            <a:schemeClr val="tx1"/>
                          </a:solidFill>
                        </a:rPr>
                        <a:t> Use fix-up strategies when lack of understanding</a:t>
                      </a:r>
                    </a:p>
                    <a:p>
                      <a:pPr algn="l" rtl="0">
                        <a:buFont typeface="Arial"/>
                        <a:buNone/>
                      </a:pPr>
                      <a:endParaRPr lang="en-US" sz="2800" dirty="0" smtClean="0">
                        <a:solidFill>
                          <a:schemeClr val="tx1"/>
                        </a:solidFill>
                      </a:endParaRPr>
                    </a:p>
                    <a:p>
                      <a:pPr algn="l" rtl="0">
                        <a:buFont typeface="Arial"/>
                        <a:buChar char="•"/>
                      </a:pPr>
                      <a:r>
                        <a:rPr lang="en-US" sz="2800" dirty="0" smtClean="0">
                          <a:solidFill>
                            <a:schemeClr val="tx1"/>
                          </a:solidFill>
                        </a:rPr>
                        <a:t>Use contextual analysis to understand new terms </a:t>
                      </a:r>
                    </a:p>
                    <a:p>
                      <a:pPr algn="l" rtl="0">
                        <a:buFont typeface="Arial"/>
                        <a:buNone/>
                      </a:pPr>
                      <a:endParaRPr lang="en-US" sz="2800" dirty="0" smtClean="0">
                        <a:solidFill>
                          <a:schemeClr val="tx1"/>
                        </a:solidFill>
                      </a:endParaRPr>
                    </a:p>
                    <a:p>
                      <a:pPr algn="l" rtl="0">
                        <a:buFont typeface="Arial"/>
                        <a:buChar char="•"/>
                      </a:pPr>
                      <a:r>
                        <a:rPr lang="en-US" sz="2800" dirty="0" smtClean="0">
                          <a:solidFill>
                            <a:schemeClr val="tx1"/>
                          </a:solidFill>
                        </a:rPr>
                        <a:t>Use text structure to assist </a:t>
                      </a:r>
                    </a:p>
                    <a:p>
                      <a:pPr algn="l" rtl="0">
                        <a:buFont typeface="Arial"/>
                        <a:buNone/>
                      </a:pPr>
                      <a:r>
                        <a:rPr lang="en-US" sz="2800" dirty="0" smtClean="0">
                          <a:solidFill>
                            <a:schemeClr val="tx1"/>
                          </a:solidFill>
                        </a:rPr>
                        <a:t>comprehension</a:t>
                      </a:r>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a:buChar char="•"/>
                      </a:pPr>
                      <a:r>
                        <a:rPr lang="en-US" sz="2800" dirty="0" smtClean="0">
                          <a:solidFill>
                            <a:schemeClr val="tx1"/>
                          </a:solidFill>
                        </a:rPr>
                        <a:t>Read to get done</a:t>
                      </a:r>
                    </a:p>
                    <a:p>
                      <a:pPr algn="l" rtl="0">
                        <a:buFont typeface="Arial"/>
                        <a:buNone/>
                      </a:pPr>
                      <a:r>
                        <a:rPr lang="en-US" sz="2800" dirty="0" smtClean="0">
                          <a:solidFill>
                            <a:schemeClr val="tx1"/>
                          </a:solidFill>
                        </a:rPr>
                        <a:t> </a:t>
                      </a:r>
                    </a:p>
                    <a:p>
                      <a:pPr algn="l" rtl="0">
                        <a:buFont typeface="Arial"/>
                        <a:buChar char="•"/>
                      </a:pPr>
                      <a:r>
                        <a:rPr lang="en-US" sz="2800" dirty="0" smtClean="0">
                          <a:solidFill>
                            <a:schemeClr val="tx1"/>
                          </a:solidFill>
                        </a:rPr>
                        <a:t>Do not know what to do when lack of understanding occurs</a:t>
                      </a:r>
                    </a:p>
                    <a:p>
                      <a:pPr algn="l" rtl="0">
                        <a:buFont typeface="Arial"/>
                        <a:buNone/>
                      </a:pPr>
                      <a:r>
                        <a:rPr lang="en-US" sz="2800" dirty="0" smtClean="0">
                          <a:solidFill>
                            <a:schemeClr val="tx1"/>
                          </a:solidFill>
                        </a:rPr>
                        <a:t> </a:t>
                      </a:r>
                    </a:p>
                    <a:p>
                      <a:pPr algn="l" rtl="0">
                        <a:buFont typeface="Arial"/>
                        <a:buChar char="•"/>
                      </a:pPr>
                      <a:r>
                        <a:rPr lang="en-US" sz="2800" dirty="0" smtClean="0">
                          <a:solidFill>
                            <a:schemeClr val="tx1"/>
                          </a:solidFill>
                        </a:rPr>
                        <a:t>Do not recognize important vocabulary</a:t>
                      </a:r>
                    </a:p>
                    <a:p>
                      <a:pPr algn="l" rtl="0">
                        <a:buFont typeface="Arial" pitchFamily="34" charset="0"/>
                        <a:buChar char="•"/>
                      </a:pPr>
                      <a:endParaRPr lang="en-US" sz="2800" dirty="0">
                        <a:solidFill>
                          <a:schemeClr val="tx1"/>
                        </a:solidFill>
                      </a:endParaRPr>
                    </a:p>
                  </a:txBody>
                  <a:tcPr marL="9525" marR="9525" marT="9525" marB="9525"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aphicFrame>
        <p:nvGraphicFramePr>
          <p:cNvPr id="5" name="Content Placeholder 3"/>
          <p:cNvGraphicFramePr>
            <a:graphicFrameLocks/>
          </p:cNvGraphicFramePr>
          <p:nvPr/>
        </p:nvGraphicFramePr>
        <p:xfrm>
          <a:off x="285750" y="428625"/>
          <a:ext cx="8858250" cy="6215085"/>
        </p:xfrm>
        <a:graphic>
          <a:graphicData uri="http://schemas.openxmlformats.org/drawingml/2006/table">
            <a:tbl>
              <a:tblPr firstRow="1" bandRow="1">
                <a:tableStyleId>{5C22544A-7EE6-4342-B048-85BDC9FD1C3A}</a:tableStyleId>
              </a:tblPr>
              <a:tblGrid>
                <a:gridCol w="2123028"/>
                <a:gridCol w="3792699"/>
                <a:gridCol w="2942523"/>
              </a:tblGrid>
              <a:tr h="1920487">
                <a:tc>
                  <a:txBody>
                    <a:bodyPr/>
                    <a:lstStyle/>
                    <a:p>
                      <a:pPr algn="ctr" rtl="0"/>
                      <a:endParaRPr lang="en-US" sz="2800" dirty="0"/>
                    </a:p>
                  </a:txBody>
                  <a:tcPr marL="9525" marR="9525" marT="9525" marB="95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GOOD OR MATURE READERS </a:t>
                      </a:r>
                    </a:p>
                    <a:p>
                      <a:pPr algn="ctr" rtl="0"/>
                      <a:r>
                        <a:rPr lang="en-US" sz="2800" dirty="0"/>
                        <a:t/>
                      </a:r>
                      <a:br>
                        <a:rPr lang="en-US" sz="2800" dirty="0"/>
                      </a:br>
                      <a:endParaRPr lang="en-US" sz="2800" dirty="0"/>
                    </a:p>
                  </a:txBody>
                  <a:tcPr marL="9525" marR="9525" marT="9525" marB="9525" anchor="ctr"/>
                </a:tc>
                <a:tc>
                  <a:txBody>
                    <a:bodyPr/>
                    <a:lstStyle/>
                    <a:p>
                      <a:pPr algn="l" rtl="0"/>
                      <a:r>
                        <a:rPr lang="en-US" sz="2800" dirty="0" smtClean="0"/>
                        <a:t>POOR OR IMMATURE READERS</a:t>
                      </a:r>
                      <a:endParaRPr lang="en-US" sz="2800" dirty="0"/>
                    </a:p>
                  </a:txBody>
                  <a:tcPr/>
                </a:tc>
              </a:tr>
              <a:tr h="4294598">
                <a:tc>
                  <a:txBody>
                    <a:bodyPr/>
                    <a:lstStyle/>
                    <a:p>
                      <a:pPr algn="l" rtl="0"/>
                      <a:r>
                        <a:rPr lang="en-US" sz="2800" dirty="0" smtClean="0">
                          <a:solidFill>
                            <a:schemeClr val="tx1"/>
                          </a:solidFill>
                        </a:rPr>
                        <a:t>DURING READING </a:t>
                      </a:r>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a:buChar char="•"/>
                      </a:pPr>
                      <a:r>
                        <a:rPr lang="en-US" sz="2800" dirty="0" smtClean="0">
                          <a:solidFill>
                            <a:schemeClr val="tx1"/>
                          </a:solidFill>
                        </a:rPr>
                        <a:t>Organize and integrate new information </a:t>
                      </a:r>
                    </a:p>
                    <a:p>
                      <a:pPr algn="l" rtl="0">
                        <a:buFont typeface="Arial"/>
                        <a:buChar char="•"/>
                      </a:pPr>
                      <a:r>
                        <a:rPr lang="en-US" sz="2800" dirty="0" smtClean="0">
                          <a:solidFill>
                            <a:schemeClr val="tx1"/>
                          </a:solidFill>
                        </a:rPr>
                        <a:t>Self-monitor comprehension by ... </a:t>
                      </a:r>
                    </a:p>
                    <a:p>
                      <a:pPr marL="742950" lvl="1" indent="-285750" algn="l" rtl="0">
                        <a:buFont typeface="Arial"/>
                        <a:buChar char="•"/>
                      </a:pPr>
                      <a:r>
                        <a:rPr lang="en-US" sz="2800" dirty="0" smtClean="0">
                          <a:solidFill>
                            <a:schemeClr val="tx1"/>
                          </a:solidFill>
                        </a:rPr>
                        <a:t>knowing comprehension is occurring </a:t>
                      </a:r>
                    </a:p>
                    <a:p>
                      <a:pPr marL="742950" lvl="1" indent="-285750" algn="l" rtl="0">
                        <a:buFont typeface="Arial"/>
                        <a:buChar char="•"/>
                      </a:pPr>
                      <a:r>
                        <a:rPr lang="en-US" sz="2800" dirty="0" smtClean="0">
                          <a:solidFill>
                            <a:schemeClr val="tx1"/>
                          </a:solidFill>
                        </a:rPr>
                        <a:t>knowing what is being understood </a:t>
                      </a:r>
                    </a:p>
                  </a:txBody>
                  <a:tcPr marL="9525" marR="9525" marT="9525" marB="9525" anchor="ctr">
                    <a:solidFill>
                      <a:schemeClr val="accent1">
                        <a:lumMod val="20000"/>
                        <a:lumOff val="80000"/>
                      </a:schemeClr>
                    </a:solidFill>
                  </a:tcPr>
                </a:tc>
                <a:tc>
                  <a:txBody>
                    <a:bodyPr/>
                    <a:lstStyle/>
                    <a:p>
                      <a:pPr algn="l" rtl="0">
                        <a:buFont typeface="Arial"/>
                        <a:buNone/>
                      </a:pPr>
                      <a:r>
                        <a:rPr lang="en-US" sz="2800" dirty="0" smtClean="0">
                          <a:solidFill>
                            <a:schemeClr val="tx1"/>
                          </a:solidFill>
                        </a:rPr>
                        <a:t>Are easily distracted </a:t>
                      </a:r>
                    </a:p>
                    <a:p>
                      <a:pPr algn="l" rtl="0">
                        <a:buFont typeface="Arial"/>
                        <a:buChar char="•"/>
                      </a:pPr>
                      <a:r>
                        <a:rPr lang="en-US" sz="2800" dirty="0" smtClean="0">
                          <a:solidFill>
                            <a:schemeClr val="tx1"/>
                          </a:solidFill>
                        </a:rPr>
                        <a:t>Read to get done </a:t>
                      </a:r>
                    </a:p>
                    <a:p>
                      <a:pPr algn="l" rtl="0">
                        <a:buFont typeface="Arial"/>
                        <a:buChar char="•"/>
                      </a:pPr>
                      <a:r>
                        <a:rPr lang="en-US" sz="2800" dirty="0" smtClean="0">
                          <a:solidFill>
                            <a:schemeClr val="tx1"/>
                          </a:solidFill>
                        </a:rPr>
                        <a:t>Do not know what to do when lack of understanding occurs </a:t>
                      </a:r>
                    </a:p>
                    <a:p>
                      <a:pPr algn="l" rtl="0">
                        <a:buFont typeface="Arial"/>
                        <a:buChar char="•"/>
                      </a:pPr>
                      <a:r>
                        <a:rPr lang="en-US" sz="2800" dirty="0" smtClean="0">
                          <a:solidFill>
                            <a:schemeClr val="tx1"/>
                          </a:solidFill>
                        </a:rPr>
                        <a:t>Do not recognize important vocabulary </a:t>
                      </a:r>
                    </a:p>
                  </a:txBody>
                  <a:tcPr marL="9525" marR="9525" marT="9525" marB="9525"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5" name="Content Placeholder 3"/>
          <p:cNvGraphicFramePr>
            <a:graphicFrameLocks/>
          </p:cNvGraphicFramePr>
          <p:nvPr/>
        </p:nvGraphicFramePr>
        <p:xfrm>
          <a:off x="251520" y="428625"/>
          <a:ext cx="8892480" cy="6215085"/>
        </p:xfrm>
        <a:graphic>
          <a:graphicData uri="http://schemas.openxmlformats.org/drawingml/2006/table">
            <a:tbl>
              <a:tblPr firstRow="1" bandRow="1">
                <a:tableStyleId>{5C22544A-7EE6-4342-B048-85BDC9FD1C3A}</a:tableStyleId>
              </a:tblPr>
              <a:tblGrid>
                <a:gridCol w="2157258"/>
                <a:gridCol w="3792699"/>
                <a:gridCol w="2942523"/>
              </a:tblGrid>
              <a:tr h="1920487">
                <a:tc>
                  <a:txBody>
                    <a:bodyPr/>
                    <a:lstStyle/>
                    <a:p>
                      <a:pPr algn="ctr" rtl="0"/>
                      <a:endParaRPr lang="en-US" sz="2800" dirty="0"/>
                    </a:p>
                  </a:txBody>
                  <a:tcPr marL="9525" marR="9525" marT="9525" marB="95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smtClean="0"/>
                        <a:t>GOOD OR MATURE READERS </a:t>
                      </a:r>
                    </a:p>
                    <a:p>
                      <a:pPr algn="ctr" rtl="0"/>
                      <a:r>
                        <a:rPr lang="en-US" sz="2800" dirty="0"/>
                        <a:t/>
                      </a:r>
                      <a:br>
                        <a:rPr lang="en-US" sz="2800" dirty="0"/>
                      </a:br>
                      <a:endParaRPr lang="en-US" sz="2800" dirty="0"/>
                    </a:p>
                  </a:txBody>
                  <a:tcPr marL="9525" marR="9525" marT="9525" marB="9525" anchor="ctr"/>
                </a:tc>
                <a:tc>
                  <a:txBody>
                    <a:bodyPr/>
                    <a:lstStyle/>
                    <a:p>
                      <a:pPr algn="l" rtl="0"/>
                      <a:r>
                        <a:rPr lang="en-US" sz="2800" dirty="0" smtClean="0"/>
                        <a:t>POOR OR IMMATURE READERS</a:t>
                      </a:r>
                      <a:endParaRPr lang="en-US" sz="2800" dirty="0"/>
                    </a:p>
                  </a:txBody>
                  <a:tcPr/>
                </a:tc>
              </a:tr>
              <a:tr h="4294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AFTER READING </a:t>
                      </a:r>
                    </a:p>
                    <a:p>
                      <a:pPr algn="l" rtl="0"/>
                      <a:endParaRPr lang="en-US" sz="2800" dirty="0">
                        <a:solidFill>
                          <a:schemeClr val="tx1"/>
                        </a:solidFill>
                      </a:endParaRPr>
                    </a:p>
                  </a:txBody>
                  <a:tcPr marL="9525" marR="9525" marT="9525" marB="9525" anchor="ctr">
                    <a:solidFill>
                      <a:schemeClr val="accent1">
                        <a:lumMod val="20000"/>
                        <a:lumOff val="80000"/>
                      </a:schemeClr>
                    </a:solidFill>
                  </a:tcPr>
                </a:tc>
                <a:tc>
                  <a:txBody>
                    <a:bodyPr/>
                    <a:lstStyle/>
                    <a:p>
                      <a:pPr algn="l" rtl="0">
                        <a:buFont typeface="Arial" pitchFamily="34" charset="0"/>
                        <a:buChar char="•"/>
                      </a:pPr>
                      <a:r>
                        <a:rPr lang="en-US" sz="2800" dirty="0" smtClean="0">
                          <a:solidFill>
                            <a:schemeClr val="tx1"/>
                          </a:solidFill>
                        </a:rPr>
                        <a:t>Reflect on what was read </a:t>
                      </a:r>
                    </a:p>
                    <a:p>
                      <a:pPr algn="l" rtl="0">
                        <a:buFont typeface="Arial"/>
                        <a:buChar char="•"/>
                      </a:pPr>
                      <a:r>
                        <a:rPr lang="en-US" sz="2800" dirty="0" smtClean="0">
                          <a:solidFill>
                            <a:schemeClr val="tx1"/>
                          </a:solidFill>
                        </a:rPr>
                        <a:t>Feel success is a result of</a:t>
                      </a:r>
                    </a:p>
                    <a:p>
                      <a:pPr algn="l" rtl="0">
                        <a:buFont typeface="Arial"/>
                        <a:buNone/>
                      </a:pPr>
                      <a:r>
                        <a:rPr lang="en-US" sz="2800" dirty="0" smtClean="0">
                          <a:solidFill>
                            <a:schemeClr val="tx1"/>
                          </a:solidFill>
                        </a:rPr>
                        <a:t> effort </a:t>
                      </a:r>
                    </a:p>
                    <a:p>
                      <a:pPr algn="l" rtl="0">
                        <a:buFont typeface="Arial"/>
                        <a:buChar char="•"/>
                      </a:pPr>
                      <a:r>
                        <a:rPr lang="en-US" sz="2800" dirty="0" smtClean="0">
                          <a:solidFill>
                            <a:schemeClr val="tx1"/>
                          </a:solidFill>
                        </a:rPr>
                        <a:t>Summarize major ideas </a:t>
                      </a:r>
                    </a:p>
                    <a:p>
                      <a:pPr algn="l" rtl="0">
                        <a:buFont typeface="Arial"/>
                        <a:buChar char="•"/>
                      </a:pPr>
                      <a:r>
                        <a:rPr lang="en-US" sz="2800" dirty="0" smtClean="0">
                          <a:solidFill>
                            <a:schemeClr val="tx1"/>
                          </a:solidFill>
                        </a:rPr>
                        <a:t>Seek additional information from outside sources </a:t>
                      </a:r>
                    </a:p>
                  </a:txBody>
                  <a:tcPr marL="9525" marR="9525" marT="9525" marB="9525" anchor="ctr">
                    <a:solidFill>
                      <a:schemeClr val="accent1">
                        <a:lumMod val="20000"/>
                        <a:lumOff val="80000"/>
                      </a:schemeClr>
                    </a:solidFill>
                  </a:tcPr>
                </a:tc>
                <a:tc>
                  <a:txBody>
                    <a:bodyPr/>
                    <a:lstStyle/>
                    <a:p>
                      <a:pPr algn="l" rtl="0">
                        <a:buFont typeface="Arial"/>
                        <a:buChar char="•"/>
                      </a:pPr>
                      <a:r>
                        <a:rPr lang="en-US" sz="2800" dirty="0" smtClean="0">
                          <a:solidFill>
                            <a:schemeClr val="tx1"/>
                          </a:solidFill>
                        </a:rPr>
                        <a:t> Stop reading and thinking </a:t>
                      </a:r>
                    </a:p>
                    <a:p>
                      <a:pPr algn="l" rtl="0">
                        <a:buFont typeface="Arial"/>
                        <a:buChar char="•"/>
                      </a:pPr>
                      <a:endParaRPr lang="en-US" sz="2800" dirty="0" smtClean="0">
                        <a:solidFill>
                          <a:schemeClr val="tx1"/>
                        </a:solidFill>
                      </a:endParaRPr>
                    </a:p>
                    <a:p>
                      <a:pPr algn="l" rtl="0">
                        <a:buFont typeface="Arial"/>
                        <a:buChar char="•"/>
                      </a:pPr>
                      <a:endParaRPr lang="en-US" sz="2800" dirty="0" smtClean="0">
                        <a:solidFill>
                          <a:schemeClr val="tx1"/>
                        </a:solidFill>
                      </a:endParaRPr>
                    </a:p>
                    <a:p>
                      <a:pPr algn="l" rtl="0">
                        <a:buFont typeface="Arial"/>
                        <a:buNone/>
                      </a:pPr>
                      <a:endParaRPr lang="en-US" sz="2800" dirty="0" smtClean="0">
                        <a:solidFill>
                          <a:schemeClr val="tx1"/>
                        </a:solidFill>
                      </a:endParaRPr>
                    </a:p>
                    <a:p>
                      <a:pPr algn="l" rtl="0">
                        <a:buFont typeface="Arial"/>
                        <a:buChar char="•"/>
                      </a:pPr>
                      <a:r>
                        <a:rPr lang="en-US" sz="2800" dirty="0" smtClean="0">
                          <a:solidFill>
                            <a:schemeClr val="tx1"/>
                          </a:solidFill>
                        </a:rPr>
                        <a:t>Feel success is a result of luck</a:t>
                      </a:r>
                    </a:p>
                  </a:txBody>
                  <a:tcPr marL="9525" marR="9525" marT="9525" marB="9525" anchor="c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j0234687"/>
          <p:cNvPicPr>
            <a:picLocks noGrp="1" noChangeAspect="1" noChangeArrowheads="1" noCrop="1"/>
          </p:cNvPicPr>
          <p:nvPr>
            <p:ph idx="1"/>
          </p:nvPr>
        </p:nvPicPr>
        <p:blipFill>
          <a:blip r:embed="rId3" cstate="print"/>
          <a:srcRect/>
          <a:stretch>
            <a:fillRect/>
          </a:stretch>
        </p:blipFill>
        <p:spPr>
          <a:xfrm>
            <a:off x="1403350" y="2420938"/>
            <a:ext cx="6481763" cy="3819525"/>
          </a:xfrm>
          <a:noFill/>
        </p:spPr>
      </p:pic>
      <p:sp>
        <p:nvSpPr>
          <p:cNvPr id="13315" name="AutoShape 3"/>
          <p:cNvSpPr>
            <a:spLocks noChangeArrowheads="1"/>
          </p:cNvSpPr>
          <p:nvPr/>
        </p:nvSpPr>
        <p:spPr bwMode="auto">
          <a:xfrm>
            <a:off x="1258888" y="333375"/>
            <a:ext cx="6985000" cy="2447925"/>
          </a:xfrm>
          <a:prstGeom prst="cloudCallout">
            <a:avLst>
              <a:gd name="adj1" fmla="val -28134"/>
              <a:gd name="adj2" fmla="val 68870"/>
            </a:avLst>
          </a:prstGeom>
          <a:solidFill>
            <a:schemeClr val="accent1"/>
          </a:solidFill>
          <a:ln w="9525">
            <a:solidFill>
              <a:schemeClr val="tx1"/>
            </a:solidFill>
            <a:round/>
            <a:headEnd/>
            <a:tailEnd/>
          </a:ln>
        </p:spPr>
        <p:txBody>
          <a:bodyPr/>
          <a:lstStyle/>
          <a:p>
            <a:pPr algn="ctr" eaLnBrk="0" hangingPunct="0"/>
            <a:endParaRPr lang="en-GB" sz="1800">
              <a:latin typeface="Arial" charset="0"/>
            </a:endParaRPr>
          </a:p>
        </p:txBody>
      </p:sp>
      <p:sp>
        <p:nvSpPr>
          <p:cNvPr id="13316" name="Text Box 4"/>
          <p:cNvSpPr txBox="1">
            <a:spLocks noChangeArrowheads="1"/>
          </p:cNvSpPr>
          <p:nvPr/>
        </p:nvSpPr>
        <p:spPr bwMode="auto">
          <a:xfrm>
            <a:off x="2124075" y="908050"/>
            <a:ext cx="5616575" cy="579438"/>
          </a:xfrm>
          <a:prstGeom prst="rect">
            <a:avLst/>
          </a:prstGeom>
          <a:noFill/>
          <a:ln w="9525">
            <a:noFill/>
            <a:miter lim="800000"/>
            <a:headEnd/>
            <a:tailEnd/>
          </a:ln>
        </p:spPr>
        <p:txBody>
          <a:bodyPr>
            <a:spAutoFit/>
          </a:bodyPr>
          <a:lstStyle/>
          <a:p>
            <a:pPr eaLnBrk="0" hangingPunct="0">
              <a:spcBef>
                <a:spcPct val="50000"/>
              </a:spcBef>
            </a:pPr>
            <a:r>
              <a:rPr lang="en-US" sz="3200" b="1">
                <a:solidFill>
                  <a:srgbClr val="FFFF66"/>
                </a:solidFill>
                <a:latin typeface="Arial" charset="0"/>
              </a:rPr>
              <a:t>How can I learn Better?</a:t>
            </a:r>
          </a:p>
        </p:txBody>
      </p:sp>
      <p:sp>
        <p:nvSpPr>
          <p:cNvPr id="39941" name="Date Placeholder 6"/>
          <p:cNvSpPr>
            <a:spLocks noGrp="1"/>
          </p:cNvSpPr>
          <p:nvPr>
            <p:ph type="dt" sz="quarter" idx="10"/>
          </p:nvPr>
        </p:nvSpPr>
        <p:spPr>
          <a:noFill/>
        </p:spPr>
        <p:txBody>
          <a:bodyPr/>
          <a:lstStyle/>
          <a:p>
            <a:fld id="{D56BEC84-47FF-455A-AC5B-C350FC01BC0D}" type="datetime1">
              <a:rPr lang="ar-SA" smtClean="0">
                <a:cs typeface="Arial" charset="0"/>
              </a:rPr>
              <a:pPr/>
              <a:t>14/10/1432</a:t>
            </a:fld>
            <a:endParaRPr lang="en-GB" smtClean="0">
              <a:cs typeface="Arial" charset="0"/>
            </a:endParaRPr>
          </a:p>
        </p:txBody>
      </p:sp>
      <p:sp>
        <p:nvSpPr>
          <p:cNvPr id="39942" name="Slide Number Placeholder 7"/>
          <p:cNvSpPr>
            <a:spLocks noGrp="1"/>
          </p:cNvSpPr>
          <p:nvPr>
            <p:ph type="sldNum" sz="quarter" idx="12"/>
          </p:nvPr>
        </p:nvSpPr>
        <p:spPr>
          <a:noFill/>
        </p:spPr>
        <p:txBody>
          <a:bodyPr/>
          <a:lstStyle/>
          <a:p>
            <a:fld id="{49647C4A-4627-4DD6-9DCB-81229E44C030}" type="slidenum">
              <a:rPr lang="en-GB" smtClean="0">
                <a:cs typeface="Arial" charset="0"/>
              </a:rPr>
              <a:pPr/>
              <a:t>27</a:t>
            </a:fld>
            <a:endParaRPr lang="en-GB" smtClean="0">
              <a:cs typeface="Arial" charset="0"/>
            </a:endParaRPr>
          </a:p>
        </p:txBody>
      </p:sp>
      <p:sp>
        <p:nvSpPr>
          <p:cNvPr id="3994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checkerboard(across)">
                                      <p:cBhvr>
                                        <p:cTn id="7" dur="500"/>
                                        <p:tgtEl>
                                          <p:spTgt spid="1331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316"/>
                                        </p:tgtEl>
                                        <p:attrNameLst>
                                          <p:attrName>style.visibility</p:attrName>
                                        </p:attrNameLst>
                                      </p:cBhvr>
                                      <p:to>
                                        <p:strVal val="visible"/>
                                      </p:to>
                                    </p:set>
                                    <p:animEffect transition="in" filter="checkerboard(across)">
                                      <p:cBhvr>
                                        <p:cTn id="10"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722312"/>
          </a:xfrm>
        </p:spPr>
        <p:txBody>
          <a:bodyPr/>
          <a:lstStyle/>
          <a:p>
            <a:pPr eaLnBrk="1" hangingPunct="1"/>
            <a:r>
              <a:rPr lang="ar-SA" b="1" smtClean="0"/>
              <a:t>SQW3R  S = Survey</a:t>
            </a:r>
            <a:endParaRPr lang="en-US" b="1" smtClean="0"/>
          </a:p>
        </p:txBody>
      </p:sp>
      <p:sp>
        <p:nvSpPr>
          <p:cNvPr id="40963" name="Rectangle 3"/>
          <p:cNvSpPr>
            <a:spLocks noGrp="1" noChangeArrowheads="1"/>
          </p:cNvSpPr>
          <p:nvPr>
            <p:ph type="body" idx="1"/>
          </p:nvPr>
        </p:nvSpPr>
        <p:spPr>
          <a:xfrm>
            <a:off x="457200" y="1000125"/>
            <a:ext cx="8329613" cy="5130800"/>
          </a:xfrm>
        </p:spPr>
        <p:txBody>
          <a:bodyPr/>
          <a:lstStyle/>
          <a:p>
            <a:pPr lvl="1" eaLnBrk="1" hangingPunct="1">
              <a:lnSpc>
                <a:spcPct val="80000"/>
              </a:lnSpc>
              <a:buFont typeface="Wingdings" pitchFamily="2" charset="2"/>
              <a:buNone/>
            </a:pPr>
            <a:r>
              <a:rPr lang="en-US" sz="3600" smtClean="0"/>
              <a:t>T</a:t>
            </a:r>
            <a:r>
              <a:rPr lang="ar-SA" sz="3600" smtClean="0"/>
              <a:t>he whole reading/ chapter. scanning:</a:t>
            </a:r>
            <a:endParaRPr lang="en-US" sz="3600" smtClean="0"/>
          </a:p>
          <a:p>
            <a:pPr lvl="1" eaLnBrk="1" hangingPunct="1">
              <a:lnSpc>
                <a:spcPct val="80000"/>
              </a:lnSpc>
            </a:pPr>
            <a:r>
              <a:rPr lang="ar-SA" sz="3600" smtClean="0"/>
              <a:t>title(s) and subheadings </a:t>
            </a:r>
            <a:endParaRPr lang="en-GB" sz="3600" smtClean="0"/>
          </a:p>
          <a:p>
            <a:pPr lvl="1" eaLnBrk="1" hangingPunct="1">
              <a:lnSpc>
                <a:spcPct val="80000"/>
              </a:lnSpc>
            </a:pPr>
            <a:r>
              <a:rPr lang="ar-SA" sz="3600" smtClean="0"/>
              <a:t>summaries or abstracts </a:t>
            </a:r>
            <a:endParaRPr lang="en-GB" sz="3600" smtClean="0"/>
          </a:p>
          <a:p>
            <a:pPr lvl="1" eaLnBrk="1" hangingPunct="1">
              <a:lnSpc>
                <a:spcPct val="80000"/>
              </a:lnSpc>
            </a:pPr>
            <a:r>
              <a:rPr lang="ar-SA" sz="3600" smtClean="0"/>
              <a:t>the introduction and conclusion </a:t>
            </a:r>
            <a:endParaRPr lang="en-GB" sz="3600" smtClean="0"/>
          </a:p>
          <a:p>
            <a:pPr lvl="1" eaLnBrk="1" hangingPunct="1">
              <a:lnSpc>
                <a:spcPct val="80000"/>
              </a:lnSpc>
            </a:pPr>
            <a:r>
              <a:rPr lang="ar-SA" sz="3600" smtClean="0"/>
              <a:t>visual materials (pictures, charts, graphs or tables) and their captions </a:t>
            </a:r>
            <a:endParaRPr lang="en-GB" sz="3600" smtClean="0"/>
          </a:p>
          <a:p>
            <a:pPr lvl="1" eaLnBrk="1" hangingPunct="1">
              <a:lnSpc>
                <a:spcPct val="80000"/>
              </a:lnSpc>
            </a:pPr>
            <a:r>
              <a:rPr lang="ar-SA" sz="3600" smtClean="0"/>
              <a:t>the first and last sentences in paragraphs </a:t>
            </a:r>
            <a:endParaRPr lang="en-GB" sz="3600" smtClean="0"/>
          </a:p>
          <a:p>
            <a:pPr lvl="1" eaLnBrk="1" hangingPunct="1">
              <a:lnSpc>
                <a:spcPct val="80000"/>
              </a:lnSpc>
            </a:pPr>
            <a:r>
              <a:rPr lang="ar-SA" sz="3600" smtClean="0"/>
              <a:t>the conclusion </a:t>
            </a:r>
            <a:endParaRPr lang="en-GB" sz="3600" smtClean="0"/>
          </a:p>
          <a:p>
            <a:pPr lvl="1" eaLnBrk="1" hangingPunct="1">
              <a:lnSpc>
                <a:spcPct val="80000"/>
              </a:lnSpc>
            </a:pPr>
            <a:r>
              <a:rPr lang="ar-SA" sz="3600" smtClean="0"/>
              <a:t>any focus questions </a:t>
            </a:r>
            <a:endParaRPr lang="en-US" sz="36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ar-SA" sz="3200" b="1" smtClean="0"/>
              <a:t>SQW3R  </a:t>
            </a:r>
            <a:r>
              <a:rPr lang="ar-SA" sz="3000" b="1" smtClean="0"/>
              <a:t>Q = Question</a:t>
            </a:r>
            <a:r>
              <a:rPr lang="en-US" sz="3000" b="1" smtClean="0"/>
              <a:t/>
            </a:r>
            <a:br>
              <a:rPr lang="en-US" sz="3000" b="1" smtClean="0"/>
            </a:br>
            <a:r>
              <a:rPr lang="ar-SA" sz="3000" b="1" smtClean="0"/>
              <a:t>Your reading will be more memorable</a:t>
            </a:r>
            <a:endParaRPr lang="en-US" sz="3000" smtClean="0"/>
          </a:p>
        </p:txBody>
      </p:sp>
      <p:sp>
        <p:nvSpPr>
          <p:cNvPr id="4099" name="Rectangle 3"/>
          <p:cNvSpPr>
            <a:spLocks noGrp="1" noChangeArrowheads="1"/>
          </p:cNvSpPr>
          <p:nvPr>
            <p:ph type="body" idx="1"/>
          </p:nvPr>
        </p:nvSpPr>
        <p:spPr/>
        <p:txBody>
          <a:bodyPr/>
          <a:lstStyle/>
          <a:p>
            <a:pPr eaLnBrk="1" hangingPunct="1">
              <a:lnSpc>
                <a:spcPct val="90000"/>
              </a:lnSpc>
              <a:defRPr/>
            </a:pPr>
            <a:r>
              <a:rPr lang="ar-SA" dirty="0" smtClean="0"/>
              <a:t>Writing down questions keeps you alert and focused on your work.</a:t>
            </a:r>
            <a:endParaRPr lang="ar-SA" b="1" dirty="0" smtClean="0"/>
          </a:p>
          <a:p>
            <a:pPr marL="514350" indent="-514350" eaLnBrk="1" hangingPunct="1">
              <a:lnSpc>
                <a:spcPct val="90000"/>
              </a:lnSpc>
              <a:buClr>
                <a:srgbClr val="002060"/>
              </a:buClr>
              <a:buSzPct val="90000"/>
              <a:buFont typeface="+mj-lt"/>
              <a:buAutoNum type="arabicPeriod"/>
              <a:defRPr/>
            </a:pPr>
            <a:r>
              <a:rPr lang="en-US" b="1" dirty="0" smtClean="0"/>
              <a:t>A</a:t>
            </a:r>
            <a:r>
              <a:rPr lang="ar-SA" b="1" dirty="0" smtClean="0"/>
              <a:t>sk yourself:</a:t>
            </a:r>
            <a:endParaRPr lang="en-US" dirty="0" smtClean="0"/>
          </a:p>
          <a:p>
            <a:pPr eaLnBrk="1" hangingPunct="1">
              <a:lnSpc>
                <a:spcPct val="90000"/>
              </a:lnSpc>
              <a:defRPr/>
            </a:pPr>
            <a:r>
              <a:rPr lang="ar-SA" dirty="0" smtClean="0"/>
              <a:t>What is this chapter/ article about? </a:t>
            </a:r>
            <a:endParaRPr lang="en-GB" dirty="0" smtClean="0"/>
          </a:p>
          <a:p>
            <a:pPr eaLnBrk="1" hangingPunct="1">
              <a:lnSpc>
                <a:spcPct val="90000"/>
              </a:lnSpc>
              <a:defRPr/>
            </a:pPr>
            <a:r>
              <a:rPr lang="ar-SA" dirty="0" smtClean="0"/>
              <a:t>What did my lecturer/ tutor say about this chapter or subject? </a:t>
            </a:r>
            <a:endParaRPr lang="en-GB" dirty="0" smtClean="0"/>
          </a:p>
          <a:p>
            <a:pPr eaLnBrk="1" hangingPunct="1">
              <a:lnSpc>
                <a:spcPct val="90000"/>
              </a:lnSpc>
              <a:defRPr/>
            </a:pPr>
            <a:r>
              <a:rPr lang="ar-SA" dirty="0" smtClean="0"/>
              <a:t>What do I already know about this subject? </a:t>
            </a:r>
            <a:endParaRPr lang="en-GB" dirty="0" smtClean="0"/>
          </a:p>
          <a:p>
            <a:pPr eaLnBrk="1" hangingPunct="1">
              <a:lnSpc>
                <a:spcPct val="90000"/>
              </a:lnSpc>
              <a:defRPr/>
            </a:pPr>
            <a:r>
              <a:rPr lang="ar-SA" dirty="0" smtClean="0"/>
              <a:t>How does this reading relate to what I already know/ have read? </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en-GB" smtClean="0"/>
          </a:p>
        </p:txBody>
      </p:sp>
      <p:pic>
        <p:nvPicPr>
          <p:cNvPr id="11267" name="Picture 3" descr="391"/>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11268" name="Date Placeholder 5"/>
          <p:cNvSpPr>
            <a:spLocks noGrp="1"/>
          </p:cNvSpPr>
          <p:nvPr>
            <p:ph type="dt" sz="quarter" idx="10"/>
          </p:nvPr>
        </p:nvSpPr>
        <p:spPr>
          <a:noFill/>
        </p:spPr>
        <p:txBody>
          <a:bodyPr/>
          <a:lstStyle/>
          <a:p>
            <a:fld id="{D76B806C-5871-4EE0-ABA9-57CAC278E327}" type="datetime1">
              <a:rPr lang="ar-SA" smtClean="0">
                <a:cs typeface="Arial" charset="0"/>
              </a:rPr>
              <a:pPr/>
              <a:t>14/10/1432</a:t>
            </a:fld>
            <a:endParaRPr lang="en-GB" smtClean="0">
              <a:cs typeface="Arial" charset="0"/>
            </a:endParaRPr>
          </a:p>
        </p:txBody>
      </p:sp>
      <p:sp>
        <p:nvSpPr>
          <p:cNvPr id="11269" name="Slide Number Placeholder 6"/>
          <p:cNvSpPr>
            <a:spLocks noGrp="1"/>
          </p:cNvSpPr>
          <p:nvPr>
            <p:ph type="sldNum" sz="quarter" idx="12"/>
          </p:nvPr>
        </p:nvSpPr>
        <p:spPr>
          <a:noFill/>
        </p:spPr>
        <p:txBody>
          <a:bodyPr/>
          <a:lstStyle/>
          <a:p>
            <a:fld id="{0C21ED48-D37D-4CBB-B905-81246A03574E}" type="slidenum">
              <a:rPr lang="en-GB" smtClean="0">
                <a:cs typeface="Arial" charset="0"/>
              </a:rPr>
              <a:pPr/>
              <a:t>3</a:t>
            </a:fld>
            <a:endParaRPr lang="en-GB" smtClean="0">
              <a:cs typeface="Arial" charset="0"/>
            </a:endParaRPr>
          </a:p>
        </p:txBody>
      </p:sp>
      <p:sp>
        <p:nvSpPr>
          <p:cNvPr id="11270"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333375"/>
            <a:ext cx="8229600" cy="5792788"/>
          </a:xfrm>
        </p:spPr>
        <p:txBody>
          <a:bodyPr/>
          <a:lstStyle/>
          <a:p>
            <a:pPr marL="514350" indent="-514350" eaLnBrk="1" hangingPunct="1">
              <a:lnSpc>
                <a:spcPct val="90000"/>
              </a:lnSpc>
              <a:buClr>
                <a:srgbClr val="002060"/>
              </a:buClr>
              <a:buSzPct val="90000"/>
              <a:buFont typeface="+mj-lt"/>
              <a:buAutoNum type="arabicPeriod" startAt="2"/>
              <a:defRPr/>
            </a:pPr>
            <a:r>
              <a:rPr lang="ar-SA" b="1" dirty="0" smtClean="0"/>
              <a:t>Devise questions that will guide your reading: </a:t>
            </a:r>
            <a:endParaRPr lang="en-US" b="1" dirty="0" smtClean="0"/>
          </a:p>
          <a:p>
            <a:pPr eaLnBrk="1" hangingPunct="1">
              <a:defRPr/>
            </a:pPr>
            <a:r>
              <a:rPr lang="ar-SA" dirty="0" smtClean="0"/>
              <a:t>Think about specific questions</a:t>
            </a:r>
            <a:endParaRPr lang="en-GB" dirty="0" smtClean="0"/>
          </a:p>
          <a:p>
            <a:pPr eaLnBrk="1" hangingPunct="1">
              <a:defRPr/>
            </a:pPr>
            <a:r>
              <a:rPr lang="ar-SA" dirty="0" smtClean="0"/>
              <a:t>Read any focus questions at the end</a:t>
            </a:r>
            <a:endParaRPr lang="en-GB" dirty="0" smtClean="0"/>
          </a:p>
          <a:p>
            <a:pPr eaLnBrk="1" hangingPunct="1">
              <a:defRPr/>
            </a:pPr>
            <a:r>
              <a:rPr lang="ar-SA" dirty="0" smtClean="0"/>
              <a:t>Turn the title, headings and subheadings into questions. For example, if the heading is Qualitative and Quantitative Research, your question might be: </a:t>
            </a:r>
            <a:r>
              <a:rPr lang="en-US" dirty="0" smtClean="0"/>
              <a:t>….</a:t>
            </a:r>
            <a:r>
              <a:rPr lang="ar-SA" dirty="0" smtClean="0"/>
              <a:t>..?’</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ar-SA" smtClean="0"/>
          </a:p>
        </p:txBody>
      </p:sp>
      <p:sp>
        <p:nvSpPr>
          <p:cNvPr id="3" name="Content Placeholder 2"/>
          <p:cNvSpPr>
            <a:spLocks noGrp="1"/>
          </p:cNvSpPr>
          <p:nvPr>
            <p:ph idx="1"/>
          </p:nvPr>
        </p:nvSpPr>
        <p:spPr>
          <a:xfrm>
            <a:off x="500063" y="1643063"/>
            <a:ext cx="8229600" cy="4530725"/>
          </a:xfrm>
        </p:spPr>
        <p:txBody>
          <a:bodyPr/>
          <a:lstStyle/>
          <a:p>
            <a:pPr eaLnBrk="1" hangingPunct="1">
              <a:defRPr/>
            </a:pPr>
            <a:endParaRPr lang="ar-SA" dirty="0" smtClean="0"/>
          </a:p>
          <a:p>
            <a:pPr marL="514350" indent="-514350" eaLnBrk="1" hangingPunct="1">
              <a:lnSpc>
                <a:spcPct val="90000"/>
              </a:lnSpc>
              <a:buClr>
                <a:srgbClr val="002060"/>
              </a:buClr>
              <a:buSzPct val="90000"/>
              <a:buFont typeface="+mj-lt"/>
              <a:buAutoNum type="arabicPeriod" startAt="3"/>
              <a:defRPr/>
            </a:pPr>
            <a:r>
              <a:rPr lang="ar-SA" b="1" dirty="0" smtClean="0"/>
              <a:t>Make a list of your questions for consideration. You will use during revision</a:t>
            </a:r>
            <a:endParaRPr lang="en-US" b="1" dirty="0" smtClean="0"/>
          </a:p>
          <a:p>
            <a:pPr eaLnBrk="1" hangingPunct="1">
              <a:defRPr/>
            </a:pPr>
            <a:endParaRPr lang="ar-SA"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ar-SA" sz="3400" b="1" smtClean="0"/>
              <a:t>R1 = Read</a:t>
            </a:r>
            <a:r>
              <a:rPr lang="en-US" sz="3400" b="1" smtClean="0"/>
              <a:t/>
            </a:r>
            <a:br>
              <a:rPr lang="en-US" sz="3400" b="1" smtClean="0"/>
            </a:br>
            <a:r>
              <a:rPr lang="ar-SA" sz="3400" b="1" smtClean="0"/>
              <a:t>Be prepared to READ material twice. </a:t>
            </a:r>
            <a:r>
              <a:rPr lang="ar-SA" sz="3400" smtClean="0"/>
              <a:t/>
            </a:r>
            <a:br>
              <a:rPr lang="ar-SA" sz="3400" smtClean="0"/>
            </a:br>
            <a:endParaRPr lang="en-US" sz="3400" smtClean="0"/>
          </a:p>
        </p:txBody>
      </p:sp>
      <p:sp>
        <p:nvSpPr>
          <p:cNvPr id="45059" name="Rectangle 3"/>
          <p:cNvSpPr>
            <a:spLocks noGrp="1" noChangeArrowheads="1"/>
          </p:cNvSpPr>
          <p:nvPr>
            <p:ph type="body" idx="1"/>
          </p:nvPr>
        </p:nvSpPr>
        <p:spPr>
          <a:xfrm>
            <a:off x="457200" y="1357313"/>
            <a:ext cx="8329613" cy="5214937"/>
          </a:xfrm>
        </p:spPr>
        <p:txBody>
          <a:bodyPr/>
          <a:lstStyle/>
          <a:p>
            <a:pPr marL="571500" indent="-571500" eaLnBrk="1" hangingPunct="1">
              <a:lnSpc>
                <a:spcPct val="80000"/>
              </a:lnSpc>
              <a:buClr>
                <a:srgbClr val="FF0000"/>
              </a:buClr>
              <a:buSzPct val="85000"/>
              <a:buFont typeface="Wingdings" pitchFamily="2" charset="2"/>
              <a:buNone/>
            </a:pPr>
            <a:r>
              <a:rPr lang="ar-SA" smtClean="0"/>
              <a:t>First, </a:t>
            </a:r>
            <a:r>
              <a:rPr lang="ar-SA" smtClean="0">
                <a:solidFill>
                  <a:srgbClr val="FF0000"/>
                </a:solidFill>
              </a:rPr>
              <a:t>read without making notes: </a:t>
            </a:r>
          </a:p>
          <a:p>
            <a:pPr marL="571500" indent="-571500" eaLnBrk="1" hangingPunct="1">
              <a:lnSpc>
                <a:spcPct val="80000"/>
              </a:lnSpc>
              <a:buClr>
                <a:srgbClr val="0070C0"/>
              </a:buClr>
              <a:buSzPct val="90000"/>
              <a:buFont typeface="Garamond" pitchFamily="18" charset="0"/>
              <a:buAutoNum type="romanLcPeriod"/>
            </a:pPr>
            <a:r>
              <a:rPr lang="ar-SA" smtClean="0"/>
              <a:t>Decrease your pace and read actively. Active reading requires concentration, so take your time and find </a:t>
            </a:r>
            <a:r>
              <a:rPr lang="ar-SA" smtClean="0">
                <a:solidFill>
                  <a:srgbClr val="FF0000"/>
                </a:solidFill>
              </a:rPr>
              <a:t>a quiet place</a:t>
            </a:r>
            <a:r>
              <a:rPr lang="ar-SA" smtClean="0"/>
              <a:t>.</a:t>
            </a:r>
          </a:p>
          <a:p>
            <a:pPr marL="571500" indent="-571500" eaLnBrk="1" hangingPunct="1">
              <a:lnSpc>
                <a:spcPct val="80000"/>
              </a:lnSpc>
              <a:buClr>
                <a:srgbClr val="0070C0"/>
              </a:buClr>
              <a:buSzPct val="90000"/>
              <a:buFont typeface="Garamond" pitchFamily="18" charset="0"/>
              <a:buAutoNum type="romanLcPeriod"/>
            </a:pPr>
            <a:r>
              <a:rPr lang="ar-SA" smtClean="0"/>
              <a:t>As you read, look for answers to the </a:t>
            </a:r>
            <a:r>
              <a:rPr lang="en-US" smtClean="0"/>
              <a:t>earlier Qs</a:t>
            </a:r>
          </a:p>
          <a:p>
            <a:pPr marL="571500" indent="-571500" eaLnBrk="1" hangingPunct="1">
              <a:lnSpc>
                <a:spcPct val="80000"/>
              </a:lnSpc>
              <a:buClr>
                <a:srgbClr val="0070C0"/>
              </a:buClr>
              <a:buSzPct val="90000"/>
              <a:buFont typeface="Garamond" pitchFamily="18" charset="0"/>
              <a:buAutoNum type="romanLcPeriod"/>
            </a:pPr>
            <a:r>
              <a:rPr lang="ar-SA" smtClean="0"/>
              <a:t>Question the author’s reasoning. Is each point justified? </a:t>
            </a:r>
            <a:endParaRPr lang="en-US" smtClean="0"/>
          </a:p>
          <a:p>
            <a:pPr marL="571500" indent="-571500" eaLnBrk="1" hangingPunct="1">
              <a:lnSpc>
                <a:spcPct val="80000"/>
              </a:lnSpc>
              <a:buClr>
                <a:srgbClr val="0070C0"/>
              </a:buClr>
              <a:buSzPct val="90000"/>
              <a:buFont typeface="Garamond" pitchFamily="18" charset="0"/>
              <a:buAutoNum type="romanLcPeriod"/>
            </a:pPr>
            <a:r>
              <a:rPr lang="ar-SA" smtClean="0"/>
              <a:t>Compare diagrams and illustrations with the written text. </a:t>
            </a:r>
          </a:p>
          <a:p>
            <a:pPr marL="571500" indent="-571500" eaLnBrk="1" hangingPunct="1">
              <a:lnSpc>
                <a:spcPct val="80000"/>
              </a:lnSpc>
              <a:buClr>
                <a:srgbClr val="0070C0"/>
              </a:buClr>
              <a:buSzPct val="90000"/>
              <a:buFont typeface="Garamond" pitchFamily="18" charset="0"/>
              <a:buAutoNum type="romanLcPeriod"/>
            </a:pPr>
            <a:endParaRPr lang="ar-SA"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457200" y="333375"/>
            <a:ext cx="8258175" cy="6238875"/>
          </a:xfrm>
        </p:spPr>
        <p:txBody>
          <a:bodyPr/>
          <a:lstStyle/>
          <a:p>
            <a:pPr marL="571500" indent="-571500" eaLnBrk="1" hangingPunct="1">
              <a:lnSpc>
                <a:spcPct val="90000"/>
              </a:lnSpc>
              <a:buClr>
                <a:srgbClr val="002060"/>
              </a:buClr>
              <a:buSzPct val="90000"/>
              <a:buFont typeface="Garamond" pitchFamily="18" charset="0"/>
              <a:buAutoNum type="romanLcPeriod" startAt="5"/>
            </a:pPr>
            <a:r>
              <a:rPr lang="ar-SA" sz="4000" dirty="0" smtClean="0"/>
              <a:t>Make sure you understand what you are reading. Reduce your reading speed for difficult passages.</a:t>
            </a:r>
          </a:p>
          <a:p>
            <a:pPr marL="571500" indent="-571500" eaLnBrk="1" hangingPunct="1">
              <a:lnSpc>
                <a:spcPct val="90000"/>
              </a:lnSpc>
              <a:buClr>
                <a:srgbClr val="002060"/>
              </a:buClr>
              <a:buSzPct val="90000"/>
              <a:buFont typeface="Garamond" pitchFamily="18" charset="0"/>
              <a:buAutoNum type="romanLcPeriod" startAt="5"/>
            </a:pPr>
            <a:r>
              <a:rPr lang="ar-SA" sz="4000" dirty="0" smtClean="0"/>
              <a:t>If you have difficulty understanding a text, look up difficult words in the dictionary or glossary of terms and reread. If the meaning of a word or passage still evades you, leave it and read on</a:t>
            </a:r>
            <a:r>
              <a:rPr lang="en-US" sz="4000"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28670"/>
            <a:ext cx="7815290" cy="5167330"/>
          </a:xfrm>
        </p:spPr>
        <p:txBody>
          <a:bodyPr/>
          <a:lstStyle/>
          <a:p>
            <a:pPr marL="857250" indent="-857250" eaLnBrk="1" hangingPunct="1">
              <a:lnSpc>
                <a:spcPct val="90000"/>
              </a:lnSpc>
              <a:buClr>
                <a:srgbClr val="002060"/>
              </a:buClr>
              <a:buSzPct val="90000"/>
              <a:buFont typeface="+mj-lt"/>
              <a:buAutoNum type="romanLcPeriod" startAt="7"/>
            </a:pPr>
            <a:r>
              <a:rPr lang="ar-SA" sz="4000" dirty="0" smtClean="0"/>
              <a:t>Use reflection to increase your understanding of what you read. When the author makes a claim, reflect on your prior knowledge to support or disprove it. If this raises more questions, note them down</a:t>
            </a:r>
            <a:r>
              <a:rPr lang="en-US" sz="4000" dirty="0" smtClean="0"/>
              <a:t>.</a:t>
            </a:r>
            <a:r>
              <a:rPr lang="ar-SA" dirty="0" smtClean="0"/>
              <a:t> </a:t>
            </a:r>
            <a:endParaRPr lang="en-US" dirty="0" smtClean="0"/>
          </a:p>
          <a:p>
            <a:endParaRPr lang="ar-SA" dirty="0"/>
          </a:p>
        </p:txBody>
      </p:sp>
      <p:sp>
        <p:nvSpPr>
          <p:cNvPr id="4" name="Date Placeholder 3"/>
          <p:cNvSpPr>
            <a:spLocks noGrp="1"/>
          </p:cNvSpPr>
          <p:nvPr>
            <p:ph type="dt" sz="half" idx="10"/>
          </p:nvPr>
        </p:nvSpPr>
        <p:spPr/>
        <p:txBody>
          <a:bodyPr/>
          <a:lstStyle/>
          <a:p>
            <a:pPr>
              <a:defRPr/>
            </a:pPr>
            <a:fld id="{7B83DE7C-6B8A-4D9C-97ED-3A707D94D441}" type="datetime1">
              <a:rPr lang="ar-SA" smtClean="0"/>
              <a:pPr>
                <a:defRPr/>
              </a:pPr>
              <a:t>14/10/1432</a:t>
            </a:fld>
            <a:endParaRPr lang="en-GB"/>
          </a:p>
        </p:txBody>
      </p:sp>
      <p:sp>
        <p:nvSpPr>
          <p:cNvPr id="5" name="Footer Placeholder 4"/>
          <p:cNvSpPr>
            <a:spLocks noGrp="1"/>
          </p:cNvSpPr>
          <p:nvPr>
            <p:ph type="ftr" sz="quarter" idx="11"/>
          </p:nvPr>
        </p:nvSpPr>
        <p:spPr/>
        <p:txBody>
          <a:bodyPr/>
          <a:lstStyle/>
          <a:p>
            <a:pPr>
              <a:defRPr/>
            </a:pPr>
            <a:r>
              <a:rPr lang="en-US" smtClean="0"/>
              <a:t>How students learn better </a:t>
            </a:r>
          </a:p>
          <a:p>
            <a:pPr>
              <a:defRPr/>
            </a:pPr>
            <a:r>
              <a:rPr lang="en-US" smtClean="0"/>
              <a:t>Prof Eiad Alfaris</a:t>
            </a:r>
            <a:endParaRPr lang="en-GB"/>
          </a:p>
        </p:txBody>
      </p:sp>
      <p:sp>
        <p:nvSpPr>
          <p:cNvPr id="6" name="Slide Number Placeholder 5"/>
          <p:cNvSpPr>
            <a:spLocks noGrp="1"/>
          </p:cNvSpPr>
          <p:nvPr>
            <p:ph type="sldNum" sz="quarter" idx="12"/>
          </p:nvPr>
        </p:nvSpPr>
        <p:spPr/>
        <p:txBody>
          <a:bodyPr/>
          <a:lstStyle/>
          <a:p>
            <a:pPr>
              <a:defRPr/>
            </a:pPr>
            <a:fld id="{DD82FCE6-2651-456F-9C2F-5F50F5D89389}" type="slidenum">
              <a:rPr lang="en-GB" smtClean="0"/>
              <a:pPr>
                <a:defRPr/>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ar-SA" sz="2800" b="1" smtClean="0"/>
              <a:t>SQW3R    </a:t>
            </a:r>
            <a:r>
              <a:rPr lang="ar-SA" sz="2500" b="1" smtClean="0"/>
              <a:t>W • (Read) + Write</a:t>
            </a:r>
            <a:r>
              <a:rPr lang="en-US" sz="2500" b="1" smtClean="0"/>
              <a:t/>
            </a:r>
            <a:br>
              <a:rPr lang="en-US" sz="2500" b="1" smtClean="0"/>
            </a:br>
            <a:r>
              <a:rPr lang="ar-SA" sz="2500" b="1" smtClean="0"/>
              <a:t>On your second reading, begin to take notes:</a:t>
            </a:r>
            <a:r>
              <a:rPr lang="ar-SA" sz="2500" smtClean="0"/>
              <a:t/>
            </a:r>
            <a:br>
              <a:rPr lang="ar-SA" sz="2500" smtClean="0"/>
            </a:br>
            <a:endParaRPr lang="en-US" sz="2500" smtClean="0"/>
          </a:p>
        </p:txBody>
      </p:sp>
      <p:sp>
        <p:nvSpPr>
          <p:cNvPr id="47107" name="Rectangle 3"/>
          <p:cNvSpPr>
            <a:spLocks noGrp="1" noChangeArrowheads="1"/>
          </p:cNvSpPr>
          <p:nvPr>
            <p:ph type="body" idx="1"/>
          </p:nvPr>
        </p:nvSpPr>
        <p:spPr/>
        <p:txBody>
          <a:bodyPr/>
          <a:lstStyle/>
          <a:p>
            <a:pPr marL="571500" indent="-571500" eaLnBrk="1" hangingPunct="1">
              <a:buClr>
                <a:srgbClr val="002060"/>
              </a:buClr>
              <a:buFont typeface="Garamond" pitchFamily="18" charset="0"/>
              <a:buAutoNum type="romanUcPeriod"/>
            </a:pPr>
            <a:r>
              <a:rPr lang="ar-SA" smtClean="0"/>
              <a:t>Take notes from the text, but write information in your own words.</a:t>
            </a:r>
          </a:p>
          <a:p>
            <a:pPr marL="571500" indent="-571500" eaLnBrk="1" hangingPunct="1">
              <a:buClr>
                <a:srgbClr val="002060"/>
              </a:buClr>
              <a:buFont typeface="Garamond" pitchFamily="18" charset="0"/>
              <a:buAutoNum type="romanUcPeriod"/>
            </a:pPr>
            <a:r>
              <a:rPr lang="ar-SA" smtClean="0"/>
              <a:t>Read one section at a time (a section might be divided up by headings or subheading</a:t>
            </a:r>
            <a:r>
              <a:rPr lang="en-US" smtClean="0"/>
              <a:t>s)</a:t>
            </a:r>
            <a:r>
              <a:rPr lang="ar-SA" smtClean="0"/>
              <a:t> </a:t>
            </a:r>
          </a:p>
          <a:p>
            <a:pPr marL="571500" indent="-571500" eaLnBrk="1" hangingPunct="1">
              <a:buClr>
                <a:srgbClr val="002060"/>
              </a:buClr>
              <a:buFont typeface="Garamond" pitchFamily="18" charset="0"/>
              <a:buAutoNum type="romanUcPeriod"/>
            </a:pPr>
            <a:r>
              <a:rPr lang="ar-SA" smtClean="0"/>
              <a:t>After you read a section, try to sum up the main point in one sentence. </a:t>
            </a:r>
          </a:p>
          <a:p>
            <a:pPr marL="571500" indent="-571500" eaLnBrk="1" hangingPunct="1">
              <a:buClr>
                <a:srgbClr val="002060"/>
              </a:buClr>
              <a:buFont typeface="Garamond" pitchFamily="18" charset="0"/>
              <a:buAutoNum type="romanUcPeriod"/>
            </a:pPr>
            <a:r>
              <a:rPr lang="ar-SA" smtClean="0"/>
              <a:t>Note down the main idea(s) of each paragraph in a section. They are often found in the first or last sentence.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404813"/>
            <a:ext cx="8229600" cy="5721350"/>
          </a:xfrm>
        </p:spPr>
        <p:txBody>
          <a:bodyPr/>
          <a:lstStyle/>
          <a:p>
            <a:pPr marL="571500" indent="-571500" eaLnBrk="1" hangingPunct="1">
              <a:buClr>
                <a:srgbClr val="002060"/>
              </a:buClr>
              <a:buFont typeface="Garamond" pitchFamily="18" charset="0"/>
              <a:buAutoNum type="romanUcPeriod" startAt="5"/>
            </a:pPr>
            <a:r>
              <a:rPr lang="ar-SA" smtClean="0"/>
              <a:t>Examples and illustrations can further your understanding and be good cues for memory. Look for important details (supporting evidence, written illustrations of points, provisions or alternatives</a:t>
            </a:r>
            <a:r>
              <a:rPr lang="en-US" smtClean="0"/>
              <a:t> ).</a:t>
            </a:r>
          </a:p>
          <a:p>
            <a:pPr marL="571500" indent="-571500" eaLnBrk="1" hangingPunct="1">
              <a:buClr>
                <a:srgbClr val="002060"/>
              </a:buClr>
              <a:buFont typeface="Wingdings" pitchFamily="2" charset="2"/>
              <a:buNone/>
            </a:pPr>
            <a:endParaRPr lang="ar-SA" smtClean="0"/>
          </a:p>
          <a:p>
            <a:pPr marL="571500" indent="-571500" eaLnBrk="1" hangingPunct="1">
              <a:buClr>
                <a:srgbClr val="002060"/>
              </a:buClr>
              <a:buFont typeface="Garamond" pitchFamily="18" charset="0"/>
              <a:buAutoNum type="romanUcPeriod" startAt="5"/>
            </a:pPr>
            <a:r>
              <a:rPr lang="ar-SA" smtClean="0"/>
              <a:t>In your notes, underline or highlight the important points. Why?</a:t>
            </a:r>
            <a:endParaRPr lang="en-US" smtClean="0"/>
          </a:p>
          <a:p>
            <a:pPr marL="571500" indent="-571500" eaLnBrk="1" hangingPunct="1">
              <a:buClr>
                <a:srgbClr val="002060"/>
              </a:buClr>
              <a:buFont typeface="Wingdings" pitchFamily="2" charset="2"/>
              <a:buNone/>
            </a:pPr>
            <a:endParaRPr lang="ar-SA" smtClean="0"/>
          </a:p>
          <a:p>
            <a:pPr marL="571500" indent="-571500" eaLnBrk="1" hangingPunct="1">
              <a:buClr>
                <a:srgbClr val="002060"/>
              </a:buClr>
              <a:buFont typeface="Garamond" pitchFamily="18" charset="0"/>
              <a:buAutoNum type="romanUcPeriod" startAt="5"/>
            </a:pPr>
            <a:r>
              <a:rPr lang="ar-SA" smtClean="0"/>
              <a:t>Refer to the list of questions you made earlier and try to answer them.</a:t>
            </a:r>
            <a:endParaRPr lang="en-US" smtClean="0"/>
          </a:p>
          <a:p>
            <a:pPr marL="571500" indent="-571500" eaLnBrk="1" hangingPunct="1">
              <a:buFont typeface="Garamond" pitchFamily="18" charset="0"/>
              <a:buAutoNum type="romanUcPeriod" startAt="5"/>
            </a:pP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68313" y="260350"/>
            <a:ext cx="8229600" cy="1081088"/>
          </a:xfrm>
        </p:spPr>
        <p:txBody>
          <a:bodyPr/>
          <a:lstStyle/>
          <a:p>
            <a:pPr eaLnBrk="1" hangingPunct="1"/>
            <a:r>
              <a:rPr lang="ar-SA" sz="2800" b="1" smtClean="0"/>
              <a:t>SQW3R </a:t>
            </a:r>
            <a:r>
              <a:rPr lang="ar-SA" sz="2500" b="1" smtClean="0"/>
              <a:t>R2 = Recall</a:t>
            </a:r>
            <a:r>
              <a:rPr lang="en-US" sz="2500" b="1" smtClean="0"/>
              <a:t/>
            </a:r>
            <a:br>
              <a:rPr lang="en-US" sz="2500" b="1" smtClean="0"/>
            </a:br>
            <a:r>
              <a:rPr lang="ar-SA" sz="2500" b="1" smtClean="0"/>
              <a:t>RECALL straight after you finish taking notes. </a:t>
            </a:r>
            <a:endParaRPr lang="en-US" sz="2500" smtClean="0"/>
          </a:p>
        </p:txBody>
      </p:sp>
      <p:sp>
        <p:nvSpPr>
          <p:cNvPr id="10243" name="Rectangle 3"/>
          <p:cNvSpPr>
            <a:spLocks noGrp="1" noChangeArrowheads="1"/>
          </p:cNvSpPr>
          <p:nvPr>
            <p:ph type="body" idx="1"/>
          </p:nvPr>
        </p:nvSpPr>
        <p:spPr>
          <a:xfrm>
            <a:off x="468313" y="1484313"/>
            <a:ext cx="8229600" cy="4784725"/>
          </a:xfrm>
        </p:spPr>
        <p:txBody>
          <a:bodyPr/>
          <a:lstStyle/>
          <a:p>
            <a:pPr eaLnBrk="1" hangingPunct="1">
              <a:buFont typeface="Wingdings" pitchFamily="2" charset="2"/>
              <a:buNone/>
              <a:defRPr/>
            </a:pPr>
            <a:r>
              <a:rPr lang="ar-SA" dirty="0" smtClean="0"/>
              <a:t>You should now try to recall and write your thinking about what you have read. </a:t>
            </a:r>
          </a:p>
          <a:p>
            <a:pPr marL="514350" indent="-514350" eaLnBrk="1" hangingPunct="1">
              <a:buClr>
                <a:srgbClr val="002060"/>
              </a:buClr>
              <a:buSzPct val="100000"/>
              <a:buFont typeface="+mj-lt"/>
              <a:buAutoNum type="arabicPeriod"/>
              <a:defRPr/>
            </a:pPr>
            <a:r>
              <a:rPr lang="ar-SA" dirty="0" smtClean="0"/>
              <a:t>Close the book and cover your notes.</a:t>
            </a:r>
            <a:endParaRPr lang="en-US" dirty="0" smtClean="0"/>
          </a:p>
          <a:p>
            <a:pPr marL="514350" indent="-514350" eaLnBrk="1" hangingPunct="1">
              <a:buClr>
                <a:srgbClr val="002060"/>
              </a:buClr>
              <a:buSzPct val="100000"/>
              <a:buFont typeface="Wingdings" pitchFamily="2" charset="2"/>
              <a:buNone/>
              <a:defRPr/>
            </a:pPr>
            <a:endParaRPr lang="ar-SA" dirty="0" smtClean="0"/>
          </a:p>
          <a:p>
            <a:pPr marL="514350" indent="-514350" eaLnBrk="1" hangingPunct="1">
              <a:buClr>
                <a:srgbClr val="002060"/>
              </a:buClr>
              <a:buSzPct val="100000"/>
              <a:buFont typeface="+mj-lt"/>
              <a:buAutoNum type="arabicPeriod" startAt="2"/>
              <a:defRPr/>
            </a:pPr>
            <a:r>
              <a:rPr lang="ar-SA" dirty="0" smtClean="0"/>
              <a:t>Make notes of what you remember about the main thesis and points of the reading. </a:t>
            </a:r>
          </a:p>
          <a:p>
            <a:pPr marL="514350" indent="-514350" eaLnBrk="1" hangingPunct="1">
              <a:buClr>
                <a:srgbClr val="002060"/>
              </a:buClr>
              <a:buSzPct val="100000"/>
              <a:buFont typeface="Wingdings" pitchFamily="2" charset="2"/>
              <a:buNone/>
              <a:defRPr/>
            </a:pPr>
            <a:endParaRPr lang="ar-SA" dirty="0" smtClean="0"/>
          </a:p>
          <a:p>
            <a:pPr marL="514350" indent="-514350" eaLnBrk="1" hangingPunct="1">
              <a:buClr>
                <a:srgbClr val="002060"/>
              </a:buClr>
              <a:buSzPct val="100000"/>
              <a:buFont typeface="+mj-lt"/>
              <a:buAutoNum type="arabicPeriod" startAt="3"/>
              <a:defRPr/>
            </a:pPr>
            <a:r>
              <a:rPr lang="ar-SA" dirty="0" smtClean="0"/>
              <a:t>Check their accuracy against the notes you made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ar-SA" sz="2800" b="1" smtClean="0"/>
              <a:t>SQW3R</a:t>
            </a:r>
            <a:r>
              <a:rPr lang="en-US" sz="2800" b="1" smtClean="0"/>
              <a:t>  </a:t>
            </a:r>
            <a:r>
              <a:rPr lang="ar-SA" sz="2500" b="1" smtClean="0"/>
              <a:t>R2 = Recall</a:t>
            </a:r>
            <a:r>
              <a:rPr lang="en-US" sz="2500" b="1" smtClean="0"/>
              <a:t/>
            </a:r>
            <a:br>
              <a:rPr lang="en-US" sz="2500" b="1" smtClean="0"/>
            </a:br>
            <a:r>
              <a:rPr lang="ar-SA" sz="2500" b="1" smtClean="0"/>
              <a:t>RECALL straight after you finish taking notes. </a:t>
            </a:r>
            <a:endParaRPr lang="en-US" sz="2500" smtClean="0"/>
          </a:p>
        </p:txBody>
      </p:sp>
      <p:sp>
        <p:nvSpPr>
          <p:cNvPr id="50179" name="Rectangle 3"/>
          <p:cNvSpPr>
            <a:spLocks noGrp="1" noChangeArrowheads="1"/>
          </p:cNvSpPr>
          <p:nvPr>
            <p:ph type="body" idx="1"/>
          </p:nvPr>
        </p:nvSpPr>
        <p:spPr/>
        <p:txBody>
          <a:bodyPr/>
          <a:lstStyle/>
          <a:p>
            <a:pPr marL="514350" indent="-514350" eaLnBrk="1" hangingPunct="1">
              <a:buClr>
                <a:srgbClr val="002060"/>
              </a:buClr>
              <a:buFont typeface="Garamond" pitchFamily="18" charset="0"/>
              <a:buAutoNum type="arabicPeriod" startAt="4"/>
            </a:pPr>
            <a:r>
              <a:rPr lang="ar-SA" smtClean="0"/>
              <a:t>Return to the reading. Read one section at a time and try to recall what you have read. Reread the section that you could not recall to clarify it further.</a:t>
            </a:r>
          </a:p>
          <a:p>
            <a:pPr marL="514350" indent="-514350" eaLnBrk="1" hangingPunct="1">
              <a:buClr>
                <a:srgbClr val="002060"/>
              </a:buClr>
              <a:buFont typeface="Garamond" pitchFamily="18" charset="0"/>
              <a:buAutoNum type="arabicPeriod" startAt="4"/>
            </a:pPr>
            <a:r>
              <a:rPr lang="ar-SA" smtClean="0"/>
              <a:t>It can also be helpful to RECITE ideas aloud to help you remember. Sum up the main points verbally.</a:t>
            </a: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ar-SA" sz="3200" b="1" smtClean="0"/>
              <a:t>SQW3R </a:t>
            </a:r>
            <a:r>
              <a:rPr lang="ar-SA" sz="3000" b="1" smtClean="0"/>
              <a:t>R3 = Review</a:t>
            </a:r>
            <a:r>
              <a:rPr lang="en-US" sz="3000" b="1" smtClean="0"/>
              <a:t/>
            </a:r>
            <a:br>
              <a:rPr lang="en-US" sz="3000" b="1" smtClean="0"/>
            </a:br>
            <a:r>
              <a:rPr lang="ar-SA" sz="3000" b="1" smtClean="0"/>
              <a:t>Now REVIEW what you have read. </a:t>
            </a:r>
            <a:br>
              <a:rPr lang="ar-SA" sz="3000" b="1" smtClean="0"/>
            </a:br>
            <a:endParaRPr lang="en-US" sz="3000" b="1" smtClean="0"/>
          </a:p>
        </p:txBody>
      </p:sp>
      <p:sp>
        <p:nvSpPr>
          <p:cNvPr id="51203" name="Rectangle 3"/>
          <p:cNvSpPr>
            <a:spLocks noGrp="1" noChangeArrowheads="1"/>
          </p:cNvSpPr>
          <p:nvPr>
            <p:ph type="body" idx="1"/>
          </p:nvPr>
        </p:nvSpPr>
        <p:spPr/>
        <p:txBody>
          <a:bodyPr/>
          <a:lstStyle/>
          <a:p>
            <a:pPr eaLnBrk="1" hangingPunct="1">
              <a:buFont typeface="Wingdings" pitchFamily="2" charset="2"/>
              <a:buNone/>
            </a:pPr>
            <a:r>
              <a:rPr lang="ar-SA" b="1" dirty="0" smtClean="0"/>
              <a:t>At the end of your study period: </a:t>
            </a:r>
            <a:endParaRPr lang="ar-SA" dirty="0" smtClean="0"/>
          </a:p>
          <a:p>
            <a:pPr eaLnBrk="1" hangingPunct="1">
              <a:buFont typeface="Wingdings" pitchFamily="2" charset="2"/>
              <a:buNone/>
            </a:pPr>
            <a:r>
              <a:rPr lang="ar-SA" dirty="0" smtClean="0"/>
              <a:t>Check the accuracy of your notes against the original material (if you have underlined the main points, this should be simple). This is an important part of the process because it can really help you clarify and remember what you have read.</a:t>
            </a:r>
            <a:endParaRPr lang="ar-SA" b="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ar-SA" b="1" smtClean="0"/>
              <a:t>Learning</a:t>
            </a:r>
            <a:endParaRPr lang="en-GB" b="1" smtClean="0"/>
          </a:p>
        </p:txBody>
      </p:sp>
      <p:sp>
        <p:nvSpPr>
          <p:cNvPr id="19459" name="Rectangle 3"/>
          <p:cNvSpPr>
            <a:spLocks noGrp="1" noChangeArrowheads="1"/>
          </p:cNvSpPr>
          <p:nvPr>
            <p:ph type="body" idx="1"/>
          </p:nvPr>
        </p:nvSpPr>
        <p:spPr/>
        <p:txBody>
          <a:bodyPr/>
          <a:lstStyle/>
          <a:p>
            <a:pPr algn="just" eaLnBrk="1" hangingPunct="1">
              <a:lnSpc>
                <a:spcPct val="130000"/>
              </a:lnSpc>
            </a:pPr>
            <a:r>
              <a:rPr lang="en-US" altLang="ar-SA" sz="3600" b="1" smtClean="0"/>
              <a:t>It is a relatively permanent change in behavior and in the content of a course, is brought about by a planned learning experience.</a:t>
            </a:r>
            <a:endParaRPr lang="en-GB" smtClean="0"/>
          </a:p>
        </p:txBody>
      </p:sp>
      <p:sp>
        <p:nvSpPr>
          <p:cNvPr id="19460" name="Date Placeholder 5"/>
          <p:cNvSpPr>
            <a:spLocks noGrp="1"/>
          </p:cNvSpPr>
          <p:nvPr>
            <p:ph type="dt" sz="quarter" idx="10"/>
          </p:nvPr>
        </p:nvSpPr>
        <p:spPr>
          <a:noFill/>
        </p:spPr>
        <p:txBody>
          <a:bodyPr/>
          <a:lstStyle/>
          <a:p>
            <a:fld id="{17C5D9BB-BFE2-4C95-8A56-46574E8BB7C0}" type="datetime1">
              <a:rPr lang="ar-SA" smtClean="0">
                <a:cs typeface="Arial" charset="0"/>
              </a:rPr>
              <a:pPr/>
              <a:t>14/10/1432</a:t>
            </a:fld>
            <a:endParaRPr lang="en-GB" smtClean="0">
              <a:cs typeface="Arial" charset="0"/>
            </a:endParaRPr>
          </a:p>
        </p:txBody>
      </p:sp>
      <p:sp>
        <p:nvSpPr>
          <p:cNvPr id="19461" name="Slide Number Placeholder 6"/>
          <p:cNvSpPr>
            <a:spLocks noGrp="1"/>
          </p:cNvSpPr>
          <p:nvPr>
            <p:ph type="sldNum" sz="quarter" idx="12"/>
          </p:nvPr>
        </p:nvSpPr>
        <p:spPr>
          <a:noFill/>
        </p:spPr>
        <p:txBody>
          <a:bodyPr/>
          <a:lstStyle/>
          <a:p>
            <a:fld id="{A39CFDF1-AE52-4448-ADF3-5DA31A25DA4A}" type="slidenum">
              <a:rPr lang="en-GB" smtClean="0">
                <a:cs typeface="Arial" charset="0"/>
              </a:rPr>
              <a:pPr/>
              <a:t>4</a:t>
            </a:fld>
            <a:endParaRPr lang="en-GB" smtClean="0">
              <a:cs typeface="Arial" charset="0"/>
            </a:endParaRPr>
          </a:p>
        </p:txBody>
      </p:sp>
      <p:sp>
        <p:nvSpPr>
          <p:cNvPr id="19462"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28625" y="214313"/>
            <a:ext cx="8186738" cy="508000"/>
          </a:xfrm>
        </p:spPr>
        <p:txBody>
          <a:bodyPr/>
          <a:lstStyle/>
          <a:p>
            <a:pPr eaLnBrk="1" hangingPunct="1"/>
            <a:r>
              <a:rPr lang="ar-SA" b="1" smtClean="0"/>
              <a:t>The next day:</a:t>
            </a:r>
            <a:endParaRPr lang="en-US" smtClean="0"/>
          </a:p>
        </p:txBody>
      </p:sp>
      <p:sp>
        <p:nvSpPr>
          <p:cNvPr id="52227" name="Rectangle 3"/>
          <p:cNvSpPr>
            <a:spLocks noGrp="1" noChangeArrowheads="1"/>
          </p:cNvSpPr>
          <p:nvPr>
            <p:ph type="body" idx="1"/>
          </p:nvPr>
        </p:nvSpPr>
        <p:spPr>
          <a:xfrm>
            <a:off x="142875" y="1000125"/>
            <a:ext cx="8858250" cy="5572125"/>
          </a:xfrm>
        </p:spPr>
        <p:txBody>
          <a:bodyPr/>
          <a:lstStyle/>
          <a:p>
            <a:pPr marL="514350" indent="-514350" eaLnBrk="1" hangingPunct="1">
              <a:buClr>
                <a:srgbClr val="FF0000"/>
              </a:buClr>
              <a:buFont typeface="Garamond" pitchFamily="18" charset="0"/>
              <a:buAutoNum type="alphaUcPeriod"/>
            </a:pPr>
            <a:r>
              <a:rPr lang="ar-SA" dirty="0" smtClean="0"/>
              <a:t>Read through your notes to reacquaint yourself with the main thesis and key points. </a:t>
            </a:r>
          </a:p>
          <a:p>
            <a:pPr marL="514350" indent="-514350" eaLnBrk="1" hangingPunct="1">
              <a:buClr>
                <a:srgbClr val="FF0000"/>
              </a:buClr>
              <a:buFont typeface="Garamond" pitchFamily="18" charset="0"/>
              <a:buAutoNum type="alphaUcPeriod"/>
            </a:pPr>
            <a:r>
              <a:rPr lang="ar-SA" dirty="0" smtClean="0"/>
              <a:t>Now read through the questions you noted down and try to answer them from memory. </a:t>
            </a:r>
          </a:p>
          <a:p>
            <a:pPr marL="514350" indent="-514350" eaLnBrk="1" hangingPunct="1">
              <a:buClr>
                <a:srgbClr val="FF0000"/>
              </a:buClr>
              <a:buFont typeface="Garamond" pitchFamily="18" charset="0"/>
              <a:buAutoNum type="alphaUcPeriod"/>
            </a:pPr>
            <a:r>
              <a:rPr lang="ar-SA" dirty="0" smtClean="0"/>
              <a:t>Try doing the same thing after a few days.</a:t>
            </a:r>
          </a:p>
          <a:p>
            <a:pPr marL="514350" indent="-514350" eaLnBrk="1" hangingPunct="1">
              <a:buClr>
                <a:srgbClr val="FF0000"/>
              </a:buClr>
              <a:buFont typeface="Wingdings" pitchFamily="2" charset="2"/>
              <a:buNone/>
            </a:pPr>
            <a:r>
              <a:rPr lang="ar-SA" dirty="0" smtClean="0"/>
              <a:t>   If you are reading for a course, periodically reviewing notes will help you at exam time. The more you revise throughout semester, the less you will need to cram during exam study periods.</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85720" y="609600"/>
            <a:ext cx="8643998" cy="1143000"/>
          </a:xfrm>
        </p:spPr>
        <p:txBody>
          <a:bodyPr/>
          <a:lstStyle/>
          <a:p>
            <a:r>
              <a:rPr lang="en-US" sz="5400" b="1" dirty="0" smtClean="0">
                <a:solidFill>
                  <a:schemeClr val="tx1"/>
                </a:solidFill>
              </a:rPr>
              <a:t>Is Your Reading Relevant? </a:t>
            </a:r>
            <a:br>
              <a:rPr lang="en-US" sz="5400" b="1" dirty="0" smtClean="0">
                <a:solidFill>
                  <a:schemeClr val="tx1"/>
                </a:solidFill>
              </a:rPr>
            </a:br>
            <a:endParaRPr lang="en-US" sz="4000" dirty="0" smtClean="0"/>
          </a:p>
        </p:txBody>
      </p:sp>
      <p:sp>
        <p:nvSpPr>
          <p:cNvPr id="53251" name="Content Placeholder 2"/>
          <p:cNvSpPr>
            <a:spLocks noGrp="1"/>
          </p:cNvSpPr>
          <p:nvPr>
            <p:ph idx="1"/>
          </p:nvPr>
        </p:nvSpPr>
        <p:spPr/>
        <p:txBody>
          <a:bodyPr/>
          <a:lstStyle/>
          <a:p>
            <a:r>
              <a:rPr lang="en-US" sz="3600" dirty="0" smtClean="0"/>
              <a:t>Select a book or article: Ask yourself what it is you must find out. </a:t>
            </a:r>
          </a:p>
          <a:p>
            <a:r>
              <a:rPr lang="en-US" sz="3600" dirty="0" smtClean="0"/>
              <a:t>Use the contents page first. Is the information you are looking for listed? </a:t>
            </a:r>
          </a:p>
          <a:p>
            <a:r>
              <a:rPr lang="en-US" sz="3600" dirty="0" smtClean="0"/>
              <a:t>Go to the index at the back. Locate key words.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z="4800" b="1" smtClean="0">
                <a:solidFill>
                  <a:schemeClr val="tx1"/>
                </a:solidFill>
              </a:rPr>
              <a:t>Skim through the first chapter.</a:t>
            </a:r>
            <a:endParaRPr lang="en-US" sz="3600" b="1" smtClean="0"/>
          </a:p>
        </p:txBody>
      </p:sp>
      <p:sp>
        <p:nvSpPr>
          <p:cNvPr id="54275" name="Content Placeholder 2"/>
          <p:cNvSpPr>
            <a:spLocks noGrp="1"/>
          </p:cNvSpPr>
          <p:nvPr>
            <p:ph idx="1"/>
          </p:nvPr>
        </p:nvSpPr>
        <p:spPr/>
        <p:txBody>
          <a:bodyPr/>
          <a:lstStyle/>
          <a:p>
            <a:pPr algn="ctr">
              <a:buFont typeface="Wingdings" pitchFamily="2" charset="2"/>
              <a:buNone/>
            </a:pPr>
            <a:r>
              <a:rPr lang="en-US" dirty="0" smtClean="0"/>
              <a:t>If the chapter is relevant, </a:t>
            </a:r>
          </a:p>
          <a:p>
            <a:r>
              <a:rPr lang="en-US" dirty="0" smtClean="0"/>
              <a:t>read the first and last paragraphs. </a:t>
            </a:r>
          </a:p>
          <a:p>
            <a:r>
              <a:rPr lang="en-US" dirty="0" smtClean="0"/>
              <a:t>Ask yourself what the author is saying. </a:t>
            </a:r>
          </a:p>
          <a:p>
            <a:pPr>
              <a:buFont typeface="Wingdings" pitchFamily="2" charset="2"/>
              <a:buNone/>
            </a:pPr>
            <a:r>
              <a:rPr lang="en-US" dirty="0" smtClean="0"/>
              <a:t>From this, you can gain an overall view of the content, enabling you to decide on the relevance of the book to your topic.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6"/>
          <p:cNvSpPr>
            <a:spLocks noGrp="1" noChangeArrowheads="1"/>
          </p:cNvSpPr>
          <p:nvPr>
            <p:ph type="sldNum" sz="quarter" idx="12"/>
          </p:nvPr>
        </p:nvSpPr>
        <p:spPr>
          <a:noFill/>
        </p:spPr>
        <p:txBody>
          <a:bodyPr/>
          <a:lstStyle/>
          <a:p>
            <a:fld id="{B155878D-ED5E-4F5F-A2F2-630CDF26D4CD}" type="slidenum">
              <a:rPr lang="ar-SA" smtClean="0">
                <a:cs typeface="Arial" charset="0"/>
              </a:rPr>
              <a:pPr/>
              <a:t>43</a:t>
            </a:fld>
            <a:endParaRPr lang="en-GB" smtClean="0">
              <a:cs typeface="Arial" charset="0"/>
            </a:endParaRPr>
          </a:p>
        </p:txBody>
      </p:sp>
      <p:sp>
        <p:nvSpPr>
          <p:cNvPr id="55299" name="Rectangle 2"/>
          <p:cNvSpPr>
            <a:spLocks noGrp="1" noChangeArrowheads="1"/>
          </p:cNvSpPr>
          <p:nvPr>
            <p:ph type="ctrTitle"/>
          </p:nvPr>
        </p:nvSpPr>
        <p:spPr>
          <a:xfrm>
            <a:off x="684213" y="0"/>
            <a:ext cx="7315200" cy="1257300"/>
          </a:xfrm>
        </p:spPr>
        <p:txBody>
          <a:bodyPr/>
          <a:lstStyle/>
          <a:p>
            <a:pPr eaLnBrk="1" hangingPunct="1"/>
            <a:r>
              <a:rPr lang="en-US" sz="4000" b="1" dirty="0" smtClean="0">
                <a:latin typeface="Century Gothic" pitchFamily="34" charset="0"/>
              </a:rPr>
              <a:t>BUILDING ON THE PRINCIPLES OF ADULT LEARNING</a:t>
            </a:r>
          </a:p>
        </p:txBody>
      </p:sp>
      <p:graphicFrame>
        <p:nvGraphicFramePr>
          <p:cNvPr id="1008643" name="Group 3"/>
          <p:cNvGraphicFramePr>
            <a:graphicFrameLocks noGrp="1"/>
          </p:cNvGraphicFramePr>
          <p:nvPr/>
        </p:nvGraphicFramePr>
        <p:xfrm>
          <a:off x="285750" y="1341438"/>
          <a:ext cx="8215370" cy="4988561"/>
        </p:xfrm>
        <a:graphic>
          <a:graphicData uri="http://schemas.openxmlformats.org/drawingml/2006/table">
            <a:tbl>
              <a:tblPr/>
              <a:tblGrid>
                <a:gridCol w="4158862"/>
                <a:gridCol w="4056508"/>
              </a:tblGrid>
              <a:tr h="881063">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Adult Learners are most successful when: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The Tutor should therefore:</a:t>
                      </a:r>
                    </a:p>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defRPr/>
                      </a:pPr>
                      <a:r>
                        <a:rPr kumimoji="0" lang="en-US" sz="2400" b="1" i="0" u="none" strike="noStrike" cap="none" normalizeH="0" baseline="0" dirty="0" smtClean="0">
                          <a:ln>
                            <a:noFill/>
                          </a:ln>
                          <a:solidFill>
                            <a:srgbClr val="FF0000"/>
                          </a:solidFill>
                          <a:effectLst/>
                          <a:latin typeface="Century Gothic" pitchFamily="34" charset="0"/>
                          <a:cs typeface="Arial" pitchFamily="34" charset="0"/>
                        </a:rPr>
                        <a:t>Remember in EBM</a:t>
                      </a:r>
                    </a:p>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66788">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There is a high degree of personal motivation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Use the learners’ enthusiasm</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1611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learning is within their capacity to learn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Avoid excessive jargon and/or showing off his/her own knowledge</a:t>
                      </a:r>
                    </a:p>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Ensure the learner is not over-tired</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12813">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learning experience is meaningful</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Clearly relate the learning experience to practice</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8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6"/>
          <p:cNvSpPr>
            <a:spLocks noGrp="1" noChangeArrowheads="1"/>
          </p:cNvSpPr>
          <p:nvPr>
            <p:ph type="sldNum" sz="quarter" idx="12"/>
          </p:nvPr>
        </p:nvSpPr>
        <p:spPr>
          <a:noFill/>
        </p:spPr>
        <p:txBody>
          <a:bodyPr/>
          <a:lstStyle/>
          <a:p>
            <a:fld id="{215C422C-F289-4137-BDDD-F4A404341DD7}" type="slidenum">
              <a:rPr lang="ar-SA" smtClean="0">
                <a:cs typeface="Arial" charset="0"/>
              </a:rPr>
              <a:pPr/>
              <a:t>44</a:t>
            </a:fld>
            <a:endParaRPr lang="en-GB" smtClean="0">
              <a:cs typeface="Arial" charset="0"/>
            </a:endParaRPr>
          </a:p>
        </p:txBody>
      </p:sp>
      <p:graphicFrame>
        <p:nvGraphicFramePr>
          <p:cNvPr id="1010711" name="Group 23"/>
          <p:cNvGraphicFramePr>
            <a:graphicFrameLocks noGrp="1"/>
          </p:cNvGraphicFramePr>
          <p:nvPr/>
        </p:nvGraphicFramePr>
        <p:xfrm>
          <a:off x="142875" y="128588"/>
          <a:ext cx="8786842" cy="6443568"/>
        </p:xfrm>
        <a:graphic>
          <a:graphicData uri="http://schemas.openxmlformats.org/drawingml/2006/table">
            <a:tbl>
              <a:tblPr/>
              <a:tblGrid>
                <a:gridCol w="4447795"/>
                <a:gridCol w="4339047"/>
              </a:tblGrid>
              <a:tr h="772245">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Adult Learners are most successful when:</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chemeClr val="tx1"/>
                          </a:solidFill>
                          <a:effectLst/>
                          <a:latin typeface="Century Gothic" pitchFamily="34" charset="0"/>
                          <a:cs typeface="Times New Roman" pitchFamily="18" charset="0"/>
                        </a:rPr>
                        <a:t>The Tutor should therefore:</a:t>
                      </a:r>
                    </a:p>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1" i="0" u="none" strike="noStrike" cap="none" normalizeH="0" baseline="0" dirty="0" smtClean="0">
                          <a:ln>
                            <a:noFill/>
                          </a:ln>
                          <a:solidFill>
                            <a:srgbClr val="FF0000"/>
                          </a:solidFill>
                          <a:effectLst/>
                          <a:latin typeface="Century Gothic" pitchFamily="34" charset="0"/>
                          <a:cs typeface="Arial" pitchFamily="34" charset="0"/>
                        </a:rPr>
                        <a:t>Remember in EBM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006">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There is active involvement</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Involve the learners</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4131">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learning is experience-centered</a:t>
                      </a:r>
                    </a:p>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endParaRPr kumimoji="0" lang="en-US" sz="2400" b="0" i="0" u="none" strike="noStrike" cap="none" normalizeH="0" baseline="0" dirty="0" smtClean="0">
                        <a:ln>
                          <a:noFill/>
                        </a:ln>
                        <a:solidFill>
                          <a:schemeClr val="tx1"/>
                        </a:solidFill>
                        <a:effectLst/>
                        <a:latin typeface="Century Gothic"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The learner can reflect on the experience</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Clearly relate the learners’ experience requiring them to ask and answer questions </a:t>
                      </a:r>
                      <a:r>
                        <a:rPr kumimoji="0" lang="en-US" sz="2400" b="0" i="1" u="none" strike="noStrike" cap="none" normalizeH="0" baseline="0" dirty="0" smtClean="0">
                          <a:ln>
                            <a:noFill/>
                          </a:ln>
                          <a:solidFill>
                            <a:schemeClr val="tx1"/>
                          </a:solidFill>
                          <a:effectLst/>
                          <a:latin typeface="Century Gothic" pitchFamily="34" charset="0"/>
                          <a:cs typeface="Times New Roman" pitchFamily="18" charset="0"/>
                        </a:rPr>
                        <a:t>(discuss)</a:t>
                      </a:r>
                      <a:endParaRPr kumimoji="0" lang="en-US" sz="2400" b="0" i="1"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3231">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Clear goals are set</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Identify the expectations of each learning experience</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3906">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Regular feedback is provided</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chemeClr val="tx1"/>
                          </a:solidFill>
                          <a:effectLst/>
                          <a:latin typeface="Century Gothic" pitchFamily="34" charset="0"/>
                          <a:cs typeface="Times New Roman" pitchFamily="18" charset="0"/>
                        </a:rPr>
                        <a:t>Provide regular, timely feedback which is specific both for positive features and suggestions for improvement</a:t>
                      </a:r>
                      <a:endParaRPr kumimoji="0" lang="en-US" sz="2400" b="0" i="0" u="none" strike="noStrike" cap="none" normalizeH="0" baseline="0" dirty="0" smtClean="0">
                        <a:ln>
                          <a:noFill/>
                        </a:ln>
                        <a:solidFill>
                          <a:schemeClr val="tx1"/>
                        </a:solidFill>
                        <a:effectLst/>
                        <a:latin typeface="Century Gothic"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685800" y="609600"/>
            <a:ext cx="7672388" cy="3176588"/>
          </a:xfrm>
        </p:spPr>
        <p:txBody>
          <a:bodyPr/>
          <a:lstStyle/>
          <a:p>
            <a:r>
              <a:rPr lang="en-GB" b="1" dirty="0" smtClean="0">
                <a:latin typeface="Century Gothic" pitchFamily="34" charset="0"/>
              </a:rPr>
              <a:t>What are the educational activities that you can do while in the HC ?</a:t>
            </a:r>
            <a:endParaRPr lang="ar-SA" sz="4800" dirty="0" smtClean="0"/>
          </a:p>
        </p:txBody>
      </p:sp>
      <p:sp>
        <p:nvSpPr>
          <p:cNvPr id="57347" name="Date Placeholder 3"/>
          <p:cNvSpPr>
            <a:spLocks noGrp="1"/>
          </p:cNvSpPr>
          <p:nvPr>
            <p:ph type="dt" sz="quarter" idx="10"/>
          </p:nvPr>
        </p:nvSpPr>
        <p:spPr>
          <a:noFill/>
        </p:spPr>
        <p:txBody>
          <a:bodyPr/>
          <a:lstStyle/>
          <a:p>
            <a:fld id="{A22DD147-0595-438C-9954-F3FDF09BAB22}" type="datetime1">
              <a:rPr lang="ar-SA" smtClean="0">
                <a:cs typeface="Arial" charset="0"/>
              </a:rPr>
              <a:pPr/>
              <a:t>14/10/1432</a:t>
            </a:fld>
            <a:endParaRPr lang="en-GB" smtClean="0">
              <a:cs typeface="Arial" charset="0"/>
            </a:endParaRPr>
          </a:p>
        </p:txBody>
      </p:sp>
      <p:sp>
        <p:nvSpPr>
          <p:cNvPr id="57348"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57349" name="Slide Number Placeholder 5"/>
          <p:cNvSpPr>
            <a:spLocks noGrp="1"/>
          </p:cNvSpPr>
          <p:nvPr>
            <p:ph type="sldNum" sz="quarter" idx="12"/>
          </p:nvPr>
        </p:nvSpPr>
        <p:spPr>
          <a:noFill/>
        </p:spPr>
        <p:txBody>
          <a:bodyPr/>
          <a:lstStyle/>
          <a:p>
            <a:fld id="{C48A4808-01F9-41E1-993E-1B992FC54B97}" type="slidenum">
              <a:rPr lang="en-GB" smtClean="0">
                <a:cs typeface="Arial" charset="0"/>
              </a:rPr>
              <a:pPr/>
              <a:t>45</a:t>
            </a:fld>
            <a:endParaRPr lang="en-GB" smtClean="0">
              <a:cs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685800" y="500063"/>
            <a:ext cx="8101013" cy="5595937"/>
          </a:xfrm>
        </p:spPr>
        <p:txBody>
          <a:bodyPr/>
          <a:lstStyle/>
          <a:p>
            <a:r>
              <a:rPr lang="en-GB" dirty="0" smtClean="0"/>
              <a:t>Observation and discussion with the PHC physician while consulting their patients. Make notes about what you observe.</a:t>
            </a:r>
            <a:endParaRPr lang="en-US" dirty="0" smtClean="0"/>
          </a:p>
          <a:p>
            <a:r>
              <a:rPr lang="en-GB" dirty="0" smtClean="0"/>
              <a:t>Interviewing certain selected patients alone.</a:t>
            </a:r>
            <a:endParaRPr lang="en-US" dirty="0" smtClean="0"/>
          </a:p>
          <a:p>
            <a:r>
              <a:rPr lang="en-GB" dirty="0" smtClean="0"/>
              <a:t>Discussion with different team members (one session each</a:t>
            </a:r>
            <a:r>
              <a:rPr lang="ar-SA" dirty="0" smtClean="0"/>
              <a:t>(</a:t>
            </a:r>
            <a:endParaRPr lang="en-US" dirty="0" smtClean="0"/>
          </a:p>
          <a:p>
            <a:r>
              <a:rPr lang="en-GB" dirty="0" smtClean="0"/>
              <a:t>Lecturing in the centre.</a:t>
            </a:r>
            <a:endParaRPr lang="en-US" dirty="0" smtClean="0"/>
          </a:p>
          <a:p>
            <a:r>
              <a:rPr lang="en-GB" dirty="0" smtClean="0"/>
              <a:t>Design a health education material for the practice.</a:t>
            </a:r>
            <a:endParaRPr lang="ar-SA" dirty="0" smtClean="0"/>
          </a:p>
        </p:txBody>
      </p:sp>
      <p:sp>
        <p:nvSpPr>
          <p:cNvPr id="58371" name="Date Placeholder 3"/>
          <p:cNvSpPr>
            <a:spLocks noGrp="1"/>
          </p:cNvSpPr>
          <p:nvPr>
            <p:ph type="dt" sz="quarter" idx="10"/>
          </p:nvPr>
        </p:nvSpPr>
        <p:spPr>
          <a:noFill/>
        </p:spPr>
        <p:txBody>
          <a:bodyPr/>
          <a:lstStyle/>
          <a:p>
            <a:fld id="{F68F7F1B-5588-46A4-BD44-680DC5FFEF10}" type="datetime1">
              <a:rPr lang="ar-SA" smtClean="0">
                <a:cs typeface="Arial" charset="0"/>
              </a:rPr>
              <a:pPr/>
              <a:t>14/10/1432</a:t>
            </a:fld>
            <a:endParaRPr lang="en-GB" smtClean="0">
              <a:cs typeface="Arial" charset="0"/>
            </a:endParaRPr>
          </a:p>
        </p:txBody>
      </p:sp>
      <p:sp>
        <p:nvSpPr>
          <p:cNvPr id="58372"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58373" name="Slide Number Placeholder 5"/>
          <p:cNvSpPr>
            <a:spLocks noGrp="1"/>
          </p:cNvSpPr>
          <p:nvPr>
            <p:ph type="sldNum" sz="quarter" idx="12"/>
          </p:nvPr>
        </p:nvSpPr>
        <p:spPr>
          <a:noFill/>
        </p:spPr>
        <p:txBody>
          <a:bodyPr/>
          <a:lstStyle/>
          <a:p>
            <a:fld id="{E0889DE7-4531-4FD6-A3A9-76AE88102919}" type="slidenum">
              <a:rPr lang="en-GB" smtClean="0">
                <a:cs typeface="Arial" charset="0"/>
              </a:rPr>
              <a:pPr/>
              <a:t>46</a:t>
            </a:fld>
            <a:endParaRPr lang="en-GB" smtClean="0">
              <a:cs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357188" y="357188"/>
            <a:ext cx="8101012" cy="5738812"/>
          </a:xfrm>
        </p:spPr>
        <p:txBody>
          <a:bodyPr/>
          <a:lstStyle/>
          <a:p>
            <a:r>
              <a:rPr lang="en-GB" dirty="0" smtClean="0"/>
              <a:t>Free time in your schedule should be made use of e.g.  by reading in the library or discussion with colleagues  or any other useful activity.</a:t>
            </a:r>
            <a:endParaRPr lang="en-US" dirty="0" smtClean="0"/>
          </a:p>
          <a:p>
            <a:r>
              <a:rPr lang="en-GB" dirty="0" smtClean="0"/>
              <a:t>A good deal of learning in the practice is one to one. However you are strongly recommended to attend the continuing medical education activities of the family medicine clinics</a:t>
            </a:r>
            <a:endParaRPr lang="en-US" dirty="0" smtClean="0"/>
          </a:p>
          <a:p>
            <a:endParaRPr lang="ar-SA" dirty="0" smtClean="0"/>
          </a:p>
        </p:txBody>
      </p:sp>
      <p:sp>
        <p:nvSpPr>
          <p:cNvPr id="59395" name="Date Placeholder 3"/>
          <p:cNvSpPr>
            <a:spLocks noGrp="1"/>
          </p:cNvSpPr>
          <p:nvPr>
            <p:ph type="dt" sz="quarter" idx="10"/>
          </p:nvPr>
        </p:nvSpPr>
        <p:spPr>
          <a:noFill/>
        </p:spPr>
        <p:txBody>
          <a:bodyPr/>
          <a:lstStyle/>
          <a:p>
            <a:fld id="{D2FC11A1-490C-47F0-8670-4FE6D2C9C4DA}" type="datetime1">
              <a:rPr lang="ar-SA" smtClean="0">
                <a:cs typeface="Arial" charset="0"/>
              </a:rPr>
              <a:pPr/>
              <a:t>14/10/1432</a:t>
            </a:fld>
            <a:endParaRPr lang="en-GB" smtClean="0">
              <a:cs typeface="Arial" charset="0"/>
            </a:endParaRPr>
          </a:p>
        </p:txBody>
      </p:sp>
      <p:sp>
        <p:nvSpPr>
          <p:cNvPr id="59396"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59397" name="Slide Number Placeholder 5"/>
          <p:cNvSpPr>
            <a:spLocks noGrp="1"/>
          </p:cNvSpPr>
          <p:nvPr>
            <p:ph type="sldNum" sz="quarter" idx="12"/>
          </p:nvPr>
        </p:nvSpPr>
        <p:spPr>
          <a:noFill/>
        </p:spPr>
        <p:txBody>
          <a:bodyPr/>
          <a:lstStyle/>
          <a:p>
            <a:fld id="{C7E0CFF5-64B8-4E72-8305-5641A0ABAA39}" type="slidenum">
              <a:rPr lang="en-GB" smtClean="0">
                <a:cs typeface="Arial" charset="0"/>
              </a:rPr>
              <a:pPr/>
              <a:t>47</a:t>
            </a:fld>
            <a:endParaRPr lang="en-GB" smtClean="0">
              <a:cs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وان 1"/>
          <p:cNvSpPr>
            <a:spLocks noGrp="1"/>
          </p:cNvSpPr>
          <p:nvPr>
            <p:ph type="title"/>
          </p:nvPr>
        </p:nvSpPr>
        <p:spPr/>
        <p:txBody>
          <a:bodyPr/>
          <a:lstStyle/>
          <a:p>
            <a:endParaRPr lang="ar-SA" smtClean="0"/>
          </a:p>
        </p:txBody>
      </p:sp>
      <p:sp>
        <p:nvSpPr>
          <p:cNvPr id="60419" name="عنصر نائب للمحتوى 2"/>
          <p:cNvSpPr>
            <a:spLocks noGrp="1"/>
          </p:cNvSpPr>
          <p:nvPr>
            <p:ph idx="1"/>
          </p:nvPr>
        </p:nvSpPr>
        <p:spPr/>
        <p:txBody>
          <a:bodyPr/>
          <a:lstStyle/>
          <a:p>
            <a:pPr marL="514350" indent="-514350">
              <a:buFont typeface="Times New Roman" pitchFamily="18" charset="0"/>
              <a:buAutoNum type="alphaUcPeriod"/>
            </a:pPr>
            <a:r>
              <a:rPr lang="en-US" smtClean="0"/>
              <a:t>Read the whole curriculum guidelines</a:t>
            </a:r>
          </a:p>
          <a:p>
            <a:pPr marL="514350" indent="-514350">
              <a:buFont typeface="Times New Roman" pitchFamily="18" charset="0"/>
              <a:buAutoNum type="alphaUcPeriod"/>
            </a:pPr>
            <a:r>
              <a:rPr lang="en-US" smtClean="0"/>
              <a:t>Don t read</a:t>
            </a:r>
          </a:p>
          <a:p>
            <a:pPr marL="514350" indent="-514350">
              <a:buFont typeface="Times New Roman" pitchFamily="18" charset="0"/>
              <a:buAutoNum type="alphaUcPeriod"/>
            </a:pPr>
            <a:r>
              <a:rPr lang="en-US" smtClean="0"/>
              <a:t>Read some</a:t>
            </a:r>
          </a:p>
          <a:p>
            <a:pPr marL="514350" indent="-514350">
              <a:buFont typeface="Times New Roman" pitchFamily="18" charset="0"/>
              <a:buAutoNum type="alphaUcPeriod"/>
            </a:pPr>
            <a:r>
              <a:rPr lang="en-US" smtClean="0"/>
              <a:t>Read all but next week</a:t>
            </a:r>
          </a:p>
        </p:txBody>
      </p:sp>
      <p:sp>
        <p:nvSpPr>
          <p:cNvPr id="60420" name="عنصر نائب للتاريخ 3"/>
          <p:cNvSpPr>
            <a:spLocks noGrp="1"/>
          </p:cNvSpPr>
          <p:nvPr>
            <p:ph type="dt" sz="quarter" idx="10"/>
          </p:nvPr>
        </p:nvSpPr>
        <p:spPr>
          <a:noFill/>
        </p:spPr>
        <p:txBody>
          <a:bodyPr/>
          <a:lstStyle/>
          <a:p>
            <a:fld id="{B8249F39-5B6D-4FFF-92AA-AB2709F47334}" type="datetime1">
              <a:rPr lang="ar-SA" smtClean="0">
                <a:cs typeface="Arial" charset="0"/>
              </a:rPr>
              <a:pPr/>
              <a:t>14/10/1432</a:t>
            </a:fld>
            <a:endParaRPr lang="en-GB" smtClean="0">
              <a:cs typeface="Arial" charset="0"/>
            </a:endParaRPr>
          </a:p>
        </p:txBody>
      </p:sp>
      <p:sp>
        <p:nvSpPr>
          <p:cNvPr id="60421" name="عنصر نائب للتذييل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60422" name="عنصر نائب لرقم الشريحة 5"/>
          <p:cNvSpPr>
            <a:spLocks noGrp="1"/>
          </p:cNvSpPr>
          <p:nvPr>
            <p:ph type="sldNum" sz="quarter" idx="12"/>
          </p:nvPr>
        </p:nvSpPr>
        <p:spPr>
          <a:noFill/>
        </p:spPr>
        <p:txBody>
          <a:bodyPr/>
          <a:lstStyle/>
          <a:p>
            <a:fld id="{2614A723-FECD-481C-AF69-450DB5DF41D3}" type="slidenum">
              <a:rPr lang="en-GB" smtClean="0">
                <a:cs typeface="Arial" charset="0"/>
              </a:rPr>
              <a:pPr/>
              <a:t>48</a:t>
            </a:fld>
            <a:endParaRPr lang="en-GB" smtClean="0">
              <a:cs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en-GB" smtClean="0"/>
          </a:p>
        </p:txBody>
      </p:sp>
      <p:pic>
        <p:nvPicPr>
          <p:cNvPr id="10243" name="Picture 3" descr="413"/>
          <p:cNvPicPr>
            <a:picLocks noGrp="1" noChangeAspect="1" noChangeArrowheads="1"/>
          </p:cNvPicPr>
          <p:nvPr>
            <p:ph idx="1"/>
          </p:nvPr>
        </p:nvPicPr>
        <p:blipFill>
          <a:blip r:embed="rId3" cstate="print"/>
          <a:srcRect/>
          <a:stretch>
            <a:fillRect/>
          </a:stretch>
        </p:blipFill>
        <p:spPr>
          <a:xfrm>
            <a:off x="-1588" y="0"/>
            <a:ext cx="9145588" cy="6858000"/>
          </a:xfrm>
          <a:noFill/>
        </p:spPr>
      </p:pic>
      <p:sp>
        <p:nvSpPr>
          <p:cNvPr id="10244" name="Oval 4"/>
          <p:cNvSpPr>
            <a:spLocks noChangeArrowheads="1"/>
          </p:cNvSpPr>
          <p:nvPr/>
        </p:nvSpPr>
        <p:spPr bwMode="auto">
          <a:xfrm>
            <a:off x="1619250" y="549275"/>
            <a:ext cx="3673475" cy="1655763"/>
          </a:xfrm>
          <a:prstGeom prst="ellipse">
            <a:avLst/>
          </a:prstGeom>
          <a:solidFill>
            <a:schemeClr val="accent2"/>
          </a:solidFill>
          <a:ln w="9525">
            <a:solidFill>
              <a:schemeClr val="tx1"/>
            </a:solidFill>
            <a:miter lim="800000"/>
            <a:headEnd/>
            <a:tailEnd/>
          </a:ln>
        </p:spPr>
        <p:txBody>
          <a:bodyPr wrap="none" anchor="ctr"/>
          <a:lstStyle/>
          <a:p>
            <a:pPr algn="ctr"/>
            <a:r>
              <a:rPr lang="en-GB" dirty="0">
                <a:solidFill>
                  <a:schemeClr val="tx2"/>
                </a:solidFill>
                <a:latin typeface="Tahoma" pitchFamily="34" charset="0"/>
              </a:rPr>
              <a:t>Adult Learning theory </a:t>
            </a:r>
          </a:p>
          <a:p>
            <a:pPr algn="ctr"/>
            <a:r>
              <a:rPr lang="en-GB" dirty="0">
                <a:solidFill>
                  <a:schemeClr val="tx2"/>
                </a:solidFill>
                <a:latin typeface="Tahoma" pitchFamily="34" charset="0"/>
              </a:rPr>
              <a:t>Malcolm Knowles</a:t>
            </a:r>
            <a:endParaRPr lang="en-US" dirty="0">
              <a:solidFill>
                <a:schemeClr val="tx2"/>
              </a:solidFill>
              <a:latin typeface="Tahoma" pitchFamily="34" charset="0"/>
            </a:endParaRPr>
          </a:p>
        </p:txBody>
      </p:sp>
      <p:sp>
        <p:nvSpPr>
          <p:cNvPr id="10245" name="Date Placeholder 6"/>
          <p:cNvSpPr>
            <a:spLocks noGrp="1"/>
          </p:cNvSpPr>
          <p:nvPr>
            <p:ph type="dt" sz="quarter" idx="10"/>
          </p:nvPr>
        </p:nvSpPr>
        <p:spPr>
          <a:noFill/>
        </p:spPr>
        <p:txBody>
          <a:bodyPr/>
          <a:lstStyle/>
          <a:p>
            <a:fld id="{1C331ED7-0A8E-4EDA-9048-C7C2FE66FCC3}" type="datetime1">
              <a:rPr lang="ar-SA" smtClean="0">
                <a:cs typeface="Arial" charset="0"/>
              </a:rPr>
              <a:pPr/>
              <a:t>14/10/1432</a:t>
            </a:fld>
            <a:endParaRPr lang="en-GB" smtClean="0">
              <a:cs typeface="Arial" charset="0"/>
            </a:endParaRPr>
          </a:p>
        </p:txBody>
      </p:sp>
      <p:sp>
        <p:nvSpPr>
          <p:cNvPr id="10246" name="Slide Number Placeholder 7"/>
          <p:cNvSpPr>
            <a:spLocks noGrp="1"/>
          </p:cNvSpPr>
          <p:nvPr>
            <p:ph type="sldNum" sz="quarter" idx="12"/>
          </p:nvPr>
        </p:nvSpPr>
        <p:spPr>
          <a:noFill/>
        </p:spPr>
        <p:txBody>
          <a:bodyPr/>
          <a:lstStyle/>
          <a:p>
            <a:fld id="{A2C95AA6-9CFB-4E6B-94CF-E98004C90457}" type="slidenum">
              <a:rPr lang="en-GB" smtClean="0">
                <a:cs typeface="Arial" charset="0"/>
              </a:rPr>
              <a:pPr/>
              <a:t>49</a:t>
            </a:fld>
            <a:endParaRPr lang="en-GB" smtClean="0">
              <a:cs typeface="Arial" charset="0"/>
            </a:endParaRPr>
          </a:p>
        </p:txBody>
      </p:sp>
      <p:sp>
        <p:nvSpPr>
          <p:cNvPr id="10247"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mtClean="0"/>
              <a:t>Aim and Objectives</a:t>
            </a:r>
          </a:p>
        </p:txBody>
      </p:sp>
      <p:sp>
        <p:nvSpPr>
          <p:cNvPr id="15363" name="Rectangle 3"/>
          <p:cNvSpPr>
            <a:spLocks noGrp="1" noChangeArrowheads="1"/>
          </p:cNvSpPr>
          <p:nvPr>
            <p:ph type="body" idx="1"/>
          </p:nvPr>
        </p:nvSpPr>
        <p:spPr>
          <a:xfrm>
            <a:off x="0" y="2017713"/>
            <a:ext cx="8955088" cy="4840287"/>
          </a:xfrm>
        </p:spPr>
        <p:txBody>
          <a:bodyPr/>
          <a:lstStyle/>
          <a:p>
            <a:pPr eaLnBrk="1" hangingPunct="1"/>
            <a:r>
              <a:rPr lang="en-GB" dirty="0" smtClean="0"/>
              <a:t>Enable you to manage your learning through </a:t>
            </a:r>
            <a:r>
              <a:rPr lang="en-GB" dirty="0" smtClean="0">
                <a:solidFill>
                  <a:srgbClr val="FF0000"/>
                </a:solidFill>
              </a:rPr>
              <a:t>certain </a:t>
            </a:r>
            <a:r>
              <a:rPr lang="en-GB" dirty="0" smtClean="0">
                <a:solidFill>
                  <a:srgbClr val="FF0000"/>
                </a:solidFill>
              </a:rPr>
              <a:t>study </a:t>
            </a:r>
            <a:r>
              <a:rPr lang="en-GB" dirty="0" smtClean="0">
                <a:solidFill>
                  <a:srgbClr val="FF0000"/>
                </a:solidFill>
              </a:rPr>
              <a:t>skills </a:t>
            </a:r>
            <a:r>
              <a:rPr lang="en-GB" dirty="0" smtClean="0">
                <a:solidFill>
                  <a:srgbClr val="FF0000"/>
                </a:solidFill>
              </a:rPr>
              <a:t>and </a:t>
            </a:r>
            <a:r>
              <a:rPr lang="en-GB" dirty="0" smtClean="0"/>
              <a:t>time management</a:t>
            </a:r>
            <a:endParaRPr lang="en-GB" dirty="0" smtClean="0">
              <a:solidFill>
                <a:srgbClr val="FF0000"/>
              </a:solidFill>
            </a:endParaRPr>
          </a:p>
          <a:p>
            <a:pPr eaLnBrk="1" hangingPunct="1"/>
            <a:r>
              <a:rPr lang="en-GB" dirty="0" smtClean="0"/>
              <a:t>List five facilitators and five obstacles for learning</a:t>
            </a:r>
            <a:r>
              <a:rPr lang="en-GB" dirty="0" smtClean="0"/>
              <a:t>.</a:t>
            </a:r>
          </a:p>
          <a:p>
            <a:pPr eaLnBrk="1" hangingPunct="1"/>
            <a:r>
              <a:rPr lang="en-GB" dirty="0" smtClean="0"/>
              <a:t>List the </a:t>
            </a:r>
            <a:r>
              <a:rPr lang="en-GB" dirty="0" err="1" smtClean="0"/>
              <a:t>the</a:t>
            </a:r>
            <a:r>
              <a:rPr lang="en-GB" dirty="0" smtClean="0"/>
              <a:t> </a:t>
            </a:r>
            <a:r>
              <a:rPr lang="en-GB" dirty="0" smtClean="0"/>
              <a:t>educational activities that you can do while in the HC ?</a:t>
            </a:r>
          </a:p>
        </p:txBody>
      </p:sp>
      <p:sp>
        <p:nvSpPr>
          <p:cNvPr id="17412" name="Date Placeholder 5"/>
          <p:cNvSpPr>
            <a:spLocks noGrp="1"/>
          </p:cNvSpPr>
          <p:nvPr>
            <p:ph type="dt" sz="quarter" idx="10"/>
          </p:nvPr>
        </p:nvSpPr>
        <p:spPr>
          <a:noFill/>
        </p:spPr>
        <p:txBody>
          <a:bodyPr/>
          <a:lstStyle/>
          <a:p>
            <a:fld id="{7A2BF95B-01E4-4C80-B562-FCEC295E81BF}" type="datetime1">
              <a:rPr lang="ar-SA" smtClean="0">
                <a:cs typeface="Arial" charset="0"/>
              </a:rPr>
              <a:pPr/>
              <a:t>14/10/1432</a:t>
            </a:fld>
            <a:endParaRPr lang="en-GB" smtClean="0">
              <a:cs typeface="Arial" charset="0"/>
            </a:endParaRPr>
          </a:p>
        </p:txBody>
      </p:sp>
      <p:sp>
        <p:nvSpPr>
          <p:cNvPr id="17413" name="Slide Number Placeholder 6"/>
          <p:cNvSpPr>
            <a:spLocks noGrp="1"/>
          </p:cNvSpPr>
          <p:nvPr>
            <p:ph type="sldNum" sz="quarter" idx="12"/>
          </p:nvPr>
        </p:nvSpPr>
        <p:spPr>
          <a:noFill/>
        </p:spPr>
        <p:txBody>
          <a:bodyPr/>
          <a:lstStyle/>
          <a:p>
            <a:fld id="{9F6A917F-1C83-443F-83B7-1F551BD266F4}" type="slidenum">
              <a:rPr lang="en-GB" smtClean="0">
                <a:cs typeface="Arial" charset="0"/>
              </a:rPr>
              <a:pPr/>
              <a:t>5</a:t>
            </a:fld>
            <a:endParaRPr lang="en-GB" smtClean="0">
              <a:cs typeface="Arial" charset="0"/>
            </a:endParaRPr>
          </a:p>
        </p:txBody>
      </p:sp>
      <p:sp>
        <p:nvSpPr>
          <p:cNvPr id="17414"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 Learners are most successful when</a:t>
            </a:r>
            <a:r>
              <a:rPr lang="en-US" b="1" dirty="0" smtClean="0"/>
              <a:t>:</a:t>
            </a:r>
            <a:endParaRPr lang="ar-SA" dirty="0"/>
          </a:p>
        </p:txBody>
      </p:sp>
      <p:sp>
        <p:nvSpPr>
          <p:cNvPr id="3" name="Content Placeholder 2"/>
          <p:cNvSpPr>
            <a:spLocks noGrp="1"/>
          </p:cNvSpPr>
          <p:nvPr>
            <p:ph idx="1"/>
          </p:nvPr>
        </p:nvSpPr>
        <p:spPr/>
        <p:txBody>
          <a:bodyPr/>
          <a:lstStyle/>
          <a:p>
            <a:pPr eaLnBrk="1" hangingPunct="1"/>
            <a:r>
              <a:rPr lang="en-US" b="1" dirty="0" smtClean="0"/>
              <a:t>There </a:t>
            </a:r>
            <a:r>
              <a:rPr lang="en-US" b="1" dirty="0" smtClean="0"/>
              <a:t>is a high degree of personal motivation</a:t>
            </a:r>
          </a:p>
          <a:p>
            <a:pPr eaLnBrk="1" hangingPunct="1"/>
            <a:r>
              <a:rPr lang="en-US" b="1" dirty="0" smtClean="0"/>
              <a:t>The learning is within their capacity to learn</a:t>
            </a:r>
          </a:p>
          <a:p>
            <a:pPr eaLnBrk="1" hangingPunct="1"/>
            <a:r>
              <a:rPr lang="en-US" b="1" dirty="0" smtClean="0"/>
              <a:t>The learning experience is </a:t>
            </a:r>
            <a:r>
              <a:rPr lang="en-US" b="1" dirty="0" smtClean="0"/>
              <a:t>meaningful</a:t>
            </a:r>
            <a:endParaRPr lang="ar-SA" b="1" dirty="0"/>
          </a:p>
        </p:txBody>
      </p:sp>
      <p:sp>
        <p:nvSpPr>
          <p:cNvPr id="4" name="Date Placeholder 3"/>
          <p:cNvSpPr>
            <a:spLocks noGrp="1"/>
          </p:cNvSpPr>
          <p:nvPr>
            <p:ph type="dt" sz="half" idx="10"/>
          </p:nvPr>
        </p:nvSpPr>
        <p:spPr/>
        <p:txBody>
          <a:bodyPr/>
          <a:lstStyle/>
          <a:p>
            <a:pPr>
              <a:defRPr/>
            </a:pPr>
            <a:fld id="{7B83DE7C-6B8A-4D9C-97ED-3A707D94D441}" type="datetime1">
              <a:rPr lang="ar-SA" smtClean="0"/>
              <a:pPr>
                <a:defRPr/>
              </a:pPr>
              <a:t>14/10/1432</a:t>
            </a:fld>
            <a:endParaRPr lang="en-GB"/>
          </a:p>
        </p:txBody>
      </p:sp>
      <p:sp>
        <p:nvSpPr>
          <p:cNvPr id="5" name="Footer Placeholder 4"/>
          <p:cNvSpPr>
            <a:spLocks noGrp="1"/>
          </p:cNvSpPr>
          <p:nvPr>
            <p:ph type="ftr" sz="quarter" idx="11"/>
          </p:nvPr>
        </p:nvSpPr>
        <p:spPr/>
        <p:txBody>
          <a:bodyPr/>
          <a:lstStyle/>
          <a:p>
            <a:pPr>
              <a:defRPr/>
            </a:pPr>
            <a:r>
              <a:rPr lang="en-US" smtClean="0"/>
              <a:t>How students learn better </a:t>
            </a:r>
          </a:p>
          <a:p>
            <a:pPr>
              <a:defRPr/>
            </a:pPr>
            <a:r>
              <a:rPr lang="en-US" smtClean="0"/>
              <a:t>Prof Eiad Alfaris</a:t>
            </a:r>
            <a:endParaRPr lang="en-GB"/>
          </a:p>
        </p:txBody>
      </p:sp>
      <p:sp>
        <p:nvSpPr>
          <p:cNvPr id="6" name="Slide Number Placeholder 5"/>
          <p:cNvSpPr>
            <a:spLocks noGrp="1"/>
          </p:cNvSpPr>
          <p:nvPr>
            <p:ph type="sldNum" sz="quarter" idx="12"/>
          </p:nvPr>
        </p:nvSpPr>
        <p:spPr/>
        <p:txBody>
          <a:bodyPr/>
          <a:lstStyle/>
          <a:p>
            <a:pPr>
              <a:defRPr/>
            </a:pPr>
            <a:fld id="{DD82FCE6-2651-456F-9C2F-5F50F5D89389}" type="slidenum">
              <a:rPr lang="en-GB" smtClean="0"/>
              <a:pPr>
                <a:defRPr/>
              </a:pPr>
              <a:t>50</a:t>
            </a:fld>
            <a:endParaRPr lang="en-GB"/>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Adult Learners are most successful when:</a:t>
            </a:r>
            <a:endParaRPr lang="ar-SA" dirty="0"/>
          </a:p>
        </p:txBody>
      </p:sp>
      <p:sp>
        <p:nvSpPr>
          <p:cNvPr id="3" name="Content Placeholder 2"/>
          <p:cNvSpPr>
            <a:spLocks noGrp="1"/>
          </p:cNvSpPr>
          <p:nvPr>
            <p:ph idx="1"/>
          </p:nvPr>
        </p:nvSpPr>
        <p:spPr/>
        <p:txBody>
          <a:bodyPr/>
          <a:lstStyle/>
          <a:p>
            <a:pPr eaLnBrk="1" hangingPunct="1"/>
            <a:r>
              <a:rPr lang="en-US" dirty="0" smtClean="0"/>
              <a:t>There is active involvement</a:t>
            </a:r>
          </a:p>
          <a:p>
            <a:pPr eaLnBrk="1" hangingPunct="1"/>
            <a:r>
              <a:rPr lang="en-US" dirty="0" smtClean="0"/>
              <a:t>The learning is experience-centered</a:t>
            </a:r>
          </a:p>
          <a:p>
            <a:r>
              <a:rPr lang="en-US" dirty="0" smtClean="0"/>
              <a:t>The learner can reflect on the experience</a:t>
            </a:r>
          </a:p>
          <a:p>
            <a:pPr eaLnBrk="1" hangingPunct="1"/>
            <a:r>
              <a:rPr lang="en-US" dirty="0" smtClean="0"/>
              <a:t>Clear goals are set</a:t>
            </a:r>
          </a:p>
          <a:p>
            <a:pPr eaLnBrk="1" hangingPunct="1"/>
            <a:r>
              <a:rPr lang="en-US" dirty="0" smtClean="0"/>
              <a:t>Regular feedback is </a:t>
            </a:r>
            <a:r>
              <a:rPr lang="en-US" dirty="0" smtClean="0"/>
              <a:t>provided</a:t>
            </a:r>
            <a:endParaRPr lang="ar-SA" dirty="0"/>
          </a:p>
        </p:txBody>
      </p:sp>
      <p:sp>
        <p:nvSpPr>
          <p:cNvPr id="4" name="Date Placeholder 3"/>
          <p:cNvSpPr>
            <a:spLocks noGrp="1"/>
          </p:cNvSpPr>
          <p:nvPr>
            <p:ph type="dt" sz="half" idx="10"/>
          </p:nvPr>
        </p:nvSpPr>
        <p:spPr/>
        <p:txBody>
          <a:bodyPr/>
          <a:lstStyle/>
          <a:p>
            <a:pPr>
              <a:defRPr/>
            </a:pPr>
            <a:fld id="{7B83DE7C-6B8A-4D9C-97ED-3A707D94D441}" type="datetime1">
              <a:rPr lang="ar-SA" smtClean="0"/>
              <a:pPr>
                <a:defRPr/>
              </a:pPr>
              <a:t>14/10/1432</a:t>
            </a:fld>
            <a:endParaRPr lang="en-GB"/>
          </a:p>
        </p:txBody>
      </p:sp>
      <p:sp>
        <p:nvSpPr>
          <p:cNvPr id="5" name="Footer Placeholder 4"/>
          <p:cNvSpPr>
            <a:spLocks noGrp="1"/>
          </p:cNvSpPr>
          <p:nvPr>
            <p:ph type="ftr" sz="quarter" idx="11"/>
          </p:nvPr>
        </p:nvSpPr>
        <p:spPr/>
        <p:txBody>
          <a:bodyPr/>
          <a:lstStyle/>
          <a:p>
            <a:pPr>
              <a:defRPr/>
            </a:pPr>
            <a:r>
              <a:rPr lang="en-US" smtClean="0"/>
              <a:t>How students learn better </a:t>
            </a:r>
          </a:p>
          <a:p>
            <a:pPr>
              <a:defRPr/>
            </a:pPr>
            <a:r>
              <a:rPr lang="en-US" smtClean="0"/>
              <a:t>Prof Eiad Alfaris</a:t>
            </a:r>
            <a:endParaRPr lang="en-GB"/>
          </a:p>
        </p:txBody>
      </p:sp>
      <p:sp>
        <p:nvSpPr>
          <p:cNvPr id="6" name="Slide Number Placeholder 5"/>
          <p:cNvSpPr>
            <a:spLocks noGrp="1"/>
          </p:cNvSpPr>
          <p:nvPr>
            <p:ph type="sldNum" sz="quarter" idx="12"/>
          </p:nvPr>
        </p:nvSpPr>
        <p:spPr/>
        <p:txBody>
          <a:bodyPr/>
          <a:lstStyle/>
          <a:p>
            <a:pPr>
              <a:defRPr/>
            </a:pPr>
            <a:fld id="{DD82FCE6-2651-456F-9C2F-5F50F5D89389}" type="slidenum">
              <a:rPr lang="en-GB" smtClean="0"/>
              <a:pPr>
                <a:defRPr/>
              </a:pPr>
              <a:t>51</a:t>
            </a:fld>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p>
            <a:fld id="{B938BCF9-7BD5-4476-9EE9-23B65C0E40A0}" type="slidenum">
              <a:rPr lang="ar-SA" smtClean="0">
                <a:cs typeface="Arial" charset="0"/>
              </a:rPr>
              <a:pPr/>
              <a:t>52</a:t>
            </a:fld>
            <a:endParaRPr lang="en-GB" smtClean="0">
              <a:cs typeface="Arial" charset="0"/>
            </a:endParaRPr>
          </a:p>
        </p:txBody>
      </p:sp>
      <p:sp>
        <p:nvSpPr>
          <p:cNvPr id="61443" name="Rectangle 2"/>
          <p:cNvSpPr>
            <a:spLocks noGrp="1" noChangeArrowheads="1"/>
          </p:cNvSpPr>
          <p:nvPr>
            <p:ph type="title"/>
          </p:nvPr>
        </p:nvSpPr>
        <p:spPr/>
        <p:txBody>
          <a:bodyPr/>
          <a:lstStyle/>
          <a:p>
            <a:pPr eaLnBrk="1" hangingPunct="1"/>
            <a:r>
              <a:rPr lang="en-US" sz="4800" b="1" smtClean="0"/>
              <a:t>Five assumptions on how adults learn:</a:t>
            </a:r>
          </a:p>
        </p:txBody>
      </p:sp>
      <p:sp>
        <p:nvSpPr>
          <p:cNvPr id="1004547" name="Rectangle 3"/>
          <p:cNvSpPr>
            <a:spLocks noGrp="1" noChangeArrowheads="1"/>
          </p:cNvSpPr>
          <p:nvPr>
            <p:ph type="body" idx="1"/>
          </p:nvPr>
        </p:nvSpPr>
        <p:spPr>
          <a:xfrm>
            <a:off x="214313" y="1844675"/>
            <a:ext cx="8605837" cy="4941888"/>
          </a:xfrm>
        </p:spPr>
        <p:txBody>
          <a:bodyPr/>
          <a:lstStyle/>
          <a:p>
            <a:pPr lvl="1" eaLnBrk="1" hangingPunct="1"/>
            <a:r>
              <a:rPr lang="en-US" sz="3600" b="1" smtClean="0"/>
              <a:t>Independent and self directing </a:t>
            </a:r>
          </a:p>
          <a:p>
            <a:pPr lvl="1" eaLnBrk="1" hangingPunct="1"/>
            <a:r>
              <a:rPr lang="en-US" sz="3600" b="1" smtClean="0"/>
              <a:t>Accumulated a great deal of learning</a:t>
            </a:r>
          </a:p>
          <a:p>
            <a:pPr lvl="1" eaLnBrk="1" hangingPunct="1"/>
            <a:r>
              <a:rPr lang="en-US" sz="3600" b="1" smtClean="0"/>
              <a:t>Value learning relevant with everyday demands</a:t>
            </a:r>
          </a:p>
          <a:p>
            <a:pPr lvl="1" eaLnBrk="1" hangingPunct="1"/>
            <a:r>
              <a:rPr lang="en-US" sz="3600" b="1" smtClean="0"/>
              <a:t>Immediate problem centered approach</a:t>
            </a:r>
          </a:p>
          <a:p>
            <a:pPr lvl="1" eaLnBrk="1" hangingPunct="1"/>
            <a:r>
              <a:rPr lang="en-US" sz="3600" b="1" smtClean="0"/>
              <a:t>Motivated by internal drives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4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4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4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4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WordArt 2"/>
          <p:cNvSpPr>
            <a:spLocks noChangeArrowheads="1" noChangeShapeType="1" noTextEdit="1"/>
          </p:cNvSpPr>
          <p:nvPr/>
        </p:nvSpPr>
        <p:spPr bwMode="auto">
          <a:xfrm>
            <a:off x="323850" y="620713"/>
            <a:ext cx="8424863" cy="2865437"/>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rtl="1"/>
            <a:r>
              <a:rPr lang="ar-SA"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rPr>
              <a:t>شكــــــراً</a:t>
            </a:r>
            <a:endPar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endParaRPr>
          </a:p>
        </p:txBody>
      </p:sp>
      <p:sp>
        <p:nvSpPr>
          <p:cNvPr id="144387" name="WordArt 3"/>
          <p:cNvSpPr>
            <a:spLocks noChangeArrowheads="1" noChangeShapeType="1" noTextEdit="1"/>
          </p:cNvSpPr>
          <p:nvPr/>
        </p:nvSpPr>
        <p:spPr bwMode="auto">
          <a:xfrm>
            <a:off x="685800" y="4038600"/>
            <a:ext cx="7800975" cy="2209800"/>
          </a:xfrm>
          <a:prstGeom prst="rect">
            <a:avLst/>
          </a:prstGeom>
        </p:spPr>
        <p:txBody>
          <a:bodyPr wrap="none" fromWordArt="1">
            <a:prstTxWarp prst="textPlain">
              <a:avLst>
                <a:gd name="adj" fmla="val 50000"/>
              </a:avLst>
            </a:prstTxWarp>
            <a:scene3d>
              <a:camera prst="legacyPerspectiveBottom"/>
              <a:lightRig rig="legacyFlat3" dir="r"/>
            </a:scene3d>
            <a:sp3d extrusionH="430200" prstMaterial="legacyMatte">
              <a:extrusionClr>
                <a:schemeClr val="accent1"/>
              </a:extrusionClr>
            </a:sp3d>
          </a:bodyPr>
          <a:lstStyle/>
          <a:p>
            <a:pPr algn="ctr"/>
            <a:r>
              <a:rPr lang="en-US" sz="5400" b="1" kern="10">
                <a:ln w="9525">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ahoma"/>
                <a:cs typeface="Tahoma"/>
              </a:rPr>
              <a:t>THANKS</a:t>
            </a:r>
          </a:p>
        </p:txBody>
      </p:sp>
      <p:sp>
        <p:nvSpPr>
          <p:cNvPr id="62468" name="Date Placeholder 5"/>
          <p:cNvSpPr>
            <a:spLocks noGrp="1"/>
          </p:cNvSpPr>
          <p:nvPr>
            <p:ph type="dt" sz="quarter" idx="10"/>
          </p:nvPr>
        </p:nvSpPr>
        <p:spPr>
          <a:noFill/>
        </p:spPr>
        <p:txBody>
          <a:bodyPr/>
          <a:lstStyle/>
          <a:p>
            <a:fld id="{570AA850-8CAF-4267-91D1-EE9D3A1A0EFC}" type="datetime1">
              <a:rPr lang="ar-SA" smtClean="0">
                <a:cs typeface="Arial" charset="0"/>
              </a:rPr>
              <a:pPr/>
              <a:t>14/10/1432</a:t>
            </a:fld>
            <a:endParaRPr lang="en-GB" smtClean="0">
              <a:cs typeface="Arial" charset="0"/>
            </a:endParaRPr>
          </a:p>
        </p:txBody>
      </p:sp>
      <p:sp>
        <p:nvSpPr>
          <p:cNvPr id="62469" name="Slide Number Placeholder 6"/>
          <p:cNvSpPr>
            <a:spLocks noGrp="1"/>
          </p:cNvSpPr>
          <p:nvPr>
            <p:ph type="sldNum" sz="quarter" idx="12"/>
          </p:nvPr>
        </p:nvSpPr>
        <p:spPr>
          <a:noFill/>
        </p:spPr>
        <p:txBody>
          <a:bodyPr/>
          <a:lstStyle/>
          <a:p>
            <a:fld id="{568A6655-F536-4F70-AAF5-16CE90ED47E3}" type="slidenum">
              <a:rPr lang="en-GB" smtClean="0">
                <a:cs typeface="Arial" charset="0"/>
              </a:rPr>
              <a:pPr/>
              <a:t>53</a:t>
            </a:fld>
            <a:endParaRPr lang="en-GB" smtClean="0">
              <a:cs typeface="Arial" charset="0"/>
            </a:endParaRPr>
          </a:p>
        </p:txBody>
      </p:sp>
      <p:sp>
        <p:nvSpPr>
          <p:cNvPr id="62470"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44386"/>
                                        </p:tgtEl>
                                      </p:cBhvr>
                                      <p:by x="150000" y="150000"/>
                                    </p:animScale>
                                  </p:childTnLst>
                                </p:cTn>
                              </p:par>
                              <p:par>
                                <p:cTn id="7" presetID="6" presetClass="emph" presetSubtype="0" fill="hold" grpId="0" nodeType="withEffect">
                                  <p:stCondLst>
                                    <p:cond delay="0"/>
                                  </p:stCondLst>
                                  <p:childTnLst>
                                    <p:animScale>
                                      <p:cBhvr>
                                        <p:cTn id="8" dur="2000" fill="hold"/>
                                        <p:tgtEl>
                                          <p:spTgt spid="144387"/>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animBg="1"/>
      <p:bldP spid="14438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827088" y="476250"/>
            <a:ext cx="7935912" cy="2662238"/>
          </a:xfrm>
        </p:spPr>
        <p:txBody>
          <a:bodyPr/>
          <a:lstStyle/>
          <a:p>
            <a:pPr eaLnBrk="1" hangingPunct="1"/>
            <a:r>
              <a:rPr lang="en-GB" smtClean="0"/>
              <a:t>LEARNING HOW TO LEARN</a:t>
            </a:r>
          </a:p>
        </p:txBody>
      </p:sp>
      <p:sp>
        <p:nvSpPr>
          <p:cNvPr id="63491" name="Rectangle 3"/>
          <p:cNvSpPr>
            <a:spLocks noGrp="1" noChangeArrowheads="1"/>
          </p:cNvSpPr>
          <p:nvPr>
            <p:ph type="subTitle" idx="1"/>
          </p:nvPr>
        </p:nvSpPr>
        <p:spPr/>
        <p:txBody>
          <a:bodyPr/>
          <a:lstStyle/>
          <a:p>
            <a:pPr eaLnBrk="1" hangingPunct="1"/>
            <a:r>
              <a:rPr lang="en-GB" smtClean="0"/>
              <a:t>Eiad A. Al-faris </a:t>
            </a:r>
          </a:p>
          <a:p>
            <a:pPr eaLnBrk="1" hangingPunct="1"/>
            <a:r>
              <a:rPr lang="en-GB" smtClean="0"/>
              <a:t>Professor and consultant of family medicine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smtClean="0"/>
              <a:t>Introduction </a:t>
            </a:r>
          </a:p>
        </p:txBody>
      </p:sp>
      <p:sp>
        <p:nvSpPr>
          <p:cNvPr id="11267" name="Rectangle 3"/>
          <p:cNvSpPr>
            <a:spLocks noGrp="1" noChangeArrowheads="1"/>
          </p:cNvSpPr>
          <p:nvPr>
            <p:ph type="body" idx="1"/>
          </p:nvPr>
        </p:nvSpPr>
        <p:spPr/>
        <p:txBody>
          <a:bodyPr/>
          <a:lstStyle/>
          <a:p>
            <a:pPr eaLnBrk="1" hangingPunct="1"/>
            <a:endParaRPr lang="en-GB" smtClean="0"/>
          </a:p>
        </p:txBody>
      </p:sp>
      <p:sp>
        <p:nvSpPr>
          <p:cNvPr id="64516" name="Date Placeholder 5"/>
          <p:cNvSpPr>
            <a:spLocks noGrp="1"/>
          </p:cNvSpPr>
          <p:nvPr>
            <p:ph type="dt" sz="quarter" idx="10"/>
          </p:nvPr>
        </p:nvSpPr>
        <p:spPr>
          <a:noFill/>
        </p:spPr>
        <p:txBody>
          <a:bodyPr/>
          <a:lstStyle/>
          <a:p>
            <a:fld id="{11D4FF1D-66D0-404A-960A-BD0D80544923}" type="datetime1">
              <a:rPr lang="ar-SA" smtClean="0">
                <a:cs typeface="Arial" charset="0"/>
              </a:rPr>
              <a:pPr/>
              <a:t>14/10/1432</a:t>
            </a:fld>
            <a:endParaRPr lang="en-GB" smtClean="0">
              <a:cs typeface="Arial" charset="0"/>
            </a:endParaRPr>
          </a:p>
        </p:txBody>
      </p:sp>
      <p:sp>
        <p:nvSpPr>
          <p:cNvPr id="64517" name="Slide Number Placeholder 6"/>
          <p:cNvSpPr>
            <a:spLocks noGrp="1"/>
          </p:cNvSpPr>
          <p:nvPr>
            <p:ph type="sldNum" sz="quarter" idx="12"/>
          </p:nvPr>
        </p:nvSpPr>
        <p:spPr>
          <a:noFill/>
        </p:spPr>
        <p:txBody>
          <a:bodyPr/>
          <a:lstStyle/>
          <a:p>
            <a:fld id="{209D98C4-3906-4F01-995C-4C2C245A986C}" type="slidenum">
              <a:rPr lang="en-GB" smtClean="0">
                <a:cs typeface="Arial" charset="0"/>
              </a:rPr>
              <a:pPr/>
              <a:t>55</a:t>
            </a:fld>
            <a:endParaRPr lang="en-GB" smtClean="0">
              <a:cs typeface="Arial" charset="0"/>
            </a:endParaRPr>
          </a:p>
        </p:txBody>
      </p:sp>
      <p:sp>
        <p:nvSpPr>
          <p:cNvPr id="6451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marL="838200" indent="-838200" eaLnBrk="1" hangingPunct="1"/>
            <a:r>
              <a:rPr lang="en-GB" sz="4000" b="1" smtClean="0"/>
              <a:t>Exercise 1: Two minutes</a:t>
            </a:r>
            <a:br>
              <a:rPr lang="en-GB" sz="4000" b="1" smtClean="0"/>
            </a:br>
            <a:endParaRPr lang="en-GB" sz="3200" b="1" smtClean="0"/>
          </a:p>
        </p:txBody>
      </p:sp>
      <p:sp>
        <p:nvSpPr>
          <p:cNvPr id="17411" name="Rectangle 3"/>
          <p:cNvSpPr>
            <a:spLocks noGrp="1" noChangeArrowheads="1"/>
          </p:cNvSpPr>
          <p:nvPr>
            <p:ph type="body" idx="1"/>
          </p:nvPr>
        </p:nvSpPr>
        <p:spPr>
          <a:xfrm>
            <a:off x="0" y="2017713"/>
            <a:ext cx="8955088" cy="4840287"/>
          </a:xfrm>
        </p:spPr>
        <p:txBody>
          <a:bodyPr/>
          <a:lstStyle/>
          <a:p>
            <a:pPr algn="ctr" eaLnBrk="1" hangingPunct="1">
              <a:buFontTx/>
              <a:buNone/>
            </a:pPr>
            <a:r>
              <a:rPr lang="en-GB" sz="4400" b="1" smtClean="0">
                <a:solidFill>
                  <a:srgbClr val="FF0000"/>
                </a:solidFill>
              </a:rPr>
              <a:t>What is your definition of learning?</a:t>
            </a:r>
          </a:p>
          <a:p>
            <a:pPr algn="ctr" eaLnBrk="1" hangingPunct="1">
              <a:buFontTx/>
              <a:buNone/>
            </a:pPr>
            <a:endParaRPr lang="en-GB" sz="2000" b="1" smtClean="0">
              <a:solidFill>
                <a:srgbClr val="FF0000"/>
              </a:solidFill>
            </a:endParaRPr>
          </a:p>
          <a:p>
            <a:pPr algn="ctr" eaLnBrk="1" hangingPunct="1">
              <a:buFontTx/>
              <a:buNone/>
            </a:pPr>
            <a:r>
              <a:rPr lang="en-GB" sz="2000" b="1" smtClean="0"/>
              <a:t>Please answer the questions first alone  and then with your neighbour:-</a:t>
            </a:r>
            <a:br>
              <a:rPr lang="en-GB" sz="2000" b="1" smtClean="0"/>
            </a:br>
            <a:endParaRPr lang="en-GB" sz="2000" b="1" smtClean="0"/>
          </a:p>
        </p:txBody>
      </p:sp>
      <p:sp>
        <p:nvSpPr>
          <p:cNvPr id="17412" name="WordArt 4"/>
          <p:cNvSpPr>
            <a:spLocks noChangeArrowheads="1" noChangeShapeType="1" noTextEdit="1"/>
          </p:cNvSpPr>
          <p:nvPr/>
        </p:nvSpPr>
        <p:spPr bwMode="auto">
          <a:xfrm>
            <a:off x="5435600" y="4149725"/>
            <a:ext cx="2827338" cy="2232025"/>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Your ideas!</a:t>
            </a:r>
          </a:p>
        </p:txBody>
      </p:sp>
      <p:sp>
        <p:nvSpPr>
          <p:cNvPr id="65541" name="Date Placeholder 6"/>
          <p:cNvSpPr>
            <a:spLocks noGrp="1"/>
          </p:cNvSpPr>
          <p:nvPr>
            <p:ph type="dt" sz="quarter" idx="10"/>
          </p:nvPr>
        </p:nvSpPr>
        <p:spPr>
          <a:noFill/>
        </p:spPr>
        <p:txBody>
          <a:bodyPr/>
          <a:lstStyle/>
          <a:p>
            <a:fld id="{B5DCC738-DF0F-4AA6-B10B-FBB0CF51853A}" type="datetime1">
              <a:rPr lang="ar-SA" smtClean="0">
                <a:cs typeface="Arial" charset="0"/>
              </a:rPr>
              <a:pPr/>
              <a:t>14/10/1432</a:t>
            </a:fld>
            <a:endParaRPr lang="en-GB" smtClean="0">
              <a:cs typeface="Arial" charset="0"/>
            </a:endParaRPr>
          </a:p>
        </p:txBody>
      </p:sp>
      <p:sp>
        <p:nvSpPr>
          <p:cNvPr id="65542" name="Slide Number Placeholder 7"/>
          <p:cNvSpPr>
            <a:spLocks noGrp="1"/>
          </p:cNvSpPr>
          <p:nvPr>
            <p:ph type="sldNum" sz="quarter" idx="12"/>
          </p:nvPr>
        </p:nvSpPr>
        <p:spPr>
          <a:noFill/>
        </p:spPr>
        <p:txBody>
          <a:bodyPr/>
          <a:lstStyle/>
          <a:p>
            <a:fld id="{9B80CF51-42CC-4450-A47E-7F2BF8AA002B}" type="slidenum">
              <a:rPr lang="en-GB" smtClean="0">
                <a:cs typeface="Arial" charset="0"/>
              </a:rPr>
              <a:pPr/>
              <a:t>56</a:t>
            </a:fld>
            <a:endParaRPr lang="en-GB" smtClean="0">
              <a:cs typeface="Arial" charset="0"/>
            </a:endParaRPr>
          </a:p>
        </p:txBody>
      </p:sp>
      <p:sp>
        <p:nvSpPr>
          <p:cNvPr id="6554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7411">
                                            <p:txEl>
                                              <p:pRg st="2" end="2"/>
                                            </p:txEl>
                                          </p:spTgt>
                                        </p:tgtEl>
                                        <p:attrNameLst>
                                          <p:attrName>style.visibility</p:attrName>
                                        </p:attrNameLst>
                                      </p:cBhvr>
                                      <p:to>
                                        <p:strVal val="visible"/>
                                      </p:to>
                                    </p:set>
                                    <p:anim calcmode="discrete" valueType="clr">
                                      <p:cBhvr override="childStyle">
                                        <p:cTn id="7" dur="50"/>
                                        <p:tgtEl>
                                          <p:spTgt spid="174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
                                        <p:tgtEl>
                                          <p:spTgt spid="17411">
                                            <p:txEl>
                                              <p:pRg st="2" end="2"/>
                                            </p:txEl>
                                          </p:spTgt>
                                        </p:tgtEl>
                                        <p:attrNameLst>
                                          <p:attrName>fillcolor</p:attrName>
                                        </p:attrNameLst>
                                      </p:cBhvr>
                                      <p:tavLst>
                                        <p:tav tm="0">
                                          <p:val>
                                            <p:clrVal>
                                              <a:schemeClr val="accent2"/>
                                            </p:clrVal>
                                          </p:val>
                                        </p:tav>
                                        <p:tav tm="50000">
                                          <p:val>
                                            <p:clrVal>
                                              <a:schemeClr val="hlink"/>
                                            </p:clrVal>
                                          </p:val>
                                        </p:tav>
                                      </p:tavLst>
                                    </p:anim>
                                    <p:set>
                                      <p:cBhvr>
                                        <p:cTn id="9" dur="50"/>
                                        <p:tgtEl>
                                          <p:spTgt spid="17411">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411">
                                            <p:txEl>
                                              <p:pRg st="0" end="0"/>
                                            </p:txEl>
                                          </p:spTgt>
                                        </p:tgtEl>
                                        <p:attrNameLst>
                                          <p:attrName>style.visibility</p:attrName>
                                        </p:attrNameLst>
                                      </p:cBhvr>
                                      <p:to>
                                        <p:strVal val="visible"/>
                                      </p:to>
                                    </p:set>
                                    <p:anim calcmode="discrete" valueType="clr">
                                      <p:cBhvr override="childStyle">
                                        <p:cTn id="14" dur="50"/>
                                        <p:tgtEl>
                                          <p:spTgt spid="174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
                                        <p:tgtEl>
                                          <p:spTgt spid="17411">
                                            <p:txEl>
                                              <p:pRg st="0" end="0"/>
                                            </p:txEl>
                                          </p:spTgt>
                                        </p:tgtEl>
                                        <p:attrNameLst>
                                          <p:attrName>fillcolor</p:attrName>
                                        </p:attrNameLst>
                                      </p:cBhvr>
                                      <p:tavLst>
                                        <p:tav tm="0">
                                          <p:val>
                                            <p:clrVal>
                                              <a:schemeClr val="accent2"/>
                                            </p:clrVal>
                                          </p:val>
                                        </p:tav>
                                        <p:tav tm="50000">
                                          <p:val>
                                            <p:clrVal>
                                              <a:schemeClr val="hlink"/>
                                            </p:clrVal>
                                          </p:val>
                                        </p:tav>
                                      </p:tavLst>
                                    </p:anim>
                                    <p:set>
                                      <p:cBhvr>
                                        <p:cTn id="16" dur="50"/>
                                        <p:tgtEl>
                                          <p:spTgt spid="17411">
                                            <p:txEl>
                                              <p:pRg st="0" end="0"/>
                                            </p:txEl>
                                          </p:spTgt>
                                        </p:tgtEl>
                                        <p:attrNameLst>
                                          <p:attrName>fill.type</p:attrName>
                                        </p:attrNameLst>
                                      </p:cBhvr>
                                      <p:to>
                                        <p:strVal val="solid"/>
                                      </p:to>
                                    </p:set>
                                  </p:childTnLst>
                                </p:cTn>
                              </p:par>
                              <p:par>
                                <p:cTn id="17" presetID="3" presetClass="entr" presetSubtype="10" fill="hold" grpId="0" nodeType="withEffect">
                                  <p:stCondLst>
                                    <p:cond delay="0"/>
                                  </p:stCondLst>
                                  <p:childTnLst>
                                    <p:set>
                                      <p:cBhvr>
                                        <p:cTn id="18" dur="1" fill="hold">
                                          <p:stCondLst>
                                            <p:cond delay="0"/>
                                          </p:stCondLst>
                                        </p:cTn>
                                        <p:tgtEl>
                                          <p:spTgt spid="17412"/>
                                        </p:tgtEl>
                                        <p:attrNameLst>
                                          <p:attrName>style.visibility</p:attrName>
                                        </p:attrNameLst>
                                      </p:cBhvr>
                                      <p:to>
                                        <p:strVal val="visible"/>
                                      </p:to>
                                    </p:set>
                                    <p:animEffect transition="in" filter="blinds(horizontal)">
                                      <p:cBhvr>
                                        <p:cTn id="19" dur="5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88913"/>
            <a:ext cx="9144000" cy="1008062"/>
          </a:xfrm>
        </p:spPr>
        <p:txBody>
          <a:bodyPr/>
          <a:lstStyle/>
          <a:p>
            <a:pPr eaLnBrk="1" hangingPunct="1"/>
            <a:r>
              <a:rPr lang="en-GB" sz="4000" b="1" smtClean="0"/>
              <a:t>Exercise 2: </a:t>
            </a:r>
            <a:r>
              <a:rPr lang="en-GB" sz="3600" b="1" smtClean="0"/>
              <a:t>Two</a:t>
            </a:r>
            <a:r>
              <a:rPr lang="en-GB" sz="4000" b="1" smtClean="0"/>
              <a:t> minutes</a:t>
            </a:r>
            <a:endParaRPr lang="en-GB" b="1" smtClean="0">
              <a:solidFill>
                <a:schemeClr val="hlink"/>
              </a:solidFill>
            </a:endParaRPr>
          </a:p>
        </p:txBody>
      </p:sp>
      <p:sp>
        <p:nvSpPr>
          <p:cNvPr id="19459" name="Rectangle 3"/>
          <p:cNvSpPr>
            <a:spLocks noGrp="1" noChangeArrowheads="1"/>
          </p:cNvSpPr>
          <p:nvPr>
            <p:ph type="body" idx="1"/>
          </p:nvPr>
        </p:nvSpPr>
        <p:spPr>
          <a:xfrm>
            <a:off x="0" y="1844675"/>
            <a:ext cx="9144000" cy="5013325"/>
          </a:xfrm>
        </p:spPr>
        <p:txBody>
          <a:bodyPr/>
          <a:lstStyle/>
          <a:p>
            <a:pPr algn="ctr" eaLnBrk="1" hangingPunct="1">
              <a:buFontTx/>
              <a:buNone/>
            </a:pPr>
            <a:r>
              <a:rPr lang="en-GB" sz="2000" b="1" smtClean="0"/>
              <a:t>	 </a:t>
            </a:r>
            <a:r>
              <a:rPr lang="en-GB" b="1" smtClean="0"/>
              <a:t>Think of a  good learning incidence: </a:t>
            </a:r>
            <a:endParaRPr lang="en-GB" sz="2000" b="1" smtClean="0"/>
          </a:p>
          <a:p>
            <a:pPr algn="ctr" eaLnBrk="1" hangingPunct="1">
              <a:buFontTx/>
              <a:buNone/>
            </a:pPr>
            <a:r>
              <a:rPr lang="en-GB" b="1" smtClean="0"/>
              <a:t>What factors helped your learning with that incidence? </a:t>
            </a:r>
          </a:p>
          <a:p>
            <a:pPr eaLnBrk="1" hangingPunct="1"/>
            <a:r>
              <a:rPr lang="en-GB" b="1" i="1" smtClean="0">
                <a:solidFill>
                  <a:srgbClr val="FF0000"/>
                </a:solidFill>
              </a:rPr>
              <a:t>Please write your name in the answer sheet</a:t>
            </a:r>
          </a:p>
          <a:p>
            <a:pPr eaLnBrk="1" hangingPunct="1"/>
            <a:r>
              <a:rPr lang="en-GB" b="1" smtClean="0">
                <a:solidFill>
                  <a:srgbClr val="FF0000"/>
                </a:solidFill>
              </a:rPr>
              <a:t>keep a copy of your answer</a:t>
            </a:r>
            <a:r>
              <a:rPr lang="en-GB" sz="2800" b="1" smtClean="0">
                <a:solidFill>
                  <a:srgbClr val="FF0000"/>
                </a:solidFill>
              </a:rPr>
              <a:t> </a:t>
            </a:r>
          </a:p>
          <a:p>
            <a:pPr eaLnBrk="1" hangingPunct="1"/>
            <a:r>
              <a:rPr lang="en-GB" b="1" i="1" smtClean="0">
                <a:solidFill>
                  <a:srgbClr val="FF0000"/>
                </a:solidFill>
              </a:rPr>
              <a:t>Only one point</a:t>
            </a:r>
            <a:r>
              <a:rPr lang="en-GB" sz="2800" b="1" smtClean="0">
                <a:solidFill>
                  <a:srgbClr val="FF0000"/>
                </a:solidFill>
              </a:rPr>
              <a:t> </a:t>
            </a:r>
            <a:r>
              <a:rPr lang="en-GB" b="1" i="1" smtClean="0">
                <a:solidFill>
                  <a:srgbClr val="FF0000"/>
                </a:solidFill>
              </a:rPr>
              <a:t>in each paper</a:t>
            </a:r>
          </a:p>
          <a:p>
            <a:pPr eaLnBrk="1" hangingPunct="1"/>
            <a:r>
              <a:rPr lang="en-GB" b="1" i="1" smtClean="0">
                <a:solidFill>
                  <a:srgbClr val="FF0000"/>
                </a:solidFill>
              </a:rPr>
              <a:t>You can write as much points as you like</a:t>
            </a:r>
            <a:br>
              <a:rPr lang="en-GB" b="1" i="1" smtClean="0">
                <a:solidFill>
                  <a:srgbClr val="FF0000"/>
                </a:solidFill>
              </a:rPr>
            </a:br>
            <a:endParaRPr lang="en-GB" b="1" i="1" smtClean="0">
              <a:solidFill>
                <a:srgbClr val="FF0000"/>
              </a:solidFill>
            </a:endParaRPr>
          </a:p>
        </p:txBody>
      </p:sp>
      <p:sp>
        <p:nvSpPr>
          <p:cNvPr id="66564" name="Date Placeholder 5"/>
          <p:cNvSpPr>
            <a:spLocks noGrp="1"/>
          </p:cNvSpPr>
          <p:nvPr>
            <p:ph type="dt" sz="quarter" idx="10"/>
          </p:nvPr>
        </p:nvSpPr>
        <p:spPr>
          <a:noFill/>
        </p:spPr>
        <p:txBody>
          <a:bodyPr/>
          <a:lstStyle/>
          <a:p>
            <a:fld id="{3064B6DF-EE83-41FC-9A4B-DA863EA9DD97}" type="datetime1">
              <a:rPr lang="ar-SA" smtClean="0">
                <a:cs typeface="Arial" charset="0"/>
              </a:rPr>
              <a:pPr/>
              <a:t>14/10/1432</a:t>
            </a:fld>
            <a:endParaRPr lang="en-GB" smtClean="0">
              <a:cs typeface="Arial" charset="0"/>
            </a:endParaRPr>
          </a:p>
        </p:txBody>
      </p:sp>
      <p:sp>
        <p:nvSpPr>
          <p:cNvPr id="66565" name="Slide Number Placeholder 6"/>
          <p:cNvSpPr>
            <a:spLocks noGrp="1"/>
          </p:cNvSpPr>
          <p:nvPr>
            <p:ph type="sldNum" sz="quarter" idx="12"/>
          </p:nvPr>
        </p:nvSpPr>
        <p:spPr>
          <a:noFill/>
        </p:spPr>
        <p:txBody>
          <a:bodyPr/>
          <a:lstStyle/>
          <a:p>
            <a:fld id="{250B080F-73D1-4C19-ACBA-BD6B19D293BA}" type="slidenum">
              <a:rPr lang="en-GB" smtClean="0">
                <a:cs typeface="Arial" charset="0"/>
              </a:rPr>
              <a:pPr/>
              <a:t>57</a:t>
            </a:fld>
            <a:endParaRPr lang="en-GB" smtClean="0">
              <a:cs typeface="Arial" charset="0"/>
            </a:endParaRPr>
          </a:p>
        </p:txBody>
      </p:sp>
      <p:sp>
        <p:nvSpPr>
          <p:cNvPr id="6656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wd">
                                    <p:tmPct val="50000"/>
                                  </p:iterate>
                                  <p:childTnLst>
                                    <p:set>
                                      <p:cBhvr>
                                        <p:cTn id="6" dur="1" fill="hold">
                                          <p:stCondLst>
                                            <p:cond delay="0"/>
                                          </p:stCondLst>
                                        </p:cTn>
                                        <p:tgtEl>
                                          <p:spTgt spid="19459">
                                            <p:txEl>
                                              <p:pRg st="2" end="2"/>
                                            </p:txEl>
                                          </p:spTgt>
                                        </p:tgtEl>
                                        <p:attrNameLst>
                                          <p:attrName>style.visibility</p:attrName>
                                        </p:attrNameLst>
                                      </p:cBhvr>
                                      <p:to>
                                        <p:strVal val="visible"/>
                                      </p:to>
                                    </p:set>
                                    <p:anim calcmode="discrete" valueType="clr">
                                      <p:cBhvr override="childStyle">
                                        <p:cTn id="7" dur="80"/>
                                        <p:tgtEl>
                                          <p:spTgt spid="194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9">
                                            <p:txEl>
                                              <p:pRg st="2" end="2"/>
                                            </p:txEl>
                                          </p:spTgt>
                                        </p:tgtEl>
                                        <p:attrNameLst>
                                          <p:attrName>fillcolor</p:attrName>
                                        </p:attrNameLst>
                                      </p:cBhvr>
                                      <p:tavLst>
                                        <p:tav tm="0">
                                          <p:val>
                                            <p:clrVal>
                                              <a:schemeClr val="accent2"/>
                                            </p:clrVal>
                                          </p:val>
                                        </p:tav>
                                        <p:tav tm="50000">
                                          <p:val>
                                            <p:clrVal>
                                              <a:schemeClr val="hlink"/>
                                            </p:clrVal>
                                          </p:val>
                                        </p:tav>
                                      </p:tavLst>
                                    </p:anim>
                                    <p:set>
                                      <p:cBhvr>
                                        <p:cTn id="9" dur="80"/>
                                        <p:tgtEl>
                                          <p:spTgt spid="19459">
                                            <p:txEl>
                                              <p:pRg st="2" end="2"/>
                                            </p:txEl>
                                          </p:spTgt>
                                        </p:tgtEl>
                                        <p:attrNameLst>
                                          <p:attrName>fill.type</p:attrName>
                                        </p:attrNameLst>
                                      </p:cBhvr>
                                      <p:to>
                                        <p:strVal val="solid"/>
                                      </p:to>
                                    </p:set>
                                  </p:childTnLst>
                                </p:cTn>
                              </p:par>
                              <p:par>
                                <p:cTn id="10" presetID="27" presetClass="entr" presetSubtype="0" fill="hold" nodeType="withEffect">
                                  <p:stCondLst>
                                    <p:cond delay="0"/>
                                  </p:stCondLst>
                                  <p:iterate type="wd">
                                    <p:tmPct val="50000"/>
                                  </p:iterate>
                                  <p:childTnLst>
                                    <p:set>
                                      <p:cBhvr>
                                        <p:cTn id="11" dur="1" fill="hold">
                                          <p:stCondLst>
                                            <p:cond delay="0"/>
                                          </p:stCondLst>
                                        </p:cTn>
                                        <p:tgtEl>
                                          <p:spTgt spid="19459">
                                            <p:txEl>
                                              <p:pRg st="3" end="3"/>
                                            </p:txEl>
                                          </p:spTgt>
                                        </p:tgtEl>
                                        <p:attrNameLst>
                                          <p:attrName>style.visibility</p:attrName>
                                        </p:attrNameLst>
                                      </p:cBhvr>
                                      <p:to>
                                        <p:strVal val="visible"/>
                                      </p:to>
                                    </p:set>
                                    <p:anim calcmode="discrete" valueType="clr">
                                      <p:cBhvr override="childStyle">
                                        <p:cTn id="12" dur="80"/>
                                        <p:tgtEl>
                                          <p:spTgt spid="194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9459">
                                            <p:txEl>
                                              <p:pRg st="3" end="3"/>
                                            </p:txEl>
                                          </p:spTgt>
                                        </p:tgtEl>
                                        <p:attrNameLst>
                                          <p:attrName>fillcolor</p:attrName>
                                        </p:attrNameLst>
                                      </p:cBhvr>
                                      <p:tavLst>
                                        <p:tav tm="0">
                                          <p:val>
                                            <p:clrVal>
                                              <a:schemeClr val="accent2"/>
                                            </p:clrVal>
                                          </p:val>
                                        </p:tav>
                                        <p:tav tm="50000">
                                          <p:val>
                                            <p:clrVal>
                                              <a:schemeClr val="hlink"/>
                                            </p:clrVal>
                                          </p:val>
                                        </p:tav>
                                      </p:tavLst>
                                    </p:anim>
                                    <p:set>
                                      <p:cBhvr>
                                        <p:cTn id="14" dur="80"/>
                                        <p:tgtEl>
                                          <p:spTgt spid="19459">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wd">
                                    <p:tmPct val="50000"/>
                                  </p:iterate>
                                  <p:childTnLst>
                                    <p:set>
                                      <p:cBhvr>
                                        <p:cTn id="18" dur="1" fill="hold">
                                          <p:stCondLst>
                                            <p:cond delay="0"/>
                                          </p:stCondLst>
                                        </p:cTn>
                                        <p:tgtEl>
                                          <p:spTgt spid="19459">
                                            <p:txEl>
                                              <p:pRg st="4" end="4"/>
                                            </p:txEl>
                                          </p:spTgt>
                                        </p:tgtEl>
                                        <p:attrNameLst>
                                          <p:attrName>style.visibility</p:attrName>
                                        </p:attrNameLst>
                                      </p:cBhvr>
                                      <p:to>
                                        <p:strVal val="visible"/>
                                      </p:to>
                                    </p:set>
                                    <p:anim calcmode="discrete" valueType="clr">
                                      <p:cBhvr override="childStyle">
                                        <p:cTn id="19" dur="80"/>
                                        <p:tgtEl>
                                          <p:spTgt spid="19459">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9459">
                                            <p:txEl>
                                              <p:pRg st="4" end="4"/>
                                            </p:txEl>
                                          </p:spTgt>
                                        </p:tgtEl>
                                        <p:attrNameLst>
                                          <p:attrName>fillcolor</p:attrName>
                                        </p:attrNameLst>
                                      </p:cBhvr>
                                      <p:tavLst>
                                        <p:tav tm="0">
                                          <p:val>
                                            <p:clrVal>
                                              <a:schemeClr val="accent2"/>
                                            </p:clrVal>
                                          </p:val>
                                        </p:tav>
                                        <p:tav tm="50000">
                                          <p:val>
                                            <p:clrVal>
                                              <a:schemeClr val="hlink"/>
                                            </p:clrVal>
                                          </p:val>
                                        </p:tav>
                                      </p:tavLst>
                                    </p:anim>
                                    <p:set>
                                      <p:cBhvr>
                                        <p:cTn id="21" dur="80"/>
                                        <p:tgtEl>
                                          <p:spTgt spid="19459">
                                            <p:txEl>
                                              <p:pRg st="4" end="4"/>
                                            </p:txEl>
                                          </p:spTgt>
                                        </p:tgtEl>
                                        <p:attrNameLst>
                                          <p:attrName>fill.type</p:attrName>
                                        </p:attrNameLst>
                                      </p:cBhvr>
                                      <p:to>
                                        <p:strVal val="solid"/>
                                      </p:to>
                                    </p:set>
                                  </p:childTnLst>
                                </p:cTn>
                              </p:par>
                              <p:par>
                                <p:cTn id="22" presetID="27" presetClass="entr" presetSubtype="0" fill="hold" nodeType="withEffect">
                                  <p:stCondLst>
                                    <p:cond delay="0"/>
                                  </p:stCondLst>
                                  <p:iterate type="wd">
                                    <p:tmPct val="50000"/>
                                  </p:iterate>
                                  <p:childTnLst>
                                    <p:set>
                                      <p:cBhvr>
                                        <p:cTn id="23" dur="1" fill="hold">
                                          <p:stCondLst>
                                            <p:cond delay="0"/>
                                          </p:stCondLst>
                                        </p:cTn>
                                        <p:tgtEl>
                                          <p:spTgt spid="19459">
                                            <p:txEl>
                                              <p:pRg st="5" end="5"/>
                                            </p:txEl>
                                          </p:spTgt>
                                        </p:tgtEl>
                                        <p:attrNameLst>
                                          <p:attrName>style.visibility</p:attrName>
                                        </p:attrNameLst>
                                      </p:cBhvr>
                                      <p:to>
                                        <p:strVal val="visible"/>
                                      </p:to>
                                    </p:set>
                                    <p:anim calcmode="discrete" valueType="clr">
                                      <p:cBhvr override="childStyle">
                                        <p:cTn id="24" dur="80"/>
                                        <p:tgtEl>
                                          <p:spTgt spid="19459">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9459">
                                            <p:txEl>
                                              <p:pRg st="5" end="5"/>
                                            </p:txEl>
                                          </p:spTgt>
                                        </p:tgtEl>
                                        <p:attrNameLst>
                                          <p:attrName>fillcolor</p:attrName>
                                        </p:attrNameLst>
                                      </p:cBhvr>
                                      <p:tavLst>
                                        <p:tav tm="0">
                                          <p:val>
                                            <p:clrVal>
                                              <a:schemeClr val="accent2"/>
                                            </p:clrVal>
                                          </p:val>
                                        </p:tav>
                                        <p:tav tm="50000">
                                          <p:val>
                                            <p:clrVal>
                                              <a:schemeClr val="hlink"/>
                                            </p:clrVal>
                                          </p:val>
                                        </p:tav>
                                      </p:tavLst>
                                    </p:anim>
                                    <p:set>
                                      <p:cBhvr>
                                        <p:cTn id="26" dur="80"/>
                                        <p:tgtEl>
                                          <p:spTgt spid="19459">
                                            <p:txEl>
                                              <p:pRg st="5" end="5"/>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wd">
                                    <p:tmPct val="50000"/>
                                  </p:iterate>
                                  <p:childTnLst>
                                    <p:set>
                                      <p:cBhvr>
                                        <p:cTn id="30" dur="1" fill="hold">
                                          <p:stCondLst>
                                            <p:cond delay="0"/>
                                          </p:stCondLst>
                                        </p:cTn>
                                        <p:tgtEl>
                                          <p:spTgt spid="19459">
                                            <p:txEl>
                                              <p:pRg st="1" end="1"/>
                                            </p:txEl>
                                          </p:spTgt>
                                        </p:tgtEl>
                                        <p:attrNameLst>
                                          <p:attrName>style.visibility</p:attrName>
                                        </p:attrNameLst>
                                      </p:cBhvr>
                                      <p:to>
                                        <p:strVal val="visible"/>
                                      </p:to>
                                    </p:set>
                                    <p:anim calcmode="discrete" valueType="clr">
                                      <p:cBhvr override="childStyle">
                                        <p:cTn id="31" dur="80"/>
                                        <p:tgtEl>
                                          <p:spTgt spid="194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9459">
                                            <p:txEl>
                                              <p:pRg st="1" end="1"/>
                                            </p:txEl>
                                          </p:spTgt>
                                        </p:tgtEl>
                                        <p:attrNameLst>
                                          <p:attrName>fillcolor</p:attrName>
                                        </p:attrNameLst>
                                      </p:cBhvr>
                                      <p:tavLst>
                                        <p:tav tm="0">
                                          <p:val>
                                            <p:clrVal>
                                              <a:schemeClr val="accent2"/>
                                            </p:clrVal>
                                          </p:val>
                                        </p:tav>
                                        <p:tav tm="50000">
                                          <p:val>
                                            <p:clrVal>
                                              <a:schemeClr val="hlink"/>
                                            </p:clrVal>
                                          </p:val>
                                        </p:tav>
                                      </p:tavLst>
                                    </p:anim>
                                    <p:set>
                                      <p:cBhvr>
                                        <p:cTn id="33" dur="80"/>
                                        <p:tgtEl>
                                          <p:spTgt spid="19459">
                                            <p:txEl>
                                              <p:pRg st="1" end="1"/>
                                            </p:txEl>
                                          </p:spTgt>
                                        </p:tgtEl>
                                        <p:attrNameLst>
                                          <p:attrName>fill.type</p:attrName>
                                        </p:attrNameLst>
                                      </p:cBhvr>
                                      <p:to>
                                        <p:strVal val="solid"/>
                                      </p:to>
                                    </p:set>
                                  </p:childTnLst>
                                </p:cTn>
                              </p:par>
                              <p:par>
                                <p:cTn id="34" presetID="1" presetClass="entr" presetSubtype="0" fill="hold" nodeType="withEffect">
                                  <p:stCondLst>
                                    <p:cond delay="0"/>
                                  </p:stCondLst>
                                  <p:childTnLst>
                                    <p:set>
                                      <p:cBhvr>
                                        <p:cTn id="35"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9750" y="214313"/>
            <a:ext cx="8080375" cy="1414462"/>
          </a:xfrm>
        </p:spPr>
        <p:txBody>
          <a:bodyPr/>
          <a:lstStyle/>
          <a:p>
            <a:pPr eaLnBrk="1" hangingPunct="1"/>
            <a:r>
              <a:rPr lang="en-GB" smtClean="0"/>
              <a:t>Principles to guide teaching practice</a:t>
            </a:r>
          </a:p>
        </p:txBody>
      </p:sp>
      <p:sp>
        <p:nvSpPr>
          <p:cNvPr id="90115" name="Rectangle 3"/>
          <p:cNvSpPr>
            <a:spLocks noGrp="1" noChangeArrowheads="1"/>
          </p:cNvSpPr>
          <p:nvPr>
            <p:ph type="body" idx="1"/>
          </p:nvPr>
        </p:nvSpPr>
        <p:spPr>
          <a:xfrm>
            <a:off x="1182688" y="1773238"/>
            <a:ext cx="7772400" cy="4679950"/>
          </a:xfrm>
          <a:solidFill>
            <a:srgbClr val="FFFF66"/>
          </a:solidFill>
        </p:spPr>
        <p:txBody>
          <a:bodyPr/>
          <a:lstStyle/>
          <a:p>
            <a:pPr marL="609600" indent="-609600" eaLnBrk="1" hangingPunct="1">
              <a:buFontTx/>
              <a:buNone/>
            </a:pPr>
            <a:r>
              <a:rPr lang="en-GB" sz="3600" i="1" smtClean="0"/>
              <a:t>A-Effective and safe learning climate</a:t>
            </a:r>
          </a:p>
        </p:txBody>
      </p:sp>
      <p:sp>
        <p:nvSpPr>
          <p:cNvPr id="67588" name="Date Placeholder 5"/>
          <p:cNvSpPr>
            <a:spLocks noGrp="1"/>
          </p:cNvSpPr>
          <p:nvPr>
            <p:ph type="dt" sz="quarter" idx="10"/>
          </p:nvPr>
        </p:nvSpPr>
        <p:spPr>
          <a:noFill/>
        </p:spPr>
        <p:txBody>
          <a:bodyPr/>
          <a:lstStyle/>
          <a:p>
            <a:fld id="{4733A7EF-A542-4557-90A3-AE73DE4A4F8B}" type="datetime1">
              <a:rPr lang="ar-SA" smtClean="0">
                <a:cs typeface="Arial" charset="0"/>
              </a:rPr>
              <a:pPr/>
              <a:t>14/10/1432</a:t>
            </a:fld>
            <a:endParaRPr lang="en-GB" smtClean="0">
              <a:cs typeface="Arial" charset="0"/>
            </a:endParaRPr>
          </a:p>
        </p:txBody>
      </p:sp>
      <p:sp>
        <p:nvSpPr>
          <p:cNvPr id="67589" name="Slide Number Placeholder 6"/>
          <p:cNvSpPr>
            <a:spLocks noGrp="1"/>
          </p:cNvSpPr>
          <p:nvPr>
            <p:ph type="sldNum" sz="quarter" idx="12"/>
          </p:nvPr>
        </p:nvSpPr>
        <p:spPr>
          <a:noFill/>
        </p:spPr>
        <p:txBody>
          <a:bodyPr/>
          <a:lstStyle/>
          <a:p>
            <a:fld id="{CCD99FB5-C6F5-4E69-B35E-7A5BE24C29A0}" type="slidenum">
              <a:rPr lang="en-GB" smtClean="0">
                <a:cs typeface="Arial" charset="0"/>
              </a:rPr>
              <a:pPr/>
              <a:t>58</a:t>
            </a:fld>
            <a:endParaRPr lang="en-GB" smtClean="0">
              <a:cs typeface="Arial" charset="0"/>
            </a:endParaRPr>
          </a:p>
        </p:txBody>
      </p:sp>
      <p:sp>
        <p:nvSpPr>
          <p:cNvPr id="67590"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bg/>
                                          </p:spTgt>
                                        </p:tgtEl>
                                        <p:attrNameLst>
                                          <p:attrName>style.visibility</p:attrName>
                                        </p:attrNameLst>
                                      </p:cBhvr>
                                      <p:to>
                                        <p:strVal val="visible"/>
                                      </p:to>
                                    </p:set>
                                  </p:childTnLst>
                                  <p:subTnLst>
                                    <p:animClr clrSpc="rgb" dir="cw">
                                      <p:cBhvr override="childStyle">
                                        <p:cTn dur="1" fill="hold" display="0" masterRel="nextClick" afterEffect="1"/>
                                        <p:tgtEl>
                                          <p:spTgt spid="90115">
                                            <p:bg/>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0115">
                                            <p:txEl>
                                              <p:pRg st="0" end="0"/>
                                            </p:txEl>
                                          </p:spTgt>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mtClean="0"/>
              <a:t>Principles to guide teaching practice</a:t>
            </a:r>
          </a:p>
        </p:txBody>
      </p:sp>
      <p:sp>
        <p:nvSpPr>
          <p:cNvPr id="92163" name="Rectangle 3"/>
          <p:cNvSpPr>
            <a:spLocks noGrp="1" noChangeArrowheads="1"/>
          </p:cNvSpPr>
          <p:nvPr>
            <p:ph type="body" idx="1"/>
          </p:nvPr>
        </p:nvSpPr>
        <p:spPr/>
        <p:txBody>
          <a:bodyPr/>
          <a:lstStyle/>
          <a:p>
            <a:pPr eaLnBrk="1" hangingPunct="1">
              <a:buFontTx/>
              <a:buNone/>
            </a:pPr>
            <a:r>
              <a:rPr lang="en-GB" sz="3600" i="1" smtClean="0"/>
              <a:t>A-Effective and safe learning climate</a:t>
            </a:r>
            <a:endParaRPr lang="en-GB" sz="4400" smtClean="0"/>
          </a:p>
          <a:p>
            <a:pPr eaLnBrk="1" hangingPunct="1"/>
            <a:r>
              <a:rPr lang="en-GB" sz="4400" smtClean="0"/>
              <a:t>Active contributor </a:t>
            </a:r>
          </a:p>
        </p:txBody>
      </p:sp>
      <p:sp>
        <p:nvSpPr>
          <p:cNvPr id="68612" name="Date Placeholder 5"/>
          <p:cNvSpPr>
            <a:spLocks noGrp="1"/>
          </p:cNvSpPr>
          <p:nvPr>
            <p:ph type="dt" sz="quarter" idx="10"/>
          </p:nvPr>
        </p:nvSpPr>
        <p:spPr>
          <a:noFill/>
        </p:spPr>
        <p:txBody>
          <a:bodyPr/>
          <a:lstStyle/>
          <a:p>
            <a:fld id="{08930EDA-E558-4E9C-A89A-A2A78DD7551B}" type="datetime1">
              <a:rPr lang="ar-SA" smtClean="0">
                <a:cs typeface="Arial" charset="0"/>
              </a:rPr>
              <a:pPr/>
              <a:t>14/10/1432</a:t>
            </a:fld>
            <a:endParaRPr lang="en-GB" smtClean="0">
              <a:cs typeface="Arial" charset="0"/>
            </a:endParaRPr>
          </a:p>
        </p:txBody>
      </p:sp>
      <p:sp>
        <p:nvSpPr>
          <p:cNvPr id="68613" name="Slide Number Placeholder 6"/>
          <p:cNvSpPr>
            <a:spLocks noGrp="1"/>
          </p:cNvSpPr>
          <p:nvPr>
            <p:ph type="sldNum" sz="quarter" idx="12"/>
          </p:nvPr>
        </p:nvSpPr>
        <p:spPr>
          <a:noFill/>
        </p:spPr>
        <p:txBody>
          <a:bodyPr/>
          <a:lstStyle/>
          <a:p>
            <a:fld id="{96C0EFF3-663A-447F-81C5-32BE1C73B18E}" type="slidenum">
              <a:rPr lang="en-GB" smtClean="0">
                <a:cs typeface="Arial" charset="0"/>
              </a:rPr>
              <a:pPr/>
              <a:t>59</a:t>
            </a:fld>
            <a:endParaRPr lang="en-GB" smtClean="0">
              <a:cs typeface="Arial" charset="0"/>
            </a:endParaRPr>
          </a:p>
        </p:txBody>
      </p:sp>
      <p:sp>
        <p:nvSpPr>
          <p:cNvPr id="68614"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2163">
                                            <p:txEl>
                                              <p:pRg st="0" end="0"/>
                                            </p:txEl>
                                          </p:spTgt>
                                        </p:tgtEl>
                                        <p:attrNameLst>
                                          <p:attrName>ppt_c</p:attrName>
                                        </p:attrNameLst>
                                      </p:cBhvr>
                                      <p:to>
                                        <a:schemeClr val="bg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mtClean="0"/>
              <a:t>Aim and Objectives</a:t>
            </a:r>
          </a:p>
        </p:txBody>
      </p:sp>
      <p:sp>
        <p:nvSpPr>
          <p:cNvPr id="107523" name="Rectangle 3"/>
          <p:cNvSpPr>
            <a:spLocks noGrp="1" noChangeArrowheads="1"/>
          </p:cNvSpPr>
          <p:nvPr>
            <p:ph type="body" idx="1"/>
          </p:nvPr>
        </p:nvSpPr>
        <p:spPr>
          <a:xfrm>
            <a:off x="46038" y="2160588"/>
            <a:ext cx="8955087" cy="4483100"/>
          </a:xfrm>
        </p:spPr>
        <p:txBody>
          <a:bodyPr/>
          <a:lstStyle/>
          <a:p>
            <a:pPr eaLnBrk="1" hangingPunct="1"/>
            <a:r>
              <a:rPr lang="en-GB" dirty="0" smtClean="0"/>
              <a:t>Increase and develop awareness of the principles of learning </a:t>
            </a:r>
          </a:p>
          <a:p>
            <a:pPr eaLnBrk="1" hangingPunct="1"/>
            <a:r>
              <a:rPr lang="en-GB" dirty="0" smtClean="0">
                <a:solidFill>
                  <a:srgbClr val="FF0000"/>
                </a:solidFill>
              </a:rPr>
              <a:t>Describe the differences between mature and immature learners</a:t>
            </a:r>
            <a:endParaRPr lang="en-GB" dirty="0" smtClean="0">
              <a:solidFill>
                <a:srgbClr val="FF0000"/>
              </a:solidFill>
            </a:endParaRPr>
          </a:p>
          <a:p>
            <a:pPr eaLnBrk="1" hangingPunct="1"/>
            <a:r>
              <a:rPr lang="en-GB" dirty="0" smtClean="0"/>
              <a:t>Be able </a:t>
            </a:r>
            <a:r>
              <a:rPr lang="en-GB" dirty="0" smtClean="0"/>
              <a:t>explain the reading for understanding method.</a:t>
            </a:r>
            <a:endParaRPr lang="en-GB" dirty="0" smtClean="0"/>
          </a:p>
        </p:txBody>
      </p:sp>
      <p:sp>
        <p:nvSpPr>
          <p:cNvPr id="18436" name="Date Placeholder 5"/>
          <p:cNvSpPr>
            <a:spLocks noGrp="1"/>
          </p:cNvSpPr>
          <p:nvPr>
            <p:ph type="dt" sz="quarter" idx="10"/>
          </p:nvPr>
        </p:nvSpPr>
        <p:spPr>
          <a:noFill/>
        </p:spPr>
        <p:txBody>
          <a:bodyPr/>
          <a:lstStyle/>
          <a:p>
            <a:fld id="{474EFB1D-EEED-4459-B018-2CF76EB8AA78}" type="datetime1">
              <a:rPr lang="ar-SA" smtClean="0">
                <a:cs typeface="Arial" charset="0"/>
              </a:rPr>
              <a:pPr/>
              <a:t>14/10/1432</a:t>
            </a:fld>
            <a:endParaRPr lang="en-GB" smtClean="0">
              <a:cs typeface="Arial" charset="0"/>
            </a:endParaRPr>
          </a:p>
        </p:txBody>
      </p:sp>
      <p:sp>
        <p:nvSpPr>
          <p:cNvPr id="18437" name="Slide Number Placeholder 6"/>
          <p:cNvSpPr>
            <a:spLocks noGrp="1"/>
          </p:cNvSpPr>
          <p:nvPr>
            <p:ph type="sldNum" sz="quarter" idx="12"/>
          </p:nvPr>
        </p:nvSpPr>
        <p:spPr>
          <a:noFill/>
        </p:spPr>
        <p:txBody>
          <a:bodyPr/>
          <a:lstStyle/>
          <a:p>
            <a:fld id="{4CBDE0B8-8559-404D-8F99-E5FA96B18F5A}" type="slidenum">
              <a:rPr lang="en-GB" smtClean="0">
                <a:cs typeface="Arial" charset="0"/>
              </a:rPr>
              <a:pPr/>
              <a:t>6</a:t>
            </a:fld>
            <a:endParaRPr lang="en-GB" smtClean="0">
              <a:cs typeface="Arial" charset="0"/>
            </a:endParaRPr>
          </a:p>
        </p:txBody>
      </p:sp>
      <p:sp>
        <p:nvSpPr>
          <p:cNvPr id="1843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mtClean="0"/>
              <a:t>Principles to guide teaching practice </a:t>
            </a:r>
            <a:r>
              <a:rPr lang="en-GB" sz="4000" smtClean="0"/>
              <a:t>    cont</a:t>
            </a:r>
          </a:p>
        </p:txBody>
      </p:sp>
      <p:sp>
        <p:nvSpPr>
          <p:cNvPr id="96259" name="Rectangle 3"/>
          <p:cNvSpPr>
            <a:spLocks noGrp="1" noChangeArrowheads="1"/>
          </p:cNvSpPr>
          <p:nvPr>
            <p:ph type="body" idx="1"/>
          </p:nvPr>
        </p:nvSpPr>
        <p:spPr/>
        <p:txBody>
          <a:bodyPr/>
          <a:lstStyle/>
          <a:p>
            <a:pPr eaLnBrk="1" hangingPunct="1"/>
            <a:r>
              <a:rPr lang="en-GB" smtClean="0"/>
              <a:t>Active contributor </a:t>
            </a:r>
          </a:p>
          <a:p>
            <a:pPr eaLnBrk="1" hangingPunct="1"/>
            <a:r>
              <a:rPr lang="en-GB" smtClean="0"/>
              <a:t>Learning close to understanding and solving real life problems</a:t>
            </a:r>
          </a:p>
          <a:p>
            <a:pPr eaLnBrk="1" hangingPunct="1"/>
            <a:r>
              <a:rPr lang="en-GB" smtClean="0"/>
              <a:t>Current knowledge and experience are critical in new learning situations</a:t>
            </a:r>
          </a:p>
          <a:p>
            <a:pPr eaLnBrk="1" hangingPunct="1"/>
            <a:r>
              <a:rPr lang="en-GB" smtClean="0"/>
              <a:t>Learners should be supported to use self direction in their learning.</a:t>
            </a:r>
          </a:p>
        </p:txBody>
      </p:sp>
      <p:sp>
        <p:nvSpPr>
          <p:cNvPr id="69636" name="Date Placeholder 5"/>
          <p:cNvSpPr>
            <a:spLocks noGrp="1"/>
          </p:cNvSpPr>
          <p:nvPr>
            <p:ph type="dt" sz="quarter" idx="10"/>
          </p:nvPr>
        </p:nvSpPr>
        <p:spPr>
          <a:noFill/>
        </p:spPr>
        <p:txBody>
          <a:bodyPr/>
          <a:lstStyle/>
          <a:p>
            <a:fld id="{A1A3987D-7FDC-40A7-A496-861D33CF894D}" type="datetime1">
              <a:rPr lang="ar-SA" smtClean="0">
                <a:cs typeface="Arial" charset="0"/>
              </a:rPr>
              <a:pPr/>
              <a:t>14/10/1432</a:t>
            </a:fld>
            <a:endParaRPr lang="en-GB" smtClean="0">
              <a:cs typeface="Arial" charset="0"/>
            </a:endParaRPr>
          </a:p>
        </p:txBody>
      </p:sp>
      <p:sp>
        <p:nvSpPr>
          <p:cNvPr id="69637" name="Slide Number Placeholder 6"/>
          <p:cNvSpPr>
            <a:spLocks noGrp="1"/>
          </p:cNvSpPr>
          <p:nvPr>
            <p:ph type="sldNum" sz="quarter" idx="12"/>
          </p:nvPr>
        </p:nvSpPr>
        <p:spPr>
          <a:noFill/>
        </p:spPr>
        <p:txBody>
          <a:bodyPr/>
          <a:lstStyle/>
          <a:p>
            <a:fld id="{45F04C1A-DD7B-40D1-A7A9-4C92DE81E842}" type="slidenum">
              <a:rPr lang="en-GB" smtClean="0">
                <a:cs typeface="Arial" charset="0"/>
              </a:rPr>
              <a:pPr/>
              <a:t>60</a:t>
            </a:fld>
            <a:endParaRPr lang="en-GB" smtClean="0">
              <a:cs typeface="Arial" charset="0"/>
            </a:endParaRPr>
          </a:p>
        </p:txBody>
      </p:sp>
      <p:sp>
        <p:nvSpPr>
          <p:cNvPr id="6963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96259">
                                            <p:txEl>
                                              <p:pRg st="0" end="0"/>
                                            </p:txEl>
                                          </p:spTgt>
                                        </p:tgtEl>
                                        <p:attrNameLst>
                                          <p:attrName>style.visibility</p:attrName>
                                        </p:attrNameLst>
                                      </p:cBhvr>
                                      <p:to>
                                        <p:strVal val="visible"/>
                                      </p:to>
                                    </p:set>
                                    <p:anim calcmode="discrete" valueType="clr">
                                      <p:cBhvr override="childStyle">
                                        <p:cTn id="7" dur="80"/>
                                        <p:tgtEl>
                                          <p:spTgt spid="9625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6259">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6259">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96259">
                                            <p:txEl>
                                              <p:pRg st="0" end="0"/>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6259">
                                            <p:txEl>
                                              <p:pRg st="1" end="1"/>
                                            </p:txEl>
                                          </p:spTgt>
                                        </p:tgtEl>
                                        <p:attrNameLst>
                                          <p:attrName>style.visibility</p:attrName>
                                        </p:attrNameLst>
                                      </p:cBhvr>
                                      <p:to>
                                        <p:strVal val="visible"/>
                                      </p:to>
                                    </p:set>
                                    <p:anim calcmode="discrete" valueType="clr">
                                      <p:cBhvr override="childStyle">
                                        <p:cTn id="14" dur="80"/>
                                        <p:tgtEl>
                                          <p:spTgt spid="9625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6259">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96259">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96259">
                                            <p:txEl>
                                              <p:pRg st="1" end="1"/>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6259">
                                            <p:txEl>
                                              <p:pRg st="2" end="2"/>
                                            </p:txEl>
                                          </p:spTgt>
                                        </p:tgtEl>
                                        <p:attrNameLst>
                                          <p:attrName>style.visibility</p:attrName>
                                        </p:attrNameLst>
                                      </p:cBhvr>
                                      <p:to>
                                        <p:strVal val="visible"/>
                                      </p:to>
                                    </p:set>
                                    <p:anim calcmode="discrete" valueType="clr">
                                      <p:cBhvr override="childStyle">
                                        <p:cTn id="21" dur="80"/>
                                        <p:tgtEl>
                                          <p:spTgt spid="9625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6259">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96259">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96259">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6259">
                                            <p:txEl>
                                              <p:pRg st="3" end="3"/>
                                            </p:txEl>
                                          </p:spTgt>
                                        </p:tgtEl>
                                        <p:attrNameLst>
                                          <p:attrName>style.visibility</p:attrName>
                                        </p:attrNameLst>
                                      </p:cBhvr>
                                      <p:to>
                                        <p:strVal val="visible"/>
                                      </p:to>
                                    </p:set>
                                    <p:anim calcmode="discrete" valueType="clr">
                                      <p:cBhvr override="childStyle">
                                        <p:cTn id="28" dur="80"/>
                                        <p:tgtEl>
                                          <p:spTgt spid="9625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6259">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96259">
                                            <p:txEl>
                                              <p:pRg st="3" end="3"/>
                                            </p:txEl>
                                          </p:spTgt>
                                        </p:tgtEl>
                                        <p:attrNameLst>
                                          <p:attrName>fill.type</p:attrName>
                                        </p:attrNameLst>
                                      </p:cBhvr>
                                      <p:to>
                                        <p:strVal val="solid"/>
                                      </p:to>
                                    </p:set>
                                  </p:childTnLst>
                                  <p:subTnLst>
                                    <p:animClr clrSpc="rgb" dir="cw">
                                      <p:cBhvr override="childStyle">
                                        <p:cTn dur="1" fill="hold" display="0" masterRel="nextClick" afterEffect="1"/>
                                        <p:tgtEl>
                                          <p:spTgt spid="96259">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GB" smtClean="0"/>
              <a:t>Principles to guide teaching practice </a:t>
            </a:r>
            <a:r>
              <a:rPr lang="en-GB" sz="4000" smtClean="0"/>
              <a:t>    cont</a:t>
            </a:r>
          </a:p>
        </p:txBody>
      </p:sp>
      <p:sp>
        <p:nvSpPr>
          <p:cNvPr id="98307" name="Rectangle 3"/>
          <p:cNvSpPr>
            <a:spLocks noGrp="1" noChangeArrowheads="1"/>
          </p:cNvSpPr>
          <p:nvPr>
            <p:ph type="body" idx="1"/>
          </p:nvPr>
        </p:nvSpPr>
        <p:spPr/>
        <p:txBody>
          <a:bodyPr/>
          <a:lstStyle/>
          <a:p>
            <a:pPr eaLnBrk="1" hangingPunct="1">
              <a:lnSpc>
                <a:spcPct val="90000"/>
              </a:lnSpc>
            </a:pPr>
            <a:r>
              <a:rPr lang="en-GB" smtClean="0"/>
              <a:t>Learners should be supported to use practice accompanied by self assessment and constructive feedback.</a:t>
            </a:r>
          </a:p>
          <a:p>
            <a:pPr eaLnBrk="1" hangingPunct="1">
              <a:lnSpc>
                <a:spcPct val="90000"/>
              </a:lnSpc>
            </a:pPr>
            <a:r>
              <a:rPr lang="en-GB" smtClean="0"/>
              <a:t>Learners should be given opportunities to reflect on their practice.</a:t>
            </a:r>
          </a:p>
          <a:p>
            <a:pPr eaLnBrk="1" hangingPunct="1">
              <a:lnSpc>
                <a:spcPct val="90000"/>
              </a:lnSpc>
            </a:pPr>
            <a:r>
              <a:rPr lang="en-GB" smtClean="0"/>
              <a:t>The use of role models by medical educators has a major impact on learners.</a:t>
            </a:r>
          </a:p>
        </p:txBody>
      </p:sp>
      <p:sp>
        <p:nvSpPr>
          <p:cNvPr id="70660" name="Date Placeholder 5"/>
          <p:cNvSpPr>
            <a:spLocks noGrp="1"/>
          </p:cNvSpPr>
          <p:nvPr>
            <p:ph type="dt" sz="quarter" idx="10"/>
          </p:nvPr>
        </p:nvSpPr>
        <p:spPr>
          <a:noFill/>
        </p:spPr>
        <p:txBody>
          <a:bodyPr/>
          <a:lstStyle/>
          <a:p>
            <a:fld id="{4284D97F-10CA-4CEF-BA4E-2132AE800A07}" type="datetime1">
              <a:rPr lang="ar-SA" smtClean="0">
                <a:cs typeface="Arial" charset="0"/>
              </a:rPr>
              <a:pPr/>
              <a:t>14/10/1432</a:t>
            </a:fld>
            <a:endParaRPr lang="en-GB" smtClean="0">
              <a:cs typeface="Arial" charset="0"/>
            </a:endParaRPr>
          </a:p>
        </p:txBody>
      </p:sp>
      <p:sp>
        <p:nvSpPr>
          <p:cNvPr id="70661" name="Slide Number Placeholder 6"/>
          <p:cNvSpPr>
            <a:spLocks noGrp="1"/>
          </p:cNvSpPr>
          <p:nvPr>
            <p:ph type="sldNum" sz="quarter" idx="12"/>
          </p:nvPr>
        </p:nvSpPr>
        <p:spPr>
          <a:noFill/>
        </p:spPr>
        <p:txBody>
          <a:bodyPr/>
          <a:lstStyle/>
          <a:p>
            <a:fld id="{85AA30F5-D3B0-49A2-8A98-E0BB2922F567}" type="slidenum">
              <a:rPr lang="en-GB" smtClean="0">
                <a:cs typeface="Arial" charset="0"/>
              </a:rPr>
              <a:pPr/>
              <a:t>61</a:t>
            </a:fld>
            <a:endParaRPr lang="en-GB" smtClean="0">
              <a:cs typeface="Arial" charset="0"/>
            </a:endParaRPr>
          </a:p>
        </p:txBody>
      </p:sp>
      <p:sp>
        <p:nvSpPr>
          <p:cNvPr id="70662"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2000" fill="hold"/>
                                        <p:tgtEl>
                                          <p:spTgt spid="98307">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9830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2000" fill="hold"/>
                                        <p:tgtEl>
                                          <p:spTgt spid="98307">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9830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1000" fill="hold"/>
                                        <p:tgtEl>
                                          <p:spTgt spid="98307">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9830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98307">
                                            <p:txEl>
                                              <p:pRg st="2" end="2"/>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GB" smtClean="0"/>
          </a:p>
        </p:txBody>
      </p:sp>
      <p:pic>
        <p:nvPicPr>
          <p:cNvPr id="71683" name="Picture 3" descr="579"/>
          <p:cNvPicPr>
            <a:picLocks noGrp="1" noChangeAspect="1" noChangeArrowheads="1"/>
          </p:cNvPicPr>
          <p:nvPr>
            <p:ph idx="1"/>
          </p:nvPr>
        </p:nvPicPr>
        <p:blipFill>
          <a:blip r:embed="rId2" cstate="print"/>
          <a:srcRect/>
          <a:stretch>
            <a:fillRect/>
          </a:stretch>
        </p:blipFill>
        <p:spPr>
          <a:xfrm>
            <a:off x="0" y="188913"/>
            <a:ext cx="9396413" cy="7218362"/>
          </a:xfrm>
          <a:noFill/>
        </p:spPr>
      </p:pic>
      <p:sp>
        <p:nvSpPr>
          <p:cNvPr id="71684" name="Rectangle 4"/>
          <p:cNvSpPr>
            <a:spLocks noChangeArrowheads="1"/>
          </p:cNvSpPr>
          <p:nvPr/>
        </p:nvSpPr>
        <p:spPr bwMode="auto">
          <a:xfrm>
            <a:off x="2771775" y="2492375"/>
            <a:ext cx="3384550" cy="1006475"/>
          </a:xfrm>
          <a:prstGeom prst="rect">
            <a:avLst/>
          </a:prstGeom>
          <a:noFill/>
          <a:ln w="9525">
            <a:noFill/>
            <a:miter lim="800000"/>
            <a:headEnd/>
            <a:tailEnd/>
          </a:ln>
        </p:spPr>
        <p:txBody>
          <a:bodyPr>
            <a:spAutoFit/>
          </a:bodyPr>
          <a:lstStyle/>
          <a:p>
            <a:endParaRPr lang="en-GB" sz="6000" b="1">
              <a:solidFill>
                <a:srgbClr val="FF01A4"/>
              </a:solidFill>
              <a:latin typeface="Tahoma" pitchFamily="34" charset="0"/>
            </a:endParaRPr>
          </a:p>
        </p:txBody>
      </p:sp>
      <p:sp>
        <p:nvSpPr>
          <p:cNvPr id="71685" name="Date Placeholder 6"/>
          <p:cNvSpPr>
            <a:spLocks noGrp="1"/>
          </p:cNvSpPr>
          <p:nvPr>
            <p:ph type="dt" sz="quarter" idx="10"/>
          </p:nvPr>
        </p:nvSpPr>
        <p:spPr>
          <a:noFill/>
        </p:spPr>
        <p:txBody>
          <a:bodyPr/>
          <a:lstStyle/>
          <a:p>
            <a:fld id="{ABFB1D46-1F29-452D-A279-8A26F069E32B}" type="datetime1">
              <a:rPr lang="ar-SA" smtClean="0">
                <a:cs typeface="Arial" charset="0"/>
              </a:rPr>
              <a:pPr/>
              <a:t>14/10/1432</a:t>
            </a:fld>
            <a:endParaRPr lang="en-GB" smtClean="0">
              <a:cs typeface="Arial" charset="0"/>
            </a:endParaRPr>
          </a:p>
        </p:txBody>
      </p:sp>
      <p:sp>
        <p:nvSpPr>
          <p:cNvPr id="71686" name="Slide Number Placeholder 7"/>
          <p:cNvSpPr>
            <a:spLocks noGrp="1"/>
          </p:cNvSpPr>
          <p:nvPr>
            <p:ph type="sldNum" sz="quarter" idx="12"/>
          </p:nvPr>
        </p:nvSpPr>
        <p:spPr>
          <a:noFill/>
        </p:spPr>
        <p:txBody>
          <a:bodyPr/>
          <a:lstStyle/>
          <a:p>
            <a:fld id="{B6A6DC77-8BAA-4F4C-AF49-D38461B1257F}" type="slidenum">
              <a:rPr lang="en-GB" smtClean="0">
                <a:cs typeface="Arial" charset="0"/>
              </a:rPr>
              <a:pPr/>
              <a:t>62</a:t>
            </a:fld>
            <a:endParaRPr lang="en-GB" smtClean="0">
              <a:cs typeface="Arial" charset="0"/>
            </a:endParaRPr>
          </a:p>
        </p:txBody>
      </p:sp>
      <p:sp>
        <p:nvSpPr>
          <p:cNvPr id="71687"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ar-SA" b="1" smtClean="0"/>
              <a:t>Learning</a:t>
            </a:r>
            <a:endParaRPr lang="en-GB" b="1" smtClean="0"/>
          </a:p>
        </p:txBody>
      </p:sp>
      <p:sp>
        <p:nvSpPr>
          <p:cNvPr id="72707" name="Rectangle 3"/>
          <p:cNvSpPr>
            <a:spLocks noGrp="1" noChangeArrowheads="1"/>
          </p:cNvSpPr>
          <p:nvPr>
            <p:ph type="body" idx="1"/>
          </p:nvPr>
        </p:nvSpPr>
        <p:spPr/>
        <p:txBody>
          <a:bodyPr/>
          <a:lstStyle/>
          <a:p>
            <a:pPr algn="just" eaLnBrk="1" hangingPunct="1">
              <a:lnSpc>
                <a:spcPct val="130000"/>
              </a:lnSpc>
            </a:pPr>
            <a:r>
              <a:rPr lang="en-US" altLang="ar-SA" sz="3600" b="1" smtClean="0"/>
              <a:t>It is a relatively permanent change in behavior and in the content of a course, is brought about by a planned learning experience.</a:t>
            </a:r>
            <a:endParaRPr lang="en-GB" smtClean="0"/>
          </a:p>
        </p:txBody>
      </p:sp>
      <p:sp>
        <p:nvSpPr>
          <p:cNvPr id="72708" name="Date Placeholder 5"/>
          <p:cNvSpPr>
            <a:spLocks noGrp="1"/>
          </p:cNvSpPr>
          <p:nvPr>
            <p:ph type="dt" sz="quarter" idx="10"/>
          </p:nvPr>
        </p:nvSpPr>
        <p:spPr>
          <a:noFill/>
        </p:spPr>
        <p:txBody>
          <a:bodyPr/>
          <a:lstStyle/>
          <a:p>
            <a:fld id="{0F310C6C-30B6-4B82-B978-0B149DE3A149}" type="datetime1">
              <a:rPr lang="ar-SA" smtClean="0">
                <a:cs typeface="Arial" charset="0"/>
              </a:rPr>
              <a:pPr/>
              <a:t>14/10/1432</a:t>
            </a:fld>
            <a:endParaRPr lang="en-GB" smtClean="0">
              <a:cs typeface="Arial" charset="0"/>
            </a:endParaRPr>
          </a:p>
        </p:txBody>
      </p:sp>
      <p:sp>
        <p:nvSpPr>
          <p:cNvPr id="72709" name="Slide Number Placeholder 6"/>
          <p:cNvSpPr>
            <a:spLocks noGrp="1"/>
          </p:cNvSpPr>
          <p:nvPr>
            <p:ph type="sldNum" sz="quarter" idx="12"/>
          </p:nvPr>
        </p:nvSpPr>
        <p:spPr>
          <a:noFill/>
        </p:spPr>
        <p:txBody>
          <a:bodyPr/>
          <a:lstStyle/>
          <a:p>
            <a:fld id="{A06B16FF-B3C9-4FB1-9D21-886AFEC6828A}" type="slidenum">
              <a:rPr lang="en-GB" smtClean="0">
                <a:cs typeface="Arial" charset="0"/>
              </a:rPr>
              <a:pPr/>
              <a:t>63</a:t>
            </a:fld>
            <a:endParaRPr lang="en-GB" smtClean="0">
              <a:cs typeface="Arial" charset="0"/>
            </a:endParaRPr>
          </a:p>
        </p:txBody>
      </p:sp>
      <p:sp>
        <p:nvSpPr>
          <p:cNvPr id="72710"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GB" smtClean="0"/>
          </a:p>
        </p:txBody>
      </p:sp>
      <p:pic>
        <p:nvPicPr>
          <p:cNvPr id="73731" name="Picture 3" descr="399"/>
          <p:cNvPicPr>
            <a:picLocks noGrp="1" noChangeAspect="1" noChangeArrowheads="1"/>
          </p:cNvPicPr>
          <p:nvPr>
            <p:ph idx="1"/>
          </p:nvPr>
        </p:nvPicPr>
        <p:blipFill>
          <a:blip r:embed="rId2" cstate="print"/>
          <a:srcRect/>
          <a:stretch>
            <a:fillRect/>
          </a:stretch>
        </p:blipFill>
        <p:spPr>
          <a:xfrm>
            <a:off x="0" y="9525"/>
            <a:ext cx="9144000" cy="6848475"/>
          </a:xfrm>
          <a:noFill/>
        </p:spPr>
      </p:pic>
      <p:sp>
        <p:nvSpPr>
          <p:cNvPr id="73732" name="Text Box 4"/>
          <p:cNvSpPr txBox="1">
            <a:spLocks noChangeArrowheads="1"/>
          </p:cNvSpPr>
          <p:nvPr/>
        </p:nvSpPr>
        <p:spPr bwMode="auto">
          <a:xfrm>
            <a:off x="1835150" y="1052513"/>
            <a:ext cx="5041900" cy="946150"/>
          </a:xfrm>
          <a:prstGeom prst="rect">
            <a:avLst/>
          </a:prstGeom>
          <a:noFill/>
          <a:ln w="9525">
            <a:noFill/>
            <a:miter lim="800000"/>
            <a:headEnd/>
            <a:tailEnd/>
          </a:ln>
        </p:spPr>
        <p:txBody>
          <a:bodyPr>
            <a:spAutoFit/>
          </a:bodyPr>
          <a:lstStyle/>
          <a:p>
            <a:pPr algn="ctr">
              <a:spcBef>
                <a:spcPct val="50000"/>
              </a:spcBef>
            </a:pPr>
            <a:r>
              <a:rPr lang="en-GB" sz="2800">
                <a:solidFill>
                  <a:schemeClr val="hlink"/>
                </a:solidFill>
                <a:latin typeface="Tahoma" pitchFamily="34" charset="0"/>
              </a:rPr>
              <a:t>Please write the most imp three points you learned</a:t>
            </a:r>
          </a:p>
        </p:txBody>
      </p:sp>
      <p:sp>
        <p:nvSpPr>
          <p:cNvPr id="73733" name="Date Placeholder 6"/>
          <p:cNvSpPr>
            <a:spLocks noGrp="1"/>
          </p:cNvSpPr>
          <p:nvPr>
            <p:ph type="dt" sz="quarter" idx="10"/>
          </p:nvPr>
        </p:nvSpPr>
        <p:spPr>
          <a:noFill/>
        </p:spPr>
        <p:txBody>
          <a:bodyPr/>
          <a:lstStyle/>
          <a:p>
            <a:fld id="{01D817D4-044C-431D-9DAD-BBD65D863A5A}" type="datetime1">
              <a:rPr lang="ar-SA" smtClean="0">
                <a:cs typeface="Arial" charset="0"/>
              </a:rPr>
              <a:pPr/>
              <a:t>14/10/1432</a:t>
            </a:fld>
            <a:endParaRPr lang="en-GB" smtClean="0">
              <a:cs typeface="Arial" charset="0"/>
            </a:endParaRPr>
          </a:p>
        </p:txBody>
      </p:sp>
      <p:sp>
        <p:nvSpPr>
          <p:cNvPr id="73734" name="Slide Number Placeholder 7"/>
          <p:cNvSpPr>
            <a:spLocks noGrp="1"/>
          </p:cNvSpPr>
          <p:nvPr>
            <p:ph type="sldNum" sz="quarter" idx="12"/>
          </p:nvPr>
        </p:nvSpPr>
        <p:spPr>
          <a:noFill/>
        </p:spPr>
        <p:txBody>
          <a:bodyPr/>
          <a:lstStyle/>
          <a:p>
            <a:fld id="{DBFC23B5-6D6A-4F03-A601-425948C9E09B}" type="slidenum">
              <a:rPr lang="en-GB" smtClean="0">
                <a:cs typeface="Arial" charset="0"/>
              </a:rPr>
              <a:pPr/>
              <a:t>64</a:t>
            </a:fld>
            <a:endParaRPr lang="en-GB" smtClean="0">
              <a:cs typeface="Arial" charset="0"/>
            </a:endParaRPr>
          </a:p>
        </p:txBody>
      </p:sp>
      <p:sp>
        <p:nvSpPr>
          <p:cNvPr id="73735"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GB" smtClean="0"/>
          </a:p>
        </p:txBody>
      </p:sp>
      <p:pic>
        <p:nvPicPr>
          <p:cNvPr id="74755" name="Picture 3" descr="64"/>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74756" name="Oval 4"/>
          <p:cNvSpPr>
            <a:spLocks noChangeArrowheads="1"/>
          </p:cNvSpPr>
          <p:nvPr/>
        </p:nvSpPr>
        <p:spPr bwMode="auto">
          <a:xfrm>
            <a:off x="3419475" y="476250"/>
            <a:ext cx="2881313" cy="576263"/>
          </a:xfrm>
          <a:prstGeom prst="ellipse">
            <a:avLst/>
          </a:prstGeom>
          <a:solidFill>
            <a:schemeClr val="accent1"/>
          </a:solidFill>
          <a:ln w="9525">
            <a:solidFill>
              <a:schemeClr val="tx1"/>
            </a:solidFill>
            <a:round/>
            <a:headEnd/>
            <a:tailEnd/>
          </a:ln>
        </p:spPr>
        <p:txBody>
          <a:bodyPr wrap="none" anchor="ctr"/>
          <a:lstStyle/>
          <a:p>
            <a:pPr algn="ctr"/>
            <a:r>
              <a:rPr lang="en-GB" sz="2800" b="1">
                <a:solidFill>
                  <a:schemeClr val="hlink"/>
                </a:solidFill>
                <a:latin typeface="Tahoma" pitchFamily="34" charset="0"/>
              </a:rPr>
              <a:t>Exercise 3</a:t>
            </a:r>
            <a:endParaRPr lang="en-GB" sz="2800">
              <a:latin typeface="Tahoma" pitchFamily="34" charset="0"/>
            </a:endParaRPr>
          </a:p>
        </p:txBody>
      </p:sp>
      <p:sp>
        <p:nvSpPr>
          <p:cNvPr id="74757" name="Rectangle 5"/>
          <p:cNvSpPr>
            <a:spLocks noChangeArrowheads="1"/>
          </p:cNvSpPr>
          <p:nvPr/>
        </p:nvSpPr>
        <p:spPr bwMode="auto">
          <a:xfrm>
            <a:off x="6227763" y="1557338"/>
            <a:ext cx="2771775" cy="576262"/>
          </a:xfrm>
          <a:prstGeom prst="rect">
            <a:avLst/>
          </a:prstGeom>
          <a:solidFill>
            <a:schemeClr val="accent1"/>
          </a:solidFill>
          <a:ln w="9525">
            <a:solidFill>
              <a:schemeClr val="tx1"/>
            </a:solidFill>
            <a:miter lim="800000"/>
            <a:headEnd/>
            <a:tailEnd/>
          </a:ln>
        </p:spPr>
        <p:txBody>
          <a:bodyPr wrap="none" anchor="ctr"/>
          <a:lstStyle/>
          <a:p>
            <a:pPr algn="ctr"/>
            <a:r>
              <a:rPr lang="en-GB" sz="2000" b="1">
                <a:solidFill>
                  <a:schemeClr val="folHlink"/>
                </a:solidFill>
                <a:latin typeface="Tahoma" pitchFamily="34" charset="0"/>
              </a:rPr>
              <a:t>Answer true or false</a:t>
            </a:r>
          </a:p>
          <a:p>
            <a:pPr algn="ctr"/>
            <a:endParaRPr lang="en-GB" sz="1800">
              <a:latin typeface="Tahoma" pitchFamily="34" charset="0"/>
            </a:endParaRPr>
          </a:p>
        </p:txBody>
      </p:sp>
      <p:sp>
        <p:nvSpPr>
          <p:cNvPr id="74758" name="Date Placeholder 7"/>
          <p:cNvSpPr>
            <a:spLocks noGrp="1"/>
          </p:cNvSpPr>
          <p:nvPr>
            <p:ph type="dt" sz="quarter" idx="10"/>
          </p:nvPr>
        </p:nvSpPr>
        <p:spPr>
          <a:noFill/>
        </p:spPr>
        <p:txBody>
          <a:bodyPr/>
          <a:lstStyle/>
          <a:p>
            <a:fld id="{E3CBBCED-227B-4880-AECC-C8860505E06E}" type="datetime1">
              <a:rPr lang="ar-SA" smtClean="0">
                <a:cs typeface="Arial" charset="0"/>
              </a:rPr>
              <a:pPr/>
              <a:t>14/10/1432</a:t>
            </a:fld>
            <a:endParaRPr lang="en-GB" smtClean="0">
              <a:cs typeface="Arial" charset="0"/>
            </a:endParaRPr>
          </a:p>
        </p:txBody>
      </p:sp>
      <p:sp>
        <p:nvSpPr>
          <p:cNvPr id="74759" name="Slide Number Placeholder 8"/>
          <p:cNvSpPr>
            <a:spLocks noGrp="1"/>
          </p:cNvSpPr>
          <p:nvPr>
            <p:ph type="sldNum" sz="quarter" idx="12"/>
          </p:nvPr>
        </p:nvSpPr>
        <p:spPr>
          <a:noFill/>
        </p:spPr>
        <p:txBody>
          <a:bodyPr/>
          <a:lstStyle/>
          <a:p>
            <a:fld id="{72DAB45A-7EDA-41BE-ACFD-27387966F97F}" type="slidenum">
              <a:rPr lang="en-GB" smtClean="0">
                <a:cs typeface="Arial" charset="0"/>
              </a:rPr>
              <a:pPr/>
              <a:t>65</a:t>
            </a:fld>
            <a:endParaRPr lang="en-GB" smtClean="0">
              <a:cs typeface="Arial" charset="0"/>
            </a:endParaRPr>
          </a:p>
        </p:txBody>
      </p:sp>
      <p:sp>
        <p:nvSpPr>
          <p:cNvPr id="74760" name="Footer Placeholder 9"/>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333375"/>
            <a:ext cx="8964613" cy="1150938"/>
          </a:xfrm>
        </p:spPr>
        <p:txBody>
          <a:bodyPr/>
          <a:lstStyle/>
          <a:p>
            <a:pPr eaLnBrk="1" hangingPunct="1"/>
            <a:r>
              <a:rPr lang="en-US" altLang="ar-SA" b="1" smtClean="0">
                <a:solidFill>
                  <a:schemeClr val="hlink"/>
                </a:solidFill>
              </a:rPr>
              <a:t>The main purpose (s) of teaching are to:                   </a:t>
            </a:r>
            <a:endParaRPr lang="en-US" altLang="ar-SA" smtClean="0">
              <a:solidFill>
                <a:schemeClr val="hlink"/>
              </a:solidFill>
            </a:endParaRPr>
          </a:p>
        </p:txBody>
      </p:sp>
      <p:sp>
        <p:nvSpPr>
          <p:cNvPr id="27651" name="Rectangle 3"/>
          <p:cNvSpPr>
            <a:spLocks noGrp="1" noChangeArrowheads="1"/>
          </p:cNvSpPr>
          <p:nvPr>
            <p:ph type="body" idx="1"/>
          </p:nvPr>
        </p:nvSpPr>
        <p:spPr>
          <a:xfrm>
            <a:off x="395288" y="1773238"/>
            <a:ext cx="8748712" cy="5084762"/>
          </a:xfrm>
          <a:solidFill>
            <a:srgbClr val="FFFF66"/>
          </a:solidFill>
        </p:spPr>
        <p:txBody>
          <a:bodyPr/>
          <a:lstStyle/>
          <a:p>
            <a:pPr algn="just" eaLnBrk="1" hangingPunct="1">
              <a:lnSpc>
                <a:spcPct val="120000"/>
              </a:lnSpc>
              <a:buFontTx/>
              <a:buNone/>
            </a:pPr>
            <a:endParaRPr lang="en-US" altLang="ar-SA" b="1" smtClean="0">
              <a:solidFill>
                <a:schemeClr val="folHlink"/>
              </a:solidFill>
            </a:endParaRPr>
          </a:p>
          <a:p>
            <a:pPr algn="just" eaLnBrk="1" hangingPunct="1">
              <a:lnSpc>
                <a:spcPct val="120000"/>
              </a:lnSpc>
            </a:pPr>
            <a:r>
              <a:rPr lang="en-US" altLang="ar-SA" b="1" smtClean="0">
                <a:solidFill>
                  <a:schemeClr val="folHlink"/>
                </a:solidFill>
              </a:rPr>
              <a:t>The transmission of information  T/F</a:t>
            </a:r>
          </a:p>
          <a:p>
            <a:pPr algn="just" eaLnBrk="1" hangingPunct="1">
              <a:lnSpc>
                <a:spcPct val="120000"/>
              </a:lnSpc>
            </a:pPr>
            <a:r>
              <a:rPr lang="en-US" altLang="ar-SA" b="1" smtClean="0">
                <a:solidFill>
                  <a:schemeClr val="folHlink"/>
                </a:solidFill>
              </a:rPr>
              <a:t>To help students to Establish habits. T/F</a:t>
            </a:r>
            <a:endParaRPr lang="en-GB" altLang="ar-SA" b="1" smtClean="0">
              <a:solidFill>
                <a:schemeClr val="folHlink"/>
              </a:solidFill>
            </a:endParaRPr>
          </a:p>
          <a:p>
            <a:pPr algn="just" eaLnBrk="1" hangingPunct="1">
              <a:lnSpc>
                <a:spcPct val="120000"/>
              </a:lnSpc>
            </a:pPr>
            <a:r>
              <a:rPr lang="en-US" altLang="ar-SA" b="1" smtClean="0">
                <a:solidFill>
                  <a:schemeClr val="folHlink"/>
                </a:solidFill>
              </a:rPr>
              <a:t>To make students  Develop attitudes and skills. T/F</a:t>
            </a:r>
          </a:p>
          <a:p>
            <a:pPr algn="just" eaLnBrk="1" hangingPunct="1">
              <a:lnSpc>
                <a:spcPct val="120000"/>
              </a:lnSpc>
              <a:buFontTx/>
              <a:buNone/>
            </a:pPr>
            <a:r>
              <a:rPr lang="en-US" altLang="ar-SA" b="1" smtClean="0">
                <a:solidFill>
                  <a:schemeClr val="folHlink"/>
                </a:solidFill>
              </a:rPr>
              <a:t> </a:t>
            </a:r>
          </a:p>
        </p:txBody>
      </p:sp>
      <p:sp>
        <p:nvSpPr>
          <p:cNvPr id="75780" name="Rectangle 4"/>
          <p:cNvSpPr>
            <a:spLocks noChangeArrowheads="1"/>
          </p:cNvSpPr>
          <p:nvPr/>
        </p:nvSpPr>
        <p:spPr bwMode="auto">
          <a:xfrm>
            <a:off x="6227763" y="1557338"/>
            <a:ext cx="2771775" cy="576262"/>
          </a:xfrm>
          <a:prstGeom prst="rect">
            <a:avLst/>
          </a:prstGeom>
          <a:solidFill>
            <a:schemeClr val="accent1"/>
          </a:solidFill>
          <a:ln w="9525">
            <a:solidFill>
              <a:schemeClr val="tx1"/>
            </a:solidFill>
            <a:miter lim="800000"/>
            <a:headEnd/>
            <a:tailEnd/>
          </a:ln>
        </p:spPr>
        <p:txBody>
          <a:bodyPr wrap="none" anchor="ctr"/>
          <a:lstStyle/>
          <a:p>
            <a:pPr algn="ctr"/>
            <a:r>
              <a:rPr lang="en-GB" sz="2000" b="1">
                <a:solidFill>
                  <a:schemeClr val="folHlink"/>
                </a:solidFill>
                <a:latin typeface="Tahoma" pitchFamily="34" charset="0"/>
              </a:rPr>
              <a:t>Answer true or false</a:t>
            </a:r>
          </a:p>
          <a:p>
            <a:pPr algn="ctr"/>
            <a:endParaRPr lang="en-GB" sz="1800">
              <a:latin typeface="Tahoma" pitchFamily="34" charset="0"/>
            </a:endParaRPr>
          </a:p>
        </p:txBody>
      </p:sp>
      <p:sp>
        <p:nvSpPr>
          <p:cNvPr id="75781" name="Date Placeholder 6"/>
          <p:cNvSpPr>
            <a:spLocks noGrp="1"/>
          </p:cNvSpPr>
          <p:nvPr>
            <p:ph type="dt" sz="quarter" idx="10"/>
          </p:nvPr>
        </p:nvSpPr>
        <p:spPr>
          <a:noFill/>
        </p:spPr>
        <p:txBody>
          <a:bodyPr/>
          <a:lstStyle/>
          <a:p>
            <a:fld id="{D8E1E171-FAF0-4CFC-9A53-76167C2EE49F}" type="datetime1">
              <a:rPr lang="ar-SA" smtClean="0">
                <a:cs typeface="Arial" charset="0"/>
              </a:rPr>
              <a:pPr/>
              <a:t>14/10/1432</a:t>
            </a:fld>
            <a:endParaRPr lang="en-GB" smtClean="0">
              <a:cs typeface="Arial" charset="0"/>
            </a:endParaRPr>
          </a:p>
        </p:txBody>
      </p:sp>
      <p:sp>
        <p:nvSpPr>
          <p:cNvPr id="75782" name="Slide Number Placeholder 7"/>
          <p:cNvSpPr>
            <a:spLocks noGrp="1"/>
          </p:cNvSpPr>
          <p:nvPr>
            <p:ph type="sldNum" sz="quarter" idx="12"/>
          </p:nvPr>
        </p:nvSpPr>
        <p:spPr>
          <a:noFill/>
        </p:spPr>
        <p:txBody>
          <a:bodyPr/>
          <a:lstStyle/>
          <a:p>
            <a:fld id="{94884B8C-FD1C-4838-8F4F-D4BA223AEF99}" type="slidenum">
              <a:rPr lang="en-GB" smtClean="0">
                <a:cs typeface="Arial" charset="0"/>
              </a:rPr>
              <a:pPr/>
              <a:t>66</a:t>
            </a:fld>
            <a:endParaRPr lang="en-GB" smtClean="0">
              <a:cs typeface="Arial" charset="0"/>
            </a:endParaRPr>
          </a:p>
        </p:txBody>
      </p:sp>
      <p:sp>
        <p:nvSpPr>
          <p:cNvPr id="7578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76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1" end="1"/>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7651">
                                            <p:txEl>
                                              <p:pRg st="2" end="2"/>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bldLvl="5"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 y="260350"/>
            <a:ext cx="8740775" cy="1296988"/>
          </a:xfrm>
        </p:spPr>
        <p:txBody>
          <a:bodyPr/>
          <a:lstStyle/>
          <a:p>
            <a:pPr eaLnBrk="1" hangingPunct="1"/>
            <a:r>
              <a:rPr lang="en-US" altLang="ar-SA" sz="4000" b="1" smtClean="0">
                <a:solidFill>
                  <a:schemeClr val="hlink"/>
                </a:solidFill>
              </a:rPr>
              <a:t> </a:t>
            </a:r>
            <a:r>
              <a:rPr lang="en-US" altLang="ar-SA" b="1" smtClean="0">
                <a:solidFill>
                  <a:schemeClr val="hlink"/>
                </a:solidFill>
              </a:rPr>
              <a:t>The main purpose (s) of teaching are to:</a:t>
            </a:r>
          </a:p>
        </p:txBody>
      </p:sp>
      <p:sp>
        <p:nvSpPr>
          <p:cNvPr id="29699" name="Rectangle 3"/>
          <p:cNvSpPr>
            <a:spLocks noGrp="1" noChangeArrowheads="1"/>
          </p:cNvSpPr>
          <p:nvPr>
            <p:ph type="body" idx="1"/>
          </p:nvPr>
        </p:nvSpPr>
        <p:spPr>
          <a:xfrm>
            <a:off x="0" y="2060575"/>
            <a:ext cx="9144000" cy="5013325"/>
          </a:xfrm>
          <a:solidFill>
            <a:srgbClr val="FFFF66"/>
          </a:solidFill>
        </p:spPr>
        <p:txBody>
          <a:bodyPr/>
          <a:lstStyle/>
          <a:p>
            <a:pPr algn="just" eaLnBrk="1" hangingPunct="1">
              <a:lnSpc>
                <a:spcPct val="120000"/>
              </a:lnSpc>
              <a:buFontTx/>
              <a:buNone/>
            </a:pPr>
            <a:endParaRPr lang="en-US" altLang="ar-SA" sz="3600" b="1" smtClean="0">
              <a:solidFill>
                <a:schemeClr val="folHlink"/>
              </a:solidFill>
            </a:endParaRPr>
          </a:p>
          <a:p>
            <a:pPr algn="just" eaLnBrk="1" hangingPunct="1">
              <a:lnSpc>
                <a:spcPct val="120000"/>
              </a:lnSpc>
            </a:pPr>
            <a:r>
              <a:rPr lang="en-US" altLang="ar-SA" sz="3600" b="1" smtClean="0">
                <a:solidFill>
                  <a:schemeClr val="folHlink"/>
                </a:solidFill>
              </a:rPr>
              <a:t>To help students to Understand, analyze, synthesize and evaluate. T/F</a:t>
            </a:r>
          </a:p>
          <a:p>
            <a:pPr algn="just" eaLnBrk="1" hangingPunct="1">
              <a:lnSpc>
                <a:spcPct val="120000"/>
              </a:lnSpc>
            </a:pPr>
            <a:r>
              <a:rPr lang="en-US" altLang="ar-SA" sz="3600" b="1" smtClean="0">
                <a:solidFill>
                  <a:schemeClr val="folHlink"/>
                </a:solidFill>
              </a:rPr>
              <a:t>Telling students what to do. T/F</a:t>
            </a:r>
            <a:endParaRPr lang="en-GB" altLang="ar-SA" sz="3600" b="1" smtClean="0">
              <a:solidFill>
                <a:schemeClr val="folHlink"/>
              </a:solidFill>
            </a:endParaRPr>
          </a:p>
          <a:p>
            <a:pPr algn="just" eaLnBrk="1" hangingPunct="1">
              <a:lnSpc>
                <a:spcPct val="120000"/>
              </a:lnSpc>
              <a:buFontTx/>
              <a:buNone/>
            </a:pPr>
            <a:endParaRPr lang="en-US" altLang="ar-SA" sz="3600" b="1" smtClean="0">
              <a:solidFill>
                <a:schemeClr val="tx2"/>
              </a:solidFill>
            </a:endParaRPr>
          </a:p>
          <a:p>
            <a:pPr algn="just" eaLnBrk="1" hangingPunct="1">
              <a:lnSpc>
                <a:spcPct val="120000"/>
              </a:lnSpc>
              <a:buFontTx/>
              <a:buNone/>
            </a:pPr>
            <a:r>
              <a:rPr lang="en-US" altLang="ar-SA" sz="3600" b="1" smtClean="0">
                <a:solidFill>
                  <a:schemeClr val="tx2"/>
                </a:solidFill>
              </a:rPr>
              <a:t> </a:t>
            </a:r>
          </a:p>
        </p:txBody>
      </p:sp>
      <p:sp>
        <p:nvSpPr>
          <p:cNvPr id="76804" name="Date Placeholder 5"/>
          <p:cNvSpPr>
            <a:spLocks noGrp="1"/>
          </p:cNvSpPr>
          <p:nvPr>
            <p:ph type="dt" sz="quarter" idx="10"/>
          </p:nvPr>
        </p:nvSpPr>
        <p:spPr>
          <a:noFill/>
        </p:spPr>
        <p:txBody>
          <a:bodyPr/>
          <a:lstStyle/>
          <a:p>
            <a:fld id="{65DA27FC-4176-413F-BE2F-661570D73C3A}" type="datetime1">
              <a:rPr lang="ar-SA" smtClean="0">
                <a:cs typeface="Arial" charset="0"/>
              </a:rPr>
              <a:pPr/>
              <a:t>14/10/1432</a:t>
            </a:fld>
            <a:endParaRPr lang="en-GB" smtClean="0">
              <a:cs typeface="Arial" charset="0"/>
            </a:endParaRPr>
          </a:p>
        </p:txBody>
      </p:sp>
      <p:sp>
        <p:nvSpPr>
          <p:cNvPr id="76805" name="Slide Number Placeholder 6"/>
          <p:cNvSpPr>
            <a:spLocks noGrp="1"/>
          </p:cNvSpPr>
          <p:nvPr>
            <p:ph type="sldNum" sz="quarter" idx="12"/>
          </p:nvPr>
        </p:nvSpPr>
        <p:spPr>
          <a:noFill/>
        </p:spPr>
        <p:txBody>
          <a:bodyPr/>
          <a:lstStyle/>
          <a:p>
            <a:fld id="{624B077A-C883-4711-BF1D-ABF7357DE546}" type="slidenum">
              <a:rPr lang="en-GB" smtClean="0">
                <a:cs typeface="Arial" charset="0"/>
              </a:rPr>
              <a:pPr/>
              <a:t>67</a:t>
            </a:fld>
            <a:endParaRPr lang="en-GB" smtClean="0">
              <a:cs typeface="Arial" charset="0"/>
            </a:endParaRPr>
          </a:p>
        </p:txBody>
      </p:sp>
      <p:sp>
        <p:nvSpPr>
          <p:cNvPr id="7680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en-GB" smtClean="0"/>
          </a:p>
        </p:txBody>
      </p:sp>
      <p:pic>
        <p:nvPicPr>
          <p:cNvPr id="77827" name="Picture 3" descr="8"/>
          <p:cNvPicPr>
            <a:picLocks noGrp="1" noChangeAspect="1" noChangeArrowheads="1"/>
          </p:cNvPicPr>
          <p:nvPr>
            <p:ph idx="1"/>
          </p:nvPr>
        </p:nvPicPr>
        <p:blipFill>
          <a:blip r:embed="rId3" cstate="print"/>
          <a:srcRect/>
          <a:stretch>
            <a:fillRect/>
          </a:stretch>
        </p:blipFill>
        <p:spPr>
          <a:xfrm>
            <a:off x="0" y="0"/>
            <a:ext cx="9144000" cy="6858000"/>
          </a:xfrm>
          <a:noFill/>
        </p:spPr>
      </p:pic>
      <p:sp>
        <p:nvSpPr>
          <p:cNvPr id="77828" name="Rectangle 4"/>
          <p:cNvSpPr>
            <a:spLocks noChangeArrowheads="1"/>
          </p:cNvSpPr>
          <p:nvPr/>
        </p:nvSpPr>
        <p:spPr bwMode="auto">
          <a:xfrm>
            <a:off x="1763713" y="1052513"/>
            <a:ext cx="184150" cy="366712"/>
          </a:xfrm>
          <a:prstGeom prst="rect">
            <a:avLst/>
          </a:prstGeom>
          <a:noFill/>
          <a:ln w="9525">
            <a:noFill/>
            <a:miter lim="800000"/>
            <a:headEnd/>
            <a:tailEnd/>
          </a:ln>
        </p:spPr>
        <p:txBody>
          <a:bodyPr wrap="none">
            <a:spAutoFit/>
          </a:bodyPr>
          <a:lstStyle/>
          <a:p>
            <a:endParaRPr lang="en-GB" sz="1800">
              <a:latin typeface="Tahoma" pitchFamily="34" charset="0"/>
            </a:endParaRPr>
          </a:p>
        </p:txBody>
      </p:sp>
      <p:sp>
        <p:nvSpPr>
          <p:cNvPr id="77829" name="Oval 5"/>
          <p:cNvSpPr>
            <a:spLocks noChangeArrowheads="1"/>
          </p:cNvSpPr>
          <p:nvPr/>
        </p:nvSpPr>
        <p:spPr bwMode="auto">
          <a:xfrm>
            <a:off x="3419475" y="476250"/>
            <a:ext cx="2881313" cy="576263"/>
          </a:xfrm>
          <a:prstGeom prst="ellipse">
            <a:avLst/>
          </a:prstGeom>
          <a:solidFill>
            <a:schemeClr val="accent1"/>
          </a:solidFill>
          <a:ln w="9525">
            <a:solidFill>
              <a:schemeClr val="tx1"/>
            </a:solidFill>
            <a:round/>
            <a:headEnd/>
            <a:tailEnd/>
          </a:ln>
        </p:spPr>
        <p:txBody>
          <a:bodyPr wrap="none" anchor="ctr"/>
          <a:lstStyle/>
          <a:p>
            <a:pPr algn="ctr"/>
            <a:r>
              <a:rPr lang="en-GB" sz="2800" b="1">
                <a:solidFill>
                  <a:schemeClr val="hlink"/>
                </a:solidFill>
                <a:latin typeface="Tahoma" pitchFamily="34" charset="0"/>
              </a:rPr>
              <a:t>Exercise 4</a:t>
            </a:r>
            <a:endParaRPr lang="en-GB" sz="2800">
              <a:latin typeface="Tahoma" pitchFamily="34" charset="0"/>
            </a:endParaRPr>
          </a:p>
        </p:txBody>
      </p:sp>
      <p:sp>
        <p:nvSpPr>
          <p:cNvPr id="77830" name="Rectangle 6"/>
          <p:cNvSpPr>
            <a:spLocks noChangeArrowheads="1"/>
          </p:cNvSpPr>
          <p:nvPr/>
        </p:nvSpPr>
        <p:spPr bwMode="auto">
          <a:xfrm>
            <a:off x="6227763" y="1557338"/>
            <a:ext cx="2771775" cy="576262"/>
          </a:xfrm>
          <a:prstGeom prst="rect">
            <a:avLst/>
          </a:prstGeom>
          <a:solidFill>
            <a:schemeClr val="accent1"/>
          </a:solidFill>
          <a:ln w="9525">
            <a:solidFill>
              <a:schemeClr val="tx1"/>
            </a:solidFill>
            <a:miter lim="800000"/>
            <a:headEnd/>
            <a:tailEnd/>
          </a:ln>
        </p:spPr>
        <p:txBody>
          <a:bodyPr wrap="none" anchor="ctr"/>
          <a:lstStyle/>
          <a:p>
            <a:pPr algn="ctr"/>
            <a:r>
              <a:rPr lang="en-GB" sz="2000" b="1">
                <a:solidFill>
                  <a:schemeClr val="hlink"/>
                </a:solidFill>
                <a:latin typeface="Tahoma" pitchFamily="34" charset="0"/>
              </a:rPr>
              <a:t>The most appropriate</a:t>
            </a:r>
          </a:p>
          <a:p>
            <a:pPr algn="ctr"/>
            <a:r>
              <a:rPr lang="en-GB" sz="2000" b="1">
                <a:solidFill>
                  <a:schemeClr val="hlink"/>
                </a:solidFill>
                <a:latin typeface="Tahoma" pitchFamily="34" charset="0"/>
              </a:rPr>
              <a:t> response</a:t>
            </a:r>
            <a:endParaRPr lang="en-GB" sz="1800">
              <a:solidFill>
                <a:schemeClr val="hlink"/>
              </a:solidFill>
              <a:latin typeface="Tahoma" pitchFamily="34" charset="0"/>
            </a:endParaRPr>
          </a:p>
        </p:txBody>
      </p:sp>
      <p:sp>
        <p:nvSpPr>
          <p:cNvPr id="77831" name="Date Placeholder 8"/>
          <p:cNvSpPr>
            <a:spLocks noGrp="1"/>
          </p:cNvSpPr>
          <p:nvPr>
            <p:ph type="dt" sz="quarter" idx="10"/>
          </p:nvPr>
        </p:nvSpPr>
        <p:spPr>
          <a:noFill/>
        </p:spPr>
        <p:txBody>
          <a:bodyPr/>
          <a:lstStyle/>
          <a:p>
            <a:fld id="{D6C1B2A5-5C9C-4C21-B760-2E7557BAD8D1}" type="datetime1">
              <a:rPr lang="ar-SA" smtClean="0">
                <a:cs typeface="Arial" charset="0"/>
              </a:rPr>
              <a:pPr/>
              <a:t>14/10/1432</a:t>
            </a:fld>
            <a:endParaRPr lang="en-GB" smtClean="0">
              <a:cs typeface="Arial" charset="0"/>
            </a:endParaRPr>
          </a:p>
        </p:txBody>
      </p:sp>
      <p:sp>
        <p:nvSpPr>
          <p:cNvPr id="77832" name="Slide Number Placeholder 9"/>
          <p:cNvSpPr>
            <a:spLocks noGrp="1"/>
          </p:cNvSpPr>
          <p:nvPr>
            <p:ph type="sldNum" sz="quarter" idx="12"/>
          </p:nvPr>
        </p:nvSpPr>
        <p:spPr>
          <a:noFill/>
        </p:spPr>
        <p:txBody>
          <a:bodyPr/>
          <a:lstStyle/>
          <a:p>
            <a:fld id="{78C4BF3D-5F64-47D1-8B1F-2B9CA106A45A}" type="slidenum">
              <a:rPr lang="en-GB" smtClean="0">
                <a:cs typeface="Arial" charset="0"/>
              </a:rPr>
              <a:pPr/>
              <a:t>68</a:t>
            </a:fld>
            <a:endParaRPr lang="en-GB" smtClean="0">
              <a:cs typeface="Arial" charset="0"/>
            </a:endParaRPr>
          </a:p>
        </p:txBody>
      </p:sp>
      <p:sp>
        <p:nvSpPr>
          <p:cNvPr id="77833" name="Footer Placeholder 10"/>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en-GB" smtClean="0"/>
          </a:p>
        </p:txBody>
      </p:sp>
      <p:pic>
        <p:nvPicPr>
          <p:cNvPr id="78851" name="Picture 3" descr="338"/>
          <p:cNvPicPr>
            <a:picLocks noGrp="1" noChangeAspect="1" noChangeArrowheads="1"/>
          </p:cNvPicPr>
          <p:nvPr>
            <p:ph idx="1"/>
          </p:nvPr>
        </p:nvPicPr>
        <p:blipFill>
          <a:blip r:embed="rId3" cstate="print"/>
          <a:srcRect/>
          <a:stretch>
            <a:fillRect/>
          </a:stretch>
        </p:blipFill>
        <p:spPr>
          <a:xfrm>
            <a:off x="0" y="1588"/>
            <a:ext cx="9144000" cy="6856412"/>
          </a:xfrm>
          <a:noFill/>
        </p:spPr>
      </p:pic>
      <p:sp>
        <p:nvSpPr>
          <p:cNvPr id="41988" name="Cloud"/>
          <p:cNvSpPr>
            <a:spLocks noChangeAspect="1" noEditPoints="1" noChangeArrowheads="1"/>
          </p:cNvSpPr>
          <p:nvPr/>
        </p:nvSpPr>
        <p:spPr bwMode="auto">
          <a:xfrm>
            <a:off x="1116013" y="41275"/>
            <a:ext cx="3822700" cy="25622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a:defRPr/>
            </a:pPr>
            <a:r>
              <a:rPr lang="en-GB" sz="3200">
                <a:solidFill>
                  <a:schemeClr val="tx2"/>
                </a:solidFill>
                <a:latin typeface="Tahoma" pitchFamily="34" charset="0"/>
                <a:cs typeface="Arial" pitchFamily="34" charset="0"/>
              </a:rPr>
              <a:t>Some learning theories</a:t>
            </a:r>
          </a:p>
        </p:txBody>
      </p:sp>
      <p:sp>
        <p:nvSpPr>
          <p:cNvPr id="78853" name="Date Placeholder 6"/>
          <p:cNvSpPr>
            <a:spLocks noGrp="1"/>
          </p:cNvSpPr>
          <p:nvPr>
            <p:ph type="dt" sz="quarter" idx="10"/>
          </p:nvPr>
        </p:nvSpPr>
        <p:spPr>
          <a:noFill/>
        </p:spPr>
        <p:txBody>
          <a:bodyPr/>
          <a:lstStyle/>
          <a:p>
            <a:fld id="{F2FFABC6-A4B2-46B1-B089-046978E25E3E}" type="datetime1">
              <a:rPr lang="ar-SA" smtClean="0">
                <a:cs typeface="Arial" charset="0"/>
              </a:rPr>
              <a:pPr/>
              <a:t>14/10/1432</a:t>
            </a:fld>
            <a:endParaRPr lang="en-GB" smtClean="0">
              <a:cs typeface="Arial" charset="0"/>
            </a:endParaRPr>
          </a:p>
        </p:txBody>
      </p:sp>
      <p:sp>
        <p:nvSpPr>
          <p:cNvPr id="78854" name="Slide Number Placeholder 7"/>
          <p:cNvSpPr>
            <a:spLocks noGrp="1"/>
          </p:cNvSpPr>
          <p:nvPr>
            <p:ph type="sldNum" sz="quarter" idx="12"/>
          </p:nvPr>
        </p:nvSpPr>
        <p:spPr>
          <a:noFill/>
        </p:spPr>
        <p:txBody>
          <a:bodyPr/>
          <a:lstStyle/>
          <a:p>
            <a:fld id="{50CA5391-BA91-49CA-895F-5D6D7E268395}" type="slidenum">
              <a:rPr lang="en-GB" smtClean="0">
                <a:cs typeface="Arial" charset="0"/>
              </a:rPr>
              <a:pPr/>
              <a:t>69</a:t>
            </a:fld>
            <a:endParaRPr lang="en-GB" smtClean="0">
              <a:cs typeface="Arial" charset="0"/>
            </a:endParaRPr>
          </a:p>
        </p:txBody>
      </p:sp>
      <p:sp>
        <p:nvSpPr>
          <p:cNvPr id="78855"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GB" smtClean="0"/>
          </a:p>
        </p:txBody>
      </p:sp>
      <p:pic>
        <p:nvPicPr>
          <p:cNvPr id="8195" name="Picture 3" descr="579"/>
          <p:cNvPicPr>
            <a:picLocks noGrp="1" noChangeAspect="1" noChangeArrowheads="1"/>
          </p:cNvPicPr>
          <p:nvPr>
            <p:ph idx="1"/>
          </p:nvPr>
        </p:nvPicPr>
        <p:blipFill>
          <a:blip r:embed="rId2" cstate="print"/>
          <a:srcRect/>
          <a:stretch>
            <a:fillRect/>
          </a:stretch>
        </p:blipFill>
        <p:spPr>
          <a:xfrm>
            <a:off x="0" y="188913"/>
            <a:ext cx="9396413" cy="7218362"/>
          </a:xfrm>
          <a:noFill/>
        </p:spPr>
      </p:pic>
      <p:sp>
        <p:nvSpPr>
          <p:cNvPr id="8196" name="Rectangle 4"/>
          <p:cNvSpPr>
            <a:spLocks noChangeArrowheads="1"/>
          </p:cNvSpPr>
          <p:nvPr/>
        </p:nvSpPr>
        <p:spPr bwMode="auto">
          <a:xfrm>
            <a:off x="2771775" y="2492375"/>
            <a:ext cx="3384550" cy="1006475"/>
          </a:xfrm>
          <a:prstGeom prst="rect">
            <a:avLst/>
          </a:prstGeom>
          <a:noFill/>
          <a:ln w="9525">
            <a:noFill/>
            <a:miter lim="800000"/>
            <a:headEnd/>
            <a:tailEnd/>
          </a:ln>
        </p:spPr>
        <p:txBody>
          <a:bodyPr>
            <a:spAutoFit/>
          </a:bodyPr>
          <a:lstStyle/>
          <a:p>
            <a:endParaRPr lang="en-GB" sz="6000" b="1">
              <a:solidFill>
                <a:srgbClr val="FF01A4"/>
              </a:solidFill>
              <a:latin typeface="Tahoma" pitchFamily="34" charset="0"/>
            </a:endParaRPr>
          </a:p>
        </p:txBody>
      </p:sp>
      <p:sp>
        <p:nvSpPr>
          <p:cNvPr id="8197" name="Date Placeholder 6"/>
          <p:cNvSpPr>
            <a:spLocks noGrp="1"/>
          </p:cNvSpPr>
          <p:nvPr>
            <p:ph type="dt" sz="quarter" idx="10"/>
          </p:nvPr>
        </p:nvSpPr>
        <p:spPr>
          <a:noFill/>
        </p:spPr>
        <p:txBody>
          <a:bodyPr/>
          <a:lstStyle/>
          <a:p>
            <a:fld id="{A862B8F1-7265-46DA-8D5F-9798F3DEFA41}" type="datetime1">
              <a:rPr lang="ar-SA" smtClean="0">
                <a:cs typeface="Arial" charset="0"/>
              </a:rPr>
              <a:pPr/>
              <a:t>14/10/1432</a:t>
            </a:fld>
            <a:endParaRPr lang="en-GB" smtClean="0">
              <a:cs typeface="Arial" charset="0"/>
            </a:endParaRPr>
          </a:p>
        </p:txBody>
      </p:sp>
      <p:sp>
        <p:nvSpPr>
          <p:cNvPr id="8198" name="Slide Number Placeholder 7"/>
          <p:cNvSpPr>
            <a:spLocks noGrp="1"/>
          </p:cNvSpPr>
          <p:nvPr>
            <p:ph type="sldNum" sz="quarter" idx="12"/>
          </p:nvPr>
        </p:nvSpPr>
        <p:spPr>
          <a:noFill/>
        </p:spPr>
        <p:txBody>
          <a:bodyPr/>
          <a:lstStyle/>
          <a:p>
            <a:fld id="{FA995867-DBD4-4B8C-B37E-90F77759CDE4}" type="slidenum">
              <a:rPr lang="en-GB" smtClean="0">
                <a:cs typeface="Arial" charset="0"/>
              </a:rPr>
              <a:pPr/>
              <a:t>7</a:t>
            </a:fld>
            <a:endParaRPr lang="en-GB" smtClean="0">
              <a:cs typeface="Arial" charset="0"/>
            </a:endParaRPr>
          </a:p>
        </p:txBody>
      </p:sp>
      <p:sp>
        <p:nvSpPr>
          <p:cNvPr id="8199"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smtClean="0"/>
              <a:t>The six theories </a:t>
            </a:r>
          </a:p>
        </p:txBody>
      </p:sp>
      <p:sp>
        <p:nvSpPr>
          <p:cNvPr id="79875" name="Rectangle 3"/>
          <p:cNvSpPr>
            <a:spLocks noGrp="1" noChangeArrowheads="1"/>
          </p:cNvSpPr>
          <p:nvPr>
            <p:ph type="body" idx="1"/>
          </p:nvPr>
        </p:nvSpPr>
        <p:spPr/>
        <p:txBody>
          <a:bodyPr/>
          <a:lstStyle/>
          <a:p>
            <a:pPr eaLnBrk="1" hangingPunct="1">
              <a:lnSpc>
                <a:spcPct val="90000"/>
              </a:lnSpc>
            </a:pPr>
            <a:r>
              <a:rPr lang="en-US" smtClean="0"/>
              <a:t>Characteristics of adult learners (Knowles)</a:t>
            </a:r>
          </a:p>
          <a:p>
            <a:pPr eaLnBrk="1" hangingPunct="1">
              <a:lnSpc>
                <a:spcPct val="90000"/>
              </a:lnSpc>
            </a:pPr>
            <a:r>
              <a:rPr lang="en-US" sz="2400" b="1" smtClean="0"/>
              <a:t>Constructivist Theory  (J. Bruner)</a:t>
            </a:r>
            <a:endParaRPr lang="en-GB" smtClean="0"/>
          </a:p>
          <a:p>
            <a:pPr eaLnBrk="1" hangingPunct="1">
              <a:lnSpc>
                <a:spcPct val="90000"/>
              </a:lnSpc>
            </a:pPr>
            <a:r>
              <a:rPr lang="en-GB" smtClean="0"/>
              <a:t>Self-directed learning</a:t>
            </a:r>
          </a:p>
          <a:p>
            <a:pPr eaLnBrk="1" hangingPunct="1">
              <a:lnSpc>
                <a:spcPct val="90000"/>
              </a:lnSpc>
            </a:pPr>
            <a:r>
              <a:rPr lang="en-GB" smtClean="0"/>
              <a:t>Social cognitive theory</a:t>
            </a:r>
          </a:p>
          <a:p>
            <a:pPr eaLnBrk="1" hangingPunct="1">
              <a:lnSpc>
                <a:spcPct val="90000"/>
              </a:lnSpc>
            </a:pPr>
            <a:r>
              <a:rPr lang="en-GB" smtClean="0"/>
              <a:t>Reflective practice</a:t>
            </a:r>
          </a:p>
          <a:p>
            <a:pPr eaLnBrk="1" hangingPunct="1">
              <a:lnSpc>
                <a:spcPct val="90000"/>
              </a:lnSpc>
            </a:pPr>
            <a:r>
              <a:rPr lang="en-GB" smtClean="0"/>
              <a:t>Experiential learning</a:t>
            </a:r>
          </a:p>
          <a:p>
            <a:pPr eaLnBrk="1" hangingPunct="1">
              <a:lnSpc>
                <a:spcPct val="90000"/>
              </a:lnSpc>
            </a:pPr>
            <a:r>
              <a:rPr lang="en-GB" smtClean="0"/>
              <a:t>Adult learning principles</a:t>
            </a:r>
          </a:p>
        </p:txBody>
      </p:sp>
      <p:sp>
        <p:nvSpPr>
          <p:cNvPr id="79876" name="Date Placeholder 5"/>
          <p:cNvSpPr>
            <a:spLocks noGrp="1"/>
          </p:cNvSpPr>
          <p:nvPr>
            <p:ph type="dt" sz="quarter" idx="10"/>
          </p:nvPr>
        </p:nvSpPr>
        <p:spPr>
          <a:noFill/>
        </p:spPr>
        <p:txBody>
          <a:bodyPr/>
          <a:lstStyle/>
          <a:p>
            <a:fld id="{E0F96467-9E97-426E-81D7-721C77D120C4}" type="datetime1">
              <a:rPr lang="ar-SA" smtClean="0">
                <a:cs typeface="Arial" charset="0"/>
              </a:rPr>
              <a:pPr/>
              <a:t>14/10/1432</a:t>
            </a:fld>
            <a:endParaRPr lang="en-GB" smtClean="0">
              <a:cs typeface="Arial" charset="0"/>
            </a:endParaRPr>
          </a:p>
        </p:txBody>
      </p:sp>
      <p:sp>
        <p:nvSpPr>
          <p:cNvPr id="79877" name="Slide Number Placeholder 6"/>
          <p:cNvSpPr>
            <a:spLocks noGrp="1"/>
          </p:cNvSpPr>
          <p:nvPr>
            <p:ph type="sldNum" sz="quarter" idx="12"/>
          </p:nvPr>
        </p:nvSpPr>
        <p:spPr>
          <a:noFill/>
        </p:spPr>
        <p:txBody>
          <a:bodyPr/>
          <a:lstStyle/>
          <a:p>
            <a:fld id="{2CC58F5B-6982-461B-9F31-FCAF413A1623}" type="slidenum">
              <a:rPr lang="en-GB" smtClean="0">
                <a:cs typeface="Arial" charset="0"/>
              </a:rPr>
              <a:pPr/>
              <a:t>70</a:t>
            </a:fld>
            <a:endParaRPr lang="en-GB" smtClean="0">
              <a:cs typeface="Arial" charset="0"/>
            </a:endParaRPr>
          </a:p>
        </p:txBody>
      </p:sp>
      <p:sp>
        <p:nvSpPr>
          <p:cNvPr id="7987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en-GB" smtClean="0"/>
          </a:p>
        </p:txBody>
      </p:sp>
      <p:pic>
        <p:nvPicPr>
          <p:cNvPr id="80899" name="Picture 3" descr="413"/>
          <p:cNvPicPr>
            <a:picLocks noGrp="1" noChangeAspect="1" noChangeArrowheads="1"/>
          </p:cNvPicPr>
          <p:nvPr>
            <p:ph idx="1"/>
          </p:nvPr>
        </p:nvPicPr>
        <p:blipFill>
          <a:blip r:embed="rId3" cstate="print"/>
          <a:srcRect/>
          <a:stretch>
            <a:fillRect/>
          </a:stretch>
        </p:blipFill>
        <p:spPr>
          <a:xfrm>
            <a:off x="-1588" y="0"/>
            <a:ext cx="9145588" cy="6858000"/>
          </a:xfrm>
          <a:noFill/>
        </p:spPr>
      </p:pic>
      <p:sp>
        <p:nvSpPr>
          <p:cNvPr id="80900" name="Oval 4"/>
          <p:cNvSpPr>
            <a:spLocks noChangeArrowheads="1"/>
          </p:cNvSpPr>
          <p:nvPr/>
        </p:nvSpPr>
        <p:spPr bwMode="auto">
          <a:xfrm>
            <a:off x="1619250" y="549275"/>
            <a:ext cx="3673475" cy="1655763"/>
          </a:xfrm>
          <a:prstGeom prst="ellipse">
            <a:avLst/>
          </a:prstGeom>
          <a:solidFill>
            <a:schemeClr val="accent2"/>
          </a:solidFill>
          <a:ln w="9525">
            <a:solidFill>
              <a:schemeClr val="tx1"/>
            </a:solidFill>
            <a:miter lim="800000"/>
            <a:headEnd/>
            <a:tailEnd/>
          </a:ln>
        </p:spPr>
        <p:txBody>
          <a:bodyPr wrap="none" anchor="ctr"/>
          <a:lstStyle/>
          <a:p>
            <a:pPr algn="ctr"/>
            <a:r>
              <a:rPr lang="en-GB">
                <a:solidFill>
                  <a:schemeClr val="tx2"/>
                </a:solidFill>
                <a:latin typeface="Tahoma" pitchFamily="34" charset="0"/>
              </a:rPr>
              <a:t>Adult Learning theory </a:t>
            </a:r>
          </a:p>
          <a:p>
            <a:pPr algn="ctr"/>
            <a:r>
              <a:rPr lang="en-GB">
                <a:solidFill>
                  <a:schemeClr val="tx2"/>
                </a:solidFill>
                <a:latin typeface="Tahoma" pitchFamily="34" charset="0"/>
              </a:rPr>
              <a:t>Malcolm Knowles</a:t>
            </a:r>
            <a:endParaRPr lang="en-US">
              <a:solidFill>
                <a:schemeClr val="tx2"/>
              </a:solidFill>
              <a:latin typeface="Tahoma" pitchFamily="34" charset="0"/>
            </a:endParaRPr>
          </a:p>
        </p:txBody>
      </p:sp>
      <p:sp>
        <p:nvSpPr>
          <p:cNvPr id="80901" name="Date Placeholder 6"/>
          <p:cNvSpPr>
            <a:spLocks noGrp="1"/>
          </p:cNvSpPr>
          <p:nvPr>
            <p:ph type="dt" sz="quarter" idx="10"/>
          </p:nvPr>
        </p:nvSpPr>
        <p:spPr>
          <a:noFill/>
        </p:spPr>
        <p:txBody>
          <a:bodyPr/>
          <a:lstStyle/>
          <a:p>
            <a:fld id="{8C21A1CF-C3D7-494E-81C9-81370A68D12C}" type="datetime1">
              <a:rPr lang="ar-SA" smtClean="0">
                <a:cs typeface="Arial" charset="0"/>
              </a:rPr>
              <a:pPr/>
              <a:t>14/10/1432</a:t>
            </a:fld>
            <a:endParaRPr lang="en-GB" smtClean="0">
              <a:cs typeface="Arial" charset="0"/>
            </a:endParaRPr>
          </a:p>
        </p:txBody>
      </p:sp>
      <p:sp>
        <p:nvSpPr>
          <p:cNvPr id="80902" name="Slide Number Placeholder 7"/>
          <p:cNvSpPr>
            <a:spLocks noGrp="1"/>
          </p:cNvSpPr>
          <p:nvPr>
            <p:ph type="sldNum" sz="quarter" idx="12"/>
          </p:nvPr>
        </p:nvSpPr>
        <p:spPr>
          <a:noFill/>
        </p:spPr>
        <p:txBody>
          <a:bodyPr/>
          <a:lstStyle/>
          <a:p>
            <a:fld id="{69B18086-1857-49C7-8FF3-79AA4C319B52}" type="slidenum">
              <a:rPr lang="en-GB" smtClean="0">
                <a:cs typeface="Arial" charset="0"/>
              </a:rPr>
              <a:pPr/>
              <a:t>71</a:t>
            </a:fld>
            <a:endParaRPr lang="en-GB" smtClean="0">
              <a:cs typeface="Arial" charset="0"/>
            </a:endParaRPr>
          </a:p>
        </p:txBody>
      </p:sp>
      <p:sp>
        <p:nvSpPr>
          <p:cNvPr id="80903"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4000" smtClean="0"/>
              <a:t>Characteristics of adult learners </a:t>
            </a:r>
            <a:r>
              <a:rPr lang="en-US" sz="4000" baseline="30000" smtClean="0"/>
              <a:t>“</a:t>
            </a:r>
            <a:r>
              <a:rPr lang="en-US" sz="4000" smtClean="0"/>
              <a:t>Andragogy</a:t>
            </a:r>
            <a:r>
              <a:rPr lang="en-US" sz="4000" baseline="30000" smtClean="0"/>
              <a:t>’’</a:t>
            </a:r>
            <a:r>
              <a:rPr lang="en-US" sz="4000" smtClean="0"/>
              <a:t> By Knowles</a:t>
            </a:r>
          </a:p>
        </p:txBody>
      </p:sp>
      <p:sp>
        <p:nvSpPr>
          <p:cNvPr id="81923" name="Rectangle 3"/>
          <p:cNvSpPr>
            <a:spLocks noGrp="1" noChangeArrowheads="1"/>
          </p:cNvSpPr>
          <p:nvPr>
            <p:ph type="body" idx="1"/>
          </p:nvPr>
        </p:nvSpPr>
        <p:spPr/>
        <p:txBody>
          <a:bodyPr/>
          <a:lstStyle/>
          <a:p>
            <a:pPr eaLnBrk="1" hangingPunct="1"/>
            <a:r>
              <a:rPr lang="en-US" smtClean="0"/>
              <a:t>Five assumptions on how adults learn:</a:t>
            </a:r>
          </a:p>
          <a:p>
            <a:pPr lvl="1" eaLnBrk="1" hangingPunct="1"/>
            <a:r>
              <a:rPr lang="en-US" smtClean="0"/>
              <a:t>Independent and self directing </a:t>
            </a:r>
          </a:p>
          <a:p>
            <a:pPr lvl="1" eaLnBrk="1" hangingPunct="1"/>
            <a:r>
              <a:rPr lang="en-US" smtClean="0"/>
              <a:t>Accumulated a great deal of learning</a:t>
            </a:r>
          </a:p>
          <a:p>
            <a:pPr lvl="1" eaLnBrk="1" hangingPunct="1"/>
            <a:r>
              <a:rPr lang="en-US" smtClean="0"/>
              <a:t>Value learning relevant with everyday demands</a:t>
            </a:r>
          </a:p>
          <a:p>
            <a:pPr lvl="1" eaLnBrk="1" hangingPunct="1"/>
            <a:r>
              <a:rPr lang="en-US" smtClean="0"/>
              <a:t>Immediate problem centered approach</a:t>
            </a:r>
          </a:p>
          <a:p>
            <a:pPr lvl="1" eaLnBrk="1" hangingPunct="1"/>
            <a:r>
              <a:rPr lang="en-US" smtClean="0"/>
              <a:t>Motivated by internal drives</a:t>
            </a:r>
          </a:p>
        </p:txBody>
      </p:sp>
      <p:sp>
        <p:nvSpPr>
          <p:cNvPr id="81924" name="Date Placeholder 5"/>
          <p:cNvSpPr>
            <a:spLocks noGrp="1"/>
          </p:cNvSpPr>
          <p:nvPr>
            <p:ph type="dt" sz="quarter" idx="10"/>
          </p:nvPr>
        </p:nvSpPr>
        <p:spPr>
          <a:noFill/>
        </p:spPr>
        <p:txBody>
          <a:bodyPr/>
          <a:lstStyle/>
          <a:p>
            <a:fld id="{5AED3F56-1868-427C-82ED-D5CD0F21A021}" type="datetime1">
              <a:rPr lang="ar-SA" smtClean="0">
                <a:cs typeface="Arial" charset="0"/>
              </a:rPr>
              <a:pPr/>
              <a:t>14/10/1432</a:t>
            </a:fld>
            <a:endParaRPr lang="en-GB" smtClean="0">
              <a:cs typeface="Arial" charset="0"/>
            </a:endParaRPr>
          </a:p>
        </p:txBody>
      </p:sp>
      <p:sp>
        <p:nvSpPr>
          <p:cNvPr id="81925" name="Slide Number Placeholder 6"/>
          <p:cNvSpPr>
            <a:spLocks noGrp="1"/>
          </p:cNvSpPr>
          <p:nvPr>
            <p:ph type="sldNum" sz="quarter" idx="12"/>
          </p:nvPr>
        </p:nvSpPr>
        <p:spPr>
          <a:noFill/>
        </p:spPr>
        <p:txBody>
          <a:bodyPr/>
          <a:lstStyle/>
          <a:p>
            <a:fld id="{A11ACE75-ECB7-4A99-878E-EB88A60A1D10}" type="slidenum">
              <a:rPr lang="en-GB" smtClean="0">
                <a:cs typeface="Arial" charset="0"/>
              </a:rPr>
              <a:pPr/>
              <a:t>72</a:t>
            </a:fld>
            <a:endParaRPr lang="en-GB" smtClean="0">
              <a:cs typeface="Arial" charset="0"/>
            </a:endParaRPr>
          </a:p>
        </p:txBody>
      </p:sp>
      <p:sp>
        <p:nvSpPr>
          <p:cNvPr id="8192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cstate="print"/>
          <a:srcRect/>
          <a:stretch>
            <a:fillRect/>
          </a:stretch>
        </p:blipFill>
        <p:spPr bwMode="auto">
          <a:xfrm>
            <a:off x="152400" y="0"/>
            <a:ext cx="9448800" cy="7315200"/>
          </a:xfrm>
          <a:prstGeom prst="rect">
            <a:avLst/>
          </a:prstGeom>
          <a:noFill/>
          <a:ln w="9525">
            <a:noFill/>
            <a:miter lim="800000"/>
            <a:headEnd/>
            <a:tailEnd/>
          </a:ln>
        </p:spPr>
      </p:pic>
      <p:sp>
        <p:nvSpPr>
          <p:cNvPr id="82947" name="Date Placeholder 4"/>
          <p:cNvSpPr>
            <a:spLocks noGrp="1"/>
          </p:cNvSpPr>
          <p:nvPr>
            <p:ph type="dt" sz="quarter" idx="10"/>
          </p:nvPr>
        </p:nvSpPr>
        <p:spPr>
          <a:noFill/>
        </p:spPr>
        <p:txBody>
          <a:bodyPr/>
          <a:lstStyle/>
          <a:p>
            <a:fld id="{12710451-ACA8-47B4-95C0-FDF00E0EEEAE}" type="datetime1">
              <a:rPr lang="ar-SA" smtClean="0">
                <a:cs typeface="Arial" charset="0"/>
              </a:rPr>
              <a:pPr/>
              <a:t>14/10/1432</a:t>
            </a:fld>
            <a:endParaRPr lang="en-GB" smtClean="0">
              <a:cs typeface="Arial" charset="0"/>
            </a:endParaRPr>
          </a:p>
        </p:txBody>
      </p:sp>
      <p:sp>
        <p:nvSpPr>
          <p:cNvPr id="82948" name="Slide Number Placeholder 5"/>
          <p:cNvSpPr>
            <a:spLocks noGrp="1"/>
          </p:cNvSpPr>
          <p:nvPr>
            <p:ph type="sldNum" sz="quarter" idx="12"/>
          </p:nvPr>
        </p:nvSpPr>
        <p:spPr>
          <a:noFill/>
        </p:spPr>
        <p:txBody>
          <a:bodyPr/>
          <a:lstStyle/>
          <a:p>
            <a:fld id="{FCD030D9-F4C0-45BF-A39E-7AE9A8A1D3DC}" type="slidenum">
              <a:rPr lang="en-GB" smtClean="0">
                <a:cs typeface="Arial" charset="0"/>
              </a:rPr>
              <a:pPr/>
              <a:t>73</a:t>
            </a:fld>
            <a:endParaRPr lang="en-GB" smtClean="0">
              <a:cs typeface="Arial" charset="0"/>
            </a:endParaRPr>
          </a:p>
        </p:txBody>
      </p:sp>
      <p:sp>
        <p:nvSpPr>
          <p:cNvPr id="82949"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3200" b="1" smtClean="0"/>
              <a:t>Constructivist Theory  (J. Bruner) </a:t>
            </a:r>
            <a:br>
              <a:rPr lang="en-US" sz="3200" b="1" smtClean="0"/>
            </a:br>
            <a:r>
              <a:rPr lang="en-US" sz="3200" b="1" smtClean="0"/>
              <a:t>Overview: </a:t>
            </a:r>
            <a:endParaRPr lang="en-GB" sz="3200" smtClean="0"/>
          </a:p>
        </p:txBody>
      </p:sp>
      <p:sp>
        <p:nvSpPr>
          <p:cNvPr id="83971" name="Rectangle 3"/>
          <p:cNvSpPr>
            <a:spLocks noGrp="1" noChangeArrowheads="1"/>
          </p:cNvSpPr>
          <p:nvPr>
            <p:ph type="body" idx="1"/>
          </p:nvPr>
        </p:nvSpPr>
        <p:spPr/>
        <p:txBody>
          <a:bodyPr/>
          <a:lstStyle/>
          <a:p>
            <a:pPr eaLnBrk="1" hangingPunct="1"/>
            <a:r>
              <a:rPr lang="en-US" smtClean="0"/>
              <a:t>Bruner: learning is an active process in which </a:t>
            </a:r>
            <a:r>
              <a:rPr lang="en-US" b="1" smtClean="0">
                <a:solidFill>
                  <a:schemeClr val="hlink"/>
                </a:solidFill>
              </a:rPr>
              <a:t>learners construct new ideas or concepts based upon their current/past knowledge.</a:t>
            </a:r>
            <a:r>
              <a:rPr lang="en-US" smtClean="0"/>
              <a:t> </a:t>
            </a:r>
          </a:p>
          <a:p>
            <a:pPr eaLnBrk="1" hangingPunct="1"/>
            <a:r>
              <a:rPr lang="en-US" smtClean="0"/>
              <a:t>The learner selects and transforms information, constructs hypotheses, and makes decisions, relying on a cognitive structure to do so. </a:t>
            </a:r>
          </a:p>
        </p:txBody>
      </p:sp>
      <p:sp>
        <p:nvSpPr>
          <p:cNvPr id="83972" name="Date Placeholder 5"/>
          <p:cNvSpPr>
            <a:spLocks noGrp="1"/>
          </p:cNvSpPr>
          <p:nvPr>
            <p:ph type="dt" sz="quarter" idx="10"/>
          </p:nvPr>
        </p:nvSpPr>
        <p:spPr>
          <a:noFill/>
        </p:spPr>
        <p:txBody>
          <a:bodyPr/>
          <a:lstStyle/>
          <a:p>
            <a:fld id="{C670D2E4-75DB-41C4-8E15-11CF72C82EB4}" type="datetime1">
              <a:rPr lang="ar-SA" smtClean="0">
                <a:cs typeface="Arial" charset="0"/>
              </a:rPr>
              <a:pPr/>
              <a:t>14/10/1432</a:t>
            </a:fld>
            <a:endParaRPr lang="en-GB" smtClean="0">
              <a:cs typeface="Arial" charset="0"/>
            </a:endParaRPr>
          </a:p>
        </p:txBody>
      </p:sp>
      <p:sp>
        <p:nvSpPr>
          <p:cNvPr id="83973" name="Slide Number Placeholder 6"/>
          <p:cNvSpPr>
            <a:spLocks noGrp="1"/>
          </p:cNvSpPr>
          <p:nvPr>
            <p:ph type="sldNum" sz="quarter" idx="12"/>
          </p:nvPr>
        </p:nvSpPr>
        <p:spPr>
          <a:noFill/>
        </p:spPr>
        <p:txBody>
          <a:bodyPr/>
          <a:lstStyle/>
          <a:p>
            <a:fld id="{5A763B3E-2128-493D-8AA0-7388BC8DE72B}" type="slidenum">
              <a:rPr lang="en-GB" smtClean="0">
                <a:cs typeface="Arial" charset="0"/>
              </a:rPr>
              <a:pPr/>
              <a:t>74</a:t>
            </a:fld>
            <a:endParaRPr lang="en-GB" smtClean="0">
              <a:cs typeface="Arial" charset="0"/>
            </a:endParaRPr>
          </a:p>
        </p:txBody>
      </p:sp>
      <p:sp>
        <p:nvSpPr>
          <p:cNvPr id="83974"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3200" b="1" smtClean="0"/>
              <a:t>Constructivist Theory  (J. Bruner) </a:t>
            </a:r>
            <a:br>
              <a:rPr lang="en-US" sz="3200" b="1" smtClean="0"/>
            </a:br>
            <a:r>
              <a:rPr lang="en-US" sz="3200" b="1" smtClean="0"/>
              <a:t>Implication: </a:t>
            </a:r>
            <a:endParaRPr lang="en-GB" sz="3200" smtClean="0"/>
          </a:p>
        </p:txBody>
      </p:sp>
      <p:sp>
        <p:nvSpPr>
          <p:cNvPr id="84995" name="Rectangle 3"/>
          <p:cNvSpPr>
            <a:spLocks noGrp="1" noChangeArrowheads="1"/>
          </p:cNvSpPr>
          <p:nvPr>
            <p:ph type="body" idx="1"/>
          </p:nvPr>
        </p:nvSpPr>
        <p:spPr/>
        <p:txBody>
          <a:bodyPr/>
          <a:lstStyle/>
          <a:p>
            <a:pPr eaLnBrk="1" hangingPunct="1"/>
            <a:r>
              <a:rPr lang="en-US" smtClean="0"/>
              <a:t>Teacher transmitter of information</a:t>
            </a:r>
          </a:p>
          <a:p>
            <a:pPr eaLnBrk="1" hangingPunct="1"/>
            <a:r>
              <a:rPr lang="en-US" smtClean="0"/>
              <a:t>Inconsistency: learning experiences</a:t>
            </a:r>
          </a:p>
          <a:p>
            <a:pPr eaLnBrk="1" hangingPunct="1"/>
            <a:r>
              <a:rPr lang="en-US" smtClean="0"/>
              <a:t>Active engagement</a:t>
            </a:r>
          </a:p>
          <a:p>
            <a:pPr eaLnBrk="1" hangingPunct="1"/>
            <a:r>
              <a:rPr lang="en-US" smtClean="0"/>
              <a:t>Sufficient time for in-depth examination of new experiences  </a:t>
            </a:r>
          </a:p>
        </p:txBody>
      </p:sp>
      <p:sp>
        <p:nvSpPr>
          <p:cNvPr id="84996" name="Date Placeholder 5"/>
          <p:cNvSpPr>
            <a:spLocks noGrp="1"/>
          </p:cNvSpPr>
          <p:nvPr>
            <p:ph type="dt" sz="quarter" idx="10"/>
          </p:nvPr>
        </p:nvSpPr>
        <p:spPr>
          <a:noFill/>
        </p:spPr>
        <p:txBody>
          <a:bodyPr/>
          <a:lstStyle/>
          <a:p>
            <a:fld id="{9EC541A7-6F5B-4269-BA2E-CA7BFAE64A3A}" type="datetime1">
              <a:rPr lang="ar-SA" smtClean="0">
                <a:cs typeface="Arial" charset="0"/>
              </a:rPr>
              <a:pPr/>
              <a:t>14/10/1432</a:t>
            </a:fld>
            <a:endParaRPr lang="en-GB" smtClean="0">
              <a:cs typeface="Arial" charset="0"/>
            </a:endParaRPr>
          </a:p>
        </p:txBody>
      </p:sp>
      <p:sp>
        <p:nvSpPr>
          <p:cNvPr id="84997" name="Slide Number Placeholder 6"/>
          <p:cNvSpPr>
            <a:spLocks noGrp="1"/>
          </p:cNvSpPr>
          <p:nvPr>
            <p:ph type="sldNum" sz="quarter" idx="12"/>
          </p:nvPr>
        </p:nvSpPr>
        <p:spPr>
          <a:noFill/>
        </p:spPr>
        <p:txBody>
          <a:bodyPr/>
          <a:lstStyle/>
          <a:p>
            <a:fld id="{9B92781C-2D1D-4A69-974C-15EA44824121}" type="slidenum">
              <a:rPr lang="en-GB" smtClean="0">
                <a:cs typeface="Arial" charset="0"/>
              </a:rPr>
              <a:pPr/>
              <a:t>75</a:t>
            </a:fld>
            <a:endParaRPr lang="en-GB" smtClean="0">
              <a:cs typeface="Arial" charset="0"/>
            </a:endParaRPr>
          </a:p>
        </p:txBody>
      </p:sp>
      <p:sp>
        <p:nvSpPr>
          <p:cNvPr id="8499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endParaRPr lang="en-GB" smtClean="0"/>
          </a:p>
        </p:txBody>
      </p:sp>
      <p:pic>
        <p:nvPicPr>
          <p:cNvPr id="86019" name="Picture 3" descr="391"/>
          <p:cNvPicPr>
            <a:picLocks noGrp="1" noChangeAspect="1" noChangeArrowheads="1"/>
          </p:cNvPicPr>
          <p:nvPr>
            <p:ph idx="1"/>
          </p:nvPr>
        </p:nvPicPr>
        <p:blipFill>
          <a:blip r:embed="rId2" cstate="print"/>
          <a:srcRect/>
          <a:stretch>
            <a:fillRect/>
          </a:stretch>
        </p:blipFill>
        <p:spPr>
          <a:xfrm>
            <a:off x="0" y="0"/>
            <a:ext cx="9144000" cy="6858000"/>
          </a:xfrm>
          <a:noFill/>
        </p:spPr>
      </p:pic>
      <p:sp>
        <p:nvSpPr>
          <p:cNvPr id="86020" name="Date Placeholder 5"/>
          <p:cNvSpPr>
            <a:spLocks noGrp="1"/>
          </p:cNvSpPr>
          <p:nvPr>
            <p:ph type="dt" sz="quarter" idx="10"/>
          </p:nvPr>
        </p:nvSpPr>
        <p:spPr>
          <a:noFill/>
        </p:spPr>
        <p:txBody>
          <a:bodyPr/>
          <a:lstStyle/>
          <a:p>
            <a:fld id="{57171E5F-5605-4680-A403-E3650DBFF121}" type="datetime1">
              <a:rPr lang="ar-SA" smtClean="0">
                <a:cs typeface="Arial" charset="0"/>
              </a:rPr>
              <a:pPr/>
              <a:t>14/10/1432</a:t>
            </a:fld>
            <a:endParaRPr lang="en-GB" smtClean="0">
              <a:cs typeface="Arial" charset="0"/>
            </a:endParaRPr>
          </a:p>
        </p:txBody>
      </p:sp>
      <p:sp>
        <p:nvSpPr>
          <p:cNvPr id="86021" name="Slide Number Placeholder 6"/>
          <p:cNvSpPr>
            <a:spLocks noGrp="1"/>
          </p:cNvSpPr>
          <p:nvPr>
            <p:ph type="sldNum" sz="quarter" idx="12"/>
          </p:nvPr>
        </p:nvSpPr>
        <p:spPr>
          <a:noFill/>
        </p:spPr>
        <p:txBody>
          <a:bodyPr/>
          <a:lstStyle/>
          <a:p>
            <a:fld id="{810AADCA-289E-4199-8246-D8937B0F3A1C}" type="slidenum">
              <a:rPr lang="en-GB" smtClean="0">
                <a:cs typeface="Arial" charset="0"/>
              </a:rPr>
              <a:pPr/>
              <a:t>76</a:t>
            </a:fld>
            <a:endParaRPr lang="en-GB" smtClean="0">
              <a:cs typeface="Arial" charset="0"/>
            </a:endParaRPr>
          </a:p>
        </p:txBody>
      </p:sp>
      <p:sp>
        <p:nvSpPr>
          <p:cNvPr id="86022"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50938" y="214313"/>
            <a:ext cx="7793037" cy="2714625"/>
          </a:xfrm>
        </p:spPr>
        <p:txBody>
          <a:bodyPr/>
          <a:lstStyle/>
          <a:p>
            <a:pPr eaLnBrk="1" hangingPunct="1"/>
            <a:r>
              <a:rPr lang="en-GB" sz="4800" b="1" smtClean="0"/>
              <a:t>Self directed learning (cont)</a:t>
            </a:r>
            <a:br>
              <a:rPr lang="en-GB" sz="4800" b="1" smtClean="0"/>
            </a:br>
            <a:r>
              <a:rPr lang="en-GB" sz="4800" b="1" smtClean="0"/>
              <a:t>Implications on the curriculum</a:t>
            </a:r>
          </a:p>
        </p:txBody>
      </p:sp>
      <p:sp>
        <p:nvSpPr>
          <p:cNvPr id="87043" name="Rectangle 3"/>
          <p:cNvSpPr>
            <a:spLocks noGrp="1" noChangeArrowheads="1"/>
          </p:cNvSpPr>
          <p:nvPr>
            <p:ph type="body" idx="1"/>
          </p:nvPr>
        </p:nvSpPr>
        <p:spPr>
          <a:xfrm>
            <a:off x="685800" y="3071813"/>
            <a:ext cx="7772400" cy="3024187"/>
          </a:xfrm>
        </p:spPr>
        <p:txBody>
          <a:bodyPr/>
          <a:lstStyle/>
          <a:p>
            <a:pPr algn="ctr" eaLnBrk="1" hangingPunct="1">
              <a:buFontTx/>
              <a:buNone/>
            </a:pPr>
            <a:r>
              <a:rPr lang="en-GB" sz="4400" b="1" smtClean="0"/>
              <a:t>Requires supportive environment</a:t>
            </a:r>
          </a:p>
        </p:txBody>
      </p:sp>
      <p:sp>
        <p:nvSpPr>
          <p:cNvPr id="87044" name="Date Placeholder 5"/>
          <p:cNvSpPr>
            <a:spLocks noGrp="1"/>
          </p:cNvSpPr>
          <p:nvPr>
            <p:ph type="dt" sz="quarter" idx="10"/>
          </p:nvPr>
        </p:nvSpPr>
        <p:spPr>
          <a:noFill/>
        </p:spPr>
        <p:txBody>
          <a:bodyPr/>
          <a:lstStyle/>
          <a:p>
            <a:fld id="{4D5DF0EA-1562-4E4B-A1A9-A8A19418FF42}" type="datetime1">
              <a:rPr lang="ar-SA" smtClean="0">
                <a:cs typeface="Arial" charset="0"/>
              </a:rPr>
              <a:pPr/>
              <a:t>14/10/1432</a:t>
            </a:fld>
            <a:endParaRPr lang="en-GB" smtClean="0">
              <a:cs typeface="Arial" charset="0"/>
            </a:endParaRPr>
          </a:p>
        </p:txBody>
      </p:sp>
      <p:sp>
        <p:nvSpPr>
          <p:cNvPr id="87045" name="Slide Number Placeholder 6"/>
          <p:cNvSpPr>
            <a:spLocks noGrp="1"/>
          </p:cNvSpPr>
          <p:nvPr>
            <p:ph type="sldNum" sz="quarter" idx="12"/>
          </p:nvPr>
        </p:nvSpPr>
        <p:spPr>
          <a:noFill/>
        </p:spPr>
        <p:txBody>
          <a:bodyPr/>
          <a:lstStyle/>
          <a:p>
            <a:fld id="{1583C86B-2794-4D08-B993-A23465CAB9B7}" type="slidenum">
              <a:rPr lang="en-GB" smtClean="0">
                <a:cs typeface="Arial" charset="0"/>
              </a:rPr>
              <a:pPr/>
              <a:t>77</a:t>
            </a:fld>
            <a:endParaRPr lang="en-GB" smtClean="0">
              <a:cs typeface="Arial" charset="0"/>
            </a:endParaRPr>
          </a:p>
        </p:txBody>
      </p:sp>
      <p:sp>
        <p:nvSpPr>
          <p:cNvPr id="8704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457200" y="838200"/>
            <a:ext cx="8229600" cy="774700"/>
          </a:xfrm>
          <a:prstGeom prst="rect">
            <a:avLst/>
          </a:prstGeom>
          <a:solidFill>
            <a:srgbClr val="0000FF"/>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0000FF"/>
            </a:extrusionClr>
          </a:sp3d>
        </p:spPr>
        <p:txBody>
          <a:bodyPr>
            <a:spAutoFit/>
            <a:flatTx/>
          </a:bodyPr>
          <a:lstStyle/>
          <a:p>
            <a:pPr algn="ctr" rtl="1">
              <a:spcBef>
                <a:spcPct val="50000"/>
              </a:spcBef>
            </a:pPr>
            <a:r>
              <a:rPr lang="ar-SA" altLang="en-US" sz="4400" b="1">
                <a:solidFill>
                  <a:srgbClr val="FFCC00"/>
                </a:solidFill>
                <a:cs typeface="Times New Roman" pitchFamily="18" charset="0"/>
              </a:rPr>
              <a:t>المعلم لا أدري لما لا يدري جزء من العلم قول</a:t>
            </a:r>
            <a:endParaRPr lang="en-GB" altLang="en-US" sz="4400" b="1">
              <a:solidFill>
                <a:srgbClr val="FFCC00"/>
              </a:solidFill>
              <a:cs typeface="Times New Roman" pitchFamily="18" charset="0"/>
            </a:endParaRPr>
          </a:p>
        </p:txBody>
      </p:sp>
      <p:sp>
        <p:nvSpPr>
          <p:cNvPr id="88067" name="Text Box 3"/>
          <p:cNvSpPr txBox="1">
            <a:spLocks noChangeArrowheads="1"/>
          </p:cNvSpPr>
          <p:nvPr/>
        </p:nvSpPr>
        <p:spPr bwMode="auto">
          <a:xfrm>
            <a:off x="457200" y="2209800"/>
            <a:ext cx="8153400" cy="2835275"/>
          </a:xfrm>
          <a:prstGeom prst="rect">
            <a:avLst/>
          </a:prstGeom>
          <a:noFill/>
          <a:ln w="9525">
            <a:noFill/>
            <a:miter lim="800000"/>
            <a:headEnd/>
            <a:tailEnd/>
          </a:ln>
        </p:spPr>
        <p:txBody>
          <a:bodyPr>
            <a:spAutoFit/>
          </a:bodyPr>
          <a:lstStyle/>
          <a:p>
            <a:pPr algn="r" rtl="1">
              <a:spcBef>
                <a:spcPct val="50000"/>
              </a:spcBef>
            </a:pPr>
            <a:r>
              <a:rPr lang="ar-SA" altLang="en-US" sz="4000" b="1" dirty="0">
                <a:cs typeface="Times New Roman" pitchFamily="18" charset="0"/>
              </a:rPr>
              <a:t>سئل رجل النبي </a:t>
            </a:r>
            <a:r>
              <a:rPr lang="en-GB" altLang="en-US" sz="6000" b="1" dirty="0">
                <a:cs typeface="Times New Roman" pitchFamily="18" charset="0"/>
                <a:sym typeface="AGA Arabesque" pitchFamily="2" charset="2"/>
              </a:rPr>
              <a:t></a:t>
            </a:r>
            <a:r>
              <a:rPr lang="ar-SA" altLang="en-US" sz="4000" b="1" dirty="0">
                <a:cs typeface="Times New Roman" pitchFamily="18" charset="0"/>
              </a:rPr>
              <a:t> أي البقاع خير؟ قال لا أدري ثم سئل أي البقاع شر؟ قال لا أدري ، فأوحى الله لرسوله بأن خير البقاع المساجد وشر البقاع </a:t>
            </a:r>
            <a:r>
              <a:rPr lang="ar-SA" altLang="en-US" sz="4000" b="1" dirty="0" err="1">
                <a:cs typeface="Times New Roman" pitchFamily="18" charset="0"/>
              </a:rPr>
              <a:t>الاسواق</a:t>
            </a:r>
            <a:r>
              <a:rPr lang="ar-SA" altLang="en-US" sz="4000" b="1" dirty="0">
                <a:cs typeface="Times New Roman" pitchFamily="18" charset="0"/>
              </a:rPr>
              <a:t> .</a:t>
            </a:r>
            <a:endParaRPr lang="en-GB" altLang="en-US" sz="4000" b="1" dirty="0">
              <a:cs typeface="Times New Roman" pitchFamily="18" charset="0"/>
            </a:endParaRPr>
          </a:p>
        </p:txBody>
      </p:sp>
      <p:sp>
        <p:nvSpPr>
          <p:cNvPr id="88068" name="Rectangle 4"/>
          <p:cNvSpPr>
            <a:spLocks noGrp="1" noChangeArrowheads="1"/>
          </p:cNvSpPr>
          <p:nvPr>
            <p:ph type="title" idx="4294967295"/>
          </p:nvPr>
        </p:nvSpPr>
        <p:spPr/>
        <p:txBody>
          <a:bodyPr/>
          <a:lstStyle/>
          <a:p>
            <a:pPr eaLnBrk="1" hangingPunct="1"/>
            <a:r>
              <a:rPr lang="ar-SA" altLang="en-US" smtClean="0"/>
              <a:t> </a:t>
            </a:r>
            <a:endParaRPr lang="en-GB" altLang="en-US" smtClean="0"/>
          </a:p>
        </p:txBody>
      </p:sp>
      <p:sp>
        <p:nvSpPr>
          <p:cNvPr id="88069" name="Date Placeholder 6"/>
          <p:cNvSpPr>
            <a:spLocks noGrp="1"/>
          </p:cNvSpPr>
          <p:nvPr>
            <p:ph type="dt" sz="quarter" idx="10"/>
          </p:nvPr>
        </p:nvSpPr>
        <p:spPr>
          <a:noFill/>
        </p:spPr>
        <p:txBody>
          <a:bodyPr/>
          <a:lstStyle/>
          <a:p>
            <a:fld id="{C0BDBC8E-FB9C-4690-B922-30B1767C48AE}" type="datetime1">
              <a:rPr lang="ar-SA" smtClean="0">
                <a:cs typeface="Arial" charset="0"/>
              </a:rPr>
              <a:pPr/>
              <a:t>14/10/1432</a:t>
            </a:fld>
            <a:endParaRPr lang="en-GB" smtClean="0">
              <a:cs typeface="Arial" charset="0"/>
            </a:endParaRPr>
          </a:p>
        </p:txBody>
      </p:sp>
      <p:sp>
        <p:nvSpPr>
          <p:cNvPr id="88070" name="Slide Number Placeholder 7"/>
          <p:cNvSpPr>
            <a:spLocks noGrp="1"/>
          </p:cNvSpPr>
          <p:nvPr>
            <p:ph type="sldNum" sz="quarter" idx="12"/>
          </p:nvPr>
        </p:nvSpPr>
        <p:spPr>
          <a:noFill/>
        </p:spPr>
        <p:txBody>
          <a:bodyPr/>
          <a:lstStyle/>
          <a:p>
            <a:fld id="{8F4097B8-A4FC-4A2D-AB6B-6115A09D4102}" type="slidenum">
              <a:rPr lang="en-GB" smtClean="0">
                <a:cs typeface="Arial" charset="0"/>
              </a:rPr>
              <a:pPr/>
              <a:t>78</a:t>
            </a:fld>
            <a:endParaRPr lang="en-GB" smtClean="0">
              <a:cs typeface="Arial" charset="0"/>
            </a:endParaRPr>
          </a:p>
        </p:txBody>
      </p:sp>
      <p:sp>
        <p:nvSpPr>
          <p:cNvPr id="88071" name="Footer Placeholder 8"/>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GB" sz="4800" b="1" smtClean="0"/>
              <a:t>Self directed learning</a:t>
            </a:r>
            <a:endParaRPr lang="en-US" sz="4800" b="1" smtClean="0"/>
          </a:p>
        </p:txBody>
      </p:sp>
      <p:sp>
        <p:nvSpPr>
          <p:cNvPr id="89091" name="Rectangle 3"/>
          <p:cNvSpPr>
            <a:spLocks noGrp="1" noChangeArrowheads="1"/>
          </p:cNvSpPr>
          <p:nvPr>
            <p:ph type="body" idx="1"/>
          </p:nvPr>
        </p:nvSpPr>
        <p:spPr/>
        <p:txBody>
          <a:bodyPr/>
          <a:lstStyle/>
          <a:p>
            <a:pPr eaLnBrk="1" hangingPunct="1"/>
            <a:r>
              <a:rPr lang="en-US" smtClean="0"/>
              <a:t>Learners task are within the learner control</a:t>
            </a:r>
          </a:p>
          <a:p>
            <a:pPr eaLnBrk="1" hangingPunct="1"/>
            <a:r>
              <a:rPr lang="en-US" smtClean="0"/>
              <a:t>Learners accept responsibility </a:t>
            </a:r>
          </a:p>
        </p:txBody>
      </p:sp>
      <p:sp>
        <p:nvSpPr>
          <p:cNvPr id="89092" name="Date Placeholder 5"/>
          <p:cNvSpPr>
            <a:spLocks noGrp="1"/>
          </p:cNvSpPr>
          <p:nvPr>
            <p:ph type="dt" sz="quarter" idx="10"/>
          </p:nvPr>
        </p:nvSpPr>
        <p:spPr>
          <a:noFill/>
        </p:spPr>
        <p:txBody>
          <a:bodyPr/>
          <a:lstStyle/>
          <a:p>
            <a:fld id="{38AB2B3E-A55E-4DC0-B9DB-73F8A4D0557E}" type="datetime1">
              <a:rPr lang="ar-SA" smtClean="0">
                <a:cs typeface="Arial" charset="0"/>
              </a:rPr>
              <a:pPr/>
              <a:t>14/10/1432</a:t>
            </a:fld>
            <a:endParaRPr lang="en-GB" smtClean="0">
              <a:cs typeface="Arial" charset="0"/>
            </a:endParaRPr>
          </a:p>
        </p:txBody>
      </p:sp>
      <p:sp>
        <p:nvSpPr>
          <p:cNvPr id="89093" name="Slide Number Placeholder 6"/>
          <p:cNvSpPr>
            <a:spLocks noGrp="1"/>
          </p:cNvSpPr>
          <p:nvPr>
            <p:ph type="sldNum" sz="quarter" idx="12"/>
          </p:nvPr>
        </p:nvSpPr>
        <p:spPr>
          <a:noFill/>
        </p:spPr>
        <p:txBody>
          <a:bodyPr/>
          <a:lstStyle/>
          <a:p>
            <a:fld id="{D43AA7C9-590F-418B-8FB0-83AE302024D6}" type="slidenum">
              <a:rPr lang="en-GB" smtClean="0">
                <a:cs typeface="Arial" charset="0"/>
              </a:rPr>
              <a:pPr/>
              <a:t>79</a:t>
            </a:fld>
            <a:endParaRPr lang="en-GB" smtClean="0">
              <a:cs typeface="Arial" charset="0"/>
            </a:endParaRPr>
          </a:p>
        </p:txBody>
      </p:sp>
      <p:sp>
        <p:nvSpPr>
          <p:cNvPr id="89094"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714375" y="428625"/>
            <a:ext cx="8001000" cy="584200"/>
          </a:xfrm>
          <a:prstGeom prst="rect">
            <a:avLst/>
          </a:prstGeom>
          <a:noFill/>
          <a:ln w="9525">
            <a:noFill/>
            <a:miter lim="800000"/>
            <a:headEnd/>
            <a:tailEnd/>
          </a:ln>
        </p:spPr>
        <p:txBody>
          <a:bodyPr>
            <a:spAutoFit/>
          </a:bodyPr>
          <a:lstStyle/>
          <a:p>
            <a:r>
              <a:rPr lang="en-US" sz="3200" b="1">
                <a:solidFill>
                  <a:srgbClr val="C00000"/>
                </a:solidFill>
              </a:rPr>
              <a:t>If adult learning is to be achieved…...</a:t>
            </a:r>
            <a:endParaRPr lang="en-GB" sz="3200" b="1">
              <a:solidFill>
                <a:srgbClr val="C00000"/>
              </a:solidFill>
            </a:endParaRPr>
          </a:p>
        </p:txBody>
      </p:sp>
      <p:sp>
        <p:nvSpPr>
          <p:cNvPr id="3" name="TextBox 2"/>
          <p:cNvSpPr txBox="1">
            <a:spLocks noChangeArrowheads="1"/>
          </p:cNvSpPr>
          <p:nvPr/>
        </p:nvSpPr>
        <p:spPr bwMode="auto">
          <a:xfrm>
            <a:off x="428625" y="1214438"/>
            <a:ext cx="8286750" cy="954087"/>
          </a:xfrm>
          <a:prstGeom prst="rect">
            <a:avLst/>
          </a:prstGeom>
          <a:noFill/>
          <a:ln w="9525">
            <a:noFill/>
            <a:miter lim="800000"/>
            <a:headEnd/>
            <a:tailEnd/>
          </a:ln>
        </p:spPr>
        <p:txBody>
          <a:bodyPr>
            <a:spAutoFit/>
          </a:bodyPr>
          <a:lstStyle/>
          <a:p>
            <a:r>
              <a:rPr lang="en-US" sz="2800" b="1"/>
              <a:t>Learning has to be </a:t>
            </a:r>
            <a:r>
              <a:rPr lang="en-US" sz="2800" b="1">
                <a:solidFill>
                  <a:srgbClr val="FF0000"/>
                </a:solidFill>
              </a:rPr>
              <a:t>deep</a:t>
            </a:r>
            <a:r>
              <a:rPr lang="en-US" sz="2800" b="1"/>
              <a:t> and </a:t>
            </a:r>
            <a:r>
              <a:rPr lang="en-US" sz="2800" b="1">
                <a:solidFill>
                  <a:srgbClr val="FF0000"/>
                </a:solidFill>
              </a:rPr>
              <a:t>active</a:t>
            </a:r>
            <a:r>
              <a:rPr lang="en-US" sz="2800" b="1"/>
              <a:t> learning as opposed to superficial and passive learning</a:t>
            </a:r>
            <a:endParaRPr lang="en-GB" sz="2800" b="1"/>
          </a:p>
        </p:txBody>
      </p:sp>
      <p:sp>
        <p:nvSpPr>
          <p:cNvPr id="5" name="TextBox 4"/>
          <p:cNvSpPr txBox="1">
            <a:spLocks noChangeArrowheads="1"/>
          </p:cNvSpPr>
          <p:nvPr/>
        </p:nvSpPr>
        <p:spPr bwMode="auto">
          <a:xfrm>
            <a:off x="571500" y="2857500"/>
            <a:ext cx="8001000" cy="584200"/>
          </a:xfrm>
          <a:prstGeom prst="rect">
            <a:avLst/>
          </a:prstGeom>
          <a:noFill/>
          <a:ln w="9525">
            <a:noFill/>
            <a:miter lim="800000"/>
            <a:headEnd/>
            <a:tailEnd/>
          </a:ln>
        </p:spPr>
        <p:txBody>
          <a:bodyPr>
            <a:spAutoFit/>
          </a:bodyPr>
          <a:lstStyle/>
          <a:p>
            <a:r>
              <a:rPr lang="en-US" sz="3200" b="1">
                <a:solidFill>
                  <a:srgbClr val="C00000"/>
                </a:solidFill>
              </a:rPr>
              <a:t>Why is deep/active learning important?</a:t>
            </a:r>
            <a:endParaRPr lang="en-GB" sz="3200" b="1">
              <a:solidFill>
                <a:srgbClr val="C00000"/>
              </a:solidFill>
            </a:endParaRPr>
          </a:p>
        </p:txBody>
      </p:sp>
      <p:sp>
        <p:nvSpPr>
          <p:cNvPr id="6" name="TextBox 5"/>
          <p:cNvSpPr txBox="1">
            <a:spLocks noChangeArrowheads="1"/>
          </p:cNvSpPr>
          <p:nvPr/>
        </p:nvSpPr>
        <p:spPr bwMode="auto">
          <a:xfrm>
            <a:off x="285750" y="3571875"/>
            <a:ext cx="8286750" cy="954088"/>
          </a:xfrm>
          <a:prstGeom prst="rect">
            <a:avLst/>
          </a:prstGeom>
          <a:noFill/>
          <a:ln w="9525">
            <a:noFill/>
            <a:miter lim="800000"/>
            <a:headEnd/>
            <a:tailEnd/>
          </a:ln>
        </p:spPr>
        <p:txBody>
          <a:bodyPr>
            <a:spAutoFit/>
          </a:bodyPr>
          <a:lstStyle/>
          <a:p>
            <a:pPr marL="177800" indent="-177800">
              <a:buFontTx/>
              <a:buChar char="-"/>
            </a:pPr>
            <a:r>
              <a:rPr lang="en-US" sz="2800" b="1"/>
              <a:t>Superficial learning is easily and very quickly </a:t>
            </a:r>
            <a:r>
              <a:rPr lang="en-US" sz="2800" b="1">
                <a:solidFill>
                  <a:srgbClr val="002060"/>
                </a:solidFill>
              </a:rPr>
              <a:t>forgotten</a:t>
            </a:r>
          </a:p>
        </p:txBody>
      </p:sp>
      <p:sp>
        <p:nvSpPr>
          <p:cNvPr id="7" name="TextBox 6"/>
          <p:cNvSpPr txBox="1">
            <a:spLocks noChangeArrowheads="1"/>
          </p:cNvSpPr>
          <p:nvPr/>
        </p:nvSpPr>
        <p:spPr bwMode="auto">
          <a:xfrm>
            <a:off x="285750" y="4572000"/>
            <a:ext cx="8286750" cy="954088"/>
          </a:xfrm>
          <a:prstGeom prst="rect">
            <a:avLst/>
          </a:prstGeom>
          <a:noFill/>
          <a:ln w="9525">
            <a:noFill/>
            <a:miter lim="800000"/>
            <a:headEnd/>
            <a:tailEnd/>
          </a:ln>
        </p:spPr>
        <p:txBody>
          <a:bodyPr>
            <a:spAutoFit/>
          </a:bodyPr>
          <a:lstStyle/>
          <a:p>
            <a:pPr marL="177800" indent="-177800">
              <a:buFontTx/>
              <a:buChar char="-"/>
            </a:pPr>
            <a:r>
              <a:rPr lang="en-US" sz="2800" b="1"/>
              <a:t>With superficial learning you will not be able to </a:t>
            </a:r>
            <a:r>
              <a:rPr lang="en-US" sz="2800" b="1">
                <a:solidFill>
                  <a:srgbClr val="002060"/>
                </a:solidFill>
              </a:rPr>
              <a:t>apply</a:t>
            </a:r>
            <a:r>
              <a:rPr lang="en-US" sz="2800" b="1"/>
              <a:t> or use it in practical situations</a:t>
            </a:r>
          </a:p>
        </p:txBody>
      </p:sp>
      <p:sp>
        <p:nvSpPr>
          <p:cNvPr id="8" name="TextBox 7"/>
          <p:cNvSpPr txBox="1">
            <a:spLocks noChangeArrowheads="1"/>
          </p:cNvSpPr>
          <p:nvPr/>
        </p:nvSpPr>
        <p:spPr bwMode="auto">
          <a:xfrm>
            <a:off x="357188" y="5643563"/>
            <a:ext cx="8286750" cy="954087"/>
          </a:xfrm>
          <a:prstGeom prst="rect">
            <a:avLst/>
          </a:prstGeom>
          <a:noFill/>
          <a:ln w="9525">
            <a:noFill/>
            <a:miter lim="800000"/>
            <a:headEnd/>
            <a:tailEnd/>
          </a:ln>
        </p:spPr>
        <p:txBody>
          <a:bodyPr>
            <a:spAutoFit/>
          </a:bodyPr>
          <a:lstStyle/>
          <a:p>
            <a:pPr marL="177800" indent="-177800">
              <a:buFontTx/>
              <a:buChar char="-"/>
            </a:pPr>
            <a:r>
              <a:rPr lang="en-US" sz="2800" b="1"/>
              <a:t>Deep learning accommodates varying </a:t>
            </a:r>
            <a:r>
              <a:rPr lang="en-US" sz="2800" b="1">
                <a:solidFill>
                  <a:srgbClr val="002060"/>
                </a:solidFill>
              </a:rPr>
              <a:t>learning styles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sz="4000" b="1" smtClean="0"/>
              <a:t>Skills that directly improve Self directed learning</a:t>
            </a:r>
          </a:p>
        </p:txBody>
      </p:sp>
      <p:sp>
        <p:nvSpPr>
          <p:cNvPr id="63491" name="Rectangle 3"/>
          <p:cNvSpPr>
            <a:spLocks noGrp="1" noChangeArrowheads="1"/>
          </p:cNvSpPr>
          <p:nvPr>
            <p:ph type="body" idx="1"/>
          </p:nvPr>
        </p:nvSpPr>
        <p:spPr/>
        <p:txBody>
          <a:bodyPr/>
          <a:lstStyle/>
          <a:p>
            <a:pPr eaLnBrk="1" hangingPunct="1"/>
            <a:r>
              <a:rPr lang="en-GB" b="1" smtClean="0"/>
              <a:t>Requires supportive environment</a:t>
            </a:r>
          </a:p>
          <a:p>
            <a:pPr eaLnBrk="1" hangingPunct="1"/>
            <a:r>
              <a:rPr lang="en-GB" b="1" smtClean="0"/>
              <a:t>Critically appraise new information</a:t>
            </a:r>
          </a:p>
          <a:p>
            <a:pPr eaLnBrk="1" hangingPunct="1"/>
            <a:r>
              <a:rPr lang="en-GB" b="1" smtClean="0"/>
              <a:t>Reflecting critically on their learning process and outcome</a:t>
            </a:r>
          </a:p>
          <a:p>
            <a:pPr eaLnBrk="1" hangingPunct="1"/>
            <a:r>
              <a:rPr lang="en-GB" b="1" smtClean="0"/>
              <a:t>Self assessment</a:t>
            </a:r>
          </a:p>
          <a:p>
            <a:pPr eaLnBrk="1" hangingPunct="1"/>
            <a:r>
              <a:rPr lang="en-GB" b="1" smtClean="0"/>
              <a:t>Assessment promotes self-direction</a:t>
            </a:r>
          </a:p>
        </p:txBody>
      </p:sp>
      <p:sp>
        <p:nvSpPr>
          <p:cNvPr id="90116" name="Date Placeholder 5"/>
          <p:cNvSpPr>
            <a:spLocks noGrp="1"/>
          </p:cNvSpPr>
          <p:nvPr>
            <p:ph type="dt" sz="quarter" idx="10"/>
          </p:nvPr>
        </p:nvSpPr>
        <p:spPr>
          <a:noFill/>
        </p:spPr>
        <p:txBody>
          <a:bodyPr/>
          <a:lstStyle/>
          <a:p>
            <a:fld id="{7033364E-21E0-4A34-9B8F-CF8E24A24EFF}" type="datetime1">
              <a:rPr lang="ar-SA" smtClean="0">
                <a:cs typeface="Arial" charset="0"/>
              </a:rPr>
              <a:pPr/>
              <a:t>14/10/1432</a:t>
            </a:fld>
            <a:endParaRPr lang="en-GB" smtClean="0">
              <a:cs typeface="Arial" charset="0"/>
            </a:endParaRPr>
          </a:p>
        </p:txBody>
      </p:sp>
      <p:sp>
        <p:nvSpPr>
          <p:cNvPr id="90117" name="Slide Number Placeholder 6"/>
          <p:cNvSpPr>
            <a:spLocks noGrp="1"/>
          </p:cNvSpPr>
          <p:nvPr>
            <p:ph type="sldNum" sz="quarter" idx="12"/>
          </p:nvPr>
        </p:nvSpPr>
        <p:spPr>
          <a:noFill/>
        </p:spPr>
        <p:txBody>
          <a:bodyPr/>
          <a:lstStyle/>
          <a:p>
            <a:fld id="{17D2DAA6-7C5D-4D97-BC8F-D6EE27140393}" type="slidenum">
              <a:rPr lang="en-GB" smtClean="0">
                <a:cs typeface="Arial" charset="0"/>
              </a:rPr>
              <a:pPr/>
              <a:t>80</a:t>
            </a:fld>
            <a:endParaRPr lang="en-GB" smtClean="0">
              <a:cs typeface="Arial" charset="0"/>
            </a:endParaRPr>
          </a:p>
        </p:txBody>
      </p:sp>
      <p:sp>
        <p:nvSpPr>
          <p:cNvPr id="9011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3491">
                                            <p:txEl>
                                              <p:pRg st="0" end="0"/>
                                            </p:txEl>
                                          </p:spTgt>
                                        </p:tgtEl>
                                        <p:attrNameLst>
                                          <p:attrName>ppt_c</p:attrName>
                                        </p:attrNameLst>
                                      </p:cBhvr>
                                      <p:to>
                                        <a:srgbClr val="FFFF6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63491">
                                            <p:txEl>
                                              <p:pRg st="1" end="1"/>
                                            </p:txEl>
                                          </p:spTgt>
                                        </p:tgtEl>
                                        <p:attrNameLst>
                                          <p:attrName>ppt_c</p:attrName>
                                        </p:attrNameLst>
                                      </p:cBhvr>
                                      <p:to>
                                        <a:srgbClr val="FFFF6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63491">
                                            <p:txEl>
                                              <p:pRg st="2" end="2"/>
                                            </p:txEl>
                                          </p:spTgt>
                                        </p:tgtEl>
                                        <p:attrNameLst>
                                          <p:attrName>ppt_c</p:attrName>
                                        </p:attrNameLst>
                                      </p:cBhvr>
                                      <p:to>
                                        <a:srgbClr val="FFFF6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63491">
                                            <p:txEl>
                                              <p:pRg st="3" end="3"/>
                                            </p:txEl>
                                          </p:spTgt>
                                        </p:tgtEl>
                                        <p:attrNameLst>
                                          <p:attrName>ppt_c</p:attrName>
                                        </p:attrNameLst>
                                      </p:cBhvr>
                                      <p:to>
                                        <a:srgbClr val="FFFF6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descr="Match learner and teacher"/>
          <p:cNvPicPr>
            <a:picLocks noGrp="1" noChangeAspect="1" noChangeArrowheads="1"/>
          </p:cNvPicPr>
          <p:nvPr>
            <p:ph/>
          </p:nvPr>
        </p:nvPicPr>
        <p:blipFill>
          <a:blip r:embed="rId3" cstate="print"/>
          <a:srcRect/>
          <a:stretch>
            <a:fillRect/>
          </a:stretch>
        </p:blipFill>
        <p:spPr>
          <a:xfrm>
            <a:off x="687388" y="927100"/>
            <a:ext cx="7775575" cy="5026025"/>
          </a:xfrm>
          <a:noFill/>
        </p:spPr>
      </p:pic>
      <p:sp>
        <p:nvSpPr>
          <p:cNvPr id="91139" name="Date Placeholder 4"/>
          <p:cNvSpPr>
            <a:spLocks noGrp="1"/>
          </p:cNvSpPr>
          <p:nvPr>
            <p:ph type="dt" sz="quarter" idx="10"/>
          </p:nvPr>
        </p:nvSpPr>
        <p:spPr>
          <a:noFill/>
        </p:spPr>
        <p:txBody>
          <a:bodyPr/>
          <a:lstStyle/>
          <a:p>
            <a:fld id="{88E25A76-45C9-4CF5-AF86-641ECE553566}" type="datetime1">
              <a:rPr lang="ar-SA" smtClean="0">
                <a:cs typeface="Arial" charset="0"/>
              </a:rPr>
              <a:pPr/>
              <a:t>14/10/1432</a:t>
            </a:fld>
            <a:endParaRPr lang="en-GB" smtClean="0">
              <a:cs typeface="Arial" charset="0"/>
            </a:endParaRPr>
          </a:p>
        </p:txBody>
      </p:sp>
      <p:sp>
        <p:nvSpPr>
          <p:cNvPr id="91140" name="Slide Number Placeholder 5"/>
          <p:cNvSpPr>
            <a:spLocks noGrp="1"/>
          </p:cNvSpPr>
          <p:nvPr>
            <p:ph type="sldNum" sz="quarter" idx="12"/>
          </p:nvPr>
        </p:nvSpPr>
        <p:spPr>
          <a:noFill/>
        </p:spPr>
        <p:txBody>
          <a:bodyPr/>
          <a:lstStyle/>
          <a:p>
            <a:fld id="{1B0B363D-9BD5-4806-9007-97DD25C4F3BB}" type="slidenum">
              <a:rPr lang="en-GB" smtClean="0">
                <a:cs typeface="Arial" charset="0"/>
              </a:rPr>
              <a:pPr/>
              <a:t>81</a:t>
            </a:fld>
            <a:endParaRPr lang="en-GB" smtClean="0">
              <a:cs typeface="Arial" charset="0"/>
            </a:endParaRPr>
          </a:p>
        </p:txBody>
      </p:sp>
      <p:sp>
        <p:nvSpPr>
          <p:cNvPr id="91141"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barn(inHorizontal)">
                                      <p:cBhvr>
                                        <p:cTn id="7" dur="500"/>
                                        <p:tgtEl>
                                          <p:spTgt spid="6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GB" smtClean="0"/>
              <a:t>Self efficacy Albert Bandura</a:t>
            </a:r>
          </a:p>
        </p:txBody>
      </p:sp>
      <p:sp>
        <p:nvSpPr>
          <p:cNvPr id="67587" name="Rectangle 3"/>
          <p:cNvSpPr>
            <a:spLocks noGrp="1" noChangeArrowheads="1"/>
          </p:cNvSpPr>
          <p:nvPr>
            <p:ph type="body" idx="1"/>
          </p:nvPr>
        </p:nvSpPr>
        <p:spPr>
          <a:xfrm>
            <a:off x="146050" y="2000250"/>
            <a:ext cx="8855075" cy="4656138"/>
          </a:xfrm>
        </p:spPr>
        <p:txBody>
          <a:bodyPr/>
          <a:lstStyle/>
          <a:p>
            <a:pPr eaLnBrk="1" hangingPunct="1"/>
            <a:r>
              <a:rPr lang="en-GB" smtClean="0"/>
              <a:t>People judgment of their ability to deal with different situations is central to their actions.</a:t>
            </a:r>
          </a:p>
          <a:p>
            <a:pPr eaLnBrk="1" hangingPunct="1"/>
            <a:r>
              <a:rPr lang="en-GB" smtClean="0"/>
              <a:t>Four main sources</a:t>
            </a:r>
          </a:p>
          <a:p>
            <a:pPr lvl="1" eaLnBrk="1" hangingPunct="1"/>
            <a:r>
              <a:rPr lang="en-GB" smtClean="0"/>
              <a:t>Performance attainment</a:t>
            </a:r>
          </a:p>
          <a:p>
            <a:pPr lvl="1" eaLnBrk="1" hangingPunct="1"/>
            <a:r>
              <a:rPr lang="en-GB" smtClean="0"/>
              <a:t>Observation of other people (vicarious experience)</a:t>
            </a:r>
          </a:p>
          <a:p>
            <a:pPr lvl="1" eaLnBrk="1" hangingPunct="1"/>
            <a:r>
              <a:rPr lang="en-GB" smtClean="0"/>
              <a:t>Verbal persuasion from a credible source</a:t>
            </a:r>
          </a:p>
          <a:p>
            <a:pPr lvl="1" eaLnBrk="1" hangingPunct="1"/>
            <a:r>
              <a:rPr lang="en-GB" smtClean="0"/>
              <a:t>Physiological state</a:t>
            </a:r>
          </a:p>
        </p:txBody>
      </p:sp>
      <p:sp>
        <p:nvSpPr>
          <p:cNvPr id="92164" name="Date Placeholder 5"/>
          <p:cNvSpPr>
            <a:spLocks noGrp="1"/>
          </p:cNvSpPr>
          <p:nvPr>
            <p:ph type="dt" sz="quarter" idx="10"/>
          </p:nvPr>
        </p:nvSpPr>
        <p:spPr>
          <a:noFill/>
        </p:spPr>
        <p:txBody>
          <a:bodyPr/>
          <a:lstStyle/>
          <a:p>
            <a:fld id="{DB2C1988-CBA6-4594-98CC-A76BB08116E2}" type="datetime1">
              <a:rPr lang="ar-SA" smtClean="0">
                <a:cs typeface="Arial" charset="0"/>
              </a:rPr>
              <a:pPr/>
              <a:t>14/10/1432</a:t>
            </a:fld>
            <a:endParaRPr lang="en-GB" smtClean="0">
              <a:cs typeface="Arial" charset="0"/>
            </a:endParaRPr>
          </a:p>
        </p:txBody>
      </p:sp>
      <p:sp>
        <p:nvSpPr>
          <p:cNvPr id="92165" name="Slide Number Placeholder 6"/>
          <p:cNvSpPr>
            <a:spLocks noGrp="1"/>
          </p:cNvSpPr>
          <p:nvPr>
            <p:ph type="sldNum" sz="quarter" idx="12"/>
          </p:nvPr>
        </p:nvSpPr>
        <p:spPr>
          <a:noFill/>
        </p:spPr>
        <p:txBody>
          <a:bodyPr/>
          <a:lstStyle/>
          <a:p>
            <a:fld id="{1465DEA9-545B-468A-BCC9-3B413E67297C}" type="slidenum">
              <a:rPr lang="en-GB" smtClean="0">
                <a:cs typeface="Arial" charset="0"/>
              </a:rPr>
              <a:pPr/>
              <a:t>82</a:t>
            </a:fld>
            <a:endParaRPr lang="en-GB" smtClean="0">
              <a:cs typeface="Arial" charset="0"/>
            </a:endParaRPr>
          </a:p>
        </p:txBody>
      </p:sp>
      <p:sp>
        <p:nvSpPr>
          <p:cNvPr id="9216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67587">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34" presetClass="emph" presetSubtype="0" fill="hold" grpId="0" nodeType="click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67587">
                                            <p:txEl>
                                              <p:pRg st="1" end="1"/>
                                            </p:txEl>
                                          </p:spTgt>
                                        </p:tgtEl>
                                        <p:attrNameLst>
                                          <p:attrName>ppt_x</p:attrName>
                                          <p:attrName>ppt_y</p:attrName>
                                        </p:attrNameLst>
                                      </p:cBhvr>
                                    </p:animMotion>
                                    <p:animRot by="1500000">
                                      <p:cBhvr>
                                        <p:cTn id="11" dur="125" fill="hold">
                                          <p:stCondLst>
                                            <p:cond delay="0"/>
                                          </p:stCondLst>
                                        </p:cTn>
                                        <p:tgtEl>
                                          <p:spTgt spid="67587">
                                            <p:txEl>
                                              <p:pRg st="1" end="1"/>
                                            </p:txEl>
                                          </p:spTgt>
                                        </p:tgtEl>
                                        <p:attrNameLst>
                                          <p:attrName>r</p:attrName>
                                        </p:attrNameLst>
                                      </p:cBhvr>
                                    </p:animRot>
                                    <p:animRot by="-1500000">
                                      <p:cBhvr>
                                        <p:cTn id="12" dur="125" fill="hold">
                                          <p:stCondLst>
                                            <p:cond delay="125"/>
                                          </p:stCondLst>
                                        </p:cTn>
                                        <p:tgtEl>
                                          <p:spTgt spid="67587">
                                            <p:txEl>
                                              <p:pRg st="1" end="1"/>
                                            </p:txEl>
                                          </p:spTgt>
                                        </p:tgtEl>
                                        <p:attrNameLst>
                                          <p:attrName>r</p:attrName>
                                        </p:attrNameLst>
                                      </p:cBhvr>
                                    </p:animRot>
                                    <p:animRot by="-1500000">
                                      <p:cBhvr>
                                        <p:cTn id="13" dur="125" fill="hold">
                                          <p:stCondLst>
                                            <p:cond delay="250"/>
                                          </p:stCondLst>
                                        </p:cTn>
                                        <p:tgtEl>
                                          <p:spTgt spid="67587">
                                            <p:txEl>
                                              <p:pRg st="1" end="1"/>
                                            </p:txEl>
                                          </p:spTgt>
                                        </p:tgtEl>
                                        <p:attrNameLst>
                                          <p:attrName>r</p:attrName>
                                        </p:attrNameLst>
                                      </p:cBhvr>
                                    </p:animRot>
                                    <p:animRot by="1500000">
                                      <p:cBhvr>
                                        <p:cTn id="14" dur="125" fill="hold">
                                          <p:stCondLst>
                                            <p:cond delay="375"/>
                                          </p:stCondLst>
                                        </p:cTn>
                                        <p:tgtEl>
                                          <p:spTgt spid="67587">
                                            <p:txEl>
                                              <p:pRg st="1" end="1"/>
                                            </p:txEl>
                                          </p:spTgt>
                                        </p:tgtEl>
                                        <p:attrNameLst>
                                          <p:attrName>r</p:attrName>
                                        </p:attrNameLst>
                                      </p:cBhvr>
                                    </p:animRot>
                                  </p:childTnLst>
                                  <p:subTnLst>
                                    <p:animClr clrSpc="rgb" dir="cw">
                                      <p:cBhvr override="childStyle">
                                        <p:cTn dur="1" fill="hold" display="0" masterRel="nextClick" afterEffect="1"/>
                                        <p:tgtEl>
                                          <p:spTgt spid="67587">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0"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67587">
                                            <p:txEl>
                                              <p:pRg st="2" end="2"/>
                                            </p:txEl>
                                          </p:spTgt>
                                        </p:tgtEl>
                                        <p:attrNameLst>
                                          <p:attrName>ppt_x</p:attrName>
                                          <p:attrName>ppt_y</p:attrName>
                                        </p:attrNameLst>
                                      </p:cBhvr>
                                    </p:animMotion>
                                    <p:animRot by="1500000">
                                      <p:cBhvr>
                                        <p:cTn id="19" dur="125" fill="hold">
                                          <p:stCondLst>
                                            <p:cond delay="0"/>
                                          </p:stCondLst>
                                        </p:cTn>
                                        <p:tgtEl>
                                          <p:spTgt spid="67587">
                                            <p:txEl>
                                              <p:pRg st="2" end="2"/>
                                            </p:txEl>
                                          </p:spTgt>
                                        </p:tgtEl>
                                        <p:attrNameLst>
                                          <p:attrName>r</p:attrName>
                                        </p:attrNameLst>
                                      </p:cBhvr>
                                    </p:animRot>
                                    <p:animRot by="-1500000">
                                      <p:cBhvr>
                                        <p:cTn id="20" dur="125" fill="hold">
                                          <p:stCondLst>
                                            <p:cond delay="125"/>
                                          </p:stCondLst>
                                        </p:cTn>
                                        <p:tgtEl>
                                          <p:spTgt spid="67587">
                                            <p:txEl>
                                              <p:pRg st="2" end="2"/>
                                            </p:txEl>
                                          </p:spTgt>
                                        </p:tgtEl>
                                        <p:attrNameLst>
                                          <p:attrName>r</p:attrName>
                                        </p:attrNameLst>
                                      </p:cBhvr>
                                    </p:animRot>
                                    <p:animRot by="-1500000">
                                      <p:cBhvr>
                                        <p:cTn id="21" dur="125" fill="hold">
                                          <p:stCondLst>
                                            <p:cond delay="250"/>
                                          </p:stCondLst>
                                        </p:cTn>
                                        <p:tgtEl>
                                          <p:spTgt spid="67587">
                                            <p:txEl>
                                              <p:pRg st="2" end="2"/>
                                            </p:txEl>
                                          </p:spTgt>
                                        </p:tgtEl>
                                        <p:attrNameLst>
                                          <p:attrName>r</p:attrName>
                                        </p:attrNameLst>
                                      </p:cBhvr>
                                    </p:animRot>
                                    <p:animRot by="1500000">
                                      <p:cBhvr>
                                        <p:cTn id="22" dur="125" fill="hold">
                                          <p:stCondLst>
                                            <p:cond delay="375"/>
                                          </p:stCondLst>
                                        </p:cTn>
                                        <p:tgtEl>
                                          <p:spTgt spid="67587">
                                            <p:txEl>
                                              <p:pRg st="2" end="2"/>
                                            </p:txEl>
                                          </p:spTgt>
                                        </p:tgtEl>
                                        <p:attrNameLst>
                                          <p:attrName>r</p:attrName>
                                        </p:attrNameLst>
                                      </p:cBhvr>
                                    </p:animRot>
                                  </p:childTnLst>
                                  <p:subTnLst>
                                    <p:animClr clrSpc="rgb" dir="cw">
                                      <p:cBhvr override="childStyle">
                                        <p:cTn dur="1" fill="hold" display="0" masterRel="nextClick" afterEffect="1"/>
                                        <p:tgtEl>
                                          <p:spTgt spid="67587">
                                            <p:txEl>
                                              <p:pRg st="2" end="2"/>
                                            </p:txEl>
                                          </p:spTgt>
                                        </p:tgtEl>
                                        <p:attrNameLst>
                                          <p:attrName>ppt_c</p:attrName>
                                        </p:attrNameLst>
                                      </p:cBhvr>
                                      <p:to>
                                        <a:schemeClr val="hlink"/>
                                      </p:to>
                                    </p:animClr>
                                  </p:sub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67587">
                                            <p:txEl>
                                              <p:pRg st="3" end="3"/>
                                            </p:txEl>
                                          </p:spTgt>
                                        </p:tgtEl>
                                        <p:attrNameLst>
                                          <p:attrName>ppt_x</p:attrName>
                                          <p:attrName>ppt_y</p:attrName>
                                        </p:attrNameLst>
                                      </p:cBhvr>
                                    </p:animMotion>
                                    <p:animRot by="1500000">
                                      <p:cBhvr>
                                        <p:cTn id="27" dur="125" fill="hold">
                                          <p:stCondLst>
                                            <p:cond delay="0"/>
                                          </p:stCondLst>
                                        </p:cTn>
                                        <p:tgtEl>
                                          <p:spTgt spid="67587">
                                            <p:txEl>
                                              <p:pRg st="3" end="3"/>
                                            </p:txEl>
                                          </p:spTgt>
                                        </p:tgtEl>
                                        <p:attrNameLst>
                                          <p:attrName>r</p:attrName>
                                        </p:attrNameLst>
                                      </p:cBhvr>
                                    </p:animRot>
                                    <p:animRot by="-1500000">
                                      <p:cBhvr>
                                        <p:cTn id="28" dur="125" fill="hold">
                                          <p:stCondLst>
                                            <p:cond delay="125"/>
                                          </p:stCondLst>
                                        </p:cTn>
                                        <p:tgtEl>
                                          <p:spTgt spid="67587">
                                            <p:txEl>
                                              <p:pRg st="3" end="3"/>
                                            </p:txEl>
                                          </p:spTgt>
                                        </p:tgtEl>
                                        <p:attrNameLst>
                                          <p:attrName>r</p:attrName>
                                        </p:attrNameLst>
                                      </p:cBhvr>
                                    </p:animRot>
                                    <p:animRot by="-1500000">
                                      <p:cBhvr>
                                        <p:cTn id="29" dur="125" fill="hold">
                                          <p:stCondLst>
                                            <p:cond delay="250"/>
                                          </p:stCondLst>
                                        </p:cTn>
                                        <p:tgtEl>
                                          <p:spTgt spid="67587">
                                            <p:txEl>
                                              <p:pRg st="3" end="3"/>
                                            </p:txEl>
                                          </p:spTgt>
                                        </p:tgtEl>
                                        <p:attrNameLst>
                                          <p:attrName>r</p:attrName>
                                        </p:attrNameLst>
                                      </p:cBhvr>
                                    </p:animRot>
                                    <p:animRot by="1500000">
                                      <p:cBhvr>
                                        <p:cTn id="30" dur="125" fill="hold">
                                          <p:stCondLst>
                                            <p:cond delay="375"/>
                                          </p:stCondLst>
                                        </p:cTn>
                                        <p:tgtEl>
                                          <p:spTgt spid="67587">
                                            <p:txEl>
                                              <p:pRg st="3" end="3"/>
                                            </p:txEl>
                                          </p:spTgt>
                                        </p:tgtEl>
                                        <p:attrNameLst>
                                          <p:attrName>r</p:attrName>
                                        </p:attrNameLst>
                                      </p:cBhvr>
                                    </p:animRot>
                                  </p:childTnLst>
                                  <p:subTnLst>
                                    <p:animClr clrSpc="rgb" dir="cw">
                                      <p:cBhvr override="childStyle">
                                        <p:cTn dur="1" fill="hold" display="0" masterRel="nextClick" afterEffect="1"/>
                                        <p:tgtEl>
                                          <p:spTgt spid="67587">
                                            <p:txEl>
                                              <p:pRg st="3" end="3"/>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67587">
                                            <p:txEl>
                                              <p:pRg st="4" end="4"/>
                                            </p:txEl>
                                          </p:spTgt>
                                        </p:tgtEl>
                                        <p:attrNameLst>
                                          <p:attrName>ppt_x</p:attrName>
                                          <p:attrName>ppt_y</p:attrName>
                                        </p:attrNameLst>
                                      </p:cBhvr>
                                    </p:animMotion>
                                    <p:animRot by="1500000">
                                      <p:cBhvr>
                                        <p:cTn id="35" dur="125" fill="hold">
                                          <p:stCondLst>
                                            <p:cond delay="0"/>
                                          </p:stCondLst>
                                        </p:cTn>
                                        <p:tgtEl>
                                          <p:spTgt spid="67587">
                                            <p:txEl>
                                              <p:pRg st="4" end="4"/>
                                            </p:txEl>
                                          </p:spTgt>
                                        </p:tgtEl>
                                        <p:attrNameLst>
                                          <p:attrName>r</p:attrName>
                                        </p:attrNameLst>
                                      </p:cBhvr>
                                    </p:animRot>
                                    <p:animRot by="-1500000">
                                      <p:cBhvr>
                                        <p:cTn id="36" dur="125" fill="hold">
                                          <p:stCondLst>
                                            <p:cond delay="125"/>
                                          </p:stCondLst>
                                        </p:cTn>
                                        <p:tgtEl>
                                          <p:spTgt spid="67587">
                                            <p:txEl>
                                              <p:pRg st="4" end="4"/>
                                            </p:txEl>
                                          </p:spTgt>
                                        </p:tgtEl>
                                        <p:attrNameLst>
                                          <p:attrName>r</p:attrName>
                                        </p:attrNameLst>
                                      </p:cBhvr>
                                    </p:animRot>
                                    <p:animRot by="-1500000">
                                      <p:cBhvr>
                                        <p:cTn id="37" dur="125" fill="hold">
                                          <p:stCondLst>
                                            <p:cond delay="250"/>
                                          </p:stCondLst>
                                        </p:cTn>
                                        <p:tgtEl>
                                          <p:spTgt spid="67587">
                                            <p:txEl>
                                              <p:pRg st="4" end="4"/>
                                            </p:txEl>
                                          </p:spTgt>
                                        </p:tgtEl>
                                        <p:attrNameLst>
                                          <p:attrName>r</p:attrName>
                                        </p:attrNameLst>
                                      </p:cBhvr>
                                    </p:animRot>
                                    <p:animRot by="1500000">
                                      <p:cBhvr>
                                        <p:cTn id="38" dur="125" fill="hold">
                                          <p:stCondLst>
                                            <p:cond delay="375"/>
                                          </p:stCondLst>
                                        </p:cTn>
                                        <p:tgtEl>
                                          <p:spTgt spid="67587">
                                            <p:txEl>
                                              <p:pRg st="4" end="4"/>
                                            </p:txEl>
                                          </p:spTgt>
                                        </p:tgtEl>
                                        <p:attrNameLst>
                                          <p:attrName>r</p:attrName>
                                        </p:attrNameLst>
                                      </p:cBhvr>
                                    </p:animRot>
                                  </p:childTnLst>
                                  <p:subTnLst>
                                    <p:animClr clrSpc="rgb" dir="cw">
                                      <p:cBhvr override="childStyle">
                                        <p:cTn dur="1" fill="hold" display="0" masterRel="nextClick" afterEffect="1"/>
                                        <p:tgtEl>
                                          <p:spTgt spid="67587">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67587">
                                            <p:txEl>
                                              <p:pRg st="5" end="5"/>
                                            </p:txEl>
                                          </p:spTgt>
                                        </p:tgtEl>
                                        <p:attrNameLst>
                                          <p:attrName>ppt_x</p:attrName>
                                          <p:attrName>ppt_y</p:attrName>
                                        </p:attrNameLst>
                                      </p:cBhvr>
                                    </p:animMotion>
                                    <p:animRot by="1500000">
                                      <p:cBhvr>
                                        <p:cTn id="43" dur="125" fill="hold">
                                          <p:stCondLst>
                                            <p:cond delay="0"/>
                                          </p:stCondLst>
                                        </p:cTn>
                                        <p:tgtEl>
                                          <p:spTgt spid="67587">
                                            <p:txEl>
                                              <p:pRg st="5" end="5"/>
                                            </p:txEl>
                                          </p:spTgt>
                                        </p:tgtEl>
                                        <p:attrNameLst>
                                          <p:attrName>r</p:attrName>
                                        </p:attrNameLst>
                                      </p:cBhvr>
                                    </p:animRot>
                                    <p:animRot by="-1500000">
                                      <p:cBhvr>
                                        <p:cTn id="44" dur="125" fill="hold">
                                          <p:stCondLst>
                                            <p:cond delay="125"/>
                                          </p:stCondLst>
                                        </p:cTn>
                                        <p:tgtEl>
                                          <p:spTgt spid="67587">
                                            <p:txEl>
                                              <p:pRg st="5" end="5"/>
                                            </p:txEl>
                                          </p:spTgt>
                                        </p:tgtEl>
                                        <p:attrNameLst>
                                          <p:attrName>r</p:attrName>
                                        </p:attrNameLst>
                                      </p:cBhvr>
                                    </p:animRot>
                                    <p:animRot by="-1500000">
                                      <p:cBhvr>
                                        <p:cTn id="45" dur="125" fill="hold">
                                          <p:stCondLst>
                                            <p:cond delay="250"/>
                                          </p:stCondLst>
                                        </p:cTn>
                                        <p:tgtEl>
                                          <p:spTgt spid="67587">
                                            <p:txEl>
                                              <p:pRg st="5" end="5"/>
                                            </p:txEl>
                                          </p:spTgt>
                                        </p:tgtEl>
                                        <p:attrNameLst>
                                          <p:attrName>r</p:attrName>
                                        </p:attrNameLst>
                                      </p:cBhvr>
                                    </p:animRot>
                                    <p:animRot by="1500000">
                                      <p:cBhvr>
                                        <p:cTn id="46" dur="125" fill="hold">
                                          <p:stCondLst>
                                            <p:cond delay="375"/>
                                          </p:stCondLst>
                                        </p:cTn>
                                        <p:tgtEl>
                                          <p:spTgt spid="67587">
                                            <p:txEl>
                                              <p:pRg st="5" end="5"/>
                                            </p:txEl>
                                          </p:spTgt>
                                        </p:tgtEl>
                                        <p:attrNameLst>
                                          <p:attrName>r</p:attrName>
                                        </p:attrNameLst>
                                      </p:cBhvr>
                                    </p:animRot>
                                  </p:childTnLst>
                                  <p:subTnLst>
                                    <p:animClr clrSpc="rgb" dir="cw">
                                      <p:cBhvr override="childStyle">
                                        <p:cTn dur="1" fill="hold" display="0" masterRel="nextClick" afterEffect="1"/>
                                        <p:tgtEl>
                                          <p:spTgt spid="67587">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GB" smtClean="0"/>
              <a:t>What are the application?</a:t>
            </a:r>
          </a:p>
        </p:txBody>
      </p:sp>
      <p:sp>
        <p:nvSpPr>
          <p:cNvPr id="69635" name="Rectangle 3"/>
          <p:cNvSpPr>
            <a:spLocks noGrp="1" noChangeArrowheads="1"/>
          </p:cNvSpPr>
          <p:nvPr>
            <p:ph type="body" idx="1"/>
          </p:nvPr>
        </p:nvSpPr>
        <p:spPr>
          <a:xfrm>
            <a:off x="971550" y="1844675"/>
            <a:ext cx="7983538" cy="4608513"/>
          </a:xfrm>
        </p:spPr>
        <p:txBody>
          <a:bodyPr/>
          <a:lstStyle/>
          <a:p>
            <a:pPr eaLnBrk="1" hangingPunct="1"/>
            <a:r>
              <a:rPr lang="en-GB" smtClean="0"/>
              <a:t>Guided practice of new skills to experience success</a:t>
            </a:r>
          </a:p>
          <a:p>
            <a:pPr eaLnBrk="1" hangingPunct="1"/>
            <a:r>
              <a:rPr lang="en-GB" smtClean="0"/>
              <a:t>Avoid failure in the early crucial learning period.</a:t>
            </a:r>
          </a:p>
          <a:p>
            <a:pPr eaLnBrk="1" hangingPunct="1"/>
            <a:r>
              <a:rPr lang="en-GB" smtClean="0"/>
              <a:t>Demonstration of the desired process</a:t>
            </a:r>
          </a:p>
          <a:p>
            <a:pPr eaLnBrk="1" hangingPunct="1"/>
            <a:r>
              <a:rPr lang="en-GB" smtClean="0"/>
              <a:t>Encouragement</a:t>
            </a:r>
          </a:p>
          <a:p>
            <a:pPr eaLnBrk="1" hangingPunct="1"/>
            <a:r>
              <a:rPr lang="en-GB" smtClean="0"/>
              <a:t>Relaxation and optimism</a:t>
            </a:r>
          </a:p>
        </p:txBody>
      </p:sp>
      <p:sp>
        <p:nvSpPr>
          <p:cNvPr id="93188" name="Date Placeholder 5"/>
          <p:cNvSpPr>
            <a:spLocks noGrp="1"/>
          </p:cNvSpPr>
          <p:nvPr>
            <p:ph type="dt" sz="quarter" idx="10"/>
          </p:nvPr>
        </p:nvSpPr>
        <p:spPr>
          <a:noFill/>
        </p:spPr>
        <p:txBody>
          <a:bodyPr/>
          <a:lstStyle/>
          <a:p>
            <a:fld id="{F3892DA0-2F1B-4B8E-A655-C114E62AB2ED}" type="datetime1">
              <a:rPr lang="ar-SA" smtClean="0">
                <a:cs typeface="Arial" charset="0"/>
              </a:rPr>
              <a:pPr/>
              <a:t>14/10/1432</a:t>
            </a:fld>
            <a:endParaRPr lang="en-GB" smtClean="0">
              <a:cs typeface="Arial" charset="0"/>
            </a:endParaRPr>
          </a:p>
        </p:txBody>
      </p:sp>
      <p:sp>
        <p:nvSpPr>
          <p:cNvPr id="93189" name="Slide Number Placeholder 6"/>
          <p:cNvSpPr>
            <a:spLocks noGrp="1"/>
          </p:cNvSpPr>
          <p:nvPr>
            <p:ph type="sldNum" sz="quarter" idx="12"/>
          </p:nvPr>
        </p:nvSpPr>
        <p:spPr>
          <a:noFill/>
        </p:spPr>
        <p:txBody>
          <a:bodyPr/>
          <a:lstStyle/>
          <a:p>
            <a:fld id="{4F410D63-107A-4493-9CF7-45CDA02BF9AF}" type="slidenum">
              <a:rPr lang="en-GB" smtClean="0">
                <a:cs typeface="Arial" charset="0"/>
              </a:rPr>
              <a:pPr/>
              <a:t>83</a:t>
            </a:fld>
            <a:endParaRPr lang="en-GB" smtClean="0">
              <a:cs typeface="Arial" charset="0"/>
            </a:endParaRPr>
          </a:p>
        </p:txBody>
      </p:sp>
      <p:sp>
        <p:nvSpPr>
          <p:cNvPr id="93190" name="Footer Placeholder 7"/>
          <p:cNvSpPr>
            <a:spLocks noGrp="1"/>
          </p:cNvSpPr>
          <p:nvPr>
            <p:ph type="ftr" sz="quarter" idx="11"/>
          </p:nvPr>
        </p:nvSpPr>
        <p:spPr>
          <a:xfrm>
            <a:off x="2786063" y="5857875"/>
            <a:ext cx="3643312" cy="714375"/>
          </a:xfrm>
          <a:noFill/>
        </p:spPr>
        <p:txBody>
          <a:bodyPr/>
          <a:lstStyle/>
          <a:p>
            <a:r>
              <a:rPr lang="en-US" sz="2000" smtClean="0">
                <a:cs typeface="Arial" charset="0"/>
              </a:rPr>
              <a:t>How students learn better </a:t>
            </a:r>
          </a:p>
          <a:p>
            <a:r>
              <a:rPr lang="en-US" sz="2000" smtClean="0">
                <a:cs typeface="Arial" charset="0"/>
              </a:rPr>
              <a:t>Prof Eiad Alfaris</a:t>
            </a:r>
          </a:p>
          <a:p>
            <a:endParaRPr lang="en-GB" sz="200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9635">
                                            <p:txEl>
                                              <p:pRg st="0" end="0"/>
                                            </p:txEl>
                                          </p:spTgt>
                                        </p:tgtEl>
                                        <p:attrNameLst>
                                          <p:attrName>style.visibility</p:attrName>
                                        </p:attrNameLst>
                                      </p:cBhvr>
                                      <p:to>
                                        <p:strVal val="visible"/>
                                      </p:to>
                                    </p:set>
                                    <p:anim calcmode="discrete" valueType="clr">
                                      <p:cBhvr override="childStyle">
                                        <p:cTn id="7" dur="80"/>
                                        <p:tgtEl>
                                          <p:spTgt spid="6963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963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9635">
                                            <p:txEl>
                                              <p:pRg st="0" end="0"/>
                                            </p:txEl>
                                          </p:spTgt>
                                        </p:tgtEl>
                                        <p:attrNameLst>
                                          <p:attrName>fill.type</p:attrName>
                                        </p:attrNameLst>
                                      </p:cBhvr>
                                      <p:to>
                                        <p:strVal val="solid"/>
                                      </p:to>
                                    </p:set>
                                  </p:childTnLst>
                                  <p:subTnLst>
                                    <p:animClr clrSpc="rgb" dir="cw">
                                      <p:cBhvr override="childStyle">
                                        <p:cTn dur="1" fill="hold" display="0" masterRel="nextClick" afterEffect="1"/>
                                        <p:tgtEl>
                                          <p:spTgt spid="69635">
                                            <p:txEl>
                                              <p:pRg st="0" end="0"/>
                                            </p:txEl>
                                          </p:spTgt>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9635">
                                            <p:txEl>
                                              <p:pRg st="1" end="1"/>
                                            </p:txEl>
                                          </p:spTgt>
                                        </p:tgtEl>
                                        <p:attrNameLst>
                                          <p:attrName>style.visibility</p:attrName>
                                        </p:attrNameLst>
                                      </p:cBhvr>
                                      <p:to>
                                        <p:strVal val="visible"/>
                                      </p:to>
                                    </p:set>
                                    <p:anim calcmode="discrete" valueType="clr">
                                      <p:cBhvr override="childStyle">
                                        <p:cTn id="14" dur="80"/>
                                        <p:tgtEl>
                                          <p:spTgt spid="6963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963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9635">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69635">
                                            <p:txEl>
                                              <p:pRg st="1" end="1"/>
                                            </p:txEl>
                                          </p:spTgt>
                                        </p:tgtEl>
                                        <p:attrNameLst>
                                          <p:attrName>ppt_c</p:attrName>
                                        </p:attrNameLst>
                                      </p:cBhvr>
                                      <p:to>
                                        <a:schemeClr val="hlink"/>
                                      </p:to>
                                    </p:animClr>
                                  </p:sub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9635">
                                            <p:txEl>
                                              <p:pRg st="2" end="2"/>
                                            </p:txEl>
                                          </p:spTgt>
                                        </p:tgtEl>
                                        <p:attrNameLst>
                                          <p:attrName>style.visibility</p:attrName>
                                        </p:attrNameLst>
                                      </p:cBhvr>
                                      <p:to>
                                        <p:strVal val="visible"/>
                                      </p:to>
                                    </p:set>
                                    <p:anim calcmode="discrete" valueType="clr">
                                      <p:cBhvr override="childStyle">
                                        <p:cTn id="21" dur="80"/>
                                        <p:tgtEl>
                                          <p:spTgt spid="6963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963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69635">
                                            <p:txEl>
                                              <p:pRg st="2" end="2"/>
                                            </p:txEl>
                                          </p:spTgt>
                                        </p:tgtEl>
                                        <p:attrNameLst>
                                          <p:attrName>fill.type</p:attrName>
                                        </p:attrNameLst>
                                      </p:cBhvr>
                                      <p:to>
                                        <p:strVal val="solid"/>
                                      </p:to>
                                    </p:set>
                                  </p:childTnLst>
                                  <p:subTnLst>
                                    <p:animClr clrSpc="rgb" dir="cw">
                                      <p:cBhvr override="childStyle">
                                        <p:cTn dur="1" fill="hold" display="0" masterRel="nextClick" afterEffect="1"/>
                                        <p:tgtEl>
                                          <p:spTgt spid="69635">
                                            <p:txEl>
                                              <p:pRg st="2" end="2"/>
                                            </p:txEl>
                                          </p:spTgt>
                                        </p:tgtEl>
                                        <p:attrNameLst>
                                          <p:attrName>ppt_c</p:attrName>
                                        </p:attrNameLst>
                                      </p:cBhvr>
                                      <p:to>
                                        <a:schemeClr val="hlink"/>
                                      </p:to>
                                    </p:animClr>
                                  </p:sub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9635">
                                            <p:txEl>
                                              <p:pRg st="3" end="3"/>
                                            </p:txEl>
                                          </p:spTgt>
                                        </p:tgtEl>
                                        <p:attrNameLst>
                                          <p:attrName>style.visibility</p:attrName>
                                        </p:attrNameLst>
                                      </p:cBhvr>
                                      <p:to>
                                        <p:strVal val="visible"/>
                                      </p:to>
                                    </p:set>
                                    <p:anim calcmode="discrete" valueType="clr">
                                      <p:cBhvr override="childStyle">
                                        <p:cTn id="28" dur="80"/>
                                        <p:tgtEl>
                                          <p:spTgt spid="69635">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9635">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69635">
                                            <p:txEl>
                                              <p:pRg st="3" end="3"/>
                                            </p:txEl>
                                          </p:spTgt>
                                        </p:tgtEl>
                                        <p:attrNameLst>
                                          <p:attrName>fill.type</p:attrName>
                                        </p:attrNameLst>
                                      </p:cBhvr>
                                      <p:to>
                                        <p:strVal val="solid"/>
                                      </p:to>
                                    </p:set>
                                  </p:childTnLst>
                                  <p:subTnLst>
                                    <p:animClr clrSpc="rgb" dir="cw">
                                      <p:cBhvr override="childStyle">
                                        <p:cTn dur="1" fill="hold" display="0" masterRel="nextClick" afterEffect="1"/>
                                        <p:tgtEl>
                                          <p:spTgt spid="69635">
                                            <p:txEl>
                                              <p:pRg st="3" end="3"/>
                                            </p:txEl>
                                          </p:spTgt>
                                        </p:tgtEl>
                                        <p:attrNameLst>
                                          <p:attrName>ppt_c</p:attrName>
                                        </p:attrNameLst>
                                      </p:cBhvr>
                                      <p:to>
                                        <a:schemeClr val="hlink"/>
                                      </p:to>
                                    </p:animClr>
                                  </p:sub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9635">
                                            <p:txEl>
                                              <p:pRg st="4" end="4"/>
                                            </p:txEl>
                                          </p:spTgt>
                                        </p:tgtEl>
                                        <p:attrNameLst>
                                          <p:attrName>style.visibility</p:attrName>
                                        </p:attrNameLst>
                                      </p:cBhvr>
                                      <p:to>
                                        <p:strVal val="visible"/>
                                      </p:to>
                                    </p:set>
                                    <p:anim calcmode="discrete" valueType="clr">
                                      <p:cBhvr override="childStyle">
                                        <p:cTn id="35" dur="80"/>
                                        <p:tgtEl>
                                          <p:spTgt spid="69635">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9635">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69635">
                                            <p:txEl>
                                              <p:pRg st="4" end="4"/>
                                            </p:txEl>
                                          </p:spTgt>
                                        </p:tgtEl>
                                        <p:attrNameLst>
                                          <p:attrName>fill.type</p:attrName>
                                        </p:attrNameLst>
                                      </p:cBhvr>
                                      <p:to>
                                        <p:strVal val="solid"/>
                                      </p:to>
                                    </p:set>
                                  </p:childTnLst>
                                  <p:subTnLst>
                                    <p:animClr clrSpc="rgb" dir="cw">
                                      <p:cBhvr override="childStyle">
                                        <p:cTn dur="1" fill="hold" display="0" masterRel="nextClick" afterEffect="1"/>
                                        <p:tgtEl>
                                          <p:spTgt spid="69635">
                                            <p:txEl>
                                              <p:pRg st="4" end="4"/>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cstate="print"/>
          <a:srcRect/>
          <a:stretch>
            <a:fillRect/>
          </a:stretch>
        </p:blipFill>
        <p:spPr bwMode="auto">
          <a:xfrm>
            <a:off x="0" y="-457200"/>
            <a:ext cx="9753600" cy="7315200"/>
          </a:xfrm>
          <a:prstGeom prst="rect">
            <a:avLst/>
          </a:prstGeom>
          <a:noFill/>
          <a:ln w="9525">
            <a:noFill/>
            <a:miter lim="800000"/>
            <a:headEnd/>
            <a:tailEnd/>
          </a:ln>
        </p:spPr>
      </p:pic>
      <p:sp>
        <p:nvSpPr>
          <p:cNvPr id="94211" name="Date Placeholder 4"/>
          <p:cNvSpPr>
            <a:spLocks noGrp="1"/>
          </p:cNvSpPr>
          <p:nvPr>
            <p:ph type="dt" sz="quarter" idx="10"/>
          </p:nvPr>
        </p:nvSpPr>
        <p:spPr>
          <a:noFill/>
        </p:spPr>
        <p:txBody>
          <a:bodyPr/>
          <a:lstStyle/>
          <a:p>
            <a:fld id="{59867F8C-4B5E-459B-8D86-AFF43A18603B}" type="datetime1">
              <a:rPr lang="ar-SA" smtClean="0">
                <a:cs typeface="Arial" charset="0"/>
              </a:rPr>
              <a:pPr/>
              <a:t>14/10/1432</a:t>
            </a:fld>
            <a:endParaRPr lang="en-GB" smtClean="0">
              <a:cs typeface="Arial" charset="0"/>
            </a:endParaRPr>
          </a:p>
        </p:txBody>
      </p:sp>
      <p:sp>
        <p:nvSpPr>
          <p:cNvPr id="94212" name="Slide Number Placeholder 5"/>
          <p:cNvSpPr>
            <a:spLocks noGrp="1"/>
          </p:cNvSpPr>
          <p:nvPr>
            <p:ph type="sldNum" sz="quarter" idx="12"/>
          </p:nvPr>
        </p:nvSpPr>
        <p:spPr>
          <a:noFill/>
        </p:spPr>
        <p:txBody>
          <a:bodyPr/>
          <a:lstStyle/>
          <a:p>
            <a:fld id="{DDA91125-403C-45BC-9FB5-3FD1922D908C}" type="slidenum">
              <a:rPr lang="en-GB" smtClean="0">
                <a:cs typeface="Arial" charset="0"/>
              </a:rPr>
              <a:pPr/>
              <a:t>84</a:t>
            </a:fld>
            <a:endParaRPr lang="en-GB" smtClean="0">
              <a:cs typeface="Arial" charset="0"/>
            </a:endParaRPr>
          </a:p>
        </p:txBody>
      </p:sp>
      <p:sp>
        <p:nvSpPr>
          <p:cNvPr id="94213"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3400" b="1" smtClean="0"/>
              <a:t>Social Learning Theory</a:t>
            </a:r>
            <a:br>
              <a:rPr lang="en-US" sz="3400" b="1" smtClean="0"/>
            </a:br>
            <a:r>
              <a:rPr lang="en-US" sz="3400" b="1" smtClean="0"/>
              <a:t>(A. </a:t>
            </a:r>
            <a:r>
              <a:rPr lang="en-US" sz="3000" b="1" smtClean="0"/>
              <a:t>Bandura)</a:t>
            </a:r>
            <a:r>
              <a:rPr lang="en-US" sz="3400" b="1" smtClean="0"/>
              <a:t>Overview: </a:t>
            </a:r>
            <a:endParaRPr lang="en-GB" sz="3400" smtClean="0"/>
          </a:p>
        </p:txBody>
      </p:sp>
      <p:sp>
        <p:nvSpPr>
          <p:cNvPr id="95235" name="Rectangle 3"/>
          <p:cNvSpPr>
            <a:spLocks noGrp="1" noChangeArrowheads="1"/>
          </p:cNvSpPr>
          <p:nvPr>
            <p:ph type="body" idx="1"/>
          </p:nvPr>
        </p:nvSpPr>
        <p:spPr>
          <a:xfrm>
            <a:off x="0" y="2017713"/>
            <a:ext cx="8955088" cy="4840287"/>
          </a:xfrm>
        </p:spPr>
        <p:txBody>
          <a:bodyPr/>
          <a:lstStyle/>
          <a:p>
            <a:pPr eaLnBrk="1" hangingPunct="1"/>
            <a:endParaRPr lang="en-US" smtClean="0"/>
          </a:p>
          <a:p>
            <a:pPr eaLnBrk="1" hangingPunct="1"/>
            <a:r>
              <a:rPr lang="en-US" smtClean="0"/>
              <a:t> Fortunately, most human behavior is learned observationally through modeling: from observing others one forms an idea of how new behaviors are performed, and on later occasions this coded information serves as a guide for action." (p22). </a:t>
            </a:r>
          </a:p>
        </p:txBody>
      </p:sp>
      <p:sp>
        <p:nvSpPr>
          <p:cNvPr id="95236" name="Date Placeholder 5"/>
          <p:cNvSpPr>
            <a:spLocks noGrp="1"/>
          </p:cNvSpPr>
          <p:nvPr>
            <p:ph type="dt" sz="quarter" idx="10"/>
          </p:nvPr>
        </p:nvSpPr>
        <p:spPr>
          <a:noFill/>
        </p:spPr>
        <p:txBody>
          <a:bodyPr/>
          <a:lstStyle/>
          <a:p>
            <a:fld id="{F093B369-7794-43F8-BFD0-DDFF895DD625}" type="datetime1">
              <a:rPr lang="ar-SA" smtClean="0">
                <a:cs typeface="Arial" charset="0"/>
              </a:rPr>
              <a:pPr/>
              <a:t>14/10/1432</a:t>
            </a:fld>
            <a:endParaRPr lang="en-GB" smtClean="0">
              <a:cs typeface="Arial" charset="0"/>
            </a:endParaRPr>
          </a:p>
        </p:txBody>
      </p:sp>
      <p:sp>
        <p:nvSpPr>
          <p:cNvPr id="95237" name="Slide Number Placeholder 6"/>
          <p:cNvSpPr>
            <a:spLocks noGrp="1"/>
          </p:cNvSpPr>
          <p:nvPr>
            <p:ph type="sldNum" sz="quarter" idx="12"/>
          </p:nvPr>
        </p:nvSpPr>
        <p:spPr>
          <a:noFill/>
        </p:spPr>
        <p:txBody>
          <a:bodyPr/>
          <a:lstStyle/>
          <a:p>
            <a:fld id="{D5798A08-62F2-4AD3-9FBD-142B3371C8D1}" type="slidenum">
              <a:rPr lang="en-GB" smtClean="0">
                <a:cs typeface="Arial" charset="0"/>
              </a:rPr>
              <a:pPr/>
              <a:t>85</a:t>
            </a:fld>
            <a:endParaRPr lang="en-GB" smtClean="0">
              <a:cs typeface="Arial" charset="0"/>
            </a:endParaRPr>
          </a:p>
        </p:txBody>
      </p:sp>
      <p:sp>
        <p:nvSpPr>
          <p:cNvPr id="9523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3" cstate="print"/>
          <a:srcRect/>
          <a:stretch>
            <a:fillRect/>
          </a:stretch>
        </p:blipFill>
        <p:spPr bwMode="auto">
          <a:xfrm>
            <a:off x="34925" y="-357188"/>
            <a:ext cx="9753600" cy="7315201"/>
          </a:xfrm>
          <a:prstGeom prst="rect">
            <a:avLst/>
          </a:prstGeom>
          <a:noFill/>
          <a:ln w="9525">
            <a:noFill/>
            <a:miter lim="800000"/>
            <a:headEnd/>
            <a:tailEnd/>
          </a:ln>
        </p:spPr>
      </p:pic>
      <p:sp>
        <p:nvSpPr>
          <p:cNvPr id="96259" name="Date Placeholder 4"/>
          <p:cNvSpPr>
            <a:spLocks noGrp="1"/>
          </p:cNvSpPr>
          <p:nvPr>
            <p:ph type="dt" sz="quarter" idx="10"/>
          </p:nvPr>
        </p:nvSpPr>
        <p:spPr>
          <a:noFill/>
        </p:spPr>
        <p:txBody>
          <a:bodyPr/>
          <a:lstStyle/>
          <a:p>
            <a:fld id="{0002AD02-8AD2-4ABA-92C1-5E4C1AF15DDB}" type="datetime1">
              <a:rPr lang="ar-SA" smtClean="0">
                <a:cs typeface="Arial" charset="0"/>
              </a:rPr>
              <a:pPr/>
              <a:t>14/10/1432</a:t>
            </a:fld>
            <a:endParaRPr lang="en-GB" smtClean="0">
              <a:cs typeface="Arial" charset="0"/>
            </a:endParaRPr>
          </a:p>
        </p:txBody>
      </p:sp>
      <p:sp>
        <p:nvSpPr>
          <p:cNvPr id="96260" name="Slide Number Placeholder 5"/>
          <p:cNvSpPr>
            <a:spLocks noGrp="1"/>
          </p:cNvSpPr>
          <p:nvPr>
            <p:ph type="sldNum" sz="quarter" idx="12"/>
          </p:nvPr>
        </p:nvSpPr>
        <p:spPr>
          <a:noFill/>
        </p:spPr>
        <p:txBody>
          <a:bodyPr/>
          <a:lstStyle/>
          <a:p>
            <a:fld id="{F6B1E5AF-A2A6-4A2C-BE23-A93537A0BCE2}" type="slidenum">
              <a:rPr lang="en-GB" smtClean="0">
                <a:cs typeface="Arial" charset="0"/>
              </a:rPr>
              <a:pPr/>
              <a:t>86</a:t>
            </a:fld>
            <a:endParaRPr lang="en-GB" smtClean="0">
              <a:cs typeface="Arial" charset="0"/>
            </a:endParaRPr>
          </a:p>
        </p:txBody>
      </p:sp>
      <p:sp>
        <p:nvSpPr>
          <p:cNvPr id="96261" name="Footer Placeholder 6"/>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z="4000" b="1" smtClean="0"/>
              <a:t>Scope/Application</a:t>
            </a:r>
            <a:r>
              <a:rPr lang="en-US" sz="4000" smtClean="0"/>
              <a:t>: </a:t>
            </a:r>
            <a:r>
              <a:rPr lang="en-US" sz="4000" b="1" smtClean="0"/>
              <a:t>Example</a:t>
            </a:r>
            <a:r>
              <a:rPr lang="en-US" sz="4000" smtClean="0"/>
              <a:t>: </a:t>
            </a:r>
            <a:br>
              <a:rPr lang="en-US" sz="4000" smtClean="0"/>
            </a:br>
            <a:endParaRPr lang="en-GB" sz="4000" smtClean="0"/>
          </a:p>
        </p:txBody>
      </p:sp>
      <p:sp>
        <p:nvSpPr>
          <p:cNvPr id="97283" name="Rectangle 3"/>
          <p:cNvSpPr>
            <a:spLocks noGrp="1" noChangeArrowheads="1"/>
          </p:cNvSpPr>
          <p:nvPr>
            <p:ph type="body" idx="1"/>
          </p:nvPr>
        </p:nvSpPr>
        <p:spPr>
          <a:xfrm>
            <a:off x="80963" y="1844675"/>
            <a:ext cx="8955087" cy="4868863"/>
          </a:xfrm>
        </p:spPr>
        <p:txBody>
          <a:bodyPr/>
          <a:lstStyle/>
          <a:p>
            <a:pPr eaLnBrk="1" hangingPunct="1">
              <a:lnSpc>
                <a:spcPct val="80000"/>
              </a:lnSpc>
            </a:pPr>
            <a:r>
              <a:rPr lang="en-US" sz="4000" smtClean="0"/>
              <a:t>The most common examples of social learning situations are T.V commercials which suggest that drinking a certain beverage will make us popular and win the admiration of attractive people. We may model the behavior shown in the commercial and buy the product being advertised. </a:t>
            </a:r>
          </a:p>
        </p:txBody>
      </p:sp>
      <p:sp>
        <p:nvSpPr>
          <p:cNvPr id="97284" name="Date Placeholder 5"/>
          <p:cNvSpPr>
            <a:spLocks noGrp="1"/>
          </p:cNvSpPr>
          <p:nvPr>
            <p:ph type="dt" sz="quarter" idx="10"/>
          </p:nvPr>
        </p:nvSpPr>
        <p:spPr>
          <a:noFill/>
        </p:spPr>
        <p:txBody>
          <a:bodyPr/>
          <a:lstStyle/>
          <a:p>
            <a:fld id="{C002D244-FAA9-48C8-8F81-EA15C73D5DD4}" type="datetime1">
              <a:rPr lang="ar-SA" smtClean="0">
                <a:cs typeface="Arial" charset="0"/>
              </a:rPr>
              <a:pPr/>
              <a:t>14/10/1432</a:t>
            </a:fld>
            <a:endParaRPr lang="en-GB" smtClean="0">
              <a:cs typeface="Arial" charset="0"/>
            </a:endParaRPr>
          </a:p>
        </p:txBody>
      </p:sp>
      <p:sp>
        <p:nvSpPr>
          <p:cNvPr id="97285" name="Slide Number Placeholder 6"/>
          <p:cNvSpPr>
            <a:spLocks noGrp="1"/>
          </p:cNvSpPr>
          <p:nvPr>
            <p:ph type="sldNum" sz="quarter" idx="12"/>
          </p:nvPr>
        </p:nvSpPr>
        <p:spPr>
          <a:noFill/>
        </p:spPr>
        <p:txBody>
          <a:bodyPr/>
          <a:lstStyle/>
          <a:p>
            <a:fld id="{AB65FA58-F06B-479A-922C-D4C170318381}" type="slidenum">
              <a:rPr lang="en-GB" smtClean="0">
                <a:cs typeface="Arial" charset="0"/>
              </a:rPr>
              <a:pPr/>
              <a:t>87</a:t>
            </a:fld>
            <a:endParaRPr lang="en-GB" smtClean="0">
              <a:cs typeface="Arial" charset="0"/>
            </a:endParaRPr>
          </a:p>
        </p:txBody>
      </p:sp>
      <p:sp>
        <p:nvSpPr>
          <p:cNvPr id="9728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42910" y="285728"/>
            <a:ext cx="7772400" cy="1143000"/>
          </a:xfrm>
        </p:spPr>
        <p:txBody>
          <a:bodyPr/>
          <a:lstStyle/>
          <a:p>
            <a:pPr eaLnBrk="1" hangingPunct="1"/>
            <a:r>
              <a:rPr lang="en-GB" dirty="0" smtClean="0"/>
              <a:t>Reflective practice by </a:t>
            </a:r>
            <a:r>
              <a:rPr lang="en-GB" dirty="0" err="1" smtClean="0"/>
              <a:t>Schon</a:t>
            </a:r>
            <a:endParaRPr lang="en-GB" dirty="0" smtClean="0"/>
          </a:p>
        </p:txBody>
      </p:sp>
      <p:sp>
        <p:nvSpPr>
          <p:cNvPr id="79875" name="Rectangle 3"/>
          <p:cNvSpPr>
            <a:spLocks noGrp="1" noChangeArrowheads="1"/>
          </p:cNvSpPr>
          <p:nvPr>
            <p:ph type="body" idx="1"/>
          </p:nvPr>
        </p:nvSpPr>
        <p:spPr>
          <a:xfrm>
            <a:off x="755650" y="1428737"/>
            <a:ext cx="8102630" cy="4786345"/>
          </a:xfrm>
        </p:spPr>
        <p:txBody>
          <a:bodyPr/>
          <a:lstStyle/>
          <a:p>
            <a:pPr eaLnBrk="1" hangingPunct="1">
              <a:lnSpc>
                <a:spcPct val="90000"/>
              </a:lnSpc>
            </a:pPr>
            <a:r>
              <a:rPr lang="en-GB" dirty="0" smtClean="0"/>
              <a:t>Reflection in action</a:t>
            </a:r>
          </a:p>
          <a:p>
            <a:pPr eaLnBrk="1" hangingPunct="1">
              <a:lnSpc>
                <a:spcPct val="90000"/>
              </a:lnSpc>
            </a:pPr>
            <a:r>
              <a:rPr lang="en-GB" dirty="0" smtClean="0"/>
              <a:t>Reflection on action</a:t>
            </a:r>
          </a:p>
          <a:p>
            <a:pPr lvl="1" eaLnBrk="1" hangingPunct="1">
              <a:lnSpc>
                <a:spcPct val="90000"/>
              </a:lnSpc>
            </a:pPr>
            <a:r>
              <a:rPr lang="en-GB" dirty="0" smtClean="0"/>
              <a:t>Self awareness </a:t>
            </a:r>
          </a:p>
          <a:p>
            <a:pPr lvl="1" eaLnBrk="1" hangingPunct="1">
              <a:lnSpc>
                <a:spcPct val="90000"/>
              </a:lnSpc>
            </a:pPr>
            <a:r>
              <a:rPr lang="en-GB" dirty="0" smtClean="0"/>
              <a:t>Description</a:t>
            </a:r>
          </a:p>
          <a:p>
            <a:pPr lvl="1" eaLnBrk="1" hangingPunct="1">
              <a:lnSpc>
                <a:spcPct val="90000"/>
              </a:lnSpc>
            </a:pPr>
            <a:r>
              <a:rPr lang="en-GB" dirty="0" smtClean="0"/>
              <a:t>Analysis</a:t>
            </a:r>
          </a:p>
          <a:p>
            <a:pPr lvl="1" eaLnBrk="1" hangingPunct="1">
              <a:lnSpc>
                <a:spcPct val="90000"/>
              </a:lnSpc>
            </a:pPr>
            <a:r>
              <a:rPr lang="en-GB" dirty="0" smtClean="0"/>
              <a:t>Synthesis</a:t>
            </a:r>
          </a:p>
          <a:p>
            <a:pPr lvl="1" eaLnBrk="1" hangingPunct="1">
              <a:lnSpc>
                <a:spcPct val="90000"/>
              </a:lnSpc>
            </a:pPr>
            <a:r>
              <a:rPr lang="en-GB" dirty="0" smtClean="0"/>
              <a:t>Evaluation</a:t>
            </a:r>
          </a:p>
          <a:p>
            <a:pPr eaLnBrk="1" hangingPunct="1">
              <a:lnSpc>
                <a:spcPct val="90000"/>
              </a:lnSpc>
            </a:pPr>
            <a:r>
              <a:rPr lang="en-GB" dirty="0" smtClean="0"/>
              <a:t>Wisdom in practice (debriefing, feedback, learning diary)</a:t>
            </a:r>
          </a:p>
        </p:txBody>
      </p:sp>
      <p:sp>
        <p:nvSpPr>
          <p:cNvPr id="98308" name="Date Placeholder 5"/>
          <p:cNvSpPr>
            <a:spLocks noGrp="1"/>
          </p:cNvSpPr>
          <p:nvPr>
            <p:ph type="dt" sz="quarter" idx="10"/>
          </p:nvPr>
        </p:nvSpPr>
        <p:spPr>
          <a:noFill/>
        </p:spPr>
        <p:txBody>
          <a:bodyPr/>
          <a:lstStyle/>
          <a:p>
            <a:fld id="{C8519EA8-3027-4364-BBE8-2D593D420365}" type="datetime1">
              <a:rPr lang="ar-SA" smtClean="0">
                <a:cs typeface="Arial" charset="0"/>
              </a:rPr>
              <a:pPr/>
              <a:t>14/10/1432</a:t>
            </a:fld>
            <a:endParaRPr lang="en-GB" smtClean="0">
              <a:cs typeface="Arial" charset="0"/>
            </a:endParaRPr>
          </a:p>
        </p:txBody>
      </p:sp>
      <p:sp>
        <p:nvSpPr>
          <p:cNvPr id="98309" name="Slide Number Placeholder 6"/>
          <p:cNvSpPr>
            <a:spLocks noGrp="1"/>
          </p:cNvSpPr>
          <p:nvPr>
            <p:ph type="sldNum" sz="quarter" idx="12"/>
          </p:nvPr>
        </p:nvSpPr>
        <p:spPr>
          <a:noFill/>
        </p:spPr>
        <p:txBody>
          <a:bodyPr/>
          <a:lstStyle/>
          <a:p>
            <a:fld id="{C008701E-0241-4C1D-92AE-F4B46EA944F3}" type="slidenum">
              <a:rPr lang="en-GB" smtClean="0">
                <a:cs typeface="Arial" charset="0"/>
              </a:rPr>
              <a:pPr/>
              <a:t>88</a:t>
            </a:fld>
            <a:endParaRPr lang="en-GB" smtClean="0">
              <a:cs typeface="Arial" charset="0"/>
            </a:endParaRPr>
          </a:p>
        </p:txBody>
      </p:sp>
      <p:sp>
        <p:nvSpPr>
          <p:cNvPr id="98310" name="Footer Placeholder 7"/>
          <p:cNvSpPr>
            <a:spLocks noGrp="1"/>
          </p:cNvSpPr>
          <p:nvPr>
            <p:ph type="ftr" sz="quarter" idx="11"/>
          </p:nvPr>
        </p:nvSpPr>
        <p:spPr>
          <a:noFill/>
        </p:spPr>
        <p:txBody>
          <a:bodyPr/>
          <a:lstStyle/>
          <a:p>
            <a:r>
              <a:rPr lang="en-US" dirty="0" smtClean="0">
                <a:cs typeface="Arial" charset="0"/>
              </a:rPr>
              <a:t>How students learn better in family medicine rotation </a:t>
            </a:r>
            <a:endParaRPr lang="en-GB" dirty="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Diagram 2"/>
          <p:cNvGraphicFramePr>
            <a:graphicFrameLocks/>
          </p:cNvGraphicFramePr>
          <p:nvPr>
            <p:ph sz="half" idx="2"/>
          </p:nvPr>
        </p:nvGraphicFramePr>
        <p:xfrm>
          <a:off x="357188" y="857250"/>
          <a:ext cx="8172450" cy="5503863"/>
        </p:xfrm>
        <a:graphic>
          <a:graphicData uri="http://schemas.openxmlformats.org/drawingml/2006/compatibility">
            <com:legacyDrawing xmlns:com="http://schemas.openxmlformats.org/drawingml/2006/compatibility" spid="_x0000_s2050"/>
          </a:graphicData>
        </a:graphic>
      </p:graphicFrame>
      <p:sp>
        <p:nvSpPr>
          <p:cNvPr id="2060" name="Text Box 12"/>
          <p:cNvSpPr txBox="1">
            <a:spLocks noChangeArrowheads="1"/>
          </p:cNvSpPr>
          <p:nvPr/>
        </p:nvSpPr>
        <p:spPr bwMode="auto">
          <a:xfrm>
            <a:off x="2357438" y="714375"/>
            <a:ext cx="4657725" cy="584200"/>
          </a:xfrm>
          <a:prstGeom prst="rect">
            <a:avLst/>
          </a:prstGeom>
          <a:noFill/>
          <a:ln w="9525">
            <a:noFill/>
            <a:miter lim="800000"/>
            <a:headEnd/>
            <a:tailEnd/>
          </a:ln>
        </p:spPr>
        <p:txBody>
          <a:bodyPr wrap="none">
            <a:spAutoFit/>
          </a:bodyPr>
          <a:lstStyle/>
          <a:p>
            <a:pPr algn="ctr"/>
            <a:r>
              <a:rPr lang="en-GB" sz="3200">
                <a:latin typeface="Tahoma" pitchFamily="34" charset="0"/>
              </a:rPr>
              <a:t>Kolb’s Experiential Cycle </a:t>
            </a:r>
          </a:p>
        </p:txBody>
      </p:sp>
      <p:sp>
        <p:nvSpPr>
          <p:cNvPr id="2061" name="Date Placeholder 5"/>
          <p:cNvSpPr>
            <a:spLocks noGrp="1"/>
          </p:cNvSpPr>
          <p:nvPr>
            <p:ph type="dt" sz="quarter" idx="10"/>
          </p:nvPr>
        </p:nvSpPr>
        <p:spPr>
          <a:noFill/>
        </p:spPr>
        <p:txBody>
          <a:bodyPr/>
          <a:lstStyle/>
          <a:p>
            <a:fld id="{22C68D86-F69F-4A6C-9BE5-2F74C076EC9D}" type="datetime1">
              <a:rPr lang="ar-SA" sz="1800" smtClean="0">
                <a:cs typeface="Arial" charset="0"/>
              </a:rPr>
              <a:pPr/>
              <a:t>14/10/1432</a:t>
            </a:fld>
            <a:endParaRPr lang="en-GB" sz="1800" smtClean="0">
              <a:cs typeface="Arial" charset="0"/>
            </a:endParaRPr>
          </a:p>
        </p:txBody>
      </p:sp>
      <p:sp>
        <p:nvSpPr>
          <p:cNvPr id="2062" name="Slide Number Placeholder 6"/>
          <p:cNvSpPr>
            <a:spLocks noGrp="1"/>
          </p:cNvSpPr>
          <p:nvPr>
            <p:ph type="sldNum" sz="quarter" idx="12"/>
          </p:nvPr>
        </p:nvSpPr>
        <p:spPr>
          <a:noFill/>
        </p:spPr>
        <p:txBody>
          <a:bodyPr/>
          <a:lstStyle/>
          <a:p>
            <a:fld id="{AACC07F9-DF91-4897-BA74-D05DEEDE18F2}" type="slidenum">
              <a:rPr lang="en-GB" sz="1800" smtClean="0">
                <a:cs typeface="Arial" charset="0"/>
              </a:rPr>
              <a:pPr/>
              <a:t>89</a:t>
            </a:fld>
            <a:endParaRPr lang="en-GB" sz="1800" smtClean="0">
              <a:cs typeface="Arial" charset="0"/>
            </a:endParaRPr>
          </a:p>
        </p:txBody>
      </p:sp>
      <p:sp>
        <p:nvSpPr>
          <p:cNvPr id="2063" name="Footer Placeholder 7"/>
          <p:cNvSpPr>
            <a:spLocks noGrp="1"/>
          </p:cNvSpPr>
          <p:nvPr>
            <p:ph type="ftr" sz="quarter" idx="11"/>
          </p:nvPr>
        </p:nvSpPr>
        <p:spPr>
          <a:noFill/>
        </p:spPr>
        <p:txBody>
          <a:bodyPr/>
          <a:lstStyle/>
          <a:p>
            <a:r>
              <a:rPr lang="en-US" sz="1800" smtClean="0">
                <a:cs typeface="Arial" charset="0"/>
              </a:rPr>
              <a:t>How students learn better in family medicine rotation </a:t>
            </a:r>
            <a:endParaRPr lang="en-GB" sz="1800" smtClean="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571500" y="2571750"/>
            <a:ext cx="8001000" cy="1816100"/>
          </a:xfrm>
          <a:prstGeom prst="rect">
            <a:avLst/>
          </a:prstGeom>
          <a:noFill/>
          <a:ln w="9525">
            <a:noFill/>
            <a:miter lim="800000"/>
            <a:headEnd/>
            <a:tailEnd/>
          </a:ln>
        </p:spPr>
        <p:txBody>
          <a:bodyPr>
            <a:spAutoFit/>
          </a:bodyPr>
          <a:lstStyle/>
          <a:p>
            <a:r>
              <a:rPr lang="en-US" sz="2800" b="1"/>
              <a:t>Do not be a passive receiver of information. Try to </a:t>
            </a:r>
            <a:r>
              <a:rPr lang="en-US" sz="2800" b="1">
                <a:solidFill>
                  <a:srgbClr val="FF0000"/>
                </a:solidFill>
              </a:rPr>
              <a:t>interact</a:t>
            </a:r>
            <a:r>
              <a:rPr lang="en-US" sz="2800" b="1"/>
              <a:t> with information and try to </a:t>
            </a:r>
            <a:r>
              <a:rPr lang="en-US" sz="2800" b="1">
                <a:solidFill>
                  <a:srgbClr val="FF0000"/>
                </a:solidFill>
              </a:rPr>
              <a:t>apply</a:t>
            </a:r>
            <a:r>
              <a:rPr lang="en-US" sz="2800" b="1"/>
              <a:t> it and try </a:t>
            </a:r>
            <a:r>
              <a:rPr lang="en-US" sz="2800" b="1">
                <a:solidFill>
                  <a:srgbClr val="FF0000"/>
                </a:solidFill>
              </a:rPr>
              <a:t>to do different things </a:t>
            </a:r>
            <a:r>
              <a:rPr lang="en-US" sz="2800" b="1"/>
              <a:t>with that information.</a:t>
            </a:r>
            <a:endParaRPr lang="en-GB" sz="2800" b="1"/>
          </a:p>
        </p:txBody>
      </p:sp>
      <p:sp>
        <p:nvSpPr>
          <p:cNvPr id="22531" name="TextBox 2"/>
          <p:cNvSpPr txBox="1">
            <a:spLocks noChangeArrowheads="1"/>
          </p:cNvSpPr>
          <p:nvPr/>
        </p:nvSpPr>
        <p:spPr bwMode="auto">
          <a:xfrm>
            <a:off x="785813" y="857250"/>
            <a:ext cx="8001000" cy="1077913"/>
          </a:xfrm>
          <a:prstGeom prst="rect">
            <a:avLst/>
          </a:prstGeom>
          <a:noFill/>
          <a:ln w="9525">
            <a:noFill/>
            <a:miter lim="800000"/>
            <a:headEnd/>
            <a:tailEnd/>
          </a:ln>
        </p:spPr>
        <p:txBody>
          <a:bodyPr>
            <a:spAutoFit/>
          </a:bodyPr>
          <a:lstStyle/>
          <a:p>
            <a:pPr algn="ctr"/>
            <a:r>
              <a:rPr lang="en-US" sz="3200" b="1">
                <a:solidFill>
                  <a:srgbClr val="C00000"/>
                </a:solidFill>
              </a:rPr>
              <a:t>How can deep /active learning be achieved?</a:t>
            </a:r>
            <a:endParaRPr lang="en-GB" sz="3200" b="1">
              <a:solidFill>
                <a:srgbClr val="C00000"/>
              </a:solidFill>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GB" sz="5400" b="1" smtClean="0">
                <a:solidFill>
                  <a:schemeClr val="tx1"/>
                </a:solidFill>
              </a:rPr>
              <a:t>a-During the classroom</a:t>
            </a:r>
            <a:endParaRPr lang="ar-SA" sz="4000" smtClean="0"/>
          </a:p>
        </p:txBody>
      </p:sp>
      <p:sp>
        <p:nvSpPr>
          <p:cNvPr id="3" name="Content Placeholder 2"/>
          <p:cNvSpPr>
            <a:spLocks noGrp="1"/>
          </p:cNvSpPr>
          <p:nvPr>
            <p:ph idx="1"/>
          </p:nvPr>
        </p:nvSpPr>
        <p:spPr/>
        <p:txBody>
          <a:bodyPr/>
          <a:lstStyle/>
          <a:p>
            <a:pPr lvl="1">
              <a:defRPr/>
            </a:pPr>
            <a:r>
              <a:rPr lang="en-GB" dirty="0" smtClean="0">
                <a:ea typeface="+mn-ea"/>
              </a:rPr>
              <a:t>There will be fewer lectures and more discussions and tutorials, which will be based on your participation and active involvement. This system encourages you to participate more actively in your learning and take more responsibility for your learning.</a:t>
            </a:r>
            <a:r>
              <a:rPr lang="en-GB" b="1" dirty="0" smtClean="0">
                <a:ea typeface="+mn-ea"/>
              </a:rPr>
              <a:t> </a:t>
            </a:r>
            <a:r>
              <a:rPr lang="en-GB" dirty="0" smtClean="0">
                <a:ea typeface="+mn-ea"/>
              </a:rPr>
              <a:t>Your involvement in the lectures is welcomed and encouraged.</a:t>
            </a:r>
            <a:endParaRPr lang="en-US" dirty="0" smtClean="0">
              <a:ea typeface="+mn-ea"/>
            </a:endParaRPr>
          </a:p>
        </p:txBody>
      </p:sp>
      <p:sp>
        <p:nvSpPr>
          <p:cNvPr id="99332" name="Date Placeholder 3"/>
          <p:cNvSpPr>
            <a:spLocks noGrp="1"/>
          </p:cNvSpPr>
          <p:nvPr>
            <p:ph type="dt" sz="quarter" idx="10"/>
          </p:nvPr>
        </p:nvSpPr>
        <p:spPr>
          <a:noFill/>
        </p:spPr>
        <p:txBody>
          <a:bodyPr/>
          <a:lstStyle/>
          <a:p>
            <a:fld id="{6A624950-8279-47AC-ADB9-737E4A715E5C}" type="datetime1">
              <a:rPr lang="ar-SA" smtClean="0">
                <a:cs typeface="Arial" charset="0"/>
              </a:rPr>
              <a:pPr/>
              <a:t>14/10/1432</a:t>
            </a:fld>
            <a:endParaRPr lang="en-GB" smtClean="0">
              <a:cs typeface="Arial" charset="0"/>
            </a:endParaRPr>
          </a:p>
        </p:txBody>
      </p:sp>
      <p:sp>
        <p:nvSpPr>
          <p:cNvPr id="99333"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99334" name="Slide Number Placeholder 5"/>
          <p:cNvSpPr>
            <a:spLocks noGrp="1"/>
          </p:cNvSpPr>
          <p:nvPr>
            <p:ph type="sldNum" sz="quarter" idx="12"/>
          </p:nvPr>
        </p:nvSpPr>
        <p:spPr>
          <a:noFill/>
        </p:spPr>
        <p:txBody>
          <a:bodyPr/>
          <a:lstStyle/>
          <a:p>
            <a:fld id="{BAC439F8-06E1-48B3-A709-E4A4BE925BD8}" type="slidenum">
              <a:rPr lang="en-GB" smtClean="0">
                <a:cs typeface="Arial" charset="0"/>
              </a:rPr>
              <a:pPr/>
              <a:t>90</a:t>
            </a:fld>
            <a:endParaRPr lang="en-GB" smtClean="0">
              <a:cs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285750" y="428625"/>
            <a:ext cx="8172450" cy="5667375"/>
          </a:xfrm>
        </p:spPr>
        <p:txBody>
          <a:bodyPr/>
          <a:lstStyle/>
          <a:p>
            <a:r>
              <a:rPr lang="en-GB" sz="4000" smtClean="0"/>
              <a:t>The style of teaching is a mixture of interactive lectures, large group tutorials, students’ group presentation whose topics were selected based on your learning needs, single student EBM presentation and small group discussions. </a:t>
            </a:r>
            <a:endParaRPr lang="ar-SA" sz="4000" smtClean="0"/>
          </a:p>
        </p:txBody>
      </p:sp>
      <p:sp>
        <p:nvSpPr>
          <p:cNvPr id="100355" name="Date Placeholder 3"/>
          <p:cNvSpPr>
            <a:spLocks noGrp="1"/>
          </p:cNvSpPr>
          <p:nvPr>
            <p:ph type="dt" sz="quarter" idx="10"/>
          </p:nvPr>
        </p:nvSpPr>
        <p:spPr>
          <a:noFill/>
        </p:spPr>
        <p:txBody>
          <a:bodyPr/>
          <a:lstStyle/>
          <a:p>
            <a:fld id="{F79088D3-4196-4452-9F25-5573430092C7}" type="datetime1">
              <a:rPr lang="ar-SA" smtClean="0">
                <a:cs typeface="Arial" charset="0"/>
              </a:rPr>
              <a:pPr/>
              <a:t>14/10/1432</a:t>
            </a:fld>
            <a:endParaRPr lang="en-GB" smtClean="0">
              <a:cs typeface="Arial" charset="0"/>
            </a:endParaRPr>
          </a:p>
        </p:txBody>
      </p:sp>
      <p:sp>
        <p:nvSpPr>
          <p:cNvPr id="100356"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00357" name="Slide Number Placeholder 5"/>
          <p:cNvSpPr>
            <a:spLocks noGrp="1"/>
          </p:cNvSpPr>
          <p:nvPr>
            <p:ph type="sldNum" sz="quarter" idx="12"/>
          </p:nvPr>
        </p:nvSpPr>
        <p:spPr>
          <a:noFill/>
        </p:spPr>
        <p:txBody>
          <a:bodyPr/>
          <a:lstStyle/>
          <a:p>
            <a:fld id="{66B48014-8809-4525-BC9D-C01D3F5B060E}" type="slidenum">
              <a:rPr lang="en-GB" smtClean="0">
                <a:cs typeface="Arial" charset="0"/>
              </a:rPr>
              <a:pPr/>
              <a:t>91</a:t>
            </a:fld>
            <a:endParaRPr lang="en-GB" smtClean="0">
              <a:cs typeface="Arial"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GB" i="1" smtClean="0">
                <a:solidFill>
                  <a:schemeClr val="tx1"/>
                </a:solidFill>
              </a:rPr>
              <a:t>Self assessment questions</a:t>
            </a:r>
            <a:endParaRPr lang="ar-SA" smtClean="0"/>
          </a:p>
        </p:txBody>
      </p:sp>
      <p:sp>
        <p:nvSpPr>
          <p:cNvPr id="101379" name="Content Placeholder 2"/>
          <p:cNvSpPr>
            <a:spLocks noGrp="1"/>
          </p:cNvSpPr>
          <p:nvPr>
            <p:ph idx="1"/>
          </p:nvPr>
        </p:nvSpPr>
        <p:spPr/>
        <p:txBody>
          <a:bodyPr/>
          <a:lstStyle/>
          <a:p>
            <a:pPr>
              <a:buFontTx/>
              <a:buNone/>
            </a:pPr>
            <a:r>
              <a:rPr lang="en-GB" sz="3600" i="1" smtClean="0"/>
              <a:t>	The self assessment questions in a similar way to the exam questions. The topic that you encounter difficulty with requires from you a plan to learn re are better</a:t>
            </a:r>
            <a:endParaRPr lang="en-US" sz="3600" smtClean="0"/>
          </a:p>
        </p:txBody>
      </p:sp>
      <p:sp>
        <p:nvSpPr>
          <p:cNvPr id="101380" name="Date Placeholder 3"/>
          <p:cNvSpPr>
            <a:spLocks noGrp="1"/>
          </p:cNvSpPr>
          <p:nvPr>
            <p:ph type="dt" sz="quarter" idx="10"/>
          </p:nvPr>
        </p:nvSpPr>
        <p:spPr>
          <a:noFill/>
        </p:spPr>
        <p:txBody>
          <a:bodyPr/>
          <a:lstStyle/>
          <a:p>
            <a:fld id="{FA007330-22BE-4014-B16F-94E226C511ED}" type="datetime1">
              <a:rPr lang="ar-SA" smtClean="0">
                <a:cs typeface="Arial" charset="0"/>
              </a:rPr>
              <a:pPr/>
              <a:t>14/10/1432</a:t>
            </a:fld>
            <a:endParaRPr lang="en-GB" smtClean="0">
              <a:cs typeface="Arial" charset="0"/>
            </a:endParaRPr>
          </a:p>
        </p:txBody>
      </p:sp>
      <p:sp>
        <p:nvSpPr>
          <p:cNvPr id="101381"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01382" name="Slide Number Placeholder 5"/>
          <p:cNvSpPr>
            <a:spLocks noGrp="1"/>
          </p:cNvSpPr>
          <p:nvPr>
            <p:ph type="sldNum" sz="quarter" idx="12"/>
          </p:nvPr>
        </p:nvSpPr>
        <p:spPr>
          <a:noFill/>
        </p:spPr>
        <p:txBody>
          <a:bodyPr/>
          <a:lstStyle/>
          <a:p>
            <a:fld id="{F39EA5D1-FFF3-4A72-8A85-D6A79C8BA12F}" type="slidenum">
              <a:rPr lang="en-GB" smtClean="0">
                <a:cs typeface="Arial" charset="0"/>
              </a:rPr>
              <a:pPr/>
              <a:t>92</a:t>
            </a:fld>
            <a:endParaRPr lang="en-GB" smtClean="0">
              <a:cs typeface="Arial" charset="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2"/>
          <p:cNvSpPr>
            <a:spLocks noGrp="1"/>
          </p:cNvSpPr>
          <p:nvPr>
            <p:ph idx="1"/>
          </p:nvPr>
        </p:nvSpPr>
        <p:spPr>
          <a:xfrm>
            <a:off x="685800" y="785813"/>
            <a:ext cx="7772400" cy="5310187"/>
          </a:xfrm>
        </p:spPr>
        <p:txBody>
          <a:bodyPr/>
          <a:lstStyle/>
          <a:p>
            <a:pPr>
              <a:buFontTx/>
              <a:buNone/>
            </a:pPr>
            <a:r>
              <a:rPr lang="en-GB" sz="4400" i="1" smtClean="0"/>
              <a:t>Some teachers will give you a patient scenario and an article or a suggested reading reference; make sure to answer the questions about the scenario before attending the session</a:t>
            </a:r>
            <a:endParaRPr lang="ar-SA" sz="4400" smtClean="0"/>
          </a:p>
        </p:txBody>
      </p:sp>
      <p:sp>
        <p:nvSpPr>
          <p:cNvPr id="102403" name="Date Placeholder 3"/>
          <p:cNvSpPr>
            <a:spLocks noGrp="1"/>
          </p:cNvSpPr>
          <p:nvPr>
            <p:ph type="dt" sz="quarter" idx="10"/>
          </p:nvPr>
        </p:nvSpPr>
        <p:spPr>
          <a:noFill/>
        </p:spPr>
        <p:txBody>
          <a:bodyPr/>
          <a:lstStyle/>
          <a:p>
            <a:fld id="{F76D3987-B017-4263-BC22-215A7E2FF1CC}" type="datetime1">
              <a:rPr lang="ar-SA" smtClean="0">
                <a:cs typeface="Arial" charset="0"/>
              </a:rPr>
              <a:pPr/>
              <a:t>14/10/1432</a:t>
            </a:fld>
            <a:endParaRPr lang="en-GB" smtClean="0">
              <a:cs typeface="Arial" charset="0"/>
            </a:endParaRPr>
          </a:p>
        </p:txBody>
      </p:sp>
      <p:sp>
        <p:nvSpPr>
          <p:cNvPr id="102404"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02405" name="Slide Number Placeholder 5"/>
          <p:cNvSpPr>
            <a:spLocks noGrp="1"/>
          </p:cNvSpPr>
          <p:nvPr>
            <p:ph type="sldNum" sz="quarter" idx="12"/>
          </p:nvPr>
        </p:nvSpPr>
        <p:spPr>
          <a:noFill/>
        </p:spPr>
        <p:txBody>
          <a:bodyPr/>
          <a:lstStyle/>
          <a:p>
            <a:fld id="{AAE9F30B-C00E-4B10-8CA0-D565681B14C7}" type="slidenum">
              <a:rPr lang="en-GB" smtClean="0">
                <a:cs typeface="Arial" charset="0"/>
              </a:rPr>
              <a:pPr/>
              <a:t>93</a:t>
            </a:fld>
            <a:endParaRPr lang="en-GB" smtClean="0">
              <a:cs typeface="Arial"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rtl="1"/>
            <a:r>
              <a:rPr lang="en-US" smtClean="0"/>
              <a:t>Reflection</a:t>
            </a:r>
            <a:endParaRPr lang="ar-SA" smtClean="0"/>
          </a:p>
        </p:txBody>
      </p:sp>
      <p:sp>
        <p:nvSpPr>
          <p:cNvPr id="103427" name="Content Placeholder 2"/>
          <p:cNvSpPr>
            <a:spLocks noGrp="1"/>
          </p:cNvSpPr>
          <p:nvPr>
            <p:ph idx="1"/>
          </p:nvPr>
        </p:nvSpPr>
        <p:spPr/>
        <p:txBody>
          <a:bodyPr/>
          <a:lstStyle/>
          <a:p>
            <a:pPr>
              <a:buFontTx/>
              <a:buNone/>
            </a:pPr>
            <a:r>
              <a:rPr lang="en-GB" sz="3600" smtClean="0"/>
              <a:t>Clinical and non-clinical materials faced in the centre will raise certain learning issues and needs. You are expected to respond by careful and critical thinking, reading or discussion with clinical tutors, colleagues or teachers during the tutorials.</a:t>
            </a:r>
            <a:endParaRPr lang="en-US" sz="3600" smtClean="0"/>
          </a:p>
        </p:txBody>
      </p:sp>
      <p:sp>
        <p:nvSpPr>
          <p:cNvPr id="103428" name="Date Placeholder 3"/>
          <p:cNvSpPr>
            <a:spLocks noGrp="1"/>
          </p:cNvSpPr>
          <p:nvPr>
            <p:ph type="dt" sz="quarter" idx="10"/>
          </p:nvPr>
        </p:nvSpPr>
        <p:spPr>
          <a:noFill/>
        </p:spPr>
        <p:txBody>
          <a:bodyPr/>
          <a:lstStyle/>
          <a:p>
            <a:fld id="{595861E5-69A7-4BEF-B2D3-6E5607C5DE75}" type="datetime1">
              <a:rPr lang="ar-SA" smtClean="0">
                <a:cs typeface="Arial" charset="0"/>
              </a:rPr>
              <a:pPr/>
              <a:t>14/10/1432</a:t>
            </a:fld>
            <a:endParaRPr lang="en-GB" smtClean="0">
              <a:cs typeface="Arial" charset="0"/>
            </a:endParaRPr>
          </a:p>
        </p:txBody>
      </p:sp>
      <p:sp>
        <p:nvSpPr>
          <p:cNvPr id="103429"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03430" name="Slide Number Placeholder 5"/>
          <p:cNvSpPr>
            <a:spLocks noGrp="1"/>
          </p:cNvSpPr>
          <p:nvPr>
            <p:ph type="sldNum" sz="quarter" idx="12"/>
          </p:nvPr>
        </p:nvSpPr>
        <p:spPr>
          <a:noFill/>
        </p:spPr>
        <p:txBody>
          <a:bodyPr/>
          <a:lstStyle/>
          <a:p>
            <a:fld id="{918D91BF-4241-42C6-812A-122F8F08342A}" type="slidenum">
              <a:rPr lang="en-GB" smtClean="0">
                <a:cs typeface="Arial" charset="0"/>
              </a:rPr>
              <a:pPr/>
              <a:t>94</a:t>
            </a:fld>
            <a:endParaRPr lang="en-GB" smtClean="0">
              <a:cs typeface="Arial"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endParaRPr lang="ar-SA" smtClean="0"/>
          </a:p>
        </p:txBody>
      </p:sp>
      <p:sp>
        <p:nvSpPr>
          <p:cNvPr id="104451" name="Content Placeholder 2"/>
          <p:cNvSpPr>
            <a:spLocks noGrp="1"/>
          </p:cNvSpPr>
          <p:nvPr>
            <p:ph idx="1"/>
          </p:nvPr>
        </p:nvSpPr>
        <p:spPr/>
        <p:txBody>
          <a:bodyPr/>
          <a:lstStyle/>
          <a:p>
            <a:endParaRPr lang="ar-SA" smtClean="0"/>
          </a:p>
        </p:txBody>
      </p:sp>
      <p:sp>
        <p:nvSpPr>
          <p:cNvPr id="104452" name="Date Placeholder 3"/>
          <p:cNvSpPr>
            <a:spLocks noGrp="1"/>
          </p:cNvSpPr>
          <p:nvPr>
            <p:ph type="dt" sz="quarter" idx="10"/>
          </p:nvPr>
        </p:nvSpPr>
        <p:spPr>
          <a:noFill/>
        </p:spPr>
        <p:txBody>
          <a:bodyPr/>
          <a:lstStyle/>
          <a:p>
            <a:fld id="{DC28E687-AF10-4D6E-AD2C-A42CA693C37E}" type="datetime1">
              <a:rPr lang="ar-SA" smtClean="0">
                <a:cs typeface="Arial" charset="0"/>
              </a:rPr>
              <a:pPr/>
              <a:t>14/10/1432</a:t>
            </a:fld>
            <a:endParaRPr lang="en-GB" smtClean="0">
              <a:cs typeface="Arial" charset="0"/>
            </a:endParaRPr>
          </a:p>
        </p:txBody>
      </p:sp>
      <p:sp>
        <p:nvSpPr>
          <p:cNvPr id="104453" name="Footer Placeholder 4"/>
          <p:cNvSpPr>
            <a:spLocks noGrp="1"/>
          </p:cNvSpPr>
          <p:nvPr>
            <p:ph type="ftr" sz="quarter" idx="11"/>
          </p:nvPr>
        </p:nvSpPr>
        <p:spPr>
          <a:noFill/>
        </p:spPr>
        <p:txBody>
          <a:bodyPr/>
          <a:lstStyle/>
          <a:p>
            <a:r>
              <a:rPr lang="en-US" smtClean="0">
                <a:cs typeface="Arial" charset="0"/>
              </a:rPr>
              <a:t>How students learn better </a:t>
            </a:r>
          </a:p>
          <a:p>
            <a:r>
              <a:rPr lang="en-US" smtClean="0">
                <a:cs typeface="Arial" charset="0"/>
              </a:rPr>
              <a:t>Prof Eiad Alfaris</a:t>
            </a:r>
            <a:endParaRPr lang="en-GB" smtClean="0">
              <a:cs typeface="Arial" charset="0"/>
            </a:endParaRPr>
          </a:p>
        </p:txBody>
      </p:sp>
      <p:sp>
        <p:nvSpPr>
          <p:cNvPr id="104454" name="Slide Number Placeholder 5"/>
          <p:cNvSpPr>
            <a:spLocks noGrp="1"/>
          </p:cNvSpPr>
          <p:nvPr>
            <p:ph type="sldNum" sz="quarter" idx="12"/>
          </p:nvPr>
        </p:nvSpPr>
        <p:spPr>
          <a:noFill/>
        </p:spPr>
        <p:txBody>
          <a:bodyPr/>
          <a:lstStyle/>
          <a:p>
            <a:fld id="{795439A3-3F89-41C5-A778-8053B543C84B}" type="slidenum">
              <a:rPr lang="en-GB" smtClean="0">
                <a:cs typeface="Arial" charset="0"/>
              </a:rPr>
              <a:pPr/>
              <a:t>95</a:t>
            </a:fld>
            <a:endParaRPr lang="en-GB" smtClean="0">
              <a:cs typeface="Arial"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50938" y="214313"/>
            <a:ext cx="7793037" cy="2854325"/>
          </a:xfrm>
        </p:spPr>
        <p:txBody>
          <a:bodyPr/>
          <a:lstStyle/>
          <a:p>
            <a:pPr eaLnBrk="1" hangingPunct="1"/>
            <a:r>
              <a:rPr lang="en-US" sz="8800" smtClean="0"/>
              <a:t>The exercise result</a:t>
            </a:r>
          </a:p>
        </p:txBody>
      </p:sp>
      <p:sp>
        <p:nvSpPr>
          <p:cNvPr id="105475" name="Rectangle 3"/>
          <p:cNvSpPr>
            <a:spLocks noGrp="1" noChangeArrowheads="1"/>
          </p:cNvSpPr>
          <p:nvPr>
            <p:ph type="body" idx="1"/>
          </p:nvPr>
        </p:nvSpPr>
        <p:spPr>
          <a:xfrm>
            <a:off x="685800" y="3463925"/>
            <a:ext cx="7772400" cy="2632075"/>
          </a:xfrm>
        </p:spPr>
        <p:txBody>
          <a:bodyPr/>
          <a:lstStyle/>
          <a:p>
            <a:pPr algn="ctr" eaLnBrk="1" hangingPunct="1">
              <a:buFontTx/>
              <a:buNone/>
            </a:pPr>
            <a:r>
              <a:rPr lang="en-US" sz="6600" smtClean="0"/>
              <a:t>Please read the attached paper</a:t>
            </a:r>
          </a:p>
        </p:txBody>
      </p:sp>
      <p:sp>
        <p:nvSpPr>
          <p:cNvPr id="105476" name="Date Placeholder 5"/>
          <p:cNvSpPr>
            <a:spLocks noGrp="1"/>
          </p:cNvSpPr>
          <p:nvPr>
            <p:ph type="dt" sz="quarter" idx="10"/>
          </p:nvPr>
        </p:nvSpPr>
        <p:spPr>
          <a:noFill/>
        </p:spPr>
        <p:txBody>
          <a:bodyPr/>
          <a:lstStyle/>
          <a:p>
            <a:fld id="{9B651E6E-BE23-4FD4-ABC0-C9694A0FA90B}" type="datetime1">
              <a:rPr lang="ar-SA" smtClean="0">
                <a:cs typeface="Arial" charset="0"/>
              </a:rPr>
              <a:pPr/>
              <a:t>14/10/1432</a:t>
            </a:fld>
            <a:endParaRPr lang="en-GB" smtClean="0">
              <a:cs typeface="Arial" charset="0"/>
            </a:endParaRPr>
          </a:p>
        </p:txBody>
      </p:sp>
      <p:sp>
        <p:nvSpPr>
          <p:cNvPr id="105477" name="Slide Number Placeholder 6"/>
          <p:cNvSpPr>
            <a:spLocks noGrp="1"/>
          </p:cNvSpPr>
          <p:nvPr>
            <p:ph type="sldNum" sz="quarter" idx="12"/>
          </p:nvPr>
        </p:nvSpPr>
        <p:spPr>
          <a:noFill/>
        </p:spPr>
        <p:txBody>
          <a:bodyPr/>
          <a:lstStyle/>
          <a:p>
            <a:fld id="{7173A02E-851A-42DF-A99C-597C01120BEA}" type="slidenum">
              <a:rPr lang="en-GB" smtClean="0">
                <a:cs typeface="Arial" charset="0"/>
              </a:rPr>
              <a:pPr/>
              <a:t>96</a:t>
            </a:fld>
            <a:endParaRPr lang="en-GB" smtClean="0">
              <a:cs typeface="Arial" charset="0"/>
            </a:endParaRPr>
          </a:p>
        </p:txBody>
      </p:sp>
      <p:sp>
        <p:nvSpPr>
          <p:cNvPr id="105478"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GB" smtClean="0"/>
              <a:t>Aim and Objectives</a:t>
            </a:r>
          </a:p>
        </p:txBody>
      </p:sp>
      <p:sp>
        <p:nvSpPr>
          <p:cNvPr id="107523" name="Rectangle 3"/>
          <p:cNvSpPr>
            <a:spLocks noGrp="1" noChangeArrowheads="1"/>
          </p:cNvSpPr>
          <p:nvPr>
            <p:ph type="body" idx="1"/>
          </p:nvPr>
        </p:nvSpPr>
        <p:spPr>
          <a:xfrm>
            <a:off x="46038" y="2160588"/>
            <a:ext cx="8955087" cy="4483100"/>
          </a:xfrm>
        </p:spPr>
        <p:txBody>
          <a:bodyPr/>
          <a:lstStyle/>
          <a:p>
            <a:pPr eaLnBrk="1" hangingPunct="1"/>
            <a:r>
              <a:rPr lang="en-GB" smtClean="0"/>
              <a:t>Increase and develop awareness of the principles of learning </a:t>
            </a:r>
          </a:p>
          <a:p>
            <a:pPr eaLnBrk="1" hangingPunct="1"/>
            <a:r>
              <a:rPr lang="en-GB" smtClean="0"/>
              <a:t>List the names of at least two learning theories</a:t>
            </a:r>
          </a:p>
          <a:p>
            <a:pPr eaLnBrk="1" hangingPunct="1"/>
            <a:r>
              <a:rPr lang="en-GB" smtClean="0"/>
              <a:t>Be able to provide two examples in which theories inform practice </a:t>
            </a:r>
          </a:p>
        </p:txBody>
      </p:sp>
      <p:sp>
        <p:nvSpPr>
          <p:cNvPr id="106500" name="Date Placeholder 5"/>
          <p:cNvSpPr>
            <a:spLocks noGrp="1"/>
          </p:cNvSpPr>
          <p:nvPr>
            <p:ph type="dt" sz="quarter" idx="10"/>
          </p:nvPr>
        </p:nvSpPr>
        <p:spPr>
          <a:noFill/>
        </p:spPr>
        <p:txBody>
          <a:bodyPr/>
          <a:lstStyle/>
          <a:p>
            <a:fld id="{118EB95E-8CF6-4F41-B657-01CD880C1F0B}" type="datetime1">
              <a:rPr lang="ar-SA" smtClean="0">
                <a:cs typeface="Arial" charset="0"/>
              </a:rPr>
              <a:pPr/>
              <a:t>14/10/1432</a:t>
            </a:fld>
            <a:endParaRPr lang="en-GB" smtClean="0">
              <a:cs typeface="Arial" charset="0"/>
            </a:endParaRPr>
          </a:p>
        </p:txBody>
      </p:sp>
      <p:sp>
        <p:nvSpPr>
          <p:cNvPr id="106501" name="Slide Number Placeholder 6"/>
          <p:cNvSpPr>
            <a:spLocks noGrp="1"/>
          </p:cNvSpPr>
          <p:nvPr>
            <p:ph type="sldNum" sz="quarter" idx="12"/>
          </p:nvPr>
        </p:nvSpPr>
        <p:spPr>
          <a:noFill/>
        </p:spPr>
        <p:txBody>
          <a:bodyPr/>
          <a:lstStyle/>
          <a:p>
            <a:fld id="{7AA631F7-76B3-40DB-B4E4-444AAA637E7F}" type="slidenum">
              <a:rPr lang="en-GB" smtClean="0">
                <a:cs typeface="Arial" charset="0"/>
              </a:rPr>
              <a:pPr/>
              <a:t>97</a:t>
            </a:fld>
            <a:endParaRPr lang="en-GB" smtClean="0">
              <a:cs typeface="Arial" charset="0"/>
            </a:endParaRPr>
          </a:p>
        </p:txBody>
      </p:sp>
      <p:sp>
        <p:nvSpPr>
          <p:cNvPr id="106502"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116013" y="188913"/>
            <a:ext cx="7793037" cy="1462087"/>
          </a:xfrm>
        </p:spPr>
        <p:txBody>
          <a:bodyPr/>
          <a:lstStyle/>
          <a:p>
            <a:pPr eaLnBrk="1" hangingPunct="1"/>
            <a:r>
              <a:rPr lang="en-GB" sz="6000" b="1" smtClean="0"/>
              <a:t>Further Practice</a:t>
            </a:r>
          </a:p>
        </p:txBody>
      </p:sp>
      <p:sp>
        <p:nvSpPr>
          <p:cNvPr id="107523" name="Rectangle 3"/>
          <p:cNvSpPr>
            <a:spLocks noGrp="1" noChangeArrowheads="1"/>
          </p:cNvSpPr>
          <p:nvPr>
            <p:ph type="body" idx="1"/>
          </p:nvPr>
        </p:nvSpPr>
        <p:spPr>
          <a:xfrm>
            <a:off x="71438" y="1973263"/>
            <a:ext cx="9109075" cy="4840287"/>
          </a:xfrm>
        </p:spPr>
        <p:txBody>
          <a:bodyPr/>
          <a:lstStyle/>
          <a:p>
            <a:pPr eaLnBrk="1" hangingPunct="1"/>
            <a:r>
              <a:rPr lang="en-GB" b="1" smtClean="0"/>
              <a:t>Exercise 3</a:t>
            </a:r>
          </a:p>
          <a:p>
            <a:pPr eaLnBrk="1" hangingPunct="1"/>
            <a:r>
              <a:rPr lang="en-GB" b="1" smtClean="0"/>
              <a:t>Visit and utilise the attached learning resources</a:t>
            </a:r>
          </a:p>
          <a:p>
            <a:pPr eaLnBrk="1" hangingPunct="1"/>
            <a:r>
              <a:rPr lang="en-GB" b="1" smtClean="0"/>
              <a:t>http:/tip.psychology.org</a:t>
            </a:r>
          </a:p>
          <a:p>
            <a:pPr eaLnBrk="1" hangingPunct="1"/>
            <a:r>
              <a:rPr lang="en-GB" smtClean="0"/>
              <a:t>Portfolios </a:t>
            </a:r>
          </a:p>
          <a:p>
            <a:pPr lvl="1" eaLnBrk="1" hangingPunct="1"/>
            <a:r>
              <a:rPr lang="en-GB" smtClean="0"/>
              <a:t>Educational portfolios BMJ</a:t>
            </a:r>
          </a:p>
          <a:p>
            <a:pPr lvl="1" eaLnBrk="1" hangingPunct="1"/>
            <a:r>
              <a:rPr lang="en-GB" smtClean="0"/>
              <a:t>PC diary learning portfolio software</a:t>
            </a:r>
          </a:p>
          <a:p>
            <a:pPr eaLnBrk="1" hangingPunct="1"/>
            <a:r>
              <a:rPr lang="en-GB" b="1" smtClean="0"/>
              <a:t>http://gacguidelines.ca</a:t>
            </a:r>
          </a:p>
        </p:txBody>
      </p:sp>
      <p:sp>
        <p:nvSpPr>
          <p:cNvPr id="107524" name="Date Placeholder 5"/>
          <p:cNvSpPr>
            <a:spLocks noGrp="1"/>
          </p:cNvSpPr>
          <p:nvPr>
            <p:ph type="dt" sz="quarter" idx="10"/>
          </p:nvPr>
        </p:nvSpPr>
        <p:spPr>
          <a:noFill/>
        </p:spPr>
        <p:txBody>
          <a:bodyPr/>
          <a:lstStyle/>
          <a:p>
            <a:fld id="{06C82269-9FF4-4382-9B77-EC9CB5F836E4}" type="datetime1">
              <a:rPr lang="ar-SA" smtClean="0">
                <a:cs typeface="Arial" charset="0"/>
              </a:rPr>
              <a:pPr/>
              <a:t>14/10/1432</a:t>
            </a:fld>
            <a:endParaRPr lang="en-GB" smtClean="0">
              <a:cs typeface="Arial" charset="0"/>
            </a:endParaRPr>
          </a:p>
        </p:txBody>
      </p:sp>
      <p:sp>
        <p:nvSpPr>
          <p:cNvPr id="107525" name="Slide Number Placeholder 6"/>
          <p:cNvSpPr>
            <a:spLocks noGrp="1"/>
          </p:cNvSpPr>
          <p:nvPr>
            <p:ph type="sldNum" sz="quarter" idx="12"/>
          </p:nvPr>
        </p:nvSpPr>
        <p:spPr>
          <a:noFill/>
        </p:spPr>
        <p:txBody>
          <a:bodyPr/>
          <a:lstStyle/>
          <a:p>
            <a:fld id="{77589F1C-B3A6-40C5-8BA0-580D53D4CD7E}" type="slidenum">
              <a:rPr lang="en-GB" smtClean="0">
                <a:cs typeface="Arial" charset="0"/>
              </a:rPr>
              <a:pPr/>
              <a:t>98</a:t>
            </a:fld>
            <a:endParaRPr lang="en-GB" smtClean="0">
              <a:cs typeface="Arial" charset="0"/>
            </a:endParaRPr>
          </a:p>
        </p:txBody>
      </p:sp>
      <p:sp>
        <p:nvSpPr>
          <p:cNvPr id="107526"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16013" y="188913"/>
            <a:ext cx="7793037" cy="1462087"/>
          </a:xfrm>
        </p:spPr>
        <p:txBody>
          <a:bodyPr/>
          <a:lstStyle/>
          <a:p>
            <a:pPr eaLnBrk="1" hangingPunct="1"/>
            <a:r>
              <a:rPr lang="en-GB" sz="6000" b="1" smtClean="0"/>
              <a:t>Further Practice</a:t>
            </a:r>
          </a:p>
        </p:txBody>
      </p:sp>
      <p:sp>
        <p:nvSpPr>
          <p:cNvPr id="108547" name="Rectangle 3"/>
          <p:cNvSpPr>
            <a:spLocks noGrp="1" noChangeArrowheads="1"/>
          </p:cNvSpPr>
          <p:nvPr>
            <p:ph type="body" idx="1"/>
          </p:nvPr>
        </p:nvSpPr>
        <p:spPr>
          <a:xfrm>
            <a:off x="71438" y="1973263"/>
            <a:ext cx="9109075" cy="4840287"/>
          </a:xfrm>
        </p:spPr>
        <p:txBody>
          <a:bodyPr/>
          <a:lstStyle/>
          <a:p>
            <a:pPr eaLnBrk="1" hangingPunct="1"/>
            <a:r>
              <a:rPr lang="en-GB" b="1" smtClean="0"/>
              <a:t>Exercise 3</a:t>
            </a:r>
          </a:p>
          <a:p>
            <a:pPr eaLnBrk="1" hangingPunct="1"/>
            <a:r>
              <a:rPr lang="en-GB" b="1" smtClean="0"/>
              <a:t>Visit and utilise the attached learning resources</a:t>
            </a:r>
          </a:p>
          <a:p>
            <a:pPr eaLnBrk="1" hangingPunct="1"/>
            <a:r>
              <a:rPr lang="en-GB" b="1" smtClean="0"/>
              <a:t>Design a lecture using the </a:t>
            </a:r>
            <a:r>
              <a:rPr lang="en-US" b="1" smtClean="0"/>
              <a:t>Gagne’ events of instruction</a:t>
            </a:r>
          </a:p>
          <a:p>
            <a:pPr eaLnBrk="1" hangingPunct="1"/>
            <a:r>
              <a:rPr lang="en-US" b="1" smtClean="0"/>
              <a:t>Apply some of the principles of adult learning principles to </a:t>
            </a:r>
            <a:r>
              <a:rPr lang="en-GB" b="1" smtClean="0"/>
              <a:t>solve some of your learning difficulties </a:t>
            </a:r>
          </a:p>
          <a:p>
            <a:pPr eaLnBrk="1" hangingPunct="1"/>
            <a:endParaRPr lang="en-GB" b="1" smtClean="0"/>
          </a:p>
        </p:txBody>
      </p:sp>
      <p:sp>
        <p:nvSpPr>
          <p:cNvPr id="108548" name="Date Placeholder 5"/>
          <p:cNvSpPr>
            <a:spLocks noGrp="1"/>
          </p:cNvSpPr>
          <p:nvPr>
            <p:ph type="dt" sz="quarter" idx="10"/>
          </p:nvPr>
        </p:nvSpPr>
        <p:spPr>
          <a:noFill/>
        </p:spPr>
        <p:txBody>
          <a:bodyPr/>
          <a:lstStyle/>
          <a:p>
            <a:fld id="{276A127E-51C7-4411-A348-277D8F44B401}" type="datetime1">
              <a:rPr lang="ar-SA" smtClean="0">
                <a:cs typeface="Arial" charset="0"/>
              </a:rPr>
              <a:pPr/>
              <a:t>14/10/1432</a:t>
            </a:fld>
            <a:endParaRPr lang="en-GB" smtClean="0">
              <a:cs typeface="Arial" charset="0"/>
            </a:endParaRPr>
          </a:p>
        </p:txBody>
      </p:sp>
      <p:sp>
        <p:nvSpPr>
          <p:cNvPr id="108549" name="Slide Number Placeholder 6"/>
          <p:cNvSpPr>
            <a:spLocks noGrp="1"/>
          </p:cNvSpPr>
          <p:nvPr>
            <p:ph type="sldNum" sz="quarter" idx="12"/>
          </p:nvPr>
        </p:nvSpPr>
        <p:spPr>
          <a:noFill/>
        </p:spPr>
        <p:txBody>
          <a:bodyPr/>
          <a:lstStyle/>
          <a:p>
            <a:fld id="{D1772F9D-8750-4ACE-9648-1F15DB40CB32}" type="slidenum">
              <a:rPr lang="en-GB" smtClean="0">
                <a:cs typeface="Arial" charset="0"/>
              </a:rPr>
              <a:pPr/>
              <a:t>99</a:t>
            </a:fld>
            <a:endParaRPr lang="en-GB" smtClean="0">
              <a:cs typeface="Arial" charset="0"/>
            </a:endParaRPr>
          </a:p>
        </p:txBody>
      </p:sp>
      <p:sp>
        <p:nvSpPr>
          <p:cNvPr id="108550" name="Footer Placeholder 7"/>
          <p:cNvSpPr>
            <a:spLocks noGrp="1"/>
          </p:cNvSpPr>
          <p:nvPr>
            <p:ph type="ftr" sz="quarter" idx="11"/>
          </p:nvPr>
        </p:nvSpPr>
        <p:spPr>
          <a:noFill/>
        </p:spPr>
        <p:txBody>
          <a:bodyPr/>
          <a:lstStyle/>
          <a:p>
            <a:r>
              <a:rPr lang="en-US" smtClean="0">
                <a:cs typeface="Arial" charset="0"/>
              </a:rPr>
              <a:t>How students learn better in family medicine rotation </a:t>
            </a:r>
            <a:endParaRPr lang="en-GB" smtClean="0">
              <a:cs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BigRings.p3d 3"/>
  <p:tag name="POWER3D OPTIONS" val="Fast "/>
  <p:tag name="POWER3D SOUND" val="Big Rings"/>
</p:tagLst>
</file>

<file path=ppt/tags/tag2.xml><?xml version="1.0" encoding="utf-8"?>
<p:tagLst xmlns:a="http://schemas.openxmlformats.org/drawingml/2006/main" xmlns:r="http://schemas.openxmlformats.org/officeDocument/2006/relationships" xmlns:p="http://schemas.openxmlformats.org/presentationml/2006/main">
  <p:tag name="POWER3D TRANSITION" val="Cage.p3d 2"/>
  <p:tag name="POWER3D OPTIONS" val="Fast "/>
  <p:tag name="POWER3D SOUND" val="Cage"/>
</p:tagLst>
</file>

<file path=ppt/tags/tag3.xml><?xml version="1.0" encoding="utf-8"?>
<p:tagLst xmlns:a="http://schemas.openxmlformats.org/drawingml/2006/main" xmlns:r="http://schemas.openxmlformats.org/officeDocument/2006/relationships" xmlns:p="http://schemas.openxmlformats.org/presentationml/2006/main">
  <p:tag name="POWER3D TRANSITION" val="Cubes.p3d 2"/>
  <p:tag name="POWER3D OPTIONS" val="Fast "/>
  <p:tag name="POWER3D SOUND" val="Cubes"/>
</p:tagLst>
</file>

<file path=ppt/tags/tag4.xml><?xml version="1.0" encoding="utf-8"?>
<p:tagLst xmlns:a="http://schemas.openxmlformats.org/drawingml/2006/main" xmlns:r="http://schemas.openxmlformats.org/officeDocument/2006/relationships" xmlns:p="http://schemas.openxmlformats.org/presentationml/2006/main">
  <p:tag name="POWER3D TRANSITION" val="Deco.p3d 1"/>
  <p:tag name="POWER3D OPTIONS" val="Fast "/>
  <p:tag name="POWER3D SOUND" val="Deco"/>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1103</TotalTime>
  <Words>4363</Words>
  <Application>Microsoft Office PowerPoint</Application>
  <PresentationFormat>On-screen Show (4:3)</PresentationFormat>
  <Paragraphs>832</Paragraphs>
  <Slides>120</Slides>
  <Notes>82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31" baseType="lpstr">
      <vt:lpstr>Times New Roman</vt:lpstr>
      <vt:lpstr>Arial</vt:lpstr>
      <vt:lpstr>Tahoma</vt:lpstr>
      <vt:lpstr>Wingdings</vt:lpstr>
      <vt:lpstr>Century Gothic</vt:lpstr>
      <vt:lpstr>Arial Unicode MS</vt:lpstr>
      <vt:lpstr>Wingdings 2</vt:lpstr>
      <vt:lpstr>Garamond</vt:lpstr>
      <vt:lpstr>AGA Arabesque</vt:lpstr>
      <vt:lpstr>Default Design</vt:lpstr>
      <vt:lpstr>Clip</vt:lpstr>
      <vt:lpstr>Slide 1</vt:lpstr>
      <vt:lpstr>Slide 2</vt:lpstr>
      <vt:lpstr>Slide 3</vt:lpstr>
      <vt:lpstr>Learning</vt:lpstr>
      <vt:lpstr>Aim and Objectives</vt:lpstr>
      <vt:lpstr>Aim and Objectives</vt:lpstr>
      <vt:lpstr>Slide 7</vt:lpstr>
      <vt:lpstr>Slide 8</vt:lpstr>
      <vt:lpstr>Slide 9</vt:lpstr>
      <vt:lpstr>Slide 10</vt:lpstr>
      <vt:lpstr>Slide 11</vt:lpstr>
      <vt:lpstr>Slide 12</vt:lpstr>
      <vt:lpstr>Slide 13</vt:lpstr>
      <vt:lpstr>Two students read same time and same IQ, one score higher why</vt:lpstr>
      <vt:lpstr>differences in Learning from one person to another</vt:lpstr>
      <vt:lpstr>Slide 16</vt:lpstr>
      <vt:lpstr>Slide 17</vt:lpstr>
      <vt:lpstr>Slide 18</vt:lpstr>
      <vt:lpstr>WHAT IS LEARING STYLE?</vt:lpstr>
      <vt:lpstr>WHAT IS LEARING STYLE?</vt:lpstr>
      <vt:lpstr>EXPERIMENTAL LEARNING Learning Cycle</vt:lpstr>
      <vt:lpstr>Slide 22</vt:lpstr>
      <vt:lpstr>Slide 23</vt:lpstr>
      <vt:lpstr>Slide 24</vt:lpstr>
      <vt:lpstr>Slide 25</vt:lpstr>
      <vt:lpstr>Slide 26</vt:lpstr>
      <vt:lpstr>Slide 27</vt:lpstr>
      <vt:lpstr>SQW3R  S = Survey</vt:lpstr>
      <vt:lpstr>SQW3R  Q = Question Your reading will be more memorable</vt:lpstr>
      <vt:lpstr>Slide 30</vt:lpstr>
      <vt:lpstr>Slide 31</vt:lpstr>
      <vt:lpstr>R1 = Read Be prepared to READ material twice.  </vt:lpstr>
      <vt:lpstr>Slide 33</vt:lpstr>
      <vt:lpstr>Slide 34</vt:lpstr>
      <vt:lpstr>SQW3R    W • (Read) + Write On your second reading, begin to take notes: </vt:lpstr>
      <vt:lpstr>Slide 36</vt:lpstr>
      <vt:lpstr>SQW3R R2 = Recall RECALL straight after you finish taking notes. </vt:lpstr>
      <vt:lpstr>SQW3R  R2 = Recall RECALL straight after you finish taking notes. </vt:lpstr>
      <vt:lpstr>SQW3R R3 = Review Now REVIEW what you have read.  </vt:lpstr>
      <vt:lpstr>The next day:</vt:lpstr>
      <vt:lpstr>Is Your Reading Relevant?  </vt:lpstr>
      <vt:lpstr>Skim through the first chapter.</vt:lpstr>
      <vt:lpstr>BUILDING ON THE PRINCIPLES OF ADULT LEARNING</vt:lpstr>
      <vt:lpstr>Slide 44</vt:lpstr>
      <vt:lpstr>What are the educational activities that you can do while in the HC ?</vt:lpstr>
      <vt:lpstr>Slide 46</vt:lpstr>
      <vt:lpstr>Slide 47</vt:lpstr>
      <vt:lpstr>Slide 48</vt:lpstr>
      <vt:lpstr>Slide 49</vt:lpstr>
      <vt:lpstr>Adult Learners are most successful when:</vt:lpstr>
      <vt:lpstr>Adult Learners are most successful when:</vt:lpstr>
      <vt:lpstr>Five assumptions on how adults learn:</vt:lpstr>
      <vt:lpstr>Slide 53</vt:lpstr>
      <vt:lpstr>LEARNING HOW TO LEARN</vt:lpstr>
      <vt:lpstr>Introduction </vt:lpstr>
      <vt:lpstr>Exercise 1: Two minutes </vt:lpstr>
      <vt:lpstr>Exercise 2: Two minutes</vt:lpstr>
      <vt:lpstr>Principles to guide teaching practice</vt:lpstr>
      <vt:lpstr>Principles to guide teaching practice</vt:lpstr>
      <vt:lpstr>Principles to guide teaching practice     cont</vt:lpstr>
      <vt:lpstr>Principles to guide teaching practice     cont</vt:lpstr>
      <vt:lpstr>Slide 62</vt:lpstr>
      <vt:lpstr>Learning</vt:lpstr>
      <vt:lpstr>Slide 64</vt:lpstr>
      <vt:lpstr>Slide 65</vt:lpstr>
      <vt:lpstr>The main purpose (s) of teaching are to:                   </vt:lpstr>
      <vt:lpstr> The main purpose (s) of teaching are to:</vt:lpstr>
      <vt:lpstr>Slide 68</vt:lpstr>
      <vt:lpstr>Slide 69</vt:lpstr>
      <vt:lpstr>The six theories </vt:lpstr>
      <vt:lpstr>Slide 71</vt:lpstr>
      <vt:lpstr>Characteristics of adult learners “Andragogy’’ By Knowles</vt:lpstr>
      <vt:lpstr>Slide 73</vt:lpstr>
      <vt:lpstr>Constructivist Theory  (J. Bruner)  Overview: </vt:lpstr>
      <vt:lpstr>Constructivist Theory  (J. Bruner)  Implication: </vt:lpstr>
      <vt:lpstr>Slide 76</vt:lpstr>
      <vt:lpstr>Self directed learning (cont) Implications on the curriculum</vt:lpstr>
      <vt:lpstr> </vt:lpstr>
      <vt:lpstr>Self directed learning</vt:lpstr>
      <vt:lpstr>Skills that directly improve Self directed learning</vt:lpstr>
      <vt:lpstr>Slide 81</vt:lpstr>
      <vt:lpstr>Self efficacy Albert Bandura</vt:lpstr>
      <vt:lpstr>What are the application?</vt:lpstr>
      <vt:lpstr>Slide 84</vt:lpstr>
      <vt:lpstr>Social Learning Theory (A. Bandura)Overview: </vt:lpstr>
      <vt:lpstr>Slide 86</vt:lpstr>
      <vt:lpstr>Scope/Application: Example:  </vt:lpstr>
      <vt:lpstr>Reflective practice by Schon</vt:lpstr>
      <vt:lpstr>Slide 89</vt:lpstr>
      <vt:lpstr>a-During the classroom</vt:lpstr>
      <vt:lpstr>Slide 91</vt:lpstr>
      <vt:lpstr>Self assessment questions</vt:lpstr>
      <vt:lpstr>Slide 93</vt:lpstr>
      <vt:lpstr>Reflection</vt:lpstr>
      <vt:lpstr>Slide 95</vt:lpstr>
      <vt:lpstr>The exercise result</vt:lpstr>
      <vt:lpstr>Aim and Objectives</vt:lpstr>
      <vt:lpstr>Further Practice</vt:lpstr>
      <vt:lpstr>Further Practice</vt:lpstr>
      <vt:lpstr>Slide 100</vt:lpstr>
      <vt:lpstr>Slide 101</vt:lpstr>
      <vt:lpstr>Learning management</vt:lpstr>
      <vt:lpstr>Slide 103</vt:lpstr>
      <vt:lpstr>Slide 104</vt:lpstr>
      <vt:lpstr>Slide 105</vt:lpstr>
      <vt:lpstr>Slide 106</vt:lpstr>
      <vt:lpstr>Slide 107</vt:lpstr>
      <vt:lpstr>Slide 108</vt:lpstr>
      <vt:lpstr>Slide 109</vt:lpstr>
      <vt:lpstr>Slide 110</vt:lpstr>
      <vt:lpstr>Slide 111</vt:lpstr>
      <vt:lpstr>          SUMMARY  </vt:lpstr>
      <vt:lpstr>Slide 113</vt:lpstr>
      <vt:lpstr>References</vt:lpstr>
      <vt:lpstr>Feedback from students &amp; myself</vt:lpstr>
      <vt:lpstr>Feedback from students &amp; myself</vt:lpstr>
      <vt:lpstr>Feedback from students &amp; myself</vt:lpstr>
      <vt:lpstr>Ways of varying student activity in lectures</vt:lpstr>
      <vt:lpstr>Ways of varying student activity in lectures Cont.</vt:lpstr>
      <vt:lpstr>Slide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اياد</dc:creator>
  <cp:lastModifiedBy>eiad alfares</cp:lastModifiedBy>
  <cp:revision>48</cp:revision>
  <dcterms:created xsi:type="dcterms:W3CDTF">1601-01-01T00:00:00Z</dcterms:created>
  <dcterms:modified xsi:type="dcterms:W3CDTF">2011-09-12T04:41:27Z</dcterms:modified>
</cp:coreProperties>
</file>