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407" r:id="rId2"/>
    <p:sldId id="395" r:id="rId3"/>
    <p:sldId id="401" r:id="rId4"/>
    <p:sldId id="402" r:id="rId5"/>
    <p:sldId id="404" r:id="rId6"/>
    <p:sldId id="382" r:id="rId7"/>
    <p:sldId id="383" r:id="rId8"/>
    <p:sldId id="384" r:id="rId9"/>
    <p:sldId id="385" r:id="rId10"/>
    <p:sldId id="386" r:id="rId11"/>
    <p:sldId id="387" r:id="rId12"/>
    <p:sldId id="354" r:id="rId13"/>
    <p:sldId id="391" r:id="rId14"/>
    <p:sldId id="389" r:id="rId15"/>
    <p:sldId id="390" r:id="rId16"/>
    <p:sldId id="415" r:id="rId17"/>
    <p:sldId id="416" r:id="rId18"/>
    <p:sldId id="397" r:id="rId19"/>
    <p:sldId id="414" r:id="rId20"/>
    <p:sldId id="356" r:id="rId21"/>
    <p:sldId id="357" r:id="rId22"/>
    <p:sldId id="358" r:id="rId23"/>
    <p:sldId id="359" r:id="rId24"/>
    <p:sldId id="260" r:id="rId25"/>
    <p:sldId id="421" r:id="rId26"/>
    <p:sldId id="422" r:id="rId27"/>
    <p:sldId id="360" r:id="rId28"/>
    <p:sldId id="361" r:id="rId29"/>
    <p:sldId id="362" r:id="rId30"/>
    <p:sldId id="363" r:id="rId31"/>
    <p:sldId id="364" r:id="rId32"/>
    <p:sldId id="365" r:id="rId33"/>
    <p:sldId id="417" r:id="rId34"/>
    <p:sldId id="366" r:id="rId35"/>
    <p:sldId id="367" r:id="rId36"/>
    <p:sldId id="368" r:id="rId37"/>
    <p:sldId id="369" r:id="rId38"/>
    <p:sldId id="370" r:id="rId39"/>
    <p:sldId id="371" r:id="rId40"/>
    <p:sldId id="372" r:id="rId41"/>
    <p:sldId id="373" r:id="rId42"/>
    <p:sldId id="376" r:id="rId43"/>
    <p:sldId id="377" r:id="rId44"/>
    <p:sldId id="398" r:id="rId45"/>
    <p:sldId id="399" r:id="rId46"/>
    <p:sldId id="400" r:id="rId47"/>
    <p:sldId id="396" r:id="rId48"/>
    <p:sldId id="418" r:id="rId49"/>
    <p:sldId id="419" r:id="rId50"/>
    <p:sldId id="420" r:id="rId51"/>
    <p:sldId id="379" r:id="rId52"/>
    <p:sldId id="423" r:id="rId53"/>
    <p:sldId id="403"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endParaRPr lang="en-GB"/>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B63DB720-FCC7-4477-8358-A4E3A67B5CB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6CE0F84-F8DC-4A03-9AEF-580D458CE3CB}" type="slidenum">
              <a:rPr lang="en-GB" smtClean="0">
                <a:cs typeface="Arial" charset="0"/>
              </a:rPr>
              <a:pPr/>
              <a:t>2</a:t>
            </a:fld>
            <a:endParaRPr lang="en-GB" smtClean="0">
              <a:cs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6196" name="Slide Number Placeholder 3"/>
          <p:cNvSpPr>
            <a:spLocks noGrp="1"/>
          </p:cNvSpPr>
          <p:nvPr>
            <p:ph type="sldNum" sz="quarter" idx="5"/>
          </p:nvPr>
        </p:nvSpPr>
        <p:spPr>
          <a:noFill/>
        </p:spPr>
        <p:txBody>
          <a:bodyPr/>
          <a:lstStyle/>
          <a:p>
            <a:fld id="{11C19E9D-0B14-4BCF-93CE-1498136A7EE2}" type="slidenum">
              <a:rPr lang="en-GB" smtClean="0">
                <a:cs typeface="Arial" charset="0"/>
              </a:rPr>
              <a:pPr/>
              <a:t>14</a:t>
            </a:fld>
            <a:endParaRPr lang="en-GB"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7220" name="Slide Number Placeholder 3"/>
          <p:cNvSpPr>
            <a:spLocks noGrp="1"/>
          </p:cNvSpPr>
          <p:nvPr>
            <p:ph type="sldNum" sz="quarter" idx="5"/>
          </p:nvPr>
        </p:nvSpPr>
        <p:spPr>
          <a:noFill/>
        </p:spPr>
        <p:txBody>
          <a:bodyPr/>
          <a:lstStyle/>
          <a:p>
            <a:fld id="{4F16E7C3-245D-47A9-8E4E-1F72B4571CB2}" type="slidenum">
              <a:rPr lang="en-GB" smtClean="0">
                <a:cs typeface="Arial" charset="0"/>
              </a:rPr>
              <a:pPr/>
              <a:t>15</a:t>
            </a:fld>
            <a:endParaRPr lang="en-GB"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DA0B80D-9A8F-44B2-9187-ABF0E57ACE9A}" type="slidenum">
              <a:rPr lang="ar-SA" smtClean="0">
                <a:cs typeface="Arial" charset="0"/>
              </a:rPr>
              <a:pPr/>
              <a:t>18</a:t>
            </a:fld>
            <a:endParaRPr lang="en-GB" smtClean="0">
              <a:cs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C599A33-1B41-4666-8184-A90FAF151CC4}" type="slidenum">
              <a:rPr lang="en-GB" smtClean="0">
                <a:cs typeface="Arial" charset="0"/>
              </a:rPr>
              <a:pPr/>
              <a:t>19</a:t>
            </a:fld>
            <a:endParaRPr lang="en-GB" smtClean="0">
              <a:cs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2CFD83B-9093-42FF-ADAE-2F7E6B6BB59B}" type="slidenum">
              <a:rPr lang="en-GB" smtClean="0">
                <a:cs typeface="Arial" charset="0"/>
              </a:rPr>
              <a:pPr/>
              <a:t>24</a:t>
            </a:fld>
            <a:endParaRPr lang="en-GB" smtClean="0">
              <a:cs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AE9E4A7-346F-4D9F-B134-699935DFF42F}" type="slidenum">
              <a:rPr lang="en-US" smtClean="0">
                <a:cs typeface="Arial" charset="0"/>
              </a:rPr>
              <a:pPr/>
              <a:t>27</a:t>
            </a:fld>
            <a:endParaRPr lang="en-US" smtClean="0">
              <a:cs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F1400A0-8813-4F29-8FE7-5FB2EB58456A}" type="slidenum">
              <a:rPr lang="en-US" smtClean="0">
                <a:cs typeface="Arial" charset="0"/>
              </a:rPr>
              <a:pPr/>
              <a:t>28</a:t>
            </a:fld>
            <a:endParaRPr lang="en-US" smtClean="0">
              <a:cs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75F0D793-7C2A-4B7B-B14F-A95C282E1DCD}" type="slidenum">
              <a:rPr lang="en-US" smtClean="0">
                <a:cs typeface="Arial" charset="0"/>
              </a:rPr>
              <a:pPr/>
              <a:t>29</a:t>
            </a:fld>
            <a:endParaRPr lang="en-US" smtClean="0">
              <a:cs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AE9E5D7-CDAA-405D-8D4B-CDE8B102DA80}" type="slidenum">
              <a:rPr lang="en-US" smtClean="0">
                <a:cs typeface="Arial" charset="0"/>
              </a:rPr>
              <a:pPr/>
              <a:t>31</a:t>
            </a:fld>
            <a:endParaRPr lang="en-US" smtClean="0">
              <a:cs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BBBAFE0-F47D-48CD-95D0-8C4F38BE7312}" type="slidenum">
              <a:rPr lang="en-US" smtClean="0">
                <a:cs typeface="Arial" charset="0"/>
              </a:rPr>
              <a:pPr/>
              <a:t>32</a:t>
            </a:fld>
            <a:endParaRPr lang="en-US" smtClean="0">
              <a:cs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73A0620-68BD-4867-97B0-42A9BFED19E8}" type="slidenum">
              <a:rPr lang="en-GB" smtClean="0">
                <a:cs typeface="Arial" charset="0"/>
              </a:rPr>
              <a:pPr/>
              <a:t>3</a:t>
            </a:fld>
            <a:endParaRPr lang="en-GB" smtClean="0">
              <a:cs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D6D8C60-6E21-42E4-9C55-3291225E4F64}" type="slidenum">
              <a:rPr lang="en-US" smtClean="0">
                <a:cs typeface="Arial" charset="0"/>
              </a:rPr>
              <a:pPr/>
              <a:t>34</a:t>
            </a:fld>
            <a:endParaRPr lang="en-US" smtClean="0">
              <a:cs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40FAD66-393A-4F65-9C17-F176294F5A08}" type="slidenum">
              <a:rPr lang="en-US" smtClean="0">
                <a:cs typeface="Arial" charset="0"/>
              </a:rPr>
              <a:pPr/>
              <a:t>35</a:t>
            </a:fld>
            <a:endParaRPr lang="en-US" smtClean="0">
              <a:cs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9A99ECE-18C2-4203-8790-090CC3E502E0}" type="slidenum">
              <a:rPr lang="en-US" smtClean="0">
                <a:cs typeface="Arial" charset="0"/>
              </a:rPr>
              <a:pPr/>
              <a:t>36</a:t>
            </a:fld>
            <a:endParaRPr lang="en-US" smtClean="0">
              <a:cs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82BBD88-718D-45B9-AAA5-43183EA8A7ED}" type="slidenum">
              <a:rPr lang="en-US" smtClean="0">
                <a:cs typeface="Arial" charset="0"/>
              </a:rPr>
              <a:pPr/>
              <a:t>37</a:t>
            </a:fld>
            <a:endParaRPr lang="en-US" smtClean="0">
              <a:cs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B71F22E-2873-4402-A3E0-0AFFF1E57931}" type="slidenum">
              <a:rPr lang="en-US" smtClean="0">
                <a:cs typeface="Arial" charset="0"/>
              </a:rPr>
              <a:pPr/>
              <a:t>38</a:t>
            </a:fld>
            <a:endParaRPr lang="en-US" smtClean="0">
              <a:cs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2344A68-961A-4183-917E-5D709B7A734B}" type="slidenum">
              <a:rPr lang="en-US" smtClean="0">
                <a:cs typeface="Arial" charset="0"/>
              </a:rPr>
              <a:pPr/>
              <a:t>39</a:t>
            </a:fld>
            <a:endParaRPr lang="en-US" smtClean="0">
              <a:cs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8F67AC7-5A9C-4CC5-AED9-2E2935AB3927}" type="slidenum">
              <a:rPr lang="ar-SA" smtClean="0">
                <a:cs typeface="Arial" charset="0"/>
              </a:rPr>
              <a:pPr/>
              <a:t>42</a:t>
            </a:fld>
            <a:endParaRPr lang="en-GB" smtClean="0">
              <a:cs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95E5685-CD26-4D93-9A2B-A32756C72763}" type="slidenum">
              <a:rPr lang="ar-SA" smtClean="0">
                <a:cs typeface="Arial" charset="0"/>
              </a:rPr>
              <a:pPr/>
              <a:t>43</a:t>
            </a:fld>
            <a:endParaRPr lang="en-GB" smtClean="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F444833-E484-4EF9-ADC2-79392A03A044}" type="slidenum">
              <a:rPr lang="en-GB" smtClean="0">
                <a:cs typeface="Arial" charset="0"/>
              </a:rPr>
              <a:pPr/>
              <a:t>48</a:t>
            </a:fld>
            <a:endParaRPr lang="en-GB" smtClean="0">
              <a:cs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63639DE-B05A-4DD3-B755-65C1F35F6C01}" type="slidenum">
              <a:rPr lang="ar-SA" smtClean="0">
                <a:cs typeface="Arial" charset="0"/>
              </a:rPr>
              <a:pPr/>
              <a:t>51</a:t>
            </a:fld>
            <a:endParaRPr lang="en-GB" smtClean="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AE93403-B16F-4D72-8305-8FA98D45D877}" type="slidenum">
              <a:rPr lang="en-GB" smtClean="0">
                <a:cs typeface="Arial" charset="0"/>
              </a:rPr>
              <a:pPr/>
              <a:t>4</a:t>
            </a:fld>
            <a:endParaRPr lang="en-GB" smtClean="0">
              <a:cs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E787B74-1C91-469D-8209-AE7B253F6A92}" type="slidenum">
              <a:rPr lang="en-GB" smtClean="0">
                <a:cs typeface="Arial" charset="0"/>
              </a:rPr>
              <a:pPr/>
              <a:t>53</a:t>
            </a:fld>
            <a:endParaRPr lang="en-GB" smtClean="0">
              <a:cs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0052" name="Slide Number Placeholder 3"/>
          <p:cNvSpPr>
            <a:spLocks noGrp="1"/>
          </p:cNvSpPr>
          <p:nvPr>
            <p:ph type="sldNum" sz="quarter" idx="5"/>
          </p:nvPr>
        </p:nvSpPr>
        <p:spPr>
          <a:noFill/>
        </p:spPr>
        <p:txBody>
          <a:bodyPr/>
          <a:lstStyle/>
          <a:p>
            <a:fld id="{9B0F2E4D-1B86-483C-9A49-3F4D0F40A2D2}" type="slidenum">
              <a:rPr lang="en-GB" smtClean="0">
                <a:cs typeface="Arial" charset="0"/>
              </a:rPr>
              <a:pPr/>
              <a:t>6</a:t>
            </a:fld>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1076" name="Slide Number Placeholder 3"/>
          <p:cNvSpPr>
            <a:spLocks noGrp="1"/>
          </p:cNvSpPr>
          <p:nvPr>
            <p:ph type="sldNum" sz="quarter" idx="5"/>
          </p:nvPr>
        </p:nvSpPr>
        <p:spPr>
          <a:noFill/>
        </p:spPr>
        <p:txBody>
          <a:bodyPr/>
          <a:lstStyle/>
          <a:p>
            <a:fld id="{DD0BA48F-1B38-471B-80D2-71F88C965A64}" type="slidenum">
              <a:rPr lang="en-GB" smtClean="0">
                <a:cs typeface="Arial" charset="0"/>
              </a:rPr>
              <a:pPr/>
              <a:t>7</a:t>
            </a:fld>
            <a:endParaRPr lang="en-GB"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2100" name="Slide Number Placeholder 3"/>
          <p:cNvSpPr>
            <a:spLocks noGrp="1"/>
          </p:cNvSpPr>
          <p:nvPr>
            <p:ph type="sldNum" sz="quarter" idx="5"/>
          </p:nvPr>
        </p:nvSpPr>
        <p:spPr>
          <a:noFill/>
        </p:spPr>
        <p:txBody>
          <a:bodyPr/>
          <a:lstStyle/>
          <a:p>
            <a:fld id="{AC155A6E-CFBD-4E5C-9FD8-3687CCFD1E02}" type="slidenum">
              <a:rPr lang="en-GB" smtClean="0">
                <a:cs typeface="Arial" charset="0"/>
              </a:rPr>
              <a:pPr/>
              <a:t>8</a:t>
            </a:fld>
            <a:endParaRPr lang="en-GB"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3124" name="Slide Number Placeholder 3"/>
          <p:cNvSpPr>
            <a:spLocks noGrp="1"/>
          </p:cNvSpPr>
          <p:nvPr>
            <p:ph type="sldNum" sz="quarter" idx="5"/>
          </p:nvPr>
        </p:nvSpPr>
        <p:spPr>
          <a:noFill/>
        </p:spPr>
        <p:txBody>
          <a:bodyPr/>
          <a:lstStyle/>
          <a:p>
            <a:fld id="{F7BE1F0F-23E6-4E14-BDD5-22D60014B2DA}" type="slidenum">
              <a:rPr lang="en-GB" smtClean="0">
                <a:cs typeface="Arial" charset="0"/>
              </a:rPr>
              <a:pPr/>
              <a:t>9</a:t>
            </a:fld>
            <a:endParaRPr lang="en-GB"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4148" name="Slide Number Placeholder 3"/>
          <p:cNvSpPr>
            <a:spLocks noGrp="1"/>
          </p:cNvSpPr>
          <p:nvPr>
            <p:ph type="sldNum" sz="quarter" idx="5"/>
          </p:nvPr>
        </p:nvSpPr>
        <p:spPr>
          <a:noFill/>
        </p:spPr>
        <p:txBody>
          <a:bodyPr/>
          <a:lstStyle/>
          <a:p>
            <a:fld id="{22EB1FBF-7664-434A-A1BD-2D11B449FB17}" type="slidenum">
              <a:rPr lang="en-GB" smtClean="0">
                <a:cs typeface="Arial" charset="0"/>
              </a:rPr>
              <a:pPr/>
              <a:t>10</a:t>
            </a:fld>
            <a:endParaRPr lang="en-GB"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5172" name="Slide Number Placeholder 3"/>
          <p:cNvSpPr>
            <a:spLocks noGrp="1"/>
          </p:cNvSpPr>
          <p:nvPr>
            <p:ph type="sldNum" sz="quarter" idx="5"/>
          </p:nvPr>
        </p:nvSpPr>
        <p:spPr>
          <a:noFill/>
        </p:spPr>
        <p:txBody>
          <a:bodyPr/>
          <a:lstStyle/>
          <a:p>
            <a:fld id="{B4FB4C55-DCC7-44ED-9F00-E27BE1E4FBB5}" type="slidenum">
              <a:rPr lang="en-GB" smtClean="0">
                <a:cs typeface="Arial" charset="0"/>
              </a:rPr>
              <a:pPr/>
              <a:t>11</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B745F913-B80F-46E2-AE7F-22EC89514B21}"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2E3611-AAC7-4F0E-AD7C-B4D3C3602F4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31BCFE65-E7F9-4B62-BD59-2670A64FE226}"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F198B3-9638-4F63-82BD-68C11FD3B65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C199B369-34ED-4E50-AC84-F6DC3402877C}"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9832C2-630A-422E-A34E-6E21F1B26C6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00AC9FB4-5949-4EFC-BCD0-E34ED0088546}" type="datetime1">
              <a:rPr lang="ar-SA"/>
              <a:pPr>
                <a:defRPr/>
              </a:pPr>
              <a:t>14/10/1432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7D31D91-B930-4424-B65F-C1162A81147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2658D64B-B622-4DE5-9492-8FC2217A07E1}" type="datetime1">
              <a:rPr lang="ar-SA"/>
              <a:pPr>
                <a:defRPr/>
              </a:pPr>
              <a:t>14/10/1432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8C9228-47DB-4CBD-9DDD-679562C0619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ar-S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Rectangle 4"/>
          <p:cNvSpPr>
            <a:spLocks noGrp="1" noChangeArrowheads="1"/>
          </p:cNvSpPr>
          <p:nvPr>
            <p:ph type="dt" sz="half" idx="10"/>
          </p:nvPr>
        </p:nvSpPr>
        <p:spPr>
          <a:ln/>
        </p:spPr>
        <p:txBody>
          <a:bodyPr/>
          <a:lstStyle>
            <a:lvl1pPr>
              <a:defRPr/>
            </a:lvl1pPr>
          </a:lstStyle>
          <a:p>
            <a:pPr>
              <a:defRPr/>
            </a:pPr>
            <a:fld id="{7B83DE7C-6B8A-4D9C-97ED-3A707D94D441}"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82FCE6-2651-456F-9C2F-5F50F5D8938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4D00DE-C749-4A7C-9D06-98F59FD599D4}" type="datetime1">
              <a:rPr lang="ar-SA"/>
              <a:pPr>
                <a:defRPr/>
              </a:pPr>
              <a:t>14/10/1432</a:t>
            </a:fld>
            <a:endParaRPr lang="en-GB"/>
          </a:p>
        </p:txBody>
      </p:sp>
      <p:sp>
        <p:nvSpPr>
          <p:cNvPr id="5" name="Footer Placeholder 4"/>
          <p:cNvSpPr>
            <a:spLocks noGrp="1"/>
          </p:cNvSpPr>
          <p:nvPr>
            <p:ph type="ftr" sz="quarter" idx="11"/>
          </p:nvPr>
        </p:nvSpPr>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33131F-029A-4998-8E03-B6EED4EC489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pPr>
              <a:defRPr/>
            </a:pPr>
            <a:fld id="{69FC1681-B7F2-4688-9E49-6A538289BA93}" type="datetime1">
              <a:rPr lang="ar-SA"/>
              <a:pPr>
                <a:defRPr/>
              </a:pPr>
              <a:t>14/10/1432</a:t>
            </a:fld>
            <a:endParaRPr lang="en-GB"/>
          </a:p>
        </p:txBody>
      </p:sp>
      <p:sp>
        <p:nvSpPr>
          <p:cNvPr id="6" name="Footer Placeholder 5"/>
          <p:cNvSpPr>
            <a:spLocks noGrp="1"/>
          </p:cNvSpPr>
          <p:nvPr>
            <p:ph type="ftr" sz="quarter" idx="11"/>
          </p:nvPr>
        </p:nvSpPr>
        <p:spPr/>
        <p:txBody>
          <a:bodyPr/>
          <a:lstStyle>
            <a:lvl1pPr>
              <a:defRPr/>
            </a:lvl1pPr>
          </a:lstStyle>
          <a:p>
            <a:pPr>
              <a:defRPr/>
            </a:pPr>
            <a:r>
              <a:rPr lang="en-US"/>
              <a:t>How students learn better in family medicine rotation </a:t>
            </a:r>
            <a:endParaRPr lang="en-GB"/>
          </a:p>
        </p:txBody>
      </p:sp>
      <p:sp>
        <p:nvSpPr>
          <p:cNvPr id="7" name="Slide Number Placeholder 6"/>
          <p:cNvSpPr>
            <a:spLocks noGrp="1"/>
          </p:cNvSpPr>
          <p:nvPr>
            <p:ph type="sldNum" sz="quarter" idx="12"/>
          </p:nvPr>
        </p:nvSpPr>
        <p:spPr/>
        <p:txBody>
          <a:bodyPr/>
          <a:lstStyle>
            <a:lvl1pPr>
              <a:defRPr/>
            </a:lvl1pPr>
          </a:lstStyle>
          <a:p>
            <a:pPr>
              <a:defRPr/>
            </a:pPr>
            <a:fld id="{00766B75-5FA5-453F-A258-0753FAB70C0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62D8E2EC-2E4D-4DB9-94BD-AA0BEB784A69}" type="datetime1">
              <a:rPr lang="ar-SA"/>
              <a:pPr>
                <a:defRPr/>
              </a:pPr>
              <a:t>14/10/1432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50F886A-47D9-4F3D-8C25-750D3971B54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C978E831-A577-4AC3-9A84-933A24CCA166}" type="datetime1">
              <a:rPr lang="ar-SA"/>
              <a:pPr>
                <a:defRPr/>
              </a:pPr>
              <a:t>14/10/1432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3C8A49E-4B2C-4B05-991D-FB878D2A4DD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CBE9C9-4EC0-482B-B17C-3BEACB76B35C}" type="datetime1">
              <a:rPr lang="ar-SA"/>
              <a:pPr>
                <a:defRPr/>
              </a:pPr>
              <a:t>14/10/1432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11272EB-DABC-4C89-8A63-2BEAC791D56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4FA456-3955-4640-99F1-42474C1BDF99}" type="datetime1">
              <a:rPr lang="ar-SA"/>
              <a:pPr>
                <a:defRPr/>
              </a:pPr>
              <a:t>14/10/1432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9F90361-F6A8-4F65-AA5C-C886788348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E45D9D-4D15-4BD0-B3C3-632F5F88F9FC}" type="datetime1">
              <a:rPr lang="ar-SA"/>
              <a:pPr>
                <a:defRPr/>
              </a:pPr>
              <a:t>14/10/1432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F02B55-63B7-4B8A-AE7D-994706E2D3D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fld id="{EA070749-4E88-4551-9B77-5BAE7454A9CB}" type="datetime1">
              <a:rPr lang="ar-SA"/>
              <a:pPr>
                <a:defRPr/>
              </a:pPr>
              <a:t>14/10/1432</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pitchFamily="34" charset="0"/>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fld id="{82D072B1-54A8-4ECB-BF60-896BCD3296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25" r:id="rId3"/>
    <p:sldLayoutId id="2147483826"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Times New Roman" pitchFamily="18" charset="0"/>
          <a:cs typeface="Arial" pitchFamily="34" charset="0"/>
        </a:defRPr>
      </a:lvl2pPr>
      <a:lvl3pPr algn="ctr" rtl="0" eaLnBrk="0" fontAlgn="base" hangingPunct="0">
        <a:spcBef>
          <a:spcPct val="0"/>
        </a:spcBef>
        <a:spcAft>
          <a:spcPct val="0"/>
        </a:spcAft>
        <a:defRPr sz="4400">
          <a:solidFill>
            <a:srgbClr val="0000CC"/>
          </a:solidFill>
          <a:latin typeface="Times New Roman" pitchFamily="18" charset="0"/>
          <a:cs typeface="Arial" pitchFamily="34" charset="0"/>
        </a:defRPr>
      </a:lvl3pPr>
      <a:lvl4pPr algn="ctr" rtl="0" eaLnBrk="0" fontAlgn="base" hangingPunct="0">
        <a:spcBef>
          <a:spcPct val="0"/>
        </a:spcBef>
        <a:spcAft>
          <a:spcPct val="0"/>
        </a:spcAft>
        <a:defRPr sz="4400">
          <a:solidFill>
            <a:srgbClr val="0000CC"/>
          </a:solidFill>
          <a:latin typeface="Times New Roman" pitchFamily="18" charset="0"/>
          <a:cs typeface="Arial" pitchFamily="34" charset="0"/>
        </a:defRPr>
      </a:lvl4pPr>
      <a:lvl5pPr algn="ctr" rtl="0" eaLnBrk="0" fontAlgn="base" hangingPunct="0">
        <a:spcBef>
          <a:spcPct val="0"/>
        </a:spcBef>
        <a:spcAft>
          <a:spcPct val="0"/>
        </a:spcAft>
        <a:defRPr sz="4400">
          <a:solidFill>
            <a:srgbClr val="0000CC"/>
          </a:solidFill>
          <a:latin typeface="Times New Roman" pitchFamily="18" charset="0"/>
          <a:cs typeface="Arial" pitchFamily="34" charset="0"/>
        </a:defRPr>
      </a:lvl5pPr>
      <a:lvl6pPr marL="457200" algn="ctr" rtl="0" fontAlgn="base">
        <a:spcBef>
          <a:spcPct val="0"/>
        </a:spcBef>
        <a:spcAft>
          <a:spcPct val="0"/>
        </a:spcAft>
        <a:defRPr sz="4400">
          <a:solidFill>
            <a:srgbClr val="0000CC"/>
          </a:solidFill>
          <a:latin typeface="Times New Roman" pitchFamily="18" charset="0"/>
          <a:cs typeface="Arial" pitchFamily="34" charset="0"/>
        </a:defRPr>
      </a:lvl6pPr>
      <a:lvl7pPr marL="914400" algn="ctr" rtl="0" fontAlgn="base">
        <a:spcBef>
          <a:spcPct val="0"/>
        </a:spcBef>
        <a:spcAft>
          <a:spcPct val="0"/>
        </a:spcAft>
        <a:defRPr sz="4400">
          <a:solidFill>
            <a:srgbClr val="0000CC"/>
          </a:solidFill>
          <a:latin typeface="Times New Roman" pitchFamily="18" charset="0"/>
          <a:cs typeface="Arial" pitchFamily="34" charset="0"/>
        </a:defRPr>
      </a:lvl7pPr>
      <a:lvl8pPr marL="1371600" algn="ctr" rtl="0" fontAlgn="base">
        <a:spcBef>
          <a:spcPct val="0"/>
        </a:spcBef>
        <a:spcAft>
          <a:spcPct val="0"/>
        </a:spcAft>
        <a:defRPr sz="4400">
          <a:solidFill>
            <a:srgbClr val="0000CC"/>
          </a:solidFill>
          <a:latin typeface="Times New Roman" pitchFamily="18" charset="0"/>
          <a:cs typeface="Arial" pitchFamily="34" charset="0"/>
        </a:defRPr>
      </a:lvl8pPr>
      <a:lvl9pPr marL="1828800" algn="ctr" rtl="0" fontAlgn="base">
        <a:spcBef>
          <a:spcPct val="0"/>
        </a:spcBef>
        <a:spcAft>
          <a:spcPct val="0"/>
        </a:spcAft>
        <a:defRPr sz="4400">
          <a:solidFill>
            <a:srgbClr val="0000CC"/>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GB" smtClean="0"/>
          </a:p>
        </p:txBody>
      </p:sp>
      <p:pic>
        <p:nvPicPr>
          <p:cNvPr id="11267" name="Picture 3" descr="391"/>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1268" name="Date Placeholder 5"/>
          <p:cNvSpPr>
            <a:spLocks noGrp="1"/>
          </p:cNvSpPr>
          <p:nvPr>
            <p:ph type="dt" sz="quarter" idx="10"/>
          </p:nvPr>
        </p:nvSpPr>
        <p:spPr>
          <a:noFill/>
        </p:spPr>
        <p:txBody>
          <a:bodyPr/>
          <a:lstStyle/>
          <a:p>
            <a:fld id="{D76B806C-5871-4EE0-ABA9-57CAC278E327}" type="datetime1">
              <a:rPr lang="ar-SA" smtClean="0">
                <a:cs typeface="Arial" charset="0"/>
              </a:rPr>
              <a:pPr/>
              <a:t>14/10/1432</a:t>
            </a:fld>
            <a:endParaRPr lang="en-GB" smtClean="0">
              <a:cs typeface="Arial" charset="0"/>
            </a:endParaRPr>
          </a:p>
        </p:txBody>
      </p:sp>
      <p:sp>
        <p:nvSpPr>
          <p:cNvPr id="11269" name="Slide Number Placeholder 6"/>
          <p:cNvSpPr>
            <a:spLocks noGrp="1"/>
          </p:cNvSpPr>
          <p:nvPr>
            <p:ph type="sldNum" sz="quarter" idx="12"/>
          </p:nvPr>
        </p:nvSpPr>
        <p:spPr>
          <a:noFill/>
        </p:spPr>
        <p:txBody>
          <a:bodyPr/>
          <a:lstStyle/>
          <a:p>
            <a:fld id="{0C21ED48-D37D-4CBB-B905-81246A03574E}" type="slidenum">
              <a:rPr lang="en-GB" smtClean="0">
                <a:cs typeface="Arial" charset="0"/>
              </a:rPr>
              <a:pPr/>
              <a:t>1</a:t>
            </a:fld>
            <a:endParaRPr lang="en-GB" smtClean="0">
              <a:cs typeface="Arial" charset="0"/>
            </a:endParaRPr>
          </a:p>
        </p:txBody>
      </p:sp>
      <p:sp>
        <p:nvSpPr>
          <p:cNvPr id="1127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539552" y="476672"/>
            <a:ext cx="8136904" cy="1323439"/>
          </a:xfrm>
          <a:prstGeom prst="rect">
            <a:avLst/>
          </a:prstGeom>
          <a:noFill/>
          <a:ln w="9525">
            <a:noFill/>
            <a:miter lim="800000"/>
            <a:headEnd/>
            <a:tailEnd/>
          </a:ln>
        </p:spPr>
        <p:txBody>
          <a:bodyPr wrap="square">
            <a:spAutoFit/>
          </a:bodyPr>
          <a:lstStyle/>
          <a:p>
            <a:pPr algn="ctr"/>
            <a:r>
              <a:rPr lang="en-US" sz="4000" b="1" dirty="0">
                <a:solidFill>
                  <a:srgbClr val="C00000"/>
                </a:solidFill>
              </a:rPr>
              <a:t>How to shift information from short term to long tern memory?</a:t>
            </a:r>
            <a:endParaRPr lang="en-GB" sz="4000" b="1" dirty="0">
              <a:solidFill>
                <a:srgbClr val="C00000"/>
              </a:solidFill>
            </a:endParaRPr>
          </a:p>
        </p:txBody>
      </p:sp>
      <p:sp>
        <p:nvSpPr>
          <p:cNvPr id="20483" name="TextBox 2"/>
          <p:cNvSpPr txBox="1">
            <a:spLocks noChangeArrowheads="1"/>
          </p:cNvSpPr>
          <p:nvPr/>
        </p:nvSpPr>
        <p:spPr bwMode="auto">
          <a:xfrm>
            <a:off x="1643063" y="1857375"/>
            <a:ext cx="5143500" cy="523875"/>
          </a:xfrm>
          <a:prstGeom prst="rect">
            <a:avLst/>
          </a:prstGeom>
          <a:noFill/>
          <a:ln w="9525">
            <a:noFill/>
            <a:miter lim="800000"/>
            <a:headEnd/>
            <a:tailEnd/>
          </a:ln>
        </p:spPr>
        <p:txBody>
          <a:bodyPr>
            <a:spAutoFit/>
          </a:bodyPr>
          <a:lstStyle/>
          <a:p>
            <a:r>
              <a:rPr lang="en-US" sz="2800" b="1" dirty="0"/>
              <a:t>1. Learn actively &amp; deeply</a:t>
            </a:r>
            <a:endParaRPr lang="en-GB" sz="2800" b="1" dirty="0"/>
          </a:p>
        </p:txBody>
      </p:sp>
      <p:sp>
        <p:nvSpPr>
          <p:cNvPr id="20484" name="TextBox 3"/>
          <p:cNvSpPr txBox="1">
            <a:spLocks noChangeArrowheads="1"/>
          </p:cNvSpPr>
          <p:nvPr/>
        </p:nvSpPr>
        <p:spPr bwMode="auto">
          <a:xfrm>
            <a:off x="1643063" y="2428875"/>
            <a:ext cx="5143500" cy="523875"/>
          </a:xfrm>
          <a:prstGeom prst="rect">
            <a:avLst/>
          </a:prstGeom>
          <a:noFill/>
          <a:ln w="9525">
            <a:noFill/>
            <a:miter lim="800000"/>
            <a:headEnd/>
            <a:tailEnd/>
          </a:ln>
        </p:spPr>
        <p:txBody>
          <a:bodyPr>
            <a:spAutoFit/>
          </a:bodyPr>
          <a:lstStyle/>
          <a:p>
            <a:r>
              <a:rPr lang="en-US" sz="2800" b="1"/>
              <a:t>2. Revisit, repeat &amp; revise</a:t>
            </a:r>
            <a:endParaRPr lang="en-GB" sz="2800" b="1"/>
          </a:p>
        </p:txBody>
      </p:sp>
      <p:sp>
        <p:nvSpPr>
          <p:cNvPr id="5" name="TextBox 4"/>
          <p:cNvSpPr txBox="1">
            <a:spLocks noChangeArrowheads="1"/>
          </p:cNvSpPr>
          <p:nvPr/>
        </p:nvSpPr>
        <p:spPr bwMode="auto">
          <a:xfrm>
            <a:off x="357188" y="5715000"/>
            <a:ext cx="8572500" cy="523875"/>
          </a:xfrm>
          <a:prstGeom prst="rect">
            <a:avLst/>
          </a:prstGeom>
          <a:noFill/>
          <a:ln w="9525">
            <a:noFill/>
            <a:miter lim="800000"/>
            <a:headEnd/>
            <a:tailEnd/>
          </a:ln>
        </p:spPr>
        <p:txBody>
          <a:bodyPr lIns="0" rIns="0">
            <a:spAutoFit/>
          </a:bodyPr>
          <a:lstStyle/>
          <a:p>
            <a:pPr marL="355600" indent="-355600">
              <a:buFont typeface="Wingdings" pitchFamily="2" charset="2"/>
              <a:buChar char="ü"/>
            </a:pPr>
            <a:r>
              <a:rPr lang="en-US" sz="2800" b="1">
                <a:solidFill>
                  <a:schemeClr val="tx2"/>
                </a:solidFill>
              </a:rPr>
              <a:t> Do not wait until you finish studying to revise.</a:t>
            </a:r>
            <a:endParaRPr lang="en-GB" sz="2800" b="1">
              <a:solidFill>
                <a:schemeClr val="tx2"/>
              </a:solidFill>
            </a:endParaRPr>
          </a:p>
        </p:txBody>
      </p:sp>
      <p:sp>
        <p:nvSpPr>
          <p:cNvPr id="6" name="TextBox 5"/>
          <p:cNvSpPr txBox="1">
            <a:spLocks noChangeArrowheads="1"/>
          </p:cNvSpPr>
          <p:nvPr/>
        </p:nvSpPr>
        <p:spPr bwMode="auto">
          <a:xfrm>
            <a:off x="285750" y="3429000"/>
            <a:ext cx="8715375" cy="584200"/>
          </a:xfrm>
          <a:prstGeom prst="rect">
            <a:avLst/>
          </a:prstGeom>
          <a:noFill/>
          <a:ln w="9525">
            <a:noFill/>
            <a:miter lim="800000"/>
            <a:headEnd/>
            <a:tailEnd/>
          </a:ln>
        </p:spPr>
        <p:txBody>
          <a:bodyPr>
            <a:spAutoFit/>
          </a:bodyPr>
          <a:lstStyle/>
          <a:p>
            <a:r>
              <a:rPr lang="en-US" sz="3200" b="1" dirty="0">
                <a:solidFill>
                  <a:srgbClr val="C00000"/>
                </a:solidFill>
              </a:rPr>
              <a:t>Important points about revisiting &amp; revision</a:t>
            </a:r>
            <a:endParaRPr lang="en-GB" sz="3200" b="1" dirty="0">
              <a:solidFill>
                <a:srgbClr val="C00000"/>
              </a:solidFill>
            </a:endParaRPr>
          </a:p>
        </p:txBody>
      </p:sp>
      <p:sp>
        <p:nvSpPr>
          <p:cNvPr id="7" name="TextBox 6"/>
          <p:cNvSpPr txBox="1">
            <a:spLocks noChangeArrowheads="1"/>
          </p:cNvSpPr>
          <p:nvPr/>
        </p:nvSpPr>
        <p:spPr bwMode="auto">
          <a:xfrm>
            <a:off x="285750" y="4071938"/>
            <a:ext cx="8215313" cy="523875"/>
          </a:xfrm>
          <a:prstGeom prst="rect">
            <a:avLst/>
          </a:prstGeom>
          <a:noFill/>
          <a:ln w="9525">
            <a:noFill/>
            <a:miter lim="800000"/>
            <a:headEnd/>
            <a:tailEnd/>
          </a:ln>
        </p:spPr>
        <p:txBody>
          <a:bodyPr>
            <a:spAutoFit/>
          </a:bodyPr>
          <a:lstStyle/>
          <a:p>
            <a:pPr>
              <a:buFont typeface="Wingdings" pitchFamily="2" charset="2"/>
              <a:buChar char="ü"/>
            </a:pPr>
            <a:r>
              <a:rPr lang="en-US" sz="2800" b="1">
                <a:solidFill>
                  <a:schemeClr val="tx2"/>
                </a:solidFill>
              </a:rPr>
              <a:t> There is no special place or time to revise. </a:t>
            </a:r>
          </a:p>
        </p:txBody>
      </p:sp>
      <p:sp>
        <p:nvSpPr>
          <p:cNvPr id="8" name="TextBox 7"/>
          <p:cNvSpPr txBox="1">
            <a:spLocks noChangeArrowheads="1"/>
          </p:cNvSpPr>
          <p:nvPr/>
        </p:nvSpPr>
        <p:spPr bwMode="auto">
          <a:xfrm>
            <a:off x="285750" y="4714875"/>
            <a:ext cx="8572500" cy="954088"/>
          </a:xfrm>
          <a:prstGeom prst="rect">
            <a:avLst/>
          </a:prstGeom>
          <a:noFill/>
          <a:ln w="9525">
            <a:noFill/>
            <a:miter lim="800000"/>
            <a:headEnd/>
            <a:tailEnd/>
          </a:ln>
        </p:spPr>
        <p:txBody>
          <a:bodyPr>
            <a:spAutoFit/>
          </a:bodyPr>
          <a:lstStyle/>
          <a:p>
            <a:pPr marL="450850" indent="-450850">
              <a:buFont typeface="Wingdings" pitchFamily="2" charset="2"/>
              <a:buChar char="ü"/>
            </a:pPr>
            <a:r>
              <a:rPr lang="en-US" sz="2800" b="1">
                <a:solidFill>
                  <a:schemeClr val="tx2"/>
                </a:solidFill>
              </a:rPr>
              <a:t>Try to revisit and repeat at every given opportunity.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http://www.adm.uwaterloo.ca/infocs/Images/curve.gif"/>
          <p:cNvPicPr>
            <a:picLocks noChangeAspect="1" noChangeArrowheads="1"/>
          </p:cNvPicPr>
          <p:nvPr/>
        </p:nvPicPr>
        <p:blipFill>
          <a:blip r:embed="rId3" cstate="print"/>
          <a:srcRect/>
          <a:stretch>
            <a:fillRect/>
          </a:stretch>
        </p:blipFill>
        <p:spPr bwMode="auto">
          <a:xfrm>
            <a:off x="428625" y="1571625"/>
            <a:ext cx="8215313" cy="4643438"/>
          </a:xfrm>
          <a:prstGeom prst="rect">
            <a:avLst/>
          </a:prstGeom>
          <a:noFill/>
          <a:ln w="9525">
            <a:noFill/>
            <a:miter lim="800000"/>
            <a:headEnd/>
            <a:tailEnd/>
          </a:ln>
        </p:spPr>
      </p:pic>
      <p:sp>
        <p:nvSpPr>
          <p:cNvPr id="26627" name="TextBox 1"/>
          <p:cNvSpPr txBox="1">
            <a:spLocks noChangeArrowheads="1"/>
          </p:cNvSpPr>
          <p:nvPr/>
        </p:nvSpPr>
        <p:spPr bwMode="auto">
          <a:xfrm>
            <a:off x="1857375" y="642938"/>
            <a:ext cx="5000625" cy="584200"/>
          </a:xfrm>
          <a:prstGeom prst="rect">
            <a:avLst/>
          </a:prstGeom>
          <a:noFill/>
          <a:ln w="9525">
            <a:noFill/>
            <a:miter lim="800000"/>
            <a:headEnd/>
            <a:tailEnd/>
          </a:ln>
        </p:spPr>
        <p:txBody>
          <a:bodyPr>
            <a:spAutoFit/>
          </a:bodyPr>
          <a:lstStyle/>
          <a:p>
            <a:pPr algn="ctr"/>
            <a:r>
              <a:rPr lang="en-US" sz="3200" b="1">
                <a:solidFill>
                  <a:srgbClr val="C00000"/>
                </a:solidFill>
              </a:rPr>
              <a:t>Forgetting curve</a:t>
            </a:r>
            <a:endParaRPr lang="en-GB" sz="3200" b="1">
              <a:solidFill>
                <a:srgbClr val="C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sz="4000" b="1" dirty="0" smtClean="0"/>
              <a:t>Two students read same time and same IQ, one score higher why</a:t>
            </a:r>
          </a:p>
        </p:txBody>
      </p:sp>
      <p:sp>
        <p:nvSpPr>
          <p:cNvPr id="20483" name="عنصر نائب للمحتوى 2"/>
          <p:cNvSpPr>
            <a:spLocks noGrp="1"/>
          </p:cNvSpPr>
          <p:nvPr>
            <p:ph idx="1"/>
          </p:nvPr>
        </p:nvSpPr>
        <p:spPr/>
        <p:txBody>
          <a:bodyPr/>
          <a:lstStyle/>
          <a:p>
            <a:pPr marL="514350" indent="-514350">
              <a:buFont typeface="Times New Roman" pitchFamily="18" charset="0"/>
              <a:buAutoNum type="alphaUcPeriod"/>
            </a:pPr>
            <a:r>
              <a:rPr lang="en-US" dirty="0" smtClean="0"/>
              <a:t>Read before lecture</a:t>
            </a:r>
          </a:p>
          <a:p>
            <a:pPr marL="514350" indent="-514350">
              <a:buFont typeface="Times New Roman" pitchFamily="18" charset="0"/>
              <a:buAutoNum type="alphaUcPeriod"/>
            </a:pPr>
            <a:r>
              <a:rPr lang="en-US" dirty="0" smtClean="0"/>
              <a:t>Reading for understanding</a:t>
            </a:r>
          </a:p>
          <a:p>
            <a:pPr marL="514350" indent="-514350">
              <a:buFont typeface="Times New Roman" pitchFamily="18" charset="0"/>
              <a:buAutoNum type="alphaUcPeriod"/>
            </a:pPr>
            <a:r>
              <a:rPr lang="en-US" dirty="0" smtClean="0"/>
              <a:t>Luck</a:t>
            </a:r>
          </a:p>
          <a:p>
            <a:pPr marL="514350" indent="-514350">
              <a:buFont typeface="Times New Roman" pitchFamily="18" charset="0"/>
              <a:buAutoNum type="alphaUcPeriod"/>
            </a:pPr>
            <a:r>
              <a:rPr lang="en-US" dirty="0" smtClean="0"/>
              <a:t>Read after lecture</a:t>
            </a:r>
          </a:p>
          <a:p>
            <a:pPr marL="514350" indent="-514350">
              <a:buFont typeface="Times New Roman" pitchFamily="18" charset="0"/>
              <a:buAutoNum type="alphaUcPeriod"/>
            </a:pPr>
            <a:r>
              <a:rPr lang="en-US" dirty="0" smtClean="0"/>
              <a:t>Use other methods e.g. video, virtual hospital</a:t>
            </a:r>
          </a:p>
        </p:txBody>
      </p:sp>
      <p:sp>
        <p:nvSpPr>
          <p:cNvPr id="20484" name="عنصر نائب للتاريخ 3"/>
          <p:cNvSpPr>
            <a:spLocks noGrp="1"/>
          </p:cNvSpPr>
          <p:nvPr>
            <p:ph type="dt" sz="quarter" idx="10"/>
          </p:nvPr>
        </p:nvSpPr>
        <p:spPr>
          <a:noFill/>
        </p:spPr>
        <p:txBody>
          <a:bodyPr/>
          <a:lstStyle/>
          <a:p>
            <a:fld id="{4877B44B-9360-42BD-8405-A4D89160D003}" type="datetime1">
              <a:rPr lang="ar-SA" smtClean="0">
                <a:cs typeface="Arial" charset="0"/>
              </a:rPr>
              <a:pPr/>
              <a:t>14/10/1432</a:t>
            </a:fld>
            <a:endParaRPr lang="en-GB" smtClean="0">
              <a:cs typeface="Arial" charset="0"/>
            </a:endParaRPr>
          </a:p>
        </p:txBody>
      </p:sp>
      <p:sp>
        <p:nvSpPr>
          <p:cNvPr id="20485"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20486" name="عنصر نائب لرقم الشريحة 5"/>
          <p:cNvSpPr>
            <a:spLocks noGrp="1"/>
          </p:cNvSpPr>
          <p:nvPr>
            <p:ph type="sldNum" sz="quarter" idx="12"/>
          </p:nvPr>
        </p:nvSpPr>
        <p:spPr>
          <a:noFill/>
        </p:spPr>
        <p:txBody>
          <a:bodyPr/>
          <a:lstStyle/>
          <a:p>
            <a:fld id="{0D3A905D-39FE-45F8-BCCC-D27F73932DAA}" type="slidenum">
              <a:rPr lang="en-GB" smtClean="0">
                <a:cs typeface="Arial" charset="0"/>
              </a:rPr>
              <a:pPr/>
              <a:t>12</a:t>
            </a:fld>
            <a:endParaRPr lang="en-GB"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solidFill>
                  <a:schemeClr val="accent2"/>
                </a:solidFill>
              </a:rPr>
              <a:t>Differences In Learning From One Person To Another</a:t>
            </a:r>
            <a:endParaRPr lang="en-US" sz="4000" b="1" dirty="0"/>
          </a:p>
        </p:txBody>
      </p:sp>
      <p:sp>
        <p:nvSpPr>
          <p:cNvPr id="31746" name="Content Placeholder 2"/>
          <p:cNvSpPr>
            <a:spLocks noGrp="1"/>
          </p:cNvSpPr>
          <p:nvPr>
            <p:ph idx="1"/>
          </p:nvPr>
        </p:nvSpPr>
        <p:spPr/>
        <p:txBody>
          <a:bodyPr/>
          <a:lstStyle/>
          <a:p>
            <a:r>
              <a:rPr lang="en-US" dirty="0" smtClean="0"/>
              <a:t>Your learning style   =</a:t>
            </a:r>
          </a:p>
          <a:p>
            <a:pPr>
              <a:buFontTx/>
              <a:buNone/>
            </a:pPr>
            <a:endParaRPr lang="en-US" sz="800" dirty="0" smtClean="0"/>
          </a:p>
          <a:p>
            <a:pPr algn="ctr">
              <a:buFontTx/>
              <a:buNone/>
            </a:pPr>
            <a:r>
              <a:rPr lang="en-US" dirty="0" smtClean="0"/>
              <a:t>    </a:t>
            </a:r>
            <a:r>
              <a:rPr lang="en-US" dirty="0" smtClean="0">
                <a:solidFill>
                  <a:srgbClr val="FF0000"/>
                </a:solidFill>
              </a:rPr>
              <a:t>How you </a:t>
            </a:r>
            <a:r>
              <a:rPr lang="en-US" dirty="0" smtClean="0">
                <a:solidFill>
                  <a:schemeClr val="tx2"/>
                </a:solidFill>
              </a:rPr>
              <a:t>perceive</a:t>
            </a:r>
            <a:r>
              <a:rPr lang="en-US" dirty="0" smtClean="0">
                <a:solidFill>
                  <a:schemeClr val="accent2"/>
                </a:solidFill>
              </a:rPr>
              <a:t> </a:t>
            </a:r>
            <a:r>
              <a:rPr lang="en-US" dirty="0" smtClean="0">
                <a:solidFill>
                  <a:srgbClr val="FF0000"/>
                </a:solidFill>
              </a:rPr>
              <a:t>information</a:t>
            </a:r>
          </a:p>
          <a:p>
            <a:pPr algn="ctr">
              <a:buFontTx/>
              <a:buNone/>
            </a:pPr>
            <a:r>
              <a:rPr lang="en-US" dirty="0" smtClean="0"/>
              <a:t>+</a:t>
            </a:r>
          </a:p>
          <a:p>
            <a:pPr algn="ctr">
              <a:buFontTx/>
              <a:buNone/>
            </a:pPr>
            <a:r>
              <a:rPr lang="en-US" dirty="0" smtClean="0">
                <a:solidFill>
                  <a:schemeClr val="accent2"/>
                </a:solidFill>
              </a:rPr>
              <a:t>    </a:t>
            </a:r>
            <a:r>
              <a:rPr lang="en-US" dirty="0" smtClean="0">
                <a:solidFill>
                  <a:srgbClr val="FF0000"/>
                </a:solidFill>
              </a:rPr>
              <a:t>How you </a:t>
            </a:r>
            <a:r>
              <a:rPr lang="en-US" dirty="0" smtClean="0">
                <a:solidFill>
                  <a:schemeClr val="tx2"/>
                </a:solidFill>
              </a:rPr>
              <a:t>process</a:t>
            </a:r>
            <a:r>
              <a:rPr lang="en-US" dirty="0" smtClean="0">
                <a:solidFill>
                  <a:schemeClr val="accent2"/>
                </a:solidFill>
              </a:rPr>
              <a:t> </a:t>
            </a:r>
            <a:r>
              <a:rPr lang="en-US" dirty="0" smtClean="0">
                <a:solidFill>
                  <a:srgbClr val="FF0000"/>
                </a:solidFill>
              </a:rPr>
              <a:t>information</a:t>
            </a:r>
          </a:p>
          <a:p>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000250" y="1428750"/>
            <a:ext cx="4786313" cy="646113"/>
          </a:xfrm>
          <a:prstGeom prst="rect">
            <a:avLst/>
          </a:prstGeom>
          <a:solidFill>
            <a:schemeClr val="accent1"/>
          </a:solidFill>
          <a:ln w="9525">
            <a:solidFill>
              <a:schemeClr val="tx1"/>
            </a:solidFill>
            <a:miter lim="800000"/>
            <a:headEnd/>
            <a:tailEnd/>
          </a:ln>
        </p:spPr>
        <p:txBody>
          <a:bodyPr>
            <a:spAutoFit/>
          </a:bodyPr>
          <a:lstStyle/>
          <a:p>
            <a:pPr algn="ctr"/>
            <a:r>
              <a:rPr lang="en-US" sz="3600" b="1" dirty="0"/>
              <a:t>Visual learner</a:t>
            </a:r>
          </a:p>
        </p:txBody>
      </p:sp>
      <p:sp>
        <p:nvSpPr>
          <p:cNvPr id="28675" name="TextBox 3"/>
          <p:cNvSpPr txBox="1">
            <a:spLocks noChangeArrowheads="1"/>
          </p:cNvSpPr>
          <p:nvPr/>
        </p:nvSpPr>
        <p:spPr bwMode="auto">
          <a:xfrm>
            <a:off x="1928813" y="3786188"/>
            <a:ext cx="4857750" cy="646112"/>
          </a:xfrm>
          <a:prstGeom prst="rect">
            <a:avLst/>
          </a:prstGeom>
          <a:solidFill>
            <a:schemeClr val="accent1"/>
          </a:solidFill>
          <a:ln w="9525">
            <a:solidFill>
              <a:schemeClr val="tx1"/>
            </a:solidFill>
            <a:miter lim="800000"/>
            <a:headEnd/>
            <a:tailEnd/>
          </a:ln>
        </p:spPr>
        <p:txBody>
          <a:bodyPr>
            <a:spAutoFit/>
          </a:bodyPr>
          <a:lstStyle/>
          <a:p>
            <a:pPr algn="ctr"/>
            <a:r>
              <a:rPr lang="en-US" sz="3600" b="1"/>
              <a:t>Reading/writing</a:t>
            </a:r>
          </a:p>
        </p:txBody>
      </p:sp>
      <p:sp>
        <p:nvSpPr>
          <p:cNvPr id="28676" name="TextBox 4"/>
          <p:cNvSpPr txBox="1">
            <a:spLocks noChangeArrowheads="1"/>
          </p:cNvSpPr>
          <p:nvPr/>
        </p:nvSpPr>
        <p:spPr bwMode="auto">
          <a:xfrm>
            <a:off x="1928813" y="2571750"/>
            <a:ext cx="485775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Auditory learner</a:t>
            </a:r>
          </a:p>
        </p:txBody>
      </p:sp>
      <p:sp>
        <p:nvSpPr>
          <p:cNvPr id="28677" name="TextBox 5"/>
          <p:cNvSpPr txBox="1">
            <a:spLocks noChangeArrowheads="1"/>
          </p:cNvSpPr>
          <p:nvPr/>
        </p:nvSpPr>
        <p:spPr bwMode="auto">
          <a:xfrm>
            <a:off x="1928813" y="5000625"/>
            <a:ext cx="485775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Kinaesthetic learner</a:t>
            </a:r>
          </a:p>
        </p:txBody>
      </p:sp>
      <p:sp>
        <p:nvSpPr>
          <p:cNvPr id="28678" name="TextBox 1"/>
          <p:cNvSpPr txBox="1">
            <a:spLocks noChangeArrowheads="1"/>
          </p:cNvSpPr>
          <p:nvPr/>
        </p:nvSpPr>
        <p:spPr bwMode="auto">
          <a:xfrm>
            <a:off x="1643063" y="357188"/>
            <a:ext cx="5643562" cy="707886"/>
          </a:xfrm>
          <a:prstGeom prst="rect">
            <a:avLst/>
          </a:prstGeom>
          <a:noFill/>
          <a:ln w="9525">
            <a:noFill/>
            <a:miter lim="800000"/>
            <a:headEnd/>
            <a:tailEnd/>
          </a:ln>
        </p:spPr>
        <p:txBody>
          <a:bodyPr>
            <a:spAutoFit/>
          </a:bodyPr>
          <a:lstStyle/>
          <a:p>
            <a:pPr algn="ctr"/>
            <a:r>
              <a:rPr lang="en-US" sz="4000" b="1" dirty="0">
                <a:solidFill>
                  <a:srgbClr val="C00000"/>
                </a:solidFill>
              </a:rPr>
              <a:t>Learning styles I</a:t>
            </a:r>
            <a:endParaRPr lang="en-GB" sz="4000" b="1" dirty="0">
              <a:solidFill>
                <a:srgbClr val="C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1643063" y="2428875"/>
            <a:ext cx="23622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Reflector</a:t>
            </a:r>
          </a:p>
        </p:txBody>
      </p:sp>
      <p:sp>
        <p:nvSpPr>
          <p:cNvPr id="29699" name="TextBox 3"/>
          <p:cNvSpPr txBox="1">
            <a:spLocks noChangeArrowheads="1"/>
          </p:cNvSpPr>
          <p:nvPr/>
        </p:nvSpPr>
        <p:spPr bwMode="auto">
          <a:xfrm>
            <a:off x="5148263" y="4257675"/>
            <a:ext cx="26670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Pragmatist</a:t>
            </a:r>
          </a:p>
        </p:txBody>
      </p:sp>
      <p:sp>
        <p:nvSpPr>
          <p:cNvPr id="29700" name="TextBox 4"/>
          <p:cNvSpPr txBox="1">
            <a:spLocks noChangeArrowheads="1"/>
          </p:cNvSpPr>
          <p:nvPr/>
        </p:nvSpPr>
        <p:spPr bwMode="auto">
          <a:xfrm>
            <a:off x="5148263" y="2428875"/>
            <a:ext cx="26670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Theorist</a:t>
            </a:r>
          </a:p>
        </p:txBody>
      </p:sp>
      <p:sp>
        <p:nvSpPr>
          <p:cNvPr id="29701" name="TextBox 5"/>
          <p:cNvSpPr txBox="1">
            <a:spLocks noChangeArrowheads="1"/>
          </p:cNvSpPr>
          <p:nvPr/>
        </p:nvSpPr>
        <p:spPr bwMode="auto">
          <a:xfrm>
            <a:off x="1490663" y="4257675"/>
            <a:ext cx="26670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Activist</a:t>
            </a:r>
          </a:p>
        </p:txBody>
      </p:sp>
      <p:cxnSp>
        <p:nvCxnSpPr>
          <p:cNvPr id="8" name="Straight Connector 7"/>
          <p:cNvCxnSpPr/>
          <p:nvPr/>
        </p:nvCxnSpPr>
        <p:spPr>
          <a:xfrm>
            <a:off x="881063" y="3648075"/>
            <a:ext cx="73914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16200000">
            <a:off x="-26987" y="1965325"/>
            <a:ext cx="21971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rot="-5400000">
            <a:off x="500063" y="2352675"/>
            <a:ext cx="1143000" cy="381000"/>
          </a:xfrm>
          <a:prstGeom prst="rect">
            <a:avLst/>
          </a:prstGeom>
          <a:noFill/>
          <a:ln w="9525">
            <a:noFill/>
            <a:miter lim="800000"/>
            <a:headEnd/>
            <a:tailEnd/>
          </a:ln>
        </p:spPr>
        <p:txBody>
          <a:bodyPr>
            <a:spAutoFit/>
          </a:bodyPr>
          <a:lstStyle/>
          <a:p>
            <a:r>
              <a:rPr lang="en-US"/>
              <a:t>Thinkers</a:t>
            </a:r>
          </a:p>
        </p:txBody>
      </p:sp>
      <p:sp>
        <p:nvSpPr>
          <p:cNvPr id="11" name="Right Arrow 10"/>
          <p:cNvSpPr/>
          <p:nvPr/>
        </p:nvSpPr>
        <p:spPr>
          <a:xfrm rot="5400000">
            <a:off x="-26987" y="4556125"/>
            <a:ext cx="21971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rot="-5400000">
            <a:off x="199232" y="4558506"/>
            <a:ext cx="1733550" cy="369887"/>
          </a:xfrm>
          <a:prstGeom prst="rect">
            <a:avLst/>
          </a:prstGeom>
          <a:noFill/>
          <a:ln w="9525">
            <a:noFill/>
            <a:miter lim="800000"/>
            <a:headEnd/>
            <a:tailEnd/>
          </a:ln>
        </p:spPr>
        <p:txBody>
          <a:bodyPr>
            <a:spAutoFit/>
          </a:bodyPr>
          <a:lstStyle/>
          <a:p>
            <a:r>
              <a:rPr lang="en-US"/>
              <a:t>Action-oriented</a:t>
            </a:r>
          </a:p>
        </p:txBody>
      </p:sp>
      <p:cxnSp>
        <p:nvCxnSpPr>
          <p:cNvPr id="14" name="Straight Arrow Connector 13"/>
          <p:cNvCxnSpPr/>
          <p:nvPr/>
        </p:nvCxnSpPr>
        <p:spPr>
          <a:xfrm>
            <a:off x="4005263" y="3114675"/>
            <a:ext cx="1143000" cy="106680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4043363" y="3152775"/>
            <a:ext cx="1066800" cy="99060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1"/>
          <p:cNvSpPr txBox="1">
            <a:spLocks noChangeArrowheads="1"/>
          </p:cNvSpPr>
          <p:nvPr/>
        </p:nvSpPr>
        <p:spPr bwMode="auto">
          <a:xfrm>
            <a:off x="1643063" y="357188"/>
            <a:ext cx="5643562" cy="707886"/>
          </a:xfrm>
          <a:prstGeom prst="rect">
            <a:avLst/>
          </a:prstGeom>
          <a:noFill/>
          <a:ln w="9525">
            <a:noFill/>
            <a:miter lim="800000"/>
            <a:headEnd/>
            <a:tailEnd/>
          </a:ln>
        </p:spPr>
        <p:txBody>
          <a:bodyPr>
            <a:spAutoFit/>
          </a:bodyPr>
          <a:lstStyle/>
          <a:p>
            <a:pPr algn="ctr"/>
            <a:r>
              <a:rPr lang="en-US" sz="4000" b="1" dirty="0">
                <a:solidFill>
                  <a:srgbClr val="C00000"/>
                </a:solidFill>
              </a:rPr>
              <a:t>Learning styles II</a:t>
            </a:r>
            <a:endParaRPr lang="en-GB" sz="4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625" y="428625"/>
            <a:ext cx="8153400" cy="914400"/>
          </a:xfrm>
        </p:spPr>
        <p:txBody>
          <a:bodyPr anchor="t"/>
          <a:lstStyle/>
          <a:p>
            <a:r>
              <a:rPr lang="da-DK" sz="4000" b="1" dirty="0" smtClean="0">
                <a:solidFill>
                  <a:srgbClr val="C00000"/>
                </a:solidFill>
              </a:rPr>
              <a:t>WHAT IS LEARING STYLE?</a:t>
            </a:r>
          </a:p>
        </p:txBody>
      </p:sp>
      <p:sp>
        <p:nvSpPr>
          <p:cNvPr id="32771" name="Rectangle 3"/>
          <p:cNvSpPr>
            <a:spLocks noGrp="1" noChangeArrowheads="1"/>
          </p:cNvSpPr>
          <p:nvPr>
            <p:ph type="body" idx="1"/>
          </p:nvPr>
        </p:nvSpPr>
        <p:spPr>
          <a:xfrm>
            <a:off x="214313" y="1643063"/>
            <a:ext cx="8643937" cy="4714875"/>
          </a:xfrm>
          <a:noFill/>
        </p:spPr>
        <p:txBody>
          <a:bodyPr/>
          <a:lstStyle/>
          <a:p>
            <a:pPr>
              <a:lnSpc>
                <a:spcPct val="150000"/>
              </a:lnSpc>
            </a:pPr>
            <a:r>
              <a:rPr lang="en-US" dirty="0" smtClean="0"/>
              <a:t>The way in which each individual learner begins to concentrate on, process, absorb, and retain new and difficult information.</a:t>
            </a:r>
          </a:p>
          <a:p>
            <a:pPr>
              <a:lnSpc>
                <a:spcPct val="150000"/>
              </a:lnSpc>
            </a:pPr>
            <a:r>
              <a:rPr lang="en-US" dirty="0" smtClean="0"/>
              <a:t>Learning styles are the most important tool for us when we construct knowledge.</a:t>
            </a:r>
          </a:p>
          <a:p>
            <a:pPr>
              <a:lnSpc>
                <a:spcPct val="150000"/>
              </a:lnSpc>
            </a:pPr>
            <a:r>
              <a:rPr lang="en-US" dirty="0" smtClean="0"/>
              <a:t>The right way of studying does not exist.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34" y="357166"/>
            <a:ext cx="8153400" cy="914400"/>
          </a:xfrm>
        </p:spPr>
        <p:txBody>
          <a:bodyPr anchor="t"/>
          <a:lstStyle/>
          <a:p>
            <a:r>
              <a:rPr lang="da-DK" b="1" dirty="0" smtClean="0">
                <a:solidFill>
                  <a:srgbClr val="C00000"/>
                </a:solidFill>
              </a:rPr>
              <a:t>WHAT IS LEARING STYLE?</a:t>
            </a:r>
            <a:endParaRPr lang="da-DK" b="1" dirty="0" smtClean="0">
              <a:solidFill>
                <a:srgbClr val="C00000"/>
              </a:solidFill>
              <a:latin typeface="Arial Unicode MS" pitchFamily="34" charset="-128"/>
            </a:endParaRPr>
          </a:p>
        </p:txBody>
      </p:sp>
      <p:sp>
        <p:nvSpPr>
          <p:cNvPr id="33795" name="Rectangle 3"/>
          <p:cNvSpPr>
            <a:spLocks noGrp="1" noChangeArrowheads="1"/>
          </p:cNvSpPr>
          <p:nvPr>
            <p:ph type="body" idx="1"/>
          </p:nvPr>
        </p:nvSpPr>
        <p:spPr>
          <a:xfrm>
            <a:off x="214282" y="1285860"/>
            <a:ext cx="8715436" cy="5214974"/>
          </a:xfrm>
          <a:noFill/>
        </p:spPr>
        <p:txBody>
          <a:bodyPr/>
          <a:lstStyle/>
          <a:p>
            <a:pPr>
              <a:lnSpc>
                <a:spcPct val="150000"/>
              </a:lnSpc>
            </a:pPr>
            <a:r>
              <a:rPr lang="en-US" dirty="0" smtClean="0"/>
              <a:t>Everybody learns in his individual way, but without knowing this way, you can’t learn efficiently – sometimes you can’t learn at all.           SO</a:t>
            </a:r>
          </a:p>
          <a:p>
            <a:pPr>
              <a:lnSpc>
                <a:spcPct val="150000"/>
              </a:lnSpc>
            </a:pPr>
            <a:r>
              <a:rPr lang="en-US" dirty="0" smtClean="0"/>
              <a:t>Learning styles are strategies or regular mental behaviors that are habitually applied by an individual to learning.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6"/>
          <p:cNvSpPr>
            <a:spLocks noGrp="1" noChangeArrowheads="1"/>
          </p:cNvSpPr>
          <p:nvPr>
            <p:ph type="sldNum" sz="quarter" idx="12"/>
          </p:nvPr>
        </p:nvSpPr>
        <p:spPr>
          <a:noFill/>
        </p:spPr>
        <p:txBody>
          <a:bodyPr/>
          <a:lstStyle/>
          <a:p>
            <a:fld id="{14319F78-21B4-43B1-8634-506E803DB205}" type="slidenum">
              <a:rPr lang="ar-SA" smtClean="0">
                <a:cs typeface="Arial" charset="0"/>
              </a:rPr>
              <a:pPr/>
              <a:t>18</a:t>
            </a:fld>
            <a:endParaRPr lang="en-GB" smtClean="0">
              <a:cs typeface="Arial" charset="0"/>
            </a:endParaRPr>
          </a:p>
        </p:txBody>
      </p:sp>
      <p:sp>
        <p:nvSpPr>
          <p:cNvPr id="30723" name="Rectangle 2"/>
          <p:cNvSpPr>
            <a:spLocks noGrp="1" noChangeArrowheads="1"/>
          </p:cNvSpPr>
          <p:nvPr>
            <p:ph type="ctrTitle"/>
          </p:nvPr>
        </p:nvSpPr>
        <p:spPr>
          <a:xfrm>
            <a:off x="762000" y="304800"/>
            <a:ext cx="7772400" cy="1143000"/>
          </a:xfrm>
          <a:solidFill>
            <a:schemeClr val="bg1"/>
          </a:solidFill>
        </p:spPr>
        <p:txBody>
          <a:bodyPr/>
          <a:lstStyle/>
          <a:p>
            <a:pPr eaLnBrk="1" hangingPunct="1"/>
            <a:r>
              <a:rPr lang="en-US" sz="4000" b="1" dirty="0" smtClean="0">
                <a:solidFill>
                  <a:srgbClr val="FF0000"/>
                </a:solidFill>
              </a:rPr>
              <a:t>EXPERIMENTAL LEARNING</a:t>
            </a:r>
            <a:r>
              <a:rPr lang="en-US" sz="4000" b="1" i="1" dirty="0" smtClean="0">
                <a:solidFill>
                  <a:srgbClr val="FF0000"/>
                </a:solidFill>
              </a:rPr>
              <a:t/>
            </a:r>
            <a:br>
              <a:rPr lang="en-US" sz="4000" b="1" i="1" dirty="0" smtClean="0">
                <a:solidFill>
                  <a:srgbClr val="FF0000"/>
                </a:solidFill>
              </a:rPr>
            </a:br>
            <a:r>
              <a:rPr lang="en-US" sz="4000" b="1" dirty="0" smtClean="0">
                <a:solidFill>
                  <a:srgbClr val="FF0000"/>
                </a:solidFill>
              </a:rPr>
              <a:t>Learning Cycle</a:t>
            </a:r>
          </a:p>
        </p:txBody>
      </p:sp>
      <p:sp>
        <p:nvSpPr>
          <p:cNvPr id="30724" name="AutoShape 3"/>
          <p:cNvSpPr>
            <a:spLocks noChangeArrowheads="1"/>
          </p:cNvSpPr>
          <p:nvPr/>
        </p:nvSpPr>
        <p:spPr bwMode="auto">
          <a:xfrm>
            <a:off x="3124200" y="1517650"/>
            <a:ext cx="3200400" cy="1127125"/>
          </a:xfrm>
          <a:prstGeom prst="roundRect">
            <a:avLst>
              <a:gd name="adj" fmla="val 16667"/>
            </a:avLst>
          </a:prstGeom>
          <a:noFill/>
          <a:ln w="19050">
            <a:solidFill>
              <a:schemeClr val="tx1"/>
            </a:solidFill>
            <a:round/>
            <a:headEnd/>
            <a:tailEnd/>
          </a:ln>
        </p:spPr>
        <p:txBody>
          <a:bodyPr>
            <a:spAutoFit/>
          </a:bodyPr>
          <a:lstStyle/>
          <a:p>
            <a:pPr algn="ctr">
              <a:spcBef>
                <a:spcPct val="50000"/>
              </a:spcBef>
            </a:pPr>
            <a:r>
              <a:rPr lang="en-US" sz="2000">
                <a:latin typeface="Century Gothic" pitchFamily="34" charset="0"/>
              </a:rPr>
              <a:t>Concrete experience: perception of the objective world.</a:t>
            </a:r>
          </a:p>
        </p:txBody>
      </p:sp>
      <p:sp>
        <p:nvSpPr>
          <p:cNvPr id="30725" name="AutoShape 4"/>
          <p:cNvSpPr>
            <a:spLocks noChangeArrowheads="1"/>
          </p:cNvSpPr>
          <p:nvPr/>
        </p:nvSpPr>
        <p:spPr bwMode="auto">
          <a:xfrm>
            <a:off x="5410200" y="3048000"/>
            <a:ext cx="3175000" cy="1463675"/>
          </a:xfrm>
          <a:prstGeom prst="roundRect">
            <a:avLst>
              <a:gd name="adj" fmla="val 16667"/>
            </a:avLst>
          </a:prstGeom>
          <a:solidFill>
            <a:schemeClr val="bg1"/>
          </a:solidFill>
          <a:ln w="19050">
            <a:solidFill>
              <a:schemeClr val="tx1"/>
            </a:solidFill>
            <a:round/>
            <a:headEnd/>
            <a:tailEnd/>
          </a:ln>
        </p:spPr>
        <p:txBody>
          <a:bodyPr>
            <a:spAutoFit/>
          </a:bodyPr>
          <a:lstStyle/>
          <a:p>
            <a:pPr algn="ctr">
              <a:spcBef>
                <a:spcPct val="50000"/>
              </a:spcBef>
            </a:pPr>
            <a:r>
              <a:rPr lang="en-US" sz="2000">
                <a:latin typeface="Century Gothic" pitchFamily="34" charset="0"/>
              </a:rPr>
              <a:t>Observation and reflection: the beginning of internalization</a:t>
            </a:r>
          </a:p>
        </p:txBody>
      </p:sp>
      <p:sp>
        <p:nvSpPr>
          <p:cNvPr id="30726" name="AutoShape 5"/>
          <p:cNvSpPr>
            <a:spLocks noChangeArrowheads="1"/>
          </p:cNvSpPr>
          <p:nvPr/>
        </p:nvSpPr>
        <p:spPr bwMode="auto">
          <a:xfrm>
            <a:off x="2873375" y="4724400"/>
            <a:ext cx="3162300" cy="1800225"/>
          </a:xfrm>
          <a:prstGeom prst="roundRect">
            <a:avLst>
              <a:gd name="adj" fmla="val 16667"/>
            </a:avLst>
          </a:prstGeom>
          <a:noFill/>
          <a:ln w="19050">
            <a:solidFill>
              <a:schemeClr val="tx1"/>
            </a:solidFill>
            <a:round/>
            <a:headEnd/>
            <a:tailEnd/>
          </a:ln>
        </p:spPr>
        <p:txBody>
          <a:bodyPr>
            <a:spAutoFit/>
          </a:bodyPr>
          <a:lstStyle/>
          <a:p>
            <a:pPr algn="ctr">
              <a:spcBef>
                <a:spcPct val="50000"/>
              </a:spcBef>
            </a:pPr>
            <a:r>
              <a:rPr lang="en-US" sz="2000">
                <a:latin typeface="Century Gothic" pitchFamily="34" charset="0"/>
              </a:rPr>
              <a:t>Abstract conceptualisation: step back and draw conclusions or make generalisations</a:t>
            </a:r>
          </a:p>
        </p:txBody>
      </p:sp>
      <p:sp>
        <p:nvSpPr>
          <p:cNvPr id="30727" name="AutoShape 6"/>
          <p:cNvSpPr>
            <a:spLocks noChangeArrowheads="1"/>
          </p:cNvSpPr>
          <p:nvPr/>
        </p:nvSpPr>
        <p:spPr bwMode="auto">
          <a:xfrm>
            <a:off x="609600" y="2971800"/>
            <a:ext cx="2997200" cy="1463675"/>
          </a:xfrm>
          <a:prstGeom prst="roundRect">
            <a:avLst>
              <a:gd name="adj" fmla="val 16667"/>
            </a:avLst>
          </a:prstGeom>
          <a:solidFill>
            <a:schemeClr val="bg1"/>
          </a:solidFill>
          <a:ln w="19050">
            <a:solidFill>
              <a:schemeClr val="tx1"/>
            </a:solidFill>
            <a:round/>
            <a:headEnd/>
            <a:tailEnd/>
          </a:ln>
        </p:spPr>
        <p:txBody>
          <a:bodyPr>
            <a:spAutoFit/>
          </a:bodyPr>
          <a:lstStyle/>
          <a:p>
            <a:pPr algn="ctr">
              <a:spcBef>
                <a:spcPct val="50000"/>
              </a:spcBef>
            </a:pPr>
            <a:r>
              <a:rPr lang="en-US" sz="2000">
                <a:latin typeface="Century Gothic" pitchFamily="34" charset="0"/>
              </a:rPr>
              <a:t>Active experimentation: testing theory in new situations</a:t>
            </a:r>
          </a:p>
        </p:txBody>
      </p:sp>
      <p:sp>
        <p:nvSpPr>
          <p:cNvPr id="30728" name="Line 7"/>
          <p:cNvSpPr>
            <a:spLocks noChangeShapeType="1"/>
          </p:cNvSpPr>
          <p:nvPr/>
        </p:nvSpPr>
        <p:spPr bwMode="auto">
          <a:xfrm flipV="1">
            <a:off x="2286000" y="1981200"/>
            <a:ext cx="762000" cy="838200"/>
          </a:xfrm>
          <a:prstGeom prst="line">
            <a:avLst/>
          </a:prstGeom>
          <a:noFill/>
          <a:ln w="76200">
            <a:solidFill>
              <a:schemeClr val="tx1"/>
            </a:solidFill>
            <a:round/>
            <a:headEnd/>
            <a:tailEnd type="triangle" w="med" len="med"/>
          </a:ln>
        </p:spPr>
        <p:txBody>
          <a:bodyPr/>
          <a:lstStyle/>
          <a:p>
            <a:endParaRPr lang="en-US"/>
          </a:p>
        </p:txBody>
      </p:sp>
      <p:sp>
        <p:nvSpPr>
          <p:cNvPr id="30729" name="Line 8"/>
          <p:cNvSpPr>
            <a:spLocks noChangeShapeType="1"/>
          </p:cNvSpPr>
          <p:nvPr/>
        </p:nvSpPr>
        <p:spPr bwMode="auto">
          <a:xfrm>
            <a:off x="6400800" y="1981200"/>
            <a:ext cx="685800" cy="990600"/>
          </a:xfrm>
          <a:prstGeom prst="line">
            <a:avLst/>
          </a:prstGeom>
          <a:noFill/>
          <a:ln w="76200">
            <a:solidFill>
              <a:schemeClr val="tx1"/>
            </a:solidFill>
            <a:round/>
            <a:headEnd/>
            <a:tailEnd type="triangle" w="med" len="med"/>
          </a:ln>
        </p:spPr>
        <p:txBody>
          <a:bodyPr/>
          <a:lstStyle/>
          <a:p>
            <a:endParaRPr lang="en-US"/>
          </a:p>
        </p:txBody>
      </p:sp>
      <p:sp>
        <p:nvSpPr>
          <p:cNvPr id="30730" name="Line 9"/>
          <p:cNvSpPr>
            <a:spLocks noChangeShapeType="1"/>
          </p:cNvSpPr>
          <p:nvPr/>
        </p:nvSpPr>
        <p:spPr bwMode="auto">
          <a:xfrm flipH="1">
            <a:off x="6248400" y="4572000"/>
            <a:ext cx="685800" cy="533400"/>
          </a:xfrm>
          <a:prstGeom prst="line">
            <a:avLst/>
          </a:prstGeom>
          <a:noFill/>
          <a:ln w="76200">
            <a:solidFill>
              <a:schemeClr val="tx1"/>
            </a:solidFill>
            <a:round/>
            <a:headEnd/>
            <a:tailEnd type="triangle" w="med" len="med"/>
          </a:ln>
        </p:spPr>
        <p:txBody>
          <a:bodyPr/>
          <a:lstStyle/>
          <a:p>
            <a:endParaRPr lang="en-US"/>
          </a:p>
        </p:txBody>
      </p:sp>
      <p:sp>
        <p:nvSpPr>
          <p:cNvPr id="30731" name="Line 10"/>
          <p:cNvSpPr>
            <a:spLocks noChangeShapeType="1"/>
          </p:cNvSpPr>
          <p:nvPr/>
        </p:nvSpPr>
        <p:spPr bwMode="auto">
          <a:xfrm>
            <a:off x="2362200" y="4572000"/>
            <a:ext cx="381000" cy="533400"/>
          </a:xfrm>
          <a:prstGeom prst="line">
            <a:avLst/>
          </a:prstGeom>
          <a:noFill/>
          <a:ln w="76200">
            <a:solidFill>
              <a:schemeClr val="tx1"/>
            </a:solidFill>
            <a:round/>
            <a:headEnd type="triangle" w="med" len="med"/>
            <a:tailEnd/>
          </a:ln>
        </p:spPr>
        <p:txBody>
          <a:bodyPr/>
          <a:lstStyle/>
          <a:p>
            <a:endParaRPr lang="en-US"/>
          </a:p>
        </p:txBody>
      </p:sp>
      <p:sp>
        <p:nvSpPr>
          <p:cNvPr id="30732" name="Rectangle 11"/>
          <p:cNvSpPr>
            <a:spLocks noChangeArrowheads="1"/>
          </p:cNvSpPr>
          <p:nvPr/>
        </p:nvSpPr>
        <p:spPr bwMode="auto">
          <a:xfrm>
            <a:off x="6400800" y="5638800"/>
            <a:ext cx="2590800" cy="936625"/>
          </a:xfrm>
          <a:prstGeom prst="rect">
            <a:avLst/>
          </a:prstGeom>
          <a:noFill/>
          <a:ln w="9525">
            <a:noFill/>
            <a:miter lim="800000"/>
            <a:headEnd/>
            <a:tailEnd/>
          </a:ln>
        </p:spPr>
        <p:txBody>
          <a:bodyPr anchor="ctr"/>
          <a:lstStyle/>
          <a:p>
            <a:r>
              <a:rPr lang="en-US" sz="2000" i="1">
                <a:solidFill>
                  <a:schemeClr val="tx2"/>
                </a:solidFill>
                <a:latin typeface="Century Gothic" pitchFamily="34" charset="0"/>
              </a:rPr>
              <a:t>Kolb et al (1984)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2"/>
          <p:cNvGraphicFramePr>
            <a:graphicFrameLocks/>
          </p:cNvGraphicFramePr>
          <p:nvPr>
            <p:ph sz="half" idx="2"/>
          </p:nvPr>
        </p:nvGraphicFramePr>
        <p:xfrm>
          <a:off x="357188" y="857250"/>
          <a:ext cx="8172450" cy="5503863"/>
        </p:xfrm>
        <a:graphic>
          <a:graphicData uri="http://schemas.openxmlformats.org/drawingml/2006/compatibility">
            <com:legacyDrawing xmlns:com="http://schemas.openxmlformats.org/drawingml/2006/compatibility" spid="_x0000_s215042"/>
          </a:graphicData>
        </a:graphic>
      </p:graphicFrame>
      <p:sp>
        <p:nvSpPr>
          <p:cNvPr id="1036" name="Text Box 12"/>
          <p:cNvSpPr txBox="1">
            <a:spLocks noChangeArrowheads="1"/>
          </p:cNvSpPr>
          <p:nvPr/>
        </p:nvSpPr>
        <p:spPr bwMode="auto">
          <a:xfrm>
            <a:off x="1332981" y="620688"/>
            <a:ext cx="5938036" cy="707886"/>
          </a:xfrm>
          <a:prstGeom prst="rect">
            <a:avLst/>
          </a:prstGeom>
          <a:noFill/>
          <a:ln w="9525">
            <a:noFill/>
            <a:miter lim="800000"/>
            <a:headEnd/>
            <a:tailEnd/>
          </a:ln>
        </p:spPr>
        <p:txBody>
          <a:bodyPr wrap="none">
            <a:spAutoFit/>
          </a:bodyPr>
          <a:lstStyle/>
          <a:p>
            <a:pPr algn="ctr"/>
            <a:r>
              <a:rPr lang="en-GB" sz="4000" b="1" dirty="0">
                <a:solidFill>
                  <a:srgbClr val="FF0000"/>
                </a:solidFill>
                <a:latin typeface="+mj-lt"/>
              </a:rPr>
              <a:t>Kolb’s Experiential Cycle </a:t>
            </a:r>
          </a:p>
        </p:txBody>
      </p:sp>
      <p:sp>
        <p:nvSpPr>
          <p:cNvPr id="1037" name="Date Placeholder 5"/>
          <p:cNvSpPr>
            <a:spLocks noGrp="1"/>
          </p:cNvSpPr>
          <p:nvPr>
            <p:ph type="dt" sz="quarter" idx="10"/>
          </p:nvPr>
        </p:nvSpPr>
        <p:spPr>
          <a:noFill/>
        </p:spPr>
        <p:txBody>
          <a:bodyPr/>
          <a:lstStyle/>
          <a:p>
            <a:fld id="{EF1E725C-F162-421F-B94A-37B52F5A36AD}" type="datetime1">
              <a:rPr lang="ar-SA" sz="1800" smtClean="0">
                <a:cs typeface="Arial" charset="0"/>
              </a:rPr>
              <a:pPr/>
              <a:t>14/10/1432</a:t>
            </a:fld>
            <a:endParaRPr lang="en-GB" sz="1800" smtClean="0">
              <a:cs typeface="Arial" charset="0"/>
            </a:endParaRPr>
          </a:p>
        </p:txBody>
      </p:sp>
      <p:sp>
        <p:nvSpPr>
          <p:cNvPr id="1038" name="Slide Number Placeholder 6"/>
          <p:cNvSpPr>
            <a:spLocks noGrp="1"/>
          </p:cNvSpPr>
          <p:nvPr>
            <p:ph type="sldNum" sz="quarter" idx="12"/>
          </p:nvPr>
        </p:nvSpPr>
        <p:spPr>
          <a:noFill/>
        </p:spPr>
        <p:txBody>
          <a:bodyPr/>
          <a:lstStyle/>
          <a:p>
            <a:fld id="{D66966F6-F075-4AB4-8501-0460A0736750}" type="slidenum">
              <a:rPr lang="en-GB" sz="1800" smtClean="0">
                <a:cs typeface="Arial" charset="0"/>
              </a:rPr>
              <a:pPr/>
              <a:t>19</a:t>
            </a:fld>
            <a:endParaRPr lang="en-GB" sz="1800" smtClean="0">
              <a:cs typeface="Arial" charset="0"/>
            </a:endParaRPr>
          </a:p>
        </p:txBody>
      </p:sp>
      <p:sp>
        <p:nvSpPr>
          <p:cNvPr id="1039" name="Footer Placeholder 7"/>
          <p:cNvSpPr>
            <a:spLocks noGrp="1"/>
          </p:cNvSpPr>
          <p:nvPr>
            <p:ph type="ftr" sz="quarter" idx="11"/>
          </p:nvPr>
        </p:nvSpPr>
        <p:spPr>
          <a:xfrm>
            <a:off x="3143240" y="5929330"/>
            <a:ext cx="3357586" cy="642942"/>
          </a:xfrm>
          <a:noFill/>
        </p:spPr>
        <p:txBody>
          <a:bodyPr/>
          <a:lstStyle/>
          <a:p>
            <a:r>
              <a:rPr lang="en-US" sz="1800" b="1" dirty="0" smtClean="0">
                <a:cs typeface="Arial" charset="0"/>
              </a:rPr>
              <a:t>How students learn better in family medicine rotation </a:t>
            </a:r>
            <a:endParaRPr lang="en-GB" sz="1800" b="1" dirty="0"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ar-SA" b="1" dirty="0" smtClean="0"/>
              <a:t>Learning</a:t>
            </a:r>
            <a:endParaRPr lang="en-GB" b="1" dirty="0" smtClean="0"/>
          </a:p>
        </p:txBody>
      </p:sp>
      <p:sp>
        <p:nvSpPr>
          <p:cNvPr id="19459" name="Rectangle 3"/>
          <p:cNvSpPr>
            <a:spLocks noGrp="1" noChangeArrowheads="1"/>
          </p:cNvSpPr>
          <p:nvPr>
            <p:ph type="body" idx="1"/>
          </p:nvPr>
        </p:nvSpPr>
        <p:spPr/>
        <p:txBody>
          <a:bodyPr/>
          <a:lstStyle/>
          <a:p>
            <a:pPr algn="just" eaLnBrk="1" hangingPunct="1">
              <a:lnSpc>
                <a:spcPct val="130000"/>
              </a:lnSpc>
            </a:pPr>
            <a:r>
              <a:rPr lang="en-US" altLang="ar-SA" sz="3600" b="1" dirty="0" smtClean="0"/>
              <a:t>It is a relatively permanent change in behavior and in the content of a course, is brought about by a planned learning experience.</a:t>
            </a:r>
            <a:endParaRPr lang="en-GB" dirty="0" smtClean="0"/>
          </a:p>
        </p:txBody>
      </p:sp>
      <p:sp>
        <p:nvSpPr>
          <p:cNvPr id="19460" name="Date Placeholder 5"/>
          <p:cNvSpPr>
            <a:spLocks noGrp="1"/>
          </p:cNvSpPr>
          <p:nvPr>
            <p:ph type="dt" sz="quarter" idx="10"/>
          </p:nvPr>
        </p:nvSpPr>
        <p:spPr>
          <a:noFill/>
        </p:spPr>
        <p:txBody>
          <a:bodyPr/>
          <a:lstStyle/>
          <a:p>
            <a:fld id="{17C5D9BB-BFE2-4C95-8A56-46574E8BB7C0}" type="datetime1">
              <a:rPr lang="ar-SA" smtClean="0">
                <a:cs typeface="Arial" charset="0"/>
              </a:rPr>
              <a:pPr/>
              <a:t>14/10/1432</a:t>
            </a:fld>
            <a:endParaRPr lang="en-GB" smtClean="0">
              <a:cs typeface="Arial" charset="0"/>
            </a:endParaRPr>
          </a:p>
        </p:txBody>
      </p:sp>
      <p:sp>
        <p:nvSpPr>
          <p:cNvPr id="19461" name="Slide Number Placeholder 6"/>
          <p:cNvSpPr>
            <a:spLocks noGrp="1"/>
          </p:cNvSpPr>
          <p:nvPr>
            <p:ph type="sldNum" sz="quarter" idx="12"/>
          </p:nvPr>
        </p:nvSpPr>
        <p:spPr>
          <a:noFill/>
        </p:spPr>
        <p:txBody>
          <a:bodyPr/>
          <a:lstStyle/>
          <a:p>
            <a:fld id="{A39CFDF1-AE52-4448-ADF3-5DA31A25DA4A}" type="slidenum">
              <a:rPr lang="en-GB" smtClean="0">
                <a:cs typeface="Arial" charset="0"/>
              </a:rPr>
              <a:pPr/>
              <a:t>2</a:t>
            </a:fld>
            <a:endParaRPr lang="en-GB" smtClean="0">
              <a:cs typeface="Arial" charset="0"/>
            </a:endParaRPr>
          </a:p>
        </p:txBody>
      </p:sp>
      <p:sp>
        <p:nvSpPr>
          <p:cNvPr id="19462"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428625"/>
          <a:ext cx="9144000" cy="5849214"/>
        </p:xfrm>
        <a:graphic>
          <a:graphicData uri="http://schemas.openxmlformats.org/drawingml/2006/table">
            <a:tbl>
              <a:tblPr firstRow="1" bandRow="1">
                <a:tableStyleId>{5C22544A-7EE6-4342-B048-85BDC9FD1C3A}</a:tableStyleId>
              </a:tblPr>
              <a:tblGrid>
                <a:gridCol w="1571604"/>
                <a:gridCol w="3857652"/>
                <a:gridCol w="3714744"/>
              </a:tblGrid>
              <a:tr h="1272183">
                <a:tc>
                  <a:txBody>
                    <a:bodyPr/>
                    <a:lstStyle/>
                    <a:p>
                      <a:pPr algn="ctr" rtl="0"/>
                      <a:endParaRPr lang="en-US" sz="2800" dirty="0"/>
                    </a:p>
                  </a:txBody>
                  <a:tcPr marL="9525" marR="9525" marT="9525" marB="9525" anchor="ctr">
                    <a:solidFill>
                      <a:schemeClr val="tx1">
                        <a:lumMod val="65000"/>
                        <a:lumOff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MATURE READERS </a:t>
                      </a:r>
                    </a:p>
                    <a:p>
                      <a:pPr algn="ctr" rtl="0"/>
                      <a:r>
                        <a:rPr lang="en-US" sz="2800" dirty="0">
                          <a:solidFill>
                            <a:schemeClr val="bg1"/>
                          </a:solidFill>
                        </a:rPr>
                        <a:t/>
                      </a:r>
                      <a:br>
                        <a:rPr lang="en-US" sz="2800" dirty="0">
                          <a:solidFill>
                            <a:schemeClr val="bg1"/>
                          </a:solidFill>
                        </a:rPr>
                      </a:br>
                      <a:endParaRPr lang="en-US" sz="2800" dirty="0">
                        <a:solidFill>
                          <a:schemeClr val="bg1"/>
                        </a:solidFill>
                      </a:endParaRPr>
                    </a:p>
                  </a:txBody>
                  <a:tcPr marL="9525" marR="9525" marT="9525" marB="9525" anchor="ctr">
                    <a:solidFill>
                      <a:schemeClr val="tx1">
                        <a:lumMod val="65000"/>
                        <a:lumOff val="35000"/>
                      </a:schemeClr>
                    </a:solidFill>
                  </a:tcPr>
                </a:tc>
                <a:tc>
                  <a:txBody>
                    <a:bodyPr/>
                    <a:lstStyle/>
                    <a:p>
                      <a:pPr algn="l" rtl="0"/>
                      <a:r>
                        <a:rPr lang="en-US" sz="2800" dirty="0" smtClean="0">
                          <a:solidFill>
                            <a:schemeClr val="bg1"/>
                          </a:solidFill>
                        </a:rPr>
                        <a:t> </a:t>
                      </a:r>
                      <a:r>
                        <a:rPr lang="en-US" sz="2800" dirty="0" smtClean="0">
                          <a:solidFill>
                            <a:schemeClr val="bg1"/>
                          </a:solidFill>
                        </a:rPr>
                        <a:t>IMMATURE</a:t>
                      </a:r>
                      <a:endParaRPr lang="en-US" sz="2800" dirty="0">
                        <a:solidFill>
                          <a:schemeClr val="bg1"/>
                        </a:solidFill>
                      </a:endParaRPr>
                    </a:p>
                  </a:txBody>
                  <a:tcPr>
                    <a:solidFill>
                      <a:schemeClr val="tx1">
                        <a:lumMod val="65000"/>
                        <a:lumOff val="35000"/>
                      </a:schemeClr>
                    </a:solidFill>
                  </a:tcPr>
                </a:tc>
              </a:tr>
              <a:tr h="4550004">
                <a:tc>
                  <a:txBody>
                    <a:bodyPr/>
                    <a:lstStyle/>
                    <a:p>
                      <a:pPr algn="l" rtl="0"/>
                      <a:r>
                        <a:rPr lang="en-US" sz="2800" dirty="0">
                          <a:solidFill>
                            <a:schemeClr val="tx1"/>
                          </a:solidFill>
                        </a:rPr>
                        <a:t>BEFORE READING </a:t>
                      </a:r>
                    </a:p>
                  </a:txBody>
                  <a:tcPr marL="9525" marR="9525" marT="9525" marB="9525" anchor="ctr">
                    <a:solidFill>
                      <a:schemeClr val="accent1">
                        <a:lumMod val="20000"/>
                        <a:lumOff val="80000"/>
                      </a:schemeClr>
                    </a:solidFill>
                  </a:tcPr>
                </a:tc>
                <a:tc>
                  <a:txBody>
                    <a:bodyPr/>
                    <a:lstStyle/>
                    <a:p>
                      <a:pPr algn="l" rtl="0">
                        <a:buFont typeface="Arial" pitchFamily="34" charset="0"/>
                        <a:buChar char="•"/>
                      </a:pPr>
                      <a:r>
                        <a:rPr lang="en-US" sz="2800" dirty="0" smtClean="0">
                          <a:solidFill>
                            <a:schemeClr val="tx1"/>
                          </a:solidFill>
                        </a:rPr>
                        <a:t>Activate </a:t>
                      </a:r>
                      <a:r>
                        <a:rPr lang="en-US" sz="2800" dirty="0">
                          <a:solidFill>
                            <a:schemeClr val="tx1"/>
                          </a:solidFill>
                        </a:rPr>
                        <a:t>prior </a:t>
                      </a:r>
                      <a:r>
                        <a:rPr lang="en-US" sz="2800" dirty="0" smtClean="0">
                          <a:solidFill>
                            <a:schemeClr val="tx1"/>
                          </a:solidFill>
                        </a:rPr>
                        <a:t>knowledge</a:t>
                      </a:r>
                    </a:p>
                    <a:p>
                      <a:pPr algn="l" rtl="0">
                        <a:buFont typeface="Arial" pitchFamily="34" charset="0"/>
                        <a:buChar char="•"/>
                      </a:pPr>
                      <a:r>
                        <a:rPr lang="en-US" sz="2800" dirty="0" smtClean="0">
                          <a:solidFill>
                            <a:schemeClr val="tx1"/>
                          </a:solidFill>
                        </a:rPr>
                        <a:t>Understand </a:t>
                      </a:r>
                      <a:r>
                        <a:rPr lang="en-US" sz="2800" dirty="0">
                          <a:solidFill>
                            <a:schemeClr val="tx1"/>
                          </a:solidFill>
                        </a:rPr>
                        <a:t>task and set </a:t>
                      </a:r>
                      <a:r>
                        <a:rPr lang="en-US" sz="2800" dirty="0" smtClean="0">
                          <a:solidFill>
                            <a:schemeClr val="tx1"/>
                          </a:solidFill>
                        </a:rPr>
                        <a:t>purpose</a:t>
                      </a:r>
                    </a:p>
                    <a:p>
                      <a:pPr algn="l" rtl="0">
                        <a:buFont typeface="Arial"/>
                        <a:buChar char="•"/>
                      </a:pPr>
                      <a:r>
                        <a:rPr lang="en-US" sz="2800" dirty="0" smtClean="0">
                          <a:solidFill>
                            <a:schemeClr val="tx1"/>
                          </a:solidFill>
                        </a:rPr>
                        <a:t>Choose </a:t>
                      </a:r>
                      <a:r>
                        <a:rPr lang="en-US" sz="2800" dirty="0">
                          <a:solidFill>
                            <a:schemeClr val="tx1"/>
                          </a:solidFill>
                        </a:rPr>
                        <a:t>appropriate </a:t>
                      </a:r>
                      <a:r>
                        <a:rPr lang="en-US" sz="2800" dirty="0" smtClean="0">
                          <a:solidFill>
                            <a:schemeClr val="tx1"/>
                          </a:solidFill>
                        </a:rPr>
                        <a:t>strategies</a:t>
                      </a:r>
                    </a:p>
                    <a:p>
                      <a:pPr algn="l" rtl="0">
                        <a:buFont typeface="Arial" pitchFamily="34" charset="0"/>
                        <a:buChar char="•"/>
                      </a:pPr>
                      <a:r>
                        <a:rPr lang="en-US" sz="2800" dirty="0" smtClean="0">
                          <a:solidFill>
                            <a:schemeClr val="tx1"/>
                          </a:solidFill>
                        </a:rPr>
                        <a:t> Focus attention </a:t>
                      </a:r>
                    </a:p>
                    <a:p>
                      <a:pPr algn="l" rtl="0">
                        <a:buFont typeface="Arial" pitchFamily="34" charset="0"/>
                        <a:buNone/>
                      </a:pPr>
                      <a:endParaRPr lang="en-US" sz="2800" dirty="0" smtClean="0">
                        <a:solidFill>
                          <a:schemeClr val="tx1"/>
                        </a:solidFill>
                      </a:endParaRPr>
                    </a:p>
                    <a:p>
                      <a:pPr algn="l" rtl="0">
                        <a:buFont typeface="Arial"/>
                        <a:buChar char="•"/>
                      </a:pPr>
                      <a:r>
                        <a:rPr lang="en-US" sz="2800" dirty="0" smtClean="0">
                          <a:solidFill>
                            <a:schemeClr val="tx1"/>
                          </a:solidFill>
                        </a:rPr>
                        <a:t>Anticipate and predict </a:t>
                      </a:r>
                    </a:p>
                    <a:p>
                      <a:pPr algn="l" rtl="0">
                        <a:buFont typeface="Arial"/>
                        <a:buNone/>
                      </a:pPr>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pitchFamily="34" charset="0"/>
                        <a:buChar char="•"/>
                      </a:pPr>
                      <a:r>
                        <a:rPr lang="en-US" sz="2800" dirty="0" smtClean="0">
                          <a:solidFill>
                            <a:schemeClr val="tx1"/>
                          </a:solidFill>
                        </a:rPr>
                        <a:t>Start </a:t>
                      </a:r>
                      <a:r>
                        <a:rPr lang="en-US" sz="2800" dirty="0">
                          <a:solidFill>
                            <a:schemeClr val="tx1"/>
                          </a:solidFill>
                        </a:rPr>
                        <a:t>reading without preparation </a:t>
                      </a:r>
                      <a:endParaRPr lang="en-US" sz="2800" dirty="0" smtClean="0">
                        <a:solidFill>
                          <a:schemeClr val="tx1"/>
                        </a:solidFill>
                      </a:endParaRPr>
                    </a:p>
                    <a:p>
                      <a:pPr algn="l" rtl="0">
                        <a:buFont typeface="Arial" pitchFamily="34" charset="0"/>
                        <a:buNone/>
                      </a:pPr>
                      <a:endParaRPr lang="en-US" sz="2800" dirty="0">
                        <a:solidFill>
                          <a:schemeClr val="tx1"/>
                        </a:solidFill>
                      </a:endParaRPr>
                    </a:p>
                    <a:p>
                      <a:pPr algn="l" rtl="0">
                        <a:buFont typeface="Arial"/>
                        <a:buChar char="•"/>
                      </a:pPr>
                      <a:r>
                        <a:rPr lang="en-US" sz="2800" dirty="0">
                          <a:solidFill>
                            <a:schemeClr val="tx1"/>
                          </a:solidFill>
                        </a:rPr>
                        <a:t>Read without knowing </a:t>
                      </a:r>
                      <a:r>
                        <a:rPr lang="en-US" sz="2800" dirty="0" smtClean="0">
                          <a:solidFill>
                            <a:schemeClr val="tx1"/>
                          </a:solidFill>
                        </a:rPr>
                        <a:t>why</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800" dirty="0" smtClean="0">
                          <a:solidFill>
                            <a:schemeClr val="tx1"/>
                          </a:solidFill>
                        </a:rPr>
                        <a:t>Are easily distracted  </a:t>
                      </a:r>
                      <a:endParaRPr lang="en-US" sz="2800" dirty="0">
                        <a:solidFill>
                          <a:schemeClr val="tx1"/>
                        </a:solidFill>
                      </a:endParaRPr>
                    </a:p>
                    <a:p>
                      <a:pPr algn="l" rtl="0">
                        <a:buFont typeface="Arial"/>
                        <a:buChar char="•"/>
                      </a:pPr>
                      <a:r>
                        <a:rPr lang="en-US" sz="2800" dirty="0">
                          <a:solidFill>
                            <a:schemeClr val="tx1"/>
                          </a:solidFill>
                        </a:rPr>
                        <a:t>Read without considering how to approach the material </a:t>
                      </a: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142844" y="428625"/>
          <a:ext cx="8858250" cy="5593808"/>
        </p:xfrm>
        <a:graphic>
          <a:graphicData uri="http://schemas.openxmlformats.org/drawingml/2006/table">
            <a:tbl>
              <a:tblPr firstRow="1" bandRow="1">
                <a:tableStyleId>{5C22544A-7EE6-4342-B048-85BDC9FD1C3A}</a:tableStyleId>
              </a:tblPr>
              <a:tblGrid>
                <a:gridCol w="1714512"/>
                <a:gridCol w="4071966"/>
                <a:gridCol w="3071772"/>
              </a:tblGrid>
              <a:tr h="1142987">
                <a:tc>
                  <a:txBody>
                    <a:bodyPr/>
                    <a:lstStyle/>
                    <a:p>
                      <a:pPr algn="ctr" rtl="0"/>
                      <a:endParaRPr lang="en-US" sz="2800" dirty="0"/>
                    </a:p>
                  </a:txBody>
                  <a:tcPr marL="9525" marR="9525" marT="9525" marB="9525" anchor="ctr">
                    <a:solidFill>
                      <a:schemeClr val="tx1">
                        <a:lumMod val="65000"/>
                        <a:lumOff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MATURE READERS </a:t>
                      </a:r>
                    </a:p>
                    <a:p>
                      <a:pPr algn="ctr" rtl="0"/>
                      <a:r>
                        <a:rPr lang="en-US" sz="2800" dirty="0">
                          <a:solidFill>
                            <a:schemeClr val="bg1"/>
                          </a:solidFill>
                        </a:rPr>
                        <a:t/>
                      </a:r>
                      <a:br>
                        <a:rPr lang="en-US" sz="2800" dirty="0">
                          <a:solidFill>
                            <a:schemeClr val="bg1"/>
                          </a:solidFill>
                        </a:rPr>
                      </a:br>
                      <a:endParaRPr lang="en-US" sz="2800" dirty="0">
                        <a:solidFill>
                          <a:schemeClr val="bg1"/>
                        </a:solidFill>
                      </a:endParaRPr>
                    </a:p>
                  </a:txBody>
                  <a:tcPr marL="9525" marR="9525" marT="9525" marB="9525" anchor="ctr">
                    <a:solidFill>
                      <a:schemeClr val="tx1">
                        <a:lumMod val="65000"/>
                        <a:lumOff val="35000"/>
                      </a:schemeClr>
                    </a:solidFill>
                  </a:tcPr>
                </a:tc>
                <a:tc>
                  <a:txBody>
                    <a:bodyPr/>
                    <a:lstStyle/>
                    <a:p>
                      <a:pPr algn="l" rtl="0"/>
                      <a:r>
                        <a:rPr lang="en-US" sz="2800" dirty="0" smtClean="0">
                          <a:solidFill>
                            <a:schemeClr val="bg1"/>
                          </a:solidFill>
                        </a:rPr>
                        <a:t>IMMATURE READERS</a:t>
                      </a:r>
                      <a:endParaRPr lang="en-US" sz="2800" dirty="0">
                        <a:solidFill>
                          <a:schemeClr val="bg1"/>
                        </a:solidFill>
                      </a:endParaRPr>
                    </a:p>
                  </a:txBody>
                  <a:tcPr>
                    <a:solidFill>
                      <a:schemeClr val="tx1">
                        <a:lumMod val="65000"/>
                        <a:lumOff val="35000"/>
                      </a:schemeClr>
                    </a:solidFill>
                  </a:tcPr>
                </a:tc>
              </a:tr>
              <a:tr h="4294598">
                <a:tc>
                  <a:txBody>
                    <a:bodyPr/>
                    <a:lstStyle/>
                    <a:p>
                      <a:pPr algn="l" rtl="0"/>
                      <a:r>
                        <a:rPr lang="en-US" sz="2800" dirty="0" smtClean="0">
                          <a:solidFill>
                            <a:schemeClr val="tx1"/>
                          </a:solidFill>
                        </a:rPr>
                        <a:t>DURING READING</a:t>
                      </a:r>
                      <a:endParaRPr lang="en-US" sz="2800" dirty="0">
                        <a:solidFill>
                          <a:schemeClr val="tx1"/>
                        </a:solidFill>
                      </a:endParaRPr>
                    </a:p>
                  </a:txBody>
                  <a:tcPr marL="9525" marR="9525" marT="9525" marB="9525" anchor="ctr">
                    <a:solidFill>
                      <a:schemeClr val="accent5">
                        <a:lumMod val="40000"/>
                        <a:lumOff val="60000"/>
                      </a:schemeClr>
                    </a:solidFill>
                  </a:tcPr>
                </a:tc>
                <a:tc>
                  <a:txBody>
                    <a:bodyPr/>
                    <a:lstStyle/>
                    <a:p>
                      <a:pPr algn="l" rtl="0">
                        <a:buFont typeface="Arial"/>
                        <a:buChar char="•"/>
                      </a:pPr>
                      <a:r>
                        <a:rPr lang="en-US" sz="2800" dirty="0" smtClean="0">
                          <a:solidFill>
                            <a:schemeClr val="tx1"/>
                          </a:solidFill>
                        </a:rPr>
                        <a:t> Use fix-up strategies when lack of understanding</a:t>
                      </a:r>
                    </a:p>
                    <a:p>
                      <a:pPr algn="l" rtl="0">
                        <a:buFont typeface="Arial"/>
                        <a:buNone/>
                      </a:pPr>
                      <a:endParaRPr lang="en-US" sz="2800" dirty="0" smtClean="0">
                        <a:solidFill>
                          <a:schemeClr val="tx1"/>
                        </a:solidFill>
                      </a:endParaRPr>
                    </a:p>
                    <a:p>
                      <a:pPr algn="l" rtl="0">
                        <a:buFont typeface="Arial"/>
                        <a:buChar char="•"/>
                      </a:pPr>
                      <a:r>
                        <a:rPr lang="en-US" sz="2800" dirty="0" smtClean="0">
                          <a:solidFill>
                            <a:schemeClr val="tx1"/>
                          </a:solidFill>
                        </a:rPr>
                        <a:t>Use contextual analysis to understand new terms </a:t>
                      </a:r>
                    </a:p>
                    <a:p>
                      <a:pPr algn="l" rtl="0">
                        <a:buFont typeface="Arial"/>
                        <a:buNone/>
                      </a:pPr>
                      <a:endParaRPr lang="en-US" sz="2800" dirty="0" smtClean="0">
                        <a:solidFill>
                          <a:schemeClr val="tx1"/>
                        </a:solidFill>
                      </a:endParaRPr>
                    </a:p>
                    <a:p>
                      <a:pPr algn="l" rtl="0">
                        <a:buFont typeface="Arial"/>
                        <a:buChar char="•"/>
                      </a:pPr>
                      <a:r>
                        <a:rPr lang="en-US" sz="2800" dirty="0" smtClean="0">
                          <a:solidFill>
                            <a:schemeClr val="tx1"/>
                          </a:solidFill>
                        </a:rPr>
                        <a:t>Use text structure to assist </a:t>
                      </a:r>
                    </a:p>
                    <a:p>
                      <a:pPr algn="l" rtl="0">
                        <a:buFont typeface="Arial"/>
                        <a:buNone/>
                      </a:pPr>
                      <a:r>
                        <a:rPr lang="en-US" sz="2800" dirty="0" smtClean="0">
                          <a:solidFill>
                            <a:schemeClr val="tx1"/>
                          </a:solidFill>
                        </a:rPr>
                        <a:t>comprehension</a:t>
                      </a:r>
                      <a:endParaRPr lang="en-US" sz="2800" dirty="0">
                        <a:solidFill>
                          <a:schemeClr val="tx1"/>
                        </a:solidFill>
                      </a:endParaRPr>
                    </a:p>
                  </a:txBody>
                  <a:tcPr marL="9525" marR="9525" marT="9525" marB="9525" anchor="ctr">
                    <a:solidFill>
                      <a:schemeClr val="accent5">
                        <a:lumMod val="40000"/>
                        <a:lumOff val="60000"/>
                      </a:schemeClr>
                    </a:solidFill>
                  </a:tcPr>
                </a:tc>
                <a:tc>
                  <a:txBody>
                    <a:bodyPr/>
                    <a:lstStyle/>
                    <a:p>
                      <a:pPr algn="l" rtl="0">
                        <a:buFont typeface="Arial"/>
                        <a:buChar char="•"/>
                      </a:pPr>
                      <a:r>
                        <a:rPr lang="en-US" sz="2800" dirty="0" smtClean="0">
                          <a:solidFill>
                            <a:schemeClr val="tx1"/>
                          </a:solidFill>
                        </a:rPr>
                        <a:t>Read to get done</a:t>
                      </a:r>
                    </a:p>
                    <a:p>
                      <a:pPr algn="l" rtl="0">
                        <a:buFont typeface="Arial"/>
                        <a:buNone/>
                      </a:pPr>
                      <a:r>
                        <a:rPr lang="en-US" sz="2800" dirty="0" smtClean="0">
                          <a:solidFill>
                            <a:schemeClr val="tx1"/>
                          </a:solidFill>
                        </a:rPr>
                        <a:t> </a:t>
                      </a:r>
                    </a:p>
                    <a:p>
                      <a:pPr algn="l" rtl="0">
                        <a:buFont typeface="Arial"/>
                        <a:buChar char="•"/>
                      </a:pPr>
                      <a:r>
                        <a:rPr lang="en-US" sz="2800" dirty="0" smtClean="0">
                          <a:solidFill>
                            <a:schemeClr val="tx1"/>
                          </a:solidFill>
                        </a:rPr>
                        <a:t>Do not know what to do when lack of understanding occurs</a:t>
                      </a:r>
                    </a:p>
                    <a:p>
                      <a:pPr algn="l" rtl="0">
                        <a:buFont typeface="Arial"/>
                        <a:buNone/>
                      </a:pPr>
                      <a:r>
                        <a:rPr lang="en-US" sz="2800" dirty="0" smtClean="0">
                          <a:solidFill>
                            <a:schemeClr val="tx1"/>
                          </a:solidFill>
                        </a:rPr>
                        <a:t> </a:t>
                      </a:r>
                    </a:p>
                    <a:p>
                      <a:pPr algn="l" rtl="0">
                        <a:buFont typeface="Arial"/>
                        <a:buChar char="•"/>
                      </a:pPr>
                      <a:r>
                        <a:rPr lang="en-US" sz="2800" dirty="0" smtClean="0">
                          <a:solidFill>
                            <a:schemeClr val="tx1"/>
                          </a:solidFill>
                        </a:rPr>
                        <a:t>Do not recognize important vocabulary</a:t>
                      </a:r>
                    </a:p>
                    <a:p>
                      <a:pPr algn="l" rtl="0">
                        <a:buFont typeface="Arial" pitchFamily="34" charset="0"/>
                        <a:buChar char="•"/>
                      </a:pPr>
                      <a:endParaRPr lang="en-US" sz="2800" dirty="0">
                        <a:solidFill>
                          <a:schemeClr val="tx1"/>
                        </a:solidFill>
                      </a:endParaRPr>
                    </a:p>
                  </a:txBody>
                  <a:tcPr marL="9525" marR="9525" marT="9525" marB="9525" anchor="ct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nvGraphicFramePr>
        <p:xfrm>
          <a:off x="285750" y="428625"/>
          <a:ext cx="8858250" cy="6215085"/>
        </p:xfrm>
        <a:graphic>
          <a:graphicData uri="http://schemas.openxmlformats.org/drawingml/2006/table">
            <a:tbl>
              <a:tblPr firstRow="1" bandRow="1">
                <a:tableStyleId>{5C22544A-7EE6-4342-B048-85BDC9FD1C3A}</a:tableStyleId>
              </a:tblPr>
              <a:tblGrid>
                <a:gridCol w="2123028"/>
                <a:gridCol w="3792699"/>
                <a:gridCol w="2942523"/>
              </a:tblGrid>
              <a:tr h="1920487">
                <a:tc>
                  <a:txBody>
                    <a:bodyPr/>
                    <a:lstStyle/>
                    <a:p>
                      <a:pPr algn="ctr" rtl="0"/>
                      <a:endParaRPr lang="en-US" sz="2800" dirty="0"/>
                    </a:p>
                  </a:txBody>
                  <a:tcPr marL="9525" marR="9525" marT="9525" marB="95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GOOD OR MATURE READERS </a:t>
                      </a:r>
                    </a:p>
                    <a:p>
                      <a:pPr algn="ctr" rtl="0"/>
                      <a:r>
                        <a:rPr lang="en-US" sz="2800" dirty="0"/>
                        <a:t/>
                      </a:r>
                      <a:br>
                        <a:rPr lang="en-US" sz="2800" dirty="0"/>
                      </a:br>
                      <a:endParaRPr lang="en-US" sz="2800" dirty="0"/>
                    </a:p>
                  </a:txBody>
                  <a:tcPr marL="9525" marR="9525" marT="9525" marB="9525" anchor="ctr"/>
                </a:tc>
                <a:tc>
                  <a:txBody>
                    <a:bodyPr/>
                    <a:lstStyle/>
                    <a:p>
                      <a:pPr algn="l" rtl="0"/>
                      <a:r>
                        <a:rPr lang="en-US" sz="2800" dirty="0" smtClean="0"/>
                        <a:t>POOR OR IMMATURE READERS</a:t>
                      </a:r>
                      <a:endParaRPr lang="en-US" sz="2800" dirty="0"/>
                    </a:p>
                  </a:txBody>
                  <a:tcPr/>
                </a:tc>
              </a:tr>
              <a:tr h="4294598">
                <a:tc>
                  <a:txBody>
                    <a:bodyPr/>
                    <a:lstStyle/>
                    <a:p>
                      <a:pPr algn="l" rtl="0"/>
                      <a:r>
                        <a:rPr lang="en-US" sz="2800" dirty="0" smtClean="0">
                          <a:solidFill>
                            <a:schemeClr val="tx1"/>
                          </a:solidFill>
                        </a:rPr>
                        <a:t>DURING READING </a:t>
                      </a:r>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a:buChar char="•"/>
                      </a:pPr>
                      <a:r>
                        <a:rPr lang="en-US" sz="2800" dirty="0" smtClean="0">
                          <a:solidFill>
                            <a:schemeClr val="tx1"/>
                          </a:solidFill>
                        </a:rPr>
                        <a:t>Organize and integrate new information </a:t>
                      </a:r>
                    </a:p>
                    <a:p>
                      <a:pPr algn="l" rtl="0">
                        <a:buFont typeface="Arial"/>
                        <a:buChar char="•"/>
                      </a:pPr>
                      <a:r>
                        <a:rPr lang="en-US" sz="2800" dirty="0" smtClean="0">
                          <a:solidFill>
                            <a:schemeClr val="tx1"/>
                          </a:solidFill>
                        </a:rPr>
                        <a:t>Self-monitor comprehension by ... </a:t>
                      </a:r>
                    </a:p>
                    <a:p>
                      <a:pPr marL="742950" lvl="1" indent="-285750" algn="l" rtl="0">
                        <a:buFont typeface="Arial"/>
                        <a:buChar char="•"/>
                      </a:pPr>
                      <a:r>
                        <a:rPr lang="en-US" sz="2800" dirty="0" smtClean="0">
                          <a:solidFill>
                            <a:schemeClr val="tx1"/>
                          </a:solidFill>
                        </a:rPr>
                        <a:t>knowing comprehension is occurring </a:t>
                      </a:r>
                    </a:p>
                    <a:p>
                      <a:pPr marL="742950" lvl="1" indent="-285750" algn="l" rtl="0">
                        <a:buFont typeface="Arial"/>
                        <a:buChar char="•"/>
                      </a:pPr>
                      <a:r>
                        <a:rPr lang="en-US" sz="2800" dirty="0" smtClean="0">
                          <a:solidFill>
                            <a:schemeClr val="tx1"/>
                          </a:solidFill>
                        </a:rPr>
                        <a:t>knowing what is being understood </a:t>
                      </a:r>
                    </a:p>
                  </a:txBody>
                  <a:tcPr marL="9525" marR="9525" marT="9525" marB="9525" anchor="ctr">
                    <a:solidFill>
                      <a:schemeClr val="accent1">
                        <a:lumMod val="20000"/>
                        <a:lumOff val="80000"/>
                      </a:schemeClr>
                    </a:solidFill>
                  </a:tcPr>
                </a:tc>
                <a:tc>
                  <a:txBody>
                    <a:bodyPr/>
                    <a:lstStyle/>
                    <a:p>
                      <a:pPr algn="l" rtl="0">
                        <a:buFont typeface="Arial"/>
                        <a:buNone/>
                      </a:pPr>
                      <a:r>
                        <a:rPr lang="en-US" sz="2800" dirty="0" smtClean="0">
                          <a:solidFill>
                            <a:schemeClr val="tx1"/>
                          </a:solidFill>
                        </a:rPr>
                        <a:t>Are easily distracted </a:t>
                      </a:r>
                    </a:p>
                    <a:p>
                      <a:pPr algn="l" rtl="0">
                        <a:buFont typeface="Arial"/>
                        <a:buChar char="•"/>
                      </a:pPr>
                      <a:r>
                        <a:rPr lang="en-US" sz="2800" dirty="0" smtClean="0">
                          <a:solidFill>
                            <a:schemeClr val="tx1"/>
                          </a:solidFill>
                        </a:rPr>
                        <a:t>Read to get done </a:t>
                      </a:r>
                    </a:p>
                    <a:p>
                      <a:pPr algn="l" rtl="0">
                        <a:buFont typeface="Arial"/>
                        <a:buChar char="•"/>
                      </a:pPr>
                      <a:r>
                        <a:rPr lang="en-US" sz="2800" dirty="0" smtClean="0">
                          <a:solidFill>
                            <a:schemeClr val="tx1"/>
                          </a:solidFill>
                        </a:rPr>
                        <a:t>Do not know what to do when lack of understanding occurs </a:t>
                      </a:r>
                    </a:p>
                    <a:p>
                      <a:pPr algn="l" rtl="0">
                        <a:buFont typeface="Arial"/>
                        <a:buChar char="•"/>
                      </a:pPr>
                      <a:r>
                        <a:rPr lang="en-US" sz="2800" dirty="0" smtClean="0">
                          <a:solidFill>
                            <a:schemeClr val="tx1"/>
                          </a:solidFill>
                        </a:rPr>
                        <a:t>Do not recognize important vocabulary </a:t>
                      </a: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251520" y="428625"/>
          <a:ext cx="8892480" cy="6215085"/>
        </p:xfrm>
        <a:graphic>
          <a:graphicData uri="http://schemas.openxmlformats.org/drawingml/2006/table">
            <a:tbl>
              <a:tblPr firstRow="1" bandRow="1">
                <a:tableStyleId>{5C22544A-7EE6-4342-B048-85BDC9FD1C3A}</a:tableStyleId>
              </a:tblPr>
              <a:tblGrid>
                <a:gridCol w="2157258"/>
                <a:gridCol w="3792699"/>
                <a:gridCol w="2942523"/>
              </a:tblGrid>
              <a:tr h="1920487">
                <a:tc>
                  <a:txBody>
                    <a:bodyPr/>
                    <a:lstStyle/>
                    <a:p>
                      <a:pPr algn="ctr" rtl="0"/>
                      <a:endParaRPr lang="en-US" sz="2800" dirty="0"/>
                    </a:p>
                  </a:txBody>
                  <a:tcPr marL="9525" marR="9525" marT="9525" marB="95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GOOD OR MATURE READERS </a:t>
                      </a:r>
                    </a:p>
                    <a:p>
                      <a:pPr algn="ctr" rtl="0"/>
                      <a:r>
                        <a:rPr lang="en-US" sz="2800" dirty="0"/>
                        <a:t/>
                      </a:r>
                      <a:br>
                        <a:rPr lang="en-US" sz="2800" dirty="0"/>
                      </a:br>
                      <a:endParaRPr lang="en-US" sz="2800" dirty="0"/>
                    </a:p>
                  </a:txBody>
                  <a:tcPr marL="9525" marR="9525" marT="9525" marB="9525" anchor="ctr"/>
                </a:tc>
                <a:tc>
                  <a:txBody>
                    <a:bodyPr/>
                    <a:lstStyle/>
                    <a:p>
                      <a:pPr algn="l" rtl="0"/>
                      <a:r>
                        <a:rPr lang="en-US" sz="2800" dirty="0" smtClean="0"/>
                        <a:t>POOR OR IMMATURE READERS</a:t>
                      </a:r>
                      <a:endParaRPr lang="en-US" sz="2800" dirty="0"/>
                    </a:p>
                  </a:txBody>
                  <a:tcPr/>
                </a:tc>
              </a:tr>
              <a:tr h="4294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AFTER READING </a:t>
                      </a:r>
                    </a:p>
                    <a:p>
                      <a:pPr algn="l" rtl="0"/>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pitchFamily="34" charset="0"/>
                        <a:buChar char="•"/>
                      </a:pPr>
                      <a:r>
                        <a:rPr lang="en-US" sz="2800" dirty="0" smtClean="0">
                          <a:solidFill>
                            <a:schemeClr val="tx1"/>
                          </a:solidFill>
                        </a:rPr>
                        <a:t>Reflect on what was read </a:t>
                      </a:r>
                    </a:p>
                    <a:p>
                      <a:pPr algn="l" rtl="0">
                        <a:buFont typeface="Arial"/>
                        <a:buChar char="•"/>
                      </a:pPr>
                      <a:r>
                        <a:rPr lang="en-US" sz="2800" dirty="0" smtClean="0">
                          <a:solidFill>
                            <a:schemeClr val="tx1"/>
                          </a:solidFill>
                        </a:rPr>
                        <a:t>Feel success is a result of</a:t>
                      </a:r>
                    </a:p>
                    <a:p>
                      <a:pPr algn="l" rtl="0">
                        <a:buFont typeface="Arial"/>
                        <a:buNone/>
                      </a:pPr>
                      <a:r>
                        <a:rPr lang="en-US" sz="2800" dirty="0" smtClean="0">
                          <a:solidFill>
                            <a:schemeClr val="tx1"/>
                          </a:solidFill>
                        </a:rPr>
                        <a:t> effort </a:t>
                      </a:r>
                    </a:p>
                    <a:p>
                      <a:pPr algn="l" rtl="0">
                        <a:buFont typeface="Arial"/>
                        <a:buChar char="•"/>
                      </a:pPr>
                      <a:r>
                        <a:rPr lang="en-US" sz="2800" dirty="0" smtClean="0">
                          <a:solidFill>
                            <a:schemeClr val="tx1"/>
                          </a:solidFill>
                        </a:rPr>
                        <a:t>Summarize major ideas </a:t>
                      </a:r>
                    </a:p>
                    <a:p>
                      <a:pPr algn="l" rtl="0">
                        <a:buFont typeface="Arial"/>
                        <a:buChar char="•"/>
                      </a:pPr>
                      <a:r>
                        <a:rPr lang="en-US" sz="2800" dirty="0" smtClean="0">
                          <a:solidFill>
                            <a:schemeClr val="tx1"/>
                          </a:solidFill>
                        </a:rPr>
                        <a:t>Seek additional information from outside sources </a:t>
                      </a:r>
                    </a:p>
                  </a:txBody>
                  <a:tcPr marL="9525" marR="9525" marT="9525" marB="9525" anchor="ctr">
                    <a:solidFill>
                      <a:schemeClr val="accent1">
                        <a:lumMod val="20000"/>
                        <a:lumOff val="80000"/>
                      </a:schemeClr>
                    </a:solidFill>
                  </a:tcPr>
                </a:tc>
                <a:tc>
                  <a:txBody>
                    <a:bodyPr/>
                    <a:lstStyle/>
                    <a:p>
                      <a:pPr algn="l" rtl="0">
                        <a:buFont typeface="Arial"/>
                        <a:buChar char="•"/>
                      </a:pPr>
                      <a:r>
                        <a:rPr lang="en-US" sz="2800" dirty="0" smtClean="0">
                          <a:solidFill>
                            <a:schemeClr val="tx1"/>
                          </a:solidFill>
                        </a:rPr>
                        <a:t> Stop reading and thinking </a:t>
                      </a:r>
                    </a:p>
                    <a:p>
                      <a:pPr algn="l" rtl="0">
                        <a:buFont typeface="Arial"/>
                        <a:buChar char="•"/>
                      </a:pPr>
                      <a:endParaRPr lang="en-US" sz="2800" dirty="0" smtClean="0">
                        <a:solidFill>
                          <a:schemeClr val="tx1"/>
                        </a:solidFill>
                      </a:endParaRPr>
                    </a:p>
                    <a:p>
                      <a:pPr algn="l" rtl="0">
                        <a:buFont typeface="Arial"/>
                        <a:buChar char="•"/>
                      </a:pPr>
                      <a:endParaRPr lang="en-US" sz="2800" dirty="0" smtClean="0">
                        <a:solidFill>
                          <a:schemeClr val="tx1"/>
                        </a:solidFill>
                      </a:endParaRPr>
                    </a:p>
                    <a:p>
                      <a:pPr algn="l" rtl="0">
                        <a:buFont typeface="Arial"/>
                        <a:buNone/>
                      </a:pPr>
                      <a:endParaRPr lang="en-US" sz="2800" dirty="0" smtClean="0">
                        <a:solidFill>
                          <a:schemeClr val="tx1"/>
                        </a:solidFill>
                      </a:endParaRPr>
                    </a:p>
                    <a:p>
                      <a:pPr algn="l" rtl="0">
                        <a:buFont typeface="Arial"/>
                        <a:buChar char="•"/>
                      </a:pPr>
                      <a:r>
                        <a:rPr lang="en-US" sz="2800" dirty="0" smtClean="0">
                          <a:solidFill>
                            <a:schemeClr val="tx1"/>
                          </a:solidFill>
                        </a:rPr>
                        <a:t>Feel success is a result of luck</a:t>
                      </a: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j0234687"/>
          <p:cNvPicPr>
            <a:picLocks noGrp="1" noChangeAspect="1" noChangeArrowheads="1" noCrop="1"/>
          </p:cNvPicPr>
          <p:nvPr>
            <p:ph idx="1"/>
          </p:nvPr>
        </p:nvPicPr>
        <p:blipFill>
          <a:blip r:embed="rId3" cstate="print"/>
          <a:srcRect/>
          <a:stretch>
            <a:fillRect/>
          </a:stretch>
        </p:blipFill>
        <p:spPr>
          <a:xfrm>
            <a:off x="1403350" y="2420938"/>
            <a:ext cx="6481763" cy="3819525"/>
          </a:xfrm>
          <a:noFill/>
        </p:spPr>
      </p:pic>
      <p:sp>
        <p:nvSpPr>
          <p:cNvPr id="13315" name="AutoShape 3"/>
          <p:cNvSpPr>
            <a:spLocks noChangeArrowheads="1"/>
          </p:cNvSpPr>
          <p:nvPr/>
        </p:nvSpPr>
        <p:spPr bwMode="auto">
          <a:xfrm>
            <a:off x="1258888" y="333375"/>
            <a:ext cx="6985000" cy="2447925"/>
          </a:xfrm>
          <a:prstGeom prst="cloudCallout">
            <a:avLst>
              <a:gd name="adj1" fmla="val -28134"/>
              <a:gd name="adj2" fmla="val 68870"/>
            </a:avLst>
          </a:prstGeom>
          <a:solidFill>
            <a:schemeClr val="accent1"/>
          </a:solidFill>
          <a:ln w="9525">
            <a:solidFill>
              <a:schemeClr val="tx1"/>
            </a:solidFill>
            <a:round/>
            <a:headEnd/>
            <a:tailEnd/>
          </a:ln>
        </p:spPr>
        <p:txBody>
          <a:bodyPr/>
          <a:lstStyle/>
          <a:p>
            <a:pPr algn="ctr" eaLnBrk="0" hangingPunct="0"/>
            <a:endParaRPr lang="en-GB" sz="1800">
              <a:latin typeface="Arial" charset="0"/>
            </a:endParaRPr>
          </a:p>
        </p:txBody>
      </p:sp>
      <p:sp>
        <p:nvSpPr>
          <p:cNvPr id="13316" name="Text Box 4"/>
          <p:cNvSpPr txBox="1">
            <a:spLocks noChangeArrowheads="1"/>
          </p:cNvSpPr>
          <p:nvPr/>
        </p:nvSpPr>
        <p:spPr bwMode="auto">
          <a:xfrm>
            <a:off x="2124075" y="908050"/>
            <a:ext cx="5616575"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FF66"/>
                </a:solidFill>
                <a:latin typeface="Arial" charset="0"/>
              </a:rPr>
              <a:t>How can I learn Better?</a:t>
            </a:r>
          </a:p>
        </p:txBody>
      </p:sp>
      <p:sp>
        <p:nvSpPr>
          <p:cNvPr id="39941" name="Date Placeholder 6"/>
          <p:cNvSpPr>
            <a:spLocks noGrp="1"/>
          </p:cNvSpPr>
          <p:nvPr>
            <p:ph type="dt" sz="quarter" idx="10"/>
          </p:nvPr>
        </p:nvSpPr>
        <p:spPr>
          <a:noFill/>
        </p:spPr>
        <p:txBody>
          <a:bodyPr/>
          <a:lstStyle/>
          <a:p>
            <a:fld id="{D56BEC84-47FF-455A-AC5B-C350FC01BC0D}" type="datetime1">
              <a:rPr lang="ar-SA" smtClean="0">
                <a:cs typeface="Arial" charset="0"/>
              </a:rPr>
              <a:pPr/>
              <a:t>14/10/1432</a:t>
            </a:fld>
            <a:endParaRPr lang="en-GB" smtClean="0">
              <a:cs typeface="Arial" charset="0"/>
            </a:endParaRPr>
          </a:p>
        </p:txBody>
      </p:sp>
      <p:sp>
        <p:nvSpPr>
          <p:cNvPr id="39942" name="Slide Number Placeholder 7"/>
          <p:cNvSpPr>
            <a:spLocks noGrp="1"/>
          </p:cNvSpPr>
          <p:nvPr>
            <p:ph type="sldNum" sz="quarter" idx="12"/>
          </p:nvPr>
        </p:nvSpPr>
        <p:spPr>
          <a:noFill/>
        </p:spPr>
        <p:txBody>
          <a:bodyPr/>
          <a:lstStyle/>
          <a:p>
            <a:fld id="{49647C4A-4627-4DD6-9DCB-81229E44C030}" type="slidenum">
              <a:rPr lang="en-GB" smtClean="0">
                <a:cs typeface="Arial" charset="0"/>
              </a:rPr>
              <a:pPr/>
              <a:t>24</a:t>
            </a:fld>
            <a:endParaRPr lang="en-GB" smtClean="0">
              <a:cs typeface="Arial" charset="0"/>
            </a:endParaRPr>
          </a:p>
        </p:txBody>
      </p:sp>
      <p:sp>
        <p:nvSpPr>
          <p:cNvPr id="3994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heckerboard(across)">
                                      <p:cBhvr>
                                        <p:cTn id="7" dur="500"/>
                                        <p:tgtEl>
                                          <p:spTgt spid="133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checkerboard(across)">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GB" smtClean="0"/>
          </a:p>
        </p:txBody>
      </p:sp>
      <p:pic>
        <p:nvPicPr>
          <p:cNvPr id="7171" name="Picture 3" descr="8"/>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7172" name="Date Placeholder 5"/>
          <p:cNvSpPr>
            <a:spLocks noGrp="1"/>
          </p:cNvSpPr>
          <p:nvPr>
            <p:ph type="dt" sz="quarter" idx="10"/>
          </p:nvPr>
        </p:nvSpPr>
        <p:spPr>
          <a:noFill/>
        </p:spPr>
        <p:txBody>
          <a:bodyPr/>
          <a:lstStyle/>
          <a:p>
            <a:fld id="{7D74C48D-92FC-4E03-8B14-506489AB0EFC}" type="datetime1">
              <a:rPr lang="ar-SA" smtClean="0">
                <a:cs typeface="Arial" charset="0"/>
              </a:rPr>
              <a:pPr/>
              <a:t>14/10/1432</a:t>
            </a:fld>
            <a:endParaRPr lang="en-GB" smtClean="0">
              <a:cs typeface="Arial" charset="0"/>
            </a:endParaRPr>
          </a:p>
        </p:txBody>
      </p:sp>
      <p:sp>
        <p:nvSpPr>
          <p:cNvPr id="7173" name="Slide Number Placeholder 6"/>
          <p:cNvSpPr>
            <a:spLocks noGrp="1"/>
          </p:cNvSpPr>
          <p:nvPr>
            <p:ph type="sldNum" sz="quarter" idx="12"/>
          </p:nvPr>
        </p:nvSpPr>
        <p:spPr>
          <a:noFill/>
        </p:spPr>
        <p:txBody>
          <a:bodyPr/>
          <a:lstStyle/>
          <a:p>
            <a:fld id="{47A052F6-1612-4D5E-93FF-F594406C837B}" type="slidenum">
              <a:rPr lang="en-GB" smtClean="0">
                <a:cs typeface="Arial" charset="0"/>
              </a:rPr>
              <a:pPr/>
              <a:t>25</a:t>
            </a:fld>
            <a:endParaRPr lang="en-GB" smtClean="0">
              <a:cs typeface="Arial" charset="0"/>
            </a:endParaRPr>
          </a:p>
        </p:txBody>
      </p:sp>
      <p:sp>
        <p:nvSpPr>
          <p:cNvPr id="717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
        <p:nvSpPr>
          <p:cNvPr id="7" name="TextBox 6"/>
          <p:cNvSpPr txBox="1"/>
          <p:nvPr/>
        </p:nvSpPr>
        <p:spPr>
          <a:xfrm>
            <a:off x="3635896" y="548680"/>
            <a:ext cx="2664296" cy="1077218"/>
          </a:xfrm>
          <a:prstGeom prst="rect">
            <a:avLst/>
          </a:prstGeom>
          <a:noFill/>
        </p:spPr>
        <p:txBody>
          <a:bodyPr wrap="square" rtlCol="0">
            <a:spAutoFit/>
          </a:bodyPr>
          <a:lstStyle/>
          <a:p>
            <a:pPr algn="ctr"/>
            <a:r>
              <a:rPr lang="en-US" sz="3200" dirty="0" smtClean="0">
                <a:solidFill>
                  <a:srgbClr val="FFFF00"/>
                </a:solidFill>
              </a:rPr>
              <a:t>Reading for understanding</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SQ</a:t>
            </a:r>
            <a:r>
              <a:rPr lang="en-US" b="1" dirty="0" smtClean="0"/>
              <a:t>4</a:t>
            </a:r>
            <a:r>
              <a:rPr lang="ar-SA" b="1" dirty="0" smtClean="0"/>
              <a:t>R</a:t>
            </a:r>
            <a:endParaRPr lang="en-US" dirty="0"/>
          </a:p>
        </p:txBody>
      </p:sp>
      <p:sp>
        <p:nvSpPr>
          <p:cNvPr id="3" name="Content Placeholder 2"/>
          <p:cNvSpPr>
            <a:spLocks noGrp="1"/>
          </p:cNvSpPr>
          <p:nvPr>
            <p:ph idx="1"/>
          </p:nvPr>
        </p:nvSpPr>
        <p:spPr/>
        <p:txBody>
          <a:bodyPr/>
          <a:lstStyle/>
          <a:p>
            <a:r>
              <a:rPr lang="ar-SA" b="1" dirty="0" smtClean="0"/>
              <a:t>S = </a:t>
            </a:r>
            <a:r>
              <a:rPr lang="ar-SA" b="1" dirty="0" smtClean="0"/>
              <a:t>Survey</a:t>
            </a:r>
            <a:endParaRPr lang="en-US" b="1" dirty="0" smtClean="0"/>
          </a:p>
          <a:p>
            <a:r>
              <a:rPr lang="ar-SA" b="1" dirty="0" smtClean="0"/>
              <a:t>Q</a:t>
            </a:r>
            <a:r>
              <a:rPr lang="en-US" b="1" dirty="0" smtClean="0"/>
              <a:t>=  Questioning</a:t>
            </a:r>
          </a:p>
          <a:p>
            <a:r>
              <a:rPr lang="ar-SA" b="1" dirty="0" smtClean="0"/>
              <a:t>R</a:t>
            </a:r>
            <a:r>
              <a:rPr lang="en-US" b="1" dirty="0" smtClean="0"/>
              <a:t>1 = </a:t>
            </a:r>
            <a:r>
              <a:rPr lang="ar-SA" b="1" dirty="0" smtClean="0"/>
              <a:t>Read</a:t>
            </a:r>
            <a:r>
              <a:rPr lang="en-US" b="1" dirty="0" smtClean="0"/>
              <a:t> </a:t>
            </a:r>
            <a:r>
              <a:rPr lang="ar-SA" b="1" dirty="0" smtClean="0"/>
              <a:t>without making notes</a:t>
            </a:r>
            <a:endParaRPr lang="en-US" b="1" dirty="0" smtClean="0"/>
          </a:p>
          <a:p>
            <a:r>
              <a:rPr lang="ar-SA" b="1" dirty="0" smtClean="0"/>
              <a:t>R</a:t>
            </a:r>
            <a:r>
              <a:rPr lang="en-US" b="1" dirty="0" smtClean="0"/>
              <a:t>2 </a:t>
            </a:r>
            <a:r>
              <a:rPr lang="en-US" b="1" dirty="0" smtClean="0"/>
              <a:t>= </a:t>
            </a:r>
            <a:r>
              <a:rPr lang="ar-SA" b="1" dirty="0" smtClean="0"/>
              <a:t>Read</a:t>
            </a:r>
            <a:r>
              <a:rPr lang="en-US" b="1" dirty="0" smtClean="0"/>
              <a:t> </a:t>
            </a:r>
            <a:r>
              <a:rPr lang="ar-SA" b="1" dirty="0" smtClean="0"/>
              <a:t>+ </a:t>
            </a:r>
            <a:r>
              <a:rPr lang="ar-SA" b="1" dirty="0" smtClean="0"/>
              <a:t>Write</a:t>
            </a:r>
            <a:endParaRPr lang="en-US" b="1" dirty="0" smtClean="0"/>
          </a:p>
          <a:p>
            <a:r>
              <a:rPr lang="ar-SA" b="1" dirty="0" smtClean="0"/>
              <a:t>R</a:t>
            </a:r>
            <a:r>
              <a:rPr lang="en-US" b="1" dirty="0" smtClean="0"/>
              <a:t>3</a:t>
            </a:r>
            <a:r>
              <a:rPr lang="ar-SA" b="1" dirty="0" smtClean="0"/>
              <a:t>= </a:t>
            </a:r>
            <a:r>
              <a:rPr lang="en-US" b="1" dirty="0" smtClean="0"/>
              <a:t> </a:t>
            </a:r>
            <a:r>
              <a:rPr lang="ar-SA" b="1" dirty="0" smtClean="0"/>
              <a:t>Recall</a:t>
            </a:r>
            <a:endParaRPr lang="en-US" b="1" dirty="0" smtClean="0"/>
          </a:p>
          <a:p>
            <a:r>
              <a:rPr lang="ar-SA" b="1" dirty="0" smtClean="0"/>
              <a:t>R</a:t>
            </a:r>
            <a:r>
              <a:rPr lang="en-US" b="1" dirty="0" smtClean="0"/>
              <a:t>4</a:t>
            </a:r>
            <a:r>
              <a:rPr lang="ar-SA" b="1" dirty="0" smtClean="0"/>
              <a:t> = Review</a:t>
            </a:r>
            <a:endParaRPr lang="en-US"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722312"/>
          </a:xfrm>
        </p:spPr>
        <p:txBody>
          <a:bodyPr/>
          <a:lstStyle/>
          <a:p>
            <a:pPr eaLnBrk="1" hangingPunct="1"/>
            <a:r>
              <a:rPr lang="ar-SA" b="1" dirty="0" smtClean="0"/>
              <a:t>S </a:t>
            </a:r>
            <a:r>
              <a:rPr lang="ar-SA" b="1" dirty="0" smtClean="0"/>
              <a:t>= Survey</a:t>
            </a:r>
            <a:endParaRPr lang="en-US" b="1" dirty="0" smtClean="0"/>
          </a:p>
        </p:txBody>
      </p:sp>
      <p:sp>
        <p:nvSpPr>
          <p:cNvPr id="40963" name="Rectangle 3"/>
          <p:cNvSpPr>
            <a:spLocks noGrp="1" noChangeArrowheads="1"/>
          </p:cNvSpPr>
          <p:nvPr>
            <p:ph type="body" idx="1"/>
          </p:nvPr>
        </p:nvSpPr>
        <p:spPr>
          <a:xfrm>
            <a:off x="457200" y="1000125"/>
            <a:ext cx="8329613" cy="5130800"/>
          </a:xfrm>
        </p:spPr>
        <p:txBody>
          <a:bodyPr/>
          <a:lstStyle/>
          <a:p>
            <a:pPr lvl="1" eaLnBrk="1" hangingPunct="1">
              <a:lnSpc>
                <a:spcPct val="80000"/>
              </a:lnSpc>
              <a:buFont typeface="Wingdings" pitchFamily="2" charset="2"/>
              <a:buNone/>
            </a:pPr>
            <a:r>
              <a:rPr lang="en-US" sz="3600" smtClean="0"/>
              <a:t>T</a:t>
            </a:r>
            <a:r>
              <a:rPr lang="ar-SA" sz="3600" smtClean="0"/>
              <a:t>he whole reading/ chapter. scanning:</a:t>
            </a:r>
            <a:endParaRPr lang="en-US" sz="3600" smtClean="0"/>
          </a:p>
          <a:p>
            <a:pPr lvl="1" eaLnBrk="1" hangingPunct="1">
              <a:lnSpc>
                <a:spcPct val="80000"/>
              </a:lnSpc>
            </a:pPr>
            <a:r>
              <a:rPr lang="ar-SA" sz="3600" smtClean="0"/>
              <a:t>title(s) and subheadings </a:t>
            </a:r>
            <a:endParaRPr lang="en-GB" sz="3600" smtClean="0"/>
          </a:p>
          <a:p>
            <a:pPr lvl="1" eaLnBrk="1" hangingPunct="1">
              <a:lnSpc>
                <a:spcPct val="80000"/>
              </a:lnSpc>
            </a:pPr>
            <a:r>
              <a:rPr lang="ar-SA" sz="3600" smtClean="0"/>
              <a:t>summaries or abstracts </a:t>
            </a:r>
            <a:endParaRPr lang="en-GB" sz="3600" smtClean="0"/>
          </a:p>
          <a:p>
            <a:pPr lvl="1" eaLnBrk="1" hangingPunct="1">
              <a:lnSpc>
                <a:spcPct val="80000"/>
              </a:lnSpc>
            </a:pPr>
            <a:r>
              <a:rPr lang="ar-SA" sz="3600" smtClean="0"/>
              <a:t>the introduction and conclusion </a:t>
            </a:r>
            <a:endParaRPr lang="en-GB" sz="3600" smtClean="0"/>
          </a:p>
          <a:p>
            <a:pPr lvl="1" eaLnBrk="1" hangingPunct="1">
              <a:lnSpc>
                <a:spcPct val="80000"/>
              </a:lnSpc>
            </a:pPr>
            <a:r>
              <a:rPr lang="ar-SA" sz="3600" smtClean="0"/>
              <a:t>visual materials (pictures, charts, graphs or tables) and their captions </a:t>
            </a:r>
            <a:endParaRPr lang="en-GB" sz="3600" smtClean="0"/>
          </a:p>
          <a:p>
            <a:pPr lvl="1" eaLnBrk="1" hangingPunct="1">
              <a:lnSpc>
                <a:spcPct val="80000"/>
              </a:lnSpc>
            </a:pPr>
            <a:r>
              <a:rPr lang="ar-SA" sz="3600" smtClean="0"/>
              <a:t>the first and last sentences in paragraphs </a:t>
            </a:r>
            <a:endParaRPr lang="en-GB" sz="3600" smtClean="0"/>
          </a:p>
          <a:p>
            <a:pPr lvl="1" eaLnBrk="1" hangingPunct="1">
              <a:lnSpc>
                <a:spcPct val="80000"/>
              </a:lnSpc>
            </a:pPr>
            <a:r>
              <a:rPr lang="ar-SA" sz="3600" smtClean="0"/>
              <a:t>the conclusion </a:t>
            </a:r>
            <a:endParaRPr lang="en-GB" sz="3600" smtClean="0"/>
          </a:p>
          <a:p>
            <a:pPr lvl="1" eaLnBrk="1" hangingPunct="1">
              <a:lnSpc>
                <a:spcPct val="80000"/>
              </a:lnSpc>
            </a:pPr>
            <a:r>
              <a:rPr lang="ar-SA" sz="3600" smtClean="0"/>
              <a:t>any focus questions </a:t>
            </a:r>
            <a:endParaRPr lang="en-US" sz="36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ar-SA" sz="3600" b="1" dirty="0" smtClean="0"/>
              <a:t>Q= </a:t>
            </a:r>
            <a:r>
              <a:rPr lang="ar-SA" sz="3600" b="1" dirty="0" smtClean="0"/>
              <a:t>Question</a:t>
            </a:r>
            <a:r>
              <a:rPr lang="en-US" sz="3600" b="1" dirty="0" smtClean="0"/>
              <a:t/>
            </a:r>
            <a:br>
              <a:rPr lang="en-US" sz="3600" b="1" dirty="0" smtClean="0"/>
            </a:br>
            <a:r>
              <a:rPr lang="ar-SA" sz="3600" b="1" dirty="0" smtClean="0"/>
              <a:t>Your reading will be more memorable</a:t>
            </a:r>
            <a:endParaRPr lang="en-US" sz="3600" dirty="0" smtClean="0"/>
          </a:p>
        </p:txBody>
      </p:sp>
      <p:sp>
        <p:nvSpPr>
          <p:cNvPr id="4099" name="Rectangle 3"/>
          <p:cNvSpPr>
            <a:spLocks noGrp="1" noChangeArrowheads="1"/>
          </p:cNvSpPr>
          <p:nvPr>
            <p:ph type="body" idx="1"/>
          </p:nvPr>
        </p:nvSpPr>
        <p:spPr/>
        <p:txBody>
          <a:bodyPr/>
          <a:lstStyle/>
          <a:p>
            <a:pPr eaLnBrk="1" hangingPunct="1">
              <a:lnSpc>
                <a:spcPct val="90000"/>
              </a:lnSpc>
              <a:defRPr/>
            </a:pPr>
            <a:r>
              <a:rPr lang="ar-SA" dirty="0" smtClean="0"/>
              <a:t>Writing down questions keeps you alert and focused on your work.</a:t>
            </a:r>
            <a:endParaRPr lang="ar-SA" b="1" dirty="0" smtClean="0"/>
          </a:p>
          <a:p>
            <a:pPr marL="514350" indent="-514350" eaLnBrk="1" hangingPunct="1">
              <a:lnSpc>
                <a:spcPct val="90000"/>
              </a:lnSpc>
              <a:buClr>
                <a:srgbClr val="002060"/>
              </a:buClr>
              <a:buSzPct val="90000"/>
              <a:buFont typeface="+mj-lt"/>
              <a:buAutoNum type="arabicPeriod"/>
              <a:defRPr/>
            </a:pPr>
            <a:r>
              <a:rPr lang="en-US" b="1" dirty="0" smtClean="0"/>
              <a:t>A</a:t>
            </a:r>
            <a:r>
              <a:rPr lang="ar-SA" b="1" dirty="0" smtClean="0"/>
              <a:t>sk yourself:</a:t>
            </a:r>
            <a:endParaRPr lang="en-US" dirty="0" smtClean="0"/>
          </a:p>
          <a:p>
            <a:pPr eaLnBrk="1" hangingPunct="1">
              <a:lnSpc>
                <a:spcPct val="90000"/>
              </a:lnSpc>
              <a:defRPr/>
            </a:pPr>
            <a:r>
              <a:rPr lang="ar-SA" dirty="0" smtClean="0"/>
              <a:t>What is this chapter/ article about? </a:t>
            </a:r>
            <a:endParaRPr lang="en-GB" dirty="0" smtClean="0"/>
          </a:p>
          <a:p>
            <a:pPr eaLnBrk="1" hangingPunct="1">
              <a:lnSpc>
                <a:spcPct val="90000"/>
              </a:lnSpc>
              <a:defRPr/>
            </a:pPr>
            <a:r>
              <a:rPr lang="ar-SA" dirty="0" smtClean="0"/>
              <a:t>What did my lecturer/ tutor say about this chapter or subject? </a:t>
            </a:r>
            <a:endParaRPr lang="en-GB" dirty="0" smtClean="0"/>
          </a:p>
          <a:p>
            <a:pPr eaLnBrk="1" hangingPunct="1">
              <a:lnSpc>
                <a:spcPct val="90000"/>
              </a:lnSpc>
              <a:defRPr/>
            </a:pPr>
            <a:r>
              <a:rPr lang="ar-SA" dirty="0" smtClean="0"/>
              <a:t>What do I already know about this subject? </a:t>
            </a:r>
            <a:endParaRPr lang="en-GB" dirty="0" smtClean="0"/>
          </a:p>
          <a:p>
            <a:pPr eaLnBrk="1" hangingPunct="1">
              <a:lnSpc>
                <a:spcPct val="90000"/>
              </a:lnSpc>
              <a:defRPr/>
            </a:pPr>
            <a:r>
              <a:rPr lang="ar-SA" dirty="0" smtClean="0"/>
              <a:t>How does this reading relate to what I already know/ have read? </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8062664" cy="803176"/>
          </a:xfrm>
        </p:spPr>
        <p:txBody>
          <a:bodyPr/>
          <a:lstStyle/>
          <a:p>
            <a:r>
              <a:rPr lang="ar-SA" sz="3200" b="1" dirty="0" smtClean="0"/>
              <a:t>Q= </a:t>
            </a:r>
            <a:r>
              <a:rPr lang="ar-SA" sz="3200" b="1" dirty="0" smtClean="0"/>
              <a:t>Question</a:t>
            </a:r>
            <a:endParaRPr lang="en-US" sz="3200" b="1" dirty="0" smtClean="0"/>
          </a:p>
        </p:txBody>
      </p:sp>
      <p:sp>
        <p:nvSpPr>
          <p:cNvPr id="5123" name="Rectangle 3"/>
          <p:cNvSpPr>
            <a:spLocks noGrp="1" noChangeArrowheads="1"/>
          </p:cNvSpPr>
          <p:nvPr>
            <p:ph idx="1"/>
          </p:nvPr>
        </p:nvSpPr>
        <p:spPr/>
        <p:txBody>
          <a:bodyPr/>
          <a:lstStyle/>
          <a:p>
            <a:pPr marL="514350" indent="-514350" eaLnBrk="1" hangingPunct="1">
              <a:lnSpc>
                <a:spcPct val="90000"/>
              </a:lnSpc>
              <a:buClr>
                <a:srgbClr val="002060"/>
              </a:buClr>
              <a:buSzPct val="90000"/>
              <a:buFont typeface="+mj-lt"/>
              <a:buAutoNum type="arabicPeriod" startAt="2"/>
              <a:defRPr/>
            </a:pPr>
            <a:r>
              <a:rPr lang="ar-SA" b="1" dirty="0" smtClean="0"/>
              <a:t>Devise questions that will guide your reading: </a:t>
            </a:r>
            <a:endParaRPr lang="en-US" b="1" dirty="0" smtClean="0"/>
          </a:p>
          <a:p>
            <a:pPr eaLnBrk="1" hangingPunct="1">
              <a:defRPr/>
            </a:pPr>
            <a:r>
              <a:rPr lang="ar-SA" dirty="0" smtClean="0"/>
              <a:t>Think about specific questions</a:t>
            </a:r>
            <a:endParaRPr lang="en-GB" dirty="0" smtClean="0"/>
          </a:p>
          <a:p>
            <a:pPr eaLnBrk="1" hangingPunct="1">
              <a:defRPr/>
            </a:pPr>
            <a:r>
              <a:rPr lang="ar-SA" dirty="0" smtClean="0"/>
              <a:t>Read any focus questions at the end</a:t>
            </a:r>
            <a:endParaRPr lang="en-GB" dirty="0" smtClean="0"/>
          </a:p>
          <a:p>
            <a:pPr eaLnBrk="1" hangingPunct="1">
              <a:defRPr/>
            </a:pPr>
            <a:r>
              <a:rPr lang="ar-SA" dirty="0" smtClean="0"/>
              <a:t>Turn the title, headings and subheadings into questions. For example, if the heading is Qualitative and Quantitative Research, your question might be: </a:t>
            </a:r>
            <a:r>
              <a:rPr lang="en-US" dirty="0" smtClean="0"/>
              <a:t>….</a:t>
            </a:r>
            <a:r>
              <a:rPr lang="ar-SA" dirty="0" smtClean="0"/>
              <a:t>..?’</a:t>
            </a:r>
            <a:endParaRPr lang="en-US" dirty="0" smtClean="0"/>
          </a:p>
        </p:txBody>
      </p:sp>
      <p:sp>
        <p:nvSpPr>
          <p:cNvPr id="4" name="Title 2"/>
          <p:cNvSpPr txBox="1">
            <a:spLocks/>
          </p:cNvSpPr>
          <p:nvPr/>
        </p:nvSpPr>
        <p:spPr bwMode="auto">
          <a:xfrm>
            <a:off x="683568" y="620688"/>
            <a:ext cx="806266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000" b="1" i="0" u="none" strike="noStrike" kern="0" cap="none" spc="0" normalizeH="0" baseline="0" noProof="0" dirty="0" smtClean="0">
              <a:ln>
                <a:noFill/>
              </a:ln>
              <a:solidFill>
                <a:srgbClr val="0000C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b="1" dirty="0" smtClean="0"/>
              <a:t>Aim and Objectives</a:t>
            </a:r>
          </a:p>
        </p:txBody>
      </p:sp>
      <p:sp>
        <p:nvSpPr>
          <p:cNvPr id="15363" name="Rectangle 3"/>
          <p:cNvSpPr>
            <a:spLocks noGrp="1" noChangeArrowheads="1"/>
          </p:cNvSpPr>
          <p:nvPr>
            <p:ph type="body" idx="1"/>
          </p:nvPr>
        </p:nvSpPr>
        <p:spPr>
          <a:xfrm>
            <a:off x="0" y="2017713"/>
            <a:ext cx="8955088" cy="4840287"/>
          </a:xfrm>
        </p:spPr>
        <p:txBody>
          <a:bodyPr/>
          <a:lstStyle/>
          <a:p>
            <a:pPr eaLnBrk="1" hangingPunct="1"/>
            <a:r>
              <a:rPr lang="en-GB" dirty="0" smtClean="0"/>
              <a:t>Enable you to manage your learning through </a:t>
            </a:r>
            <a:r>
              <a:rPr lang="en-GB" dirty="0" smtClean="0">
                <a:solidFill>
                  <a:srgbClr val="FF0000"/>
                </a:solidFill>
              </a:rPr>
              <a:t>certain study skills and </a:t>
            </a:r>
            <a:r>
              <a:rPr lang="en-GB" dirty="0" smtClean="0"/>
              <a:t>time management</a:t>
            </a:r>
            <a:endParaRPr lang="en-GB" dirty="0" smtClean="0">
              <a:solidFill>
                <a:srgbClr val="FF0000"/>
              </a:solidFill>
            </a:endParaRPr>
          </a:p>
          <a:p>
            <a:pPr eaLnBrk="1" hangingPunct="1"/>
            <a:r>
              <a:rPr lang="en-GB" dirty="0" smtClean="0"/>
              <a:t>List five facilitators and five obstacles for learning.</a:t>
            </a:r>
          </a:p>
          <a:p>
            <a:pPr eaLnBrk="1" hangingPunct="1"/>
            <a:r>
              <a:rPr lang="en-GB" dirty="0" smtClean="0"/>
              <a:t>List the </a:t>
            </a:r>
            <a:r>
              <a:rPr lang="en-GB" dirty="0" err="1" smtClean="0"/>
              <a:t>the</a:t>
            </a:r>
            <a:r>
              <a:rPr lang="en-GB" dirty="0" smtClean="0"/>
              <a:t> educational activities that you can do while in the HC ?</a:t>
            </a:r>
          </a:p>
        </p:txBody>
      </p:sp>
      <p:sp>
        <p:nvSpPr>
          <p:cNvPr id="17412" name="Date Placeholder 5"/>
          <p:cNvSpPr>
            <a:spLocks noGrp="1"/>
          </p:cNvSpPr>
          <p:nvPr>
            <p:ph type="dt" sz="quarter" idx="10"/>
          </p:nvPr>
        </p:nvSpPr>
        <p:spPr>
          <a:noFill/>
        </p:spPr>
        <p:txBody>
          <a:bodyPr/>
          <a:lstStyle/>
          <a:p>
            <a:fld id="{7A2BF95B-01E4-4C80-B562-FCEC295E81BF}" type="datetime1">
              <a:rPr lang="ar-SA" smtClean="0">
                <a:cs typeface="Arial" charset="0"/>
              </a:rPr>
              <a:pPr/>
              <a:t>14/10/1432</a:t>
            </a:fld>
            <a:endParaRPr lang="en-GB" smtClean="0">
              <a:cs typeface="Arial" charset="0"/>
            </a:endParaRPr>
          </a:p>
        </p:txBody>
      </p:sp>
      <p:sp>
        <p:nvSpPr>
          <p:cNvPr id="17413" name="Slide Number Placeholder 6"/>
          <p:cNvSpPr>
            <a:spLocks noGrp="1"/>
          </p:cNvSpPr>
          <p:nvPr>
            <p:ph type="sldNum" sz="quarter" idx="12"/>
          </p:nvPr>
        </p:nvSpPr>
        <p:spPr>
          <a:noFill/>
        </p:spPr>
        <p:txBody>
          <a:bodyPr/>
          <a:lstStyle/>
          <a:p>
            <a:fld id="{9F6A917F-1C83-443F-83B7-1F551BD266F4}" type="slidenum">
              <a:rPr lang="en-GB" smtClean="0">
                <a:cs typeface="Arial" charset="0"/>
              </a:rPr>
              <a:pPr/>
              <a:t>3</a:t>
            </a:fld>
            <a:endParaRPr lang="en-GB" smtClean="0">
              <a:cs typeface="Arial" charset="0"/>
            </a:endParaRPr>
          </a:p>
        </p:txBody>
      </p:sp>
      <p:sp>
        <p:nvSpPr>
          <p:cNvPr id="1741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609600"/>
            <a:ext cx="7772400" cy="803176"/>
          </a:xfrm>
        </p:spPr>
        <p:txBody>
          <a:bodyPr/>
          <a:lstStyle/>
          <a:p>
            <a:pPr lvl="0" eaLnBrk="1" hangingPunct="1"/>
            <a:r>
              <a:rPr lang="ar-SA" sz="4000" b="1" dirty="0" smtClean="0"/>
              <a:t>Q= Question</a:t>
            </a:r>
          </a:p>
        </p:txBody>
      </p:sp>
      <p:sp>
        <p:nvSpPr>
          <p:cNvPr id="3" name="Content Placeholder 2"/>
          <p:cNvSpPr>
            <a:spLocks noGrp="1"/>
          </p:cNvSpPr>
          <p:nvPr>
            <p:ph idx="1"/>
          </p:nvPr>
        </p:nvSpPr>
        <p:spPr>
          <a:xfrm>
            <a:off x="500063" y="1643063"/>
            <a:ext cx="8229600" cy="4530725"/>
          </a:xfrm>
        </p:spPr>
        <p:txBody>
          <a:bodyPr/>
          <a:lstStyle/>
          <a:p>
            <a:pPr eaLnBrk="1" hangingPunct="1">
              <a:defRPr/>
            </a:pPr>
            <a:endParaRPr lang="ar-SA" dirty="0" smtClean="0"/>
          </a:p>
          <a:p>
            <a:pPr marL="514350" indent="-514350" eaLnBrk="1" hangingPunct="1">
              <a:lnSpc>
                <a:spcPct val="90000"/>
              </a:lnSpc>
              <a:buClr>
                <a:srgbClr val="002060"/>
              </a:buClr>
              <a:buSzPct val="90000"/>
              <a:buFont typeface="+mj-lt"/>
              <a:buAutoNum type="arabicPeriod" startAt="3"/>
              <a:defRPr/>
            </a:pPr>
            <a:r>
              <a:rPr lang="ar-SA" b="1" dirty="0" smtClean="0"/>
              <a:t>Make a list of your questions for consideration. You will use during revision</a:t>
            </a:r>
            <a:endParaRPr lang="en-US" b="1" dirty="0" smtClean="0"/>
          </a:p>
          <a:p>
            <a:pPr eaLnBrk="1" hangingPunct="1">
              <a:defRPr/>
            </a:pPr>
            <a:endParaRPr lang="ar-SA"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3568" y="260648"/>
            <a:ext cx="7772400" cy="1143000"/>
          </a:xfrm>
        </p:spPr>
        <p:txBody>
          <a:bodyPr/>
          <a:lstStyle/>
          <a:p>
            <a:pPr eaLnBrk="1" hangingPunct="1"/>
            <a:r>
              <a:rPr lang="ar-SA" sz="3400" b="1" dirty="0" smtClean="0"/>
              <a:t>R</a:t>
            </a:r>
            <a:r>
              <a:rPr lang="en-US" sz="3400" b="1" dirty="0" smtClean="0"/>
              <a:t>1 =</a:t>
            </a:r>
            <a:r>
              <a:rPr lang="ar-SA" sz="3400" b="1" dirty="0" smtClean="0"/>
              <a:t>Read</a:t>
            </a:r>
            <a:r>
              <a:rPr lang="en-US" sz="3400" b="1" dirty="0" smtClean="0"/>
              <a:t/>
            </a:r>
            <a:br>
              <a:rPr lang="en-US" sz="3400" b="1" dirty="0" smtClean="0"/>
            </a:br>
            <a:r>
              <a:rPr lang="ar-SA" sz="3600" dirty="0" smtClean="0"/>
              <a:t>First, </a:t>
            </a:r>
            <a:r>
              <a:rPr lang="ar-SA" sz="3600" b="1" dirty="0" smtClean="0">
                <a:solidFill>
                  <a:schemeClr val="accent6"/>
                </a:solidFill>
              </a:rPr>
              <a:t>read without making </a:t>
            </a:r>
            <a:r>
              <a:rPr lang="ar-SA" sz="3600" b="1" dirty="0" smtClean="0">
                <a:solidFill>
                  <a:schemeClr val="accent6"/>
                </a:solidFill>
              </a:rPr>
              <a:t>notes</a:t>
            </a:r>
            <a:r>
              <a:rPr lang="en-US" sz="3600" dirty="0" smtClean="0">
                <a:solidFill>
                  <a:srgbClr val="FF0000"/>
                </a:solidFill>
              </a:rPr>
              <a:t>:</a:t>
            </a:r>
            <a:endParaRPr lang="en-US" sz="3400" dirty="0" smtClean="0"/>
          </a:p>
        </p:txBody>
      </p:sp>
      <p:sp>
        <p:nvSpPr>
          <p:cNvPr id="45059" name="Rectangle 3"/>
          <p:cNvSpPr>
            <a:spLocks noGrp="1" noChangeArrowheads="1"/>
          </p:cNvSpPr>
          <p:nvPr>
            <p:ph type="body" idx="1"/>
          </p:nvPr>
        </p:nvSpPr>
        <p:spPr>
          <a:xfrm>
            <a:off x="467544" y="1916832"/>
            <a:ext cx="8329613" cy="4234209"/>
          </a:xfrm>
        </p:spPr>
        <p:txBody>
          <a:bodyPr/>
          <a:lstStyle/>
          <a:p>
            <a:pPr marL="571500" indent="-571500" eaLnBrk="1" hangingPunct="1">
              <a:lnSpc>
                <a:spcPct val="80000"/>
              </a:lnSpc>
              <a:buClr>
                <a:srgbClr val="0070C0"/>
              </a:buClr>
              <a:buSzPct val="90000"/>
              <a:buFont typeface="Garamond" pitchFamily="18" charset="0"/>
              <a:buAutoNum type="romanLcPeriod"/>
            </a:pPr>
            <a:r>
              <a:rPr lang="ar-SA" sz="3600" dirty="0" smtClean="0"/>
              <a:t>Decrease </a:t>
            </a:r>
            <a:r>
              <a:rPr lang="ar-SA" sz="3600" dirty="0" smtClean="0"/>
              <a:t>your pace and read actively. Active reading requires concentration, so take your time and find </a:t>
            </a:r>
            <a:r>
              <a:rPr lang="ar-SA" sz="3600" dirty="0" smtClean="0">
                <a:solidFill>
                  <a:srgbClr val="FF0000"/>
                </a:solidFill>
              </a:rPr>
              <a:t>a quiet place</a:t>
            </a:r>
            <a:r>
              <a:rPr lang="ar-SA" sz="3600" dirty="0" smtClean="0"/>
              <a:t>.</a:t>
            </a:r>
          </a:p>
          <a:p>
            <a:pPr marL="571500" indent="-571500" eaLnBrk="1" hangingPunct="1">
              <a:lnSpc>
                <a:spcPct val="80000"/>
              </a:lnSpc>
              <a:buClr>
                <a:srgbClr val="0070C0"/>
              </a:buClr>
              <a:buSzPct val="90000"/>
              <a:buFont typeface="Garamond" pitchFamily="18" charset="0"/>
              <a:buAutoNum type="romanLcPeriod"/>
            </a:pPr>
            <a:r>
              <a:rPr lang="ar-SA" sz="3600" dirty="0" smtClean="0"/>
              <a:t>As you read, look for answers to the </a:t>
            </a:r>
            <a:r>
              <a:rPr lang="en-US" sz="3600" dirty="0" smtClean="0"/>
              <a:t>earlier Qs</a:t>
            </a:r>
          </a:p>
          <a:p>
            <a:pPr marL="571500" indent="-571500" eaLnBrk="1" hangingPunct="1">
              <a:lnSpc>
                <a:spcPct val="80000"/>
              </a:lnSpc>
              <a:buClr>
                <a:srgbClr val="0070C0"/>
              </a:buClr>
              <a:buSzPct val="90000"/>
              <a:buFont typeface="Garamond" pitchFamily="18" charset="0"/>
              <a:buAutoNum type="romanLcPeriod"/>
            </a:pPr>
            <a:r>
              <a:rPr lang="ar-SA" sz="3600" dirty="0" smtClean="0"/>
              <a:t>Question the author’s reasoning. Is each point justified? </a:t>
            </a:r>
            <a:endParaRPr lang="en-US" sz="3600" dirty="0" smtClean="0"/>
          </a:p>
          <a:p>
            <a:pPr marL="571500" indent="-571500" eaLnBrk="1" hangingPunct="1">
              <a:lnSpc>
                <a:spcPct val="80000"/>
              </a:lnSpc>
              <a:buClr>
                <a:srgbClr val="0070C0"/>
              </a:buClr>
              <a:buSzPct val="90000"/>
              <a:buFont typeface="Garamond" pitchFamily="18" charset="0"/>
              <a:buAutoNum type="romanLcPeriod"/>
            </a:pPr>
            <a:r>
              <a:rPr lang="ar-SA" sz="3600" dirty="0" smtClean="0"/>
              <a:t>Compare diagrams and illustrations with the written text</a:t>
            </a:r>
            <a:r>
              <a:rPr lang="en-US" sz="3600" dirty="0" smtClean="0"/>
              <a:t>.</a:t>
            </a:r>
            <a:endParaRPr lang="ar-SA" sz="36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60648"/>
            <a:ext cx="7772400" cy="1143000"/>
          </a:xfrm>
        </p:spPr>
        <p:txBody>
          <a:bodyPr/>
          <a:lstStyle/>
          <a:p>
            <a:r>
              <a:rPr lang="ar-SA" sz="4000" b="1" dirty="0" smtClean="0"/>
              <a:t>R</a:t>
            </a:r>
            <a:r>
              <a:rPr lang="en-US" sz="4000" b="1" dirty="0" smtClean="0"/>
              <a:t>1 =</a:t>
            </a:r>
            <a:r>
              <a:rPr lang="ar-SA" sz="4000" b="1" dirty="0" smtClean="0"/>
              <a:t>Read</a:t>
            </a:r>
            <a:r>
              <a:rPr lang="en-US" sz="4000" b="1" dirty="0" smtClean="0"/>
              <a:t/>
            </a:r>
            <a:br>
              <a:rPr lang="en-US" sz="4000" b="1" dirty="0" smtClean="0"/>
            </a:br>
            <a:r>
              <a:rPr lang="ar-SA" sz="4000" dirty="0" smtClean="0"/>
              <a:t>First, </a:t>
            </a:r>
            <a:r>
              <a:rPr lang="ar-SA" sz="4000" b="1" dirty="0" smtClean="0">
                <a:solidFill>
                  <a:schemeClr val="accent6"/>
                </a:solidFill>
              </a:rPr>
              <a:t>read without making notes</a:t>
            </a:r>
            <a:r>
              <a:rPr lang="en-US" sz="4000" dirty="0" smtClean="0">
                <a:solidFill>
                  <a:srgbClr val="FF0000"/>
                </a:solidFill>
              </a:rPr>
              <a:t>:</a:t>
            </a:r>
            <a:endParaRPr lang="en-US" sz="4000" dirty="0"/>
          </a:p>
        </p:txBody>
      </p:sp>
      <p:sp>
        <p:nvSpPr>
          <p:cNvPr id="46082" name="Rectangle 3"/>
          <p:cNvSpPr>
            <a:spLocks noGrp="1" noChangeArrowheads="1"/>
          </p:cNvSpPr>
          <p:nvPr>
            <p:ph idx="1"/>
          </p:nvPr>
        </p:nvSpPr>
        <p:spPr>
          <a:xfrm>
            <a:off x="251520" y="1412776"/>
            <a:ext cx="8568952" cy="5184576"/>
          </a:xfrm>
        </p:spPr>
        <p:txBody>
          <a:bodyPr/>
          <a:lstStyle/>
          <a:p>
            <a:pPr marL="571500" indent="-571500" eaLnBrk="1" hangingPunct="1">
              <a:lnSpc>
                <a:spcPct val="90000"/>
              </a:lnSpc>
              <a:buClr>
                <a:srgbClr val="002060"/>
              </a:buClr>
              <a:buSzPct val="90000"/>
              <a:buFont typeface="Garamond" pitchFamily="18" charset="0"/>
              <a:buAutoNum type="romanLcPeriod" startAt="5"/>
            </a:pPr>
            <a:r>
              <a:rPr lang="ar-SA" sz="3600" dirty="0" smtClean="0"/>
              <a:t>Make </a:t>
            </a:r>
            <a:r>
              <a:rPr lang="ar-SA" sz="3600" dirty="0" smtClean="0"/>
              <a:t>sure you understand what you are reading. Reduce your reading speed for difficult passages.</a:t>
            </a:r>
          </a:p>
          <a:p>
            <a:pPr marL="571500" indent="-571500" eaLnBrk="1" hangingPunct="1">
              <a:lnSpc>
                <a:spcPct val="90000"/>
              </a:lnSpc>
              <a:buClr>
                <a:srgbClr val="002060"/>
              </a:buClr>
              <a:buSzPct val="90000"/>
              <a:buFont typeface="Garamond" pitchFamily="18" charset="0"/>
              <a:buAutoNum type="romanLcPeriod" startAt="5"/>
            </a:pPr>
            <a:r>
              <a:rPr lang="ar-SA" sz="3600" dirty="0" smtClean="0"/>
              <a:t>If you have difficulty understanding a text, look up difficult words in the dictionary or glossary of terms and reread. If the meaning of a word or passage still evades you, leave it and read on</a:t>
            </a:r>
            <a:r>
              <a:rPr lang="en-US" sz="3600"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r-SA" sz="4000" b="1" dirty="0" smtClean="0"/>
              <a:t>R</a:t>
            </a:r>
            <a:r>
              <a:rPr lang="en-US" sz="4000" b="1" dirty="0" smtClean="0"/>
              <a:t>1 =</a:t>
            </a:r>
            <a:r>
              <a:rPr lang="ar-SA" sz="4000" b="1" dirty="0" smtClean="0"/>
              <a:t>Read</a:t>
            </a:r>
            <a:r>
              <a:rPr lang="en-US" sz="4000" b="1" dirty="0" smtClean="0"/>
              <a:t/>
            </a:r>
            <a:br>
              <a:rPr lang="en-US" sz="4000" b="1" dirty="0" smtClean="0"/>
            </a:br>
            <a:r>
              <a:rPr lang="ar-SA" sz="4000" dirty="0" smtClean="0"/>
              <a:t>First, </a:t>
            </a:r>
            <a:r>
              <a:rPr lang="ar-SA" sz="4000" b="1" dirty="0" smtClean="0">
                <a:solidFill>
                  <a:schemeClr val="accent6"/>
                </a:solidFill>
              </a:rPr>
              <a:t>read without making notes</a:t>
            </a:r>
            <a:r>
              <a:rPr lang="en-US" sz="4000" dirty="0" smtClean="0">
                <a:solidFill>
                  <a:srgbClr val="FF0000"/>
                </a:solidFill>
              </a:rPr>
              <a:t>:</a:t>
            </a:r>
            <a:endParaRPr lang="en-US" sz="4000" dirty="0"/>
          </a:p>
        </p:txBody>
      </p:sp>
      <p:sp>
        <p:nvSpPr>
          <p:cNvPr id="3" name="Content Placeholder 2"/>
          <p:cNvSpPr>
            <a:spLocks noGrp="1"/>
          </p:cNvSpPr>
          <p:nvPr>
            <p:ph idx="1"/>
          </p:nvPr>
        </p:nvSpPr>
        <p:spPr>
          <a:xfrm>
            <a:off x="683568" y="1916832"/>
            <a:ext cx="7772400" cy="4114800"/>
          </a:xfrm>
        </p:spPr>
        <p:txBody>
          <a:bodyPr/>
          <a:lstStyle/>
          <a:p>
            <a:pPr marL="857250" indent="-857250" eaLnBrk="1" hangingPunct="1">
              <a:lnSpc>
                <a:spcPct val="90000"/>
              </a:lnSpc>
              <a:buClr>
                <a:srgbClr val="002060"/>
              </a:buClr>
              <a:buSzPct val="90000"/>
              <a:buFont typeface="+mj-lt"/>
              <a:buAutoNum type="romanLcPeriod" startAt="7"/>
            </a:pPr>
            <a:r>
              <a:rPr lang="ar-SA" sz="3600" dirty="0" smtClean="0"/>
              <a:t>Use reflection to increase your understanding of what you read. When the author makes a claim, reflect on your prior knowledge to support or disprove it. If this raises more questions, note them down</a:t>
            </a:r>
            <a:r>
              <a:rPr lang="en-US" sz="3600" dirty="0" smtClean="0"/>
              <a:t>.</a:t>
            </a:r>
            <a:endParaRPr lang="ar-SA" sz="2800"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ar-SA" sz="2800" b="1" dirty="0" smtClean="0"/>
              <a:t>R</a:t>
            </a:r>
            <a:r>
              <a:rPr lang="en-US" sz="2800" b="1" dirty="0" smtClean="0"/>
              <a:t>2 </a:t>
            </a:r>
            <a:r>
              <a:rPr lang="en-US" sz="2800" b="1" dirty="0" smtClean="0"/>
              <a:t>=</a:t>
            </a:r>
            <a:r>
              <a:rPr lang="ar-SA" sz="2800" b="1" dirty="0" smtClean="0"/>
              <a:t>Read</a:t>
            </a:r>
            <a:r>
              <a:rPr lang="en-US" sz="2800" b="1" dirty="0" smtClean="0"/>
              <a:t> </a:t>
            </a:r>
            <a:r>
              <a:rPr lang="ar-SA" sz="2800" b="1" dirty="0" smtClean="0"/>
              <a:t>+ </a:t>
            </a:r>
            <a:r>
              <a:rPr lang="ar-SA" sz="2800" b="1" dirty="0" smtClean="0"/>
              <a:t>Write </a:t>
            </a:r>
            <a:r>
              <a:rPr lang="en-US" sz="2500" b="1" dirty="0" smtClean="0"/>
              <a:t/>
            </a:r>
            <a:br>
              <a:rPr lang="en-US" sz="2500" b="1" dirty="0" smtClean="0"/>
            </a:br>
            <a:r>
              <a:rPr lang="ar-SA" sz="2500" b="1" dirty="0" smtClean="0"/>
              <a:t>On your second reading, begin to take notes:</a:t>
            </a:r>
            <a:r>
              <a:rPr lang="ar-SA" sz="2500" dirty="0" smtClean="0"/>
              <a:t/>
            </a:r>
            <a:br>
              <a:rPr lang="ar-SA" sz="2500" dirty="0" smtClean="0"/>
            </a:br>
            <a:endParaRPr lang="en-US" sz="2500" dirty="0" smtClean="0"/>
          </a:p>
        </p:txBody>
      </p:sp>
      <p:sp>
        <p:nvSpPr>
          <p:cNvPr id="47107" name="Rectangle 3"/>
          <p:cNvSpPr>
            <a:spLocks noGrp="1" noChangeArrowheads="1"/>
          </p:cNvSpPr>
          <p:nvPr>
            <p:ph type="body" idx="1"/>
          </p:nvPr>
        </p:nvSpPr>
        <p:spPr>
          <a:xfrm>
            <a:off x="685800" y="1484784"/>
            <a:ext cx="8134672" cy="4968552"/>
          </a:xfrm>
        </p:spPr>
        <p:txBody>
          <a:bodyPr/>
          <a:lstStyle/>
          <a:p>
            <a:pPr marL="571500" indent="-571500" eaLnBrk="1" hangingPunct="1">
              <a:buClr>
                <a:srgbClr val="002060"/>
              </a:buClr>
              <a:buFont typeface="Garamond" pitchFamily="18" charset="0"/>
              <a:buAutoNum type="romanUcPeriod"/>
            </a:pPr>
            <a:r>
              <a:rPr lang="ar-SA" dirty="0" smtClean="0"/>
              <a:t>Take notes from the text, but write information in your own words.</a:t>
            </a:r>
          </a:p>
          <a:p>
            <a:pPr marL="571500" indent="-571500" eaLnBrk="1" hangingPunct="1">
              <a:buClr>
                <a:srgbClr val="002060"/>
              </a:buClr>
              <a:buFont typeface="Garamond" pitchFamily="18" charset="0"/>
              <a:buAutoNum type="romanUcPeriod"/>
            </a:pPr>
            <a:r>
              <a:rPr lang="ar-SA" dirty="0" smtClean="0"/>
              <a:t>Read one section at a time (a section might be divided up by headings or subheading</a:t>
            </a:r>
            <a:r>
              <a:rPr lang="en-US" dirty="0" smtClean="0"/>
              <a:t>s)</a:t>
            </a:r>
            <a:r>
              <a:rPr lang="ar-SA" dirty="0" smtClean="0"/>
              <a:t> </a:t>
            </a:r>
          </a:p>
          <a:p>
            <a:pPr marL="571500" indent="-571500" eaLnBrk="1" hangingPunct="1">
              <a:buClr>
                <a:srgbClr val="002060"/>
              </a:buClr>
              <a:buFont typeface="Garamond" pitchFamily="18" charset="0"/>
              <a:buAutoNum type="romanUcPeriod"/>
            </a:pPr>
            <a:r>
              <a:rPr lang="ar-SA" dirty="0" smtClean="0"/>
              <a:t>After you read a section, try to sum up the main point in one sentence. </a:t>
            </a:r>
          </a:p>
          <a:p>
            <a:pPr marL="571500" indent="-571500" eaLnBrk="1" hangingPunct="1">
              <a:buClr>
                <a:srgbClr val="002060"/>
              </a:buClr>
              <a:buFont typeface="Garamond" pitchFamily="18" charset="0"/>
              <a:buAutoNum type="romanUcPeriod"/>
            </a:pPr>
            <a:r>
              <a:rPr lang="ar-SA" dirty="0" smtClean="0"/>
              <a:t>Note down the main idea(s) of each paragraph in a section. They are often found in the first or last sentence.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404813"/>
            <a:ext cx="8229600" cy="5721350"/>
          </a:xfrm>
        </p:spPr>
        <p:txBody>
          <a:bodyPr/>
          <a:lstStyle/>
          <a:p>
            <a:pPr marL="571500" indent="-571500" eaLnBrk="1" hangingPunct="1">
              <a:buClr>
                <a:srgbClr val="002060"/>
              </a:buClr>
              <a:buFont typeface="Garamond" pitchFamily="18" charset="0"/>
              <a:buAutoNum type="romanUcPeriod" startAt="5"/>
            </a:pPr>
            <a:r>
              <a:rPr lang="ar-SA" dirty="0" smtClean="0"/>
              <a:t>Examples and illustrations can further your understanding and be good cues for memory. Look for important details (supporting evidence, written illustrations of points, provisions or </a:t>
            </a:r>
            <a:r>
              <a:rPr lang="ar-SA" dirty="0" smtClean="0"/>
              <a:t>alternatives</a:t>
            </a:r>
            <a:r>
              <a:rPr lang="en-US" dirty="0" smtClean="0"/>
              <a:t>).</a:t>
            </a:r>
            <a:endParaRPr lang="ar-SA" dirty="0" smtClean="0"/>
          </a:p>
          <a:p>
            <a:pPr marL="571500" indent="-571500" eaLnBrk="1" hangingPunct="1">
              <a:buClr>
                <a:srgbClr val="002060"/>
              </a:buClr>
              <a:buFont typeface="Garamond" pitchFamily="18" charset="0"/>
              <a:buAutoNum type="romanUcPeriod" startAt="5"/>
            </a:pPr>
            <a:r>
              <a:rPr lang="ar-SA" dirty="0" smtClean="0"/>
              <a:t>In your notes, underline or highlight the important points. Why</a:t>
            </a:r>
            <a:r>
              <a:rPr lang="ar-SA" dirty="0" smtClean="0"/>
              <a:t>?</a:t>
            </a:r>
            <a:endParaRPr lang="ar-SA" dirty="0" smtClean="0"/>
          </a:p>
          <a:p>
            <a:pPr marL="571500" indent="-571500" eaLnBrk="1" hangingPunct="1">
              <a:buClr>
                <a:srgbClr val="002060"/>
              </a:buClr>
              <a:buFont typeface="Garamond" pitchFamily="18" charset="0"/>
              <a:buAutoNum type="romanUcPeriod" startAt="5"/>
            </a:pPr>
            <a:r>
              <a:rPr lang="ar-SA" dirty="0" smtClean="0"/>
              <a:t>Refer to the list of questions you made earlier and try to answer them.</a:t>
            </a:r>
            <a:endParaRPr lang="en-US" dirty="0" smtClean="0"/>
          </a:p>
          <a:p>
            <a:pPr marL="571500" indent="-571500" eaLnBrk="1" hangingPunct="1">
              <a:buFont typeface="Garamond" pitchFamily="18" charset="0"/>
              <a:buAutoNum type="romanUcPeriod" startAt="5"/>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60350"/>
            <a:ext cx="8229600" cy="1081088"/>
          </a:xfrm>
        </p:spPr>
        <p:txBody>
          <a:bodyPr/>
          <a:lstStyle/>
          <a:p>
            <a:pPr eaLnBrk="1" hangingPunct="1"/>
            <a:r>
              <a:rPr lang="ar-SA" sz="3200" b="1" dirty="0" smtClean="0"/>
              <a:t>R</a:t>
            </a:r>
            <a:r>
              <a:rPr lang="en-US" sz="3200" b="1" dirty="0" smtClean="0"/>
              <a:t>3</a:t>
            </a:r>
            <a:r>
              <a:rPr lang="ar-SA" sz="3200" b="1" dirty="0" smtClean="0"/>
              <a:t>= </a:t>
            </a:r>
            <a:r>
              <a:rPr lang="ar-SA" sz="3200" b="1" dirty="0" smtClean="0"/>
              <a:t>Recall</a:t>
            </a:r>
            <a:r>
              <a:rPr lang="en-US" sz="3200" b="1" dirty="0" smtClean="0"/>
              <a:t/>
            </a:r>
            <a:br>
              <a:rPr lang="en-US" sz="3200" b="1" dirty="0" smtClean="0"/>
            </a:br>
            <a:r>
              <a:rPr lang="ar-SA" sz="3200" b="1" dirty="0" smtClean="0"/>
              <a:t>RECALL straight after you finish taking notes. </a:t>
            </a:r>
            <a:endParaRPr lang="en-US" sz="3200" dirty="0" smtClean="0"/>
          </a:p>
        </p:txBody>
      </p:sp>
      <p:sp>
        <p:nvSpPr>
          <p:cNvPr id="10243" name="Rectangle 3"/>
          <p:cNvSpPr>
            <a:spLocks noGrp="1" noChangeArrowheads="1"/>
          </p:cNvSpPr>
          <p:nvPr>
            <p:ph type="body" idx="1"/>
          </p:nvPr>
        </p:nvSpPr>
        <p:spPr>
          <a:xfrm>
            <a:off x="468313" y="1484313"/>
            <a:ext cx="8229600" cy="4784725"/>
          </a:xfrm>
        </p:spPr>
        <p:txBody>
          <a:bodyPr/>
          <a:lstStyle/>
          <a:p>
            <a:pPr eaLnBrk="1" hangingPunct="1">
              <a:buFont typeface="Wingdings" pitchFamily="2" charset="2"/>
              <a:buNone/>
              <a:defRPr/>
            </a:pPr>
            <a:r>
              <a:rPr lang="ar-SA" dirty="0" smtClean="0"/>
              <a:t>You should now try to recall and write your thinking about what you have read. </a:t>
            </a:r>
          </a:p>
          <a:p>
            <a:pPr marL="514350" indent="-514350" eaLnBrk="1" hangingPunct="1">
              <a:buClr>
                <a:srgbClr val="002060"/>
              </a:buClr>
              <a:buSzPct val="100000"/>
              <a:buFont typeface="+mj-lt"/>
              <a:buAutoNum type="arabicPeriod"/>
              <a:defRPr/>
            </a:pPr>
            <a:r>
              <a:rPr lang="ar-SA" dirty="0" smtClean="0"/>
              <a:t>Close the book and cover your notes.</a:t>
            </a:r>
            <a:endParaRPr lang="en-US" dirty="0" smtClean="0"/>
          </a:p>
          <a:p>
            <a:pPr marL="514350" indent="-514350" eaLnBrk="1" hangingPunct="1">
              <a:buClr>
                <a:srgbClr val="002060"/>
              </a:buClr>
              <a:buSzPct val="100000"/>
              <a:buFont typeface="Wingdings" pitchFamily="2" charset="2"/>
              <a:buNone/>
              <a:defRPr/>
            </a:pPr>
            <a:endParaRPr lang="ar-SA" dirty="0" smtClean="0"/>
          </a:p>
          <a:p>
            <a:pPr marL="514350" indent="-514350" eaLnBrk="1" hangingPunct="1">
              <a:buClr>
                <a:srgbClr val="002060"/>
              </a:buClr>
              <a:buSzPct val="100000"/>
              <a:buFont typeface="+mj-lt"/>
              <a:buAutoNum type="arabicPeriod" startAt="2"/>
              <a:defRPr/>
            </a:pPr>
            <a:r>
              <a:rPr lang="ar-SA" dirty="0" smtClean="0"/>
              <a:t>Make notes of what you remember about the main thesis and points of the reading. </a:t>
            </a:r>
          </a:p>
          <a:p>
            <a:pPr marL="514350" indent="-514350" eaLnBrk="1" hangingPunct="1">
              <a:buClr>
                <a:srgbClr val="002060"/>
              </a:buClr>
              <a:buSzPct val="100000"/>
              <a:buFont typeface="Wingdings" pitchFamily="2" charset="2"/>
              <a:buNone/>
              <a:defRPr/>
            </a:pPr>
            <a:endParaRPr lang="ar-SA" dirty="0" smtClean="0"/>
          </a:p>
          <a:p>
            <a:pPr marL="514350" indent="-514350" eaLnBrk="1" hangingPunct="1">
              <a:buClr>
                <a:srgbClr val="002060"/>
              </a:buClr>
              <a:buSzPct val="100000"/>
              <a:buFont typeface="+mj-lt"/>
              <a:buAutoNum type="arabicPeriod" startAt="3"/>
              <a:defRPr/>
            </a:pPr>
            <a:r>
              <a:rPr lang="ar-SA" dirty="0" smtClean="0"/>
              <a:t>Check their accuracy against the notes you made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ar-SA" sz="3200" b="1" dirty="0" smtClean="0"/>
              <a:t>R</a:t>
            </a:r>
            <a:r>
              <a:rPr lang="en-US" sz="3200" b="1" dirty="0" smtClean="0"/>
              <a:t>3</a:t>
            </a:r>
            <a:r>
              <a:rPr lang="ar-SA" sz="3200" b="1" dirty="0" smtClean="0"/>
              <a:t> = Recall</a:t>
            </a:r>
            <a:r>
              <a:rPr lang="en-US" sz="3200" b="1" dirty="0" smtClean="0"/>
              <a:t/>
            </a:r>
            <a:br>
              <a:rPr lang="en-US" sz="3200" b="1" dirty="0" smtClean="0"/>
            </a:br>
            <a:r>
              <a:rPr lang="ar-SA" sz="3200" b="1" dirty="0" smtClean="0"/>
              <a:t>RECALL straight after you finish taking notes</a:t>
            </a:r>
            <a:endParaRPr lang="en-US" sz="3200" dirty="0" smtClean="0"/>
          </a:p>
        </p:txBody>
      </p:sp>
      <p:sp>
        <p:nvSpPr>
          <p:cNvPr id="50179" name="Rectangle 3"/>
          <p:cNvSpPr>
            <a:spLocks noGrp="1" noChangeArrowheads="1"/>
          </p:cNvSpPr>
          <p:nvPr>
            <p:ph type="body" idx="1"/>
          </p:nvPr>
        </p:nvSpPr>
        <p:spPr/>
        <p:txBody>
          <a:bodyPr/>
          <a:lstStyle/>
          <a:p>
            <a:pPr marL="514350" indent="-514350" eaLnBrk="1" hangingPunct="1">
              <a:buClr>
                <a:srgbClr val="002060"/>
              </a:buClr>
              <a:buFont typeface="Garamond" pitchFamily="18" charset="0"/>
              <a:buAutoNum type="arabicPeriod" startAt="4"/>
            </a:pPr>
            <a:r>
              <a:rPr lang="ar-SA" smtClean="0"/>
              <a:t>Return to the reading. Read one section at a time and try to recall what you have read. Reread the section that you could not recall to clarify it further.</a:t>
            </a:r>
          </a:p>
          <a:p>
            <a:pPr marL="514350" indent="-514350" eaLnBrk="1" hangingPunct="1">
              <a:buClr>
                <a:srgbClr val="002060"/>
              </a:buClr>
              <a:buFont typeface="Garamond" pitchFamily="18" charset="0"/>
              <a:buAutoNum type="arabicPeriod" startAt="4"/>
            </a:pPr>
            <a:r>
              <a:rPr lang="ar-SA" smtClean="0"/>
              <a:t>It can also be helpful to RECITE ideas aloud to help you remember. Sum up the main points verbally.</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ar-SA" sz="3200" b="1" dirty="0" smtClean="0"/>
              <a:t>R</a:t>
            </a:r>
            <a:r>
              <a:rPr lang="en-US" sz="3200" b="1" dirty="0" smtClean="0"/>
              <a:t>4</a:t>
            </a:r>
            <a:r>
              <a:rPr lang="ar-SA" sz="3200" b="1" dirty="0" smtClean="0"/>
              <a:t> </a:t>
            </a:r>
            <a:r>
              <a:rPr lang="ar-SA" sz="3200" b="1" dirty="0" smtClean="0"/>
              <a:t>= Review</a:t>
            </a:r>
            <a:r>
              <a:rPr lang="en-US" sz="3200" b="1" dirty="0" smtClean="0"/>
              <a:t/>
            </a:r>
            <a:br>
              <a:rPr lang="en-US" sz="3200" b="1" dirty="0" smtClean="0"/>
            </a:br>
            <a:r>
              <a:rPr lang="ar-SA" sz="3200" b="1" dirty="0" smtClean="0"/>
              <a:t>Now REVIEW what you have </a:t>
            </a:r>
            <a:r>
              <a:rPr lang="ar-SA" sz="3200" b="1" dirty="0" smtClean="0"/>
              <a:t>read</a:t>
            </a:r>
            <a:endParaRPr lang="en-US" sz="3200" b="1" dirty="0" smtClean="0"/>
          </a:p>
        </p:txBody>
      </p:sp>
      <p:sp>
        <p:nvSpPr>
          <p:cNvPr id="51203" name="Rectangle 3"/>
          <p:cNvSpPr>
            <a:spLocks noGrp="1" noChangeArrowheads="1"/>
          </p:cNvSpPr>
          <p:nvPr>
            <p:ph type="body" idx="1"/>
          </p:nvPr>
        </p:nvSpPr>
        <p:spPr/>
        <p:txBody>
          <a:bodyPr/>
          <a:lstStyle/>
          <a:p>
            <a:pPr eaLnBrk="1" hangingPunct="1">
              <a:buFont typeface="Wingdings" pitchFamily="2" charset="2"/>
              <a:buNone/>
            </a:pPr>
            <a:r>
              <a:rPr lang="ar-SA" b="1" dirty="0" smtClean="0"/>
              <a:t>At the end of your study period: </a:t>
            </a:r>
            <a:endParaRPr lang="ar-SA" dirty="0" smtClean="0"/>
          </a:p>
          <a:p>
            <a:pPr eaLnBrk="1" hangingPunct="1">
              <a:buFont typeface="Wingdings" pitchFamily="2" charset="2"/>
              <a:buNone/>
            </a:pPr>
            <a:r>
              <a:rPr lang="ar-SA" dirty="0" smtClean="0"/>
              <a:t>Check the accuracy of your notes against the original material (if you have underlined the main points, this should be simple). This is an important part of the process because it can really help you clarify and remember what you have read.</a:t>
            </a:r>
            <a:endParaRPr lang="ar-SA"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8625" y="214313"/>
            <a:ext cx="8186738" cy="508000"/>
          </a:xfrm>
        </p:spPr>
        <p:txBody>
          <a:bodyPr/>
          <a:lstStyle/>
          <a:p>
            <a:pPr eaLnBrk="1" hangingPunct="1"/>
            <a:r>
              <a:rPr lang="ar-SA" sz="4000" b="1" dirty="0" smtClean="0"/>
              <a:t>The next day:</a:t>
            </a:r>
            <a:endParaRPr lang="en-US" sz="4000" dirty="0" smtClean="0"/>
          </a:p>
        </p:txBody>
      </p:sp>
      <p:sp>
        <p:nvSpPr>
          <p:cNvPr id="52227" name="Rectangle 3"/>
          <p:cNvSpPr>
            <a:spLocks noGrp="1" noChangeArrowheads="1"/>
          </p:cNvSpPr>
          <p:nvPr>
            <p:ph type="body" idx="1"/>
          </p:nvPr>
        </p:nvSpPr>
        <p:spPr>
          <a:xfrm>
            <a:off x="142875" y="1000125"/>
            <a:ext cx="8858250" cy="5572125"/>
          </a:xfrm>
        </p:spPr>
        <p:txBody>
          <a:bodyPr/>
          <a:lstStyle/>
          <a:p>
            <a:pPr marL="514350" indent="-514350" eaLnBrk="1" hangingPunct="1">
              <a:buClr>
                <a:srgbClr val="FF0000"/>
              </a:buClr>
              <a:buFont typeface="Garamond" pitchFamily="18" charset="0"/>
              <a:buAutoNum type="alphaUcPeriod"/>
            </a:pPr>
            <a:r>
              <a:rPr lang="ar-SA" dirty="0" smtClean="0"/>
              <a:t>Read through your notes to reacquaint yourself with the main thesis and key points. </a:t>
            </a:r>
          </a:p>
          <a:p>
            <a:pPr marL="514350" indent="-514350" eaLnBrk="1" hangingPunct="1">
              <a:buClr>
                <a:srgbClr val="FF0000"/>
              </a:buClr>
              <a:buFont typeface="Garamond" pitchFamily="18" charset="0"/>
              <a:buAutoNum type="alphaUcPeriod"/>
            </a:pPr>
            <a:r>
              <a:rPr lang="ar-SA" dirty="0" smtClean="0"/>
              <a:t>Now read through the questions you noted down and try to answer them from memory. </a:t>
            </a:r>
          </a:p>
          <a:p>
            <a:pPr marL="514350" indent="-514350" eaLnBrk="1" hangingPunct="1">
              <a:buClr>
                <a:srgbClr val="FF0000"/>
              </a:buClr>
              <a:buFont typeface="Garamond" pitchFamily="18" charset="0"/>
              <a:buAutoNum type="alphaUcPeriod"/>
            </a:pPr>
            <a:r>
              <a:rPr lang="ar-SA" dirty="0" smtClean="0"/>
              <a:t>Try doing the same thing after a few days.</a:t>
            </a:r>
          </a:p>
          <a:p>
            <a:pPr marL="514350" indent="-514350" eaLnBrk="1" hangingPunct="1">
              <a:buClr>
                <a:srgbClr val="FF0000"/>
              </a:buClr>
              <a:buFont typeface="Wingdings" pitchFamily="2" charset="2"/>
              <a:buNone/>
            </a:pPr>
            <a:r>
              <a:rPr lang="ar-SA" dirty="0" smtClean="0"/>
              <a:t>   If you are reading for a course, periodically reviewing notes will help you at exam time. The more you revise throughout semester, the less you will need to cram during exam study periods.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b="1" dirty="0" smtClean="0"/>
              <a:t>Aim and Objectives</a:t>
            </a:r>
          </a:p>
        </p:txBody>
      </p:sp>
      <p:sp>
        <p:nvSpPr>
          <p:cNvPr id="107523" name="Rectangle 3"/>
          <p:cNvSpPr>
            <a:spLocks noGrp="1" noChangeArrowheads="1"/>
          </p:cNvSpPr>
          <p:nvPr>
            <p:ph type="body" idx="1"/>
          </p:nvPr>
        </p:nvSpPr>
        <p:spPr>
          <a:xfrm>
            <a:off x="46038" y="2160588"/>
            <a:ext cx="8955087" cy="4483100"/>
          </a:xfrm>
        </p:spPr>
        <p:txBody>
          <a:bodyPr/>
          <a:lstStyle/>
          <a:p>
            <a:pPr eaLnBrk="1" hangingPunct="1"/>
            <a:r>
              <a:rPr lang="en-GB" dirty="0" smtClean="0"/>
              <a:t>Increase and develop awareness of the principles of learning </a:t>
            </a:r>
          </a:p>
          <a:p>
            <a:pPr eaLnBrk="1" hangingPunct="1"/>
            <a:r>
              <a:rPr lang="en-GB" dirty="0" smtClean="0">
                <a:solidFill>
                  <a:srgbClr val="FF0000"/>
                </a:solidFill>
              </a:rPr>
              <a:t>Describe the differences between mature and immature learners</a:t>
            </a:r>
          </a:p>
          <a:p>
            <a:pPr eaLnBrk="1" hangingPunct="1"/>
            <a:r>
              <a:rPr lang="en-GB" dirty="0" smtClean="0"/>
              <a:t>Be able explain the reading for understanding method.</a:t>
            </a:r>
          </a:p>
        </p:txBody>
      </p:sp>
      <p:sp>
        <p:nvSpPr>
          <p:cNvPr id="18436" name="Date Placeholder 5"/>
          <p:cNvSpPr>
            <a:spLocks noGrp="1"/>
          </p:cNvSpPr>
          <p:nvPr>
            <p:ph type="dt" sz="quarter" idx="10"/>
          </p:nvPr>
        </p:nvSpPr>
        <p:spPr>
          <a:noFill/>
        </p:spPr>
        <p:txBody>
          <a:bodyPr/>
          <a:lstStyle/>
          <a:p>
            <a:fld id="{474EFB1D-EEED-4459-B018-2CF76EB8AA78}" type="datetime1">
              <a:rPr lang="ar-SA" smtClean="0">
                <a:cs typeface="Arial" charset="0"/>
              </a:rPr>
              <a:pPr/>
              <a:t>14/10/1432</a:t>
            </a:fld>
            <a:endParaRPr lang="en-GB" smtClean="0">
              <a:cs typeface="Arial" charset="0"/>
            </a:endParaRPr>
          </a:p>
        </p:txBody>
      </p:sp>
      <p:sp>
        <p:nvSpPr>
          <p:cNvPr id="18437" name="Slide Number Placeholder 6"/>
          <p:cNvSpPr>
            <a:spLocks noGrp="1"/>
          </p:cNvSpPr>
          <p:nvPr>
            <p:ph type="sldNum" sz="quarter" idx="12"/>
          </p:nvPr>
        </p:nvSpPr>
        <p:spPr>
          <a:noFill/>
        </p:spPr>
        <p:txBody>
          <a:bodyPr/>
          <a:lstStyle/>
          <a:p>
            <a:fld id="{4CBDE0B8-8559-404D-8F99-E5FA96B18F5A}" type="slidenum">
              <a:rPr lang="en-GB" smtClean="0">
                <a:cs typeface="Arial" charset="0"/>
              </a:rPr>
              <a:pPr/>
              <a:t>4</a:t>
            </a:fld>
            <a:endParaRPr lang="en-GB" smtClean="0">
              <a:cs typeface="Arial" charset="0"/>
            </a:endParaRPr>
          </a:p>
        </p:txBody>
      </p:sp>
      <p:sp>
        <p:nvSpPr>
          <p:cNvPr id="1843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85720" y="609600"/>
            <a:ext cx="8643998" cy="803176"/>
          </a:xfrm>
        </p:spPr>
        <p:txBody>
          <a:bodyPr/>
          <a:lstStyle/>
          <a:p>
            <a:r>
              <a:rPr lang="en-US" sz="4000" b="1" dirty="0" smtClean="0">
                <a:solidFill>
                  <a:schemeClr val="tx1"/>
                </a:solidFill>
              </a:rPr>
              <a:t>Is Your Reading Relevant</a:t>
            </a:r>
            <a:r>
              <a:rPr lang="en-US" sz="4000" b="1" dirty="0" smtClean="0">
                <a:solidFill>
                  <a:schemeClr val="tx1"/>
                </a:solidFill>
              </a:rPr>
              <a:t>?</a:t>
            </a:r>
            <a:endParaRPr lang="en-US" sz="4000" dirty="0" smtClean="0"/>
          </a:p>
        </p:txBody>
      </p:sp>
      <p:sp>
        <p:nvSpPr>
          <p:cNvPr id="53251" name="Content Placeholder 2"/>
          <p:cNvSpPr>
            <a:spLocks noGrp="1"/>
          </p:cNvSpPr>
          <p:nvPr>
            <p:ph idx="1"/>
          </p:nvPr>
        </p:nvSpPr>
        <p:spPr/>
        <p:txBody>
          <a:bodyPr/>
          <a:lstStyle/>
          <a:p>
            <a:r>
              <a:rPr lang="en-US" sz="3600" dirty="0" smtClean="0"/>
              <a:t>Select a book or article: Ask yourself what it is you must find out. </a:t>
            </a:r>
          </a:p>
          <a:p>
            <a:r>
              <a:rPr lang="en-US" sz="3600" dirty="0" smtClean="0"/>
              <a:t>Use the contents page first. Is the information you are looking for listed? </a:t>
            </a:r>
          </a:p>
          <a:p>
            <a:r>
              <a:rPr lang="en-US" sz="3600" dirty="0" smtClean="0"/>
              <a:t>Go to the index at the back. Locate key words.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600" b="1" dirty="0" smtClean="0">
                <a:solidFill>
                  <a:schemeClr val="tx1"/>
                </a:solidFill>
              </a:rPr>
              <a:t>Skim through the first chapter.</a:t>
            </a:r>
            <a:endParaRPr lang="en-US" sz="2400" b="1" dirty="0" smtClean="0"/>
          </a:p>
        </p:txBody>
      </p:sp>
      <p:sp>
        <p:nvSpPr>
          <p:cNvPr id="54275" name="Content Placeholder 2"/>
          <p:cNvSpPr>
            <a:spLocks noGrp="1"/>
          </p:cNvSpPr>
          <p:nvPr>
            <p:ph idx="1"/>
          </p:nvPr>
        </p:nvSpPr>
        <p:spPr/>
        <p:txBody>
          <a:bodyPr/>
          <a:lstStyle/>
          <a:p>
            <a:pPr algn="ctr">
              <a:buFont typeface="Wingdings" pitchFamily="2" charset="2"/>
              <a:buNone/>
            </a:pPr>
            <a:r>
              <a:rPr lang="en-US" dirty="0" smtClean="0"/>
              <a:t>If the chapter is relevant, </a:t>
            </a:r>
          </a:p>
          <a:p>
            <a:r>
              <a:rPr lang="en-US" dirty="0" smtClean="0"/>
              <a:t>read the first and last paragraphs. </a:t>
            </a:r>
          </a:p>
          <a:p>
            <a:r>
              <a:rPr lang="en-US" dirty="0" smtClean="0"/>
              <a:t>Ask yourself what the author is saying. </a:t>
            </a:r>
          </a:p>
          <a:p>
            <a:pPr>
              <a:buFont typeface="Wingdings" pitchFamily="2" charset="2"/>
              <a:buNone/>
            </a:pPr>
            <a:r>
              <a:rPr lang="en-US" dirty="0" smtClean="0"/>
              <a:t>From this, you can gain an overall view of the content, enabling you to decide on the relevance of the book to your topic.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6"/>
          <p:cNvSpPr>
            <a:spLocks noGrp="1" noChangeArrowheads="1"/>
          </p:cNvSpPr>
          <p:nvPr>
            <p:ph type="sldNum" sz="quarter" idx="12"/>
          </p:nvPr>
        </p:nvSpPr>
        <p:spPr>
          <a:noFill/>
        </p:spPr>
        <p:txBody>
          <a:bodyPr/>
          <a:lstStyle/>
          <a:p>
            <a:fld id="{B155878D-ED5E-4F5F-A2F2-630CDF26D4CD}" type="slidenum">
              <a:rPr lang="ar-SA" smtClean="0">
                <a:cs typeface="Arial" charset="0"/>
              </a:rPr>
              <a:pPr/>
              <a:t>42</a:t>
            </a:fld>
            <a:endParaRPr lang="en-GB" smtClean="0">
              <a:cs typeface="Arial" charset="0"/>
            </a:endParaRPr>
          </a:p>
        </p:txBody>
      </p:sp>
      <p:sp>
        <p:nvSpPr>
          <p:cNvPr id="55299" name="Rectangle 2"/>
          <p:cNvSpPr>
            <a:spLocks noGrp="1" noChangeArrowheads="1"/>
          </p:cNvSpPr>
          <p:nvPr>
            <p:ph type="ctrTitle"/>
          </p:nvPr>
        </p:nvSpPr>
        <p:spPr>
          <a:xfrm>
            <a:off x="684213" y="0"/>
            <a:ext cx="7315200" cy="1257300"/>
          </a:xfrm>
        </p:spPr>
        <p:txBody>
          <a:bodyPr/>
          <a:lstStyle/>
          <a:p>
            <a:pPr eaLnBrk="1" hangingPunct="1"/>
            <a:r>
              <a:rPr lang="en-US" sz="4000" b="1" dirty="0" smtClean="0">
                <a:latin typeface="Century Gothic" pitchFamily="34" charset="0"/>
              </a:rPr>
              <a:t>BUILDING ON THE PRINCIPLES OF ADULT LEARNING</a:t>
            </a:r>
          </a:p>
        </p:txBody>
      </p:sp>
      <p:graphicFrame>
        <p:nvGraphicFramePr>
          <p:cNvPr id="1008643" name="Group 3"/>
          <p:cNvGraphicFramePr>
            <a:graphicFrameLocks noGrp="1"/>
          </p:cNvGraphicFramePr>
          <p:nvPr/>
        </p:nvGraphicFramePr>
        <p:xfrm>
          <a:off x="285750" y="1341438"/>
          <a:ext cx="8215370" cy="4988561"/>
        </p:xfrm>
        <a:graphic>
          <a:graphicData uri="http://schemas.openxmlformats.org/drawingml/2006/table">
            <a:tbl>
              <a:tblPr/>
              <a:tblGrid>
                <a:gridCol w="4158862"/>
                <a:gridCol w="4056508"/>
              </a:tblGrid>
              <a:tr h="881063">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Adult Learners are most successful when: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The Tutor should therefore:</a:t>
                      </a:r>
                    </a:p>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defRPr/>
                      </a:pPr>
                      <a:r>
                        <a:rPr kumimoji="0" lang="en-US" sz="2400" b="1" i="0" u="none" strike="noStrike" cap="none" normalizeH="0" baseline="0" dirty="0" smtClean="0">
                          <a:ln>
                            <a:noFill/>
                          </a:ln>
                          <a:solidFill>
                            <a:srgbClr val="FF0000"/>
                          </a:solidFill>
                          <a:effectLst/>
                          <a:latin typeface="Century Gothic" pitchFamily="34" charset="0"/>
                          <a:cs typeface="Arial" pitchFamily="34" charset="0"/>
                        </a:rPr>
                        <a:t>Remember in EBM</a:t>
                      </a:r>
                    </a:p>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667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There is a high degree of personal motivation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Use the learners’ enthusiasm</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611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learning is within their capacity to learn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Avoid excessive jargon and/or showing off his/her own knowledge</a:t>
                      </a:r>
                    </a:p>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Ensure the learner is not over-tired</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2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learning experience is meaningful</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Clearly relate the learning experience to practice</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6"/>
          <p:cNvSpPr>
            <a:spLocks noGrp="1" noChangeArrowheads="1"/>
          </p:cNvSpPr>
          <p:nvPr>
            <p:ph type="sldNum" sz="quarter" idx="12"/>
          </p:nvPr>
        </p:nvSpPr>
        <p:spPr>
          <a:noFill/>
        </p:spPr>
        <p:txBody>
          <a:bodyPr/>
          <a:lstStyle/>
          <a:p>
            <a:fld id="{215C422C-F289-4137-BDDD-F4A404341DD7}" type="slidenum">
              <a:rPr lang="ar-SA" smtClean="0">
                <a:cs typeface="Arial" charset="0"/>
              </a:rPr>
              <a:pPr/>
              <a:t>43</a:t>
            </a:fld>
            <a:endParaRPr lang="en-GB" smtClean="0">
              <a:cs typeface="Arial" charset="0"/>
            </a:endParaRPr>
          </a:p>
        </p:txBody>
      </p:sp>
      <p:graphicFrame>
        <p:nvGraphicFramePr>
          <p:cNvPr id="1010711" name="Group 23"/>
          <p:cNvGraphicFramePr>
            <a:graphicFrameLocks noGrp="1"/>
          </p:cNvGraphicFramePr>
          <p:nvPr/>
        </p:nvGraphicFramePr>
        <p:xfrm>
          <a:off x="142875" y="128588"/>
          <a:ext cx="8786842" cy="6443568"/>
        </p:xfrm>
        <a:graphic>
          <a:graphicData uri="http://schemas.openxmlformats.org/drawingml/2006/table">
            <a:tbl>
              <a:tblPr/>
              <a:tblGrid>
                <a:gridCol w="4447795"/>
                <a:gridCol w="4339047"/>
              </a:tblGrid>
              <a:tr h="77224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Adult Learners are most successful when: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The Tutor should therefore:</a:t>
                      </a:r>
                    </a:p>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rgbClr val="FF0000"/>
                          </a:solidFill>
                          <a:effectLst/>
                          <a:latin typeface="Century Gothic" pitchFamily="34" charset="0"/>
                          <a:cs typeface="Arial" pitchFamily="34" charset="0"/>
                        </a:rPr>
                        <a:t>Remember in EBM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006">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There is active involvement</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Involve the learners</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4131">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learning is experience-centered</a:t>
                      </a:r>
                    </a:p>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Century Gothic"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learner can reflect on the experience</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Clearly relate the learners’ experience requiring them to ask and answer questions </a:t>
                      </a:r>
                      <a:r>
                        <a:rPr kumimoji="0" lang="en-US" sz="2400" b="0" i="1" u="none" strike="noStrike" cap="none" normalizeH="0" baseline="0" dirty="0" smtClean="0">
                          <a:ln>
                            <a:noFill/>
                          </a:ln>
                          <a:solidFill>
                            <a:schemeClr val="tx1"/>
                          </a:solidFill>
                          <a:effectLst/>
                          <a:latin typeface="Century Gothic" pitchFamily="34" charset="0"/>
                          <a:cs typeface="Times New Roman" pitchFamily="18" charset="0"/>
                        </a:rPr>
                        <a:t>(discuss)</a:t>
                      </a:r>
                      <a:endParaRPr kumimoji="0" lang="en-US" sz="2400" b="0" i="1"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3231">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Clear goals are set</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Identify the expectations of each learning experience</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3906">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Regular feedback is provided</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Provide regular, timely feedback which is specific both for positive features and suggestions for improvement</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609600"/>
            <a:ext cx="7672388" cy="3176588"/>
          </a:xfrm>
        </p:spPr>
        <p:txBody>
          <a:bodyPr/>
          <a:lstStyle/>
          <a:p>
            <a:r>
              <a:rPr lang="en-GB" b="1" dirty="0" smtClean="0">
                <a:latin typeface="Century Gothic" pitchFamily="34" charset="0"/>
              </a:rPr>
              <a:t>What are the educational activities that you can do while in the HC ?</a:t>
            </a:r>
            <a:endParaRPr lang="ar-SA" sz="4800" dirty="0" smtClean="0"/>
          </a:p>
        </p:txBody>
      </p:sp>
      <p:sp>
        <p:nvSpPr>
          <p:cNvPr id="57347" name="Date Placeholder 3"/>
          <p:cNvSpPr>
            <a:spLocks noGrp="1"/>
          </p:cNvSpPr>
          <p:nvPr>
            <p:ph type="dt" sz="quarter" idx="10"/>
          </p:nvPr>
        </p:nvSpPr>
        <p:spPr>
          <a:noFill/>
        </p:spPr>
        <p:txBody>
          <a:bodyPr/>
          <a:lstStyle/>
          <a:p>
            <a:fld id="{A22DD147-0595-438C-9954-F3FDF09BAB22}" type="datetime1">
              <a:rPr lang="ar-SA" smtClean="0">
                <a:cs typeface="Arial" charset="0"/>
              </a:rPr>
              <a:pPr/>
              <a:t>14/10/1432</a:t>
            </a:fld>
            <a:endParaRPr lang="en-GB" smtClean="0">
              <a:cs typeface="Arial" charset="0"/>
            </a:endParaRPr>
          </a:p>
        </p:txBody>
      </p:sp>
      <p:sp>
        <p:nvSpPr>
          <p:cNvPr id="57348"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57349" name="Slide Number Placeholder 5"/>
          <p:cNvSpPr>
            <a:spLocks noGrp="1"/>
          </p:cNvSpPr>
          <p:nvPr>
            <p:ph type="sldNum" sz="quarter" idx="12"/>
          </p:nvPr>
        </p:nvSpPr>
        <p:spPr>
          <a:noFill/>
        </p:spPr>
        <p:txBody>
          <a:bodyPr/>
          <a:lstStyle/>
          <a:p>
            <a:fld id="{C48A4808-01F9-41E1-993E-1B992FC54B97}" type="slidenum">
              <a:rPr lang="en-GB" smtClean="0">
                <a:cs typeface="Arial" charset="0"/>
              </a:rPr>
              <a:pPr/>
              <a:t>44</a:t>
            </a:fld>
            <a:endParaRPr lang="en-GB"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685800" y="500063"/>
            <a:ext cx="8101013" cy="5595937"/>
          </a:xfrm>
        </p:spPr>
        <p:txBody>
          <a:bodyPr/>
          <a:lstStyle/>
          <a:p>
            <a:r>
              <a:rPr lang="en-GB" dirty="0" smtClean="0"/>
              <a:t>Observation and discussion with the PHC physician while consulting their patients. Make notes about what you observe.</a:t>
            </a:r>
            <a:endParaRPr lang="en-US" dirty="0" smtClean="0"/>
          </a:p>
          <a:p>
            <a:r>
              <a:rPr lang="en-GB" dirty="0" smtClean="0"/>
              <a:t>Interviewing certain selected patients alone.</a:t>
            </a:r>
            <a:endParaRPr lang="en-US" dirty="0" smtClean="0"/>
          </a:p>
          <a:p>
            <a:r>
              <a:rPr lang="en-GB" dirty="0" smtClean="0"/>
              <a:t>Discussion with different team members (one session each</a:t>
            </a:r>
            <a:r>
              <a:rPr lang="ar-SA" dirty="0" smtClean="0"/>
              <a:t>(</a:t>
            </a:r>
            <a:endParaRPr lang="en-US" dirty="0" smtClean="0"/>
          </a:p>
          <a:p>
            <a:r>
              <a:rPr lang="en-GB" dirty="0" smtClean="0"/>
              <a:t>Lecturing in the centre.</a:t>
            </a:r>
            <a:endParaRPr lang="en-US" dirty="0" smtClean="0"/>
          </a:p>
          <a:p>
            <a:r>
              <a:rPr lang="en-GB" dirty="0" smtClean="0"/>
              <a:t>Design a health education material for the practice.</a:t>
            </a:r>
            <a:endParaRPr lang="ar-SA" dirty="0" smtClean="0"/>
          </a:p>
        </p:txBody>
      </p:sp>
      <p:sp>
        <p:nvSpPr>
          <p:cNvPr id="58371" name="Date Placeholder 3"/>
          <p:cNvSpPr>
            <a:spLocks noGrp="1"/>
          </p:cNvSpPr>
          <p:nvPr>
            <p:ph type="dt" sz="quarter" idx="10"/>
          </p:nvPr>
        </p:nvSpPr>
        <p:spPr>
          <a:noFill/>
        </p:spPr>
        <p:txBody>
          <a:bodyPr/>
          <a:lstStyle/>
          <a:p>
            <a:fld id="{F68F7F1B-5588-46A4-BD44-680DC5FFEF10}" type="datetime1">
              <a:rPr lang="ar-SA" smtClean="0">
                <a:cs typeface="Arial" charset="0"/>
              </a:rPr>
              <a:pPr/>
              <a:t>14/10/1432</a:t>
            </a:fld>
            <a:endParaRPr lang="en-GB" smtClean="0">
              <a:cs typeface="Arial" charset="0"/>
            </a:endParaRPr>
          </a:p>
        </p:txBody>
      </p:sp>
      <p:sp>
        <p:nvSpPr>
          <p:cNvPr id="58372"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58373" name="Slide Number Placeholder 5"/>
          <p:cNvSpPr>
            <a:spLocks noGrp="1"/>
          </p:cNvSpPr>
          <p:nvPr>
            <p:ph type="sldNum" sz="quarter" idx="12"/>
          </p:nvPr>
        </p:nvSpPr>
        <p:spPr>
          <a:noFill/>
        </p:spPr>
        <p:txBody>
          <a:bodyPr/>
          <a:lstStyle/>
          <a:p>
            <a:fld id="{E0889DE7-4531-4FD6-A3A9-76AE88102919}" type="slidenum">
              <a:rPr lang="en-GB" smtClean="0">
                <a:cs typeface="Arial" charset="0"/>
              </a:rPr>
              <a:pPr/>
              <a:t>45</a:t>
            </a:fld>
            <a:endParaRPr lang="en-GB"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357188" y="357188"/>
            <a:ext cx="8101012" cy="5738812"/>
          </a:xfrm>
        </p:spPr>
        <p:txBody>
          <a:bodyPr/>
          <a:lstStyle/>
          <a:p>
            <a:r>
              <a:rPr lang="en-GB" dirty="0" smtClean="0"/>
              <a:t>Free time in your schedule should be made use of e.g.  by reading in the library or discussion with colleagues  or any other useful activity.</a:t>
            </a:r>
            <a:endParaRPr lang="en-US" dirty="0" smtClean="0"/>
          </a:p>
          <a:p>
            <a:r>
              <a:rPr lang="en-GB" dirty="0" smtClean="0"/>
              <a:t>A good deal of learning in the practice is one to one. However you are strongly recommended to attend the continuing medical education activities of the family medicine clinics</a:t>
            </a:r>
            <a:endParaRPr lang="en-US" dirty="0" smtClean="0"/>
          </a:p>
          <a:p>
            <a:endParaRPr lang="ar-SA" dirty="0" smtClean="0"/>
          </a:p>
        </p:txBody>
      </p:sp>
      <p:sp>
        <p:nvSpPr>
          <p:cNvPr id="59395" name="Date Placeholder 3"/>
          <p:cNvSpPr>
            <a:spLocks noGrp="1"/>
          </p:cNvSpPr>
          <p:nvPr>
            <p:ph type="dt" sz="quarter" idx="10"/>
          </p:nvPr>
        </p:nvSpPr>
        <p:spPr>
          <a:noFill/>
        </p:spPr>
        <p:txBody>
          <a:bodyPr/>
          <a:lstStyle/>
          <a:p>
            <a:fld id="{D2FC11A1-490C-47F0-8670-4FE6D2C9C4DA}" type="datetime1">
              <a:rPr lang="ar-SA" smtClean="0">
                <a:cs typeface="Arial" charset="0"/>
              </a:rPr>
              <a:pPr/>
              <a:t>14/10/1432</a:t>
            </a:fld>
            <a:endParaRPr lang="en-GB" smtClean="0">
              <a:cs typeface="Arial" charset="0"/>
            </a:endParaRPr>
          </a:p>
        </p:txBody>
      </p:sp>
      <p:sp>
        <p:nvSpPr>
          <p:cNvPr id="59396"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59397" name="Slide Number Placeholder 5"/>
          <p:cNvSpPr>
            <a:spLocks noGrp="1"/>
          </p:cNvSpPr>
          <p:nvPr>
            <p:ph type="sldNum" sz="quarter" idx="12"/>
          </p:nvPr>
        </p:nvSpPr>
        <p:spPr>
          <a:noFill/>
        </p:spPr>
        <p:txBody>
          <a:bodyPr/>
          <a:lstStyle/>
          <a:p>
            <a:fld id="{C7E0CFF5-64B8-4E72-8305-5641A0ABAA39}" type="slidenum">
              <a:rPr lang="en-GB" smtClean="0">
                <a:cs typeface="Arial" charset="0"/>
              </a:rPr>
              <a:pPr/>
              <a:t>46</a:t>
            </a:fld>
            <a:endParaRPr lang="en-GB" smtClean="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وان 1"/>
          <p:cNvSpPr>
            <a:spLocks noGrp="1"/>
          </p:cNvSpPr>
          <p:nvPr>
            <p:ph type="title"/>
          </p:nvPr>
        </p:nvSpPr>
        <p:spPr/>
        <p:txBody>
          <a:bodyPr/>
          <a:lstStyle/>
          <a:p>
            <a:endParaRPr lang="ar-SA" smtClean="0"/>
          </a:p>
        </p:txBody>
      </p:sp>
      <p:sp>
        <p:nvSpPr>
          <p:cNvPr id="60419" name="عنصر نائب للمحتوى 2"/>
          <p:cNvSpPr>
            <a:spLocks noGrp="1"/>
          </p:cNvSpPr>
          <p:nvPr>
            <p:ph idx="1"/>
          </p:nvPr>
        </p:nvSpPr>
        <p:spPr/>
        <p:txBody>
          <a:bodyPr/>
          <a:lstStyle/>
          <a:p>
            <a:pPr marL="514350" indent="-514350">
              <a:buFont typeface="Times New Roman" pitchFamily="18" charset="0"/>
              <a:buAutoNum type="alphaUcPeriod"/>
            </a:pPr>
            <a:r>
              <a:rPr lang="en-US" smtClean="0"/>
              <a:t>Read the whole curriculum guidelines</a:t>
            </a:r>
          </a:p>
          <a:p>
            <a:pPr marL="514350" indent="-514350">
              <a:buFont typeface="Times New Roman" pitchFamily="18" charset="0"/>
              <a:buAutoNum type="alphaUcPeriod"/>
            </a:pPr>
            <a:r>
              <a:rPr lang="en-US" smtClean="0"/>
              <a:t>Don t read</a:t>
            </a:r>
          </a:p>
          <a:p>
            <a:pPr marL="514350" indent="-514350">
              <a:buFont typeface="Times New Roman" pitchFamily="18" charset="0"/>
              <a:buAutoNum type="alphaUcPeriod"/>
            </a:pPr>
            <a:r>
              <a:rPr lang="en-US" smtClean="0"/>
              <a:t>Read some</a:t>
            </a:r>
          </a:p>
          <a:p>
            <a:pPr marL="514350" indent="-514350">
              <a:buFont typeface="Times New Roman" pitchFamily="18" charset="0"/>
              <a:buAutoNum type="alphaUcPeriod"/>
            </a:pPr>
            <a:r>
              <a:rPr lang="en-US" smtClean="0"/>
              <a:t>Read all but next week</a:t>
            </a:r>
          </a:p>
        </p:txBody>
      </p:sp>
      <p:sp>
        <p:nvSpPr>
          <p:cNvPr id="60420" name="عنصر نائب للتاريخ 3"/>
          <p:cNvSpPr>
            <a:spLocks noGrp="1"/>
          </p:cNvSpPr>
          <p:nvPr>
            <p:ph type="dt" sz="quarter" idx="10"/>
          </p:nvPr>
        </p:nvSpPr>
        <p:spPr>
          <a:noFill/>
        </p:spPr>
        <p:txBody>
          <a:bodyPr/>
          <a:lstStyle/>
          <a:p>
            <a:fld id="{B8249F39-5B6D-4FFF-92AA-AB2709F47334}" type="datetime1">
              <a:rPr lang="ar-SA" smtClean="0">
                <a:cs typeface="Arial" charset="0"/>
              </a:rPr>
              <a:pPr/>
              <a:t>14/10/1432</a:t>
            </a:fld>
            <a:endParaRPr lang="en-GB" smtClean="0">
              <a:cs typeface="Arial" charset="0"/>
            </a:endParaRPr>
          </a:p>
        </p:txBody>
      </p:sp>
      <p:sp>
        <p:nvSpPr>
          <p:cNvPr id="60421"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60422" name="عنصر نائب لرقم الشريحة 5"/>
          <p:cNvSpPr>
            <a:spLocks noGrp="1"/>
          </p:cNvSpPr>
          <p:nvPr>
            <p:ph type="sldNum" sz="quarter" idx="12"/>
          </p:nvPr>
        </p:nvSpPr>
        <p:spPr>
          <a:noFill/>
        </p:spPr>
        <p:txBody>
          <a:bodyPr/>
          <a:lstStyle/>
          <a:p>
            <a:fld id="{2614A723-FECD-481C-AF69-450DB5DF41D3}" type="slidenum">
              <a:rPr lang="en-GB" smtClean="0">
                <a:cs typeface="Arial" charset="0"/>
              </a:rPr>
              <a:pPr/>
              <a:t>47</a:t>
            </a:fld>
            <a:endParaRPr lang="en-GB" smtClean="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GB" smtClean="0"/>
          </a:p>
        </p:txBody>
      </p:sp>
      <p:pic>
        <p:nvPicPr>
          <p:cNvPr id="10243" name="Picture 3" descr="413"/>
          <p:cNvPicPr>
            <a:picLocks noGrp="1" noChangeAspect="1" noChangeArrowheads="1"/>
          </p:cNvPicPr>
          <p:nvPr>
            <p:ph idx="1"/>
          </p:nvPr>
        </p:nvPicPr>
        <p:blipFill>
          <a:blip r:embed="rId3" cstate="print"/>
          <a:srcRect/>
          <a:stretch>
            <a:fillRect/>
          </a:stretch>
        </p:blipFill>
        <p:spPr>
          <a:xfrm>
            <a:off x="-1588" y="0"/>
            <a:ext cx="9145588" cy="6858000"/>
          </a:xfrm>
          <a:noFill/>
        </p:spPr>
      </p:pic>
      <p:sp>
        <p:nvSpPr>
          <p:cNvPr id="10244" name="Oval 4"/>
          <p:cNvSpPr>
            <a:spLocks noChangeArrowheads="1"/>
          </p:cNvSpPr>
          <p:nvPr/>
        </p:nvSpPr>
        <p:spPr bwMode="auto">
          <a:xfrm>
            <a:off x="1619250" y="549275"/>
            <a:ext cx="3673475" cy="1655763"/>
          </a:xfrm>
          <a:prstGeom prst="ellipse">
            <a:avLst/>
          </a:prstGeom>
          <a:solidFill>
            <a:schemeClr val="accent2"/>
          </a:solidFill>
          <a:ln w="9525">
            <a:solidFill>
              <a:schemeClr val="tx1"/>
            </a:solidFill>
            <a:miter lim="800000"/>
            <a:headEnd/>
            <a:tailEnd/>
          </a:ln>
        </p:spPr>
        <p:txBody>
          <a:bodyPr wrap="none" anchor="ctr"/>
          <a:lstStyle/>
          <a:p>
            <a:pPr algn="ctr"/>
            <a:r>
              <a:rPr lang="en-GB" dirty="0">
                <a:solidFill>
                  <a:schemeClr val="tx2"/>
                </a:solidFill>
                <a:latin typeface="Tahoma" pitchFamily="34" charset="0"/>
              </a:rPr>
              <a:t>Adult Learning theory </a:t>
            </a:r>
          </a:p>
          <a:p>
            <a:pPr algn="ctr"/>
            <a:r>
              <a:rPr lang="en-GB" dirty="0">
                <a:solidFill>
                  <a:schemeClr val="tx2"/>
                </a:solidFill>
                <a:latin typeface="Tahoma" pitchFamily="34" charset="0"/>
              </a:rPr>
              <a:t>Malcolm Knowles</a:t>
            </a:r>
            <a:endParaRPr lang="en-US" dirty="0">
              <a:solidFill>
                <a:schemeClr val="tx2"/>
              </a:solidFill>
              <a:latin typeface="Tahoma" pitchFamily="34" charset="0"/>
            </a:endParaRPr>
          </a:p>
        </p:txBody>
      </p:sp>
      <p:sp>
        <p:nvSpPr>
          <p:cNvPr id="10245" name="Date Placeholder 6"/>
          <p:cNvSpPr>
            <a:spLocks noGrp="1"/>
          </p:cNvSpPr>
          <p:nvPr>
            <p:ph type="dt" sz="quarter" idx="10"/>
          </p:nvPr>
        </p:nvSpPr>
        <p:spPr>
          <a:noFill/>
        </p:spPr>
        <p:txBody>
          <a:bodyPr/>
          <a:lstStyle/>
          <a:p>
            <a:fld id="{1C331ED7-0A8E-4EDA-9048-C7C2FE66FCC3}" type="datetime1">
              <a:rPr lang="ar-SA" smtClean="0">
                <a:cs typeface="Arial" charset="0"/>
              </a:rPr>
              <a:pPr/>
              <a:t>14/10/1432</a:t>
            </a:fld>
            <a:endParaRPr lang="en-GB" smtClean="0">
              <a:cs typeface="Arial" charset="0"/>
            </a:endParaRPr>
          </a:p>
        </p:txBody>
      </p:sp>
      <p:sp>
        <p:nvSpPr>
          <p:cNvPr id="10246" name="Slide Number Placeholder 7"/>
          <p:cNvSpPr>
            <a:spLocks noGrp="1"/>
          </p:cNvSpPr>
          <p:nvPr>
            <p:ph type="sldNum" sz="quarter" idx="12"/>
          </p:nvPr>
        </p:nvSpPr>
        <p:spPr>
          <a:noFill/>
        </p:spPr>
        <p:txBody>
          <a:bodyPr/>
          <a:lstStyle/>
          <a:p>
            <a:fld id="{A2C95AA6-9CFB-4E6B-94CF-E98004C90457}" type="slidenum">
              <a:rPr lang="en-GB" smtClean="0">
                <a:cs typeface="Arial" charset="0"/>
              </a:rPr>
              <a:pPr/>
              <a:t>48</a:t>
            </a:fld>
            <a:endParaRPr lang="en-GB" smtClean="0">
              <a:cs typeface="Arial" charset="0"/>
            </a:endParaRPr>
          </a:p>
        </p:txBody>
      </p:sp>
      <p:sp>
        <p:nvSpPr>
          <p:cNvPr id="10247"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 Learners are most successful when:</a:t>
            </a:r>
            <a:endParaRPr lang="ar-SA" dirty="0"/>
          </a:p>
        </p:txBody>
      </p:sp>
      <p:sp>
        <p:nvSpPr>
          <p:cNvPr id="3" name="Content Placeholder 2"/>
          <p:cNvSpPr>
            <a:spLocks noGrp="1"/>
          </p:cNvSpPr>
          <p:nvPr>
            <p:ph idx="1"/>
          </p:nvPr>
        </p:nvSpPr>
        <p:spPr/>
        <p:txBody>
          <a:bodyPr/>
          <a:lstStyle/>
          <a:p>
            <a:pPr eaLnBrk="1" hangingPunct="1"/>
            <a:r>
              <a:rPr lang="en-US" b="1" dirty="0" smtClean="0"/>
              <a:t>There is a high degree of personal motivation</a:t>
            </a:r>
          </a:p>
          <a:p>
            <a:pPr eaLnBrk="1" hangingPunct="1"/>
            <a:r>
              <a:rPr lang="en-US" b="1" dirty="0" smtClean="0"/>
              <a:t>The learning is within their capacity to learn</a:t>
            </a:r>
          </a:p>
          <a:p>
            <a:pPr eaLnBrk="1" hangingPunct="1"/>
            <a:r>
              <a:rPr lang="en-US" b="1" dirty="0" smtClean="0"/>
              <a:t>The learning experience is meaningful</a:t>
            </a:r>
            <a:endParaRPr lang="ar-SA" b="1"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49</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GB" smtClean="0"/>
          </a:p>
        </p:txBody>
      </p:sp>
      <p:pic>
        <p:nvPicPr>
          <p:cNvPr id="8195" name="Picture 3" descr="579"/>
          <p:cNvPicPr>
            <a:picLocks noGrp="1" noChangeAspect="1" noChangeArrowheads="1"/>
          </p:cNvPicPr>
          <p:nvPr>
            <p:ph idx="1"/>
          </p:nvPr>
        </p:nvPicPr>
        <p:blipFill>
          <a:blip r:embed="rId2" cstate="print"/>
          <a:srcRect/>
          <a:stretch>
            <a:fillRect/>
          </a:stretch>
        </p:blipFill>
        <p:spPr>
          <a:xfrm>
            <a:off x="0" y="188913"/>
            <a:ext cx="9396413" cy="7218362"/>
          </a:xfrm>
          <a:noFill/>
        </p:spPr>
      </p:pic>
      <p:sp>
        <p:nvSpPr>
          <p:cNvPr id="8196" name="Rectangle 4"/>
          <p:cNvSpPr>
            <a:spLocks noChangeArrowheads="1"/>
          </p:cNvSpPr>
          <p:nvPr/>
        </p:nvSpPr>
        <p:spPr bwMode="auto">
          <a:xfrm>
            <a:off x="2771775" y="2492375"/>
            <a:ext cx="3384550" cy="1006475"/>
          </a:xfrm>
          <a:prstGeom prst="rect">
            <a:avLst/>
          </a:prstGeom>
          <a:noFill/>
          <a:ln w="9525">
            <a:noFill/>
            <a:miter lim="800000"/>
            <a:headEnd/>
            <a:tailEnd/>
          </a:ln>
        </p:spPr>
        <p:txBody>
          <a:bodyPr>
            <a:spAutoFit/>
          </a:bodyPr>
          <a:lstStyle/>
          <a:p>
            <a:endParaRPr lang="en-GB" sz="6000" b="1">
              <a:solidFill>
                <a:srgbClr val="FF01A4"/>
              </a:solidFill>
              <a:latin typeface="Tahoma" pitchFamily="34" charset="0"/>
            </a:endParaRPr>
          </a:p>
        </p:txBody>
      </p:sp>
      <p:sp>
        <p:nvSpPr>
          <p:cNvPr id="8197" name="Date Placeholder 6"/>
          <p:cNvSpPr>
            <a:spLocks noGrp="1"/>
          </p:cNvSpPr>
          <p:nvPr>
            <p:ph type="dt" sz="quarter" idx="10"/>
          </p:nvPr>
        </p:nvSpPr>
        <p:spPr>
          <a:noFill/>
        </p:spPr>
        <p:txBody>
          <a:bodyPr/>
          <a:lstStyle/>
          <a:p>
            <a:fld id="{A862B8F1-7265-46DA-8D5F-9798F3DEFA41}" type="datetime1">
              <a:rPr lang="ar-SA" smtClean="0">
                <a:cs typeface="Arial" charset="0"/>
              </a:rPr>
              <a:pPr/>
              <a:t>14/10/1432</a:t>
            </a:fld>
            <a:endParaRPr lang="en-GB" smtClean="0">
              <a:cs typeface="Arial" charset="0"/>
            </a:endParaRPr>
          </a:p>
        </p:txBody>
      </p:sp>
      <p:sp>
        <p:nvSpPr>
          <p:cNvPr id="8198" name="Slide Number Placeholder 7"/>
          <p:cNvSpPr>
            <a:spLocks noGrp="1"/>
          </p:cNvSpPr>
          <p:nvPr>
            <p:ph type="sldNum" sz="quarter" idx="12"/>
          </p:nvPr>
        </p:nvSpPr>
        <p:spPr>
          <a:noFill/>
        </p:spPr>
        <p:txBody>
          <a:bodyPr/>
          <a:lstStyle/>
          <a:p>
            <a:fld id="{FA995867-DBD4-4B8C-B37E-90F77759CDE4}" type="slidenum">
              <a:rPr lang="en-GB" smtClean="0">
                <a:cs typeface="Arial" charset="0"/>
              </a:rPr>
              <a:pPr/>
              <a:t>5</a:t>
            </a:fld>
            <a:endParaRPr lang="en-GB" smtClean="0">
              <a:cs typeface="Arial" charset="0"/>
            </a:endParaRPr>
          </a:p>
        </p:txBody>
      </p:sp>
      <p:sp>
        <p:nvSpPr>
          <p:cNvPr id="8199"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 Learners are most successful when:</a:t>
            </a:r>
            <a:endParaRPr lang="ar-SA" dirty="0"/>
          </a:p>
        </p:txBody>
      </p:sp>
      <p:sp>
        <p:nvSpPr>
          <p:cNvPr id="3" name="Content Placeholder 2"/>
          <p:cNvSpPr>
            <a:spLocks noGrp="1"/>
          </p:cNvSpPr>
          <p:nvPr>
            <p:ph idx="1"/>
          </p:nvPr>
        </p:nvSpPr>
        <p:spPr/>
        <p:txBody>
          <a:bodyPr/>
          <a:lstStyle/>
          <a:p>
            <a:pPr eaLnBrk="1" hangingPunct="1"/>
            <a:r>
              <a:rPr lang="en-US" dirty="0" smtClean="0"/>
              <a:t>There is active involvement</a:t>
            </a:r>
          </a:p>
          <a:p>
            <a:pPr eaLnBrk="1" hangingPunct="1"/>
            <a:r>
              <a:rPr lang="en-US" dirty="0" smtClean="0"/>
              <a:t>The learning is experience-centered</a:t>
            </a:r>
          </a:p>
          <a:p>
            <a:r>
              <a:rPr lang="en-US" dirty="0" smtClean="0"/>
              <a:t>The learner can reflect on the experience</a:t>
            </a:r>
          </a:p>
          <a:p>
            <a:pPr eaLnBrk="1" hangingPunct="1"/>
            <a:r>
              <a:rPr lang="en-US" dirty="0" smtClean="0"/>
              <a:t>Clear goals are set</a:t>
            </a:r>
          </a:p>
          <a:p>
            <a:pPr eaLnBrk="1" hangingPunct="1"/>
            <a:r>
              <a:rPr lang="en-US" dirty="0" smtClean="0"/>
              <a:t>Regular feedback is provided</a:t>
            </a:r>
            <a:endParaRPr lang="ar-SA"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B938BCF9-7BD5-4476-9EE9-23B65C0E40A0}" type="slidenum">
              <a:rPr lang="ar-SA" smtClean="0">
                <a:cs typeface="Arial" charset="0"/>
              </a:rPr>
              <a:pPr/>
              <a:t>51</a:t>
            </a:fld>
            <a:endParaRPr lang="en-GB" smtClean="0">
              <a:cs typeface="Arial" charset="0"/>
            </a:endParaRPr>
          </a:p>
        </p:txBody>
      </p:sp>
      <p:sp>
        <p:nvSpPr>
          <p:cNvPr id="61443" name="Rectangle 2"/>
          <p:cNvSpPr>
            <a:spLocks noGrp="1" noChangeArrowheads="1"/>
          </p:cNvSpPr>
          <p:nvPr>
            <p:ph type="title"/>
          </p:nvPr>
        </p:nvSpPr>
        <p:spPr>
          <a:xfrm>
            <a:off x="611560" y="260648"/>
            <a:ext cx="7772400" cy="1143000"/>
          </a:xfrm>
        </p:spPr>
        <p:txBody>
          <a:bodyPr/>
          <a:lstStyle/>
          <a:p>
            <a:pPr eaLnBrk="1" hangingPunct="1"/>
            <a:r>
              <a:rPr lang="en-US" sz="4000" b="1" dirty="0" smtClean="0"/>
              <a:t>Five assumptions on how adults learn:</a:t>
            </a:r>
          </a:p>
        </p:txBody>
      </p:sp>
      <p:sp>
        <p:nvSpPr>
          <p:cNvPr id="1004547" name="Rectangle 3"/>
          <p:cNvSpPr>
            <a:spLocks noGrp="1" noChangeArrowheads="1"/>
          </p:cNvSpPr>
          <p:nvPr>
            <p:ph type="body" idx="1"/>
          </p:nvPr>
        </p:nvSpPr>
        <p:spPr>
          <a:xfrm>
            <a:off x="214313" y="1844675"/>
            <a:ext cx="8605837" cy="4941888"/>
          </a:xfrm>
        </p:spPr>
        <p:txBody>
          <a:bodyPr/>
          <a:lstStyle/>
          <a:p>
            <a:pPr lvl="1" eaLnBrk="1" hangingPunct="1"/>
            <a:r>
              <a:rPr lang="en-US" sz="3200" b="1" dirty="0" smtClean="0"/>
              <a:t>Independent and self directing </a:t>
            </a:r>
          </a:p>
          <a:p>
            <a:pPr lvl="1" eaLnBrk="1" hangingPunct="1"/>
            <a:r>
              <a:rPr lang="en-US" sz="3200" b="1" dirty="0" smtClean="0"/>
              <a:t>Accumulated a great deal of learning</a:t>
            </a:r>
          </a:p>
          <a:p>
            <a:pPr lvl="1" eaLnBrk="1" hangingPunct="1"/>
            <a:r>
              <a:rPr lang="en-US" sz="3200" b="1" dirty="0" smtClean="0"/>
              <a:t>Value learning relevant with everyday demands</a:t>
            </a:r>
          </a:p>
          <a:p>
            <a:pPr lvl="1" eaLnBrk="1" hangingPunct="1"/>
            <a:r>
              <a:rPr lang="en-US" sz="3200" b="1" dirty="0" smtClean="0"/>
              <a:t>Immediate problem centered approach</a:t>
            </a:r>
          </a:p>
          <a:p>
            <a:pPr lvl="1" eaLnBrk="1" hangingPunct="1"/>
            <a:r>
              <a:rPr lang="en-US" sz="3200" b="1" dirty="0" smtClean="0"/>
              <a:t>Motivated by internal drives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4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4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4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4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GB" smtClean="0"/>
          </a:p>
        </p:txBody>
      </p:sp>
      <p:pic>
        <p:nvPicPr>
          <p:cNvPr id="9219" name="Picture 3" descr="399"/>
          <p:cNvPicPr>
            <a:picLocks noGrp="1" noChangeAspect="1" noChangeArrowheads="1"/>
          </p:cNvPicPr>
          <p:nvPr>
            <p:ph idx="1"/>
          </p:nvPr>
        </p:nvPicPr>
        <p:blipFill>
          <a:blip r:embed="rId2" cstate="print"/>
          <a:srcRect/>
          <a:stretch>
            <a:fillRect/>
          </a:stretch>
        </p:blipFill>
        <p:spPr>
          <a:xfrm>
            <a:off x="0" y="9525"/>
            <a:ext cx="9144000" cy="6848475"/>
          </a:xfrm>
          <a:noFill/>
        </p:spPr>
      </p:pic>
      <p:sp>
        <p:nvSpPr>
          <p:cNvPr id="9220" name="Text Box 4"/>
          <p:cNvSpPr txBox="1">
            <a:spLocks noChangeArrowheads="1"/>
          </p:cNvSpPr>
          <p:nvPr/>
        </p:nvSpPr>
        <p:spPr bwMode="auto">
          <a:xfrm>
            <a:off x="1835150" y="1052513"/>
            <a:ext cx="5041900" cy="946150"/>
          </a:xfrm>
          <a:prstGeom prst="rect">
            <a:avLst/>
          </a:prstGeom>
          <a:noFill/>
          <a:ln w="9525">
            <a:noFill/>
            <a:miter lim="800000"/>
            <a:headEnd/>
            <a:tailEnd/>
          </a:ln>
        </p:spPr>
        <p:txBody>
          <a:bodyPr>
            <a:spAutoFit/>
          </a:bodyPr>
          <a:lstStyle/>
          <a:p>
            <a:pPr algn="ctr">
              <a:spcBef>
                <a:spcPct val="50000"/>
              </a:spcBef>
            </a:pPr>
            <a:r>
              <a:rPr lang="en-GB" sz="2800" dirty="0" smtClean="0">
                <a:solidFill>
                  <a:schemeClr val="hlink"/>
                </a:solidFill>
                <a:latin typeface="Tahoma" pitchFamily="34" charset="0"/>
              </a:rPr>
              <a:t>Please write the most imp three points you learned</a:t>
            </a:r>
            <a:endParaRPr lang="en-GB" sz="2800" dirty="0">
              <a:solidFill>
                <a:schemeClr val="hlink"/>
              </a:solidFill>
              <a:latin typeface="Tahoma" pitchFamily="34" charset="0"/>
            </a:endParaRPr>
          </a:p>
        </p:txBody>
      </p:sp>
      <p:sp>
        <p:nvSpPr>
          <p:cNvPr id="9221" name="Date Placeholder 6"/>
          <p:cNvSpPr>
            <a:spLocks noGrp="1"/>
          </p:cNvSpPr>
          <p:nvPr>
            <p:ph type="dt" sz="quarter" idx="10"/>
          </p:nvPr>
        </p:nvSpPr>
        <p:spPr>
          <a:noFill/>
        </p:spPr>
        <p:txBody>
          <a:bodyPr/>
          <a:lstStyle/>
          <a:p>
            <a:fld id="{5BCDDEC0-D6FF-40E8-8C72-BC44CE0EBA90}" type="datetime1">
              <a:rPr lang="ar-SA" smtClean="0">
                <a:cs typeface="Arial" charset="0"/>
              </a:rPr>
              <a:pPr/>
              <a:t>14/10/1432</a:t>
            </a:fld>
            <a:endParaRPr lang="en-GB" smtClean="0">
              <a:cs typeface="Arial" charset="0"/>
            </a:endParaRPr>
          </a:p>
        </p:txBody>
      </p:sp>
      <p:sp>
        <p:nvSpPr>
          <p:cNvPr id="9222" name="Slide Number Placeholder 7"/>
          <p:cNvSpPr>
            <a:spLocks noGrp="1"/>
          </p:cNvSpPr>
          <p:nvPr>
            <p:ph type="sldNum" sz="quarter" idx="12"/>
          </p:nvPr>
        </p:nvSpPr>
        <p:spPr>
          <a:noFill/>
        </p:spPr>
        <p:txBody>
          <a:bodyPr/>
          <a:lstStyle/>
          <a:p>
            <a:fld id="{57DD218B-FE13-4F3C-A8A9-C9D961260027}" type="slidenum">
              <a:rPr lang="en-GB" smtClean="0">
                <a:cs typeface="Arial" charset="0"/>
              </a:rPr>
              <a:pPr/>
              <a:t>52</a:t>
            </a:fld>
            <a:endParaRPr lang="en-GB" smtClean="0">
              <a:cs typeface="Arial" charset="0"/>
            </a:endParaRPr>
          </a:p>
        </p:txBody>
      </p:sp>
      <p:sp>
        <p:nvSpPr>
          <p:cNvPr id="922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WordArt 2"/>
          <p:cNvSpPr>
            <a:spLocks noChangeArrowheads="1" noChangeShapeType="1" noTextEdit="1"/>
          </p:cNvSpPr>
          <p:nvPr/>
        </p:nvSpPr>
        <p:spPr bwMode="auto">
          <a:xfrm>
            <a:off x="323850" y="620713"/>
            <a:ext cx="8424863" cy="2865437"/>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endParaRPr>
          </a:p>
        </p:txBody>
      </p:sp>
      <p:sp>
        <p:nvSpPr>
          <p:cNvPr id="144387"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rPr>
              <a:t>THANKS</a:t>
            </a:r>
          </a:p>
        </p:txBody>
      </p:sp>
      <p:sp>
        <p:nvSpPr>
          <p:cNvPr id="62468" name="Date Placeholder 5"/>
          <p:cNvSpPr>
            <a:spLocks noGrp="1"/>
          </p:cNvSpPr>
          <p:nvPr>
            <p:ph type="dt" sz="quarter" idx="10"/>
          </p:nvPr>
        </p:nvSpPr>
        <p:spPr>
          <a:noFill/>
        </p:spPr>
        <p:txBody>
          <a:bodyPr/>
          <a:lstStyle/>
          <a:p>
            <a:fld id="{570AA850-8CAF-4267-91D1-EE9D3A1A0EFC}" type="datetime1">
              <a:rPr lang="ar-SA" smtClean="0">
                <a:cs typeface="Arial" charset="0"/>
              </a:rPr>
              <a:pPr/>
              <a:t>14/10/1432</a:t>
            </a:fld>
            <a:endParaRPr lang="en-GB" smtClean="0">
              <a:cs typeface="Arial" charset="0"/>
            </a:endParaRPr>
          </a:p>
        </p:txBody>
      </p:sp>
      <p:sp>
        <p:nvSpPr>
          <p:cNvPr id="62469" name="Slide Number Placeholder 6"/>
          <p:cNvSpPr>
            <a:spLocks noGrp="1"/>
          </p:cNvSpPr>
          <p:nvPr>
            <p:ph type="sldNum" sz="quarter" idx="12"/>
          </p:nvPr>
        </p:nvSpPr>
        <p:spPr>
          <a:noFill/>
        </p:spPr>
        <p:txBody>
          <a:bodyPr/>
          <a:lstStyle/>
          <a:p>
            <a:fld id="{568A6655-F536-4F70-AAF5-16CE90ED47E3}" type="slidenum">
              <a:rPr lang="en-GB" smtClean="0">
                <a:cs typeface="Arial" charset="0"/>
              </a:rPr>
              <a:pPr/>
              <a:t>53</a:t>
            </a:fld>
            <a:endParaRPr lang="en-GB" smtClean="0">
              <a:cs typeface="Arial" charset="0"/>
            </a:endParaRPr>
          </a:p>
        </p:txBody>
      </p:sp>
      <p:sp>
        <p:nvSpPr>
          <p:cNvPr id="6247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44386"/>
                                        </p:tgtEl>
                                      </p:cBhvr>
                                      <p:by x="150000" y="150000"/>
                                    </p:animScale>
                                  </p:childTnLst>
                                </p:cTn>
                              </p:par>
                              <p:par>
                                <p:cTn id="7" presetID="6" presetClass="emph" presetSubtype="0" fill="hold" grpId="0" nodeType="withEffect">
                                  <p:stCondLst>
                                    <p:cond delay="0"/>
                                  </p:stCondLst>
                                  <p:childTnLst>
                                    <p:animScale>
                                      <p:cBhvr>
                                        <p:cTn id="8" dur="2000" fill="hold"/>
                                        <p:tgtEl>
                                          <p:spTgt spid="14438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714375" y="428625"/>
            <a:ext cx="8001000" cy="584200"/>
          </a:xfrm>
          <a:prstGeom prst="rect">
            <a:avLst/>
          </a:prstGeom>
          <a:noFill/>
          <a:ln w="9525">
            <a:noFill/>
            <a:miter lim="800000"/>
            <a:headEnd/>
            <a:tailEnd/>
          </a:ln>
        </p:spPr>
        <p:txBody>
          <a:bodyPr>
            <a:spAutoFit/>
          </a:bodyPr>
          <a:lstStyle/>
          <a:p>
            <a:r>
              <a:rPr lang="en-US" sz="3200" b="1">
                <a:solidFill>
                  <a:srgbClr val="C00000"/>
                </a:solidFill>
              </a:rPr>
              <a:t>If adult learning is to be achieved…...</a:t>
            </a:r>
            <a:endParaRPr lang="en-GB" sz="3200" b="1">
              <a:solidFill>
                <a:srgbClr val="C00000"/>
              </a:solidFill>
            </a:endParaRPr>
          </a:p>
        </p:txBody>
      </p:sp>
      <p:sp>
        <p:nvSpPr>
          <p:cNvPr id="3" name="TextBox 2"/>
          <p:cNvSpPr txBox="1">
            <a:spLocks noChangeArrowheads="1"/>
          </p:cNvSpPr>
          <p:nvPr/>
        </p:nvSpPr>
        <p:spPr bwMode="auto">
          <a:xfrm>
            <a:off x="428625" y="1214438"/>
            <a:ext cx="8286750" cy="954087"/>
          </a:xfrm>
          <a:prstGeom prst="rect">
            <a:avLst/>
          </a:prstGeom>
          <a:noFill/>
          <a:ln w="9525">
            <a:noFill/>
            <a:miter lim="800000"/>
            <a:headEnd/>
            <a:tailEnd/>
          </a:ln>
        </p:spPr>
        <p:txBody>
          <a:bodyPr>
            <a:spAutoFit/>
          </a:bodyPr>
          <a:lstStyle/>
          <a:p>
            <a:r>
              <a:rPr lang="en-US" sz="2800" b="1" dirty="0"/>
              <a:t>Learning has to be </a:t>
            </a:r>
            <a:r>
              <a:rPr lang="en-US" sz="2800" b="1" dirty="0">
                <a:solidFill>
                  <a:srgbClr val="FF0000"/>
                </a:solidFill>
              </a:rPr>
              <a:t>deep</a:t>
            </a:r>
            <a:r>
              <a:rPr lang="en-US" sz="2800" b="1" dirty="0"/>
              <a:t> and </a:t>
            </a:r>
            <a:r>
              <a:rPr lang="en-US" sz="2800" b="1" dirty="0">
                <a:solidFill>
                  <a:srgbClr val="FF0000"/>
                </a:solidFill>
              </a:rPr>
              <a:t>active</a:t>
            </a:r>
            <a:r>
              <a:rPr lang="en-US" sz="2800" b="1" dirty="0"/>
              <a:t> learning as opposed to superficial and passive learning</a:t>
            </a:r>
            <a:endParaRPr lang="en-GB" sz="2800" b="1" dirty="0"/>
          </a:p>
        </p:txBody>
      </p:sp>
      <p:sp>
        <p:nvSpPr>
          <p:cNvPr id="5" name="TextBox 4"/>
          <p:cNvSpPr txBox="1">
            <a:spLocks noChangeArrowheads="1"/>
          </p:cNvSpPr>
          <p:nvPr/>
        </p:nvSpPr>
        <p:spPr bwMode="auto">
          <a:xfrm>
            <a:off x="571500" y="2857500"/>
            <a:ext cx="8001000" cy="584200"/>
          </a:xfrm>
          <a:prstGeom prst="rect">
            <a:avLst/>
          </a:prstGeom>
          <a:noFill/>
          <a:ln w="9525">
            <a:noFill/>
            <a:miter lim="800000"/>
            <a:headEnd/>
            <a:tailEnd/>
          </a:ln>
        </p:spPr>
        <p:txBody>
          <a:bodyPr>
            <a:spAutoFit/>
          </a:bodyPr>
          <a:lstStyle/>
          <a:p>
            <a:r>
              <a:rPr lang="en-US" sz="3200" b="1">
                <a:solidFill>
                  <a:srgbClr val="C00000"/>
                </a:solidFill>
              </a:rPr>
              <a:t>Why is deep/active learning important?</a:t>
            </a:r>
            <a:endParaRPr lang="en-GB" sz="3200" b="1">
              <a:solidFill>
                <a:srgbClr val="C00000"/>
              </a:solidFill>
            </a:endParaRPr>
          </a:p>
        </p:txBody>
      </p:sp>
      <p:sp>
        <p:nvSpPr>
          <p:cNvPr id="6" name="TextBox 5"/>
          <p:cNvSpPr txBox="1">
            <a:spLocks noChangeArrowheads="1"/>
          </p:cNvSpPr>
          <p:nvPr/>
        </p:nvSpPr>
        <p:spPr bwMode="auto">
          <a:xfrm>
            <a:off x="285750" y="3571875"/>
            <a:ext cx="8286750" cy="954088"/>
          </a:xfrm>
          <a:prstGeom prst="rect">
            <a:avLst/>
          </a:prstGeom>
          <a:noFill/>
          <a:ln w="9525">
            <a:noFill/>
            <a:miter lim="800000"/>
            <a:headEnd/>
            <a:tailEnd/>
          </a:ln>
        </p:spPr>
        <p:txBody>
          <a:bodyPr>
            <a:spAutoFit/>
          </a:bodyPr>
          <a:lstStyle/>
          <a:p>
            <a:pPr marL="177800" indent="-177800">
              <a:buFontTx/>
              <a:buChar char="-"/>
            </a:pPr>
            <a:r>
              <a:rPr lang="en-US" sz="2800" b="1"/>
              <a:t>Superficial learning is easily and very quickly </a:t>
            </a:r>
            <a:r>
              <a:rPr lang="en-US" sz="2800" b="1">
                <a:solidFill>
                  <a:srgbClr val="002060"/>
                </a:solidFill>
              </a:rPr>
              <a:t>forgotten</a:t>
            </a:r>
          </a:p>
        </p:txBody>
      </p:sp>
      <p:sp>
        <p:nvSpPr>
          <p:cNvPr id="7" name="TextBox 6"/>
          <p:cNvSpPr txBox="1">
            <a:spLocks noChangeArrowheads="1"/>
          </p:cNvSpPr>
          <p:nvPr/>
        </p:nvSpPr>
        <p:spPr bwMode="auto">
          <a:xfrm>
            <a:off x="285750" y="4572000"/>
            <a:ext cx="8286750" cy="954088"/>
          </a:xfrm>
          <a:prstGeom prst="rect">
            <a:avLst/>
          </a:prstGeom>
          <a:noFill/>
          <a:ln w="9525">
            <a:noFill/>
            <a:miter lim="800000"/>
            <a:headEnd/>
            <a:tailEnd/>
          </a:ln>
        </p:spPr>
        <p:txBody>
          <a:bodyPr>
            <a:spAutoFit/>
          </a:bodyPr>
          <a:lstStyle/>
          <a:p>
            <a:pPr marL="177800" indent="-177800">
              <a:buFontTx/>
              <a:buChar char="-"/>
            </a:pPr>
            <a:r>
              <a:rPr lang="en-US" sz="2800" b="1"/>
              <a:t>With superficial learning you will not be able to </a:t>
            </a:r>
            <a:r>
              <a:rPr lang="en-US" sz="2800" b="1">
                <a:solidFill>
                  <a:srgbClr val="002060"/>
                </a:solidFill>
              </a:rPr>
              <a:t>apply</a:t>
            </a:r>
            <a:r>
              <a:rPr lang="en-US" sz="2800" b="1"/>
              <a:t> or use it in practical situations</a:t>
            </a:r>
          </a:p>
        </p:txBody>
      </p:sp>
      <p:sp>
        <p:nvSpPr>
          <p:cNvPr id="8" name="TextBox 7"/>
          <p:cNvSpPr txBox="1">
            <a:spLocks noChangeArrowheads="1"/>
          </p:cNvSpPr>
          <p:nvPr/>
        </p:nvSpPr>
        <p:spPr bwMode="auto">
          <a:xfrm>
            <a:off x="357188" y="5643563"/>
            <a:ext cx="8286750" cy="954087"/>
          </a:xfrm>
          <a:prstGeom prst="rect">
            <a:avLst/>
          </a:prstGeom>
          <a:noFill/>
          <a:ln w="9525">
            <a:noFill/>
            <a:miter lim="800000"/>
            <a:headEnd/>
            <a:tailEnd/>
          </a:ln>
        </p:spPr>
        <p:txBody>
          <a:bodyPr>
            <a:spAutoFit/>
          </a:bodyPr>
          <a:lstStyle/>
          <a:p>
            <a:pPr marL="177800" indent="-177800">
              <a:buFontTx/>
              <a:buChar char="-"/>
            </a:pPr>
            <a:r>
              <a:rPr lang="en-US" sz="2800" b="1"/>
              <a:t>Deep learning accommodates varying </a:t>
            </a:r>
            <a:r>
              <a:rPr lang="en-US" sz="2800" b="1">
                <a:solidFill>
                  <a:srgbClr val="002060"/>
                </a:solidFill>
              </a:rPr>
              <a:t>learning styles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571500" y="2571750"/>
            <a:ext cx="8001000" cy="2062103"/>
          </a:xfrm>
          <a:prstGeom prst="rect">
            <a:avLst/>
          </a:prstGeom>
          <a:noFill/>
          <a:ln w="9525">
            <a:noFill/>
            <a:miter lim="800000"/>
            <a:headEnd/>
            <a:tailEnd/>
          </a:ln>
        </p:spPr>
        <p:txBody>
          <a:bodyPr>
            <a:spAutoFit/>
          </a:bodyPr>
          <a:lstStyle/>
          <a:p>
            <a:r>
              <a:rPr lang="en-US" sz="3200" b="1" dirty="0"/>
              <a:t>Do not be a passive receiver of information. Try to </a:t>
            </a:r>
            <a:r>
              <a:rPr lang="en-US" sz="3200" b="1" dirty="0">
                <a:solidFill>
                  <a:srgbClr val="FF0000"/>
                </a:solidFill>
              </a:rPr>
              <a:t>interact</a:t>
            </a:r>
            <a:r>
              <a:rPr lang="en-US" sz="3200" b="1" dirty="0"/>
              <a:t> with information and try to </a:t>
            </a:r>
            <a:r>
              <a:rPr lang="en-US" sz="3200" b="1" dirty="0">
                <a:solidFill>
                  <a:srgbClr val="FF0000"/>
                </a:solidFill>
              </a:rPr>
              <a:t>apply</a:t>
            </a:r>
            <a:r>
              <a:rPr lang="en-US" sz="3200" b="1" dirty="0"/>
              <a:t> it and try </a:t>
            </a:r>
            <a:r>
              <a:rPr lang="en-US" sz="3200" b="1" dirty="0">
                <a:solidFill>
                  <a:srgbClr val="FF0000"/>
                </a:solidFill>
              </a:rPr>
              <a:t>to do different things </a:t>
            </a:r>
            <a:r>
              <a:rPr lang="en-US" sz="3200" b="1" dirty="0"/>
              <a:t>with that information.</a:t>
            </a:r>
            <a:endParaRPr lang="en-GB" sz="3200" b="1" dirty="0"/>
          </a:p>
        </p:txBody>
      </p:sp>
      <p:sp>
        <p:nvSpPr>
          <p:cNvPr id="22531" name="TextBox 2"/>
          <p:cNvSpPr txBox="1">
            <a:spLocks noChangeArrowheads="1"/>
          </p:cNvSpPr>
          <p:nvPr/>
        </p:nvSpPr>
        <p:spPr bwMode="auto">
          <a:xfrm>
            <a:off x="785813" y="857250"/>
            <a:ext cx="8001000" cy="1323439"/>
          </a:xfrm>
          <a:prstGeom prst="rect">
            <a:avLst/>
          </a:prstGeom>
          <a:noFill/>
          <a:ln w="9525">
            <a:noFill/>
            <a:miter lim="800000"/>
            <a:headEnd/>
            <a:tailEnd/>
          </a:ln>
        </p:spPr>
        <p:txBody>
          <a:bodyPr>
            <a:spAutoFit/>
          </a:bodyPr>
          <a:lstStyle/>
          <a:p>
            <a:pPr algn="ctr"/>
            <a:r>
              <a:rPr lang="en-US" sz="4000" b="1" dirty="0">
                <a:solidFill>
                  <a:schemeClr val="accent6"/>
                </a:solidFill>
              </a:rPr>
              <a:t>How can deep /active learning be achieved?</a:t>
            </a:r>
            <a:endParaRPr lang="en-GB" sz="4000" b="1" dirty="0">
              <a:solidFill>
                <a:schemeClr val="accent6"/>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187625" y="642938"/>
            <a:ext cx="6480720" cy="707886"/>
          </a:xfrm>
          <a:prstGeom prst="rect">
            <a:avLst/>
          </a:prstGeom>
          <a:noFill/>
          <a:ln w="9525">
            <a:noFill/>
            <a:miter lim="800000"/>
            <a:headEnd/>
            <a:tailEnd/>
          </a:ln>
        </p:spPr>
        <p:txBody>
          <a:bodyPr wrap="square">
            <a:spAutoFit/>
          </a:bodyPr>
          <a:lstStyle/>
          <a:p>
            <a:pPr algn="ctr"/>
            <a:r>
              <a:rPr lang="en-US" sz="4000" b="1" dirty="0">
                <a:solidFill>
                  <a:srgbClr val="C00000"/>
                </a:solidFill>
              </a:rPr>
              <a:t>What do we remember?</a:t>
            </a:r>
            <a:endParaRPr lang="en-GB" sz="4000" b="1" dirty="0">
              <a:solidFill>
                <a:srgbClr val="C00000"/>
              </a:solidFill>
            </a:endParaRPr>
          </a:p>
        </p:txBody>
      </p:sp>
      <p:sp>
        <p:nvSpPr>
          <p:cNvPr id="13315" name="TextBox 2"/>
          <p:cNvSpPr txBox="1">
            <a:spLocks noChangeArrowheads="1"/>
          </p:cNvSpPr>
          <p:nvPr/>
        </p:nvSpPr>
        <p:spPr bwMode="auto">
          <a:xfrm>
            <a:off x="1571625" y="1643063"/>
            <a:ext cx="5214938" cy="523875"/>
          </a:xfrm>
          <a:prstGeom prst="rect">
            <a:avLst/>
          </a:prstGeom>
          <a:noFill/>
          <a:ln w="9525">
            <a:noFill/>
            <a:miter lim="800000"/>
            <a:headEnd/>
            <a:tailEnd/>
          </a:ln>
        </p:spPr>
        <p:txBody>
          <a:bodyPr>
            <a:spAutoFit/>
          </a:bodyPr>
          <a:lstStyle/>
          <a:p>
            <a:pPr>
              <a:buFont typeface="Arial" charset="0"/>
              <a:buChar char="•"/>
            </a:pPr>
            <a:r>
              <a:rPr lang="en-US" sz="2800" b="1" dirty="0"/>
              <a:t> 20% of what we read</a:t>
            </a:r>
            <a:endParaRPr lang="en-GB" sz="2800" b="1" dirty="0"/>
          </a:p>
        </p:txBody>
      </p:sp>
      <p:sp>
        <p:nvSpPr>
          <p:cNvPr id="13316" name="TextBox 3"/>
          <p:cNvSpPr txBox="1">
            <a:spLocks noChangeArrowheads="1"/>
          </p:cNvSpPr>
          <p:nvPr/>
        </p:nvSpPr>
        <p:spPr bwMode="auto">
          <a:xfrm>
            <a:off x="1571625" y="2286000"/>
            <a:ext cx="5214938" cy="523875"/>
          </a:xfrm>
          <a:prstGeom prst="rect">
            <a:avLst/>
          </a:prstGeom>
          <a:noFill/>
          <a:ln w="9525">
            <a:noFill/>
            <a:miter lim="800000"/>
            <a:headEnd/>
            <a:tailEnd/>
          </a:ln>
        </p:spPr>
        <p:txBody>
          <a:bodyPr>
            <a:spAutoFit/>
          </a:bodyPr>
          <a:lstStyle/>
          <a:p>
            <a:pPr>
              <a:buFont typeface="Arial" charset="0"/>
              <a:buChar char="•"/>
            </a:pPr>
            <a:r>
              <a:rPr lang="en-US" sz="2800" b="1" dirty="0"/>
              <a:t> 30% of what we hear</a:t>
            </a:r>
            <a:endParaRPr lang="en-GB" sz="2800" b="1" dirty="0"/>
          </a:p>
        </p:txBody>
      </p:sp>
      <p:sp>
        <p:nvSpPr>
          <p:cNvPr id="13317" name="TextBox 4"/>
          <p:cNvSpPr txBox="1">
            <a:spLocks noChangeArrowheads="1"/>
          </p:cNvSpPr>
          <p:nvPr/>
        </p:nvSpPr>
        <p:spPr bwMode="auto">
          <a:xfrm>
            <a:off x="1571625" y="2928938"/>
            <a:ext cx="5214938" cy="523875"/>
          </a:xfrm>
          <a:prstGeom prst="rect">
            <a:avLst/>
          </a:prstGeom>
          <a:noFill/>
          <a:ln w="9525">
            <a:noFill/>
            <a:miter lim="800000"/>
            <a:headEnd/>
            <a:tailEnd/>
          </a:ln>
        </p:spPr>
        <p:txBody>
          <a:bodyPr>
            <a:spAutoFit/>
          </a:bodyPr>
          <a:lstStyle/>
          <a:p>
            <a:pPr>
              <a:buFont typeface="Arial" charset="0"/>
              <a:buChar char="•"/>
            </a:pPr>
            <a:r>
              <a:rPr lang="en-US" sz="2800" b="1" dirty="0"/>
              <a:t> 40% of what we see</a:t>
            </a:r>
            <a:endParaRPr lang="en-GB" sz="2800" b="1" dirty="0"/>
          </a:p>
        </p:txBody>
      </p:sp>
      <p:sp>
        <p:nvSpPr>
          <p:cNvPr id="13318" name="TextBox 5"/>
          <p:cNvSpPr txBox="1">
            <a:spLocks noChangeArrowheads="1"/>
          </p:cNvSpPr>
          <p:nvPr/>
        </p:nvSpPr>
        <p:spPr bwMode="auto">
          <a:xfrm>
            <a:off x="1571625" y="3571875"/>
            <a:ext cx="5214938" cy="523875"/>
          </a:xfrm>
          <a:prstGeom prst="rect">
            <a:avLst/>
          </a:prstGeom>
          <a:noFill/>
          <a:ln w="9525">
            <a:noFill/>
            <a:miter lim="800000"/>
            <a:headEnd/>
            <a:tailEnd/>
          </a:ln>
        </p:spPr>
        <p:txBody>
          <a:bodyPr>
            <a:spAutoFit/>
          </a:bodyPr>
          <a:lstStyle/>
          <a:p>
            <a:pPr>
              <a:buFont typeface="Arial" charset="0"/>
              <a:buChar char="•"/>
            </a:pPr>
            <a:r>
              <a:rPr lang="en-US" sz="2800" b="1" dirty="0"/>
              <a:t> 50% of what we say</a:t>
            </a:r>
            <a:endParaRPr lang="en-GB" sz="2800" b="1" dirty="0"/>
          </a:p>
        </p:txBody>
      </p:sp>
      <p:sp>
        <p:nvSpPr>
          <p:cNvPr id="13319" name="TextBox 6"/>
          <p:cNvSpPr txBox="1">
            <a:spLocks noChangeArrowheads="1"/>
          </p:cNvSpPr>
          <p:nvPr/>
        </p:nvSpPr>
        <p:spPr bwMode="auto">
          <a:xfrm>
            <a:off x="1571625" y="4214813"/>
            <a:ext cx="5214938" cy="523875"/>
          </a:xfrm>
          <a:prstGeom prst="rect">
            <a:avLst/>
          </a:prstGeom>
          <a:noFill/>
          <a:ln w="9525">
            <a:noFill/>
            <a:miter lim="800000"/>
            <a:headEnd/>
            <a:tailEnd/>
          </a:ln>
        </p:spPr>
        <p:txBody>
          <a:bodyPr>
            <a:spAutoFit/>
          </a:bodyPr>
          <a:lstStyle/>
          <a:p>
            <a:pPr>
              <a:buFont typeface="Arial" charset="0"/>
              <a:buChar char="•"/>
            </a:pPr>
            <a:r>
              <a:rPr lang="en-US" sz="2800" b="1" dirty="0"/>
              <a:t> 60% of what we do</a:t>
            </a:r>
            <a:endParaRPr lang="en-GB" sz="2800" b="1" dirty="0"/>
          </a:p>
        </p:txBody>
      </p:sp>
      <p:sp>
        <p:nvSpPr>
          <p:cNvPr id="13320" name="TextBox 7"/>
          <p:cNvSpPr txBox="1">
            <a:spLocks noChangeArrowheads="1"/>
          </p:cNvSpPr>
          <p:nvPr/>
        </p:nvSpPr>
        <p:spPr bwMode="auto">
          <a:xfrm>
            <a:off x="1571625" y="4929188"/>
            <a:ext cx="6715125" cy="954107"/>
          </a:xfrm>
          <a:prstGeom prst="rect">
            <a:avLst/>
          </a:prstGeom>
          <a:noFill/>
          <a:ln w="9525">
            <a:noFill/>
            <a:miter lim="800000"/>
            <a:headEnd/>
            <a:tailEnd/>
          </a:ln>
        </p:spPr>
        <p:txBody>
          <a:bodyPr>
            <a:spAutoFit/>
          </a:bodyPr>
          <a:lstStyle/>
          <a:p>
            <a:pPr marL="177800" indent="-177800">
              <a:buFont typeface="Arial" charset="0"/>
              <a:buChar char="•"/>
            </a:pPr>
            <a:r>
              <a:rPr lang="en-US" sz="2800" b="1" dirty="0">
                <a:solidFill>
                  <a:schemeClr val="tx2"/>
                </a:solidFill>
              </a:rPr>
              <a:t>90% of what we read, hear, see, </a:t>
            </a:r>
            <a:r>
              <a:rPr lang="en-US" sz="2800" b="1" dirty="0" smtClean="0">
                <a:solidFill>
                  <a:schemeClr val="tx2"/>
                </a:solidFill>
              </a:rPr>
              <a:t>say </a:t>
            </a:r>
            <a:r>
              <a:rPr lang="en-US" sz="2800" b="1" dirty="0">
                <a:solidFill>
                  <a:schemeClr val="tx2"/>
                </a:solidFill>
              </a:rPr>
              <a:t>and do</a:t>
            </a:r>
            <a:endParaRPr lang="en-GB" sz="2800" b="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P spid="13319" grpId="0"/>
      <p:bldP spid="133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00188" y="642938"/>
            <a:ext cx="6384180" cy="707886"/>
          </a:xfrm>
          <a:prstGeom prst="rect">
            <a:avLst/>
          </a:prstGeom>
          <a:noFill/>
          <a:ln w="9525">
            <a:noFill/>
            <a:miter lim="800000"/>
            <a:headEnd/>
            <a:tailEnd/>
          </a:ln>
        </p:spPr>
        <p:txBody>
          <a:bodyPr wrap="square">
            <a:spAutoFit/>
          </a:bodyPr>
          <a:lstStyle/>
          <a:p>
            <a:pPr algn="ctr"/>
            <a:r>
              <a:rPr lang="en-US" sz="4000" b="1" dirty="0">
                <a:solidFill>
                  <a:srgbClr val="C00000"/>
                </a:solidFill>
              </a:rPr>
              <a:t>Learn actively and deeply</a:t>
            </a:r>
            <a:endParaRPr lang="en-GB" sz="4000" b="1" dirty="0">
              <a:solidFill>
                <a:srgbClr val="C00000"/>
              </a:solidFill>
            </a:endParaRPr>
          </a:p>
        </p:txBody>
      </p:sp>
      <p:sp>
        <p:nvSpPr>
          <p:cNvPr id="15363" name="TextBox 2"/>
          <p:cNvSpPr txBox="1">
            <a:spLocks noChangeArrowheads="1"/>
          </p:cNvSpPr>
          <p:nvPr/>
        </p:nvSpPr>
        <p:spPr bwMode="auto">
          <a:xfrm>
            <a:off x="1000125" y="1643063"/>
            <a:ext cx="6286500" cy="523875"/>
          </a:xfrm>
          <a:prstGeom prst="rect">
            <a:avLst/>
          </a:prstGeom>
          <a:noFill/>
          <a:ln w="9525">
            <a:noFill/>
            <a:miter lim="800000"/>
            <a:headEnd/>
            <a:tailEnd/>
          </a:ln>
        </p:spPr>
        <p:txBody>
          <a:bodyPr>
            <a:spAutoFit/>
          </a:bodyPr>
          <a:lstStyle/>
          <a:p>
            <a:pPr>
              <a:buFont typeface="Arial" charset="0"/>
              <a:buChar char="•"/>
            </a:pPr>
            <a:r>
              <a:rPr lang="en-US" sz="2800" b="1" dirty="0"/>
              <a:t> </a:t>
            </a:r>
            <a:r>
              <a:rPr lang="en-US" sz="2800" b="1" dirty="0">
                <a:solidFill>
                  <a:srgbClr val="C00000"/>
                </a:solidFill>
              </a:rPr>
              <a:t>Don’t</a:t>
            </a:r>
            <a:r>
              <a:rPr lang="en-US" sz="2800" b="1" dirty="0"/>
              <a:t> just read and close the book</a:t>
            </a:r>
            <a:endParaRPr lang="en-GB" sz="2800" b="1" dirty="0"/>
          </a:p>
        </p:txBody>
      </p:sp>
      <p:sp>
        <p:nvSpPr>
          <p:cNvPr id="15364" name="TextBox 3"/>
          <p:cNvSpPr txBox="1">
            <a:spLocks noChangeArrowheads="1"/>
          </p:cNvSpPr>
          <p:nvPr/>
        </p:nvSpPr>
        <p:spPr bwMode="auto">
          <a:xfrm>
            <a:off x="928688" y="2286000"/>
            <a:ext cx="7358062" cy="954088"/>
          </a:xfrm>
          <a:prstGeom prst="rect">
            <a:avLst/>
          </a:prstGeom>
          <a:noFill/>
          <a:ln w="9525">
            <a:noFill/>
            <a:miter lim="800000"/>
            <a:headEnd/>
            <a:tailEnd/>
          </a:ln>
        </p:spPr>
        <p:txBody>
          <a:bodyPr>
            <a:spAutoFit/>
          </a:bodyPr>
          <a:lstStyle/>
          <a:p>
            <a:pPr marL="273050" indent="-273050">
              <a:buFont typeface="Arial" charset="0"/>
              <a:buChar char="•"/>
              <a:tabLst>
                <a:tab pos="273050" algn="l"/>
              </a:tabLst>
            </a:pPr>
            <a:r>
              <a:rPr lang="en-US" sz="2800" b="1"/>
              <a:t>Try to do different things with what you have read immediately after writing</a:t>
            </a:r>
            <a:endParaRPr lang="en-GB" sz="2800" b="1"/>
          </a:p>
        </p:txBody>
      </p:sp>
      <p:sp>
        <p:nvSpPr>
          <p:cNvPr id="15365" name="TextBox 4"/>
          <p:cNvSpPr txBox="1">
            <a:spLocks noChangeArrowheads="1"/>
          </p:cNvSpPr>
          <p:nvPr/>
        </p:nvSpPr>
        <p:spPr bwMode="auto">
          <a:xfrm>
            <a:off x="1643063" y="3357563"/>
            <a:ext cx="5214937" cy="523875"/>
          </a:xfrm>
          <a:prstGeom prst="rect">
            <a:avLst/>
          </a:prstGeom>
          <a:noFill/>
          <a:ln w="9525">
            <a:noFill/>
            <a:miter lim="800000"/>
            <a:headEnd/>
            <a:tailEnd/>
          </a:ln>
        </p:spPr>
        <p:txBody>
          <a:bodyPr>
            <a:spAutoFit/>
          </a:bodyPr>
          <a:lstStyle/>
          <a:p>
            <a:pPr>
              <a:buFont typeface="Wingdings" pitchFamily="2" charset="2"/>
              <a:buChar char="ü"/>
            </a:pPr>
            <a:r>
              <a:rPr lang="en-US" sz="2800" b="1" dirty="0"/>
              <a:t> draw flow charts</a:t>
            </a:r>
            <a:endParaRPr lang="en-GB" sz="2800" b="1" dirty="0"/>
          </a:p>
        </p:txBody>
      </p:sp>
      <p:sp>
        <p:nvSpPr>
          <p:cNvPr id="15366" name="TextBox 5"/>
          <p:cNvSpPr txBox="1">
            <a:spLocks noChangeArrowheads="1"/>
          </p:cNvSpPr>
          <p:nvPr/>
        </p:nvSpPr>
        <p:spPr bwMode="auto">
          <a:xfrm>
            <a:off x="1643063" y="3929063"/>
            <a:ext cx="5572125" cy="523875"/>
          </a:xfrm>
          <a:prstGeom prst="rect">
            <a:avLst/>
          </a:prstGeom>
          <a:noFill/>
          <a:ln w="9525">
            <a:noFill/>
            <a:miter lim="800000"/>
            <a:headEnd/>
            <a:tailEnd/>
          </a:ln>
        </p:spPr>
        <p:txBody>
          <a:bodyPr>
            <a:spAutoFit/>
          </a:bodyPr>
          <a:lstStyle/>
          <a:p>
            <a:pPr>
              <a:buFont typeface="Wingdings" pitchFamily="2" charset="2"/>
              <a:buChar char="ü"/>
            </a:pPr>
            <a:r>
              <a:rPr lang="en-US" sz="2800" b="1"/>
              <a:t> draw diagrams using colour</a:t>
            </a:r>
            <a:endParaRPr lang="en-GB" sz="2800" b="1"/>
          </a:p>
        </p:txBody>
      </p:sp>
      <p:sp>
        <p:nvSpPr>
          <p:cNvPr id="15367" name="TextBox 6"/>
          <p:cNvSpPr txBox="1">
            <a:spLocks noChangeArrowheads="1"/>
          </p:cNvSpPr>
          <p:nvPr/>
        </p:nvSpPr>
        <p:spPr bwMode="auto">
          <a:xfrm>
            <a:off x="1643063" y="4500563"/>
            <a:ext cx="5214937" cy="523875"/>
          </a:xfrm>
          <a:prstGeom prst="rect">
            <a:avLst/>
          </a:prstGeom>
          <a:noFill/>
          <a:ln w="9525">
            <a:noFill/>
            <a:miter lim="800000"/>
            <a:headEnd/>
            <a:tailEnd/>
          </a:ln>
        </p:spPr>
        <p:txBody>
          <a:bodyPr>
            <a:spAutoFit/>
          </a:bodyPr>
          <a:lstStyle/>
          <a:p>
            <a:pPr>
              <a:buFont typeface="Wingdings" pitchFamily="2" charset="2"/>
              <a:buChar char="ü"/>
            </a:pPr>
            <a:r>
              <a:rPr lang="en-US" sz="2800" b="1"/>
              <a:t> write a summary</a:t>
            </a:r>
            <a:endParaRPr lang="en-GB" sz="2800" b="1"/>
          </a:p>
        </p:txBody>
      </p:sp>
      <p:sp>
        <p:nvSpPr>
          <p:cNvPr id="15368" name="TextBox 7"/>
          <p:cNvSpPr txBox="1">
            <a:spLocks noChangeArrowheads="1"/>
          </p:cNvSpPr>
          <p:nvPr/>
        </p:nvSpPr>
        <p:spPr bwMode="auto">
          <a:xfrm>
            <a:off x="1643063" y="5072063"/>
            <a:ext cx="6286500" cy="523875"/>
          </a:xfrm>
          <a:prstGeom prst="rect">
            <a:avLst/>
          </a:prstGeom>
          <a:noFill/>
          <a:ln w="9525">
            <a:noFill/>
            <a:miter lim="800000"/>
            <a:headEnd/>
            <a:tailEnd/>
          </a:ln>
        </p:spPr>
        <p:txBody>
          <a:bodyPr>
            <a:spAutoFit/>
          </a:bodyPr>
          <a:lstStyle/>
          <a:p>
            <a:pPr marL="273050" indent="-273050">
              <a:buFont typeface="Wingdings" pitchFamily="2" charset="2"/>
              <a:buChar char="ü"/>
            </a:pPr>
            <a:r>
              <a:rPr lang="en-US" sz="2800" b="1"/>
              <a:t> attempt answering pass papers</a:t>
            </a:r>
            <a:endParaRPr lang="en-GB" sz="2800" b="1"/>
          </a:p>
        </p:txBody>
      </p:sp>
      <p:sp>
        <p:nvSpPr>
          <p:cNvPr id="15369" name="TextBox 8"/>
          <p:cNvSpPr txBox="1">
            <a:spLocks noChangeArrowheads="1"/>
          </p:cNvSpPr>
          <p:nvPr/>
        </p:nvSpPr>
        <p:spPr bwMode="auto">
          <a:xfrm>
            <a:off x="642938" y="5715000"/>
            <a:ext cx="7929562" cy="523875"/>
          </a:xfrm>
          <a:prstGeom prst="rect">
            <a:avLst/>
          </a:prstGeom>
          <a:noFill/>
          <a:ln w="9525">
            <a:noFill/>
            <a:miter lim="800000"/>
            <a:headEnd/>
            <a:tailEnd/>
          </a:ln>
        </p:spPr>
        <p:txBody>
          <a:bodyPr>
            <a:spAutoFit/>
          </a:bodyPr>
          <a:lstStyle/>
          <a:p>
            <a:r>
              <a:rPr lang="en-US" sz="2800" b="1"/>
              <a:t>In short, interact with what you have learned</a:t>
            </a:r>
            <a:endParaRPr lang="en-GB"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TotalTime>
  <Words>2267</Words>
  <Application>Microsoft Office PowerPoint</Application>
  <PresentationFormat>On-screen Show (4:3)</PresentationFormat>
  <Paragraphs>381</Paragraphs>
  <Slides>53</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Times New Roman</vt:lpstr>
      <vt:lpstr>Arial</vt:lpstr>
      <vt:lpstr>Tahoma</vt:lpstr>
      <vt:lpstr>Wingdings</vt:lpstr>
      <vt:lpstr>Century Gothic</vt:lpstr>
      <vt:lpstr>Arial Unicode MS</vt:lpstr>
      <vt:lpstr>Wingdings 2</vt:lpstr>
      <vt:lpstr>Garamond</vt:lpstr>
      <vt:lpstr>AGA Arabesque</vt:lpstr>
      <vt:lpstr>Default Design</vt:lpstr>
      <vt:lpstr>Slide 1</vt:lpstr>
      <vt:lpstr>Learning</vt:lpstr>
      <vt:lpstr>Aim and Objectives</vt:lpstr>
      <vt:lpstr>Aim and Objectives</vt:lpstr>
      <vt:lpstr>Slide 5</vt:lpstr>
      <vt:lpstr>Slide 6</vt:lpstr>
      <vt:lpstr>Slide 7</vt:lpstr>
      <vt:lpstr>Slide 8</vt:lpstr>
      <vt:lpstr>Slide 9</vt:lpstr>
      <vt:lpstr>Slide 10</vt:lpstr>
      <vt:lpstr>Slide 11</vt:lpstr>
      <vt:lpstr>Two students read same time and same IQ, one score higher why</vt:lpstr>
      <vt:lpstr>Differences In Learning From One Person To Another</vt:lpstr>
      <vt:lpstr>Slide 14</vt:lpstr>
      <vt:lpstr>Slide 15</vt:lpstr>
      <vt:lpstr>WHAT IS LEARING STYLE?</vt:lpstr>
      <vt:lpstr>WHAT IS LEARING STYLE?</vt:lpstr>
      <vt:lpstr>EXPERIMENTAL LEARNING Learning Cycle</vt:lpstr>
      <vt:lpstr>Slide 19</vt:lpstr>
      <vt:lpstr>Slide 20</vt:lpstr>
      <vt:lpstr>Slide 21</vt:lpstr>
      <vt:lpstr>Slide 22</vt:lpstr>
      <vt:lpstr>Slide 23</vt:lpstr>
      <vt:lpstr>Slide 24</vt:lpstr>
      <vt:lpstr>Slide 25</vt:lpstr>
      <vt:lpstr>SQ4R</vt:lpstr>
      <vt:lpstr>S = Survey</vt:lpstr>
      <vt:lpstr>Q= Question Your reading will be more memorable</vt:lpstr>
      <vt:lpstr>Q= Question</vt:lpstr>
      <vt:lpstr>Q= Question</vt:lpstr>
      <vt:lpstr>R1 =Read First, read without making notes:</vt:lpstr>
      <vt:lpstr>R1 =Read First, read without making notes:</vt:lpstr>
      <vt:lpstr>R1 =Read First, read without making notes:</vt:lpstr>
      <vt:lpstr>R2 =Read + Write  On your second reading, begin to take notes: </vt:lpstr>
      <vt:lpstr>Slide 35</vt:lpstr>
      <vt:lpstr>R3= Recall RECALL straight after you finish taking notes. </vt:lpstr>
      <vt:lpstr>R3 = Recall RECALL straight after you finish taking notes</vt:lpstr>
      <vt:lpstr>R4 = Review Now REVIEW what you have read</vt:lpstr>
      <vt:lpstr>The next day:</vt:lpstr>
      <vt:lpstr>Is Your Reading Relevant?</vt:lpstr>
      <vt:lpstr>Skim through the first chapter.</vt:lpstr>
      <vt:lpstr>BUILDING ON THE PRINCIPLES OF ADULT LEARNING</vt:lpstr>
      <vt:lpstr>Slide 43</vt:lpstr>
      <vt:lpstr>What are the educational activities that you can do while in the HC ?</vt:lpstr>
      <vt:lpstr>Slide 45</vt:lpstr>
      <vt:lpstr>Slide 46</vt:lpstr>
      <vt:lpstr>Slide 47</vt:lpstr>
      <vt:lpstr>Slide 48</vt:lpstr>
      <vt:lpstr>Adult Learners are most successful when:</vt:lpstr>
      <vt:lpstr>Adult Learners are most successful when:</vt:lpstr>
      <vt:lpstr>Five assumptions on how adults learn:</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اياد</dc:creator>
  <cp:lastModifiedBy>eiad</cp:lastModifiedBy>
  <cp:revision>53</cp:revision>
  <dcterms:created xsi:type="dcterms:W3CDTF">1601-01-01T00:00:00Z</dcterms:created>
  <dcterms:modified xsi:type="dcterms:W3CDTF">2011-09-12T07:52:35Z</dcterms:modified>
</cp:coreProperties>
</file>