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5" r:id="rId3"/>
    <p:sldId id="257" r:id="rId4"/>
    <p:sldId id="276" r:id="rId5"/>
    <p:sldId id="277" r:id="rId6"/>
    <p:sldId id="272" r:id="rId7"/>
    <p:sldId id="278" r:id="rId8"/>
    <p:sldId id="307" r:id="rId9"/>
    <p:sldId id="274" r:id="rId10"/>
    <p:sldId id="310" r:id="rId11"/>
    <p:sldId id="259" r:id="rId12"/>
    <p:sldId id="261" r:id="rId13"/>
    <p:sldId id="262" r:id="rId14"/>
    <p:sldId id="264" r:id="rId15"/>
    <p:sldId id="265" r:id="rId16"/>
    <p:sldId id="267" r:id="rId17"/>
    <p:sldId id="268" r:id="rId18"/>
    <p:sldId id="269" r:id="rId19"/>
    <p:sldId id="270" r:id="rId20"/>
    <p:sldId id="308" r:id="rId21"/>
    <p:sldId id="286" r:id="rId22"/>
    <p:sldId id="287" r:id="rId23"/>
    <p:sldId id="311" r:id="rId24"/>
    <p:sldId id="312" r:id="rId25"/>
    <p:sldId id="316" r:id="rId26"/>
    <p:sldId id="303" r:id="rId27"/>
    <p:sldId id="314" r:id="rId28"/>
    <p:sldId id="292" r:id="rId29"/>
    <p:sldId id="304" r:id="rId30"/>
    <p:sldId id="315" r:id="rId31"/>
    <p:sldId id="305" r:id="rId32"/>
    <p:sldId id="30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FC3C5-9A02-4E4E-94CC-D0135C57F669}" type="datetimeFigureOut">
              <a:rPr lang="en-US" smtClean="0"/>
              <a:t>9/13/2011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CEA71-6BD5-4114-B7EC-2BF449EE9E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B365-CA4F-473C-8212-A6311B6EBAAC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1D38F-D69B-40AA-B855-F99BA4D06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371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Rational </a:t>
            </a:r>
            <a:r>
              <a:rPr lang="en-US" sz="3600" b="1" dirty="0"/>
              <a:t>use of drugs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&amp; </a:t>
            </a:r>
            <a:br>
              <a:rPr lang="en-US" sz="3600" b="1" dirty="0" smtClean="0"/>
            </a:br>
            <a:r>
              <a:rPr lang="en-US" sz="3600" b="1" dirty="0" smtClean="0"/>
              <a:t>compliance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648200"/>
            <a:ext cx="7315200" cy="12192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latin typeface="+mj-lt"/>
              </a:rPr>
              <a:t>Dr Rajab Ali Khawaja FCPS, MRCGP</a:t>
            </a:r>
          </a:p>
          <a:p>
            <a:r>
              <a:rPr lang="en-US" sz="9600" dirty="0" smtClean="0">
                <a:latin typeface="+mj-lt"/>
              </a:rPr>
              <a:t>Clinical Assistant Professor &amp; Consultant </a:t>
            </a:r>
          </a:p>
          <a:p>
            <a:r>
              <a:rPr lang="en-US" sz="9600" dirty="0" smtClean="0">
                <a:latin typeface="+mj-lt"/>
              </a:rPr>
              <a:t>family Medicine</a:t>
            </a:r>
          </a:p>
          <a:p>
            <a:pPr algn="r"/>
            <a:endParaRPr lang="en-US" sz="3700" dirty="0" smtClean="0"/>
          </a:p>
        </p:txBody>
      </p:sp>
      <p:pic>
        <p:nvPicPr>
          <p:cNvPr id="46082" name="Picture 2" descr="http://bp3.blogger.com/__ttQuqKU8Fk/RmEbvOqEroI/AAAAAAAAAHM/RgKL1rKwZvw/s400/P10100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752600"/>
            <a:ext cx="3810000" cy="28575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B365-CA4F-473C-8212-A6311B6EBAAC}" type="datetimeFigureOut">
              <a:rPr lang="en-US" smtClean="0"/>
              <a:pPr/>
              <a:t>9/13/2011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irrational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+mj-lt"/>
              </a:rPr>
              <a:t>Worldwide more than 50% of all medicines </a:t>
            </a:r>
            <a:r>
              <a:rPr lang="en-US" sz="2400" dirty="0" smtClean="0">
                <a:latin typeface="+mj-lt"/>
              </a:rPr>
              <a:t>are prescribed,</a:t>
            </a: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dispensed</a:t>
            </a:r>
            <a:r>
              <a:rPr lang="en-US" sz="2400" dirty="0" smtClean="0">
                <a:latin typeface="+mj-lt"/>
              </a:rPr>
              <a:t>, or sold </a:t>
            </a:r>
            <a:r>
              <a:rPr lang="en-US" sz="2400" dirty="0" smtClean="0">
                <a:latin typeface="+mj-lt"/>
              </a:rPr>
              <a:t>inappropriately, while </a:t>
            </a:r>
            <a:r>
              <a:rPr lang="en-US" sz="2400" dirty="0" smtClean="0">
                <a:latin typeface="+mj-lt"/>
              </a:rPr>
              <a:t>50% of patients fail </a:t>
            </a:r>
            <a:r>
              <a:rPr lang="en-US" sz="2400" dirty="0" smtClean="0">
                <a:latin typeface="+mj-lt"/>
              </a:rPr>
              <a:t>to</a:t>
            </a: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take </a:t>
            </a:r>
            <a:r>
              <a:rPr lang="en-US" sz="2400" dirty="0" smtClean="0">
                <a:latin typeface="+mj-lt"/>
              </a:rPr>
              <a:t>them </a:t>
            </a:r>
            <a:r>
              <a:rPr lang="en-US" sz="2400" dirty="0" smtClean="0">
                <a:latin typeface="+mj-lt"/>
              </a:rPr>
              <a:t>correctly. Moreover</a:t>
            </a:r>
            <a:r>
              <a:rPr lang="en-US" sz="2400" dirty="0" smtClean="0">
                <a:latin typeface="+mj-lt"/>
              </a:rPr>
              <a:t>, about one-third of the </a:t>
            </a:r>
            <a:r>
              <a:rPr lang="en-US" sz="2400" dirty="0" smtClean="0">
                <a:latin typeface="+mj-lt"/>
              </a:rPr>
              <a:t>world's</a:t>
            </a:r>
          </a:p>
          <a:p>
            <a:pPr>
              <a:buNone/>
            </a:pP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population </a:t>
            </a:r>
            <a:r>
              <a:rPr lang="en-US" sz="2400" dirty="0" smtClean="0">
                <a:latin typeface="+mj-lt"/>
              </a:rPr>
              <a:t>lacks access to essential medicines</a:t>
            </a:r>
          </a:p>
          <a:p>
            <a:pPr algn="r">
              <a:buNone/>
            </a:pPr>
            <a:endParaRPr lang="en-US" sz="1400" dirty="0" smtClean="0"/>
          </a:p>
          <a:p>
            <a:pPr algn="r">
              <a:buNone/>
            </a:pPr>
            <a:endParaRPr lang="en-US" sz="1400" dirty="0" smtClean="0"/>
          </a:p>
          <a:p>
            <a:pPr algn="r">
              <a:buNone/>
            </a:pPr>
            <a:endParaRPr lang="en-US" sz="1400" dirty="0" smtClean="0"/>
          </a:p>
          <a:p>
            <a:pPr algn="r">
              <a:buNone/>
            </a:pPr>
            <a:endParaRPr lang="en-US" sz="1400" dirty="0" smtClean="0"/>
          </a:p>
          <a:p>
            <a:pPr algn="r">
              <a:buNone/>
            </a:pPr>
            <a:r>
              <a:rPr lang="en-US" sz="1400" dirty="0" smtClean="0"/>
              <a:t>World health organization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Adverse drug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GB" sz="2600" dirty="0" smtClean="0">
                <a:latin typeface="+mj-lt"/>
              </a:rPr>
              <a:t>4-6th leading cause of death in the USA</a:t>
            </a:r>
          </a:p>
          <a:p>
            <a:pPr>
              <a:buFont typeface="Wingdings" pitchFamily="2" charset="2"/>
              <a:buChar char="Ø"/>
            </a:pPr>
            <a:endParaRPr lang="en-GB" sz="26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GB" sz="2600" dirty="0" smtClean="0">
                <a:latin typeface="+mj-lt"/>
              </a:rPr>
              <a:t>Estimated costs from drug-related morbidity &amp; mortality 30 million-130 billion US$ in the USA</a:t>
            </a:r>
          </a:p>
          <a:p>
            <a:pPr>
              <a:buFont typeface="Wingdings" pitchFamily="2" charset="2"/>
              <a:buChar char="Ø"/>
            </a:pPr>
            <a:endParaRPr lang="en-GB" sz="26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GB" sz="2600" dirty="0" smtClean="0">
                <a:latin typeface="+mj-lt"/>
              </a:rPr>
              <a:t>4-6% of hospitalisations in the USA &amp; Australia</a:t>
            </a:r>
          </a:p>
          <a:p>
            <a:pPr>
              <a:buFont typeface="Wingdings" pitchFamily="2" charset="2"/>
              <a:buChar char="Ø"/>
            </a:pPr>
            <a:endParaRPr lang="en-GB" sz="26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GB" sz="2600" dirty="0" smtClean="0">
                <a:latin typeface="+mj-lt"/>
              </a:rPr>
              <a:t>commonest, costliest events include bleeding, cardiac arrhythmia, confusion, diarrhoea, fever, hypotension, itching, vomiting, rash, renal failure</a:t>
            </a:r>
          </a:p>
          <a:p>
            <a:pPr algn="r">
              <a:buNone/>
            </a:pPr>
            <a:endParaRPr lang="en-GB" sz="2000" dirty="0" smtClean="0"/>
          </a:p>
          <a:p>
            <a:pPr algn="r">
              <a:buNone/>
            </a:pPr>
            <a:endParaRPr lang="en-GB" sz="2000" dirty="0"/>
          </a:p>
          <a:p>
            <a:pPr algn="r">
              <a:buNone/>
            </a:pPr>
            <a:r>
              <a:rPr lang="en-GB" sz="1400" dirty="0" smtClean="0">
                <a:latin typeface="+mj-lt"/>
              </a:rPr>
              <a:t>Review by White et al, </a:t>
            </a:r>
            <a:r>
              <a:rPr lang="en-GB" sz="1400" dirty="0" err="1" smtClean="0">
                <a:latin typeface="+mj-lt"/>
              </a:rPr>
              <a:t>Pharmacoeconomics</a:t>
            </a:r>
            <a:r>
              <a:rPr lang="en-GB" sz="1400" dirty="0" smtClean="0">
                <a:latin typeface="+mj-lt"/>
              </a:rPr>
              <a:t>, 1999, 15(5):445-458</a:t>
            </a:r>
            <a:endParaRPr lang="en-US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Cycle to improve Rational use of drugs</a:t>
            </a:r>
            <a:endParaRPr lang="en-US" sz="3600" dirty="0"/>
          </a:p>
        </p:txBody>
      </p:sp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525963"/>
            <a:chOff x="384" y="1488"/>
            <a:chExt cx="4750" cy="2667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495" y="2514"/>
              <a:ext cx="22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391" y="2746"/>
              <a:ext cx="2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900" i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543" y="2840"/>
              <a:ext cx="2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900" i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407" y="1549"/>
              <a:ext cx="27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637" y="1680"/>
              <a:ext cx="22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030" y="1680"/>
              <a:ext cx="22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686" y="1993"/>
              <a:ext cx="2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900" i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915" y="2354"/>
              <a:ext cx="27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115" y="2496"/>
              <a:ext cx="22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510" y="2606"/>
              <a:ext cx="22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838" y="2740"/>
              <a:ext cx="2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900" i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575" y="3168"/>
              <a:ext cx="745" cy="624"/>
            </a:xfrm>
            <a:custGeom>
              <a:avLst/>
              <a:gdLst>
                <a:gd name="T0" fmla="*/ 286 w 937"/>
                <a:gd name="T1" fmla="*/ 1730 h 1872"/>
                <a:gd name="T2" fmla="*/ 286 w 937"/>
                <a:gd name="T3" fmla="*/ 1872 h 1872"/>
                <a:gd name="T4" fmla="*/ 0 w 937"/>
                <a:gd name="T5" fmla="*/ 1570 h 1872"/>
                <a:gd name="T6" fmla="*/ 286 w 937"/>
                <a:gd name="T7" fmla="*/ 1270 h 1872"/>
                <a:gd name="T8" fmla="*/ 286 w 937"/>
                <a:gd name="T9" fmla="*/ 1407 h 1872"/>
                <a:gd name="T10" fmla="*/ 581 w 937"/>
                <a:gd name="T11" fmla="*/ 1407 h 1872"/>
                <a:gd name="T12" fmla="*/ 597 w 937"/>
                <a:gd name="T13" fmla="*/ 1407 h 1872"/>
                <a:gd name="T14" fmla="*/ 612 w 937"/>
                <a:gd name="T15" fmla="*/ 1407 h 1872"/>
                <a:gd name="T16" fmla="*/ 625 w 937"/>
                <a:gd name="T17" fmla="*/ 1400 h 1872"/>
                <a:gd name="T18" fmla="*/ 640 w 937"/>
                <a:gd name="T19" fmla="*/ 1397 h 1872"/>
                <a:gd name="T20" fmla="*/ 652 w 937"/>
                <a:gd name="T21" fmla="*/ 1386 h 1872"/>
                <a:gd name="T22" fmla="*/ 665 w 937"/>
                <a:gd name="T23" fmla="*/ 1372 h 1872"/>
                <a:gd name="T24" fmla="*/ 680 w 937"/>
                <a:gd name="T25" fmla="*/ 1362 h 1872"/>
                <a:gd name="T26" fmla="*/ 690 w 937"/>
                <a:gd name="T27" fmla="*/ 1346 h 1872"/>
                <a:gd name="T28" fmla="*/ 698 w 937"/>
                <a:gd name="T29" fmla="*/ 1330 h 1872"/>
                <a:gd name="T30" fmla="*/ 707 w 937"/>
                <a:gd name="T31" fmla="*/ 1315 h 1872"/>
                <a:gd name="T32" fmla="*/ 717 w 937"/>
                <a:gd name="T33" fmla="*/ 1294 h 1872"/>
                <a:gd name="T34" fmla="*/ 725 w 937"/>
                <a:gd name="T35" fmla="*/ 1275 h 1872"/>
                <a:gd name="T36" fmla="*/ 732 w 937"/>
                <a:gd name="T37" fmla="*/ 1253 h 1872"/>
                <a:gd name="T38" fmla="*/ 738 w 937"/>
                <a:gd name="T39" fmla="*/ 1232 h 1872"/>
                <a:gd name="T40" fmla="*/ 741 w 937"/>
                <a:gd name="T41" fmla="*/ 1208 h 1872"/>
                <a:gd name="T42" fmla="*/ 745 w 937"/>
                <a:gd name="T43" fmla="*/ 1184 h 1872"/>
                <a:gd name="T44" fmla="*/ 748 w 937"/>
                <a:gd name="T45" fmla="*/ 1161 h 1872"/>
                <a:gd name="T46" fmla="*/ 748 w 937"/>
                <a:gd name="T47" fmla="*/ 1137 h 1872"/>
                <a:gd name="T48" fmla="*/ 748 w 937"/>
                <a:gd name="T49" fmla="*/ 0 h 1872"/>
                <a:gd name="T50" fmla="*/ 937 w 937"/>
                <a:gd name="T51" fmla="*/ 0 h 1872"/>
                <a:gd name="T52" fmla="*/ 937 w 937"/>
                <a:gd name="T53" fmla="*/ 1134 h 1872"/>
                <a:gd name="T54" fmla="*/ 937 w 937"/>
                <a:gd name="T55" fmla="*/ 1184 h 1872"/>
                <a:gd name="T56" fmla="*/ 933 w 937"/>
                <a:gd name="T57" fmla="*/ 1236 h 1872"/>
                <a:gd name="T58" fmla="*/ 927 w 937"/>
                <a:gd name="T59" fmla="*/ 1287 h 1872"/>
                <a:gd name="T60" fmla="*/ 914 w 937"/>
                <a:gd name="T61" fmla="*/ 1339 h 1872"/>
                <a:gd name="T62" fmla="*/ 904 w 937"/>
                <a:gd name="T63" fmla="*/ 1386 h 1872"/>
                <a:gd name="T64" fmla="*/ 891 w 937"/>
                <a:gd name="T65" fmla="*/ 1431 h 1872"/>
                <a:gd name="T66" fmla="*/ 872 w 937"/>
                <a:gd name="T67" fmla="*/ 1476 h 1872"/>
                <a:gd name="T68" fmla="*/ 855 w 937"/>
                <a:gd name="T69" fmla="*/ 1518 h 1872"/>
                <a:gd name="T70" fmla="*/ 833 w 937"/>
                <a:gd name="T71" fmla="*/ 1554 h 1872"/>
                <a:gd name="T72" fmla="*/ 811 w 937"/>
                <a:gd name="T73" fmla="*/ 1593 h 1872"/>
                <a:gd name="T74" fmla="*/ 786 w 937"/>
                <a:gd name="T75" fmla="*/ 1625 h 1872"/>
                <a:gd name="T76" fmla="*/ 759 w 937"/>
                <a:gd name="T77" fmla="*/ 1651 h 1872"/>
                <a:gd name="T78" fmla="*/ 732 w 937"/>
                <a:gd name="T79" fmla="*/ 1672 h 1872"/>
                <a:gd name="T80" fmla="*/ 701 w 937"/>
                <a:gd name="T81" fmla="*/ 1691 h 1872"/>
                <a:gd name="T82" fmla="*/ 673 w 937"/>
                <a:gd name="T83" fmla="*/ 1711 h 1872"/>
                <a:gd name="T84" fmla="*/ 642 w 937"/>
                <a:gd name="T85" fmla="*/ 1720 h 1872"/>
                <a:gd name="T86" fmla="*/ 612 w 937"/>
                <a:gd name="T87" fmla="*/ 1725 h 1872"/>
                <a:gd name="T88" fmla="*/ 581 w 937"/>
                <a:gd name="T89" fmla="*/ 1730 h 1872"/>
                <a:gd name="T90" fmla="*/ 286 w 937"/>
                <a:gd name="T91" fmla="*/ 1730 h 187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37"/>
                <a:gd name="T139" fmla="*/ 0 h 1872"/>
                <a:gd name="T140" fmla="*/ 937 w 937"/>
                <a:gd name="T141" fmla="*/ 1872 h 187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37" h="1872">
                  <a:moveTo>
                    <a:pt x="286" y="1730"/>
                  </a:moveTo>
                  <a:lnTo>
                    <a:pt x="286" y="1872"/>
                  </a:lnTo>
                  <a:lnTo>
                    <a:pt x="0" y="1570"/>
                  </a:lnTo>
                  <a:lnTo>
                    <a:pt x="286" y="1270"/>
                  </a:lnTo>
                  <a:lnTo>
                    <a:pt x="286" y="1407"/>
                  </a:lnTo>
                  <a:lnTo>
                    <a:pt x="581" y="1407"/>
                  </a:lnTo>
                  <a:lnTo>
                    <a:pt x="597" y="1407"/>
                  </a:lnTo>
                  <a:lnTo>
                    <a:pt x="612" y="1407"/>
                  </a:lnTo>
                  <a:lnTo>
                    <a:pt x="625" y="1400"/>
                  </a:lnTo>
                  <a:lnTo>
                    <a:pt x="640" y="1397"/>
                  </a:lnTo>
                  <a:lnTo>
                    <a:pt x="652" y="1386"/>
                  </a:lnTo>
                  <a:lnTo>
                    <a:pt x="665" y="1372"/>
                  </a:lnTo>
                  <a:lnTo>
                    <a:pt x="680" y="1362"/>
                  </a:lnTo>
                  <a:lnTo>
                    <a:pt x="690" y="1346"/>
                  </a:lnTo>
                  <a:lnTo>
                    <a:pt x="698" y="1330"/>
                  </a:lnTo>
                  <a:lnTo>
                    <a:pt x="707" y="1315"/>
                  </a:lnTo>
                  <a:lnTo>
                    <a:pt x="717" y="1294"/>
                  </a:lnTo>
                  <a:lnTo>
                    <a:pt x="725" y="1275"/>
                  </a:lnTo>
                  <a:lnTo>
                    <a:pt x="732" y="1253"/>
                  </a:lnTo>
                  <a:lnTo>
                    <a:pt x="738" y="1232"/>
                  </a:lnTo>
                  <a:lnTo>
                    <a:pt x="741" y="1208"/>
                  </a:lnTo>
                  <a:lnTo>
                    <a:pt x="745" y="1184"/>
                  </a:lnTo>
                  <a:lnTo>
                    <a:pt x="748" y="1161"/>
                  </a:lnTo>
                  <a:lnTo>
                    <a:pt x="748" y="1137"/>
                  </a:lnTo>
                  <a:lnTo>
                    <a:pt x="748" y="0"/>
                  </a:lnTo>
                  <a:lnTo>
                    <a:pt x="937" y="0"/>
                  </a:lnTo>
                  <a:lnTo>
                    <a:pt x="937" y="1134"/>
                  </a:lnTo>
                  <a:lnTo>
                    <a:pt x="937" y="1184"/>
                  </a:lnTo>
                  <a:lnTo>
                    <a:pt x="933" y="1236"/>
                  </a:lnTo>
                  <a:lnTo>
                    <a:pt x="927" y="1287"/>
                  </a:lnTo>
                  <a:lnTo>
                    <a:pt x="914" y="1339"/>
                  </a:lnTo>
                  <a:lnTo>
                    <a:pt x="904" y="1386"/>
                  </a:lnTo>
                  <a:lnTo>
                    <a:pt x="891" y="1431"/>
                  </a:lnTo>
                  <a:lnTo>
                    <a:pt x="872" y="1476"/>
                  </a:lnTo>
                  <a:lnTo>
                    <a:pt x="855" y="1518"/>
                  </a:lnTo>
                  <a:lnTo>
                    <a:pt x="833" y="1554"/>
                  </a:lnTo>
                  <a:lnTo>
                    <a:pt x="811" y="1593"/>
                  </a:lnTo>
                  <a:lnTo>
                    <a:pt x="786" y="1625"/>
                  </a:lnTo>
                  <a:lnTo>
                    <a:pt x="759" y="1651"/>
                  </a:lnTo>
                  <a:lnTo>
                    <a:pt x="732" y="1672"/>
                  </a:lnTo>
                  <a:lnTo>
                    <a:pt x="701" y="1691"/>
                  </a:lnTo>
                  <a:lnTo>
                    <a:pt x="673" y="1711"/>
                  </a:lnTo>
                  <a:lnTo>
                    <a:pt x="642" y="1720"/>
                  </a:lnTo>
                  <a:lnTo>
                    <a:pt x="612" y="1725"/>
                  </a:lnTo>
                  <a:lnTo>
                    <a:pt x="581" y="1730"/>
                  </a:lnTo>
                  <a:lnTo>
                    <a:pt x="286" y="1730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248" y="1675"/>
              <a:ext cx="624" cy="522"/>
            </a:xfrm>
            <a:custGeom>
              <a:avLst/>
              <a:gdLst>
                <a:gd name="T0" fmla="*/ 655 w 943"/>
                <a:gd name="T1" fmla="*/ 119 h 1565"/>
                <a:gd name="T2" fmla="*/ 655 w 943"/>
                <a:gd name="T3" fmla="*/ 0 h 1565"/>
                <a:gd name="T4" fmla="*/ 943 w 943"/>
                <a:gd name="T5" fmla="*/ 253 h 1565"/>
                <a:gd name="T6" fmla="*/ 655 w 943"/>
                <a:gd name="T7" fmla="*/ 502 h 1565"/>
                <a:gd name="T8" fmla="*/ 655 w 943"/>
                <a:gd name="T9" fmla="*/ 384 h 1565"/>
                <a:gd name="T10" fmla="*/ 356 w 943"/>
                <a:gd name="T11" fmla="*/ 384 h 1565"/>
                <a:gd name="T12" fmla="*/ 343 w 943"/>
                <a:gd name="T13" fmla="*/ 384 h 1565"/>
                <a:gd name="T14" fmla="*/ 328 w 943"/>
                <a:gd name="T15" fmla="*/ 388 h 1565"/>
                <a:gd name="T16" fmla="*/ 315 w 943"/>
                <a:gd name="T17" fmla="*/ 392 h 1565"/>
                <a:gd name="T18" fmla="*/ 301 w 943"/>
                <a:gd name="T19" fmla="*/ 397 h 1565"/>
                <a:gd name="T20" fmla="*/ 289 w 943"/>
                <a:gd name="T21" fmla="*/ 407 h 1565"/>
                <a:gd name="T22" fmla="*/ 275 w 943"/>
                <a:gd name="T23" fmla="*/ 415 h 1565"/>
                <a:gd name="T24" fmla="*/ 263 w 943"/>
                <a:gd name="T25" fmla="*/ 428 h 1565"/>
                <a:gd name="T26" fmla="*/ 252 w 943"/>
                <a:gd name="T27" fmla="*/ 439 h 1565"/>
                <a:gd name="T28" fmla="*/ 240 w 943"/>
                <a:gd name="T29" fmla="*/ 452 h 1565"/>
                <a:gd name="T30" fmla="*/ 233 w 943"/>
                <a:gd name="T31" fmla="*/ 467 h 1565"/>
                <a:gd name="T32" fmla="*/ 221 w 943"/>
                <a:gd name="T33" fmla="*/ 484 h 1565"/>
                <a:gd name="T34" fmla="*/ 214 w 943"/>
                <a:gd name="T35" fmla="*/ 499 h 1565"/>
                <a:gd name="T36" fmla="*/ 209 w 943"/>
                <a:gd name="T37" fmla="*/ 518 h 1565"/>
                <a:gd name="T38" fmla="*/ 203 w 943"/>
                <a:gd name="T39" fmla="*/ 534 h 1565"/>
                <a:gd name="T40" fmla="*/ 200 w 943"/>
                <a:gd name="T41" fmla="*/ 555 h 1565"/>
                <a:gd name="T42" fmla="*/ 197 w 943"/>
                <a:gd name="T43" fmla="*/ 574 h 1565"/>
                <a:gd name="T44" fmla="*/ 194 w 943"/>
                <a:gd name="T45" fmla="*/ 594 h 1565"/>
                <a:gd name="T46" fmla="*/ 194 w 943"/>
                <a:gd name="T47" fmla="*/ 612 h 1565"/>
                <a:gd name="T48" fmla="*/ 194 w 943"/>
                <a:gd name="T49" fmla="*/ 1565 h 1565"/>
                <a:gd name="T50" fmla="*/ 0 w 943"/>
                <a:gd name="T51" fmla="*/ 1565 h 1565"/>
                <a:gd name="T52" fmla="*/ 0 w 943"/>
                <a:gd name="T53" fmla="*/ 616 h 1565"/>
                <a:gd name="T54" fmla="*/ 4 w 943"/>
                <a:gd name="T55" fmla="*/ 574 h 1565"/>
                <a:gd name="T56" fmla="*/ 7 w 943"/>
                <a:gd name="T57" fmla="*/ 530 h 1565"/>
                <a:gd name="T58" fmla="*/ 14 w 943"/>
                <a:gd name="T59" fmla="*/ 492 h 1565"/>
                <a:gd name="T60" fmla="*/ 23 w 943"/>
                <a:gd name="T61" fmla="*/ 447 h 1565"/>
                <a:gd name="T62" fmla="*/ 35 w 943"/>
                <a:gd name="T63" fmla="*/ 407 h 1565"/>
                <a:gd name="T64" fmla="*/ 49 w 943"/>
                <a:gd name="T65" fmla="*/ 368 h 1565"/>
                <a:gd name="T66" fmla="*/ 66 w 943"/>
                <a:gd name="T67" fmla="*/ 330 h 1565"/>
                <a:gd name="T68" fmla="*/ 87 w 943"/>
                <a:gd name="T69" fmla="*/ 294 h 1565"/>
                <a:gd name="T70" fmla="*/ 108 w 943"/>
                <a:gd name="T71" fmla="*/ 269 h 1565"/>
                <a:gd name="T72" fmla="*/ 130 w 943"/>
                <a:gd name="T73" fmla="*/ 236 h 1565"/>
                <a:gd name="T74" fmla="*/ 153 w 943"/>
                <a:gd name="T75" fmla="*/ 208 h 1565"/>
                <a:gd name="T76" fmla="*/ 181 w 943"/>
                <a:gd name="T77" fmla="*/ 184 h 1565"/>
                <a:gd name="T78" fmla="*/ 209 w 943"/>
                <a:gd name="T79" fmla="*/ 165 h 1565"/>
                <a:gd name="T80" fmla="*/ 237 w 943"/>
                <a:gd name="T81" fmla="*/ 150 h 1565"/>
                <a:gd name="T82" fmla="*/ 267 w 943"/>
                <a:gd name="T83" fmla="*/ 138 h 1565"/>
                <a:gd name="T84" fmla="*/ 298 w 943"/>
                <a:gd name="T85" fmla="*/ 125 h 1565"/>
                <a:gd name="T86" fmla="*/ 328 w 943"/>
                <a:gd name="T87" fmla="*/ 122 h 1565"/>
                <a:gd name="T88" fmla="*/ 359 w 943"/>
                <a:gd name="T89" fmla="*/ 119 h 1565"/>
                <a:gd name="T90" fmla="*/ 655 w 943"/>
                <a:gd name="T91" fmla="*/ 119 h 1565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3"/>
                <a:gd name="T139" fmla="*/ 0 h 1565"/>
                <a:gd name="T140" fmla="*/ 943 w 943"/>
                <a:gd name="T141" fmla="*/ 1565 h 1565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3" h="1565">
                  <a:moveTo>
                    <a:pt x="655" y="119"/>
                  </a:moveTo>
                  <a:lnTo>
                    <a:pt x="655" y="0"/>
                  </a:lnTo>
                  <a:lnTo>
                    <a:pt x="943" y="253"/>
                  </a:lnTo>
                  <a:lnTo>
                    <a:pt x="655" y="502"/>
                  </a:lnTo>
                  <a:lnTo>
                    <a:pt x="655" y="384"/>
                  </a:lnTo>
                  <a:lnTo>
                    <a:pt x="356" y="384"/>
                  </a:lnTo>
                  <a:lnTo>
                    <a:pt x="343" y="384"/>
                  </a:lnTo>
                  <a:lnTo>
                    <a:pt x="328" y="388"/>
                  </a:lnTo>
                  <a:lnTo>
                    <a:pt x="315" y="392"/>
                  </a:lnTo>
                  <a:lnTo>
                    <a:pt x="301" y="397"/>
                  </a:lnTo>
                  <a:lnTo>
                    <a:pt x="289" y="407"/>
                  </a:lnTo>
                  <a:lnTo>
                    <a:pt x="275" y="415"/>
                  </a:lnTo>
                  <a:lnTo>
                    <a:pt x="263" y="428"/>
                  </a:lnTo>
                  <a:lnTo>
                    <a:pt x="252" y="439"/>
                  </a:lnTo>
                  <a:lnTo>
                    <a:pt x="240" y="452"/>
                  </a:lnTo>
                  <a:lnTo>
                    <a:pt x="233" y="467"/>
                  </a:lnTo>
                  <a:lnTo>
                    <a:pt x="221" y="484"/>
                  </a:lnTo>
                  <a:lnTo>
                    <a:pt x="214" y="499"/>
                  </a:lnTo>
                  <a:lnTo>
                    <a:pt x="209" y="518"/>
                  </a:lnTo>
                  <a:lnTo>
                    <a:pt x="203" y="534"/>
                  </a:lnTo>
                  <a:lnTo>
                    <a:pt x="200" y="555"/>
                  </a:lnTo>
                  <a:lnTo>
                    <a:pt x="197" y="574"/>
                  </a:lnTo>
                  <a:lnTo>
                    <a:pt x="194" y="594"/>
                  </a:lnTo>
                  <a:lnTo>
                    <a:pt x="194" y="612"/>
                  </a:lnTo>
                  <a:lnTo>
                    <a:pt x="194" y="1565"/>
                  </a:lnTo>
                  <a:lnTo>
                    <a:pt x="0" y="1565"/>
                  </a:lnTo>
                  <a:lnTo>
                    <a:pt x="0" y="616"/>
                  </a:lnTo>
                  <a:lnTo>
                    <a:pt x="4" y="574"/>
                  </a:lnTo>
                  <a:lnTo>
                    <a:pt x="7" y="530"/>
                  </a:lnTo>
                  <a:lnTo>
                    <a:pt x="14" y="492"/>
                  </a:lnTo>
                  <a:lnTo>
                    <a:pt x="23" y="447"/>
                  </a:lnTo>
                  <a:lnTo>
                    <a:pt x="35" y="407"/>
                  </a:lnTo>
                  <a:lnTo>
                    <a:pt x="49" y="368"/>
                  </a:lnTo>
                  <a:lnTo>
                    <a:pt x="66" y="330"/>
                  </a:lnTo>
                  <a:lnTo>
                    <a:pt x="87" y="294"/>
                  </a:lnTo>
                  <a:lnTo>
                    <a:pt x="108" y="269"/>
                  </a:lnTo>
                  <a:lnTo>
                    <a:pt x="130" y="236"/>
                  </a:lnTo>
                  <a:lnTo>
                    <a:pt x="153" y="208"/>
                  </a:lnTo>
                  <a:lnTo>
                    <a:pt x="181" y="184"/>
                  </a:lnTo>
                  <a:lnTo>
                    <a:pt x="209" y="165"/>
                  </a:lnTo>
                  <a:lnTo>
                    <a:pt x="237" y="150"/>
                  </a:lnTo>
                  <a:lnTo>
                    <a:pt x="267" y="138"/>
                  </a:lnTo>
                  <a:lnTo>
                    <a:pt x="298" y="125"/>
                  </a:lnTo>
                  <a:lnTo>
                    <a:pt x="328" y="122"/>
                  </a:lnTo>
                  <a:lnTo>
                    <a:pt x="359" y="119"/>
                  </a:lnTo>
                  <a:lnTo>
                    <a:pt x="655" y="119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525" y="1680"/>
              <a:ext cx="843" cy="513"/>
            </a:xfrm>
            <a:custGeom>
              <a:avLst/>
              <a:gdLst>
                <a:gd name="T0" fmla="*/ 1139 w 1233"/>
                <a:gd name="T1" fmla="*/ 1072 h 1538"/>
                <a:gd name="T2" fmla="*/ 1233 w 1233"/>
                <a:gd name="T3" fmla="*/ 1072 h 1538"/>
                <a:gd name="T4" fmla="*/ 1035 w 1233"/>
                <a:gd name="T5" fmla="*/ 1538 h 1538"/>
                <a:gd name="T6" fmla="*/ 835 w 1233"/>
                <a:gd name="T7" fmla="*/ 1072 h 1538"/>
                <a:gd name="T8" fmla="*/ 927 w 1233"/>
                <a:gd name="T9" fmla="*/ 1072 h 1538"/>
                <a:gd name="T10" fmla="*/ 927 w 1233"/>
                <a:gd name="T11" fmla="*/ 581 h 1538"/>
                <a:gd name="T12" fmla="*/ 927 w 1233"/>
                <a:gd name="T13" fmla="*/ 558 h 1538"/>
                <a:gd name="T14" fmla="*/ 927 w 1233"/>
                <a:gd name="T15" fmla="*/ 534 h 1538"/>
                <a:gd name="T16" fmla="*/ 924 w 1233"/>
                <a:gd name="T17" fmla="*/ 511 h 1538"/>
                <a:gd name="T18" fmla="*/ 918 w 1233"/>
                <a:gd name="T19" fmla="*/ 492 h 1538"/>
                <a:gd name="T20" fmla="*/ 911 w 1233"/>
                <a:gd name="T21" fmla="*/ 467 h 1538"/>
                <a:gd name="T22" fmla="*/ 906 w 1233"/>
                <a:gd name="T23" fmla="*/ 444 h 1538"/>
                <a:gd name="T24" fmla="*/ 896 w 1233"/>
                <a:gd name="T25" fmla="*/ 424 h 1538"/>
                <a:gd name="T26" fmla="*/ 887 w 1233"/>
                <a:gd name="T27" fmla="*/ 408 h 1538"/>
                <a:gd name="T28" fmla="*/ 876 w 1233"/>
                <a:gd name="T29" fmla="*/ 392 h 1538"/>
                <a:gd name="T30" fmla="*/ 866 w 1233"/>
                <a:gd name="T31" fmla="*/ 376 h 1538"/>
                <a:gd name="T32" fmla="*/ 851 w 1233"/>
                <a:gd name="T33" fmla="*/ 361 h 1538"/>
                <a:gd name="T34" fmla="*/ 838 w 1233"/>
                <a:gd name="T35" fmla="*/ 351 h 1538"/>
                <a:gd name="T36" fmla="*/ 826 w 1233"/>
                <a:gd name="T37" fmla="*/ 337 h 1538"/>
                <a:gd name="T38" fmla="*/ 811 w 1233"/>
                <a:gd name="T39" fmla="*/ 327 h 1538"/>
                <a:gd name="T40" fmla="*/ 795 w 1233"/>
                <a:gd name="T41" fmla="*/ 321 h 1538"/>
                <a:gd name="T42" fmla="*/ 780 w 1233"/>
                <a:gd name="T43" fmla="*/ 319 h 1538"/>
                <a:gd name="T44" fmla="*/ 765 w 1233"/>
                <a:gd name="T45" fmla="*/ 313 h 1538"/>
                <a:gd name="T46" fmla="*/ 750 w 1233"/>
                <a:gd name="T47" fmla="*/ 313 h 1538"/>
                <a:gd name="T48" fmla="*/ 0 w 1233"/>
                <a:gd name="T49" fmla="*/ 313 h 1538"/>
                <a:gd name="T50" fmla="*/ 0 w 1233"/>
                <a:gd name="T51" fmla="*/ 0 h 1538"/>
                <a:gd name="T52" fmla="*/ 746 w 1233"/>
                <a:gd name="T53" fmla="*/ 0 h 1538"/>
                <a:gd name="T54" fmla="*/ 780 w 1233"/>
                <a:gd name="T55" fmla="*/ 0 h 1538"/>
                <a:gd name="T56" fmla="*/ 814 w 1233"/>
                <a:gd name="T57" fmla="*/ 9 h 1538"/>
                <a:gd name="T58" fmla="*/ 847 w 1233"/>
                <a:gd name="T59" fmla="*/ 16 h 1538"/>
                <a:gd name="T60" fmla="*/ 880 w 1233"/>
                <a:gd name="T61" fmla="*/ 35 h 1538"/>
                <a:gd name="T62" fmla="*/ 911 w 1233"/>
                <a:gd name="T63" fmla="*/ 56 h 1538"/>
                <a:gd name="T64" fmla="*/ 941 w 1233"/>
                <a:gd name="T65" fmla="*/ 80 h 1538"/>
                <a:gd name="T66" fmla="*/ 970 w 1233"/>
                <a:gd name="T67" fmla="*/ 104 h 1538"/>
                <a:gd name="T68" fmla="*/ 1000 w 1233"/>
                <a:gd name="T69" fmla="*/ 138 h 1538"/>
                <a:gd name="T70" fmla="*/ 1021 w 1233"/>
                <a:gd name="T71" fmla="*/ 169 h 1538"/>
                <a:gd name="T72" fmla="*/ 1046 w 1233"/>
                <a:gd name="T73" fmla="*/ 208 h 1538"/>
                <a:gd name="T74" fmla="*/ 1067 w 1233"/>
                <a:gd name="T75" fmla="*/ 248 h 1538"/>
                <a:gd name="T76" fmla="*/ 1087 w 1233"/>
                <a:gd name="T77" fmla="*/ 290 h 1538"/>
                <a:gd name="T78" fmla="*/ 1100 w 1233"/>
                <a:gd name="T79" fmla="*/ 337 h 1538"/>
                <a:gd name="T80" fmla="*/ 1113 w 1233"/>
                <a:gd name="T81" fmla="*/ 385 h 1538"/>
                <a:gd name="T82" fmla="*/ 1125 w 1233"/>
                <a:gd name="T83" fmla="*/ 432 h 1538"/>
                <a:gd name="T84" fmla="*/ 1132 w 1233"/>
                <a:gd name="T85" fmla="*/ 484 h 1538"/>
                <a:gd name="T86" fmla="*/ 1135 w 1233"/>
                <a:gd name="T87" fmla="*/ 534 h 1538"/>
                <a:gd name="T88" fmla="*/ 1139 w 1233"/>
                <a:gd name="T89" fmla="*/ 584 h 1538"/>
                <a:gd name="T90" fmla="*/ 1139 w 1233"/>
                <a:gd name="T91" fmla="*/ 1072 h 153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233"/>
                <a:gd name="T139" fmla="*/ 0 h 1538"/>
                <a:gd name="T140" fmla="*/ 1233 w 1233"/>
                <a:gd name="T141" fmla="*/ 1538 h 153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233" h="1538">
                  <a:moveTo>
                    <a:pt x="1139" y="1072"/>
                  </a:moveTo>
                  <a:lnTo>
                    <a:pt x="1233" y="1072"/>
                  </a:lnTo>
                  <a:lnTo>
                    <a:pt x="1035" y="1538"/>
                  </a:lnTo>
                  <a:lnTo>
                    <a:pt x="835" y="1072"/>
                  </a:lnTo>
                  <a:lnTo>
                    <a:pt x="927" y="1072"/>
                  </a:lnTo>
                  <a:lnTo>
                    <a:pt x="927" y="581"/>
                  </a:lnTo>
                  <a:lnTo>
                    <a:pt x="927" y="558"/>
                  </a:lnTo>
                  <a:lnTo>
                    <a:pt x="927" y="534"/>
                  </a:lnTo>
                  <a:lnTo>
                    <a:pt x="924" y="511"/>
                  </a:lnTo>
                  <a:lnTo>
                    <a:pt x="918" y="492"/>
                  </a:lnTo>
                  <a:lnTo>
                    <a:pt x="911" y="467"/>
                  </a:lnTo>
                  <a:lnTo>
                    <a:pt x="906" y="444"/>
                  </a:lnTo>
                  <a:lnTo>
                    <a:pt x="896" y="424"/>
                  </a:lnTo>
                  <a:lnTo>
                    <a:pt x="887" y="408"/>
                  </a:lnTo>
                  <a:lnTo>
                    <a:pt x="876" y="392"/>
                  </a:lnTo>
                  <a:lnTo>
                    <a:pt x="866" y="376"/>
                  </a:lnTo>
                  <a:lnTo>
                    <a:pt x="851" y="361"/>
                  </a:lnTo>
                  <a:lnTo>
                    <a:pt x="838" y="351"/>
                  </a:lnTo>
                  <a:lnTo>
                    <a:pt x="826" y="337"/>
                  </a:lnTo>
                  <a:lnTo>
                    <a:pt x="811" y="327"/>
                  </a:lnTo>
                  <a:lnTo>
                    <a:pt x="795" y="321"/>
                  </a:lnTo>
                  <a:lnTo>
                    <a:pt x="780" y="319"/>
                  </a:lnTo>
                  <a:lnTo>
                    <a:pt x="765" y="313"/>
                  </a:lnTo>
                  <a:lnTo>
                    <a:pt x="750" y="313"/>
                  </a:lnTo>
                  <a:lnTo>
                    <a:pt x="0" y="313"/>
                  </a:lnTo>
                  <a:lnTo>
                    <a:pt x="0" y="0"/>
                  </a:lnTo>
                  <a:lnTo>
                    <a:pt x="746" y="0"/>
                  </a:lnTo>
                  <a:lnTo>
                    <a:pt x="780" y="0"/>
                  </a:lnTo>
                  <a:lnTo>
                    <a:pt x="814" y="9"/>
                  </a:lnTo>
                  <a:lnTo>
                    <a:pt x="847" y="16"/>
                  </a:lnTo>
                  <a:lnTo>
                    <a:pt x="880" y="35"/>
                  </a:lnTo>
                  <a:lnTo>
                    <a:pt x="911" y="56"/>
                  </a:lnTo>
                  <a:lnTo>
                    <a:pt x="941" y="80"/>
                  </a:lnTo>
                  <a:lnTo>
                    <a:pt x="970" y="104"/>
                  </a:lnTo>
                  <a:lnTo>
                    <a:pt x="1000" y="138"/>
                  </a:lnTo>
                  <a:lnTo>
                    <a:pt x="1021" y="169"/>
                  </a:lnTo>
                  <a:lnTo>
                    <a:pt x="1046" y="208"/>
                  </a:lnTo>
                  <a:lnTo>
                    <a:pt x="1067" y="248"/>
                  </a:lnTo>
                  <a:lnTo>
                    <a:pt x="1087" y="290"/>
                  </a:lnTo>
                  <a:lnTo>
                    <a:pt x="1100" y="337"/>
                  </a:lnTo>
                  <a:lnTo>
                    <a:pt x="1113" y="385"/>
                  </a:lnTo>
                  <a:lnTo>
                    <a:pt x="1125" y="432"/>
                  </a:lnTo>
                  <a:lnTo>
                    <a:pt x="1132" y="484"/>
                  </a:lnTo>
                  <a:lnTo>
                    <a:pt x="1135" y="534"/>
                  </a:lnTo>
                  <a:lnTo>
                    <a:pt x="1139" y="584"/>
                  </a:lnTo>
                  <a:lnTo>
                    <a:pt x="1139" y="1072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104" y="3190"/>
              <a:ext cx="768" cy="579"/>
            </a:xfrm>
            <a:custGeom>
              <a:avLst/>
              <a:gdLst>
                <a:gd name="T0" fmla="*/ 76 w 1029"/>
                <a:gd name="T1" fmla="*/ 530 h 1738"/>
                <a:gd name="T2" fmla="*/ 0 w 1029"/>
                <a:gd name="T3" fmla="*/ 530 h 1738"/>
                <a:gd name="T4" fmla="*/ 165 w 1029"/>
                <a:gd name="T5" fmla="*/ 0 h 1738"/>
                <a:gd name="T6" fmla="*/ 329 w 1029"/>
                <a:gd name="T7" fmla="*/ 530 h 1738"/>
                <a:gd name="T8" fmla="*/ 250 w 1029"/>
                <a:gd name="T9" fmla="*/ 530 h 1738"/>
                <a:gd name="T10" fmla="*/ 250 w 1029"/>
                <a:gd name="T11" fmla="*/ 1085 h 1738"/>
                <a:gd name="T12" fmla="*/ 250 w 1029"/>
                <a:gd name="T13" fmla="*/ 1110 h 1738"/>
                <a:gd name="T14" fmla="*/ 252 w 1029"/>
                <a:gd name="T15" fmla="*/ 1135 h 1738"/>
                <a:gd name="T16" fmla="*/ 256 w 1029"/>
                <a:gd name="T17" fmla="*/ 1158 h 1738"/>
                <a:gd name="T18" fmla="*/ 259 w 1029"/>
                <a:gd name="T19" fmla="*/ 1185 h 1738"/>
                <a:gd name="T20" fmla="*/ 265 w 1029"/>
                <a:gd name="T21" fmla="*/ 1208 h 1738"/>
                <a:gd name="T22" fmla="*/ 271 w 1029"/>
                <a:gd name="T23" fmla="*/ 1232 h 1738"/>
                <a:gd name="T24" fmla="*/ 278 w 1029"/>
                <a:gd name="T25" fmla="*/ 1256 h 1738"/>
                <a:gd name="T26" fmla="*/ 287 w 1029"/>
                <a:gd name="T27" fmla="*/ 1277 h 1738"/>
                <a:gd name="T28" fmla="*/ 296 w 1029"/>
                <a:gd name="T29" fmla="*/ 1294 h 1738"/>
                <a:gd name="T30" fmla="*/ 306 w 1029"/>
                <a:gd name="T31" fmla="*/ 1311 h 1738"/>
                <a:gd name="T32" fmla="*/ 317 w 1029"/>
                <a:gd name="T33" fmla="*/ 1331 h 1738"/>
                <a:gd name="T34" fmla="*/ 327 w 1029"/>
                <a:gd name="T35" fmla="*/ 1342 h 1738"/>
                <a:gd name="T36" fmla="*/ 339 w 1029"/>
                <a:gd name="T37" fmla="*/ 1354 h 1738"/>
                <a:gd name="T38" fmla="*/ 351 w 1029"/>
                <a:gd name="T39" fmla="*/ 1365 h 1738"/>
                <a:gd name="T40" fmla="*/ 362 w 1029"/>
                <a:gd name="T41" fmla="*/ 1373 h 1738"/>
                <a:gd name="T42" fmla="*/ 376 w 1029"/>
                <a:gd name="T43" fmla="*/ 1381 h 1738"/>
                <a:gd name="T44" fmla="*/ 391 w 1029"/>
                <a:gd name="T45" fmla="*/ 1381 h 1738"/>
                <a:gd name="T46" fmla="*/ 400 w 1029"/>
                <a:gd name="T47" fmla="*/ 1386 h 1738"/>
                <a:gd name="T48" fmla="*/ 1029 w 1029"/>
                <a:gd name="T49" fmla="*/ 1386 h 1738"/>
                <a:gd name="T50" fmla="*/ 1029 w 1029"/>
                <a:gd name="T51" fmla="*/ 1738 h 1738"/>
                <a:gd name="T52" fmla="*/ 403 w 1029"/>
                <a:gd name="T53" fmla="*/ 1738 h 1738"/>
                <a:gd name="T54" fmla="*/ 376 w 1029"/>
                <a:gd name="T55" fmla="*/ 1735 h 1738"/>
                <a:gd name="T56" fmla="*/ 349 w 1029"/>
                <a:gd name="T57" fmla="*/ 1727 h 1738"/>
                <a:gd name="T58" fmla="*/ 320 w 1029"/>
                <a:gd name="T59" fmla="*/ 1715 h 1738"/>
                <a:gd name="T60" fmla="*/ 294 w 1029"/>
                <a:gd name="T61" fmla="*/ 1696 h 1738"/>
                <a:gd name="T62" fmla="*/ 265 w 1029"/>
                <a:gd name="T63" fmla="*/ 1675 h 1738"/>
                <a:gd name="T64" fmla="*/ 241 w 1029"/>
                <a:gd name="T65" fmla="*/ 1649 h 1738"/>
                <a:gd name="T66" fmla="*/ 216 w 1029"/>
                <a:gd name="T67" fmla="*/ 1617 h 1738"/>
                <a:gd name="T68" fmla="*/ 193 w 1029"/>
                <a:gd name="T69" fmla="*/ 1581 h 1738"/>
                <a:gd name="T70" fmla="*/ 174 w 1029"/>
                <a:gd name="T71" fmla="*/ 1546 h 1738"/>
                <a:gd name="T72" fmla="*/ 152 w 1029"/>
                <a:gd name="T73" fmla="*/ 1502 h 1738"/>
                <a:gd name="T74" fmla="*/ 137 w 1029"/>
                <a:gd name="T75" fmla="*/ 1455 h 1738"/>
                <a:gd name="T76" fmla="*/ 122 w 1029"/>
                <a:gd name="T77" fmla="*/ 1410 h 1738"/>
                <a:gd name="T78" fmla="*/ 109 w 1029"/>
                <a:gd name="T79" fmla="*/ 1358 h 1738"/>
                <a:gd name="T80" fmla="*/ 97 w 1029"/>
                <a:gd name="T81" fmla="*/ 1302 h 1738"/>
                <a:gd name="T82" fmla="*/ 87 w 1029"/>
                <a:gd name="T83" fmla="*/ 1248 h 1738"/>
                <a:gd name="T84" fmla="*/ 83 w 1029"/>
                <a:gd name="T85" fmla="*/ 1192 h 1738"/>
                <a:gd name="T86" fmla="*/ 80 w 1029"/>
                <a:gd name="T87" fmla="*/ 1135 h 1738"/>
                <a:gd name="T88" fmla="*/ 76 w 1029"/>
                <a:gd name="T89" fmla="*/ 1076 h 1738"/>
                <a:gd name="T90" fmla="*/ 76 w 1029"/>
                <a:gd name="T91" fmla="*/ 530 h 173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29"/>
                <a:gd name="T139" fmla="*/ 0 h 1738"/>
                <a:gd name="T140" fmla="*/ 1029 w 1029"/>
                <a:gd name="T141" fmla="*/ 1738 h 173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29" h="1738">
                  <a:moveTo>
                    <a:pt x="76" y="530"/>
                  </a:moveTo>
                  <a:lnTo>
                    <a:pt x="0" y="530"/>
                  </a:lnTo>
                  <a:lnTo>
                    <a:pt x="165" y="0"/>
                  </a:lnTo>
                  <a:lnTo>
                    <a:pt x="329" y="530"/>
                  </a:lnTo>
                  <a:lnTo>
                    <a:pt x="250" y="530"/>
                  </a:lnTo>
                  <a:lnTo>
                    <a:pt x="250" y="1085"/>
                  </a:lnTo>
                  <a:lnTo>
                    <a:pt x="250" y="1110"/>
                  </a:lnTo>
                  <a:lnTo>
                    <a:pt x="252" y="1135"/>
                  </a:lnTo>
                  <a:lnTo>
                    <a:pt x="256" y="1158"/>
                  </a:lnTo>
                  <a:lnTo>
                    <a:pt x="259" y="1185"/>
                  </a:lnTo>
                  <a:lnTo>
                    <a:pt x="265" y="1208"/>
                  </a:lnTo>
                  <a:lnTo>
                    <a:pt x="271" y="1232"/>
                  </a:lnTo>
                  <a:lnTo>
                    <a:pt x="278" y="1256"/>
                  </a:lnTo>
                  <a:lnTo>
                    <a:pt x="287" y="1277"/>
                  </a:lnTo>
                  <a:lnTo>
                    <a:pt x="296" y="1294"/>
                  </a:lnTo>
                  <a:lnTo>
                    <a:pt x="306" y="1311"/>
                  </a:lnTo>
                  <a:lnTo>
                    <a:pt x="317" y="1331"/>
                  </a:lnTo>
                  <a:lnTo>
                    <a:pt x="327" y="1342"/>
                  </a:lnTo>
                  <a:lnTo>
                    <a:pt x="339" y="1354"/>
                  </a:lnTo>
                  <a:lnTo>
                    <a:pt x="351" y="1365"/>
                  </a:lnTo>
                  <a:lnTo>
                    <a:pt x="362" y="1373"/>
                  </a:lnTo>
                  <a:lnTo>
                    <a:pt x="376" y="1381"/>
                  </a:lnTo>
                  <a:lnTo>
                    <a:pt x="391" y="1381"/>
                  </a:lnTo>
                  <a:lnTo>
                    <a:pt x="400" y="1386"/>
                  </a:lnTo>
                  <a:lnTo>
                    <a:pt x="1029" y="1386"/>
                  </a:lnTo>
                  <a:lnTo>
                    <a:pt x="1029" y="1738"/>
                  </a:lnTo>
                  <a:lnTo>
                    <a:pt x="403" y="1738"/>
                  </a:lnTo>
                  <a:lnTo>
                    <a:pt x="376" y="1735"/>
                  </a:lnTo>
                  <a:lnTo>
                    <a:pt x="349" y="1727"/>
                  </a:lnTo>
                  <a:lnTo>
                    <a:pt x="320" y="1715"/>
                  </a:lnTo>
                  <a:lnTo>
                    <a:pt x="294" y="1696"/>
                  </a:lnTo>
                  <a:lnTo>
                    <a:pt x="265" y="1675"/>
                  </a:lnTo>
                  <a:lnTo>
                    <a:pt x="241" y="1649"/>
                  </a:lnTo>
                  <a:lnTo>
                    <a:pt x="216" y="1617"/>
                  </a:lnTo>
                  <a:lnTo>
                    <a:pt x="193" y="1581"/>
                  </a:lnTo>
                  <a:lnTo>
                    <a:pt x="174" y="1546"/>
                  </a:lnTo>
                  <a:lnTo>
                    <a:pt x="152" y="1502"/>
                  </a:lnTo>
                  <a:lnTo>
                    <a:pt x="137" y="1455"/>
                  </a:lnTo>
                  <a:lnTo>
                    <a:pt x="122" y="1410"/>
                  </a:lnTo>
                  <a:lnTo>
                    <a:pt x="109" y="1358"/>
                  </a:lnTo>
                  <a:lnTo>
                    <a:pt x="97" y="1302"/>
                  </a:lnTo>
                  <a:lnTo>
                    <a:pt x="87" y="1248"/>
                  </a:lnTo>
                  <a:lnTo>
                    <a:pt x="83" y="1192"/>
                  </a:lnTo>
                  <a:lnTo>
                    <a:pt x="80" y="1135"/>
                  </a:lnTo>
                  <a:lnTo>
                    <a:pt x="76" y="1076"/>
                  </a:lnTo>
                  <a:lnTo>
                    <a:pt x="76" y="530"/>
                  </a:lnTo>
                  <a:close/>
                </a:path>
              </a:pathLst>
            </a:custGeom>
            <a:solidFill>
              <a:schemeClr val="bg2"/>
            </a:solidFill>
            <a:ln w="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812" y="2337"/>
              <a:ext cx="2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9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 rot="18600000">
              <a:off x="2499" y="3038"/>
              <a:ext cx="9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2139" y="1488"/>
              <a:ext cx="1313" cy="679"/>
              <a:chOff x="2218" y="1488"/>
              <a:chExt cx="1313" cy="679"/>
            </a:xfrm>
          </p:grpSpPr>
          <p:sp>
            <p:nvSpPr>
              <p:cNvPr id="62" name="Rectangle 22"/>
              <p:cNvSpPr>
                <a:spLocks noChangeArrowheads="1"/>
              </p:cNvSpPr>
              <p:nvPr/>
            </p:nvSpPr>
            <p:spPr bwMode="auto">
              <a:xfrm>
                <a:off x="2473" y="1488"/>
                <a:ext cx="725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 dirty="0">
                    <a:solidFill>
                      <a:schemeClr val="accent2"/>
                    </a:solidFill>
                    <a:latin typeface="Arial" charset="0"/>
                  </a:rPr>
                  <a:t>1. EXAMINE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3" name="Rectangle 23"/>
              <p:cNvSpPr>
                <a:spLocks noChangeArrowheads="1"/>
              </p:cNvSpPr>
              <p:nvPr/>
            </p:nvSpPr>
            <p:spPr bwMode="auto">
              <a:xfrm>
                <a:off x="2316" y="1618"/>
                <a:ext cx="108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Measure Existing</a:t>
                </a:r>
                <a:r>
                  <a:rPr lang="en-US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4" name="Rectangle 24"/>
              <p:cNvSpPr>
                <a:spLocks noChangeArrowheads="1"/>
              </p:cNvSpPr>
              <p:nvPr/>
            </p:nvSpPr>
            <p:spPr bwMode="auto">
              <a:xfrm>
                <a:off x="2542" y="1747"/>
                <a:ext cx="569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Practices</a:t>
                </a:r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2456" y="1876"/>
                <a:ext cx="76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 i="1">
                    <a:solidFill>
                      <a:schemeClr val="accent2"/>
                    </a:solidFill>
                    <a:latin typeface="Arial" charset="0"/>
                  </a:rPr>
                  <a:t>(Descriptive</a:t>
                </a:r>
                <a:r>
                  <a:rPr lang="en-US" sz="1400" b="1" i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6" name="Rectangle 26"/>
              <p:cNvSpPr>
                <a:spLocks noChangeArrowheads="1"/>
              </p:cNvSpPr>
              <p:nvPr/>
            </p:nvSpPr>
            <p:spPr bwMode="auto">
              <a:xfrm>
                <a:off x="2218" y="2006"/>
                <a:ext cx="1313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 i="1">
                    <a:solidFill>
                      <a:schemeClr val="accent2"/>
                    </a:solidFill>
                    <a:latin typeface="Arial" charset="0"/>
                  </a:rPr>
                  <a:t>Quantitative Studies)</a:t>
                </a:r>
                <a:r>
                  <a:rPr lang="en-US" sz="14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</a:p>
            </p:txBody>
          </p:sp>
        </p:grp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2382" y="2134"/>
              <a:ext cx="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endParaRPr lang="en-GB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4" name="Group 28"/>
            <p:cNvGrpSpPr>
              <a:grpSpLocks/>
            </p:cNvGrpSpPr>
            <p:nvPr/>
          </p:nvGrpSpPr>
          <p:grpSpPr bwMode="auto">
            <a:xfrm>
              <a:off x="3660" y="2324"/>
              <a:ext cx="1474" cy="679"/>
              <a:chOff x="3660" y="2289"/>
              <a:chExt cx="1474" cy="679"/>
            </a:xfrm>
          </p:grpSpPr>
          <p:sp>
            <p:nvSpPr>
              <p:cNvPr id="53" name="Rectangle 29"/>
              <p:cNvSpPr>
                <a:spLocks noChangeArrowheads="1"/>
              </p:cNvSpPr>
              <p:nvPr/>
            </p:nvSpPr>
            <p:spPr bwMode="auto">
              <a:xfrm>
                <a:off x="4239" y="2513"/>
                <a:ext cx="22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0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4" name="Rectangle 30"/>
              <p:cNvSpPr>
                <a:spLocks noChangeArrowheads="1"/>
              </p:cNvSpPr>
              <p:nvPr/>
            </p:nvSpPr>
            <p:spPr bwMode="auto">
              <a:xfrm>
                <a:off x="4239" y="2623"/>
                <a:ext cx="22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0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5" name="Rectangle 31"/>
              <p:cNvSpPr>
                <a:spLocks noChangeArrowheads="1"/>
              </p:cNvSpPr>
              <p:nvPr/>
            </p:nvSpPr>
            <p:spPr bwMode="auto">
              <a:xfrm>
                <a:off x="4240" y="2745"/>
                <a:ext cx="20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900" i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6" name="Rectangle 32"/>
              <p:cNvSpPr>
                <a:spLocks noChangeArrowheads="1"/>
              </p:cNvSpPr>
              <p:nvPr/>
            </p:nvSpPr>
            <p:spPr bwMode="auto">
              <a:xfrm>
                <a:off x="4240" y="2745"/>
                <a:ext cx="20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900" i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7" name="Rectangle 33"/>
              <p:cNvSpPr>
                <a:spLocks noChangeArrowheads="1"/>
              </p:cNvSpPr>
              <p:nvPr/>
            </p:nvSpPr>
            <p:spPr bwMode="auto">
              <a:xfrm>
                <a:off x="3890" y="2289"/>
                <a:ext cx="825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2. DIAGNOSE</a:t>
                </a:r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8" name="Rectangle 34"/>
              <p:cNvSpPr>
                <a:spLocks noChangeArrowheads="1"/>
              </p:cNvSpPr>
              <p:nvPr/>
            </p:nvSpPr>
            <p:spPr bwMode="auto">
              <a:xfrm>
                <a:off x="3808" y="2419"/>
                <a:ext cx="101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Identify Specific</a:t>
                </a:r>
                <a:r>
                  <a:rPr lang="en-US"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9" name="Rectangle 35"/>
              <p:cNvSpPr>
                <a:spLocks noChangeArrowheads="1"/>
              </p:cNvSpPr>
              <p:nvPr/>
            </p:nvSpPr>
            <p:spPr bwMode="auto">
              <a:xfrm>
                <a:off x="3726" y="2550"/>
                <a:ext cx="1336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Problems and Causes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0" name="Rectangle 36"/>
              <p:cNvSpPr>
                <a:spLocks noChangeArrowheads="1"/>
              </p:cNvSpPr>
              <p:nvPr/>
            </p:nvSpPr>
            <p:spPr bwMode="auto">
              <a:xfrm>
                <a:off x="3660" y="2677"/>
                <a:ext cx="136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 i="1">
                    <a:solidFill>
                      <a:schemeClr val="accent2"/>
                    </a:solidFill>
                    <a:latin typeface="Arial" charset="0"/>
                  </a:rPr>
                  <a:t>(In-depth Quantitative</a:t>
                </a:r>
                <a:r>
                  <a:rPr lang="en-US" sz="1600" b="1" i="1">
                    <a:solidFill>
                      <a:schemeClr val="bg1"/>
                    </a:solidFill>
                    <a:latin typeface="Arial" charset="0"/>
                  </a:rPr>
                  <a:t> </a:t>
                </a:r>
                <a:endParaRPr lang="en-US" sz="1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1" name="Rectangle 37"/>
              <p:cNvSpPr>
                <a:spLocks noChangeArrowheads="1"/>
              </p:cNvSpPr>
              <p:nvPr/>
            </p:nvSpPr>
            <p:spPr bwMode="auto">
              <a:xfrm>
                <a:off x="3674" y="2807"/>
                <a:ext cx="1460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 i="1" dirty="0">
                    <a:solidFill>
                      <a:schemeClr val="accent2"/>
                    </a:solidFill>
                    <a:latin typeface="Arial" charset="0"/>
                  </a:rPr>
                  <a:t>and Qualitative Studies</a:t>
                </a:r>
                <a:r>
                  <a:rPr lang="en-US" sz="1600" i="1" dirty="0">
                    <a:solidFill>
                      <a:schemeClr val="accent2"/>
                    </a:solidFill>
                    <a:latin typeface="Arial" charset="0"/>
                  </a:rPr>
                  <a:t>)</a:t>
                </a:r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25" name="Group 38"/>
            <p:cNvGrpSpPr>
              <a:grpSpLocks/>
            </p:cNvGrpSpPr>
            <p:nvPr/>
          </p:nvGrpSpPr>
          <p:grpSpPr bwMode="auto">
            <a:xfrm>
              <a:off x="2160" y="3476"/>
              <a:ext cx="1397" cy="679"/>
              <a:chOff x="2093" y="3364"/>
              <a:chExt cx="1397" cy="679"/>
            </a:xfrm>
          </p:grpSpPr>
          <p:sp>
            <p:nvSpPr>
              <p:cNvPr id="42" name="Rectangle 39"/>
              <p:cNvSpPr>
                <a:spLocks noChangeArrowheads="1"/>
              </p:cNvSpPr>
              <p:nvPr/>
            </p:nvSpPr>
            <p:spPr bwMode="auto">
              <a:xfrm>
                <a:off x="2634" y="3563"/>
                <a:ext cx="22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0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3" name="Rectangle 40"/>
              <p:cNvSpPr>
                <a:spLocks noChangeArrowheads="1"/>
              </p:cNvSpPr>
              <p:nvPr/>
            </p:nvSpPr>
            <p:spPr bwMode="auto">
              <a:xfrm>
                <a:off x="2635" y="3563"/>
                <a:ext cx="22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0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4" name="Rectangle 41"/>
              <p:cNvSpPr>
                <a:spLocks noChangeArrowheads="1"/>
              </p:cNvSpPr>
              <p:nvPr/>
            </p:nvSpPr>
            <p:spPr bwMode="auto">
              <a:xfrm>
                <a:off x="2636" y="3804"/>
                <a:ext cx="20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900" i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5" name="Rectangle 42"/>
              <p:cNvSpPr>
                <a:spLocks noChangeArrowheads="1"/>
              </p:cNvSpPr>
              <p:nvPr/>
            </p:nvSpPr>
            <p:spPr bwMode="auto">
              <a:xfrm>
                <a:off x="2636" y="3804"/>
                <a:ext cx="20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900" i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6" name="Rectangle 43"/>
              <p:cNvSpPr>
                <a:spLocks noChangeArrowheads="1"/>
              </p:cNvSpPr>
              <p:nvPr/>
            </p:nvSpPr>
            <p:spPr bwMode="auto">
              <a:xfrm>
                <a:off x="2636" y="3804"/>
                <a:ext cx="20" cy="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900" i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7" name="Rectangle 44"/>
              <p:cNvSpPr>
                <a:spLocks noChangeArrowheads="1"/>
              </p:cNvSpPr>
              <p:nvPr/>
            </p:nvSpPr>
            <p:spPr bwMode="auto">
              <a:xfrm>
                <a:off x="2635" y="3897"/>
                <a:ext cx="20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900" i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8" name="Rectangle 45"/>
              <p:cNvSpPr>
                <a:spLocks noChangeArrowheads="1"/>
              </p:cNvSpPr>
              <p:nvPr/>
            </p:nvSpPr>
            <p:spPr bwMode="auto">
              <a:xfrm>
                <a:off x="2397" y="3364"/>
                <a:ext cx="56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3. TREAT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9" name="Rectangle 46"/>
              <p:cNvSpPr>
                <a:spLocks noChangeArrowheads="1"/>
              </p:cNvSpPr>
              <p:nvPr/>
            </p:nvSpPr>
            <p:spPr bwMode="auto">
              <a:xfrm>
                <a:off x="2093" y="3493"/>
                <a:ext cx="1397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Design and Implement</a:t>
                </a:r>
                <a:r>
                  <a:rPr lang="en-US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0" name="Rectangle 47"/>
              <p:cNvSpPr>
                <a:spLocks noChangeArrowheads="1"/>
              </p:cNvSpPr>
              <p:nvPr/>
            </p:nvSpPr>
            <p:spPr bwMode="auto">
              <a:xfrm>
                <a:off x="2280" y="3624"/>
                <a:ext cx="840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Interventions </a:t>
                </a:r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1" name="Rectangle 48"/>
              <p:cNvSpPr>
                <a:spLocks noChangeArrowheads="1"/>
              </p:cNvSpPr>
              <p:nvPr/>
            </p:nvSpPr>
            <p:spPr bwMode="auto">
              <a:xfrm>
                <a:off x="2221" y="3751"/>
                <a:ext cx="971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 i="1">
                    <a:solidFill>
                      <a:schemeClr val="accent2"/>
                    </a:solidFill>
                    <a:latin typeface="Arial" charset="0"/>
                  </a:rPr>
                  <a:t>(Collect Data to</a:t>
                </a:r>
                <a:r>
                  <a:rPr lang="en-US" sz="1400" b="1" i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52" name="Rectangle 49"/>
              <p:cNvSpPr>
                <a:spLocks noChangeArrowheads="1"/>
              </p:cNvSpPr>
              <p:nvPr/>
            </p:nvSpPr>
            <p:spPr bwMode="auto">
              <a:xfrm>
                <a:off x="2112" y="3882"/>
                <a:ext cx="122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 i="1" dirty="0">
                    <a:solidFill>
                      <a:schemeClr val="accent2"/>
                    </a:solidFill>
                    <a:latin typeface="Arial" charset="0"/>
                  </a:rPr>
                  <a:t>Measure Outcomes)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Group 50"/>
            <p:cNvGrpSpPr>
              <a:grpSpLocks/>
            </p:cNvGrpSpPr>
            <p:nvPr/>
          </p:nvGrpSpPr>
          <p:grpSpPr bwMode="auto">
            <a:xfrm>
              <a:off x="384" y="2324"/>
              <a:ext cx="1770" cy="678"/>
              <a:chOff x="1008" y="2264"/>
              <a:chExt cx="1770" cy="678"/>
            </a:xfrm>
          </p:grpSpPr>
          <p:sp>
            <p:nvSpPr>
              <p:cNvPr id="37" name="Rectangle 51"/>
              <p:cNvSpPr>
                <a:spLocks noChangeArrowheads="1"/>
              </p:cNvSpPr>
              <p:nvPr/>
            </p:nvSpPr>
            <p:spPr bwMode="auto">
              <a:xfrm>
                <a:off x="1323" y="2264"/>
                <a:ext cx="91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4. FOLLOW UP</a:t>
                </a:r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8" name="Rectangle 52"/>
              <p:cNvSpPr>
                <a:spLocks noChangeArrowheads="1"/>
              </p:cNvSpPr>
              <p:nvPr/>
            </p:nvSpPr>
            <p:spPr bwMode="auto">
              <a:xfrm>
                <a:off x="1243" y="2393"/>
                <a:ext cx="1094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 dirty="0">
                    <a:solidFill>
                      <a:schemeClr val="accent2"/>
                    </a:solidFill>
                    <a:latin typeface="Arial" charset="0"/>
                  </a:rPr>
                  <a:t>Measure Changes</a:t>
                </a:r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9" name="Rectangle 53"/>
              <p:cNvSpPr>
                <a:spLocks noChangeArrowheads="1"/>
              </p:cNvSpPr>
              <p:nvPr/>
            </p:nvSpPr>
            <p:spPr bwMode="auto">
              <a:xfrm>
                <a:off x="1351" y="2524"/>
                <a:ext cx="838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4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in Outcomes</a:t>
                </a:r>
                <a:r>
                  <a:rPr lang="en-US" sz="1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0" name="Rectangle 54"/>
              <p:cNvSpPr>
                <a:spLocks noChangeArrowheads="1"/>
              </p:cNvSpPr>
              <p:nvPr/>
            </p:nvSpPr>
            <p:spPr bwMode="auto">
              <a:xfrm>
                <a:off x="1008" y="2651"/>
                <a:ext cx="1770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 i="1">
                    <a:solidFill>
                      <a:schemeClr val="accent2"/>
                    </a:solidFill>
                    <a:latin typeface="Arial" charset="0"/>
                  </a:rPr>
                  <a:t>(Quantitative and Qualitative</a:t>
                </a:r>
                <a:r>
                  <a:rPr lang="en-US" sz="1400" b="1" i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 </a:t>
                </a:r>
                <a:endParaRPr lang="en-US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41" name="Rectangle 55"/>
              <p:cNvSpPr>
                <a:spLocks noChangeArrowheads="1"/>
              </p:cNvSpPr>
              <p:nvPr/>
            </p:nvSpPr>
            <p:spPr bwMode="auto">
              <a:xfrm>
                <a:off x="1420" y="2781"/>
                <a:ext cx="690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b="1" i="1">
                    <a:solidFill>
                      <a:schemeClr val="accent2"/>
                    </a:solidFill>
                    <a:latin typeface="Arial" charset="0"/>
                  </a:rPr>
                  <a:t>Evaluation)</a:t>
                </a:r>
                <a:endParaRPr lang="en-US" sz="1600" b="1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27" name="Rectangle 56"/>
            <p:cNvSpPr>
              <a:spLocks noChangeArrowheads="1"/>
            </p:cNvSpPr>
            <p:nvPr/>
          </p:nvSpPr>
          <p:spPr bwMode="auto">
            <a:xfrm>
              <a:off x="2376" y="2393"/>
              <a:ext cx="62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 </a:t>
              </a:r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8" name="Group 57"/>
            <p:cNvGrpSpPr>
              <a:grpSpLocks/>
            </p:cNvGrpSpPr>
            <p:nvPr/>
          </p:nvGrpSpPr>
          <p:grpSpPr bwMode="auto">
            <a:xfrm>
              <a:off x="2328" y="2880"/>
              <a:ext cx="793" cy="432"/>
              <a:chOff x="2496" y="2880"/>
              <a:chExt cx="793" cy="432"/>
            </a:xfrm>
          </p:grpSpPr>
          <p:sp>
            <p:nvSpPr>
              <p:cNvPr id="33" name="Oval 58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768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" name="Group 59"/>
              <p:cNvGrpSpPr>
                <a:grpSpLocks/>
              </p:cNvGrpSpPr>
              <p:nvPr/>
            </p:nvGrpSpPr>
            <p:grpSpPr bwMode="auto">
              <a:xfrm>
                <a:off x="2556" y="2956"/>
                <a:ext cx="733" cy="290"/>
                <a:chOff x="2556" y="2956"/>
                <a:chExt cx="733" cy="290"/>
              </a:xfrm>
            </p:grpSpPr>
            <p:sp>
              <p:nvSpPr>
                <p:cNvPr id="35" name="Rectangle 60"/>
                <p:cNvSpPr>
                  <a:spLocks noChangeArrowheads="1"/>
                </p:cNvSpPr>
                <p:nvPr/>
              </p:nvSpPr>
              <p:spPr bwMode="auto">
                <a:xfrm>
                  <a:off x="2657" y="2956"/>
                  <a:ext cx="498" cy="1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1600" b="1">
                      <a:solidFill>
                        <a:schemeClr val="tx2"/>
                      </a:solidFill>
                      <a:latin typeface="Arial" charset="0"/>
                    </a:rPr>
                    <a:t>improve</a:t>
                  </a:r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36" name="Rectangle 61"/>
                <p:cNvSpPr>
                  <a:spLocks noChangeArrowheads="1"/>
                </p:cNvSpPr>
                <p:nvPr/>
              </p:nvSpPr>
              <p:spPr bwMode="auto">
                <a:xfrm>
                  <a:off x="2556" y="3085"/>
                  <a:ext cx="733" cy="1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>
                    <a:defRPr/>
                  </a:pPr>
                  <a:r>
                    <a:rPr lang="en-US" sz="1600" b="1">
                      <a:solidFill>
                        <a:schemeClr val="tx2"/>
                      </a:solidFill>
                      <a:latin typeface="Arial" charset="0"/>
                    </a:rPr>
                    <a:t>intervention</a:t>
                  </a:r>
                  <a:endParaRPr lang="en-US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29" name="Group 62"/>
            <p:cNvGrpSpPr>
              <a:grpSpLocks/>
            </p:cNvGrpSpPr>
            <p:nvPr/>
          </p:nvGrpSpPr>
          <p:grpSpPr bwMode="auto">
            <a:xfrm>
              <a:off x="2391" y="2352"/>
              <a:ext cx="724" cy="336"/>
              <a:chOff x="2352" y="2265"/>
              <a:chExt cx="724" cy="336"/>
            </a:xfrm>
          </p:grpSpPr>
          <p:sp>
            <p:nvSpPr>
              <p:cNvPr id="31" name="Rectangle 63"/>
              <p:cNvSpPr>
                <a:spLocks noChangeArrowheads="1"/>
              </p:cNvSpPr>
              <p:nvPr/>
            </p:nvSpPr>
            <p:spPr bwMode="auto">
              <a:xfrm>
                <a:off x="2443" y="2265"/>
                <a:ext cx="633" cy="3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improve</a:t>
                </a:r>
                <a:endParaRPr lang="en-US" sz="14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  <a:p>
                <a:pPr>
                  <a:defRPr/>
                </a:pPr>
                <a:r>
                  <a:rPr lang="en-US" sz="1600" b="1">
                    <a:solidFill>
                      <a:schemeClr val="accent2"/>
                    </a:solidFill>
                    <a:latin typeface="Arial" charset="0"/>
                  </a:rPr>
                  <a:t>diagnosis</a:t>
                </a:r>
                <a:r>
                  <a:rPr lang="en-US" sz="1600">
                    <a:solidFill>
                      <a:schemeClr val="accent2"/>
                    </a:solidFill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32" name="Line 64"/>
              <p:cNvSpPr>
                <a:spLocks noChangeShapeType="1"/>
              </p:cNvSpPr>
              <p:nvPr/>
            </p:nvSpPr>
            <p:spPr bwMode="auto">
              <a:xfrm>
                <a:off x="2352" y="2601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Line 65"/>
            <p:cNvSpPr>
              <a:spLocks noChangeShapeType="1"/>
            </p:cNvSpPr>
            <p:nvPr/>
          </p:nvSpPr>
          <p:spPr bwMode="auto">
            <a:xfrm>
              <a:off x="1920" y="2832"/>
              <a:ext cx="384" cy="22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Rational use of drugs</a:t>
            </a:r>
            <a:endParaRPr lang="en-US" dirty="0"/>
          </a:p>
        </p:txBody>
      </p:sp>
      <p:grpSp>
        <p:nvGrpSpPr>
          <p:cNvPr id="4" name="Group 1026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525963"/>
            <a:chOff x="264" y="1112"/>
            <a:chExt cx="5914" cy="3452"/>
          </a:xfrm>
        </p:grpSpPr>
        <p:sp>
          <p:nvSpPr>
            <p:cNvPr id="5" name="Oval 1027"/>
            <p:cNvSpPr>
              <a:spLocks noChangeArrowheads="1"/>
            </p:cNvSpPr>
            <p:nvPr/>
          </p:nvSpPr>
          <p:spPr bwMode="auto">
            <a:xfrm>
              <a:off x="4761" y="2150"/>
              <a:ext cx="1086" cy="586"/>
            </a:xfrm>
            <a:prstGeom prst="ellipse">
              <a:avLst/>
            </a:prstGeom>
            <a:solidFill>
              <a:srgbClr val="A2A2A2"/>
            </a:solidFill>
            <a:ln w="9485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1028"/>
            <p:cNvSpPr>
              <a:spLocks noChangeArrowheads="1"/>
            </p:cNvSpPr>
            <p:nvPr/>
          </p:nvSpPr>
          <p:spPr bwMode="auto">
            <a:xfrm>
              <a:off x="4733" y="3006"/>
              <a:ext cx="1083" cy="586"/>
            </a:xfrm>
            <a:prstGeom prst="ellipse">
              <a:avLst/>
            </a:prstGeom>
            <a:solidFill>
              <a:srgbClr val="A2A2A2"/>
            </a:solidFill>
            <a:ln w="9485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29"/>
            <p:cNvSpPr>
              <a:spLocks noChangeArrowheads="1"/>
            </p:cNvSpPr>
            <p:nvPr/>
          </p:nvSpPr>
          <p:spPr bwMode="auto">
            <a:xfrm>
              <a:off x="4761" y="2102"/>
              <a:ext cx="1086" cy="584"/>
            </a:xfrm>
            <a:prstGeom prst="ellipse">
              <a:avLst/>
            </a:prstGeom>
            <a:solidFill>
              <a:srgbClr val="FF9966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030"/>
            <p:cNvSpPr>
              <a:spLocks noChangeArrowheads="1"/>
            </p:cNvSpPr>
            <p:nvPr/>
          </p:nvSpPr>
          <p:spPr bwMode="auto">
            <a:xfrm>
              <a:off x="4733" y="2957"/>
              <a:ext cx="1083" cy="587"/>
            </a:xfrm>
            <a:prstGeom prst="ellipse">
              <a:avLst/>
            </a:prstGeom>
            <a:solidFill>
              <a:srgbClr val="FF9966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031"/>
            <p:cNvSpPr>
              <a:spLocks noChangeArrowheads="1"/>
            </p:cNvSpPr>
            <p:nvPr/>
          </p:nvSpPr>
          <p:spPr bwMode="auto">
            <a:xfrm>
              <a:off x="2718" y="1191"/>
              <a:ext cx="1085" cy="585"/>
            </a:xfrm>
            <a:prstGeom prst="ellipse">
              <a:avLst/>
            </a:prstGeom>
            <a:solidFill>
              <a:srgbClr val="A2A2A2"/>
            </a:solidFill>
            <a:ln w="9485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032"/>
            <p:cNvSpPr>
              <a:spLocks noChangeArrowheads="1"/>
            </p:cNvSpPr>
            <p:nvPr/>
          </p:nvSpPr>
          <p:spPr bwMode="auto">
            <a:xfrm>
              <a:off x="2718" y="1145"/>
              <a:ext cx="1085" cy="584"/>
            </a:xfrm>
            <a:prstGeom prst="ellipse">
              <a:avLst/>
            </a:prstGeom>
            <a:solidFill>
              <a:srgbClr val="99FFCC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1033"/>
            <p:cNvSpPr>
              <a:spLocks/>
            </p:cNvSpPr>
            <p:nvPr/>
          </p:nvSpPr>
          <p:spPr bwMode="auto">
            <a:xfrm>
              <a:off x="2386" y="2513"/>
              <a:ext cx="1749" cy="651"/>
            </a:xfrm>
            <a:custGeom>
              <a:avLst/>
              <a:gdLst>
                <a:gd name="T0" fmla="*/ 1748 w 1749"/>
                <a:gd name="T1" fmla="*/ 0 h 652"/>
                <a:gd name="T2" fmla="*/ 1748 w 1749"/>
                <a:gd name="T3" fmla="*/ 0 h 652"/>
                <a:gd name="T4" fmla="*/ 1748 w 1749"/>
                <a:gd name="T5" fmla="*/ 651 h 652"/>
                <a:gd name="T6" fmla="*/ 2 w 1749"/>
                <a:gd name="T7" fmla="*/ 651 h 652"/>
                <a:gd name="T8" fmla="*/ 0 w 1749"/>
                <a:gd name="T9" fmla="*/ 628 h 652"/>
                <a:gd name="T10" fmla="*/ 1717 w 1749"/>
                <a:gd name="T11" fmla="*/ 628 h 652"/>
                <a:gd name="T12" fmla="*/ 1714 w 1749"/>
                <a:gd name="T13" fmla="*/ 0 h 652"/>
                <a:gd name="T14" fmla="*/ 1748 w 1749"/>
                <a:gd name="T15" fmla="*/ 0 h 652"/>
                <a:gd name="T16" fmla="*/ 1748 w 1749"/>
                <a:gd name="T17" fmla="*/ 0 h 6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49"/>
                <a:gd name="T28" fmla="*/ 0 h 652"/>
                <a:gd name="T29" fmla="*/ 1749 w 1749"/>
                <a:gd name="T30" fmla="*/ 652 h 6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49" h="652">
                  <a:moveTo>
                    <a:pt x="1748" y="0"/>
                  </a:moveTo>
                  <a:lnTo>
                    <a:pt x="1748" y="0"/>
                  </a:lnTo>
                  <a:lnTo>
                    <a:pt x="1748" y="651"/>
                  </a:lnTo>
                  <a:lnTo>
                    <a:pt x="2" y="651"/>
                  </a:lnTo>
                  <a:lnTo>
                    <a:pt x="0" y="628"/>
                  </a:lnTo>
                  <a:lnTo>
                    <a:pt x="1717" y="628"/>
                  </a:lnTo>
                  <a:lnTo>
                    <a:pt x="1714" y="0"/>
                  </a:lnTo>
                  <a:lnTo>
                    <a:pt x="1748" y="0"/>
                  </a:lnTo>
                </a:path>
              </a:pathLst>
            </a:custGeom>
            <a:solidFill>
              <a:srgbClr val="A2A2A2"/>
            </a:solidFill>
            <a:ln w="9485">
              <a:solidFill>
                <a:srgbClr val="A2A2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1034"/>
            <p:cNvSpPr>
              <a:spLocks noChangeArrowheads="1"/>
            </p:cNvSpPr>
            <p:nvPr/>
          </p:nvSpPr>
          <p:spPr bwMode="auto">
            <a:xfrm>
              <a:off x="1414" y="1462"/>
              <a:ext cx="1085" cy="587"/>
            </a:xfrm>
            <a:prstGeom prst="ellipse">
              <a:avLst/>
            </a:prstGeom>
            <a:solidFill>
              <a:srgbClr val="A2A2A2"/>
            </a:solidFill>
            <a:ln w="9485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35"/>
            <p:cNvSpPr>
              <a:spLocks noChangeArrowheads="1"/>
            </p:cNvSpPr>
            <p:nvPr/>
          </p:nvSpPr>
          <p:spPr bwMode="auto">
            <a:xfrm>
              <a:off x="1414" y="1414"/>
              <a:ext cx="1085" cy="586"/>
            </a:xfrm>
            <a:prstGeom prst="ellipse">
              <a:avLst/>
            </a:prstGeom>
            <a:solidFill>
              <a:srgbClr val="FFFF66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036"/>
            <p:cNvSpPr>
              <a:spLocks noChangeArrowheads="1"/>
            </p:cNvSpPr>
            <p:nvPr/>
          </p:nvSpPr>
          <p:spPr bwMode="auto">
            <a:xfrm>
              <a:off x="1405" y="3641"/>
              <a:ext cx="1087" cy="585"/>
            </a:xfrm>
            <a:prstGeom prst="ellipse">
              <a:avLst/>
            </a:prstGeom>
            <a:solidFill>
              <a:srgbClr val="A2A2A2"/>
            </a:solidFill>
            <a:ln w="9485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037"/>
            <p:cNvSpPr>
              <a:spLocks noChangeArrowheads="1"/>
            </p:cNvSpPr>
            <p:nvPr/>
          </p:nvSpPr>
          <p:spPr bwMode="auto">
            <a:xfrm>
              <a:off x="1405" y="3587"/>
              <a:ext cx="1087" cy="585"/>
            </a:xfrm>
            <a:prstGeom prst="ellipse">
              <a:avLst/>
            </a:prstGeom>
            <a:solidFill>
              <a:srgbClr val="99FF99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038"/>
            <p:cNvSpPr>
              <a:spLocks noChangeArrowheads="1"/>
            </p:cNvSpPr>
            <p:nvPr/>
          </p:nvSpPr>
          <p:spPr bwMode="auto">
            <a:xfrm>
              <a:off x="4079" y="1451"/>
              <a:ext cx="1086" cy="586"/>
            </a:xfrm>
            <a:prstGeom prst="ellipse">
              <a:avLst/>
            </a:prstGeom>
            <a:solidFill>
              <a:srgbClr val="A2A2A2"/>
            </a:solidFill>
            <a:ln w="9485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039"/>
            <p:cNvSpPr>
              <a:spLocks noChangeArrowheads="1"/>
            </p:cNvSpPr>
            <p:nvPr/>
          </p:nvSpPr>
          <p:spPr bwMode="auto">
            <a:xfrm>
              <a:off x="4079" y="1402"/>
              <a:ext cx="1086" cy="587"/>
            </a:xfrm>
            <a:prstGeom prst="ellipse">
              <a:avLst/>
            </a:prstGeom>
            <a:solidFill>
              <a:srgbClr val="99FFCC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040"/>
            <p:cNvSpPr>
              <a:spLocks noChangeArrowheads="1"/>
            </p:cNvSpPr>
            <p:nvPr/>
          </p:nvSpPr>
          <p:spPr bwMode="auto">
            <a:xfrm>
              <a:off x="601" y="2170"/>
              <a:ext cx="1084" cy="586"/>
            </a:xfrm>
            <a:prstGeom prst="ellipse">
              <a:avLst/>
            </a:prstGeom>
            <a:solidFill>
              <a:srgbClr val="A2A2A2"/>
            </a:solidFill>
            <a:ln w="9485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041"/>
            <p:cNvSpPr>
              <a:spLocks noChangeArrowheads="1"/>
            </p:cNvSpPr>
            <p:nvPr/>
          </p:nvSpPr>
          <p:spPr bwMode="auto">
            <a:xfrm>
              <a:off x="601" y="2123"/>
              <a:ext cx="1084" cy="585"/>
            </a:xfrm>
            <a:prstGeom prst="ellipse">
              <a:avLst/>
            </a:prstGeom>
            <a:solidFill>
              <a:srgbClr val="989898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042"/>
            <p:cNvSpPr>
              <a:spLocks noChangeArrowheads="1"/>
            </p:cNvSpPr>
            <p:nvPr/>
          </p:nvSpPr>
          <p:spPr bwMode="auto">
            <a:xfrm>
              <a:off x="601" y="2123"/>
              <a:ext cx="1084" cy="585"/>
            </a:xfrm>
            <a:prstGeom prst="ellipse">
              <a:avLst/>
            </a:prstGeom>
            <a:solidFill>
              <a:srgbClr val="FFFF66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043"/>
            <p:cNvSpPr>
              <a:spLocks noChangeArrowheads="1"/>
            </p:cNvSpPr>
            <p:nvPr/>
          </p:nvSpPr>
          <p:spPr bwMode="auto">
            <a:xfrm>
              <a:off x="660" y="2991"/>
              <a:ext cx="1084" cy="588"/>
            </a:xfrm>
            <a:prstGeom prst="ellipse">
              <a:avLst/>
            </a:prstGeom>
            <a:solidFill>
              <a:srgbClr val="A2A2A2"/>
            </a:solidFill>
            <a:ln w="9485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044"/>
            <p:cNvSpPr>
              <a:spLocks noChangeArrowheads="1"/>
            </p:cNvSpPr>
            <p:nvPr/>
          </p:nvSpPr>
          <p:spPr bwMode="auto">
            <a:xfrm>
              <a:off x="660" y="2943"/>
              <a:ext cx="1084" cy="586"/>
            </a:xfrm>
            <a:prstGeom prst="ellipse">
              <a:avLst/>
            </a:prstGeom>
            <a:solidFill>
              <a:srgbClr val="989898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045"/>
            <p:cNvSpPr>
              <a:spLocks noChangeArrowheads="1"/>
            </p:cNvSpPr>
            <p:nvPr/>
          </p:nvSpPr>
          <p:spPr bwMode="auto">
            <a:xfrm>
              <a:off x="660" y="2943"/>
              <a:ext cx="1084" cy="586"/>
            </a:xfrm>
            <a:prstGeom prst="ellipse">
              <a:avLst/>
            </a:prstGeom>
            <a:solidFill>
              <a:srgbClr val="99FF99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046"/>
            <p:cNvSpPr>
              <a:spLocks noChangeArrowheads="1"/>
            </p:cNvSpPr>
            <p:nvPr/>
          </p:nvSpPr>
          <p:spPr bwMode="auto">
            <a:xfrm>
              <a:off x="2724" y="3873"/>
              <a:ext cx="1082" cy="584"/>
            </a:xfrm>
            <a:prstGeom prst="ellipse">
              <a:avLst/>
            </a:prstGeom>
            <a:solidFill>
              <a:srgbClr val="A2A2A2"/>
            </a:solidFill>
            <a:ln w="9485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047"/>
            <p:cNvSpPr>
              <a:spLocks noChangeArrowheads="1"/>
            </p:cNvSpPr>
            <p:nvPr/>
          </p:nvSpPr>
          <p:spPr bwMode="auto">
            <a:xfrm>
              <a:off x="2724" y="3824"/>
              <a:ext cx="1082" cy="586"/>
            </a:xfrm>
            <a:prstGeom prst="ellipse">
              <a:avLst/>
            </a:prstGeom>
            <a:solidFill>
              <a:srgbClr val="FF99FF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048"/>
            <p:cNvSpPr>
              <a:spLocks noChangeArrowheads="1"/>
            </p:cNvSpPr>
            <p:nvPr/>
          </p:nvSpPr>
          <p:spPr bwMode="auto">
            <a:xfrm>
              <a:off x="4005" y="3647"/>
              <a:ext cx="1084" cy="587"/>
            </a:xfrm>
            <a:prstGeom prst="ellipse">
              <a:avLst/>
            </a:prstGeom>
            <a:solidFill>
              <a:srgbClr val="A2A2A2"/>
            </a:solidFill>
            <a:ln w="9485">
              <a:solidFill>
                <a:srgbClr val="A2A2A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049"/>
            <p:cNvSpPr>
              <a:spLocks noChangeArrowheads="1"/>
            </p:cNvSpPr>
            <p:nvPr/>
          </p:nvSpPr>
          <p:spPr bwMode="auto">
            <a:xfrm>
              <a:off x="4005" y="3601"/>
              <a:ext cx="1084" cy="584"/>
            </a:xfrm>
            <a:prstGeom prst="ellipse">
              <a:avLst/>
            </a:prstGeom>
            <a:solidFill>
              <a:srgbClr val="FF99FF"/>
            </a:solidFill>
            <a:ln w="948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050"/>
            <p:cNvSpPr>
              <a:spLocks noChangeShapeType="1"/>
            </p:cNvSpPr>
            <p:nvPr/>
          </p:nvSpPr>
          <p:spPr bwMode="auto">
            <a:xfrm>
              <a:off x="3270" y="1927"/>
              <a:ext cx="0" cy="387"/>
            </a:xfrm>
            <a:prstGeom prst="line">
              <a:avLst/>
            </a:prstGeom>
            <a:noFill/>
            <a:ln w="31432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051"/>
            <p:cNvSpPr>
              <a:spLocks noChangeShapeType="1"/>
            </p:cNvSpPr>
            <p:nvPr/>
          </p:nvSpPr>
          <p:spPr bwMode="auto">
            <a:xfrm>
              <a:off x="2224" y="2083"/>
              <a:ext cx="279" cy="297"/>
            </a:xfrm>
            <a:prstGeom prst="line">
              <a:avLst/>
            </a:prstGeom>
            <a:noFill/>
            <a:ln w="31432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052"/>
            <p:cNvSpPr>
              <a:spLocks noChangeShapeType="1"/>
            </p:cNvSpPr>
            <p:nvPr/>
          </p:nvSpPr>
          <p:spPr bwMode="auto">
            <a:xfrm flipH="1">
              <a:off x="4000" y="2083"/>
              <a:ext cx="280" cy="297"/>
            </a:xfrm>
            <a:prstGeom prst="line">
              <a:avLst/>
            </a:prstGeom>
            <a:noFill/>
            <a:ln w="31432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053"/>
            <p:cNvSpPr>
              <a:spLocks noChangeShapeType="1"/>
            </p:cNvSpPr>
            <p:nvPr/>
          </p:nvSpPr>
          <p:spPr bwMode="auto">
            <a:xfrm flipV="1">
              <a:off x="3270" y="3340"/>
              <a:ext cx="0" cy="385"/>
            </a:xfrm>
            <a:prstGeom prst="line">
              <a:avLst/>
            </a:prstGeom>
            <a:noFill/>
            <a:ln w="31432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054"/>
            <p:cNvSpPr>
              <a:spLocks noChangeShapeType="1"/>
            </p:cNvSpPr>
            <p:nvPr/>
          </p:nvSpPr>
          <p:spPr bwMode="auto">
            <a:xfrm flipV="1">
              <a:off x="2224" y="3255"/>
              <a:ext cx="279" cy="296"/>
            </a:xfrm>
            <a:prstGeom prst="line">
              <a:avLst/>
            </a:prstGeom>
            <a:noFill/>
            <a:ln w="31432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055"/>
            <p:cNvSpPr>
              <a:spLocks noChangeShapeType="1"/>
            </p:cNvSpPr>
            <p:nvPr/>
          </p:nvSpPr>
          <p:spPr bwMode="auto">
            <a:xfrm flipH="1" flipV="1">
              <a:off x="4000" y="3255"/>
              <a:ext cx="280" cy="296"/>
            </a:xfrm>
            <a:prstGeom prst="line">
              <a:avLst/>
            </a:prstGeom>
            <a:noFill/>
            <a:ln w="31432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056"/>
            <p:cNvSpPr>
              <a:spLocks noChangeShapeType="1"/>
            </p:cNvSpPr>
            <p:nvPr/>
          </p:nvSpPr>
          <p:spPr bwMode="auto">
            <a:xfrm>
              <a:off x="1796" y="2508"/>
              <a:ext cx="410" cy="126"/>
            </a:xfrm>
            <a:prstGeom prst="line">
              <a:avLst/>
            </a:prstGeom>
            <a:noFill/>
            <a:ln w="31432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057"/>
            <p:cNvSpPr>
              <a:spLocks noChangeShapeType="1"/>
            </p:cNvSpPr>
            <p:nvPr/>
          </p:nvSpPr>
          <p:spPr bwMode="auto">
            <a:xfrm flipV="1">
              <a:off x="1790" y="3009"/>
              <a:ext cx="421" cy="83"/>
            </a:xfrm>
            <a:prstGeom prst="line">
              <a:avLst/>
            </a:prstGeom>
            <a:noFill/>
            <a:ln w="31432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058"/>
            <p:cNvSpPr>
              <a:spLocks noChangeShapeType="1"/>
            </p:cNvSpPr>
            <p:nvPr/>
          </p:nvSpPr>
          <p:spPr bwMode="auto">
            <a:xfrm flipH="1">
              <a:off x="4285" y="2508"/>
              <a:ext cx="408" cy="126"/>
            </a:xfrm>
            <a:prstGeom prst="line">
              <a:avLst/>
            </a:prstGeom>
            <a:noFill/>
            <a:ln w="31432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059"/>
            <p:cNvSpPr>
              <a:spLocks noChangeShapeType="1"/>
            </p:cNvSpPr>
            <p:nvPr/>
          </p:nvSpPr>
          <p:spPr bwMode="auto">
            <a:xfrm flipH="1" flipV="1">
              <a:off x="4278" y="3009"/>
              <a:ext cx="421" cy="83"/>
            </a:xfrm>
            <a:prstGeom prst="line">
              <a:avLst/>
            </a:prstGeom>
            <a:noFill/>
            <a:ln w="31432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" name="Group 1060"/>
            <p:cNvGrpSpPr>
              <a:grpSpLocks/>
            </p:cNvGrpSpPr>
            <p:nvPr/>
          </p:nvGrpSpPr>
          <p:grpSpPr bwMode="auto">
            <a:xfrm>
              <a:off x="2358" y="2491"/>
              <a:ext cx="1742" cy="648"/>
              <a:chOff x="2144" y="2198"/>
              <a:chExt cx="1583" cy="572"/>
            </a:xfrm>
          </p:grpSpPr>
          <p:sp>
            <p:nvSpPr>
              <p:cNvPr id="59" name="Freeform 1061"/>
              <p:cNvSpPr>
                <a:spLocks/>
              </p:cNvSpPr>
              <p:nvPr/>
            </p:nvSpPr>
            <p:spPr bwMode="auto">
              <a:xfrm>
                <a:off x="2144" y="2198"/>
                <a:ext cx="1583" cy="572"/>
              </a:xfrm>
              <a:custGeom>
                <a:avLst/>
                <a:gdLst>
                  <a:gd name="T0" fmla="*/ 1741 w 1742"/>
                  <a:gd name="T1" fmla="*/ 0 h 649"/>
                  <a:gd name="T2" fmla="*/ 1741 w 1742"/>
                  <a:gd name="T3" fmla="*/ 0 h 649"/>
                  <a:gd name="T4" fmla="*/ 1741 w 1742"/>
                  <a:gd name="T5" fmla="*/ 648 h 649"/>
                  <a:gd name="T6" fmla="*/ 0 w 1742"/>
                  <a:gd name="T7" fmla="*/ 648 h 649"/>
                  <a:gd name="T8" fmla="*/ 0 w 1742"/>
                  <a:gd name="T9" fmla="*/ 0 h 649"/>
                  <a:gd name="T10" fmla="*/ 1741 w 1742"/>
                  <a:gd name="T11" fmla="*/ 0 h 649"/>
                  <a:gd name="T12" fmla="*/ 1741 w 1742"/>
                  <a:gd name="T13" fmla="*/ 0 h 6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42"/>
                  <a:gd name="T22" fmla="*/ 0 h 649"/>
                  <a:gd name="T23" fmla="*/ 1742 w 1742"/>
                  <a:gd name="T24" fmla="*/ 649 h 6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42" h="649">
                    <a:moveTo>
                      <a:pt x="1741" y="0"/>
                    </a:moveTo>
                    <a:lnTo>
                      <a:pt x="1741" y="0"/>
                    </a:lnTo>
                    <a:lnTo>
                      <a:pt x="1741" y="648"/>
                    </a:lnTo>
                    <a:lnTo>
                      <a:pt x="0" y="648"/>
                    </a:lnTo>
                    <a:lnTo>
                      <a:pt x="0" y="0"/>
                    </a:lnTo>
                    <a:lnTo>
                      <a:pt x="1741" y="0"/>
                    </a:lnTo>
                  </a:path>
                </a:pathLst>
              </a:custGeom>
              <a:solidFill>
                <a:schemeClr val="folHlink"/>
              </a:solidFill>
              <a:ln w="948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60" name="Text Box 1062"/>
              <p:cNvSpPr txBox="1">
                <a:spLocks noChangeArrowheads="1"/>
              </p:cNvSpPr>
              <p:nvPr/>
            </p:nvSpPr>
            <p:spPr bwMode="auto">
              <a:xfrm>
                <a:off x="2272" y="2217"/>
                <a:ext cx="1288" cy="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defTabSz="382588">
                  <a:buClr>
                    <a:srgbClr val="BABABA"/>
                  </a:buClr>
                  <a:buSzPct val="90000"/>
                  <a:buFont typeface="Monotype Sorts" pitchFamily="2" charset="2"/>
                  <a:buNone/>
                </a:pPr>
                <a:r>
                  <a:rPr lang="en-US" sz="2800" b="1" i="1" dirty="0">
                    <a:solidFill>
                      <a:srgbClr val="000000"/>
                    </a:solidFill>
                    <a:latin typeface="Arial" charset="0"/>
                  </a:rPr>
                  <a:t>Treatment Choices</a:t>
                </a:r>
                <a:endParaRPr lang="en-US" sz="2800" b="1" dirty="0">
                  <a:latin typeface="Arial" charset="0"/>
                </a:endParaRPr>
              </a:p>
            </p:txBody>
          </p:sp>
        </p:grpSp>
        <p:sp>
          <p:nvSpPr>
            <p:cNvPr id="39" name="Text Box 1063"/>
            <p:cNvSpPr txBox="1">
              <a:spLocks noChangeArrowheads="1"/>
            </p:cNvSpPr>
            <p:nvPr/>
          </p:nvSpPr>
          <p:spPr bwMode="auto">
            <a:xfrm>
              <a:off x="2740" y="1253"/>
              <a:ext cx="1091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Prior Knowledge 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40" name="Text Box 1064"/>
            <p:cNvSpPr txBox="1">
              <a:spLocks noChangeArrowheads="1"/>
            </p:cNvSpPr>
            <p:nvPr/>
          </p:nvSpPr>
          <p:spPr bwMode="auto">
            <a:xfrm>
              <a:off x="4088" y="1618"/>
              <a:ext cx="1091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Habits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41" name="Text Box 1065"/>
            <p:cNvSpPr txBox="1">
              <a:spLocks noChangeArrowheads="1"/>
            </p:cNvSpPr>
            <p:nvPr/>
          </p:nvSpPr>
          <p:spPr bwMode="auto">
            <a:xfrm>
              <a:off x="1405" y="1537"/>
              <a:ext cx="1134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Scientific Information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42" name="Text Box 1066"/>
            <p:cNvSpPr txBox="1">
              <a:spLocks noChangeArrowheads="1"/>
            </p:cNvSpPr>
            <p:nvPr/>
          </p:nvSpPr>
          <p:spPr bwMode="auto">
            <a:xfrm>
              <a:off x="2731" y="3959"/>
              <a:ext cx="1092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Relationships</a:t>
              </a:r>
            </a:p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With Peers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43" name="Text Box 1067"/>
            <p:cNvSpPr txBox="1">
              <a:spLocks noChangeArrowheads="1"/>
            </p:cNvSpPr>
            <p:nvPr/>
          </p:nvSpPr>
          <p:spPr bwMode="auto">
            <a:xfrm>
              <a:off x="601" y="2156"/>
              <a:ext cx="1125" cy="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Influence</a:t>
              </a:r>
              <a:br>
                <a:rPr lang="en-US" sz="1600" b="1">
                  <a:solidFill>
                    <a:srgbClr val="000000"/>
                  </a:solidFill>
                  <a:latin typeface="Arial" charset="0"/>
                </a:rPr>
              </a:b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of Drug</a:t>
              </a:r>
            </a:p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Industry</a:t>
              </a:r>
            </a:p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endParaRPr lang="en-US" sz="1600">
                <a:latin typeface="Arial" charset="0"/>
              </a:endParaRPr>
            </a:p>
          </p:txBody>
        </p:sp>
        <p:sp>
          <p:nvSpPr>
            <p:cNvPr id="44" name="Text Box 1068"/>
            <p:cNvSpPr txBox="1">
              <a:spLocks noChangeArrowheads="1"/>
            </p:cNvSpPr>
            <p:nvPr/>
          </p:nvSpPr>
          <p:spPr bwMode="auto">
            <a:xfrm>
              <a:off x="668" y="3079"/>
              <a:ext cx="1091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Workload &amp; Staffing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45" name="Text Box 1069"/>
            <p:cNvSpPr txBox="1">
              <a:spLocks noChangeArrowheads="1"/>
            </p:cNvSpPr>
            <p:nvPr/>
          </p:nvSpPr>
          <p:spPr bwMode="auto">
            <a:xfrm>
              <a:off x="1273" y="3708"/>
              <a:ext cx="1375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Infra-</a:t>
              </a:r>
              <a:br>
                <a:rPr lang="en-US" sz="1600" b="1">
                  <a:solidFill>
                    <a:srgbClr val="000000"/>
                  </a:solidFill>
                  <a:latin typeface="Arial" charset="0"/>
                </a:rPr>
              </a:b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structure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46" name="Text Box 1070"/>
            <p:cNvSpPr txBox="1">
              <a:spLocks noChangeArrowheads="1"/>
            </p:cNvSpPr>
            <p:nvPr/>
          </p:nvSpPr>
          <p:spPr bwMode="auto">
            <a:xfrm>
              <a:off x="3885" y="3716"/>
              <a:ext cx="1401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Authority &amp; Supervision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47" name="Line 1071"/>
            <p:cNvSpPr>
              <a:spLocks noChangeShapeType="1"/>
            </p:cNvSpPr>
            <p:nvPr/>
          </p:nvSpPr>
          <p:spPr bwMode="auto">
            <a:xfrm>
              <a:off x="2387" y="1264"/>
              <a:ext cx="536" cy="1176"/>
            </a:xfrm>
            <a:prstGeom prst="line">
              <a:avLst/>
            </a:prstGeom>
            <a:noFill/>
            <a:ln w="1897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1072"/>
            <p:cNvSpPr>
              <a:spLocks noChangeShapeType="1"/>
            </p:cNvSpPr>
            <p:nvPr/>
          </p:nvSpPr>
          <p:spPr bwMode="auto">
            <a:xfrm>
              <a:off x="568" y="2868"/>
              <a:ext cx="1742" cy="0"/>
            </a:xfrm>
            <a:prstGeom prst="line">
              <a:avLst/>
            </a:prstGeom>
            <a:noFill/>
            <a:ln w="1897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073"/>
            <p:cNvSpPr>
              <a:spLocks noChangeShapeType="1"/>
            </p:cNvSpPr>
            <p:nvPr/>
          </p:nvSpPr>
          <p:spPr bwMode="auto">
            <a:xfrm flipH="1">
              <a:off x="2443" y="3235"/>
              <a:ext cx="421" cy="1190"/>
            </a:xfrm>
            <a:prstGeom prst="line">
              <a:avLst/>
            </a:prstGeom>
            <a:noFill/>
            <a:ln w="1897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1074"/>
            <p:cNvSpPr>
              <a:spLocks noChangeShapeType="1"/>
            </p:cNvSpPr>
            <p:nvPr/>
          </p:nvSpPr>
          <p:spPr bwMode="auto">
            <a:xfrm flipV="1">
              <a:off x="4159" y="1632"/>
              <a:ext cx="1584" cy="801"/>
            </a:xfrm>
            <a:prstGeom prst="line">
              <a:avLst/>
            </a:prstGeom>
            <a:noFill/>
            <a:ln w="1897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1075"/>
            <p:cNvSpPr>
              <a:spLocks noChangeShapeType="1"/>
            </p:cNvSpPr>
            <p:nvPr/>
          </p:nvSpPr>
          <p:spPr bwMode="auto">
            <a:xfrm>
              <a:off x="4054" y="3195"/>
              <a:ext cx="1394" cy="690"/>
            </a:xfrm>
            <a:prstGeom prst="line">
              <a:avLst/>
            </a:prstGeom>
            <a:noFill/>
            <a:ln w="1897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1076"/>
            <p:cNvSpPr txBox="1">
              <a:spLocks noChangeArrowheads="1"/>
            </p:cNvSpPr>
            <p:nvPr/>
          </p:nvSpPr>
          <p:spPr bwMode="auto">
            <a:xfrm>
              <a:off x="5310" y="2708"/>
              <a:ext cx="868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2000" b="1" i="1">
                  <a:latin typeface="Arial" charset="0"/>
                </a:rPr>
                <a:t>Societal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53" name="Text Box 1077"/>
            <p:cNvSpPr txBox="1">
              <a:spLocks noChangeArrowheads="1"/>
            </p:cNvSpPr>
            <p:nvPr/>
          </p:nvSpPr>
          <p:spPr bwMode="auto">
            <a:xfrm>
              <a:off x="264" y="1686"/>
              <a:ext cx="1214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2000" b="1" i="1">
                  <a:latin typeface="Arial" charset="0"/>
                </a:rPr>
                <a:t>Information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54" name="Text Box 1078"/>
            <p:cNvSpPr txBox="1">
              <a:spLocks noChangeArrowheads="1"/>
            </p:cNvSpPr>
            <p:nvPr/>
          </p:nvSpPr>
          <p:spPr bwMode="auto">
            <a:xfrm>
              <a:off x="3738" y="1112"/>
              <a:ext cx="826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2000" b="1" i="1">
                  <a:latin typeface="Arial" charset="0"/>
                </a:rPr>
                <a:t>Intrinsic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55" name="Text Box 1079"/>
            <p:cNvSpPr txBox="1">
              <a:spLocks noChangeArrowheads="1"/>
            </p:cNvSpPr>
            <p:nvPr/>
          </p:nvSpPr>
          <p:spPr bwMode="auto">
            <a:xfrm>
              <a:off x="343" y="3669"/>
              <a:ext cx="981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2000" b="1" i="1">
                  <a:latin typeface="Arial" charset="0"/>
                </a:rPr>
                <a:t>Workplace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56" name="Text Box 1080"/>
            <p:cNvSpPr txBox="1">
              <a:spLocks noChangeArrowheads="1"/>
            </p:cNvSpPr>
            <p:nvPr/>
          </p:nvSpPr>
          <p:spPr bwMode="auto">
            <a:xfrm>
              <a:off x="3750" y="4277"/>
              <a:ext cx="1030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2000" b="1" i="1">
                  <a:latin typeface="Arial" charset="0"/>
                </a:rPr>
                <a:t>Workgroup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57" name="Text Box 1081"/>
            <p:cNvSpPr txBox="1">
              <a:spLocks noChangeArrowheads="1"/>
            </p:cNvSpPr>
            <p:nvPr/>
          </p:nvSpPr>
          <p:spPr bwMode="auto">
            <a:xfrm>
              <a:off x="4704" y="2135"/>
              <a:ext cx="1210" cy="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Social &amp;</a:t>
              </a:r>
              <a:br>
                <a:rPr lang="en-US" sz="1600" b="1">
                  <a:solidFill>
                    <a:srgbClr val="000000"/>
                  </a:solidFill>
                  <a:latin typeface="Arial" charset="0"/>
                </a:rPr>
              </a:b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Cultural</a:t>
              </a:r>
            </a:p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Factors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58" name="Text Box 1082"/>
            <p:cNvSpPr txBox="1">
              <a:spLocks noChangeArrowheads="1"/>
            </p:cNvSpPr>
            <p:nvPr/>
          </p:nvSpPr>
          <p:spPr bwMode="auto">
            <a:xfrm>
              <a:off x="4745" y="3068"/>
              <a:ext cx="1091" cy="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Economic &amp;</a:t>
              </a:r>
            </a:p>
            <a:p>
              <a:pPr algn="ctr" defTabSz="382588">
                <a:buClr>
                  <a:srgbClr val="BABABA"/>
                </a:buClr>
                <a:buSzPct val="90000"/>
                <a:buFont typeface="Monotype Sorts" pitchFamily="2" charset="2"/>
                <a:buNone/>
              </a:pP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Legal Factors</a:t>
              </a:r>
              <a:endParaRPr lang="en-US" sz="16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charset="0"/>
              </a:rPr>
              <a:t>Strategies to Improve Use of Drugs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5888" indent="-115888" algn="ctr" defTabSz="382588">
              <a:buClr>
                <a:srgbClr val="EEEEEE"/>
              </a:buClr>
              <a:buSzPct val="90000"/>
              <a:buFont typeface="Monotype Sorts" pitchFamily="2" charset="2"/>
              <a:buNone/>
            </a:pPr>
            <a:r>
              <a:rPr lang="en-US" b="1" i="1" u="sng" dirty="0" smtClean="0">
                <a:latin typeface="+mj-lt"/>
              </a:rPr>
              <a:t>Educational:</a:t>
            </a:r>
            <a:r>
              <a:rPr lang="en-US" b="1" i="1" dirty="0" smtClean="0">
                <a:latin typeface="+mj-lt"/>
              </a:rPr>
              <a:t> </a:t>
            </a:r>
          </a:p>
          <a:p>
            <a:pPr marL="115888" indent="-115888" defTabSz="382588">
              <a:buClr>
                <a:schemeClr val="accent2"/>
              </a:buClr>
              <a:buSzPct val="90000"/>
              <a:buFont typeface="Wingdings" pitchFamily="2" charset="2"/>
              <a:buChar char="ü"/>
            </a:pPr>
            <a:r>
              <a:rPr lang="en-US" b="1" i="1" dirty="0" smtClean="0">
                <a:latin typeface="+mj-lt"/>
              </a:rPr>
              <a:t> </a:t>
            </a:r>
            <a:r>
              <a:rPr lang="en-US" b="1" i="1" dirty="0" smtClean="0">
                <a:solidFill>
                  <a:srgbClr val="705CD6"/>
                </a:solidFill>
                <a:latin typeface="+mj-lt"/>
              </a:rPr>
              <a:t>Inform or persuade</a:t>
            </a:r>
            <a:endParaRPr lang="en-US" b="1" i="1" dirty="0" smtClean="0">
              <a:solidFill>
                <a:schemeClr val="hlink"/>
              </a:solidFill>
              <a:latin typeface="+mj-lt"/>
            </a:endParaRPr>
          </a:p>
          <a:p>
            <a:pPr marL="519113" lvl="1" indent="-288925" defTabSz="382588">
              <a:buClr>
                <a:srgbClr val="1C1C1C"/>
              </a:buClr>
              <a:buFontTx/>
              <a:buChar char="–"/>
            </a:pPr>
            <a:r>
              <a:rPr lang="en-US" sz="2000" dirty="0" smtClean="0">
                <a:latin typeface="+mj-lt"/>
              </a:rPr>
              <a:t>Health providers</a:t>
            </a:r>
          </a:p>
          <a:p>
            <a:pPr marL="519113" lvl="1" indent="-288925" defTabSz="382588">
              <a:buClr>
                <a:srgbClr val="1C1C1C"/>
              </a:buClr>
              <a:buFontTx/>
              <a:buChar char="–"/>
            </a:pPr>
            <a:r>
              <a:rPr lang="en-US" sz="2000" dirty="0" smtClean="0">
                <a:latin typeface="+mj-lt"/>
              </a:rPr>
              <a:t>Consumers</a:t>
            </a:r>
          </a:p>
          <a:p>
            <a:pPr algn="ctr" defTabSz="382588">
              <a:buClr>
                <a:srgbClr val="EEEEEE"/>
              </a:buClr>
              <a:buSzPct val="90000"/>
              <a:buFont typeface="Monotype Sorts" pitchFamily="2" charset="2"/>
              <a:buNone/>
            </a:pPr>
            <a:endParaRPr lang="en-US" b="1" i="1" u="sng" dirty="0" smtClean="0">
              <a:latin typeface="+mj-lt"/>
            </a:endParaRPr>
          </a:p>
          <a:p>
            <a:pPr algn="ctr" defTabSz="382588">
              <a:buClr>
                <a:srgbClr val="EEEEEE"/>
              </a:buClr>
              <a:buSzPct val="90000"/>
              <a:buFont typeface="Monotype Sorts" pitchFamily="2" charset="2"/>
              <a:buNone/>
            </a:pPr>
            <a:endParaRPr lang="en-US" b="1" i="1" u="sng" dirty="0">
              <a:latin typeface="+mj-lt"/>
            </a:endParaRPr>
          </a:p>
          <a:p>
            <a:pPr algn="ctr" defTabSz="382588">
              <a:buClr>
                <a:srgbClr val="EEEEEE"/>
              </a:buClr>
              <a:buSzPct val="90000"/>
              <a:buFont typeface="Monotype Sorts" pitchFamily="2" charset="2"/>
              <a:buNone/>
            </a:pPr>
            <a:r>
              <a:rPr lang="en-US" b="1" i="1" u="sng" dirty="0" smtClean="0">
                <a:latin typeface="+mj-lt"/>
              </a:rPr>
              <a:t>Economic:</a:t>
            </a:r>
            <a:r>
              <a:rPr lang="en-US" b="1" i="1" dirty="0" smtClean="0">
                <a:latin typeface="+mj-lt"/>
              </a:rPr>
              <a:t> </a:t>
            </a:r>
          </a:p>
          <a:p>
            <a:pPr defTabSz="382588">
              <a:buClr>
                <a:schemeClr val="accent2"/>
              </a:buClr>
              <a:buSzPct val="90000"/>
              <a:buFont typeface="Wingdings" pitchFamily="2" charset="2"/>
              <a:buChar char="ü"/>
            </a:pPr>
            <a:r>
              <a:rPr lang="en-US" b="1" i="1" dirty="0" smtClean="0">
                <a:solidFill>
                  <a:schemeClr val="hlink"/>
                </a:solidFill>
                <a:latin typeface="+mj-lt"/>
              </a:rPr>
              <a:t> </a:t>
            </a:r>
            <a:r>
              <a:rPr lang="en-US" b="1" i="1" dirty="0" smtClean="0">
                <a:solidFill>
                  <a:srgbClr val="705CD6"/>
                </a:solidFill>
                <a:latin typeface="+mj-lt"/>
              </a:rPr>
              <a:t>Offer incentives</a:t>
            </a:r>
            <a:endParaRPr lang="en-US" b="1" i="1" dirty="0" smtClean="0">
              <a:solidFill>
                <a:schemeClr val="hlink"/>
              </a:solidFill>
              <a:latin typeface="+mj-lt"/>
            </a:endParaRPr>
          </a:p>
          <a:p>
            <a:pPr marL="574675" lvl="1" indent="-379413" defTabSz="382588">
              <a:buClr>
                <a:srgbClr val="1C1C1C"/>
              </a:buClr>
              <a:buFontTx/>
              <a:buChar char="–"/>
            </a:pPr>
            <a:r>
              <a:rPr lang="en-US" sz="2000" dirty="0" smtClean="0">
                <a:latin typeface="+mj-lt"/>
              </a:rPr>
              <a:t>Institutions</a:t>
            </a:r>
          </a:p>
          <a:p>
            <a:pPr marL="574675" lvl="1" indent="-379413" defTabSz="382588">
              <a:buClr>
                <a:srgbClr val="1C1C1C"/>
              </a:buClr>
              <a:buFontTx/>
              <a:buChar char="–"/>
            </a:pPr>
            <a:r>
              <a:rPr lang="en-US" sz="2000" dirty="0" smtClean="0">
                <a:latin typeface="+mj-lt"/>
              </a:rPr>
              <a:t>Providers and patients</a:t>
            </a:r>
          </a:p>
          <a:p>
            <a:pPr marL="574675" lvl="1" indent="-379413" defTabSz="382588">
              <a:buClr>
                <a:srgbClr val="1C1C1C"/>
              </a:buClr>
              <a:buFontTx/>
              <a:buChar char="–"/>
            </a:pPr>
            <a:endParaRPr lang="en-US" sz="2000" dirty="0">
              <a:latin typeface="Arial" charset="0"/>
            </a:endParaRPr>
          </a:p>
          <a:p>
            <a:pPr marL="574675" lvl="1" indent="-379413" defTabSz="382588">
              <a:buClr>
                <a:srgbClr val="1C1C1C"/>
              </a:buClr>
              <a:buNone/>
            </a:pP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 defTabSz="382588">
              <a:buClr>
                <a:srgbClr val="EEEEEE"/>
              </a:buClr>
              <a:buSzPct val="90000"/>
              <a:buFont typeface="Monotype Sorts" pitchFamily="2" charset="2"/>
              <a:buNone/>
            </a:pPr>
            <a:r>
              <a:rPr lang="en-US" b="1" i="1" u="sng" dirty="0" smtClean="0">
                <a:latin typeface="+mj-lt"/>
              </a:rPr>
              <a:t>Managerial:</a:t>
            </a:r>
            <a:r>
              <a:rPr lang="en-US" b="1" i="1" dirty="0" smtClean="0">
                <a:latin typeface="+mj-lt"/>
              </a:rPr>
              <a:t> </a:t>
            </a:r>
          </a:p>
          <a:p>
            <a:pPr defTabSz="382588">
              <a:buClr>
                <a:schemeClr val="accent2"/>
              </a:buClr>
              <a:buSzPct val="90000"/>
              <a:buFont typeface="Wingdings" pitchFamily="2" charset="2"/>
              <a:buChar char="ü"/>
            </a:pPr>
            <a:r>
              <a:rPr lang="en-US" b="1" i="1" dirty="0" smtClean="0">
                <a:solidFill>
                  <a:schemeClr val="hlink"/>
                </a:solidFill>
                <a:latin typeface="+mj-lt"/>
              </a:rPr>
              <a:t> </a:t>
            </a:r>
            <a:r>
              <a:rPr lang="en-US" b="1" i="1" dirty="0" smtClean="0">
                <a:solidFill>
                  <a:srgbClr val="705CD6"/>
                </a:solidFill>
                <a:latin typeface="+mj-lt"/>
              </a:rPr>
              <a:t>Guide clinical practice</a:t>
            </a:r>
            <a:endParaRPr lang="en-US" b="1" i="1" dirty="0" smtClean="0">
              <a:solidFill>
                <a:schemeClr val="hlink"/>
              </a:solidFill>
              <a:latin typeface="+mj-lt"/>
            </a:endParaRPr>
          </a:p>
          <a:p>
            <a:pPr marL="574675" lvl="1" indent="-379413" defTabSz="382588">
              <a:buClr>
                <a:srgbClr val="1C1C1C"/>
              </a:buClr>
              <a:buFontTx/>
              <a:buChar char="–"/>
            </a:pPr>
            <a:r>
              <a:rPr lang="en-US" sz="2000" dirty="0" smtClean="0">
                <a:latin typeface="+mj-lt"/>
              </a:rPr>
              <a:t>Information systems/STGs</a:t>
            </a:r>
          </a:p>
          <a:p>
            <a:pPr marL="574675" lvl="1" indent="-379413" defTabSz="382588">
              <a:buClr>
                <a:srgbClr val="1C1C1C"/>
              </a:buClr>
              <a:buFontTx/>
              <a:buChar char="–"/>
            </a:pPr>
            <a:r>
              <a:rPr lang="en-US" sz="2000" dirty="0" smtClean="0">
                <a:latin typeface="+mj-lt"/>
              </a:rPr>
              <a:t>Drug supply / lab capacity</a:t>
            </a:r>
          </a:p>
          <a:p>
            <a:pPr algn="ctr" defTabSz="382588">
              <a:buClr>
                <a:srgbClr val="EEEEEE"/>
              </a:buClr>
              <a:buSzPct val="90000"/>
              <a:buFont typeface="Monotype Sorts" pitchFamily="2" charset="2"/>
              <a:buNone/>
            </a:pPr>
            <a:endParaRPr lang="en-US" b="1" i="1" u="sng" dirty="0" smtClean="0">
              <a:latin typeface="+mj-lt"/>
            </a:endParaRPr>
          </a:p>
          <a:p>
            <a:pPr algn="ctr" defTabSz="382588">
              <a:buClr>
                <a:srgbClr val="EEEEEE"/>
              </a:buClr>
              <a:buSzPct val="90000"/>
              <a:buFont typeface="Monotype Sorts" pitchFamily="2" charset="2"/>
              <a:buNone/>
            </a:pPr>
            <a:r>
              <a:rPr lang="en-US" b="1" i="1" u="sng" dirty="0" smtClean="0">
                <a:latin typeface="+mj-lt"/>
              </a:rPr>
              <a:t>Regulatory:</a:t>
            </a:r>
            <a:r>
              <a:rPr lang="en-US" b="1" i="1" dirty="0" smtClean="0">
                <a:solidFill>
                  <a:schemeClr val="hlink"/>
                </a:solidFill>
                <a:latin typeface="+mj-lt"/>
              </a:rPr>
              <a:t> </a:t>
            </a:r>
          </a:p>
          <a:p>
            <a:pPr defTabSz="382588">
              <a:buClr>
                <a:schemeClr val="accent2"/>
              </a:buClr>
              <a:buSzPct val="90000"/>
              <a:buFont typeface="Wingdings" pitchFamily="2" charset="2"/>
              <a:buChar char="ü"/>
            </a:pPr>
            <a:r>
              <a:rPr lang="en-US" b="1" i="1" dirty="0" smtClean="0">
                <a:solidFill>
                  <a:schemeClr val="hlink"/>
                </a:solidFill>
                <a:latin typeface="+mj-lt"/>
              </a:rPr>
              <a:t> </a:t>
            </a:r>
            <a:r>
              <a:rPr lang="en-US" b="1" i="1" dirty="0" smtClean="0">
                <a:solidFill>
                  <a:srgbClr val="705CD6"/>
                </a:solidFill>
                <a:latin typeface="+mj-lt"/>
              </a:rPr>
              <a:t>Restrict choices</a:t>
            </a:r>
            <a:endParaRPr lang="en-US" b="1" i="1" dirty="0" smtClean="0">
              <a:solidFill>
                <a:schemeClr val="hlink"/>
              </a:solidFill>
              <a:latin typeface="+mj-lt"/>
            </a:endParaRPr>
          </a:p>
          <a:p>
            <a:pPr marL="574675" lvl="1" indent="-379413" defTabSz="382588">
              <a:buClr>
                <a:srgbClr val="1C1C1C"/>
              </a:buClr>
              <a:buFontTx/>
              <a:buChar char="–"/>
            </a:pPr>
            <a:r>
              <a:rPr lang="en-US" sz="2000" dirty="0" smtClean="0">
                <a:latin typeface="+mj-lt"/>
              </a:rPr>
              <a:t>Market or practice controls</a:t>
            </a:r>
          </a:p>
          <a:p>
            <a:pPr marL="574675" lvl="1" indent="-379413" defTabSz="382588">
              <a:buClr>
                <a:srgbClr val="1C1C1C"/>
              </a:buClr>
              <a:buFontTx/>
              <a:buChar char="–"/>
            </a:pPr>
            <a:r>
              <a:rPr lang="en-US" sz="2000" dirty="0" smtClean="0">
                <a:latin typeface="+mj-lt"/>
              </a:rPr>
              <a:t>Enforcement</a:t>
            </a:r>
            <a:endParaRPr lang="en-US" sz="2000" b="1" dirty="0" smtClean="0">
              <a:latin typeface="+mj-lt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Educational Strategies</a:t>
            </a:r>
            <a:br>
              <a:rPr lang="en-US" sz="3600" b="1" dirty="0" smtClean="0"/>
            </a:br>
            <a:r>
              <a:rPr lang="en-US" sz="3600" b="1" i="1" dirty="0" smtClean="0"/>
              <a:t>Goal: to inform or persuade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Training for Providers</a:t>
            </a:r>
            <a:endParaRPr lang="en-US" sz="2000" b="1" dirty="0" smtClean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+mj-lt"/>
              </a:rPr>
              <a:t>Undergraduate education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+mj-lt"/>
              </a:rPr>
              <a:t>Continuing in-service medical education e.g. seminars, workshops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+mj-lt"/>
              </a:rPr>
              <a:t>Face-to-face persuasive outreach e.g. academic detailing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+mj-lt"/>
              </a:rPr>
              <a:t>Clinical supervision or consultation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Printed Materials</a:t>
            </a:r>
            <a:endParaRPr lang="en-US" sz="2400" b="1" dirty="0" smtClean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+mj-lt"/>
              </a:rPr>
              <a:t>Clinical literature and newsletters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+mj-lt"/>
              </a:rPr>
              <a:t>Formularies or therapeutics manuals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+mj-lt"/>
              </a:rPr>
              <a:t>Persuasive print materials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Media-Based Approaches</a:t>
            </a:r>
            <a:endParaRPr lang="en-US" sz="2000" b="1" dirty="0" smtClean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+mj-lt"/>
              </a:rPr>
              <a:t>Posters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+mj-lt"/>
              </a:rPr>
              <a:t>Audio tapes, plays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>
                <a:latin typeface="+mj-lt"/>
              </a:rPr>
              <a:t>Radio, television</a:t>
            </a:r>
            <a:endParaRPr lang="en-US" b="1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Managerial strategies </a:t>
            </a:r>
            <a:br>
              <a:rPr lang="en-GB" sz="3600" b="1" dirty="0" smtClean="0"/>
            </a:br>
            <a:r>
              <a:rPr lang="en-GB" sz="3600" b="1" i="1" dirty="0" smtClean="0"/>
              <a:t>Goal:</a:t>
            </a:r>
            <a:r>
              <a:rPr lang="en-GB" sz="3600" b="1" dirty="0" smtClean="0"/>
              <a:t> </a:t>
            </a:r>
            <a:r>
              <a:rPr lang="en-GB" sz="3600" b="1" i="1" dirty="0" smtClean="0"/>
              <a:t>to structure or guide decisions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000" b="1" dirty="0" smtClean="0">
                <a:solidFill>
                  <a:srgbClr val="CC3300"/>
                </a:solidFill>
                <a:latin typeface="+mj-lt"/>
              </a:rPr>
              <a:t>Changes in selection, procurement, distribution to ensure availability of essential drugs</a:t>
            </a:r>
            <a:endParaRPr lang="en-GB" sz="3000" dirty="0" smtClean="0">
              <a:latin typeface="+mj-lt"/>
            </a:endParaRPr>
          </a:p>
          <a:p>
            <a:pPr lvl="1"/>
            <a:r>
              <a:rPr lang="en-GB" sz="3000" dirty="0" smtClean="0">
                <a:latin typeface="+mj-lt"/>
              </a:rPr>
              <a:t>Essential Drug Lists, morbidity-based quantification, kit systems </a:t>
            </a:r>
          </a:p>
          <a:p>
            <a:r>
              <a:rPr lang="en-GB" sz="3000" b="1" dirty="0" smtClean="0">
                <a:solidFill>
                  <a:srgbClr val="CC3300"/>
                </a:solidFill>
                <a:latin typeface="+mj-lt"/>
              </a:rPr>
              <a:t>Strategies aimed at prescribers</a:t>
            </a:r>
            <a:endParaRPr lang="en-GB" sz="3000" dirty="0" smtClean="0">
              <a:latin typeface="+mj-lt"/>
            </a:endParaRPr>
          </a:p>
          <a:p>
            <a:pPr lvl="1"/>
            <a:r>
              <a:rPr lang="en-GB" sz="3000" dirty="0" smtClean="0">
                <a:latin typeface="+mj-lt"/>
              </a:rPr>
              <a:t>targeted face-to-face supervision with audit, peer group monitoring, structured order forms, evidence-based standard treatment guidelines</a:t>
            </a:r>
          </a:p>
          <a:p>
            <a:r>
              <a:rPr lang="en-GB" sz="3000" b="1" dirty="0" smtClean="0">
                <a:solidFill>
                  <a:srgbClr val="CC3300"/>
                </a:solidFill>
                <a:latin typeface="+mj-lt"/>
              </a:rPr>
              <a:t>Dispensing strategies</a:t>
            </a:r>
            <a:r>
              <a:rPr lang="en-GB" sz="3000" b="1" dirty="0" smtClean="0">
                <a:latin typeface="+mj-lt"/>
              </a:rPr>
              <a:t> </a:t>
            </a:r>
          </a:p>
          <a:p>
            <a:pPr lvl="1"/>
            <a:r>
              <a:rPr lang="en-GB" sz="3000" dirty="0" smtClean="0">
                <a:latin typeface="+mj-lt"/>
              </a:rPr>
              <a:t>course of treatment packaging, labelling, generic substitution</a:t>
            </a:r>
          </a:p>
          <a:p>
            <a:r>
              <a:rPr lang="en-GB" sz="3000" b="1" dirty="0" smtClean="0">
                <a:solidFill>
                  <a:srgbClr val="CC3300"/>
                </a:solidFill>
                <a:latin typeface="+mj-lt"/>
              </a:rPr>
              <a:t>Avoidance of perverse financial incentives</a:t>
            </a:r>
            <a:r>
              <a:rPr lang="en-GB" sz="3000" dirty="0" smtClean="0">
                <a:latin typeface="+mj-lt"/>
              </a:rPr>
              <a:t> </a:t>
            </a:r>
          </a:p>
          <a:p>
            <a:pPr lvl="1"/>
            <a:r>
              <a:rPr lang="en-GB" sz="3000" dirty="0" smtClean="0">
                <a:latin typeface="+mj-lt"/>
              </a:rPr>
              <a:t>prescribers’ salaries from drug sales, flat prescription fees, </a:t>
            </a:r>
          </a:p>
          <a:p>
            <a:pPr lvl="1"/>
            <a:r>
              <a:rPr lang="en-GB" sz="3000" dirty="0" smtClean="0">
                <a:latin typeface="+mj-lt"/>
              </a:rPr>
              <a:t>insurance policies that reimburse non-essential drugs or incorrect doses </a:t>
            </a:r>
          </a:p>
          <a:p>
            <a:pPr>
              <a:buFontTx/>
              <a:buNone/>
            </a:pPr>
            <a:r>
              <a:rPr lang="en-GB" dirty="0" smtClean="0"/>
              <a:t>  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pPr lvl="1"/>
            <a:endParaRPr lang="en-GB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Regulatory strategies</a:t>
            </a:r>
            <a:br>
              <a:rPr lang="en-GB" sz="3600" b="1" dirty="0" smtClean="0"/>
            </a:br>
            <a:r>
              <a:rPr lang="en-GB" sz="3600" b="1" dirty="0" smtClean="0"/>
              <a:t> </a:t>
            </a:r>
            <a:r>
              <a:rPr lang="en-US" sz="3600" b="1" i="1" dirty="0" smtClean="0"/>
              <a:t>Goal: to restrict or limit decisions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CC3300"/>
                </a:solidFill>
                <a:latin typeface="+mj-lt"/>
              </a:rPr>
              <a:t>Drug registration</a:t>
            </a:r>
            <a:endParaRPr lang="en-GB" sz="2800" dirty="0" smtClean="0">
              <a:latin typeface="+mj-lt"/>
            </a:endParaRPr>
          </a:p>
          <a:p>
            <a:r>
              <a:rPr lang="en-GB" sz="2400" b="1" dirty="0" smtClean="0">
                <a:solidFill>
                  <a:srgbClr val="CC3300"/>
                </a:solidFill>
                <a:latin typeface="+mj-lt"/>
              </a:rPr>
              <a:t>Banning unsafe drugs - but beware unexpected results</a:t>
            </a:r>
            <a:endParaRPr lang="en-GB" sz="2800" dirty="0" smtClean="0">
              <a:latin typeface="+mj-lt"/>
            </a:endParaRPr>
          </a:p>
          <a:p>
            <a:pPr lvl="1"/>
            <a:r>
              <a:rPr lang="en-GB" sz="2400" dirty="0" smtClean="0">
                <a:latin typeface="+mj-lt"/>
              </a:rPr>
              <a:t>substitution of a second inappropriate drug after banning a first inappropriate or unsafe drug</a:t>
            </a:r>
          </a:p>
          <a:p>
            <a:r>
              <a:rPr lang="en-GB" sz="2400" b="1" dirty="0" smtClean="0">
                <a:solidFill>
                  <a:srgbClr val="CC3300"/>
                </a:solidFill>
                <a:latin typeface="+mj-lt"/>
              </a:rPr>
              <a:t>Regulating the use of different drugs to different levels of the health sector e.g.</a:t>
            </a:r>
            <a:endParaRPr lang="en-GB" sz="2800" dirty="0" smtClean="0">
              <a:latin typeface="+mj-lt"/>
            </a:endParaRPr>
          </a:p>
          <a:p>
            <a:pPr lvl="1"/>
            <a:r>
              <a:rPr lang="en-GB" sz="2400" dirty="0" smtClean="0">
                <a:latin typeface="+mj-lt"/>
              </a:rPr>
              <a:t>licensing prescribers and drug outlets</a:t>
            </a:r>
          </a:p>
          <a:p>
            <a:pPr lvl="1"/>
            <a:r>
              <a:rPr lang="en-GB" sz="2400" dirty="0" smtClean="0">
                <a:latin typeface="+mj-lt"/>
              </a:rPr>
              <a:t>scheduling drugs into prescription-only &amp; over-the-counter </a:t>
            </a:r>
          </a:p>
          <a:p>
            <a:r>
              <a:rPr lang="en-US" sz="2400" b="1" dirty="0" smtClean="0">
                <a:solidFill>
                  <a:srgbClr val="CC3300"/>
                </a:solidFill>
                <a:latin typeface="+mj-lt"/>
              </a:rPr>
              <a:t>Regulating pharmaceutical promotional activities</a:t>
            </a:r>
            <a:endParaRPr lang="en-GB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Choosing an Intervention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A single educational strategy is often not effective and does not have a sustainable impact</a:t>
            </a:r>
          </a:p>
          <a:p>
            <a:r>
              <a:rPr lang="en-US" sz="2400" dirty="0" smtClean="0">
                <a:latin typeface="+mj-lt"/>
              </a:rPr>
              <a:t>Printed materials alone are not effective</a:t>
            </a:r>
          </a:p>
          <a:p>
            <a:r>
              <a:rPr lang="en-US" sz="2400" dirty="0" smtClean="0">
                <a:latin typeface="+mj-lt"/>
              </a:rPr>
              <a:t>Combination of strategies, particularly of different types (e.g. educational + managerial) always produces better results than a single strategy</a:t>
            </a:r>
          </a:p>
          <a:p>
            <a:r>
              <a:rPr lang="en-US" sz="2400" dirty="0" smtClean="0">
                <a:latin typeface="+mj-lt"/>
              </a:rPr>
              <a:t>Focused small groups and face to face interactive workshops have been shown to the effective</a:t>
            </a:r>
          </a:p>
          <a:p>
            <a:r>
              <a:rPr lang="en-US" sz="2400" dirty="0" smtClean="0">
                <a:latin typeface="+mj-lt"/>
              </a:rPr>
              <a:t>Audit and feedback, peer review, are very effective</a:t>
            </a:r>
          </a:p>
          <a:p>
            <a:r>
              <a:rPr lang="en-US" sz="2400" dirty="0" smtClean="0">
                <a:latin typeface="+mj-lt"/>
              </a:rPr>
              <a:t>Economic strategies are very powerful strategies to change drug use but may be difficult to introduce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3600" b="1" dirty="0" smtClean="0"/>
              <a:t>strategies to promote </a:t>
            </a:r>
            <a:br>
              <a:rPr lang="en-GB" sz="3600" b="1" dirty="0" smtClean="0"/>
            </a:br>
            <a:r>
              <a:rPr lang="en-GB" sz="3600" b="1" dirty="0" smtClean="0"/>
              <a:t>Rational Use of Drugs </a:t>
            </a:r>
            <a:br>
              <a:rPr lang="en-GB" sz="3600" b="1" dirty="0" smtClean="0"/>
            </a:br>
            <a:r>
              <a:rPr lang="en-GB" sz="2400" b="1" dirty="0" smtClean="0"/>
              <a:t>(world health organization)</a:t>
            </a:r>
            <a:br>
              <a:rPr lang="en-GB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en-GB" sz="3100" dirty="0" smtClean="0">
              <a:latin typeface="+mj-lt"/>
            </a:endParaRPr>
          </a:p>
          <a:p>
            <a:pPr>
              <a:buFontTx/>
              <a:buNone/>
            </a:pPr>
            <a:r>
              <a:rPr lang="en-GB" sz="3100" dirty="0" smtClean="0">
                <a:latin typeface="+mj-lt"/>
              </a:rPr>
              <a:t>1.   Evidence-based standard treatment guidelines</a:t>
            </a:r>
          </a:p>
          <a:p>
            <a:pPr>
              <a:buFontTx/>
              <a:buNone/>
            </a:pPr>
            <a:r>
              <a:rPr lang="en-GB" sz="3100" dirty="0" smtClean="0">
                <a:latin typeface="+mj-lt"/>
              </a:rPr>
              <a:t>2.   Essential Drug Lists based on treatments of choice</a:t>
            </a:r>
          </a:p>
          <a:p>
            <a:pPr>
              <a:buFontTx/>
              <a:buNone/>
            </a:pPr>
            <a:r>
              <a:rPr lang="en-GB" sz="3100" dirty="0" smtClean="0">
                <a:latin typeface="+mj-lt"/>
              </a:rPr>
              <a:t>3.   Drug &amp; Therapeutic Committees in hospitals</a:t>
            </a:r>
          </a:p>
          <a:p>
            <a:pPr>
              <a:buFontTx/>
              <a:buNone/>
            </a:pPr>
            <a:r>
              <a:rPr lang="en-GB" sz="3100" dirty="0" smtClean="0">
                <a:latin typeface="+mj-lt"/>
              </a:rPr>
              <a:t>4.   Problem-based training in pharmacotherapy in Under Graduate training</a:t>
            </a:r>
          </a:p>
          <a:p>
            <a:pPr>
              <a:buFontTx/>
              <a:buNone/>
            </a:pPr>
            <a:r>
              <a:rPr lang="en-GB" sz="3100" dirty="0" smtClean="0">
                <a:latin typeface="+mj-lt"/>
              </a:rPr>
              <a:t>5.   Continuing medical education as a licensure requirement</a:t>
            </a:r>
          </a:p>
          <a:p>
            <a:pPr>
              <a:buFontTx/>
              <a:buNone/>
            </a:pPr>
            <a:r>
              <a:rPr lang="en-GB" sz="3100" dirty="0" smtClean="0">
                <a:latin typeface="+mj-lt"/>
              </a:rPr>
              <a:t>6.   Independent drug information </a:t>
            </a:r>
            <a:r>
              <a:rPr lang="en-GB" sz="3100" dirty="0" err="1" smtClean="0">
                <a:latin typeface="+mj-lt"/>
              </a:rPr>
              <a:t>e.g</a:t>
            </a:r>
            <a:r>
              <a:rPr lang="en-GB" sz="3100" dirty="0" smtClean="0">
                <a:latin typeface="+mj-lt"/>
              </a:rPr>
              <a:t> bulletins, formularies</a:t>
            </a:r>
          </a:p>
          <a:p>
            <a:pPr>
              <a:buFontTx/>
              <a:buNone/>
            </a:pPr>
            <a:r>
              <a:rPr lang="en-GB" sz="3100" dirty="0" smtClean="0">
                <a:latin typeface="+mj-lt"/>
              </a:rPr>
              <a:t>7.   Supervision, audit and feedback</a:t>
            </a:r>
          </a:p>
          <a:p>
            <a:pPr>
              <a:buFontTx/>
              <a:buNone/>
            </a:pPr>
            <a:r>
              <a:rPr lang="en-GB" sz="3100" dirty="0" smtClean="0">
                <a:latin typeface="+mj-lt"/>
              </a:rPr>
              <a:t>8.   Public education about drugs</a:t>
            </a:r>
          </a:p>
          <a:p>
            <a:pPr>
              <a:buFontTx/>
              <a:buNone/>
            </a:pPr>
            <a:r>
              <a:rPr lang="en-GB" sz="3100" dirty="0" smtClean="0">
                <a:latin typeface="+mj-lt"/>
              </a:rPr>
              <a:t>9.   Avoidance of perverse financial incentives</a:t>
            </a:r>
          </a:p>
          <a:p>
            <a:pPr>
              <a:buFontTx/>
              <a:buNone/>
            </a:pPr>
            <a:r>
              <a:rPr lang="en-GB" sz="3100" dirty="0" smtClean="0">
                <a:latin typeface="+mj-lt"/>
              </a:rPr>
              <a:t>10. Appropriate and enforced drug regulation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8434" name="Picture 2" descr="http://t2.gstatic.com/images?q=tbn:ANd9GcQKl_bXWtBlup8JqIcxv-b9kdJ2dfS6ckqEfVLFLFoKKsVaLvQ7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28601"/>
            <a:ext cx="4514850" cy="1371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8"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Definition </a:t>
            </a:r>
            <a:r>
              <a:rPr lang="en-US" sz="2400" dirty="0">
                <a:latin typeface="+mj-lt"/>
              </a:rPr>
              <a:t>of rational Use of </a:t>
            </a:r>
            <a:r>
              <a:rPr lang="en-US" sz="2400" dirty="0" smtClean="0">
                <a:latin typeface="+mj-lt"/>
              </a:rPr>
              <a:t>Drugs</a:t>
            </a:r>
          </a:p>
          <a:p>
            <a:pPr lvl="8"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Rationale </a:t>
            </a:r>
            <a:r>
              <a:rPr lang="en-US" sz="2400" dirty="0">
                <a:latin typeface="+mj-lt"/>
              </a:rPr>
              <a:t>behind rational use of </a:t>
            </a:r>
            <a:r>
              <a:rPr lang="en-US" sz="2400" dirty="0" smtClean="0">
                <a:latin typeface="+mj-lt"/>
              </a:rPr>
              <a:t>drugs</a:t>
            </a:r>
          </a:p>
          <a:p>
            <a:pPr lvl="8"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Reasons </a:t>
            </a:r>
            <a:r>
              <a:rPr lang="en-US" sz="2400" dirty="0">
                <a:latin typeface="+mj-lt"/>
              </a:rPr>
              <a:t>of irrational use of drugs </a:t>
            </a:r>
            <a:endParaRPr lang="en-US" sz="2400" dirty="0" smtClean="0">
              <a:latin typeface="+mj-lt"/>
            </a:endParaRPr>
          </a:p>
          <a:p>
            <a:pPr lvl="8"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Dangers </a:t>
            </a:r>
            <a:r>
              <a:rPr lang="en-US" sz="2400" dirty="0">
                <a:latin typeface="+mj-lt"/>
              </a:rPr>
              <a:t>of irrational </a:t>
            </a:r>
            <a:r>
              <a:rPr lang="en-US" sz="2400" dirty="0" smtClean="0">
                <a:latin typeface="+mj-lt"/>
              </a:rPr>
              <a:t>use of drugs </a:t>
            </a:r>
          </a:p>
          <a:p>
            <a:pPr lvl="8"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Steps </a:t>
            </a:r>
            <a:r>
              <a:rPr lang="en-US" sz="2400" dirty="0">
                <a:latin typeface="+mj-lt"/>
              </a:rPr>
              <a:t>to be taken for rational use of </a:t>
            </a:r>
            <a:r>
              <a:rPr lang="en-US" sz="2400" dirty="0" smtClean="0">
                <a:latin typeface="+mj-lt"/>
              </a:rPr>
              <a:t>drugs</a:t>
            </a:r>
          </a:p>
          <a:p>
            <a:pPr lvl="8"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Compliance of drugs- </a:t>
            </a:r>
          </a:p>
          <a:p>
            <a:pPr lvl="8">
              <a:buNone/>
            </a:pPr>
            <a:r>
              <a:rPr lang="en-US" dirty="0" smtClean="0">
                <a:latin typeface="+mj-lt"/>
              </a:rPr>
              <a:t>	- Definition and benefits</a:t>
            </a:r>
          </a:p>
          <a:p>
            <a:pPr lvl="8">
              <a:buNone/>
            </a:pPr>
            <a:r>
              <a:rPr lang="en-US" dirty="0" smtClean="0">
                <a:latin typeface="+mj-lt"/>
              </a:rPr>
              <a:t>	- Burden of poor compliance, its reasons 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</a:t>
            </a:r>
            <a:r>
              <a:rPr lang="en-US" dirty="0" smtClean="0">
                <a:latin typeface="+mj-lt"/>
              </a:rPr>
              <a:t>and </a:t>
            </a:r>
            <a:r>
              <a:rPr lang="en-US" dirty="0" smtClean="0">
                <a:latin typeface="+mj-lt"/>
              </a:rPr>
              <a:t>hazard</a:t>
            </a:r>
          </a:p>
          <a:p>
            <a:pPr lvl="8">
              <a:buNone/>
            </a:pPr>
            <a:r>
              <a:rPr lang="en-US" dirty="0" smtClean="0">
                <a:latin typeface="+mj-lt"/>
              </a:rPr>
              <a:t>	- Strategies to improve compliance</a:t>
            </a:r>
            <a:endParaRPr lang="en-US" dirty="0">
              <a:latin typeface="+mj-lt"/>
            </a:endParaRPr>
          </a:p>
        </p:txBody>
      </p:sp>
      <p:pic>
        <p:nvPicPr>
          <p:cNvPr id="33794" name="Picture 2" descr="http://www.cresent.co.uk/images/learning-objectives-gallery/target-thumb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0"/>
            <a:ext cx="2762250" cy="1676400"/>
          </a:xfrm>
          <a:prstGeom prst="rect">
            <a:avLst/>
          </a:prstGeom>
          <a:noFill/>
        </p:spPr>
      </p:pic>
      <p:pic>
        <p:nvPicPr>
          <p:cNvPr id="6" name="Picture 5" descr="gg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76400"/>
            <a:ext cx="3429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</a:t>
            </a:r>
            <a:endParaRPr lang="en-US" dirty="0"/>
          </a:p>
        </p:txBody>
      </p:sp>
      <p:pic>
        <p:nvPicPr>
          <p:cNvPr id="3" name="Picture 2" descr="Pill Identification Medica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2390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COMPLIANCE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200" dirty="0" smtClean="0"/>
              <a:t>(adherence, concordance or capacitance, </a:t>
            </a:r>
            <a:r>
              <a:rPr lang="en-GB" sz="2200" dirty="0" smtClean="0"/>
              <a:t>Alliance, Fidelity</a:t>
            </a:r>
            <a:r>
              <a:rPr lang="en-US" sz="2200" dirty="0" smtClean="0"/>
              <a:t>)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GB" sz="2400" u="sng" dirty="0" smtClean="0">
                <a:latin typeface="+mj-lt"/>
              </a:rPr>
              <a:t>Definition:</a:t>
            </a:r>
          </a:p>
          <a:p>
            <a:pPr>
              <a:spcBef>
                <a:spcPct val="0"/>
              </a:spcBef>
              <a:buNone/>
            </a:pPr>
            <a:endParaRPr lang="en-GB" sz="2400" u="sng" dirty="0" smtClean="0">
              <a:latin typeface="+mj-lt"/>
            </a:endParaRPr>
          </a:p>
          <a:p>
            <a:pPr>
              <a:spcBef>
                <a:spcPct val="0"/>
              </a:spcBef>
              <a:buNone/>
            </a:pPr>
            <a:r>
              <a:rPr lang="en-GB" sz="2400" dirty="0" smtClean="0">
                <a:latin typeface="+mj-lt"/>
              </a:rPr>
              <a:t>The extent to which a person’s behaviour </a:t>
            </a:r>
            <a:r>
              <a:rPr lang="en-GB" sz="2400" dirty="0" smtClean="0">
                <a:latin typeface="+mj-lt"/>
              </a:rPr>
              <a:t>(</a:t>
            </a:r>
            <a:r>
              <a:rPr lang="en-GB" sz="2400" dirty="0" smtClean="0">
                <a:latin typeface="+mj-lt"/>
              </a:rPr>
              <a:t>in terms of </a:t>
            </a:r>
            <a:r>
              <a:rPr lang="en-GB" sz="2400" dirty="0" smtClean="0">
                <a:latin typeface="+mj-lt"/>
              </a:rPr>
              <a:t>taking</a:t>
            </a:r>
          </a:p>
          <a:p>
            <a:pPr>
              <a:spcBef>
                <a:spcPct val="0"/>
              </a:spcBef>
              <a:buNone/>
            </a:pPr>
            <a:endParaRPr lang="en-GB" sz="2400" dirty="0" smtClean="0">
              <a:latin typeface="+mj-lt"/>
            </a:endParaRPr>
          </a:p>
          <a:p>
            <a:pPr>
              <a:spcBef>
                <a:spcPct val="0"/>
              </a:spcBef>
              <a:buNone/>
            </a:pPr>
            <a:r>
              <a:rPr lang="en-GB" sz="2400" dirty="0" smtClean="0">
                <a:latin typeface="+mj-lt"/>
              </a:rPr>
              <a:t>medications</a:t>
            </a:r>
            <a:r>
              <a:rPr lang="en-GB" sz="2400" dirty="0" smtClean="0">
                <a:latin typeface="+mj-lt"/>
              </a:rPr>
              <a:t>, following </a:t>
            </a:r>
            <a:r>
              <a:rPr lang="en-GB" sz="2400" dirty="0" smtClean="0">
                <a:latin typeface="+mj-lt"/>
              </a:rPr>
              <a:t>diets or </a:t>
            </a:r>
            <a:r>
              <a:rPr lang="en-GB" sz="2400" dirty="0" smtClean="0">
                <a:latin typeface="+mj-lt"/>
              </a:rPr>
              <a:t>executing lifestyle </a:t>
            </a:r>
            <a:r>
              <a:rPr lang="en-GB" sz="2400" dirty="0" smtClean="0">
                <a:latin typeface="+mj-lt"/>
              </a:rPr>
              <a:t>changes)</a:t>
            </a:r>
          </a:p>
          <a:p>
            <a:pPr>
              <a:spcBef>
                <a:spcPct val="0"/>
              </a:spcBef>
              <a:buNone/>
            </a:pPr>
            <a:endParaRPr lang="en-GB" sz="2400" dirty="0" smtClean="0">
              <a:latin typeface="+mj-lt"/>
            </a:endParaRPr>
          </a:p>
          <a:p>
            <a:pPr>
              <a:spcBef>
                <a:spcPct val="0"/>
              </a:spcBef>
              <a:buNone/>
            </a:pPr>
            <a:r>
              <a:rPr lang="en-GB" sz="2400" dirty="0" smtClean="0">
                <a:latin typeface="+mj-lt"/>
              </a:rPr>
              <a:t>coincides with medical </a:t>
            </a:r>
            <a:r>
              <a:rPr lang="en-GB" sz="2400" dirty="0" smtClean="0">
                <a:latin typeface="+mj-lt"/>
              </a:rPr>
              <a:t>or health advice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Average of expert’s preferred definition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>
              <a:buNone/>
            </a:pPr>
            <a:r>
              <a:rPr lang="en-US" i="1" dirty="0" smtClean="0">
                <a:latin typeface="+mj-lt"/>
              </a:rPr>
              <a:t>Compliant			</a:t>
            </a:r>
            <a:r>
              <a:rPr lang="en-US" sz="2000" i="1" dirty="0" smtClean="0">
                <a:latin typeface="+mj-lt"/>
              </a:rPr>
              <a:t>Patient misses &lt; 25% of  medication</a:t>
            </a:r>
            <a:endParaRPr lang="en-US" sz="2000" dirty="0" smtClean="0">
              <a:latin typeface="+mj-lt"/>
            </a:endParaRPr>
          </a:p>
          <a:p>
            <a:pPr eaLnBrk="0" fontAlgn="base" hangingPunct="0">
              <a:buNone/>
            </a:pPr>
            <a:endParaRPr lang="en-US" dirty="0">
              <a:latin typeface="+mj-lt"/>
            </a:endParaRPr>
          </a:p>
          <a:p>
            <a:pPr eaLnBrk="0" fontAlgn="base" hangingPunct="0">
              <a:buNone/>
            </a:pPr>
            <a:r>
              <a:rPr lang="en-US" i="1" dirty="0">
                <a:latin typeface="+mj-lt"/>
              </a:rPr>
              <a:t>Partially </a:t>
            </a:r>
            <a:r>
              <a:rPr lang="en-US" i="1" dirty="0" smtClean="0">
                <a:latin typeface="+mj-lt"/>
              </a:rPr>
              <a:t>compliant	 </a:t>
            </a:r>
            <a:r>
              <a:rPr lang="en-US" sz="2000" i="1" dirty="0" smtClean="0">
                <a:latin typeface="+mj-lt"/>
              </a:rPr>
              <a:t>Patient misses 25%–65% of medication</a:t>
            </a:r>
            <a:endParaRPr lang="en-US" sz="2000" dirty="0">
              <a:latin typeface="+mj-lt"/>
            </a:endParaRPr>
          </a:p>
          <a:p>
            <a:pPr eaLnBrk="0" fontAlgn="base" hangingPunct="0">
              <a:buNone/>
            </a:pPr>
            <a:endParaRPr lang="en-US" i="1" dirty="0" smtClean="0">
              <a:latin typeface="+mj-lt"/>
            </a:endParaRPr>
          </a:p>
          <a:p>
            <a:pPr eaLnBrk="0" fontAlgn="base" hangingPunct="0">
              <a:buNone/>
            </a:pPr>
            <a:r>
              <a:rPr lang="en-US" i="1" dirty="0" smtClean="0">
                <a:latin typeface="+mj-lt"/>
              </a:rPr>
              <a:t>Noncompliant		 </a:t>
            </a:r>
            <a:r>
              <a:rPr lang="en-US" sz="2000" i="1" dirty="0" smtClean="0">
                <a:latin typeface="+mj-lt"/>
              </a:rPr>
              <a:t>Patient misses &gt; 65% of  medication</a:t>
            </a:r>
            <a:endParaRPr lang="en-US" sz="2000" dirty="0">
              <a:latin typeface="+mj-lt"/>
            </a:endParaRPr>
          </a:p>
          <a:p>
            <a:pPr eaLnBrk="0" fontAlgn="base" hangingPunct="0"/>
            <a:endParaRPr lang="en-US" dirty="0"/>
          </a:p>
          <a:p>
            <a:pPr eaLnBrk="0" fontAlgn="base" hangingPunc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Pill Identification Medica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1" y="0"/>
            <a:ext cx="2590799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Compliance </a:t>
            </a:r>
            <a:r>
              <a:rPr lang="en-US" sz="2800" dirty="0" smtClean="0"/>
              <a:t>(</a:t>
            </a:r>
            <a:r>
              <a:rPr lang="en-US" sz="2800" dirty="0" smtClean="0"/>
              <a:t>The pot of gold)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Better Health for Patients 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Reduced </a:t>
            </a:r>
            <a:r>
              <a:rPr lang="en-US" sz="2400" dirty="0" smtClean="0">
                <a:latin typeface="+mj-lt"/>
              </a:rPr>
              <a:t>Cost to Insurance, Individuals, Society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Better </a:t>
            </a:r>
            <a:r>
              <a:rPr lang="en-US" sz="2400" dirty="0" smtClean="0">
                <a:latin typeface="+mj-lt"/>
              </a:rPr>
              <a:t>Care Management 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Less </a:t>
            </a:r>
            <a:r>
              <a:rPr lang="en-US" sz="2400" dirty="0" smtClean="0">
                <a:latin typeface="+mj-lt"/>
              </a:rPr>
              <a:t>Stress 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Overall </a:t>
            </a:r>
            <a:r>
              <a:rPr lang="en-US" sz="2400" dirty="0" smtClean="0">
                <a:latin typeface="+mj-lt"/>
              </a:rPr>
              <a:t>Increased Effectiveness of Drugs 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Many</a:t>
            </a:r>
            <a:r>
              <a:rPr lang="en-US" sz="2400" dirty="0" smtClean="0">
                <a:latin typeface="+mj-lt"/>
              </a:rPr>
              <a:t>, many more benefits!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10" descr="http://4.bp.blogspot.com/-tKVwFTdCDU8/TcN1ml2_PNI/AAAAAAAAB_c/GNjnMK0jYv4/s1600/go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0"/>
            <a:ext cx="39624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or Non-compliance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Over or under use, wrong time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Taking </a:t>
            </a:r>
            <a:r>
              <a:rPr lang="en-US" sz="2400" dirty="0" smtClean="0">
                <a:latin typeface="+mj-lt"/>
              </a:rPr>
              <a:t>the wrong medicine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Administration </a:t>
            </a:r>
            <a:r>
              <a:rPr lang="en-US" sz="2400" dirty="0" smtClean="0">
                <a:latin typeface="+mj-lt"/>
              </a:rPr>
              <a:t>error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Using </a:t>
            </a:r>
            <a:r>
              <a:rPr lang="en-US" sz="2400" dirty="0" smtClean="0">
                <a:latin typeface="+mj-lt"/>
              </a:rPr>
              <a:t>another patient’s medication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Using </a:t>
            </a:r>
            <a:r>
              <a:rPr lang="en-US" sz="2400" dirty="0" smtClean="0">
                <a:latin typeface="+mj-lt"/>
              </a:rPr>
              <a:t>old, possibly expired medication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098" name="AutoShape 2" descr="data:image/jpg;base64,/9j/4AAQSkZJRgABAQAAAQABAAD/2wCEAAkGBhQPEBQUEBIUFBIVERcWGBgVEhUSEBQUFRYVFhQVFhYYHCYfFxkjGRcUHy8gIycpLCwuFR4xNTAqNSYrLCoBCQoKDgwOGg8PGiwcHCUtKSkpKSwpKSkpKS8pKSwpLCwpKSkpLCkpKSwsLCkqKSkpKSkpKSwsKSkpKSksKSkpKf/AABEIAMkA+wMBIgACEQEDEQH/xAAcAAEAAQUBAQAAAAAAAAAAAAAABAEDBQYHAgj/xABHEAABAwEEAwwGBgoBBQAAAAABAAIDEQQSITEFQVEGBxMVIjJhcXOBkdE0UlOTs/AUQqGisdIIFhcjJFRicoLBkkNjsuHx/8QAGQEBAAMBAQAAAAAAAAAAAAAAAAIDBAEF/8QAIhEBAAICAgIDAAMAAAAAAAAAAAECAxESITFRBBNBIjJh/9oADAMBAAIRAxEAPwDuKIiAiIgIihu0m0Oc27I4tNDdjc4AkB1KgbCPFBMRQuMx7OX3TvJOMx7OX3TvJBNRQuMx7OX3TvJOMx7OX3TvJBNRQuMx7OX3TvJOMx7OX3TvJBNRQuMx7OX3TvJOMx7OX3TvJBNRQuMx7OX3TvJOMx7OX3TvJBNRQuMx7OX3TvJOMx7OX3TvJBNRQuMx7OX3TvJOMx7OX3TvJBNRQuMx7OX3TvJOMx7OX3TvJBNRQuMx7OX3TvJOMx7OX3TvJBNRQuMx7OX3TvJXbNbGyCra5kUILSC0kEEHpBQSEREBERAREQEREBERAUKwc+fth8GFTVCsHPn7YfBhQTUREBERAREQEREBUVVz/fI3zmaNHA2csfbHDI8pkIOTpAPrEZN15nDMN00lpiGytv2iaOJlaAyPawE7BU4nqVp+6KzCHhzaIeApXhOEbwdDgKOrQkmopnXBfLulNNz2yYvtUpkeA6heSQDXHAUDRXU0UyWKfE1pwxIrqA6suhc27p9gWK3MnjbJC9skbhVrmm80joIV8FfHdi0rNA6sUssbga1ZK+M45nkkLZNGb5+kYDybXK+uNJDw1feAkDqK64+oUXGtzO/1VwZpCMUy4SEGoP8AVGTiOlpr/Sut6O0lHaImywvbJG8Va5pq0jz6NSCUiIgLUNHW4/S5mahO/wC01/2tvWkaP9OtHbOQbs3JVVG5KqAiIgIiICIiAiIgKFYOfP2w+DCpqhWDnz9sPgwoJqIiAiIgIqVSqCqIqFBC0zpVtlhfK4F10YNHOe9xDWRt6XOLWjrXzjbdz1vdNNNNBIbz3SSOF1zLxPCGhBxApq1NC7VpnS0U9q4AvBMJyrgJC0ip1F1CQNlTry8SPoaD52rFlzzFtRDbiwRNdz5fPl01qMcwK5Cpz+1QjDUmtNRFcs6LM7oLNcnkaG05RJbkKA1BHcR3rDXian5G3qWmv8oZ7xxnS22ME4k9HRTD8KKkrOSKDGprj1UAHgf8kDDXD/3Q6gshZ5syWNJcABUc0VN4tFcNWOPcrYqr2xUgLKY5j56lte9/vizaLmN0cJC/nxucQ2uHLb6rwNdKEEg6qa1aIMzma4nrxb4gHuVjgiMRkP8AeI+xd8OPsHQemY7bAyeE1jeKjUQQaOaRqIIIPUp65dvB6UY+wyQ3wZWTufc1iN7Yw1wHq3mv7+sLqKiC0jR/p1o7Zy3daRo/060ds5BuzclVUbkqoCIiAiIgIiICIiAoVg58/bD4MKmqFYOfP2w+DCgmoiICgab0n9GgfLS9dAw14kDDbnlrU9YDdtIPokjKAmRpAFaHChJHTkB0kKNp1CVI3aIapDuplt9odFHI1oaGuzLQAXYAgY1JAwOdVkdAborQy1ss1oq5slS1z2GN4F1zgW8p19vJIxocRg3JYre10Zcnmc9oL+DYQ4kOko4vDsdWLG9OGoCilbvpjZ3CTEg0LXNaS+MgXSDTJpIFDtNNajrjXlHctNtWvw6iPx0OqtWi0BjST4YVPQKrmW43dNKZ3cI99xsD3ua9rqUD42t1ai+tRqBWftOmA8hwN8ONKg8nDo1Do6FC+XjHjtyvx5m2vxrFshLbW6sUpMz6h7RGYSb16Qu5V4AVONARsK2KNhAxz6datutnKrryHQOjvVGyErFE2u38eLl27qEP0gQwcpzWigyJJ5X2Y+KwTtzkl5oaxzi5uTQSXVN0sy5wc1+H9u3DrFq3OMmtLZy41ayhbQcogm669mKVypjQKXaI2MDmtLWvcxzrvOJxIL7oNSK3vt2LdW3GkQyWx8rTtx3S25SezxiSRrSzBpLHseWVNWh4aTSpLqHEZCtViWjAY4gHp7/E1/xK7TuisIbo97BQONncAXGtK1kqaDGgaKUGpo1rjkjA+t3JwrljQk1b10oO4q/FblG2fNjik9LcgDgBUAYHE1xIz6cD3KKyLBw2N6wabdXR/wDVca4E0yGWdDQ1rTrx8VWtwkkUqRhsAxp+Ct0zs3va7oTYNIwyE0jJ4OTZclIa49QNx3+C+qAvjlrL12hxIJNM21Nfs1dIX17opzjBEZOeYmF3910Xs+mqqlJKWkaP9OtHbOW7rSNH+nWjtnLg3ZuSqqNyVUBERAREQEREBERAUKwc+fth8GFTVCsHPn7YfBhQTUREFCtH3R2rhnux5IN1tMcGkgmmupr9i3S1y3I3O9VpPgKrncLLwA2AVPVh+Kpyz4hp+PHc2SNyDLlrx+vA4ZUxY+IjXsc9ZDd/ZL8LCQDR1McsQR9tSsVadLMsMkb3gg0fdoKg4AOB/wCTT4KZY98SOYsiMLzJIQ0MDb18nZgaADEl1AKHHBTx2i0agy0tW3Nj97vRpFrkdSrRZy01IIBkewtB6S1jj1U2hX7To2ISvdZxdjLyQGnkOIOJI1C+HYZ4bDRbjolmDiIjFedi0ta03gLt7k4EFoZ4LU7ayFsznWZzrj3OL2k1j4QkVfGTiAcajIkAgDGtfyImK+U8F932iyRUKvxdKo5tak/OxeA/5qqccNdpSI3rHOtEN++GPkeTn9RtKENBJAa0UyocypgdXJWpLPWn+1dNYme1cTpjNO27g4ZJJXXeTTknlXTgWx1+uajlasDTBcckdQAN2UFCTTEACuvCgr1lb/viudWKjqAMfhQkAVHq1cAQRjlgubSFwNCfPoOpaqaiGLPbckjaOqPtXqaUlovUwpQ63ahX8SV6BvbMu4ah30WQ0DuZl0ha2QQDlOqSTi1jRznupk0DvNQMypT0zw6bvG7kWPD7ZNHVzXhkJdk0gfvHBu3lAA6uUuyhY3c5oKOw2aOzwijI20qc3OOLnnpc4knr2LJqpIWkaP8ATrR2zlu60jR/p1o7ZyDdm5Kqo3JVQEREBERAREQEREBQrBz5+2HwYVNUKwc+fth8GFBNRFQoNa3d6dZZbOLzqOlkDGNHOeQC51KagG1J81pFl3RsF0k8muvDHENqM9dfBeN9qYu0pZG4FsdlmdTWDKblejACnUtblJGBpSgOWGOo6tShbFFu5aMV+MaZjTulhaIqANL2uq0nGmV7rBAxHfmFl96rQ8ksv0uTmMDo4+TQOJqHBtRg0Y1Os4aiFzbS7SyOrXOqcGtrUVcaADXryqvpex2RsUbWRtaxjQAGtFGtA1AbFKtIpGoRvlmy6VoFq0a2GWRrHEsEhugmt0EAloOwOLgOgALoBXJtO2yWx2h0c7TRzy6N5qGStJvck+sKgEf6oqs1ZtGoS+PaKz2yb5wB87VGD6n5BWNZpIO1/Pz+ClwT1Ua14NM2izKQhX3NUWzvxUx2IUJtuUojprm6HQrLSy64CoNQboc4VzArjjhlsXHNJ2a443ALoJH9WG0DWu6WoHyWmbqNzLZSZIyWS6y2l12urhrPSr8d9eWfLj33DmDZzQjq6yar6Y3rNy0VlsMMzW/v54WPe9w5dHgPDBsaKjrzK5xvab1otkpntbf4ZlWhoddM0oIreAxuBtQcqnoqu9QxBjQ1oDWgAAAUaABQAAZABWzO2TWntERcBaRo/wBOtHbOW7rSNH+nWjtnIN2bkqqjclVAREQEREBERAREQFCsHPn7YfBhU1QrBz5+2HwYUE1a7u+3UjRlhknwMmDIg7J0rubXaALzj0MK2JcC3/8ATjpLZFZQTchiEhFcDJKTiepjRT+8qVY3I59aNMymThjI50pc5znu5TnF3OvaiDsy8Ap7d2biOXE0uApVriz7CHfYVgXigAGrPrVsBaorEocphmYt0bxaIpbjSIpWyBjquY4sIcA468R0UX1XobSbbVZ4p463JYmyNrmA8BwB6RWi+PgO/o2r623H6NdZtH2WF/Pjs0bHf3BgvDxqqstYjTsTtmFHtlhZMwslY2Rhza9oc09xUhFQk0jS+9lCWudZL0UlKtaXF0BIryaOqWg7QaDDDUda0YwlvKBDgaEHnBwwLT0g1HcuuLQ92GjOAnEzB+7lwfsEoyd/k0eLOlV5I6X4bd6lFszMFNY1Y6W3xwMvTyMibTN7g2v9ozd3ArV9Lb6DG8myRcIfXlvMZ/jGDfd/kW9Spx4rW8Q1XvWvlub7GXnAEnYAT34LX9I2qxRek26Npx5EH8VNXKjhHeazvqud6U0/arZ6RM9zT9QG5D7ttG+IJUANAz8BkttPiftpZb55nx06JobfXisB4OzWeeWzueXOdLLG2WpABMbGtugYA0L9uS6zue3TQW+LhLO+8MLzSLsjCfqvacWn7DqqvmB8inaE0/LYpmzWd117c87r262OH1mnZ3ihoVonBGumbk+pkWj7jN9ODSBbFJ+4tJwDSaxyH/tv1n+k47K5rdwss1mvUpKrSNH+nWjtnLd1pGj/AE60ds5cG7NyVVRuSqgIiICIiAiIgIiIChWDnz9sPgwqaoVg58/bD4MKCavl/fZtd/TFrOx7GD/CNjSPEFfT5XynvntLdLWxp/mHH/mGuH2FTp5cnw1i8qiTYvC9NWiJlW2PcDpSz2bSEMttZfha7pIY/wCpKWjnBrqGnfiQAvq6J4IBBBBxBGIIOwr4vquh7l9+q12KB0cjRaSXhzHSvdWNtAHMoBi3AUxFKnPJQyVme4SrL6QRcMtf6Qk7gOBskLDQVvyPkx10DQzCvSrMH6QVqaf3lms7hsaZYye8ud+Cr+uyW4d4JXJN87fPgdG+yWYukkLmgzMcBHG8OBo00N84EGlAK51Wgaf31NIW68HTcDE4EcHByAQRSjn892GeNOgLW7O3XsyU64vZy9JVwklzyS45kkl563HFXQaKy1Uc5aYFx0tcl4L1bD9ao1yshCZVe5W17kXhhzRxUPLfGuffgdR6dVF9A71m77jGHgpj/FQtF465WYASf3VoHdJB+tQfPgxwWR3Mafdo+1xWhteQ/lAfWY7CRve0nvAVeWnKCLafVy0jR/p1o7Zy26wW5k8TJYnB0cjA5rhkWuFQVqOj/TrR2zl561uzclVUbkqoCIiAiIgIiICIiAoVg58/bD4MKmqFYOfP2w+DCgmr573/ALQQht0doA5Noix7SGjT4sMfgV9CLi/6RGhnFtktN7khzoCzY54MgcO5jgepqlXy5LiQCrVFRaVZRVriqNzXqmK7A9McrgXgDBe2ipUheiZUqbGxW4Y6eCvLsRtKOnomijyvVx7qqPeq5WRCMyuHJVB2fJXmT58yg1KUOS9OoPBeYyvT1bYhKlcUJ1FUdmjijjrO8lu2LHfQJjg686AnU7Fz4uo4vHTe2rc9H+nWjtnL53s1qdDIySJ12SN4c0+q5pBae4gLvG4/S4tkhtDQWiU36HNpPOb3Gor0LDmpqdrKT+OjNyVVRuSqqExERAREQEREBERAUKwc+fth8GFTVCsHPn7YfBhQTVhd2O5tukbFLZ3Uq9puOI5koxjf3GncSNazSIPjS36Oks0j4pmGOVhuua7BzTr6xsORrXWorRtX17ui3JWbSMdy1QtkGp3NlZ0seMW9WW0Fct3R/o+ZusFo6RHOPsErR+Le9X1yRPlCauKuavbTVZHTm5y0WGTg7VC6J+qoq13Sxw5Lx1FY3JXR/iL2Fdsramuz8dStAqdo9tBX5+fNddhfywVHOVTTYMesfgvBIrr/ANKyIJl5e5eIBmfmqo8r1ZuapI/qsxRq8yKocuuLhKs1xVyqtyHFAchXkqoXB5cV2fehP8PH1v8A/Ny4s7Wu070Ho8fW/wCI5Z8/dU6eXXm5Kqo3JVWNYIiICIiAiIgIiIChWDnz9sPgwqasNaLe6zOlJic9rnhwLXNrTg424gna0oMyi1c7um/y833PzJ+vbf5eb7n5kG0ItX/Xtv8ALzfc/Mn69t/l5vufmQZ7SWi4rVGY7REyWM5te0Ob10OR6VzLdHvA2eUl1ildZ3eo8GaHuJN9vi7qW3/r23+Xm+5+ZP17b/Lzfc/MuxMx4Hz9uk3tbfo68ZYC6If9WL97CBtNOUwf3ALFsF0U+di+gd026g2mxzwwwyMklidGHOu3QHi64mhrzS7LoXJDuAtG1n3vJaMeTf8AZGY9NYcVbBW0O3vLSdbPF35V5bvdWnbH4u/Kr/tp7Q1LV3r3AeT3n8Vsx3urTtj8XeSqze8tAGbNfra+5Ptp7OMtWdmgK2f9ndp9aP735V6G93aNrPveS79tPbnGWs1XmQLaf2e2jazxd5Kjt7y0bWfe8k+2ns4y1OqqSto/Z1adsfi78qr+zm07Y/F35Vz7aezjLVXLs28+f4aPrf8AEctC/ZzafWj8XflXTN7TQslljZHJQlpdUjLlOLtfWqM14mOkqxO3UGZKqo3JVWZYIiICIiAiIgIiICtTWcPzV1EEDiaP1QqcSx+qFkEQY/iWP1QnEsfqhZBEGP4lj9UJxLH6oWQRBj+JY/VCcSx+qFkEQY/iWP1QnEsfqhZBEEDiWP1QqcSx+qFkEQY/iWP1QnEsfqhZBEEDiaP1QnE0fqhT0QQOJo/VCcTR+qFPRBj+JY/VCvQaPazmgKUrMttYyt57G0pWrgKVyrXJBeCLF6R3Rw2eezwyOo+0OLWUFW1AJF4/VBPJG0mgUi26XigLWyysY54JaCaOcG0vFozIFRXZUIJiKNZtJRSxmSOVj4xWrmva5ou84Eg4Ea65KsukI2R8I6RjYiGm+XNEdHEBpvE0oSRTbUIJCK1abUyJpdI9rGilXOcGtFSAKk4Ykgd6uVQVREQEREBERAREQEREBERAREQEREBERAREQEREBERAXPbTuctMuk3yC+2Nj2kPLyLzXEXw09DS4UApyQDXGvQl4K5MbV3pFtbaPNuYkt1mncDwRlNbPwjHtng+jPcbGQSRcF+r6FtaSEKlg3Qm0WqwyywTxPZY5xMHWWdrY5ZPo/IDrlHVLH0oTgAt6CMyC6s1poHAST2+1CGJ7IrQLOH8JFLFFJHDwhmkJLaVkBjhpzroJIAukoInMs8mjbVDI9otEbYi2GWSCSySSxvDDIGXRwbS+M1phGCt+Pz9q9IObaT0fapLDJBaGSSfQ3MYx10uNqPCxmKcAVJLIOd/W5x+quhWS1CVge0OANaX2PjfgSMWPAcMtY6VeCq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g;base64,/9j/4AAQSkZJRgABAQAAAQABAAD/2wCEAAkGBhQPEBQUEBIUFBIVERcWGBgVEhUSEBQUFRYVFhQVFhYYHCYfFxkjGRcUHy8gIycpLCwuFR4xNTAqNSYrLCoBCQoKDgwOGg8PGiwcHCUtKSkpKSwpKSkpKS8pKSwpLCwpKSkpLCkpKSwsLCkqKSkpKSkpKSwsKSkpKSksKSkpKf/AABEIAMkA+wMBIgACEQEDEQH/xAAcAAEAAQUBAQAAAAAAAAAAAAAABAEDBQYHAgj/xABHEAABAwEEAwwGBgoBBQAAAAABAAIDEQQSITEFQVEGBxMVIjJhcXOBkdE0UlOTs/AUQqGisdIIFhcjJFRicoLBkkNjsuHx/8QAGQEBAAMBAQAAAAAAAAAAAAAAAAIDBAEF/8QAIhEBAAICAgIDAAMAAAAAAAAAAAECAxESITFRBBNBIjJh/9oADAMBAAIRAxEAPwDuKIiAiIgIihu0m0Oc27I4tNDdjc4AkB1KgbCPFBMRQuMx7OX3TvJOMx7OX3TvJBNRQuMx7OX3TvJOMx7OX3TvJBNRQuMx7OX3TvJOMx7OX3TvJBNRQuMx7OX3TvJOMx7OX3TvJBNRQuMx7OX3TvJOMx7OX3TvJBNRQuMx7OX3TvJOMx7OX3TvJBNRQuMx7OX3TvJOMx7OX3TvJBNRQuMx7OX3TvJOMx7OX3TvJBNRQuMx7OX3TvJOMx7OX3TvJBNRQuMx7OX3TvJXbNbGyCra5kUILSC0kEEHpBQSEREBERAREQEREBERAUKwc+fth8GFTVCsHPn7YfBhQTUREBERAREQEREBUVVz/fI3zmaNHA2csfbHDI8pkIOTpAPrEZN15nDMN00lpiGytv2iaOJlaAyPawE7BU4nqVp+6KzCHhzaIeApXhOEbwdDgKOrQkmopnXBfLulNNz2yYvtUpkeA6heSQDXHAUDRXU0UyWKfE1pwxIrqA6suhc27p9gWK3MnjbJC9skbhVrmm80joIV8FfHdi0rNA6sUssbga1ZK+M45nkkLZNGb5+kYDybXK+uNJDw1feAkDqK64+oUXGtzO/1VwZpCMUy4SEGoP8AVGTiOlpr/Sut6O0lHaImywvbJG8Va5pq0jz6NSCUiIgLUNHW4/S5mahO/wC01/2tvWkaP9OtHbOQbs3JVVG5KqAiIgIiICIiAiIgKFYOfP2w+DCpqhWDnz9sPgwoJqIiAiIgIqVSqCqIqFBC0zpVtlhfK4F10YNHOe9xDWRt6XOLWjrXzjbdz1vdNNNNBIbz3SSOF1zLxPCGhBxApq1NC7VpnS0U9q4AvBMJyrgJC0ip1F1CQNlTry8SPoaD52rFlzzFtRDbiwRNdz5fPl01qMcwK5Cpz+1QjDUmtNRFcs6LM7oLNcnkaG05RJbkKA1BHcR3rDXian5G3qWmv8oZ7xxnS22ME4k9HRTD8KKkrOSKDGprj1UAHgf8kDDXD/3Q6gshZ5syWNJcABUc0VN4tFcNWOPcrYqr2xUgLKY5j56lte9/vizaLmN0cJC/nxucQ2uHLb6rwNdKEEg6qa1aIMzma4nrxb4gHuVjgiMRkP8AeI+xd8OPsHQemY7bAyeE1jeKjUQQaOaRqIIIPUp65dvB6UY+wyQ3wZWTufc1iN7Yw1wHq3mv7+sLqKiC0jR/p1o7Zy3daRo/060ds5BuzclVUbkqoCIiAiIgIiICIiAoVg58/bD4MKmqFYOfP2w+DCgmoiICgab0n9GgfLS9dAw14kDDbnlrU9YDdtIPokjKAmRpAFaHChJHTkB0kKNp1CVI3aIapDuplt9odFHI1oaGuzLQAXYAgY1JAwOdVkdAborQy1ss1oq5slS1z2GN4F1zgW8p19vJIxocRg3JYre10Zcnmc9oL+DYQ4kOko4vDsdWLG9OGoCilbvpjZ3CTEg0LXNaS+MgXSDTJpIFDtNNajrjXlHctNtWvw6iPx0OqtWi0BjST4YVPQKrmW43dNKZ3cI99xsD3ua9rqUD42t1ai+tRqBWftOmA8hwN8ONKg8nDo1Do6FC+XjHjtyvx5m2vxrFshLbW6sUpMz6h7RGYSb16Qu5V4AVONARsK2KNhAxz6datutnKrryHQOjvVGyErFE2u38eLl27qEP0gQwcpzWigyJJ5X2Y+KwTtzkl5oaxzi5uTQSXVN0sy5wc1+H9u3DrFq3OMmtLZy41ayhbQcogm669mKVypjQKXaI2MDmtLWvcxzrvOJxIL7oNSK3vt2LdW3GkQyWx8rTtx3S25SezxiSRrSzBpLHseWVNWh4aTSpLqHEZCtViWjAY4gHp7/E1/xK7TuisIbo97BQONncAXGtK1kqaDGgaKUGpo1rjkjA+t3JwrljQk1b10oO4q/FblG2fNjik9LcgDgBUAYHE1xIz6cD3KKyLBw2N6wabdXR/wDVca4E0yGWdDQ1rTrx8VWtwkkUqRhsAxp+Ct0zs3va7oTYNIwyE0jJ4OTZclIa49QNx3+C+qAvjlrL12hxIJNM21Nfs1dIX17opzjBEZOeYmF3910Xs+mqqlJKWkaP9OtHbOW7rSNH+nWjtnLg3ZuSqqNyVUBERAREQEREBERAUKwc+fth8GFTVCsHPn7YfBhQTUREFCtH3R2rhnux5IN1tMcGkgmmupr9i3S1y3I3O9VpPgKrncLLwA2AVPVh+Kpyz4hp+PHc2SNyDLlrx+vA4ZUxY+IjXsc9ZDd/ZL8LCQDR1McsQR9tSsVadLMsMkb3gg0fdoKg4AOB/wCTT4KZY98SOYsiMLzJIQ0MDb18nZgaADEl1AKHHBTx2i0agy0tW3Nj97vRpFrkdSrRZy01IIBkewtB6S1jj1U2hX7To2ISvdZxdjLyQGnkOIOJI1C+HYZ4bDRbjolmDiIjFedi0ta03gLt7k4EFoZ4LU7ayFsznWZzrj3OL2k1j4QkVfGTiAcajIkAgDGtfyImK+U8F932iyRUKvxdKo5tak/OxeA/5qqccNdpSI3rHOtEN++GPkeTn9RtKENBJAa0UyocypgdXJWpLPWn+1dNYme1cTpjNO27g4ZJJXXeTTknlXTgWx1+uajlasDTBcckdQAN2UFCTTEACuvCgr1lb/viudWKjqAMfhQkAVHq1cAQRjlgubSFwNCfPoOpaqaiGLPbckjaOqPtXqaUlovUwpQ63ahX8SV6BvbMu4ah30WQ0DuZl0ha2QQDlOqSTi1jRznupk0DvNQMypT0zw6bvG7kWPD7ZNHVzXhkJdk0gfvHBu3lAA6uUuyhY3c5oKOw2aOzwijI20qc3OOLnnpc4knr2LJqpIWkaP8ATrR2zlu60jR/p1o7ZyDdm5Kqo3JVQEREBERAREQEREBQrBz5+2HwYVNUKwc+fth8GFBNRFQoNa3d6dZZbOLzqOlkDGNHOeQC51KagG1J81pFl3RsF0k8muvDHENqM9dfBeN9qYu0pZG4FsdlmdTWDKblejACnUtblJGBpSgOWGOo6tShbFFu5aMV+MaZjTulhaIqANL2uq0nGmV7rBAxHfmFl96rQ8ksv0uTmMDo4+TQOJqHBtRg0Y1Os4aiFzbS7SyOrXOqcGtrUVcaADXryqvpex2RsUbWRtaxjQAGtFGtA1AbFKtIpGoRvlmy6VoFq0a2GWRrHEsEhugmt0EAloOwOLgOgALoBXJtO2yWx2h0c7TRzy6N5qGStJvck+sKgEf6oqs1ZtGoS+PaKz2yb5wB87VGD6n5BWNZpIO1/Pz+ClwT1Ua14NM2izKQhX3NUWzvxUx2IUJtuUojprm6HQrLSy64CoNQboc4VzArjjhlsXHNJ2a443ALoJH9WG0DWu6WoHyWmbqNzLZSZIyWS6y2l12urhrPSr8d9eWfLj33DmDZzQjq6yar6Y3rNy0VlsMMzW/v54WPe9w5dHgPDBsaKjrzK5xvab1otkpntbf4ZlWhoddM0oIreAxuBtQcqnoqu9QxBjQ1oDWgAAAUaABQAAZABWzO2TWntERcBaRo/wBOtHbOW7rSNH+nWjtnIN2bkqqjclVAREQEREBERAREQFCsHPn7YfBhU1QrBz5+2HwYUE1a7u+3UjRlhknwMmDIg7J0rubXaALzj0MK2JcC3/8ATjpLZFZQTchiEhFcDJKTiepjRT+8qVY3I59aNMymThjI50pc5znu5TnF3OvaiDsy8Ap7d2biOXE0uApVriz7CHfYVgXigAGrPrVsBaorEocphmYt0bxaIpbjSIpWyBjquY4sIcA468R0UX1XobSbbVZ4p463JYmyNrmA8BwB6RWi+PgO/o2r623H6NdZtH2WF/Pjs0bHf3BgvDxqqstYjTsTtmFHtlhZMwslY2Rhza9oc09xUhFQk0jS+9lCWudZL0UlKtaXF0BIryaOqWg7QaDDDUda0YwlvKBDgaEHnBwwLT0g1HcuuLQ92GjOAnEzB+7lwfsEoyd/k0eLOlV5I6X4bd6lFszMFNY1Y6W3xwMvTyMibTN7g2v9ozd3ArV9Lb6DG8myRcIfXlvMZ/jGDfd/kW9Spx4rW8Q1XvWvlub7GXnAEnYAT34LX9I2qxRek26Npx5EH8VNXKjhHeazvqud6U0/arZ6RM9zT9QG5D7ttG+IJUANAz8BkttPiftpZb55nx06JobfXisB4OzWeeWzueXOdLLG2WpABMbGtugYA0L9uS6zue3TQW+LhLO+8MLzSLsjCfqvacWn7DqqvmB8inaE0/LYpmzWd117c87r262OH1mnZ3ihoVonBGumbk+pkWj7jN9ODSBbFJ+4tJwDSaxyH/tv1n+k47K5rdwss1mvUpKrSNH+nWjtnLd1pGj/AE60ds5cG7NyVVRuSqgIiICIiAiIgIiIChWDnz9sPgwqaoVg58/bD4MKCavl/fZtd/TFrOx7GD/CNjSPEFfT5XynvntLdLWxp/mHH/mGuH2FTp5cnw1i8qiTYvC9NWiJlW2PcDpSz2bSEMttZfha7pIY/wCpKWjnBrqGnfiQAvq6J4IBBBBxBGIIOwr4vquh7l9+q12KB0cjRaSXhzHSvdWNtAHMoBi3AUxFKnPJQyVme4SrL6QRcMtf6Qk7gOBskLDQVvyPkx10DQzCvSrMH6QVqaf3lms7hsaZYye8ud+Cr+uyW4d4JXJN87fPgdG+yWYukkLmgzMcBHG8OBo00N84EGlAK51Wgaf31NIW68HTcDE4EcHByAQRSjn892GeNOgLW7O3XsyU64vZy9JVwklzyS45kkl563HFXQaKy1Uc5aYFx0tcl4L1bD9ao1yshCZVe5W17kXhhzRxUPLfGuffgdR6dVF9A71m77jGHgpj/FQtF465WYASf3VoHdJB+tQfPgxwWR3Mafdo+1xWhteQ/lAfWY7CRve0nvAVeWnKCLafVy0jR/p1o7Zy26wW5k8TJYnB0cjA5rhkWuFQVqOj/TrR2zl561uzclVUbkqoCIiAiIgIiICIiAoVg58/bD4MKmqFYOfP2w+DCgmr573/ALQQht0doA5Noix7SGjT4sMfgV9CLi/6RGhnFtktN7khzoCzY54MgcO5jgepqlXy5LiQCrVFRaVZRVriqNzXqmK7A9McrgXgDBe2ipUheiZUqbGxW4Y6eCvLsRtKOnomijyvVx7qqPeq5WRCMyuHJVB2fJXmT58yg1KUOS9OoPBeYyvT1bYhKlcUJ1FUdmjijjrO8lu2LHfQJjg686AnU7Fz4uo4vHTe2rc9H+nWjtnL53s1qdDIySJ12SN4c0+q5pBae4gLvG4/S4tkhtDQWiU36HNpPOb3Gor0LDmpqdrKT+OjNyVVRuSqqExERAREQEREBERAUKwc+fth8GFTVCsHPn7YfBhQTVhd2O5tukbFLZ3Uq9puOI5koxjf3GncSNazSIPjS36Oks0j4pmGOVhuua7BzTr6xsORrXWorRtX17ui3JWbSMdy1QtkGp3NlZ0seMW9WW0Fct3R/o+ZusFo6RHOPsErR+Le9X1yRPlCauKuavbTVZHTm5y0WGTg7VC6J+qoq13Sxw5Lx1FY3JXR/iL2Fdsramuz8dStAqdo9tBX5+fNddhfywVHOVTTYMesfgvBIrr/ANKyIJl5e5eIBmfmqo8r1ZuapI/qsxRq8yKocuuLhKs1xVyqtyHFAchXkqoXB5cV2fehP8PH1v8A/Ny4s7Wu070Ho8fW/wCI5Z8/dU6eXXm5Kqo3JVWNYIiICIiAiIgIiIChWDnz9sPgwqasNaLe6zOlJic9rnhwLXNrTg424gna0oMyi1c7um/y833PzJ+vbf5eb7n5kG0ItX/Xtv8ALzfc/Mn69t/l5vufmQZ7SWi4rVGY7REyWM5te0Ob10OR6VzLdHvA2eUl1ildZ3eo8GaHuJN9vi7qW3/r23+Xm+5+ZP17b/Lzfc/MuxMx4Hz9uk3tbfo68ZYC6If9WL97CBtNOUwf3ALFsF0U+di+gd026g2mxzwwwyMklidGHOu3QHi64mhrzS7LoXJDuAtG1n3vJaMeTf8AZGY9NYcVbBW0O3vLSdbPF35V5bvdWnbH4u/Kr/tp7Q1LV3r3AeT3n8Vsx3urTtj8XeSqze8tAGbNfra+5Ptp7OMtWdmgK2f9ndp9aP735V6G93aNrPveS79tPbnGWs1XmQLaf2e2jazxd5Kjt7y0bWfe8k+2ns4y1OqqSto/Z1adsfi78qr+zm07Y/F35Vz7aezjLVXLs28+f4aPrf8AEctC/ZzafWj8XflXTN7TQslljZHJQlpdUjLlOLtfWqM14mOkqxO3UGZKqo3JVWZYIiICIiAiIgIiICtTWcPzV1EEDiaP1QqcSx+qFkEQY/iWP1QnEsfqhZBEGP4lj9UJxLH6oWQRBj+JY/VCcSx+qFkEQY/iWP1QnEsfqhZBEEDiWP1QqcSx+qFkEQY/iWP1QnEsfqhZBEEDiaP1QnE0fqhT0QQOJo/VCcTR+qFPRBj+JY/VCvQaPazmgKUrMttYyt57G0pWrgKVyrXJBeCLF6R3Rw2eezwyOo+0OLWUFW1AJF4/VBPJG0mgUi26XigLWyysY54JaCaOcG0vFozIFRXZUIJiKNZtJRSxmSOVj4xWrmva5ou84Eg4Ea65KsukI2R8I6RjYiGm+XNEdHEBpvE0oSRTbUIJCK1abUyJpdI9rGilXOcGtFSAKk4Ykgd6uVQVREQEREBERAREQEREBERAREQEREBERAREQEREBERAXPbTuctMuk3yC+2Nj2kPLyLzXEXw09DS4UApyQDXGvQl4K5MbV3pFtbaPNuYkt1mncDwRlNbPwjHtng+jPcbGQSRcF+r6FtaSEKlg3Qm0WqwyywTxPZY5xMHWWdrY5ZPo/IDrlHVLH0oTgAt6CMyC6s1poHAST2+1CGJ7IrQLOH8JFLFFJHDwhmkJLaVkBjhpzroJIAukoInMs8mjbVDI9otEbYi2GWSCSySSxvDDIGXRwbS+M1phGCt+Pz9q9IObaT0fapLDJBaGSSfQ3MYx10uNqPCxmKcAVJLIOd/W5x+quhWS1CVge0OANaX2PjfgSMWPAcMtY6VeCq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t2.gstatic.com/images?q=tbn:ANd9GcRWwt9D5vv-3Ubr7VLoqb8pzOYbLK_87K1dqxkogol3Z6fh1mm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1" y="2057400"/>
            <a:ext cx="26670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dirty="0" smtClean="0"/>
              <a:t>Leading Reasons for </a:t>
            </a:r>
            <a:br>
              <a:rPr lang="en-US" sz="2400" b="1" dirty="0" smtClean="0"/>
            </a:br>
            <a:r>
              <a:rPr lang="en-US" sz="2400" b="1" dirty="0" smtClean="0"/>
              <a:t>Medication Noncompliance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33067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+mj-lt"/>
              </a:rPr>
              <a:t>Forgetfulness/Wasn't reminded to take medication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+mj-lt"/>
              </a:rPr>
              <a:t>Disbelief that drug is necessary or is helping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+mj-lt"/>
              </a:rPr>
              <a:t>Fear of side effects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+mj-lt"/>
              </a:rPr>
              <a:t>Experiencing actual side effects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+mj-lt"/>
              </a:rPr>
              <a:t>Belief that medication would have a negative impact on performance of daily </a:t>
            </a:r>
            <a:r>
              <a:rPr lang="en-US" sz="2200" dirty="0" smtClean="0">
                <a:latin typeface="+mj-lt"/>
              </a:rPr>
              <a:t>activities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4038600" cy="3382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+mj-lt"/>
              </a:rPr>
              <a:t>Desire to save money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+mj-lt"/>
              </a:rPr>
              <a:t>Felt </a:t>
            </a:r>
            <a:r>
              <a:rPr lang="en-US" sz="2200" dirty="0" smtClean="0">
                <a:latin typeface="+mj-lt"/>
              </a:rPr>
              <a:t>symptoms had disappeared so drug was no longer necessary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+mj-lt"/>
              </a:rPr>
              <a:t>Confused by instructions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+mj-lt"/>
              </a:rPr>
              <a:t>Overwhelmed </a:t>
            </a:r>
            <a:r>
              <a:rPr lang="en-US" sz="2200" dirty="0" smtClean="0">
                <a:latin typeface="+mj-lt"/>
              </a:rPr>
              <a:t>by number of drugs prescribed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+mj-lt"/>
              </a:rPr>
              <a:t>Difficulty opening medication container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+mj-lt"/>
              </a:rPr>
              <a:t>Difficulty swallowing medication</a:t>
            </a:r>
          </a:p>
          <a:p>
            <a:endParaRPr lang="en-US" dirty="0"/>
          </a:p>
        </p:txBody>
      </p:sp>
      <p:pic>
        <p:nvPicPr>
          <p:cNvPr id="5" name="Picture 2" descr="http://store.businessmonitor.com/bigdb_data/by_date/2010/no_month_day/story-Africa-Pharmaceutic-2010-11-04-09-39-4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"/>
            <a:ext cx="459105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Patients at higher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Multiple daily dosing</a:t>
            </a:r>
          </a:p>
          <a:p>
            <a:r>
              <a:rPr lang="en-US" sz="2400" dirty="0" smtClean="0">
                <a:latin typeface="+mj-lt"/>
              </a:rPr>
              <a:t>Complex regimen (polypharmacy)</a:t>
            </a:r>
          </a:p>
          <a:p>
            <a:r>
              <a:rPr lang="en-US" sz="2400" dirty="0" smtClean="0">
                <a:latin typeface="+mj-lt"/>
              </a:rPr>
              <a:t>Patient perceptions (effectiveness, side effect, cost)</a:t>
            </a:r>
          </a:p>
          <a:p>
            <a:r>
              <a:rPr lang="en-US" sz="2400" dirty="0" smtClean="0">
                <a:latin typeface="+mj-lt"/>
              </a:rPr>
              <a:t>Poor communication</a:t>
            </a:r>
          </a:p>
          <a:p>
            <a:r>
              <a:rPr lang="en-US" sz="2400" dirty="0" smtClean="0">
                <a:latin typeface="+mj-lt"/>
              </a:rPr>
              <a:t>Psychiatric illness</a:t>
            </a:r>
          </a:p>
          <a:p>
            <a:r>
              <a:rPr lang="en-US" sz="2400" dirty="0" smtClean="0">
                <a:latin typeface="+mj-lt"/>
              </a:rPr>
              <a:t>Asymptomatic conditions (hypertension)</a:t>
            </a:r>
          </a:p>
          <a:p>
            <a:r>
              <a:rPr lang="en-US" sz="2400" dirty="0" smtClean="0">
                <a:latin typeface="+mj-lt"/>
              </a:rPr>
              <a:t>Chronic conditions (DM, HTN, Arthritis)</a:t>
            </a:r>
          </a:p>
          <a:p>
            <a:r>
              <a:rPr lang="en-US" sz="2400" dirty="0" smtClean="0">
                <a:latin typeface="+mj-lt"/>
              </a:rPr>
              <a:t>Cognitive impairment (dementia, Alzheimer)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Harms of Non-Compliance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r>
              <a:rPr lang="en-US" sz="1800" dirty="0" smtClean="0"/>
              <a:t>Noncompliance is dangerous and costly as many illnesses</a:t>
            </a:r>
            <a:br>
              <a:rPr lang="en-US" sz="1800" dirty="0" smtClean="0"/>
            </a:br>
            <a:r>
              <a:rPr lang="en-US" sz="1800" dirty="0" smtClean="0"/>
              <a:t>Increases the cost of healthcare as a result of adverse outcomes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latin typeface="+mj-lt"/>
              </a:rPr>
              <a:t>Health effects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Increased morbidity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Treatment failure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Exacerbation of disease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More frequent physician visits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Increased hospitalizations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Death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>
                <a:latin typeface="+mj-lt"/>
              </a:rPr>
              <a:t>Economic effects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Increased absenteeism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Lost productivity at work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Lost revenues to pharmacies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Lost revenue to pharmaceutical manufacturers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i="1" dirty="0" smtClean="0"/>
              <a:t>Medication Non-Compliance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In the United States, 50-70% of patients do not properly take their medications</a:t>
            </a:r>
            <a:endParaRPr lang="en-US" sz="2400" baseline="800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Costs </a:t>
            </a:r>
            <a:r>
              <a:rPr lang="en-US" sz="2400" dirty="0" smtClean="0">
                <a:latin typeface="+mj-lt"/>
              </a:rPr>
              <a:t>of patient non-compliance are estimated at </a:t>
            </a:r>
            <a:r>
              <a:rPr lang="en-US" sz="2400" i="1" dirty="0" smtClean="0">
                <a:latin typeface="+mj-lt"/>
              </a:rPr>
              <a:t>over $100 billion</a:t>
            </a:r>
            <a:r>
              <a:rPr lang="en-US" sz="2400" dirty="0" smtClean="0">
                <a:latin typeface="+mj-lt"/>
              </a:rPr>
              <a:t> annually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125000 </a:t>
            </a:r>
            <a:r>
              <a:rPr lang="en-US" sz="2400" dirty="0" smtClean="0">
                <a:latin typeface="+mj-lt"/>
              </a:rPr>
              <a:t>unnecessary deaths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10</a:t>
            </a:r>
            <a:r>
              <a:rPr lang="en-US" sz="2400" dirty="0" smtClean="0">
                <a:latin typeface="+mj-lt"/>
              </a:rPr>
              <a:t>% (more than 1 million) of all hospitalizations may be due to non-compliance</a:t>
            </a:r>
          </a:p>
          <a:p>
            <a:pPr>
              <a:buNone/>
            </a:pPr>
            <a:endParaRPr lang="en-US" sz="1800" baseline="80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314" name="AutoShape 2" descr="data:image/jpg;base64,/9j/4AAQSkZJRgABAQAAAQABAAD/2wCEAAkGBhQREBQUEhQWFRQUFBgaFBcYFhYYHRwdFhQYFBwYFxwcHScfFxojHRgVIy8hJCgpLSwsGB4xNTAvNScrLCsBCQoKDgwOGg8PGTUlHiQvLDUsMS8sLCw0NjUtLC0qLTQtLzU1NDAsLzUpKS4sLSw0KjUsLCkuNSkuLDQsKS0pLP/AABEIAHMAnAMBIgACEQEDEQH/xAAbAAACAwEBAQAAAAAAAAAAAAAABgEFBwQCA//EAD0QAAIBAgQDBQcCBAMJAAAAAAECEQADBBIhMQUGQQcTIlFhFDJCcYGRoSNiF1KxwSRD0RUWM1NUkrTh8P/EABoBAQADAQEBAAAAAAAAAAAAAAACAwQFAQb/xAAtEQACAgECBQEIAwEBAAAAAAAAAQIRAxIhBBMxQVEFImFxkaGxwfAygeEjFP/aAAwDAQACEQMRAD8A3GiivFy6FBZiAACSSYAA1JJ6CgPdFKmL7UuG298Sp8soZ51j4Qa4z2ycMzR37bTPdXI8o23oB3opMXtf4YbZf2jYTl7t8x+QjU1yntt4ZE95d3/5Nz77bUA+0Uk2u2ThjZf12EmPFauCNYltNBX3xXazw22QDiQ0gGVV2GvmQND6UA30Ujfxn4ZDHvn0MR3VzXXddNRUJ208MP8Am3BvvZudPpQD1RSTa7Y+GMFPflcxiGt3AV9W00FH8Y+GZ8vfncjN3dzLp1mNj0NAO1FJ+I7WeGplnEAhwSCqs2xjWBKnykCa5B21cMgnvbmnTubknWNNKAe6KRW7aeGgA97c16dzckaka6abfkV97PbBwxmA9oyysy1u4ANYykxo3pQDnRSgO1rhkge0jUTJR4G2jHLodfwaasPiVuIroQysAVYGQQRIIPUUB9aKKKADWUdr/FsTdxOH4bhzlGJXx9M+ZyoUmJCjIxMbzrtWrmsd5lwJbmrCxcAkWnPiIIyK0puNWy7dQ2x6gXnK/Y3hbeFCYy2l68XzM4LLG0ICDqu/lM1eP2XcNNtrfsqBXIJILAggQMrTK7nQGKaRRQCKvYrw0Efp3DEaG6+sT73nM/gVZXOzHhrXA5wtuR0GYKdI1UGDTRRQCdhOyTh1trh7gOtyPC5LBIH+WfeE9dTXu/2TcMYg+zAQuXws46ESYOra77zFN1FAKH8JuGxHs41VVJzNPhMzvox6kbiov9knDGM+zBdPhdx1B899I+RNONFAJ/8ACXhn/Sjeffufb3tvSuhuzHhpEeyW4zZtM0z85mPTamiigFe72Y8NYycJb2iBmA0M7A7+tfFuyjhhn/CrqR8T6QZga6A/3puooBTsdlXDEiMKhymZYux3nWTqPSvne7JeGs6t7MFyknKrOFaf5hOopwooBGxvY1w10YLaa2zbMtx5U+YBJH0I1pT7ML2I4dxO7w3EFsjKzW1CkqWEMLin4VZA0+oA3rZDWOYpBZ5ut5JGcAvLEyXssTHkNB4dvvQGyCioFTQAaxjnVEfmfBqMszYzypGoYuMxnxGAsREeEedbOaxPm1M/NOHVEbOLmHLENuAA0gEeEKoM6mRNAa9xDjFmwJu3FT5nzmNN+h+xqv4bznhsRcdLbElFLElSAQu5HnSn2sYWHsXfNWQ/Q5x/U1W4SE4ohEIl9RAAEfrWto6DMf8A6azSyyUqO5g9OxT4fmNu2m/d7Je3O086OuHPcZ8mYtDTGbQRHu9J+teOO853xiLC2GQWryoyEgEkPC+Kfdghv70qcPtxhsZaYx3eRvdkkpc7uADqJzb7io4jcJweDffIbqa/tcOB8oqnmyrr+2dRcBw8ci0x7teesbTG7krmS++MuYfEOXgPBIAMo0dPMU/1lnB7zLxlX1AveIwDqLlrMJj93X0rUq0YW2nfk4fqmOMcsXFVcU9vPc9UTXmaW/8AfIHGNhVtNmXNLFlA8K5hHz0+9WuSXUwY8M8l6F0VsZZqaWuB81973zXe6RbQzeG4HhddWjQVzjtJw3e5IcKWIF2Bk00neY21jrUeZHyW/wDjzttKN14GyaJpE4rzziBinw9iyjFZALEmYTNm0gbdP9aq7HPuIuYG+SwF5GtwwUDw3GjbYEQdf71F5op0aY+l55RUtt67+dkafNceK41YtNluXbaN5Myg6mPPTekHl5se74e8ty5dtOf1QWGUeMqR9gDS09hnxOItuhuXXZwpkAqy3JLkn4YVgfSoPPtaRoxelKU5RlNbLevjT6+DblcEAgyCJBH9qxvEW1Tm9ZLeKD8mbDnTXdf9TT12dYhjhMjsGa2xAAdXhdMo8JMdaRMcWPN9vOsCVCaESosGG/cZLCfT0q+L1KzlZsXKyShd0bMKmoFTUikDWIc+q1jmXC3T7rvhiJ2gOLTfUa/itvNZNzNw8YjmjC27im4i2VbLOWMmdwf3AMBp1mgHfnXl58ZYVLZUMrhvFMbERt61U2eQnY4Z7t1Q9hEBABYEo8jqPhgaRsN6a+L4prVi7cUSyW2YDbZSay3hGDxWND3rN1jiFujPNzKArLIIHzBEeVZ8mnV0ts7XBPLLC6moxj3rz+Bk5g5Y4fbum5evGybknIrDWZJIGUnU/SujiGN4fYwdoi2t6yjxbCw0MRmMknQn11pW4vh2biyJifHn7tWAmPHbC+HaBmJPpVfwxv8ADY2y4PhVXUHdWS4EJ9NCZ9Kpc6bpfqOhHhXPHBzyN1pdXWzdbd9huHaQiG2lvCsFZRl1VdPdXKAIiZG/SvA55vOmMtkIl6yrNbKjMAEIzTPvGOsClLiOIJweEuLvaa5bO26lbg/BFWRcHistquIX/wAizA+xIpzJPv4+pN8Dgim9G/td73i/yjlx/GMZcsJiWvPAvFVC+EAgBp0Oo6QR/WvpiMc3+0cPiDp33cvMeaLbcfhhHSap7N/LYvWWJnOjKACRKkqxP0P4q8PBr97D4BrdtmCh5ISY/XJBPmI19frVabl9PubckceLqkk9S8bNWHAMAPa8XhnaFa3dViB/IwaQD5a7wPxVZjsUXwgS2v8Ah7V0gM0Fi1xSemijQ6D707tyZePEjiAVFpnlgSZIe3lfQepbrXjDdl4AZGxD92XnKoUTAhSZnUAsPXSrOVJqkvJhXH8PGSnKXaL/AL6P+6FvG4+MXg74gZrVksYkkj9JpHnpGlfDhvDT32Mw3vObdwIIPia3cDiNtYUxWityLhWS2jKxFpSF8RB8TZiSRuZJq0w/BLCXDcW0ouEkl41kiDrU1hd7mWXquOMagndV8naMq4ZxPEez28Jh+8S6brE5ZEhgIk9IIb6TTDxjlLE28WuIwyrcLL+oCYGYrlYmTqGmdK0GKmKsWHamzJP1STnqhBK7vvd+fwLHInLr4Oywuhc7tJy6wAAACevXbzpCx6sOb7cyJykeKdO4I010Ezpp8q2SsWxjo3N6ZZEMoeZ1YYc7eQgr6b1bGKiqRzcuWWabnLqzaRU1AqakVEGsa5gxPc82WHfRW7pQTEeO21sRP7orZTWMc62rN7mbDW7hKALZkqpcs+YuikRoCcoJ1ETPoBsd+1mUqdiCPuIrIOHjFYRMRYFu6LjhchRW3V4LAgbFZEj0rYppbxfPNm3cZGS7Cas2UQAYg7+KdtNapyxTpt0dPgM+SGqEIak6dfDoLmK5HxLW8I6BTetqO9Vm6h84luu5FWXL/JDhr9zFEZr6spRDoM5kz6jpXFju1QQe5twY8OcTrJ3hhAjL96r7valf+Fbey6lG1PxD39BP4FU6sUXZ0+T6jlhp0pffrf3GXA9nlpbBs3bj3F7zOPgg5cp2OsiPtVsvL+GU25RC6KqozGW/TkiPUa1nNi9xTGS9s3SpMgghF0bMAskSAfntrVfdw2Mw91LZFy3cdv09dy5AIU7amJHymnMiltEPgcuRtT4hat9r+f8Ao+YexgOH32ud63eXCwiS/vENEKIHTfWvti+0awhACXXJCkAKAYb0Jn6b1S4TsvMA3cRldhEKoPqQCTrt0HTyrt5T5eGBxro9yTct/pRpnEy0j+ZYHXrUk8l1VIz5IcJJOUpuckvhdeNux8eJ9pjooy4dkYz/AMWRp0IAgmqe92j4piCsKAAWCICBHq0nXrO3rTVzfwzD3cRhBdUl7l0KD0KqCxQ69SV/NWuNx64Q2l7sLYIbO6gwmUSshRsdRPnFeuM23cthDNwsYR04Lk76v7eTMjzziTcRi+aHZoI0GcZSsfEF6T1rYcPczIp8wD9xWOc643D3MULmFIgqC5AKjMDuJG5EfatO5Px5vYKy7NmbLDGZMgka+u1RwSepxbsn6rhjyMeWENN9UXVFAorWfPEGsaxyMnN9swVzlTuDINgqT6TB09K2U1kOIVV5uQgp408U+LxdyRH7XIC/egNeFTUCpoCDWN87cSt2uZsK+IAt2rSW5cyQZzkMYOgDECTtlmtlNJfaL2drxNEZWFu/akK0SGU65G+uoPTXzNAOIMiR9KxrnuzkxjrmBjUCIgN4431+dfDCcw8dwVr2f2S7cZWEXDau3vCoUBAUJUjw/PU+dRj8Zjb2GS7jrDI+ZkztaFokFiRmUqDMKoB00B3kGs/Eq4Ha9Enp4lLyh+4NwDD4TA9+1pbriz3jEgEnw54WdFFfHnXgOHu4Tv7aIjgIwIAXMrESDG+hn6VccsOL/DbQOs2SjfQFDSRwXkA4nDd818yA4y5Zg2yViSdNV8q8l/FKK6onil/2lly5GnGXvd9dvoPvHr5w+EzWfCLZt6AD3A6gj/tr4c5KBh1vET7PetXR5wtxQY+h/FTaHtfCxl1N3CwPmbcfea8cWeeFObkqThfEGEEN3cag9ZjSrHun8DBjWmcU+qlT89v9Oi4lrGrbuWbvitktadYOUlSpzKfQ6g0sY/A4rD47C3b90Xrfe5FYKFy94CpBA2kE+e1WHC+CWL2CD4TJZvMqHvFnMGUhiGIM7ggj1qe0LjCW8MEzA3S9tlUb+BgxY/yjQj61CVOOpmrBcc3Kx73caa3S/Wee0y2wsWbqSHtXlykdMwMH7ha7cJx/EWrStjbKqCyrntuDq5ygsvwiY2J3rg4jztgMRhyl4sQwBKZWkEGdx5EedVOB7TVFoW79g3CsAEZYbL7pIbY6D6ivHOKlerqWQ4XPPAsbxXpb9zp+H8zp7T+B21tJfRQr94FeABmDAnWNyCPzVl2Z3U9lKIWOVpOaN2AnLB92Qd6VOP8AHsRxNSLdlhatkGFBckk5RMDyJ0Hr6VyYbivEuH2yuFwbXCz+LNhsQ3wjUZQNAR1PXbyjFp5bS2NGeEoen8vLL2k7q0bKKmsZwnaJxxT4+H3HEHT2XEJqdjIU7V7t9ovGlVAeHXWYB85OGvw2YgpAVRlyDTczOuutaz5s2I1j2LvC9zbb7oGbQi7oB7lpiSCCcwhl8j6V6x3NvHsRmspgTaaDLrbZdDA8L3GyA69DPpoavuzHs4bAZsRiSGxVwRoScgbxMJ+Jydz/AO5A0EVNQKmgCiiigIikLtVww7u05JnMVAkxtmmPPQ60/VW8b4DaxaBLwJAaRBIIO249JqvJHVFpGvgs6wZ45JdEZ3yVzuuEtmzeVikllKiSJ1II8tz9TVpxTnRO4a3hLTW+9DlWZSoJLQ5QAEs0k+m/yppw3KOFQEC0pByzmlvc93c9KsrWCRYyoojaABGs6fWq445qNNm3PxnCzy82ON9b67GWcs8Tx9i1ks2XdZBUNbYqAdTBkR57xVtiuDcRx4yYiLSQGAEZZ6BgDJ6HrBrQoqa9WHam3RGfqdz5kMcVLz1ZnHDuzC8qktfCNmHuZtus7Sdo+tWNnsssx+pcuMxOpXKo+QnMfrM070V6sMF2K5+qcVJ3rr4Uiit8lYQEHuVJC5ZPUZcvi6Ex1rtw3AbFsAJZtrH7F/rvVhRViil0Rjlnyy/lJ/M8hYqYqaKkUkRRFTRQBFFFFAFFFFAFFFFAFRRRQ8IqaKKHoUUUUCJooooAooooAooooAooooAooooAoooo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data:image/jpg;base64,/9j/4AAQSkZJRgABAQAAAQABAAD/2wCEAAkGBhQREBQUEhQWFRQUFBgaFBcYFhYYHRwdFhQYFBwYFxwcHScfFxojHRgVIy8hJCgpLSwsGB4xNTAvNScrLCsBCQoKDgwOGg8PGTUlHiQvLDUsMS8sLCw0NjUtLC0qLTQtLzU1NDAsLzUpKS4sLSw0KjUsLCkuNSkuLDQsKS0pLP/AABEIAHMAnAMBIgACEQEDEQH/xAAbAAACAwEBAQAAAAAAAAAAAAAABgEFBwQCA//EAD0QAAIBAgQDBQcCBAMJAAAAAAECEQADBBIhMQUGQQcTIlFhFDJCcYGRoSNiF1KxwSRD0RUWM1NUkrTh8P/EABoBAQADAQEBAAAAAAAAAAAAAAACAwQFAQb/xAAtEQACAgECBQEIAwEBAAAAAAAAAQIRAxIhBBMxQVEFImFxkaGxwfAygeEjFP/aAAwDAQACEQMRAD8A3GiivFy6FBZiAACSSYAA1JJ6CgPdFKmL7UuG298Sp8soZ51j4Qa4z2ycMzR37bTPdXI8o23oB3opMXtf4YbZf2jYTl7t8x+QjU1yntt4ZE95d3/5Nz77bUA+0Uk2u2ThjZf12EmPFauCNYltNBX3xXazw22QDiQ0gGVV2GvmQND6UA30Ujfxn4ZDHvn0MR3VzXXddNRUJ208MP8Am3BvvZudPpQD1RSTa7Y+GMFPflcxiGt3AV9W00FH8Y+GZ8vfncjN3dzLp1mNj0NAO1FJ+I7WeGplnEAhwSCqs2xjWBKnykCa5B21cMgnvbmnTubknWNNKAe6KRW7aeGgA97c16dzckaka6abfkV97PbBwxmA9oyysy1u4ANYykxo3pQDnRSgO1rhkge0jUTJR4G2jHLodfwaasPiVuIroQysAVYGQQRIIPUUB9aKKKADWUdr/FsTdxOH4bhzlGJXx9M+ZyoUmJCjIxMbzrtWrmsd5lwJbmrCxcAkWnPiIIyK0puNWy7dQ2x6gXnK/Y3hbeFCYy2l68XzM4LLG0ICDqu/lM1eP2XcNNtrfsqBXIJILAggQMrTK7nQGKaRRQCKvYrw0Efp3DEaG6+sT73nM/gVZXOzHhrXA5wtuR0GYKdI1UGDTRRQCdhOyTh1trh7gOtyPC5LBIH+WfeE9dTXu/2TcMYg+zAQuXws46ESYOra77zFN1FAKH8JuGxHs41VVJzNPhMzvox6kbiov9knDGM+zBdPhdx1B899I+RNONFAJ/8ACXhn/Sjeffufb3tvSuhuzHhpEeyW4zZtM0z85mPTamiigFe72Y8NYycJb2iBmA0M7A7+tfFuyjhhn/CrqR8T6QZga6A/3puooBTsdlXDEiMKhymZYux3nWTqPSvne7JeGs6t7MFyknKrOFaf5hOopwooBGxvY1w10YLaa2zbMtx5U+YBJH0I1pT7ML2I4dxO7w3EFsjKzW1CkqWEMLin4VZA0+oA3rZDWOYpBZ5ut5JGcAvLEyXssTHkNB4dvvQGyCioFTQAaxjnVEfmfBqMszYzypGoYuMxnxGAsREeEedbOaxPm1M/NOHVEbOLmHLENuAA0gEeEKoM6mRNAa9xDjFmwJu3FT5nzmNN+h+xqv4bznhsRcdLbElFLElSAQu5HnSn2sYWHsXfNWQ/Q5x/U1W4SE4ohEIl9RAAEfrWto6DMf8A6azSyyUqO5g9OxT4fmNu2m/d7Je3O086OuHPcZ8mYtDTGbQRHu9J+teOO853xiLC2GQWryoyEgEkPC+Kfdghv70qcPtxhsZaYx3eRvdkkpc7uADqJzb7io4jcJweDffIbqa/tcOB8oqnmyrr+2dRcBw8ci0x7teesbTG7krmS++MuYfEOXgPBIAMo0dPMU/1lnB7zLxlX1AveIwDqLlrMJj93X0rUq0YW2nfk4fqmOMcsXFVcU9vPc9UTXmaW/8AfIHGNhVtNmXNLFlA8K5hHz0+9WuSXUwY8M8l6F0VsZZqaWuB81973zXe6RbQzeG4HhddWjQVzjtJw3e5IcKWIF2Bk00neY21jrUeZHyW/wDjzttKN14GyaJpE4rzziBinw9iyjFZALEmYTNm0gbdP9aq7HPuIuYG+SwF5GtwwUDw3GjbYEQdf71F5op0aY+l55RUtt67+dkafNceK41YtNluXbaN5Myg6mPPTekHl5se74e8ty5dtOf1QWGUeMqR9gDS09hnxOItuhuXXZwpkAqy3JLkn4YVgfSoPPtaRoxelKU5RlNbLevjT6+DblcEAgyCJBH9qxvEW1Tm9ZLeKD8mbDnTXdf9TT12dYhjhMjsGa2xAAdXhdMo8JMdaRMcWPN9vOsCVCaESosGG/cZLCfT0q+L1KzlZsXKyShd0bMKmoFTUikDWIc+q1jmXC3T7rvhiJ2gOLTfUa/itvNZNzNw8YjmjC27im4i2VbLOWMmdwf3AMBp1mgHfnXl58ZYVLZUMrhvFMbERt61U2eQnY4Z7t1Q9hEBABYEo8jqPhgaRsN6a+L4prVi7cUSyW2YDbZSay3hGDxWND3rN1jiFujPNzKArLIIHzBEeVZ8mnV0ts7XBPLLC6moxj3rz+Bk5g5Y4fbum5evGybknIrDWZJIGUnU/SujiGN4fYwdoi2t6yjxbCw0MRmMknQn11pW4vh2biyJifHn7tWAmPHbC+HaBmJPpVfwxv8ADY2y4PhVXUHdWS4EJ9NCZ9Kpc6bpfqOhHhXPHBzyN1pdXWzdbd9huHaQiG2lvCsFZRl1VdPdXKAIiZG/SvA55vOmMtkIl6yrNbKjMAEIzTPvGOsClLiOIJweEuLvaa5bO26lbg/BFWRcHistquIX/wAizA+xIpzJPv4+pN8Dgim9G/td73i/yjlx/GMZcsJiWvPAvFVC+EAgBp0Oo6QR/WvpiMc3+0cPiDp33cvMeaLbcfhhHSap7N/LYvWWJnOjKACRKkqxP0P4q8PBr97D4BrdtmCh5ISY/XJBPmI19frVabl9PubckceLqkk9S8bNWHAMAPa8XhnaFa3dViB/IwaQD5a7wPxVZjsUXwgS2v8Ah7V0gM0Fi1xSemijQ6D707tyZePEjiAVFpnlgSZIe3lfQepbrXjDdl4AZGxD92XnKoUTAhSZnUAsPXSrOVJqkvJhXH8PGSnKXaL/AL6P+6FvG4+MXg74gZrVksYkkj9JpHnpGlfDhvDT32Mw3vObdwIIPia3cDiNtYUxWityLhWS2jKxFpSF8RB8TZiSRuZJq0w/BLCXDcW0ouEkl41kiDrU1hd7mWXquOMagndV8naMq4ZxPEez28Jh+8S6brE5ZEhgIk9IIb6TTDxjlLE28WuIwyrcLL+oCYGYrlYmTqGmdK0GKmKsWHamzJP1STnqhBK7vvd+fwLHInLr4Oywuhc7tJy6wAAACevXbzpCx6sOb7cyJykeKdO4I010Ezpp8q2SsWxjo3N6ZZEMoeZ1YYc7eQgr6b1bGKiqRzcuWWabnLqzaRU1AqakVEGsa5gxPc82WHfRW7pQTEeO21sRP7orZTWMc62rN7mbDW7hKALZkqpcs+YuikRoCcoJ1ETPoBsd+1mUqdiCPuIrIOHjFYRMRYFu6LjhchRW3V4LAgbFZEj0rYppbxfPNm3cZGS7Cas2UQAYg7+KdtNapyxTpt0dPgM+SGqEIak6dfDoLmK5HxLW8I6BTetqO9Vm6h84luu5FWXL/JDhr9zFEZr6spRDoM5kz6jpXFju1QQe5twY8OcTrJ3hhAjL96r7valf+Fbey6lG1PxD39BP4FU6sUXZ0+T6jlhp0pffrf3GXA9nlpbBs3bj3F7zOPgg5cp2OsiPtVsvL+GU25RC6KqozGW/TkiPUa1nNi9xTGS9s3SpMgghF0bMAskSAfntrVfdw2Mw91LZFy3cdv09dy5AIU7amJHymnMiltEPgcuRtT4hat9r+f8Ao+YexgOH32ud63eXCwiS/vENEKIHTfWvti+0awhACXXJCkAKAYb0Jn6b1S4TsvMA3cRldhEKoPqQCTrt0HTyrt5T5eGBxro9yTct/pRpnEy0j+ZYHXrUk8l1VIz5IcJJOUpuckvhdeNux8eJ9pjooy4dkYz/AMWRp0IAgmqe92j4piCsKAAWCICBHq0nXrO3rTVzfwzD3cRhBdUl7l0KD0KqCxQ69SV/NWuNx64Q2l7sLYIbO6gwmUSshRsdRPnFeuM23cthDNwsYR04Lk76v7eTMjzziTcRi+aHZoI0GcZSsfEF6T1rYcPczIp8wD9xWOc643D3MULmFIgqC5AKjMDuJG5EfatO5Px5vYKy7NmbLDGZMgka+u1RwSepxbsn6rhjyMeWENN9UXVFAorWfPEGsaxyMnN9swVzlTuDINgqT6TB09K2U1kOIVV5uQgp408U+LxdyRH7XIC/egNeFTUCpoCDWN87cSt2uZsK+IAt2rSW5cyQZzkMYOgDECTtlmtlNJfaL2drxNEZWFu/akK0SGU65G+uoPTXzNAOIMiR9KxrnuzkxjrmBjUCIgN4431+dfDCcw8dwVr2f2S7cZWEXDau3vCoUBAUJUjw/PU+dRj8Zjb2GS7jrDI+ZkztaFokFiRmUqDMKoB00B3kGs/Eq4Ha9Enp4lLyh+4NwDD4TA9+1pbriz3jEgEnw54WdFFfHnXgOHu4Tv7aIjgIwIAXMrESDG+hn6VccsOL/DbQOs2SjfQFDSRwXkA4nDd818yA4y5Zg2yViSdNV8q8l/FKK6onil/2lly5GnGXvd9dvoPvHr5w+EzWfCLZt6AD3A6gj/tr4c5KBh1vET7PetXR5wtxQY+h/FTaHtfCxl1N3CwPmbcfea8cWeeFObkqThfEGEEN3cag9ZjSrHun8DBjWmcU+qlT89v9Oi4lrGrbuWbvitktadYOUlSpzKfQ6g0sY/A4rD47C3b90Xrfe5FYKFy94CpBA2kE+e1WHC+CWL2CD4TJZvMqHvFnMGUhiGIM7ggj1qe0LjCW8MEzA3S9tlUb+BgxY/yjQj61CVOOpmrBcc3Kx73caa3S/Wee0y2wsWbqSHtXlykdMwMH7ha7cJx/EWrStjbKqCyrntuDq5ygsvwiY2J3rg4jztgMRhyl4sQwBKZWkEGdx5EedVOB7TVFoW79g3CsAEZYbL7pIbY6D6ivHOKlerqWQ4XPPAsbxXpb9zp+H8zp7T+B21tJfRQr94FeABmDAnWNyCPzVl2Z3U9lKIWOVpOaN2AnLB92Qd6VOP8AHsRxNSLdlhatkGFBckk5RMDyJ0Hr6VyYbivEuH2yuFwbXCz+LNhsQ3wjUZQNAR1PXbyjFp5bS2NGeEoen8vLL2k7q0bKKmsZwnaJxxT4+H3HEHT2XEJqdjIU7V7t9ovGlVAeHXWYB85OGvw2YgpAVRlyDTczOuutaz5s2I1j2LvC9zbb7oGbQi7oB7lpiSCCcwhl8j6V6x3NvHsRmspgTaaDLrbZdDA8L3GyA69DPpoavuzHs4bAZsRiSGxVwRoScgbxMJ+Jydz/AO5A0EVNQKmgCiiigIikLtVww7u05JnMVAkxtmmPPQ60/VW8b4DaxaBLwJAaRBIIO249JqvJHVFpGvgs6wZ45JdEZ3yVzuuEtmzeVikllKiSJ1II8tz9TVpxTnRO4a3hLTW+9DlWZSoJLQ5QAEs0k+m/yppw3KOFQEC0pByzmlvc93c9KsrWCRYyoojaABGs6fWq445qNNm3PxnCzy82ON9b67GWcs8Tx9i1ks2XdZBUNbYqAdTBkR57xVtiuDcRx4yYiLSQGAEZZ6BgDJ6HrBrQoqa9WHam3RGfqdz5kMcVLz1ZnHDuzC8qktfCNmHuZtus7Sdo+tWNnsssx+pcuMxOpXKo+QnMfrM070V6sMF2K5+qcVJ3rr4Uiit8lYQEHuVJC5ZPUZcvi6Ex1rtw3AbFsAJZtrH7F/rvVhRViil0Rjlnyy/lJ/M8hYqYqaKkUkRRFTRQBFFFFAFFFFAFFFFAFRRRQ8IqaKKHoUUUUCJooooAooooAooooAooooAooooAoooo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20" name="Picture 8" descr="http://www.cibse.org/content/non%20compliance%20logo%20final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28600"/>
            <a:ext cx="2667000" cy="137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Strategies to improve </a:t>
            </a:r>
            <a:br>
              <a:rPr lang="en-US" dirty="0" smtClean="0"/>
            </a:br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200" dirty="0" smtClean="0"/>
              <a:t>Clinicians should actively discuss compliance issues with patients (e.g. comprehension, adverse effects and acceptance of illness etc</a:t>
            </a:r>
            <a:r>
              <a:rPr lang="en-US" sz="2200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Use </a:t>
            </a:r>
            <a:r>
              <a:rPr lang="en-US" sz="2200" dirty="0" smtClean="0"/>
              <a:t>simple dosing regimens (e.g. agents requiring less frequent dosing or long acting formulations</a:t>
            </a:r>
            <a:r>
              <a:rPr lang="en-US" sz="2200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Engage </a:t>
            </a:r>
            <a:r>
              <a:rPr lang="en-US" sz="2200" dirty="0" smtClean="0"/>
              <a:t>family members/significant others to support </a:t>
            </a:r>
            <a:r>
              <a:rPr lang="en-US" sz="2200" dirty="0" smtClean="0"/>
              <a:t>adherence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Pair </a:t>
            </a:r>
            <a:r>
              <a:rPr lang="en-US" sz="2200" dirty="0" smtClean="0"/>
              <a:t>pill-taking with a routine daily activity (e.g. eating Breakfast</a:t>
            </a:r>
            <a:r>
              <a:rPr lang="en-US" sz="2200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Multimedia </a:t>
            </a:r>
            <a:r>
              <a:rPr lang="en-US" sz="2200" dirty="0" smtClean="0"/>
              <a:t>educational </a:t>
            </a:r>
            <a:r>
              <a:rPr lang="en-US" sz="2200" dirty="0" smtClean="0"/>
              <a:t>campaigns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Patient </a:t>
            </a:r>
            <a:r>
              <a:rPr lang="en-US" sz="2200" dirty="0" smtClean="0"/>
              <a:t>education, counseling, written information, special </a:t>
            </a:r>
            <a:r>
              <a:rPr lang="en-US" sz="2200" dirty="0" smtClean="0"/>
              <a:t>labels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Teaching </a:t>
            </a:r>
            <a:r>
              <a:rPr lang="en-US" sz="2200" dirty="0" smtClean="0"/>
              <a:t>methods for self </a:t>
            </a:r>
            <a:r>
              <a:rPr lang="en-US" sz="2200" dirty="0" smtClean="0"/>
              <a:t>monitoring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Devices</a:t>
            </a:r>
            <a:r>
              <a:rPr lang="en-US" sz="2200" dirty="0" smtClean="0"/>
              <a:t>, reminders, special </a:t>
            </a:r>
            <a:r>
              <a:rPr lang="en-US" sz="2200" dirty="0" smtClean="0"/>
              <a:t>packaging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Follow </a:t>
            </a:r>
            <a:r>
              <a:rPr lang="en-US" sz="2200" dirty="0" smtClean="0"/>
              <a:t>up</a:t>
            </a:r>
            <a:endParaRPr lang="en-US" sz="2200" dirty="0"/>
          </a:p>
        </p:txBody>
      </p:sp>
      <p:pic>
        <p:nvPicPr>
          <p:cNvPr id="12290" name="Picture 2" descr="http://t2.gstatic.com/images?q=tbn:ANd9GcQKl_bXWtBlup8JqIcxv-b9kdJ2dfS6ckqEfVLFLFoKKsVaLvQ7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0"/>
            <a:ext cx="3733800" cy="1543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Rational use of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+mj-lt"/>
              </a:rPr>
              <a:t>Definition:</a:t>
            </a: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r>
              <a:rPr lang="en-US" sz="2600" dirty="0" smtClean="0">
                <a:latin typeface="+mj-lt"/>
              </a:rPr>
              <a:t>In </a:t>
            </a:r>
            <a:r>
              <a:rPr lang="en-US" sz="2600" dirty="0">
                <a:latin typeface="+mj-lt"/>
              </a:rPr>
              <a:t>simplest words rational use </a:t>
            </a:r>
            <a:r>
              <a:rPr lang="en-US" sz="2600" dirty="0" smtClean="0">
                <a:latin typeface="+mj-lt"/>
              </a:rPr>
              <a:t>means “prescribing </a:t>
            </a:r>
            <a:r>
              <a:rPr lang="en-US" sz="2600" b="1" u="sng" dirty="0">
                <a:latin typeface="+mj-lt"/>
              </a:rPr>
              <a:t>right drug</a:t>
            </a:r>
            <a:r>
              <a:rPr lang="en-US" sz="2600" dirty="0">
                <a:latin typeface="+mj-lt"/>
              </a:rPr>
              <a:t>, </a:t>
            </a:r>
            <a:r>
              <a:rPr lang="en-US" sz="2600" dirty="0" smtClean="0">
                <a:latin typeface="+mj-lt"/>
              </a:rPr>
              <a:t>in</a:t>
            </a:r>
          </a:p>
          <a:p>
            <a:pPr>
              <a:buNone/>
            </a:pPr>
            <a:endParaRPr lang="en-US" sz="2600" dirty="0" smtClean="0">
              <a:latin typeface="+mj-lt"/>
            </a:endParaRPr>
          </a:p>
          <a:p>
            <a:pPr>
              <a:buNone/>
            </a:pPr>
            <a:r>
              <a:rPr lang="en-US" sz="2600" dirty="0" smtClean="0">
                <a:latin typeface="+mj-lt"/>
              </a:rPr>
              <a:t>adequate </a:t>
            </a:r>
            <a:r>
              <a:rPr lang="en-US" sz="2600" b="1" u="sng" dirty="0">
                <a:latin typeface="+mj-lt"/>
              </a:rPr>
              <a:t>dose</a:t>
            </a:r>
            <a:r>
              <a:rPr lang="en-US" sz="2600" dirty="0">
                <a:latin typeface="+mj-lt"/>
              </a:rPr>
              <a:t> for </a:t>
            </a:r>
            <a:r>
              <a:rPr lang="en-US" sz="2600" dirty="0" smtClean="0">
                <a:latin typeface="+mj-lt"/>
              </a:rPr>
              <a:t>the sufficient </a:t>
            </a:r>
            <a:r>
              <a:rPr lang="en-US" sz="2600" b="1" u="sng" dirty="0">
                <a:latin typeface="+mj-lt"/>
              </a:rPr>
              <a:t>duration</a:t>
            </a:r>
            <a:r>
              <a:rPr lang="en-US" sz="2600" dirty="0">
                <a:latin typeface="+mj-lt"/>
              </a:rPr>
              <a:t> &amp; appropriate to </a:t>
            </a:r>
            <a:r>
              <a:rPr lang="en-US" sz="2600" dirty="0" smtClean="0">
                <a:latin typeface="+mj-lt"/>
              </a:rPr>
              <a:t>the</a:t>
            </a:r>
          </a:p>
          <a:p>
            <a:pPr>
              <a:buNone/>
            </a:pPr>
            <a:endParaRPr lang="en-US" sz="2600" dirty="0" smtClean="0">
              <a:latin typeface="+mj-lt"/>
            </a:endParaRPr>
          </a:p>
          <a:p>
            <a:pPr>
              <a:buNone/>
            </a:pPr>
            <a:r>
              <a:rPr lang="en-US" sz="2600" dirty="0" smtClean="0">
                <a:latin typeface="+mj-lt"/>
              </a:rPr>
              <a:t>Clinical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smtClean="0">
                <a:latin typeface="+mj-lt"/>
              </a:rPr>
              <a:t>needs </a:t>
            </a:r>
            <a:r>
              <a:rPr lang="en-US" sz="2600" dirty="0">
                <a:latin typeface="+mj-lt"/>
              </a:rPr>
              <a:t>of the patient at lowest</a:t>
            </a:r>
            <a:r>
              <a:rPr lang="en-US" sz="2600" b="1" dirty="0">
                <a:latin typeface="+mj-lt"/>
              </a:rPr>
              <a:t> </a:t>
            </a:r>
            <a:r>
              <a:rPr lang="en-US" sz="2600" b="1" u="sng" dirty="0">
                <a:latin typeface="+mj-lt"/>
              </a:rPr>
              <a:t>cost</a:t>
            </a:r>
            <a:endParaRPr lang="en-GB" sz="2600" b="1" u="sng" dirty="0" smtClean="0">
              <a:latin typeface="+mj-lt"/>
            </a:endParaRPr>
          </a:p>
          <a:p>
            <a:pPr>
              <a:buNone/>
            </a:pPr>
            <a:endParaRPr lang="en-GB" b="1" dirty="0">
              <a:latin typeface="+mj-lt"/>
            </a:endParaRPr>
          </a:p>
          <a:p>
            <a:pPr algn="r">
              <a:buNone/>
            </a:pPr>
            <a:endParaRPr lang="en-GB" sz="2400" b="1" dirty="0" smtClean="0">
              <a:latin typeface="+mj-lt"/>
            </a:endParaRPr>
          </a:p>
          <a:p>
            <a:pPr algn="r">
              <a:buNone/>
            </a:pPr>
            <a:endParaRPr lang="en-GB" sz="2400" b="1" dirty="0">
              <a:latin typeface="+mj-lt"/>
            </a:endParaRPr>
          </a:p>
          <a:p>
            <a:pPr algn="r">
              <a:buNone/>
            </a:pPr>
            <a:r>
              <a:rPr lang="en-GB" sz="2400" b="1" dirty="0" smtClean="0">
                <a:latin typeface="+mj-lt"/>
              </a:rPr>
              <a:t>World Health Organization</a:t>
            </a:r>
            <a:endParaRPr lang="en-US" sz="2400" dirty="0">
              <a:latin typeface="+mj-lt"/>
            </a:endParaRPr>
          </a:p>
        </p:txBody>
      </p:sp>
      <p:pic>
        <p:nvPicPr>
          <p:cNvPr id="32770" name="Picture 2" descr="http://www.gabionline.net/var/gabi/storage/images/media/images/picture-74/7909-2-eng-GB/picture-74_me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28600"/>
            <a:ext cx="19050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Devices to improve compliance</a:t>
            </a:r>
            <a:endParaRPr lang="en-US" dirty="0"/>
          </a:p>
        </p:txBody>
      </p:sp>
      <p:pic>
        <p:nvPicPr>
          <p:cNvPr id="4" name="Picture 6" descr="Click to en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4905375" cy="3619500"/>
          </a:xfrm>
          <a:prstGeom prst="rect">
            <a:avLst/>
          </a:prstGeom>
          <a:noFill/>
        </p:spPr>
      </p:pic>
      <p:pic>
        <p:nvPicPr>
          <p:cNvPr id="5" name="Content Placeholder 4" descr="Adherence: Medication Adherence and Patient Compliance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62600" y="2286000"/>
            <a:ext cx="31242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improved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+mj-lt"/>
              </a:rPr>
              <a:t>Patients		-		</a:t>
            </a:r>
            <a:r>
              <a:rPr lang="en-US" sz="1800" dirty="0" smtClean="0">
                <a:latin typeface="+mj-lt"/>
              </a:rPr>
              <a:t>better outcomes and quality of life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Practitioners</a:t>
            </a:r>
            <a:r>
              <a:rPr lang="en-US" dirty="0" smtClean="0">
                <a:latin typeface="+mj-lt"/>
              </a:rPr>
              <a:t>	-		</a:t>
            </a:r>
            <a:r>
              <a:rPr lang="en-US" sz="1800" dirty="0" smtClean="0">
                <a:latin typeface="+mj-lt"/>
              </a:rPr>
              <a:t>healthier, more loyal patients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Pharmaceutical </a:t>
            </a:r>
            <a:r>
              <a:rPr lang="en-US" dirty="0" smtClean="0">
                <a:latin typeface="+mj-lt"/>
              </a:rPr>
              <a:t>industry-	</a:t>
            </a:r>
            <a:r>
              <a:rPr lang="en-US" sz="1800" dirty="0" smtClean="0">
                <a:latin typeface="+mj-lt"/>
              </a:rPr>
              <a:t>increased sales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Managed </a:t>
            </a:r>
            <a:r>
              <a:rPr lang="en-US" dirty="0" smtClean="0">
                <a:latin typeface="+mj-lt"/>
              </a:rPr>
              <a:t>care	-		</a:t>
            </a:r>
            <a:r>
              <a:rPr lang="en-US" sz="1800" dirty="0" smtClean="0">
                <a:latin typeface="+mj-lt"/>
              </a:rPr>
              <a:t>lower total health care expenditures</a:t>
            </a:r>
            <a:endParaRPr lang="en-US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+mj-lt"/>
              </a:rPr>
              <a:t>Drug use is the end point of the therapeutic consultation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+mj-lt"/>
              </a:rPr>
              <a:t>Prescribers have the responsibility to ensure that the right drug is prescribed, dispensed, and taken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+mj-lt"/>
              </a:rPr>
              <a:t>Methods exist to measure drug use and to change practices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+mj-lt"/>
              </a:rPr>
              <a:t>Improving drug use improves the quality of care and lowers costs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+mj-lt"/>
              </a:rPr>
              <a:t>Better compliance is associated with improved health </a:t>
            </a:r>
            <a:r>
              <a:rPr lang="en-US" sz="2600" dirty="0" smtClean="0">
                <a:latin typeface="+mj-lt"/>
              </a:rPr>
              <a:t>outcome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+mj-lt"/>
              </a:rPr>
              <a:t>Promoting </a:t>
            </a:r>
            <a:r>
              <a:rPr lang="en-US" sz="2600" dirty="0" smtClean="0">
                <a:latin typeface="+mj-lt"/>
              </a:rPr>
              <a:t>the rational use of drugs will finally results in improved quality, increased accessibility and better quality of life for the community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http://t2.gstatic.com/images?q=tbn:ANd9GcR_sPhxQe-5mzMplY_twIb56CpIqS6WMexyMrAzsLPKGAlcIIUc2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3914775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028" descr="drivi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29581"/>
            <a:ext cx="6400800" cy="4267200"/>
          </a:xfrm>
          <a:prstGeom prst="rect">
            <a:avLst/>
          </a:prstGeom>
          <a:noFill/>
        </p:spPr>
      </p:pic>
      <p:pic>
        <p:nvPicPr>
          <p:cNvPr id="4098" name="Picture 2" descr="http://t3.gstatic.com/images?q=tbn:ANd9GcRduOQ7I2oZpmV3JhK1dehCMthU-UG-ybjG4TIz934vFkKaN4G8la3jNnf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81000"/>
            <a:ext cx="3733800" cy="103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Rational use of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sz="2600" dirty="0" smtClean="0">
                <a:latin typeface="+mj-lt"/>
              </a:rPr>
              <a:t>Rational use of drugs is based on </a:t>
            </a:r>
            <a:r>
              <a:rPr lang="en-US" sz="2600" b="1" u="sng" dirty="0" smtClean="0">
                <a:solidFill>
                  <a:schemeClr val="tx2"/>
                </a:solidFill>
                <a:latin typeface="+mj-lt"/>
              </a:rPr>
              <a:t>“Rule of Right”</a:t>
            </a:r>
            <a:r>
              <a:rPr lang="en-US" sz="2600" b="1" u="sng" dirty="0">
                <a:solidFill>
                  <a:schemeClr val="tx2"/>
                </a:solidFill>
                <a:latin typeface="+mj-lt"/>
              </a:rPr>
              <a:t> </a:t>
            </a:r>
            <a:endParaRPr lang="en-US" sz="2600" b="1" u="sng" dirty="0" smtClean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en-US" sz="2600" dirty="0" smtClean="0"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en-US" sz="2600" dirty="0" smtClean="0">
                <a:latin typeface="+mj-lt"/>
              </a:rPr>
              <a:t>The 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right medicine</a:t>
            </a:r>
            <a:r>
              <a:rPr lang="en-US" sz="2600" dirty="0" smtClean="0">
                <a:latin typeface="+mj-lt"/>
              </a:rPr>
              <a:t> at the 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right time</a:t>
            </a:r>
            <a:r>
              <a:rPr lang="en-US" sz="2600" dirty="0" smtClean="0">
                <a:latin typeface="+mj-lt"/>
              </a:rPr>
              <a:t> with the </a:t>
            </a:r>
            <a:r>
              <a:rPr lang="en-US" sz="2600" dirty="0" smtClean="0">
                <a:solidFill>
                  <a:srgbClr val="FF0000"/>
                </a:solidFill>
                <a:latin typeface="+mj-lt"/>
              </a:rPr>
              <a:t>right dosages</a:t>
            </a:r>
            <a:r>
              <a:rPr lang="en-US" sz="2600" dirty="0" smtClean="0">
                <a:latin typeface="+mj-lt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2600" dirty="0" smtClean="0">
                <a:latin typeface="+mj-lt"/>
              </a:rPr>
              <a:t>It should fulfill the SANE criteria: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+mj-lt"/>
              </a:rPr>
              <a:t>Safety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+mj-lt"/>
              </a:rPr>
              <a:t>Affordability</a:t>
            </a:r>
            <a:endParaRPr lang="en-US" sz="2600" dirty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+mj-lt"/>
              </a:rPr>
              <a:t>Need</a:t>
            </a:r>
            <a:endParaRPr lang="en-US" sz="2600" dirty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+mj-lt"/>
              </a:rPr>
              <a:t>Efficacy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1746" name="Picture 2" descr="http://www.gabionline.net/var/gabi/storage/images/media/images/picture-74/7909-2-eng-GB/picture-74_me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524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rational prescribing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+mj-lt"/>
              </a:rPr>
              <a:t>Specific diagnosis</a:t>
            </a:r>
          </a:p>
          <a:p>
            <a:r>
              <a:rPr lang="en-US" sz="2600" dirty="0" smtClean="0">
                <a:latin typeface="+mj-lt"/>
              </a:rPr>
              <a:t>Appropriate indication</a:t>
            </a:r>
          </a:p>
          <a:p>
            <a:r>
              <a:rPr lang="en-US" sz="2600" dirty="0" smtClean="0">
                <a:latin typeface="+mj-lt"/>
              </a:rPr>
              <a:t>Appropriate medicines</a:t>
            </a:r>
          </a:p>
          <a:p>
            <a:r>
              <a:rPr lang="en-US" sz="2600" dirty="0" smtClean="0">
                <a:latin typeface="+mj-lt"/>
              </a:rPr>
              <a:t>Appropriate patient</a:t>
            </a:r>
          </a:p>
          <a:p>
            <a:r>
              <a:rPr lang="en-US" sz="2600" dirty="0" smtClean="0">
                <a:latin typeface="+mj-lt"/>
              </a:rPr>
              <a:t>Appropriate dosage</a:t>
            </a:r>
          </a:p>
          <a:p>
            <a:r>
              <a:rPr lang="en-US" sz="2600" dirty="0" smtClean="0">
                <a:latin typeface="+mj-lt"/>
              </a:rPr>
              <a:t>Appropriate duration</a:t>
            </a:r>
          </a:p>
          <a:p>
            <a:r>
              <a:rPr lang="en-US" sz="2600" dirty="0" smtClean="0">
                <a:latin typeface="+mj-lt"/>
              </a:rPr>
              <a:t>Appropriate Route of administration</a:t>
            </a:r>
          </a:p>
          <a:p>
            <a:r>
              <a:rPr lang="en-US" sz="2600" dirty="0" smtClean="0">
                <a:latin typeface="+mj-lt"/>
              </a:rPr>
              <a:t>Appropriate Information &amp; monitoring</a:t>
            </a:r>
          </a:p>
          <a:p>
            <a:pPr algn="r">
              <a:buNone/>
            </a:pPr>
            <a:endParaRPr lang="en-US" sz="1500" dirty="0" smtClean="0"/>
          </a:p>
          <a:p>
            <a:pPr algn="r">
              <a:buNone/>
            </a:pPr>
            <a:r>
              <a:rPr lang="en-US" sz="1500" dirty="0" smtClean="0">
                <a:latin typeface="+mj-lt"/>
              </a:rPr>
              <a:t>WHO, Dept. Essential Drugs and Medicines Policy</a:t>
            </a:r>
            <a:endParaRPr lang="en-US" sz="1500" dirty="0">
              <a:latin typeface="+mj-lt"/>
            </a:endParaRPr>
          </a:p>
        </p:txBody>
      </p:sp>
      <p:pic>
        <p:nvPicPr>
          <p:cNvPr id="30722" name="Picture 2" descr="http://t3.gstatic.com/images?q=tbn:ANd9GcReFGGfWCkLzSQuZGbg_ps37Tc5wmem9nQqi5X_G09MHpX3v52O9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752600"/>
            <a:ext cx="3581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Rationale behind rationale use of drugs </a:t>
            </a:r>
            <a:br>
              <a:rPr lang="en-US" sz="3200" dirty="0" smtClean="0"/>
            </a:br>
            <a:r>
              <a:rPr lang="en-US" sz="2700" dirty="0" smtClean="0"/>
              <a:t>(Factors </a:t>
            </a:r>
            <a:r>
              <a:rPr lang="en-US" sz="2700" dirty="0"/>
              <a:t>that have led </a:t>
            </a:r>
            <a:r>
              <a:rPr lang="en-US" sz="2700" dirty="0" smtClean="0"/>
              <a:t>sudden realization </a:t>
            </a:r>
            <a:r>
              <a:rPr lang="en-US" sz="2700" dirty="0"/>
              <a:t>for rational drug </a:t>
            </a:r>
            <a:r>
              <a:rPr lang="en-US" sz="2700" dirty="0" smtClean="0"/>
              <a:t>use)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Drug explosion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Efforts </a:t>
            </a:r>
            <a:r>
              <a:rPr lang="en-US" sz="2400" dirty="0">
                <a:latin typeface="+mj-lt"/>
              </a:rPr>
              <a:t>to prevent the 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	development of resistance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Growing </a:t>
            </a:r>
            <a:r>
              <a:rPr lang="en-US" sz="2400" dirty="0" smtClean="0">
                <a:latin typeface="+mj-lt"/>
              </a:rPr>
              <a:t>awareness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Increased </a:t>
            </a:r>
            <a:r>
              <a:rPr lang="en-US" sz="2400" dirty="0">
                <a:latin typeface="+mj-lt"/>
              </a:rPr>
              <a:t>cost of the </a:t>
            </a:r>
            <a:r>
              <a:rPr lang="en-US" sz="2400" dirty="0" smtClean="0">
                <a:latin typeface="+mj-lt"/>
              </a:rPr>
              <a:t>treatment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Consumer </a:t>
            </a:r>
            <a:r>
              <a:rPr lang="en-US" sz="2400" dirty="0">
                <a:latin typeface="+mj-lt"/>
              </a:rPr>
              <a:t>protection Act. (CPA)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29700" name="Picture 4" descr="http://www.drugrehabranch.com/resources/OTC.bmp/image_pre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295400"/>
            <a:ext cx="3124200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Irrational Prescribing (common patterns)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>
                <a:latin typeface="+mj-lt"/>
              </a:rPr>
              <a:t>Use of medicines when no medicine is indicated</a:t>
            </a:r>
          </a:p>
          <a:p>
            <a:r>
              <a:rPr lang="en-US" sz="2600" dirty="0" smtClean="0">
                <a:latin typeface="+mj-lt"/>
              </a:rPr>
              <a:t>Use of wrong medicine</a:t>
            </a:r>
          </a:p>
          <a:p>
            <a:r>
              <a:rPr lang="en-US" sz="2600" dirty="0" smtClean="0">
                <a:latin typeface="+mj-lt"/>
              </a:rPr>
              <a:t>Use of medicine with doubtful efficacy</a:t>
            </a:r>
          </a:p>
          <a:p>
            <a:r>
              <a:rPr lang="en-US" sz="2600" dirty="0" smtClean="0">
                <a:latin typeface="+mj-lt"/>
              </a:rPr>
              <a:t>Use of medicine having uncertain safety status</a:t>
            </a:r>
          </a:p>
          <a:p>
            <a:r>
              <a:rPr lang="en-US" sz="2600" dirty="0" smtClean="0">
                <a:latin typeface="+mj-lt"/>
              </a:rPr>
              <a:t>Failure to provide available safe &amp; effective drug</a:t>
            </a:r>
          </a:p>
          <a:p>
            <a:r>
              <a:rPr lang="en-US" sz="2600" dirty="0" smtClean="0">
                <a:latin typeface="+mj-lt"/>
              </a:rPr>
              <a:t>Use of correct medicine with incorrect administration, dose &amp; duration</a:t>
            </a:r>
          </a:p>
          <a:p>
            <a:r>
              <a:rPr lang="en-US" sz="2600" dirty="0" smtClean="0">
                <a:latin typeface="+mj-lt"/>
              </a:rPr>
              <a:t>Prescribing new costly medicine when cheaper alternative is available</a:t>
            </a:r>
          </a:p>
          <a:p>
            <a:r>
              <a:rPr lang="en-US" sz="2600" dirty="0" smtClean="0">
                <a:latin typeface="+mj-lt"/>
              </a:rPr>
              <a:t>Indiscriminate use of injections</a:t>
            </a:r>
          </a:p>
          <a:p>
            <a:r>
              <a:rPr lang="en-US" sz="2600" dirty="0" smtClean="0">
                <a:latin typeface="+mj-lt"/>
              </a:rPr>
              <a:t>Over use &amp; misuse of drugs especially antibiotics</a:t>
            </a:r>
          </a:p>
          <a:p>
            <a:r>
              <a:rPr lang="en-US" sz="2600" dirty="0" smtClean="0">
                <a:latin typeface="+mj-lt"/>
              </a:rPr>
              <a:t>inadequate treatment of serious illness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REASONS FOR IRRATIONAL USE OF DRUGS</a:t>
            </a:r>
            <a:br>
              <a:rPr lang="en-US" sz="3200" b="1" dirty="0" smtClean="0"/>
            </a:br>
            <a:r>
              <a:rPr lang="en-US" sz="3200" dirty="0" smtClean="0"/>
              <a:t>(OBSTACLES IN RATIONAL DRUG USE)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Lack of information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Faulty &amp; inadequate training &amp; education of medical graduates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Poor communication between health professional &amp; patient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Lack of diagnostic facilities/Uncertainty of diagnosis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Demand from the patient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Defective drug supply system &amp; ineffective drug regulation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Promotional activities of pharmaceutical industries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HAZARDS OF IRRATIONAL USE OF DRUGS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Ineffective </a:t>
            </a:r>
            <a:r>
              <a:rPr lang="en-US" sz="2400" dirty="0">
                <a:latin typeface="+mj-lt"/>
              </a:rPr>
              <a:t>&amp; unsafe </a:t>
            </a:r>
            <a:r>
              <a:rPr lang="en-US" sz="2400" dirty="0" smtClean="0">
                <a:latin typeface="+mj-lt"/>
              </a:rPr>
              <a:t>treatment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Exacerbation </a:t>
            </a:r>
            <a:r>
              <a:rPr lang="en-US" sz="2400" dirty="0">
                <a:latin typeface="+mj-lt"/>
              </a:rPr>
              <a:t>or prolongation of </a:t>
            </a:r>
            <a:r>
              <a:rPr lang="en-US" sz="2400" dirty="0" smtClean="0">
                <a:latin typeface="+mj-lt"/>
              </a:rPr>
              <a:t>illness.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Distress </a:t>
            </a:r>
            <a:r>
              <a:rPr lang="en-US" sz="2400" dirty="0">
                <a:latin typeface="+mj-lt"/>
              </a:rPr>
              <a:t>&amp; harm to </a:t>
            </a:r>
            <a:r>
              <a:rPr lang="en-US" sz="2400" dirty="0" smtClean="0">
                <a:latin typeface="+mj-lt"/>
              </a:rPr>
              <a:t>patient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+mj-lt"/>
              </a:rPr>
              <a:t>Increase </a:t>
            </a:r>
            <a:r>
              <a:rPr lang="en-US" sz="2400" dirty="0">
                <a:latin typeface="+mj-lt"/>
              </a:rPr>
              <a:t>the cost of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743</TotalTime>
  <Words>1449</Words>
  <Application>Microsoft Office PowerPoint</Application>
  <PresentationFormat>On-screen Show (4:3)</PresentationFormat>
  <Paragraphs>362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Rational use of drugs  &amp;  compliance</vt:lpstr>
      <vt:lpstr>Learning Objectives</vt:lpstr>
      <vt:lpstr>Rational use of drugs</vt:lpstr>
      <vt:lpstr>Rational use of drugs</vt:lpstr>
      <vt:lpstr>Criteria for rational prescribing</vt:lpstr>
      <vt:lpstr>Rationale behind rationale use of drugs  (Factors that have led sudden realization for rational drug use)</vt:lpstr>
      <vt:lpstr>Irrational Prescribing (common patterns)</vt:lpstr>
      <vt:lpstr>REASONS FOR IRRATIONAL USE OF DRUGS (OBSTACLES IN RATIONAL DRUG USE)</vt:lpstr>
      <vt:lpstr>HAZARDS OF IRRATIONAL USE OF DRUGS</vt:lpstr>
      <vt:lpstr>Problem of irrational use</vt:lpstr>
      <vt:lpstr>Adverse drug events</vt:lpstr>
      <vt:lpstr>Cycle to improve Rational use of drugs</vt:lpstr>
      <vt:lpstr>Rational use of drugs</vt:lpstr>
      <vt:lpstr>Strategies to Improve Use of Drugs</vt:lpstr>
      <vt:lpstr>Educational Strategies Goal: to inform or persuade</vt:lpstr>
      <vt:lpstr>Managerial strategies  Goal: to structure or guide decisions</vt:lpstr>
      <vt:lpstr>Regulatory strategies  Goal: to restrict or limit decisions </vt:lpstr>
      <vt:lpstr>Choosing an Intervention</vt:lpstr>
      <vt:lpstr> strategies to promote  Rational Use of Drugs  (world health organization) </vt:lpstr>
      <vt:lpstr>COMPLIANCE</vt:lpstr>
      <vt:lpstr> COMPLIANCE  (adherence, concordance or capacitance, Alliance, Fidelity)  </vt:lpstr>
      <vt:lpstr>Average of expert’s preferred definition</vt:lpstr>
      <vt:lpstr>Compliance (The pot of gold)</vt:lpstr>
      <vt:lpstr>Partial or Non-compliance</vt:lpstr>
      <vt:lpstr>Leading Reasons for  Medication Noncompliance</vt:lpstr>
      <vt:lpstr>Patients at higher risk</vt:lpstr>
      <vt:lpstr>Harms of Non-Compliance Noncompliance is dangerous and costly as many illnesses Increases the cost of healthcare as a result of adverse outcomes </vt:lpstr>
      <vt:lpstr>Medication Non-Compliance</vt:lpstr>
      <vt:lpstr>Strategies to improve  compliance</vt:lpstr>
      <vt:lpstr>Devices to improve compliance</vt:lpstr>
      <vt:lpstr>Benefits of improved compliance</vt:lpstr>
      <vt:lpstr>CONCLUSION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use of drugs  &amp;  compliance</dc:title>
  <dc:creator>User</dc:creator>
  <cp:lastModifiedBy>User</cp:lastModifiedBy>
  <cp:revision>79</cp:revision>
  <dcterms:created xsi:type="dcterms:W3CDTF">2011-09-08T09:26:01Z</dcterms:created>
  <dcterms:modified xsi:type="dcterms:W3CDTF">2011-09-12T21:20:08Z</dcterms:modified>
</cp:coreProperties>
</file>