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5"/>
  </p:handoutMasterIdLst>
  <p:sldIdLst>
    <p:sldId id="256" r:id="rId2"/>
    <p:sldId id="278" r:id="rId3"/>
    <p:sldId id="276" r:id="rId4"/>
    <p:sldId id="257" r:id="rId5"/>
    <p:sldId id="273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7" r:id="rId22"/>
    <p:sldId id="272" r:id="rId23"/>
    <p:sldId id="275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40" d="100"/>
          <a:sy n="40" d="100"/>
        </p:scale>
        <p:origin x="-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4555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C872D63-12D0-400B-B70C-7AE9655B8B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2358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8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4A8B9D-EF95-43E2-A20B-F3A7E453D0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07CD-A96C-4A0D-8D17-21E1C4CB93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A59A-6B08-4480-ACB5-693CF280AC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72CD6-6CFA-409E-8FD7-8B4FB2831B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84EB5-3F65-47F1-8342-2EA7BE344F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FCBC5-FE59-4C98-9E74-91A5A99080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A0747-E902-4BB1-AF0C-DD13BE5F84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B5EFE-6F49-4704-B516-6F977EF730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C4A6-396A-4153-9FCA-C385BBA251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4749-EB41-4BA5-BAED-D8880D97210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4E94B-5C73-4FC5-BAD3-CB0AABF8F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7177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253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3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3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3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3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3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3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4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5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6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6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717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63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64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65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DE32A7E5-E3CE-47CC-9713-0861BF9A3F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6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066800"/>
            <a:ext cx="7467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EVOLUTION &amp;CONCEPTS OF</a:t>
            </a:r>
            <a:b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FAMILY MEDICINE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124200"/>
            <a:ext cx="6400800" cy="2819400"/>
          </a:xfrm>
        </p:spPr>
        <p:txBody>
          <a:bodyPr/>
          <a:lstStyle/>
          <a:p>
            <a:pPr eaLnBrk="1" hangingPunct="1">
              <a:defRPr/>
            </a:pPr>
            <a:endParaRPr lang="en-US" i="1" smtClean="0">
              <a:solidFill>
                <a:srgbClr val="FFCCFF"/>
              </a:solidFill>
            </a:endParaRPr>
          </a:p>
          <a:p>
            <a:pPr eaLnBrk="1" hangingPunct="1">
              <a:defRPr/>
            </a:pPr>
            <a:r>
              <a:rPr lang="en-US" i="1" smtClean="0">
                <a:solidFill>
                  <a:srgbClr val="FFCCFF"/>
                </a:solidFill>
              </a:rPr>
              <a:t>Dr. Riaz Qureshi</a:t>
            </a:r>
          </a:p>
          <a:p>
            <a:pPr eaLnBrk="1" hangingPunct="1">
              <a:defRPr/>
            </a:pPr>
            <a:r>
              <a:rPr lang="en-US" i="1" smtClean="0">
                <a:solidFill>
                  <a:srgbClr val="FFCCFF"/>
                </a:solidFill>
              </a:rPr>
              <a:t>Distinguished Professor </a:t>
            </a:r>
          </a:p>
          <a:p>
            <a:pPr eaLnBrk="1" hangingPunct="1">
              <a:defRPr/>
            </a:pPr>
            <a:r>
              <a:rPr lang="en-US" i="1" smtClean="0">
                <a:solidFill>
                  <a:srgbClr val="FFCCFF"/>
                </a:solidFill>
              </a:rPr>
              <a:t>Department of Family &amp; Community Medicine</a:t>
            </a:r>
          </a:p>
          <a:p>
            <a:pPr eaLnBrk="1" hangingPunct="1">
              <a:defRPr/>
            </a:pPr>
            <a:r>
              <a:rPr lang="en-US" i="1" smtClean="0">
                <a:solidFill>
                  <a:srgbClr val="FFCCFF"/>
                </a:solidFill>
              </a:rPr>
              <a:t>King Saud University, Riyadh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66800" y="304800"/>
            <a:ext cx="77724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Cs OF FAMILY PRACTICE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668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	C	=   Caring/Compassionate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	C	=   Clinically Competent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	C	=   Cost-effective Care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 	C	=   Continuity of Care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5. 	C	=   Comprehensive Care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6.	C	=   Common Problems Management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7.	C	=   Co-ordination of Care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8.	C	=   Community-based Care &amp; Research</a:t>
            </a:r>
          </a:p>
          <a:p>
            <a:pPr algn="just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9. 	C	=   Continuing Medical Education</a:t>
            </a:r>
          </a:p>
          <a:p>
            <a:pPr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10. 	C	=   Communication &amp; Counseling 			      Skills` with confidentiality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66800" y="7620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	C  =  CARING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66800" y="25908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Caring/Compassionate care</a:t>
            </a:r>
          </a:p>
          <a:p>
            <a:pPr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An essential quality in a Family Physician</a:t>
            </a:r>
          </a:p>
          <a:p>
            <a:pPr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Personal Care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477000" y="381000"/>
          <a:ext cx="2362200" cy="1338263"/>
        </p:xfrm>
        <a:graphic>
          <a:graphicData uri="http://schemas.openxmlformats.org/presentationml/2006/ole">
            <p:oleObj spid="_x0000_s1026" name="Clip" r:id="rId4" imgW="4960800" imgH="28112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66800" y="762000"/>
            <a:ext cx="739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	C   =    CLINICALLY</a:t>
            </a:r>
            <a:b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  COMPETENT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6800" y="2362200"/>
            <a:ext cx="746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Only caring is not enough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Need for 4 years training after graduation and internship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467600" y="228600"/>
          <a:ext cx="1108075" cy="2084388"/>
        </p:xfrm>
        <a:graphic>
          <a:graphicData uri="http://schemas.openxmlformats.org/presentationml/2006/ole">
            <p:oleObj spid="_x0000_s2050" name="Clip" r:id="rId4" imgW="1728720" imgH="32526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668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	C  =  COST- EFFECTIVE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066800" y="21336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In time and money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Gate keeper-  Appropriate resources use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Use of time as a diagnostic tool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66800" y="685800"/>
            <a:ext cx="739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	C   =   CONTINUITY </a:t>
            </a:r>
            <a:b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 OF CARE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66800" y="26670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For acute, chronic, from childhood to old age, and terminal care patients and those requiring rehabilitation.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Preventive care/ Promotion of health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Care from cradle to grave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272338" y="304800"/>
          <a:ext cx="1871662" cy="1730375"/>
        </p:xfrm>
        <a:graphic>
          <a:graphicData uri="http://schemas.openxmlformats.org/presentationml/2006/ole">
            <p:oleObj spid="_x0000_s3074" name="Clip" r:id="rId4" imgW="3285720" imgH="3038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7620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lvl="2" indent="-457200"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		C   =   COMPREHENSIVE </a:t>
            </a:r>
          </a:p>
          <a:p>
            <a:pPr marL="457200" indent="-457200"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   CARE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800" y="2667000"/>
            <a:ext cx="739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Responsibility for every problem a patient presents with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Physical, Psychological &amp; Social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Holistic approach with triple diagnosis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66800" y="304800"/>
            <a:ext cx="807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defRPr/>
            </a:pPr>
            <a: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	C  =   COMMON PROBLEMS</a:t>
            </a:r>
            <a:b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   MANAGEMENT      </a:t>
            </a:r>
          </a:p>
          <a:p>
            <a:pPr marL="457200" indent="-457200">
              <a:defRPr/>
            </a:pPr>
            <a: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EXPERTISE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66800" y="2514600"/>
            <a:ext cx="7391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e.g. Hypertension, Diabetes, Asthma, Depression, Anemia, Allergic Rhinitis, Urinary Tract Infection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Common problems in children and women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66800" y="685800"/>
            <a:ext cx="784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	C  =   CONTINUING   			   	   MEDICAL 		 			  EDUCATION (CME)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90600" y="2819400"/>
            <a:ext cx="739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To keep up-to-date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Need for breath of knowledge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124200" y="4724400"/>
          <a:ext cx="2514600" cy="1793875"/>
        </p:xfrm>
        <a:graphic>
          <a:graphicData uri="http://schemas.openxmlformats.org/presentationml/2006/ole">
            <p:oleObj spid="_x0000_s4098" name="Clip" r:id="rId4" imgW="4006800" imgH="2856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66800" y="533400"/>
            <a:ext cx="7391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	C   =   CO-ORDINATION</a:t>
            </a:r>
            <a:b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   OF CARE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066800" y="2438400"/>
            <a:ext cx="7391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200"/>
              <a:t>Patient’s advocate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200"/>
              <a:t>Organizing multiple sources of help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410200" y="4038600"/>
          <a:ext cx="2413000" cy="1851025"/>
        </p:xfrm>
        <a:graphic>
          <a:graphicData uri="http://schemas.openxmlformats.org/presentationml/2006/ole">
            <p:oleObj spid="_x0000_s5122" name="Clip" r:id="rId4" imgW="4519440" imgH="34668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66800" y="5334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b="1" i="1">
                <a:solidFill>
                  <a:schemeClr val="tx2"/>
                </a:solidFill>
              </a:rPr>
              <a:t>9.	C  =  COMMUNITY BASED</a:t>
            </a:r>
            <a:br>
              <a:rPr lang="en-US" sz="4000" b="1" i="1">
                <a:solidFill>
                  <a:schemeClr val="tx2"/>
                </a:solidFill>
              </a:rPr>
            </a:br>
            <a:r>
              <a:rPr lang="en-US" sz="4000" b="1" i="1">
                <a:solidFill>
                  <a:schemeClr val="tx2"/>
                </a:solidFill>
              </a:rPr>
              <a:t>	        CARE AND RESEARCH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668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Care nearer patients’ home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Preventive, promotive, rehabilitative and curative care in patients own environment.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Relevant research within the patient’s own surroundings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en-US" dirty="0" smtClean="0"/>
              <a:t>Become familiar with the history and evolution of Family Medicine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- Understand the concepts of Family Medicine and its central &amp; universal role in the health care system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- Become aware of the desirable qualities of a Family Physician and essentials of a Family Medicine consultation</a:t>
            </a:r>
          </a:p>
          <a:p>
            <a:pPr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66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	C  =  COMMUNICATION &amp;</a:t>
            </a:r>
            <a:b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COUNSELING SKILLS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066800" y="2590800"/>
            <a:ext cx="739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Essential for compliance of advice and treatment/sharing understanding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Confidentiality and safety netting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Needed for patient satisfaction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Involving patient in the management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Essentials of a Family Medicine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Meet &amp; greet</a:t>
            </a:r>
          </a:p>
          <a:p>
            <a:pPr>
              <a:defRPr/>
            </a:pPr>
            <a:r>
              <a:rPr lang="en-US" sz="2400" dirty="0" smtClean="0"/>
              <a:t>All the components of history including medication, personal and Psychosocial with patient centered approach</a:t>
            </a:r>
          </a:p>
          <a:p>
            <a:pPr>
              <a:defRPr/>
            </a:pPr>
            <a:r>
              <a:rPr lang="en-US" sz="2400" dirty="0" smtClean="0"/>
              <a:t>Summarization</a:t>
            </a:r>
          </a:p>
          <a:p>
            <a:pPr>
              <a:defRPr/>
            </a:pPr>
            <a:r>
              <a:rPr lang="en-US" sz="2400" dirty="0" smtClean="0"/>
              <a:t>ICE: Ideas, concerns &amp;expectations and effects on patient’s day to day life &amp; work</a:t>
            </a:r>
          </a:p>
          <a:p>
            <a:pPr>
              <a:defRPr/>
            </a:pPr>
            <a:r>
              <a:rPr lang="en-US" sz="2400" smtClean="0"/>
              <a:t>Examination/Diagnosis </a:t>
            </a:r>
            <a:r>
              <a:rPr lang="en-US" sz="2400" dirty="0" smtClean="0"/>
              <a:t>? Differential diagnosis?</a:t>
            </a:r>
          </a:p>
          <a:p>
            <a:pPr>
              <a:defRPr/>
            </a:pPr>
            <a:r>
              <a:rPr lang="en-US" sz="2400" dirty="0" smtClean="0"/>
              <a:t>Investigations &amp; Management with patients involvement, safety netting , appropriate F/U  &amp; Referral?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CONCLUSION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66800" y="1752600"/>
            <a:ext cx="784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principles and competencies required for the practice of Family Medicine are universal.</a:t>
            </a:r>
          </a:p>
          <a:p>
            <a:pPr>
              <a:spcBef>
                <a:spcPct val="20000"/>
              </a:spcBef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They are applicable to all cultures and all social groups, from richest to the poorest in the community.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467600" y="228600"/>
          <a:ext cx="1368425" cy="1371600"/>
        </p:xfrm>
        <a:graphic>
          <a:graphicData uri="http://schemas.openxmlformats.org/presentationml/2006/ole">
            <p:oleObj spid="_x0000_s6146" name="Clip" r:id="rId3" imgW="3452400" imgH="34585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  <a:endParaRPr lang="en-GB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514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Have a nice day</a:t>
            </a: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Family Medicine</a:t>
            </a:r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EVOLUTION: The age of the General Practitioner / The age of Specialization/Family Medicine as a Clinical and Academic Discipline 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48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Major barriers to equitable health care - WHO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i="1" smtClean="0"/>
              <a:t>Unequal access to disease prevention &amp; care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i="1" smtClean="0"/>
              <a:t>Rising cost of health care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i="1" smtClean="0"/>
              <a:t>Inefficient health care system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i="1" smtClean="0"/>
              <a:t>Lack of emphasis on Generalists’ (Family Medicine) training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overcome these barriers ?</a:t>
            </a:r>
            <a:br>
              <a:rPr lang="en-US" smtClean="0"/>
            </a:br>
            <a:endParaRPr lang="en-GB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WHO also states, that the best option to overcome these barriers is to utilize the services of trained Family Physicians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 outcome indicators</a:t>
            </a:r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Barbra </a:t>
            </a:r>
            <a:r>
              <a:rPr lang="en-US" sz="2800" dirty="0" err="1" smtClean="0"/>
              <a:t>Starfield</a:t>
            </a:r>
            <a:r>
              <a:rPr lang="en-US" sz="2800" dirty="0" smtClean="0"/>
              <a:t> study confirmed that the central role of Family Medicine in the health care system of a country results in  enhanced quality &amp; cost-effective care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She proved in a large multicentre study that the health outcome indicators are significantly better in those countries in which Family Medicine plays a central role in the health care system 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91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Problems in the community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14600" y="1676400"/>
            <a:ext cx="4876800" cy="411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2514600" y="3733800"/>
            <a:ext cx="2362200" cy="2057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514600" y="5105400"/>
            <a:ext cx="6096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581400" y="2057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81400" y="2133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75% Self care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90800" y="3962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25% Consult FP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514600" y="51816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2.5%</a:t>
            </a:r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3200400" y="5334000"/>
            <a:ext cx="228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429000" y="510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Hosp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Concepts of Family Medicine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668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  <a:r>
              <a:rPr lang="en-US" sz="3200" dirty="0">
                <a:solidFill>
                  <a:schemeClr val="tx2"/>
                </a:solidFill>
              </a:rPr>
              <a:t>  </a:t>
            </a:r>
            <a:r>
              <a:rPr 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Family Medicine is a medical specialty of first contact with the patients and is devoted to providing preventive, </a:t>
            </a:r>
            <a:r>
              <a:rPr lang="en-US" sz="30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promotive</a:t>
            </a:r>
            <a:r>
              <a:rPr 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rehabilitative and curative care, with emphasis on the physical, psychological and social aspects, for the patient, his family and community.</a:t>
            </a:r>
          </a:p>
          <a:p>
            <a:pPr algn="just">
              <a:spcBef>
                <a:spcPct val="20000"/>
              </a:spcBef>
              <a:defRPr/>
            </a:pPr>
            <a:endParaRPr lang="en-US" sz="30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scope is not limited by system, organ, disease entity, age or sex.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3048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Need For Trained Family Physicians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19200" y="19812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central role of a well trained Family Physician in health care is well recognized in: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Developed countries -- UK, USA and Canada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Oil rich countries -- Saudi Arabia and Kuwait?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Developing countries -- ? ? ? ? ?</a:t>
            </a:r>
          </a:p>
          <a:p>
            <a:pPr>
              <a:spcBef>
                <a:spcPct val="20000"/>
              </a:spcBef>
              <a:defRPr/>
            </a:pPr>
            <a:r>
              <a:rPr lang="en-US" sz="30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need is even greater in  all less developed countries.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395</TotalTime>
  <Words>671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Wingdings</vt:lpstr>
      <vt:lpstr>Calibri</vt:lpstr>
      <vt:lpstr>Azure</vt:lpstr>
      <vt:lpstr>Microsoft Clip Gallery</vt:lpstr>
      <vt:lpstr>EVOLUTION &amp;CONCEPTS OF FAMILY MEDICINE</vt:lpstr>
      <vt:lpstr>Objectives</vt:lpstr>
      <vt:lpstr>History of Family Medicine</vt:lpstr>
      <vt:lpstr>Major barriers to equitable health care - WHO</vt:lpstr>
      <vt:lpstr>How to overcome these barriers ? </vt:lpstr>
      <vt:lpstr>Health outcome indicators</vt:lpstr>
      <vt:lpstr>Problems in the community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Essentials of a Family Medicine Consultation</vt:lpstr>
      <vt:lpstr>Slide 22</vt:lpstr>
      <vt:lpstr>Thank you</vt:lpstr>
    </vt:vector>
  </TitlesOfParts>
  <Company>The Aga Khan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CENTRAL ROLE OF FAMILY MEDICINE IN YOUR HEALTH</dc:title>
  <dc:creator>CHS-Information Systems Unit</dc:creator>
  <cp:lastModifiedBy>ksupy</cp:lastModifiedBy>
  <cp:revision>27</cp:revision>
  <cp:lastPrinted>2003-06-11T06:28:58Z</cp:lastPrinted>
  <dcterms:created xsi:type="dcterms:W3CDTF">2003-05-19T09:10:38Z</dcterms:created>
  <dcterms:modified xsi:type="dcterms:W3CDTF">2012-04-03T09:10:24Z</dcterms:modified>
</cp:coreProperties>
</file>