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63"/>
  </p:notesMasterIdLst>
  <p:sldIdLst>
    <p:sldId id="256" r:id="rId2"/>
    <p:sldId id="261" r:id="rId3"/>
    <p:sldId id="259" r:id="rId4"/>
    <p:sldId id="262" r:id="rId5"/>
    <p:sldId id="263" r:id="rId6"/>
    <p:sldId id="264" r:id="rId7"/>
    <p:sldId id="265" r:id="rId8"/>
    <p:sldId id="266" r:id="rId9"/>
    <p:sldId id="267" r:id="rId10"/>
    <p:sldId id="268" r:id="rId11"/>
    <p:sldId id="269" r:id="rId12"/>
    <p:sldId id="285" r:id="rId13"/>
    <p:sldId id="286" r:id="rId14"/>
    <p:sldId id="287" r:id="rId15"/>
    <p:sldId id="270" r:id="rId16"/>
    <p:sldId id="271" r:id="rId17"/>
    <p:sldId id="272" r:id="rId18"/>
    <p:sldId id="273" r:id="rId19"/>
    <p:sldId id="337" r:id="rId20"/>
    <p:sldId id="338" r:id="rId21"/>
    <p:sldId id="329" r:id="rId22"/>
    <p:sldId id="330" r:id="rId23"/>
    <p:sldId id="331" r:id="rId24"/>
    <p:sldId id="332" r:id="rId25"/>
    <p:sldId id="333" r:id="rId26"/>
    <p:sldId id="339" r:id="rId27"/>
    <p:sldId id="274" r:id="rId28"/>
    <p:sldId id="275" r:id="rId29"/>
    <p:sldId id="276" r:id="rId30"/>
    <p:sldId id="288" r:id="rId31"/>
    <p:sldId id="277" r:id="rId32"/>
    <p:sldId id="278" r:id="rId33"/>
    <p:sldId id="279" r:id="rId34"/>
    <p:sldId id="280" r:id="rId35"/>
    <p:sldId id="281" r:id="rId36"/>
    <p:sldId id="282" r:id="rId37"/>
    <p:sldId id="283" r:id="rId38"/>
    <p:sldId id="291" r:id="rId39"/>
    <p:sldId id="334" r:id="rId40"/>
    <p:sldId id="342" r:id="rId41"/>
    <p:sldId id="340" r:id="rId42"/>
    <p:sldId id="341" r:id="rId43"/>
    <p:sldId id="290" r:id="rId44"/>
    <p:sldId id="335" r:id="rId45"/>
    <p:sldId id="296" r:id="rId46"/>
    <p:sldId id="297" r:id="rId47"/>
    <p:sldId id="298" r:id="rId48"/>
    <p:sldId id="299" r:id="rId49"/>
    <p:sldId id="300" r:id="rId50"/>
    <p:sldId id="301" r:id="rId51"/>
    <p:sldId id="315" r:id="rId52"/>
    <p:sldId id="316" r:id="rId53"/>
    <p:sldId id="317" r:id="rId54"/>
    <p:sldId id="318" r:id="rId55"/>
    <p:sldId id="320" r:id="rId56"/>
    <p:sldId id="321" r:id="rId57"/>
    <p:sldId id="322" r:id="rId58"/>
    <p:sldId id="323" r:id="rId59"/>
    <p:sldId id="324" r:id="rId60"/>
    <p:sldId id="328" r:id="rId61"/>
    <p:sldId id="336" r:id="rId6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948"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A7A85-1918-495C-89C4-A0562AFEAA60}" type="doc">
      <dgm:prSet loTypeId="urn:microsoft.com/office/officeart/2005/8/layout/pyramid1" loCatId="pyramid" qsTypeId="urn:microsoft.com/office/officeart/2005/8/quickstyle/simple1" qsCatId="simple" csTypeId="urn:microsoft.com/office/officeart/2005/8/colors/accent1_2" csCatId="accent1" phldr="1"/>
      <dgm:spPr/>
    </dgm:pt>
    <dgm:pt modelId="{4FC9DFC2-058F-4F39-BD89-9A3CA1AD3186}">
      <dgm:prSet custT="1"/>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Specialist</a:t>
          </a:r>
        </a:p>
      </dgm:t>
    </dgm:pt>
    <dgm:pt modelId="{3EB161F8-EA66-4940-AF19-6947E1A577EB}" type="parTrans" cxnId="{7EFE2683-DF75-4393-94F6-2578BED44E7F}">
      <dgm:prSet/>
      <dgm:spPr/>
      <dgm:t>
        <a:bodyPr/>
        <a:lstStyle/>
        <a:p>
          <a:pPr rtl="1"/>
          <a:endParaRPr lang="ar-SA"/>
        </a:p>
      </dgm:t>
    </dgm:pt>
    <dgm:pt modelId="{E2002066-45B4-4A60-8C54-1CA91073D945}" type="sibTrans" cxnId="{7EFE2683-DF75-4393-94F6-2578BED44E7F}">
      <dgm:prSet/>
      <dgm:spPr/>
      <dgm:t>
        <a:bodyPr/>
        <a:lstStyle/>
        <a:p>
          <a:pPr rtl="1"/>
          <a:endParaRPr lang="ar-SA"/>
        </a:p>
      </dgm:t>
    </dgm:pt>
    <dgm:pt modelId="{1AD44496-CB2D-4EC4-B913-C5B1DAFC82CF}">
      <dgm:prSet/>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Family Physician</a:t>
          </a:r>
        </a:p>
      </dgm:t>
    </dgm:pt>
    <dgm:pt modelId="{2077A902-2142-4844-8222-4A338BE3B4A5}" type="parTrans" cxnId="{AB4E1FBD-EF15-410C-BE61-B75825EC81CD}">
      <dgm:prSet/>
      <dgm:spPr/>
      <dgm:t>
        <a:bodyPr/>
        <a:lstStyle/>
        <a:p>
          <a:pPr rtl="1"/>
          <a:endParaRPr lang="ar-SA"/>
        </a:p>
      </dgm:t>
    </dgm:pt>
    <dgm:pt modelId="{1B331A0A-E588-49C5-B3FE-EE9815DCC909}" type="sibTrans" cxnId="{AB4E1FBD-EF15-410C-BE61-B75825EC81CD}">
      <dgm:prSet/>
      <dgm:spPr/>
      <dgm:t>
        <a:bodyPr/>
        <a:lstStyle/>
        <a:p>
          <a:pPr rtl="1"/>
          <a:endParaRPr lang="ar-SA"/>
        </a:p>
      </dgm:t>
    </dgm:pt>
    <dgm:pt modelId="{6FA8CF25-08A5-4E21-AFE7-284C2C512604}">
      <dgm:prSet/>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Phase of symptoms</a:t>
          </a:r>
        </a:p>
      </dgm:t>
    </dgm:pt>
    <dgm:pt modelId="{EC126A69-C0AB-4A6B-BC9A-CF61EAFCA2BE}" type="parTrans" cxnId="{58D98BE3-A44F-4A9C-9910-73856AFF1C19}">
      <dgm:prSet/>
      <dgm:spPr/>
      <dgm:t>
        <a:bodyPr/>
        <a:lstStyle/>
        <a:p>
          <a:pPr rtl="1"/>
          <a:endParaRPr lang="ar-SA"/>
        </a:p>
      </dgm:t>
    </dgm:pt>
    <dgm:pt modelId="{CA9523D6-3D31-43DC-AFC6-F5A7ED335210}" type="sibTrans" cxnId="{58D98BE3-A44F-4A9C-9910-73856AFF1C19}">
      <dgm:prSet/>
      <dgm:spPr/>
      <dgm:t>
        <a:bodyPr/>
        <a:lstStyle/>
        <a:p>
          <a:pPr rtl="1"/>
          <a:endParaRPr lang="ar-SA"/>
        </a:p>
      </dgm:t>
    </dgm:pt>
    <dgm:pt modelId="{B309A28E-B937-4F37-AC86-02146D29A506}">
      <dgm:prSet/>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Pre-symptomatic Phase</a:t>
          </a:r>
        </a:p>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Health</a:t>
          </a:r>
        </a:p>
      </dgm:t>
    </dgm:pt>
    <dgm:pt modelId="{9C05A10B-401C-4D4C-94B2-938DB6994AD0}" type="parTrans" cxnId="{4878D67F-AD2F-4FEE-8346-252E37D4DD50}">
      <dgm:prSet/>
      <dgm:spPr/>
      <dgm:t>
        <a:bodyPr/>
        <a:lstStyle/>
        <a:p>
          <a:pPr rtl="1"/>
          <a:endParaRPr lang="ar-SA"/>
        </a:p>
      </dgm:t>
    </dgm:pt>
    <dgm:pt modelId="{1EE2F22C-12E7-46CF-9BBC-C2D595679685}" type="sibTrans" cxnId="{4878D67F-AD2F-4FEE-8346-252E37D4DD50}">
      <dgm:prSet/>
      <dgm:spPr/>
      <dgm:t>
        <a:bodyPr/>
        <a:lstStyle/>
        <a:p>
          <a:pPr rtl="1"/>
          <a:endParaRPr lang="ar-SA"/>
        </a:p>
      </dgm:t>
    </dgm:pt>
    <dgm:pt modelId="{6FF1999C-607D-4904-A198-8C31B90F0F33}" type="pres">
      <dgm:prSet presAssocID="{1B9A7A85-1918-495C-89C4-A0562AFEAA60}" presName="Name0" presStyleCnt="0">
        <dgm:presLayoutVars>
          <dgm:dir/>
          <dgm:animLvl val="lvl"/>
          <dgm:resizeHandles val="exact"/>
        </dgm:presLayoutVars>
      </dgm:prSet>
      <dgm:spPr/>
    </dgm:pt>
    <dgm:pt modelId="{151D024E-D71D-492E-908E-17873AB4ABCE}" type="pres">
      <dgm:prSet presAssocID="{4FC9DFC2-058F-4F39-BD89-9A3CA1AD3186}" presName="Name8" presStyleCnt="0"/>
      <dgm:spPr/>
    </dgm:pt>
    <dgm:pt modelId="{3F611D94-485D-46A8-ADD3-9FFBC2AD9328}" type="pres">
      <dgm:prSet presAssocID="{4FC9DFC2-058F-4F39-BD89-9A3CA1AD3186}" presName="level" presStyleLbl="node1" presStyleIdx="0" presStyleCnt="4">
        <dgm:presLayoutVars>
          <dgm:chMax val="1"/>
          <dgm:bulletEnabled val="1"/>
        </dgm:presLayoutVars>
      </dgm:prSet>
      <dgm:spPr/>
      <dgm:t>
        <a:bodyPr/>
        <a:lstStyle/>
        <a:p>
          <a:pPr rtl="1"/>
          <a:endParaRPr lang="ar-SA"/>
        </a:p>
      </dgm:t>
    </dgm:pt>
    <dgm:pt modelId="{94ADE783-3F04-4AB7-A742-074245D8B73D}" type="pres">
      <dgm:prSet presAssocID="{4FC9DFC2-058F-4F39-BD89-9A3CA1AD3186}" presName="levelTx" presStyleLbl="revTx" presStyleIdx="0" presStyleCnt="0">
        <dgm:presLayoutVars>
          <dgm:chMax val="1"/>
          <dgm:bulletEnabled val="1"/>
        </dgm:presLayoutVars>
      </dgm:prSet>
      <dgm:spPr/>
      <dgm:t>
        <a:bodyPr/>
        <a:lstStyle/>
        <a:p>
          <a:pPr rtl="1"/>
          <a:endParaRPr lang="ar-SA"/>
        </a:p>
      </dgm:t>
    </dgm:pt>
    <dgm:pt modelId="{2E1D700D-5733-4918-A3F0-0025888E6C43}" type="pres">
      <dgm:prSet presAssocID="{1AD44496-CB2D-4EC4-B913-C5B1DAFC82CF}" presName="Name8" presStyleCnt="0"/>
      <dgm:spPr/>
    </dgm:pt>
    <dgm:pt modelId="{5F554981-1E5C-45C3-9401-25A43F663704}" type="pres">
      <dgm:prSet presAssocID="{1AD44496-CB2D-4EC4-B913-C5B1DAFC82CF}" presName="level" presStyleLbl="node1" presStyleIdx="1" presStyleCnt="4">
        <dgm:presLayoutVars>
          <dgm:chMax val="1"/>
          <dgm:bulletEnabled val="1"/>
        </dgm:presLayoutVars>
      </dgm:prSet>
      <dgm:spPr/>
      <dgm:t>
        <a:bodyPr/>
        <a:lstStyle/>
        <a:p>
          <a:pPr rtl="1"/>
          <a:endParaRPr lang="ar-SA"/>
        </a:p>
      </dgm:t>
    </dgm:pt>
    <dgm:pt modelId="{C226FC79-7053-4426-B14F-A710AD24B096}" type="pres">
      <dgm:prSet presAssocID="{1AD44496-CB2D-4EC4-B913-C5B1DAFC82CF}" presName="levelTx" presStyleLbl="revTx" presStyleIdx="0" presStyleCnt="0">
        <dgm:presLayoutVars>
          <dgm:chMax val="1"/>
          <dgm:bulletEnabled val="1"/>
        </dgm:presLayoutVars>
      </dgm:prSet>
      <dgm:spPr/>
      <dgm:t>
        <a:bodyPr/>
        <a:lstStyle/>
        <a:p>
          <a:pPr rtl="1"/>
          <a:endParaRPr lang="ar-SA"/>
        </a:p>
      </dgm:t>
    </dgm:pt>
    <dgm:pt modelId="{68091E4E-6DE0-4BD8-B162-BD721F9BE9DD}" type="pres">
      <dgm:prSet presAssocID="{6FA8CF25-08A5-4E21-AFE7-284C2C512604}" presName="Name8" presStyleCnt="0"/>
      <dgm:spPr/>
    </dgm:pt>
    <dgm:pt modelId="{951ADEB4-3247-4339-A6AB-3EB6D3F198CB}" type="pres">
      <dgm:prSet presAssocID="{6FA8CF25-08A5-4E21-AFE7-284C2C512604}" presName="level" presStyleLbl="node1" presStyleIdx="2" presStyleCnt="4">
        <dgm:presLayoutVars>
          <dgm:chMax val="1"/>
          <dgm:bulletEnabled val="1"/>
        </dgm:presLayoutVars>
      </dgm:prSet>
      <dgm:spPr/>
      <dgm:t>
        <a:bodyPr/>
        <a:lstStyle/>
        <a:p>
          <a:pPr rtl="1"/>
          <a:endParaRPr lang="ar-SA"/>
        </a:p>
      </dgm:t>
    </dgm:pt>
    <dgm:pt modelId="{176D1224-4BA0-4BC4-AAB3-E40CC4EAED59}" type="pres">
      <dgm:prSet presAssocID="{6FA8CF25-08A5-4E21-AFE7-284C2C512604}" presName="levelTx" presStyleLbl="revTx" presStyleIdx="0" presStyleCnt="0">
        <dgm:presLayoutVars>
          <dgm:chMax val="1"/>
          <dgm:bulletEnabled val="1"/>
        </dgm:presLayoutVars>
      </dgm:prSet>
      <dgm:spPr/>
      <dgm:t>
        <a:bodyPr/>
        <a:lstStyle/>
        <a:p>
          <a:pPr rtl="1"/>
          <a:endParaRPr lang="ar-SA"/>
        </a:p>
      </dgm:t>
    </dgm:pt>
    <dgm:pt modelId="{A2702A9B-26F8-4D9C-A739-789F5931D1BC}" type="pres">
      <dgm:prSet presAssocID="{B309A28E-B937-4F37-AC86-02146D29A506}" presName="Name8" presStyleCnt="0"/>
      <dgm:spPr/>
    </dgm:pt>
    <dgm:pt modelId="{09302C77-06DC-4A6A-89A7-EB7688105682}" type="pres">
      <dgm:prSet presAssocID="{B309A28E-B937-4F37-AC86-02146D29A506}" presName="level" presStyleLbl="node1" presStyleIdx="3" presStyleCnt="4">
        <dgm:presLayoutVars>
          <dgm:chMax val="1"/>
          <dgm:bulletEnabled val="1"/>
        </dgm:presLayoutVars>
      </dgm:prSet>
      <dgm:spPr/>
      <dgm:t>
        <a:bodyPr/>
        <a:lstStyle/>
        <a:p>
          <a:pPr rtl="1"/>
          <a:endParaRPr lang="ar-SA"/>
        </a:p>
      </dgm:t>
    </dgm:pt>
    <dgm:pt modelId="{8F316B7F-4B2F-4CF7-9A1A-E58B42ED0F62}" type="pres">
      <dgm:prSet presAssocID="{B309A28E-B937-4F37-AC86-02146D29A506}" presName="levelTx" presStyleLbl="revTx" presStyleIdx="0" presStyleCnt="0">
        <dgm:presLayoutVars>
          <dgm:chMax val="1"/>
          <dgm:bulletEnabled val="1"/>
        </dgm:presLayoutVars>
      </dgm:prSet>
      <dgm:spPr/>
      <dgm:t>
        <a:bodyPr/>
        <a:lstStyle/>
        <a:p>
          <a:pPr rtl="1"/>
          <a:endParaRPr lang="ar-SA"/>
        </a:p>
      </dgm:t>
    </dgm:pt>
  </dgm:ptLst>
  <dgm:cxnLst>
    <dgm:cxn modelId="{DB1779D2-47CD-4052-AB5F-5BE4A3616EF8}" type="presOf" srcId="{1AD44496-CB2D-4EC4-B913-C5B1DAFC82CF}" destId="{5F554981-1E5C-45C3-9401-25A43F663704}" srcOrd="0" destOrd="0" presId="urn:microsoft.com/office/officeart/2005/8/layout/pyramid1"/>
    <dgm:cxn modelId="{68F25128-C00A-4245-B54F-AA2B735778C5}" type="presOf" srcId="{B309A28E-B937-4F37-AC86-02146D29A506}" destId="{8F316B7F-4B2F-4CF7-9A1A-E58B42ED0F62}" srcOrd="1" destOrd="0" presId="urn:microsoft.com/office/officeart/2005/8/layout/pyramid1"/>
    <dgm:cxn modelId="{58D98BE3-A44F-4A9C-9910-73856AFF1C19}" srcId="{1B9A7A85-1918-495C-89C4-A0562AFEAA60}" destId="{6FA8CF25-08A5-4E21-AFE7-284C2C512604}" srcOrd="2" destOrd="0" parTransId="{EC126A69-C0AB-4A6B-BC9A-CF61EAFCA2BE}" sibTransId="{CA9523D6-3D31-43DC-AFC6-F5A7ED335210}"/>
    <dgm:cxn modelId="{6250C281-281B-4484-9741-BE59E77FB73C}" type="presOf" srcId="{6FA8CF25-08A5-4E21-AFE7-284C2C512604}" destId="{951ADEB4-3247-4339-A6AB-3EB6D3F198CB}" srcOrd="0" destOrd="0" presId="urn:microsoft.com/office/officeart/2005/8/layout/pyramid1"/>
    <dgm:cxn modelId="{BA1C4500-7222-4343-B741-3E9FFFE88A76}" type="presOf" srcId="{1B9A7A85-1918-495C-89C4-A0562AFEAA60}" destId="{6FF1999C-607D-4904-A198-8C31B90F0F33}" srcOrd="0" destOrd="0" presId="urn:microsoft.com/office/officeart/2005/8/layout/pyramid1"/>
    <dgm:cxn modelId="{2CF12273-91A5-4166-86E9-5EF6B0FF264C}" type="presOf" srcId="{4FC9DFC2-058F-4F39-BD89-9A3CA1AD3186}" destId="{3F611D94-485D-46A8-ADD3-9FFBC2AD9328}" srcOrd="0" destOrd="0" presId="urn:microsoft.com/office/officeart/2005/8/layout/pyramid1"/>
    <dgm:cxn modelId="{AB4E1FBD-EF15-410C-BE61-B75825EC81CD}" srcId="{1B9A7A85-1918-495C-89C4-A0562AFEAA60}" destId="{1AD44496-CB2D-4EC4-B913-C5B1DAFC82CF}" srcOrd="1" destOrd="0" parTransId="{2077A902-2142-4844-8222-4A338BE3B4A5}" sibTransId="{1B331A0A-E588-49C5-B3FE-EE9815DCC909}"/>
    <dgm:cxn modelId="{4F31F5B4-F202-410D-A9B4-67CD0A456DC0}" type="presOf" srcId="{B309A28E-B937-4F37-AC86-02146D29A506}" destId="{09302C77-06DC-4A6A-89A7-EB7688105682}" srcOrd="0" destOrd="0" presId="urn:microsoft.com/office/officeart/2005/8/layout/pyramid1"/>
    <dgm:cxn modelId="{6A0664E3-CC20-4388-B508-2C39CC200EF7}" type="presOf" srcId="{6FA8CF25-08A5-4E21-AFE7-284C2C512604}" destId="{176D1224-4BA0-4BC4-AAB3-E40CC4EAED59}" srcOrd="1" destOrd="0" presId="urn:microsoft.com/office/officeart/2005/8/layout/pyramid1"/>
    <dgm:cxn modelId="{32B44F65-3569-4B2A-9951-EE493257CFC3}" type="presOf" srcId="{4FC9DFC2-058F-4F39-BD89-9A3CA1AD3186}" destId="{94ADE783-3F04-4AB7-A742-074245D8B73D}" srcOrd="1" destOrd="0" presId="urn:microsoft.com/office/officeart/2005/8/layout/pyramid1"/>
    <dgm:cxn modelId="{6F8482CE-ACBF-452C-88E4-4CF987FAB8DE}" type="presOf" srcId="{1AD44496-CB2D-4EC4-B913-C5B1DAFC82CF}" destId="{C226FC79-7053-4426-B14F-A710AD24B096}" srcOrd="1" destOrd="0" presId="urn:microsoft.com/office/officeart/2005/8/layout/pyramid1"/>
    <dgm:cxn modelId="{4878D67F-AD2F-4FEE-8346-252E37D4DD50}" srcId="{1B9A7A85-1918-495C-89C4-A0562AFEAA60}" destId="{B309A28E-B937-4F37-AC86-02146D29A506}" srcOrd="3" destOrd="0" parTransId="{9C05A10B-401C-4D4C-94B2-938DB6994AD0}" sibTransId="{1EE2F22C-12E7-46CF-9BBC-C2D595679685}"/>
    <dgm:cxn modelId="{7EFE2683-DF75-4393-94F6-2578BED44E7F}" srcId="{1B9A7A85-1918-495C-89C4-A0562AFEAA60}" destId="{4FC9DFC2-058F-4F39-BD89-9A3CA1AD3186}" srcOrd="0" destOrd="0" parTransId="{3EB161F8-EA66-4940-AF19-6947E1A577EB}" sibTransId="{E2002066-45B4-4A60-8C54-1CA91073D945}"/>
    <dgm:cxn modelId="{5B87035C-C6DD-426D-B5D1-44CAA8C6239C}" type="presParOf" srcId="{6FF1999C-607D-4904-A198-8C31B90F0F33}" destId="{151D024E-D71D-492E-908E-17873AB4ABCE}" srcOrd="0" destOrd="0" presId="urn:microsoft.com/office/officeart/2005/8/layout/pyramid1"/>
    <dgm:cxn modelId="{39DE2AEA-24FA-43CC-A74E-043D9D131A42}" type="presParOf" srcId="{151D024E-D71D-492E-908E-17873AB4ABCE}" destId="{3F611D94-485D-46A8-ADD3-9FFBC2AD9328}" srcOrd="0" destOrd="0" presId="urn:microsoft.com/office/officeart/2005/8/layout/pyramid1"/>
    <dgm:cxn modelId="{5F1702F7-714B-48CF-839B-F279D6DF3D51}" type="presParOf" srcId="{151D024E-D71D-492E-908E-17873AB4ABCE}" destId="{94ADE783-3F04-4AB7-A742-074245D8B73D}" srcOrd="1" destOrd="0" presId="urn:microsoft.com/office/officeart/2005/8/layout/pyramid1"/>
    <dgm:cxn modelId="{F85B4475-4A5F-4BAF-B96D-7291EE6C5B95}" type="presParOf" srcId="{6FF1999C-607D-4904-A198-8C31B90F0F33}" destId="{2E1D700D-5733-4918-A3F0-0025888E6C43}" srcOrd="1" destOrd="0" presId="urn:microsoft.com/office/officeart/2005/8/layout/pyramid1"/>
    <dgm:cxn modelId="{2A23F964-8796-4B09-B7FD-84FA4FBC527A}" type="presParOf" srcId="{2E1D700D-5733-4918-A3F0-0025888E6C43}" destId="{5F554981-1E5C-45C3-9401-25A43F663704}" srcOrd="0" destOrd="0" presId="urn:microsoft.com/office/officeart/2005/8/layout/pyramid1"/>
    <dgm:cxn modelId="{990CFDD0-4D68-4E13-AB84-8149E4A89EDE}" type="presParOf" srcId="{2E1D700D-5733-4918-A3F0-0025888E6C43}" destId="{C226FC79-7053-4426-B14F-A710AD24B096}" srcOrd="1" destOrd="0" presId="urn:microsoft.com/office/officeart/2005/8/layout/pyramid1"/>
    <dgm:cxn modelId="{649DCA7C-A181-4FB6-BF22-0B1A9788F5B0}" type="presParOf" srcId="{6FF1999C-607D-4904-A198-8C31B90F0F33}" destId="{68091E4E-6DE0-4BD8-B162-BD721F9BE9DD}" srcOrd="2" destOrd="0" presId="urn:microsoft.com/office/officeart/2005/8/layout/pyramid1"/>
    <dgm:cxn modelId="{4D5F9CD2-53AA-495E-9D79-3534B0FFF1BD}" type="presParOf" srcId="{68091E4E-6DE0-4BD8-B162-BD721F9BE9DD}" destId="{951ADEB4-3247-4339-A6AB-3EB6D3F198CB}" srcOrd="0" destOrd="0" presId="urn:microsoft.com/office/officeart/2005/8/layout/pyramid1"/>
    <dgm:cxn modelId="{84FFE2F3-1133-41CC-9F75-BC0EB8B46E8B}" type="presParOf" srcId="{68091E4E-6DE0-4BD8-B162-BD721F9BE9DD}" destId="{176D1224-4BA0-4BC4-AAB3-E40CC4EAED59}" srcOrd="1" destOrd="0" presId="urn:microsoft.com/office/officeart/2005/8/layout/pyramid1"/>
    <dgm:cxn modelId="{AE7F7C97-1F73-49A9-9358-C6CE98B1860D}" type="presParOf" srcId="{6FF1999C-607D-4904-A198-8C31B90F0F33}" destId="{A2702A9B-26F8-4D9C-A739-789F5931D1BC}" srcOrd="3" destOrd="0" presId="urn:microsoft.com/office/officeart/2005/8/layout/pyramid1"/>
    <dgm:cxn modelId="{337619F1-1070-41F0-AA63-D53994421382}" type="presParOf" srcId="{A2702A9B-26F8-4D9C-A739-789F5931D1BC}" destId="{09302C77-06DC-4A6A-89A7-EB7688105682}" srcOrd="0" destOrd="0" presId="urn:microsoft.com/office/officeart/2005/8/layout/pyramid1"/>
    <dgm:cxn modelId="{28F5612F-66D4-4E60-93CD-86E240E87151}" type="presParOf" srcId="{A2702A9B-26F8-4D9C-A739-789F5931D1BC}" destId="{8F316B7F-4B2F-4CF7-9A1A-E58B42ED0F62}"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611D94-485D-46A8-ADD3-9FFBC2AD9328}">
      <dsp:nvSpPr>
        <dsp:cNvPr id="0" name=""/>
        <dsp:cNvSpPr/>
      </dsp:nvSpPr>
      <dsp:spPr>
        <a:xfrm>
          <a:off x="2914650" y="0"/>
          <a:ext cx="1943100" cy="1371600"/>
        </a:xfrm>
        <a:prstGeom prst="trapezoid">
          <a:avLst>
            <a:gd name="adj" fmla="val 7083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kern="1200" cap="none" normalizeH="0" baseline="0" dirty="0" smtClean="0">
            <a:ln>
              <a:noFill/>
            </a:ln>
            <a:solidFill>
              <a:schemeClr val="tx1"/>
            </a:solidFill>
            <a:effectLst/>
            <a:latin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kern="1200" cap="none" normalizeH="0" baseline="0" dirty="0" smtClean="0">
            <a:ln>
              <a:noFill/>
            </a:ln>
            <a:solidFill>
              <a:schemeClr val="tx1"/>
            </a:solidFill>
            <a:effectLst/>
            <a:latin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Times New Roman" pitchFamily="18" charset="0"/>
            </a:rPr>
            <a:t>Specialist</a:t>
          </a:r>
        </a:p>
      </dsp:txBody>
      <dsp:txXfrm>
        <a:off x="2914650" y="0"/>
        <a:ext cx="1943100" cy="1371600"/>
      </dsp:txXfrm>
    </dsp:sp>
    <dsp:sp modelId="{5F554981-1E5C-45C3-9401-25A43F663704}">
      <dsp:nvSpPr>
        <dsp:cNvPr id="0" name=""/>
        <dsp:cNvSpPr/>
      </dsp:nvSpPr>
      <dsp:spPr>
        <a:xfrm>
          <a:off x="1943100" y="1371600"/>
          <a:ext cx="3886200" cy="1371600"/>
        </a:xfrm>
        <a:prstGeom prst="trapezoid">
          <a:avLst>
            <a:gd name="adj" fmla="val 7083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4100" b="0" i="0" u="none" strike="noStrike" kern="1200" cap="none" normalizeH="0" baseline="0" dirty="0" smtClean="0">
              <a:ln>
                <a:noFill/>
              </a:ln>
              <a:solidFill>
                <a:schemeClr val="tx1"/>
              </a:solidFill>
              <a:effectLst/>
              <a:latin typeface="Times New Roman" pitchFamily="18" charset="0"/>
            </a:rPr>
            <a:t>Family Physician</a:t>
          </a:r>
        </a:p>
      </dsp:txBody>
      <dsp:txXfrm>
        <a:off x="2623184" y="1371600"/>
        <a:ext cx="2526030" cy="1371600"/>
      </dsp:txXfrm>
    </dsp:sp>
    <dsp:sp modelId="{951ADEB4-3247-4339-A6AB-3EB6D3F198CB}">
      <dsp:nvSpPr>
        <dsp:cNvPr id="0" name=""/>
        <dsp:cNvSpPr/>
      </dsp:nvSpPr>
      <dsp:spPr>
        <a:xfrm>
          <a:off x="971549" y="2743200"/>
          <a:ext cx="5829300" cy="1371600"/>
        </a:xfrm>
        <a:prstGeom prst="trapezoid">
          <a:avLst>
            <a:gd name="adj" fmla="val 7083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4100" b="0" i="0" u="none" strike="noStrike" kern="1200" cap="none" normalizeH="0" baseline="0" dirty="0" smtClean="0">
              <a:ln>
                <a:noFill/>
              </a:ln>
              <a:solidFill>
                <a:schemeClr val="tx1"/>
              </a:solidFill>
              <a:effectLst/>
              <a:latin typeface="Times New Roman" pitchFamily="18" charset="0"/>
            </a:rPr>
            <a:t>Phase of symptoms</a:t>
          </a:r>
        </a:p>
      </dsp:txBody>
      <dsp:txXfrm>
        <a:off x="1991677" y="2743200"/>
        <a:ext cx="3789045" cy="1371600"/>
      </dsp:txXfrm>
    </dsp:sp>
    <dsp:sp modelId="{09302C77-06DC-4A6A-89A7-EB7688105682}">
      <dsp:nvSpPr>
        <dsp:cNvPr id="0" name=""/>
        <dsp:cNvSpPr/>
      </dsp:nvSpPr>
      <dsp:spPr>
        <a:xfrm>
          <a:off x="0" y="4114800"/>
          <a:ext cx="7772400" cy="1371600"/>
        </a:xfrm>
        <a:prstGeom prst="trapezoid">
          <a:avLst>
            <a:gd name="adj" fmla="val 7083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4100" b="0" i="0" u="none" strike="noStrike" kern="1200" cap="none" normalizeH="0" baseline="0" dirty="0" smtClean="0">
              <a:ln>
                <a:noFill/>
              </a:ln>
              <a:solidFill>
                <a:schemeClr val="tx1"/>
              </a:solidFill>
              <a:effectLst/>
              <a:latin typeface="Times New Roman" pitchFamily="18" charset="0"/>
            </a:rPr>
            <a:t>Pre-symptomatic Phase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4100" b="0" i="0" u="none" strike="noStrike" kern="1200" cap="none" normalizeH="0" baseline="0" dirty="0" smtClean="0">
              <a:ln>
                <a:noFill/>
              </a:ln>
              <a:solidFill>
                <a:schemeClr val="tx1"/>
              </a:solidFill>
              <a:effectLst/>
              <a:latin typeface="Times New Roman" pitchFamily="18" charset="0"/>
            </a:rPr>
            <a:t>Health</a:t>
          </a:r>
        </a:p>
      </dsp:txBody>
      <dsp:txXfrm>
        <a:off x="1360169" y="4114800"/>
        <a:ext cx="5052060" cy="13716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59543E1-61BC-4868-B046-C39C342F5BE5}" type="datetimeFigureOut">
              <a:rPr lang="ar-SA" smtClean="0"/>
              <a:pPr/>
              <a:t>23/04/33</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EEBFC56-CF7E-409E-8CD6-BED289E034B4}"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altLang="ar-SA" sz="1200" b="1" dirty="0" smtClean="0">
                <a:solidFill>
                  <a:srgbClr val="FF3399"/>
                </a:solidFill>
                <a:effectLst/>
              </a:rPr>
              <a:t>What was the achievements of the past ?</a:t>
            </a:r>
          </a:p>
          <a:p>
            <a:endParaRPr lang="ar-SA" dirty="0"/>
          </a:p>
        </p:txBody>
      </p:sp>
      <p:sp>
        <p:nvSpPr>
          <p:cNvPr id="4" name="Slide Number Placeholder 3"/>
          <p:cNvSpPr>
            <a:spLocks noGrp="1"/>
          </p:cNvSpPr>
          <p:nvPr>
            <p:ph type="sldNum" sz="quarter" idx="10"/>
          </p:nvPr>
        </p:nvSpPr>
        <p:spPr/>
        <p:txBody>
          <a:bodyPr/>
          <a:lstStyle/>
          <a:p>
            <a:fld id="{0EEBFC56-CF7E-409E-8CD6-BED289E034B4}" type="slidenum">
              <a:rPr lang="ar-SA" smtClean="0"/>
              <a:pPr/>
              <a:t>45</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443ED-3DF3-4425-88A3-C6B0F4623871}" type="slidenum">
              <a:rPr lang="ar-SA" altLang="en-US"/>
              <a:pPr/>
              <a:t>47</a:t>
            </a:fld>
            <a:endParaRPr lang="en-US" alt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t>shot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6E37F349-CB53-4022-82B8-4219FE41315D}" type="datetimeFigureOut">
              <a:rPr lang="ar-SA" smtClean="0"/>
              <a:pPr/>
              <a:t>23/04/33</a:t>
            </a:fld>
            <a:endParaRPr lang="ar-SA"/>
          </a:p>
        </p:txBody>
      </p:sp>
      <p:sp>
        <p:nvSpPr>
          <p:cNvPr id="17" name="Footer Placeholder 16"/>
          <p:cNvSpPr>
            <a:spLocks noGrp="1"/>
          </p:cNvSpPr>
          <p:nvPr>
            <p:ph type="ftr" sz="quarter" idx="11"/>
          </p:nvPr>
        </p:nvSpPr>
        <p:spPr/>
        <p:txBody>
          <a:bodyPr/>
          <a:lstStyle>
            <a:extLst/>
          </a:lstStyle>
          <a:p>
            <a:endParaRPr lang="ar-SA"/>
          </a:p>
        </p:txBody>
      </p:sp>
      <p:sp>
        <p:nvSpPr>
          <p:cNvPr id="29" name="Slide Number Placeholder 28"/>
          <p:cNvSpPr>
            <a:spLocks noGrp="1"/>
          </p:cNvSpPr>
          <p:nvPr>
            <p:ph type="sldNum" sz="quarter" idx="12"/>
          </p:nvPr>
        </p:nvSpPr>
        <p:spPr/>
        <p:txBody>
          <a:bodyPr/>
          <a:lstStyle>
            <a:extLst/>
          </a:lstStyle>
          <a:p>
            <a:fld id="{C8FA6E67-1AEE-40CC-AA79-7F56BC9881BD}" type="slidenum">
              <a:rPr lang="ar-SA" smtClean="0"/>
              <a:pPr/>
              <a:t>‹#›</a:t>
            </a:fld>
            <a:endParaRPr lang="ar-SA"/>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37F349-CB53-4022-82B8-4219FE41315D}" type="datetimeFigureOut">
              <a:rPr lang="ar-SA" smtClean="0"/>
              <a:pPr/>
              <a:t>23/04/33</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C8FA6E67-1AEE-40CC-AA79-7F56BC9881B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37F349-CB53-4022-82B8-4219FE41315D}" type="datetimeFigureOut">
              <a:rPr lang="ar-SA" smtClean="0"/>
              <a:pPr/>
              <a:t>23/04/33</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C8FA6E67-1AEE-40CC-AA79-7F56BC9881BD}"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r>
              <a:rPr lang="en-US"/>
              <a:t>/ 26</a:t>
            </a:r>
          </a:p>
        </p:txBody>
      </p:sp>
      <p:sp>
        <p:nvSpPr>
          <p:cNvPr id="8" name="Rectangle 6"/>
          <p:cNvSpPr>
            <a:spLocks noGrp="1" noChangeArrowheads="1"/>
          </p:cNvSpPr>
          <p:nvPr>
            <p:ph type="sldNum" sz="quarter" idx="11"/>
          </p:nvPr>
        </p:nvSpPr>
        <p:spPr>
          <a:ln/>
        </p:spPr>
        <p:txBody>
          <a:bodyPr/>
          <a:lstStyle>
            <a:lvl1pPr>
              <a:defRPr/>
            </a:lvl1pPr>
          </a:lstStyle>
          <a:p>
            <a:pPr>
              <a:defRPr/>
            </a:pPr>
            <a:fld id="{53959521-1204-4354-8335-B1A6CA9EED7F}" type="slidenum">
              <a:rPr lang="en-US"/>
              <a:pPr>
                <a:defRPr/>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5A6750-F294-45DF-B4C2-7676C94F5AD0}"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smtClean="0"/>
              <a:t>Click to edit Master title style</a:t>
            </a:r>
            <a:endParaRPr lang="ar-SA"/>
          </a:p>
        </p:txBody>
      </p:sp>
      <p:sp>
        <p:nvSpPr>
          <p:cNvPr id="3" name="ClipArt Placeholder 2"/>
          <p:cNvSpPr>
            <a:spLocks noGrp="1"/>
          </p:cNvSpPr>
          <p:nvPr>
            <p:ph type="clipArt" sz="half" idx="1"/>
          </p:nvPr>
        </p:nvSpPr>
        <p:spPr>
          <a:xfrm>
            <a:off x="228600" y="1981200"/>
            <a:ext cx="3695700" cy="4114800"/>
          </a:xfrm>
        </p:spPr>
        <p:txBody>
          <a:bodyPr/>
          <a:lstStyle/>
          <a:p>
            <a:endParaRPr lang="ar-SA"/>
          </a:p>
        </p:txBody>
      </p:sp>
      <p:sp>
        <p:nvSpPr>
          <p:cNvPr id="4" name="Text Placeholder 3"/>
          <p:cNvSpPr>
            <a:spLocks noGrp="1"/>
          </p:cNvSpPr>
          <p:nvPr>
            <p:ph type="body" sz="half" idx="2"/>
          </p:nvPr>
        </p:nvSpPr>
        <p:spPr>
          <a:xfrm>
            <a:off x="40767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a:xfrm>
            <a:off x="228600" y="6248400"/>
            <a:ext cx="1600200" cy="457200"/>
          </a:xfrm>
        </p:spPr>
        <p:txBody>
          <a:bodyPr/>
          <a:lstStyle>
            <a:lvl1pPr>
              <a:defRPr/>
            </a:lvl1pPr>
          </a:lstStyle>
          <a:p>
            <a:endParaRPr lang="en-US"/>
          </a:p>
        </p:txBody>
      </p:sp>
      <p:sp>
        <p:nvSpPr>
          <p:cNvPr id="6" name="Footer Placeholder 5"/>
          <p:cNvSpPr>
            <a:spLocks noGrp="1"/>
          </p:cNvSpPr>
          <p:nvPr>
            <p:ph type="ftr" sz="quarter" idx="11"/>
          </p:nvPr>
        </p:nvSpPr>
        <p:spPr>
          <a:xfrm>
            <a:off x="2209800" y="6248400"/>
            <a:ext cx="3505200" cy="457200"/>
          </a:xfrm>
        </p:spPr>
        <p:txBody>
          <a:bodyPr/>
          <a:lstStyle>
            <a:lvl1pPr>
              <a:defRPr/>
            </a:lvl1pPr>
          </a:lstStyle>
          <a:p>
            <a:r>
              <a:rPr lang="ar-SA"/>
              <a:t>The concept of PHC &amp;Saudi experience</a:t>
            </a:r>
            <a:endParaRPr lang="en-US"/>
          </a:p>
        </p:txBody>
      </p:sp>
      <p:sp>
        <p:nvSpPr>
          <p:cNvPr id="7" name="Slide Number Placeholder 6"/>
          <p:cNvSpPr>
            <a:spLocks noGrp="1"/>
          </p:cNvSpPr>
          <p:nvPr>
            <p:ph type="sldNum" sz="quarter" idx="12"/>
          </p:nvPr>
        </p:nvSpPr>
        <p:spPr>
          <a:xfrm>
            <a:off x="6248400" y="6248400"/>
            <a:ext cx="1524000" cy="457200"/>
          </a:xfrm>
        </p:spPr>
        <p:txBody>
          <a:bodyPr/>
          <a:lstStyle>
            <a:lvl1pPr>
              <a:defRPr/>
            </a:lvl1pPr>
          </a:lstStyle>
          <a:p>
            <a:fld id="{7BB3FE4E-96FC-4263-AC7C-0EC1C1D1FE1E}" type="slidenum">
              <a:rPr lang="ar-SA"/>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228600" y="1981200"/>
            <a:ext cx="7543800" cy="4114800"/>
          </a:xfrm>
        </p:spPr>
        <p:txBody>
          <a:bodyPr/>
          <a:lstStyle/>
          <a:p>
            <a:endParaRPr lang="ar-SA"/>
          </a:p>
        </p:txBody>
      </p:sp>
      <p:sp>
        <p:nvSpPr>
          <p:cNvPr id="4" name="Date Placeholder 3"/>
          <p:cNvSpPr>
            <a:spLocks noGrp="1"/>
          </p:cNvSpPr>
          <p:nvPr>
            <p:ph type="dt" sz="half" idx="10"/>
          </p:nvPr>
        </p:nvSpPr>
        <p:spPr>
          <a:xfrm>
            <a:off x="228600" y="6248400"/>
            <a:ext cx="1600200" cy="457200"/>
          </a:xfrm>
        </p:spPr>
        <p:txBody>
          <a:bodyPr/>
          <a:lstStyle>
            <a:lvl1pPr>
              <a:defRPr/>
            </a:lvl1pPr>
          </a:lstStyle>
          <a:p>
            <a:endParaRPr lang="en-US"/>
          </a:p>
        </p:txBody>
      </p:sp>
      <p:sp>
        <p:nvSpPr>
          <p:cNvPr id="5" name="Footer Placeholder 4"/>
          <p:cNvSpPr>
            <a:spLocks noGrp="1"/>
          </p:cNvSpPr>
          <p:nvPr>
            <p:ph type="ftr" sz="quarter" idx="11"/>
          </p:nvPr>
        </p:nvSpPr>
        <p:spPr>
          <a:xfrm>
            <a:off x="2209800" y="6248400"/>
            <a:ext cx="3505200" cy="457200"/>
          </a:xfrm>
        </p:spPr>
        <p:txBody>
          <a:bodyPr/>
          <a:lstStyle>
            <a:lvl1pPr>
              <a:defRPr/>
            </a:lvl1pPr>
          </a:lstStyle>
          <a:p>
            <a:r>
              <a:rPr lang="ar-SA"/>
              <a:t>The concept of PHC &amp;Saudi experience</a:t>
            </a:r>
            <a:endParaRPr lang="en-US"/>
          </a:p>
        </p:txBody>
      </p:sp>
      <p:sp>
        <p:nvSpPr>
          <p:cNvPr id="6" name="Slide Number Placeholder 5"/>
          <p:cNvSpPr>
            <a:spLocks noGrp="1"/>
          </p:cNvSpPr>
          <p:nvPr>
            <p:ph type="sldNum" sz="quarter" idx="12"/>
          </p:nvPr>
        </p:nvSpPr>
        <p:spPr>
          <a:xfrm>
            <a:off x="6248400" y="6248400"/>
            <a:ext cx="1524000" cy="457200"/>
          </a:xfrm>
        </p:spPr>
        <p:txBody>
          <a:bodyPr/>
          <a:lstStyle>
            <a:lvl1pPr>
              <a:defRPr/>
            </a:lvl1pPr>
          </a:lstStyle>
          <a:p>
            <a:fld id="{49BED92E-8325-49CB-BA8B-E1ABE7765219}"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6E37F349-CB53-4022-82B8-4219FE41315D}" type="datetimeFigureOut">
              <a:rPr lang="ar-SA" smtClean="0"/>
              <a:pPr/>
              <a:t>23/04/33</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C8FA6E67-1AEE-40CC-AA79-7F56BC9881BD}"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E37F349-CB53-4022-82B8-4219FE41315D}" type="datetimeFigureOut">
              <a:rPr lang="ar-SA" smtClean="0"/>
              <a:pPr/>
              <a:t>23/04/33</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C8FA6E67-1AEE-40CC-AA79-7F56BC9881BD}" type="slidenum">
              <a:rPr lang="ar-SA" smtClean="0"/>
              <a:pPr/>
              <a:t>‹#›</a:t>
            </a:fld>
            <a:endParaRPr lang="ar-SA"/>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dirty="0" smtClean="0"/>
              <a:t>Click to edit Master title style</a:t>
            </a:r>
            <a:endParaRPr kumimoji="0" lang="en-US" dirty="0"/>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E37F349-CB53-4022-82B8-4219FE41315D}" type="datetimeFigureOut">
              <a:rPr lang="ar-SA" smtClean="0"/>
              <a:pPr/>
              <a:t>23/04/33</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C8FA6E67-1AEE-40CC-AA79-7F56BC9881BD}"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E37F349-CB53-4022-82B8-4219FE41315D}" type="datetimeFigureOut">
              <a:rPr lang="ar-SA" smtClean="0"/>
              <a:pPr/>
              <a:t>23/04/33</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C8FA6E67-1AEE-40CC-AA79-7F56BC9881BD}" type="slidenum">
              <a:rPr lang="ar-SA" smtClean="0"/>
              <a:pPr/>
              <a:t>‹#›</a:t>
            </a:fld>
            <a:endParaRPr lang="ar-SA"/>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E37F349-CB53-4022-82B8-4219FE41315D}" type="datetimeFigureOut">
              <a:rPr lang="ar-SA" smtClean="0"/>
              <a:pPr/>
              <a:t>23/04/33</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C8FA6E67-1AEE-40CC-AA79-7F56BC9881B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E37F349-CB53-4022-82B8-4219FE41315D}" type="datetimeFigureOut">
              <a:rPr lang="ar-SA" smtClean="0"/>
              <a:pPr/>
              <a:t>23/04/33</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C8FA6E67-1AEE-40CC-AA79-7F56BC9881B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E37F349-CB53-4022-82B8-4219FE41315D}" type="datetimeFigureOut">
              <a:rPr lang="ar-SA" smtClean="0"/>
              <a:pPr/>
              <a:t>23/04/33</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C8FA6E67-1AEE-40CC-AA79-7F56BC9881BD}"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6E37F349-CB53-4022-82B8-4219FE41315D}" type="datetimeFigureOut">
              <a:rPr lang="ar-SA" smtClean="0"/>
              <a:pPr/>
              <a:t>23/04/33</a:t>
            </a:fld>
            <a:endParaRPr lang="ar-SA"/>
          </a:p>
        </p:txBody>
      </p:sp>
      <p:sp>
        <p:nvSpPr>
          <p:cNvPr id="6" name="Footer Placeholder 5"/>
          <p:cNvSpPr>
            <a:spLocks noGrp="1"/>
          </p:cNvSpPr>
          <p:nvPr>
            <p:ph type="ftr" sz="quarter" idx="11"/>
          </p:nvPr>
        </p:nvSpPr>
        <p:spPr>
          <a:xfrm>
            <a:off x="914400" y="55499"/>
            <a:ext cx="5562600" cy="365125"/>
          </a:xfrm>
        </p:spPr>
        <p:txBody>
          <a:bodyPr/>
          <a:lstStyle>
            <a:extLst/>
          </a:lstStyle>
          <a:p>
            <a:endParaRPr lang="ar-SA"/>
          </a:p>
        </p:txBody>
      </p:sp>
      <p:sp>
        <p:nvSpPr>
          <p:cNvPr id="7" name="Slide Number Placeholder 6"/>
          <p:cNvSpPr>
            <a:spLocks noGrp="1"/>
          </p:cNvSpPr>
          <p:nvPr>
            <p:ph type="sldNum" sz="quarter" idx="12"/>
          </p:nvPr>
        </p:nvSpPr>
        <p:spPr>
          <a:xfrm>
            <a:off x="8610600" y="55499"/>
            <a:ext cx="457200" cy="365125"/>
          </a:xfrm>
        </p:spPr>
        <p:txBody>
          <a:bodyPr/>
          <a:lstStyle>
            <a:extLst/>
          </a:lstStyle>
          <a:p>
            <a:fld id="{C8FA6E67-1AEE-40CC-AA79-7F56BC9881BD}"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E37F349-CB53-4022-82B8-4219FE41315D}" type="datetimeFigureOut">
              <a:rPr lang="ar-SA" smtClean="0"/>
              <a:pPr/>
              <a:t>23/04/33</a:t>
            </a:fld>
            <a:endParaRPr lang="ar-SA"/>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SA"/>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8FA6E67-1AEE-40CC-AA79-7F56BC9881BD}"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4.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vmlDrawing" Target="../drawings/vmlDrawing6.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7.v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5400" dirty="0" smtClean="0"/>
              <a:t>Concepts of </a:t>
            </a:r>
            <a:r>
              <a:rPr lang="en-US" sz="5400" dirty="0" smtClean="0"/>
              <a:t>PHC</a:t>
            </a:r>
            <a:r>
              <a:rPr lang="en-US" dirty="0" smtClean="0"/>
              <a:t/>
            </a:r>
            <a:br>
              <a:rPr lang="en-US" dirty="0" smtClean="0"/>
            </a:br>
            <a:r>
              <a:rPr lang="en-US" dirty="0" smtClean="0"/>
              <a:t/>
            </a:r>
            <a:br>
              <a:rPr lang="en-US" dirty="0" smtClean="0"/>
            </a:br>
            <a:r>
              <a:rPr lang="en-US" sz="2800" dirty="0" smtClean="0"/>
              <a:t>Dr. </a:t>
            </a:r>
            <a:r>
              <a:rPr lang="en-US" sz="2800" dirty="0" smtClean="0"/>
              <a:t>Nada </a:t>
            </a:r>
            <a:r>
              <a:rPr lang="en-US" sz="2800" dirty="0" err="1" smtClean="0"/>
              <a:t>AlYousefi</a:t>
            </a:r>
            <a:endParaRPr lang="ar-SA" dirty="0"/>
          </a:p>
        </p:txBody>
      </p:sp>
      <p:sp>
        <p:nvSpPr>
          <p:cNvPr id="3" name="Subtitle 2"/>
          <p:cNvSpPr>
            <a:spLocks noGrp="1"/>
          </p:cNvSpPr>
          <p:nvPr>
            <p:ph type="subTitle" idx="1"/>
          </p:nvPr>
        </p:nvSpPr>
        <p:spPr/>
        <p:txBody>
          <a:bodyPr/>
          <a:lstStyle/>
          <a:p>
            <a:endParaRPr lang="ar-SA"/>
          </a:p>
        </p:txBody>
      </p:sp>
      <p:pic>
        <p:nvPicPr>
          <p:cNvPr id="15362" name="Picture 2"/>
          <p:cNvPicPr>
            <a:picLocks noChangeAspect="1" noChangeArrowheads="1"/>
          </p:cNvPicPr>
          <p:nvPr/>
        </p:nvPicPr>
        <p:blipFill>
          <a:blip r:embed="rId2" cstate="print"/>
          <a:srcRect/>
          <a:stretch>
            <a:fillRect/>
          </a:stretch>
        </p:blipFill>
        <p:spPr bwMode="auto">
          <a:xfrm>
            <a:off x="3563888" y="1"/>
            <a:ext cx="5580112" cy="4185084"/>
          </a:xfrm>
          <a:prstGeom prst="rect">
            <a:avLst/>
          </a:prstGeom>
          <a:noFill/>
          <a:ln w="9525">
            <a:noFill/>
            <a:miter lim="800000"/>
            <a:headEnd/>
            <a:tailEnd/>
          </a:ln>
        </p:spPr>
      </p:pic>
      <p:pic>
        <p:nvPicPr>
          <p:cNvPr id="5" name="Picture 6" descr="family%20medicine"/>
          <p:cNvPicPr>
            <a:picLocks noChangeAspect="1" noChangeArrowheads="1"/>
          </p:cNvPicPr>
          <p:nvPr/>
        </p:nvPicPr>
        <p:blipFill>
          <a:blip r:embed="rId3" cstate="print"/>
          <a:srcRect/>
          <a:stretch>
            <a:fillRect/>
          </a:stretch>
        </p:blipFill>
        <p:spPr bwMode="auto">
          <a:xfrm>
            <a:off x="1043608" y="620688"/>
            <a:ext cx="2101552" cy="2101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Flexner’s mistake</a:t>
            </a:r>
          </a:p>
        </p:txBody>
      </p:sp>
      <p:sp>
        <p:nvSpPr>
          <p:cNvPr id="13317" name="Rectangle 3"/>
          <p:cNvSpPr>
            <a:spLocks noGrp="1" noChangeArrowheads="1"/>
          </p:cNvSpPr>
          <p:nvPr>
            <p:ph type="body" idx="1"/>
          </p:nvPr>
        </p:nvSpPr>
        <p:spPr/>
        <p:txBody>
          <a:bodyPr/>
          <a:lstStyle/>
          <a:p>
            <a:pPr eaLnBrk="1" hangingPunct="1"/>
            <a:r>
              <a:rPr lang="en-US" dirty="0" smtClean="0"/>
              <a:t>“Specialization = good doctors”</a:t>
            </a:r>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 “</a:t>
            </a:r>
            <a:r>
              <a:rPr lang="en-US" dirty="0" err="1" smtClean="0"/>
              <a:t>Generalism</a:t>
            </a:r>
            <a:r>
              <a:rPr lang="en-US" dirty="0" smtClean="0"/>
              <a:t> is bad”</a:t>
            </a:r>
          </a:p>
          <a:p>
            <a:pPr eaLnBrk="1" hangingPunct="1">
              <a:buFontTx/>
              <a:buNone/>
            </a:pPr>
            <a:endParaRPr lang="en-US" dirty="0" smtClean="0"/>
          </a:p>
        </p:txBody>
      </p:sp>
      <p:sp>
        <p:nvSpPr>
          <p:cNvPr id="13318" name="AutoShape 4"/>
          <p:cNvSpPr>
            <a:spLocks noChangeArrowheads="1"/>
          </p:cNvSpPr>
          <p:nvPr/>
        </p:nvSpPr>
        <p:spPr bwMode="auto">
          <a:xfrm>
            <a:off x="3203848" y="2348880"/>
            <a:ext cx="647700" cy="1511300"/>
          </a:xfrm>
          <a:prstGeom prst="downArrow">
            <a:avLst>
              <a:gd name="adj1" fmla="val 50000"/>
              <a:gd name="adj2" fmla="val 58333"/>
            </a:avLst>
          </a:prstGeom>
          <a:solidFill>
            <a:srgbClr val="FFCC00"/>
          </a:solidFill>
          <a:ln w="9525">
            <a:solidFill>
              <a:schemeClr val="tx1"/>
            </a:solidFill>
            <a:miter lim="800000"/>
            <a:headEnd/>
            <a:tailEnd/>
          </a:ln>
        </p:spPr>
        <p:txBody>
          <a:bodyPr wrap="none" anchor="ctr">
            <a:spAutoFit/>
          </a:bodyPr>
          <a:lstStyle/>
          <a:p>
            <a:endParaRPr lang="tr-T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In fact…</a:t>
            </a:r>
          </a:p>
        </p:txBody>
      </p:sp>
      <p:sp>
        <p:nvSpPr>
          <p:cNvPr id="14341" name="Rectangle 3"/>
          <p:cNvSpPr>
            <a:spLocks noGrp="1" noChangeArrowheads="1"/>
          </p:cNvSpPr>
          <p:nvPr>
            <p:ph type="body" idx="1"/>
          </p:nvPr>
        </p:nvSpPr>
        <p:spPr>
          <a:xfrm>
            <a:off x="395289" y="1341438"/>
            <a:ext cx="6768999" cy="5040312"/>
          </a:xfrm>
        </p:spPr>
        <p:txBody>
          <a:bodyPr>
            <a:normAutofit lnSpcReduction="10000"/>
          </a:bodyPr>
          <a:lstStyle/>
          <a:p>
            <a:pPr eaLnBrk="1" hangingPunct="1">
              <a:lnSpc>
                <a:spcPct val="130000"/>
              </a:lnSpc>
            </a:pPr>
            <a:r>
              <a:rPr lang="en-US" sz="2400" dirty="0" smtClean="0"/>
              <a:t>PC physician is aware of all specialties; he can recognize rare diseases.</a:t>
            </a:r>
          </a:p>
          <a:p>
            <a:pPr eaLnBrk="1" hangingPunct="1">
              <a:lnSpc>
                <a:spcPct val="130000"/>
              </a:lnSpc>
            </a:pPr>
            <a:r>
              <a:rPr lang="en-US" sz="2400" dirty="0" smtClean="0"/>
              <a:t>Common diseases are best known by GPs.</a:t>
            </a:r>
          </a:p>
          <a:p>
            <a:pPr eaLnBrk="1" hangingPunct="1">
              <a:lnSpc>
                <a:spcPct val="130000"/>
              </a:lnSpc>
            </a:pPr>
            <a:r>
              <a:rPr lang="en-US" sz="2400" dirty="0" smtClean="0"/>
              <a:t>Specialization doesn’t prevent uncertainty; it only isolates the problem from its environment, which hinders to see the whole picture.</a:t>
            </a:r>
          </a:p>
          <a:p>
            <a:pPr eaLnBrk="1" hangingPunct="1">
              <a:lnSpc>
                <a:spcPct val="130000"/>
              </a:lnSpc>
            </a:pPr>
            <a:r>
              <a:rPr lang="en-US" sz="2400" dirty="0" smtClean="0"/>
              <a:t>As science advances, knowledge increases but the knowledge load decreases.</a:t>
            </a:r>
          </a:p>
          <a:p>
            <a:pPr eaLnBrk="1" hangingPunct="1">
              <a:lnSpc>
                <a:spcPct val="130000"/>
              </a:lnSpc>
            </a:pPr>
            <a:r>
              <a:rPr lang="en-US" sz="2400" dirty="0" smtClean="0"/>
              <a:t>Malpractice arises from less concern, not less </a:t>
            </a:r>
            <a:r>
              <a:rPr lang="en-US" sz="2400" dirty="0" smtClean="0"/>
              <a:t>knowledge.</a:t>
            </a:r>
            <a:endParaRPr lang="en-US" sz="2400" dirty="0" smtClean="0"/>
          </a:p>
        </p:txBody>
      </p:sp>
      <p:pic>
        <p:nvPicPr>
          <p:cNvPr id="4" name="Picture 3" descr="iStock_000005493619Small.jpg"/>
          <p:cNvPicPr>
            <a:picLocks noChangeAspect="1"/>
          </p:cNvPicPr>
          <p:nvPr/>
        </p:nvPicPr>
        <p:blipFill>
          <a:blip r:embed="rId2" cstate="print"/>
          <a:stretch>
            <a:fillRect/>
          </a:stretch>
        </p:blipFill>
        <p:spPr>
          <a:xfrm>
            <a:off x="6876256" y="188640"/>
            <a:ext cx="1996062" cy="30243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fade">
                                      <p:cBhvr>
                                        <p:cTn id="7" dur="2000"/>
                                        <p:tgtEl>
                                          <p:spTgt spid="143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Effect transition="in" filter="fade">
                                      <p:cBhvr>
                                        <p:cTn id="12" dur="2000"/>
                                        <p:tgtEl>
                                          <p:spTgt spid="143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Effect transition="in" filter="fade">
                                      <p:cBhvr>
                                        <p:cTn id="17" dur="2000"/>
                                        <p:tgtEl>
                                          <p:spTgt spid="143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41">
                                            <p:txEl>
                                              <p:pRg st="3" end="3"/>
                                            </p:txEl>
                                          </p:spTgt>
                                        </p:tgtEl>
                                        <p:attrNameLst>
                                          <p:attrName>style.visibility</p:attrName>
                                        </p:attrNameLst>
                                      </p:cBhvr>
                                      <p:to>
                                        <p:strVal val="visible"/>
                                      </p:to>
                                    </p:set>
                                    <p:animEffect transition="in" filter="fade">
                                      <p:cBhvr>
                                        <p:cTn id="22" dur="2000"/>
                                        <p:tgtEl>
                                          <p:spTgt spid="143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41">
                                            <p:txEl>
                                              <p:pRg st="4" end="4"/>
                                            </p:txEl>
                                          </p:spTgt>
                                        </p:tgtEl>
                                        <p:attrNameLst>
                                          <p:attrName>style.visibility</p:attrName>
                                        </p:attrNameLst>
                                      </p:cBhvr>
                                      <p:to>
                                        <p:strVal val="visible"/>
                                      </p:to>
                                    </p:set>
                                    <p:animEffect transition="in" filter="fade">
                                      <p:cBhvr>
                                        <p:cTn id="27" dur="2000"/>
                                        <p:tgtEl>
                                          <p:spTgt spid="143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mph" presetSubtype="2" fill="hold" nodeType="clickEffect">
                                  <p:stCondLst>
                                    <p:cond delay="0"/>
                                  </p:stCondLst>
                                  <p:childTnLst>
                                    <p:anim to="1.5" calcmode="lin" valueType="num">
                                      <p:cBhvr override="childStyle">
                                        <p:cTn id="31" dur="2000" fill="hold"/>
                                        <p:tgtEl>
                                          <p:spTgt spid="14341">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7"/>
          <p:cNvSpPr>
            <a:spLocks noChangeArrowheads="1"/>
          </p:cNvSpPr>
          <p:nvPr/>
        </p:nvSpPr>
        <p:spPr bwMode="auto">
          <a:xfrm>
            <a:off x="1242392" y="620688"/>
            <a:ext cx="6858000" cy="5410200"/>
          </a:xfrm>
          <a:prstGeom prst="rect">
            <a:avLst/>
          </a:prstGeom>
          <a:solidFill>
            <a:schemeClr val="accent1"/>
          </a:solidFill>
          <a:ln w="9525">
            <a:solidFill>
              <a:schemeClr val="tx1"/>
            </a:solidFill>
            <a:miter lim="800000"/>
            <a:headEnd/>
            <a:tailEnd/>
          </a:ln>
        </p:spPr>
        <p:txBody>
          <a:bodyPr wrap="none" anchor="ctr"/>
          <a:lstStyle/>
          <a:p>
            <a:pPr marL="342900" indent="-342900"/>
            <a:r>
              <a:rPr lang="en-US" sz="2400" b="1" dirty="0">
                <a:solidFill>
                  <a:schemeClr val="bg2"/>
                </a:solidFill>
                <a:cs typeface="Times New Roman" pitchFamily="18" charset="0"/>
              </a:rPr>
              <a:t>Self –care 75</a:t>
            </a:r>
            <a:r>
              <a:rPr lang="en-US" sz="2400" b="1" dirty="0" smtClean="0">
                <a:solidFill>
                  <a:schemeClr val="bg2"/>
                </a:solidFill>
                <a:cs typeface="Times New Roman" pitchFamily="18" charset="0"/>
              </a:rPr>
              <a:t>%</a:t>
            </a:r>
            <a:endParaRPr lang="en-US" b="1" dirty="0">
              <a:solidFill>
                <a:schemeClr val="bg2"/>
              </a:solidFill>
              <a:cs typeface="Times New Roman" pitchFamily="18" charset="0"/>
            </a:endParaRPr>
          </a:p>
        </p:txBody>
      </p:sp>
      <p:sp>
        <p:nvSpPr>
          <p:cNvPr id="6149" name="Rectangle 8"/>
          <p:cNvSpPr>
            <a:spLocks noChangeArrowheads="1"/>
          </p:cNvSpPr>
          <p:nvPr/>
        </p:nvSpPr>
        <p:spPr bwMode="auto">
          <a:xfrm>
            <a:off x="1242392" y="3744888"/>
            <a:ext cx="3581400" cy="2286000"/>
          </a:xfrm>
          <a:prstGeom prst="rect">
            <a:avLst/>
          </a:prstGeom>
          <a:solidFill>
            <a:srgbClr val="FFFF00"/>
          </a:solidFill>
          <a:ln w="9525">
            <a:solidFill>
              <a:schemeClr val="tx1"/>
            </a:solidFill>
            <a:miter lim="800000"/>
            <a:headEnd/>
            <a:tailEnd/>
          </a:ln>
        </p:spPr>
        <p:txBody>
          <a:bodyPr wrap="none" anchor="ctr"/>
          <a:lstStyle/>
          <a:p>
            <a:pPr marL="342900" indent="-342900"/>
            <a:r>
              <a:rPr lang="en-US" sz="2400" b="1" dirty="0">
                <a:solidFill>
                  <a:schemeClr val="bg2"/>
                </a:solidFill>
              </a:rPr>
              <a:t>Taken to GP 25%</a:t>
            </a:r>
          </a:p>
        </p:txBody>
      </p:sp>
      <p:sp>
        <p:nvSpPr>
          <p:cNvPr id="6146" name="AutoShape 5">
            <a:hlinkClick r:id="" action="ppaction://noaction" highlightClick="1"/>
          </p:cNvPr>
          <p:cNvSpPr>
            <a:spLocks noChangeArrowheads="1"/>
          </p:cNvSpPr>
          <p:nvPr/>
        </p:nvSpPr>
        <p:spPr bwMode="auto">
          <a:xfrm>
            <a:off x="2918792" y="1001688"/>
            <a:ext cx="3352800" cy="1447800"/>
          </a:xfrm>
          <a:prstGeom prst="actionButtonBlank">
            <a:avLst/>
          </a:prstGeom>
          <a:noFill/>
          <a:ln w="9525">
            <a:noFill/>
            <a:miter lim="800000"/>
            <a:headEnd/>
            <a:tailEnd/>
          </a:ln>
        </p:spPr>
        <p:txBody>
          <a:bodyPr wrap="none" anchor="ctr"/>
          <a:lstStyle/>
          <a:p>
            <a:endParaRPr lang="ar-SA"/>
          </a:p>
        </p:txBody>
      </p:sp>
      <p:sp>
        <p:nvSpPr>
          <p:cNvPr id="6147" name="AutoShape 6"/>
          <p:cNvSpPr>
            <a:spLocks noChangeArrowheads="1"/>
          </p:cNvSpPr>
          <p:nvPr/>
        </p:nvSpPr>
        <p:spPr bwMode="auto">
          <a:xfrm>
            <a:off x="1242392" y="5573688"/>
            <a:ext cx="762000" cy="457200"/>
          </a:xfrm>
          <a:prstGeom prst="flowChartProcess">
            <a:avLst/>
          </a:prstGeom>
          <a:solidFill>
            <a:schemeClr val="accent2"/>
          </a:solidFill>
          <a:ln w="9525">
            <a:solidFill>
              <a:schemeClr val="tx1"/>
            </a:solidFill>
            <a:miter lim="800000"/>
            <a:headEnd/>
            <a:tailEnd/>
          </a:ln>
        </p:spPr>
        <p:txBody>
          <a:bodyPr wrap="none" anchor="ctr"/>
          <a:lstStyle/>
          <a:p>
            <a:pPr marL="342900" indent="-342900"/>
            <a:r>
              <a:rPr lang="en-US" sz="2000" dirty="0"/>
              <a:t>Hospital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77800" y="457200"/>
            <a:ext cx="4673600" cy="5257800"/>
          </a:xfrm>
          <a:prstGeom prst="rect">
            <a:avLst/>
          </a:prstGeom>
          <a:gradFill rotWithShape="0">
            <a:gsLst>
              <a:gs pos="0">
                <a:srgbClr val="00CCFF"/>
              </a:gs>
              <a:gs pos="100000">
                <a:srgbClr val="005E76"/>
              </a:gs>
            </a:gsLst>
            <a:lin ang="2700000" scaled="1"/>
          </a:gradFill>
          <a:ln w="12700">
            <a:solidFill>
              <a:srgbClr val="00CCFF"/>
            </a:solidFill>
            <a:miter lim="800000"/>
            <a:headEnd/>
            <a:tailEnd/>
          </a:ln>
        </p:spPr>
        <p:txBody>
          <a:bodyPr wrap="none" anchor="ctr"/>
          <a:lstStyle/>
          <a:p>
            <a:pPr algn="l">
              <a:spcBef>
                <a:spcPct val="0"/>
              </a:spcBef>
            </a:pPr>
            <a:endParaRPr lang="ar-SA" sz="2400">
              <a:latin typeface="Arial" pitchFamily="34" charset="0"/>
            </a:endParaRPr>
          </a:p>
        </p:txBody>
      </p:sp>
      <p:sp>
        <p:nvSpPr>
          <p:cNvPr id="7171" name="Rectangle 3"/>
          <p:cNvSpPr>
            <a:spLocks noChangeArrowheads="1"/>
          </p:cNvSpPr>
          <p:nvPr/>
        </p:nvSpPr>
        <p:spPr bwMode="auto">
          <a:xfrm>
            <a:off x="1058863" y="1447800"/>
            <a:ext cx="3792537" cy="4267200"/>
          </a:xfrm>
          <a:prstGeom prst="rect">
            <a:avLst/>
          </a:prstGeom>
          <a:gradFill rotWithShape="0">
            <a:gsLst>
              <a:gs pos="0">
                <a:srgbClr val="358CFF"/>
              </a:gs>
              <a:gs pos="100000">
                <a:srgbClr val="194176"/>
              </a:gs>
            </a:gsLst>
            <a:lin ang="2700000" scaled="1"/>
          </a:gradFill>
          <a:ln w="12700">
            <a:solidFill>
              <a:srgbClr val="358CFF"/>
            </a:solidFill>
            <a:miter lim="800000"/>
            <a:headEnd/>
            <a:tailEnd/>
          </a:ln>
        </p:spPr>
        <p:txBody>
          <a:bodyPr wrap="none" anchor="ctr"/>
          <a:lstStyle/>
          <a:p>
            <a:pPr algn="l">
              <a:spcBef>
                <a:spcPct val="0"/>
              </a:spcBef>
            </a:pPr>
            <a:endParaRPr lang="ar-SA" sz="2400">
              <a:latin typeface="Arial" pitchFamily="34" charset="0"/>
            </a:endParaRPr>
          </a:p>
        </p:txBody>
      </p:sp>
      <p:sp>
        <p:nvSpPr>
          <p:cNvPr id="7172" name="Rectangle 4"/>
          <p:cNvSpPr>
            <a:spLocks noChangeArrowheads="1"/>
          </p:cNvSpPr>
          <p:nvPr/>
        </p:nvSpPr>
        <p:spPr bwMode="auto">
          <a:xfrm>
            <a:off x="2074863" y="2590800"/>
            <a:ext cx="2776537" cy="3124200"/>
          </a:xfrm>
          <a:prstGeom prst="rect">
            <a:avLst/>
          </a:prstGeom>
          <a:gradFill rotWithShape="0">
            <a:gsLst>
              <a:gs pos="0">
                <a:srgbClr val="A191FF"/>
              </a:gs>
              <a:gs pos="100000">
                <a:srgbClr val="4B4376"/>
              </a:gs>
            </a:gsLst>
            <a:lin ang="2700000" scaled="1"/>
          </a:gradFill>
          <a:ln w="12700">
            <a:solidFill>
              <a:srgbClr val="A191FF"/>
            </a:solidFill>
            <a:miter lim="800000"/>
            <a:headEnd/>
            <a:tailEnd/>
          </a:ln>
        </p:spPr>
        <p:txBody>
          <a:bodyPr wrap="none" anchor="ctr"/>
          <a:lstStyle/>
          <a:p>
            <a:pPr algn="l">
              <a:spcBef>
                <a:spcPct val="0"/>
              </a:spcBef>
            </a:pPr>
            <a:endParaRPr lang="ar-SA" sz="2400">
              <a:latin typeface="Arial" pitchFamily="34" charset="0"/>
            </a:endParaRPr>
          </a:p>
        </p:txBody>
      </p:sp>
      <p:sp>
        <p:nvSpPr>
          <p:cNvPr id="7173" name="Rectangle 5"/>
          <p:cNvSpPr>
            <a:spLocks noChangeArrowheads="1"/>
          </p:cNvSpPr>
          <p:nvPr/>
        </p:nvSpPr>
        <p:spPr bwMode="auto">
          <a:xfrm>
            <a:off x="2684463" y="3276600"/>
            <a:ext cx="2166937" cy="2438400"/>
          </a:xfrm>
          <a:prstGeom prst="rect">
            <a:avLst/>
          </a:prstGeom>
          <a:gradFill rotWithShape="0">
            <a:gsLst>
              <a:gs pos="0">
                <a:srgbClr val="E4009D"/>
              </a:gs>
              <a:gs pos="100000">
                <a:srgbClr val="6A0049"/>
              </a:gs>
            </a:gsLst>
            <a:lin ang="2700000" scaled="1"/>
          </a:gradFill>
          <a:ln w="12700">
            <a:solidFill>
              <a:srgbClr val="E4009D"/>
            </a:solidFill>
            <a:miter lim="800000"/>
            <a:headEnd/>
            <a:tailEnd/>
          </a:ln>
        </p:spPr>
        <p:txBody>
          <a:bodyPr wrap="none" anchor="ctr"/>
          <a:lstStyle/>
          <a:p>
            <a:pPr algn="l">
              <a:spcBef>
                <a:spcPct val="0"/>
              </a:spcBef>
            </a:pPr>
            <a:endParaRPr lang="ar-SA" sz="2400">
              <a:latin typeface="Arial" pitchFamily="34" charset="0"/>
            </a:endParaRPr>
          </a:p>
        </p:txBody>
      </p:sp>
      <p:sp>
        <p:nvSpPr>
          <p:cNvPr id="35846" name="Rectangle 6"/>
          <p:cNvSpPr>
            <a:spLocks noChangeArrowheads="1"/>
          </p:cNvSpPr>
          <p:nvPr/>
        </p:nvSpPr>
        <p:spPr bwMode="auto">
          <a:xfrm>
            <a:off x="3429000" y="4114800"/>
            <a:ext cx="1422400" cy="1600200"/>
          </a:xfrm>
          <a:prstGeom prst="rect">
            <a:avLst/>
          </a:prstGeom>
          <a:gradFill rotWithShape="0">
            <a:gsLst>
              <a:gs pos="0">
                <a:schemeClr val="hlink"/>
              </a:gs>
              <a:gs pos="100000">
                <a:schemeClr val="hlink">
                  <a:gamma/>
                  <a:shade val="46275"/>
                  <a:invGamma/>
                </a:schemeClr>
              </a:gs>
            </a:gsLst>
            <a:lin ang="2700000" scaled="1"/>
          </a:gradFill>
          <a:ln w="12700">
            <a:solidFill>
              <a:schemeClr val="hlink"/>
            </a:solidFill>
            <a:miter lim="800000"/>
            <a:headEnd/>
            <a:tailEnd/>
          </a:ln>
          <a:effectLst/>
        </p:spPr>
        <p:txBody>
          <a:bodyPr wrap="none" anchor="ctr"/>
          <a:lstStyle/>
          <a:p>
            <a:pPr algn="l">
              <a:spcBef>
                <a:spcPct val="0"/>
              </a:spcBef>
              <a:defRPr/>
            </a:pPr>
            <a:endParaRPr lang="ar-SA" sz="2400">
              <a:latin typeface="Arial" pitchFamily="34" charset="0"/>
            </a:endParaRPr>
          </a:p>
        </p:txBody>
      </p:sp>
      <p:sp>
        <p:nvSpPr>
          <p:cNvPr id="35847" name="Rectangle 7"/>
          <p:cNvSpPr>
            <a:spLocks noChangeArrowheads="1"/>
          </p:cNvSpPr>
          <p:nvPr/>
        </p:nvSpPr>
        <p:spPr bwMode="auto">
          <a:xfrm>
            <a:off x="3970338" y="4724400"/>
            <a:ext cx="881062" cy="990600"/>
          </a:xfrm>
          <a:prstGeom prst="rect">
            <a:avLst/>
          </a:prstGeom>
          <a:gradFill rotWithShape="0">
            <a:gsLst>
              <a:gs pos="0">
                <a:schemeClr val="accent1"/>
              </a:gs>
              <a:gs pos="100000">
                <a:schemeClr val="accent1">
                  <a:gamma/>
                  <a:shade val="46275"/>
                  <a:invGamma/>
                </a:schemeClr>
              </a:gs>
            </a:gsLst>
            <a:lin ang="2700000" scaled="1"/>
          </a:gradFill>
          <a:ln w="12700">
            <a:solidFill>
              <a:schemeClr val="accent1"/>
            </a:solidFill>
            <a:miter lim="800000"/>
            <a:headEnd/>
            <a:tailEnd/>
          </a:ln>
          <a:effectLst/>
        </p:spPr>
        <p:txBody>
          <a:bodyPr wrap="none" anchor="ctr"/>
          <a:lstStyle/>
          <a:p>
            <a:pPr algn="l">
              <a:spcBef>
                <a:spcPct val="0"/>
              </a:spcBef>
              <a:defRPr/>
            </a:pPr>
            <a:endParaRPr lang="ar-SA" sz="2400">
              <a:latin typeface="Arial" pitchFamily="34" charset="0"/>
            </a:endParaRPr>
          </a:p>
        </p:txBody>
      </p:sp>
      <p:sp>
        <p:nvSpPr>
          <p:cNvPr id="7176" name="Rectangle 8"/>
          <p:cNvSpPr>
            <a:spLocks noChangeArrowheads="1"/>
          </p:cNvSpPr>
          <p:nvPr/>
        </p:nvSpPr>
        <p:spPr bwMode="auto">
          <a:xfrm>
            <a:off x="4173538" y="4953000"/>
            <a:ext cx="677862" cy="762000"/>
          </a:xfrm>
          <a:prstGeom prst="rect">
            <a:avLst/>
          </a:prstGeom>
          <a:gradFill rotWithShape="0">
            <a:gsLst>
              <a:gs pos="0">
                <a:srgbClr val="FFD501"/>
              </a:gs>
              <a:gs pos="100000">
                <a:srgbClr val="766300"/>
              </a:gs>
            </a:gsLst>
            <a:lin ang="2700000" scaled="1"/>
          </a:gradFill>
          <a:ln w="12700">
            <a:solidFill>
              <a:srgbClr val="FFD501"/>
            </a:solidFill>
            <a:miter lim="800000"/>
            <a:headEnd/>
            <a:tailEnd/>
          </a:ln>
        </p:spPr>
        <p:txBody>
          <a:bodyPr wrap="none" anchor="ctr"/>
          <a:lstStyle/>
          <a:p>
            <a:pPr algn="l">
              <a:spcBef>
                <a:spcPct val="0"/>
              </a:spcBef>
            </a:pPr>
            <a:endParaRPr lang="ar-SA" sz="2400">
              <a:latin typeface="Arial" pitchFamily="34" charset="0"/>
            </a:endParaRPr>
          </a:p>
        </p:txBody>
      </p:sp>
      <p:sp>
        <p:nvSpPr>
          <p:cNvPr id="7177" name="Rectangle 9"/>
          <p:cNvSpPr>
            <a:spLocks noChangeArrowheads="1"/>
          </p:cNvSpPr>
          <p:nvPr/>
        </p:nvSpPr>
        <p:spPr bwMode="auto">
          <a:xfrm>
            <a:off x="4310063" y="5105400"/>
            <a:ext cx="541337" cy="609600"/>
          </a:xfrm>
          <a:prstGeom prst="rect">
            <a:avLst/>
          </a:prstGeom>
          <a:gradFill rotWithShape="0">
            <a:gsLst>
              <a:gs pos="0">
                <a:srgbClr val="E1FF01"/>
              </a:gs>
              <a:gs pos="100000">
                <a:srgbClr val="687600"/>
              </a:gs>
            </a:gsLst>
            <a:lin ang="2700000" scaled="1"/>
          </a:gradFill>
          <a:ln w="12700">
            <a:solidFill>
              <a:srgbClr val="E1FF01"/>
            </a:solidFill>
            <a:miter lim="800000"/>
            <a:headEnd/>
            <a:tailEnd/>
          </a:ln>
        </p:spPr>
        <p:txBody>
          <a:bodyPr wrap="none" anchor="ctr"/>
          <a:lstStyle/>
          <a:p>
            <a:pPr algn="l">
              <a:spcBef>
                <a:spcPct val="0"/>
              </a:spcBef>
            </a:pPr>
            <a:endParaRPr lang="ar-SA" sz="2400">
              <a:latin typeface="Arial" pitchFamily="34" charset="0"/>
            </a:endParaRPr>
          </a:p>
        </p:txBody>
      </p:sp>
      <p:sp>
        <p:nvSpPr>
          <p:cNvPr id="7178" name="Rectangle 10"/>
          <p:cNvSpPr>
            <a:spLocks noChangeArrowheads="1"/>
          </p:cNvSpPr>
          <p:nvPr/>
        </p:nvSpPr>
        <p:spPr bwMode="auto">
          <a:xfrm>
            <a:off x="4513263" y="5334000"/>
            <a:ext cx="338137" cy="381000"/>
          </a:xfrm>
          <a:prstGeom prst="rect">
            <a:avLst/>
          </a:prstGeom>
          <a:gradFill rotWithShape="0">
            <a:gsLst>
              <a:gs pos="0">
                <a:srgbClr val="33CC33"/>
              </a:gs>
              <a:gs pos="100000">
                <a:srgbClr val="185E18"/>
              </a:gs>
            </a:gsLst>
            <a:lin ang="2700000" scaled="1"/>
          </a:gradFill>
          <a:ln w="12700">
            <a:solidFill>
              <a:srgbClr val="33CC33"/>
            </a:solidFill>
            <a:miter lim="800000"/>
            <a:headEnd/>
            <a:tailEnd/>
          </a:ln>
        </p:spPr>
        <p:txBody>
          <a:bodyPr wrap="none" anchor="ctr"/>
          <a:lstStyle/>
          <a:p>
            <a:pPr algn="l">
              <a:spcBef>
                <a:spcPct val="0"/>
              </a:spcBef>
            </a:pPr>
            <a:endParaRPr lang="ar-SA" sz="2400">
              <a:latin typeface="Arial" pitchFamily="34" charset="0"/>
            </a:endParaRPr>
          </a:p>
        </p:txBody>
      </p:sp>
      <p:sp>
        <p:nvSpPr>
          <p:cNvPr id="7179" name="Rectangle 11"/>
          <p:cNvSpPr>
            <a:spLocks noChangeArrowheads="1"/>
          </p:cNvSpPr>
          <p:nvPr/>
        </p:nvSpPr>
        <p:spPr bwMode="auto">
          <a:xfrm>
            <a:off x="4716463" y="5562600"/>
            <a:ext cx="134937" cy="152400"/>
          </a:xfrm>
          <a:prstGeom prst="rect">
            <a:avLst/>
          </a:prstGeom>
          <a:gradFill rotWithShape="0">
            <a:gsLst>
              <a:gs pos="0">
                <a:srgbClr val="00FF99"/>
              </a:gs>
              <a:gs pos="100000">
                <a:srgbClr val="007647"/>
              </a:gs>
            </a:gsLst>
            <a:lin ang="2700000" scaled="1"/>
          </a:gradFill>
          <a:ln w="12700">
            <a:solidFill>
              <a:srgbClr val="00FF99"/>
            </a:solidFill>
            <a:miter lim="800000"/>
            <a:headEnd/>
            <a:tailEnd/>
          </a:ln>
        </p:spPr>
        <p:txBody>
          <a:bodyPr wrap="none" anchor="ctr"/>
          <a:lstStyle/>
          <a:p>
            <a:pPr algn="l">
              <a:spcBef>
                <a:spcPct val="0"/>
              </a:spcBef>
            </a:pPr>
            <a:endParaRPr lang="ar-SA" sz="2400">
              <a:latin typeface="Arial" pitchFamily="34" charset="0"/>
            </a:endParaRPr>
          </a:p>
        </p:txBody>
      </p:sp>
      <p:sp>
        <p:nvSpPr>
          <p:cNvPr id="35852" name="Text Box 12"/>
          <p:cNvSpPr txBox="1">
            <a:spLocks noChangeArrowheads="1"/>
          </p:cNvSpPr>
          <p:nvPr/>
        </p:nvSpPr>
        <p:spPr bwMode="auto">
          <a:xfrm>
            <a:off x="5189538" y="5486400"/>
            <a:ext cx="3116262" cy="641350"/>
          </a:xfrm>
          <a:prstGeom prst="rect">
            <a:avLst/>
          </a:prstGeom>
          <a:noFill/>
          <a:ln w="9525">
            <a:noFill/>
            <a:miter lim="800000"/>
            <a:headEnd/>
            <a:tailEnd/>
          </a:ln>
          <a:effectLst/>
        </p:spPr>
        <p:txBody>
          <a:bodyPr>
            <a:spAutoFit/>
          </a:bodyPr>
          <a:lstStyle/>
          <a:p>
            <a:pPr algn="l">
              <a:lnSpc>
                <a:spcPct val="90000"/>
              </a:lnSpc>
              <a:spcBef>
                <a:spcPct val="0"/>
              </a:spcBef>
              <a:defRPr/>
            </a:pPr>
            <a:r>
              <a:rPr lang="en-US" sz="2000" b="1">
                <a:solidFill>
                  <a:srgbClr val="00FF99"/>
                </a:solidFill>
                <a:effectLst>
                  <a:outerShdw blurRad="38100" dist="38100" dir="2700000" algn="tl">
                    <a:srgbClr val="000000"/>
                  </a:outerShdw>
                </a:effectLst>
                <a:latin typeface="Arial Narrow" pitchFamily="34" charset="0"/>
              </a:rPr>
              <a:t>&lt;1 is hospitalized in an academic medical center</a:t>
            </a:r>
          </a:p>
        </p:txBody>
      </p:sp>
      <p:sp>
        <p:nvSpPr>
          <p:cNvPr id="35853" name="Text Box 13"/>
          <p:cNvSpPr txBox="1">
            <a:spLocks noChangeArrowheads="1"/>
          </p:cNvSpPr>
          <p:nvPr/>
        </p:nvSpPr>
        <p:spPr bwMode="auto">
          <a:xfrm>
            <a:off x="5189538" y="5105400"/>
            <a:ext cx="2168525" cy="366713"/>
          </a:xfrm>
          <a:prstGeom prst="rect">
            <a:avLst/>
          </a:prstGeom>
          <a:noFill/>
          <a:ln w="9525">
            <a:noFill/>
            <a:miter lim="800000"/>
            <a:headEnd/>
            <a:tailEnd/>
          </a:ln>
          <a:effectLst/>
        </p:spPr>
        <p:txBody>
          <a:bodyPr>
            <a:spAutoFit/>
          </a:bodyPr>
          <a:lstStyle/>
          <a:p>
            <a:pPr algn="l">
              <a:lnSpc>
                <a:spcPct val="90000"/>
              </a:lnSpc>
              <a:spcBef>
                <a:spcPct val="0"/>
              </a:spcBef>
              <a:defRPr/>
            </a:pPr>
            <a:r>
              <a:rPr lang="en-US" sz="2000" b="1">
                <a:solidFill>
                  <a:srgbClr val="33CC33"/>
                </a:solidFill>
                <a:effectLst>
                  <a:outerShdw blurRad="38100" dist="38100" dir="2700000" algn="tl">
                    <a:srgbClr val="000000"/>
                  </a:outerShdw>
                </a:effectLst>
                <a:latin typeface="Arial Narrow" pitchFamily="34" charset="0"/>
              </a:rPr>
              <a:t>8 are hospitalized </a:t>
            </a:r>
          </a:p>
        </p:txBody>
      </p:sp>
      <p:sp>
        <p:nvSpPr>
          <p:cNvPr id="7182" name="Text Box 14"/>
          <p:cNvSpPr txBox="1">
            <a:spLocks noChangeArrowheads="1"/>
          </p:cNvSpPr>
          <p:nvPr/>
        </p:nvSpPr>
        <p:spPr bwMode="auto">
          <a:xfrm>
            <a:off x="5189538" y="4800600"/>
            <a:ext cx="3954462" cy="366713"/>
          </a:xfrm>
          <a:prstGeom prst="rect">
            <a:avLst/>
          </a:prstGeom>
          <a:noFill/>
          <a:ln w="9525">
            <a:noFill/>
            <a:miter lim="800000"/>
            <a:headEnd/>
            <a:tailEnd/>
          </a:ln>
        </p:spPr>
        <p:txBody>
          <a:bodyPr>
            <a:spAutoFit/>
          </a:bodyPr>
          <a:lstStyle/>
          <a:p>
            <a:pPr algn="l">
              <a:lnSpc>
                <a:spcPct val="90000"/>
              </a:lnSpc>
              <a:spcBef>
                <a:spcPct val="0"/>
              </a:spcBef>
            </a:pPr>
            <a:r>
              <a:rPr lang="en-US" sz="2000" b="1">
                <a:solidFill>
                  <a:srgbClr val="E1FF01"/>
                </a:solidFill>
                <a:latin typeface="Arial Narrow" pitchFamily="34" charset="0"/>
              </a:rPr>
              <a:t>13 visit an emergency department</a:t>
            </a:r>
          </a:p>
        </p:txBody>
      </p:sp>
      <p:sp>
        <p:nvSpPr>
          <p:cNvPr id="35855" name="Text Box 15"/>
          <p:cNvSpPr txBox="1">
            <a:spLocks noChangeArrowheads="1"/>
          </p:cNvSpPr>
          <p:nvPr/>
        </p:nvSpPr>
        <p:spPr bwMode="auto">
          <a:xfrm>
            <a:off x="5189538" y="4495800"/>
            <a:ext cx="3421062" cy="366713"/>
          </a:xfrm>
          <a:prstGeom prst="rect">
            <a:avLst/>
          </a:prstGeom>
          <a:noFill/>
          <a:ln w="9525">
            <a:noFill/>
            <a:miter lim="800000"/>
            <a:headEnd/>
            <a:tailEnd/>
          </a:ln>
          <a:effectLst/>
        </p:spPr>
        <p:txBody>
          <a:bodyPr>
            <a:spAutoFit/>
          </a:bodyPr>
          <a:lstStyle/>
          <a:p>
            <a:pPr algn="l">
              <a:lnSpc>
                <a:spcPct val="90000"/>
              </a:lnSpc>
              <a:spcBef>
                <a:spcPct val="0"/>
              </a:spcBef>
              <a:defRPr/>
            </a:pPr>
            <a:r>
              <a:rPr lang="en-US" sz="2000" b="1">
                <a:solidFill>
                  <a:srgbClr val="FFD501"/>
                </a:solidFill>
                <a:effectLst>
                  <a:outerShdw blurRad="38100" dist="38100" dir="2700000" algn="tl">
                    <a:srgbClr val="000000"/>
                  </a:outerShdw>
                </a:effectLst>
                <a:latin typeface="Arial Narrow" pitchFamily="34" charset="0"/>
              </a:rPr>
              <a:t>14 receive home health care</a:t>
            </a:r>
          </a:p>
        </p:txBody>
      </p:sp>
      <p:sp>
        <p:nvSpPr>
          <p:cNvPr id="35856" name="Text Box 16"/>
          <p:cNvSpPr txBox="1">
            <a:spLocks noChangeArrowheads="1"/>
          </p:cNvSpPr>
          <p:nvPr/>
        </p:nvSpPr>
        <p:spPr bwMode="auto">
          <a:xfrm>
            <a:off x="5189538" y="4191000"/>
            <a:ext cx="3725862" cy="366713"/>
          </a:xfrm>
          <a:prstGeom prst="rect">
            <a:avLst/>
          </a:prstGeom>
          <a:noFill/>
          <a:ln w="9525">
            <a:noFill/>
            <a:miter lim="800000"/>
            <a:headEnd/>
            <a:tailEnd/>
          </a:ln>
          <a:effectLst/>
        </p:spPr>
        <p:txBody>
          <a:bodyPr>
            <a:spAutoFit/>
          </a:bodyPr>
          <a:lstStyle/>
          <a:p>
            <a:pPr algn="l">
              <a:lnSpc>
                <a:spcPct val="90000"/>
              </a:lnSpc>
              <a:spcBef>
                <a:spcPct val="0"/>
              </a:spcBef>
              <a:defRPr/>
            </a:pPr>
            <a:r>
              <a:rPr lang="en-US" sz="2000" b="1">
                <a:solidFill>
                  <a:schemeClr val="accent1"/>
                </a:solidFill>
                <a:effectLst>
                  <a:outerShdw blurRad="38100" dist="38100" dir="2700000" algn="tl">
                    <a:srgbClr val="000000"/>
                  </a:outerShdw>
                </a:effectLst>
                <a:latin typeface="Arial Narrow" pitchFamily="34" charset="0"/>
              </a:rPr>
              <a:t>21 visit a hospital outpatient clinic</a:t>
            </a:r>
          </a:p>
        </p:txBody>
      </p:sp>
      <p:sp>
        <p:nvSpPr>
          <p:cNvPr id="35857" name="Text Box 17"/>
          <p:cNvSpPr txBox="1">
            <a:spLocks noChangeArrowheads="1"/>
          </p:cNvSpPr>
          <p:nvPr/>
        </p:nvSpPr>
        <p:spPr bwMode="auto">
          <a:xfrm>
            <a:off x="5189538" y="3581400"/>
            <a:ext cx="3725862" cy="641350"/>
          </a:xfrm>
          <a:prstGeom prst="rect">
            <a:avLst/>
          </a:prstGeom>
          <a:noFill/>
          <a:ln w="9525">
            <a:noFill/>
            <a:miter lim="800000"/>
            <a:headEnd/>
            <a:tailEnd/>
          </a:ln>
          <a:effectLst/>
        </p:spPr>
        <p:txBody>
          <a:bodyPr>
            <a:spAutoFit/>
          </a:bodyPr>
          <a:lstStyle/>
          <a:p>
            <a:pPr algn="l">
              <a:lnSpc>
                <a:spcPct val="90000"/>
              </a:lnSpc>
              <a:spcBef>
                <a:spcPct val="0"/>
              </a:spcBef>
              <a:defRPr/>
            </a:pPr>
            <a:r>
              <a:rPr lang="en-US" sz="2000" b="1">
                <a:solidFill>
                  <a:schemeClr val="hlink"/>
                </a:solidFill>
                <a:effectLst>
                  <a:outerShdw blurRad="38100" dist="38100" dir="2700000" algn="tl">
                    <a:srgbClr val="000000"/>
                  </a:outerShdw>
                </a:effectLst>
                <a:latin typeface="Arial Narrow" pitchFamily="34" charset="0"/>
              </a:rPr>
              <a:t>65 visit a complementary or alternative medial care provider</a:t>
            </a:r>
          </a:p>
        </p:txBody>
      </p:sp>
      <p:sp>
        <p:nvSpPr>
          <p:cNvPr id="35858" name="Text Box 18"/>
          <p:cNvSpPr txBox="1">
            <a:spLocks noChangeArrowheads="1"/>
          </p:cNvSpPr>
          <p:nvPr/>
        </p:nvSpPr>
        <p:spPr bwMode="auto">
          <a:xfrm>
            <a:off x="5189538" y="2895600"/>
            <a:ext cx="3954462" cy="641350"/>
          </a:xfrm>
          <a:prstGeom prst="rect">
            <a:avLst/>
          </a:prstGeom>
          <a:noFill/>
          <a:ln w="9525">
            <a:noFill/>
            <a:miter lim="800000"/>
            <a:headEnd/>
            <a:tailEnd/>
          </a:ln>
          <a:effectLst/>
        </p:spPr>
        <p:txBody>
          <a:bodyPr>
            <a:spAutoFit/>
          </a:bodyPr>
          <a:lstStyle/>
          <a:p>
            <a:pPr algn="l">
              <a:lnSpc>
                <a:spcPct val="90000"/>
              </a:lnSpc>
              <a:spcBef>
                <a:spcPct val="0"/>
              </a:spcBef>
              <a:defRPr/>
            </a:pPr>
            <a:r>
              <a:rPr lang="en-US" sz="2000" b="1">
                <a:solidFill>
                  <a:srgbClr val="E4009D"/>
                </a:solidFill>
                <a:effectLst>
                  <a:outerShdw blurRad="38100" dist="38100" dir="2700000" algn="tl">
                    <a:srgbClr val="000000"/>
                  </a:outerShdw>
                </a:effectLst>
                <a:latin typeface="Arial Narrow" pitchFamily="34" charset="0"/>
              </a:rPr>
              <a:t>217 visit a physician's office (113 visit a primary care physician's office)</a:t>
            </a:r>
          </a:p>
        </p:txBody>
      </p:sp>
      <p:sp>
        <p:nvSpPr>
          <p:cNvPr id="35859" name="Text Box 19"/>
          <p:cNvSpPr txBox="1">
            <a:spLocks noChangeArrowheads="1"/>
          </p:cNvSpPr>
          <p:nvPr/>
        </p:nvSpPr>
        <p:spPr bwMode="auto">
          <a:xfrm>
            <a:off x="5189538" y="2438400"/>
            <a:ext cx="3725862" cy="366713"/>
          </a:xfrm>
          <a:prstGeom prst="rect">
            <a:avLst/>
          </a:prstGeom>
          <a:noFill/>
          <a:ln w="9525">
            <a:noFill/>
            <a:miter lim="800000"/>
            <a:headEnd/>
            <a:tailEnd/>
          </a:ln>
          <a:effectLst/>
        </p:spPr>
        <p:txBody>
          <a:bodyPr>
            <a:spAutoFit/>
          </a:bodyPr>
          <a:lstStyle/>
          <a:p>
            <a:pPr algn="l">
              <a:lnSpc>
                <a:spcPct val="90000"/>
              </a:lnSpc>
              <a:spcBef>
                <a:spcPct val="0"/>
              </a:spcBef>
              <a:defRPr/>
            </a:pPr>
            <a:r>
              <a:rPr lang="en-US" sz="2000" b="1">
                <a:solidFill>
                  <a:srgbClr val="A191FF"/>
                </a:solidFill>
                <a:effectLst>
                  <a:outerShdw blurRad="38100" dist="38100" dir="2700000" algn="tl">
                    <a:srgbClr val="000000"/>
                  </a:outerShdw>
                </a:effectLst>
                <a:latin typeface="Arial Narrow" pitchFamily="34" charset="0"/>
              </a:rPr>
              <a:t>327 consider seeking medial care</a:t>
            </a:r>
          </a:p>
        </p:txBody>
      </p:sp>
      <p:sp>
        <p:nvSpPr>
          <p:cNvPr id="35860" name="Text Box 20"/>
          <p:cNvSpPr txBox="1">
            <a:spLocks noChangeArrowheads="1"/>
          </p:cNvSpPr>
          <p:nvPr/>
        </p:nvSpPr>
        <p:spPr bwMode="auto">
          <a:xfrm>
            <a:off x="5122863" y="1752600"/>
            <a:ext cx="2801937" cy="366713"/>
          </a:xfrm>
          <a:prstGeom prst="rect">
            <a:avLst/>
          </a:prstGeom>
          <a:noFill/>
          <a:ln w="9525">
            <a:noFill/>
            <a:miter lim="800000"/>
            <a:headEnd/>
            <a:tailEnd/>
          </a:ln>
          <a:effectLst/>
        </p:spPr>
        <p:txBody>
          <a:bodyPr>
            <a:spAutoFit/>
          </a:bodyPr>
          <a:lstStyle/>
          <a:p>
            <a:pPr algn="l">
              <a:lnSpc>
                <a:spcPct val="90000"/>
              </a:lnSpc>
              <a:spcBef>
                <a:spcPct val="0"/>
              </a:spcBef>
              <a:defRPr/>
            </a:pPr>
            <a:r>
              <a:rPr lang="en-US" sz="2000" b="1">
                <a:solidFill>
                  <a:srgbClr val="358CFF"/>
                </a:solidFill>
                <a:effectLst>
                  <a:outerShdw blurRad="38100" dist="38100" dir="2700000" algn="tl">
                    <a:srgbClr val="000000"/>
                  </a:outerShdw>
                </a:effectLst>
                <a:latin typeface="Arial Narrow" pitchFamily="34" charset="0"/>
              </a:rPr>
              <a:t>800 report symptoms</a:t>
            </a:r>
          </a:p>
        </p:txBody>
      </p:sp>
      <p:sp>
        <p:nvSpPr>
          <p:cNvPr id="35861" name="Text Box 21"/>
          <p:cNvSpPr txBox="1">
            <a:spLocks noChangeArrowheads="1"/>
          </p:cNvSpPr>
          <p:nvPr/>
        </p:nvSpPr>
        <p:spPr bwMode="auto">
          <a:xfrm>
            <a:off x="5189538" y="685800"/>
            <a:ext cx="2049462" cy="366713"/>
          </a:xfrm>
          <a:prstGeom prst="rect">
            <a:avLst/>
          </a:prstGeom>
          <a:noFill/>
          <a:ln w="9525">
            <a:noFill/>
            <a:miter lim="800000"/>
            <a:headEnd/>
            <a:tailEnd/>
          </a:ln>
          <a:effectLst/>
        </p:spPr>
        <p:txBody>
          <a:bodyPr>
            <a:spAutoFit/>
          </a:bodyPr>
          <a:lstStyle/>
          <a:p>
            <a:pPr algn="l">
              <a:lnSpc>
                <a:spcPct val="90000"/>
              </a:lnSpc>
              <a:spcBef>
                <a:spcPct val="0"/>
              </a:spcBef>
              <a:defRPr/>
            </a:pPr>
            <a:r>
              <a:rPr lang="en-US" sz="2000" b="1">
                <a:solidFill>
                  <a:srgbClr val="00CCFF"/>
                </a:solidFill>
                <a:effectLst>
                  <a:outerShdw blurRad="38100" dist="38100" dir="2700000" algn="tl">
                    <a:srgbClr val="000000"/>
                  </a:outerShdw>
                </a:effectLst>
                <a:latin typeface="Arial Narrow" pitchFamily="34" charset="0"/>
              </a:rPr>
              <a:t>1000 persons</a:t>
            </a:r>
          </a:p>
        </p:txBody>
      </p:sp>
      <p:sp>
        <p:nvSpPr>
          <p:cNvPr id="7190" name="Line 22"/>
          <p:cNvSpPr>
            <a:spLocks noChangeShapeType="1"/>
          </p:cNvSpPr>
          <p:nvPr/>
        </p:nvSpPr>
        <p:spPr bwMode="auto">
          <a:xfrm flipH="1">
            <a:off x="4851400" y="914400"/>
            <a:ext cx="338138" cy="1588"/>
          </a:xfrm>
          <a:prstGeom prst="line">
            <a:avLst/>
          </a:prstGeom>
          <a:noFill/>
          <a:ln w="12700">
            <a:solidFill>
              <a:srgbClr val="00CCFF"/>
            </a:solidFill>
            <a:round/>
            <a:headEnd/>
            <a:tailEnd/>
          </a:ln>
        </p:spPr>
        <p:txBody>
          <a:bodyPr/>
          <a:lstStyle/>
          <a:p>
            <a:endParaRPr lang="ar-SA"/>
          </a:p>
        </p:txBody>
      </p:sp>
      <p:sp>
        <p:nvSpPr>
          <p:cNvPr id="7191" name="Line 23"/>
          <p:cNvSpPr>
            <a:spLocks noChangeShapeType="1"/>
          </p:cNvSpPr>
          <p:nvPr/>
        </p:nvSpPr>
        <p:spPr bwMode="auto">
          <a:xfrm flipH="1">
            <a:off x="4851400" y="1981200"/>
            <a:ext cx="271463" cy="1588"/>
          </a:xfrm>
          <a:prstGeom prst="line">
            <a:avLst/>
          </a:prstGeom>
          <a:noFill/>
          <a:ln w="12700">
            <a:solidFill>
              <a:srgbClr val="358CFF"/>
            </a:solidFill>
            <a:round/>
            <a:headEnd/>
            <a:tailEnd/>
          </a:ln>
        </p:spPr>
        <p:txBody>
          <a:bodyPr/>
          <a:lstStyle/>
          <a:p>
            <a:endParaRPr lang="ar-SA"/>
          </a:p>
        </p:txBody>
      </p:sp>
      <p:sp>
        <p:nvSpPr>
          <p:cNvPr id="7192" name="Line 24"/>
          <p:cNvSpPr>
            <a:spLocks noChangeShapeType="1"/>
          </p:cNvSpPr>
          <p:nvPr/>
        </p:nvSpPr>
        <p:spPr bwMode="auto">
          <a:xfrm flipH="1">
            <a:off x="4851400" y="2667000"/>
            <a:ext cx="338138" cy="304800"/>
          </a:xfrm>
          <a:prstGeom prst="line">
            <a:avLst/>
          </a:prstGeom>
          <a:noFill/>
          <a:ln w="12700">
            <a:solidFill>
              <a:srgbClr val="A191FF"/>
            </a:solidFill>
            <a:round/>
            <a:headEnd/>
            <a:tailEnd/>
          </a:ln>
        </p:spPr>
        <p:txBody>
          <a:bodyPr/>
          <a:lstStyle/>
          <a:p>
            <a:endParaRPr lang="ar-SA"/>
          </a:p>
        </p:txBody>
      </p:sp>
      <p:sp>
        <p:nvSpPr>
          <p:cNvPr id="7193" name="Line 25"/>
          <p:cNvSpPr>
            <a:spLocks noChangeShapeType="1"/>
          </p:cNvSpPr>
          <p:nvPr/>
        </p:nvSpPr>
        <p:spPr bwMode="auto">
          <a:xfrm flipH="1">
            <a:off x="4851400" y="3276600"/>
            <a:ext cx="338138" cy="381000"/>
          </a:xfrm>
          <a:prstGeom prst="line">
            <a:avLst/>
          </a:prstGeom>
          <a:noFill/>
          <a:ln w="12700">
            <a:solidFill>
              <a:srgbClr val="E4009D"/>
            </a:solidFill>
            <a:round/>
            <a:headEnd/>
            <a:tailEnd/>
          </a:ln>
        </p:spPr>
        <p:txBody>
          <a:bodyPr/>
          <a:lstStyle/>
          <a:p>
            <a:endParaRPr lang="ar-SA"/>
          </a:p>
        </p:txBody>
      </p:sp>
      <p:sp>
        <p:nvSpPr>
          <p:cNvPr id="7194" name="Line 26"/>
          <p:cNvSpPr>
            <a:spLocks noChangeShapeType="1"/>
          </p:cNvSpPr>
          <p:nvPr/>
        </p:nvSpPr>
        <p:spPr bwMode="auto">
          <a:xfrm flipH="1">
            <a:off x="4851400" y="3962400"/>
            <a:ext cx="338138" cy="381000"/>
          </a:xfrm>
          <a:prstGeom prst="line">
            <a:avLst/>
          </a:prstGeom>
          <a:noFill/>
          <a:ln w="12700">
            <a:solidFill>
              <a:schemeClr val="hlink"/>
            </a:solidFill>
            <a:round/>
            <a:headEnd/>
            <a:tailEnd/>
          </a:ln>
        </p:spPr>
        <p:txBody>
          <a:bodyPr/>
          <a:lstStyle/>
          <a:p>
            <a:endParaRPr lang="ar-SA"/>
          </a:p>
        </p:txBody>
      </p:sp>
      <p:sp>
        <p:nvSpPr>
          <p:cNvPr id="7195" name="Line 27"/>
          <p:cNvSpPr>
            <a:spLocks noChangeShapeType="1"/>
          </p:cNvSpPr>
          <p:nvPr/>
        </p:nvSpPr>
        <p:spPr bwMode="auto">
          <a:xfrm flipH="1">
            <a:off x="4851400" y="4419600"/>
            <a:ext cx="338138" cy="381000"/>
          </a:xfrm>
          <a:prstGeom prst="line">
            <a:avLst/>
          </a:prstGeom>
          <a:noFill/>
          <a:ln w="12700">
            <a:solidFill>
              <a:srgbClr val="000000"/>
            </a:solidFill>
            <a:round/>
            <a:headEnd/>
            <a:tailEnd/>
          </a:ln>
        </p:spPr>
        <p:txBody>
          <a:bodyPr/>
          <a:lstStyle/>
          <a:p>
            <a:endParaRPr lang="ar-SA"/>
          </a:p>
        </p:txBody>
      </p:sp>
      <p:sp>
        <p:nvSpPr>
          <p:cNvPr id="7196" name="Line 28"/>
          <p:cNvSpPr>
            <a:spLocks noChangeShapeType="1"/>
          </p:cNvSpPr>
          <p:nvPr/>
        </p:nvSpPr>
        <p:spPr bwMode="auto">
          <a:xfrm flipH="1">
            <a:off x="4851400" y="4724400"/>
            <a:ext cx="338138" cy="304800"/>
          </a:xfrm>
          <a:prstGeom prst="line">
            <a:avLst/>
          </a:prstGeom>
          <a:noFill/>
          <a:ln w="12700">
            <a:solidFill>
              <a:srgbClr val="FFD501"/>
            </a:solidFill>
            <a:round/>
            <a:headEnd/>
            <a:tailEnd/>
          </a:ln>
        </p:spPr>
        <p:txBody>
          <a:bodyPr/>
          <a:lstStyle/>
          <a:p>
            <a:endParaRPr lang="ar-SA"/>
          </a:p>
        </p:txBody>
      </p:sp>
      <p:sp>
        <p:nvSpPr>
          <p:cNvPr id="7197" name="Line 29"/>
          <p:cNvSpPr>
            <a:spLocks noChangeShapeType="1"/>
          </p:cNvSpPr>
          <p:nvPr/>
        </p:nvSpPr>
        <p:spPr bwMode="auto">
          <a:xfrm flipH="1">
            <a:off x="4851400" y="5029200"/>
            <a:ext cx="338138" cy="228600"/>
          </a:xfrm>
          <a:prstGeom prst="line">
            <a:avLst/>
          </a:prstGeom>
          <a:noFill/>
          <a:ln w="12700">
            <a:solidFill>
              <a:srgbClr val="E1FF01"/>
            </a:solidFill>
            <a:round/>
            <a:headEnd/>
            <a:tailEnd/>
          </a:ln>
        </p:spPr>
        <p:txBody>
          <a:bodyPr/>
          <a:lstStyle/>
          <a:p>
            <a:endParaRPr lang="ar-SA"/>
          </a:p>
        </p:txBody>
      </p:sp>
      <p:sp>
        <p:nvSpPr>
          <p:cNvPr id="7198" name="Line 30"/>
          <p:cNvSpPr>
            <a:spLocks noChangeShapeType="1"/>
          </p:cNvSpPr>
          <p:nvPr/>
        </p:nvSpPr>
        <p:spPr bwMode="auto">
          <a:xfrm flipH="1">
            <a:off x="4851400" y="5334000"/>
            <a:ext cx="338138" cy="76200"/>
          </a:xfrm>
          <a:prstGeom prst="line">
            <a:avLst/>
          </a:prstGeom>
          <a:noFill/>
          <a:ln w="12700">
            <a:solidFill>
              <a:srgbClr val="33CC33"/>
            </a:solidFill>
            <a:round/>
            <a:headEnd/>
            <a:tailEnd/>
          </a:ln>
        </p:spPr>
        <p:txBody>
          <a:bodyPr/>
          <a:lstStyle/>
          <a:p>
            <a:endParaRPr lang="ar-SA"/>
          </a:p>
        </p:txBody>
      </p:sp>
      <p:sp>
        <p:nvSpPr>
          <p:cNvPr id="7199" name="Line 31"/>
          <p:cNvSpPr>
            <a:spLocks noChangeShapeType="1"/>
          </p:cNvSpPr>
          <p:nvPr/>
        </p:nvSpPr>
        <p:spPr bwMode="auto">
          <a:xfrm flipH="1">
            <a:off x="4851400" y="5638800"/>
            <a:ext cx="338138" cy="1588"/>
          </a:xfrm>
          <a:prstGeom prst="line">
            <a:avLst/>
          </a:prstGeom>
          <a:noFill/>
          <a:ln w="12700">
            <a:solidFill>
              <a:srgbClr val="00FF99"/>
            </a:solidFill>
            <a:round/>
            <a:headEnd/>
            <a:tailEnd/>
          </a:ln>
        </p:spPr>
        <p:txBody>
          <a:bodyPr/>
          <a:lstStyle/>
          <a:p>
            <a:endParaRPr lang="ar-SA"/>
          </a:p>
        </p:txBody>
      </p:sp>
      <p:sp>
        <p:nvSpPr>
          <p:cNvPr id="35872" name="Text Box 32"/>
          <p:cNvSpPr txBox="1">
            <a:spLocks noChangeArrowheads="1"/>
          </p:cNvSpPr>
          <p:nvPr/>
        </p:nvSpPr>
        <p:spPr bwMode="auto">
          <a:xfrm>
            <a:off x="304800" y="6248400"/>
            <a:ext cx="8483600" cy="457200"/>
          </a:xfrm>
          <a:prstGeom prst="rect">
            <a:avLst/>
          </a:prstGeom>
          <a:noFill/>
          <a:ln w="9525">
            <a:noFill/>
            <a:miter lim="800000"/>
            <a:headEnd/>
            <a:tailEnd/>
          </a:ln>
          <a:effectLst/>
        </p:spPr>
        <p:txBody>
          <a:bodyPr wrap="none">
            <a:spAutoFit/>
          </a:bodyPr>
          <a:lstStyle/>
          <a:p>
            <a:pPr algn="l">
              <a:spcBef>
                <a:spcPct val="0"/>
              </a:spcBef>
              <a:defRPr/>
            </a:pPr>
            <a:r>
              <a:rPr lang="en-US" sz="2400" b="1">
                <a:effectLst>
                  <a:outerShdw blurRad="38100" dist="38100" dir="2700000" algn="tl">
                    <a:srgbClr val="000000"/>
                  </a:outerShdw>
                </a:effectLst>
              </a:rPr>
              <a:t>N Engl J Med, Vol. 344, No. 26 – June 28, 2001 – www.nejm.org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tr-TR" smtClean="0"/>
              <a:t>What will happen wit</a:t>
            </a:r>
            <a:r>
              <a:rPr lang="en-US" smtClean="0"/>
              <a:t>hout GPs</a:t>
            </a:r>
            <a:r>
              <a:rPr lang="tr-TR" smtClean="0"/>
              <a:t>?</a:t>
            </a:r>
            <a:endParaRPr lang="en-US" smtClean="0"/>
          </a:p>
        </p:txBody>
      </p:sp>
      <p:sp>
        <p:nvSpPr>
          <p:cNvPr id="791555" name="Rectangle 3"/>
          <p:cNvSpPr>
            <a:spLocks noGrp="1" noChangeArrowheads="1"/>
          </p:cNvSpPr>
          <p:nvPr>
            <p:ph type="body" idx="1"/>
          </p:nvPr>
        </p:nvSpPr>
        <p:spPr>
          <a:xfrm>
            <a:off x="683568" y="1772816"/>
            <a:ext cx="7772400" cy="4611687"/>
          </a:xfrm>
        </p:spPr>
        <p:txBody>
          <a:bodyPr/>
          <a:lstStyle/>
          <a:p>
            <a:pPr eaLnBrk="1" hangingPunct="1">
              <a:lnSpc>
                <a:spcPct val="90000"/>
              </a:lnSpc>
            </a:pPr>
            <a:r>
              <a:rPr lang="en-US" sz="2800" dirty="0" smtClean="0"/>
              <a:t>Admission to hospitals and emergency units increases</a:t>
            </a:r>
          </a:p>
          <a:p>
            <a:pPr eaLnBrk="1" hangingPunct="1">
              <a:lnSpc>
                <a:spcPct val="90000"/>
              </a:lnSpc>
            </a:pPr>
            <a:r>
              <a:rPr lang="en-US" sz="2800" dirty="0" smtClean="0"/>
              <a:t>Specialists can’t perform their real work</a:t>
            </a:r>
          </a:p>
          <a:p>
            <a:pPr eaLnBrk="1" hangingPunct="1">
              <a:lnSpc>
                <a:spcPct val="90000"/>
              </a:lnSpc>
            </a:pPr>
            <a:r>
              <a:rPr lang="en-US" sz="2800" dirty="0" smtClean="0"/>
              <a:t>Preventive medicine is not applied</a:t>
            </a:r>
          </a:p>
          <a:p>
            <a:pPr eaLnBrk="1" hangingPunct="1">
              <a:lnSpc>
                <a:spcPct val="90000"/>
              </a:lnSpc>
            </a:pPr>
            <a:r>
              <a:rPr lang="en-US" sz="2800" dirty="0" smtClean="0"/>
              <a:t>Has economic consequences</a:t>
            </a:r>
          </a:p>
          <a:p>
            <a:pPr eaLnBrk="1" hangingPunct="1">
              <a:lnSpc>
                <a:spcPct val="90000"/>
              </a:lnSpc>
            </a:pPr>
            <a:r>
              <a:rPr lang="en-US" sz="2800" dirty="0" smtClean="0"/>
              <a:t>Patients’ do not have a responsible care</a:t>
            </a:r>
          </a:p>
          <a:p>
            <a:pPr lvl="1" eaLnBrk="1" hangingPunct="1">
              <a:lnSpc>
                <a:spcPct val="90000"/>
              </a:lnSpc>
            </a:pPr>
            <a:r>
              <a:rPr lang="en-US" sz="2400" dirty="0" smtClean="0"/>
              <a:t>Decide by their own</a:t>
            </a:r>
          </a:p>
          <a:p>
            <a:pPr lvl="1" eaLnBrk="1" hangingPunct="1">
              <a:lnSpc>
                <a:spcPct val="90000"/>
              </a:lnSpc>
            </a:pPr>
            <a:r>
              <a:rPr lang="en-US" sz="2400" dirty="0" smtClean="0"/>
              <a:t>Pharmacy, friend…</a:t>
            </a:r>
          </a:p>
          <a:p>
            <a:pPr lvl="1" eaLnBrk="1" hangingPunct="1">
              <a:lnSpc>
                <a:spcPct val="90000"/>
              </a:lnSpc>
            </a:pPr>
            <a:r>
              <a:rPr lang="en-US" sz="2400" dirty="0" smtClean="0"/>
              <a:t>Self treatment</a:t>
            </a:r>
          </a:p>
          <a:p>
            <a:pPr lvl="1" eaLnBrk="1" hangingPunct="1">
              <a:lnSpc>
                <a:spcPct val="90000"/>
              </a:lnSpc>
            </a:pPr>
            <a:r>
              <a:rPr lang="en-US" sz="2400" dirty="0" smtClean="0"/>
              <a:t>Alternative treatments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1555">
                                            <p:txEl>
                                              <p:pRg st="0" end="0"/>
                                            </p:txEl>
                                          </p:spTgt>
                                        </p:tgtEl>
                                        <p:attrNameLst>
                                          <p:attrName>style.visibility</p:attrName>
                                        </p:attrNameLst>
                                      </p:cBhvr>
                                      <p:to>
                                        <p:strVal val="visible"/>
                                      </p:to>
                                    </p:set>
                                    <p:animEffect transition="in" filter="fade">
                                      <p:cBhvr>
                                        <p:cTn id="7" dur="2000"/>
                                        <p:tgtEl>
                                          <p:spTgt spid="791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1555">
                                            <p:txEl>
                                              <p:pRg st="1" end="1"/>
                                            </p:txEl>
                                          </p:spTgt>
                                        </p:tgtEl>
                                        <p:attrNameLst>
                                          <p:attrName>style.visibility</p:attrName>
                                        </p:attrNameLst>
                                      </p:cBhvr>
                                      <p:to>
                                        <p:strVal val="visible"/>
                                      </p:to>
                                    </p:set>
                                    <p:animEffect transition="in" filter="fade">
                                      <p:cBhvr>
                                        <p:cTn id="12" dur="2000"/>
                                        <p:tgtEl>
                                          <p:spTgt spid="791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91555">
                                            <p:txEl>
                                              <p:pRg st="2" end="2"/>
                                            </p:txEl>
                                          </p:spTgt>
                                        </p:tgtEl>
                                        <p:attrNameLst>
                                          <p:attrName>style.visibility</p:attrName>
                                        </p:attrNameLst>
                                      </p:cBhvr>
                                      <p:to>
                                        <p:strVal val="visible"/>
                                      </p:to>
                                    </p:set>
                                    <p:animEffect transition="in" filter="fade">
                                      <p:cBhvr>
                                        <p:cTn id="17" dur="2000"/>
                                        <p:tgtEl>
                                          <p:spTgt spid="791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91555">
                                            <p:txEl>
                                              <p:pRg st="3" end="3"/>
                                            </p:txEl>
                                          </p:spTgt>
                                        </p:tgtEl>
                                        <p:attrNameLst>
                                          <p:attrName>style.visibility</p:attrName>
                                        </p:attrNameLst>
                                      </p:cBhvr>
                                      <p:to>
                                        <p:strVal val="visible"/>
                                      </p:to>
                                    </p:set>
                                    <p:animEffect transition="in" filter="fade">
                                      <p:cBhvr>
                                        <p:cTn id="22" dur="2000"/>
                                        <p:tgtEl>
                                          <p:spTgt spid="791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91555">
                                            <p:txEl>
                                              <p:pRg st="4" end="4"/>
                                            </p:txEl>
                                          </p:spTgt>
                                        </p:tgtEl>
                                        <p:attrNameLst>
                                          <p:attrName>style.visibility</p:attrName>
                                        </p:attrNameLst>
                                      </p:cBhvr>
                                      <p:to>
                                        <p:strVal val="visible"/>
                                      </p:to>
                                    </p:set>
                                    <p:animEffect transition="in" filter="fade">
                                      <p:cBhvr>
                                        <p:cTn id="27" dur="2000"/>
                                        <p:tgtEl>
                                          <p:spTgt spid="791555">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91555">
                                            <p:txEl>
                                              <p:pRg st="5" end="5"/>
                                            </p:txEl>
                                          </p:spTgt>
                                        </p:tgtEl>
                                        <p:attrNameLst>
                                          <p:attrName>style.visibility</p:attrName>
                                        </p:attrNameLst>
                                      </p:cBhvr>
                                      <p:to>
                                        <p:strVal val="visible"/>
                                      </p:to>
                                    </p:set>
                                    <p:animEffect transition="in" filter="fade">
                                      <p:cBhvr>
                                        <p:cTn id="30" dur="2000"/>
                                        <p:tgtEl>
                                          <p:spTgt spid="791555">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91555">
                                            <p:txEl>
                                              <p:pRg st="6" end="6"/>
                                            </p:txEl>
                                          </p:spTgt>
                                        </p:tgtEl>
                                        <p:attrNameLst>
                                          <p:attrName>style.visibility</p:attrName>
                                        </p:attrNameLst>
                                      </p:cBhvr>
                                      <p:to>
                                        <p:strVal val="visible"/>
                                      </p:to>
                                    </p:set>
                                    <p:animEffect transition="in" filter="fade">
                                      <p:cBhvr>
                                        <p:cTn id="33" dur="2000"/>
                                        <p:tgtEl>
                                          <p:spTgt spid="791555">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91555">
                                            <p:txEl>
                                              <p:pRg st="7" end="7"/>
                                            </p:txEl>
                                          </p:spTgt>
                                        </p:tgtEl>
                                        <p:attrNameLst>
                                          <p:attrName>style.visibility</p:attrName>
                                        </p:attrNameLst>
                                      </p:cBhvr>
                                      <p:to>
                                        <p:strVal val="visible"/>
                                      </p:to>
                                    </p:set>
                                    <p:animEffect transition="in" filter="fade">
                                      <p:cBhvr>
                                        <p:cTn id="36" dur="2000"/>
                                        <p:tgtEl>
                                          <p:spTgt spid="791555">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91555">
                                            <p:txEl>
                                              <p:pRg st="8" end="8"/>
                                            </p:txEl>
                                          </p:spTgt>
                                        </p:tgtEl>
                                        <p:attrNameLst>
                                          <p:attrName>style.visibility</p:attrName>
                                        </p:attrNameLst>
                                      </p:cBhvr>
                                      <p:to>
                                        <p:strVal val="visible"/>
                                      </p:to>
                                    </p:set>
                                    <p:animEffect transition="in" filter="fade">
                                      <p:cBhvr>
                                        <p:cTn id="39" dur="2000"/>
                                        <p:tgtEl>
                                          <p:spTgt spid="7915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From the Millis report (1962)</a:t>
            </a:r>
          </a:p>
        </p:txBody>
      </p:sp>
      <p:sp>
        <p:nvSpPr>
          <p:cNvPr id="792579" name="Rectangle 3"/>
          <p:cNvSpPr>
            <a:spLocks noGrp="1" noChangeArrowheads="1"/>
          </p:cNvSpPr>
          <p:nvPr>
            <p:ph type="body" idx="1"/>
          </p:nvPr>
        </p:nvSpPr>
        <p:spPr>
          <a:xfrm>
            <a:off x="685800" y="1981200"/>
            <a:ext cx="8134350" cy="4114800"/>
          </a:xfrm>
        </p:spPr>
        <p:txBody>
          <a:bodyPr/>
          <a:lstStyle/>
          <a:p>
            <a:pPr eaLnBrk="1" hangingPunct="1">
              <a:lnSpc>
                <a:spcPct val="130000"/>
              </a:lnSpc>
            </a:pPr>
            <a:r>
              <a:rPr lang="en-US" dirty="0" smtClean="0"/>
              <a:t>“A peptic ulcer patient may need a surgeon, a psychiatrist or a pharmacy. There is a need for somebody who understands from all of these branches. We can’t force a patient to a resource who is not aware of the others!”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2579">
                                            <p:txEl>
                                              <p:pRg st="0" end="0"/>
                                            </p:txEl>
                                          </p:spTgt>
                                        </p:tgtEl>
                                        <p:attrNameLst>
                                          <p:attrName>style.visibility</p:attrName>
                                        </p:attrNameLst>
                                      </p:cBhvr>
                                      <p:to>
                                        <p:strVal val="visible"/>
                                      </p:to>
                                    </p:set>
                                    <p:animEffect transition="in" filter="dissolve">
                                      <p:cBhvr>
                                        <p:cTn id="7" dur="500"/>
                                        <p:tgtEl>
                                          <p:spTgt spid="792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ooter Placeholder 6"/>
          <p:cNvSpPr>
            <a:spLocks noGrp="1"/>
          </p:cNvSpPr>
          <p:nvPr>
            <p:ph type="ftr" sz="quarter" idx="10"/>
          </p:nvPr>
        </p:nvSpPr>
        <p:spPr>
          <a:noFill/>
        </p:spPr>
        <p:txBody>
          <a:bodyPr/>
          <a:lstStyle/>
          <a:p>
            <a:r>
              <a:rPr lang="en-US"/>
              <a:t>/ 26</a:t>
            </a:r>
          </a:p>
        </p:txBody>
      </p:sp>
      <p:sp>
        <p:nvSpPr>
          <p:cNvPr id="2053" name="Slide Number Placeholder 7"/>
          <p:cNvSpPr>
            <a:spLocks noGrp="1"/>
          </p:cNvSpPr>
          <p:nvPr>
            <p:ph type="sldNum" sz="quarter" idx="11"/>
          </p:nvPr>
        </p:nvSpPr>
        <p:spPr>
          <a:noFill/>
        </p:spPr>
        <p:txBody>
          <a:bodyPr/>
          <a:lstStyle/>
          <a:p>
            <a:fld id="{43AFCA7F-A3C7-4104-A906-CFA7F8DC04E4}" type="slidenum">
              <a:rPr lang="en-US"/>
              <a:pPr/>
              <a:t>17</a:t>
            </a:fld>
            <a:endParaRPr lang="en-US"/>
          </a:p>
        </p:txBody>
      </p:sp>
      <p:sp>
        <p:nvSpPr>
          <p:cNvPr id="2054" name="Rectangle 2"/>
          <p:cNvSpPr>
            <a:spLocks noGrp="1" noChangeArrowheads="1"/>
          </p:cNvSpPr>
          <p:nvPr>
            <p:ph type="title" sz="quarter"/>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smtClean="0"/>
              <a:t>The primary care doctor looks at the whole movie, not the first picture!</a:t>
            </a:r>
          </a:p>
        </p:txBody>
      </p:sp>
      <p:graphicFrame>
        <p:nvGraphicFramePr>
          <p:cNvPr id="760835" name="Object 3"/>
          <p:cNvGraphicFramePr>
            <a:graphicFrameLocks noChangeAspect="1"/>
          </p:cNvGraphicFramePr>
          <p:nvPr>
            <p:ph sz="quarter" idx="1"/>
          </p:nvPr>
        </p:nvGraphicFramePr>
        <p:xfrm>
          <a:off x="0" y="2098675"/>
          <a:ext cx="9144000" cy="2051050"/>
        </p:xfrm>
        <a:graphic>
          <a:graphicData uri="http://schemas.openxmlformats.org/presentationml/2006/ole">
            <p:oleObj spid="_x0000_s2050" name="Bit Eşlem Resmi" r:id="rId3" imgW="6466667" imgH="1628571" progId="PBrush">
              <p:embed/>
            </p:oleObj>
          </a:graphicData>
        </a:graphic>
      </p:graphicFrame>
      <p:graphicFrame>
        <p:nvGraphicFramePr>
          <p:cNvPr id="760836" name="Object 4"/>
          <p:cNvGraphicFramePr>
            <a:graphicFrameLocks noChangeAspect="1"/>
          </p:cNvGraphicFramePr>
          <p:nvPr>
            <p:ph sz="quarter" idx="2"/>
          </p:nvPr>
        </p:nvGraphicFramePr>
        <p:xfrm>
          <a:off x="0" y="4221163"/>
          <a:ext cx="9144000" cy="2573337"/>
        </p:xfrm>
        <a:graphic>
          <a:graphicData uri="http://schemas.openxmlformats.org/presentationml/2006/ole">
            <p:oleObj spid="_x0000_s2051" name="Bit Eşlem Resmi" r:id="rId4" imgW="6466667" imgH="1819529" progId="PBrush">
              <p:embed/>
            </p:oleObj>
          </a:graphicData>
        </a:graphic>
      </p:graphicFrame>
      <p:sp>
        <p:nvSpPr>
          <p:cNvPr id="2055" name="Rectangle 5"/>
          <p:cNvSpPr>
            <a:spLocks noChangeArrowheads="1"/>
          </p:cNvSpPr>
          <p:nvPr/>
        </p:nvSpPr>
        <p:spPr bwMode="auto">
          <a:xfrm>
            <a:off x="3348038" y="2133600"/>
            <a:ext cx="914400" cy="914400"/>
          </a:xfrm>
          <a:prstGeom prst="rect">
            <a:avLst/>
          </a:prstGeom>
          <a:noFill/>
          <a:ln w="9525">
            <a:noFill/>
            <a:miter lim="800000"/>
            <a:headEnd/>
            <a:tailEnd/>
          </a:ln>
        </p:spPr>
        <p:txBody>
          <a:bodyPr wrap="none" anchor="ctr">
            <a:spAutoFit/>
          </a:bodyPr>
          <a:lstStyle/>
          <a:p>
            <a:endParaRPr lang="tr-T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60835"/>
                                        </p:tgtEl>
                                        <p:attrNameLst>
                                          <p:attrName>style.visibility</p:attrName>
                                        </p:attrNameLst>
                                      </p:cBhvr>
                                      <p:to>
                                        <p:strVal val="visible"/>
                                      </p:to>
                                    </p:set>
                                    <p:animEffect transition="in" filter="dissolve">
                                      <p:cBhvr>
                                        <p:cTn id="7" dur="500"/>
                                        <p:tgtEl>
                                          <p:spTgt spid="7608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60836"/>
                                        </p:tgtEl>
                                        <p:attrNameLst>
                                          <p:attrName>style.visibility</p:attrName>
                                        </p:attrNameLst>
                                      </p:cBhvr>
                                      <p:to>
                                        <p:strVal val="visible"/>
                                      </p:to>
                                    </p:set>
                                    <p:animEffect transition="in" filter="dissolve">
                                      <p:cBhvr>
                                        <p:cTn id="12" dur="500"/>
                                        <p:tgtEl>
                                          <p:spTgt spid="76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Footer Placeholder 6"/>
          <p:cNvSpPr>
            <a:spLocks noGrp="1"/>
          </p:cNvSpPr>
          <p:nvPr>
            <p:ph type="ftr" sz="quarter" idx="10"/>
          </p:nvPr>
        </p:nvSpPr>
        <p:spPr>
          <a:noFill/>
        </p:spPr>
        <p:txBody>
          <a:bodyPr/>
          <a:lstStyle/>
          <a:p>
            <a:r>
              <a:rPr lang="en-US"/>
              <a:t>/ 26</a:t>
            </a:r>
          </a:p>
        </p:txBody>
      </p:sp>
      <p:sp>
        <p:nvSpPr>
          <p:cNvPr id="3078" name="Slide Number Placeholder 7"/>
          <p:cNvSpPr>
            <a:spLocks noGrp="1"/>
          </p:cNvSpPr>
          <p:nvPr>
            <p:ph type="sldNum" sz="quarter" idx="11"/>
          </p:nvPr>
        </p:nvSpPr>
        <p:spPr>
          <a:noFill/>
        </p:spPr>
        <p:txBody>
          <a:bodyPr/>
          <a:lstStyle/>
          <a:p>
            <a:fld id="{4E2D2EB1-FCF0-4878-AA18-92F155FC3187}" type="slidenum">
              <a:rPr lang="en-US"/>
              <a:pPr/>
              <a:t>18</a:t>
            </a:fld>
            <a:endParaRPr lang="en-US"/>
          </a:p>
        </p:txBody>
      </p:sp>
      <p:sp>
        <p:nvSpPr>
          <p:cNvPr id="3079" name="Rectangle 2"/>
          <p:cNvSpPr>
            <a:spLocks noGrp="1" noChangeArrowheads="1"/>
          </p:cNvSpPr>
          <p:nvPr>
            <p:ph type="title" sz="quarter"/>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tr-TR" smtClean="0"/>
          </a:p>
        </p:txBody>
      </p:sp>
      <p:graphicFrame>
        <p:nvGraphicFramePr>
          <p:cNvPr id="761859" name="Object 3"/>
          <p:cNvGraphicFramePr>
            <a:graphicFrameLocks noChangeAspect="1"/>
          </p:cNvGraphicFramePr>
          <p:nvPr>
            <p:ph sz="quarter" idx="3"/>
          </p:nvPr>
        </p:nvGraphicFramePr>
        <p:xfrm>
          <a:off x="0" y="-31750"/>
          <a:ext cx="9144000" cy="2351088"/>
        </p:xfrm>
        <a:graphic>
          <a:graphicData uri="http://schemas.openxmlformats.org/presentationml/2006/ole">
            <p:oleObj spid="_x0000_s3074" name="Bit Eşlem Resmi" r:id="rId3" imgW="6458852" imgH="1781424" progId="PBrush">
              <p:embed/>
            </p:oleObj>
          </a:graphicData>
        </a:graphic>
      </p:graphicFrame>
      <p:graphicFrame>
        <p:nvGraphicFramePr>
          <p:cNvPr id="761860" name="Object 4"/>
          <p:cNvGraphicFramePr>
            <a:graphicFrameLocks noChangeAspect="1"/>
          </p:cNvGraphicFramePr>
          <p:nvPr>
            <p:ph sz="quarter" idx="4"/>
          </p:nvPr>
        </p:nvGraphicFramePr>
        <p:xfrm>
          <a:off x="0" y="2276475"/>
          <a:ext cx="9144000" cy="2303463"/>
        </p:xfrm>
        <a:graphic>
          <a:graphicData uri="http://schemas.openxmlformats.org/presentationml/2006/ole">
            <p:oleObj spid="_x0000_s3075" name="Bit Eşlem Resmi" r:id="rId4" imgW="6466667" imgH="1809524" progId="PBrush">
              <p:embed/>
            </p:oleObj>
          </a:graphicData>
        </a:graphic>
      </p:graphicFrame>
      <p:graphicFrame>
        <p:nvGraphicFramePr>
          <p:cNvPr id="761861" name="Object 5"/>
          <p:cNvGraphicFramePr>
            <a:graphicFrameLocks noChangeAspect="1"/>
          </p:cNvGraphicFramePr>
          <p:nvPr/>
        </p:nvGraphicFramePr>
        <p:xfrm>
          <a:off x="0" y="4437063"/>
          <a:ext cx="9144000" cy="2463800"/>
        </p:xfrm>
        <a:graphic>
          <a:graphicData uri="http://schemas.openxmlformats.org/presentationml/2006/ole">
            <p:oleObj spid="_x0000_s3076" name="Bit Eşlem Resmi" r:id="rId5" imgW="6458852" imgH="1819529" progId="PBrush">
              <p:embed/>
            </p:oleObj>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61859"/>
                                        </p:tgtEl>
                                        <p:attrNameLst>
                                          <p:attrName>style.visibility</p:attrName>
                                        </p:attrNameLst>
                                      </p:cBhvr>
                                      <p:to>
                                        <p:strVal val="visible"/>
                                      </p:to>
                                    </p:set>
                                    <p:animEffect transition="in" filter="dissolve">
                                      <p:cBhvr>
                                        <p:cTn id="7" dur="500"/>
                                        <p:tgtEl>
                                          <p:spTgt spid="7618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61860"/>
                                        </p:tgtEl>
                                        <p:attrNameLst>
                                          <p:attrName>style.visibility</p:attrName>
                                        </p:attrNameLst>
                                      </p:cBhvr>
                                      <p:to>
                                        <p:strVal val="visible"/>
                                      </p:to>
                                    </p:set>
                                    <p:animEffect transition="in" filter="dissolve">
                                      <p:cBhvr>
                                        <p:cTn id="12" dur="500"/>
                                        <p:tgtEl>
                                          <p:spTgt spid="76186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61861"/>
                                        </p:tgtEl>
                                        <p:attrNameLst>
                                          <p:attrName>style.visibility</p:attrName>
                                        </p:attrNameLst>
                                      </p:cBhvr>
                                      <p:to>
                                        <p:strVal val="visible"/>
                                      </p:to>
                                    </p:set>
                                    <p:animEffect transition="in" filter="dissolve">
                                      <p:cBhvr>
                                        <p:cTn id="17" dur="500"/>
                                        <p:tgtEl>
                                          <p:spTgt spid="76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bht-750172.jpg"/>
          <p:cNvPicPr>
            <a:picLocks noGrp="1" noChangeAspect="1"/>
          </p:cNvPicPr>
          <p:nvPr>
            <p:ph/>
          </p:nvPr>
        </p:nvPicPr>
        <p:blipFill>
          <a:blip r:embed="rId2" cstate="print"/>
          <a:stretch>
            <a:fillRect/>
          </a:stretch>
        </p:blipFill>
        <p:spPr>
          <a:xfrm>
            <a:off x="809601" y="836712"/>
            <a:ext cx="7843343" cy="5112568"/>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Objectives</a:t>
            </a:r>
          </a:p>
        </p:txBody>
      </p:sp>
      <p:sp>
        <p:nvSpPr>
          <p:cNvPr id="7173" name="Rectangle 3"/>
          <p:cNvSpPr>
            <a:spLocks noGrp="1" noChangeArrowheads="1"/>
          </p:cNvSpPr>
          <p:nvPr>
            <p:ph type="body" idx="1"/>
          </p:nvPr>
        </p:nvSpPr>
        <p:spPr>
          <a:xfrm>
            <a:off x="611188" y="1268413"/>
            <a:ext cx="8353425" cy="5184775"/>
          </a:xfrm>
        </p:spPr>
        <p:txBody>
          <a:bodyPr/>
          <a:lstStyle/>
          <a:p>
            <a:pPr eaLnBrk="1" hangingPunct="1"/>
            <a:r>
              <a:rPr lang="tr-TR" dirty="0" smtClean="0"/>
              <a:t>At the end of this session </a:t>
            </a:r>
            <a:r>
              <a:rPr lang="en-US" dirty="0" smtClean="0"/>
              <a:t>you </a:t>
            </a:r>
            <a:r>
              <a:rPr lang="tr-TR" dirty="0" smtClean="0"/>
              <a:t>will </a:t>
            </a:r>
            <a:r>
              <a:rPr lang="tr-TR" dirty="0" smtClean="0"/>
              <a:t>be able to</a:t>
            </a:r>
            <a:r>
              <a:rPr lang="en-US" dirty="0" smtClean="0"/>
              <a:t>:</a:t>
            </a:r>
            <a:endParaRPr lang="tr-TR" dirty="0" smtClean="0"/>
          </a:p>
          <a:p>
            <a:pPr lvl="1" eaLnBrk="1" hangingPunct="1"/>
            <a:r>
              <a:rPr lang="en-US" dirty="0" smtClean="0"/>
              <a:t>D</a:t>
            </a:r>
            <a:r>
              <a:rPr lang="tr-TR" dirty="0" smtClean="0"/>
              <a:t>iscuss the</a:t>
            </a:r>
            <a:r>
              <a:rPr lang="en-US" dirty="0" smtClean="0"/>
              <a:t> roots</a:t>
            </a:r>
            <a:r>
              <a:rPr lang="tr-TR" dirty="0" smtClean="0"/>
              <a:t> of family medicine</a:t>
            </a:r>
            <a:endParaRPr lang="en-US" dirty="0" smtClean="0"/>
          </a:p>
          <a:p>
            <a:pPr lvl="1" eaLnBrk="1" hangingPunct="1"/>
            <a:r>
              <a:rPr lang="en-US" dirty="0" smtClean="0"/>
              <a:t>E</a:t>
            </a:r>
            <a:r>
              <a:rPr lang="tr-TR" dirty="0" smtClean="0"/>
              <a:t>xplain the need </a:t>
            </a:r>
            <a:r>
              <a:rPr lang="en-US" dirty="0" smtClean="0"/>
              <a:t>for primary care</a:t>
            </a:r>
          </a:p>
          <a:p>
            <a:pPr lvl="1" eaLnBrk="1" hangingPunct="1"/>
            <a:r>
              <a:rPr lang="en-US" dirty="0" smtClean="0"/>
              <a:t>Explain </a:t>
            </a:r>
            <a:r>
              <a:rPr lang="tr-TR" dirty="0" smtClean="0"/>
              <a:t>the </a:t>
            </a:r>
            <a:r>
              <a:rPr lang="en-US" dirty="0" smtClean="0"/>
              <a:t>terminology used in PC </a:t>
            </a:r>
          </a:p>
          <a:p>
            <a:pPr lvl="1" eaLnBrk="1" hangingPunct="1"/>
            <a:r>
              <a:rPr lang="en-US" dirty="0" smtClean="0"/>
              <a:t>Discus family medicine </a:t>
            </a:r>
            <a:r>
              <a:rPr lang="tr-TR" dirty="0" smtClean="0"/>
              <a:t>as </a:t>
            </a:r>
            <a:r>
              <a:rPr lang="en-US" dirty="0" smtClean="0"/>
              <a:t>a distinct specialty</a:t>
            </a:r>
          </a:p>
          <a:p>
            <a:pPr lvl="1" eaLnBrk="1" hangingPunct="1"/>
            <a:r>
              <a:rPr lang="en-US" dirty="0" smtClean="0"/>
              <a:t>D</a:t>
            </a:r>
            <a:r>
              <a:rPr lang="tr-TR" dirty="0" smtClean="0"/>
              <a:t>iscuss the </a:t>
            </a:r>
            <a:r>
              <a:rPr lang="en-US" dirty="0" smtClean="0"/>
              <a:t>features of </a:t>
            </a:r>
            <a:r>
              <a:rPr lang="tr-TR" dirty="0" smtClean="0"/>
              <a:t>family</a:t>
            </a:r>
            <a:r>
              <a:rPr lang="en-US" dirty="0" smtClean="0"/>
              <a:t> physician</a:t>
            </a:r>
            <a:r>
              <a:rPr lang="tr-TR" dirty="0" smtClean="0"/>
              <a:t>s</a:t>
            </a:r>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FamilyPracticeEMR.jpg"/>
          <p:cNvPicPr>
            <a:picLocks noGrp="1" noChangeAspect="1"/>
          </p:cNvPicPr>
          <p:nvPr>
            <p:ph/>
          </p:nvPr>
        </p:nvPicPr>
        <p:blipFill>
          <a:blip r:embed="rId2" cstate="print"/>
          <a:stretch>
            <a:fillRect/>
          </a:stretch>
        </p:blipFill>
        <p:spPr>
          <a:xfrm>
            <a:off x="1115616" y="980728"/>
            <a:ext cx="7248360" cy="48095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latin typeface="Comic Sans MS" pitchFamily="66" charset="0"/>
              </a:rPr>
              <a:t>Comparison of PHC and hospital</a:t>
            </a:r>
            <a:br>
              <a:rPr lang="en-US" dirty="0" smtClean="0">
                <a:solidFill>
                  <a:schemeClr val="tx1"/>
                </a:solidFill>
                <a:latin typeface="Comic Sans MS" pitchFamily="66" charset="0"/>
              </a:rPr>
            </a:br>
            <a:endParaRPr lang="ar-SA" dirty="0">
              <a:solidFill>
                <a:schemeClr val="tx1"/>
              </a:solidFill>
            </a:endParaRPr>
          </a:p>
        </p:txBody>
      </p:sp>
      <p:sp>
        <p:nvSpPr>
          <p:cNvPr id="27650" name="Rectangle 2"/>
          <p:cNvSpPr>
            <a:spLocks noGrp="1" noChangeArrowheads="1"/>
          </p:cNvSpPr>
          <p:nvPr>
            <p:ph idx="1"/>
          </p:nvPr>
        </p:nvSpPr>
        <p:spPr/>
        <p:txBody>
          <a:bodyPr/>
          <a:lstStyle/>
          <a:p>
            <a:pPr marL="609600" indent="-609600" algn="l" rtl="0" eaLnBrk="1" hangingPunct="1">
              <a:buNone/>
              <a:defRPr/>
            </a:pPr>
            <a:endParaRPr lang="en-US" sz="2400" u="sng" dirty="0" smtClean="0">
              <a:solidFill>
                <a:schemeClr val="hlink"/>
              </a:solidFill>
              <a:latin typeface="Comic Sans MS" pitchFamily="66" charset="0"/>
            </a:endParaRPr>
          </a:p>
          <a:p>
            <a:pPr marL="609600" indent="-609600" algn="l" rtl="0" eaLnBrk="1" hangingPunct="1">
              <a:defRPr/>
            </a:pPr>
            <a:endParaRPr lang="en-US" sz="2400" dirty="0" smtClean="0">
              <a:solidFill>
                <a:schemeClr val="hlink"/>
              </a:solidFill>
              <a:latin typeface="Comic Sans MS" pitchFamily="66" charset="0"/>
            </a:endParaRPr>
          </a:p>
          <a:p>
            <a:pPr marL="609600" indent="-609600" algn="l" rtl="0" eaLnBrk="1" hangingPunct="1">
              <a:defRPr/>
            </a:pPr>
            <a:endParaRPr lang="en-US" dirty="0" smtClean="0">
              <a:solidFill>
                <a:schemeClr val="hlink"/>
              </a:solidFill>
              <a:latin typeface="Comic Sans MS" pitchFamily="66" charset="0"/>
            </a:endParaRPr>
          </a:p>
        </p:txBody>
      </p:sp>
      <p:graphicFrame>
        <p:nvGraphicFramePr>
          <p:cNvPr id="27673" name="Group 25"/>
          <p:cNvGraphicFramePr>
            <a:graphicFrameLocks noGrp="1"/>
          </p:cNvGraphicFramePr>
          <p:nvPr/>
        </p:nvGraphicFramePr>
        <p:xfrm>
          <a:off x="574675" y="1628800"/>
          <a:ext cx="8569325" cy="4846320"/>
        </p:xfrm>
        <a:graphic>
          <a:graphicData uri="http://schemas.openxmlformats.org/drawingml/2006/table">
            <a:tbl>
              <a:tblPr rtl="1"/>
              <a:tblGrid>
                <a:gridCol w="4284662"/>
                <a:gridCol w="4284663"/>
              </a:tblGrid>
              <a:tr h="45527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Comic Sans MS" pitchFamily="66" charset="0"/>
                          <a:cs typeface="Arial" pitchFamily="34" charset="0"/>
                        </a:rPr>
                        <a:t>Hospital - specialist</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Cares for a large unregistered population (500 000+)</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No registration system</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Access usually via GP</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Situated far from most patients’ homes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Hospitals exhibit far less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Comic Sans MS" pitchFamily="66" charset="0"/>
                          <a:cs typeface="Arial" pitchFamily="34" charset="0"/>
                        </a:rPr>
                        <a:t>General practice-practitioner</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small registered population (2000)</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Patients registered with individual doctor</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direct access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Close</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Huge variability between practices (e.g. age, social class of patients, geographical distribution)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73"/>
                                        </p:tgtEl>
                                        <p:attrNameLst>
                                          <p:attrName>style.visibility</p:attrName>
                                        </p:attrNameLst>
                                      </p:cBhvr>
                                      <p:to>
                                        <p:strVal val="visible"/>
                                      </p:to>
                                    </p:set>
                                    <p:animEffect transition="in" filter="fade">
                                      <p:cBhvr>
                                        <p:cTn id="7" dur="1000"/>
                                        <p:tgtEl>
                                          <p:spTgt spid="27673"/>
                                        </p:tgtEl>
                                      </p:cBhvr>
                                    </p:animEffect>
                                    <p:anim calcmode="lin" valueType="num">
                                      <p:cBhvr>
                                        <p:cTn id="8" dur="1000" fill="hold"/>
                                        <p:tgtEl>
                                          <p:spTgt spid="27673"/>
                                        </p:tgtEl>
                                        <p:attrNameLst>
                                          <p:attrName>ppt_x</p:attrName>
                                        </p:attrNameLst>
                                      </p:cBhvr>
                                      <p:tavLst>
                                        <p:tav tm="0">
                                          <p:val>
                                            <p:strVal val="#ppt_x"/>
                                          </p:val>
                                        </p:tav>
                                        <p:tav tm="100000">
                                          <p:val>
                                            <p:strVal val="#ppt_x"/>
                                          </p:val>
                                        </p:tav>
                                      </p:tavLst>
                                    </p:anim>
                                    <p:anim calcmode="lin" valueType="num">
                                      <p:cBhvr>
                                        <p:cTn id="9" dur="1000" fill="hold"/>
                                        <p:tgtEl>
                                          <p:spTgt spid="276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latin typeface="Comic Sans MS" pitchFamily="66" charset="0"/>
              </a:rPr>
              <a:t>Comparison of PHC and hospital</a:t>
            </a:r>
            <a:endParaRPr lang="ar-SA" dirty="0"/>
          </a:p>
        </p:txBody>
      </p:sp>
      <p:graphicFrame>
        <p:nvGraphicFramePr>
          <p:cNvPr id="30759" name="Group 39"/>
          <p:cNvGraphicFramePr>
            <a:graphicFrameLocks noGrp="1"/>
          </p:cNvGraphicFramePr>
          <p:nvPr/>
        </p:nvGraphicFramePr>
        <p:xfrm>
          <a:off x="539552" y="1989038"/>
          <a:ext cx="8569325" cy="4087368"/>
        </p:xfrm>
        <a:graphic>
          <a:graphicData uri="http://schemas.openxmlformats.org/drawingml/2006/table">
            <a:tbl>
              <a:tblPr rtl="1"/>
              <a:tblGrid>
                <a:gridCol w="4284662"/>
                <a:gridCol w="4284663"/>
              </a:tblGrid>
              <a:tr h="403225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900" b="1" i="0" u="sng" strike="noStrike" cap="none" normalizeH="0" baseline="0" dirty="0" smtClean="0">
                          <a:ln>
                            <a:noFill/>
                          </a:ln>
                          <a:solidFill>
                            <a:schemeClr val="tx1"/>
                          </a:solidFill>
                          <a:effectLst/>
                          <a:latin typeface="Verdana" pitchFamily="34" charset="0"/>
                          <a:cs typeface="Arial" pitchFamily="34" charset="0"/>
                        </a:rPr>
                        <a:t>Hospital - specialist</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cap="none" normalizeH="0" baseline="0" dirty="0" smtClean="0">
                          <a:ln>
                            <a:noFill/>
                          </a:ln>
                          <a:solidFill>
                            <a:schemeClr val="tx1"/>
                          </a:solidFill>
                          <a:effectLst/>
                          <a:latin typeface="Verdana" pitchFamily="34" charset="0"/>
                          <a:cs typeface="Arial" pitchFamily="34" charset="0"/>
                        </a:rPr>
                        <a:t>Responsibility for specialty- related medical care</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cap="none" normalizeH="0" baseline="0" dirty="0" smtClean="0">
                          <a:ln>
                            <a:noFill/>
                          </a:ln>
                          <a:solidFill>
                            <a:schemeClr val="tx1"/>
                          </a:solidFill>
                          <a:effectLst/>
                          <a:latin typeface="Verdana" pitchFamily="34" charset="0"/>
                          <a:cs typeface="Arial" pitchFamily="34" charset="0"/>
                        </a:rPr>
                        <a:t>Responsibility for specialty- related problems only: restricted by age (e.g. </a:t>
                      </a:r>
                      <a:r>
                        <a:rPr kumimoji="0" lang="en-US" sz="1900" b="1" i="0" u="none" strike="noStrike" cap="none" normalizeH="0" baseline="0" dirty="0" err="1" smtClean="0">
                          <a:ln>
                            <a:noFill/>
                          </a:ln>
                          <a:solidFill>
                            <a:schemeClr val="tx1"/>
                          </a:solidFill>
                          <a:effectLst/>
                          <a:latin typeface="Verdana" pitchFamily="34" charset="0"/>
                          <a:cs typeface="Arial" pitchFamily="34" charset="0"/>
                        </a:rPr>
                        <a:t>paediatrics</a:t>
                      </a:r>
                      <a:r>
                        <a:rPr kumimoji="0" lang="en-US" sz="1900" b="1" i="0" u="none" strike="noStrike" cap="none" normalizeH="0" baseline="0" dirty="0" smtClean="0">
                          <a:ln>
                            <a:noFill/>
                          </a:ln>
                          <a:solidFill>
                            <a:schemeClr val="tx1"/>
                          </a:solidFill>
                          <a:effectLst/>
                          <a:latin typeface="Verdana" pitchFamily="34" charset="0"/>
                          <a:cs typeface="Arial" pitchFamily="34" charset="0"/>
                        </a:rPr>
                        <a:t>) or sex (</a:t>
                      </a:r>
                      <a:r>
                        <a:rPr kumimoji="0" lang="en-US" sz="1900" b="1" i="0" u="none" strike="noStrike" cap="none" normalizeH="0" baseline="0" dirty="0" err="1" smtClean="0">
                          <a:ln>
                            <a:noFill/>
                          </a:ln>
                          <a:solidFill>
                            <a:schemeClr val="tx1"/>
                          </a:solidFill>
                          <a:effectLst/>
                          <a:latin typeface="Verdana" pitchFamily="34" charset="0"/>
                          <a:cs typeface="Arial" pitchFamily="34" charset="0"/>
                        </a:rPr>
                        <a:t>Obs.&amp;Gynae</a:t>
                      </a:r>
                      <a:r>
                        <a:rPr kumimoji="0" lang="en-US" sz="1900" b="1" i="0" u="none" strike="noStrike" cap="none" normalizeH="0" baseline="0" dirty="0" smtClean="0">
                          <a:ln>
                            <a:noFill/>
                          </a:ln>
                          <a:solidFill>
                            <a:schemeClr val="tx1"/>
                          </a:solidFill>
                          <a:effectLst/>
                          <a:latin typeface="Verdana"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cap="none" normalizeH="0" baseline="0" dirty="0" smtClean="0">
                          <a:ln>
                            <a:noFill/>
                          </a:ln>
                          <a:solidFill>
                            <a:schemeClr val="tx1"/>
                          </a:solidFill>
                          <a:effectLst/>
                          <a:latin typeface="Verdana" pitchFamily="34" charset="0"/>
                          <a:cs typeface="Arial" pitchFamily="34" charset="0"/>
                        </a:rPr>
                        <a:t>Presented with more organized disease</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cap="none" normalizeH="0" baseline="0" dirty="0" smtClean="0">
                          <a:ln>
                            <a:noFill/>
                          </a:ln>
                          <a:solidFill>
                            <a:schemeClr val="tx1"/>
                          </a:solidFill>
                          <a:effectLst/>
                          <a:latin typeface="Verdana" pitchFamily="34" charset="0"/>
                          <a:cs typeface="Arial" pitchFamily="34" charset="0"/>
                        </a:rPr>
                        <a:t>Deals mainly with rare diseases or atypical versions of common diseases.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900" b="1" i="0" u="sng" strike="noStrike" cap="none" normalizeH="0" baseline="0" dirty="0" smtClean="0">
                          <a:ln>
                            <a:noFill/>
                          </a:ln>
                          <a:solidFill>
                            <a:schemeClr val="tx1"/>
                          </a:solidFill>
                          <a:effectLst/>
                          <a:latin typeface="Verdana" pitchFamily="34" charset="0"/>
                          <a:cs typeface="Arial" pitchFamily="34" charset="0"/>
                        </a:rPr>
                        <a:t>General practice-practitioner</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cap="none" normalizeH="0" baseline="0" dirty="0" smtClean="0">
                          <a:ln>
                            <a:noFill/>
                          </a:ln>
                          <a:solidFill>
                            <a:schemeClr val="tx1"/>
                          </a:solidFill>
                          <a:effectLst/>
                          <a:latin typeface="Verdana" pitchFamily="34" charset="0"/>
                          <a:cs typeface="Arial" pitchFamily="34" charset="0"/>
                        </a:rPr>
                        <a:t>all health care for patient</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cap="none" normalizeH="0" baseline="0" dirty="0" smtClean="0">
                          <a:ln>
                            <a:noFill/>
                          </a:ln>
                          <a:solidFill>
                            <a:schemeClr val="tx1"/>
                          </a:solidFill>
                          <a:effectLst/>
                          <a:latin typeface="Verdana" pitchFamily="34" charset="0"/>
                          <a:cs typeface="Arial" pitchFamily="34" charset="0"/>
                        </a:rPr>
                        <a:t>all presenting problems irrespective of age, sex or morbidity</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cap="none" normalizeH="0" baseline="0" dirty="0" smtClean="0">
                          <a:ln>
                            <a:noFill/>
                          </a:ln>
                          <a:solidFill>
                            <a:schemeClr val="tx1"/>
                          </a:solidFill>
                          <a:effectLst/>
                          <a:latin typeface="Verdana" pitchFamily="34" charset="0"/>
                          <a:cs typeface="Arial" pitchFamily="34" charset="0"/>
                        </a:rPr>
                        <a:t>Presented with undifferentiated problems/ diseases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cap="none" normalizeH="0" baseline="0" dirty="0" smtClean="0">
                          <a:ln>
                            <a:noFill/>
                          </a:ln>
                          <a:solidFill>
                            <a:schemeClr val="tx1"/>
                          </a:solidFill>
                          <a:effectLst/>
                          <a:latin typeface="Verdana" pitchFamily="34" charset="0"/>
                          <a:cs typeface="Arial" pitchFamily="34" charset="0"/>
                        </a:rPr>
                        <a:t>Deals with common diseases and social problems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9"/>
                                        </p:tgtEl>
                                        <p:attrNameLst>
                                          <p:attrName>style.visibility</p:attrName>
                                        </p:attrNameLst>
                                      </p:cBhvr>
                                      <p:to>
                                        <p:strVal val="visible"/>
                                      </p:to>
                                    </p:set>
                                    <p:animEffect transition="in" filter="fade">
                                      <p:cBhvr>
                                        <p:cTn id="7" dur="1000"/>
                                        <p:tgtEl>
                                          <p:spTgt spid="30759"/>
                                        </p:tgtEl>
                                      </p:cBhvr>
                                    </p:animEffect>
                                    <p:anim calcmode="lin" valueType="num">
                                      <p:cBhvr>
                                        <p:cTn id="8" dur="1000" fill="hold"/>
                                        <p:tgtEl>
                                          <p:spTgt spid="30759"/>
                                        </p:tgtEl>
                                        <p:attrNameLst>
                                          <p:attrName>ppt_x</p:attrName>
                                        </p:attrNameLst>
                                      </p:cBhvr>
                                      <p:tavLst>
                                        <p:tav tm="0">
                                          <p:val>
                                            <p:strVal val="#ppt_x"/>
                                          </p:val>
                                        </p:tav>
                                        <p:tav tm="100000">
                                          <p:val>
                                            <p:strVal val="#ppt_x"/>
                                          </p:val>
                                        </p:tav>
                                      </p:tavLst>
                                    </p:anim>
                                    <p:anim calcmode="lin" valueType="num">
                                      <p:cBhvr>
                                        <p:cTn id="9" dur="1000" fill="hold"/>
                                        <p:tgtEl>
                                          <p:spTgt spid="307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latin typeface="Comic Sans MS" pitchFamily="66" charset="0"/>
              </a:rPr>
              <a:t>Comparison of PHC and hospital</a:t>
            </a:r>
            <a:endParaRPr lang="ar-SA" dirty="0"/>
          </a:p>
        </p:txBody>
      </p:sp>
      <p:graphicFrame>
        <p:nvGraphicFramePr>
          <p:cNvPr id="43032" name="Group 24"/>
          <p:cNvGraphicFramePr>
            <a:graphicFrameLocks noGrp="1"/>
          </p:cNvGraphicFramePr>
          <p:nvPr/>
        </p:nvGraphicFramePr>
        <p:xfrm>
          <a:off x="611560" y="1816568"/>
          <a:ext cx="8352928" cy="4492752"/>
        </p:xfrm>
        <a:graphic>
          <a:graphicData uri="http://schemas.openxmlformats.org/drawingml/2006/table">
            <a:tbl>
              <a:tblPr rtl="1"/>
              <a:tblGrid>
                <a:gridCol w="4176464"/>
                <a:gridCol w="4176464"/>
              </a:tblGrid>
              <a:tr h="419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Comic Sans MS" pitchFamily="66" charset="0"/>
                          <a:cs typeface="Arial" pitchFamily="34" charset="0"/>
                        </a:rPr>
                        <a:t>Hospital – specialist</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Makes frequent and less selective use of ‘high technology’</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endParaRPr kumimoji="0" lang="en-US" sz="24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Episodic responsibility for patients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endParaRPr kumimoji="0" lang="en-US" sz="24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Fewer opportunities for anticipatory care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omic Sans MS" pitchFamily="66"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Comic Sans MS" pitchFamily="66" charset="0"/>
                          <a:cs typeface="Arial" pitchFamily="34" charset="0"/>
                        </a:rPr>
                        <a:t>General practice-practitioner</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Makes infrequent and highly selective use of ‘high technology’</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endParaRPr kumimoji="0" lang="en-US" sz="24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Continuing responsibility for patients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endParaRPr kumimoji="0" lang="en-US" sz="24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Repeated opportunities for anticipatory care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omic Sans MS" pitchFamily="66"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032"/>
                                        </p:tgtEl>
                                        <p:attrNameLst>
                                          <p:attrName>style.visibility</p:attrName>
                                        </p:attrNameLst>
                                      </p:cBhvr>
                                      <p:to>
                                        <p:strVal val="visible"/>
                                      </p:to>
                                    </p:set>
                                    <p:animEffect transition="in" filter="fade">
                                      <p:cBhvr>
                                        <p:cTn id="7" dur="1000"/>
                                        <p:tgtEl>
                                          <p:spTgt spid="43032"/>
                                        </p:tgtEl>
                                      </p:cBhvr>
                                    </p:animEffect>
                                    <p:anim calcmode="lin" valueType="num">
                                      <p:cBhvr>
                                        <p:cTn id="8" dur="1000" fill="hold"/>
                                        <p:tgtEl>
                                          <p:spTgt spid="43032"/>
                                        </p:tgtEl>
                                        <p:attrNameLst>
                                          <p:attrName>ppt_x</p:attrName>
                                        </p:attrNameLst>
                                      </p:cBhvr>
                                      <p:tavLst>
                                        <p:tav tm="0">
                                          <p:val>
                                            <p:strVal val="#ppt_x"/>
                                          </p:val>
                                        </p:tav>
                                        <p:tav tm="100000">
                                          <p:val>
                                            <p:strVal val="#ppt_x"/>
                                          </p:val>
                                        </p:tav>
                                      </p:tavLst>
                                    </p:anim>
                                    <p:anim calcmode="lin" valueType="num">
                                      <p:cBhvr>
                                        <p:cTn id="9" dur="1000" fill="hold"/>
                                        <p:tgtEl>
                                          <p:spTgt spid="4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latin typeface="Comic Sans MS" pitchFamily="66" charset="0"/>
              </a:rPr>
              <a:t>Comparison of PHC and hospital</a:t>
            </a:r>
            <a:endParaRPr lang="ar-SA" dirty="0"/>
          </a:p>
        </p:txBody>
      </p:sp>
      <p:graphicFrame>
        <p:nvGraphicFramePr>
          <p:cNvPr id="31773" name="Group 29"/>
          <p:cNvGraphicFramePr>
            <a:graphicFrameLocks noGrp="1"/>
          </p:cNvGraphicFramePr>
          <p:nvPr/>
        </p:nvGraphicFramePr>
        <p:xfrm>
          <a:off x="539552" y="1772816"/>
          <a:ext cx="8353301" cy="4393754"/>
        </p:xfrm>
        <a:graphic>
          <a:graphicData uri="http://schemas.openxmlformats.org/drawingml/2006/table">
            <a:tbl>
              <a:tblPr rtl="1"/>
              <a:tblGrid>
                <a:gridCol w="4176650"/>
                <a:gridCol w="4176651"/>
              </a:tblGrid>
              <a:tr h="43937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Comic Sans MS" pitchFamily="66" charset="0"/>
                          <a:cs typeface="Arial" pitchFamily="34" charset="0"/>
                        </a:rPr>
                        <a:t>Hospital - specialist</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dirty="0" smtClean="0">
                          <a:ln>
                            <a:noFill/>
                          </a:ln>
                          <a:solidFill>
                            <a:schemeClr val="tx1"/>
                          </a:solidFill>
                          <a:effectLst/>
                          <a:latin typeface="Comic Sans MS" pitchFamily="66" charset="0"/>
                          <a:cs typeface="Arial" pitchFamily="34" charset="0"/>
                        </a:rPr>
                        <a:t>Disease oriented: usually either physical or psychological </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dirty="0" smtClean="0">
                          <a:ln>
                            <a:noFill/>
                          </a:ln>
                          <a:solidFill>
                            <a:schemeClr val="tx1"/>
                          </a:solidFill>
                          <a:effectLst/>
                          <a:latin typeface="Comic Sans MS" pitchFamily="66" charset="0"/>
                          <a:cs typeface="Arial" pitchFamily="34" charset="0"/>
                        </a:rPr>
                        <a:t>Little use of time as diagnostic tool (need to know)</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dirty="0" smtClean="0">
                          <a:ln>
                            <a:noFill/>
                          </a:ln>
                          <a:solidFill>
                            <a:schemeClr val="tx1"/>
                          </a:solidFill>
                          <a:effectLst/>
                          <a:latin typeface="Comic Sans MS" pitchFamily="66" charset="0"/>
                          <a:cs typeface="Arial" pitchFamily="34" charset="0"/>
                        </a:rPr>
                        <a:t>Doctor-patient relationship less well demonstrated or used</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endParaRPr kumimoji="0" lang="en-US" sz="20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dirty="0" smtClean="0">
                          <a:ln>
                            <a:noFill/>
                          </a:ln>
                          <a:solidFill>
                            <a:schemeClr val="tx1"/>
                          </a:solidFill>
                          <a:effectLst/>
                          <a:latin typeface="Comic Sans MS" pitchFamily="66" charset="0"/>
                          <a:cs typeface="Arial" pitchFamily="34" charset="0"/>
                        </a:rPr>
                        <a:t>If no cure, the patient is often discharged</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dirty="0" smtClean="0">
                          <a:ln>
                            <a:noFill/>
                          </a:ln>
                          <a:solidFill>
                            <a:schemeClr val="tx1"/>
                          </a:solidFill>
                          <a:effectLst/>
                          <a:latin typeface="Comic Sans MS" pitchFamily="66" charset="0"/>
                          <a:cs typeface="Arial" pitchFamily="34" charset="0"/>
                        </a:rPr>
                        <a:t>Less recognition of patient’s viewpoint and autonomy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Comic Sans MS" pitchFamily="66" charset="0"/>
                          <a:cs typeface="Arial" pitchFamily="34" charset="0"/>
                        </a:rPr>
                        <a:t>General Practice-practitioner</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Comic Sans MS" pitchFamily="66" charset="0"/>
                          <a:cs typeface="Arial" pitchFamily="34" charset="0"/>
                        </a:rPr>
                        <a:t>‘</a:t>
                      </a:r>
                      <a:r>
                        <a:rPr kumimoji="0" lang="en-US" sz="2000" b="1" i="0" u="none" strike="noStrike" cap="none" normalizeH="0" baseline="0" dirty="0" smtClean="0">
                          <a:ln>
                            <a:noFill/>
                          </a:ln>
                          <a:solidFill>
                            <a:schemeClr val="tx1"/>
                          </a:solidFill>
                          <a:effectLst/>
                          <a:latin typeface="Comic Sans MS" pitchFamily="66" charset="0"/>
                          <a:cs typeface="Arial" pitchFamily="34" charset="0"/>
                        </a:rPr>
                        <a:t>Whole person’ oriented: uses ‘triple diagnosis’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dirty="0" smtClean="0">
                          <a:ln>
                            <a:noFill/>
                          </a:ln>
                          <a:solidFill>
                            <a:schemeClr val="tx1"/>
                          </a:solidFill>
                          <a:effectLst/>
                          <a:latin typeface="Comic Sans MS" pitchFamily="66" charset="0"/>
                          <a:cs typeface="Arial" pitchFamily="34" charset="0"/>
                        </a:rPr>
                        <a:t>Prepared to use time as diagnostic tool</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dirty="0" smtClean="0">
                          <a:ln>
                            <a:noFill/>
                          </a:ln>
                          <a:solidFill>
                            <a:schemeClr val="tx1"/>
                          </a:solidFill>
                          <a:effectLst/>
                          <a:latin typeface="Comic Sans MS" pitchFamily="66" charset="0"/>
                          <a:cs typeface="Arial" pitchFamily="34" charset="0"/>
                        </a:rPr>
                        <a:t>Importance of doctor-patient relationship and its uses recognized and valued</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dirty="0" smtClean="0">
                          <a:ln>
                            <a:noFill/>
                          </a:ln>
                          <a:solidFill>
                            <a:schemeClr val="tx1"/>
                          </a:solidFill>
                          <a:effectLst/>
                          <a:latin typeface="Comic Sans MS" pitchFamily="66" charset="0"/>
                          <a:cs typeface="Arial" pitchFamily="34" charset="0"/>
                        </a:rPr>
                        <a:t>If no cure, recognizes need for continuing care and support </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dirty="0" smtClean="0">
                          <a:ln>
                            <a:noFill/>
                          </a:ln>
                          <a:solidFill>
                            <a:schemeClr val="tx1"/>
                          </a:solidFill>
                          <a:effectLst/>
                          <a:latin typeface="Comic Sans MS" pitchFamily="66" charset="0"/>
                          <a:cs typeface="Arial" pitchFamily="34" charset="0"/>
                        </a:rPr>
                        <a:t>Patient’s viewpoint and autonomy recognized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3"/>
                                        </p:tgtEl>
                                        <p:attrNameLst>
                                          <p:attrName>style.visibility</p:attrName>
                                        </p:attrNameLst>
                                      </p:cBhvr>
                                      <p:to>
                                        <p:strVal val="visible"/>
                                      </p:to>
                                    </p:set>
                                    <p:animEffect transition="in" filter="fade">
                                      <p:cBhvr>
                                        <p:cTn id="7" dur="2000"/>
                                        <p:tgtEl>
                                          <p:spTgt spid="31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latin typeface="Comic Sans MS" pitchFamily="66" charset="0"/>
              </a:rPr>
              <a:t>Comparison of PHC and hospital</a:t>
            </a:r>
            <a:endParaRPr lang="ar-SA" dirty="0"/>
          </a:p>
        </p:txBody>
      </p:sp>
      <p:graphicFrame>
        <p:nvGraphicFramePr>
          <p:cNvPr id="32781" name="Group 13"/>
          <p:cNvGraphicFramePr>
            <a:graphicFrameLocks noGrp="1"/>
          </p:cNvGraphicFramePr>
          <p:nvPr/>
        </p:nvGraphicFramePr>
        <p:xfrm>
          <a:off x="539552" y="1844824"/>
          <a:ext cx="8425309" cy="4392613"/>
        </p:xfrm>
        <a:graphic>
          <a:graphicData uri="http://schemas.openxmlformats.org/drawingml/2006/table">
            <a:tbl>
              <a:tblPr rtl="1"/>
              <a:tblGrid>
                <a:gridCol w="4212654"/>
                <a:gridCol w="4212655"/>
              </a:tblGrid>
              <a:tr h="4392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sng" strike="noStrike" cap="none" normalizeH="0" baseline="0" dirty="0" smtClean="0">
                          <a:ln>
                            <a:noFill/>
                          </a:ln>
                          <a:solidFill>
                            <a:schemeClr val="tx1"/>
                          </a:solidFill>
                          <a:effectLst/>
                          <a:latin typeface="Comic Sans MS" pitchFamily="66" charset="0"/>
                          <a:cs typeface="Arial" pitchFamily="34" charset="0"/>
                        </a:rPr>
                        <a:t>Specialist Practice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Comic Sans MS" pitchFamily="66" charset="0"/>
                          <a:cs typeface="Arial" pitchFamily="34" charset="0"/>
                        </a:rPr>
                        <a:t>Contact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cs typeface="Arial" pitchFamily="34" charset="0"/>
                        </a:rPr>
                        <a:t>Is usually initiated by referral from another doctor.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Comic Sans MS" pitchFamily="66" charset="0"/>
                          <a:cs typeface="Arial" pitchFamily="34" charset="0"/>
                        </a:rPr>
                        <a:t>Accessibility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cs typeface="Arial" pitchFamily="34" charset="0"/>
                        </a:rPr>
                        <a:t>Is often restricted, resulting 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sng" strike="noStrike" cap="none" normalizeH="0" baseline="0" dirty="0" smtClean="0">
                          <a:ln>
                            <a:noFill/>
                          </a:ln>
                          <a:solidFill>
                            <a:schemeClr val="tx1"/>
                          </a:solidFill>
                          <a:effectLst/>
                          <a:latin typeface="Comic Sans MS" pitchFamily="66" charset="0"/>
                          <a:cs typeface="Arial" pitchFamily="34" charset="0"/>
                        </a:rPr>
                        <a:t>General Practice.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Comic Sans MS" pitchFamily="66" charset="0"/>
                          <a:cs typeface="Arial" pitchFamily="34" charset="0"/>
                        </a:rPr>
                        <a:t>Contact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cs typeface="Arial" pitchFamily="34" charset="0"/>
                        </a:rPr>
                        <a:t>In 50 </a:t>
                      </a:r>
                      <a:r>
                        <a:rPr kumimoji="0" lang="en-US" sz="2000" b="1" i="0" u="none" strike="noStrike" cap="none" normalizeH="0" baseline="0" dirty="0" smtClean="0">
                          <a:ln>
                            <a:noFill/>
                          </a:ln>
                          <a:solidFill>
                            <a:schemeClr val="tx1"/>
                          </a:solidFill>
                          <a:effectLst/>
                          <a:latin typeface="Comic Sans MS" pitchFamily="66" charset="0"/>
                          <a:cs typeface="Arial" pitchFamily="34" charset="0"/>
                        </a:rPr>
                        <a:t>% or </a:t>
                      </a:r>
                      <a:r>
                        <a:rPr kumimoji="0" lang="en-US" sz="2000" b="1" i="0" u="none" strike="noStrike" cap="none" normalizeH="0" baseline="0" dirty="0" smtClean="0">
                          <a:ln>
                            <a:noFill/>
                          </a:ln>
                          <a:solidFill>
                            <a:schemeClr val="tx1"/>
                          </a:solidFill>
                          <a:effectLst/>
                          <a:latin typeface="Comic Sans MS" pitchFamily="66" charset="0"/>
                          <a:cs typeface="Arial" pitchFamily="34" charset="0"/>
                        </a:rPr>
                        <a:t>more of consultations contact is initiated by the patient.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Comic Sans MS" pitchFamily="66" charset="0"/>
                          <a:cs typeface="Arial" pitchFamily="34" charset="0"/>
                        </a:rPr>
                        <a:t>Accessibility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cs typeface="Arial" pitchFamily="34" charset="0"/>
                        </a:rPr>
                        <a:t>Patient, relatives and doctor are readily accessible to each other, often over many years.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2781"/>
                                        </p:tgtEl>
                                        <p:attrNameLst>
                                          <p:attrName>style.visibility</p:attrName>
                                        </p:attrNameLst>
                                      </p:cBhvr>
                                      <p:to>
                                        <p:strVal val="visible"/>
                                      </p:to>
                                    </p:set>
                                    <p:animEffect transition="in" filter="wheel(4)">
                                      <p:cBhvr>
                                        <p:cTn id="7" dur="20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t>
            </a:r>
            <a:endParaRPr lang="ar-SA" dirty="0"/>
          </a:p>
        </p:txBody>
      </p:sp>
      <p:sp>
        <p:nvSpPr>
          <p:cNvPr id="3" name="Content Placeholder 2"/>
          <p:cNvSpPr>
            <a:spLocks noGrp="1"/>
          </p:cNvSpPr>
          <p:nvPr>
            <p:ph idx="1"/>
          </p:nvPr>
        </p:nvSpPr>
        <p:spPr/>
        <p:txBody>
          <a:bodyPr/>
          <a:lstStyle/>
          <a:p>
            <a:endParaRPr lang="ar-SA"/>
          </a:p>
        </p:txBody>
      </p:sp>
      <p:pic>
        <p:nvPicPr>
          <p:cNvPr id="73730" name="Picture 2"/>
          <p:cNvPicPr>
            <a:picLocks noChangeAspect="1" noChangeArrowheads="1"/>
          </p:cNvPicPr>
          <p:nvPr/>
        </p:nvPicPr>
        <p:blipFill>
          <a:blip r:embed="rId2" cstate="print"/>
          <a:srcRect/>
          <a:stretch>
            <a:fillRect/>
          </a:stretch>
        </p:blipFill>
        <p:spPr bwMode="auto">
          <a:xfrm>
            <a:off x="755576" y="1412776"/>
            <a:ext cx="8147966" cy="50388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err="1" smtClean="0"/>
              <a:t>Leuwenhorst</a:t>
            </a:r>
            <a:r>
              <a:rPr lang="en-US" dirty="0" smtClean="0"/>
              <a:t> definition (1974)</a:t>
            </a:r>
          </a:p>
        </p:txBody>
      </p:sp>
      <p:sp>
        <p:nvSpPr>
          <p:cNvPr id="17413" name="Rectangle 3"/>
          <p:cNvSpPr>
            <a:spLocks noGrp="1" noChangeArrowheads="1"/>
          </p:cNvSpPr>
          <p:nvPr>
            <p:ph type="body" idx="1"/>
          </p:nvPr>
        </p:nvSpPr>
        <p:spPr/>
        <p:txBody>
          <a:bodyPr/>
          <a:lstStyle/>
          <a:p>
            <a:pPr eaLnBrk="1" hangingPunct="1">
              <a:lnSpc>
                <a:spcPct val="90000"/>
              </a:lnSpc>
            </a:pPr>
            <a:r>
              <a:rPr lang="en-US" smtClean="0"/>
              <a:t>General practitioner is a medical graduate who provides personal and continuous primary care services to individuals, families and population connected to a health center</a:t>
            </a:r>
            <a:r>
              <a:rPr lang="tr-TR" smtClean="0"/>
              <a:t>,</a:t>
            </a:r>
            <a:r>
              <a:rPr lang="en-US" smtClean="0"/>
              <a:t> without differentiating of age, sex and type of health problem. He is distinguished by synthesizing these functions. A GP can give his service at a office, home, clinic, or hospital.</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9" name="Rectangle 3"/>
          <p:cNvSpPr>
            <a:spLocks noGrp="1" noChangeArrowheads="1"/>
          </p:cNvSpPr>
          <p:nvPr>
            <p:ph type="body" idx="1"/>
          </p:nvPr>
        </p:nvSpPr>
        <p:spPr/>
        <p:txBody>
          <a:bodyPr/>
          <a:lstStyle/>
          <a:p>
            <a:pPr eaLnBrk="1" hangingPunct="1"/>
            <a:r>
              <a:rPr lang="en-US" sz="3500" smtClean="0"/>
              <a:t>Family medicine is a academic and scientific discipline and a primary care oriented clinical specialty with his own specific educational content, research, and base of evidence. </a:t>
            </a:r>
            <a:endParaRPr lang="en-US" smtClean="0"/>
          </a:p>
          <a:p>
            <a:pPr algn="r" eaLnBrk="1" hangingPunct="1">
              <a:buFontTx/>
              <a:buNone/>
            </a:pPr>
            <a:r>
              <a:rPr lang="en-US" sz="2800" i="1" smtClean="0"/>
              <a:t>European definition of GP/FM, WONCA 2002</a:t>
            </a:r>
            <a:r>
              <a:rPr lang="en-US" smtClean="0"/>
              <a:t> </a:t>
            </a:r>
          </a:p>
          <a:p>
            <a:pPr eaLnBrk="1" hangingPunct="1"/>
            <a:endParaRPr lang="en-US" smtClean="0"/>
          </a:p>
        </p:txBody>
      </p:sp>
      <p:sp>
        <p:nvSpPr>
          <p:cNvPr id="766980" name="Line 4"/>
          <p:cNvSpPr>
            <a:spLocks noChangeShapeType="1"/>
          </p:cNvSpPr>
          <p:nvPr/>
        </p:nvSpPr>
        <p:spPr bwMode="auto">
          <a:xfrm>
            <a:off x="6084888" y="2565400"/>
            <a:ext cx="1008062" cy="0"/>
          </a:xfrm>
          <a:prstGeom prst="line">
            <a:avLst/>
          </a:prstGeom>
          <a:noFill/>
          <a:ln w="9525">
            <a:noFill/>
            <a:round/>
            <a:headEnd/>
            <a:tailEnd/>
          </a:ln>
        </p:spPr>
        <p:txBody>
          <a:bodyPr>
            <a:spAutoFit/>
          </a:bodyPr>
          <a:lstStyle/>
          <a:p>
            <a:endParaRPr lang="ar-SA"/>
          </a:p>
        </p:txBody>
      </p:sp>
      <p:sp>
        <p:nvSpPr>
          <p:cNvPr id="18441" name="Rectangle 9"/>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smtClean="0"/>
              <a:t>Wonca definition (2002)</a:t>
            </a:r>
            <a:endParaRPr lang="en-US" b="1" smtClean="0"/>
          </a:p>
        </p:txBody>
      </p:sp>
      <p:pic>
        <p:nvPicPr>
          <p:cNvPr id="11" name="Picture 12" descr="wonca"/>
          <p:cNvPicPr>
            <a:picLocks noChangeAspect="1" noChangeArrowheads="1"/>
          </p:cNvPicPr>
          <p:nvPr/>
        </p:nvPicPr>
        <p:blipFill>
          <a:blip r:embed="rId2" cstate="print"/>
          <a:srcRect/>
          <a:stretch>
            <a:fillRect/>
          </a:stretch>
        </p:blipFill>
        <p:spPr bwMode="auto">
          <a:xfrm>
            <a:off x="7232594" y="260648"/>
            <a:ext cx="1579643" cy="1224136"/>
          </a:xfrm>
          <a:prstGeom prst="rect">
            <a:avLst/>
          </a:prstGeom>
          <a:solidFill>
            <a:schemeClr val="tx1"/>
          </a:solid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66979">
                                            <p:txEl>
                                              <p:pRg st="0" end="0"/>
                                            </p:txEl>
                                          </p:spTgt>
                                        </p:tgtEl>
                                        <p:attrNameLst>
                                          <p:attrName>style.visibility</p:attrName>
                                        </p:attrNameLst>
                                      </p:cBhvr>
                                      <p:to>
                                        <p:strVal val="visible"/>
                                      </p:to>
                                    </p:set>
                                    <p:animEffect transition="in" filter="dissolve">
                                      <p:cBhvr>
                                        <p:cTn id="7" dur="500"/>
                                        <p:tgtEl>
                                          <p:spTgt spid="76697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66979">
                                            <p:txEl>
                                              <p:pRg st="1" end="1"/>
                                            </p:txEl>
                                          </p:spTgt>
                                        </p:tgtEl>
                                        <p:attrNameLst>
                                          <p:attrName>style.visibility</p:attrName>
                                        </p:attrNameLst>
                                      </p:cBhvr>
                                      <p:to>
                                        <p:strVal val="visible"/>
                                      </p:to>
                                    </p:set>
                                    <p:animEffect transition="in" filter="dissolve">
                                      <p:cBhvr>
                                        <p:cTn id="10" dur="500"/>
                                        <p:tgtEl>
                                          <p:spTgt spid="766979">
                                            <p:txEl>
                                              <p:pRg st="1" end="1"/>
                                            </p:txEl>
                                          </p:spTgt>
                                        </p:tgtEl>
                                      </p:cBhvr>
                                    </p:animEffect>
                                  </p:childTnLst>
                                </p:cTn>
                              </p:par>
                            </p:childTnLst>
                          </p:cTn>
                        </p:par>
                        <p:par>
                          <p:cTn id="11" fill="hold">
                            <p:stCondLst>
                              <p:cond delay="500"/>
                            </p:stCondLst>
                            <p:childTnLst>
                              <p:par>
                                <p:cTn id="12" presetID="9" presetClass="entr" presetSubtype="0" fill="hold" grpId="0" nodeType="afterEffect" nodePh="1">
                                  <p:stCondLst>
                                    <p:cond delay="0"/>
                                  </p:stCondLst>
                                  <p:endCondLst>
                                    <p:cond evt="begin" delay="0">
                                      <p:tn val="12"/>
                                    </p:cond>
                                  </p:endCondLst>
                                  <p:childTnLst>
                                    <p:set>
                                      <p:cBhvr>
                                        <p:cTn id="13" dur="1" fill="hold">
                                          <p:stCondLst>
                                            <p:cond delay="0"/>
                                          </p:stCondLst>
                                        </p:cTn>
                                        <p:tgtEl>
                                          <p:spTgt spid="766980"/>
                                        </p:tgtEl>
                                        <p:attrNameLst>
                                          <p:attrName>style.visibility</p:attrName>
                                        </p:attrNameLst>
                                      </p:cBhvr>
                                      <p:to>
                                        <p:strVal val="visible"/>
                                      </p:to>
                                    </p:set>
                                    <p:animEffect transition="in" filter="dissolve">
                                      <p:cBhvr>
                                        <p:cTn id="14" dur="500"/>
                                        <p:tgtEl>
                                          <p:spTgt spid="766980"/>
                                        </p:tgtEl>
                                      </p:cBhvr>
                                    </p:animEffect>
                                  </p:childTnLst>
                                </p:cTn>
                              </p:par>
                              <p:par>
                                <p:cTn id="15" presetID="2"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9" grpId="0" build="p"/>
      <p:bldP spid="7669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bwMode="auto">
          <a:xfrm>
            <a:off x="971600" y="274638"/>
            <a:ext cx="8172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t>Is general practice really a distinct specialty?</a:t>
            </a:r>
          </a:p>
        </p:txBody>
      </p:sp>
      <p:sp>
        <p:nvSpPr>
          <p:cNvPr id="19461" name="Rectangle 3"/>
          <p:cNvSpPr>
            <a:spLocks noGrp="1" noChangeArrowheads="1"/>
          </p:cNvSpPr>
          <p:nvPr>
            <p:ph type="body" idx="1"/>
          </p:nvPr>
        </p:nvSpPr>
        <p:spPr/>
        <p:txBody>
          <a:bodyPr/>
          <a:lstStyle/>
          <a:p>
            <a:pPr eaLnBrk="1" hangingPunct="1"/>
            <a:r>
              <a:rPr lang="en-US" dirty="0" smtClean="0"/>
              <a:t>Is this formula correct?: “Internal medicine + Pediatrics + </a:t>
            </a:r>
            <a:r>
              <a:rPr lang="en-US" dirty="0" err="1" smtClean="0"/>
              <a:t>Obs-Gyn</a:t>
            </a:r>
            <a:r>
              <a:rPr lang="en-US" dirty="0" smtClean="0"/>
              <a:t> + Psychiatry + Emergency = general practice”</a:t>
            </a:r>
          </a:p>
          <a:p>
            <a:pPr eaLnBrk="1" hangingPunct="1"/>
            <a:endParaRPr lang="en-US" dirty="0" smtClean="0"/>
          </a:p>
          <a:p>
            <a:pPr eaLnBrk="1" hangingPunct="1"/>
            <a:r>
              <a:rPr lang="en-US" dirty="0" smtClean="0"/>
              <a:t>If we subtract the competencies gained from rotations, is there anything unique for GP?</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p:spPr>
        <p:txBody>
          <a:bodyPr/>
          <a:lstStyle/>
          <a:p>
            <a:r>
              <a:rPr lang="en-US"/>
              <a:t>/ 26</a:t>
            </a:r>
          </a:p>
        </p:txBody>
      </p:sp>
      <p:sp>
        <p:nvSpPr>
          <p:cNvPr id="6147" name="Slide Number Placeholder 4"/>
          <p:cNvSpPr>
            <a:spLocks noGrp="1"/>
          </p:cNvSpPr>
          <p:nvPr>
            <p:ph type="sldNum" sz="quarter" idx="11"/>
          </p:nvPr>
        </p:nvSpPr>
        <p:spPr>
          <a:noFill/>
        </p:spPr>
        <p:txBody>
          <a:bodyPr/>
          <a:lstStyle/>
          <a:p>
            <a:fld id="{B958AC5E-DC86-4C90-A829-74B19449A55E}" type="slidenum">
              <a:rPr lang="en-US"/>
              <a:pPr/>
              <a:t>3</a:t>
            </a:fld>
            <a:endParaRPr lang="en-US"/>
          </a:p>
        </p:txBody>
      </p:sp>
      <p:sp>
        <p:nvSpPr>
          <p:cNvPr id="614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tr-TR" dirty="0" smtClean="0"/>
              <a:t>What is a GP?</a:t>
            </a:r>
          </a:p>
        </p:txBody>
      </p:sp>
      <p:sp>
        <p:nvSpPr>
          <p:cNvPr id="6149" name="Rectangle 3"/>
          <p:cNvSpPr>
            <a:spLocks noGrp="1" noChangeArrowheads="1"/>
          </p:cNvSpPr>
          <p:nvPr>
            <p:ph type="body" idx="1"/>
          </p:nvPr>
        </p:nvSpPr>
        <p:spPr/>
        <p:txBody>
          <a:bodyPr/>
          <a:lstStyle/>
          <a:p>
            <a:pPr eaLnBrk="1" hangingPunct="1"/>
            <a:endParaRPr lang="tr-TR" smtClean="0"/>
          </a:p>
        </p:txBody>
      </p:sp>
      <p:pic>
        <p:nvPicPr>
          <p:cNvPr id="6150" name="Picture 4"/>
          <p:cNvPicPr>
            <a:picLocks noChangeAspect="1" noChangeArrowheads="1"/>
          </p:cNvPicPr>
          <p:nvPr/>
        </p:nvPicPr>
        <p:blipFill>
          <a:blip r:embed="rId2" cstate="print"/>
          <a:srcRect/>
          <a:stretch>
            <a:fillRect/>
          </a:stretch>
        </p:blipFill>
        <p:spPr bwMode="auto">
          <a:xfrm>
            <a:off x="1331913" y="1341438"/>
            <a:ext cx="6480175" cy="4686300"/>
          </a:xfrm>
          <a:prstGeom prst="rect">
            <a:avLst/>
          </a:prstGeom>
          <a:noFill/>
          <a:ln w="9525">
            <a:noFill/>
            <a:miter lim="800000"/>
            <a:headEnd/>
            <a:tailEnd/>
          </a:ln>
        </p:spPr>
      </p:pic>
      <p:sp>
        <p:nvSpPr>
          <p:cNvPr id="6151" name="Text Box 5"/>
          <p:cNvSpPr txBox="1">
            <a:spLocks noChangeArrowheads="1"/>
          </p:cNvSpPr>
          <p:nvPr/>
        </p:nvSpPr>
        <p:spPr bwMode="auto">
          <a:xfrm>
            <a:off x="3090275" y="6184900"/>
            <a:ext cx="2818400" cy="461665"/>
          </a:xfrm>
          <a:prstGeom prst="rect">
            <a:avLst/>
          </a:prstGeom>
          <a:noFill/>
          <a:ln w="9525">
            <a:noFill/>
            <a:miter lim="800000"/>
            <a:headEnd/>
            <a:tailEnd/>
          </a:ln>
        </p:spPr>
        <p:txBody>
          <a:bodyPr wrap="none">
            <a:spAutoFit/>
          </a:bodyPr>
          <a:lstStyle/>
          <a:p>
            <a:r>
              <a:rPr lang="tr-TR" sz="2400" dirty="0">
                <a:solidFill>
                  <a:srgbClr val="FF0000"/>
                </a:solidFill>
              </a:rPr>
              <a:t>G</a:t>
            </a:r>
            <a:r>
              <a:rPr lang="tr-TR" sz="2400" b="0" dirty="0"/>
              <a:t>olfing </a:t>
            </a:r>
            <a:r>
              <a:rPr lang="tr-TR" sz="2400" dirty="0">
                <a:solidFill>
                  <a:srgbClr val="FF0000"/>
                </a:solidFill>
              </a:rPr>
              <a:t>P</a:t>
            </a:r>
            <a:r>
              <a:rPr lang="tr-TR" sz="2400" b="0" dirty="0"/>
              <a:t>ractitioner?</a:t>
            </a:r>
          </a:p>
        </p:txBody>
      </p:sp>
      <p:sp>
        <p:nvSpPr>
          <p:cNvPr id="6152" name="Text Box 6"/>
          <p:cNvSpPr txBox="1">
            <a:spLocks noChangeArrowheads="1"/>
          </p:cNvSpPr>
          <p:nvPr/>
        </p:nvSpPr>
        <p:spPr bwMode="auto">
          <a:xfrm>
            <a:off x="6292850" y="6524625"/>
            <a:ext cx="1970088" cy="274638"/>
          </a:xfrm>
          <a:prstGeom prst="rect">
            <a:avLst/>
          </a:prstGeom>
          <a:noFill/>
          <a:ln w="9525">
            <a:noFill/>
            <a:miter lim="800000"/>
            <a:headEnd/>
            <a:tailEnd/>
          </a:ln>
        </p:spPr>
        <p:txBody>
          <a:bodyPr wrap="none">
            <a:spAutoFit/>
          </a:bodyPr>
          <a:lstStyle/>
          <a:p>
            <a:r>
              <a:rPr lang="tr-TR" sz="1200" b="0"/>
              <a:t>http://www.cartoondoc.co.uk</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4" name="Picture 4" descr="F:\DOC\HKCFP\HKP\HKP0210\p500f01.gif"/>
          <p:cNvPicPr>
            <a:picLocks noChangeAspect="1" noChangeArrowheads="1"/>
          </p:cNvPicPr>
          <p:nvPr/>
        </p:nvPicPr>
        <p:blipFill>
          <a:blip r:embed="rId2" cstate="print"/>
          <a:srcRect/>
          <a:stretch>
            <a:fillRect/>
          </a:stretch>
        </p:blipFill>
        <p:spPr bwMode="auto">
          <a:xfrm>
            <a:off x="1187624" y="980728"/>
            <a:ext cx="7162538" cy="4958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Basic components of GP/FM</a:t>
            </a:r>
          </a:p>
        </p:txBody>
      </p:sp>
      <p:sp>
        <p:nvSpPr>
          <p:cNvPr id="20485" name="Rectangle 3"/>
          <p:cNvSpPr>
            <a:spLocks noGrp="1" noChangeArrowheads="1"/>
          </p:cNvSpPr>
          <p:nvPr>
            <p:ph type="body" idx="1"/>
          </p:nvPr>
        </p:nvSpPr>
        <p:spPr/>
        <p:txBody>
          <a:bodyPr/>
          <a:lstStyle/>
          <a:p>
            <a:pPr eaLnBrk="1" hangingPunct="1"/>
            <a:r>
              <a:rPr lang="en-US" dirty="0" smtClean="0"/>
              <a:t>Access to care</a:t>
            </a:r>
          </a:p>
          <a:p>
            <a:pPr eaLnBrk="1" hangingPunct="1"/>
            <a:r>
              <a:rPr lang="en-US" dirty="0" smtClean="0"/>
              <a:t>Continuity of care</a:t>
            </a:r>
          </a:p>
          <a:p>
            <a:pPr eaLnBrk="1" hangingPunct="1"/>
            <a:r>
              <a:rPr lang="en-US" dirty="0" smtClean="0"/>
              <a:t>Comprehensive care</a:t>
            </a:r>
          </a:p>
          <a:p>
            <a:pPr eaLnBrk="1" hangingPunct="1"/>
            <a:r>
              <a:rPr lang="en-US" dirty="0" smtClean="0"/>
              <a:t>Coordination of care</a:t>
            </a:r>
          </a:p>
          <a:p>
            <a:pPr eaLnBrk="1" hangingPunct="1"/>
            <a:r>
              <a:rPr lang="en-US" dirty="0" smtClean="0"/>
              <a:t>Contextual care</a:t>
            </a:r>
          </a:p>
        </p:txBody>
      </p:sp>
      <p:sp>
        <p:nvSpPr>
          <p:cNvPr id="20486" name="Text Box 4"/>
          <p:cNvSpPr txBox="1">
            <a:spLocks noChangeArrowheads="1"/>
          </p:cNvSpPr>
          <p:nvPr/>
        </p:nvSpPr>
        <p:spPr bwMode="auto">
          <a:xfrm>
            <a:off x="3733800" y="5681663"/>
            <a:ext cx="1630363" cy="457200"/>
          </a:xfrm>
          <a:prstGeom prst="rect">
            <a:avLst/>
          </a:prstGeom>
          <a:noFill/>
          <a:ln w="9525">
            <a:noFill/>
            <a:miter lim="800000"/>
            <a:headEnd/>
            <a:tailEnd/>
          </a:ln>
        </p:spPr>
        <p:txBody>
          <a:bodyPr wrap="none">
            <a:spAutoFit/>
          </a:bodyPr>
          <a:lstStyle/>
          <a:p>
            <a:pPr algn="ctr"/>
            <a:r>
              <a:rPr lang="en-US" b="0"/>
              <a:t>Saultz 2001</a:t>
            </a:r>
          </a:p>
        </p:txBody>
      </p:sp>
      <p:pic>
        <p:nvPicPr>
          <p:cNvPr id="5" name="Picture 4" descr="Internal-Medicene-web_1.jpg"/>
          <p:cNvPicPr>
            <a:picLocks noChangeAspect="1"/>
          </p:cNvPicPr>
          <p:nvPr/>
        </p:nvPicPr>
        <p:blipFill>
          <a:blip r:embed="rId2" cstate="print"/>
          <a:stretch>
            <a:fillRect/>
          </a:stretch>
        </p:blipFill>
        <p:spPr>
          <a:xfrm>
            <a:off x="4788024" y="1340768"/>
            <a:ext cx="4149080" cy="414908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3"/>
          <p:cNvSpPr>
            <a:spLocks noGrp="1" noChangeArrowheads="1"/>
          </p:cNvSpPr>
          <p:nvPr>
            <p:ph type="body" idx="1"/>
          </p:nvPr>
        </p:nvSpPr>
        <p:spPr/>
        <p:txBody>
          <a:bodyPr/>
          <a:lstStyle/>
          <a:p>
            <a:pPr eaLnBrk="1" hangingPunct="1">
              <a:lnSpc>
                <a:spcPct val="90000"/>
              </a:lnSpc>
            </a:pPr>
            <a:r>
              <a:rPr lang="en-US" i="1" smtClean="0"/>
              <a:t>Point of first contact with the health system</a:t>
            </a:r>
          </a:p>
          <a:p>
            <a:pPr lvl="1" eaLnBrk="1" hangingPunct="1">
              <a:lnSpc>
                <a:spcPct val="90000"/>
              </a:lnSpc>
            </a:pPr>
            <a:r>
              <a:rPr lang="en-US" smtClean="0"/>
              <a:t>Open and unlimited service opportunity</a:t>
            </a:r>
          </a:p>
          <a:p>
            <a:pPr lvl="1" eaLnBrk="1" hangingPunct="1">
              <a:lnSpc>
                <a:spcPct val="90000"/>
              </a:lnSpc>
            </a:pPr>
            <a:r>
              <a:rPr lang="en-US" smtClean="0"/>
              <a:t>Independent of age, sex or any other feature of the person</a:t>
            </a:r>
          </a:p>
          <a:p>
            <a:pPr eaLnBrk="1" hangingPunct="1">
              <a:lnSpc>
                <a:spcPct val="90000"/>
              </a:lnSpc>
            </a:pPr>
            <a:r>
              <a:rPr lang="en-US" i="1" smtClean="0"/>
              <a:t>Easily accessible</a:t>
            </a:r>
            <a:r>
              <a:rPr lang="en-US" smtClean="0"/>
              <a:t> </a:t>
            </a:r>
          </a:p>
          <a:p>
            <a:pPr lvl="1" eaLnBrk="1" hangingPunct="1">
              <a:lnSpc>
                <a:spcPct val="90000"/>
              </a:lnSpc>
            </a:pPr>
            <a:r>
              <a:rPr lang="en-US" smtClean="0"/>
              <a:t>Geographically</a:t>
            </a:r>
          </a:p>
          <a:p>
            <a:pPr lvl="1" eaLnBrk="1" hangingPunct="1">
              <a:lnSpc>
                <a:spcPct val="90000"/>
              </a:lnSpc>
            </a:pPr>
            <a:r>
              <a:rPr lang="en-US" smtClean="0"/>
              <a:t>Economic</a:t>
            </a:r>
          </a:p>
          <a:p>
            <a:pPr lvl="1" eaLnBrk="1" hangingPunct="1">
              <a:lnSpc>
                <a:spcPct val="90000"/>
              </a:lnSpc>
            </a:pPr>
            <a:r>
              <a:rPr lang="en-US" smtClean="0"/>
              <a:t>Culturally</a:t>
            </a:r>
          </a:p>
        </p:txBody>
      </p:sp>
      <p:sp>
        <p:nvSpPr>
          <p:cNvPr id="21509" name="Text Box 4"/>
          <p:cNvSpPr txBox="1">
            <a:spLocks noChangeArrowheads="1"/>
          </p:cNvSpPr>
          <p:nvPr/>
        </p:nvSpPr>
        <p:spPr bwMode="auto">
          <a:xfrm>
            <a:off x="4022725" y="6019800"/>
            <a:ext cx="1000125" cy="304800"/>
          </a:xfrm>
          <a:prstGeom prst="rect">
            <a:avLst/>
          </a:prstGeom>
          <a:noFill/>
          <a:ln w="9525">
            <a:noFill/>
            <a:miter lim="800000"/>
            <a:headEnd/>
            <a:tailEnd/>
          </a:ln>
        </p:spPr>
        <p:txBody>
          <a:bodyPr wrap="none">
            <a:spAutoFit/>
          </a:bodyPr>
          <a:lstStyle/>
          <a:p>
            <a:pPr algn="ctr"/>
            <a:r>
              <a:rPr lang="en-US" sz="1400" b="0"/>
              <a:t>Rakel 2003</a:t>
            </a:r>
          </a:p>
        </p:txBody>
      </p:sp>
      <p:sp>
        <p:nvSpPr>
          <p:cNvPr id="21510" name="Rectangle 5"/>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Basic principles of FM/GP</a:t>
            </a:r>
          </a:p>
        </p:txBody>
      </p:sp>
      <p:pic>
        <p:nvPicPr>
          <p:cNvPr id="5" name="Picture 4" descr="iStock_000005493619Small.jpg"/>
          <p:cNvPicPr>
            <a:picLocks noChangeAspect="1"/>
          </p:cNvPicPr>
          <p:nvPr/>
        </p:nvPicPr>
        <p:blipFill>
          <a:blip r:embed="rId2" cstate="print"/>
          <a:stretch>
            <a:fillRect/>
          </a:stretch>
        </p:blipFill>
        <p:spPr>
          <a:xfrm>
            <a:off x="6804248" y="3212976"/>
            <a:ext cx="2191132" cy="331989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animEffect transition="in" filter="dissolve">
                                      <p:cBhvr>
                                        <p:cTn id="7" dur="500"/>
                                        <p:tgtEl>
                                          <p:spTgt spid="72806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28067">
                                            <p:txEl>
                                              <p:pRg st="1" end="1"/>
                                            </p:txEl>
                                          </p:spTgt>
                                        </p:tgtEl>
                                        <p:attrNameLst>
                                          <p:attrName>style.visibility</p:attrName>
                                        </p:attrNameLst>
                                      </p:cBhvr>
                                      <p:to>
                                        <p:strVal val="visible"/>
                                      </p:to>
                                    </p:set>
                                    <p:animEffect transition="in" filter="dissolve">
                                      <p:cBhvr>
                                        <p:cTn id="10" dur="500"/>
                                        <p:tgtEl>
                                          <p:spTgt spid="72806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Effect transition="in" filter="dissolve">
                                      <p:cBhvr>
                                        <p:cTn id="13" dur="500"/>
                                        <p:tgtEl>
                                          <p:spTgt spid="7280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28067">
                                            <p:txEl>
                                              <p:pRg st="3" end="3"/>
                                            </p:txEl>
                                          </p:spTgt>
                                        </p:tgtEl>
                                        <p:attrNameLst>
                                          <p:attrName>style.visibility</p:attrName>
                                        </p:attrNameLst>
                                      </p:cBhvr>
                                      <p:to>
                                        <p:strVal val="visible"/>
                                      </p:to>
                                    </p:set>
                                    <p:animEffect transition="in" filter="dissolve">
                                      <p:cBhvr>
                                        <p:cTn id="18" dur="500"/>
                                        <p:tgtEl>
                                          <p:spTgt spid="728067">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28067">
                                            <p:txEl>
                                              <p:pRg st="4" end="4"/>
                                            </p:txEl>
                                          </p:spTgt>
                                        </p:tgtEl>
                                        <p:attrNameLst>
                                          <p:attrName>style.visibility</p:attrName>
                                        </p:attrNameLst>
                                      </p:cBhvr>
                                      <p:to>
                                        <p:strVal val="visible"/>
                                      </p:to>
                                    </p:set>
                                    <p:animEffect transition="in" filter="dissolve">
                                      <p:cBhvr>
                                        <p:cTn id="21" dur="500"/>
                                        <p:tgtEl>
                                          <p:spTgt spid="728067">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28067">
                                            <p:txEl>
                                              <p:pRg st="5" end="5"/>
                                            </p:txEl>
                                          </p:spTgt>
                                        </p:tgtEl>
                                        <p:attrNameLst>
                                          <p:attrName>style.visibility</p:attrName>
                                        </p:attrNameLst>
                                      </p:cBhvr>
                                      <p:to>
                                        <p:strVal val="visible"/>
                                      </p:to>
                                    </p:set>
                                    <p:animEffect transition="in" filter="dissolve">
                                      <p:cBhvr>
                                        <p:cTn id="24" dur="500"/>
                                        <p:tgtEl>
                                          <p:spTgt spid="728067">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28067">
                                            <p:txEl>
                                              <p:pRg st="6" end="6"/>
                                            </p:txEl>
                                          </p:spTgt>
                                        </p:tgtEl>
                                        <p:attrNameLst>
                                          <p:attrName>style.visibility</p:attrName>
                                        </p:attrNameLst>
                                      </p:cBhvr>
                                      <p:to>
                                        <p:strVal val="visible"/>
                                      </p:to>
                                    </p:set>
                                    <p:animEffect transition="in" filter="dissolve">
                                      <p:cBhvr>
                                        <p:cTn id="27" dur="500"/>
                                        <p:tgtEl>
                                          <p:spTgt spid="728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6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5" name="Rectangle 3"/>
          <p:cNvSpPr>
            <a:spLocks noGrp="1" noChangeArrowheads="1"/>
          </p:cNvSpPr>
          <p:nvPr>
            <p:ph type="body" idx="1"/>
          </p:nvPr>
        </p:nvSpPr>
        <p:spPr>
          <a:xfrm>
            <a:off x="914400" y="1783560"/>
            <a:ext cx="6105872" cy="4572000"/>
          </a:xfrm>
        </p:spPr>
        <p:txBody>
          <a:bodyPr/>
          <a:lstStyle/>
          <a:p>
            <a:pPr eaLnBrk="1" hangingPunct="1"/>
            <a:r>
              <a:rPr lang="en-US" i="1" dirty="0" smtClean="0"/>
              <a:t>Integrated and coordinated service:</a:t>
            </a:r>
            <a:r>
              <a:rPr lang="en-US" dirty="0" smtClean="0"/>
              <a:t> </a:t>
            </a:r>
          </a:p>
          <a:p>
            <a:pPr lvl="1" eaLnBrk="1" hangingPunct="1"/>
            <a:r>
              <a:rPr lang="en-US" dirty="0" smtClean="0"/>
              <a:t>Preventive, curative, and rehabilitative</a:t>
            </a:r>
          </a:p>
          <a:p>
            <a:pPr lvl="1" eaLnBrk="1" hangingPunct="1"/>
            <a:r>
              <a:rPr lang="en-US" dirty="0" smtClean="0"/>
              <a:t>Coordination between different service levels</a:t>
            </a:r>
          </a:p>
          <a:p>
            <a:pPr lvl="2" eaLnBrk="1" hangingPunct="1"/>
            <a:r>
              <a:rPr lang="en-US" dirty="0" smtClean="0"/>
              <a:t>Consultation, referral, follow up</a:t>
            </a:r>
          </a:p>
          <a:p>
            <a:pPr eaLnBrk="1" hangingPunct="1"/>
            <a:r>
              <a:rPr lang="en-US" i="1" dirty="0" smtClean="0"/>
              <a:t>Continuous health care:</a:t>
            </a:r>
            <a:r>
              <a:rPr lang="en-US" dirty="0" smtClean="0"/>
              <a:t> </a:t>
            </a:r>
          </a:p>
          <a:p>
            <a:pPr lvl="1" eaLnBrk="1" hangingPunct="1"/>
            <a:r>
              <a:rPr lang="en-US" dirty="0" smtClean="0"/>
              <a:t>Time, person, place, records, and interdisciplinary</a:t>
            </a:r>
          </a:p>
        </p:txBody>
      </p:sp>
      <p:sp>
        <p:nvSpPr>
          <p:cNvPr id="22533"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tr-TR" smtClean="0"/>
          </a:p>
        </p:txBody>
      </p:sp>
      <p:pic>
        <p:nvPicPr>
          <p:cNvPr id="5" name="Picture 4" descr="iStock_000005493619Small.jpg"/>
          <p:cNvPicPr>
            <a:picLocks noChangeAspect="1"/>
          </p:cNvPicPr>
          <p:nvPr/>
        </p:nvPicPr>
        <p:blipFill>
          <a:blip r:embed="rId2" cstate="print"/>
          <a:stretch>
            <a:fillRect/>
          </a:stretch>
        </p:blipFill>
        <p:spPr>
          <a:xfrm>
            <a:off x="6845364" y="188640"/>
            <a:ext cx="2191132" cy="331989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0115">
                                            <p:txEl>
                                              <p:pRg st="0" end="0"/>
                                            </p:txEl>
                                          </p:spTgt>
                                        </p:tgtEl>
                                        <p:attrNameLst>
                                          <p:attrName>style.visibility</p:attrName>
                                        </p:attrNameLst>
                                      </p:cBhvr>
                                      <p:to>
                                        <p:strVal val="visible"/>
                                      </p:to>
                                    </p:set>
                                    <p:animEffect transition="in" filter="dissolve">
                                      <p:cBhvr>
                                        <p:cTn id="7" dur="500"/>
                                        <p:tgtEl>
                                          <p:spTgt spid="7301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30115">
                                            <p:txEl>
                                              <p:pRg st="1" end="1"/>
                                            </p:txEl>
                                          </p:spTgt>
                                        </p:tgtEl>
                                        <p:attrNameLst>
                                          <p:attrName>style.visibility</p:attrName>
                                        </p:attrNameLst>
                                      </p:cBhvr>
                                      <p:to>
                                        <p:strVal val="visible"/>
                                      </p:to>
                                    </p:set>
                                    <p:animEffect transition="in" filter="dissolve">
                                      <p:cBhvr>
                                        <p:cTn id="10" dur="500"/>
                                        <p:tgtEl>
                                          <p:spTgt spid="73011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30115">
                                            <p:txEl>
                                              <p:pRg st="2" end="2"/>
                                            </p:txEl>
                                          </p:spTgt>
                                        </p:tgtEl>
                                        <p:attrNameLst>
                                          <p:attrName>style.visibility</p:attrName>
                                        </p:attrNameLst>
                                      </p:cBhvr>
                                      <p:to>
                                        <p:strVal val="visible"/>
                                      </p:to>
                                    </p:set>
                                    <p:animEffect transition="in" filter="dissolve">
                                      <p:cBhvr>
                                        <p:cTn id="13" dur="500"/>
                                        <p:tgtEl>
                                          <p:spTgt spid="73011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30115">
                                            <p:txEl>
                                              <p:pRg st="3" end="3"/>
                                            </p:txEl>
                                          </p:spTgt>
                                        </p:tgtEl>
                                        <p:attrNameLst>
                                          <p:attrName>style.visibility</p:attrName>
                                        </p:attrNameLst>
                                      </p:cBhvr>
                                      <p:to>
                                        <p:strVal val="visible"/>
                                      </p:to>
                                    </p:set>
                                    <p:animEffect transition="in" filter="dissolve">
                                      <p:cBhvr>
                                        <p:cTn id="16" dur="500"/>
                                        <p:tgtEl>
                                          <p:spTgt spid="7301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30115">
                                            <p:txEl>
                                              <p:pRg st="4" end="4"/>
                                            </p:txEl>
                                          </p:spTgt>
                                        </p:tgtEl>
                                        <p:attrNameLst>
                                          <p:attrName>style.visibility</p:attrName>
                                        </p:attrNameLst>
                                      </p:cBhvr>
                                      <p:to>
                                        <p:strVal val="visible"/>
                                      </p:to>
                                    </p:set>
                                    <p:animEffect transition="in" filter="dissolve">
                                      <p:cBhvr>
                                        <p:cTn id="21" dur="500"/>
                                        <p:tgtEl>
                                          <p:spTgt spid="730115">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30115">
                                            <p:txEl>
                                              <p:pRg st="5" end="5"/>
                                            </p:txEl>
                                          </p:spTgt>
                                        </p:tgtEl>
                                        <p:attrNameLst>
                                          <p:attrName>style.visibility</p:attrName>
                                        </p:attrNameLst>
                                      </p:cBhvr>
                                      <p:to>
                                        <p:strVal val="visible"/>
                                      </p:to>
                                    </p:set>
                                    <p:animEffect transition="in" filter="dissolve">
                                      <p:cBhvr>
                                        <p:cTn id="24" dur="500"/>
                                        <p:tgtEl>
                                          <p:spTgt spid="7301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3" name="Rectangle 3"/>
          <p:cNvSpPr>
            <a:spLocks noGrp="1" noChangeArrowheads="1"/>
          </p:cNvSpPr>
          <p:nvPr>
            <p:ph type="body" idx="1"/>
          </p:nvPr>
        </p:nvSpPr>
        <p:spPr/>
        <p:txBody>
          <a:bodyPr/>
          <a:lstStyle/>
          <a:p>
            <a:pPr eaLnBrk="1" hangingPunct="1"/>
            <a:r>
              <a:rPr lang="en-US" i="1" smtClean="0"/>
              <a:t>Comprehensive care:</a:t>
            </a:r>
            <a:r>
              <a:rPr lang="en-US" smtClean="0"/>
              <a:t> </a:t>
            </a:r>
          </a:p>
          <a:p>
            <a:pPr lvl="1" eaLnBrk="1" hangingPunct="1"/>
            <a:r>
              <a:rPr lang="en-US" smtClean="0"/>
              <a:t>All conditions related with health</a:t>
            </a:r>
          </a:p>
          <a:p>
            <a:pPr lvl="1" eaLnBrk="1" hangingPunct="1"/>
            <a:r>
              <a:rPr lang="en-US" smtClean="0"/>
              <a:t>Physical, psychological, social</a:t>
            </a:r>
          </a:p>
          <a:p>
            <a:pPr eaLnBrk="1" hangingPunct="1"/>
            <a:r>
              <a:rPr lang="en-US" i="1" smtClean="0"/>
              <a:t>Personal care</a:t>
            </a:r>
            <a:r>
              <a:rPr lang="en-US" smtClean="0"/>
              <a:t>: </a:t>
            </a:r>
          </a:p>
          <a:p>
            <a:pPr lvl="1" eaLnBrk="1" hangingPunct="1"/>
            <a:r>
              <a:rPr lang="en-US" smtClean="0"/>
              <a:t>Person centered</a:t>
            </a:r>
          </a:p>
          <a:p>
            <a:pPr lvl="1" eaLnBrk="1" hangingPunct="1"/>
            <a:endParaRPr lang="en-US" smtClean="0"/>
          </a:p>
        </p:txBody>
      </p:sp>
      <p:sp>
        <p:nvSpPr>
          <p:cNvPr id="23557"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tr-TR" smtClean="0"/>
          </a:p>
        </p:txBody>
      </p:sp>
      <p:pic>
        <p:nvPicPr>
          <p:cNvPr id="5" name="Picture 4" descr="iStock_000005493619Small.jpg"/>
          <p:cNvPicPr>
            <a:picLocks noChangeAspect="1"/>
          </p:cNvPicPr>
          <p:nvPr/>
        </p:nvPicPr>
        <p:blipFill>
          <a:blip r:embed="rId2" cstate="print"/>
          <a:stretch>
            <a:fillRect/>
          </a:stretch>
        </p:blipFill>
        <p:spPr>
          <a:xfrm>
            <a:off x="6845364" y="188640"/>
            <a:ext cx="2191132" cy="331989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2163">
                                            <p:txEl>
                                              <p:pRg st="0" end="0"/>
                                            </p:txEl>
                                          </p:spTgt>
                                        </p:tgtEl>
                                        <p:attrNameLst>
                                          <p:attrName>style.visibility</p:attrName>
                                        </p:attrNameLst>
                                      </p:cBhvr>
                                      <p:to>
                                        <p:strVal val="visible"/>
                                      </p:to>
                                    </p:set>
                                    <p:animEffect transition="in" filter="dissolve">
                                      <p:cBhvr>
                                        <p:cTn id="7" dur="500"/>
                                        <p:tgtEl>
                                          <p:spTgt spid="73216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32163">
                                            <p:txEl>
                                              <p:pRg st="1" end="1"/>
                                            </p:txEl>
                                          </p:spTgt>
                                        </p:tgtEl>
                                        <p:attrNameLst>
                                          <p:attrName>style.visibility</p:attrName>
                                        </p:attrNameLst>
                                      </p:cBhvr>
                                      <p:to>
                                        <p:strVal val="visible"/>
                                      </p:to>
                                    </p:set>
                                    <p:animEffect transition="in" filter="dissolve">
                                      <p:cBhvr>
                                        <p:cTn id="10" dur="500"/>
                                        <p:tgtEl>
                                          <p:spTgt spid="73216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32163">
                                            <p:txEl>
                                              <p:pRg st="2" end="2"/>
                                            </p:txEl>
                                          </p:spTgt>
                                        </p:tgtEl>
                                        <p:attrNameLst>
                                          <p:attrName>style.visibility</p:attrName>
                                        </p:attrNameLst>
                                      </p:cBhvr>
                                      <p:to>
                                        <p:strVal val="visible"/>
                                      </p:to>
                                    </p:set>
                                    <p:animEffect transition="in" filter="dissolve">
                                      <p:cBhvr>
                                        <p:cTn id="13" dur="500"/>
                                        <p:tgtEl>
                                          <p:spTgt spid="73216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32163">
                                            <p:txEl>
                                              <p:pRg st="3" end="3"/>
                                            </p:txEl>
                                          </p:spTgt>
                                        </p:tgtEl>
                                        <p:attrNameLst>
                                          <p:attrName>style.visibility</p:attrName>
                                        </p:attrNameLst>
                                      </p:cBhvr>
                                      <p:to>
                                        <p:strVal val="visible"/>
                                      </p:to>
                                    </p:set>
                                    <p:animEffect transition="in" filter="dissolve">
                                      <p:cBhvr>
                                        <p:cTn id="18" dur="500"/>
                                        <p:tgtEl>
                                          <p:spTgt spid="73216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32163">
                                            <p:txEl>
                                              <p:pRg st="4" end="4"/>
                                            </p:txEl>
                                          </p:spTgt>
                                        </p:tgtEl>
                                        <p:attrNameLst>
                                          <p:attrName>style.visibility</p:attrName>
                                        </p:attrNameLst>
                                      </p:cBhvr>
                                      <p:to>
                                        <p:strVal val="visible"/>
                                      </p:to>
                                    </p:set>
                                    <p:animEffect transition="in" filter="dissolve">
                                      <p:cBhvr>
                                        <p:cTn id="21" dur="500"/>
                                        <p:tgtEl>
                                          <p:spTgt spid="732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6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type="body" idx="1"/>
          </p:nvPr>
        </p:nvSpPr>
        <p:spPr>
          <a:xfrm>
            <a:off x="914400" y="1783560"/>
            <a:ext cx="6753944" cy="4572000"/>
          </a:xfrm>
        </p:spPr>
        <p:txBody>
          <a:bodyPr/>
          <a:lstStyle/>
          <a:p>
            <a:pPr eaLnBrk="1" hangingPunct="1"/>
            <a:r>
              <a:rPr lang="en-US" i="1" dirty="0" smtClean="0"/>
              <a:t>Family and population oriented:</a:t>
            </a:r>
            <a:r>
              <a:rPr lang="en-US" dirty="0" smtClean="0"/>
              <a:t> </a:t>
            </a:r>
          </a:p>
          <a:p>
            <a:pPr lvl="1" eaLnBrk="1" hangingPunct="1"/>
            <a:r>
              <a:rPr lang="en-US" dirty="0" smtClean="0"/>
              <a:t>Family and population aspects of problems</a:t>
            </a:r>
          </a:p>
          <a:p>
            <a:pPr lvl="1" eaLnBrk="1" hangingPunct="1"/>
            <a:r>
              <a:rPr lang="en-US" dirty="0" smtClean="0"/>
              <a:t>Health problems of the population</a:t>
            </a:r>
          </a:p>
          <a:p>
            <a:pPr lvl="1" eaLnBrk="1" hangingPunct="1"/>
            <a:r>
              <a:rPr lang="en-US" dirty="0" smtClean="0"/>
              <a:t>Coordination with other sectors, occupational groups and voluntary organizations</a:t>
            </a:r>
          </a:p>
        </p:txBody>
      </p:sp>
      <p:sp>
        <p:nvSpPr>
          <p:cNvPr id="24581"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tr-TR" smtClean="0"/>
          </a:p>
        </p:txBody>
      </p:sp>
      <p:pic>
        <p:nvPicPr>
          <p:cNvPr id="5" name="Picture 4" descr="iStock_000005493619Small.jpg"/>
          <p:cNvPicPr>
            <a:picLocks noChangeAspect="1"/>
          </p:cNvPicPr>
          <p:nvPr/>
        </p:nvPicPr>
        <p:blipFill>
          <a:blip r:embed="rId2" cstate="print"/>
          <a:stretch>
            <a:fillRect/>
          </a:stretch>
        </p:blipFill>
        <p:spPr>
          <a:xfrm>
            <a:off x="6845364" y="188640"/>
            <a:ext cx="2191132" cy="3319897"/>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5" name="Rectangle 3"/>
          <p:cNvSpPr>
            <a:spLocks noGrp="1" noChangeArrowheads="1"/>
          </p:cNvSpPr>
          <p:nvPr>
            <p:ph type="body" idx="1"/>
          </p:nvPr>
        </p:nvSpPr>
        <p:spPr>
          <a:xfrm>
            <a:off x="685800" y="1628775"/>
            <a:ext cx="6550496" cy="4467225"/>
          </a:xfrm>
        </p:spPr>
        <p:txBody>
          <a:bodyPr>
            <a:normAutofit/>
          </a:bodyPr>
          <a:lstStyle/>
          <a:p>
            <a:pPr eaLnBrk="1" hangingPunct="1">
              <a:lnSpc>
                <a:spcPct val="90000"/>
              </a:lnSpc>
            </a:pPr>
            <a:r>
              <a:rPr lang="en-US" i="1" dirty="0" smtClean="0"/>
              <a:t> Privacy and closeness :</a:t>
            </a:r>
            <a:r>
              <a:rPr lang="en-US" dirty="0" smtClean="0"/>
              <a:t> </a:t>
            </a:r>
          </a:p>
          <a:p>
            <a:pPr lvl="1" eaLnBrk="1" hangingPunct="1">
              <a:lnSpc>
                <a:spcPct val="90000"/>
              </a:lnSpc>
            </a:pPr>
            <a:r>
              <a:rPr lang="en-US" dirty="0" smtClean="0"/>
              <a:t>Spread over the life span, a continuous and close relationship</a:t>
            </a:r>
          </a:p>
          <a:p>
            <a:pPr eaLnBrk="1" hangingPunct="1">
              <a:lnSpc>
                <a:spcPct val="90000"/>
              </a:lnSpc>
            </a:pPr>
            <a:r>
              <a:rPr lang="en-US" dirty="0" smtClean="0"/>
              <a:t> </a:t>
            </a:r>
            <a:r>
              <a:rPr lang="en-US" i="1" dirty="0" smtClean="0"/>
              <a:t>Advocacy:</a:t>
            </a:r>
            <a:r>
              <a:rPr lang="en-US" dirty="0" smtClean="0"/>
              <a:t> </a:t>
            </a:r>
          </a:p>
          <a:p>
            <a:pPr lvl="1" eaLnBrk="1" hangingPunct="1">
              <a:lnSpc>
                <a:spcPct val="90000"/>
              </a:lnSpc>
            </a:pPr>
            <a:r>
              <a:rPr lang="en-US" dirty="0" smtClean="0"/>
              <a:t>In all health affairs and relationships between other members of the health team</a:t>
            </a:r>
          </a:p>
          <a:p>
            <a:pPr eaLnBrk="1" hangingPunct="1">
              <a:lnSpc>
                <a:spcPct val="90000"/>
              </a:lnSpc>
            </a:pPr>
            <a:r>
              <a:rPr lang="en-US" i="1" dirty="0" smtClean="0"/>
              <a:t>Efficient use of health resources:</a:t>
            </a:r>
            <a:r>
              <a:rPr lang="en-US" dirty="0" smtClean="0"/>
              <a:t> </a:t>
            </a:r>
          </a:p>
          <a:p>
            <a:pPr lvl="1" eaLnBrk="1" hangingPunct="1">
              <a:lnSpc>
                <a:spcPct val="90000"/>
              </a:lnSpc>
            </a:pPr>
            <a:r>
              <a:rPr lang="en-US" dirty="0" smtClean="0"/>
              <a:t>Prescription, referral, consultation, laboratory investigations, hospitalization</a:t>
            </a:r>
          </a:p>
        </p:txBody>
      </p:sp>
      <p:sp>
        <p:nvSpPr>
          <p:cNvPr id="25605"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tr-TR" smtClean="0"/>
          </a:p>
        </p:txBody>
      </p:sp>
      <p:pic>
        <p:nvPicPr>
          <p:cNvPr id="5" name="Picture 4" descr="iStock_000005493619Small.jpg"/>
          <p:cNvPicPr>
            <a:picLocks noChangeAspect="1"/>
          </p:cNvPicPr>
          <p:nvPr/>
        </p:nvPicPr>
        <p:blipFill>
          <a:blip r:embed="rId2" cstate="print"/>
          <a:stretch>
            <a:fillRect/>
          </a:stretch>
        </p:blipFill>
        <p:spPr>
          <a:xfrm>
            <a:off x="6845364" y="188640"/>
            <a:ext cx="2191132" cy="331989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5235">
                                            <p:txEl>
                                              <p:pRg st="0" end="0"/>
                                            </p:txEl>
                                          </p:spTgt>
                                        </p:tgtEl>
                                        <p:attrNameLst>
                                          <p:attrName>style.visibility</p:attrName>
                                        </p:attrNameLst>
                                      </p:cBhvr>
                                      <p:to>
                                        <p:strVal val="visible"/>
                                      </p:to>
                                    </p:set>
                                    <p:animEffect transition="in" filter="dissolve">
                                      <p:cBhvr>
                                        <p:cTn id="7" dur="500"/>
                                        <p:tgtEl>
                                          <p:spTgt spid="73523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35235">
                                            <p:txEl>
                                              <p:pRg st="1" end="1"/>
                                            </p:txEl>
                                          </p:spTgt>
                                        </p:tgtEl>
                                        <p:attrNameLst>
                                          <p:attrName>style.visibility</p:attrName>
                                        </p:attrNameLst>
                                      </p:cBhvr>
                                      <p:to>
                                        <p:strVal val="visible"/>
                                      </p:to>
                                    </p:set>
                                    <p:animEffect transition="in" filter="dissolve">
                                      <p:cBhvr>
                                        <p:cTn id="10" dur="500"/>
                                        <p:tgtEl>
                                          <p:spTgt spid="73523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35235">
                                            <p:txEl>
                                              <p:pRg st="2" end="2"/>
                                            </p:txEl>
                                          </p:spTgt>
                                        </p:tgtEl>
                                        <p:attrNameLst>
                                          <p:attrName>style.visibility</p:attrName>
                                        </p:attrNameLst>
                                      </p:cBhvr>
                                      <p:to>
                                        <p:strVal val="visible"/>
                                      </p:to>
                                    </p:set>
                                    <p:animEffect transition="in" filter="dissolve">
                                      <p:cBhvr>
                                        <p:cTn id="15" dur="500"/>
                                        <p:tgtEl>
                                          <p:spTgt spid="73523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35235">
                                            <p:txEl>
                                              <p:pRg st="3" end="3"/>
                                            </p:txEl>
                                          </p:spTgt>
                                        </p:tgtEl>
                                        <p:attrNameLst>
                                          <p:attrName>style.visibility</p:attrName>
                                        </p:attrNameLst>
                                      </p:cBhvr>
                                      <p:to>
                                        <p:strVal val="visible"/>
                                      </p:to>
                                    </p:set>
                                    <p:animEffect transition="in" filter="dissolve">
                                      <p:cBhvr>
                                        <p:cTn id="18" dur="500"/>
                                        <p:tgtEl>
                                          <p:spTgt spid="73523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35235">
                                            <p:txEl>
                                              <p:pRg st="4" end="4"/>
                                            </p:txEl>
                                          </p:spTgt>
                                        </p:tgtEl>
                                        <p:attrNameLst>
                                          <p:attrName>style.visibility</p:attrName>
                                        </p:attrNameLst>
                                      </p:cBhvr>
                                      <p:to>
                                        <p:strVal val="visible"/>
                                      </p:to>
                                    </p:set>
                                    <p:animEffect transition="in" filter="dissolve">
                                      <p:cBhvr>
                                        <p:cTn id="23" dur="500"/>
                                        <p:tgtEl>
                                          <p:spTgt spid="735235">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35235">
                                            <p:txEl>
                                              <p:pRg st="5" end="5"/>
                                            </p:txEl>
                                          </p:spTgt>
                                        </p:tgtEl>
                                        <p:attrNameLst>
                                          <p:attrName>style.visibility</p:attrName>
                                        </p:attrNameLst>
                                      </p:cBhvr>
                                      <p:to>
                                        <p:strVal val="visible"/>
                                      </p:to>
                                    </p:set>
                                    <p:animEffect transition="in" filter="dissolve">
                                      <p:cBhvr>
                                        <p:cTn id="26" dur="500"/>
                                        <p:tgtEl>
                                          <p:spTgt spid="735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7" name="Rectangle 3"/>
          <p:cNvSpPr>
            <a:spLocks noGrp="1" noChangeArrowheads="1"/>
          </p:cNvSpPr>
          <p:nvPr>
            <p:ph type="body" idx="1"/>
          </p:nvPr>
        </p:nvSpPr>
        <p:spPr>
          <a:xfrm>
            <a:off x="685800" y="1981200"/>
            <a:ext cx="8062913" cy="4114800"/>
          </a:xfrm>
        </p:spPr>
        <p:txBody>
          <a:bodyPr/>
          <a:lstStyle/>
          <a:p>
            <a:pPr eaLnBrk="1" hangingPunct="1"/>
            <a:r>
              <a:rPr lang="en-US" sz="2800" i="1" dirty="0" smtClean="0"/>
              <a:t>Specific communication and clinical decision making</a:t>
            </a:r>
            <a:endParaRPr lang="en-US" sz="2800" dirty="0" smtClean="0"/>
          </a:p>
          <a:p>
            <a:pPr lvl="1" eaLnBrk="1" hangingPunct="1"/>
            <a:r>
              <a:rPr lang="en-US" sz="2400" dirty="0" smtClean="0"/>
              <a:t>Effective communication, </a:t>
            </a:r>
          </a:p>
          <a:p>
            <a:pPr lvl="1" eaLnBrk="1" hangingPunct="1"/>
            <a:r>
              <a:rPr lang="en-US" sz="2400" dirty="0" smtClean="0"/>
              <a:t>Undifferentiated health problems, </a:t>
            </a:r>
          </a:p>
          <a:p>
            <a:pPr lvl="1" eaLnBrk="1" hangingPunct="1"/>
            <a:r>
              <a:rPr lang="en-US" sz="2400" dirty="0" smtClean="0"/>
              <a:t>Specific decision making process defined by the incidence and prevalence of the disease in the population</a:t>
            </a:r>
          </a:p>
          <a:p>
            <a:pPr eaLnBrk="1" hangingPunct="1"/>
            <a:r>
              <a:rPr lang="en-US" sz="2800" i="1" dirty="0" smtClean="0"/>
              <a:t>Team work:</a:t>
            </a:r>
            <a:r>
              <a:rPr lang="en-US" sz="2800" dirty="0" smtClean="0"/>
              <a:t> </a:t>
            </a:r>
          </a:p>
          <a:p>
            <a:pPr lvl="1" eaLnBrk="1" hangingPunct="1"/>
            <a:r>
              <a:rPr lang="en-US" sz="2400" dirty="0" smtClean="0"/>
              <a:t>Other disciplines, other health personnel, social services, education services, employers… </a:t>
            </a:r>
          </a:p>
        </p:txBody>
      </p:sp>
      <p:sp>
        <p:nvSpPr>
          <p:cNvPr id="26629"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tr-TR" smtClean="0"/>
          </a:p>
        </p:txBody>
      </p:sp>
      <p:pic>
        <p:nvPicPr>
          <p:cNvPr id="5" name="Picture 4" descr="feature-family-medicine.jpg"/>
          <p:cNvPicPr>
            <a:picLocks noChangeAspect="1"/>
          </p:cNvPicPr>
          <p:nvPr/>
        </p:nvPicPr>
        <p:blipFill>
          <a:blip r:embed="rId2" cstate="print"/>
          <a:stretch>
            <a:fillRect/>
          </a:stretch>
        </p:blipFill>
        <p:spPr>
          <a:xfrm>
            <a:off x="4644008" y="260648"/>
            <a:ext cx="4308922" cy="1631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8307">
                                            <p:txEl>
                                              <p:pRg st="0" end="0"/>
                                            </p:txEl>
                                          </p:spTgt>
                                        </p:tgtEl>
                                        <p:attrNameLst>
                                          <p:attrName>style.visibility</p:attrName>
                                        </p:attrNameLst>
                                      </p:cBhvr>
                                      <p:to>
                                        <p:strVal val="visible"/>
                                      </p:to>
                                    </p:set>
                                    <p:animEffect transition="in" filter="dissolve">
                                      <p:cBhvr>
                                        <p:cTn id="7" dur="500"/>
                                        <p:tgtEl>
                                          <p:spTgt spid="73830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38307">
                                            <p:txEl>
                                              <p:pRg st="1" end="1"/>
                                            </p:txEl>
                                          </p:spTgt>
                                        </p:tgtEl>
                                        <p:attrNameLst>
                                          <p:attrName>style.visibility</p:attrName>
                                        </p:attrNameLst>
                                      </p:cBhvr>
                                      <p:to>
                                        <p:strVal val="visible"/>
                                      </p:to>
                                    </p:set>
                                    <p:animEffect transition="in" filter="dissolve">
                                      <p:cBhvr>
                                        <p:cTn id="10" dur="500"/>
                                        <p:tgtEl>
                                          <p:spTgt spid="73830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38307">
                                            <p:txEl>
                                              <p:pRg st="2" end="2"/>
                                            </p:txEl>
                                          </p:spTgt>
                                        </p:tgtEl>
                                        <p:attrNameLst>
                                          <p:attrName>style.visibility</p:attrName>
                                        </p:attrNameLst>
                                      </p:cBhvr>
                                      <p:to>
                                        <p:strVal val="visible"/>
                                      </p:to>
                                    </p:set>
                                    <p:animEffect transition="in" filter="dissolve">
                                      <p:cBhvr>
                                        <p:cTn id="13" dur="500"/>
                                        <p:tgtEl>
                                          <p:spTgt spid="73830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38307">
                                            <p:txEl>
                                              <p:pRg st="3" end="3"/>
                                            </p:txEl>
                                          </p:spTgt>
                                        </p:tgtEl>
                                        <p:attrNameLst>
                                          <p:attrName>style.visibility</p:attrName>
                                        </p:attrNameLst>
                                      </p:cBhvr>
                                      <p:to>
                                        <p:strVal val="visible"/>
                                      </p:to>
                                    </p:set>
                                    <p:animEffect transition="in" filter="dissolve">
                                      <p:cBhvr>
                                        <p:cTn id="16" dur="500"/>
                                        <p:tgtEl>
                                          <p:spTgt spid="73830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38307">
                                            <p:txEl>
                                              <p:pRg st="4" end="4"/>
                                            </p:txEl>
                                          </p:spTgt>
                                        </p:tgtEl>
                                        <p:attrNameLst>
                                          <p:attrName>style.visibility</p:attrName>
                                        </p:attrNameLst>
                                      </p:cBhvr>
                                      <p:to>
                                        <p:strVal val="visible"/>
                                      </p:to>
                                    </p:set>
                                    <p:animEffect transition="in" filter="dissolve">
                                      <p:cBhvr>
                                        <p:cTn id="21" dur="500"/>
                                        <p:tgtEl>
                                          <p:spTgt spid="738307">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38307">
                                            <p:txEl>
                                              <p:pRg st="5" end="5"/>
                                            </p:txEl>
                                          </p:spTgt>
                                        </p:tgtEl>
                                        <p:attrNameLst>
                                          <p:attrName>style.visibility</p:attrName>
                                        </p:attrNameLst>
                                      </p:cBhvr>
                                      <p:to>
                                        <p:strVal val="visible"/>
                                      </p:to>
                                    </p:set>
                                    <p:animEffect transition="in" filter="dissolve">
                                      <p:cBhvr>
                                        <p:cTn id="24" dur="500"/>
                                        <p:tgtEl>
                                          <p:spTgt spid="738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0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2800" b="1" dirty="0"/>
              <a:t>THE FUNCTIONS OF PRIMARY HEALTH CARE</a:t>
            </a:r>
          </a:p>
        </p:txBody>
      </p:sp>
      <p:sp>
        <p:nvSpPr>
          <p:cNvPr id="16387" name="Rectangle 3"/>
          <p:cNvSpPr>
            <a:spLocks noGrp="1" noChangeArrowheads="1"/>
          </p:cNvSpPr>
          <p:nvPr>
            <p:ph idx="1"/>
          </p:nvPr>
        </p:nvSpPr>
        <p:spPr/>
        <p:txBody>
          <a:bodyPr/>
          <a:lstStyle/>
          <a:p>
            <a:pPr marL="533400" indent="-533400">
              <a:buFontTx/>
              <a:buAutoNum type="arabicPeriod"/>
            </a:pPr>
            <a:r>
              <a:rPr lang="en-US" sz="2800" dirty="0"/>
              <a:t>To provide continuous and comprehensive care</a:t>
            </a:r>
          </a:p>
          <a:p>
            <a:pPr marL="533400" indent="-533400">
              <a:buFontTx/>
              <a:buAutoNum type="arabicPeriod"/>
            </a:pPr>
            <a:r>
              <a:rPr lang="en-US" sz="2800" dirty="0"/>
              <a:t>To refer to specialists and/or hospital services</a:t>
            </a:r>
          </a:p>
          <a:p>
            <a:pPr marL="533400" indent="-533400">
              <a:buFontTx/>
              <a:buAutoNum type="arabicPeriod"/>
            </a:pPr>
            <a:r>
              <a:rPr lang="en-US" sz="2800" dirty="0"/>
              <a:t>To co-ordinate health services for the patient</a:t>
            </a:r>
          </a:p>
          <a:p>
            <a:pPr marL="533400" indent="-533400">
              <a:buFontTx/>
              <a:buAutoNum type="arabicPeriod"/>
            </a:pPr>
            <a:r>
              <a:rPr lang="en-US" sz="2800" dirty="0"/>
              <a:t>To guide the patient within the network of social welfare and public health services</a:t>
            </a:r>
          </a:p>
          <a:p>
            <a:pPr marL="533400" indent="-533400">
              <a:buFontTx/>
              <a:buAutoNum type="arabicPeriod"/>
            </a:pPr>
            <a:r>
              <a:rPr lang="en-US" sz="2800" dirty="0"/>
              <a:t>To provide the best possible health and social services in the light of economic considerations.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20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20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fade">
                                      <p:cBhvr>
                                        <p:cTn id="27" dur="2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FF"/>
                </a:solidFill>
              </a:rPr>
              <a:t>Principles of PHC</a:t>
            </a:r>
            <a:endParaRPr lang="ar-SA" dirty="0"/>
          </a:p>
        </p:txBody>
      </p:sp>
      <p:sp>
        <p:nvSpPr>
          <p:cNvPr id="3" name="Content Placeholder 2"/>
          <p:cNvSpPr>
            <a:spLocks noGrp="1"/>
          </p:cNvSpPr>
          <p:nvPr>
            <p:ph idx="1"/>
          </p:nvPr>
        </p:nvSpPr>
        <p:spPr/>
        <p:txBody>
          <a:bodyPr>
            <a:normAutofit/>
          </a:bodyPr>
          <a:lstStyle/>
          <a:p>
            <a:r>
              <a:rPr lang="en-US" sz="3200" dirty="0" smtClean="0">
                <a:solidFill>
                  <a:srgbClr val="00FF00"/>
                </a:solidFill>
              </a:rPr>
              <a:t>Equitable distribution</a:t>
            </a:r>
          </a:p>
          <a:p>
            <a:r>
              <a:rPr lang="en-US" sz="3200" dirty="0" smtClean="0">
                <a:solidFill>
                  <a:srgbClr val="00FF00"/>
                </a:solidFill>
              </a:rPr>
              <a:t>Appropriate technology</a:t>
            </a:r>
          </a:p>
          <a:p>
            <a:r>
              <a:rPr lang="en-US" sz="3200" dirty="0" smtClean="0">
                <a:solidFill>
                  <a:srgbClr val="00FF00"/>
                </a:solidFill>
              </a:rPr>
              <a:t>Multispectral approach</a:t>
            </a:r>
          </a:p>
          <a:p>
            <a:r>
              <a:rPr lang="en-US" sz="3200" dirty="0" smtClean="0">
                <a:solidFill>
                  <a:srgbClr val="00FF00"/>
                </a:solidFill>
              </a:rPr>
              <a:t>Community participation</a:t>
            </a:r>
            <a:br>
              <a:rPr lang="en-US" sz="3200" dirty="0" smtClean="0">
                <a:solidFill>
                  <a:srgbClr val="00FF00"/>
                </a:solidFill>
              </a:rPr>
            </a:br>
            <a:endParaRPr lang="en-US" sz="3200" dirty="0" smtClean="0">
              <a:solidFill>
                <a:srgbClr val="00FF00"/>
              </a:solidFill>
            </a:endParaRP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tr-TR" sz="4000" dirty="0" smtClean="0"/>
              <a:t>What names and terms are used related with family medicine?</a:t>
            </a:r>
            <a:endParaRPr lang="en-US" sz="4000" dirty="0" smtClean="0"/>
          </a:p>
        </p:txBody>
      </p:sp>
      <p:sp>
        <p:nvSpPr>
          <p:cNvPr id="614403" name="Rectangle 3"/>
          <p:cNvSpPr>
            <a:spLocks noGrp="1" noChangeArrowheads="1"/>
          </p:cNvSpPr>
          <p:nvPr>
            <p:ph type="body" idx="1"/>
          </p:nvPr>
        </p:nvSpPr>
        <p:spPr>
          <a:xfrm>
            <a:off x="3563888" y="1916832"/>
            <a:ext cx="5903912" cy="5157787"/>
          </a:xfrm>
        </p:spPr>
        <p:txBody>
          <a:bodyPr>
            <a:normAutofit lnSpcReduction="10000"/>
          </a:bodyPr>
          <a:lstStyle/>
          <a:p>
            <a:pPr eaLnBrk="1" hangingPunct="1">
              <a:tabLst>
                <a:tab pos="3762375" algn="l"/>
              </a:tabLst>
            </a:pPr>
            <a:r>
              <a:rPr lang="en-US" sz="2800" dirty="0" smtClean="0"/>
              <a:t>General practitioner</a:t>
            </a:r>
            <a:r>
              <a:rPr lang="tr-TR" sz="2800" dirty="0" smtClean="0"/>
              <a:t> (GP)</a:t>
            </a:r>
          </a:p>
          <a:p>
            <a:pPr eaLnBrk="1" hangingPunct="1">
              <a:tabLst>
                <a:tab pos="3762375" algn="l"/>
              </a:tabLst>
            </a:pPr>
            <a:r>
              <a:rPr lang="tr-TR" sz="2800" dirty="0" smtClean="0"/>
              <a:t>General practice (GP)</a:t>
            </a:r>
            <a:endParaRPr lang="en-US" sz="2800" dirty="0" smtClean="0"/>
          </a:p>
          <a:p>
            <a:pPr eaLnBrk="1" hangingPunct="1">
              <a:tabLst>
                <a:tab pos="3762375" algn="l"/>
              </a:tabLst>
            </a:pPr>
            <a:r>
              <a:rPr lang="en-US" sz="2800" dirty="0" smtClean="0"/>
              <a:t>Family physician</a:t>
            </a:r>
            <a:r>
              <a:rPr lang="tr-TR" sz="2800" dirty="0" smtClean="0"/>
              <a:t> (FP)</a:t>
            </a:r>
            <a:endParaRPr lang="en-US" sz="2800" dirty="0" smtClean="0"/>
          </a:p>
          <a:p>
            <a:pPr eaLnBrk="1" hangingPunct="1">
              <a:tabLst>
                <a:tab pos="3762375" algn="l"/>
              </a:tabLst>
            </a:pPr>
            <a:r>
              <a:rPr lang="en-US" sz="2800" dirty="0" smtClean="0"/>
              <a:t>F</a:t>
            </a:r>
            <a:r>
              <a:rPr lang="tr-TR" sz="2800" dirty="0" smtClean="0"/>
              <a:t>amily medicine (FM)</a:t>
            </a:r>
            <a:endParaRPr lang="en-US" sz="2800" dirty="0" smtClean="0"/>
          </a:p>
          <a:p>
            <a:pPr eaLnBrk="1" hangingPunct="1">
              <a:tabLst>
                <a:tab pos="3762375" algn="l"/>
              </a:tabLst>
            </a:pPr>
            <a:r>
              <a:rPr lang="en-US" sz="2800" dirty="0" smtClean="0"/>
              <a:t>Family doctor</a:t>
            </a:r>
          </a:p>
          <a:p>
            <a:pPr eaLnBrk="1" hangingPunct="1">
              <a:tabLst>
                <a:tab pos="3762375" algn="l"/>
              </a:tabLst>
            </a:pPr>
            <a:r>
              <a:rPr lang="en-US" sz="2800" dirty="0" smtClean="0"/>
              <a:t>First contact physician</a:t>
            </a:r>
            <a:endParaRPr lang="tr-TR" sz="2800" dirty="0" smtClean="0"/>
          </a:p>
          <a:p>
            <a:pPr eaLnBrk="1" hangingPunct="1">
              <a:tabLst>
                <a:tab pos="3762375" algn="l"/>
              </a:tabLst>
            </a:pPr>
            <a:r>
              <a:rPr lang="tr-TR" sz="2800" dirty="0" smtClean="0"/>
              <a:t>Primary doctor</a:t>
            </a:r>
            <a:endParaRPr lang="en-US" sz="2800" dirty="0" smtClean="0"/>
          </a:p>
          <a:p>
            <a:pPr eaLnBrk="1" hangingPunct="1">
              <a:tabLst>
                <a:tab pos="3762375" algn="l"/>
              </a:tabLst>
            </a:pPr>
            <a:r>
              <a:rPr lang="en-US" sz="2800" dirty="0" smtClean="0"/>
              <a:t>Comprehensive care</a:t>
            </a:r>
          </a:p>
          <a:p>
            <a:pPr eaLnBrk="1" hangingPunct="1">
              <a:tabLst>
                <a:tab pos="3762375" algn="l"/>
              </a:tabLst>
            </a:pPr>
            <a:r>
              <a:rPr lang="en-US" sz="2800" dirty="0" smtClean="0"/>
              <a:t>Primary care</a:t>
            </a:r>
            <a:endParaRPr lang="tr-TR" sz="2800" dirty="0" smtClean="0"/>
          </a:p>
          <a:p>
            <a:pPr eaLnBrk="1" hangingPunct="1">
              <a:tabLst>
                <a:tab pos="3762375" algn="l"/>
              </a:tabLst>
            </a:pPr>
            <a:r>
              <a:rPr lang="tr-TR" sz="2800" dirty="0" smtClean="0"/>
              <a:t>Primary care physician</a:t>
            </a: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03"/>
                                        </p:tgtEl>
                                        <p:attrNameLst>
                                          <p:attrName>style.visibility</p:attrName>
                                        </p:attrNameLst>
                                      </p:cBhvr>
                                      <p:to>
                                        <p:strVal val="visible"/>
                                      </p:to>
                                    </p:set>
                                    <p:animEffect transition="in" filter="dissolve">
                                      <p:cBhvr>
                                        <p:cTn id="7" dur="500"/>
                                        <p:tgtEl>
                                          <p:spTgt spid="614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90000"/>
                  </a:schemeClr>
                </a:solidFill>
              </a:rPr>
              <a:t>Family Physician</a:t>
            </a:r>
            <a:endParaRPr lang="ar-SA" dirty="0"/>
          </a:p>
        </p:txBody>
      </p:sp>
      <p:sp>
        <p:nvSpPr>
          <p:cNvPr id="3" name="Content Placeholder 2"/>
          <p:cNvSpPr>
            <a:spLocks noGrp="1"/>
          </p:cNvSpPr>
          <p:nvPr>
            <p:ph idx="1"/>
          </p:nvPr>
        </p:nvSpPr>
        <p:spPr>
          <a:xfrm>
            <a:off x="899592" y="1628800"/>
            <a:ext cx="7978080" cy="4572000"/>
          </a:xfrm>
        </p:spPr>
        <p:txBody>
          <a:bodyPr>
            <a:noAutofit/>
          </a:bodyPr>
          <a:lstStyle/>
          <a:p>
            <a:r>
              <a:rPr lang="en-US" sz="2200" dirty="0" smtClean="0"/>
              <a:t>The family physician is a physician who is educated and trained in the discipline of family practice </a:t>
            </a:r>
            <a:r>
              <a:rPr lang="en-US" sz="2200" dirty="0" smtClean="0">
                <a:latin typeface="Arial"/>
              </a:rPr>
              <a:t>–</a:t>
            </a:r>
            <a:r>
              <a:rPr lang="en-US" sz="2200" dirty="0" smtClean="0"/>
              <a:t> a broadly encompassing medical </a:t>
            </a:r>
            <a:r>
              <a:rPr lang="en-US" sz="2200" dirty="0" smtClean="0"/>
              <a:t>specialty.</a:t>
            </a:r>
          </a:p>
          <a:p>
            <a:r>
              <a:rPr lang="en-US" sz="2200" dirty="0" smtClean="0"/>
              <a:t>Family </a:t>
            </a:r>
            <a:r>
              <a:rPr lang="en-US" sz="2200" dirty="0" smtClean="0"/>
              <a:t>physicians possess unique attitudes, skills, and knowledge that qualify them to provide continuing and comprehensive medical care, health maintenance, and preventive services to each member of the family regardless of sex, age or type of problem, be it biological, behavioral, or </a:t>
            </a:r>
            <a:r>
              <a:rPr lang="en-US" sz="2200" dirty="0" smtClean="0"/>
              <a:t>social.</a:t>
            </a:r>
          </a:p>
          <a:p>
            <a:r>
              <a:rPr lang="en-US" sz="2200" dirty="0" smtClean="0"/>
              <a:t>These </a:t>
            </a:r>
            <a:r>
              <a:rPr lang="en-US" sz="2200" dirty="0" smtClean="0"/>
              <a:t>specialists, because of their background and interactions with the family, are best qualified to serve as each patient</a:t>
            </a:r>
            <a:r>
              <a:rPr lang="en-US" sz="2200" dirty="0" smtClean="0">
                <a:latin typeface="Arial"/>
              </a:rPr>
              <a:t>’</a:t>
            </a:r>
            <a:r>
              <a:rPr lang="en-US" sz="2200" dirty="0" smtClean="0"/>
              <a:t>s advocate in all health-related matters, including the appropriate use of consultants, health services, and community </a:t>
            </a:r>
            <a:r>
              <a:rPr lang="en-US" sz="2200" dirty="0" smtClean="0"/>
              <a:t>resources.                           </a:t>
            </a:r>
          </a:p>
          <a:p>
            <a:pPr>
              <a:buNone/>
            </a:pPr>
            <a:r>
              <a:rPr lang="en-US" sz="2200" dirty="0" smtClean="0"/>
              <a:t> </a:t>
            </a:r>
            <a:r>
              <a:rPr lang="en-US" sz="2200" dirty="0" smtClean="0"/>
              <a:t>                                                                                  (AAFP </a:t>
            </a:r>
            <a:r>
              <a:rPr lang="en-US" sz="2200" dirty="0" smtClean="0"/>
              <a:t>Congress, 1993</a:t>
            </a:r>
            <a:r>
              <a:rPr lang="en-US" sz="2200" dirty="0" smtClean="0"/>
              <a:t>)</a:t>
            </a:r>
            <a:r>
              <a:rPr lang="en-US" sz="2200" dirty="0" smtClean="0"/>
              <a:t/>
            </a:r>
            <a:br>
              <a:rPr lang="en-US" sz="2200" dirty="0" smtClean="0"/>
            </a:br>
            <a:endParaRPr lang="ar-SA" sz="2200" dirty="0"/>
          </a:p>
        </p:txBody>
      </p:sp>
      <p:pic>
        <p:nvPicPr>
          <p:cNvPr id="74754" name="Picture 2"/>
          <p:cNvPicPr>
            <a:picLocks noChangeAspect="1" noChangeArrowheads="1"/>
          </p:cNvPicPr>
          <p:nvPr/>
        </p:nvPicPr>
        <p:blipFill>
          <a:blip r:embed="rId2" cstate="print"/>
          <a:srcRect/>
          <a:stretch>
            <a:fillRect/>
          </a:stretch>
        </p:blipFill>
        <p:spPr bwMode="auto">
          <a:xfrm>
            <a:off x="6660232" y="172616"/>
            <a:ext cx="2184276" cy="14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tx2">
                    <a:lumMod val="90000"/>
                  </a:schemeClr>
                </a:solidFill>
              </a:rPr>
              <a:t>Family Physician</a:t>
            </a:r>
            <a:endParaRPr lang="ar-SA" dirty="0"/>
          </a:p>
        </p:txBody>
      </p:sp>
      <p:sp>
        <p:nvSpPr>
          <p:cNvPr id="3" name="Content Placeholder 2"/>
          <p:cNvSpPr>
            <a:spLocks noGrp="1"/>
          </p:cNvSpPr>
          <p:nvPr>
            <p:ph idx="1"/>
          </p:nvPr>
        </p:nvSpPr>
        <p:spPr/>
        <p:txBody>
          <a:bodyPr>
            <a:noAutofit/>
          </a:bodyPr>
          <a:lstStyle/>
          <a:p>
            <a:r>
              <a:rPr lang="en-US" sz="2100" dirty="0" smtClean="0"/>
              <a:t>A strong sense of responsibility for the </a:t>
            </a:r>
            <a:r>
              <a:rPr lang="en-US" sz="2100" dirty="0" smtClean="0"/>
              <a:t>total, ongoing </a:t>
            </a:r>
            <a:r>
              <a:rPr lang="en-US" sz="2100" dirty="0" smtClean="0"/>
              <a:t>care of the individual and the family </a:t>
            </a:r>
            <a:r>
              <a:rPr lang="en-US" sz="2100" dirty="0" smtClean="0"/>
              <a:t> during </a:t>
            </a:r>
            <a:r>
              <a:rPr lang="en-US" sz="2100" dirty="0" smtClean="0"/>
              <a:t>health, illness, and </a:t>
            </a:r>
            <a:r>
              <a:rPr lang="en-US" sz="2100" dirty="0" smtClean="0"/>
              <a:t>rehabilitation.</a:t>
            </a:r>
          </a:p>
          <a:p>
            <a:r>
              <a:rPr lang="en-US" sz="2100" dirty="0" smtClean="0"/>
              <a:t>Compassion </a:t>
            </a:r>
            <a:r>
              <a:rPr lang="en-US" sz="2100" dirty="0" smtClean="0"/>
              <a:t>and </a:t>
            </a:r>
            <a:r>
              <a:rPr lang="en-US" sz="2100" dirty="0" smtClean="0"/>
              <a:t>empathy.</a:t>
            </a:r>
          </a:p>
          <a:p>
            <a:r>
              <a:rPr lang="en-US" sz="2100" dirty="0" smtClean="0"/>
              <a:t>A </a:t>
            </a:r>
            <a:r>
              <a:rPr lang="en-US" sz="2100" dirty="0" smtClean="0"/>
              <a:t>curious </a:t>
            </a:r>
            <a:r>
              <a:rPr lang="en-US" sz="2100" dirty="0" smtClean="0"/>
              <a:t>attitude.</a:t>
            </a:r>
          </a:p>
          <a:p>
            <a:r>
              <a:rPr lang="en-US" sz="2100" dirty="0" smtClean="0"/>
              <a:t>Enthusiasm </a:t>
            </a:r>
            <a:r>
              <a:rPr lang="en-US" sz="2100" dirty="0" smtClean="0"/>
              <a:t>for the undifferentiated medical  </a:t>
            </a:r>
            <a:r>
              <a:rPr lang="en-US" sz="2100" dirty="0" smtClean="0"/>
              <a:t>problem </a:t>
            </a:r>
            <a:r>
              <a:rPr lang="en-US" sz="2100" dirty="0" smtClean="0"/>
              <a:t>and its </a:t>
            </a:r>
            <a:r>
              <a:rPr lang="en-US" sz="2100" dirty="0" smtClean="0"/>
              <a:t>resolution.</a:t>
            </a:r>
          </a:p>
          <a:p>
            <a:r>
              <a:rPr lang="en-US" sz="2100" dirty="0" smtClean="0"/>
              <a:t>An </a:t>
            </a:r>
            <a:r>
              <a:rPr lang="en-US" sz="2100" dirty="0" smtClean="0"/>
              <a:t>interest in the broad spectrum of clinical </a:t>
            </a:r>
            <a:r>
              <a:rPr lang="en-US" sz="2100" dirty="0" smtClean="0"/>
              <a:t> medicine.</a:t>
            </a:r>
          </a:p>
          <a:p>
            <a:r>
              <a:rPr lang="en-US" sz="2100" dirty="0" smtClean="0"/>
              <a:t>The </a:t>
            </a:r>
            <a:r>
              <a:rPr lang="en-US" sz="2100" dirty="0" smtClean="0"/>
              <a:t>ability to deal comfortably with multiple </a:t>
            </a:r>
            <a:r>
              <a:rPr lang="en-US" sz="2100" dirty="0" smtClean="0"/>
              <a:t> problems </a:t>
            </a:r>
            <a:r>
              <a:rPr lang="en-US" sz="2100" dirty="0" smtClean="0"/>
              <a:t>in one </a:t>
            </a:r>
            <a:r>
              <a:rPr lang="en-US" sz="2100" dirty="0" smtClean="0"/>
              <a:t>patient.</a:t>
            </a:r>
          </a:p>
          <a:p>
            <a:r>
              <a:rPr lang="en-US" sz="2100" dirty="0" smtClean="0"/>
              <a:t>A </a:t>
            </a:r>
            <a:r>
              <a:rPr lang="en-US" sz="2100" dirty="0" smtClean="0"/>
              <a:t>desire for frequent and varied intellectual </a:t>
            </a:r>
            <a:r>
              <a:rPr lang="en-US" sz="2100" dirty="0" smtClean="0"/>
              <a:t> and </a:t>
            </a:r>
            <a:r>
              <a:rPr lang="en-US" sz="2100" dirty="0" smtClean="0"/>
              <a:t>	technical </a:t>
            </a:r>
            <a:r>
              <a:rPr lang="en-US" sz="2100" dirty="0" smtClean="0"/>
              <a:t>challenges.</a:t>
            </a:r>
          </a:p>
          <a:p>
            <a:r>
              <a:rPr lang="en-US" sz="2100" dirty="0" smtClean="0"/>
              <a:t>The </a:t>
            </a:r>
            <a:r>
              <a:rPr lang="en-US" sz="2100" dirty="0" smtClean="0"/>
              <a:t>ability to support children during growth </a:t>
            </a:r>
            <a:r>
              <a:rPr lang="en-US" sz="2100" dirty="0" smtClean="0"/>
              <a:t> and </a:t>
            </a:r>
            <a:r>
              <a:rPr lang="en-US" sz="2100" dirty="0" smtClean="0"/>
              <a:t>development.</a:t>
            </a:r>
            <a:br>
              <a:rPr lang="en-US" sz="2100" dirty="0" smtClean="0"/>
            </a:br>
            <a:endParaRPr lang="en-US" sz="2100" dirty="0" smtClean="0"/>
          </a:p>
          <a:p>
            <a:endParaRPr lang="ar-SA" sz="2100" dirty="0"/>
          </a:p>
        </p:txBody>
      </p:sp>
      <p:pic>
        <p:nvPicPr>
          <p:cNvPr id="6" name="Picture 2"/>
          <p:cNvPicPr>
            <a:picLocks noChangeAspect="1" noChangeArrowheads="1"/>
          </p:cNvPicPr>
          <p:nvPr/>
        </p:nvPicPr>
        <p:blipFill>
          <a:blip r:embed="rId2" cstate="print"/>
          <a:srcRect/>
          <a:stretch>
            <a:fillRect/>
          </a:stretch>
        </p:blipFill>
        <p:spPr bwMode="auto">
          <a:xfrm>
            <a:off x="6660232" y="172616"/>
            <a:ext cx="2184276" cy="14561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90000"/>
                  </a:schemeClr>
                </a:solidFill>
              </a:rPr>
              <a:t>Family </a:t>
            </a:r>
            <a:r>
              <a:rPr lang="en-US" b="1" dirty="0" smtClean="0">
                <a:solidFill>
                  <a:schemeClr val="tx2">
                    <a:lumMod val="90000"/>
                  </a:schemeClr>
                </a:solidFill>
              </a:rPr>
              <a:t>Physician</a:t>
            </a:r>
            <a:endParaRPr lang="ar-SA" dirty="0">
              <a:solidFill>
                <a:schemeClr val="tx2">
                  <a:lumMod val="90000"/>
                </a:schemeClr>
              </a:solidFill>
            </a:endParaRPr>
          </a:p>
        </p:txBody>
      </p:sp>
      <p:sp>
        <p:nvSpPr>
          <p:cNvPr id="3" name="Content Placeholder 2"/>
          <p:cNvSpPr>
            <a:spLocks noGrp="1"/>
          </p:cNvSpPr>
          <p:nvPr>
            <p:ph idx="1"/>
          </p:nvPr>
        </p:nvSpPr>
        <p:spPr/>
        <p:txBody>
          <a:bodyPr>
            <a:noAutofit/>
          </a:bodyPr>
          <a:lstStyle/>
          <a:p>
            <a:r>
              <a:rPr lang="en-US" sz="2100" dirty="0" smtClean="0"/>
              <a:t>The ability to assist patients in coping with </a:t>
            </a:r>
            <a:r>
              <a:rPr lang="en-US" sz="2100" dirty="0" smtClean="0"/>
              <a:t>everyday problems.</a:t>
            </a:r>
          </a:p>
          <a:p>
            <a:r>
              <a:rPr lang="en-US" sz="2100" dirty="0" smtClean="0"/>
              <a:t>The </a:t>
            </a:r>
            <a:r>
              <a:rPr lang="en-US" sz="2100" dirty="0" smtClean="0"/>
              <a:t>capacity to act as coordinator of all </a:t>
            </a:r>
            <a:r>
              <a:rPr lang="en-US" sz="2100" dirty="0" smtClean="0"/>
              <a:t>health resources </a:t>
            </a:r>
            <a:r>
              <a:rPr lang="en-US" sz="2100" dirty="0" smtClean="0"/>
              <a:t>needed in the care of a </a:t>
            </a:r>
            <a:r>
              <a:rPr lang="en-US" sz="2100" dirty="0" smtClean="0"/>
              <a:t>patient.</a:t>
            </a:r>
          </a:p>
          <a:p>
            <a:r>
              <a:rPr lang="en-US" sz="2100" dirty="0" smtClean="0"/>
              <a:t>A </a:t>
            </a:r>
            <a:r>
              <a:rPr lang="en-US" sz="2100" dirty="0" smtClean="0"/>
              <a:t>continuing enthusiasm for </a:t>
            </a:r>
            <a:r>
              <a:rPr lang="en-US" sz="2100" dirty="0" smtClean="0"/>
              <a:t>learning.</a:t>
            </a:r>
          </a:p>
          <a:p>
            <a:r>
              <a:rPr lang="en-US" sz="2100" dirty="0" smtClean="0"/>
              <a:t>The </a:t>
            </a:r>
            <a:r>
              <a:rPr lang="en-US" sz="2100" dirty="0" smtClean="0"/>
              <a:t>ability to maintain composure in times of 	</a:t>
            </a:r>
            <a:r>
              <a:rPr lang="en-US" sz="2100" dirty="0" smtClean="0"/>
              <a:t>stress.</a:t>
            </a:r>
          </a:p>
          <a:p>
            <a:r>
              <a:rPr lang="en-US" sz="2100" dirty="0" smtClean="0"/>
              <a:t>An </a:t>
            </a:r>
            <a:r>
              <a:rPr lang="en-US" sz="2100" dirty="0" smtClean="0"/>
              <a:t>appreciation for the complex mix of </a:t>
            </a:r>
            <a:r>
              <a:rPr lang="en-US" sz="2100" dirty="0" smtClean="0"/>
              <a:t>physical</a:t>
            </a:r>
            <a:r>
              <a:rPr lang="en-US" sz="2100" dirty="0" smtClean="0"/>
              <a:t>, emotional, and social elements in </a:t>
            </a:r>
            <a:r>
              <a:rPr lang="en-US" sz="2100" dirty="0" smtClean="0"/>
              <a:t>holistic </a:t>
            </a:r>
            <a:r>
              <a:rPr lang="en-US" sz="2100" dirty="0" smtClean="0"/>
              <a:t>and personalized patient </a:t>
            </a:r>
            <a:r>
              <a:rPr lang="en-US" sz="2100" dirty="0" smtClean="0"/>
              <a:t>care.</a:t>
            </a:r>
          </a:p>
          <a:p>
            <a:r>
              <a:rPr lang="en-US" sz="2100" dirty="0" smtClean="0"/>
              <a:t>A </a:t>
            </a:r>
            <a:r>
              <a:rPr lang="en-US" sz="2100" dirty="0" smtClean="0"/>
              <a:t>feeling of personal satisfaction derived from </a:t>
            </a:r>
            <a:r>
              <a:rPr lang="en-US" sz="2100" dirty="0" smtClean="0"/>
              <a:t>intimate </a:t>
            </a:r>
            <a:r>
              <a:rPr lang="en-US" sz="2100" dirty="0" smtClean="0"/>
              <a:t>relationships with </a:t>
            </a:r>
            <a:r>
              <a:rPr lang="en-US" sz="2100" dirty="0" smtClean="0"/>
              <a:t>patients.</a:t>
            </a:r>
          </a:p>
          <a:p>
            <a:r>
              <a:rPr lang="en-US" sz="2100" dirty="0" smtClean="0"/>
              <a:t>A </a:t>
            </a:r>
            <a:r>
              <a:rPr lang="en-US" sz="2100" dirty="0" smtClean="0"/>
              <a:t>skill for and commitment to educating </a:t>
            </a:r>
            <a:r>
              <a:rPr lang="en-US" sz="2100" dirty="0" smtClean="0"/>
              <a:t>patients </a:t>
            </a:r>
            <a:r>
              <a:rPr lang="en-US" sz="2100" dirty="0" smtClean="0"/>
              <a:t>and families about disease processes </a:t>
            </a:r>
            <a:r>
              <a:rPr lang="en-US" sz="2100" dirty="0" smtClean="0"/>
              <a:t>and </a:t>
            </a:r>
            <a:r>
              <a:rPr lang="en-US" sz="2100" dirty="0" smtClean="0"/>
              <a:t>the principles of good health.</a:t>
            </a:r>
            <a:endParaRPr lang="ar-SA" sz="2100" dirty="0" smtClean="0"/>
          </a:p>
        </p:txBody>
      </p:sp>
      <p:pic>
        <p:nvPicPr>
          <p:cNvPr id="4" name="Picture 2"/>
          <p:cNvPicPr>
            <a:picLocks noChangeAspect="1" noChangeArrowheads="1"/>
          </p:cNvPicPr>
          <p:nvPr/>
        </p:nvPicPr>
        <p:blipFill>
          <a:blip r:embed="rId2" cstate="print"/>
          <a:srcRect/>
          <a:stretch>
            <a:fillRect/>
          </a:stretch>
        </p:blipFill>
        <p:spPr bwMode="auto">
          <a:xfrm>
            <a:off x="6660232" y="172616"/>
            <a:ext cx="2184276" cy="14561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Grp="1" noChangeArrowheads="1"/>
          </p:cNvSpPr>
          <p:nvPr>
            <p:ph type="title"/>
          </p:nvPr>
        </p:nvSpPr>
        <p:spPr>
          <a:xfrm>
            <a:off x="457200" y="152400"/>
            <a:ext cx="8229600" cy="1066800"/>
          </a:xfrm>
        </p:spPr>
        <p:txBody>
          <a:bodyPr/>
          <a:lstStyle/>
          <a:p>
            <a:r>
              <a:rPr lang="en-US" b="1"/>
              <a:t>DETERMINANTS OF HEALTH</a:t>
            </a:r>
            <a:endParaRPr lang="en-US"/>
          </a:p>
        </p:txBody>
      </p:sp>
      <p:pic>
        <p:nvPicPr>
          <p:cNvPr id="21509" name="Picture 5"/>
          <p:cNvPicPr>
            <a:picLocks noGrp="1" noChangeAspect="1" noChangeArrowheads="1"/>
          </p:cNvPicPr>
          <p:nvPr>
            <p:ph idx="1"/>
          </p:nvPr>
        </p:nvPicPr>
        <p:blipFill>
          <a:blip r:embed="rId2" cstate="print"/>
          <a:srcRect/>
          <a:stretch>
            <a:fillRect/>
          </a:stretch>
        </p:blipFill>
        <p:spPr>
          <a:xfrm>
            <a:off x="0" y="1438275"/>
            <a:ext cx="9144000" cy="5419725"/>
          </a:xfrm>
          <a:noFill/>
          <a:ln/>
        </p:spPr>
      </p:pic>
      <p:sp>
        <p:nvSpPr>
          <p:cNvPr id="21513" name="Text Box 9"/>
          <p:cNvSpPr txBox="1">
            <a:spLocks noChangeArrowheads="1"/>
          </p:cNvSpPr>
          <p:nvPr/>
        </p:nvSpPr>
        <p:spPr bwMode="auto">
          <a:xfrm>
            <a:off x="0" y="6415088"/>
            <a:ext cx="2438400" cy="304800"/>
          </a:xfrm>
          <a:prstGeom prst="rect">
            <a:avLst/>
          </a:prstGeom>
          <a:noFill/>
          <a:ln w="9525">
            <a:noFill/>
            <a:miter lim="800000"/>
            <a:headEnd/>
            <a:tailEnd/>
          </a:ln>
          <a:effectLst/>
        </p:spPr>
        <p:txBody>
          <a:bodyPr>
            <a:spAutoFit/>
          </a:bodyPr>
          <a:lstStyle/>
          <a:p>
            <a:pPr>
              <a:spcBef>
                <a:spcPct val="50000"/>
              </a:spcBef>
            </a:pPr>
            <a:r>
              <a:rPr lang="en-US" sz="1400"/>
              <a:t>(Tarimo and Webster, 1994)</a:t>
            </a:r>
          </a:p>
        </p:txBody>
      </p:sp>
      <p:sp>
        <p:nvSpPr>
          <p:cNvPr id="21514" name="Text Box 10"/>
          <p:cNvSpPr txBox="1">
            <a:spLocks noChangeArrowheads="1"/>
          </p:cNvSpPr>
          <p:nvPr/>
        </p:nvSpPr>
        <p:spPr bwMode="auto">
          <a:xfrm>
            <a:off x="685800" y="2892425"/>
            <a:ext cx="2362200" cy="2289175"/>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lstStyle/>
          <a:p>
            <a:pPr marL="342900" indent="-342900" algn="l" rtl="0"/>
            <a:r>
              <a:rPr lang="en-US" b="1" dirty="0">
                <a:solidFill>
                  <a:schemeClr val="bg2"/>
                </a:solidFill>
              </a:rPr>
              <a:t>Health care</a:t>
            </a:r>
          </a:p>
          <a:p>
            <a:pPr marL="342900" indent="-342900" algn="l" rtl="0">
              <a:buFontTx/>
              <a:buAutoNum type="arabicPeriod"/>
            </a:pPr>
            <a:r>
              <a:rPr lang="en-US" b="1" dirty="0">
                <a:solidFill>
                  <a:schemeClr val="bg2"/>
                </a:solidFill>
              </a:rPr>
              <a:t>Resources</a:t>
            </a:r>
          </a:p>
          <a:p>
            <a:pPr marL="342900" indent="-342900" algn="l" rtl="0">
              <a:buFontTx/>
              <a:buAutoNum type="arabicPeriod"/>
            </a:pPr>
            <a:r>
              <a:rPr lang="en-US" b="1" dirty="0" smtClean="0">
                <a:solidFill>
                  <a:schemeClr val="bg2"/>
                </a:solidFill>
              </a:rPr>
              <a:t>Organization </a:t>
            </a:r>
            <a:r>
              <a:rPr lang="en-US" b="1" dirty="0">
                <a:solidFill>
                  <a:schemeClr val="bg2"/>
                </a:solidFill>
              </a:rPr>
              <a:t>and management</a:t>
            </a:r>
          </a:p>
          <a:p>
            <a:pPr marL="342900" indent="-342900" algn="l" rtl="0">
              <a:buFontTx/>
              <a:buAutoNum type="arabicPeriod"/>
            </a:pPr>
            <a:r>
              <a:rPr lang="en-US" b="1" dirty="0">
                <a:solidFill>
                  <a:schemeClr val="bg2"/>
                </a:solidFill>
              </a:rPr>
              <a:t>Delivery and accessibility</a:t>
            </a:r>
          </a:p>
          <a:p>
            <a:pPr marL="342900" indent="-342900" algn="l" rtl="0">
              <a:buFontTx/>
              <a:buAutoNum type="arabicPeriod"/>
            </a:pPr>
            <a:r>
              <a:rPr lang="en-US" b="1" dirty="0">
                <a:solidFill>
                  <a:schemeClr val="bg2"/>
                </a:solidFill>
              </a:rPr>
              <a:t>Quality, </a:t>
            </a:r>
            <a:r>
              <a:rPr lang="en-US" b="1" dirty="0" smtClean="0">
                <a:solidFill>
                  <a:schemeClr val="bg2"/>
                </a:solidFill>
              </a:rPr>
              <a:t>Use</a:t>
            </a:r>
            <a:endParaRPr lang="en-US" b="1" dirty="0">
              <a:solidFill>
                <a:schemeClr val="bg2"/>
              </a:solidFill>
            </a:endParaRPr>
          </a:p>
        </p:txBody>
      </p:sp>
      <p:sp>
        <p:nvSpPr>
          <p:cNvPr id="21515" name="Text Box 11"/>
          <p:cNvSpPr txBox="1">
            <a:spLocks noChangeArrowheads="1"/>
          </p:cNvSpPr>
          <p:nvPr/>
        </p:nvSpPr>
        <p:spPr bwMode="auto">
          <a:xfrm>
            <a:off x="3657600" y="5334000"/>
            <a:ext cx="1905000" cy="1266825"/>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lstStyle/>
          <a:p>
            <a:pPr algn="ctr"/>
            <a:r>
              <a:rPr lang="en-US" b="1" dirty="0">
                <a:solidFill>
                  <a:schemeClr val="bg2"/>
                </a:solidFill>
              </a:rPr>
              <a:t>Age</a:t>
            </a:r>
          </a:p>
          <a:p>
            <a:pPr algn="ctr"/>
            <a:r>
              <a:rPr lang="en-US" b="1" dirty="0">
                <a:solidFill>
                  <a:schemeClr val="bg2"/>
                </a:solidFill>
              </a:rPr>
              <a:t>Gender</a:t>
            </a:r>
          </a:p>
          <a:p>
            <a:pPr algn="ctr"/>
            <a:r>
              <a:rPr lang="en-US" b="1" dirty="0">
                <a:solidFill>
                  <a:schemeClr val="bg2"/>
                </a:solidFill>
              </a:rPr>
              <a:t>Genetics</a:t>
            </a:r>
          </a:p>
          <a:p>
            <a:pPr algn="ctr"/>
            <a:r>
              <a:rPr lang="en-US" b="1" dirty="0">
                <a:solidFill>
                  <a:schemeClr val="bg2"/>
                </a:solidFill>
              </a:rPr>
              <a:t>Life-style</a:t>
            </a:r>
          </a:p>
        </p:txBody>
      </p:sp>
      <p:sp>
        <p:nvSpPr>
          <p:cNvPr id="21516" name="Text Box 12"/>
          <p:cNvSpPr txBox="1">
            <a:spLocks noChangeArrowheads="1"/>
          </p:cNvSpPr>
          <p:nvPr/>
        </p:nvSpPr>
        <p:spPr bwMode="auto">
          <a:xfrm>
            <a:off x="6096000" y="5334000"/>
            <a:ext cx="2286000" cy="1465263"/>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lstStyle/>
          <a:p>
            <a:pPr algn="l"/>
            <a:r>
              <a:rPr lang="en-US" b="1" dirty="0">
                <a:solidFill>
                  <a:schemeClr val="bg2"/>
                </a:solidFill>
              </a:rPr>
              <a:t>Social organizational networks</a:t>
            </a:r>
          </a:p>
          <a:p>
            <a:pPr algn="l"/>
            <a:r>
              <a:rPr lang="en-US" b="1" dirty="0">
                <a:solidFill>
                  <a:schemeClr val="bg2"/>
                </a:solidFill>
              </a:rPr>
              <a:t>Living conditions</a:t>
            </a:r>
          </a:p>
          <a:p>
            <a:pPr algn="l"/>
            <a:r>
              <a:rPr lang="en-US" b="1" dirty="0">
                <a:solidFill>
                  <a:schemeClr val="bg2"/>
                </a:solidFill>
              </a:rPr>
              <a:t>Family size</a:t>
            </a:r>
          </a:p>
        </p:txBody>
      </p:sp>
      <p:sp>
        <p:nvSpPr>
          <p:cNvPr id="21517" name="Text Box 13"/>
          <p:cNvSpPr txBox="1">
            <a:spLocks noChangeArrowheads="1"/>
          </p:cNvSpPr>
          <p:nvPr/>
        </p:nvSpPr>
        <p:spPr bwMode="auto">
          <a:xfrm>
            <a:off x="6477000" y="3505200"/>
            <a:ext cx="1905000" cy="1066800"/>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lstStyle/>
          <a:p>
            <a:pPr algn="l"/>
            <a:r>
              <a:rPr lang="en-US" b="1" dirty="0">
                <a:solidFill>
                  <a:schemeClr val="bg2"/>
                </a:solidFill>
              </a:rPr>
              <a:t>Work</a:t>
            </a:r>
          </a:p>
          <a:p>
            <a:pPr algn="l"/>
            <a:r>
              <a:rPr lang="en-US" b="1" dirty="0" err="1">
                <a:solidFill>
                  <a:schemeClr val="bg2"/>
                </a:solidFill>
              </a:rPr>
              <a:t>Environtment</a:t>
            </a:r>
            <a:endParaRPr lang="en-US" b="1" dirty="0">
              <a:solidFill>
                <a:schemeClr val="bg2"/>
              </a:solidFill>
            </a:endParaRPr>
          </a:p>
          <a:p>
            <a:pPr algn="l"/>
            <a:r>
              <a:rPr lang="en-US" b="1" dirty="0">
                <a:solidFill>
                  <a:schemeClr val="bg2"/>
                </a:solidFill>
              </a:rPr>
              <a:t>Employment</a:t>
            </a:r>
          </a:p>
        </p:txBody>
      </p:sp>
      <p:sp>
        <p:nvSpPr>
          <p:cNvPr id="21520" name="Text Box 16"/>
          <p:cNvSpPr txBox="1">
            <a:spLocks noChangeArrowheads="1"/>
          </p:cNvSpPr>
          <p:nvPr/>
        </p:nvSpPr>
        <p:spPr bwMode="auto">
          <a:xfrm>
            <a:off x="6096000" y="1660525"/>
            <a:ext cx="2362200" cy="1295400"/>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lstStyle/>
          <a:p>
            <a:pPr algn="l"/>
            <a:r>
              <a:rPr lang="en-US" b="1" dirty="0">
                <a:solidFill>
                  <a:schemeClr val="bg2"/>
                </a:solidFill>
              </a:rPr>
              <a:t>Education</a:t>
            </a:r>
          </a:p>
          <a:p>
            <a:pPr algn="l"/>
            <a:r>
              <a:rPr lang="en-US" b="1" dirty="0">
                <a:solidFill>
                  <a:schemeClr val="bg2"/>
                </a:solidFill>
              </a:rPr>
              <a:t>Agriculture</a:t>
            </a:r>
          </a:p>
          <a:p>
            <a:pPr algn="l"/>
            <a:r>
              <a:rPr lang="en-US" b="1" dirty="0">
                <a:solidFill>
                  <a:schemeClr val="bg2"/>
                </a:solidFill>
              </a:rPr>
              <a:t>Water/Sanitation</a:t>
            </a:r>
          </a:p>
          <a:p>
            <a:pPr algn="l"/>
            <a:r>
              <a:rPr lang="en-US" b="1" dirty="0">
                <a:solidFill>
                  <a:schemeClr val="bg2"/>
                </a:solidFill>
              </a:rPr>
              <a:t>Housing</a:t>
            </a:r>
          </a:p>
        </p:txBody>
      </p:sp>
      <p:sp>
        <p:nvSpPr>
          <p:cNvPr id="21521" name="Text Box 17"/>
          <p:cNvSpPr txBox="1">
            <a:spLocks noChangeArrowheads="1"/>
          </p:cNvSpPr>
          <p:nvPr/>
        </p:nvSpPr>
        <p:spPr bwMode="auto">
          <a:xfrm>
            <a:off x="3686175" y="1600200"/>
            <a:ext cx="1905000" cy="838200"/>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lstStyle/>
          <a:p>
            <a:pPr algn="l">
              <a:spcBef>
                <a:spcPct val="50000"/>
              </a:spcBef>
            </a:pPr>
            <a:r>
              <a:rPr lang="en-US" b="1" dirty="0">
                <a:solidFill>
                  <a:schemeClr val="bg2"/>
                </a:solidFill>
              </a:rPr>
              <a:t>Socioeconomic development</a:t>
            </a:r>
          </a:p>
        </p:txBody>
      </p:sp>
      <p:sp>
        <p:nvSpPr>
          <p:cNvPr id="21522" name="Text Box 18"/>
          <p:cNvSpPr txBox="1">
            <a:spLocks noChangeArrowheads="1"/>
          </p:cNvSpPr>
          <p:nvPr/>
        </p:nvSpPr>
        <p:spPr bwMode="auto">
          <a:xfrm>
            <a:off x="3794125" y="3625850"/>
            <a:ext cx="1676400" cy="914400"/>
          </a:xfrm>
          <a:prstGeom prst="rect">
            <a:avLst/>
          </a:prstGeom>
          <a:solidFill>
            <a:srgbClr val="CCECFF"/>
          </a:solidFill>
          <a:ln w="9525">
            <a:noFill/>
            <a:miter lim="800000"/>
            <a:headEnd/>
            <a:tailEnd/>
          </a:ln>
          <a:effectLst>
            <a:outerShdw dist="107763" dir="2700000" algn="ctr" rotWithShape="0">
              <a:schemeClr val="bg2">
                <a:alpha val="50000"/>
              </a:schemeClr>
            </a:outerShdw>
          </a:effectLst>
        </p:spPr>
        <p:txBody>
          <a:bodyPr/>
          <a:lstStyle/>
          <a:p>
            <a:pPr algn="ctr"/>
            <a:r>
              <a:rPr lang="en-US" sz="2400" b="1"/>
              <a:t>Health</a:t>
            </a:r>
          </a:p>
          <a:p>
            <a:pPr algn="ctr"/>
            <a:r>
              <a:rPr lang="en-US" sz="2400" b="1"/>
              <a:t>Wellbeing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a:t>
            </a:r>
            <a:br>
              <a:rPr lang="en-US" dirty="0" smtClean="0"/>
            </a:br>
            <a:r>
              <a:rPr lang="en-US" dirty="0" smtClean="0"/>
              <a:t>Saudi </a:t>
            </a:r>
            <a:r>
              <a:rPr lang="en-US" dirty="0" smtClean="0"/>
              <a:t>Arabia</a:t>
            </a:r>
            <a:endParaRPr lang="ar-SA" dirty="0"/>
          </a:p>
        </p:txBody>
      </p:sp>
      <p:sp>
        <p:nvSpPr>
          <p:cNvPr id="5" name="Subtitle 4"/>
          <p:cNvSpPr>
            <a:spLocks noGrp="1"/>
          </p:cNvSpPr>
          <p:nvPr>
            <p:ph type="subTitle" idx="1"/>
          </p:nvPr>
        </p:nvSpPr>
        <p:spPr/>
        <p:txBody>
          <a:bodyPr/>
          <a:lstStyle/>
          <a:p>
            <a:endParaRPr lang="ar-SA"/>
          </a:p>
        </p:txBody>
      </p:sp>
      <p:pic>
        <p:nvPicPr>
          <p:cNvPr id="41985" name="Picture 1"/>
          <p:cNvPicPr>
            <a:picLocks noChangeAspect="1" noChangeArrowheads="1"/>
          </p:cNvPicPr>
          <p:nvPr/>
        </p:nvPicPr>
        <p:blipFill>
          <a:blip r:embed="rId2" cstate="print"/>
          <a:srcRect/>
          <a:stretch>
            <a:fillRect/>
          </a:stretch>
        </p:blipFill>
        <p:spPr bwMode="auto">
          <a:xfrm>
            <a:off x="3635896" y="476672"/>
            <a:ext cx="5148064" cy="42523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ar-SA" b="1" dirty="0">
                <a:solidFill>
                  <a:schemeClr val="tx1"/>
                </a:solidFill>
                <a:latin typeface="Bookman Old Style" pitchFamily="18" charset="0"/>
              </a:rPr>
              <a:t>An overview</a:t>
            </a:r>
          </a:p>
        </p:txBody>
      </p:sp>
      <p:sp>
        <p:nvSpPr>
          <p:cNvPr id="5124" name="Rectangle 4"/>
          <p:cNvSpPr>
            <a:spLocks noGrp="1" noChangeArrowheads="1"/>
          </p:cNvSpPr>
          <p:nvPr>
            <p:ph idx="1"/>
          </p:nvPr>
        </p:nvSpPr>
        <p:spPr>
          <a:ln/>
        </p:spPr>
        <p:txBody>
          <a:bodyPr/>
          <a:lstStyle/>
          <a:p>
            <a:pPr algn="l" rtl="0">
              <a:buFont typeface="Wingdings" pitchFamily="2" charset="2"/>
              <a:buBlip>
                <a:blip r:embed="rId3"/>
              </a:buBlip>
            </a:pPr>
            <a:r>
              <a:rPr lang="en-US" altLang="ar-SA" b="1" dirty="0"/>
              <a:t>In  1949 there were 111 physicians &amp; about 1,000 hospital beds in the whole kingdom of Saudi Arabia.</a:t>
            </a:r>
          </a:p>
          <a:p>
            <a:pPr algn="l" rtl="0">
              <a:buFont typeface="Wingdings" pitchFamily="2" charset="2"/>
              <a:buBlip>
                <a:blip r:embed="rId3"/>
              </a:buBlip>
            </a:pPr>
            <a:r>
              <a:rPr lang="en-US" altLang="ar-SA" b="1" dirty="0"/>
              <a:t>The country, however, has witnessed lately a spectacular  development in health services &amp;health manpower.</a:t>
            </a:r>
          </a:p>
          <a:p>
            <a:pPr algn="l" rtl="0">
              <a:buFont typeface="Wingdings" pitchFamily="2" charset="2"/>
              <a:buNone/>
            </a:pPr>
            <a:endParaRPr lang="en-US" altLang="ar-SA" b="1"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124">
                                            <p:txEl>
                                              <p:pRg st="0" end="0"/>
                                            </p:txEl>
                                          </p:spTgt>
                                        </p:tgtEl>
                                        <p:attrNameLst>
                                          <p:attrName>style.visibility</p:attrName>
                                        </p:attrNameLst>
                                      </p:cBhvr>
                                      <p:to>
                                        <p:strVal val="visible"/>
                                      </p:to>
                                    </p:set>
                                    <p:animEffect transition="in" filter="box(in)">
                                      <p:cBhvr>
                                        <p:cTn id="13" dur="500"/>
                                        <p:tgtEl>
                                          <p:spTgt spid="512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124">
                                            <p:txEl>
                                              <p:pRg st="1" end="1"/>
                                            </p:txEl>
                                          </p:spTgt>
                                        </p:tgtEl>
                                        <p:attrNameLst>
                                          <p:attrName>style.visibility</p:attrName>
                                        </p:attrNameLst>
                                      </p:cBhvr>
                                      <p:to>
                                        <p:strVal val="visible"/>
                                      </p:to>
                                    </p:set>
                                    <p:animEffect transition="in" filter="box(in)">
                                      <p:cBhvr>
                                        <p:cTn id="18" dur="500"/>
                                        <p:tgtEl>
                                          <p:spTgt spid="5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4"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ltLang="ar-SA" b="1" dirty="0" smtClean="0"/>
              <a:t>History</a:t>
            </a:r>
            <a:r>
              <a:rPr lang="en-GB" altLang="ar-SA" sz="1600" b="1" dirty="0" smtClean="0"/>
              <a:t/>
            </a:r>
            <a:br>
              <a:rPr lang="en-GB" altLang="ar-SA" sz="1600" b="1" dirty="0" smtClean="0"/>
            </a:br>
            <a:endParaRPr lang="ar-SA" dirty="0"/>
          </a:p>
        </p:txBody>
      </p:sp>
      <p:sp>
        <p:nvSpPr>
          <p:cNvPr id="12293" name="Rectangle 5"/>
          <p:cNvSpPr>
            <a:spLocks noGrp="1" noChangeArrowheads="1"/>
          </p:cNvSpPr>
          <p:nvPr>
            <p:ph idx="1"/>
          </p:nvPr>
        </p:nvSpPr>
        <p:spPr>
          <a:noFill/>
          <a:ln/>
        </p:spPr>
        <p:txBody>
          <a:bodyPr/>
          <a:lstStyle/>
          <a:p>
            <a:pPr>
              <a:lnSpc>
                <a:spcPct val="80000"/>
              </a:lnSpc>
            </a:pPr>
            <a:r>
              <a:rPr lang="en-GB" altLang="ar-SA" sz="3200" dirty="0" smtClean="0"/>
              <a:t>In </a:t>
            </a:r>
            <a:r>
              <a:rPr lang="en-GB" altLang="ar-SA" sz="3200" dirty="0"/>
              <a:t>the early 1950 </a:t>
            </a:r>
            <a:r>
              <a:rPr lang="ar-SA" altLang="ar-SA" sz="3200" dirty="0"/>
              <a:t> </a:t>
            </a:r>
            <a:r>
              <a:rPr lang="en-GB" altLang="ar-SA" sz="3200" dirty="0"/>
              <a:t>t</a:t>
            </a:r>
            <a:r>
              <a:rPr lang="en-US" altLang="ar-SA" sz="3200" dirty="0"/>
              <a:t>he </a:t>
            </a:r>
            <a:r>
              <a:rPr lang="en-GB" altLang="ar-SA" sz="3200" dirty="0"/>
              <a:t>1</a:t>
            </a:r>
            <a:r>
              <a:rPr lang="en-GB" altLang="ar-SA" sz="3200" baseline="30000" dirty="0"/>
              <a:t>st</a:t>
            </a:r>
            <a:r>
              <a:rPr lang="en-GB" altLang="ar-SA" sz="3200" dirty="0"/>
              <a:t> preventive programme for malaria </a:t>
            </a:r>
            <a:r>
              <a:rPr lang="en-GB" altLang="ar-SA" sz="3200" dirty="0" smtClean="0"/>
              <a:t>control.</a:t>
            </a:r>
            <a:endParaRPr lang="en-US" altLang="ar-SA" sz="3200" dirty="0"/>
          </a:p>
          <a:p>
            <a:pPr>
              <a:lnSpc>
                <a:spcPct val="80000"/>
              </a:lnSpc>
              <a:spcBef>
                <a:spcPct val="0"/>
              </a:spcBef>
              <a:buClrTx/>
              <a:buSzTx/>
            </a:pPr>
            <a:endParaRPr lang="en-US" altLang="ar-SA" sz="3200" dirty="0"/>
          </a:p>
          <a:p>
            <a:pPr>
              <a:lnSpc>
                <a:spcPct val="80000"/>
              </a:lnSpc>
              <a:spcBef>
                <a:spcPct val="0"/>
              </a:spcBef>
              <a:buClrTx/>
              <a:buSzTx/>
            </a:pPr>
            <a:r>
              <a:rPr lang="en-US" altLang="ar-SA" sz="3200" dirty="0"/>
              <a:t>In 1977 the </a:t>
            </a:r>
            <a:r>
              <a:rPr lang="en-GB" altLang="ar-SA" sz="3200" dirty="0"/>
              <a:t>WHA </a:t>
            </a:r>
            <a:r>
              <a:rPr lang="en-US" altLang="ar-SA" sz="3200" dirty="0"/>
              <a:t>decided that:</a:t>
            </a:r>
            <a:r>
              <a:rPr lang="en-GB" altLang="ar-SA" sz="3200" dirty="0"/>
              <a:t> the main</a:t>
            </a:r>
            <a:r>
              <a:rPr lang="en-US" altLang="ar-SA" sz="3200" dirty="0"/>
              <a:t> targets government &amp;WHO in the decades ahead should be the attainment of (</a:t>
            </a:r>
            <a:r>
              <a:rPr lang="en-US" altLang="ar-SA" sz="3200" dirty="0">
                <a:effectLst>
                  <a:outerShdw blurRad="38100" dist="38100" dir="2700000" algn="tl">
                    <a:srgbClr val="000000"/>
                  </a:outerShdw>
                </a:effectLst>
              </a:rPr>
              <a:t>health for all by the ye</a:t>
            </a:r>
            <a:r>
              <a:rPr lang="en-GB" altLang="ar-SA" sz="3200" dirty="0" err="1">
                <a:effectLst>
                  <a:outerShdw blurRad="38100" dist="38100" dir="2700000" algn="tl">
                    <a:srgbClr val="000000"/>
                  </a:outerShdw>
                </a:effectLst>
              </a:rPr>
              <a:t>ar</a:t>
            </a:r>
            <a:r>
              <a:rPr lang="en-GB" altLang="ar-SA" sz="3200" dirty="0">
                <a:effectLst>
                  <a:outerShdw blurRad="38100" dist="38100" dir="2700000" algn="tl">
                    <a:srgbClr val="000000"/>
                  </a:outerShdw>
                </a:effectLst>
              </a:rPr>
              <a:t> </a:t>
            </a:r>
            <a:r>
              <a:rPr lang="en-US" altLang="ar-SA" sz="3200" dirty="0">
                <a:effectLst>
                  <a:outerShdw blurRad="38100" dist="38100" dir="2700000" algn="tl">
                    <a:srgbClr val="000000"/>
                  </a:outerShdw>
                </a:effectLst>
              </a:rPr>
              <a:t>2000) </a:t>
            </a:r>
            <a:endParaRPr lang="en-GB" altLang="ar-SA" sz="3200" dirty="0">
              <a:effectLst>
                <a:outerShdw blurRad="38100" dist="38100" dir="2700000" algn="tl">
                  <a:srgbClr val="000000"/>
                </a:outerShdw>
              </a:effectLst>
            </a:endParaRPr>
          </a:p>
          <a:p>
            <a:pPr>
              <a:lnSpc>
                <a:spcPct val="80000"/>
              </a:lnSpc>
            </a:pPr>
            <a:endParaRPr lang="en-US" altLang="ar-SA" sz="3200" dirty="0"/>
          </a:p>
          <a:p>
            <a:pPr>
              <a:lnSpc>
                <a:spcPct val="80000"/>
              </a:lnSpc>
            </a:pPr>
            <a:r>
              <a:rPr lang="en-US" altLang="ar-SA" sz="3200" dirty="0"/>
              <a:t>In 1978 the primary health care concept adopted by the Alma Ata meeting .</a:t>
            </a:r>
          </a:p>
          <a:p>
            <a:pPr>
              <a:lnSpc>
                <a:spcPct val="80000"/>
              </a:lnSpc>
            </a:pPr>
            <a:endParaRPr lang="en-GB" altLang="ar-SA" sz="3200" dirty="0"/>
          </a:p>
          <a:p>
            <a:pPr>
              <a:lnSpc>
                <a:spcPct val="80000"/>
              </a:lnSpc>
            </a:pPr>
            <a:endParaRPr lang="en-US" altLang="ar-SA" sz="2400" dirty="0"/>
          </a:p>
          <a:p>
            <a:pPr>
              <a:lnSpc>
                <a:spcPct val="80000"/>
              </a:lnSpc>
            </a:pPr>
            <a:endParaRPr lang="en-US" altLang="ar-SA" sz="2400"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2293">
                                            <p:txEl>
                                              <p:pRg st="2" end="2"/>
                                            </p:txEl>
                                          </p:spTgt>
                                        </p:tgtEl>
                                        <p:attrNameLst>
                                          <p:attrName>style.visibility</p:attrName>
                                        </p:attrNameLst>
                                      </p:cBhvr>
                                      <p:to>
                                        <p:strVal val="visible"/>
                                      </p:to>
                                    </p:set>
                                    <p:anim calcmode="lin" valueType="num">
                                      <p:cBhvr additive="base">
                                        <p:cTn id="13" dur="500" fill="hold"/>
                                        <p:tgtEl>
                                          <p:spTgt spid="1229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2293">
                                            <p:txEl>
                                              <p:pRg st="4" end="4"/>
                                            </p:txEl>
                                          </p:spTgt>
                                        </p:tgtEl>
                                        <p:attrNameLst>
                                          <p:attrName>style.visibility</p:attrName>
                                        </p:attrNameLst>
                                      </p:cBhvr>
                                      <p:to>
                                        <p:strVal val="visible"/>
                                      </p:to>
                                    </p:set>
                                    <p:anim calcmode="lin" valueType="num">
                                      <p:cBhvr additive="base">
                                        <p:cTn id="19" dur="500" fill="hold"/>
                                        <p:tgtEl>
                                          <p:spTgt spid="1229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ar-SA" b="1" u="sng" dirty="0" smtClean="0">
                <a:effectLst>
                  <a:outerShdw blurRad="38100" dist="38100" dir="2700000" algn="tl">
                    <a:srgbClr val="FFFFFF"/>
                  </a:outerShdw>
                </a:effectLst>
              </a:rPr>
              <a:t>Al ma Ata Declaration(1978)</a:t>
            </a:r>
            <a:r>
              <a:rPr lang="en-US" altLang="en-US" b="1" i="1" u="sng" dirty="0" smtClean="0">
                <a:effectLst>
                  <a:outerShdw blurRad="38100" dist="38100" dir="2700000" algn="tl">
                    <a:srgbClr val="FFFFFF"/>
                  </a:outerShdw>
                </a:effectLst>
              </a:rPr>
              <a:t/>
            </a:r>
            <a:br>
              <a:rPr lang="en-US" altLang="en-US" b="1" i="1" u="sng" dirty="0" smtClean="0">
                <a:effectLst>
                  <a:outerShdw blurRad="38100" dist="38100" dir="2700000" algn="tl">
                    <a:srgbClr val="FFFFFF"/>
                  </a:outerShdw>
                </a:effectLst>
              </a:rPr>
            </a:br>
            <a:endParaRPr lang="en-US" altLang="en-US" sz="4000" b="1" dirty="0">
              <a:effectLst>
                <a:outerShdw blurRad="38100" dist="38100" dir="2700000" algn="tl">
                  <a:srgbClr val="FFFFFF"/>
                </a:outerShdw>
              </a:effectLst>
            </a:endParaRPr>
          </a:p>
        </p:txBody>
      </p:sp>
      <p:sp>
        <p:nvSpPr>
          <p:cNvPr id="27652" name="Rectangle 4"/>
          <p:cNvSpPr>
            <a:spLocks noGrp="1" noChangeArrowheads="1"/>
          </p:cNvSpPr>
          <p:nvPr>
            <p:ph idx="1"/>
          </p:nvPr>
        </p:nvSpPr>
        <p:spPr>
          <a:ln/>
        </p:spPr>
        <p:txBody>
          <a:bodyPr/>
          <a:lstStyle/>
          <a:p>
            <a:pPr rtl="0"/>
            <a:r>
              <a:rPr lang="en-US" altLang="ar-SA" sz="2800" dirty="0" smtClean="0"/>
              <a:t>An </a:t>
            </a:r>
            <a:r>
              <a:rPr lang="en-US" altLang="ar-SA" sz="2800" dirty="0"/>
              <a:t>international conference in Alma Ata (USSR</a:t>
            </a:r>
            <a:r>
              <a:rPr lang="en-US" altLang="ar-SA" sz="2800" dirty="0" smtClean="0"/>
              <a:t>).</a:t>
            </a:r>
          </a:p>
          <a:p>
            <a:pPr rtl="0"/>
            <a:r>
              <a:rPr lang="en-US" altLang="ar-SA" sz="2800" dirty="0" smtClean="0"/>
              <a:t>Expressed </a:t>
            </a:r>
            <a:r>
              <a:rPr lang="en-US" altLang="ar-SA" sz="2800" dirty="0"/>
              <a:t>the need for urgent action by all governments, health &amp;development worker the world community to protect the health of all the people of the </a:t>
            </a:r>
            <a:r>
              <a:rPr lang="en-US" altLang="ar-SA" sz="2800" dirty="0" smtClean="0"/>
              <a:t>world.</a:t>
            </a:r>
            <a:r>
              <a:rPr lang="en-US" altLang="ar-SA" dirty="0" smtClean="0"/>
              <a:t> </a:t>
            </a:r>
            <a:endParaRPr lang="en-US" altLang="ar-SA" dirty="0"/>
          </a:p>
        </p:txBody>
      </p:sp>
      <p:pic>
        <p:nvPicPr>
          <p:cNvPr id="37889" name="Picture 1"/>
          <p:cNvPicPr>
            <a:picLocks noChangeAspect="1" noChangeArrowheads="1"/>
          </p:cNvPicPr>
          <p:nvPr/>
        </p:nvPicPr>
        <p:blipFill>
          <a:blip r:embed="rId3" cstate="print"/>
          <a:srcRect/>
          <a:stretch>
            <a:fillRect/>
          </a:stretch>
        </p:blipFill>
        <p:spPr bwMode="auto">
          <a:xfrm>
            <a:off x="4860032" y="3789040"/>
            <a:ext cx="3816424" cy="2862318"/>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fltVal val="0"/>
                                          </p:val>
                                        </p:tav>
                                        <p:tav tm="100000">
                                          <p:val>
                                            <p:strVal val="#ppt_w"/>
                                          </p:val>
                                        </p:tav>
                                      </p:tavLst>
                                    </p:anim>
                                    <p:anim calcmode="lin" valueType="num">
                                      <p:cBhvr>
                                        <p:cTn id="8" dur="1000" fill="hold"/>
                                        <p:tgtEl>
                                          <p:spTgt spid="27650"/>
                                        </p:tgtEl>
                                        <p:attrNameLst>
                                          <p:attrName>ppt_h</p:attrName>
                                        </p:attrNameLst>
                                      </p:cBhvr>
                                      <p:tavLst>
                                        <p:tav tm="0">
                                          <p:val>
                                            <p:fltVal val="0"/>
                                          </p:val>
                                        </p:tav>
                                        <p:tav tm="100000">
                                          <p:val>
                                            <p:strVal val="#ppt_h"/>
                                          </p:val>
                                        </p:tav>
                                      </p:tavLst>
                                    </p:anim>
                                    <p:anim calcmode="lin" valueType="num">
                                      <p:cBhvr>
                                        <p:cTn id="9" dur="1000" fill="hold"/>
                                        <p:tgtEl>
                                          <p:spTgt spid="276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27652">
                                            <p:txEl>
                                              <p:pRg st="0" end="0"/>
                                            </p:txEl>
                                          </p:spTgt>
                                        </p:tgtEl>
                                        <p:attrNameLst>
                                          <p:attrName>style.visibility</p:attrName>
                                        </p:attrNameLst>
                                      </p:cBhvr>
                                      <p:to>
                                        <p:strVal val="visible"/>
                                      </p:to>
                                    </p:set>
                                    <p:animEffect transition="in" filter="barn(inHorizontal)">
                                      <p:cBhvr>
                                        <p:cTn id="15" dur="500"/>
                                        <p:tgtEl>
                                          <p:spTgt spid="2765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27652">
                                            <p:txEl>
                                              <p:pRg st="1" end="1"/>
                                            </p:txEl>
                                          </p:spTgt>
                                        </p:tgtEl>
                                        <p:attrNameLst>
                                          <p:attrName>style.visibility</p:attrName>
                                        </p:attrNameLst>
                                      </p:cBhvr>
                                      <p:to>
                                        <p:strVal val="visible"/>
                                      </p:to>
                                    </p:set>
                                    <p:animEffect transition="in" filter="barn(inHorizontal)">
                                      <p:cBhvr>
                                        <p:cTn id="20" dur="500"/>
                                        <p:tgtEl>
                                          <p:spTgt spid="276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2"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4"/>
          <p:cNvSpPr>
            <a:spLocks noGrp="1" noChangeArrowheads="1"/>
          </p:cNvSpPr>
          <p:nvPr>
            <p:ph type="body" sz="half" idx="2"/>
          </p:nvPr>
        </p:nvSpPr>
        <p:spPr>
          <a:xfrm>
            <a:off x="1041400" y="1981200"/>
            <a:ext cx="7419032" cy="2671936"/>
          </a:xfrm>
          <a:ln/>
        </p:spPr>
        <p:txBody>
          <a:bodyPr>
            <a:noAutofit/>
          </a:bodyPr>
          <a:lstStyle/>
          <a:p>
            <a:pPr rtl="0">
              <a:spcBef>
                <a:spcPct val="20000"/>
              </a:spcBef>
              <a:buClr>
                <a:schemeClr val="bg2"/>
              </a:buClr>
              <a:buSzPct val="65000"/>
            </a:pPr>
            <a:r>
              <a:rPr lang="en-US" altLang="ar-SA" sz="3600" b="1" dirty="0"/>
              <a:t>In the 1980 s the primary health care concept </a:t>
            </a:r>
            <a:r>
              <a:rPr lang="en-US" altLang="ar-SA" sz="3600" b="1" dirty="0" smtClean="0"/>
              <a:t> was </a:t>
            </a:r>
            <a:r>
              <a:rPr lang="en-US" altLang="ar-SA" sz="3600" b="1" dirty="0"/>
              <a:t>recognized by the MOH &amp; became part of its </a:t>
            </a:r>
            <a:r>
              <a:rPr lang="en-US" altLang="ar-SA" sz="3600" b="1" dirty="0" smtClean="0"/>
              <a:t>policy.</a:t>
            </a:r>
            <a:endParaRPr lang="en-US" altLang="ar-SA" sz="3600" b="1" dirty="0" smtClean="0">
              <a:latin typeface="Bookman Old Style" pitchFamily="18" charset="0"/>
            </a:endParaRPr>
          </a:p>
          <a:p>
            <a:pPr rtl="0">
              <a:spcBef>
                <a:spcPct val="20000"/>
              </a:spcBef>
              <a:buClr>
                <a:schemeClr val="bg2"/>
              </a:buClr>
              <a:buSzPct val="65000"/>
            </a:pPr>
            <a:r>
              <a:rPr lang="en-US" altLang="ar-SA" sz="3600" b="1" dirty="0" smtClean="0">
                <a:latin typeface="Bookman Old Style" pitchFamily="18" charset="0"/>
              </a:rPr>
              <a:t>In 1983 primary health care was  totally implemented .</a:t>
            </a:r>
          </a:p>
          <a:p>
            <a:pPr rtl="0"/>
            <a:endParaRPr lang="en-US" altLang="ar-SA" sz="3600" b="1" dirty="0"/>
          </a:p>
        </p:txBody>
      </p:sp>
      <p:graphicFrame>
        <p:nvGraphicFramePr>
          <p:cNvPr id="122882" name="Object 2"/>
          <p:cNvGraphicFramePr>
            <a:graphicFrameLocks noChangeAspect="1"/>
          </p:cNvGraphicFramePr>
          <p:nvPr/>
        </p:nvGraphicFramePr>
        <p:xfrm>
          <a:off x="7308304" y="188641"/>
          <a:ext cx="1649934" cy="1728192"/>
        </p:xfrm>
        <a:graphic>
          <a:graphicData uri="http://schemas.openxmlformats.org/presentationml/2006/ole">
            <p:oleObj spid="_x0000_s6146" name="Photo Editor Photo" r:id="rId3" imgW="3820058" imgH="5477640" progId="">
              <p:embed/>
            </p:oleObj>
          </a:graphicData>
        </a:graphic>
      </p:graphicFrame>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p:cTn id="7" dur="500" fill="hold"/>
                                        <p:tgtEl>
                                          <p:spTgt spid="122882"/>
                                        </p:tgtEl>
                                        <p:attrNameLst>
                                          <p:attrName>ppt_w</p:attrName>
                                        </p:attrNameLst>
                                      </p:cBhvr>
                                      <p:tavLst>
                                        <p:tav tm="0">
                                          <p:val>
                                            <p:strVal val="(6*min(max(#ppt_w*#ppt_h,.3),1)-7.4)/-.7*#ppt_w"/>
                                          </p:val>
                                        </p:tav>
                                        <p:tav tm="100000">
                                          <p:val>
                                            <p:strVal val="#ppt_w"/>
                                          </p:val>
                                        </p:tav>
                                      </p:tavLst>
                                    </p:anim>
                                    <p:anim calcmode="lin" valueType="num">
                                      <p:cBhvr>
                                        <p:cTn id="8" dur="500" fill="hold"/>
                                        <p:tgtEl>
                                          <p:spTgt spid="122882"/>
                                        </p:tgtEl>
                                        <p:attrNameLst>
                                          <p:attrName>ppt_h</p:attrName>
                                        </p:attrNameLst>
                                      </p:cBhvr>
                                      <p:tavLst>
                                        <p:tav tm="0">
                                          <p:val>
                                            <p:strVal val="(6*min(max(#ppt_w*#ppt_h,.3),1)-7.4)/-.7*#ppt_h"/>
                                          </p:val>
                                        </p:tav>
                                        <p:tav tm="100000">
                                          <p:val>
                                            <p:strVal val="#ppt_h"/>
                                          </p:val>
                                        </p:tav>
                                      </p:tavLst>
                                    </p:anim>
                                    <p:anim calcmode="lin" valueType="num">
                                      <p:cBhvr>
                                        <p:cTn id="9" dur="500" fill="hold"/>
                                        <p:tgtEl>
                                          <p:spTgt spid="122882"/>
                                        </p:tgtEl>
                                        <p:attrNameLst>
                                          <p:attrName>ppt_x</p:attrName>
                                        </p:attrNameLst>
                                      </p:cBhvr>
                                      <p:tavLst>
                                        <p:tav tm="0">
                                          <p:val>
                                            <p:fltVal val="0.5"/>
                                          </p:val>
                                        </p:tav>
                                        <p:tav tm="100000">
                                          <p:val>
                                            <p:strVal val="#ppt_x"/>
                                          </p:val>
                                        </p:tav>
                                      </p:tavLst>
                                    </p:anim>
                                    <p:anim calcmode="lin" valueType="num">
                                      <p:cBhvr>
                                        <p:cTn id="10" dur="500" fill="hold"/>
                                        <p:tgtEl>
                                          <p:spTgt spid="122882"/>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34820">
                                            <p:txEl>
                                              <p:pRg st="0" end="0"/>
                                            </p:txEl>
                                          </p:spTgt>
                                        </p:tgtEl>
                                        <p:attrNameLst>
                                          <p:attrName>style.visibility</p:attrName>
                                        </p:attrNameLst>
                                      </p:cBhvr>
                                      <p:to>
                                        <p:strVal val="visible"/>
                                      </p:to>
                                    </p:set>
                                    <p:animEffect transition="in" filter="barn(inHorizontal)">
                                      <p:cBhvr>
                                        <p:cTn id="15" dur="500"/>
                                        <p:tgtEl>
                                          <p:spTgt spid="348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34820">
                                            <p:txEl>
                                              <p:pRg st="1" end="1"/>
                                            </p:txEl>
                                          </p:spTgt>
                                        </p:tgtEl>
                                        <p:attrNameLst>
                                          <p:attrName>style.visibility</p:attrName>
                                        </p:attrNameLst>
                                      </p:cBhvr>
                                      <p:to>
                                        <p:strVal val="visible"/>
                                      </p:to>
                                    </p:set>
                                    <p:animEffect transition="in" filter="barn(inHorizontal)">
                                      <p:cBhvr>
                                        <p:cTn id="20" dur="500"/>
                                        <p:tgtEl>
                                          <p:spTgt spid="348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4"/>
          <p:cNvSpPr>
            <a:spLocks noGrp="1" noChangeArrowheads="1"/>
          </p:cNvSpPr>
          <p:nvPr>
            <p:ph type="body" sz="half" idx="4294967295"/>
          </p:nvPr>
        </p:nvSpPr>
        <p:spPr>
          <a:xfrm>
            <a:off x="467544" y="1844824"/>
            <a:ext cx="8208912" cy="4248472"/>
          </a:xfrm>
        </p:spPr>
        <p:txBody>
          <a:bodyPr>
            <a:normAutofit/>
          </a:bodyPr>
          <a:lstStyle/>
          <a:p>
            <a:pPr rtl="0"/>
            <a:endParaRPr lang="en-US" altLang="ar-SA" dirty="0" smtClean="0"/>
          </a:p>
          <a:p>
            <a:pPr rtl="0"/>
            <a:r>
              <a:rPr lang="en-US" altLang="ar-SA" dirty="0" smtClean="0"/>
              <a:t>Primary health care is the key to achieve HFA, So people can attain a level of health that will permit them to lead socially &amp; economically productive lives &amp; that should be the main social target of governments ,international  organization and the whole world community.      </a:t>
            </a:r>
            <a:endParaRPr lang="en-US" altLang="ar-SA" dirty="0"/>
          </a:p>
        </p:txBody>
      </p:sp>
      <p:sp>
        <p:nvSpPr>
          <p:cNvPr id="28674" name="Rectangle 2"/>
          <p:cNvSpPr>
            <a:spLocks noGrp="1" noChangeArrowheads="1"/>
          </p:cNvSpPr>
          <p:nvPr>
            <p:ph type="title"/>
          </p:nvPr>
        </p:nvSpPr>
        <p:spPr/>
        <p:txBody>
          <a:bodyPr/>
          <a:lstStyle/>
          <a:p>
            <a:r>
              <a:rPr lang="en-US" altLang="ar-SA" dirty="0" err="1" smtClean="0"/>
              <a:t>AlmaAta</a:t>
            </a:r>
            <a:r>
              <a:rPr lang="en-US" altLang="ar-SA" dirty="0" smtClean="0"/>
              <a:t> declaration</a:t>
            </a:r>
            <a:endParaRPr lang="en-US" altLang="en-US" dirty="0"/>
          </a:p>
        </p:txBody>
      </p:sp>
      <p:graphicFrame>
        <p:nvGraphicFramePr>
          <p:cNvPr id="28682" name="Object 10"/>
          <p:cNvGraphicFramePr>
            <a:graphicFrameLocks noChangeAspect="1"/>
          </p:cNvGraphicFramePr>
          <p:nvPr>
            <p:ph idx="1"/>
          </p:nvPr>
        </p:nvGraphicFramePr>
        <p:xfrm>
          <a:off x="6228197" y="764704"/>
          <a:ext cx="2915803" cy="1628800"/>
        </p:xfrm>
        <a:graphic>
          <a:graphicData uri="http://schemas.openxmlformats.org/presentationml/2006/ole">
            <p:oleObj spid="_x0000_s7170" name="Clip" r:id="rId3" imgW="5714640" imgH="3192120" progId="">
              <p:embed/>
            </p:oleObj>
          </a:graphicData>
        </a:graphic>
      </p:graphicFrame>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8682"/>
                                        </p:tgtEl>
                                        <p:attrNameLst>
                                          <p:attrName>style.visibility</p:attrName>
                                        </p:attrNameLst>
                                      </p:cBhvr>
                                      <p:to>
                                        <p:strVal val="visible"/>
                                      </p:to>
                                    </p:set>
                                    <p:anim calcmode="lin" valueType="num">
                                      <p:cBhvr>
                                        <p:cTn id="13" dur="500" fill="hold"/>
                                        <p:tgtEl>
                                          <p:spTgt spid="28682"/>
                                        </p:tgtEl>
                                        <p:attrNameLst>
                                          <p:attrName>ppt_w</p:attrName>
                                        </p:attrNameLst>
                                      </p:cBhvr>
                                      <p:tavLst>
                                        <p:tav tm="0">
                                          <p:val>
                                            <p:fltVal val="0"/>
                                          </p:val>
                                        </p:tav>
                                        <p:tav tm="100000">
                                          <p:val>
                                            <p:strVal val="#ppt_w"/>
                                          </p:val>
                                        </p:tav>
                                      </p:tavLst>
                                    </p:anim>
                                    <p:anim calcmode="lin" valueType="num">
                                      <p:cBhvr>
                                        <p:cTn id="14" dur="500" fill="hold"/>
                                        <p:tgtEl>
                                          <p:spTgt spid="2868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8676">
                                            <p:txEl>
                                              <p:pRg st="1" end="1"/>
                                            </p:txEl>
                                          </p:spTgt>
                                        </p:tgtEl>
                                        <p:attrNameLst>
                                          <p:attrName>style.visibility</p:attrName>
                                        </p:attrNameLst>
                                      </p:cBhvr>
                                      <p:to>
                                        <p:strVal val="visible"/>
                                      </p:to>
                                    </p:set>
                                    <p:animEffect transition="in" filter="blinds(horizontal)">
                                      <p:cBhvr>
                                        <p:cTn id="19" dur="500"/>
                                        <p:tgtEl>
                                          <p:spTgt spid="286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autoUpdateAnimBg="0"/>
      <p:bldP spid="2867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tr-TR" dirty="0" smtClean="0"/>
              <a:t>Flexner 1910</a:t>
            </a:r>
          </a:p>
        </p:txBody>
      </p:sp>
      <p:sp>
        <p:nvSpPr>
          <p:cNvPr id="9221" name="Rectangle 3"/>
          <p:cNvSpPr>
            <a:spLocks noGrp="1" noChangeArrowheads="1"/>
          </p:cNvSpPr>
          <p:nvPr>
            <p:ph type="body" idx="2"/>
          </p:nvPr>
        </p:nvSpPr>
        <p:spPr>
          <a:xfrm>
            <a:off x="685800" y="1435100"/>
            <a:ext cx="3382144" cy="4874220"/>
          </a:xfrm>
        </p:spPr>
        <p:txBody>
          <a:bodyPr>
            <a:normAutofit/>
          </a:bodyPr>
          <a:lstStyle/>
          <a:p>
            <a:pPr rtl="0" eaLnBrk="1" hangingPunct="1">
              <a:buFont typeface="Arial" pitchFamily="34" charset="0"/>
              <a:buChar char="•"/>
            </a:pPr>
            <a:r>
              <a:rPr lang="en-US" sz="2400" dirty="0" smtClean="0"/>
              <a:t>By 1910, there were 155 ‘medical schools’. </a:t>
            </a:r>
            <a:r>
              <a:rPr lang="tr-TR" sz="2400" dirty="0" smtClean="0"/>
              <a:t>T</a:t>
            </a:r>
            <a:r>
              <a:rPr lang="en-US" sz="2400" dirty="0" smtClean="0"/>
              <a:t>here were no standards or guidelines for </a:t>
            </a:r>
            <a:r>
              <a:rPr lang="en-US" sz="2400" dirty="0" smtClean="0"/>
              <a:t>curricula.</a:t>
            </a:r>
            <a:endParaRPr lang="en-US" sz="2400" dirty="0" smtClean="0"/>
          </a:p>
          <a:p>
            <a:pPr rtl="0" eaLnBrk="1" hangingPunct="1">
              <a:buFont typeface="Arial" pitchFamily="34" charset="0"/>
              <a:buChar char="•"/>
            </a:pPr>
            <a:r>
              <a:rPr lang="en-US" sz="2400" dirty="0" smtClean="0"/>
              <a:t>He </a:t>
            </a:r>
            <a:r>
              <a:rPr lang="en-US" sz="2400" dirty="0" smtClean="0"/>
              <a:t>suggested that medical education should be conducted solely at university-affiliated centers located in urban areas with a curricular focus on specialized care.</a:t>
            </a:r>
            <a:endParaRPr lang="tr-TR" sz="2400" dirty="0" smtClean="0"/>
          </a:p>
        </p:txBody>
      </p:sp>
      <p:pic>
        <p:nvPicPr>
          <p:cNvPr id="34817" name="Picture 1"/>
          <p:cNvPicPr>
            <a:picLocks noGrp="1" noChangeAspect="1" noChangeArrowheads="1"/>
          </p:cNvPicPr>
          <p:nvPr>
            <p:ph sz="half" idx="1"/>
          </p:nvPr>
        </p:nvPicPr>
        <p:blipFill>
          <a:blip r:embed="rId2" cstate="print"/>
          <a:srcRect/>
          <a:stretch>
            <a:fillRect/>
          </a:stretch>
        </p:blipFill>
        <p:spPr bwMode="auto">
          <a:xfrm>
            <a:off x="4067944" y="332656"/>
            <a:ext cx="4421663" cy="4572000"/>
          </a:xfrm>
          <a:prstGeom prst="rect">
            <a:avLst/>
          </a:prstGeom>
          <a:noFill/>
          <a:ln w="9525">
            <a:noFill/>
            <a:miter lim="800000"/>
            <a:headEnd/>
            <a:tailEnd/>
          </a:ln>
        </p:spPr>
      </p:pic>
      <p:pic>
        <p:nvPicPr>
          <p:cNvPr id="34818" name="Picture 2"/>
          <p:cNvPicPr>
            <a:picLocks noChangeAspect="1" noChangeArrowheads="1"/>
          </p:cNvPicPr>
          <p:nvPr/>
        </p:nvPicPr>
        <p:blipFill>
          <a:blip r:embed="rId3" cstate="print"/>
          <a:srcRect/>
          <a:stretch>
            <a:fillRect/>
          </a:stretch>
        </p:blipFill>
        <p:spPr bwMode="auto">
          <a:xfrm>
            <a:off x="6300192" y="3501008"/>
            <a:ext cx="2553072" cy="2980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609600"/>
            <a:ext cx="7772400" cy="762000"/>
          </a:xfrm>
        </p:spPr>
        <p:txBody>
          <a:bodyPr/>
          <a:lstStyle/>
          <a:p>
            <a:r>
              <a:rPr lang="en-US" altLang="ar-SA">
                <a:solidFill>
                  <a:srgbClr val="FFFF00"/>
                </a:solidFill>
                <a:effectLst>
                  <a:outerShdw blurRad="38100" dist="38100" dir="2700000" algn="tl">
                    <a:srgbClr val="000000"/>
                  </a:outerShdw>
                </a:effectLst>
              </a:rPr>
              <a:t>Alma Ata declaration</a:t>
            </a:r>
          </a:p>
        </p:txBody>
      </p:sp>
      <p:graphicFrame>
        <p:nvGraphicFramePr>
          <p:cNvPr id="121858" name="Object 2"/>
          <p:cNvGraphicFramePr>
            <a:graphicFrameLocks noChangeAspect="1"/>
          </p:cNvGraphicFramePr>
          <p:nvPr>
            <p:ph type="clipArt" sz="half" idx="1"/>
          </p:nvPr>
        </p:nvGraphicFramePr>
        <p:xfrm>
          <a:off x="73025" y="2133600"/>
          <a:ext cx="3203575" cy="3200400"/>
        </p:xfrm>
        <a:graphic>
          <a:graphicData uri="http://schemas.openxmlformats.org/presentationml/2006/ole">
            <p:oleObj spid="_x0000_s8194" name="Clip" r:id="rId3" imgW="3473280" imgH="3472920" progId="">
              <p:embed/>
            </p:oleObj>
          </a:graphicData>
        </a:graphic>
      </p:graphicFrame>
      <p:sp>
        <p:nvSpPr>
          <p:cNvPr id="33797" name="Rectangle 5"/>
          <p:cNvSpPr>
            <a:spLocks noGrp="1" noChangeArrowheads="1"/>
          </p:cNvSpPr>
          <p:nvPr>
            <p:ph type="body" sz="half" idx="2"/>
          </p:nvPr>
        </p:nvSpPr>
        <p:spPr>
          <a:xfrm>
            <a:off x="3563888" y="1447800"/>
            <a:ext cx="4968552" cy="4717504"/>
          </a:xfrm>
          <a:noFill/>
          <a:ln/>
        </p:spPr>
        <p:txBody>
          <a:bodyPr/>
          <a:lstStyle/>
          <a:p>
            <a:pPr rtl="0">
              <a:lnSpc>
                <a:spcPct val="90000"/>
              </a:lnSpc>
            </a:pPr>
            <a:r>
              <a:rPr lang="en-US" altLang="ar-SA" sz="2400" b="1" u="sng" dirty="0">
                <a:solidFill>
                  <a:srgbClr val="FF0000"/>
                </a:solidFill>
                <a:latin typeface="Copperplate Gothic Bold" pitchFamily="34" charset="0"/>
              </a:rPr>
              <a:t>Concurrently</a:t>
            </a:r>
            <a:r>
              <a:rPr lang="en-US" altLang="ar-SA" sz="2400" b="1" dirty="0">
                <a:solidFill>
                  <a:srgbClr val="FF0000"/>
                </a:solidFill>
                <a:latin typeface="Copperplate Gothic Bold" pitchFamily="34" charset="0"/>
              </a:rPr>
              <a:t> </a:t>
            </a:r>
            <a:r>
              <a:rPr lang="en-US" altLang="ar-SA" sz="2400" b="1" dirty="0">
                <a:latin typeface="Copperplate Gothic Bold" pitchFamily="34" charset="0"/>
              </a:rPr>
              <a:t>, </a:t>
            </a:r>
            <a:r>
              <a:rPr lang="en-US" altLang="ar-SA" sz="2400" dirty="0">
                <a:solidFill>
                  <a:srgbClr val="0000FF"/>
                </a:solidFill>
                <a:latin typeface="Copperplate Gothic Bold" pitchFamily="34" charset="0"/>
              </a:rPr>
              <a:t>a few</a:t>
            </a:r>
            <a:r>
              <a:rPr lang="en-US" altLang="ar-SA" sz="2400" dirty="0">
                <a:latin typeface="Copperplate Gothic Bold" pitchFamily="34" charset="0"/>
              </a:rPr>
              <a:t> intermediate</a:t>
            </a:r>
            <a:r>
              <a:rPr lang="en-US" altLang="ar-SA" sz="2400" dirty="0">
                <a:solidFill>
                  <a:srgbClr val="0000FF"/>
                </a:solidFill>
                <a:latin typeface="Copperplate Gothic Bold" pitchFamily="34" charset="0"/>
              </a:rPr>
              <a:t> </a:t>
            </a:r>
            <a:r>
              <a:rPr lang="en-US" altLang="ar-SA" sz="2400" dirty="0">
                <a:latin typeface="Copperplate Gothic Bold" pitchFamily="34" charset="0"/>
              </a:rPr>
              <a:t>goals</a:t>
            </a:r>
            <a:r>
              <a:rPr lang="en-US" altLang="ar-SA" sz="2400" dirty="0">
                <a:solidFill>
                  <a:srgbClr val="0000FF"/>
                </a:solidFill>
                <a:latin typeface="Copperplate Gothic Bold" pitchFamily="34" charset="0"/>
              </a:rPr>
              <a:t> for HFA were defined :</a:t>
            </a:r>
          </a:p>
          <a:p>
            <a:pPr rtl="0">
              <a:lnSpc>
                <a:spcPct val="90000"/>
              </a:lnSpc>
              <a:buFont typeface="Wingdings" pitchFamily="2" charset="2"/>
              <a:buNone/>
            </a:pPr>
            <a:r>
              <a:rPr lang="en-US" altLang="ar-SA" sz="2400" dirty="0" smtClean="0">
                <a:solidFill>
                  <a:srgbClr val="FF0000"/>
                </a:solidFill>
                <a:latin typeface="Copperplate Gothic Bold" pitchFamily="34" charset="0"/>
              </a:rPr>
              <a:t>1)</a:t>
            </a:r>
            <a:r>
              <a:rPr lang="en-US" altLang="ar-SA" sz="2400" dirty="0" smtClean="0">
                <a:solidFill>
                  <a:srgbClr val="0000FF"/>
                </a:solidFill>
                <a:latin typeface="Copperplate Gothic Bold" pitchFamily="34" charset="0"/>
              </a:rPr>
              <a:t>Ensuring </a:t>
            </a:r>
            <a:r>
              <a:rPr lang="en-US" altLang="ar-SA" sz="2400" dirty="0">
                <a:solidFill>
                  <a:srgbClr val="0000FF"/>
                </a:solidFill>
                <a:latin typeface="Copperplate Gothic Bold" pitchFamily="34" charset="0"/>
              </a:rPr>
              <a:t>right kind of food for all by 1986.</a:t>
            </a:r>
          </a:p>
          <a:p>
            <a:pPr rtl="0">
              <a:lnSpc>
                <a:spcPct val="90000"/>
              </a:lnSpc>
              <a:buFont typeface="Wingdings" pitchFamily="2" charset="2"/>
              <a:buNone/>
            </a:pPr>
            <a:r>
              <a:rPr lang="en-US" altLang="ar-SA" sz="2400" dirty="0">
                <a:solidFill>
                  <a:srgbClr val="FF0000"/>
                </a:solidFill>
                <a:latin typeface="Copperplate Gothic Bold" pitchFamily="34" charset="0"/>
              </a:rPr>
              <a:t>2)</a:t>
            </a:r>
            <a:r>
              <a:rPr lang="en-US" altLang="ar-SA" sz="2400" dirty="0">
                <a:solidFill>
                  <a:srgbClr val="0000FF"/>
                </a:solidFill>
                <a:latin typeface="Copperplate Gothic Bold" pitchFamily="34" charset="0"/>
              </a:rPr>
              <a:t>Providing an adequate supply of drinking water &amp;basic sanitation for all by 1990.</a:t>
            </a:r>
          </a:p>
          <a:p>
            <a:pPr rtl="0">
              <a:lnSpc>
                <a:spcPct val="90000"/>
              </a:lnSpc>
              <a:buFont typeface="Wingdings" pitchFamily="2" charset="2"/>
              <a:buNone/>
            </a:pPr>
            <a:r>
              <a:rPr lang="en-US" altLang="ar-SA" sz="2400" dirty="0" smtClean="0">
                <a:solidFill>
                  <a:srgbClr val="FF0000"/>
                </a:solidFill>
                <a:latin typeface="Copperplate Gothic Bold" pitchFamily="34" charset="0"/>
              </a:rPr>
              <a:t>3)</a:t>
            </a:r>
            <a:r>
              <a:rPr lang="en-US" altLang="ar-SA" sz="2400" dirty="0">
                <a:solidFill>
                  <a:srgbClr val="0000FF"/>
                </a:solidFill>
                <a:latin typeface="Copperplate Gothic Bold" pitchFamily="34" charset="0"/>
              </a:rPr>
              <a:t>I</a:t>
            </a:r>
            <a:r>
              <a:rPr lang="en-US" altLang="ar-SA" sz="2400" dirty="0" smtClean="0">
                <a:solidFill>
                  <a:srgbClr val="0000FF"/>
                </a:solidFill>
                <a:latin typeface="Copperplate Gothic Bold" pitchFamily="34" charset="0"/>
              </a:rPr>
              <a:t>mmunizing </a:t>
            </a:r>
            <a:r>
              <a:rPr lang="en-US" altLang="ar-SA" sz="2400" dirty="0">
                <a:solidFill>
                  <a:srgbClr val="0000FF"/>
                </a:solidFill>
                <a:latin typeface="Copperplate Gothic Bold" pitchFamily="34" charset="0"/>
              </a:rPr>
              <a:t>children against 6 common diseases by 1990.</a:t>
            </a:r>
            <a:r>
              <a:rPr lang="en-US" altLang="ar-SA" sz="2800" dirty="0">
                <a:solidFill>
                  <a:srgbClr val="0000FF"/>
                </a:solidFill>
                <a:latin typeface="Copperplate Gothic Bold" pitchFamily="34" charset="0"/>
              </a:rPr>
              <a:t> </a:t>
            </a:r>
          </a:p>
          <a:p>
            <a:pPr rtl="0">
              <a:lnSpc>
                <a:spcPct val="90000"/>
              </a:lnSpc>
            </a:pPr>
            <a:endParaRPr lang="en-US" altLang="ar-SA" sz="2800" b="1" dirty="0">
              <a:solidFill>
                <a:srgbClr val="0000FF"/>
              </a:solidFill>
              <a:latin typeface="Copperplate Gothic Bold"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1858"/>
                                        </p:tgtEl>
                                        <p:attrNameLst>
                                          <p:attrName>style.visibility</p:attrName>
                                        </p:attrNameLst>
                                      </p:cBhvr>
                                      <p:to>
                                        <p:strVal val="visible"/>
                                      </p:to>
                                    </p:set>
                                    <p:animEffect transition="in" filter="randombar(horizontal)">
                                      <p:cBhvr>
                                        <p:cTn id="12" dur="500"/>
                                        <p:tgtEl>
                                          <p:spTgt spid="12185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797">
                                            <p:txEl>
                                              <p:pRg st="0" end="0"/>
                                            </p:txEl>
                                          </p:spTgt>
                                        </p:tgtEl>
                                        <p:attrNameLst>
                                          <p:attrName>style.visibility</p:attrName>
                                        </p:attrNameLst>
                                      </p:cBhvr>
                                      <p:to>
                                        <p:strVal val="visible"/>
                                      </p:to>
                                    </p:set>
                                    <p:animEffect transition="in" filter="box(in)">
                                      <p:cBhvr>
                                        <p:cTn id="17" dur="500"/>
                                        <p:tgtEl>
                                          <p:spTgt spid="3379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797">
                                            <p:txEl>
                                              <p:pRg st="1" end="1"/>
                                            </p:txEl>
                                          </p:spTgt>
                                        </p:tgtEl>
                                        <p:attrNameLst>
                                          <p:attrName>style.visibility</p:attrName>
                                        </p:attrNameLst>
                                      </p:cBhvr>
                                      <p:to>
                                        <p:strVal val="visible"/>
                                      </p:to>
                                    </p:set>
                                    <p:animEffect transition="in" filter="box(in)">
                                      <p:cBhvr>
                                        <p:cTn id="22" dur="500"/>
                                        <p:tgtEl>
                                          <p:spTgt spid="3379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3797">
                                            <p:txEl>
                                              <p:pRg st="2" end="2"/>
                                            </p:txEl>
                                          </p:spTgt>
                                        </p:tgtEl>
                                        <p:attrNameLst>
                                          <p:attrName>style.visibility</p:attrName>
                                        </p:attrNameLst>
                                      </p:cBhvr>
                                      <p:to>
                                        <p:strVal val="visible"/>
                                      </p:to>
                                    </p:set>
                                    <p:animEffect transition="in" filter="box(in)">
                                      <p:cBhvr>
                                        <p:cTn id="27" dur="500"/>
                                        <p:tgtEl>
                                          <p:spTgt spid="3379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797">
                                            <p:txEl>
                                              <p:pRg st="3" end="3"/>
                                            </p:txEl>
                                          </p:spTgt>
                                        </p:tgtEl>
                                        <p:attrNameLst>
                                          <p:attrName>style.visibility</p:attrName>
                                        </p:attrNameLst>
                                      </p:cBhvr>
                                      <p:to>
                                        <p:strVal val="visible"/>
                                      </p:to>
                                    </p:set>
                                    <p:animEffect transition="in" filter="box(in)">
                                      <p:cBhvr>
                                        <p:cTn id="32" dur="500"/>
                                        <p:tgtEl>
                                          <p:spTgt spid="337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7"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ar-SA"/>
          </a:p>
        </p:txBody>
      </p:sp>
      <p:sp>
        <p:nvSpPr>
          <p:cNvPr id="32775" name="Text Box 1031"/>
          <p:cNvSpPr txBox="1">
            <a:spLocks noChangeArrowheads="1"/>
          </p:cNvSpPr>
          <p:nvPr/>
        </p:nvSpPr>
        <p:spPr bwMode="auto">
          <a:xfrm>
            <a:off x="611560" y="1989138"/>
            <a:ext cx="7202115" cy="3539430"/>
          </a:xfrm>
          <a:prstGeom prst="rect">
            <a:avLst/>
          </a:prstGeom>
          <a:noFill/>
          <a:ln w="9525">
            <a:noFill/>
            <a:miter lim="800000"/>
            <a:headEnd/>
            <a:tailEnd/>
          </a:ln>
          <a:effectLst/>
        </p:spPr>
        <p:txBody>
          <a:bodyPr wrap="square">
            <a:spAutoFit/>
          </a:bodyPr>
          <a:lstStyle/>
          <a:p>
            <a:pPr algn="l" rtl="0"/>
            <a:r>
              <a:rPr lang="en-US" altLang="ar-SA" sz="2800" b="1" dirty="0">
                <a:effectLst/>
              </a:rPr>
              <a:t>Indicators of good  health development in the nations:</a:t>
            </a:r>
          </a:p>
          <a:p>
            <a:pPr lvl="1" algn="l" rtl="0">
              <a:buFontTx/>
              <a:buChar char="•"/>
            </a:pPr>
            <a:r>
              <a:rPr lang="en-US" altLang="ar-SA" sz="2800" b="1" dirty="0">
                <a:effectLst/>
              </a:rPr>
              <a:t> IMR  = it is an imp. Indicator politically,  it reflects ante-natal care ,pediatric care, nutritional status &amp; pollution .</a:t>
            </a:r>
          </a:p>
          <a:p>
            <a:pPr lvl="1" algn="l" rtl="0">
              <a:buFontTx/>
              <a:buChar char="•"/>
            </a:pPr>
            <a:r>
              <a:rPr lang="en-US" altLang="ar-SA" sz="2800" b="1" dirty="0">
                <a:effectLst/>
              </a:rPr>
              <a:t>S.A.=  118/1000     1970(</a:t>
            </a:r>
            <a:r>
              <a:rPr lang="en-US" altLang="ar-SA" sz="2800" b="1" dirty="0" err="1">
                <a:effectLst/>
              </a:rPr>
              <a:t>averag</a:t>
            </a:r>
            <a:r>
              <a:rPr lang="en-US" altLang="ar-SA" sz="2800" b="1" dirty="0">
                <a:effectLst/>
              </a:rPr>
              <a:t>= 96)  </a:t>
            </a:r>
          </a:p>
          <a:p>
            <a:pPr lvl="1" algn="l" rtl="0">
              <a:buFontTx/>
              <a:buChar char="•"/>
            </a:pPr>
            <a:r>
              <a:rPr lang="en-US" altLang="ar-SA" sz="2800" b="1" dirty="0">
                <a:effectLst/>
              </a:rPr>
              <a:t>Now</a:t>
            </a:r>
            <a:r>
              <a:rPr lang="en-US" altLang="ar-SA" sz="2800" b="1" dirty="0" smtClean="0">
                <a:effectLst/>
              </a:rPr>
              <a:t>, IMR </a:t>
            </a:r>
            <a:r>
              <a:rPr lang="en-US" altLang="ar-SA" sz="2800" b="1" dirty="0">
                <a:effectLst/>
              </a:rPr>
              <a:t>=23/1000   2002(</a:t>
            </a:r>
            <a:r>
              <a:rPr lang="en-US" altLang="ar-SA" sz="2800" b="1" dirty="0" err="1">
                <a:effectLst/>
              </a:rPr>
              <a:t>averag</a:t>
            </a:r>
            <a:r>
              <a:rPr lang="en-US" altLang="ar-SA" sz="2800" b="1" dirty="0">
                <a:effectLst/>
              </a:rPr>
              <a:t> = 56)</a:t>
            </a:r>
          </a:p>
          <a:p>
            <a:pPr algn="l" rtl="0"/>
            <a:endParaRPr lang="en-US" sz="2800" dirty="0">
              <a:effectLst>
                <a:outerShdw blurRad="38100" dist="38100" dir="2700000" algn="tl">
                  <a:srgbClr val="C0C0C0"/>
                </a:outerShdw>
              </a:effectLst>
            </a:endParaRPr>
          </a:p>
        </p:txBody>
      </p:sp>
      <p:sp>
        <p:nvSpPr>
          <p:cNvPr id="8" name="Title 7"/>
          <p:cNvSpPr>
            <a:spLocks noGrp="1"/>
          </p:cNvSpPr>
          <p:nvPr>
            <p:ph type="title"/>
          </p:nvPr>
        </p:nvSpPr>
        <p:spPr/>
        <p:txBody>
          <a:bodyPr/>
          <a:lstStyle/>
          <a:p>
            <a:r>
              <a:rPr lang="en-US" altLang="ar-SA" sz="3600" b="1" dirty="0" smtClean="0">
                <a:solidFill>
                  <a:schemeClr val="tx1"/>
                </a:solidFill>
                <a:effectLst>
                  <a:outerShdw blurRad="38100" dist="38100" dir="2700000" algn="tl">
                    <a:srgbClr val="000000"/>
                  </a:outerShdw>
                </a:effectLst>
                <a:latin typeface="Comic Sans MS" pitchFamily="66" charset="0"/>
              </a:rPr>
              <a:t>Achievements  in health services</a:t>
            </a:r>
            <a:endParaRPr lang="ar-SA" sz="3600" dirty="0"/>
          </a:p>
        </p:txBody>
      </p:sp>
    </p:spTree>
  </p:cSld>
  <p:clrMapOvr>
    <a:masterClrMapping/>
  </p:clrMapOvr>
  <p:transition>
    <p:blinds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r>
              <a:rPr lang="en-US" altLang="ar-SA" sz="3200" b="1" dirty="0">
                <a:solidFill>
                  <a:schemeClr val="tx1"/>
                </a:solidFill>
                <a:effectLst>
                  <a:outerShdw blurRad="38100" dist="38100" dir="2700000" algn="tl">
                    <a:srgbClr val="000000"/>
                  </a:outerShdw>
                </a:effectLst>
                <a:latin typeface="Comic Sans MS" pitchFamily="66" charset="0"/>
              </a:rPr>
              <a:t>Achievements  in health services</a:t>
            </a:r>
            <a:endParaRPr lang="en-US" altLang="en-US" sz="3200" b="1" dirty="0">
              <a:solidFill>
                <a:schemeClr val="tx1"/>
              </a:solidFill>
              <a:effectLst>
                <a:outerShdw blurRad="38100" dist="38100" dir="2700000" algn="tl">
                  <a:srgbClr val="000000"/>
                </a:outerShdw>
              </a:effectLst>
              <a:latin typeface="Comic Sans MS" pitchFamily="66" charset="0"/>
            </a:endParaRPr>
          </a:p>
        </p:txBody>
      </p:sp>
      <p:sp>
        <p:nvSpPr>
          <p:cNvPr id="30723" name="Rectangle 1027"/>
          <p:cNvSpPr>
            <a:spLocks noGrp="1" noChangeArrowheads="1"/>
          </p:cNvSpPr>
          <p:nvPr>
            <p:ph idx="1"/>
          </p:nvPr>
        </p:nvSpPr>
        <p:spPr>
          <a:ln/>
        </p:spPr>
        <p:txBody>
          <a:bodyPr>
            <a:normAutofit fontScale="92500" lnSpcReduction="20000"/>
          </a:bodyPr>
          <a:lstStyle/>
          <a:p>
            <a:pPr>
              <a:lnSpc>
                <a:spcPct val="120000"/>
              </a:lnSpc>
            </a:pPr>
            <a:r>
              <a:rPr lang="en-US" altLang="ar-SA" sz="2800" b="1" dirty="0"/>
              <a:t>Health services became available almost every where in the country &amp;within the reach of almost every individual .</a:t>
            </a:r>
          </a:p>
          <a:p>
            <a:pPr>
              <a:lnSpc>
                <a:spcPct val="120000"/>
              </a:lnSpc>
            </a:pPr>
            <a:r>
              <a:rPr lang="en-US" altLang="ar-SA" sz="2800" b="1" dirty="0"/>
              <a:t>The quality of the services has also improved especially at the tertiary level.</a:t>
            </a:r>
          </a:p>
          <a:p>
            <a:pPr>
              <a:lnSpc>
                <a:spcPct val="120000"/>
              </a:lnSpc>
            </a:pPr>
            <a:r>
              <a:rPr lang="en-US" altLang="ar-SA" sz="2800" b="1" dirty="0"/>
              <a:t>Physician-population ratio which is a popular tool for assessing the quality of care1.62 </a:t>
            </a:r>
            <a:r>
              <a:rPr lang="ar-SA" altLang="ar-SA" sz="2800" b="1" dirty="0"/>
              <a:t>/</a:t>
            </a:r>
            <a:r>
              <a:rPr lang="en-US" altLang="ar-SA" sz="2800" b="1" dirty="0"/>
              <a:t>1000 people of health care in KSA is 1(1987),while in under developed country i.e..SRI LANKA 1:12,346 ,&amp;in developed nation USA 1:500(1983).</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0-#ppt_w/2"/>
                                          </p:val>
                                        </p:tav>
                                        <p:tav tm="100000">
                                          <p:val>
                                            <p:strVal val="#ppt_x"/>
                                          </p:val>
                                        </p:tav>
                                      </p:tavLst>
                                    </p:anim>
                                    <p:anim calcmode="lin" valueType="num">
                                      <p:cBhvr additive="base">
                                        <p:cTn id="8" dur="500" fill="hold"/>
                                        <p:tgtEl>
                                          <p:spTgt spid="307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additive="base">
                                        <p:cTn id="13"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additive="base">
                                        <p:cTn id="19"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3">
                                            <p:txEl>
                                              <p:pRg st="2" end="2"/>
                                            </p:txEl>
                                          </p:spTgt>
                                        </p:tgtEl>
                                        <p:attrNameLst>
                                          <p:attrName>style.visibility</p:attrName>
                                        </p:attrNameLst>
                                      </p:cBhvr>
                                      <p:to>
                                        <p:strVal val="visible"/>
                                      </p:to>
                                    </p:set>
                                    <p:anim calcmode="lin" valueType="num">
                                      <p:cBhvr additive="base">
                                        <p:cTn id="25"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8200" y="838200"/>
            <a:ext cx="6858000" cy="1190625"/>
          </a:xfrm>
          <a:effectLst>
            <a:outerShdw dist="56796" dir="1593903" algn="ctr" rotWithShape="0">
              <a:srgbClr val="008000"/>
            </a:outerShdw>
          </a:effectLst>
        </p:spPr>
        <p:txBody>
          <a:bodyPr/>
          <a:lstStyle/>
          <a:p>
            <a:r>
              <a:rPr lang="en-US" altLang="ar-SA" sz="3200" b="1" dirty="0" smtClean="0">
                <a:solidFill>
                  <a:schemeClr val="tx1"/>
                </a:solidFill>
                <a:effectLst>
                  <a:outerShdw blurRad="38100" dist="38100" dir="2700000" algn="tl">
                    <a:srgbClr val="000000"/>
                  </a:outerShdw>
                </a:effectLst>
                <a:latin typeface="Comic Sans MS" pitchFamily="66" charset="0"/>
              </a:rPr>
              <a:t>Achievements  in health services</a:t>
            </a:r>
            <a:endParaRPr lang="en-US" altLang="en-US" sz="3200" dirty="0">
              <a:solidFill>
                <a:schemeClr val="bg1"/>
              </a:solidFill>
            </a:endParaRPr>
          </a:p>
        </p:txBody>
      </p:sp>
      <p:graphicFrame>
        <p:nvGraphicFramePr>
          <p:cNvPr id="111619" name="Object 3"/>
          <p:cNvGraphicFramePr>
            <a:graphicFrameLocks noChangeAspect="1"/>
          </p:cNvGraphicFramePr>
          <p:nvPr>
            <p:ph type="clipArt" sz="half" idx="1"/>
          </p:nvPr>
        </p:nvGraphicFramePr>
        <p:xfrm>
          <a:off x="304800" y="1981200"/>
          <a:ext cx="2590800" cy="4114800"/>
        </p:xfrm>
        <a:graphic>
          <a:graphicData uri="http://schemas.openxmlformats.org/presentationml/2006/ole">
            <p:oleObj spid="_x0000_s13314" name="Clip" r:id="rId3" imgW="3466800" imgH="5631840" progId="">
              <p:embed/>
            </p:oleObj>
          </a:graphicData>
        </a:graphic>
      </p:graphicFrame>
      <p:sp>
        <p:nvSpPr>
          <p:cNvPr id="32772" name="Rectangle 4"/>
          <p:cNvSpPr>
            <a:spLocks noGrp="1" noChangeArrowheads="1"/>
          </p:cNvSpPr>
          <p:nvPr>
            <p:ph type="body" sz="half" idx="2"/>
          </p:nvPr>
        </p:nvSpPr>
        <p:spPr>
          <a:xfrm>
            <a:off x="2667000" y="2286000"/>
            <a:ext cx="4800600" cy="3352800"/>
          </a:xfrm>
          <a:ln/>
        </p:spPr>
        <p:txBody>
          <a:bodyPr/>
          <a:lstStyle/>
          <a:p>
            <a:endParaRPr lang="en-US" altLang="ar-SA" sz="2400" dirty="0"/>
          </a:p>
          <a:p>
            <a:pPr algn="l" rtl="0">
              <a:buFont typeface="Wingdings" pitchFamily="2" charset="2"/>
              <a:buBlip>
                <a:blip r:embed="rId4"/>
              </a:buBlip>
            </a:pPr>
            <a:r>
              <a:rPr lang="en-US" altLang="ar-SA" sz="2400" dirty="0"/>
              <a:t>Medical research has also increase in no. &amp;quality(SMJ  established  1979) helped in promoting research activities also KACST has supported &gt;100 medical research projects since its establishment in 1977.  </a:t>
            </a:r>
          </a:p>
          <a:p>
            <a:endParaRPr lang="en-US" altLang="en-US" sz="2800"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arn(outVertic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11619"/>
                                        </p:tgtEl>
                                        <p:attrNameLst>
                                          <p:attrName>style.visibility</p:attrName>
                                        </p:attrNameLst>
                                      </p:cBhvr>
                                      <p:to>
                                        <p:strVal val="visible"/>
                                      </p:to>
                                    </p:set>
                                    <p:animEffect transition="in" filter="barn(inHorizontal)">
                                      <p:cBhvr>
                                        <p:cTn id="12" dur="500"/>
                                        <p:tgtEl>
                                          <p:spTgt spid="1116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2772">
                                            <p:txEl>
                                              <p:pRg st="1" end="1"/>
                                            </p:txEl>
                                          </p:spTgt>
                                        </p:tgtEl>
                                        <p:attrNameLst>
                                          <p:attrName>style.visibility</p:attrName>
                                        </p:attrNameLst>
                                      </p:cBhvr>
                                      <p:to>
                                        <p:strVal val="visible"/>
                                      </p:to>
                                    </p:set>
                                    <p:animEffect transition="in" filter="randombar(vertical)">
                                      <p:cBhvr>
                                        <p:cTn id="17" dur="500"/>
                                        <p:tgtEl>
                                          <p:spTgt spid="327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2"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effectLst>
            <a:outerShdw dist="35921" dir="2700000" algn="ctr" rotWithShape="0">
              <a:srgbClr val="99FF66">
                <a:alpha val="50000"/>
              </a:srgbClr>
            </a:outerShdw>
          </a:effectLst>
        </p:spPr>
        <p:txBody>
          <a:bodyPr/>
          <a:lstStyle/>
          <a:p>
            <a:r>
              <a:rPr lang="en-US" altLang="ar-SA" sz="3200" b="1" dirty="0">
                <a:solidFill>
                  <a:schemeClr val="tx1"/>
                </a:solidFill>
                <a:latin typeface="Bookman Old Style" pitchFamily="18" charset="0"/>
              </a:rPr>
              <a:t>The Challenges of the present</a:t>
            </a:r>
          </a:p>
        </p:txBody>
      </p:sp>
      <p:sp>
        <p:nvSpPr>
          <p:cNvPr id="16388" name="Rectangle 4"/>
          <p:cNvSpPr>
            <a:spLocks noGrp="1" noChangeArrowheads="1"/>
          </p:cNvSpPr>
          <p:nvPr>
            <p:ph idx="1"/>
          </p:nvPr>
        </p:nvSpPr>
        <p:spPr>
          <a:ln/>
        </p:spPr>
        <p:txBody>
          <a:bodyPr>
            <a:normAutofit fontScale="85000" lnSpcReduction="10000"/>
          </a:bodyPr>
          <a:lstStyle/>
          <a:p>
            <a:pPr marL="533400" indent="-533400" algn="l" rtl="0">
              <a:buFont typeface="+mj-lt"/>
              <a:buAutoNum type="arabicPeriod"/>
            </a:pPr>
            <a:r>
              <a:rPr lang="en-US" altLang="ar-SA" sz="3200" b="1" dirty="0"/>
              <a:t>The country is divided into 13 health regions each is headed by regional health director.</a:t>
            </a:r>
          </a:p>
          <a:p>
            <a:pPr marL="533400" indent="-533400" algn="l" rtl="0">
              <a:buFont typeface="Wingdings" pitchFamily="2" charset="2"/>
              <a:buAutoNum type="arabicPeriod"/>
            </a:pPr>
            <a:r>
              <a:rPr lang="en-US" altLang="ar-SA" sz="3200" b="1" dirty="0"/>
              <a:t>The physical development has outgrown the ability for proper planning </a:t>
            </a:r>
            <a:r>
              <a:rPr lang="en-US" altLang="ar-SA" sz="3200" b="1" dirty="0" smtClean="0"/>
              <a:t>&amp; management</a:t>
            </a:r>
            <a:r>
              <a:rPr lang="en-US" altLang="ar-SA" sz="3200" b="1" dirty="0"/>
              <a:t>.</a:t>
            </a:r>
          </a:p>
          <a:p>
            <a:pPr marL="533400" indent="-533400" algn="l" rtl="0">
              <a:buFont typeface="Wingdings" pitchFamily="2" charset="2"/>
              <a:buAutoNum type="arabicPeriod"/>
            </a:pPr>
            <a:r>
              <a:rPr lang="en-US" altLang="ar-SA" sz="3200" b="1" dirty="0"/>
              <a:t>Man power</a:t>
            </a:r>
            <a:r>
              <a:rPr lang="en-US" altLang="ar-SA" sz="3200" b="1" dirty="0" smtClean="0"/>
              <a:t>.</a:t>
            </a:r>
          </a:p>
          <a:p>
            <a:pPr marL="533400" indent="-533400">
              <a:buFont typeface="+mj-lt"/>
              <a:buAutoNum type="arabicPeriod"/>
            </a:pPr>
            <a:r>
              <a:rPr lang="en-US" altLang="ar-SA" sz="3200" b="1" dirty="0" smtClean="0"/>
              <a:t>The health information system lags behind.</a:t>
            </a:r>
          </a:p>
          <a:p>
            <a:pPr marL="533400" indent="-533400">
              <a:buFont typeface="+mj-lt"/>
              <a:buAutoNum type="arabicPeriod"/>
            </a:pPr>
            <a:r>
              <a:rPr lang="en-US" altLang="ar-SA" sz="3200" b="1" dirty="0" smtClean="0"/>
              <a:t>The cost of the health care delivery. </a:t>
            </a:r>
          </a:p>
          <a:p>
            <a:pPr marL="533400" indent="-533400">
              <a:buFont typeface="+mj-lt"/>
              <a:buAutoNum type="arabicPeriod"/>
            </a:pPr>
            <a:r>
              <a:rPr lang="en-US" altLang="ar-SA" sz="3200" b="1" dirty="0" smtClean="0"/>
              <a:t>The system has become predominantly curative.</a:t>
            </a:r>
          </a:p>
          <a:p>
            <a:pPr marL="533400" indent="-533400" algn="l" rtl="0">
              <a:buFont typeface="Wingdings" pitchFamily="2" charset="2"/>
              <a:buAutoNum type="arabicPeriod"/>
            </a:pPr>
            <a:endParaRPr lang="en-US" altLang="ar-SA" sz="3200" dirty="0"/>
          </a:p>
          <a:p>
            <a:pPr marL="533400" indent="-533400" algn="l">
              <a:buFont typeface="+mj-lt"/>
              <a:buAutoNum type="arabicPeriod"/>
            </a:pPr>
            <a:endParaRPr lang="en-US" altLang="ar-SA" sz="3600"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 calcmode="lin" valueType="num">
                                      <p:cBhvr additive="base">
                                        <p:cTn id="13" dur="500" fill="hold"/>
                                        <p:tgtEl>
                                          <p:spTgt spid="1638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6388">
                                            <p:txEl>
                                              <p:pRg st="1" end="1"/>
                                            </p:txEl>
                                          </p:spTgt>
                                        </p:tgtEl>
                                        <p:attrNameLst>
                                          <p:attrName>style.visibility</p:attrName>
                                        </p:attrNameLst>
                                      </p:cBhvr>
                                      <p:to>
                                        <p:strVal val="visible"/>
                                      </p:to>
                                    </p:set>
                                    <p:anim calcmode="lin" valueType="num">
                                      <p:cBhvr additive="base">
                                        <p:cTn id="19" dur="500" fill="hold"/>
                                        <p:tgtEl>
                                          <p:spTgt spid="1638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3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6388">
                                            <p:txEl>
                                              <p:pRg st="2" end="2"/>
                                            </p:txEl>
                                          </p:spTgt>
                                        </p:tgtEl>
                                        <p:attrNameLst>
                                          <p:attrName>style.visibility</p:attrName>
                                        </p:attrNameLst>
                                      </p:cBhvr>
                                      <p:to>
                                        <p:strVal val="visible"/>
                                      </p:to>
                                    </p:set>
                                    <p:anim calcmode="lin" valueType="num">
                                      <p:cBhvr additive="base">
                                        <p:cTn id="25" dur="500" fill="hold"/>
                                        <p:tgtEl>
                                          <p:spTgt spid="16388">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3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6388">
                                            <p:txEl>
                                              <p:pRg st="3" end="3"/>
                                            </p:txEl>
                                          </p:spTgt>
                                        </p:tgtEl>
                                        <p:attrNameLst>
                                          <p:attrName>style.visibility</p:attrName>
                                        </p:attrNameLst>
                                      </p:cBhvr>
                                      <p:to>
                                        <p:strVal val="visible"/>
                                      </p:to>
                                    </p:set>
                                    <p:anim calcmode="lin" valueType="num">
                                      <p:cBhvr additive="base">
                                        <p:cTn id="31" dur="500" fill="hold"/>
                                        <p:tgtEl>
                                          <p:spTgt spid="16388">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3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6388">
                                            <p:txEl>
                                              <p:pRg st="4" end="4"/>
                                            </p:txEl>
                                          </p:spTgt>
                                        </p:tgtEl>
                                        <p:attrNameLst>
                                          <p:attrName>style.visibility</p:attrName>
                                        </p:attrNameLst>
                                      </p:cBhvr>
                                      <p:to>
                                        <p:strVal val="visible"/>
                                      </p:to>
                                    </p:set>
                                    <p:anim calcmode="lin" valueType="num">
                                      <p:cBhvr additive="base">
                                        <p:cTn id="37" dur="500" fill="hold"/>
                                        <p:tgtEl>
                                          <p:spTgt spid="16388">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38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16388">
                                            <p:txEl>
                                              <p:pRg st="5" end="5"/>
                                            </p:txEl>
                                          </p:spTgt>
                                        </p:tgtEl>
                                        <p:attrNameLst>
                                          <p:attrName>style.visibility</p:attrName>
                                        </p:attrNameLst>
                                      </p:cBhvr>
                                      <p:to>
                                        <p:strVal val="visible"/>
                                      </p:to>
                                    </p:set>
                                    <p:anim calcmode="lin" valueType="num">
                                      <p:cBhvr additive="base">
                                        <p:cTn id="43" dur="500" fill="hold"/>
                                        <p:tgtEl>
                                          <p:spTgt spid="16388">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3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8"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13" name="Group 1037"/>
          <p:cNvGraphicFramePr>
            <a:graphicFrameLocks noGrp="1"/>
          </p:cNvGraphicFramePr>
          <p:nvPr>
            <p:ph type="tbl" idx="1"/>
          </p:nvPr>
        </p:nvGraphicFramePr>
        <p:xfrm>
          <a:off x="250825" y="260350"/>
          <a:ext cx="7632700" cy="6217920"/>
        </p:xfrm>
        <a:graphic>
          <a:graphicData uri="http://schemas.openxmlformats.org/drawingml/2006/table">
            <a:tbl>
              <a:tblPr rtl="1"/>
              <a:tblGrid>
                <a:gridCol w="1028700"/>
                <a:gridCol w="882650"/>
                <a:gridCol w="1252537"/>
                <a:gridCol w="828675"/>
                <a:gridCol w="182563"/>
                <a:gridCol w="1223962"/>
                <a:gridCol w="936625"/>
                <a:gridCol w="1296988"/>
              </a:tblGrid>
              <a:tr h="458788">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dirty="0" smtClean="0">
                          <a:ln>
                            <a:noFill/>
                          </a:ln>
                          <a:solidFill>
                            <a:schemeClr val="tx1"/>
                          </a:solidFill>
                          <a:effectLst/>
                          <a:latin typeface="Arial" pitchFamily="34" charset="0"/>
                          <a:cs typeface="Arial" pitchFamily="34" charset="0"/>
                        </a:rPr>
                        <a:t>السنه</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cap="flat">
                      <a:noFill/>
                    </a:lnL>
                    <a:lnR>
                      <a:noFill/>
                    </a:lnR>
                    <a:lnT cap="flat">
                      <a:noFill/>
                    </a:lnT>
                    <a:lnB w="57150" cap="flat" cmpd="sng" algn="ctr">
                      <a:solidFill>
                        <a:schemeClr val="bg1"/>
                      </a:solidFill>
                      <a:prstDash val="sysDash"/>
                      <a:miter lim="800000"/>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accent1"/>
                          </a:solidFill>
                          <a:effectLst/>
                          <a:latin typeface="Arial" pitchFamily="34" charset="0"/>
                          <a:cs typeface="Arial" pitchFamily="34" charset="0"/>
                        </a:rPr>
                        <a:t>وزارة الصحة</a:t>
                      </a:r>
                      <a:endParaRPr kumimoji="0" lang="en-US" sz="2800" b="0" i="0" u="none" strike="noStrike" cap="none" normalizeH="0" baseline="0" smtClean="0">
                        <a:ln>
                          <a:noFill/>
                        </a:ln>
                        <a:solidFill>
                          <a:schemeClr val="accent1"/>
                        </a:solidFill>
                        <a:effectLst/>
                        <a:latin typeface="Arial" pitchFamily="34" charset="0"/>
                        <a:cs typeface="Arial" pitchFamily="34" charset="0"/>
                      </a:endParaRPr>
                    </a:p>
                  </a:txBody>
                  <a:tcPr horzOverflow="overflow">
                    <a:lnL>
                      <a:noFill/>
                    </a:lnL>
                    <a:lnR>
                      <a:noFill/>
                    </a:lnR>
                    <a:lnT cap="flat">
                      <a:noFill/>
                    </a:lnT>
                    <a:lnB>
                      <a:noFill/>
                    </a:lnB>
                    <a:lnTlToBr>
                      <a:noFill/>
                    </a:lnTlToBr>
                    <a:lnBlToTr>
                      <a:noFill/>
                    </a:lnBlToTr>
                    <a:noFill/>
                  </a:tcPr>
                </a:tc>
                <a:tc hMerge="1">
                  <a:txBody>
                    <a:bodyPr/>
                    <a:lstStyle/>
                    <a:p>
                      <a:pPr rtl="1"/>
                      <a:endParaRPr lang="ar-SA"/>
                    </a:p>
                  </a:txBody>
                  <a:tcPr/>
                </a:tc>
                <a:tc gridSpan="3">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accent1"/>
                          </a:solidFill>
                          <a:effectLst/>
                          <a:latin typeface="Arial" pitchFamily="34" charset="0"/>
                          <a:cs typeface="Arial" pitchFamily="34" charset="0"/>
                        </a:rPr>
                        <a:t>الحكومية الاخرى</a:t>
                      </a:r>
                      <a:endParaRPr kumimoji="0" lang="en-US" sz="2800" b="0" i="0" u="none" strike="noStrike" cap="none" normalizeH="0" baseline="0" smtClean="0">
                        <a:ln>
                          <a:noFill/>
                        </a:ln>
                        <a:solidFill>
                          <a:schemeClr val="accent1"/>
                        </a:solidFill>
                        <a:effectLst/>
                        <a:latin typeface="Arial" pitchFamily="34" charset="0"/>
                        <a:cs typeface="Arial" pitchFamily="34" charset="0"/>
                      </a:endParaRPr>
                    </a:p>
                  </a:txBody>
                  <a:tcPr horzOverflow="overflow">
                    <a:lnL>
                      <a:noFill/>
                    </a:lnL>
                    <a:lnR>
                      <a:noFill/>
                    </a:lnR>
                    <a:lnT cap="flat">
                      <a:noFill/>
                    </a:lnT>
                    <a:lnB>
                      <a:noFill/>
                    </a:lnB>
                    <a:lnTlToBr>
                      <a:noFill/>
                    </a:lnTlToBr>
                    <a:lnBlToTr>
                      <a:noFill/>
                    </a:lnBlToTr>
                    <a:noFill/>
                  </a:tcPr>
                </a:tc>
                <a:tc hMerge="1">
                  <a:txBody>
                    <a:bodyPr/>
                    <a:lstStyle/>
                    <a:p>
                      <a:pPr rtl="1"/>
                      <a:endParaRPr lang="ar-SA"/>
                    </a:p>
                  </a:txBody>
                  <a:tcPr/>
                </a:tc>
                <a:tc hMerge="1">
                  <a:txBody>
                    <a:bodyPr/>
                    <a:lstStyle/>
                    <a:p>
                      <a:pPr rtl="1"/>
                      <a:endParaRPr lang="ar-SA"/>
                    </a:p>
                  </a:txBody>
                  <a:tcPr/>
                </a:tc>
                <a:tc gridSpan="2">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accent1"/>
                          </a:solidFill>
                          <a:effectLst/>
                          <a:latin typeface="Arial" pitchFamily="34" charset="0"/>
                          <a:cs typeface="Arial" pitchFamily="34" charset="0"/>
                        </a:rPr>
                        <a:t>القطاع الخاص</a:t>
                      </a:r>
                      <a:endParaRPr kumimoji="0" lang="en-US" sz="2800" b="0" i="0" u="none" strike="noStrike" cap="none" normalizeH="0" baseline="0" smtClean="0">
                        <a:ln>
                          <a:noFill/>
                        </a:ln>
                        <a:solidFill>
                          <a:schemeClr val="accent1"/>
                        </a:solidFill>
                        <a:effectLst/>
                        <a:latin typeface="Arial" pitchFamily="34" charset="0"/>
                        <a:cs typeface="Arial" pitchFamily="34" charset="0"/>
                      </a:endParaRPr>
                    </a:p>
                  </a:txBody>
                  <a:tcPr horzOverflow="overflow">
                    <a:lnL>
                      <a:noFill/>
                    </a:lnL>
                    <a:lnR cap="flat">
                      <a:noFill/>
                    </a:lnR>
                    <a:lnT cap="flat">
                      <a:noFill/>
                    </a:lnT>
                    <a:lnB>
                      <a:noFill/>
                    </a:lnB>
                    <a:lnTlToBr>
                      <a:noFill/>
                    </a:lnTlToBr>
                    <a:lnBlToTr>
                      <a:noFill/>
                    </a:lnBlToTr>
                    <a:noFill/>
                  </a:tcPr>
                </a:tc>
                <a:tc hMerge="1">
                  <a:txBody>
                    <a:bodyPr/>
                    <a:lstStyle/>
                    <a:p>
                      <a:pPr rtl="1"/>
                      <a:endParaRPr lang="ar-SA"/>
                    </a:p>
                  </a:txBody>
                  <a:tcPr/>
                </a:tc>
              </a:tr>
              <a:tr h="457200">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endParaRPr kumimoji="0" lang="ar-SA"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a:noFill/>
                    </a:lnR>
                    <a:lnT w="57150" cap="flat" cmpd="sng" algn="ctr">
                      <a:solidFill>
                        <a:schemeClr val="bg1"/>
                      </a:solidFill>
                      <a:prstDash val="sysDash"/>
                      <a:miter lim="800000"/>
                      <a:headEnd type="none" w="med" len="med"/>
                      <a:tailEnd type="none" w="med" len="med"/>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hlink"/>
                          </a:solidFill>
                          <a:effectLst/>
                          <a:latin typeface="Arial" pitchFamily="34" charset="0"/>
                          <a:cs typeface="Arial" pitchFamily="34" charset="0"/>
                        </a:rPr>
                        <a:t>اطباء</a:t>
                      </a:r>
                      <a:endParaRPr kumimoji="0" lang="en-US" sz="2800" b="0" i="0" u="none" strike="noStrike" cap="none" normalizeH="0" baseline="0" smtClean="0">
                        <a:ln>
                          <a:noFill/>
                        </a:ln>
                        <a:solidFill>
                          <a:schemeClr val="hlink"/>
                        </a:solidFill>
                        <a:effectLst/>
                        <a:latin typeface="Arial" pitchFamily="34" charset="0"/>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rgbClr val="3333CC"/>
                          </a:solidFill>
                          <a:effectLst/>
                          <a:latin typeface="Arial" pitchFamily="34" charset="0"/>
                          <a:cs typeface="Arial" pitchFamily="34" charset="0"/>
                        </a:rPr>
                        <a:t>ممرضين</a:t>
                      </a:r>
                      <a:endParaRPr kumimoji="0" lang="en-US" sz="2800" b="0" i="0" u="none" strike="noStrike" cap="none" normalizeH="0" baseline="0" smtClean="0">
                        <a:ln>
                          <a:noFill/>
                        </a:ln>
                        <a:solidFill>
                          <a:srgbClr val="3333CC"/>
                        </a:solidFill>
                        <a:effectLst/>
                        <a:latin typeface="Arial" pitchFamily="34" charset="0"/>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hlink"/>
                          </a:solidFill>
                          <a:effectLst/>
                          <a:latin typeface="Arial" pitchFamily="34" charset="0"/>
                          <a:cs typeface="Arial" pitchFamily="34" charset="0"/>
                        </a:rPr>
                        <a:t>اطباء</a:t>
                      </a:r>
                      <a:endParaRPr kumimoji="0" lang="en-US" sz="2800" b="0" i="0" u="none" strike="noStrike" cap="none" normalizeH="0" baseline="0" smtClean="0">
                        <a:ln>
                          <a:noFill/>
                        </a:ln>
                        <a:solidFill>
                          <a:schemeClr val="hlink"/>
                        </a:solidFill>
                        <a:effectLst/>
                        <a:latin typeface="Arial" pitchFamily="34" charset="0"/>
                        <a:cs typeface="Arial" pitchFamily="34"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rgbClr val="3333CC"/>
                          </a:solidFill>
                          <a:effectLst/>
                          <a:latin typeface="Arial" pitchFamily="34" charset="0"/>
                          <a:cs typeface="Arial" pitchFamily="34" charset="0"/>
                        </a:rPr>
                        <a:t>ممرضين</a:t>
                      </a:r>
                      <a:endParaRPr kumimoji="0" lang="en-US" sz="2800" b="0" i="0" u="none" strike="noStrike" cap="none" normalizeH="0" baseline="0" smtClean="0">
                        <a:ln>
                          <a:noFill/>
                        </a:ln>
                        <a:solidFill>
                          <a:srgbClr val="3333CC"/>
                        </a:solidFill>
                        <a:effectLst/>
                        <a:latin typeface="Arial" pitchFamily="34" charset="0"/>
                        <a:cs typeface="Arial" pitchFamily="34" charset="0"/>
                      </a:endParaRPr>
                    </a:p>
                  </a:txBody>
                  <a:tcPr horzOverflow="overflow">
                    <a:lnL>
                      <a:noFill/>
                    </a:lnL>
                    <a:lnR>
                      <a:noFill/>
                    </a:lnR>
                    <a:lnT>
                      <a:noFill/>
                    </a:lnT>
                    <a:lnB>
                      <a:noFill/>
                    </a:lnB>
                    <a:lnTlToBr>
                      <a:noFill/>
                    </a:lnTlToBr>
                    <a:lnBlToTr>
                      <a:noFill/>
                    </a:lnBlToTr>
                    <a:noFill/>
                  </a:tcPr>
                </a:tc>
                <a:tc hMerge="1">
                  <a:txBody>
                    <a:bodyPr/>
                    <a:lstStyle/>
                    <a:p>
                      <a:pPr rtl="1"/>
                      <a:endParaRPr lang="ar-SA"/>
                    </a:p>
                  </a:txBody>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hlink"/>
                          </a:solidFill>
                          <a:effectLst/>
                          <a:latin typeface="Arial" pitchFamily="34" charset="0"/>
                          <a:cs typeface="Arial" pitchFamily="34" charset="0"/>
                        </a:rPr>
                        <a:t>اطباء</a:t>
                      </a:r>
                      <a:endParaRPr kumimoji="0" lang="en-US" sz="2800" b="0" i="0" u="none" strike="noStrike" cap="none" normalizeH="0" baseline="0" smtClean="0">
                        <a:ln>
                          <a:noFill/>
                        </a:ln>
                        <a:solidFill>
                          <a:schemeClr val="hlink"/>
                        </a:solidFill>
                        <a:effectLst/>
                        <a:latin typeface="Arial" pitchFamily="34" charset="0"/>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rgbClr val="3333CC"/>
                          </a:solidFill>
                          <a:effectLst/>
                          <a:latin typeface="Arial" pitchFamily="34" charset="0"/>
                          <a:cs typeface="Arial" pitchFamily="34" charset="0"/>
                        </a:rPr>
                        <a:t>ممرضين</a:t>
                      </a:r>
                      <a:endParaRPr kumimoji="0" lang="en-US" sz="2800" b="0" i="0" u="none" strike="noStrike" cap="none" normalizeH="0" baseline="0" smtClean="0">
                        <a:ln>
                          <a:noFill/>
                        </a:ln>
                        <a:solidFill>
                          <a:srgbClr val="3333CC"/>
                        </a:solidFill>
                        <a:effectLst/>
                        <a:latin typeface="Arial" pitchFamily="34" charset="0"/>
                        <a:cs typeface="Arial" pitchFamily="34" charset="0"/>
                      </a:endParaRPr>
                    </a:p>
                  </a:txBody>
                  <a:tcPr horzOverflow="overflow">
                    <a:lnL>
                      <a:noFill/>
                    </a:lnL>
                    <a:lnR cap="flat">
                      <a:noFill/>
                    </a:lnR>
                    <a:lnT>
                      <a:noFill/>
                    </a:lnT>
                    <a:lnB>
                      <a:noFill/>
                    </a:lnB>
                    <a:lnTlToBr>
                      <a:noFill/>
                    </a:lnTlToBr>
                    <a:lnBlToTr>
                      <a:noFill/>
                    </a:lnBlToTr>
                    <a:noFill/>
                  </a:tcPr>
                </a:tc>
              </a:tr>
              <a:tr h="488950">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rgbClr val="6699FF"/>
                          </a:solidFill>
                          <a:effectLst/>
                          <a:latin typeface="Arial" pitchFamily="34" charset="0"/>
                          <a:cs typeface="Arial" pitchFamily="34" charset="0"/>
                        </a:rPr>
                        <a:t>1416</a:t>
                      </a:r>
                      <a:endParaRPr kumimoji="0" lang="en-US" sz="2800" b="0" i="0" u="none" strike="noStrike" cap="none" normalizeH="0" baseline="0" smtClean="0">
                        <a:ln>
                          <a:noFill/>
                        </a:ln>
                        <a:solidFill>
                          <a:srgbClr val="6699FF"/>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15.266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34947</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6.796</a:t>
                      </a:r>
                    </a:p>
                  </a:txBody>
                  <a:tcPr horzOverflow="overflow">
                    <a:lnL>
                      <a:noFill/>
                    </a:lnL>
                    <a:lnR>
                      <a:noFill/>
                    </a:lnR>
                    <a:lnT>
                      <a:noFill/>
                    </a:lnT>
                    <a:lnB>
                      <a:noFill/>
                    </a:lnB>
                    <a:lnTlToBr>
                      <a:noFill/>
                    </a:lnTlToBr>
                    <a:lnBlToTr>
                      <a:noFill/>
                    </a:lnBlToTr>
                    <a:noFill/>
                  </a:tcPr>
                </a:tc>
                <a:tc hMerge="1">
                  <a:txBody>
                    <a:bodyPr/>
                    <a:lstStyle/>
                    <a:p>
                      <a:pPr rtl="1"/>
                      <a:endParaRPr lang="ar-SA"/>
                    </a:p>
                  </a:txBody>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15679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8.482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10558</a:t>
                      </a:r>
                    </a:p>
                  </a:txBody>
                  <a:tcPr horzOverflow="overflow">
                    <a:lnL>
                      <a:noFill/>
                    </a:lnL>
                    <a:lnR cap="flat">
                      <a:noFill/>
                    </a:lnR>
                    <a:lnT>
                      <a:noFill/>
                    </a:lnT>
                    <a:lnB>
                      <a:noFill/>
                    </a:lnB>
                    <a:lnTlToBr>
                      <a:noFill/>
                    </a:lnTlToBr>
                    <a:lnBlToTr>
                      <a:noFill/>
                    </a:lnBlToTr>
                    <a:noFill/>
                  </a:tcPr>
                </a:tc>
              </a:tr>
              <a:tr h="458788">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rgbClr val="6699FF"/>
                          </a:solidFill>
                          <a:effectLst/>
                          <a:latin typeface="Arial" pitchFamily="34" charset="0"/>
                          <a:cs typeface="Arial" pitchFamily="34" charset="0"/>
                        </a:rPr>
                        <a:t>1417</a:t>
                      </a:r>
                      <a:endParaRPr kumimoji="0" lang="en-US" sz="2800" b="0" i="0" u="none" strike="noStrike" cap="none" normalizeH="0" baseline="0" smtClean="0">
                        <a:ln>
                          <a:noFill/>
                        </a:ln>
                        <a:solidFill>
                          <a:srgbClr val="6699FF"/>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14.717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34739</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6.806</a:t>
                      </a:r>
                    </a:p>
                  </a:txBody>
                  <a:tcPr horzOverflow="overflow">
                    <a:lnL>
                      <a:noFill/>
                    </a:lnL>
                    <a:lnR>
                      <a:noFill/>
                    </a:lnR>
                    <a:lnT>
                      <a:noFill/>
                    </a:lnT>
                    <a:lnB>
                      <a:noFill/>
                    </a:lnB>
                    <a:lnTlToBr>
                      <a:noFill/>
                    </a:lnTlToBr>
                    <a:lnBlToTr>
                      <a:noFill/>
                    </a:lnBlToTr>
                    <a:noFill/>
                  </a:tcPr>
                </a:tc>
                <a:tc hMerge="1">
                  <a:txBody>
                    <a:bodyPr/>
                    <a:lstStyle/>
                    <a:p>
                      <a:pPr rtl="1"/>
                      <a:endParaRPr lang="ar-SA"/>
                    </a:p>
                  </a:txBody>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16447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8.891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10800</a:t>
                      </a:r>
                    </a:p>
                  </a:txBody>
                  <a:tcPr horzOverflow="overflow">
                    <a:lnL>
                      <a:noFill/>
                    </a:lnL>
                    <a:lnR cap="flat">
                      <a:noFill/>
                    </a:lnR>
                    <a:lnT>
                      <a:noFill/>
                    </a:lnT>
                    <a:lnB>
                      <a:noFill/>
                    </a:lnB>
                    <a:lnTlToBr>
                      <a:noFill/>
                    </a:lnTlToBr>
                    <a:lnBlToTr>
                      <a:noFill/>
                    </a:lnBlToTr>
                    <a:noFill/>
                  </a:tcPr>
                </a:tc>
              </a:tr>
              <a:tr h="457200">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rgbClr val="6699FF"/>
                          </a:solidFill>
                          <a:effectLst/>
                          <a:latin typeface="Arial" pitchFamily="34" charset="0"/>
                          <a:cs typeface="Arial" pitchFamily="34" charset="0"/>
                        </a:rPr>
                        <a:t>1418</a:t>
                      </a:r>
                      <a:endParaRPr kumimoji="0" lang="en-US" sz="2800" b="0" i="0" u="none" strike="noStrike" cap="none" normalizeH="0" baseline="0" smtClean="0">
                        <a:ln>
                          <a:noFill/>
                        </a:ln>
                        <a:solidFill>
                          <a:srgbClr val="6699FF"/>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14.407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36101</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6.853</a:t>
                      </a:r>
                    </a:p>
                  </a:txBody>
                  <a:tcPr horzOverflow="overflow">
                    <a:lnL>
                      <a:noFill/>
                    </a:lnL>
                    <a:lnR>
                      <a:noFill/>
                    </a:lnR>
                    <a:lnT>
                      <a:noFill/>
                    </a:lnT>
                    <a:lnB>
                      <a:noFill/>
                    </a:lnB>
                    <a:lnTlToBr>
                      <a:noFill/>
                    </a:lnTlToBr>
                    <a:lnBlToTr>
                      <a:noFill/>
                    </a:lnBlToTr>
                    <a:noFill/>
                  </a:tcPr>
                </a:tc>
                <a:tc hMerge="1">
                  <a:txBody>
                    <a:bodyPr/>
                    <a:lstStyle/>
                    <a:p>
                      <a:pPr rtl="1"/>
                      <a:endParaRPr lang="ar-SA"/>
                    </a:p>
                  </a:txBody>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17080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9.021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11609</a:t>
                      </a:r>
                    </a:p>
                  </a:txBody>
                  <a:tcPr horzOverflow="overflow">
                    <a:lnL>
                      <a:noFill/>
                    </a:lnL>
                    <a:lnR cap="flat">
                      <a:noFill/>
                    </a:lnR>
                    <a:lnT>
                      <a:noFill/>
                    </a:lnT>
                    <a:lnB>
                      <a:noFill/>
                    </a:lnB>
                    <a:lnTlToBr>
                      <a:noFill/>
                    </a:lnTlToBr>
                    <a:lnBlToTr>
                      <a:noFill/>
                    </a:lnBlToTr>
                    <a:noFill/>
                  </a:tcPr>
                </a:tc>
              </a:tr>
              <a:tr h="458788">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rgbClr val="6699FF"/>
                          </a:solidFill>
                          <a:effectLst/>
                          <a:latin typeface="Arial" pitchFamily="34" charset="0"/>
                          <a:cs typeface="Arial" pitchFamily="34" charset="0"/>
                        </a:rPr>
                        <a:t>1419</a:t>
                      </a:r>
                      <a:endParaRPr kumimoji="0" lang="en-US" sz="2800" b="0" i="0" u="none" strike="noStrike" cap="none" normalizeH="0" baseline="0" smtClean="0">
                        <a:ln>
                          <a:noFill/>
                        </a:ln>
                        <a:solidFill>
                          <a:srgbClr val="6699FF"/>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14.786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36340</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6.891</a:t>
                      </a:r>
                    </a:p>
                  </a:txBody>
                  <a:tcPr horzOverflow="overflow">
                    <a:lnL>
                      <a:noFill/>
                    </a:lnL>
                    <a:lnR>
                      <a:noFill/>
                    </a:lnR>
                    <a:lnT>
                      <a:noFill/>
                    </a:lnT>
                    <a:lnB>
                      <a:noFill/>
                    </a:lnB>
                    <a:lnTlToBr>
                      <a:noFill/>
                    </a:lnTlToBr>
                    <a:lnBlToTr>
                      <a:noFill/>
                    </a:lnBlToTr>
                    <a:noFill/>
                  </a:tcPr>
                </a:tc>
                <a:tc hMerge="1">
                  <a:txBody>
                    <a:bodyPr/>
                    <a:lstStyle/>
                    <a:p>
                      <a:pPr rtl="1"/>
                      <a:endParaRPr lang="ar-SA"/>
                    </a:p>
                  </a:txBody>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16920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9.825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12266</a:t>
                      </a:r>
                    </a:p>
                  </a:txBody>
                  <a:tcPr horzOverflow="overflow">
                    <a:lnL>
                      <a:noFill/>
                    </a:lnL>
                    <a:lnR cap="flat">
                      <a:noFill/>
                    </a:lnR>
                    <a:lnT>
                      <a:noFill/>
                    </a:lnT>
                    <a:lnB>
                      <a:noFill/>
                    </a:lnB>
                    <a:lnTlToBr>
                      <a:noFill/>
                    </a:lnTlToBr>
                    <a:lnBlToTr>
                      <a:noFill/>
                    </a:lnBlToTr>
                    <a:noFill/>
                  </a:tcPr>
                </a:tc>
              </a:tr>
              <a:tr h="488950">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rgbClr val="6699FF"/>
                          </a:solidFill>
                          <a:effectLst/>
                          <a:latin typeface="Arial" pitchFamily="34" charset="0"/>
                          <a:cs typeface="Arial" pitchFamily="34" charset="0"/>
                        </a:rPr>
                        <a:t>1420</a:t>
                      </a:r>
                      <a:endParaRPr kumimoji="0" lang="en-US" sz="2800" b="0" i="0" u="none" strike="noStrike" cap="none" normalizeH="0" baseline="0" smtClean="0">
                        <a:ln>
                          <a:noFill/>
                        </a:ln>
                        <a:solidFill>
                          <a:srgbClr val="6699FF"/>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14.970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37126</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7.199</a:t>
                      </a:r>
                    </a:p>
                  </a:txBody>
                  <a:tcPr horzOverflow="overflow">
                    <a:lnL>
                      <a:noFill/>
                    </a:lnL>
                    <a:lnR>
                      <a:noFill/>
                    </a:lnR>
                    <a:lnT>
                      <a:noFill/>
                    </a:lnT>
                    <a:lnB>
                      <a:noFill/>
                    </a:lnB>
                    <a:lnTlToBr>
                      <a:noFill/>
                    </a:lnTlToBr>
                    <a:lnBlToTr>
                      <a:noFill/>
                    </a:lnBlToTr>
                    <a:noFill/>
                  </a:tcPr>
                </a:tc>
                <a:tc hMerge="1">
                  <a:txBody>
                    <a:bodyPr/>
                    <a:lstStyle/>
                    <a:p>
                      <a:pPr rtl="1"/>
                      <a:endParaRPr lang="ar-SA"/>
                    </a:p>
                  </a:txBody>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17212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9.053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12610</a:t>
                      </a:r>
                    </a:p>
                  </a:txBody>
                  <a:tcPr horzOverflow="overflow">
                    <a:lnL>
                      <a:noFill/>
                    </a:lnL>
                    <a:lnR cap="flat">
                      <a:noFill/>
                    </a:lnR>
                    <a:lnT>
                      <a:noFill/>
                    </a:lnT>
                    <a:lnB>
                      <a:noFill/>
                    </a:lnB>
                    <a:lnTlToBr>
                      <a:noFill/>
                    </a:lnTlToBr>
                    <a:lnBlToTr>
                      <a:noFill/>
                    </a:lnBlToTr>
                    <a:noFill/>
                  </a:tcPr>
                </a:tc>
              </a:tr>
              <a:tr h="458788">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rgbClr val="6699FF"/>
                          </a:solidFill>
                          <a:effectLst/>
                          <a:latin typeface="Arial" pitchFamily="34" charset="0"/>
                          <a:cs typeface="Arial" pitchFamily="34" charset="0"/>
                        </a:rPr>
                        <a:t>1421</a:t>
                      </a:r>
                      <a:endParaRPr kumimoji="0" lang="en-US" sz="2800" b="0" i="0" u="none" strike="noStrike" cap="none" normalizeH="0" baseline="0" smtClean="0">
                        <a:ln>
                          <a:noFill/>
                        </a:ln>
                        <a:solidFill>
                          <a:srgbClr val="6699FF"/>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14.950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36495</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7.588</a:t>
                      </a:r>
                    </a:p>
                  </a:txBody>
                  <a:tcPr horzOverflow="overflow">
                    <a:lnL>
                      <a:noFill/>
                    </a:lnL>
                    <a:lnR>
                      <a:noFill/>
                    </a:lnR>
                    <a:lnT>
                      <a:noFill/>
                    </a:lnT>
                    <a:lnB>
                      <a:noFill/>
                    </a:lnB>
                    <a:lnTlToBr>
                      <a:noFill/>
                    </a:lnTlToBr>
                    <a:lnBlToTr>
                      <a:noFill/>
                    </a:lnBlToTr>
                    <a:noFill/>
                  </a:tcPr>
                </a:tc>
                <a:tc hMerge="1">
                  <a:txBody>
                    <a:bodyPr/>
                    <a:lstStyle/>
                    <a:p>
                      <a:pPr rtl="1"/>
                      <a:endParaRPr lang="ar-SA"/>
                    </a:p>
                  </a:txBody>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17664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9.445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13262</a:t>
                      </a:r>
                    </a:p>
                  </a:txBody>
                  <a:tcPr horzOverflow="overflow">
                    <a:lnL>
                      <a:noFill/>
                    </a:lnL>
                    <a:lnR cap="flat">
                      <a:noFill/>
                    </a:lnR>
                    <a:lnT>
                      <a:noFill/>
                    </a:lnT>
                    <a:lnB>
                      <a:noFill/>
                    </a:lnB>
                    <a:lnTlToBr>
                      <a:noFill/>
                    </a:lnTlToBr>
                    <a:lnBlToTr>
                      <a:noFill/>
                    </a:lnBlToTr>
                    <a:noFill/>
                  </a:tcPr>
                </a:tc>
              </a:tr>
              <a:tr h="458788">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rgbClr val="6699FF"/>
                          </a:solidFill>
                          <a:effectLst/>
                          <a:latin typeface="Arial" pitchFamily="34" charset="0"/>
                          <a:cs typeface="Arial" pitchFamily="34" charset="0"/>
                        </a:rPr>
                        <a:t>1422</a:t>
                      </a:r>
                      <a:endParaRPr kumimoji="0" lang="en-US" sz="2800" b="0" i="0" u="none" strike="noStrike" cap="none" normalizeH="0" baseline="0" smtClean="0">
                        <a:ln>
                          <a:noFill/>
                        </a:ln>
                        <a:solidFill>
                          <a:srgbClr val="6699FF"/>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15.945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36212</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7.413</a:t>
                      </a:r>
                    </a:p>
                  </a:txBody>
                  <a:tcPr horzOverflow="overflow">
                    <a:lnL>
                      <a:noFill/>
                    </a:lnL>
                    <a:lnR>
                      <a:noFill/>
                    </a:lnR>
                    <a:lnT>
                      <a:noFill/>
                    </a:lnT>
                    <a:lnB>
                      <a:noFill/>
                    </a:lnB>
                    <a:lnTlToBr>
                      <a:noFill/>
                    </a:lnTlToBr>
                    <a:lnBlToTr>
                      <a:noFill/>
                    </a:lnBlToTr>
                    <a:noFill/>
                  </a:tcPr>
                </a:tc>
                <a:tc hMerge="1">
                  <a:txBody>
                    <a:bodyPr/>
                    <a:lstStyle/>
                    <a:p>
                      <a:pPr rtl="1"/>
                      <a:endParaRPr lang="ar-SA"/>
                    </a:p>
                  </a:txBody>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17255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9.312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13101</a:t>
                      </a:r>
                    </a:p>
                  </a:txBody>
                  <a:tcPr horzOverflow="overflow">
                    <a:lnL>
                      <a:noFill/>
                    </a:lnL>
                    <a:lnR cap="flat">
                      <a:noFill/>
                    </a:lnR>
                    <a:lnT>
                      <a:noFill/>
                    </a:lnT>
                    <a:lnB>
                      <a:noFill/>
                    </a:lnB>
                    <a:lnTlToBr>
                      <a:noFill/>
                    </a:lnTlToBr>
                    <a:lnBlToTr>
                      <a:noFill/>
                    </a:lnBlToTr>
                    <a:noFill/>
                  </a:tcPr>
                </a:tc>
              </a:tr>
              <a:tr h="457200">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rgbClr val="6699FF"/>
                          </a:solidFill>
                          <a:effectLst/>
                          <a:latin typeface="Arial" pitchFamily="34" charset="0"/>
                          <a:cs typeface="Arial" pitchFamily="34" charset="0"/>
                        </a:rPr>
                        <a:t>1423</a:t>
                      </a:r>
                      <a:endParaRPr kumimoji="0" lang="en-US" sz="2800" b="0" i="0" u="none" strike="noStrike" cap="none" normalizeH="0" baseline="0" smtClean="0">
                        <a:ln>
                          <a:noFill/>
                        </a:ln>
                        <a:solidFill>
                          <a:srgbClr val="6699FF"/>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16.477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366495</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7.588</a:t>
                      </a:r>
                    </a:p>
                  </a:txBody>
                  <a:tcPr horzOverflow="overflow">
                    <a:lnL>
                      <a:noFill/>
                    </a:lnL>
                    <a:lnR>
                      <a:noFill/>
                    </a:lnR>
                    <a:lnT>
                      <a:noFill/>
                    </a:lnT>
                    <a:lnB>
                      <a:noFill/>
                    </a:lnB>
                    <a:lnTlToBr>
                      <a:noFill/>
                    </a:lnTlToBr>
                    <a:lnBlToTr>
                      <a:noFill/>
                    </a:lnBlToTr>
                    <a:noFill/>
                  </a:tcPr>
                </a:tc>
                <a:tc hMerge="1">
                  <a:txBody>
                    <a:bodyPr/>
                    <a:lstStyle/>
                    <a:p>
                      <a:pPr rtl="1"/>
                      <a:endParaRPr lang="ar-SA"/>
                    </a:p>
                  </a:txBody>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17664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9.445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13262</a:t>
                      </a:r>
                    </a:p>
                  </a:txBody>
                  <a:tcPr horzOverflow="overflow">
                    <a:lnL>
                      <a:noFill/>
                    </a:lnL>
                    <a:lnR cap="flat">
                      <a:noFill/>
                    </a:lnR>
                    <a:lnT>
                      <a:noFill/>
                    </a:lnT>
                    <a:lnB>
                      <a:noFill/>
                    </a:lnB>
                    <a:lnTlToBr>
                      <a:noFill/>
                    </a:lnTlToBr>
                    <a:lnBlToTr>
                      <a:noFill/>
                    </a:lnBlToTr>
                    <a:noFill/>
                  </a:tcPr>
                </a:tc>
              </a:tr>
              <a:tr h="488950">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rgbClr val="6699FF"/>
                          </a:solidFill>
                          <a:effectLst/>
                          <a:latin typeface="Arial" pitchFamily="34" charset="0"/>
                          <a:cs typeface="Arial" pitchFamily="34" charset="0"/>
                        </a:rPr>
                        <a:t>1424</a:t>
                      </a:r>
                      <a:endParaRPr kumimoji="0" lang="en-US" sz="2800" b="0" i="0" u="none" strike="noStrike" cap="none" normalizeH="0" baseline="0" smtClean="0">
                        <a:ln>
                          <a:noFill/>
                        </a:ln>
                        <a:solidFill>
                          <a:srgbClr val="6699FF"/>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17.448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36710</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7.618</a:t>
                      </a:r>
                    </a:p>
                  </a:txBody>
                  <a:tcPr horzOverflow="overflow">
                    <a:lnL>
                      <a:noFill/>
                    </a:lnL>
                    <a:lnR>
                      <a:noFill/>
                    </a:lnR>
                    <a:lnT>
                      <a:noFill/>
                    </a:lnT>
                    <a:lnB>
                      <a:noFill/>
                    </a:lnB>
                    <a:lnTlToBr>
                      <a:noFill/>
                    </a:lnTlToBr>
                    <a:lnBlToTr>
                      <a:noFill/>
                    </a:lnBlToTr>
                    <a:noFill/>
                  </a:tcPr>
                </a:tc>
                <a:tc hMerge="1">
                  <a:txBody>
                    <a:bodyPr/>
                    <a:lstStyle/>
                    <a:p>
                      <a:pPr rtl="1"/>
                      <a:endParaRPr lang="ar-SA"/>
                    </a:p>
                  </a:txBody>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17813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9.529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13566</a:t>
                      </a:r>
                    </a:p>
                  </a:txBody>
                  <a:tcPr horzOverflow="overflow">
                    <a:lnL>
                      <a:noFill/>
                    </a:lnL>
                    <a:lnR cap="flat">
                      <a:noFill/>
                    </a:lnR>
                    <a:lnT>
                      <a:noFill/>
                    </a:lnT>
                    <a:lnB>
                      <a:noFill/>
                    </a:lnB>
                    <a:lnTlToBr>
                      <a:noFill/>
                    </a:lnTlToBr>
                    <a:lnBlToTr>
                      <a:noFill/>
                    </a:lnBlToTr>
                    <a:noFill/>
                  </a:tcPr>
                </a:tc>
              </a:tr>
              <a:tr h="180975">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rgbClr val="6699FF"/>
                          </a:solidFill>
                          <a:effectLst/>
                          <a:latin typeface="Arial" pitchFamily="34" charset="0"/>
                          <a:cs typeface="Arial" pitchFamily="34" charset="0"/>
                        </a:rPr>
                        <a:t>1425</a:t>
                      </a:r>
                      <a:endParaRPr kumimoji="0" lang="en-US" sz="2800" b="0" i="0" u="none" strike="noStrike" cap="none" normalizeH="0" baseline="0" smtClean="0">
                        <a:ln>
                          <a:noFill/>
                        </a:ln>
                        <a:solidFill>
                          <a:srgbClr val="6699FF"/>
                        </a:solidFill>
                        <a:effectLst/>
                        <a:latin typeface="Arial" pitchFamily="34" charset="0"/>
                        <a:cs typeface="Arial" pitchFamily="34"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dirty="0" smtClean="0">
                          <a:ln>
                            <a:noFill/>
                          </a:ln>
                          <a:solidFill>
                            <a:schemeClr val="hlink"/>
                          </a:solidFill>
                          <a:effectLst/>
                          <a:latin typeface="Arial" pitchFamily="34" charset="0"/>
                          <a:cs typeface="Arial" pitchFamily="34" charset="0"/>
                        </a:rPr>
                        <a:t>18.621</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dirty="0" smtClean="0">
                          <a:ln>
                            <a:noFill/>
                          </a:ln>
                          <a:solidFill>
                            <a:srgbClr val="3333CC"/>
                          </a:solidFill>
                          <a:effectLst/>
                          <a:latin typeface="Arial" pitchFamily="34" charset="0"/>
                          <a:cs typeface="Arial" pitchFamily="34" charset="0"/>
                        </a:rPr>
                        <a:t>41356</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8.856</a:t>
                      </a:r>
                    </a:p>
                  </a:txBody>
                  <a:tcPr horzOverflow="overflow">
                    <a:lnL>
                      <a:noFill/>
                    </a:lnL>
                    <a:lnR>
                      <a:noFill/>
                    </a:lnR>
                    <a:lnT>
                      <a:noFill/>
                    </a:lnT>
                    <a:lnB cap="flat">
                      <a:noFill/>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19421</a:t>
                      </a:r>
                    </a:p>
                  </a:txBody>
                  <a:tcPr horzOverflow="overflow">
                    <a:lnL>
                      <a:noFill/>
                    </a:lnL>
                    <a:lnR>
                      <a:noFill/>
                    </a:lnR>
                    <a:lnT>
                      <a:noFill/>
                    </a:lnT>
                    <a:lnB cap="flat">
                      <a:noFill/>
                    </a:lnB>
                    <a:lnTlToBr>
                      <a:noFill/>
                    </a:lnTlToBr>
                    <a:lnBlToTr>
                      <a:noFill/>
                    </a:lnBlToTr>
                    <a:noFill/>
                  </a:tcPr>
                </a:tc>
                <a:tc hMerge="1">
                  <a:txBody>
                    <a:bodyPr/>
                    <a:lstStyle/>
                    <a:p>
                      <a:pPr rtl="1"/>
                      <a:endParaRPr lang="ar-SA"/>
                    </a:p>
                  </a:txBody>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chemeClr val="hlink"/>
                          </a:solidFill>
                          <a:effectLst/>
                          <a:latin typeface="Arial" pitchFamily="34" charset="0"/>
                          <a:cs typeface="Arial" pitchFamily="34" charset="0"/>
                        </a:rPr>
                        <a:t>15.498</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1800" b="0" i="0" u="none" strike="noStrike" cap="none" normalizeH="0" baseline="0" smtClean="0">
                          <a:ln>
                            <a:noFill/>
                          </a:ln>
                          <a:solidFill>
                            <a:srgbClr val="3333CC"/>
                          </a:solidFill>
                          <a:effectLst/>
                          <a:latin typeface="Arial" pitchFamily="34" charset="0"/>
                          <a:cs typeface="Arial" pitchFamily="34" charset="0"/>
                        </a:rPr>
                        <a:t>17810</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69" name="Rectangle 849"/>
          <p:cNvSpPr>
            <a:spLocks noGrp="1" noChangeArrowheads="1"/>
          </p:cNvSpPr>
          <p:nvPr>
            <p:ph type="title"/>
          </p:nvPr>
        </p:nvSpPr>
        <p:spPr>
          <a:xfrm>
            <a:off x="576386" y="163488"/>
            <a:ext cx="8820150" cy="457200"/>
          </a:xfrm>
        </p:spPr>
        <p:txBody>
          <a:bodyPr/>
          <a:lstStyle/>
          <a:p>
            <a:r>
              <a:rPr lang="ar-SA" sz="2400" dirty="0" smtClean="0">
                <a:solidFill>
                  <a:schemeClr val="tx1"/>
                </a:solidFill>
              </a:rPr>
              <a:t>إجمالي المرافق والقوى العامه بالقطاع الصحي بالمملكه</a:t>
            </a:r>
            <a:endParaRPr lang="en-US" sz="2400" dirty="0">
              <a:solidFill>
                <a:schemeClr val="tx1"/>
              </a:solidFill>
            </a:endParaRPr>
          </a:p>
        </p:txBody>
      </p:sp>
      <p:graphicFrame>
        <p:nvGraphicFramePr>
          <p:cNvPr id="119187" name="Group 2451"/>
          <p:cNvGraphicFramePr>
            <a:graphicFrameLocks noGrp="1"/>
          </p:cNvGraphicFramePr>
          <p:nvPr>
            <p:ph type="tbl" idx="1"/>
          </p:nvPr>
        </p:nvGraphicFramePr>
        <p:xfrm>
          <a:off x="395536" y="836613"/>
          <a:ext cx="7543800" cy="4894581"/>
        </p:xfrm>
        <a:graphic>
          <a:graphicData uri="http://schemas.openxmlformats.org/drawingml/2006/table">
            <a:tbl>
              <a:tblPr rtl="1"/>
              <a:tblGrid>
                <a:gridCol w="646112"/>
                <a:gridCol w="669925"/>
                <a:gridCol w="528638"/>
                <a:gridCol w="600075"/>
                <a:gridCol w="646112"/>
                <a:gridCol w="646113"/>
                <a:gridCol w="646112"/>
                <a:gridCol w="646113"/>
                <a:gridCol w="679450"/>
                <a:gridCol w="604837"/>
                <a:gridCol w="623888"/>
                <a:gridCol w="606425"/>
              </a:tblGrid>
              <a:tr h="344488">
                <a:tc gridSpan="4">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Arial" pitchFamily="34" charset="0"/>
                          <a:cs typeface="Times New Roman" pitchFamily="18" charset="0"/>
                        </a:rPr>
                        <a:t>2002</a:t>
                      </a:r>
                      <a:endParaRPr kumimoji="0" 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5715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57150" cap="flat" cmpd="sng" algn="ctr">
                      <a:solidFill>
                        <a:schemeClr val="tx1"/>
                      </a:solidFill>
                      <a:prstDash val="sysDash"/>
                      <a:miter lim="800000"/>
                      <a:headEnd type="none" w="med" len="med"/>
                      <a:tailEnd type="none" w="med" len="med"/>
                    </a:lnT>
                    <a:lnB w="57150" cap="flat" cmpd="sng" algn="ctr">
                      <a:solidFill>
                        <a:schemeClr val="tx1"/>
                      </a:solidFill>
                      <a:prstDash val="sysDash"/>
                      <a:miter lim="800000"/>
                      <a:headEnd type="none" w="med" len="med"/>
                      <a:tailEnd type="none" w="med" len="med"/>
                    </a:lnB>
                    <a:lnTlToBr>
                      <a:noFill/>
                    </a:lnTlToBr>
                    <a:lnBlToTr>
                      <a:noFill/>
                    </a:lnBlToTr>
                    <a:no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Forte" pitchFamily="66" charset="0"/>
                          <a:cs typeface="Times New Roman" pitchFamily="18" charset="0"/>
                        </a:rPr>
                        <a:t>2003</a:t>
                      </a:r>
                      <a:endParaRPr kumimoji="0" 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5715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57150" cap="flat" cmpd="sng" algn="ctr">
                      <a:solidFill>
                        <a:schemeClr val="tx1"/>
                      </a:solidFill>
                      <a:prstDash val="sysDash"/>
                      <a:miter lim="800000"/>
                      <a:headEnd type="none" w="med" len="med"/>
                      <a:tailEnd type="none" w="med" len="med"/>
                    </a:lnT>
                    <a:lnB w="57150" cap="flat" cmpd="sng" algn="ctr">
                      <a:solidFill>
                        <a:schemeClr val="tx1"/>
                      </a:solidFill>
                      <a:prstDash val="sysDash"/>
                      <a:miter lim="800000"/>
                      <a:headEnd type="none" w="med" len="med"/>
                      <a:tailEnd type="none" w="med" len="med"/>
                    </a:lnB>
                    <a:lnTlToBr>
                      <a:noFill/>
                    </a:lnTlToBr>
                    <a:lnBlToTr>
                      <a:noFill/>
                    </a:lnBlToTr>
                    <a:no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Arial" pitchFamily="34" charset="0"/>
                          <a:cs typeface="Times New Roman" pitchFamily="18" charset="0"/>
                        </a:rPr>
                        <a:t>2004</a:t>
                      </a:r>
                      <a:endParaRPr kumimoji="0" 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5715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57150" cap="flat" cmpd="sng" algn="ctr">
                      <a:solidFill>
                        <a:schemeClr val="tx1"/>
                      </a:solidFill>
                      <a:prstDash val="sysDash"/>
                      <a:miter lim="800000"/>
                      <a:headEnd type="none" w="med" len="med"/>
                      <a:tailEnd type="none" w="med" len="med"/>
                    </a:lnT>
                    <a:lnB w="57150" cap="flat" cmpd="sng" algn="ctr">
                      <a:solidFill>
                        <a:schemeClr val="tx1"/>
                      </a:solidFill>
                      <a:prstDash val="sysDash"/>
                      <a:miter lim="800000"/>
                      <a:headEnd type="none" w="med" len="med"/>
                      <a:tailEnd type="none" w="med" len="med"/>
                    </a:lnB>
                    <a:lnTlToBr>
                      <a:noFill/>
                    </a:lnTlToBr>
                    <a:lnBlToTr>
                      <a:noFill/>
                    </a:lnBlToTr>
                    <a:no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68897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وزارة الصحة</a:t>
                      </a:r>
                      <a:endParaRPr kumimoji="0" lang="ar-SA" sz="1400" b="1" i="1"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5715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الجهات الحكومية الأخرى</a:t>
                      </a:r>
                      <a:endParaRPr kumimoji="0" lang="ar-SA" sz="1400" b="1" i="1"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5715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القطاع الخاص</a:t>
                      </a:r>
                      <a:endParaRPr kumimoji="0" lang="ar-SA" sz="1400" b="1" i="1"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5715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المجموع</a:t>
                      </a:r>
                      <a:endParaRPr kumimoji="0" lang="ar-SA" sz="1400" b="1" i="1"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5715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وزارة الصحة</a:t>
                      </a:r>
                      <a:endParaRPr kumimoji="0" lang="ar-SA" sz="1400" b="1" i="1"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5715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الجهات الحكومية الأخرى</a:t>
                      </a:r>
                      <a:endParaRPr kumimoji="0" lang="ar-SA" sz="1400" b="1" i="1"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5715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القطاع الخاص</a:t>
                      </a:r>
                      <a:endParaRPr kumimoji="0" lang="ar-SA" sz="1400" b="1" i="1"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5715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المجموع</a:t>
                      </a:r>
                      <a:endParaRPr kumimoji="0" lang="ar-SA" sz="1400" b="1" i="1"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5715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وزارة الصحة</a:t>
                      </a:r>
                      <a:endParaRPr kumimoji="0" lang="ar-SA" sz="1400" b="1" i="1"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5715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الجهات الحكومية الأخرى</a:t>
                      </a:r>
                      <a:endParaRPr kumimoji="0" lang="ar-SA" sz="1400" b="1" i="1"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5715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القطاع الخاص</a:t>
                      </a:r>
                      <a:endParaRPr kumimoji="0" lang="ar-SA" sz="1400" b="1" i="1"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5715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1"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المجموع</a:t>
                      </a:r>
                      <a:endParaRPr kumimoji="0" lang="ar-SA" sz="1400" b="1" i="1"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5715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r>
              <a:tr h="406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1804</a:t>
                      </a:r>
                      <a:endParaRPr kumimoji="0" lang="ar-SA" sz="12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1804</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1809</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1809</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1824</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1824</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r>
              <a:tr h="40322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a:t>
                      </a:r>
                      <a:endParaRPr kumimoji="0" lang="ar-SA" sz="12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744</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744</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750</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750</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990</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990</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r>
              <a:tr h="4000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194</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40</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101</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335</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196</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41</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103</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340</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200</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40</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105</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545</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r>
              <a:tr h="4318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28410</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9576</a:t>
                      </a:r>
                      <a:endParaRPr kumimoji="0" lang="ar-SA" sz="12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9834</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47820</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28531</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9618</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9893</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48042</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28751</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10300</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10121</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49172</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r>
              <a:tr h="6540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16477</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7588</a:t>
                      </a:r>
                      <a:endParaRPr kumimoji="0" lang="ar-SA" sz="12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9445</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33510</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17448</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7618</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9529</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34595</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28575"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17623</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9331</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9713</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36667</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r>
              <a:tr h="6556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36495</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17664</a:t>
                      </a:r>
                      <a:endParaRPr kumimoji="0" lang="ar-SA" sz="12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13262</a:t>
                      </a:r>
                      <a:endParaRPr kumimoji="0" lang="ar-SA" sz="12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67421</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36710</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17813</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13566</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68089</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28575"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38019</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20368</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14118</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72505</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12700" cap="flat" cmpd="sng" algn="ctr">
                      <a:solidFill>
                        <a:schemeClr val="tx1"/>
                      </a:solidFill>
                      <a:prstDash val="sysDash"/>
                      <a:miter lim="800000"/>
                      <a:headEnd type="none" w="med" len="med"/>
                      <a:tailEnd type="none" w="med" len="med"/>
                    </a:lnB>
                    <a:lnTlToBr>
                      <a:noFill/>
                    </a:lnTlToBr>
                    <a:lnBlToTr>
                      <a:noFill/>
                    </a:lnBlToTr>
                    <a:noFill/>
                  </a:tcPr>
                </a:tc>
              </a:tr>
              <a:tr h="6540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18665</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5715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11012</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5715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9923</a:t>
                      </a:r>
                      <a:endParaRPr kumimoji="0" lang="ar-SA" sz="12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5715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39600</a:t>
                      </a:r>
                      <a:endParaRPr kumimoji="0" lang="ar-SA" sz="12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5715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18723</a:t>
                      </a:r>
                      <a:endParaRPr kumimoji="0" lang="ar-SA" sz="12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5715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11322</a:t>
                      </a:r>
                      <a:endParaRPr kumimoji="0" lang="ar-SA" sz="12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5715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Black" pitchFamily="34" charset="0"/>
                          <a:ea typeface="Times New Roman" pitchFamily="18" charset="0"/>
                          <a:cs typeface="Traditional Arabic" pitchFamily="18" charset="-78"/>
                        </a:rPr>
                        <a:t>9980</a:t>
                      </a:r>
                      <a:endPar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5715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40025</a:t>
                      </a:r>
                      <a:endParaRPr kumimoji="0" lang="ar-SA" sz="12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5715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23369</a:t>
                      </a:r>
                      <a:endParaRPr kumimoji="0" lang="ar-SA" sz="12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57150" cap="flat" cmpd="sng" algn="ctr">
                      <a:solidFill>
                        <a:schemeClr val="tx1"/>
                      </a:solidFill>
                      <a:prstDash val="sysDash"/>
                      <a:miter lim="800000"/>
                      <a:headEnd type="none" w="med" len="med"/>
                      <a:tailEnd type="none" w="med" len="med"/>
                    </a:lnL>
                    <a:lnR w="28575"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5715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14041</a:t>
                      </a:r>
                      <a:endParaRPr kumimoji="0" lang="ar-SA" sz="12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28575"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5715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6855</a:t>
                      </a:r>
                      <a:endParaRPr kumimoji="0" lang="ar-SA" sz="12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1270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57150" cap="flat" cmpd="sng" algn="ctr">
                      <a:solidFill>
                        <a:schemeClr val="tx1"/>
                      </a:solidFill>
                      <a:prstDash val="sysDash"/>
                      <a:miter lim="800000"/>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Arial Black" pitchFamily="34" charset="0"/>
                          <a:ea typeface="Times New Roman" pitchFamily="18" charset="0"/>
                          <a:cs typeface="Traditional Arabic" pitchFamily="18" charset="-78"/>
                        </a:rPr>
                        <a:t>44265</a:t>
                      </a:r>
                      <a:endParaRPr kumimoji="0" lang="ar-SA" sz="12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18" charset="-78"/>
                      </a:endParaRPr>
                    </a:p>
                  </a:txBody>
                  <a:tcPr horzOverflow="overflow">
                    <a:lnL w="12700" cap="flat" cmpd="sng" algn="ctr">
                      <a:solidFill>
                        <a:schemeClr val="tx1"/>
                      </a:solidFill>
                      <a:prstDash val="sysDash"/>
                      <a:miter lim="800000"/>
                      <a:headEnd type="none" w="med" len="med"/>
                      <a:tailEnd type="none" w="med" len="med"/>
                    </a:lnL>
                    <a:lnR w="57150" cap="flat" cmpd="sng" algn="ctr">
                      <a:solidFill>
                        <a:schemeClr val="tx1"/>
                      </a:solidFill>
                      <a:prstDash val="sysDash"/>
                      <a:miter lim="800000"/>
                      <a:headEnd type="none" w="med" len="med"/>
                      <a:tailEnd type="none" w="med" len="med"/>
                    </a:lnR>
                    <a:lnT w="12700" cap="flat" cmpd="sng" algn="ctr">
                      <a:solidFill>
                        <a:schemeClr val="tx1"/>
                      </a:solidFill>
                      <a:prstDash val="sysDash"/>
                      <a:miter lim="800000"/>
                      <a:headEnd type="none" w="med" len="med"/>
                      <a:tailEnd type="none" w="med" len="med"/>
                    </a:lnT>
                    <a:lnB w="57150" cap="flat" cmpd="sng" algn="ctr">
                      <a:solidFill>
                        <a:schemeClr val="tx1"/>
                      </a:solidFill>
                      <a:prstDash val="sysDash"/>
                      <a:miter lim="800000"/>
                      <a:headEnd type="none" w="med" len="med"/>
                      <a:tailEnd type="none" w="med" len="med"/>
                    </a:lnB>
                    <a:lnTlToBr>
                      <a:noFill/>
                    </a:lnTlToBr>
                    <a:lnBlToTr>
                      <a:noFill/>
                    </a:lnBlToTr>
                    <a:noFill/>
                  </a:tcPr>
                </a:tc>
              </a:tr>
            </a:tbl>
          </a:graphicData>
        </a:graphic>
      </p:graphicFrame>
      <p:sp>
        <p:nvSpPr>
          <p:cNvPr id="118849" name="Text Box 2113"/>
          <p:cNvSpPr txBox="1">
            <a:spLocks noChangeArrowheads="1"/>
          </p:cNvSpPr>
          <p:nvPr/>
        </p:nvSpPr>
        <p:spPr bwMode="auto">
          <a:xfrm>
            <a:off x="7704708" y="2131343"/>
            <a:ext cx="1547812" cy="304800"/>
          </a:xfrm>
          <a:prstGeom prst="rect">
            <a:avLst/>
          </a:prstGeom>
          <a:noFill/>
          <a:ln w="9525">
            <a:noFill/>
            <a:miter lim="800000"/>
            <a:headEnd/>
            <a:tailEnd/>
          </a:ln>
          <a:effectLst/>
        </p:spPr>
        <p:txBody>
          <a:bodyPr>
            <a:spAutoFit/>
          </a:bodyPr>
          <a:lstStyle/>
          <a:p>
            <a:pPr algn="ctr">
              <a:spcBef>
                <a:spcPct val="50000"/>
              </a:spcBef>
            </a:pPr>
            <a:r>
              <a:rPr lang="ar-SA" sz="1400" b="1" dirty="0">
                <a:effectLst/>
                <a:cs typeface="Times New Roman" pitchFamily="18" charset="0"/>
              </a:rPr>
              <a:t>المراكز الصحيه </a:t>
            </a:r>
            <a:endParaRPr lang="en-US" sz="1400" b="1" dirty="0">
              <a:effectLst/>
              <a:cs typeface="Times New Roman" pitchFamily="18" charset="0"/>
            </a:endParaRPr>
          </a:p>
        </p:txBody>
      </p:sp>
      <p:sp>
        <p:nvSpPr>
          <p:cNvPr id="118850" name="Text Box 2114"/>
          <p:cNvSpPr txBox="1">
            <a:spLocks noChangeArrowheads="1"/>
          </p:cNvSpPr>
          <p:nvPr/>
        </p:nvSpPr>
        <p:spPr bwMode="auto">
          <a:xfrm>
            <a:off x="7740352" y="2564730"/>
            <a:ext cx="1547812" cy="304800"/>
          </a:xfrm>
          <a:prstGeom prst="rect">
            <a:avLst/>
          </a:prstGeom>
          <a:noFill/>
          <a:ln w="9525">
            <a:noFill/>
            <a:miter lim="800000"/>
            <a:headEnd/>
            <a:tailEnd/>
          </a:ln>
          <a:effectLst/>
        </p:spPr>
        <p:txBody>
          <a:bodyPr>
            <a:spAutoFit/>
          </a:bodyPr>
          <a:lstStyle/>
          <a:p>
            <a:pPr algn="ctr">
              <a:spcBef>
                <a:spcPct val="50000"/>
              </a:spcBef>
            </a:pPr>
            <a:r>
              <a:rPr lang="ar-SA" sz="1400" b="1" i="1" dirty="0">
                <a:effectLst/>
                <a:cs typeface="Times New Roman" pitchFamily="18" charset="0"/>
              </a:rPr>
              <a:t>المستوصفات الأهلي</a:t>
            </a:r>
            <a:r>
              <a:rPr lang="ar-SA" sz="1400" b="1" dirty="0">
                <a:effectLst/>
                <a:cs typeface="Times New Roman" pitchFamily="18" charset="0"/>
              </a:rPr>
              <a:t>ه</a:t>
            </a:r>
            <a:endParaRPr lang="en-US" sz="1400" b="1" dirty="0">
              <a:effectLst/>
              <a:cs typeface="Times New Roman" pitchFamily="18" charset="0"/>
            </a:endParaRPr>
          </a:p>
        </p:txBody>
      </p:sp>
      <p:sp>
        <p:nvSpPr>
          <p:cNvPr id="118851" name="Text Box 2115"/>
          <p:cNvSpPr txBox="1">
            <a:spLocks noChangeArrowheads="1"/>
          </p:cNvSpPr>
          <p:nvPr/>
        </p:nvSpPr>
        <p:spPr bwMode="auto">
          <a:xfrm>
            <a:off x="7596188" y="3067968"/>
            <a:ext cx="1547812" cy="304800"/>
          </a:xfrm>
          <a:prstGeom prst="rect">
            <a:avLst/>
          </a:prstGeom>
          <a:noFill/>
          <a:ln w="9525">
            <a:noFill/>
            <a:miter lim="800000"/>
            <a:headEnd/>
            <a:tailEnd/>
          </a:ln>
          <a:effectLst/>
        </p:spPr>
        <p:txBody>
          <a:bodyPr>
            <a:spAutoFit/>
          </a:bodyPr>
          <a:lstStyle/>
          <a:p>
            <a:pPr algn="ctr">
              <a:spcBef>
                <a:spcPct val="50000"/>
              </a:spcBef>
            </a:pPr>
            <a:r>
              <a:rPr lang="ar-SA" sz="1400" b="1" dirty="0">
                <a:effectLst/>
                <a:cs typeface="Times New Roman" pitchFamily="18" charset="0"/>
              </a:rPr>
              <a:t>المستشفيات </a:t>
            </a:r>
            <a:endParaRPr lang="en-US" sz="1400" b="1" dirty="0">
              <a:effectLst/>
              <a:cs typeface="Times New Roman" pitchFamily="18" charset="0"/>
            </a:endParaRPr>
          </a:p>
        </p:txBody>
      </p:sp>
      <p:sp>
        <p:nvSpPr>
          <p:cNvPr id="118852" name="Text Box 2116"/>
          <p:cNvSpPr txBox="1">
            <a:spLocks noChangeArrowheads="1"/>
          </p:cNvSpPr>
          <p:nvPr/>
        </p:nvSpPr>
        <p:spPr bwMode="auto">
          <a:xfrm>
            <a:off x="7596188" y="3356893"/>
            <a:ext cx="1547812" cy="304800"/>
          </a:xfrm>
          <a:prstGeom prst="rect">
            <a:avLst/>
          </a:prstGeom>
          <a:noFill/>
          <a:ln w="9525">
            <a:noFill/>
            <a:miter lim="800000"/>
            <a:headEnd/>
            <a:tailEnd/>
          </a:ln>
          <a:effectLst/>
        </p:spPr>
        <p:txBody>
          <a:bodyPr>
            <a:spAutoFit/>
          </a:bodyPr>
          <a:lstStyle/>
          <a:p>
            <a:pPr algn="ctr">
              <a:spcBef>
                <a:spcPct val="50000"/>
              </a:spcBef>
            </a:pPr>
            <a:r>
              <a:rPr lang="ar-SA" sz="1400" b="1" dirty="0">
                <a:effectLst/>
                <a:cs typeface="Times New Roman" pitchFamily="18" charset="0"/>
              </a:rPr>
              <a:t>الأسرة </a:t>
            </a:r>
            <a:endParaRPr lang="en-US" sz="1400" b="1" dirty="0">
              <a:effectLst/>
              <a:cs typeface="Times New Roman" pitchFamily="18" charset="0"/>
            </a:endParaRPr>
          </a:p>
        </p:txBody>
      </p:sp>
      <p:sp>
        <p:nvSpPr>
          <p:cNvPr id="118853" name="Text Box 2117"/>
          <p:cNvSpPr txBox="1">
            <a:spLocks noChangeArrowheads="1"/>
          </p:cNvSpPr>
          <p:nvPr/>
        </p:nvSpPr>
        <p:spPr bwMode="auto">
          <a:xfrm>
            <a:off x="7596188" y="3860130"/>
            <a:ext cx="1547812" cy="304800"/>
          </a:xfrm>
          <a:prstGeom prst="rect">
            <a:avLst/>
          </a:prstGeom>
          <a:noFill/>
          <a:ln w="9525">
            <a:noFill/>
            <a:miter lim="800000"/>
            <a:headEnd/>
            <a:tailEnd/>
          </a:ln>
          <a:effectLst/>
        </p:spPr>
        <p:txBody>
          <a:bodyPr>
            <a:spAutoFit/>
          </a:bodyPr>
          <a:lstStyle/>
          <a:p>
            <a:pPr algn="ctr">
              <a:spcBef>
                <a:spcPct val="50000"/>
              </a:spcBef>
            </a:pPr>
            <a:r>
              <a:rPr lang="ar-SA" sz="1400" b="1" dirty="0">
                <a:effectLst/>
                <a:cs typeface="Times New Roman" pitchFamily="18" charset="0"/>
              </a:rPr>
              <a:t>الأطباء </a:t>
            </a:r>
            <a:endParaRPr lang="en-US" sz="1400" b="1" dirty="0">
              <a:effectLst/>
              <a:cs typeface="Times New Roman" pitchFamily="18" charset="0"/>
            </a:endParaRPr>
          </a:p>
        </p:txBody>
      </p:sp>
      <p:sp>
        <p:nvSpPr>
          <p:cNvPr id="118854" name="Text Box 2118"/>
          <p:cNvSpPr txBox="1">
            <a:spLocks noChangeArrowheads="1"/>
          </p:cNvSpPr>
          <p:nvPr/>
        </p:nvSpPr>
        <p:spPr bwMode="auto">
          <a:xfrm>
            <a:off x="7596188" y="4507830"/>
            <a:ext cx="1547812" cy="304800"/>
          </a:xfrm>
          <a:prstGeom prst="rect">
            <a:avLst/>
          </a:prstGeom>
          <a:noFill/>
          <a:ln w="9525">
            <a:noFill/>
            <a:miter lim="800000"/>
            <a:headEnd/>
            <a:tailEnd/>
          </a:ln>
          <a:effectLst/>
        </p:spPr>
        <p:txBody>
          <a:bodyPr>
            <a:spAutoFit/>
          </a:bodyPr>
          <a:lstStyle/>
          <a:p>
            <a:pPr algn="ctr">
              <a:spcBef>
                <a:spcPct val="50000"/>
              </a:spcBef>
            </a:pPr>
            <a:r>
              <a:rPr lang="ar-SA" sz="1400" b="1" dirty="0">
                <a:effectLst/>
                <a:cs typeface="Times New Roman" pitchFamily="18" charset="0"/>
              </a:rPr>
              <a:t>التمريض </a:t>
            </a:r>
            <a:endParaRPr lang="en-US" sz="1400" b="1" dirty="0">
              <a:effectLst/>
              <a:cs typeface="Times New Roman" pitchFamily="18" charset="0"/>
            </a:endParaRPr>
          </a:p>
        </p:txBody>
      </p:sp>
      <p:sp>
        <p:nvSpPr>
          <p:cNvPr id="118855" name="Text Box 2119"/>
          <p:cNvSpPr txBox="1">
            <a:spLocks noChangeArrowheads="1"/>
          </p:cNvSpPr>
          <p:nvPr/>
        </p:nvSpPr>
        <p:spPr bwMode="auto">
          <a:xfrm>
            <a:off x="7596188" y="5284440"/>
            <a:ext cx="1547812" cy="304800"/>
          </a:xfrm>
          <a:prstGeom prst="rect">
            <a:avLst/>
          </a:prstGeom>
          <a:noFill/>
          <a:ln w="9525">
            <a:noFill/>
            <a:miter lim="800000"/>
            <a:headEnd/>
            <a:tailEnd/>
          </a:ln>
          <a:effectLst/>
        </p:spPr>
        <p:txBody>
          <a:bodyPr>
            <a:spAutoFit/>
          </a:bodyPr>
          <a:lstStyle/>
          <a:p>
            <a:pPr algn="ctr">
              <a:spcBef>
                <a:spcPct val="50000"/>
              </a:spcBef>
            </a:pPr>
            <a:r>
              <a:rPr lang="ar-SA" sz="1400" b="1" dirty="0">
                <a:effectLst/>
                <a:cs typeface="Times New Roman" pitchFamily="18" charset="0"/>
              </a:rPr>
              <a:t>الفئات الطبية المساعده </a:t>
            </a:r>
            <a:endParaRPr lang="en-US" sz="1400" b="1" dirty="0">
              <a:effectLst/>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4"/>
          <p:cNvSpPr>
            <a:spLocks noGrp="1"/>
          </p:cNvSpPr>
          <p:nvPr>
            <p:ph type="sldNum" sz="quarter" idx="12"/>
          </p:nvPr>
        </p:nvSpPr>
        <p:spPr/>
        <p:txBody>
          <a:bodyPr/>
          <a:lstStyle/>
          <a:p>
            <a:fld id="{7FC2D59A-F4BD-4F89-BD1C-B0811D4AF6DA}" type="slidenum">
              <a:rPr lang="ar-SA"/>
              <a:pPr/>
              <a:t>57</a:t>
            </a:fld>
            <a:endParaRPr lang="en-US"/>
          </a:p>
        </p:txBody>
      </p:sp>
      <p:sp>
        <p:nvSpPr>
          <p:cNvPr id="95234" name="Rectangle 2"/>
          <p:cNvSpPr>
            <a:spLocks noChangeArrowheads="1"/>
          </p:cNvSpPr>
          <p:nvPr/>
        </p:nvSpPr>
        <p:spPr bwMode="auto">
          <a:xfrm>
            <a:off x="2057400" y="3048000"/>
            <a:ext cx="2606675" cy="762000"/>
          </a:xfrm>
          <a:prstGeom prst="rect">
            <a:avLst/>
          </a:prstGeom>
          <a:noFill/>
          <a:ln w="9525">
            <a:noFill/>
            <a:miter lim="800000"/>
            <a:headEnd/>
            <a:tailEnd/>
          </a:ln>
          <a:effectLst/>
        </p:spPr>
        <p:txBody>
          <a:bodyPr>
            <a:spAutoFit/>
          </a:bodyPr>
          <a:lstStyle/>
          <a:p>
            <a:endParaRPr lang="ar-SA" sz="4400">
              <a:solidFill>
                <a:schemeClr val="tx2"/>
              </a:solidFill>
              <a:effectLst/>
              <a:latin typeface="Arial Black" pitchFamily="34" charset="0"/>
            </a:endParaRPr>
          </a:p>
        </p:txBody>
      </p:sp>
      <p:sp>
        <p:nvSpPr>
          <p:cNvPr id="95236" name="Rectangle 4"/>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endParaRPr lang="ar-SA" sz="4400">
              <a:solidFill>
                <a:schemeClr val="tx2"/>
              </a:solidFill>
              <a:effectLst/>
              <a:latin typeface="Arial Black" pitchFamily="34" charset="0"/>
            </a:endParaRPr>
          </a:p>
        </p:txBody>
      </p:sp>
      <p:sp>
        <p:nvSpPr>
          <p:cNvPr id="95239" name="Text Box 7"/>
          <p:cNvSpPr txBox="1">
            <a:spLocks noChangeArrowheads="1"/>
          </p:cNvSpPr>
          <p:nvPr/>
        </p:nvSpPr>
        <p:spPr bwMode="auto">
          <a:xfrm>
            <a:off x="609600" y="533400"/>
            <a:ext cx="7391400" cy="369332"/>
          </a:xfrm>
          <a:prstGeom prst="rect">
            <a:avLst/>
          </a:prstGeom>
          <a:noFill/>
          <a:ln w="9525">
            <a:noFill/>
            <a:miter lim="800000"/>
            <a:headEnd/>
            <a:tailEnd/>
          </a:ln>
          <a:effectLst/>
        </p:spPr>
        <p:txBody>
          <a:bodyPr>
            <a:spAutoFit/>
          </a:bodyPr>
          <a:lstStyle/>
          <a:p>
            <a:pPr algn="ctr">
              <a:spcBef>
                <a:spcPct val="50000"/>
              </a:spcBef>
            </a:pPr>
            <a:r>
              <a:rPr lang="ar-SA" b="1" dirty="0">
                <a:effectLst>
                  <a:outerShdw blurRad="38100" dist="38100" dir="2700000" algn="tl">
                    <a:srgbClr val="C0C0C0"/>
                  </a:outerShdw>
                </a:effectLst>
              </a:rPr>
              <a:t>ميزانية الصحة في السنوات </a:t>
            </a:r>
            <a:r>
              <a:rPr lang="ar-SA" b="1" dirty="0">
                <a:effectLst>
                  <a:outerShdw blurRad="38100" dist="38100" dir="2700000" algn="tl">
                    <a:srgbClr val="C0C0C0"/>
                  </a:outerShdw>
                </a:effectLst>
                <a:cs typeface="Times New Roman" pitchFamily="18" charset="0"/>
              </a:rPr>
              <a:t>1999 إلى 2005</a:t>
            </a:r>
            <a:endParaRPr lang="en-US" b="1" dirty="0">
              <a:effectLst>
                <a:outerShdw blurRad="38100" dist="38100" dir="2700000" algn="tl">
                  <a:srgbClr val="C0C0C0"/>
                </a:outerShdw>
              </a:effectLst>
              <a:cs typeface="Times New Roman" pitchFamily="18" charset="0"/>
            </a:endParaRPr>
          </a:p>
        </p:txBody>
      </p:sp>
      <p:sp>
        <p:nvSpPr>
          <p:cNvPr id="95240" name="Text Box 8"/>
          <p:cNvSpPr txBox="1">
            <a:spLocks noChangeArrowheads="1"/>
          </p:cNvSpPr>
          <p:nvPr/>
        </p:nvSpPr>
        <p:spPr bwMode="auto">
          <a:xfrm>
            <a:off x="762000" y="1066800"/>
            <a:ext cx="7391400" cy="369332"/>
          </a:xfrm>
          <a:prstGeom prst="rect">
            <a:avLst/>
          </a:prstGeom>
          <a:noFill/>
          <a:ln w="9525">
            <a:noFill/>
            <a:miter lim="800000"/>
            <a:headEnd/>
            <a:tailEnd/>
          </a:ln>
          <a:effectLst/>
        </p:spPr>
        <p:txBody>
          <a:bodyPr>
            <a:spAutoFit/>
          </a:bodyPr>
          <a:lstStyle/>
          <a:p>
            <a:pPr algn="ctr">
              <a:spcBef>
                <a:spcPct val="50000"/>
              </a:spcBef>
            </a:pPr>
            <a:r>
              <a:rPr lang="ar-SA" b="1" dirty="0">
                <a:effectLst>
                  <a:outerShdw blurRad="38100" dist="38100" dir="2700000" algn="tl">
                    <a:srgbClr val="C0C0C0"/>
                  </a:outerShdw>
                </a:effectLst>
              </a:rPr>
              <a:t>( بملايين الريالات ) </a:t>
            </a:r>
            <a:endParaRPr lang="en-US" b="1" dirty="0">
              <a:effectLst>
                <a:outerShdw blurRad="38100" dist="38100" dir="2700000" algn="tl">
                  <a:srgbClr val="C0C0C0"/>
                </a:outerShdw>
              </a:effectLst>
            </a:endParaRPr>
          </a:p>
        </p:txBody>
      </p:sp>
      <p:graphicFrame>
        <p:nvGraphicFramePr>
          <p:cNvPr id="119842" name="Group 34"/>
          <p:cNvGraphicFramePr>
            <a:graphicFrameLocks noGrp="1"/>
          </p:cNvGraphicFramePr>
          <p:nvPr>
            <p:ph/>
          </p:nvPr>
        </p:nvGraphicFramePr>
        <p:xfrm>
          <a:off x="1763713" y="1700213"/>
          <a:ext cx="5351462" cy="4365626"/>
        </p:xfrm>
        <a:graphic>
          <a:graphicData uri="http://schemas.openxmlformats.org/drawingml/2006/table">
            <a:tbl>
              <a:tblPr rtl="1"/>
              <a:tblGrid>
                <a:gridCol w="2674937"/>
                <a:gridCol w="2676525"/>
              </a:tblGrid>
              <a:tr h="546100">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السنة</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ميزانية الصحة</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44513">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1999</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15152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46100">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2000</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16381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46100">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2001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18089</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46100">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2002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18970</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44513">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2003</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16767</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46100">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2004</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17971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46100">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2005</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23057</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blinds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p:nvPr>
        </p:nvSpPr>
        <p:spPr>
          <a:xfrm>
            <a:off x="539552" y="441325"/>
            <a:ext cx="7920880" cy="1311275"/>
          </a:xfrm>
        </p:spPr>
        <p:txBody>
          <a:bodyPr/>
          <a:lstStyle/>
          <a:p>
            <a:r>
              <a:rPr lang="ar-SA" sz="3600" dirty="0"/>
              <a:t>توزيع اعتمادات ميزانية العام المالي </a:t>
            </a:r>
            <a:r>
              <a:rPr lang="ar-SA" sz="3600" dirty="0" smtClean="0"/>
              <a:t/>
            </a:r>
            <a:br>
              <a:rPr lang="ar-SA" sz="3600" dirty="0" smtClean="0"/>
            </a:br>
            <a:r>
              <a:rPr lang="ar-SA" sz="3600" dirty="0" smtClean="0"/>
              <a:t>1425 </a:t>
            </a:r>
            <a:r>
              <a:rPr lang="ar-SA" sz="3600" dirty="0"/>
              <a:t>/ 1426 هـ ( 2005 </a:t>
            </a:r>
            <a:r>
              <a:rPr lang="ar-SA" sz="3600" dirty="0" smtClean="0"/>
              <a:t>)</a:t>
            </a:r>
            <a:br>
              <a:rPr lang="ar-SA" sz="3600" dirty="0" smtClean="0"/>
            </a:br>
            <a:r>
              <a:rPr lang="ar-SA" sz="3600" dirty="0" smtClean="0"/>
              <a:t>حسب </a:t>
            </a:r>
            <a:r>
              <a:rPr lang="ar-SA" sz="3600" dirty="0"/>
              <a:t>القطاعات الرئيسية</a:t>
            </a:r>
            <a:r>
              <a:rPr lang="ar-SA" dirty="0"/>
              <a:t> </a:t>
            </a:r>
            <a:endParaRPr lang="en-US" dirty="0"/>
          </a:p>
        </p:txBody>
      </p:sp>
      <p:graphicFrame>
        <p:nvGraphicFramePr>
          <p:cNvPr id="125957" name="Object 5"/>
          <p:cNvGraphicFramePr>
            <a:graphicFrameLocks noChangeAspect="1"/>
          </p:cNvGraphicFramePr>
          <p:nvPr>
            <p:ph idx="1"/>
          </p:nvPr>
        </p:nvGraphicFramePr>
        <p:xfrm>
          <a:off x="623561" y="2060848"/>
          <a:ext cx="8052895" cy="4392488"/>
        </p:xfrm>
        <a:graphic>
          <a:graphicData uri="http://schemas.openxmlformats.org/presentationml/2006/ole">
            <p:oleObj spid="_x0000_s14338" name="Chart" r:id="rId3" imgW="7543768" imgH="4114867" progId="MSGraph.Chart.8">
              <p:embed followColorScheme="full"/>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ar-SA" dirty="0" smtClean="0">
                <a:solidFill>
                  <a:schemeClr val="tx1"/>
                </a:solidFill>
                <a:effectLst>
                  <a:outerShdw blurRad="38100" dist="38100" dir="2700000" algn="tl">
                    <a:srgbClr val="000000"/>
                  </a:outerShdw>
                </a:effectLst>
                <a:latin typeface="Comic Sans MS" pitchFamily="66" charset="0"/>
              </a:rPr>
              <a:t>The promises of future</a:t>
            </a:r>
            <a:endParaRPr lang="ar-SA" dirty="0">
              <a:solidFill>
                <a:schemeClr val="tx1"/>
              </a:solidFill>
            </a:endParaRPr>
          </a:p>
        </p:txBody>
      </p:sp>
      <p:sp>
        <p:nvSpPr>
          <p:cNvPr id="82947" name="Rectangle 3"/>
          <p:cNvSpPr>
            <a:spLocks noGrp="1" noChangeArrowheads="1"/>
          </p:cNvSpPr>
          <p:nvPr>
            <p:ph idx="1"/>
          </p:nvPr>
        </p:nvSpPr>
        <p:spPr>
          <a:ln/>
        </p:spPr>
        <p:txBody>
          <a:bodyPr>
            <a:noAutofit/>
          </a:bodyPr>
          <a:lstStyle/>
          <a:p>
            <a:pPr>
              <a:buClr>
                <a:srgbClr val="336600"/>
              </a:buClr>
              <a:buFont typeface="Wingdings" pitchFamily="2" charset="2"/>
              <a:buChar char="q"/>
            </a:pPr>
            <a:r>
              <a:rPr lang="en-US" altLang="ar-SA" sz="2400" b="1" dirty="0"/>
              <a:t>There is a positive political commitment  of primary health care is equally important ,according to the seventh development plane(1420-1425</a:t>
            </a:r>
            <a:r>
              <a:rPr lang="en-US" altLang="ar-SA" sz="2400" b="1" dirty="0" smtClean="0"/>
              <a:t>).</a:t>
            </a:r>
            <a:endParaRPr lang="en-US" altLang="ar-SA" sz="2400" b="1" dirty="0"/>
          </a:p>
          <a:p>
            <a:pPr>
              <a:buClr>
                <a:srgbClr val="336600"/>
              </a:buClr>
              <a:buFont typeface="Wingdings" pitchFamily="2" charset="2"/>
              <a:buChar char="q"/>
            </a:pPr>
            <a:r>
              <a:rPr lang="en-US" altLang="ar-SA" sz="2400" b="1" dirty="0" smtClean="0"/>
              <a:t>There </a:t>
            </a:r>
            <a:r>
              <a:rPr lang="en-US" altLang="ar-SA" sz="2400" b="1" dirty="0"/>
              <a:t>is a strong emphasis on health services provided through PHC (preventive as well as </a:t>
            </a:r>
            <a:r>
              <a:rPr lang="en-US" altLang="ar-SA" sz="2400" b="1" dirty="0" smtClean="0"/>
              <a:t>curative) to </a:t>
            </a:r>
            <a:r>
              <a:rPr lang="en-US" altLang="ar-SA" sz="2400" b="1" dirty="0"/>
              <a:t>be accessible to every individual.</a:t>
            </a:r>
          </a:p>
          <a:p>
            <a:pPr>
              <a:buClr>
                <a:srgbClr val="336600"/>
              </a:buClr>
              <a:buFont typeface="Wingdings" pitchFamily="2" charset="2"/>
              <a:buChar char="q"/>
            </a:pPr>
            <a:r>
              <a:rPr lang="en-US" altLang="ar-SA" sz="2400" b="1" dirty="0" smtClean="0"/>
              <a:t>open   </a:t>
            </a:r>
            <a:r>
              <a:rPr lang="en-US" altLang="ar-SA" sz="2400" b="1" dirty="0"/>
              <a:t>250 health centers in different health regions.</a:t>
            </a:r>
          </a:p>
          <a:p>
            <a:pPr>
              <a:buClr>
                <a:srgbClr val="336600"/>
              </a:buClr>
              <a:buFont typeface="Wingdings" pitchFamily="2" charset="2"/>
              <a:buChar char="q"/>
            </a:pPr>
            <a:r>
              <a:rPr lang="en-US" altLang="ar-SA" sz="2400" b="1" dirty="0" smtClean="0"/>
              <a:t>start </a:t>
            </a:r>
            <a:r>
              <a:rPr lang="en-US" altLang="ar-SA" sz="2400" b="1" dirty="0"/>
              <a:t>building 500 primary care centers (project of the custodian of holy mosques).</a:t>
            </a:r>
          </a:p>
          <a:p>
            <a:pPr>
              <a:buClr>
                <a:srgbClr val="336600"/>
              </a:buClr>
              <a:buFont typeface="Wingdings" pitchFamily="2" charset="2"/>
              <a:buChar char="q"/>
            </a:pPr>
            <a:r>
              <a:rPr lang="en-US" altLang="ar-SA" sz="2400" b="1" dirty="0" smtClean="0"/>
              <a:t>keep </a:t>
            </a:r>
            <a:r>
              <a:rPr lang="en-US" altLang="ar-SA" sz="2400" b="1" dirty="0"/>
              <a:t>up the high vaccination rate not &lt;95%.</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barn(inVertical)">
                                      <p:cBhvr>
                                        <p:cTn id="7" dur="500"/>
                                        <p:tgtEl>
                                          <p:spTgt spid="8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barn(inVertical)">
                                      <p:cBhvr>
                                        <p:cTn id="12" dur="500"/>
                                        <p:tgtEl>
                                          <p:spTgt spid="829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barn(inVertical)">
                                      <p:cBhvr>
                                        <p:cTn id="17" dur="500"/>
                                        <p:tgtEl>
                                          <p:spTgt spid="829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2947">
                                            <p:txEl>
                                              <p:pRg st="3" end="3"/>
                                            </p:txEl>
                                          </p:spTgt>
                                        </p:tgtEl>
                                        <p:attrNameLst>
                                          <p:attrName>style.visibility</p:attrName>
                                        </p:attrNameLst>
                                      </p:cBhvr>
                                      <p:to>
                                        <p:strVal val="visible"/>
                                      </p:to>
                                    </p:set>
                                    <p:animEffect transition="in" filter="barn(inVertical)">
                                      <p:cBhvr>
                                        <p:cTn id="22" dur="500"/>
                                        <p:tgtEl>
                                          <p:spTgt spid="829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2947">
                                            <p:txEl>
                                              <p:pRg st="4" end="4"/>
                                            </p:txEl>
                                          </p:spTgt>
                                        </p:tgtEl>
                                        <p:attrNameLst>
                                          <p:attrName>style.visibility</p:attrName>
                                        </p:attrNameLst>
                                      </p:cBhvr>
                                      <p:to>
                                        <p:strVal val="visible"/>
                                      </p:to>
                                    </p:set>
                                    <p:animEffect transition="in" filter="barn(inVertical)">
                                      <p:cBhvr>
                                        <p:cTn id="27" dur="500"/>
                                        <p:tgtEl>
                                          <p:spTgt spid="82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GP/specialist ratio: USA</a:t>
            </a:r>
          </a:p>
        </p:txBody>
      </p:sp>
      <p:graphicFrame>
        <p:nvGraphicFramePr>
          <p:cNvPr id="1026" name="Object 3"/>
          <p:cNvGraphicFramePr>
            <a:graphicFrameLocks noChangeAspect="1"/>
          </p:cNvGraphicFramePr>
          <p:nvPr>
            <p:ph idx="1"/>
          </p:nvPr>
        </p:nvGraphicFramePr>
        <p:xfrm>
          <a:off x="468188" y="1878013"/>
          <a:ext cx="8496300" cy="4321175"/>
        </p:xfrm>
        <a:graphic>
          <a:graphicData uri="http://schemas.openxmlformats.org/presentationml/2006/ole">
            <p:oleObj spid="_x0000_s1026" name="Grafik" r:id="rId3" imgW="4829251" imgH="2457602" progId="Excel.Sheet.8">
              <p:embed/>
            </p:oleObj>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6" name="Rectangle 6"/>
          <p:cNvSpPr>
            <a:spLocks noGrp="1" noChangeArrowheads="1"/>
          </p:cNvSpPr>
          <p:nvPr>
            <p:ph type="title"/>
          </p:nvPr>
        </p:nvSpPr>
        <p:spPr>
          <a:noFill/>
          <a:ln/>
          <a:effectLst>
            <a:outerShdw dist="45791" dir="2021404" algn="ctr" rotWithShape="0">
              <a:schemeClr val="bg1"/>
            </a:outerShdw>
          </a:effectLst>
        </p:spPr>
        <p:txBody>
          <a:bodyPr/>
          <a:lstStyle/>
          <a:p>
            <a:r>
              <a:rPr lang="en-US" altLang="ar-SA" sz="3600" b="1" dirty="0" smtClean="0">
                <a:solidFill>
                  <a:schemeClr val="tx1"/>
                </a:solidFill>
                <a:effectLst>
                  <a:outerShdw blurRad="38100" dist="38100" dir="2700000" algn="tl">
                    <a:srgbClr val="000000"/>
                  </a:outerShdw>
                </a:effectLst>
              </a:rPr>
              <a:t>References</a:t>
            </a:r>
            <a:endParaRPr lang="en-US" altLang="ar-SA" sz="3600" b="1" dirty="0">
              <a:solidFill>
                <a:schemeClr val="bg1"/>
              </a:solidFill>
              <a:effectLst>
                <a:outerShdw blurRad="38100" dist="38100" dir="2700000" algn="tl">
                  <a:srgbClr val="000000"/>
                </a:outerShdw>
              </a:effectLst>
            </a:endParaRPr>
          </a:p>
        </p:txBody>
      </p:sp>
      <p:sp>
        <p:nvSpPr>
          <p:cNvPr id="56324" name="Rectangle 4"/>
          <p:cNvSpPr>
            <a:spLocks noGrp="1" noChangeArrowheads="1"/>
          </p:cNvSpPr>
          <p:nvPr>
            <p:ph idx="1"/>
          </p:nvPr>
        </p:nvSpPr>
        <p:spPr>
          <a:noFill/>
          <a:ln/>
        </p:spPr>
        <p:txBody>
          <a:bodyPr>
            <a:normAutofit fontScale="92500" lnSpcReduction="20000"/>
          </a:bodyPr>
          <a:lstStyle/>
          <a:p>
            <a:pPr marL="525780" indent="-457200">
              <a:buFont typeface="+mj-lt"/>
              <a:buAutoNum type="arabicPeriod"/>
            </a:pPr>
            <a:r>
              <a:rPr lang="en-US" altLang="ar-SA" sz="2000" b="1" dirty="0" smtClean="0"/>
              <a:t>Abdul- </a:t>
            </a:r>
            <a:r>
              <a:rPr lang="en-US" altLang="ar-SA" sz="2000" b="1" dirty="0" err="1" smtClean="0"/>
              <a:t>Rahman</a:t>
            </a:r>
            <a:r>
              <a:rPr lang="en-US" altLang="ar-SA" sz="2000" b="1" dirty="0" smtClean="0"/>
              <a:t> </a:t>
            </a:r>
            <a:r>
              <a:rPr lang="en-US" altLang="ar-SA" sz="2000" b="1" dirty="0" err="1" smtClean="0"/>
              <a:t>F.ALswailem</a:t>
            </a:r>
            <a:r>
              <a:rPr lang="en-US" altLang="ar-SA" sz="2000" b="1" dirty="0" smtClean="0"/>
              <a:t> Assessing health care delivery in </a:t>
            </a:r>
            <a:r>
              <a:rPr lang="en-US" altLang="ar-SA" sz="2000" b="1" dirty="0" err="1" smtClean="0"/>
              <a:t>SA.Annals</a:t>
            </a:r>
            <a:r>
              <a:rPr lang="en-US" altLang="ar-SA" sz="2000" b="1" dirty="0" smtClean="0"/>
              <a:t> of Saudi med. .vol10.number 1.1990. </a:t>
            </a:r>
          </a:p>
          <a:p>
            <a:pPr marL="525780" indent="-457200">
              <a:buFont typeface="+mj-lt"/>
              <a:buAutoNum type="arabicPeriod"/>
            </a:pPr>
            <a:r>
              <a:rPr lang="en-US" altLang="ar-SA" sz="2000" b="1" dirty="0" err="1" smtClean="0"/>
              <a:t>Yagob</a:t>
            </a:r>
            <a:r>
              <a:rPr lang="en-US" altLang="ar-SA" sz="2000" b="1" dirty="0" smtClean="0"/>
              <a:t> Al </a:t>
            </a:r>
            <a:r>
              <a:rPr lang="en-US" altLang="ar-SA" sz="2000" b="1" dirty="0" err="1" smtClean="0"/>
              <a:t>mazrou</a:t>
            </a:r>
            <a:r>
              <a:rPr lang="en-US" altLang="ar-SA" sz="2000" b="1" dirty="0" smtClean="0"/>
              <a:t> </a:t>
            </a:r>
            <a:r>
              <a:rPr lang="en-US" altLang="ar-SA" sz="2000" b="1" dirty="0" err="1" smtClean="0"/>
              <a:t>etal,Principles</a:t>
            </a:r>
            <a:r>
              <a:rPr lang="en-US" altLang="ar-SA" sz="2000" b="1" dirty="0" smtClean="0"/>
              <a:t> &amp; practice of primary health care ,1990.</a:t>
            </a:r>
          </a:p>
          <a:p>
            <a:pPr marL="525780" indent="-457200">
              <a:buFont typeface="+mj-lt"/>
              <a:buAutoNum type="arabicPeriod"/>
            </a:pPr>
            <a:r>
              <a:rPr lang="en-US" altLang="ar-SA" sz="2000" b="1" dirty="0" err="1" smtClean="0"/>
              <a:t>Zuhair</a:t>
            </a:r>
            <a:r>
              <a:rPr lang="en-US" altLang="ar-SA" sz="2000" b="1" dirty="0" smtClean="0"/>
              <a:t> AL </a:t>
            </a:r>
            <a:r>
              <a:rPr lang="en-US" altLang="ar-SA" sz="2000" b="1" dirty="0" err="1" smtClean="0"/>
              <a:t>sebai,Primary</a:t>
            </a:r>
            <a:r>
              <a:rPr lang="en-US" altLang="ar-SA" sz="2000" b="1" dirty="0" smtClean="0"/>
              <a:t> health </a:t>
            </a:r>
            <a:r>
              <a:rPr lang="en-US" altLang="ar-SA" sz="2000" b="1" dirty="0" err="1" smtClean="0"/>
              <a:t>care,Saudi</a:t>
            </a:r>
            <a:r>
              <a:rPr lang="en-US" altLang="ar-SA" sz="2000" b="1" dirty="0" smtClean="0"/>
              <a:t> med j ,vol9 No.2 MARCH 1988. </a:t>
            </a:r>
            <a:endParaRPr lang="en-US" altLang="en-US" sz="2000" b="1" dirty="0" smtClean="0"/>
          </a:p>
          <a:p>
            <a:pPr marL="525780" indent="-457200">
              <a:buFont typeface="+mj-lt"/>
              <a:buAutoNum type="arabicPeriod"/>
            </a:pPr>
            <a:r>
              <a:rPr lang="en-US" altLang="ar-SA" sz="2000" b="1" dirty="0" smtClean="0"/>
              <a:t>MOH</a:t>
            </a:r>
            <a:r>
              <a:rPr lang="en-US" altLang="ar-SA" sz="2000" b="1" dirty="0"/>
              <a:t>, Annual health report ,1997.</a:t>
            </a:r>
          </a:p>
          <a:p>
            <a:pPr marL="525780" indent="-457200">
              <a:buFont typeface="+mj-lt"/>
              <a:buAutoNum type="arabicPeriod"/>
            </a:pPr>
            <a:r>
              <a:rPr lang="en-US" altLang="ar-SA" sz="2000" b="1" dirty="0" smtClean="0"/>
              <a:t>The </a:t>
            </a:r>
            <a:r>
              <a:rPr lang="en-US" altLang="ar-SA" sz="2000" b="1" dirty="0"/>
              <a:t>seventh development plan (ministry of planning).</a:t>
            </a:r>
          </a:p>
          <a:p>
            <a:pPr marL="525780" indent="-457200">
              <a:buFont typeface="+mj-lt"/>
              <a:buAutoNum type="arabicPeriod"/>
            </a:pPr>
            <a:r>
              <a:rPr lang="en-US" altLang="ar-SA" sz="2000" b="1" dirty="0" smtClean="0"/>
              <a:t>Barbara </a:t>
            </a:r>
            <a:r>
              <a:rPr lang="en-US" altLang="ar-SA" sz="2000" b="1" dirty="0" err="1"/>
              <a:t>Starfield</a:t>
            </a:r>
            <a:r>
              <a:rPr lang="en-US" altLang="ar-SA" sz="2000" b="1" dirty="0"/>
              <a:t> ,Is primary care essential ?.The lancet  ,</a:t>
            </a:r>
            <a:r>
              <a:rPr lang="en-US" altLang="ar-SA" sz="2000" b="1" dirty="0" err="1"/>
              <a:t>Vol</a:t>
            </a:r>
            <a:r>
              <a:rPr lang="en-US" altLang="ar-SA" sz="2000" b="1" dirty="0"/>
              <a:t> 344.October 22,1994.</a:t>
            </a:r>
          </a:p>
          <a:p>
            <a:pPr marL="525780" indent="-457200">
              <a:buFont typeface="+mj-lt"/>
              <a:buAutoNum type="arabicPeriod"/>
            </a:pPr>
            <a:r>
              <a:rPr lang="en-US" altLang="ar-SA" sz="2000" b="1" dirty="0" smtClean="0"/>
              <a:t>Fred </a:t>
            </a:r>
            <a:r>
              <a:rPr lang="en-US" altLang="ar-SA" sz="2000" b="1" dirty="0" err="1"/>
              <a:t>Abbatt</a:t>
            </a:r>
            <a:r>
              <a:rPr lang="en-US" altLang="ar-SA" sz="2000" b="1" dirty="0"/>
              <a:t> &amp;Rosemary MCmMahoon,2nd </a:t>
            </a:r>
            <a:r>
              <a:rPr lang="en-US" altLang="ar-SA" sz="2000" b="1" dirty="0" smtClean="0"/>
              <a:t>edition. Teaching </a:t>
            </a:r>
            <a:r>
              <a:rPr lang="en-US" altLang="ar-SA" sz="2000" b="1" dirty="0"/>
              <a:t>Health care Workers ,</a:t>
            </a:r>
            <a:r>
              <a:rPr lang="en-US" altLang="ar-SA" sz="2000" b="1" dirty="0" smtClean="0"/>
              <a:t>1993.</a:t>
            </a:r>
          </a:p>
          <a:p>
            <a:pPr marL="525780" indent="-457200">
              <a:buFont typeface="+mj-lt"/>
              <a:buAutoNum type="arabicPeriod"/>
            </a:pPr>
            <a:r>
              <a:rPr lang="ar-SA" altLang="ar-SA" sz="2000" b="1" dirty="0" smtClean="0">
                <a:latin typeface="Arial" pitchFamily="34" charset="0"/>
              </a:rPr>
              <a:t>دليل الندوة الختامية لدراسة صحة الأسرة الخليجية ،المكتب التنفيذي لمجلس وزراء الصحة لدول مجلس التعاون لدول الخليج العربي 2000م.</a:t>
            </a:r>
            <a:endParaRPr lang="en-US" altLang="ar-SA" sz="2000" b="1" dirty="0"/>
          </a:p>
          <a:p>
            <a:pPr marL="525780" indent="-457200">
              <a:buFont typeface="+mj-lt"/>
              <a:buAutoNum type="arabicPeriod"/>
            </a:pPr>
            <a:endParaRPr lang="en-US" altLang="ar-SA" sz="2000" b="1" dirty="0"/>
          </a:p>
        </p:txBody>
      </p:sp>
      <p:sp>
        <p:nvSpPr>
          <p:cNvPr id="5" name="Footer Placeholder 5"/>
          <p:cNvSpPr>
            <a:spLocks noGrp="1"/>
          </p:cNvSpPr>
          <p:nvPr>
            <p:ph type="ftr" sz="quarter" idx="11"/>
          </p:nvPr>
        </p:nvSpPr>
        <p:spPr/>
        <p:txBody>
          <a:bodyPr/>
          <a:lstStyle/>
          <a:p>
            <a:r>
              <a:rPr lang="ar-SA"/>
              <a:t>The concept of PHC &amp;Saudi experience</a:t>
            </a:r>
            <a:endParaRPr lang="en-US"/>
          </a:p>
        </p:txBody>
      </p:sp>
      <p:sp>
        <p:nvSpPr>
          <p:cNvPr id="6" name="Slide Number Placeholder 6"/>
          <p:cNvSpPr>
            <a:spLocks noGrp="1"/>
          </p:cNvSpPr>
          <p:nvPr>
            <p:ph type="sldNum" sz="quarter" idx="12"/>
          </p:nvPr>
        </p:nvSpPr>
        <p:spPr/>
        <p:txBody>
          <a:bodyPr/>
          <a:lstStyle/>
          <a:p>
            <a:fld id="{EC7F47DD-DDFA-4631-886D-DE1B62F9F40F}" type="slidenum">
              <a:rPr lang="ar-SA"/>
              <a:pPr/>
              <a:t>60</a:t>
            </a:fld>
            <a:endParaRPr lang="en-US"/>
          </a:p>
        </p:txBody>
      </p:sp>
    </p:spTree>
  </p:cSld>
  <p:clrMapOvr>
    <a:masterClrMapping/>
  </p:clrMapOvr>
  <p:transition>
    <p:blinds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6674" name="Picture 2" descr="EUROwonca"/>
          <p:cNvPicPr>
            <a:picLocks noChangeAspect="1" noChangeArrowheads="1"/>
          </p:cNvPicPr>
          <p:nvPr/>
        </p:nvPicPr>
        <p:blipFill>
          <a:blip r:embed="rId2" cstate="print"/>
          <a:srcRect/>
          <a:stretch>
            <a:fillRect/>
          </a:stretch>
        </p:blipFill>
        <p:spPr bwMode="auto">
          <a:xfrm>
            <a:off x="2965450" y="5776913"/>
            <a:ext cx="885825" cy="714375"/>
          </a:xfrm>
          <a:prstGeom prst="rect">
            <a:avLst/>
          </a:prstGeom>
          <a:noFill/>
          <a:ln w="9525">
            <a:noFill/>
            <a:miter lim="800000"/>
            <a:headEnd/>
            <a:tailEnd/>
          </a:ln>
        </p:spPr>
      </p:pic>
      <p:pic>
        <p:nvPicPr>
          <p:cNvPr id="796675" name="Picture 3" descr="FRANSA"/>
          <p:cNvPicPr>
            <a:picLocks noChangeAspect="1" noChangeArrowheads="1"/>
          </p:cNvPicPr>
          <p:nvPr/>
        </p:nvPicPr>
        <p:blipFill>
          <a:blip r:embed="rId3" cstate="print"/>
          <a:srcRect/>
          <a:stretch>
            <a:fillRect/>
          </a:stretch>
        </p:blipFill>
        <p:spPr bwMode="auto">
          <a:xfrm>
            <a:off x="6156325" y="5924550"/>
            <a:ext cx="809625" cy="419100"/>
          </a:xfrm>
          <a:prstGeom prst="rect">
            <a:avLst/>
          </a:prstGeom>
          <a:noFill/>
          <a:ln w="9525">
            <a:noFill/>
            <a:miter lim="800000"/>
            <a:headEnd/>
            <a:tailEnd/>
          </a:ln>
        </p:spPr>
      </p:pic>
      <p:pic>
        <p:nvPicPr>
          <p:cNvPr id="796676" name="Picture 4" descr="HONGKONG"/>
          <p:cNvPicPr>
            <a:picLocks noChangeAspect="1" noChangeArrowheads="1"/>
          </p:cNvPicPr>
          <p:nvPr/>
        </p:nvPicPr>
        <p:blipFill>
          <a:blip r:embed="rId4" cstate="print"/>
          <a:srcRect/>
          <a:stretch>
            <a:fillRect/>
          </a:stretch>
        </p:blipFill>
        <p:spPr bwMode="auto">
          <a:xfrm>
            <a:off x="7019925" y="5562600"/>
            <a:ext cx="800100" cy="1143000"/>
          </a:xfrm>
          <a:prstGeom prst="rect">
            <a:avLst/>
          </a:prstGeom>
          <a:noFill/>
          <a:ln w="9525">
            <a:noFill/>
            <a:miter lim="800000"/>
            <a:headEnd/>
            <a:tailEnd/>
          </a:ln>
        </p:spPr>
      </p:pic>
      <p:pic>
        <p:nvPicPr>
          <p:cNvPr id="796677" name="Picture 5" descr="KANADA"/>
          <p:cNvPicPr>
            <a:picLocks noChangeAspect="1" noChangeArrowheads="1"/>
          </p:cNvPicPr>
          <p:nvPr/>
        </p:nvPicPr>
        <p:blipFill>
          <a:blip r:embed="rId5" cstate="print"/>
          <a:srcRect/>
          <a:stretch>
            <a:fillRect/>
          </a:stretch>
        </p:blipFill>
        <p:spPr bwMode="auto">
          <a:xfrm>
            <a:off x="2106613" y="5614988"/>
            <a:ext cx="809625" cy="1038225"/>
          </a:xfrm>
          <a:prstGeom prst="rect">
            <a:avLst/>
          </a:prstGeom>
          <a:noFill/>
          <a:ln w="9525">
            <a:noFill/>
            <a:miter lim="800000"/>
            <a:headEnd/>
            <a:tailEnd/>
          </a:ln>
        </p:spPr>
      </p:pic>
      <p:pic>
        <p:nvPicPr>
          <p:cNvPr id="796678" name="Picture 6" descr="ROYAL"/>
          <p:cNvPicPr>
            <a:picLocks noChangeAspect="1" noChangeArrowheads="1"/>
          </p:cNvPicPr>
          <p:nvPr/>
        </p:nvPicPr>
        <p:blipFill>
          <a:blip r:embed="rId6" cstate="print"/>
          <a:srcRect/>
          <a:stretch>
            <a:fillRect/>
          </a:stretch>
        </p:blipFill>
        <p:spPr bwMode="auto">
          <a:xfrm>
            <a:off x="1212850" y="5695950"/>
            <a:ext cx="838200" cy="876300"/>
          </a:xfrm>
          <a:prstGeom prst="rect">
            <a:avLst/>
          </a:prstGeom>
          <a:noFill/>
          <a:ln w="9525">
            <a:noFill/>
            <a:miter lim="800000"/>
            <a:headEnd/>
            <a:tailEnd/>
          </a:ln>
        </p:spPr>
      </p:pic>
      <p:sp>
        <p:nvSpPr>
          <p:cNvPr id="796679" name="Rectangle 7"/>
          <p:cNvSpPr>
            <a:spLocks noChangeArrowheads="1"/>
          </p:cNvSpPr>
          <p:nvPr/>
        </p:nvSpPr>
        <p:spPr bwMode="auto">
          <a:xfrm>
            <a:off x="34925" y="5486400"/>
            <a:ext cx="9074150" cy="1295400"/>
          </a:xfrm>
          <a:prstGeom prst="rect">
            <a:avLst/>
          </a:prstGeom>
          <a:noFill/>
          <a:ln w="76200" cmpd="thickThin">
            <a:solidFill>
              <a:srgbClr val="FF0000"/>
            </a:solidFill>
            <a:miter lim="800000"/>
            <a:headEnd/>
            <a:tailEnd/>
          </a:ln>
        </p:spPr>
        <p:txBody>
          <a:bodyPr anchor="ctr">
            <a:spAutoFit/>
          </a:bodyPr>
          <a:lstStyle/>
          <a:p>
            <a:endParaRPr lang="tr-TR"/>
          </a:p>
        </p:txBody>
      </p:sp>
      <p:pic>
        <p:nvPicPr>
          <p:cNvPr id="796680" name="Picture 8" descr="KSA_moh_logo"/>
          <p:cNvPicPr>
            <a:picLocks noChangeAspect="1" noChangeArrowheads="1"/>
          </p:cNvPicPr>
          <p:nvPr/>
        </p:nvPicPr>
        <p:blipFill>
          <a:blip r:embed="rId7" cstate="print"/>
          <a:srcRect/>
          <a:stretch>
            <a:fillRect/>
          </a:stretch>
        </p:blipFill>
        <p:spPr bwMode="auto">
          <a:xfrm>
            <a:off x="5189538" y="5557838"/>
            <a:ext cx="895350" cy="1089025"/>
          </a:xfrm>
          <a:prstGeom prst="rect">
            <a:avLst/>
          </a:prstGeom>
          <a:noFill/>
          <a:ln w="9525">
            <a:noFill/>
            <a:miter lim="800000"/>
            <a:headEnd/>
            <a:tailEnd/>
          </a:ln>
        </p:spPr>
      </p:pic>
      <p:pic>
        <p:nvPicPr>
          <p:cNvPr id="796681" name="Picture 9" descr="wonca"/>
          <p:cNvPicPr>
            <a:picLocks noChangeAspect="1" noChangeArrowheads="1"/>
          </p:cNvPicPr>
          <p:nvPr/>
        </p:nvPicPr>
        <p:blipFill>
          <a:blip r:embed="rId8" cstate="print"/>
          <a:srcRect/>
          <a:stretch>
            <a:fillRect/>
          </a:stretch>
        </p:blipFill>
        <p:spPr bwMode="auto">
          <a:xfrm>
            <a:off x="3779838" y="5600700"/>
            <a:ext cx="1431925" cy="1109663"/>
          </a:xfrm>
          <a:prstGeom prst="rect">
            <a:avLst/>
          </a:prstGeom>
          <a:noFill/>
          <a:ln w="9525">
            <a:noFill/>
            <a:miter lim="800000"/>
            <a:headEnd/>
            <a:tailEnd/>
          </a:ln>
        </p:spPr>
      </p:pic>
      <p:pic>
        <p:nvPicPr>
          <p:cNvPr id="796682" name="Picture 10" descr="aafp"/>
          <p:cNvPicPr>
            <a:picLocks noChangeAspect="1" noChangeArrowheads="1"/>
          </p:cNvPicPr>
          <p:nvPr/>
        </p:nvPicPr>
        <p:blipFill>
          <a:blip r:embed="rId9" cstate="print"/>
          <a:srcRect/>
          <a:stretch>
            <a:fillRect/>
          </a:stretch>
        </p:blipFill>
        <p:spPr bwMode="auto">
          <a:xfrm>
            <a:off x="7878763" y="5557838"/>
            <a:ext cx="1085850" cy="1152525"/>
          </a:xfrm>
          <a:prstGeom prst="rect">
            <a:avLst/>
          </a:prstGeom>
          <a:noFill/>
          <a:ln w="9525">
            <a:noFill/>
            <a:miter lim="800000"/>
            <a:headEnd/>
            <a:tailEnd/>
          </a:ln>
        </p:spPr>
      </p:pic>
      <p:pic>
        <p:nvPicPr>
          <p:cNvPr id="796683" name="Picture 11" descr="tahudgif"/>
          <p:cNvPicPr>
            <a:picLocks noChangeAspect="1" noChangeArrowheads="1"/>
          </p:cNvPicPr>
          <p:nvPr/>
        </p:nvPicPr>
        <p:blipFill>
          <a:blip r:embed="rId10" cstate="print"/>
          <a:srcRect/>
          <a:stretch>
            <a:fillRect/>
          </a:stretch>
        </p:blipFill>
        <p:spPr bwMode="auto">
          <a:xfrm>
            <a:off x="179388" y="5741988"/>
            <a:ext cx="809625" cy="809625"/>
          </a:xfrm>
          <a:prstGeom prst="rect">
            <a:avLst/>
          </a:prstGeom>
          <a:noFill/>
          <a:ln w="9525">
            <a:noFill/>
            <a:miter lim="800000"/>
            <a:headEnd/>
            <a:tailEnd/>
          </a:ln>
        </p:spPr>
      </p:pic>
      <p:pic>
        <p:nvPicPr>
          <p:cNvPr id="27662" name="Picture 16"/>
          <p:cNvPicPr>
            <a:picLocks noChangeAspect="1" noChangeArrowheads="1"/>
          </p:cNvPicPr>
          <p:nvPr/>
        </p:nvPicPr>
        <p:blipFill>
          <a:blip r:embed="rId11" cstate="print"/>
          <a:srcRect/>
          <a:stretch>
            <a:fillRect/>
          </a:stretch>
        </p:blipFill>
        <p:spPr bwMode="auto">
          <a:xfrm>
            <a:off x="2025650" y="188913"/>
            <a:ext cx="5067300" cy="51450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6679"/>
                                        </p:tgtEl>
                                        <p:attrNameLst>
                                          <p:attrName>style.visibility</p:attrName>
                                        </p:attrNameLst>
                                      </p:cBhvr>
                                      <p:to>
                                        <p:strVal val="visible"/>
                                      </p:to>
                                    </p:set>
                                    <p:animEffect transition="in" filter="wipe(left)">
                                      <p:cBhvr>
                                        <p:cTn id="7" dur="500"/>
                                        <p:tgtEl>
                                          <p:spTgt spid="796679"/>
                                        </p:tgtEl>
                                      </p:cBhvr>
                                    </p:animEffect>
                                  </p:childTnLst>
                                </p:cTn>
                              </p:par>
                              <p:par>
                                <p:cTn id="8" presetID="2" presetClass="entr" presetSubtype="8" fill="hold" nodeType="withEffect">
                                  <p:stCondLst>
                                    <p:cond delay="0"/>
                                  </p:stCondLst>
                                  <p:childTnLst>
                                    <p:set>
                                      <p:cBhvr>
                                        <p:cTn id="9" dur="1" fill="hold">
                                          <p:stCondLst>
                                            <p:cond delay="0"/>
                                          </p:stCondLst>
                                        </p:cTn>
                                        <p:tgtEl>
                                          <p:spTgt spid="796676"/>
                                        </p:tgtEl>
                                        <p:attrNameLst>
                                          <p:attrName>style.visibility</p:attrName>
                                        </p:attrNameLst>
                                      </p:cBhvr>
                                      <p:to>
                                        <p:strVal val="visible"/>
                                      </p:to>
                                    </p:set>
                                    <p:anim calcmode="lin" valueType="num">
                                      <p:cBhvr additive="base">
                                        <p:cTn id="10" dur="500" fill="hold"/>
                                        <p:tgtEl>
                                          <p:spTgt spid="796676"/>
                                        </p:tgtEl>
                                        <p:attrNameLst>
                                          <p:attrName>ppt_x</p:attrName>
                                        </p:attrNameLst>
                                      </p:cBhvr>
                                      <p:tavLst>
                                        <p:tav tm="0">
                                          <p:val>
                                            <p:strVal val="0-#ppt_w/2"/>
                                          </p:val>
                                        </p:tav>
                                        <p:tav tm="100000">
                                          <p:val>
                                            <p:strVal val="#ppt_x"/>
                                          </p:val>
                                        </p:tav>
                                      </p:tavLst>
                                    </p:anim>
                                    <p:anim calcmode="lin" valueType="num">
                                      <p:cBhvr additive="base">
                                        <p:cTn id="11" dur="500" fill="hold"/>
                                        <p:tgtEl>
                                          <p:spTgt spid="796676"/>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796675"/>
                                        </p:tgtEl>
                                        <p:attrNameLst>
                                          <p:attrName>style.visibility</p:attrName>
                                        </p:attrNameLst>
                                      </p:cBhvr>
                                      <p:to>
                                        <p:strVal val="visible"/>
                                      </p:to>
                                    </p:set>
                                    <p:anim calcmode="lin" valueType="num">
                                      <p:cBhvr additive="base">
                                        <p:cTn id="14" dur="500" fill="hold"/>
                                        <p:tgtEl>
                                          <p:spTgt spid="796675"/>
                                        </p:tgtEl>
                                        <p:attrNameLst>
                                          <p:attrName>ppt_x</p:attrName>
                                        </p:attrNameLst>
                                      </p:cBhvr>
                                      <p:tavLst>
                                        <p:tav tm="0">
                                          <p:val>
                                            <p:strVal val="0-#ppt_w/2"/>
                                          </p:val>
                                        </p:tav>
                                        <p:tav tm="100000">
                                          <p:val>
                                            <p:strVal val="#ppt_x"/>
                                          </p:val>
                                        </p:tav>
                                      </p:tavLst>
                                    </p:anim>
                                    <p:anim calcmode="lin" valueType="num">
                                      <p:cBhvr additive="base">
                                        <p:cTn id="15" dur="500" fill="hold"/>
                                        <p:tgtEl>
                                          <p:spTgt spid="796675"/>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796674"/>
                                        </p:tgtEl>
                                        <p:attrNameLst>
                                          <p:attrName>style.visibility</p:attrName>
                                        </p:attrNameLst>
                                      </p:cBhvr>
                                      <p:to>
                                        <p:strVal val="visible"/>
                                      </p:to>
                                    </p:set>
                                    <p:anim calcmode="lin" valueType="num">
                                      <p:cBhvr additive="base">
                                        <p:cTn id="18" dur="500" fill="hold"/>
                                        <p:tgtEl>
                                          <p:spTgt spid="796674"/>
                                        </p:tgtEl>
                                        <p:attrNameLst>
                                          <p:attrName>ppt_x</p:attrName>
                                        </p:attrNameLst>
                                      </p:cBhvr>
                                      <p:tavLst>
                                        <p:tav tm="0">
                                          <p:val>
                                            <p:strVal val="0-#ppt_w/2"/>
                                          </p:val>
                                        </p:tav>
                                        <p:tav tm="100000">
                                          <p:val>
                                            <p:strVal val="#ppt_x"/>
                                          </p:val>
                                        </p:tav>
                                      </p:tavLst>
                                    </p:anim>
                                    <p:anim calcmode="lin" valueType="num">
                                      <p:cBhvr additive="base">
                                        <p:cTn id="19" dur="500" fill="hold"/>
                                        <p:tgtEl>
                                          <p:spTgt spid="79667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96677"/>
                                        </p:tgtEl>
                                        <p:attrNameLst>
                                          <p:attrName>style.visibility</p:attrName>
                                        </p:attrNameLst>
                                      </p:cBhvr>
                                      <p:to>
                                        <p:strVal val="visible"/>
                                      </p:to>
                                    </p:set>
                                    <p:anim calcmode="lin" valueType="num">
                                      <p:cBhvr additive="base">
                                        <p:cTn id="22" dur="500" fill="hold"/>
                                        <p:tgtEl>
                                          <p:spTgt spid="796677"/>
                                        </p:tgtEl>
                                        <p:attrNameLst>
                                          <p:attrName>ppt_x</p:attrName>
                                        </p:attrNameLst>
                                      </p:cBhvr>
                                      <p:tavLst>
                                        <p:tav tm="0">
                                          <p:val>
                                            <p:strVal val="0-#ppt_w/2"/>
                                          </p:val>
                                        </p:tav>
                                        <p:tav tm="100000">
                                          <p:val>
                                            <p:strVal val="#ppt_x"/>
                                          </p:val>
                                        </p:tav>
                                      </p:tavLst>
                                    </p:anim>
                                    <p:anim calcmode="lin" valueType="num">
                                      <p:cBhvr additive="base">
                                        <p:cTn id="23" dur="500" fill="hold"/>
                                        <p:tgtEl>
                                          <p:spTgt spid="796677"/>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796678"/>
                                        </p:tgtEl>
                                        <p:attrNameLst>
                                          <p:attrName>style.visibility</p:attrName>
                                        </p:attrNameLst>
                                      </p:cBhvr>
                                      <p:to>
                                        <p:strVal val="visible"/>
                                      </p:to>
                                    </p:set>
                                    <p:anim calcmode="lin" valueType="num">
                                      <p:cBhvr additive="base">
                                        <p:cTn id="26" dur="500" fill="hold"/>
                                        <p:tgtEl>
                                          <p:spTgt spid="796678"/>
                                        </p:tgtEl>
                                        <p:attrNameLst>
                                          <p:attrName>ppt_x</p:attrName>
                                        </p:attrNameLst>
                                      </p:cBhvr>
                                      <p:tavLst>
                                        <p:tav tm="0">
                                          <p:val>
                                            <p:strVal val="0-#ppt_w/2"/>
                                          </p:val>
                                        </p:tav>
                                        <p:tav tm="100000">
                                          <p:val>
                                            <p:strVal val="#ppt_x"/>
                                          </p:val>
                                        </p:tav>
                                      </p:tavLst>
                                    </p:anim>
                                    <p:anim calcmode="lin" valueType="num">
                                      <p:cBhvr additive="base">
                                        <p:cTn id="27" dur="500" fill="hold"/>
                                        <p:tgtEl>
                                          <p:spTgt spid="79667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796681"/>
                                        </p:tgtEl>
                                        <p:attrNameLst>
                                          <p:attrName>style.visibility</p:attrName>
                                        </p:attrNameLst>
                                      </p:cBhvr>
                                      <p:to>
                                        <p:strVal val="visible"/>
                                      </p:to>
                                    </p:set>
                                    <p:anim calcmode="lin" valueType="num">
                                      <p:cBhvr additive="base">
                                        <p:cTn id="30" dur="500" fill="hold"/>
                                        <p:tgtEl>
                                          <p:spTgt spid="796681"/>
                                        </p:tgtEl>
                                        <p:attrNameLst>
                                          <p:attrName>ppt_x</p:attrName>
                                        </p:attrNameLst>
                                      </p:cBhvr>
                                      <p:tavLst>
                                        <p:tav tm="0">
                                          <p:val>
                                            <p:strVal val="0-#ppt_w/2"/>
                                          </p:val>
                                        </p:tav>
                                        <p:tav tm="100000">
                                          <p:val>
                                            <p:strVal val="#ppt_x"/>
                                          </p:val>
                                        </p:tav>
                                      </p:tavLst>
                                    </p:anim>
                                    <p:anim calcmode="lin" valueType="num">
                                      <p:cBhvr additive="base">
                                        <p:cTn id="31" dur="500" fill="hold"/>
                                        <p:tgtEl>
                                          <p:spTgt spid="796681"/>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796680"/>
                                        </p:tgtEl>
                                        <p:attrNameLst>
                                          <p:attrName>style.visibility</p:attrName>
                                        </p:attrNameLst>
                                      </p:cBhvr>
                                      <p:to>
                                        <p:strVal val="visible"/>
                                      </p:to>
                                    </p:set>
                                    <p:anim calcmode="lin" valueType="num">
                                      <p:cBhvr additive="base">
                                        <p:cTn id="34" dur="500" fill="hold"/>
                                        <p:tgtEl>
                                          <p:spTgt spid="796680"/>
                                        </p:tgtEl>
                                        <p:attrNameLst>
                                          <p:attrName>ppt_x</p:attrName>
                                        </p:attrNameLst>
                                      </p:cBhvr>
                                      <p:tavLst>
                                        <p:tav tm="0">
                                          <p:val>
                                            <p:strVal val="0-#ppt_w/2"/>
                                          </p:val>
                                        </p:tav>
                                        <p:tav tm="100000">
                                          <p:val>
                                            <p:strVal val="#ppt_x"/>
                                          </p:val>
                                        </p:tav>
                                      </p:tavLst>
                                    </p:anim>
                                    <p:anim calcmode="lin" valueType="num">
                                      <p:cBhvr additive="base">
                                        <p:cTn id="35" dur="500" fill="hold"/>
                                        <p:tgtEl>
                                          <p:spTgt spid="796680"/>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796682"/>
                                        </p:tgtEl>
                                        <p:attrNameLst>
                                          <p:attrName>style.visibility</p:attrName>
                                        </p:attrNameLst>
                                      </p:cBhvr>
                                      <p:to>
                                        <p:strVal val="visible"/>
                                      </p:to>
                                    </p:set>
                                    <p:anim calcmode="lin" valueType="num">
                                      <p:cBhvr additive="base">
                                        <p:cTn id="38" dur="500" fill="hold"/>
                                        <p:tgtEl>
                                          <p:spTgt spid="796682"/>
                                        </p:tgtEl>
                                        <p:attrNameLst>
                                          <p:attrName>ppt_x</p:attrName>
                                        </p:attrNameLst>
                                      </p:cBhvr>
                                      <p:tavLst>
                                        <p:tav tm="0">
                                          <p:val>
                                            <p:strVal val="0-#ppt_w/2"/>
                                          </p:val>
                                        </p:tav>
                                        <p:tav tm="100000">
                                          <p:val>
                                            <p:strVal val="#ppt_x"/>
                                          </p:val>
                                        </p:tav>
                                      </p:tavLst>
                                    </p:anim>
                                    <p:anim calcmode="lin" valueType="num">
                                      <p:cBhvr additive="base">
                                        <p:cTn id="39" dur="500" fill="hold"/>
                                        <p:tgtEl>
                                          <p:spTgt spid="79668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796683"/>
                                        </p:tgtEl>
                                        <p:attrNameLst>
                                          <p:attrName>style.visibility</p:attrName>
                                        </p:attrNameLst>
                                      </p:cBhvr>
                                      <p:to>
                                        <p:strVal val="visible"/>
                                      </p:to>
                                    </p:set>
                                    <p:anim calcmode="lin" valueType="num">
                                      <p:cBhvr additive="base">
                                        <p:cTn id="42" dur="500" fill="hold"/>
                                        <p:tgtEl>
                                          <p:spTgt spid="796683"/>
                                        </p:tgtEl>
                                        <p:attrNameLst>
                                          <p:attrName>ppt_x</p:attrName>
                                        </p:attrNameLst>
                                      </p:cBhvr>
                                      <p:tavLst>
                                        <p:tav tm="0">
                                          <p:val>
                                            <p:strVal val="0-#ppt_w/2"/>
                                          </p:val>
                                        </p:tav>
                                        <p:tav tm="100000">
                                          <p:val>
                                            <p:strVal val="#ppt_x"/>
                                          </p:val>
                                        </p:tav>
                                      </p:tavLst>
                                    </p:anim>
                                    <p:anim calcmode="lin" valueType="num">
                                      <p:cBhvr additive="base">
                                        <p:cTn id="43" dur="500" fill="hold"/>
                                        <p:tgtEl>
                                          <p:spTgt spid="7966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smtClean="0"/>
              <a:t>The result of excessive specialization</a:t>
            </a:r>
          </a:p>
        </p:txBody>
      </p:sp>
      <p:sp>
        <p:nvSpPr>
          <p:cNvPr id="787459" name="Rectangle 3"/>
          <p:cNvSpPr>
            <a:spLocks noGrp="1" noChangeArrowheads="1"/>
          </p:cNvSpPr>
          <p:nvPr>
            <p:ph type="body" idx="1"/>
          </p:nvPr>
        </p:nvSpPr>
        <p:spPr>
          <a:xfrm>
            <a:off x="899592" y="2060848"/>
            <a:ext cx="7772400" cy="3744416"/>
          </a:xfrm>
        </p:spPr>
        <p:txBody>
          <a:bodyPr/>
          <a:lstStyle/>
          <a:p>
            <a:pPr eaLnBrk="1" hangingPunct="1"/>
            <a:r>
              <a:rPr lang="en-US" dirty="0" smtClean="0"/>
              <a:t>Fragmentation</a:t>
            </a:r>
          </a:p>
          <a:p>
            <a:pPr eaLnBrk="1" hangingPunct="1"/>
            <a:r>
              <a:rPr lang="en-US" dirty="0" smtClean="0"/>
              <a:t>Coordination problem between specialists</a:t>
            </a:r>
          </a:p>
          <a:p>
            <a:pPr eaLnBrk="1" hangingPunct="1"/>
            <a:r>
              <a:rPr lang="en-US" dirty="0" smtClean="0"/>
              <a:t>Comprehensive care not available</a:t>
            </a:r>
          </a:p>
          <a:p>
            <a:pPr eaLnBrk="1" hangingPunct="1"/>
            <a:r>
              <a:rPr lang="en-US" dirty="0" smtClean="0"/>
              <a:t>Continuous care not available</a:t>
            </a:r>
          </a:p>
          <a:p>
            <a:pPr eaLnBrk="1" hangingPunct="1"/>
            <a:r>
              <a:rPr lang="en-US" dirty="0" smtClean="0"/>
              <a:t>Problems in medical education</a:t>
            </a:r>
          </a:p>
          <a:p>
            <a:pPr eaLnBrk="1" hangingPunct="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7459"/>
                                        </p:tgtEl>
                                        <p:attrNameLst>
                                          <p:attrName>style.visibility</p:attrName>
                                        </p:attrNameLst>
                                      </p:cBhvr>
                                      <p:to>
                                        <p:strVal val="visible"/>
                                      </p:to>
                                    </p:set>
                                    <p:animEffect transition="in" filter="dissolve">
                                      <p:cBhvr>
                                        <p:cTn id="7" dur="500"/>
                                        <p:tgtEl>
                                          <p:spTgt spid="787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tr-TR" sz="4000" smtClean="0"/>
              <a:t>T</a:t>
            </a:r>
            <a:r>
              <a:rPr lang="en-US" sz="4000" smtClean="0"/>
              <a:t>he popularity </a:t>
            </a:r>
            <a:r>
              <a:rPr lang="tr-TR" sz="4000" smtClean="0"/>
              <a:t>issue</a:t>
            </a:r>
            <a:endParaRPr lang="en-US" sz="4000" smtClean="0"/>
          </a:p>
        </p:txBody>
      </p:sp>
      <p:sp>
        <p:nvSpPr>
          <p:cNvPr id="789507" name="Rectangle 3"/>
          <p:cNvSpPr>
            <a:spLocks noGrp="1" noChangeArrowheads="1"/>
          </p:cNvSpPr>
          <p:nvPr>
            <p:ph type="body" idx="1"/>
          </p:nvPr>
        </p:nvSpPr>
        <p:spPr/>
        <p:txBody>
          <a:bodyPr/>
          <a:lstStyle/>
          <a:p>
            <a:pPr eaLnBrk="1" hangingPunct="1"/>
            <a:r>
              <a:rPr lang="en-US" smtClean="0"/>
              <a:t>Less income</a:t>
            </a:r>
          </a:p>
          <a:p>
            <a:pPr eaLnBrk="1" hangingPunct="1"/>
            <a:r>
              <a:rPr lang="en-US" smtClean="0"/>
              <a:t>No respect</a:t>
            </a:r>
          </a:p>
          <a:p>
            <a:pPr eaLnBrk="1" hangingPunct="1"/>
            <a:r>
              <a:rPr lang="en-US" smtClean="0"/>
              <a:t>Not taught at school</a:t>
            </a:r>
          </a:p>
          <a:p>
            <a:pPr eaLnBrk="1" hangingPunct="1"/>
            <a:r>
              <a:rPr lang="en-US" smtClean="0"/>
              <a:t>Practice conditions not good</a:t>
            </a:r>
          </a:p>
          <a:p>
            <a:pPr eaLnBrk="1" hangingPunct="1"/>
            <a:r>
              <a:rPr lang="en-US" smtClean="0"/>
              <a:t>Not suitable for political investment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9507"/>
                                        </p:tgtEl>
                                        <p:attrNameLst>
                                          <p:attrName>style.visibility</p:attrName>
                                        </p:attrNameLst>
                                      </p:cBhvr>
                                      <p:to>
                                        <p:strVal val="visible"/>
                                      </p:to>
                                    </p:set>
                                    <p:animEffect transition="in" filter="dissolve">
                                      <p:cBhvr>
                                        <p:cTn id="7" dur="500"/>
                                        <p:tgtEl>
                                          <p:spTgt spid="789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USA 1960’s</a:t>
            </a:r>
          </a:p>
        </p:txBody>
      </p:sp>
      <p:sp>
        <p:nvSpPr>
          <p:cNvPr id="12293" name="Rectangle 3"/>
          <p:cNvSpPr>
            <a:spLocks noGrp="1" noChangeArrowheads="1"/>
          </p:cNvSpPr>
          <p:nvPr>
            <p:ph type="body" idx="1"/>
          </p:nvPr>
        </p:nvSpPr>
        <p:spPr>
          <a:xfrm>
            <a:off x="685800" y="1981200"/>
            <a:ext cx="8134350" cy="4114800"/>
          </a:xfrm>
        </p:spPr>
        <p:txBody>
          <a:bodyPr/>
          <a:lstStyle/>
          <a:p>
            <a:pPr eaLnBrk="1" hangingPunct="1">
              <a:lnSpc>
                <a:spcPct val="90000"/>
              </a:lnSpc>
            </a:pPr>
            <a:r>
              <a:rPr lang="en-US" dirty="0" smtClean="0"/>
              <a:t>35% of GP’s practice badly</a:t>
            </a:r>
          </a:p>
          <a:p>
            <a:pPr eaLnBrk="1" hangingPunct="1">
              <a:lnSpc>
                <a:spcPct val="90000"/>
              </a:lnSpc>
            </a:pPr>
            <a:r>
              <a:rPr lang="en-US" dirty="0" smtClean="0"/>
              <a:t>Medicine and technology advanced but patients not satisfied</a:t>
            </a:r>
          </a:p>
          <a:p>
            <a:pPr eaLnBrk="1" hangingPunct="1">
              <a:lnSpc>
                <a:spcPct val="90000"/>
              </a:lnSpc>
            </a:pPr>
            <a:r>
              <a:rPr lang="en-US" dirty="0" smtClean="0"/>
              <a:t>No connection between undergraduate and postgraduate education</a:t>
            </a:r>
          </a:p>
          <a:p>
            <a:pPr eaLnBrk="1" hangingPunct="1">
              <a:lnSpc>
                <a:spcPct val="90000"/>
              </a:lnSpc>
            </a:pPr>
            <a:r>
              <a:rPr lang="en-US" dirty="0" smtClean="0"/>
              <a:t>Specialization routine</a:t>
            </a:r>
          </a:p>
          <a:p>
            <a:pPr eaLnBrk="1" hangingPunct="1">
              <a:lnSpc>
                <a:spcPct val="90000"/>
              </a:lnSpc>
            </a:pPr>
            <a:r>
              <a:rPr lang="en-US" dirty="0" smtClean="0"/>
              <a:t>No interest in preventive medicine</a:t>
            </a:r>
          </a:p>
          <a:p>
            <a:pPr eaLnBrk="1" hangingPunct="1">
              <a:lnSpc>
                <a:spcPct val="90000"/>
              </a:lnSpc>
            </a:pPr>
            <a:r>
              <a:rPr lang="en-US" dirty="0" smtClean="0"/>
              <a:t>Most of the population living in city centers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fade">
                                      <p:cBhvr>
                                        <p:cTn id="7" dur="2000"/>
                                        <p:tgtEl>
                                          <p:spTgt spid="12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fade">
                                      <p:cBhvr>
                                        <p:cTn id="12" dur="2000"/>
                                        <p:tgtEl>
                                          <p:spTgt spid="122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Effect transition="in" filter="fade">
                                      <p:cBhvr>
                                        <p:cTn id="17" dur="2000"/>
                                        <p:tgtEl>
                                          <p:spTgt spid="122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3">
                                            <p:txEl>
                                              <p:pRg st="3" end="3"/>
                                            </p:txEl>
                                          </p:spTgt>
                                        </p:tgtEl>
                                        <p:attrNameLst>
                                          <p:attrName>style.visibility</p:attrName>
                                        </p:attrNameLst>
                                      </p:cBhvr>
                                      <p:to>
                                        <p:strVal val="visible"/>
                                      </p:to>
                                    </p:set>
                                    <p:animEffect transition="in" filter="fade">
                                      <p:cBhvr>
                                        <p:cTn id="22" dur="2000"/>
                                        <p:tgtEl>
                                          <p:spTgt spid="122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3">
                                            <p:txEl>
                                              <p:pRg st="4" end="4"/>
                                            </p:txEl>
                                          </p:spTgt>
                                        </p:tgtEl>
                                        <p:attrNameLst>
                                          <p:attrName>style.visibility</p:attrName>
                                        </p:attrNameLst>
                                      </p:cBhvr>
                                      <p:to>
                                        <p:strVal val="visible"/>
                                      </p:to>
                                    </p:set>
                                    <p:animEffect transition="in" filter="fade">
                                      <p:cBhvr>
                                        <p:cTn id="27" dur="2000"/>
                                        <p:tgtEl>
                                          <p:spTgt spid="122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3">
                                            <p:txEl>
                                              <p:pRg st="5" end="5"/>
                                            </p:txEl>
                                          </p:spTgt>
                                        </p:tgtEl>
                                        <p:attrNameLst>
                                          <p:attrName>style.visibility</p:attrName>
                                        </p:attrNameLst>
                                      </p:cBhvr>
                                      <p:to>
                                        <p:strVal val="visible"/>
                                      </p:to>
                                    </p:set>
                                    <p:animEffect transition="in" filter="fade">
                                      <p:cBhvr>
                                        <p:cTn id="32" dur="2000"/>
                                        <p:tgtEl>
                                          <p:spTgt spid="122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114</TotalTime>
  <Words>2608</Words>
  <Application>Microsoft Office PowerPoint</Application>
  <PresentationFormat>On-screen Show (4:3)</PresentationFormat>
  <Paragraphs>544</Paragraphs>
  <Slides>61</Slides>
  <Notes>2</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61</vt:i4>
      </vt:variant>
    </vt:vector>
  </HeadingPairs>
  <TitlesOfParts>
    <vt:vector size="67" baseType="lpstr">
      <vt:lpstr>Metro</vt:lpstr>
      <vt:lpstr>Grafik</vt:lpstr>
      <vt:lpstr>Bit Eşlem Resmi</vt:lpstr>
      <vt:lpstr>Photo Editor Photo</vt:lpstr>
      <vt:lpstr>Clip</vt:lpstr>
      <vt:lpstr>Chart</vt:lpstr>
      <vt:lpstr>Concepts of PHC  Dr. Nada AlYousefi</vt:lpstr>
      <vt:lpstr>Objectives</vt:lpstr>
      <vt:lpstr>What is a GP?</vt:lpstr>
      <vt:lpstr>What names and terms are used related with family medicine?</vt:lpstr>
      <vt:lpstr>Flexner 1910</vt:lpstr>
      <vt:lpstr>GP/specialist ratio: USA</vt:lpstr>
      <vt:lpstr>The result of excessive specialization</vt:lpstr>
      <vt:lpstr>The popularity issue</vt:lpstr>
      <vt:lpstr>USA 1960’s</vt:lpstr>
      <vt:lpstr>Flexner’s mistake</vt:lpstr>
      <vt:lpstr>In fact…</vt:lpstr>
      <vt:lpstr>Slide 12</vt:lpstr>
      <vt:lpstr>Slide 13</vt:lpstr>
      <vt:lpstr>Slide 14</vt:lpstr>
      <vt:lpstr>What will happen without GPs?</vt:lpstr>
      <vt:lpstr>From the Millis report (1962)</vt:lpstr>
      <vt:lpstr>The primary care doctor looks at the whole movie, not the first picture!</vt:lpstr>
      <vt:lpstr>Slide 18</vt:lpstr>
      <vt:lpstr>Slide 19</vt:lpstr>
      <vt:lpstr>Slide 20</vt:lpstr>
      <vt:lpstr>Comparison of PHC and hospital </vt:lpstr>
      <vt:lpstr>Comparison of PHC and hospital</vt:lpstr>
      <vt:lpstr>Comparison of PHC and hospital</vt:lpstr>
      <vt:lpstr>Comparison of PHC and hospital</vt:lpstr>
      <vt:lpstr>Comparison of PHC and hospital</vt:lpstr>
      <vt:lpstr>Complement!</vt:lpstr>
      <vt:lpstr>Leuwenhorst definition (1974)</vt:lpstr>
      <vt:lpstr>Wonca definition (2002)</vt:lpstr>
      <vt:lpstr>Is general practice really a distinct specialty?</vt:lpstr>
      <vt:lpstr>Slide 30</vt:lpstr>
      <vt:lpstr>Basic components of GP/FM</vt:lpstr>
      <vt:lpstr>Basic principles of FM/GP</vt:lpstr>
      <vt:lpstr>Slide 33</vt:lpstr>
      <vt:lpstr>Slide 34</vt:lpstr>
      <vt:lpstr>Slide 35</vt:lpstr>
      <vt:lpstr>Slide 36</vt:lpstr>
      <vt:lpstr>Slide 37</vt:lpstr>
      <vt:lpstr>THE FUNCTIONS OF PRIMARY HEALTH CARE</vt:lpstr>
      <vt:lpstr>Principles of PHC</vt:lpstr>
      <vt:lpstr>Family Physician</vt:lpstr>
      <vt:lpstr>Family Physician</vt:lpstr>
      <vt:lpstr>Family Physician</vt:lpstr>
      <vt:lpstr>DETERMINANTS OF HEALTH</vt:lpstr>
      <vt:lpstr>In Saudi Arabia</vt:lpstr>
      <vt:lpstr>An overview</vt:lpstr>
      <vt:lpstr>History </vt:lpstr>
      <vt:lpstr>Al ma Ata Declaration(1978) </vt:lpstr>
      <vt:lpstr>Slide 48</vt:lpstr>
      <vt:lpstr>AlmaAta declaration</vt:lpstr>
      <vt:lpstr>Alma Ata declaration</vt:lpstr>
      <vt:lpstr>Achievements  in health services</vt:lpstr>
      <vt:lpstr>Achievements  in health services</vt:lpstr>
      <vt:lpstr>Achievements  in health services</vt:lpstr>
      <vt:lpstr>The Challenges of the present</vt:lpstr>
      <vt:lpstr>Slide 55</vt:lpstr>
      <vt:lpstr>إجمالي المرافق والقوى العامه بالقطاع الصحي بالمملكه</vt:lpstr>
      <vt:lpstr>Slide 57</vt:lpstr>
      <vt:lpstr>توزيع اعتمادات ميزانية العام المالي  1425 / 1426 هـ ( 2005 ) حسب القطاعات الرئيسية </vt:lpstr>
      <vt:lpstr>The promises of future</vt:lpstr>
      <vt:lpstr>References</vt:lpstr>
      <vt:lpstr>Slide 61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Nada</dc:creator>
  <cp:lastModifiedBy>Nada</cp:lastModifiedBy>
  <cp:revision>77</cp:revision>
  <dcterms:created xsi:type="dcterms:W3CDTF">2012-03-15T14:00:21Z</dcterms:created>
  <dcterms:modified xsi:type="dcterms:W3CDTF">2012-03-16T13:29:18Z</dcterms:modified>
</cp:coreProperties>
</file>