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2" r:id="rId1"/>
  </p:sldMasterIdLst>
  <p:notesMasterIdLst>
    <p:notesMasterId r:id="rId32"/>
  </p:notesMasterIdLst>
  <p:sldIdLst>
    <p:sldId id="256" r:id="rId2"/>
    <p:sldId id="258" r:id="rId3"/>
    <p:sldId id="259" r:id="rId4"/>
    <p:sldId id="295" r:id="rId5"/>
    <p:sldId id="269" r:id="rId6"/>
    <p:sldId id="260" r:id="rId7"/>
    <p:sldId id="266" r:id="rId8"/>
    <p:sldId id="264" r:id="rId9"/>
    <p:sldId id="265" r:id="rId10"/>
    <p:sldId id="270" r:id="rId11"/>
    <p:sldId id="271" r:id="rId12"/>
    <p:sldId id="272" r:id="rId13"/>
    <p:sldId id="263" r:id="rId14"/>
    <p:sldId id="293" r:id="rId15"/>
    <p:sldId id="273" r:id="rId16"/>
    <p:sldId id="274" r:id="rId17"/>
    <p:sldId id="275" r:id="rId18"/>
    <p:sldId id="279" r:id="rId19"/>
    <p:sldId id="280" r:id="rId20"/>
    <p:sldId id="281" r:id="rId21"/>
    <p:sldId id="284" r:id="rId22"/>
    <p:sldId id="285" r:id="rId23"/>
    <p:sldId id="287" r:id="rId24"/>
    <p:sldId id="288" r:id="rId25"/>
    <p:sldId id="289" r:id="rId26"/>
    <p:sldId id="277" r:id="rId27"/>
    <p:sldId id="278" r:id="rId28"/>
    <p:sldId id="267" r:id="rId29"/>
    <p:sldId id="268" r:id="rId30"/>
    <p:sldId id="29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5" autoAdjust="0"/>
  </p:normalViewPr>
  <p:slideViewPr>
    <p:cSldViewPr>
      <p:cViewPr varScale="1">
        <p:scale>
          <a:sx n="70" d="100"/>
          <a:sy n="70" d="100"/>
        </p:scale>
        <p:origin x="-7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CA3956-60E0-41A1-A1B4-47C1C7AE6EC7}" type="datetimeFigureOut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GB" noProof="0" smtClean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FEBA38-936E-4866-A970-0E216778C6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EBA38-936E-4866-A970-0E216778C687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3E1E-AF19-4985-9F2D-ADCAFE7D25F0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12DF-C8C1-4177-B8C1-70DE44CD6B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C24A-AB73-4E14-BA66-B8A78A035510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5DF6-994A-4FAC-B498-8209F67252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DA0E3-CE06-4368-B1FD-AFDA47EB89D8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8FE0B-81A7-42C9-A855-233F0213285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943A-9D42-4D7A-B987-B7D1F3A3E983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BC8CF-B2AA-4414-ACE5-D5046CDF195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9C3B-EA2C-4637-BCFE-8AEB7B0C6BCB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61B10-EFFA-4A47-B7E3-D561521680A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6A3-B543-4AF9-BF7E-EE01BCFC625E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7E4A-95BE-47E2-ACDF-93794FA3528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60FB-47F6-478E-B819-148D80040337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8542-3CF9-4CF3-8149-C0A28EA867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E492E-20CF-4314-9ECD-ED7D087F27EE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CAB6A-D835-4505-B226-45F6C67430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816DD-9C31-41F6-AA9D-84890EB60D53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ADCAB-6A57-43B2-A886-E3B3F15929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72202-B63C-4899-8FB7-6E6DB004BC66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94E2E-A9E8-4260-B63C-E3C2F08DFB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7470C-4662-4F2C-A2EB-3AF8B62B9B95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F06A-DCEC-41C8-BBA2-EDE1425AF7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EB25979-5566-446D-8026-87C4454765B1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587B8DD-ABE6-41C8-96F1-6FEBFD631B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81" r:id="rId9"/>
    <p:sldLayoutId id="2147483879" r:id="rId10"/>
    <p:sldLayoutId id="2147483880" r:id="rId11"/>
  </p:sldLayoutIdLst>
  <p:hf hdr="0" ftr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605730" cy="15716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rgbClr val="FFFF00"/>
                </a:solidFill>
              </a:rPr>
              <a:t>AUDIT</a:t>
            </a:r>
            <a:endParaRPr lang="en-GB" sz="6000" dirty="0">
              <a:solidFill>
                <a:srgbClr val="FFFF00"/>
              </a:solidFill>
            </a:endParaRPr>
          </a:p>
        </p:txBody>
      </p:sp>
      <p:sp>
        <p:nvSpPr>
          <p:cNvPr id="3075" name="عنوان فرعي 7"/>
          <p:cNvSpPr>
            <a:spLocks noGrp="1"/>
          </p:cNvSpPr>
          <p:nvPr>
            <p:ph type="subTitle" idx="1"/>
          </p:nvPr>
        </p:nvSpPr>
        <p:spPr>
          <a:xfrm>
            <a:off x="3275856" y="3501008"/>
            <a:ext cx="5114925" cy="2460625"/>
          </a:xfrm>
        </p:spPr>
        <p:txBody>
          <a:bodyPr/>
          <a:lstStyle/>
          <a:p>
            <a:pPr marR="0" algn="ctr" eaLnBrk="1" hangingPunct="1"/>
            <a:endParaRPr lang="en-GB" sz="20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How to choose an audit topic</a:t>
            </a: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25291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Interesting, important, amenable to change.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Relevant to the practice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How: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Identify problems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reporting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Setting priorities 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Problems putting lives at risk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Team feel motivated to solve problem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unsatisfactory outcomes have been reported –either incidents or complaints </a:t>
            </a:r>
          </a:p>
          <a:p>
            <a:pPr lvl="2" eaLnBrk="1" hangingPunct="1">
              <a:lnSpc>
                <a:spcPct val="90000"/>
              </a:lnSpc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18l3/2012</a:t>
            </a:r>
            <a:endParaRPr lang="en-GB" dirty="0"/>
          </a:p>
        </p:txBody>
      </p:sp>
      <p:sp>
        <p:nvSpPr>
          <p:cNvPr id="15365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2C26E37-5814-47E6-B9AC-4E5D3FDE0DBD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Agreeing criteria and levels of performance</a:t>
            </a:r>
            <a:endParaRPr lang="en-GB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28813"/>
            <a:ext cx="7543800" cy="452755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Can be more difficult than it sounds.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Criterion</a:t>
            </a: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element of care that can be counted or measured to assess quality.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Must be precise (yes or no)</a:t>
            </a:r>
          </a:p>
          <a:p>
            <a:pPr lvl="1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e.g., Hypertension: Diastolic blood pressure.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quantity of criteria that specifies a minimum acceptable level of care.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Eg.80% of people in the target group should have had a cholesterol assay or achieved cholesterol levels within acceptable limits 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16389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2CA6C7-C534-474E-8089-64FDFB769FF0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17411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90F3400-BF40-4C35-ACD7-435A966978C4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15364" name="عنوان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695325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GB" sz="36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Group 3"/>
          <p:cNvGraphicFramePr>
            <a:graphicFrameLocks/>
          </p:cNvGraphicFramePr>
          <p:nvPr/>
        </p:nvGraphicFramePr>
        <p:xfrm>
          <a:off x="285750" y="2071688"/>
          <a:ext cx="7715272" cy="3382963"/>
        </p:xfrm>
        <a:graphic>
          <a:graphicData uri="http://schemas.openxmlformats.org/drawingml/2006/table">
            <a:tbl>
              <a:tblPr/>
              <a:tblGrid>
                <a:gridCol w="3857636"/>
                <a:gridCol w="3857636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Criteria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All patients on anti-hypertensives to be seen at least annually.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Must apply to 95% of patients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Penicillin allergy to be marked on front of notes.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Must apply to 100% of patients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SMART standards</a:t>
            </a:r>
            <a:endParaRPr lang="en-GB" sz="32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covers one topic only.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Measurable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in a practical way.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Achievable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for the staff.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Relevant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important to patients and staff.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Timescale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reasonable period of time.</a:t>
            </a:r>
          </a:p>
          <a:p>
            <a:pPr eaLnBrk="1" hangingPunct="1"/>
            <a:endParaRPr lang="en-GB" smtClean="0">
              <a:cs typeface="Arial" pitchFamily="34" charset="0"/>
            </a:endParaRPr>
          </a:p>
        </p:txBody>
      </p:sp>
      <p:sp>
        <p:nvSpPr>
          <p:cNvPr id="18436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18437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D243EEC-7A72-4C32-8C68-73DC7A5B3962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18/3/2012</a:t>
            </a:r>
            <a:endParaRPr lang="en-GB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C058D-64AD-434B-8226-D4DE8036DFE2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17412" name="عنوان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Create your audit tool</a:t>
            </a:r>
            <a:endParaRPr lang="en-GB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Group 59"/>
          <p:cNvGraphicFramePr>
            <a:graphicFrameLocks/>
          </p:cNvGraphicFramePr>
          <p:nvPr/>
        </p:nvGraphicFramePr>
        <p:xfrm>
          <a:off x="214313" y="1571625"/>
          <a:ext cx="7929586" cy="4539300"/>
        </p:xfrm>
        <a:graphic>
          <a:graphicData uri="http://schemas.openxmlformats.org/drawingml/2006/table">
            <a:tbl>
              <a:tblPr/>
              <a:tblGrid>
                <a:gridCol w="1674813"/>
                <a:gridCol w="1674812"/>
                <a:gridCol w="1673225"/>
                <a:gridCol w="1674813"/>
                <a:gridCol w="1231923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% of total that was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Was there Appropriate instructions?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Did the Patient know how to take the medication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Was the patient   compliant?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Did the patient  suffer side effects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Did the patient know last Blood Glucose?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Does the patient  Smoke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Was the Dose added to label?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285750" y="320675"/>
            <a:ext cx="764381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Observing practice and collecting data</a:t>
            </a:r>
            <a:endParaRPr lang="en-GB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Collecting information can be by</a:t>
            </a:r>
          </a:p>
          <a:p>
            <a:pPr algn="l" rtl="0" eaLnBrk="1" hangingPunct="1"/>
            <a:r>
              <a:rPr lang="en-US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Direct observation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e.g.</a:t>
            </a:r>
          </a:p>
          <a:p>
            <a:pPr lvl="1"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Video recording</a:t>
            </a:r>
          </a:p>
          <a:p>
            <a:pPr lvl="1"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Simulated patients</a:t>
            </a:r>
          </a:p>
          <a:p>
            <a:pPr algn="l" rtl="0" eaLnBrk="1" hangingPunct="1"/>
            <a:r>
              <a:rPr lang="en-US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Record review</a:t>
            </a:r>
          </a:p>
          <a:p>
            <a:pPr lvl="1"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Patient satisfaction surveys.</a:t>
            </a:r>
          </a:p>
          <a:p>
            <a:pPr algn="l" rtl="0" eaLnBrk="1" hangingPunct="1"/>
            <a:r>
              <a:rPr lang="en-US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Sampling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reduces cost</a:t>
            </a:r>
          </a:p>
          <a:p>
            <a:pPr lvl="1"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Computers can help in handling data</a:t>
            </a:r>
          </a:p>
          <a:p>
            <a:pPr algn="l" rtl="0" eaLnBrk="1" hangingPunct="1"/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عنصر نائب للتاريخ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19461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F39A482-41C6-45EC-BA70-67E0CE500AFA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Evaluating Information</a:t>
            </a:r>
            <a:endParaRPr lang="en-GB" sz="36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Comparing actual performance with the set standards to determine deficiencies.</a:t>
            </a:r>
          </a:p>
          <a:p>
            <a:pPr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(Previous example)</a:t>
            </a:r>
          </a:p>
          <a:p>
            <a:pPr lvl="1"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Agreement to change</a:t>
            </a:r>
          </a:p>
          <a:p>
            <a:pPr lvl="1" algn="l" rtl="0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If standard was unrealistic re-set new standard</a:t>
            </a:r>
          </a:p>
          <a:p>
            <a:pPr eaLnBrk="1" hangingPunct="1"/>
            <a:endParaRPr lang="en-GB" smtClean="0">
              <a:cs typeface="Arial" pitchFamily="34" charset="0"/>
            </a:endParaRPr>
          </a:p>
        </p:txBody>
      </p:sp>
      <p:sp>
        <p:nvSpPr>
          <p:cNvPr id="20484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20485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933300-8068-4567-B9FA-C63663F7D003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Planning care and Implementing change</a:t>
            </a:r>
            <a:endParaRPr lang="en-GB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81475"/>
          </a:xfrm>
        </p:spPr>
        <p:txBody>
          <a:bodyPr/>
          <a:lstStyle/>
          <a:p>
            <a:pPr algn="just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Identify causes of deficiency.</a:t>
            </a:r>
          </a:p>
          <a:p>
            <a:pPr algn="just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Skillful leader to deal with team reactions.</a:t>
            </a:r>
          </a:p>
          <a:p>
            <a:pPr algn="just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Emphasize positive aspects.</a:t>
            </a:r>
          </a:p>
          <a:p>
            <a:pPr algn="just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Change:</a:t>
            </a:r>
          </a:p>
          <a:p>
            <a:pPr lvl="1" algn="just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Practical</a:t>
            </a:r>
          </a:p>
          <a:p>
            <a:pPr lvl="1" algn="just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Gradual.</a:t>
            </a:r>
          </a:p>
          <a:p>
            <a:pPr eaLnBrk="1" hangingPunct="1"/>
            <a:endParaRPr lang="en-GB" smtClean="0">
              <a:cs typeface="Arial" pitchFamily="34" charset="0"/>
            </a:endParaRPr>
          </a:p>
        </p:txBody>
      </p:sp>
      <p:sp>
        <p:nvSpPr>
          <p:cNvPr id="21508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21509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6C9BBBF-3D72-4288-9E80-B799ED2D8101}" type="slidenum">
              <a:rPr lang="en-GB"/>
              <a:pPr>
                <a:defRPr/>
              </a:pPr>
              <a:t>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D4302C"/>
                </a:solidFill>
              </a:rPr>
              <a:t> </a:t>
            </a:r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Examples Of Medical Audit</a:t>
            </a:r>
            <a:endParaRPr lang="en-GB" sz="36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2071688"/>
            <a:ext cx="7643813" cy="43846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The use of Aspirin prophylaxis in patients with IHD: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Dr.Anna livingstone  Limehouse PHCC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Population of 6860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Paperless practice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Aspirin in IHD patients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 risk of vascular events 33%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Many pts.are not taking Aspirin who could benefit from it.</a:t>
            </a:r>
          </a:p>
          <a:p>
            <a:pPr eaLnBrk="1" hangingPunct="1"/>
            <a:endParaRPr lang="en-GB" sz="2400" smtClean="0">
              <a:cs typeface="Arial" pitchFamily="34" charset="0"/>
            </a:endParaRPr>
          </a:p>
        </p:txBody>
      </p:sp>
      <p:sp>
        <p:nvSpPr>
          <p:cNvPr id="23556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7F7F005-261C-44A7-B2BB-946123C98567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23557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C8D0EE9-7BEB-40D9-9CBC-919191DF9722}" type="slidenum">
              <a:rPr lang="en-GB"/>
              <a:pPr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Objectives:</a:t>
            </a:r>
            <a:br>
              <a:rPr lang="en-US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 identify pts. eligible for taking Aspirin &amp; they are recorded as taking it.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 identify  pts.eligible for taking Aspirin &amp; they are not asked to take it</a:t>
            </a:r>
            <a:r>
              <a:rPr lang="en-US" sz="2400" smtClean="0">
                <a:cs typeface="Arial" pitchFamily="34" charset="0"/>
              </a:rPr>
              <a:t>.  </a:t>
            </a:r>
          </a:p>
          <a:p>
            <a:pPr eaLnBrk="1" hangingPunct="1"/>
            <a:endParaRPr lang="en-GB" smtClean="0">
              <a:cs typeface="Arial" pitchFamily="34" charset="0"/>
            </a:endParaRPr>
          </a:p>
        </p:txBody>
      </p:sp>
      <p:sp>
        <p:nvSpPr>
          <p:cNvPr id="24580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24581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5878072-42F6-45E0-9EC3-417FF997EE5F}" type="slidenum">
              <a:rPr lang="en-GB"/>
              <a:pPr>
                <a:defRPr/>
              </a:pPr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8195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Definition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method  used  by health professionals  </a:t>
            </a:r>
            <a:r>
              <a:rPr lang="en-US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to assess ,  evaluate  &amp;  improve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 care   of patients in a systematic way to enhance their health &amp; quality of life.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8197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31C437-38B2-4602-9A4D-A2C399B979EC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Agree on criteria</a:t>
            </a:r>
            <a:endParaRPr lang="en-GB" sz="4400" smtClean="0"/>
          </a:p>
        </p:txBody>
      </p:sp>
      <p:sp>
        <p:nvSpPr>
          <p:cNvPr id="23555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1928813"/>
            <a:ext cx="8229600" cy="450056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records  should show that all IHD pts. Are taking Aspirin unless contraindicated.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Pts knowledge of Aspirin prophylaxis in IHD.</a:t>
            </a:r>
          </a:p>
          <a:p>
            <a:pPr algn="l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Agree on standard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Target of 80%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to allow for 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Side effect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Patient’s refusal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Non adherence to treatment.</a:t>
            </a:r>
          </a:p>
          <a:p>
            <a:pPr eaLnBrk="1" hangingPunct="1"/>
            <a:endParaRPr lang="en-GB" sz="240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</a:t>
            </a:r>
            <a:r>
              <a:rPr lang="en-US" dirty="0" smtClean="0"/>
              <a:t>//3/2012</a:t>
            </a:r>
            <a:endParaRPr lang="en-GB" dirty="0"/>
          </a:p>
        </p:txBody>
      </p:sp>
      <p:sp>
        <p:nvSpPr>
          <p:cNvPr id="25605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84BF3B6-A171-4A44-A08D-3E500DD4F29E}" type="slidenum">
              <a:rPr lang="en-GB"/>
              <a:pPr>
                <a:defRPr/>
              </a:pPr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Data collection</a:t>
            </a:r>
            <a:endParaRPr lang="en-GB" sz="40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Sample population: </a:t>
            </a: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143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patients.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Number of pts on Aspirin:  </a:t>
            </a: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103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Patients on prescribed Aspirin</a:t>
            </a: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97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Patients buying Aspirin over the counter: </a:t>
            </a: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Patients not on Aspirin: </a:t>
            </a: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subdivided: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On Warfarin: </a:t>
            </a: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Allergic to Aspirin: </a:t>
            </a: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Aspirin contraindicated: </a:t>
            </a: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Patients refusal : </a:t>
            </a: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No apparent reason:  </a:t>
            </a:r>
            <a:r>
              <a:rPr lang="en-US" sz="2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/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dirty="0"/>
              <a:t>18/3/2012</a:t>
            </a:r>
          </a:p>
        </p:txBody>
      </p:sp>
      <p:sp>
        <p:nvSpPr>
          <p:cNvPr id="28677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0411FE5-6456-41D4-8FBB-FD41033EEE89}" type="slidenum">
              <a:rPr lang="en-GB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وان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642938"/>
          </a:xfrm>
        </p:spPr>
        <p:txBody>
          <a:bodyPr/>
          <a:lstStyle/>
          <a:p>
            <a:pPr eaLnBrk="1" hangingPunct="1"/>
            <a:r>
              <a:rPr lang="en-US" sz="5400" u="sng" smtClean="0">
                <a:cs typeface="Arial" pitchFamily="34" charset="0"/>
              </a:rPr>
              <a:t/>
            </a:r>
            <a:br>
              <a:rPr lang="en-US" sz="5400" u="sng" smtClean="0">
                <a:cs typeface="Arial" pitchFamily="34" charset="0"/>
              </a:rPr>
            </a:br>
            <a:r>
              <a:rPr lang="en-US" sz="4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Evaluation of information:</a:t>
            </a:r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200" u="sng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             (Performance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 targeted standard )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72% of patient on Aspirin prophylaxis 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80% the (Standard)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Q: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will you do, If you were involved ?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18/3/2012</a:t>
            </a:r>
            <a:endParaRPr lang="en-GB" dirty="0"/>
          </a:p>
        </p:txBody>
      </p:sp>
      <p:sp>
        <p:nvSpPr>
          <p:cNvPr id="29701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0336933-4FCD-4D05-B52B-B81C2D9E7CB1}" type="slidenum">
              <a:rPr lang="en-GB"/>
              <a:pPr>
                <a:defRPr/>
              </a:pPr>
              <a:t>22</a:t>
            </a:fld>
            <a:endParaRPr lang="en-GB" dirty="0"/>
          </a:p>
        </p:txBody>
      </p:sp>
      <p:pic>
        <p:nvPicPr>
          <p:cNvPr id="25606" name="Picture 10" descr="http://t1.gstatic.com/images?q=tbn:ANd9GcQQLQaHyTqBi0gACQJA--l07IkmhBt146Tr2p0AbzHS_fZlyWq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2714625"/>
            <a:ext cx="15716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Implement change:</a:t>
            </a:r>
            <a:b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40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389437"/>
          </a:xfrm>
        </p:spPr>
        <p:txBody>
          <a:bodyPr>
            <a:normAutofit/>
          </a:bodyPr>
          <a:lstStyle/>
          <a:p>
            <a:pPr marL="609600" indent="-6096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1. All patients not on Aspirin were flagged with 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 reminder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09600" indent="-6096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Large 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typed notices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were displayed in all patients records .  </a:t>
            </a:r>
          </a:p>
          <a:p>
            <a:pPr algn="l" rtl="0" eaLnBrk="1" hangingPunct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Letters were sent to the physician to commence their patients on Aspirin prophylaxis.</a:t>
            </a:r>
          </a:p>
          <a:p>
            <a:pPr algn="l" rtl="0" eaLnBrk="1" hangingPunct="1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Follow up: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Re-Audit in one year to evaluate improvement.</a:t>
            </a:r>
          </a:p>
          <a:p>
            <a:pPr eaLnBrk="1" hangingPunct="1">
              <a:defRPr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18/3/2012</a:t>
            </a:r>
            <a:endParaRPr lang="en-GB" dirty="0"/>
          </a:p>
        </p:txBody>
      </p:sp>
      <p:sp>
        <p:nvSpPr>
          <p:cNvPr id="31749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2F832A6-FE74-430E-905D-B29A7A14895D}" type="slidenum">
              <a:rPr lang="en-GB"/>
              <a:pPr>
                <a:defRPr/>
              </a:pPr>
              <a:t>23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18/3/2012</a:t>
            </a:r>
            <a:endParaRPr lang="en-GB" dirty="0"/>
          </a:p>
        </p:txBody>
      </p:sp>
      <p:sp>
        <p:nvSpPr>
          <p:cNvPr id="32771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B80BA3-FE17-4245-8B70-4D2D77F53975}" type="slidenum">
              <a:rPr lang="en-GB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14375" y="1214438"/>
            <a:ext cx="6829425" cy="4729162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1114C"/>
                </a:solidFill>
                <a:latin typeface="Trebuchet MS" pitchFamily="34" charset="0"/>
              </a:rPr>
              <a:t>Please confirm that this patient has :</a:t>
            </a:r>
            <a:endParaRPr lang="en-US" sz="2000" dirty="0">
              <a:solidFill>
                <a:srgbClr val="008000"/>
              </a:solidFill>
              <a:latin typeface="Trebuchet MS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1114C"/>
                </a:solidFill>
                <a:latin typeface="Trebuchet MS" pitchFamily="34" charset="0"/>
              </a:rPr>
              <a:t>Angina         Yes  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  <a:sym typeface="Wingdings 2" pitchFamily="18" charset="2"/>
              </a:rPr>
              <a:t>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</a:rPr>
              <a:t> No 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  <a:sym typeface="Wingdings 2" pitchFamily="18" charset="2"/>
              </a:rPr>
              <a:t>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1114C"/>
                </a:solidFill>
                <a:latin typeface="Trebuchet MS" pitchFamily="34" charset="0"/>
              </a:rPr>
              <a:t>Are they taking Aspirin?                       Yes 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  <a:sym typeface="Wingdings 2" pitchFamily="18" charset="2"/>
              </a:rPr>
              <a:t>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</a:rPr>
              <a:t> No 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  <a:sym typeface="Wingdings 2" pitchFamily="18" charset="2"/>
              </a:rPr>
              <a:t>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1114C"/>
                </a:solidFill>
                <a:latin typeface="Trebuchet MS" pitchFamily="34" charset="0"/>
              </a:rPr>
              <a:t>Are there contraindications to Aspirin? Yes 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  <a:sym typeface="Wingdings 2" pitchFamily="18" charset="2"/>
              </a:rPr>
              <a:t>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</a:rPr>
              <a:t> No 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  <a:sym typeface="Wingdings 2" pitchFamily="18" charset="2"/>
              </a:rPr>
              <a:t></a:t>
            </a:r>
            <a:r>
              <a:rPr lang="en-US" sz="2000" dirty="0">
                <a:solidFill>
                  <a:srgbClr val="01114C"/>
                </a:solidFill>
                <a:latin typeface="Trebuchet MS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endParaRPr lang="en-US" sz="2000" b="1" dirty="0">
              <a:solidFill>
                <a:srgbClr val="CC3300"/>
              </a:solidFill>
              <a:latin typeface="Trebuchet MS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CC3300"/>
                </a:solidFill>
                <a:latin typeface="Trebuchet MS" pitchFamily="34" charset="0"/>
              </a:rPr>
              <a:t>Prescribe Aspirin now and brief the patient</a:t>
            </a:r>
            <a:br>
              <a:rPr lang="en-US" sz="2000" b="1" dirty="0">
                <a:solidFill>
                  <a:srgbClr val="CC3300"/>
                </a:solidFill>
                <a:latin typeface="Trebuchet MS" pitchFamily="34" charset="0"/>
              </a:rPr>
            </a:br>
            <a:r>
              <a:rPr lang="en-US" sz="2000" b="1" dirty="0">
                <a:solidFill>
                  <a:srgbClr val="CC3300"/>
                </a:solidFill>
                <a:latin typeface="Trebuchet MS" pitchFamily="34" charset="0"/>
              </a:rPr>
              <a:t>Pass the records to the Practice Manager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endParaRPr lang="en-US" sz="2000" dirty="0">
              <a:solidFill>
                <a:srgbClr val="006600"/>
              </a:solidFill>
              <a:latin typeface="Trebuchet MS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6600"/>
                </a:solidFill>
                <a:latin typeface="Trebuchet MS" pitchFamily="34" charset="0"/>
              </a:rPr>
              <a:t>Computer record to have a note :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6600"/>
                </a:solidFill>
                <a:latin typeface="Trebuchet MS" pitchFamily="34" charset="0"/>
              </a:rPr>
              <a:t>Either prescription for Aspirin</a:t>
            </a:r>
            <a:br>
              <a:rPr lang="en-US" sz="2000" dirty="0">
                <a:solidFill>
                  <a:srgbClr val="006600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rgbClr val="006600"/>
                </a:solidFill>
                <a:latin typeface="Trebuchet MS" pitchFamily="34" charset="0"/>
              </a:rPr>
              <a:t>Or sensitivity to Aspirin</a:t>
            </a:r>
            <a:br>
              <a:rPr lang="en-US" sz="2000" dirty="0">
                <a:solidFill>
                  <a:srgbClr val="006600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rgbClr val="006600"/>
                </a:solidFill>
                <a:latin typeface="Trebuchet MS" pitchFamily="34" charset="0"/>
              </a:rPr>
              <a:t>Or buys own Aspirin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867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895725"/>
          </a:xfrm>
        </p:spPr>
        <p:txBody>
          <a:bodyPr/>
          <a:lstStyle/>
          <a:p>
            <a:pPr algn="l" rtl="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Letters were sent to the physician to commence their patients on Aspirin prophylaxis.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400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Follow up: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Re-Audit in one year to evaluate improvement.</a:t>
            </a:r>
          </a:p>
          <a:p>
            <a:pPr algn="l" rtl="0" eaLnBrk="1" hangingPunct="1"/>
            <a:endParaRPr lang="en-GB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عنصر نائب للتاريخ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18/3/2012</a:t>
            </a:r>
            <a:endParaRPr lang="en-GB" dirty="0"/>
          </a:p>
        </p:txBody>
      </p:sp>
      <p:sp>
        <p:nvSpPr>
          <p:cNvPr id="33797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2E978E-B4F3-4EEC-8477-DD4A577D1F58}" type="slidenum">
              <a:rPr lang="en-GB"/>
              <a:pPr>
                <a:defRPr/>
              </a:pPr>
              <a:t>25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34819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47C33AA-6797-46A2-B762-306A4D565261}" type="slidenum">
              <a:rPr lang="en-GB"/>
              <a:pPr>
                <a:defRPr/>
              </a:pPr>
              <a:t>26</a:t>
            </a:fld>
            <a:endParaRPr lang="en-GB" dirty="0"/>
          </a:p>
        </p:txBody>
      </p:sp>
      <p:sp>
        <p:nvSpPr>
          <p:cNvPr id="29700" name="عنوان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Audit And research</a:t>
            </a:r>
            <a:endParaRPr lang="en-GB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Group 6"/>
          <p:cNvGraphicFramePr>
            <a:graphicFrameLocks/>
          </p:cNvGraphicFramePr>
          <p:nvPr/>
        </p:nvGraphicFramePr>
        <p:xfrm>
          <a:off x="285750" y="2500313"/>
          <a:ext cx="7772400" cy="317817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Audit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Aims to establish what is best practice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Aims to evaluate how close practice is to best practice and identify ways to improve quality of health care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Results  can be generalized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transferable to other setting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Generate new knowledge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Improve services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Theory driven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Practice based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one –off study.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 an on going process.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0723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Research asks 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“Are we treating the right disease ?”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Audit asks 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“Are we treating the disease right?”</a:t>
            </a:r>
          </a:p>
          <a:p>
            <a:pPr algn="l" rtl="0" eaLnBrk="1" hangingPunct="1"/>
            <a:endParaRPr lang="en-GB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عنصر نائب للتاريخ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18/3/2012</a:t>
            </a:r>
            <a:endParaRPr lang="en-GB" dirty="0"/>
          </a:p>
        </p:txBody>
      </p:sp>
      <p:sp>
        <p:nvSpPr>
          <p:cNvPr id="35845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A22881-46FF-4D97-B4D5-642B8CE2181E}" type="slidenum">
              <a:rPr lang="en-GB"/>
              <a:pPr>
                <a:defRPr/>
              </a:pPr>
              <a:t>27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وان 1"/>
          <p:cNvSpPr>
            <a:spLocks noGrp="1"/>
          </p:cNvSpPr>
          <p:nvPr>
            <p:ph type="title"/>
          </p:nvPr>
        </p:nvSpPr>
        <p:spPr>
          <a:xfrm>
            <a:off x="0" y="214313"/>
            <a:ext cx="8643938" cy="1643062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Q: What are the advantages of Medical Audit?</a:t>
            </a:r>
            <a:br>
              <a:rPr lang="en-US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2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28813"/>
            <a:ext cx="7239000" cy="452755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Better outcomes for the patient.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More efficient care- reduce waste of resources.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Improve Doctor – Patient relationship.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Improve team spirit.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Stimulate education &amp; research.</a:t>
            </a:r>
          </a:p>
          <a:p>
            <a:pPr algn="l" rtl="0" eaLnBrk="1" hangingPunct="1"/>
            <a:endParaRPr lang="en-GB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8160442-D587-4466-8E66-06155962BEA7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36869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2A1D038-B19A-4F1D-924D-9AF67133A81E}" type="slidenum">
              <a:rPr lang="en-GB"/>
              <a:pPr>
                <a:defRPr/>
              </a:pPr>
              <a:t>28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75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Q: What are the disadvantages of Medical Audit?</a:t>
            </a:r>
            <a:b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6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2357438"/>
            <a:ext cx="7239000" cy="4027487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Time consuming.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Expensive.                      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May be difficult.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Results may be made available for litigation purpose.</a:t>
            </a:r>
          </a:p>
          <a:p>
            <a:pPr eaLnBrk="1" hangingPunct="1"/>
            <a:endParaRPr lang="en-GB" smtClean="0">
              <a:cs typeface="Arial" pitchFamily="34" charset="0"/>
            </a:endParaRPr>
          </a:p>
        </p:txBody>
      </p:sp>
      <p:sp>
        <p:nvSpPr>
          <p:cNvPr id="37893" name="عنصر نائب للتاريخ 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43B1533-F2D7-4AA7-8338-F852095A312E}" type="datetime1">
              <a:rPr lang="en-US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37894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0201C9F-2646-4426-B19D-FFE0DE4C0B0F}" type="slidenum">
              <a:rPr lang="en-GB"/>
              <a:pPr>
                <a:defRPr/>
              </a:pPr>
              <a:t>29</a:t>
            </a:fld>
            <a:endParaRPr lang="en-GB" dirty="0"/>
          </a:p>
        </p:txBody>
      </p:sp>
      <p:pic>
        <p:nvPicPr>
          <p:cNvPr id="32774" name="Picture 10" descr="http://t1.gstatic.com/images?q=tbn:ANd9GcQhDkz7O53WvXaS3LBAyS55LeeufFfCHpUX5fQEFaGDET8e4DH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4214813"/>
            <a:ext cx="22098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Audit cycle</a:t>
            </a:r>
          </a:p>
        </p:txBody>
      </p:sp>
      <p:pic>
        <p:nvPicPr>
          <p:cNvPr id="6147" name="Picture 2" descr="C:\Users\User\Downloads\audi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00125" y="1857375"/>
            <a:ext cx="6643688" cy="4186238"/>
          </a:xfrm>
          <a:noFill/>
        </p:spPr>
      </p:pic>
      <p:sp>
        <p:nvSpPr>
          <p:cNvPr id="9220" name="عنصر نائب للتاريخ 6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9221" name="عنصر نائب لرقم الشريحة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B08D7CB-CFEE-4366-A894-08CFC9C98918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>
              <a:solidFill>
                <a:srgbClr val="FFFF00"/>
              </a:solidFill>
              <a:latin typeface="Castellar" pitchFamily="18" charset="0"/>
            </a:endParaRPr>
          </a:p>
          <a:p>
            <a:pPr algn="ctr"/>
            <a:endParaRPr lang="en-US" smtClean="0">
              <a:solidFill>
                <a:srgbClr val="FFFF00"/>
              </a:solidFill>
              <a:latin typeface="Castellar" pitchFamily="18" charset="0"/>
            </a:endParaRPr>
          </a:p>
          <a:p>
            <a:pPr algn="ctr"/>
            <a:r>
              <a:rPr lang="en-US" smtClean="0">
                <a:solidFill>
                  <a:srgbClr val="FFFF00"/>
                </a:solidFill>
                <a:latin typeface="Castellar" pitchFamily="18" charset="0"/>
              </a:rPr>
              <a:t>Audit is away to improve quality of care</a:t>
            </a:r>
            <a:endParaRPr lang="ar-SA" smtClean="0">
              <a:solidFill>
                <a:srgbClr val="FFFF00"/>
              </a:solidFill>
              <a:latin typeface="Castellar" pitchFamily="18" charset="0"/>
              <a:ea typeface="Majalla U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63B04E-0ABF-4406-8E24-A17E8B35642E}" type="datetime1">
              <a:rPr lang="en-US" smtClean="0"/>
              <a:pPr>
                <a:defRPr/>
              </a:pPr>
              <a:t>5/14/2012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3102E-93FA-4907-A01C-365E3B2EC822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FFFF00"/>
                </a:solidFill>
              </a:rPr>
              <a:t>The audit cycle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 rot="2700000">
            <a:off x="4686300" y="2081213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00313" y="185737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Problem or objective identified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429125" y="2786063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Criteria agreed and standards set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5500688" y="371475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000625" y="4357688"/>
            <a:ext cx="207168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/>
              <a:t>Audit (Data collected)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2700000">
            <a:off x="5127625" y="5127625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43188" y="5181600"/>
            <a:ext cx="2357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Identify areas for improvement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2700000">
            <a:off x="1960563" y="5180013"/>
            <a:ext cx="762000" cy="6096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90600" y="4191000"/>
            <a:ext cx="1600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Make necessary changes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1143000" y="3571875"/>
            <a:ext cx="6096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57250" y="28956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Re-audit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 rot="2700000">
            <a:off x="1984375" y="2270125"/>
            <a:ext cx="6096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وان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000125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Types of AUDIT</a:t>
            </a:r>
          </a:p>
        </p:txBody>
      </p:sp>
      <p:sp>
        <p:nvSpPr>
          <p:cNvPr id="8195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9725"/>
            <a:ext cx="8715375" cy="4846638"/>
          </a:xfrm>
        </p:spPr>
        <p:txBody>
          <a:bodyPr/>
          <a:lstStyle/>
          <a:p>
            <a:pPr algn="l" rtl="0" eaLnBrk="1" hangingPunct="1"/>
            <a:r>
              <a:rPr lang="en-GB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Internal audit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    By individual or practice team investigating its own care.</a:t>
            </a:r>
          </a:p>
          <a:p>
            <a:pPr algn="l" rtl="0" eaLnBrk="1" hangingPunct="1"/>
            <a:r>
              <a:rPr lang="en-GB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Peer audit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      By a person in same speciality or branch of medicine who has comparable experience and training.</a:t>
            </a:r>
          </a:p>
          <a:p>
            <a:pPr algn="l" rtl="0" eaLnBrk="1" hangingPunct="1"/>
            <a:r>
              <a:rPr lang="en-GB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External audit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: may be from another part of country, another speciality or profession , or may be lay people. </a:t>
            </a:r>
          </a:p>
          <a:p>
            <a:pPr algn="l" rtl="0" eaLnBrk="1" hangingPunct="1"/>
            <a:r>
              <a:rPr lang="en-GB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Multi-disciplinary audit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4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10245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9F0291A-BFD9-41C0-ABA6-A5605B8F2958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Process of an audit</a:t>
            </a:r>
          </a:p>
        </p:txBody>
      </p:sp>
      <p:sp>
        <p:nvSpPr>
          <p:cNvPr id="921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Background</a:t>
            </a:r>
          </a:p>
          <a:p>
            <a:pPr algn="l" rtl="0"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Literature review</a:t>
            </a:r>
          </a:p>
          <a:p>
            <a:pPr algn="l" rtl="0"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Criteria and standards</a:t>
            </a:r>
          </a:p>
          <a:p>
            <a:pPr algn="l" rtl="0"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Methods or protocol</a:t>
            </a:r>
          </a:p>
          <a:p>
            <a:pPr algn="l" rtl="0"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algn="l" rtl="0"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Recommendations for change</a:t>
            </a:r>
          </a:p>
          <a:p>
            <a:pPr algn="l" rtl="0"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Recommendations for further audit</a:t>
            </a:r>
          </a:p>
          <a:p>
            <a:pPr eaLnBrk="1" hangingPunct="1"/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عنصر نائب للتاريخ 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11269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B8C92E-1091-4B28-865F-BBACB173B2A8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Audit in Primary Care</a:t>
            </a:r>
            <a:endParaRPr lang="en-GB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3125"/>
            <a:ext cx="8115300" cy="431323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1.what is the best to be done in this area?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sz="2000" b="1" u="sng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STANDARDS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2.What are we doing?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r>
              <a:rPr lang="en-US" sz="2000" b="1" u="sng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3. Are we doing the best.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en-US" sz="2000" b="1" u="sng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COMPARE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4.How to achieve the best? </a:t>
            </a:r>
          </a:p>
          <a:p>
            <a:pPr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en-US" sz="2000" b="1" u="sng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12293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91BA5C9-C869-49DB-85AA-FFB74BF07B77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Good Audit</a:t>
            </a:r>
            <a:endParaRPr lang="en-GB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81475"/>
          </a:xfrm>
        </p:spPr>
        <p:txBody>
          <a:bodyPr/>
          <a:lstStyle/>
          <a:p>
            <a:pPr algn="l" rtl="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Look at all aspect of care .</a:t>
            </a:r>
          </a:p>
          <a:p>
            <a:pPr algn="l" rtl="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Involve patient .</a:t>
            </a:r>
          </a:p>
          <a:p>
            <a:pPr algn="l" rtl="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Multi-disciplinary.</a:t>
            </a:r>
          </a:p>
          <a:p>
            <a:pPr algn="l" rtl="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Covers: local concern, wide variance , area of high volume risk or cost.</a:t>
            </a:r>
          </a:p>
          <a:p>
            <a:pPr eaLnBrk="1" hangingPunct="1"/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13317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541E3E2-02F9-4B71-9432-CF46A3617011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Before starting</a:t>
            </a:r>
            <a:endParaRPr lang="en-GB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عنصر نائب للمحتوى 2"/>
          <p:cNvSpPr>
            <a:spLocks noGrp="1"/>
          </p:cNvSpPr>
          <p:nvPr>
            <p:ph idx="1"/>
          </p:nvPr>
        </p:nvSpPr>
        <p:spPr>
          <a:xfrm>
            <a:off x="0" y="2214563"/>
            <a:ext cx="8686800" cy="4110037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Do we Know and agree on what the best practice is? </a:t>
            </a:r>
          </a:p>
          <a:p>
            <a:pPr algn="l" rtl="0" eaLnBrk="1" hangingPunct="1">
              <a:lnSpc>
                <a:spcPct val="90000"/>
              </a:lnSpc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Will we be able to make any changes , if we find we need to ?</a:t>
            </a:r>
          </a:p>
          <a:p>
            <a:pPr algn="l" rtl="0" eaLnBrk="1" hangingPunct="1">
              <a:lnSpc>
                <a:spcPct val="90000"/>
              </a:lnSpc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Will the changes make a difference to patients?  </a:t>
            </a:r>
          </a:p>
          <a:p>
            <a:pPr eaLnBrk="1" hangingPunct="1"/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عنصر نائب للتاريخ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18/3/2012</a:t>
            </a:r>
            <a:endParaRPr lang="en-GB" dirty="0"/>
          </a:p>
        </p:txBody>
      </p:sp>
      <p:sp>
        <p:nvSpPr>
          <p:cNvPr id="14341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743CF1-EB31-4163-86EF-A4E113213D05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467</TotalTime>
  <Words>1138</Words>
  <Application>Microsoft Office PowerPoint</Application>
  <PresentationFormat>عرض على الشاشة (3:4)‏</PresentationFormat>
  <Paragraphs>291</Paragraphs>
  <Slides>30</Slides>
  <Notes>30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Flow</vt:lpstr>
      <vt:lpstr>AUDIT</vt:lpstr>
      <vt:lpstr> </vt:lpstr>
      <vt:lpstr>Audit cycle</vt:lpstr>
      <vt:lpstr>The audit cycle</vt:lpstr>
      <vt:lpstr>Types of AUDIT</vt:lpstr>
      <vt:lpstr>Process of an audit</vt:lpstr>
      <vt:lpstr>Audit in Primary Care</vt:lpstr>
      <vt:lpstr>Good Audit</vt:lpstr>
      <vt:lpstr>Before starting</vt:lpstr>
      <vt:lpstr>How to choose an audit topic</vt:lpstr>
      <vt:lpstr>Agreeing criteria and levels of performance</vt:lpstr>
      <vt:lpstr>Examples</vt:lpstr>
      <vt:lpstr>SMART standards</vt:lpstr>
      <vt:lpstr>Create your audit tool</vt:lpstr>
      <vt:lpstr>Observing practice and collecting data</vt:lpstr>
      <vt:lpstr>Evaluating Information</vt:lpstr>
      <vt:lpstr>Planning care and Implementing change</vt:lpstr>
      <vt:lpstr> Examples Of Medical Audit</vt:lpstr>
      <vt:lpstr>Objectives: </vt:lpstr>
      <vt:lpstr>Agree on criteria</vt:lpstr>
      <vt:lpstr>Data collection</vt:lpstr>
      <vt:lpstr> Evaluation of information:</vt:lpstr>
      <vt:lpstr>Implement change: </vt:lpstr>
      <vt:lpstr>الشريحة 24</vt:lpstr>
      <vt:lpstr>الشريحة 25</vt:lpstr>
      <vt:lpstr>Audit And research</vt:lpstr>
      <vt:lpstr>الشريحة 27</vt:lpstr>
      <vt:lpstr> Q: What are the advantages of Medical Audit? </vt:lpstr>
      <vt:lpstr>Q: What are the disadvantages of Medical Audit? </vt:lpstr>
      <vt:lpstr>الشريحة 30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</dc:title>
  <dc:creator>User</dc:creator>
  <cp:lastModifiedBy>user</cp:lastModifiedBy>
  <cp:revision>75</cp:revision>
  <dcterms:created xsi:type="dcterms:W3CDTF">2012-01-10T06:51:15Z</dcterms:created>
  <dcterms:modified xsi:type="dcterms:W3CDTF">2012-05-14T20:28:46Z</dcterms:modified>
</cp:coreProperties>
</file>